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6" r:id="rId2"/>
    <p:sldMasterId id="2147483729" r:id="rId3"/>
    <p:sldMasterId id="2147483731" r:id="rId4"/>
  </p:sldMasterIdLst>
  <p:notesMasterIdLst>
    <p:notesMasterId r:id="rId50"/>
  </p:notesMasterIdLst>
  <p:handoutMasterIdLst>
    <p:handoutMasterId r:id="rId51"/>
  </p:handoutMasterIdLst>
  <p:sldIdLst>
    <p:sldId id="256" r:id="rId5"/>
    <p:sldId id="257" r:id="rId6"/>
    <p:sldId id="285" r:id="rId7"/>
    <p:sldId id="286" r:id="rId8"/>
    <p:sldId id="287" r:id="rId9"/>
    <p:sldId id="314" r:id="rId10"/>
    <p:sldId id="312" r:id="rId11"/>
    <p:sldId id="290" r:id="rId12"/>
    <p:sldId id="313" r:id="rId13"/>
    <p:sldId id="343" r:id="rId14"/>
    <p:sldId id="291" r:id="rId15"/>
    <p:sldId id="292" r:id="rId16"/>
    <p:sldId id="293" r:id="rId17"/>
    <p:sldId id="317" r:id="rId18"/>
    <p:sldId id="338" r:id="rId19"/>
    <p:sldId id="339" r:id="rId20"/>
    <p:sldId id="340" r:id="rId21"/>
    <p:sldId id="327" r:id="rId22"/>
    <p:sldId id="342" r:id="rId23"/>
    <p:sldId id="341" r:id="rId24"/>
    <p:sldId id="330" r:id="rId25"/>
    <p:sldId id="344" r:id="rId26"/>
    <p:sldId id="294" r:id="rId27"/>
    <p:sldId id="295" r:id="rId28"/>
    <p:sldId id="296" r:id="rId29"/>
    <p:sldId id="297" r:id="rId30"/>
    <p:sldId id="298" r:id="rId31"/>
    <p:sldId id="316" r:id="rId32"/>
    <p:sldId id="300" r:id="rId33"/>
    <p:sldId id="301" r:id="rId34"/>
    <p:sldId id="302" r:id="rId35"/>
    <p:sldId id="303" r:id="rId36"/>
    <p:sldId id="304" r:id="rId37"/>
    <p:sldId id="305" r:id="rId38"/>
    <p:sldId id="306" r:id="rId39"/>
    <p:sldId id="307" r:id="rId40"/>
    <p:sldId id="308" r:id="rId41"/>
    <p:sldId id="309" r:id="rId42"/>
    <p:sldId id="345" r:id="rId43"/>
    <p:sldId id="310" r:id="rId44"/>
    <p:sldId id="346" r:id="rId45"/>
    <p:sldId id="347" r:id="rId46"/>
    <p:sldId id="348" r:id="rId47"/>
    <p:sldId id="350" r:id="rId48"/>
    <p:sldId id="351" r:id="rId4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96105" autoAdjust="0"/>
  </p:normalViewPr>
  <p:slideViewPr>
    <p:cSldViewPr snapToGrid="0">
      <p:cViewPr>
        <p:scale>
          <a:sx n="90" d="100"/>
          <a:sy n="90" d="100"/>
        </p:scale>
        <p:origin x="-1200" y="-54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10746"/>
    </p:cViewPr>
  </p:sorterViewPr>
  <p:notesViewPr>
    <p:cSldViewPr snapToGrid="0" showGuides="1">
      <p:cViewPr varScale="1">
        <p:scale>
          <a:sx n="66" d="100"/>
          <a:sy n="66" d="100"/>
        </p:scale>
        <p:origin x="-1878"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unc305_stark.pptx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32704189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289019815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0176756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2747111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15.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8" r:id="rId12"/>
  </p:sldLayoutIdLst>
  <mc:AlternateContent xmlns:mc="http://schemas.openxmlformats.org/markup-compatibility/2006">
    <mc:Choice xmlns:p14="http://schemas.microsoft.com/office/powerpoint/2010/main" xmlns="" Requires="p14">
      <p:transition p14:dur="0"/>
    </mc:Choice>
    <mc:Fallback>
      <p:transition/>
    </mc:Fallback>
  </mc:AlternateContent>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3.png"/><Relationship Id="rId7"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15.png"/><Relationship Id="rId10" Type="http://schemas.openxmlformats.org/officeDocument/2006/relationships/image" Target="../media/image12.png"/><Relationship Id="rId4" Type="http://schemas.openxmlformats.org/officeDocument/2006/relationships/image" Target="../media/image14.png"/><Relationship Id="rId9" Type="http://schemas.openxmlformats.org/officeDocument/2006/relationships/image" Target="../media/image11.jpeg"/></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3.png"/><Relationship Id="rId7"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15.png"/><Relationship Id="rId10" Type="http://schemas.openxmlformats.org/officeDocument/2006/relationships/image" Target="../media/image12.png"/><Relationship Id="rId4" Type="http://schemas.openxmlformats.org/officeDocument/2006/relationships/image" Target="../media/image14.png"/><Relationship Id="rId9" Type="http://schemas.openxmlformats.org/officeDocument/2006/relationships/image" Target="../media/image11.jpeg"/></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3.png"/><Relationship Id="rId7"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15.png"/><Relationship Id="rId10" Type="http://schemas.openxmlformats.org/officeDocument/2006/relationships/image" Target="../media/image12.png"/><Relationship Id="rId4" Type="http://schemas.openxmlformats.org/officeDocument/2006/relationships/image" Target="../media/image14.png"/><Relationship Id="rId9" Type="http://schemas.openxmlformats.org/officeDocument/2006/relationships/image" Target="../media/image11.jpeg"/></Relationships>
</file>

<file path=ppt/slides/_rels/slide1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png"/><Relationship Id="rId10" Type="http://schemas.openxmlformats.org/officeDocument/2006/relationships/image" Target="../media/image14.png"/><Relationship Id="rId4" Type="http://schemas.openxmlformats.org/officeDocument/2006/relationships/image" Target="../media/image9.jpeg"/><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png"/></Relationships>
</file>

<file path=ppt/slides/_rels/slide2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7.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www.microsoft.com/downloads/details.aspx?familyid=5EC060FD-BA9A-4C52-8BD8-148F502B791F&amp;displaylang=en"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25.emf"/><Relationship Id="rId5" Type="http://schemas.openxmlformats.org/officeDocument/2006/relationships/image" Target="../media/image24.png"/><Relationship Id="rId4" Type="http://schemas.openxmlformats.org/officeDocument/2006/relationships/image" Target="../media/image23.png"/></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1.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Planning Tool</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72090950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smtClean="0"/>
              <a:t>Enterprise Voice Elements</a:t>
            </a:r>
            <a:endParaRPr sz="2800">
              <a:solidFill>
                <a:srgbClr val="99CC99"/>
              </a:solidFill>
              <a:latin typeface="+mn-lt"/>
              <a:cs typeface="+mn-cs"/>
            </a:endParaRPr>
          </a:p>
        </p:txBody>
      </p:sp>
      <p:sp>
        <p:nvSpPr>
          <p:cNvPr id="3" name="Content Placeholder 2"/>
          <p:cNvSpPr>
            <a:spLocks noGrp="1"/>
          </p:cNvSpPr>
          <p:nvPr>
            <p:ph idx="1"/>
          </p:nvPr>
        </p:nvSpPr>
        <p:spPr>
          <a:xfrm>
            <a:off x="304800" y="1447799"/>
            <a:ext cx="8763000" cy="5367623"/>
          </a:xfrm>
        </p:spPr>
        <p:txBody>
          <a:bodyPr vert="horz" wrap="square" lIns="0" tIns="0" rIns="0" bIns="0" rtlCol="0">
            <a:noAutofit/>
          </a:bodyPr>
          <a:lstStyle/>
          <a:p>
            <a:r>
              <a:rPr lang="en-US" sz="2800" dirty="0"/>
              <a:t>Mediation Server: Intermediate signaling &amp; call flow</a:t>
            </a:r>
          </a:p>
          <a:p>
            <a:pPr lvl="1"/>
            <a:r>
              <a:rPr lang="en-US" sz="2400" dirty="0"/>
              <a:t>Manage innovative elements of the SIP transaction: </a:t>
            </a:r>
            <a:br>
              <a:rPr lang="en-US" sz="2400" dirty="0"/>
            </a:br>
            <a:r>
              <a:rPr lang="en-US" sz="2400" dirty="0"/>
              <a:t>Inside, TLS/SRTP – Outside, TCP/RTP</a:t>
            </a:r>
          </a:p>
          <a:p>
            <a:pPr lvl="1"/>
            <a:r>
              <a:rPr lang="en-US" sz="2400" dirty="0" err="1"/>
              <a:t>Transcode</a:t>
            </a:r>
            <a:r>
              <a:rPr lang="en-US" sz="2400" dirty="0"/>
              <a:t> media flows from G.711 to </a:t>
            </a:r>
            <a:r>
              <a:rPr lang="en-US" sz="2400" dirty="0" err="1"/>
              <a:t>RTAudio</a:t>
            </a:r>
            <a:r>
              <a:rPr lang="en-US" sz="2400" dirty="0"/>
              <a:t> and SIREN</a:t>
            </a:r>
          </a:p>
          <a:p>
            <a:pPr lvl="1"/>
            <a:r>
              <a:rPr lang="en-US" sz="2400" dirty="0"/>
              <a:t>Act as an ICE Client for PSTN-originated calls</a:t>
            </a:r>
          </a:p>
          <a:p>
            <a:pPr lvl="1"/>
            <a:r>
              <a:rPr lang="en-US" sz="2400" dirty="0"/>
              <a:t>Provide quality metrics back to monitoring server</a:t>
            </a:r>
          </a:p>
          <a:p>
            <a:pPr lvl="1"/>
            <a:endParaRPr lang="en-US" sz="2400" dirty="0"/>
          </a:p>
          <a:p>
            <a:r>
              <a:rPr lang="en-US" sz="2800" dirty="0"/>
              <a:t>Upstream telephony elements</a:t>
            </a:r>
          </a:p>
          <a:p>
            <a:pPr lvl="1"/>
            <a:r>
              <a:rPr lang="en-US" sz="2400" dirty="0"/>
              <a:t>SIP/PSTN Gateway</a:t>
            </a:r>
          </a:p>
          <a:p>
            <a:pPr lvl="1"/>
            <a:r>
              <a:rPr lang="en-US" sz="2400" dirty="0"/>
              <a:t>IP-PBX</a:t>
            </a:r>
          </a:p>
          <a:p>
            <a:pPr lvl="1"/>
            <a:r>
              <a:rPr lang="en-US" sz="2400" dirty="0"/>
              <a:t>SIP </a:t>
            </a:r>
            <a:r>
              <a:rPr lang="en-US" sz="2400" dirty="0" err="1"/>
              <a:t>Trunking</a:t>
            </a:r>
            <a:r>
              <a:rPr lang="en-US" sz="2400" dirty="0"/>
              <a:t> Service </a:t>
            </a:r>
            <a:br>
              <a:rPr lang="en-US" sz="2400" dirty="0"/>
            </a:br>
            <a:endParaRPr lang="en-US" sz="2400" dirty="0"/>
          </a:p>
          <a:p>
            <a:pPr lvl="1"/>
            <a:endParaRPr lang="en-US" sz="2400" dirty="0"/>
          </a:p>
        </p:txBody>
      </p:sp>
    </p:spTree>
    <p:extLst>
      <p:ext uri="{BB962C8B-B14F-4D97-AF65-F5344CB8AC3E}">
        <p14:creationId xmlns:p14="http://schemas.microsoft.com/office/powerpoint/2010/main" xmlns="" val="427439467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915400" cy="553998"/>
          </a:xfrm>
        </p:spPr>
        <p:txBody>
          <a:bodyPr/>
          <a:lstStyle/>
          <a:p>
            <a:r>
              <a:rPr sz="4000" dirty="0" smtClean="0"/>
              <a:t>UC Open Interoperability </a:t>
            </a:r>
            <a:r>
              <a:rPr sz="4000" dirty="0"/>
              <a:t>Program (UCOIP)</a:t>
            </a:r>
            <a:endParaRPr lang="en-US" sz="4000" dirty="0"/>
          </a:p>
        </p:txBody>
      </p:sp>
      <p:sp>
        <p:nvSpPr>
          <p:cNvPr id="3" name="Content Placeholder 2"/>
          <p:cNvSpPr>
            <a:spLocks noGrp="1"/>
          </p:cNvSpPr>
          <p:nvPr>
            <p:ph idx="1"/>
          </p:nvPr>
        </p:nvSpPr>
        <p:spPr>
          <a:xfrm>
            <a:off x="381000" y="1149114"/>
            <a:ext cx="8763000" cy="3767185"/>
          </a:xfrm>
        </p:spPr>
        <p:txBody>
          <a:bodyPr vert="horz" wrap="square" lIns="0" tIns="0" rIns="0" bIns="0" rtlCol="0">
            <a:noAutofit/>
          </a:bodyPr>
          <a:lstStyle/>
          <a:p>
            <a:r>
              <a:rPr lang="en-US" sz="2400" dirty="0"/>
              <a:t>Qualification program for telephony infrastructure – SIP/PSTN Gateways, IP-PBXs &amp; SIP Trunking </a:t>
            </a:r>
            <a:r>
              <a:rPr lang="en-US" sz="2400" dirty="0" smtClean="0"/>
              <a:t>Service Providers</a:t>
            </a:r>
            <a:endParaRPr lang="en-US" sz="2400" dirty="0"/>
          </a:p>
          <a:p>
            <a:r>
              <a:rPr lang="en-US" sz="2400" dirty="0"/>
              <a:t>Goal for seamless interoperability with Office Communications Server and Exchange Server</a:t>
            </a:r>
          </a:p>
          <a:p>
            <a:r>
              <a:rPr lang="en-US" sz="2400" dirty="0"/>
              <a:t>Ensure Customers have positive experiences with</a:t>
            </a:r>
            <a:br>
              <a:rPr lang="en-US" sz="2400" dirty="0"/>
            </a:br>
            <a:r>
              <a:rPr lang="en-US" sz="2400" dirty="0"/>
              <a:t>Setup, Support, and Use of qualified devices</a:t>
            </a:r>
          </a:p>
          <a:p>
            <a:r>
              <a:rPr lang="en-US" sz="2400" dirty="0"/>
              <a:t>Allows for scalable qualification of vendors</a:t>
            </a:r>
          </a:p>
          <a:p>
            <a:endParaRPr lang="en-US" sz="2400" dirty="0" smtClean="0"/>
          </a:p>
          <a:p>
            <a:endParaRPr lang="en-US" sz="2000" dirty="0"/>
          </a:p>
          <a:p>
            <a:endParaRPr lang="en-US" sz="2800" dirty="0"/>
          </a:p>
          <a:p>
            <a:endParaRPr lang="en-US" sz="2800" dirty="0"/>
          </a:p>
          <a:p>
            <a:endParaRPr lang="en-US" sz="2800" dirty="0" smtClean="0"/>
          </a:p>
          <a:p>
            <a:pPr marL="0" indent="0">
              <a:buNone/>
            </a:pPr>
            <a:endParaRPr lang="en-US" sz="2800" dirty="0"/>
          </a:p>
        </p:txBody>
      </p:sp>
      <p:graphicFrame>
        <p:nvGraphicFramePr>
          <p:cNvPr id="5" name="Table 4"/>
          <p:cNvGraphicFramePr>
            <a:graphicFrameLocks noGrp="1"/>
          </p:cNvGraphicFramePr>
          <p:nvPr>
            <p:extLst>
              <p:ext uri="{D42A27DB-BD31-4B8C-83A1-F6EECF244321}">
                <p14:modId xmlns:p14="http://schemas.microsoft.com/office/powerpoint/2010/main" xmlns="" val="3097097344"/>
              </p:ext>
            </p:extLst>
          </p:nvPr>
        </p:nvGraphicFramePr>
        <p:xfrm>
          <a:off x="152400" y="3978275"/>
          <a:ext cx="8809893" cy="2108200"/>
        </p:xfrm>
        <a:graphic>
          <a:graphicData uri="http://schemas.openxmlformats.org/drawingml/2006/table">
            <a:tbl>
              <a:tblPr firstRow="1" bandRow="1">
                <a:tableStyleId>{00A15C55-8517-42AA-B614-E9B94910E393}</a:tableStyleId>
              </a:tblPr>
              <a:tblGrid>
                <a:gridCol w="3151311"/>
                <a:gridCol w="2361467"/>
                <a:gridCol w="3297115"/>
              </a:tblGrid>
              <a:tr h="370840">
                <a:tc>
                  <a:txBody>
                    <a:bodyPr/>
                    <a:lstStyle/>
                    <a:p>
                      <a:r>
                        <a:rPr lang="en-US" dirty="0" smtClean="0"/>
                        <a:t>SIP/PSTN</a:t>
                      </a:r>
                      <a:r>
                        <a:rPr lang="en-US" baseline="0" dirty="0" smtClean="0"/>
                        <a:t> Gateways</a:t>
                      </a:r>
                      <a:endParaRPr lang="en-US" dirty="0"/>
                    </a:p>
                  </a:txBody>
                  <a:tcPr/>
                </a:tc>
                <a:tc>
                  <a:txBody>
                    <a:bodyPr/>
                    <a:lstStyle/>
                    <a:p>
                      <a:r>
                        <a:rPr lang="en-US" dirty="0" smtClean="0"/>
                        <a:t>IP-PBXs</a:t>
                      </a:r>
                      <a:endParaRPr lang="en-US" dirty="0"/>
                    </a:p>
                  </a:txBody>
                  <a:tcPr/>
                </a:tc>
                <a:tc>
                  <a:txBody>
                    <a:bodyPr/>
                    <a:lstStyle/>
                    <a:p>
                      <a:r>
                        <a:rPr lang="en-US" baseline="0" dirty="0" smtClean="0"/>
                        <a:t>SIP </a:t>
                      </a:r>
                      <a:r>
                        <a:rPr lang="en-US" baseline="0" dirty="0" err="1" smtClean="0"/>
                        <a:t>Trunking</a:t>
                      </a:r>
                      <a:r>
                        <a:rPr lang="en-US" baseline="0" dirty="0" smtClean="0"/>
                        <a:t> Service</a:t>
                      </a:r>
                      <a:endParaRPr lang="en-US" dirty="0"/>
                    </a:p>
                  </a:txBody>
                  <a:tcPr/>
                </a:tc>
              </a:tr>
              <a:tr h="370840">
                <a:tc>
                  <a:txBody>
                    <a:bodyPr/>
                    <a:lstStyle/>
                    <a:p>
                      <a:r>
                        <a:rPr lang="en-US" dirty="0" err="1" smtClean="0"/>
                        <a:t>Aculab</a:t>
                      </a:r>
                      <a:r>
                        <a:rPr lang="en-US" dirty="0" smtClean="0"/>
                        <a:t>,</a:t>
                      </a:r>
                      <a:r>
                        <a:rPr lang="en-US" baseline="0" dirty="0" smtClean="0"/>
                        <a:t> </a:t>
                      </a:r>
                      <a:r>
                        <a:rPr lang="en-US" baseline="0" dirty="0" err="1" smtClean="0"/>
                        <a:t>Audiocodes</a:t>
                      </a:r>
                      <a:r>
                        <a:rPr lang="en-US" baseline="0" dirty="0" smtClean="0"/>
                        <a:t>, Cisco, Dialogic, Ferrari, NEC, NET, Nortel, </a:t>
                      </a:r>
                      <a:r>
                        <a:rPr lang="en-US" baseline="0" dirty="0" err="1" smtClean="0"/>
                        <a:t>Nuera</a:t>
                      </a:r>
                      <a:r>
                        <a:rPr lang="en-US" baseline="0" dirty="0" smtClean="0"/>
                        <a:t>, </a:t>
                      </a:r>
                      <a:r>
                        <a:rPr lang="en-US" baseline="0" dirty="0" err="1" smtClean="0"/>
                        <a:t>Quintum</a:t>
                      </a:r>
                      <a:r>
                        <a:rPr lang="en-US" baseline="0" dirty="0" smtClean="0"/>
                        <a:t>, Tango Networks, </a:t>
                      </a:r>
                      <a:r>
                        <a:rPr lang="en-US" baseline="0" dirty="0" err="1" smtClean="0"/>
                        <a:t>Vegastream</a:t>
                      </a:r>
                      <a:endParaRPr lang="en-US" dirty="0"/>
                    </a:p>
                  </a:txBody>
                  <a:tcPr/>
                </a:tc>
                <a:tc>
                  <a:txBody>
                    <a:bodyPr/>
                    <a:lstStyle/>
                    <a:p>
                      <a:r>
                        <a:rPr lang="en-US" dirty="0" err="1" smtClean="0"/>
                        <a:t>Altigen</a:t>
                      </a:r>
                      <a:endParaRPr lang="en-US" dirty="0" smtClean="0"/>
                    </a:p>
                    <a:p>
                      <a:r>
                        <a:rPr lang="en-US" dirty="0" smtClean="0"/>
                        <a:t>Huawei</a:t>
                      </a:r>
                    </a:p>
                    <a:p>
                      <a:r>
                        <a:rPr lang="en-US" dirty="0" err="1" smtClean="0"/>
                        <a:t>Innovaphone</a:t>
                      </a:r>
                      <a:endParaRPr lang="en-US" dirty="0" smtClean="0"/>
                    </a:p>
                    <a:p>
                      <a:r>
                        <a:rPr lang="en-US" baseline="0" dirty="0" err="1" smtClean="0"/>
                        <a:t>Mitel</a:t>
                      </a:r>
                      <a:endParaRPr lang="en-US" baseline="0" dirty="0" smtClean="0"/>
                    </a:p>
                    <a:p>
                      <a:r>
                        <a:rPr lang="en-US" baseline="0" dirty="0" smtClean="0"/>
                        <a:t>Nortel</a:t>
                      </a:r>
                    </a:p>
                    <a:p>
                      <a:r>
                        <a:rPr lang="en-US" baseline="0" dirty="0" err="1" smtClean="0"/>
                        <a:t>Seltatel</a:t>
                      </a:r>
                      <a:endParaRPr lang="en-US" dirty="0"/>
                    </a:p>
                  </a:txBody>
                  <a:tcPr/>
                </a:tc>
                <a:tc>
                  <a:txBody>
                    <a:bodyPr/>
                    <a:lstStyle/>
                    <a:p>
                      <a:r>
                        <a:rPr lang="en-US" dirty="0" err="1" smtClean="0"/>
                        <a:t>Interoute</a:t>
                      </a:r>
                      <a:endParaRPr lang="en-US" dirty="0" smtClean="0"/>
                    </a:p>
                    <a:p>
                      <a:r>
                        <a:rPr lang="en-US" dirty="0" err="1" smtClean="0"/>
                        <a:t>Jajah</a:t>
                      </a:r>
                      <a:endParaRPr lang="en-US" dirty="0" smtClean="0"/>
                    </a:p>
                    <a:p>
                      <a:r>
                        <a:rPr lang="en-US" dirty="0" smtClean="0"/>
                        <a:t>Global</a:t>
                      </a:r>
                      <a:r>
                        <a:rPr lang="en-US" baseline="0" dirty="0" smtClean="0"/>
                        <a:t> Crossing</a:t>
                      </a:r>
                    </a:p>
                    <a:p>
                      <a:r>
                        <a:rPr lang="en-US" baseline="0" dirty="0" smtClean="0"/>
                        <a:t>Sprint</a:t>
                      </a:r>
                    </a:p>
                    <a:p>
                      <a:r>
                        <a:rPr lang="en-US" baseline="0" dirty="0" err="1" smtClean="0"/>
                        <a:t>ThinkTel</a:t>
                      </a:r>
                      <a:endParaRPr lang="en-US" dirty="0"/>
                    </a:p>
                  </a:txBody>
                  <a:tcPr/>
                </a:tc>
              </a:tr>
            </a:tbl>
          </a:graphicData>
        </a:graphic>
      </p:graphicFrame>
      <p:sp>
        <p:nvSpPr>
          <p:cNvPr id="11" name="Content Placeholder 2"/>
          <p:cNvSpPr txBox="1">
            <a:spLocks/>
          </p:cNvSpPr>
          <p:nvPr/>
        </p:nvSpPr>
        <p:spPr>
          <a:xfrm>
            <a:off x="0" y="6045200"/>
            <a:ext cx="9143999" cy="754492"/>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31825" lvl="1" indent="-171450" algn="ctr"/>
            <a:endParaRPr lang="en-US" sz="1200" dirty="0" smtClean="0"/>
          </a:p>
          <a:p>
            <a:pPr marL="0" indent="0" algn="ctr">
              <a:buNone/>
            </a:pPr>
            <a:r>
              <a:rPr lang="en-US" dirty="0"/>
              <a:t>http://technet.microsoft.com/UCOIP </a:t>
            </a:r>
          </a:p>
        </p:txBody>
      </p:sp>
    </p:spTree>
    <p:extLst>
      <p:ext uri="{BB962C8B-B14F-4D97-AF65-F5344CB8AC3E}">
        <p14:creationId xmlns:p14="http://schemas.microsoft.com/office/powerpoint/2010/main" xmlns="" val="388027289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Tested IP-PBXs</a:t>
            </a:r>
            <a:endParaRPr lang="en-US" dirty="0"/>
          </a:p>
        </p:txBody>
      </p:sp>
      <p:sp>
        <p:nvSpPr>
          <p:cNvPr id="3" name="Content Placeholder 2"/>
          <p:cNvSpPr>
            <a:spLocks noGrp="1"/>
          </p:cNvSpPr>
          <p:nvPr>
            <p:ph idx="1"/>
          </p:nvPr>
        </p:nvSpPr>
        <p:spPr>
          <a:xfrm>
            <a:off x="228600" y="1158621"/>
            <a:ext cx="8763000" cy="5318379"/>
          </a:xfrm>
        </p:spPr>
        <p:txBody>
          <a:bodyPr vert="horz" wrap="square" lIns="0" tIns="0" rIns="0" bIns="0" rtlCol="0">
            <a:noAutofit/>
          </a:bodyPr>
          <a:lstStyle/>
          <a:p>
            <a:r>
              <a:rPr lang="en-US" sz="2800" dirty="0"/>
              <a:t>PBX vendors qualify their latest versions</a:t>
            </a:r>
          </a:p>
          <a:p>
            <a:r>
              <a:rPr lang="en-US" sz="2800" dirty="0"/>
              <a:t>Customers want support for existing </a:t>
            </a:r>
            <a:r>
              <a:rPr lang="en-US" sz="2800" dirty="0" smtClean="0"/>
              <a:t>versions</a:t>
            </a:r>
            <a:endParaRPr lang="en-US" sz="2800" dirty="0"/>
          </a:p>
          <a:p>
            <a:r>
              <a:rPr lang="en-US" sz="2800" dirty="0"/>
              <a:t>Where possible, Microsoft may test IP-PBXs</a:t>
            </a:r>
          </a:p>
          <a:p>
            <a:pPr lvl="1"/>
            <a:r>
              <a:rPr lang="en-US" sz="2400" dirty="0"/>
              <a:t>To date: Cisco Unified Communications Manager</a:t>
            </a:r>
          </a:p>
          <a:p>
            <a:endParaRPr lang="en-US" sz="2800" dirty="0"/>
          </a:p>
          <a:p>
            <a:endParaRPr lang="en-US" sz="2800" dirty="0"/>
          </a:p>
          <a:p>
            <a:endParaRPr lang="en-US" sz="2800" dirty="0"/>
          </a:p>
          <a:p>
            <a:endParaRPr lang="en-US" sz="2800" dirty="0"/>
          </a:p>
          <a:p>
            <a:endParaRPr lang="en-US" sz="2800" dirty="0"/>
          </a:p>
          <a:p>
            <a:endParaRPr lang="en-US" sz="2800" dirty="0"/>
          </a:p>
          <a:p>
            <a:r>
              <a:rPr lang="en-US" sz="2800" dirty="0"/>
              <a:t>Listed with qualified infrastructure on UCOIP</a:t>
            </a:r>
          </a:p>
        </p:txBody>
      </p:sp>
      <p:graphicFrame>
        <p:nvGraphicFramePr>
          <p:cNvPr id="4" name="Table 3"/>
          <p:cNvGraphicFramePr>
            <a:graphicFrameLocks noGrp="1"/>
          </p:cNvGraphicFramePr>
          <p:nvPr>
            <p:extLst>
              <p:ext uri="{D42A27DB-BD31-4B8C-83A1-F6EECF244321}">
                <p14:modId xmlns:p14="http://schemas.microsoft.com/office/powerpoint/2010/main" xmlns="" val="2159734971"/>
              </p:ext>
            </p:extLst>
          </p:nvPr>
        </p:nvGraphicFramePr>
        <p:xfrm>
          <a:off x="1186551" y="3162300"/>
          <a:ext cx="6096000" cy="2307902"/>
        </p:xfrm>
        <a:graphic>
          <a:graphicData uri="http://schemas.openxmlformats.org/drawingml/2006/table">
            <a:tbl>
              <a:tblPr firstRow="1" firstCol="1" bandRow="1">
                <a:tableStyleId>{21E4AEA4-8DFA-4A89-87EB-49C32662AFE0}</a:tableStyleId>
              </a:tblPr>
              <a:tblGrid>
                <a:gridCol w="1295400"/>
                <a:gridCol w="2144486"/>
                <a:gridCol w="2656114"/>
              </a:tblGrid>
              <a:tr h="387662">
                <a:tc>
                  <a:txBody>
                    <a:bodyPr/>
                    <a:lstStyle/>
                    <a:p>
                      <a:endParaRPr lang="en-US" dirty="0"/>
                    </a:p>
                  </a:txBody>
                  <a:tcPr/>
                </a:tc>
                <a:tc>
                  <a:txBody>
                    <a:bodyPr/>
                    <a:lstStyle/>
                    <a:p>
                      <a:pPr marL="0" marR="0" lvl="2" indent="0" algn="l" defTabSz="914363" rtl="0" eaLnBrk="1" fontAlgn="auto" latinLnBrk="0" hangingPunct="1">
                        <a:lnSpc>
                          <a:spcPct val="100000"/>
                        </a:lnSpc>
                        <a:spcBef>
                          <a:spcPts val="0"/>
                        </a:spcBef>
                        <a:spcAft>
                          <a:spcPts val="0"/>
                        </a:spcAft>
                        <a:buClrTx/>
                        <a:buSzTx/>
                        <a:buFontTx/>
                        <a:buNone/>
                        <a:tabLst/>
                        <a:defRPr/>
                      </a:pPr>
                      <a:r>
                        <a:rPr lang="en-US" dirty="0" smtClean="0"/>
                        <a:t>OCS</a:t>
                      </a:r>
                      <a:r>
                        <a:rPr lang="en-US" baseline="0" dirty="0" smtClean="0"/>
                        <a:t> 2007 </a:t>
                      </a:r>
                      <a:endParaRPr lang="en-US" dirty="0"/>
                    </a:p>
                  </a:txBody>
                  <a:tcPr/>
                </a:tc>
                <a:tc>
                  <a:txBody>
                    <a:bodyPr/>
                    <a:lstStyle/>
                    <a:p>
                      <a:r>
                        <a:rPr lang="en-US" dirty="0" smtClean="0"/>
                        <a:t>OCS 2007 R2</a:t>
                      </a:r>
                      <a:endParaRPr lang="en-US" dirty="0"/>
                    </a:p>
                  </a:txBody>
                  <a:tcPr/>
                </a:tc>
              </a:tr>
              <a:tr h="515455">
                <a:tc>
                  <a:txBody>
                    <a:bodyPr/>
                    <a:lstStyle/>
                    <a:p>
                      <a:r>
                        <a:rPr lang="en-US" dirty="0" smtClean="0"/>
                        <a:t>CUCM 4.X</a:t>
                      </a:r>
                      <a:endParaRPr lang="en-US" dirty="0"/>
                    </a:p>
                  </a:txBody>
                  <a:tcPr/>
                </a:tc>
                <a:tc>
                  <a:txBody>
                    <a:bodyPr/>
                    <a:lstStyle/>
                    <a:p>
                      <a:pPr marL="0" marR="0" lvl="2" indent="0" algn="l" defTabSz="914363" rtl="0" eaLnBrk="1" fontAlgn="auto" latinLnBrk="0" hangingPunct="1">
                        <a:lnSpc>
                          <a:spcPct val="100000"/>
                        </a:lnSpc>
                        <a:spcBef>
                          <a:spcPts val="0"/>
                        </a:spcBef>
                        <a:spcAft>
                          <a:spcPts val="0"/>
                        </a:spcAft>
                        <a:buClrTx/>
                        <a:buSzTx/>
                        <a:buFontTx/>
                        <a:buNone/>
                        <a:tabLst/>
                        <a:defRPr/>
                      </a:pPr>
                      <a:r>
                        <a:rPr lang="en-US" dirty="0" smtClean="0"/>
                        <a:t>4.2(3)_SR3a</a:t>
                      </a:r>
                      <a:endParaRPr lang="en-US" dirty="0"/>
                    </a:p>
                  </a:txBody>
                  <a:tcPr/>
                </a:tc>
                <a:tc>
                  <a:txBody>
                    <a:bodyPr/>
                    <a:lstStyle/>
                    <a:p>
                      <a:pPr marL="0" marR="0" lvl="2" indent="0" algn="l" defTabSz="914363" rtl="0" eaLnBrk="1" fontAlgn="auto" latinLnBrk="0" hangingPunct="1">
                        <a:lnSpc>
                          <a:spcPct val="100000"/>
                        </a:lnSpc>
                        <a:spcBef>
                          <a:spcPts val="0"/>
                        </a:spcBef>
                        <a:spcAft>
                          <a:spcPts val="0"/>
                        </a:spcAft>
                        <a:buClrTx/>
                        <a:buSzTx/>
                        <a:buFontTx/>
                        <a:buNone/>
                        <a:tabLst/>
                        <a:defRPr/>
                      </a:pPr>
                      <a:r>
                        <a:rPr lang="en-US" dirty="0" smtClean="0"/>
                        <a:t>4.2(3)_SR3a</a:t>
                      </a:r>
                    </a:p>
                    <a:p>
                      <a:r>
                        <a:rPr lang="en-US" dirty="0" smtClean="0"/>
                        <a:t>4.2(3)_SR4b</a:t>
                      </a:r>
                      <a:endParaRPr lang="en-US" dirty="0"/>
                    </a:p>
                  </a:txBody>
                  <a:tcPr/>
                </a:tc>
              </a:tr>
              <a:tr h="515455">
                <a:tc>
                  <a:txBody>
                    <a:bodyPr/>
                    <a:lstStyle/>
                    <a:p>
                      <a:r>
                        <a:rPr lang="en-US" dirty="0" smtClean="0"/>
                        <a:t>CUCM 5.X</a:t>
                      </a:r>
                      <a:endParaRPr lang="en-US" dirty="0"/>
                    </a:p>
                  </a:txBody>
                  <a:tcPr/>
                </a:tc>
                <a:tc>
                  <a:txBody>
                    <a:bodyPr/>
                    <a:lstStyle/>
                    <a:p>
                      <a:pPr marL="0" marR="0" lvl="2" indent="0" algn="l" defTabSz="914363" rtl="0" eaLnBrk="1" fontAlgn="auto" latinLnBrk="0" hangingPunct="1">
                        <a:lnSpc>
                          <a:spcPct val="100000"/>
                        </a:lnSpc>
                        <a:spcBef>
                          <a:spcPts val="0"/>
                        </a:spcBef>
                        <a:spcAft>
                          <a:spcPts val="0"/>
                        </a:spcAft>
                        <a:buClrTx/>
                        <a:buSzTx/>
                        <a:buFontTx/>
                        <a:buNone/>
                        <a:tabLst/>
                        <a:defRPr/>
                      </a:pPr>
                      <a:r>
                        <a:rPr lang="en-US" dirty="0" smtClean="0"/>
                        <a:t>5.1(1b)</a:t>
                      </a:r>
                      <a:endParaRPr lang="en-US" dirty="0"/>
                    </a:p>
                  </a:txBody>
                  <a:tcPr/>
                </a:tc>
                <a:tc>
                  <a:txBody>
                    <a:bodyPr/>
                    <a:lstStyle/>
                    <a:p>
                      <a:pPr marL="0" marR="0" lvl="2" indent="0" algn="l" defTabSz="914363" rtl="0" eaLnBrk="1" fontAlgn="auto" latinLnBrk="0" hangingPunct="1">
                        <a:lnSpc>
                          <a:spcPct val="100000"/>
                        </a:lnSpc>
                        <a:spcBef>
                          <a:spcPts val="0"/>
                        </a:spcBef>
                        <a:spcAft>
                          <a:spcPts val="0"/>
                        </a:spcAft>
                        <a:buClrTx/>
                        <a:buSzTx/>
                        <a:buFontTx/>
                        <a:buNone/>
                        <a:tabLst/>
                        <a:defRPr/>
                      </a:pPr>
                      <a:r>
                        <a:rPr lang="en-US" dirty="0" smtClean="0"/>
                        <a:t>5.1(1b)</a:t>
                      </a:r>
                    </a:p>
                    <a:p>
                      <a:r>
                        <a:rPr lang="en-US" dirty="0" smtClean="0"/>
                        <a:t>5.1(3e)</a:t>
                      </a:r>
                      <a:endParaRPr lang="en-US" dirty="0"/>
                    </a:p>
                  </a:txBody>
                  <a:tcPr/>
                </a:tc>
              </a:tr>
              <a:tr h="515455">
                <a:tc>
                  <a:txBody>
                    <a:bodyPr/>
                    <a:lstStyle/>
                    <a:p>
                      <a:r>
                        <a:rPr lang="en-US" dirty="0" smtClean="0"/>
                        <a:t>CUCM</a:t>
                      </a:r>
                      <a:r>
                        <a:rPr lang="en-US" baseline="0" dirty="0" smtClean="0"/>
                        <a:t> 6.x</a:t>
                      </a:r>
                      <a:endParaRPr lang="en-US" dirty="0"/>
                    </a:p>
                  </a:txBody>
                  <a:tcPr/>
                </a:tc>
                <a:tc>
                  <a:txBody>
                    <a:bodyPr/>
                    <a:lstStyle/>
                    <a:p>
                      <a:pPr marL="0" marR="0" lvl="2" indent="0" algn="l" defTabSz="914363" rtl="0" eaLnBrk="1" fontAlgn="auto" latinLnBrk="0" hangingPunct="1">
                        <a:lnSpc>
                          <a:spcPct val="100000"/>
                        </a:lnSpc>
                        <a:spcBef>
                          <a:spcPts val="0"/>
                        </a:spcBef>
                        <a:spcAft>
                          <a:spcPts val="0"/>
                        </a:spcAft>
                        <a:buClrTx/>
                        <a:buSzTx/>
                        <a:buFontTx/>
                        <a:buNone/>
                        <a:tabLst/>
                        <a:defRPr/>
                      </a:pPr>
                      <a:r>
                        <a:rPr lang="en-US" dirty="0" smtClean="0"/>
                        <a:t>6.1(1b)</a:t>
                      </a:r>
                      <a:endParaRPr lang="en-US" dirty="0"/>
                    </a:p>
                  </a:txBody>
                  <a:tcPr/>
                </a:tc>
                <a:tc>
                  <a:txBody>
                    <a:bodyPr/>
                    <a:lstStyle/>
                    <a:p>
                      <a:pPr marL="0" marR="0" lvl="2" indent="0" algn="l" defTabSz="914363" rtl="0" eaLnBrk="1" fontAlgn="auto" latinLnBrk="0" hangingPunct="1">
                        <a:lnSpc>
                          <a:spcPct val="100000"/>
                        </a:lnSpc>
                        <a:spcBef>
                          <a:spcPts val="0"/>
                        </a:spcBef>
                        <a:spcAft>
                          <a:spcPts val="0"/>
                        </a:spcAft>
                        <a:buClrTx/>
                        <a:buSzTx/>
                        <a:buFontTx/>
                        <a:buNone/>
                        <a:tabLst/>
                        <a:defRPr/>
                      </a:pPr>
                      <a:r>
                        <a:rPr lang="en-US" dirty="0" smtClean="0"/>
                        <a:t>6.1(1b)</a:t>
                      </a:r>
                    </a:p>
                    <a:p>
                      <a:r>
                        <a:rPr lang="en-US" dirty="0" smtClean="0"/>
                        <a:t>6.1(3a)</a:t>
                      </a:r>
                      <a:endParaRPr lang="en-US" dirty="0"/>
                    </a:p>
                  </a:txBody>
                  <a:tcPr/>
                </a:tc>
              </a:tr>
            </a:tbl>
          </a:graphicData>
        </a:graphic>
      </p:graphicFrame>
    </p:spTree>
    <p:extLst>
      <p:ext uri="{BB962C8B-B14F-4D97-AF65-F5344CB8AC3E}">
        <p14:creationId xmlns:p14="http://schemas.microsoft.com/office/powerpoint/2010/main" xmlns="" val="37238217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99472"/>
            <a:ext cx="8382000" cy="609398"/>
          </a:xfrm>
        </p:spPr>
        <p:txBody>
          <a:bodyPr/>
          <a:lstStyle/>
          <a:p>
            <a:r>
              <a:rPr lang="en-US" sz="4400" dirty="0" smtClean="0"/>
              <a:t>Call Routing &amp; Handling</a:t>
            </a:r>
            <a:endParaRPr lang="en-US" sz="4400" dirty="0"/>
          </a:p>
        </p:txBody>
      </p:sp>
      <p:sp>
        <p:nvSpPr>
          <p:cNvPr id="3" name="Text Placeholder 2"/>
          <p:cNvSpPr>
            <a:spLocks noGrp="1"/>
          </p:cNvSpPr>
          <p:nvPr>
            <p:ph idx="4294967295"/>
          </p:nvPr>
        </p:nvSpPr>
        <p:spPr>
          <a:xfrm>
            <a:off x="381000" y="1594749"/>
            <a:ext cx="8382000" cy="4179606"/>
          </a:xfrm>
          <a:prstGeom prst="rect">
            <a:avLst/>
          </a:prstGeom>
        </p:spPr>
        <p:txBody>
          <a:bodyPr/>
          <a:lstStyle/>
          <a:p>
            <a:pPr lvl="0"/>
            <a:r>
              <a:rPr lang="en-US" sz="2800" dirty="0" smtClean="0"/>
              <a:t>Location Profiles &amp; Normalization Rules</a:t>
            </a:r>
          </a:p>
          <a:p>
            <a:endParaRPr lang="en-US" sz="2800" dirty="0" smtClean="0"/>
          </a:p>
          <a:p>
            <a:r>
              <a:rPr lang="en-US" sz="2800" dirty="0" smtClean="0"/>
              <a:t>Phone Usages</a:t>
            </a:r>
          </a:p>
          <a:p>
            <a:endParaRPr lang="en-US" sz="2800" dirty="0" smtClean="0"/>
          </a:p>
          <a:p>
            <a:r>
              <a:rPr lang="en-US" sz="2800" dirty="0" smtClean="0"/>
              <a:t>Voice Policies</a:t>
            </a:r>
          </a:p>
          <a:p>
            <a:endParaRPr lang="en-US" sz="2800" dirty="0" smtClean="0"/>
          </a:p>
          <a:p>
            <a:r>
              <a:rPr lang="en-US" sz="2800" dirty="0" smtClean="0"/>
              <a:t>Outbound call routes</a:t>
            </a:r>
          </a:p>
          <a:p>
            <a:endParaRPr lang="en-US" sz="2800" dirty="0" smtClean="0"/>
          </a:p>
          <a:p>
            <a:r>
              <a:rPr lang="en-US" sz="2800" dirty="0" smtClean="0"/>
              <a:t>Response Groups</a:t>
            </a:r>
          </a:p>
        </p:txBody>
      </p:sp>
    </p:spTree>
    <p:extLst>
      <p:ext uri="{BB962C8B-B14F-4D97-AF65-F5344CB8AC3E}">
        <p14:creationId xmlns:p14="http://schemas.microsoft.com/office/powerpoint/2010/main" xmlns="" val="414316222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bwMode="auto">
          <a:xfrm>
            <a:off x="0" y="6086475"/>
            <a:ext cx="9144000" cy="447675"/>
          </a:xfrm>
          <a:prstGeom prst="rect">
            <a:avLst/>
          </a:prstGeom>
          <a:solidFill>
            <a:schemeClr val="bg1"/>
          </a:solidFill>
          <a:ln>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175" name="Rectangle 7"/>
          <p:cNvSpPr>
            <a:spLocks noGrp="1" noChangeArrowheads="1"/>
          </p:cNvSpPr>
          <p:nvPr>
            <p:ph type="title"/>
          </p:nvPr>
        </p:nvSpPr>
        <p:spPr/>
        <p:txBody>
          <a:bodyPr/>
          <a:lstStyle/>
          <a:p>
            <a:pPr eaLnBrk="1" hangingPunct="1">
              <a:defRPr/>
            </a:pPr>
            <a:r>
              <a:rPr lang="en-US" dirty="0" smtClean="0"/>
              <a:t>Outbound UC Call – SIP URI</a:t>
            </a:r>
          </a:p>
        </p:txBody>
      </p:sp>
      <p:sp>
        <p:nvSpPr>
          <p:cNvPr id="32" name="TextBox 31"/>
          <p:cNvSpPr txBox="1"/>
          <p:nvPr/>
        </p:nvSpPr>
        <p:spPr>
          <a:xfrm>
            <a:off x="0" y="3606225"/>
            <a:ext cx="1752600" cy="584775"/>
          </a:xfrm>
          <a:prstGeom prst="rect">
            <a:avLst/>
          </a:prstGeom>
          <a:noFill/>
        </p:spPr>
        <p:txBody>
          <a:bodyPr wrap="square" rtlCol="0">
            <a:spAutoFit/>
          </a:bodyPr>
          <a:lstStyle/>
          <a:p>
            <a:r>
              <a:rPr lang="en-US" sz="1600" dirty="0" smtClean="0">
                <a:solidFill>
                  <a:srgbClr val="DDDDDD"/>
                </a:solidFill>
              </a:rPr>
              <a:t>Outbound</a:t>
            </a:r>
          </a:p>
          <a:p>
            <a:r>
              <a:rPr lang="en-US" sz="1600" dirty="0" smtClean="0">
                <a:solidFill>
                  <a:srgbClr val="DDDDDD"/>
                </a:solidFill>
              </a:rPr>
              <a:t>Routing</a:t>
            </a:r>
            <a:endParaRPr lang="en-US" sz="1600" dirty="0">
              <a:solidFill>
                <a:srgbClr val="DDDDDD"/>
              </a:solidFill>
            </a:endParaRPr>
          </a:p>
        </p:txBody>
      </p:sp>
      <p:sp>
        <p:nvSpPr>
          <p:cNvPr id="35" name="TextBox 34"/>
          <p:cNvSpPr txBox="1"/>
          <p:nvPr/>
        </p:nvSpPr>
        <p:spPr>
          <a:xfrm>
            <a:off x="0" y="1075678"/>
            <a:ext cx="1752600" cy="338554"/>
          </a:xfrm>
          <a:prstGeom prst="rect">
            <a:avLst/>
          </a:prstGeom>
          <a:noFill/>
        </p:spPr>
        <p:txBody>
          <a:bodyPr wrap="square" rtlCol="0">
            <a:spAutoFit/>
          </a:bodyPr>
          <a:lstStyle/>
          <a:p>
            <a:r>
              <a:rPr lang="en-US" sz="1600" dirty="0" smtClean="0">
                <a:solidFill>
                  <a:srgbClr val="DDDDDD"/>
                </a:solidFill>
              </a:rPr>
              <a:t>UC endpoint</a:t>
            </a:r>
          </a:p>
        </p:txBody>
      </p:sp>
      <p:sp>
        <p:nvSpPr>
          <p:cNvPr id="36" name="TextBox 35"/>
          <p:cNvSpPr txBox="1"/>
          <p:nvPr/>
        </p:nvSpPr>
        <p:spPr>
          <a:xfrm>
            <a:off x="0" y="6172200"/>
            <a:ext cx="2057400" cy="338554"/>
          </a:xfrm>
          <a:prstGeom prst="rect">
            <a:avLst/>
          </a:prstGeom>
          <a:noFill/>
        </p:spPr>
        <p:txBody>
          <a:bodyPr wrap="square" rtlCol="0">
            <a:spAutoFit/>
          </a:bodyPr>
          <a:lstStyle/>
          <a:p>
            <a:r>
              <a:rPr lang="en-US" sz="1600" dirty="0" smtClean="0">
                <a:solidFill>
                  <a:srgbClr val="DDDDDD"/>
                </a:solidFill>
              </a:rPr>
              <a:t>UC endpoint/PSTN</a:t>
            </a:r>
          </a:p>
        </p:txBody>
      </p:sp>
      <p:sp>
        <p:nvSpPr>
          <p:cNvPr id="176" name="TextBox 175"/>
          <p:cNvSpPr txBox="1"/>
          <p:nvPr/>
        </p:nvSpPr>
        <p:spPr>
          <a:xfrm>
            <a:off x="0" y="2023646"/>
            <a:ext cx="1295400" cy="338554"/>
          </a:xfrm>
          <a:prstGeom prst="rect">
            <a:avLst/>
          </a:prstGeom>
          <a:noFill/>
        </p:spPr>
        <p:txBody>
          <a:bodyPr wrap="square" rtlCol="0">
            <a:spAutoFit/>
          </a:bodyPr>
          <a:lstStyle/>
          <a:p>
            <a:r>
              <a:rPr lang="en-US" sz="1600" dirty="0" smtClean="0">
                <a:solidFill>
                  <a:srgbClr val="DDDDDD"/>
                </a:solidFill>
              </a:rPr>
              <a:t>SIP INVITE</a:t>
            </a:r>
            <a:endParaRPr lang="en-US" sz="1600" dirty="0">
              <a:solidFill>
                <a:srgbClr val="DDDDDD"/>
              </a:solidFill>
            </a:endParaRPr>
          </a:p>
        </p:txBody>
      </p:sp>
      <p:cxnSp>
        <p:nvCxnSpPr>
          <p:cNvPr id="181" name="Straight Connector 180"/>
          <p:cNvCxnSpPr/>
          <p:nvPr/>
        </p:nvCxnSpPr>
        <p:spPr bwMode="auto">
          <a:xfrm>
            <a:off x="0" y="24384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cxnSp>
        <p:nvCxnSpPr>
          <p:cNvPr id="182" name="Straight Connector 181"/>
          <p:cNvCxnSpPr/>
          <p:nvPr/>
        </p:nvCxnSpPr>
        <p:spPr bwMode="auto">
          <a:xfrm>
            <a:off x="0" y="50292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183" name="TextBox 182"/>
          <p:cNvSpPr txBox="1"/>
          <p:nvPr/>
        </p:nvSpPr>
        <p:spPr>
          <a:xfrm>
            <a:off x="0" y="5105400"/>
            <a:ext cx="1752600" cy="338554"/>
          </a:xfrm>
          <a:prstGeom prst="rect">
            <a:avLst/>
          </a:prstGeom>
          <a:noFill/>
        </p:spPr>
        <p:txBody>
          <a:bodyPr wrap="square" rtlCol="0">
            <a:spAutoFit/>
          </a:bodyPr>
          <a:lstStyle/>
          <a:p>
            <a:r>
              <a:rPr lang="en-US" sz="1600" dirty="0" smtClean="0">
                <a:solidFill>
                  <a:srgbClr val="DDDDDD"/>
                </a:solidFill>
              </a:rPr>
              <a:t>Mediation Server</a:t>
            </a:r>
            <a:endParaRPr lang="en-US" sz="1600" dirty="0">
              <a:solidFill>
                <a:srgbClr val="DDDDDD"/>
              </a:solidFill>
            </a:endParaRPr>
          </a:p>
        </p:txBody>
      </p:sp>
      <p:sp>
        <p:nvSpPr>
          <p:cNvPr id="184" name="TextBox 183"/>
          <p:cNvSpPr txBox="1"/>
          <p:nvPr/>
        </p:nvSpPr>
        <p:spPr>
          <a:xfrm>
            <a:off x="0" y="5605046"/>
            <a:ext cx="1752600" cy="338554"/>
          </a:xfrm>
          <a:prstGeom prst="rect">
            <a:avLst/>
          </a:prstGeom>
          <a:noFill/>
        </p:spPr>
        <p:txBody>
          <a:bodyPr wrap="square" rtlCol="0">
            <a:spAutoFit/>
          </a:bodyPr>
          <a:lstStyle/>
          <a:p>
            <a:r>
              <a:rPr lang="en-US" sz="1600" dirty="0" smtClean="0">
                <a:solidFill>
                  <a:srgbClr val="DDDDDD"/>
                </a:solidFill>
              </a:rPr>
              <a:t>Gateway</a:t>
            </a:r>
            <a:endParaRPr lang="en-US" sz="1600" dirty="0">
              <a:solidFill>
                <a:srgbClr val="DDDDDD"/>
              </a:solidFill>
            </a:endParaRPr>
          </a:p>
        </p:txBody>
      </p:sp>
      <p:cxnSp>
        <p:nvCxnSpPr>
          <p:cNvPr id="185" name="Straight Connector 184"/>
          <p:cNvCxnSpPr/>
          <p:nvPr/>
        </p:nvCxnSpPr>
        <p:spPr bwMode="auto">
          <a:xfrm>
            <a:off x="0" y="55610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cxnSp>
        <p:nvCxnSpPr>
          <p:cNvPr id="186" name="Straight Connector 185"/>
          <p:cNvCxnSpPr/>
          <p:nvPr/>
        </p:nvCxnSpPr>
        <p:spPr bwMode="auto">
          <a:xfrm>
            <a:off x="0" y="6019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194" name="TextBox 193"/>
          <p:cNvSpPr txBox="1"/>
          <p:nvPr/>
        </p:nvSpPr>
        <p:spPr>
          <a:xfrm>
            <a:off x="0" y="1447800"/>
            <a:ext cx="1295400" cy="584775"/>
          </a:xfrm>
          <a:prstGeom prst="rect">
            <a:avLst/>
          </a:prstGeom>
          <a:noFill/>
        </p:spPr>
        <p:txBody>
          <a:bodyPr wrap="square" rtlCol="0">
            <a:spAutoFit/>
          </a:bodyPr>
          <a:lstStyle/>
          <a:p>
            <a:r>
              <a:rPr lang="en-US" sz="1600" dirty="0" smtClean="0">
                <a:solidFill>
                  <a:srgbClr val="DDDDDD"/>
                </a:solidFill>
              </a:rPr>
              <a:t>Called Party</a:t>
            </a:r>
          </a:p>
          <a:p>
            <a:r>
              <a:rPr lang="en-US" sz="1600" dirty="0" smtClean="0">
                <a:solidFill>
                  <a:srgbClr val="DDDDDD"/>
                </a:solidFill>
              </a:rPr>
              <a:t>Number</a:t>
            </a:r>
            <a:endParaRPr lang="en-US" sz="1600" dirty="0">
              <a:solidFill>
                <a:srgbClr val="DDDDDD"/>
              </a:solidFill>
            </a:endParaRPr>
          </a:p>
        </p:txBody>
      </p:sp>
      <p:cxnSp>
        <p:nvCxnSpPr>
          <p:cNvPr id="74" name="Straight Connector 73"/>
          <p:cNvCxnSpPr/>
          <p:nvPr/>
        </p:nvCxnSpPr>
        <p:spPr bwMode="auto">
          <a:xfrm>
            <a:off x="0" y="31226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77" name="TextBox 76"/>
          <p:cNvSpPr txBox="1"/>
          <p:nvPr/>
        </p:nvSpPr>
        <p:spPr>
          <a:xfrm>
            <a:off x="0" y="2438400"/>
            <a:ext cx="1752600" cy="584775"/>
          </a:xfrm>
          <a:prstGeom prst="rect">
            <a:avLst/>
          </a:prstGeom>
          <a:noFill/>
        </p:spPr>
        <p:txBody>
          <a:bodyPr wrap="square" rtlCol="0">
            <a:spAutoFit/>
          </a:bodyPr>
          <a:lstStyle/>
          <a:p>
            <a:r>
              <a:rPr lang="en-US" sz="1600" dirty="0" smtClean="0">
                <a:solidFill>
                  <a:srgbClr val="DDDDDD"/>
                </a:solidFill>
              </a:rPr>
              <a:t>Translations</a:t>
            </a:r>
            <a:br>
              <a:rPr lang="en-US" sz="1600" dirty="0" smtClean="0">
                <a:solidFill>
                  <a:srgbClr val="DDDDDD"/>
                </a:solidFill>
              </a:rPr>
            </a:br>
            <a:r>
              <a:rPr lang="en-US" sz="1600" dirty="0" smtClean="0">
                <a:solidFill>
                  <a:srgbClr val="DDDDDD"/>
                </a:solidFill>
              </a:rPr>
              <a:t>Application</a:t>
            </a:r>
            <a:endParaRPr lang="en-US" sz="1600" dirty="0">
              <a:solidFill>
                <a:srgbClr val="DDDDDD"/>
              </a:solidFill>
            </a:endParaRPr>
          </a:p>
        </p:txBody>
      </p:sp>
      <p:grpSp>
        <p:nvGrpSpPr>
          <p:cNvPr id="15" name="Group 26"/>
          <p:cNvGrpSpPr/>
          <p:nvPr/>
        </p:nvGrpSpPr>
        <p:grpSpPr>
          <a:xfrm>
            <a:off x="1981200" y="1066800"/>
            <a:ext cx="1066206" cy="381000"/>
            <a:chOff x="1600200" y="1362722"/>
            <a:chExt cx="1066206" cy="381000"/>
          </a:xfrm>
        </p:grpSpPr>
        <p:grpSp>
          <p:nvGrpSpPr>
            <p:cNvPr id="16" name="Group 13"/>
            <p:cNvGrpSpPr/>
            <p:nvPr/>
          </p:nvGrpSpPr>
          <p:grpSpPr>
            <a:xfrm>
              <a:off x="1600200" y="1371600"/>
              <a:ext cx="532806" cy="372122"/>
              <a:chOff x="305394" y="2142478"/>
              <a:chExt cx="1347658" cy="999626"/>
            </a:xfrm>
          </p:grpSpPr>
          <p:sp>
            <p:nvSpPr>
              <p:cNvPr id="101" name="Rounded Rectangle 100"/>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102" name="Picture 230" descr="Ear bud"/>
              <p:cNvPicPr>
                <a:picLocks noChangeAspect="1" noChangeArrowheads="1"/>
              </p:cNvPicPr>
              <p:nvPr/>
            </p:nvPicPr>
            <p:blipFill>
              <a:blip r:embed="rId3" cstate="print"/>
              <a:srcRect/>
              <a:stretch>
                <a:fillRect/>
              </a:stretch>
            </p:blipFill>
            <p:spPr bwMode="auto">
              <a:xfrm>
                <a:off x="518967" y="2291365"/>
                <a:ext cx="382904" cy="287654"/>
              </a:xfrm>
              <a:prstGeom prst="rect">
                <a:avLst/>
              </a:prstGeom>
              <a:noFill/>
              <a:ln w="9525">
                <a:noFill/>
                <a:miter lim="800000"/>
                <a:headEnd/>
                <a:tailEnd/>
              </a:ln>
            </p:spPr>
          </p:pic>
          <p:pic>
            <p:nvPicPr>
              <p:cNvPr id="103" name="Picture 231" descr="USB device"/>
              <p:cNvPicPr>
                <a:picLocks noChangeAspect="1" noChangeArrowheads="1"/>
              </p:cNvPicPr>
              <p:nvPr/>
            </p:nvPicPr>
            <p:blipFill>
              <a:blip r:embed="rId4" cstate="print"/>
              <a:srcRect/>
              <a:stretch>
                <a:fillRect/>
              </a:stretch>
            </p:blipFill>
            <p:spPr bwMode="auto">
              <a:xfrm>
                <a:off x="1054271" y="2253265"/>
                <a:ext cx="508636" cy="381000"/>
              </a:xfrm>
              <a:prstGeom prst="rect">
                <a:avLst/>
              </a:prstGeom>
              <a:noFill/>
              <a:ln w="9525">
                <a:noFill/>
                <a:miter lim="800000"/>
                <a:headEnd/>
                <a:tailEnd/>
              </a:ln>
            </p:spPr>
          </p:pic>
          <p:grpSp>
            <p:nvGrpSpPr>
              <p:cNvPr id="17" name="Group 39"/>
              <p:cNvGrpSpPr>
                <a:grpSpLocks/>
              </p:cNvGrpSpPr>
              <p:nvPr/>
            </p:nvGrpSpPr>
            <p:grpSpPr bwMode="auto">
              <a:xfrm>
                <a:off x="804717" y="2666649"/>
                <a:ext cx="725804" cy="449580"/>
                <a:chOff x="720" y="816"/>
                <a:chExt cx="381" cy="236"/>
              </a:xfrm>
            </p:grpSpPr>
            <p:pic>
              <p:nvPicPr>
                <p:cNvPr id="110" name="Rectangle 17421"/>
                <p:cNvPicPr>
                  <a:picLocks noChangeAspect="1" noChangeArrowheads="1"/>
                </p:cNvPicPr>
                <p:nvPr/>
              </p:nvPicPr>
              <p:blipFill>
                <a:blip r:embed="rId5" cstate="print"/>
                <a:srcRect/>
                <a:stretch>
                  <a:fillRect/>
                </a:stretch>
              </p:blipFill>
              <p:spPr bwMode="auto">
                <a:xfrm>
                  <a:off x="720" y="816"/>
                  <a:ext cx="381" cy="236"/>
                </a:xfrm>
                <a:prstGeom prst="rect">
                  <a:avLst/>
                </a:prstGeom>
                <a:noFill/>
                <a:ln w="9525">
                  <a:noFill/>
                  <a:miter lim="800000"/>
                  <a:headEnd/>
                  <a:tailEnd/>
                </a:ln>
              </p:spPr>
            </p:pic>
            <p:pic>
              <p:nvPicPr>
                <p:cNvPr id="111" name="Picture 30" descr="anyversion-icon-32x32-32bit"/>
                <p:cNvPicPr>
                  <a:picLocks noChangeAspect="1" noChangeArrowheads="1"/>
                </p:cNvPicPr>
                <p:nvPr/>
              </p:nvPicPr>
              <p:blipFill>
                <a:blip r:embed="rId6"/>
                <a:srcRect/>
                <a:stretch>
                  <a:fillRect/>
                </a:stretch>
              </p:blipFill>
              <p:spPr bwMode="auto">
                <a:xfrm>
                  <a:off x="789" y="824"/>
                  <a:ext cx="144" cy="144"/>
                </a:xfrm>
                <a:prstGeom prst="rect">
                  <a:avLst/>
                </a:prstGeom>
                <a:noFill/>
                <a:ln w="9525">
                  <a:noFill/>
                  <a:miter lim="800000"/>
                  <a:headEnd/>
                  <a:tailEnd/>
                </a:ln>
              </p:spPr>
            </p:pic>
          </p:grpSp>
        </p:grpSp>
        <p:grpSp>
          <p:nvGrpSpPr>
            <p:cNvPr id="18" name="Group 14"/>
            <p:cNvGrpSpPr/>
            <p:nvPr/>
          </p:nvGrpSpPr>
          <p:grpSpPr>
            <a:xfrm>
              <a:off x="2209206" y="1362722"/>
              <a:ext cx="457200" cy="380999"/>
              <a:chOff x="1752600" y="2133600"/>
              <a:chExt cx="1320998" cy="1019155"/>
            </a:xfrm>
          </p:grpSpPr>
          <p:sp>
            <p:nvSpPr>
              <p:cNvPr id="99" name="Rounded Rectangle 98"/>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100" name="Picture 338" descr="Tanjay1"/>
              <p:cNvPicPr>
                <a:picLocks noChangeAspect="1" noChangeArrowheads="1"/>
              </p:cNvPicPr>
              <p:nvPr/>
            </p:nvPicPr>
            <p:blipFill>
              <a:blip r:embed="rId7" cstate="print"/>
              <a:srcRect/>
              <a:stretch>
                <a:fillRect/>
              </a:stretch>
            </p:blipFill>
            <p:spPr bwMode="auto">
              <a:xfrm>
                <a:off x="1937367" y="2386615"/>
                <a:ext cx="912494" cy="577214"/>
              </a:xfrm>
              <a:prstGeom prst="rect">
                <a:avLst/>
              </a:prstGeom>
              <a:noFill/>
              <a:ln w="9525">
                <a:noFill/>
                <a:miter lim="800000"/>
                <a:headEnd/>
                <a:tailEnd/>
              </a:ln>
            </p:spPr>
          </p:pic>
        </p:grpSp>
      </p:grpSp>
      <p:grpSp>
        <p:nvGrpSpPr>
          <p:cNvPr id="19" name="Group 25"/>
          <p:cNvGrpSpPr/>
          <p:nvPr/>
        </p:nvGrpSpPr>
        <p:grpSpPr>
          <a:xfrm>
            <a:off x="1981200" y="6172200"/>
            <a:ext cx="1066206" cy="381000"/>
            <a:chOff x="1600200" y="1515122"/>
            <a:chExt cx="1066206" cy="381000"/>
          </a:xfrm>
        </p:grpSpPr>
        <p:grpSp>
          <p:nvGrpSpPr>
            <p:cNvPr id="20" name="Group 15"/>
            <p:cNvGrpSpPr/>
            <p:nvPr/>
          </p:nvGrpSpPr>
          <p:grpSpPr>
            <a:xfrm>
              <a:off x="1600200" y="1524000"/>
              <a:ext cx="532806" cy="372122"/>
              <a:chOff x="305394" y="2142478"/>
              <a:chExt cx="1347658" cy="999626"/>
            </a:xfrm>
          </p:grpSpPr>
          <p:sp>
            <p:nvSpPr>
              <p:cNvPr id="136" name="Rounded Rectangle 135"/>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bg1"/>
                  </a:solidFill>
                </a:endParaRPr>
              </a:p>
            </p:txBody>
          </p:sp>
          <p:pic>
            <p:nvPicPr>
              <p:cNvPr id="137" name="Picture 230" descr="Ear bud"/>
              <p:cNvPicPr>
                <a:picLocks noChangeAspect="1" noChangeArrowheads="1"/>
              </p:cNvPicPr>
              <p:nvPr/>
            </p:nvPicPr>
            <p:blipFill>
              <a:blip r:embed="rId3" cstate="print"/>
              <a:srcRect/>
              <a:stretch>
                <a:fillRect/>
              </a:stretch>
            </p:blipFill>
            <p:spPr bwMode="auto">
              <a:xfrm>
                <a:off x="518967" y="2291365"/>
                <a:ext cx="382904" cy="287654"/>
              </a:xfrm>
              <a:prstGeom prst="rect">
                <a:avLst/>
              </a:prstGeom>
              <a:noFill/>
              <a:ln w="9525">
                <a:noFill/>
                <a:miter lim="800000"/>
                <a:headEnd/>
                <a:tailEnd/>
              </a:ln>
            </p:spPr>
          </p:pic>
          <p:pic>
            <p:nvPicPr>
              <p:cNvPr id="138" name="Picture 231" descr="USB device"/>
              <p:cNvPicPr>
                <a:picLocks noChangeAspect="1" noChangeArrowheads="1"/>
              </p:cNvPicPr>
              <p:nvPr/>
            </p:nvPicPr>
            <p:blipFill>
              <a:blip r:embed="rId4" cstate="print"/>
              <a:srcRect/>
              <a:stretch>
                <a:fillRect/>
              </a:stretch>
            </p:blipFill>
            <p:spPr bwMode="auto">
              <a:xfrm>
                <a:off x="1054271" y="2253265"/>
                <a:ext cx="508636" cy="381000"/>
              </a:xfrm>
              <a:prstGeom prst="rect">
                <a:avLst/>
              </a:prstGeom>
              <a:noFill/>
              <a:ln w="9525">
                <a:noFill/>
                <a:miter lim="800000"/>
                <a:headEnd/>
                <a:tailEnd/>
              </a:ln>
            </p:spPr>
          </p:pic>
          <p:grpSp>
            <p:nvGrpSpPr>
              <p:cNvPr id="21" name="Group 39"/>
              <p:cNvGrpSpPr>
                <a:grpSpLocks/>
              </p:cNvGrpSpPr>
              <p:nvPr/>
            </p:nvGrpSpPr>
            <p:grpSpPr bwMode="auto">
              <a:xfrm>
                <a:off x="804717" y="2666649"/>
                <a:ext cx="725804" cy="449580"/>
                <a:chOff x="720" y="816"/>
                <a:chExt cx="381" cy="236"/>
              </a:xfrm>
            </p:grpSpPr>
            <p:pic>
              <p:nvPicPr>
                <p:cNvPr id="140" name="Rectangle 17421"/>
                <p:cNvPicPr>
                  <a:picLocks noChangeAspect="1" noChangeArrowheads="1"/>
                </p:cNvPicPr>
                <p:nvPr/>
              </p:nvPicPr>
              <p:blipFill>
                <a:blip r:embed="rId5" cstate="print"/>
                <a:srcRect/>
                <a:stretch>
                  <a:fillRect/>
                </a:stretch>
              </p:blipFill>
              <p:spPr bwMode="auto">
                <a:xfrm>
                  <a:off x="720" y="816"/>
                  <a:ext cx="381" cy="236"/>
                </a:xfrm>
                <a:prstGeom prst="rect">
                  <a:avLst/>
                </a:prstGeom>
                <a:noFill/>
                <a:ln w="9525">
                  <a:noFill/>
                  <a:miter lim="800000"/>
                  <a:headEnd/>
                  <a:tailEnd/>
                </a:ln>
              </p:spPr>
            </p:pic>
            <p:pic>
              <p:nvPicPr>
                <p:cNvPr id="141" name="Picture 30" descr="anyversion-icon-32x32-32bit"/>
                <p:cNvPicPr>
                  <a:picLocks noChangeAspect="1" noChangeArrowheads="1"/>
                </p:cNvPicPr>
                <p:nvPr/>
              </p:nvPicPr>
              <p:blipFill>
                <a:blip r:embed="rId6"/>
                <a:srcRect/>
                <a:stretch>
                  <a:fillRect/>
                </a:stretch>
              </p:blipFill>
              <p:spPr bwMode="auto">
                <a:xfrm>
                  <a:off x="789" y="824"/>
                  <a:ext cx="144" cy="144"/>
                </a:xfrm>
                <a:prstGeom prst="rect">
                  <a:avLst/>
                </a:prstGeom>
                <a:noFill/>
                <a:ln w="9525">
                  <a:noFill/>
                  <a:miter lim="800000"/>
                  <a:headEnd/>
                  <a:tailEnd/>
                </a:ln>
              </p:spPr>
            </p:pic>
          </p:grpSp>
        </p:grpSp>
        <p:grpSp>
          <p:nvGrpSpPr>
            <p:cNvPr id="22" name="Group 22"/>
            <p:cNvGrpSpPr/>
            <p:nvPr/>
          </p:nvGrpSpPr>
          <p:grpSpPr>
            <a:xfrm>
              <a:off x="2209206" y="1515122"/>
              <a:ext cx="457200" cy="380999"/>
              <a:chOff x="1752600" y="2133600"/>
              <a:chExt cx="1320998" cy="1019155"/>
            </a:xfrm>
          </p:grpSpPr>
          <p:sp>
            <p:nvSpPr>
              <p:cNvPr id="132" name="Rounded Rectangle 5"/>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bg1"/>
                  </a:solidFill>
                </a:endParaRPr>
              </a:p>
            </p:txBody>
          </p:sp>
          <p:pic>
            <p:nvPicPr>
              <p:cNvPr id="133" name="Picture 338" descr="Tanjay1"/>
              <p:cNvPicPr>
                <a:picLocks noChangeAspect="1" noChangeArrowheads="1"/>
              </p:cNvPicPr>
              <p:nvPr/>
            </p:nvPicPr>
            <p:blipFill>
              <a:blip r:embed="rId7" cstate="print"/>
              <a:srcRect/>
              <a:stretch>
                <a:fillRect/>
              </a:stretch>
            </p:blipFill>
            <p:spPr bwMode="auto">
              <a:xfrm>
                <a:off x="1937367" y="2386615"/>
                <a:ext cx="912494" cy="577214"/>
              </a:xfrm>
              <a:prstGeom prst="rect">
                <a:avLst/>
              </a:prstGeom>
              <a:noFill/>
              <a:ln w="9525">
                <a:noFill/>
                <a:miter lim="800000"/>
                <a:headEnd/>
                <a:tailEnd/>
              </a:ln>
            </p:spPr>
          </p:pic>
        </p:grpSp>
      </p:grpSp>
      <p:cxnSp>
        <p:nvCxnSpPr>
          <p:cNvPr id="144" name="Straight Arrow Connector 143"/>
          <p:cNvCxnSpPr>
            <a:stCxn id="145" idx="2"/>
          </p:cNvCxnSpPr>
          <p:nvPr/>
        </p:nvCxnSpPr>
        <p:spPr bwMode="auto">
          <a:xfrm rot="5400000">
            <a:off x="385439" y="4043039"/>
            <a:ext cx="4258322" cy="1588"/>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145" name="Rectangle 144"/>
          <p:cNvSpPr/>
          <p:nvPr/>
        </p:nvSpPr>
        <p:spPr bwMode="auto">
          <a:xfrm>
            <a:off x="1600200" y="1609078"/>
            <a:ext cx="1828800" cy="304800"/>
          </a:xfrm>
          <a:prstGeom prst="rect">
            <a:avLst/>
          </a:prstGeom>
          <a:solidFill>
            <a:schemeClr val="tx2"/>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solidFill>
                  <a:schemeClr val="bg1"/>
                </a:solidFill>
                <a:latin typeface="Segoe" pitchFamily="34" charset="0"/>
              </a:rPr>
              <a:t>bob@contoso.com</a:t>
            </a:r>
          </a:p>
        </p:txBody>
      </p:sp>
      <p:sp>
        <p:nvSpPr>
          <p:cNvPr id="146" name="Rectangle 145"/>
          <p:cNvSpPr/>
          <p:nvPr/>
        </p:nvSpPr>
        <p:spPr>
          <a:xfrm>
            <a:off x="1809507" y="2057400"/>
            <a:ext cx="1467068" cy="2616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100" dirty="0" err="1" smtClean="0">
                <a:solidFill>
                  <a:schemeClr val="bg1"/>
                </a:solidFill>
              </a:rPr>
              <a:t>sip:bob@contoso.com</a:t>
            </a:r>
            <a:endParaRPr lang="en-US" sz="1100" dirty="0" smtClean="0">
              <a:solidFill>
                <a:schemeClr val="bg1"/>
              </a:solidFill>
            </a:endParaRPr>
          </a:p>
        </p:txBody>
      </p:sp>
      <p:sp>
        <p:nvSpPr>
          <p:cNvPr id="147" name="TextBox 146"/>
          <p:cNvSpPr txBox="1"/>
          <p:nvPr/>
        </p:nvSpPr>
        <p:spPr>
          <a:xfrm>
            <a:off x="2286000" y="838200"/>
            <a:ext cx="685800" cy="253916"/>
          </a:xfrm>
          <a:prstGeom prst="rect">
            <a:avLst/>
          </a:prstGeom>
          <a:noFill/>
        </p:spPr>
        <p:txBody>
          <a:bodyPr wrap="square" rtlCol="0">
            <a:spAutoFit/>
          </a:bodyPr>
          <a:lstStyle/>
          <a:p>
            <a:r>
              <a:rPr lang="en-US" sz="1050" b="1" dirty="0" smtClean="0"/>
              <a:t>SIP URI</a:t>
            </a:r>
            <a:endParaRPr lang="en-US" sz="1050" b="1" dirty="0"/>
          </a:p>
        </p:txBody>
      </p:sp>
    </p:spTree>
    <p:extLst>
      <p:ext uri="{BB962C8B-B14F-4D97-AF65-F5344CB8AC3E}">
        <p14:creationId xmlns:p14="http://schemas.microsoft.com/office/powerpoint/2010/main" xmlns="" val="117244463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66"/>
          <p:cNvSpPr/>
          <p:nvPr/>
        </p:nvSpPr>
        <p:spPr bwMode="auto">
          <a:xfrm>
            <a:off x="0" y="6086475"/>
            <a:ext cx="9144000" cy="447675"/>
          </a:xfrm>
          <a:prstGeom prst="rect">
            <a:avLst/>
          </a:prstGeom>
          <a:solidFill>
            <a:schemeClr val="bg1"/>
          </a:solidFill>
          <a:ln>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67" name="Straight Connector 166"/>
          <p:cNvCxnSpPr>
            <a:stCxn id="134" idx="2"/>
          </p:cNvCxnSpPr>
          <p:nvPr/>
        </p:nvCxnSpPr>
        <p:spPr bwMode="auto">
          <a:xfrm rot="5400000">
            <a:off x="6819900" y="5448300"/>
            <a:ext cx="16002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54" name="Straight Connector 153"/>
          <p:cNvCxnSpPr/>
          <p:nvPr/>
        </p:nvCxnSpPr>
        <p:spPr bwMode="auto">
          <a:xfrm rot="5400000">
            <a:off x="7391400" y="4571206"/>
            <a:ext cx="4572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7175" name="Rectangle 7"/>
          <p:cNvSpPr>
            <a:spLocks noGrp="1" noChangeArrowheads="1"/>
          </p:cNvSpPr>
          <p:nvPr>
            <p:ph type="title"/>
          </p:nvPr>
        </p:nvSpPr>
        <p:spPr/>
        <p:txBody>
          <a:bodyPr/>
          <a:lstStyle/>
          <a:p>
            <a:pPr eaLnBrk="1" hangingPunct="1">
              <a:defRPr/>
            </a:pPr>
            <a:r>
              <a:rPr lang="en-US" dirty="0" smtClean="0"/>
              <a:t>Outbound UC Call – E.164 number</a:t>
            </a:r>
          </a:p>
        </p:txBody>
      </p:sp>
      <p:sp>
        <p:nvSpPr>
          <p:cNvPr id="32" name="TextBox 31"/>
          <p:cNvSpPr txBox="1"/>
          <p:nvPr/>
        </p:nvSpPr>
        <p:spPr>
          <a:xfrm>
            <a:off x="0" y="3606225"/>
            <a:ext cx="1752600" cy="584775"/>
          </a:xfrm>
          <a:prstGeom prst="rect">
            <a:avLst/>
          </a:prstGeom>
          <a:noFill/>
        </p:spPr>
        <p:txBody>
          <a:bodyPr wrap="square" rtlCol="0">
            <a:spAutoFit/>
          </a:bodyPr>
          <a:lstStyle/>
          <a:p>
            <a:r>
              <a:rPr lang="en-US" sz="1600" dirty="0" smtClean="0">
                <a:solidFill>
                  <a:srgbClr val="DDDDDD"/>
                </a:solidFill>
              </a:rPr>
              <a:t>Outbound</a:t>
            </a:r>
          </a:p>
          <a:p>
            <a:r>
              <a:rPr lang="en-US" sz="1600" dirty="0" smtClean="0">
                <a:solidFill>
                  <a:srgbClr val="DDDDDD"/>
                </a:solidFill>
              </a:rPr>
              <a:t>Routing</a:t>
            </a:r>
            <a:endParaRPr lang="en-US" sz="1600" dirty="0">
              <a:solidFill>
                <a:srgbClr val="DDDDDD"/>
              </a:solidFill>
            </a:endParaRPr>
          </a:p>
        </p:txBody>
      </p:sp>
      <p:sp>
        <p:nvSpPr>
          <p:cNvPr id="35" name="TextBox 34"/>
          <p:cNvSpPr txBox="1"/>
          <p:nvPr/>
        </p:nvSpPr>
        <p:spPr>
          <a:xfrm>
            <a:off x="0" y="1075678"/>
            <a:ext cx="1752600" cy="338554"/>
          </a:xfrm>
          <a:prstGeom prst="rect">
            <a:avLst/>
          </a:prstGeom>
          <a:noFill/>
        </p:spPr>
        <p:txBody>
          <a:bodyPr wrap="square" rtlCol="0">
            <a:spAutoFit/>
          </a:bodyPr>
          <a:lstStyle/>
          <a:p>
            <a:r>
              <a:rPr lang="en-US" sz="1600" dirty="0" smtClean="0">
                <a:solidFill>
                  <a:srgbClr val="DDDDDD"/>
                </a:solidFill>
              </a:rPr>
              <a:t>UC endpoint</a:t>
            </a:r>
          </a:p>
        </p:txBody>
      </p:sp>
      <p:sp>
        <p:nvSpPr>
          <p:cNvPr id="36" name="TextBox 35"/>
          <p:cNvSpPr txBox="1"/>
          <p:nvPr/>
        </p:nvSpPr>
        <p:spPr>
          <a:xfrm>
            <a:off x="0" y="6172200"/>
            <a:ext cx="2057400" cy="338554"/>
          </a:xfrm>
          <a:prstGeom prst="rect">
            <a:avLst/>
          </a:prstGeom>
          <a:noFill/>
        </p:spPr>
        <p:txBody>
          <a:bodyPr wrap="square" rtlCol="0">
            <a:spAutoFit/>
          </a:bodyPr>
          <a:lstStyle/>
          <a:p>
            <a:r>
              <a:rPr lang="en-US" sz="1600" dirty="0" smtClean="0">
                <a:solidFill>
                  <a:srgbClr val="DDDDDD"/>
                </a:solidFill>
              </a:rPr>
              <a:t>UC endpoint/PSTN</a:t>
            </a:r>
          </a:p>
        </p:txBody>
      </p:sp>
      <p:sp>
        <p:nvSpPr>
          <p:cNvPr id="176" name="TextBox 175"/>
          <p:cNvSpPr txBox="1"/>
          <p:nvPr/>
        </p:nvSpPr>
        <p:spPr>
          <a:xfrm>
            <a:off x="0" y="2023646"/>
            <a:ext cx="1295400" cy="338554"/>
          </a:xfrm>
          <a:prstGeom prst="rect">
            <a:avLst/>
          </a:prstGeom>
          <a:noFill/>
        </p:spPr>
        <p:txBody>
          <a:bodyPr wrap="square" rtlCol="0">
            <a:spAutoFit/>
          </a:bodyPr>
          <a:lstStyle/>
          <a:p>
            <a:r>
              <a:rPr lang="en-US" sz="1600" dirty="0" smtClean="0">
                <a:solidFill>
                  <a:srgbClr val="DDDDDD"/>
                </a:solidFill>
              </a:rPr>
              <a:t>SIP INVITE</a:t>
            </a:r>
            <a:endParaRPr lang="en-US" sz="1600" dirty="0">
              <a:solidFill>
                <a:srgbClr val="DDDDDD"/>
              </a:solidFill>
            </a:endParaRPr>
          </a:p>
        </p:txBody>
      </p:sp>
      <p:cxnSp>
        <p:nvCxnSpPr>
          <p:cNvPr id="181" name="Straight Connector 180"/>
          <p:cNvCxnSpPr/>
          <p:nvPr/>
        </p:nvCxnSpPr>
        <p:spPr bwMode="auto">
          <a:xfrm>
            <a:off x="0" y="24384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cxnSp>
        <p:nvCxnSpPr>
          <p:cNvPr id="182" name="Straight Connector 181"/>
          <p:cNvCxnSpPr/>
          <p:nvPr/>
        </p:nvCxnSpPr>
        <p:spPr bwMode="auto">
          <a:xfrm>
            <a:off x="0" y="50292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183" name="TextBox 182"/>
          <p:cNvSpPr txBox="1"/>
          <p:nvPr/>
        </p:nvSpPr>
        <p:spPr>
          <a:xfrm>
            <a:off x="0" y="5105400"/>
            <a:ext cx="1752600" cy="338554"/>
          </a:xfrm>
          <a:prstGeom prst="rect">
            <a:avLst/>
          </a:prstGeom>
          <a:noFill/>
        </p:spPr>
        <p:txBody>
          <a:bodyPr wrap="square" rtlCol="0">
            <a:spAutoFit/>
          </a:bodyPr>
          <a:lstStyle/>
          <a:p>
            <a:r>
              <a:rPr lang="en-US" sz="1600" dirty="0" smtClean="0">
                <a:solidFill>
                  <a:srgbClr val="DDDDDD"/>
                </a:solidFill>
              </a:rPr>
              <a:t>Mediation Server</a:t>
            </a:r>
            <a:endParaRPr lang="en-US" sz="1600" dirty="0">
              <a:solidFill>
                <a:srgbClr val="DDDDDD"/>
              </a:solidFill>
            </a:endParaRPr>
          </a:p>
        </p:txBody>
      </p:sp>
      <p:sp>
        <p:nvSpPr>
          <p:cNvPr id="184" name="TextBox 183"/>
          <p:cNvSpPr txBox="1"/>
          <p:nvPr/>
        </p:nvSpPr>
        <p:spPr>
          <a:xfrm>
            <a:off x="0" y="5605046"/>
            <a:ext cx="1752600" cy="338554"/>
          </a:xfrm>
          <a:prstGeom prst="rect">
            <a:avLst/>
          </a:prstGeom>
          <a:noFill/>
        </p:spPr>
        <p:txBody>
          <a:bodyPr wrap="square" rtlCol="0">
            <a:spAutoFit/>
          </a:bodyPr>
          <a:lstStyle/>
          <a:p>
            <a:r>
              <a:rPr lang="en-US" sz="1600" dirty="0" smtClean="0">
                <a:solidFill>
                  <a:srgbClr val="DDDDDD"/>
                </a:solidFill>
              </a:rPr>
              <a:t>Gateway</a:t>
            </a:r>
            <a:endParaRPr lang="en-US" sz="1600" dirty="0">
              <a:solidFill>
                <a:srgbClr val="DDDDDD"/>
              </a:solidFill>
            </a:endParaRPr>
          </a:p>
        </p:txBody>
      </p:sp>
      <p:cxnSp>
        <p:nvCxnSpPr>
          <p:cNvPr id="185" name="Straight Connector 184"/>
          <p:cNvCxnSpPr/>
          <p:nvPr/>
        </p:nvCxnSpPr>
        <p:spPr bwMode="auto">
          <a:xfrm>
            <a:off x="0" y="55610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cxnSp>
        <p:nvCxnSpPr>
          <p:cNvPr id="186" name="Straight Connector 185"/>
          <p:cNvCxnSpPr/>
          <p:nvPr/>
        </p:nvCxnSpPr>
        <p:spPr bwMode="auto">
          <a:xfrm>
            <a:off x="0" y="6019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134" name="Rectangle 133"/>
          <p:cNvSpPr/>
          <p:nvPr/>
        </p:nvSpPr>
        <p:spPr bwMode="auto">
          <a:xfrm>
            <a:off x="6705600" y="4419600"/>
            <a:ext cx="1828800" cy="2286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effectLst>
                  <a:outerShdw blurRad="38100" dist="38100" dir="2700000" algn="tl">
                    <a:srgbClr val="000000">
                      <a:alpha val="43137"/>
                    </a:srgbClr>
                  </a:outerShdw>
                </a:effectLst>
                <a:latin typeface="Segoe" pitchFamily="34" charset="0"/>
              </a:rPr>
              <a:t>Routing</a:t>
            </a:r>
          </a:p>
        </p:txBody>
      </p:sp>
      <p:cxnSp>
        <p:nvCxnSpPr>
          <p:cNvPr id="142" name="Elbow Connector 141"/>
          <p:cNvCxnSpPr/>
          <p:nvPr/>
        </p:nvCxnSpPr>
        <p:spPr bwMode="auto">
          <a:xfrm rot="5400000">
            <a:off x="7506494" y="4304506"/>
            <a:ext cx="228600"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43" name="Straight Connector 142"/>
          <p:cNvCxnSpPr/>
          <p:nvPr/>
        </p:nvCxnSpPr>
        <p:spPr bwMode="auto">
          <a:xfrm>
            <a:off x="6324600" y="4267200"/>
            <a:ext cx="13716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cxnSp>
        <p:nvCxnSpPr>
          <p:cNvPr id="156" name="Straight Connector 155"/>
          <p:cNvCxnSpPr/>
          <p:nvPr/>
        </p:nvCxnSpPr>
        <p:spPr bwMode="auto">
          <a:xfrm rot="5400000">
            <a:off x="6058694" y="3999706"/>
            <a:ext cx="532606" cy="794"/>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sp>
        <p:nvSpPr>
          <p:cNvPr id="135" name="Rectangle 134"/>
          <p:cNvSpPr/>
          <p:nvPr/>
        </p:nvSpPr>
        <p:spPr bwMode="auto">
          <a:xfrm>
            <a:off x="6019800" y="3810000"/>
            <a:ext cx="609600" cy="228600"/>
          </a:xfrm>
          <a:prstGeom prst="rect">
            <a:avLst/>
          </a:prstGeom>
          <a:solidFill>
            <a:schemeClr val="accent3">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900" dirty="0" smtClean="0">
                <a:solidFill>
                  <a:schemeClr val="bg1"/>
                </a:solidFill>
                <a:effectLst>
                  <a:outerShdw blurRad="38100" dist="38100" dir="2700000" algn="tl">
                    <a:srgbClr val="000000">
                      <a:alpha val="43137"/>
                    </a:srgbClr>
                  </a:outerShdw>
                </a:effectLst>
                <a:latin typeface="Segoe" pitchFamily="34" charset="0"/>
              </a:rPr>
              <a:t>Fail</a:t>
            </a:r>
          </a:p>
        </p:txBody>
      </p:sp>
      <p:pic>
        <p:nvPicPr>
          <p:cNvPr id="159" name="Rectangle 57"/>
          <p:cNvPicPr>
            <a:picLocks noChangeAspect="1" noChangeArrowheads="1"/>
          </p:cNvPicPr>
          <p:nvPr/>
        </p:nvPicPr>
        <p:blipFill>
          <a:blip r:embed="rId3"/>
          <a:srcRect/>
          <a:stretch>
            <a:fillRect/>
          </a:stretch>
        </p:blipFill>
        <p:spPr bwMode="auto">
          <a:xfrm>
            <a:off x="7391400" y="5905326"/>
            <a:ext cx="468019" cy="190674"/>
          </a:xfrm>
          <a:prstGeom prst="rect">
            <a:avLst/>
          </a:prstGeom>
          <a:noFill/>
          <a:ln w="9525" algn="ctr">
            <a:noFill/>
            <a:miter lim="800000"/>
            <a:headEnd/>
            <a:tailEnd/>
          </a:ln>
        </p:spPr>
      </p:pic>
      <p:pic>
        <p:nvPicPr>
          <p:cNvPr id="160" name="Rectangle 6"/>
          <p:cNvPicPr>
            <a:picLocks noChangeAspect="1" noChangeArrowheads="1"/>
          </p:cNvPicPr>
          <p:nvPr/>
        </p:nvPicPr>
        <p:blipFill>
          <a:blip r:embed="rId4" cstate="print">
            <a:clrChange>
              <a:clrFrom>
                <a:srgbClr val="DADBDD"/>
              </a:clrFrom>
              <a:clrTo>
                <a:srgbClr val="DADBDD">
                  <a:alpha val="0"/>
                </a:srgbClr>
              </a:clrTo>
            </a:clrChange>
          </a:blip>
          <a:srcRect l="20914" t="16994" r="24248" b="13333"/>
          <a:stretch>
            <a:fillRect/>
          </a:stretch>
        </p:blipFill>
        <p:spPr bwMode="auto">
          <a:xfrm>
            <a:off x="7505700" y="5105400"/>
            <a:ext cx="266700" cy="381000"/>
          </a:xfrm>
          <a:prstGeom prst="rect">
            <a:avLst/>
          </a:prstGeom>
          <a:noFill/>
          <a:ln w="9525">
            <a:noFill/>
            <a:miter lim="800000"/>
            <a:headEnd/>
            <a:tailEnd/>
          </a:ln>
        </p:spPr>
      </p:pic>
      <p:sp>
        <p:nvSpPr>
          <p:cNvPr id="161" name="TextBox 160"/>
          <p:cNvSpPr txBox="1"/>
          <p:nvPr/>
        </p:nvSpPr>
        <p:spPr>
          <a:xfrm>
            <a:off x="7772400" y="5105400"/>
            <a:ext cx="631904" cy="338554"/>
          </a:xfrm>
          <a:prstGeom prst="rect">
            <a:avLst/>
          </a:prstGeom>
          <a:noFill/>
        </p:spPr>
        <p:txBody>
          <a:bodyPr wrap="none" rtlCol="0">
            <a:spAutoFit/>
          </a:bodyPr>
          <a:lstStyle/>
          <a:p>
            <a:pPr algn="ctr"/>
            <a:r>
              <a:rPr lang="en-US" sz="800" dirty="0" smtClean="0">
                <a:solidFill>
                  <a:schemeClr val="bg1"/>
                </a:solidFill>
              </a:rPr>
              <a:t>Mediation</a:t>
            </a:r>
          </a:p>
          <a:p>
            <a:pPr algn="ctr"/>
            <a:r>
              <a:rPr lang="en-US" sz="800" dirty="0" smtClean="0">
                <a:solidFill>
                  <a:schemeClr val="bg1"/>
                </a:solidFill>
              </a:rPr>
              <a:t>Server</a:t>
            </a:r>
            <a:endParaRPr lang="en-US" sz="800" dirty="0">
              <a:solidFill>
                <a:schemeClr val="bg1"/>
              </a:solidFill>
            </a:endParaRPr>
          </a:p>
        </p:txBody>
      </p:sp>
      <p:sp>
        <p:nvSpPr>
          <p:cNvPr id="162" name="TextBox 161"/>
          <p:cNvSpPr txBox="1"/>
          <p:nvPr/>
        </p:nvSpPr>
        <p:spPr>
          <a:xfrm>
            <a:off x="7935220" y="5791200"/>
            <a:ext cx="340157" cy="215444"/>
          </a:xfrm>
          <a:prstGeom prst="rect">
            <a:avLst/>
          </a:prstGeom>
          <a:noFill/>
        </p:spPr>
        <p:txBody>
          <a:bodyPr wrap="none" rtlCol="0">
            <a:spAutoFit/>
          </a:bodyPr>
          <a:lstStyle/>
          <a:p>
            <a:pPr algn="ctr"/>
            <a:r>
              <a:rPr lang="en-US" sz="800" dirty="0" smtClean="0">
                <a:solidFill>
                  <a:schemeClr val="bg1"/>
                </a:solidFill>
              </a:rPr>
              <a:t>GW</a:t>
            </a:r>
            <a:endParaRPr lang="en-US" sz="800" dirty="0">
              <a:solidFill>
                <a:schemeClr val="bg1"/>
              </a:solidFill>
            </a:endParaRPr>
          </a:p>
        </p:txBody>
      </p:sp>
      <p:pic>
        <p:nvPicPr>
          <p:cNvPr id="163" name="Rectangle 52"/>
          <p:cNvPicPr>
            <a:picLocks noChangeAspect="1" noChangeArrowheads="1"/>
          </p:cNvPicPr>
          <p:nvPr/>
        </p:nvPicPr>
        <p:blipFill>
          <a:blip r:embed="rId5" cstate="print"/>
          <a:srcRect/>
          <a:stretch>
            <a:fillRect/>
          </a:stretch>
        </p:blipFill>
        <p:spPr bwMode="auto">
          <a:xfrm>
            <a:off x="7924800" y="5791200"/>
            <a:ext cx="1447800" cy="1371600"/>
          </a:xfrm>
          <a:prstGeom prst="rect">
            <a:avLst/>
          </a:prstGeom>
          <a:noFill/>
          <a:ln w="9525" algn="ctr">
            <a:noFill/>
            <a:miter lim="800000"/>
            <a:headEnd/>
            <a:tailEnd/>
          </a:ln>
        </p:spPr>
      </p:pic>
      <p:sp>
        <p:nvSpPr>
          <p:cNvPr id="164" name="TextBox 35"/>
          <p:cNvSpPr txBox="1">
            <a:spLocks noChangeArrowheads="1"/>
          </p:cNvSpPr>
          <p:nvPr/>
        </p:nvSpPr>
        <p:spPr bwMode="auto">
          <a:xfrm>
            <a:off x="8229600" y="6324599"/>
            <a:ext cx="767588" cy="246217"/>
          </a:xfrm>
          <a:prstGeom prst="rect">
            <a:avLst/>
          </a:prstGeom>
          <a:noFill/>
          <a:ln w="9525" algn="ctr">
            <a:noFill/>
            <a:miter lim="800000"/>
            <a:headEnd/>
            <a:tailEnd/>
          </a:ln>
        </p:spPr>
        <p:txBody>
          <a:bodyPr wrap="square" lIns="91436" tIns="45718" rIns="91436" bIns="45718">
            <a:spAutoFit/>
          </a:bodyPr>
          <a:lstStyle/>
          <a:p>
            <a:r>
              <a:rPr lang="en-US" sz="1000" b="1" dirty="0" smtClean="0">
                <a:solidFill>
                  <a:schemeClr val="bg1"/>
                </a:solidFill>
                <a:latin typeface="Segoe"/>
              </a:rPr>
              <a:t>US PSTN</a:t>
            </a:r>
            <a:endParaRPr lang="en-US" sz="1000" b="1" dirty="0">
              <a:solidFill>
                <a:schemeClr val="bg1"/>
              </a:solidFill>
              <a:latin typeface="Segoe"/>
            </a:endParaRPr>
          </a:p>
        </p:txBody>
      </p:sp>
      <p:sp>
        <p:nvSpPr>
          <p:cNvPr id="169" name="Rectangle 168"/>
          <p:cNvSpPr/>
          <p:nvPr/>
        </p:nvSpPr>
        <p:spPr>
          <a:xfrm>
            <a:off x="6902394" y="4038600"/>
            <a:ext cx="1749197" cy="2308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900" dirty="0" smtClean="0">
                <a:solidFill>
                  <a:schemeClr val="bg1"/>
                </a:solidFill>
              </a:rPr>
              <a:t>sip:+12065551111@contoso.com</a:t>
            </a:r>
          </a:p>
        </p:txBody>
      </p:sp>
      <p:sp>
        <p:nvSpPr>
          <p:cNvPr id="171" name="Rectangle 170"/>
          <p:cNvSpPr/>
          <p:nvPr/>
        </p:nvSpPr>
        <p:spPr>
          <a:xfrm>
            <a:off x="6612082" y="4800600"/>
            <a:ext cx="1976823" cy="2308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900" dirty="0" smtClean="0">
                <a:solidFill>
                  <a:schemeClr val="bg1"/>
                </a:solidFill>
              </a:rPr>
              <a:t>sip:+12065551111@</a:t>
            </a:r>
            <a:r>
              <a:rPr lang="en-US" sz="900" b="1" dirty="0" smtClean="0">
                <a:solidFill>
                  <a:schemeClr val="bg1"/>
                </a:solidFill>
              </a:rPr>
              <a:t>ms1</a:t>
            </a:r>
            <a:r>
              <a:rPr lang="en-US" sz="900" dirty="0" smtClean="0">
                <a:solidFill>
                  <a:schemeClr val="bg1"/>
                </a:solidFill>
              </a:rPr>
              <a:t>.contoso.com</a:t>
            </a:r>
          </a:p>
        </p:txBody>
      </p:sp>
      <p:sp>
        <p:nvSpPr>
          <p:cNvPr id="172" name="Rectangle 171"/>
          <p:cNvSpPr/>
          <p:nvPr/>
        </p:nvSpPr>
        <p:spPr>
          <a:xfrm>
            <a:off x="6639333" y="5543550"/>
            <a:ext cx="1973617" cy="2308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900" dirty="0" smtClean="0">
                <a:solidFill>
                  <a:schemeClr val="bg1"/>
                </a:solidFill>
              </a:rPr>
              <a:t>sip:+12065551111@ms1.contoso.com</a:t>
            </a:r>
          </a:p>
        </p:txBody>
      </p:sp>
      <p:sp>
        <p:nvSpPr>
          <p:cNvPr id="173" name="Rectangle 172"/>
          <p:cNvSpPr/>
          <p:nvPr/>
        </p:nvSpPr>
        <p:spPr>
          <a:xfrm>
            <a:off x="7298564" y="6230779"/>
            <a:ext cx="683200" cy="246221"/>
          </a:xfrm>
          <a:prstGeom prst="rect">
            <a:avLst/>
          </a:prstGeom>
        </p:spPr>
        <p:txBody>
          <a:bodyPr wrap="none">
            <a:spAutoFit/>
          </a:bodyPr>
          <a:lstStyle/>
          <a:p>
            <a:pPr algn="ctr"/>
            <a:r>
              <a:rPr lang="en-US" sz="1000" dirty="0" smtClean="0">
                <a:solidFill>
                  <a:schemeClr val="bg1"/>
                </a:solidFill>
              </a:rPr>
              <a:t>555-1111</a:t>
            </a:r>
          </a:p>
        </p:txBody>
      </p:sp>
      <p:sp>
        <p:nvSpPr>
          <p:cNvPr id="37" name="Rectangle 36"/>
          <p:cNvSpPr/>
          <p:nvPr/>
        </p:nvSpPr>
        <p:spPr bwMode="auto">
          <a:xfrm>
            <a:off x="4953000" y="3429000"/>
            <a:ext cx="1828800" cy="3048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effectLst>
                  <a:outerShdw blurRad="38100" dist="38100" dir="2700000" algn="tl">
                    <a:srgbClr val="000000">
                      <a:alpha val="43137"/>
                    </a:srgbClr>
                  </a:outerShdw>
                </a:effectLst>
                <a:latin typeface="Segoe" pitchFamily="34" charset="0"/>
              </a:rPr>
              <a:t>Reverse Number Lookup</a:t>
            </a:r>
          </a:p>
        </p:txBody>
      </p:sp>
      <p:grpSp>
        <p:nvGrpSpPr>
          <p:cNvPr id="2" name="Group 65"/>
          <p:cNvGrpSpPr/>
          <p:nvPr/>
        </p:nvGrpSpPr>
        <p:grpSpPr>
          <a:xfrm>
            <a:off x="4267794" y="6172200"/>
            <a:ext cx="1066206" cy="381000"/>
            <a:chOff x="1600200" y="1515122"/>
            <a:chExt cx="1066206" cy="381000"/>
          </a:xfrm>
        </p:grpSpPr>
        <p:grpSp>
          <p:nvGrpSpPr>
            <p:cNvPr id="3" name="Group 15"/>
            <p:cNvGrpSpPr/>
            <p:nvPr/>
          </p:nvGrpSpPr>
          <p:grpSpPr>
            <a:xfrm>
              <a:off x="1600200" y="1524000"/>
              <a:ext cx="532806" cy="372122"/>
              <a:chOff x="305394" y="2142478"/>
              <a:chExt cx="1347658" cy="999626"/>
            </a:xfrm>
          </p:grpSpPr>
          <p:sp>
            <p:nvSpPr>
              <p:cNvPr id="71" name="Rounded Rectangle 70"/>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bg1"/>
                  </a:solidFill>
                </a:endParaRPr>
              </a:p>
            </p:txBody>
          </p:sp>
          <p:pic>
            <p:nvPicPr>
              <p:cNvPr id="72" name="Picture 230" descr="Ear bud"/>
              <p:cNvPicPr>
                <a:picLocks noChangeAspect="1" noChangeArrowheads="1"/>
              </p:cNvPicPr>
              <p:nvPr/>
            </p:nvPicPr>
            <p:blipFill>
              <a:blip r:embed="rId6" cstate="print"/>
              <a:srcRect/>
              <a:stretch>
                <a:fillRect/>
              </a:stretch>
            </p:blipFill>
            <p:spPr bwMode="auto">
              <a:xfrm>
                <a:off x="518967" y="2291365"/>
                <a:ext cx="382904" cy="287654"/>
              </a:xfrm>
              <a:prstGeom prst="rect">
                <a:avLst/>
              </a:prstGeom>
              <a:noFill/>
              <a:ln w="9525">
                <a:noFill/>
                <a:miter lim="800000"/>
                <a:headEnd/>
                <a:tailEnd/>
              </a:ln>
            </p:spPr>
          </p:pic>
          <p:pic>
            <p:nvPicPr>
              <p:cNvPr id="73" name="Picture 231" descr="USB device"/>
              <p:cNvPicPr>
                <a:picLocks noChangeAspect="1" noChangeArrowheads="1"/>
              </p:cNvPicPr>
              <p:nvPr/>
            </p:nvPicPr>
            <p:blipFill>
              <a:blip r:embed="rId7" cstate="print"/>
              <a:srcRect/>
              <a:stretch>
                <a:fillRect/>
              </a:stretch>
            </p:blipFill>
            <p:spPr bwMode="auto">
              <a:xfrm>
                <a:off x="1054271" y="2253265"/>
                <a:ext cx="508636" cy="381000"/>
              </a:xfrm>
              <a:prstGeom prst="rect">
                <a:avLst/>
              </a:prstGeom>
              <a:noFill/>
              <a:ln w="9525">
                <a:noFill/>
                <a:miter lim="800000"/>
                <a:headEnd/>
                <a:tailEnd/>
              </a:ln>
            </p:spPr>
          </p:pic>
          <p:grpSp>
            <p:nvGrpSpPr>
              <p:cNvPr id="4" name="Group 39"/>
              <p:cNvGrpSpPr>
                <a:grpSpLocks/>
              </p:cNvGrpSpPr>
              <p:nvPr/>
            </p:nvGrpSpPr>
            <p:grpSpPr bwMode="auto">
              <a:xfrm>
                <a:off x="804717" y="2666649"/>
                <a:ext cx="725804" cy="449580"/>
                <a:chOff x="720" y="816"/>
                <a:chExt cx="381" cy="236"/>
              </a:xfrm>
            </p:grpSpPr>
            <p:pic>
              <p:nvPicPr>
                <p:cNvPr id="75" name="Rectangle 17421"/>
                <p:cNvPicPr>
                  <a:picLocks noChangeAspect="1" noChangeArrowheads="1"/>
                </p:cNvPicPr>
                <p:nvPr/>
              </p:nvPicPr>
              <p:blipFill>
                <a:blip r:embed="rId8" cstate="print"/>
                <a:srcRect/>
                <a:stretch>
                  <a:fillRect/>
                </a:stretch>
              </p:blipFill>
              <p:spPr bwMode="auto">
                <a:xfrm>
                  <a:off x="720" y="816"/>
                  <a:ext cx="381" cy="236"/>
                </a:xfrm>
                <a:prstGeom prst="rect">
                  <a:avLst/>
                </a:prstGeom>
                <a:noFill/>
                <a:ln w="9525">
                  <a:noFill/>
                  <a:miter lim="800000"/>
                  <a:headEnd/>
                  <a:tailEnd/>
                </a:ln>
              </p:spPr>
            </p:pic>
            <p:pic>
              <p:nvPicPr>
                <p:cNvPr id="76" name="Picture 30" descr="anyversion-icon-32x32-32bit"/>
                <p:cNvPicPr>
                  <a:picLocks noChangeAspect="1" noChangeArrowheads="1"/>
                </p:cNvPicPr>
                <p:nvPr/>
              </p:nvPicPr>
              <p:blipFill>
                <a:blip r:embed="rId9"/>
                <a:srcRect/>
                <a:stretch>
                  <a:fillRect/>
                </a:stretch>
              </p:blipFill>
              <p:spPr bwMode="auto">
                <a:xfrm>
                  <a:off x="789" y="824"/>
                  <a:ext cx="144" cy="144"/>
                </a:xfrm>
                <a:prstGeom prst="rect">
                  <a:avLst/>
                </a:prstGeom>
                <a:noFill/>
                <a:ln w="9525">
                  <a:noFill/>
                  <a:miter lim="800000"/>
                  <a:headEnd/>
                  <a:tailEnd/>
                </a:ln>
              </p:spPr>
            </p:pic>
          </p:grpSp>
        </p:grpSp>
        <p:grpSp>
          <p:nvGrpSpPr>
            <p:cNvPr id="5" name="Group 22"/>
            <p:cNvGrpSpPr/>
            <p:nvPr/>
          </p:nvGrpSpPr>
          <p:grpSpPr>
            <a:xfrm>
              <a:off x="2209206" y="1515122"/>
              <a:ext cx="457200" cy="380999"/>
              <a:chOff x="1752600" y="2133600"/>
              <a:chExt cx="1320998" cy="1019155"/>
            </a:xfrm>
          </p:grpSpPr>
          <p:sp>
            <p:nvSpPr>
              <p:cNvPr id="69" name="Rounded Rectangle 5"/>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bg1"/>
                  </a:solidFill>
                </a:endParaRPr>
              </a:p>
            </p:txBody>
          </p:sp>
          <p:pic>
            <p:nvPicPr>
              <p:cNvPr id="70" name="Picture 338" descr="Tanjay1"/>
              <p:cNvPicPr>
                <a:picLocks noChangeAspect="1" noChangeArrowheads="1"/>
              </p:cNvPicPr>
              <p:nvPr/>
            </p:nvPicPr>
            <p:blipFill>
              <a:blip r:embed="rId10" cstate="print"/>
              <a:srcRect/>
              <a:stretch>
                <a:fillRect/>
              </a:stretch>
            </p:blipFill>
            <p:spPr bwMode="auto">
              <a:xfrm>
                <a:off x="1937367" y="2386615"/>
                <a:ext cx="912494" cy="577214"/>
              </a:xfrm>
              <a:prstGeom prst="rect">
                <a:avLst/>
              </a:prstGeom>
              <a:noFill/>
              <a:ln w="9525">
                <a:noFill/>
                <a:miter lim="800000"/>
                <a:headEnd/>
                <a:tailEnd/>
              </a:ln>
            </p:spPr>
          </p:pic>
        </p:grpSp>
      </p:grpSp>
      <p:cxnSp>
        <p:nvCxnSpPr>
          <p:cNvPr id="78" name="Elbow Connector 77"/>
          <p:cNvCxnSpPr/>
          <p:nvPr/>
        </p:nvCxnSpPr>
        <p:spPr bwMode="auto">
          <a:xfrm rot="5400000">
            <a:off x="3848100" y="4686300"/>
            <a:ext cx="2438400" cy="533400"/>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83" name="Rectangle 82"/>
          <p:cNvSpPr/>
          <p:nvPr/>
        </p:nvSpPr>
        <p:spPr bwMode="auto">
          <a:xfrm>
            <a:off x="5000625" y="3810000"/>
            <a:ext cx="685800" cy="228600"/>
          </a:xfrm>
          <a:prstGeom prst="rect">
            <a:avLst/>
          </a:prstGeom>
          <a:solidFill>
            <a:schemeClr val="accent4">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rPr>
              <a:t>Success</a:t>
            </a:r>
            <a:endParaRPr kumimoji="0" lang="en-US" sz="7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84" name="Rectangle 83"/>
          <p:cNvSpPr/>
          <p:nvPr/>
        </p:nvSpPr>
        <p:spPr>
          <a:xfrm>
            <a:off x="4171675" y="5240179"/>
            <a:ext cx="1467068" cy="2616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100" dirty="0" err="1" smtClean="0">
                <a:solidFill>
                  <a:schemeClr val="bg1"/>
                </a:solidFill>
              </a:rPr>
              <a:t>sip:bob@contoso.com</a:t>
            </a:r>
            <a:endParaRPr lang="en-US" sz="1100" dirty="0" smtClean="0">
              <a:solidFill>
                <a:schemeClr val="bg1"/>
              </a:solidFill>
            </a:endParaRPr>
          </a:p>
        </p:txBody>
      </p:sp>
      <p:sp>
        <p:nvSpPr>
          <p:cNvPr id="194" name="TextBox 193"/>
          <p:cNvSpPr txBox="1"/>
          <p:nvPr/>
        </p:nvSpPr>
        <p:spPr>
          <a:xfrm>
            <a:off x="0" y="1447800"/>
            <a:ext cx="1295400" cy="584775"/>
          </a:xfrm>
          <a:prstGeom prst="rect">
            <a:avLst/>
          </a:prstGeom>
          <a:noFill/>
        </p:spPr>
        <p:txBody>
          <a:bodyPr wrap="square" rtlCol="0">
            <a:spAutoFit/>
          </a:bodyPr>
          <a:lstStyle/>
          <a:p>
            <a:r>
              <a:rPr lang="en-US" sz="1600" dirty="0" smtClean="0">
                <a:solidFill>
                  <a:srgbClr val="DDDDDD"/>
                </a:solidFill>
              </a:rPr>
              <a:t>Called Party</a:t>
            </a:r>
          </a:p>
          <a:p>
            <a:r>
              <a:rPr lang="en-US" sz="1600" dirty="0" smtClean="0">
                <a:solidFill>
                  <a:srgbClr val="DDDDDD"/>
                </a:solidFill>
              </a:rPr>
              <a:t>Number</a:t>
            </a:r>
            <a:endParaRPr lang="en-US" sz="1600" dirty="0">
              <a:solidFill>
                <a:srgbClr val="DDDDDD"/>
              </a:solidFill>
            </a:endParaRPr>
          </a:p>
        </p:txBody>
      </p:sp>
      <p:sp>
        <p:nvSpPr>
          <p:cNvPr id="105" name="Right Arrow 104"/>
          <p:cNvSpPr/>
          <p:nvPr/>
        </p:nvSpPr>
        <p:spPr bwMode="auto">
          <a:xfrm rot="670430">
            <a:off x="3800446" y="3409526"/>
            <a:ext cx="1169084" cy="250043"/>
          </a:xfrm>
          <a:prstGeom prst="rightArrow">
            <a:avLst/>
          </a:prstGeom>
          <a:solidFill>
            <a:srgbClr val="FFC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106" name="Line Callout 1 105"/>
          <p:cNvSpPr/>
          <p:nvPr/>
        </p:nvSpPr>
        <p:spPr bwMode="auto">
          <a:xfrm>
            <a:off x="2895600" y="3124200"/>
            <a:ext cx="1295400" cy="685800"/>
          </a:xfrm>
          <a:prstGeom prst="borderCallout1">
            <a:avLst>
              <a:gd name="adj1" fmla="val 100426"/>
              <a:gd name="adj2" fmla="val -599"/>
              <a:gd name="adj3" fmla="val 100248"/>
              <a:gd name="adj4" fmla="val 9840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solidFill>
                  <a:schemeClr val="bg1"/>
                </a:solidFill>
                <a:latin typeface="Segoe" pitchFamily="34" charset="0"/>
              </a:rPr>
              <a:t>RNL maps E.164 number to SIP URI</a:t>
            </a:r>
          </a:p>
        </p:txBody>
      </p:sp>
      <p:sp>
        <p:nvSpPr>
          <p:cNvPr id="107" name="Line Callout 1 106"/>
          <p:cNvSpPr/>
          <p:nvPr/>
        </p:nvSpPr>
        <p:spPr bwMode="auto">
          <a:xfrm>
            <a:off x="6172200" y="5943600"/>
            <a:ext cx="685800" cy="381000"/>
          </a:xfrm>
          <a:prstGeom prst="borderCallout1">
            <a:avLst>
              <a:gd name="adj1" fmla="val 40791"/>
              <a:gd name="adj2" fmla="val 102042"/>
              <a:gd name="adj3" fmla="val 23878"/>
              <a:gd name="adj4" fmla="val 17474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rPr>
              <a:t>Converted to </a:t>
            </a:r>
            <a:r>
              <a:rPr lang="en-US" sz="800" dirty="0" smtClean="0">
                <a:solidFill>
                  <a:schemeClr val="bg1"/>
                </a:solidFill>
              </a:rPr>
              <a:t>local format</a:t>
            </a:r>
            <a:endParaRPr kumimoji="0" lang="en-US" sz="8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108" name="Line Callout 1 107"/>
          <p:cNvSpPr/>
          <p:nvPr/>
        </p:nvSpPr>
        <p:spPr bwMode="auto">
          <a:xfrm>
            <a:off x="8534400" y="4419600"/>
            <a:ext cx="609600" cy="304800"/>
          </a:xfrm>
          <a:prstGeom prst="borderCallout1">
            <a:avLst>
              <a:gd name="adj1" fmla="val 71403"/>
              <a:gd name="adj2" fmla="val -2040"/>
              <a:gd name="adj3" fmla="val 147782"/>
              <a:gd name="adj4" fmla="val -110436"/>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800" dirty="0" smtClean="0">
                <a:solidFill>
                  <a:schemeClr val="bg1"/>
                </a:solidFill>
                <a:effectLst>
                  <a:outerShdw blurRad="38100" dist="38100" dir="2700000" algn="tl">
                    <a:srgbClr val="000000">
                      <a:alpha val="43137"/>
                    </a:srgbClr>
                  </a:outerShdw>
                </a:effectLst>
                <a:latin typeface="Segoe" pitchFamily="34" charset="0"/>
              </a:rPr>
              <a:t>MS selected</a:t>
            </a:r>
          </a:p>
        </p:txBody>
      </p:sp>
      <p:cxnSp>
        <p:nvCxnSpPr>
          <p:cNvPr id="74" name="Straight Connector 73"/>
          <p:cNvCxnSpPr/>
          <p:nvPr/>
        </p:nvCxnSpPr>
        <p:spPr bwMode="auto">
          <a:xfrm>
            <a:off x="0" y="31226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77" name="TextBox 76"/>
          <p:cNvSpPr txBox="1"/>
          <p:nvPr/>
        </p:nvSpPr>
        <p:spPr>
          <a:xfrm>
            <a:off x="0" y="2438400"/>
            <a:ext cx="1752600" cy="584775"/>
          </a:xfrm>
          <a:prstGeom prst="rect">
            <a:avLst/>
          </a:prstGeom>
          <a:noFill/>
        </p:spPr>
        <p:txBody>
          <a:bodyPr wrap="square" rtlCol="0">
            <a:spAutoFit/>
          </a:bodyPr>
          <a:lstStyle/>
          <a:p>
            <a:r>
              <a:rPr lang="en-US" sz="1600" dirty="0" smtClean="0">
                <a:solidFill>
                  <a:srgbClr val="DDDDDD"/>
                </a:solidFill>
              </a:rPr>
              <a:t>Translations</a:t>
            </a:r>
            <a:br>
              <a:rPr lang="en-US" sz="1600" dirty="0" smtClean="0">
                <a:solidFill>
                  <a:srgbClr val="DDDDDD"/>
                </a:solidFill>
              </a:rPr>
            </a:br>
            <a:r>
              <a:rPr lang="en-US" sz="1600" dirty="0" smtClean="0">
                <a:solidFill>
                  <a:srgbClr val="DDDDDD"/>
                </a:solidFill>
              </a:rPr>
              <a:t>Application</a:t>
            </a:r>
            <a:endParaRPr lang="en-US" sz="1600" dirty="0">
              <a:solidFill>
                <a:srgbClr val="DDDDDD"/>
              </a:solidFill>
            </a:endParaRPr>
          </a:p>
        </p:txBody>
      </p:sp>
      <p:grpSp>
        <p:nvGrpSpPr>
          <p:cNvPr id="11" name="Group 37"/>
          <p:cNvGrpSpPr/>
          <p:nvPr/>
        </p:nvGrpSpPr>
        <p:grpSpPr>
          <a:xfrm>
            <a:off x="4191000" y="1075678"/>
            <a:ext cx="1066206" cy="381000"/>
            <a:chOff x="1600200" y="1362722"/>
            <a:chExt cx="1066206" cy="381000"/>
          </a:xfrm>
        </p:grpSpPr>
        <p:grpSp>
          <p:nvGrpSpPr>
            <p:cNvPr id="12" name="Group 13"/>
            <p:cNvGrpSpPr/>
            <p:nvPr/>
          </p:nvGrpSpPr>
          <p:grpSpPr>
            <a:xfrm>
              <a:off x="1600200" y="1371600"/>
              <a:ext cx="532806" cy="372122"/>
              <a:chOff x="305394" y="2142478"/>
              <a:chExt cx="1347658" cy="999626"/>
            </a:xfrm>
          </p:grpSpPr>
          <p:sp>
            <p:nvSpPr>
              <p:cNvPr id="86" name="Rounded Rectangle 85"/>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87" name="Picture 230" descr="Ear bud"/>
              <p:cNvPicPr>
                <a:picLocks noChangeAspect="1" noChangeArrowheads="1"/>
              </p:cNvPicPr>
              <p:nvPr/>
            </p:nvPicPr>
            <p:blipFill>
              <a:blip r:embed="rId6" cstate="print"/>
              <a:srcRect/>
              <a:stretch>
                <a:fillRect/>
              </a:stretch>
            </p:blipFill>
            <p:spPr bwMode="auto">
              <a:xfrm>
                <a:off x="518967" y="2291365"/>
                <a:ext cx="382904" cy="287654"/>
              </a:xfrm>
              <a:prstGeom prst="rect">
                <a:avLst/>
              </a:prstGeom>
              <a:noFill/>
              <a:ln w="9525">
                <a:noFill/>
                <a:miter lim="800000"/>
                <a:headEnd/>
                <a:tailEnd/>
              </a:ln>
            </p:spPr>
          </p:pic>
          <p:pic>
            <p:nvPicPr>
              <p:cNvPr id="88" name="Picture 231" descr="USB device"/>
              <p:cNvPicPr>
                <a:picLocks noChangeAspect="1" noChangeArrowheads="1"/>
              </p:cNvPicPr>
              <p:nvPr/>
            </p:nvPicPr>
            <p:blipFill>
              <a:blip r:embed="rId7" cstate="print"/>
              <a:srcRect/>
              <a:stretch>
                <a:fillRect/>
              </a:stretch>
            </p:blipFill>
            <p:spPr bwMode="auto">
              <a:xfrm>
                <a:off x="1054271" y="2253265"/>
                <a:ext cx="508636" cy="381000"/>
              </a:xfrm>
              <a:prstGeom prst="rect">
                <a:avLst/>
              </a:prstGeom>
              <a:noFill/>
              <a:ln w="9525">
                <a:noFill/>
                <a:miter lim="800000"/>
                <a:headEnd/>
                <a:tailEnd/>
              </a:ln>
            </p:spPr>
          </p:pic>
          <p:grpSp>
            <p:nvGrpSpPr>
              <p:cNvPr id="13" name="Group 39"/>
              <p:cNvGrpSpPr>
                <a:grpSpLocks/>
              </p:cNvGrpSpPr>
              <p:nvPr/>
            </p:nvGrpSpPr>
            <p:grpSpPr bwMode="auto">
              <a:xfrm>
                <a:off x="804717" y="2666649"/>
                <a:ext cx="725804" cy="449580"/>
                <a:chOff x="720" y="816"/>
                <a:chExt cx="381" cy="236"/>
              </a:xfrm>
            </p:grpSpPr>
            <p:pic>
              <p:nvPicPr>
                <p:cNvPr id="90" name="Rectangle 17421"/>
                <p:cNvPicPr>
                  <a:picLocks noChangeAspect="1" noChangeArrowheads="1"/>
                </p:cNvPicPr>
                <p:nvPr/>
              </p:nvPicPr>
              <p:blipFill>
                <a:blip r:embed="rId8" cstate="print"/>
                <a:srcRect/>
                <a:stretch>
                  <a:fillRect/>
                </a:stretch>
              </p:blipFill>
              <p:spPr bwMode="auto">
                <a:xfrm>
                  <a:off x="720" y="816"/>
                  <a:ext cx="381" cy="236"/>
                </a:xfrm>
                <a:prstGeom prst="rect">
                  <a:avLst/>
                </a:prstGeom>
                <a:noFill/>
                <a:ln w="9525">
                  <a:noFill/>
                  <a:miter lim="800000"/>
                  <a:headEnd/>
                  <a:tailEnd/>
                </a:ln>
              </p:spPr>
            </p:pic>
            <p:pic>
              <p:nvPicPr>
                <p:cNvPr id="91" name="Picture 30" descr="anyversion-icon-32x32-32bit"/>
                <p:cNvPicPr>
                  <a:picLocks noChangeAspect="1" noChangeArrowheads="1"/>
                </p:cNvPicPr>
                <p:nvPr/>
              </p:nvPicPr>
              <p:blipFill>
                <a:blip r:embed="rId9"/>
                <a:srcRect/>
                <a:stretch>
                  <a:fillRect/>
                </a:stretch>
              </p:blipFill>
              <p:spPr bwMode="auto">
                <a:xfrm>
                  <a:off x="789" y="824"/>
                  <a:ext cx="144" cy="144"/>
                </a:xfrm>
                <a:prstGeom prst="rect">
                  <a:avLst/>
                </a:prstGeom>
                <a:noFill/>
                <a:ln w="9525">
                  <a:noFill/>
                  <a:miter lim="800000"/>
                  <a:headEnd/>
                  <a:tailEnd/>
                </a:ln>
              </p:spPr>
            </p:pic>
          </p:grpSp>
        </p:grpSp>
        <p:grpSp>
          <p:nvGrpSpPr>
            <p:cNvPr id="14" name="Group 14"/>
            <p:cNvGrpSpPr/>
            <p:nvPr/>
          </p:nvGrpSpPr>
          <p:grpSpPr>
            <a:xfrm>
              <a:off x="2209206" y="1362722"/>
              <a:ext cx="457200" cy="380999"/>
              <a:chOff x="1752600" y="2133600"/>
              <a:chExt cx="1320998" cy="1019155"/>
            </a:xfrm>
          </p:grpSpPr>
          <p:sp>
            <p:nvSpPr>
              <p:cNvPr id="82" name="Rounded Rectangle 81"/>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85" name="Picture 338" descr="Tanjay1"/>
              <p:cNvPicPr>
                <a:picLocks noChangeAspect="1" noChangeArrowheads="1"/>
              </p:cNvPicPr>
              <p:nvPr/>
            </p:nvPicPr>
            <p:blipFill>
              <a:blip r:embed="rId10" cstate="print"/>
              <a:srcRect/>
              <a:stretch>
                <a:fillRect/>
              </a:stretch>
            </p:blipFill>
            <p:spPr bwMode="auto">
              <a:xfrm>
                <a:off x="1937367" y="2386615"/>
                <a:ext cx="912494" cy="577214"/>
              </a:xfrm>
              <a:prstGeom prst="rect">
                <a:avLst/>
              </a:prstGeom>
              <a:noFill/>
              <a:ln w="9525">
                <a:noFill/>
                <a:miter lim="800000"/>
                <a:headEnd/>
                <a:tailEnd/>
              </a:ln>
            </p:spPr>
          </p:pic>
        </p:grpSp>
      </p:grpSp>
      <p:sp>
        <p:nvSpPr>
          <p:cNvPr id="92" name="Rectangle 91"/>
          <p:cNvSpPr/>
          <p:nvPr/>
        </p:nvSpPr>
        <p:spPr bwMode="auto">
          <a:xfrm>
            <a:off x="3886200" y="1609078"/>
            <a:ext cx="1828800" cy="304800"/>
          </a:xfrm>
          <a:prstGeom prst="rect">
            <a:avLst/>
          </a:prstGeom>
          <a:solidFill>
            <a:schemeClr val="tx2"/>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400" dirty="0" smtClean="0">
                <a:solidFill>
                  <a:schemeClr val="bg1"/>
                </a:solidFill>
                <a:latin typeface="Segoe" pitchFamily="34" charset="0"/>
              </a:rPr>
              <a:t>+12065551111</a:t>
            </a:r>
          </a:p>
        </p:txBody>
      </p:sp>
      <p:cxnSp>
        <p:nvCxnSpPr>
          <p:cNvPr id="93" name="Elbow Connector 92"/>
          <p:cNvCxnSpPr>
            <a:stCxn id="92" idx="2"/>
          </p:cNvCxnSpPr>
          <p:nvPr/>
        </p:nvCxnSpPr>
        <p:spPr bwMode="auto">
          <a:xfrm rot="16200000" flipH="1">
            <a:off x="4309739" y="2404739"/>
            <a:ext cx="1515122" cy="533400"/>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94" name="TextBox 93"/>
          <p:cNvSpPr txBox="1"/>
          <p:nvPr/>
        </p:nvSpPr>
        <p:spPr>
          <a:xfrm>
            <a:off x="4343400" y="838200"/>
            <a:ext cx="990600" cy="253916"/>
          </a:xfrm>
          <a:prstGeom prst="rect">
            <a:avLst/>
          </a:prstGeom>
          <a:noFill/>
        </p:spPr>
        <p:txBody>
          <a:bodyPr wrap="square" rtlCol="0">
            <a:spAutoFit/>
          </a:bodyPr>
          <a:lstStyle/>
          <a:p>
            <a:r>
              <a:rPr lang="en-US" sz="1050" b="1" dirty="0" smtClean="0"/>
              <a:t>E.164 number</a:t>
            </a:r>
            <a:endParaRPr lang="en-US" sz="1050" b="1" dirty="0"/>
          </a:p>
        </p:txBody>
      </p:sp>
      <p:sp>
        <p:nvSpPr>
          <p:cNvPr id="95" name="Rectangle 94"/>
          <p:cNvSpPr/>
          <p:nvPr/>
        </p:nvSpPr>
        <p:spPr>
          <a:xfrm>
            <a:off x="3863643" y="2057400"/>
            <a:ext cx="2109873" cy="2616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100" dirty="0" smtClean="0">
                <a:solidFill>
                  <a:schemeClr val="bg1"/>
                </a:solidFill>
              </a:rPr>
              <a:t>sip:+12065551111@contoso.com</a:t>
            </a:r>
          </a:p>
        </p:txBody>
      </p:sp>
    </p:spTree>
    <p:extLst>
      <p:ext uri="{BB962C8B-B14F-4D97-AF65-F5344CB8AC3E}">
        <p14:creationId xmlns:p14="http://schemas.microsoft.com/office/powerpoint/2010/main" xmlns="" val="305259793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Rectangle 78"/>
          <p:cNvSpPr/>
          <p:nvPr/>
        </p:nvSpPr>
        <p:spPr bwMode="auto">
          <a:xfrm>
            <a:off x="0" y="6086475"/>
            <a:ext cx="9144000" cy="447675"/>
          </a:xfrm>
          <a:prstGeom prst="rect">
            <a:avLst/>
          </a:prstGeom>
          <a:solidFill>
            <a:schemeClr val="bg1"/>
          </a:solidFill>
          <a:ln>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67" name="Straight Connector 166"/>
          <p:cNvCxnSpPr>
            <a:stCxn id="134" idx="2"/>
          </p:cNvCxnSpPr>
          <p:nvPr/>
        </p:nvCxnSpPr>
        <p:spPr bwMode="auto">
          <a:xfrm rot="5400000">
            <a:off x="6819900" y="5448300"/>
            <a:ext cx="16002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54" name="Straight Connector 153"/>
          <p:cNvCxnSpPr/>
          <p:nvPr/>
        </p:nvCxnSpPr>
        <p:spPr bwMode="auto">
          <a:xfrm rot="5400000">
            <a:off x="7391400" y="4571206"/>
            <a:ext cx="4572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7175" name="Rectangle 7"/>
          <p:cNvSpPr>
            <a:spLocks noGrp="1" noChangeArrowheads="1"/>
          </p:cNvSpPr>
          <p:nvPr>
            <p:ph type="title"/>
          </p:nvPr>
        </p:nvSpPr>
        <p:spPr/>
        <p:txBody>
          <a:bodyPr/>
          <a:lstStyle/>
          <a:p>
            <a:pPr eaLnBrk="1" hangingPunct="1">
              <a:defRPr/>
            </a:pPr>
            <a:r>
              <a:rPr lang="en-US" dirty="0" smtClean="0"/>
              <a:t>Outbound UC Call – Non E.164</a:t>
            </a:r>
          </a:p>
        </p:txBody>
      </p:sp>
      <p:sp>
        <p:nvSpPr>
          <p:cNvPr id="32" name="TextBox 31"/>
          <p:cNvSpPr txBox="1"/>
          <p:nvPr/>
        </p:nvSpPr>
        <p:spPr>
          <a:xfrm>
            <a:off x="0" y="3606225"/>
            <a:ext cx="1752600" cy="584775"/>
          </a:xfrm>
          <a:prstGeom prst="rect">
            <a:avLst/>
          </a:prstGeom>
          <a:noFill/>
        </p:spPr>
        <p:txBody>
          <a:bodyPr wrap="square" rtlCol="0">
            <a:spAutoFit/>
          </a:bodyPr>
          <a:lstStyle/>
          <a:p>
            <a:r>
              <a:rPr lang="en-US" sz="1600" dirty="0" smtClean="0">
                <a:solidFill>
                  <a:srgbClr val="DDDDDD"/>
                </a:solidFill>
              </a:rPr>
              <a:t>Outbound</a:t>
            </a:r>
          </a:p>
          <a:p>
            <a:r>
              <a:rPr lang="en-US" sz="1600" dirty="0" smtClean="0">
                <a:solidFill>
                  <a:srgbClr val="DDDDDD"/>
                </a:solidFill>
              </a:rPr>
              <a:t>Routing</a:t>
            </a:r>
            <a:endParaRPr lang="en-US" sz="1600" dirty="0">
              <a:solidFill>
                <a:srgbClr val="DDDDDD"/>
              </a:solidFill>
            </a:endParaRPr>
          </a:p>
        </p:txBody>
      </p:sp>
      <p:sp>
        <p:nvSpPr>
          <p:cNvPr id="35" name="TextBox 34"/>
          <p:cNvSpPr txBox="1"/>
          <p:nvPr/>
        </p:nvSpPr>
        <p:spPr>
          <a:xfrm>
            <a:off x="0" y="1075678"/>
            <a:ext cx="1752600" cy="338554"/>
          </a:xfrm>
          <a:prstGeom prst="rect">
            <a:avLst/>
          </a:prstGeom>
          <a:noFill/>
        </p:spPr>
        <p:txBody>
          <a:bodyPr wrap="square" rtlCol="0">
            <a:spAutoFit/>
          </a:bodyPr>
          <a:lstStyle/>
          <a:p>
            <a:r>
              <a:rPr lang="en-US" sz="1600" dirty="0" smtClean="0">
                <a:solidFill>
                  <a:srgbClr val="DDDDDD"/>
                </a:solidFill>
              </a:rPr>
              <a:t>UC endpoint</a:t>
            </a:r>
          </a:p>
        </p:txBody>
      </p:sp>
      <p:sp>
        <p:nvSpPr>
          <p:cNvPr id="36" name="TextBox 35"/>
          <p:cNvSpPr txBox="1"/>
          <p:nvPr/>
        </p:nvSpPr>
        <p:spPr>
          <a:xfrm>
            <a:off x="0" y="6172200"/>
            <a:ext cx="2057400" cy="338554"/>
          </a:xfrm>
          <a:prstGeom prst="rect">
            <a:avLst/>
          </a:prstGeom>
          <a:noFill/>
        </p:spPr>
        <p:txBody>
          <a:bodyPr wrap="square" rtlCol="0">
            <a:spAutoFit/>
          </a:bodyPr>
          <a:lstStyle/>
          <a:p>
            <a:r>
              <a:rPr lang="en-US" sz="1600" dirty="0" smtClean="0">
                <a:solidFill>
                  <a:srgbClr val="DDDDDD"/>
                </a:solidFill>
              </a:rPr>
              <a:t>UC endpoint/PSTN</a:t>
            </a:r>
          </a:p>
        </p:txBody>
      </p:sp>
      <p:sp>
        <p:nvSpPr>
          <p:cNvPr id="176" name="TextBox 175"/>
          <p:cNvSpPr txBox="1"/>
          <p:nvPr/>
        </p:nvSpPr>
        <p:spPr>
          <a:xfrm>
            <a:off x="0" y="2023646"/>
            <a:ext cx="1295400" cy="338554"/>
          </a:xfrm>
          <a:prstGeom prst="rect">
            <a:avLst/>
          </a:prstGeom>
          <a:noFill/>
        </p:spPr>
        <p:txBody>
          <a:bodyPr wrap="square" rtlCol="0">
            <a:spAutoFit/>
          </a:bodyPr>
          <a:lstStyle/>
          <a:p>
            <a:r>
              <a:rPr lang="en-US" sz="1600" dirty="0" smtClean="0">
                <a:solidFill>
                  <a:srgbClr val="DDDDDD"/>
                </a:solidFill>
              </a:rPr>
              <a:t>SIP INVITE</a:t>
            </a:r>
            <a:endParaRPr lang="en-US" sz="1600" dirty="0">
              <a:solidFill>
                <a:srgbClr val="DDDDDD"/>
              </a:solidFill>
            </a:endParaRPr>
          </a:p>
        </p:txBody>
      </p:sp>
      <p:cxnSp>
        <p:nvCxnSpPr>
          <p:cNvPr id="181" name="Straight Connector 180"/>
          <p:cNvCxnSpPr/>
          <p:nvPr/>
        </p:nvCxnSpPr>
        <p:spPr bwMode="auto">
          <a:xfrm>
            <a:off x="0" y="24384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cxnSp>
        <p:nvCxnSpPr>
          <p:cNvPr id="182" name="Straight Connector 181"/>
          <p:cNvCxnSpPr/>
          <p:nvPr/>
        </p:nvCxnSpPr>
        <p:spPr bwMode="auto">
          <a:xfrm>
            <a:off x="0" y="50292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183" name="TextBox 182"/>
          <p:cNvSpPr txBox="1"/>
          <p:nvPr/>
        </p:nvSpPr>
        <p:spPr>
          <a:xfrm>
            <a:off x="0" y="5105400"/>
            <a:ext cx="1752600" cy="338554"/>
          </a:xfrm>
          <a:prstGeom prst="rect">
            <a:avLst/>
          </a:prstGeom>
          <a:noFill/>
        </p:spPr>
        <p:txBody>
          <a:bodyPr wrap="square" rtlCol="0">
            <a:spAutoFit/>
          </a:bodyPr>
          <a:lstStyle/>
          <a:p>
            <a:r>
              <a:rPr lang="en-US" sz="1600" dirty="0" smtClean="0">
                <a:solidFill>
                  <a:srgbClr val="DDDDDD"/>
                </a:solidFill>
              </a:rPr>
              <a:t>Mediation Server</a:t>
            </a:r>
            <a:endParaRPr lang="en-US" sz="1600" dirty="0">
              <a:solidFill>
                <a:srgbClr val="DDDDDD"/>
              </a:solidFill>
            </a:endParaRPr>
          </a:p>
        </p:txBody>
      </p:sp>
      <p:sp>
        <p:nvSpPr>
          <p:cNvPr id="184" name="TextBox 183"/>
          <p:cNvSpPr txBox="1"/>
          <p:nvPr/>
        </p:nvSpPr>
        <p:spPr>
          <a:xfrm>
            <a:off x="0" y="5605046"/>
            <a:ext cx="1752600" cy="338554"/>
          </a:xfrm>
          <a:prstGeom prst="rect">
            <a:avLst/>
          </a:prstGeom>
          <a:noFill/>
        </p:spPr>
        <p:txBody>
          <a:bodyPr wrap="square" rtlCol="0">
            <a:spAutoFit/>
          </a:bodyPr>
          <a:lstStyle/>
          <a:p>
            <a:r>
              <a:rPr lang="en-US" sz="1600" dirty="0" smtClean="0">
                <a:solidFill>
                  <a:srgbClr val="DDDDDD"/>
                </a:solidFill>
              </a:rPr>
              <a:t>Gateway</a:t>
            </a:r>
            <a:endParaRPr lang="en-US" sz="1600" dirty="0">
              <a:solidFill>
                <a:srgbClr val="DDDDDD"/>
              </a:solidFill>
            </a:endParaRPr>
          </a:p>
        </p:txBody>
      </p:sp>
      <p:cxnSp>
        <p:nvCxnSpPr>
          <p:cNvPr id="185" name="Straight Connector 184"/>
          <p:cNvCxnSpPr/>
          <p:nvPr/>
        </p:nvCxnSpPr>
        <p:spPr bwMode="auto">
          <a:xfrm>
            <a:off x="0" y="55610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cxnSp>
        <p:nvCxnSpPr>
          <p:cNvPr id="186" name="Straight Connector 185"/>
          <p:cNvCxnSpPr/>
          <p:nvPr/>
        </p:nvCxnSpPr>
        <p:spPr bwMode="auto">
          <a:xfrm>
            <a:off x="0" y="6019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134" name="Rectangle 133"/>
          <p:cNvSpPr/>
          <p:nvPr/>
        </p:nvSpPr>
        <p:spPr bwMode="auto">
          <a:xfrm>
            <a:off x="6705600" y="4419600"/>
            <a:ext cx="1828800" cy="2286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effectLst>
                  <a:outerShdw blurRad="38100" dist="38100" dir="2700000" algn="tl">
                    <a:srgbClr val="000000">
                      <a:alpha val="43137"/>
                    </a:srgbClr>
                  </a:outerShdw>
                </a:effectLst>
                <a:latin typeface="Segoe" pitchFamily="34" charset="0"/>
              </a:rPr>
              <a:t>Routing</a:t>
            </a:r>
          </a:p>
        </p:txBody>
      </p:sp>
      <p:cxnSp>
        <p:nvCxnSpPr>
          <p:cNvPr id="142" name="Elbow Connector 141"/>
          <p:cNvCxnSpPr/>
          <p:nvPr/>
        </p:nvCxnSpPr>
        <p:spPr bwMode="auto">
          <a:xfrm rot="5400000">
            <a:off x="7506494" y="4304506"/>
            <a:ext cx="228600"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43" name="Straight Connector 142"/>
          <p:cNvCxnSpPr/>
          <p:nvPr/>
        </p:nvCxnSpPr>
        <p:spPr bwMode="auto">
          <a:xfrm>
            <a:off x="6324600" y="4267200"/>
            <a:ext cx="13716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cxnSp>
        <p:nvCxnSpPr>
          <p:cNvPr id="156" name="Straight Connector 155"/>
          <p:cNvCxnSpPr/>
          <p:nvPr/>
        </p:nvCxnSpPr>
        <p:spPr bwMode="auto">
          <a:xfrm rot="5400000">
            <a:off x="6058694" y="3999706"/>
            <a:ext cx="532606" cy="794"/>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sp>
        <p:nvSpPr>
          <p:cNvPr id="135" name="Rectangle 134"/>
          <p:cNvSpPr/>
          <p:nvPr/>
        </p:nvSpPr>
        <p:spPr bwMode="auto">
          <a:xfrm>
            <a:off x="6019800" y="3810000"/>
            <a:ext cx="609600" cy="228600"/>
          </a:xfrm>
          <a:prstGeom prst="rect">
            <a:avLst/>
          </a:prstGeom>
          <a:solidFill>
            <a:schemeClr val="accent3">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900" dirty="0" smtClean="0">
                <a:solidFill>
                  <a:schemeClr val="bg1"/>
                </a:solidFill>
                <a:effectLst>
                  <a:outerShdw blurRad="38100" dist="38100" dir="2700000" algn="tl">
                    <a:srgbClr val="000000">
                      <a:alpha val="43137"/>
                    </a:srgbClr>
                  </a:outerShdw>
                </a:effectLst>
                <a:latin typeface="Segoe" pitchFamily="34" charset="0"/>
              </a:rPr>
              <a:t>Fail</a:t>
            </a:r>
          </a:p>
        </p:txBody>
      </p:sp>
      <p:pic>
        <p:nvPicPr>
          <p:cNvPr id="159" name="Rectangle 57"/>
          <p:cNvPicPr>
            <a:picLocks noChangeAspect="1" noChangeArrowheads="1"/>
          </p:cNvPicPr>
          <p:nvPr/>
        </p:nvPicPr>
        <p:blipFill>
          <a:blip r:embed="rId3"/>
          <a:srcRect/>
          <a:stretch>
            <a:fillRect/>
          </a:stretch>
        </p:blipFill>
        <p:spPr bwMode="auto">
          <a:xfrm>
            <a:off x="7391400" y="5905326"/>
            <a:ext cx="468019" cy="190674"/>
          </a:xfrm>
          <a:prstGeom prst="rect">
            <a:avLst/>
          </a:prstGeom>
          <a:noFill/>
          <a:ln w="9525" algn="ctr">
            <a:noFill/>
            <a:miter lim="800000"/>
            <a:headEnd/>
            <a:tailEnd/>
          </a:ln>
        </p:spPr>
      </p:pic>
      <p:pic>
        <p:nvPicPr>
          <p:cNvPr id="160" name="Rectangle 6"/>
          <p:cNvPicPr>
            <a:picLocks noChangeAspect="1" noChangeArrowheads="1"/>
          </p:cNvPicPr>
          <p:nvPr/>
        </p:nvPicPr>
        <p:blipFill>
          <a:blip r:embed="rId4" cstate="print">
            <a:clrChange>
              <a:clrFrom>
                <a:srgbClr val="DADBDD"/>
              </a:clrFrom>
              <a:clrTo>
                <a:srgbClr val="DADBDD">
                  <a:alpha val="0"/>
                </a:srgbClr>
              </a:clrTo>
            </a:clrChange>
          </a:blip>
          <a:srcRect l="20914" t="16994" r="24248" b="13333"/>
          <a:stretch>
            <a:fillRect/>
          </a:stretch>
        </p:blipFill>
        <p:spPr bwMode="auto">
          <a:xfrm>
            <a:off x="7505700" y="5105400"/>
            <a:ext cx="266700" cy="381000"/>
          </a:xfrm>
          <a:prstGeom prst="rect">
            <a:avLst/>
          </a:prstGeom>
          <a:noFill/>
          <a:ln w="9525">
            <a:noFill/>
            <a:miter lim="800000"/>
            <a:headEnd/>
            <a:tailEnd/>
          </a:ln>
        </p:spPr>
      </p:pic>
      <p:sp>
        <p:nvSpPr>
          <p:cNvPr id="161" name="TextBox 160"/>
          <p:cNvSpPr txBox="1"/>
          <p:nvPr/>
        </p:nvSpPr>
        <p:spPr>
          <a:xfrm>
            <a:off x="7772400" y="5105400"/>
            <a:ext cx="631904" cy="338554"/>
          </a:xfrm>
          <a:prstGeom prst="rect">
            <a:avLst/>
          </a:prstGeom>
          <a:noFill/>
        </p:spPr>
        <p:txBody>
          <a:bodyPr wrap="none" rtlCol="0">
            <a:spAutoFit/>
          </a:bodyPr>
          <a:lstStyle/>
          <a:p>
            <a:pPr algn="ctr"/>
            <a:r>
              <a:rPr lang="en-US" sz="800" dirty="0" smtClean="0">
                <a:solidFill>
                  <a:schemeClr val="bg1"/>
                </a:solidFill>
              </a:rPr>
              <a:t>Mediation</a:t>
            </a:r>
          </a:p>
          <a:p>
            <a:pPr algn="ctr"/>
            <a:r>
              <a:rPr lang="en-US" sz="800" dirty="0" smtClean="0">
                <a:solidFill>
                  <a:schemeClr val="bg1"/>
                </a:solidFill>
              </a:rPr>
              <a:t>Server</a:t>
            </a:r>
            <a:endParaRPr lang="en-US" sz="800" dirty="0">
              <a:solidFill>
                <a:schemeClr val="bg1"/>
              </a:solidFill>
            </a:endParaRPr>
          </a:p>
        </p:txBody>
      </p:sp>
      <p:sp>
        <p:nvSpPr>
          <p:cNvPr id="162" name="TextBox 161"/>
          <p:cNvSpPr txBox="1"/>
          <p:nvPr/>
        </p:nvSpPr>
        <p:spPr>
          <a:xfrm>
            <a:off x="7935220" y="5791200"/>
            <a:ext cx="340157" cy="215444"/>
          </a:xfrm>
          <a:prstGeom prst="rect">
            <a:avLst/>
          </a:prstGeom>
          <a:noFill/>
        </p:spPr>
        <p:txBody>
          <a:bodyPr wrap="none" rtlCol="0">
            <a:spAutoFit/>
          </a:bodyPr>
          <a:lstStyle/>
          <a:p>
            <a:pPr algn="ctr"/>
            <a:r>
              <a:rPr lang="en-US" sz="800" dirty="0" smtClean="0">
                <a:solidFill>
                  <a:schemeClr val="bg1"/>
                </a:solidFill>
              </a:rPr>
              <a:t>GW</a:t>
            </a:r>
            <a:endParaRPr lang="en-US" sz="800" dirty="0">
              <a:solidFill>
                <a:schemeClr val="bg1"/>
              </a:solidFill>
            </a:endParaRPr>
          </a:p>
        </p:txBody>
      </p:sp>
      <p:pic>
        <p:nvPicPr>
          <p:cNvPr id="163" name="Rectangle 52"/>
          <p:cNvPicPr>
            <a:picLocks noChangeAspect="1" noChangeArrowheads="1"/>
          </p:cNvPicPr>
          <p:nvPr/>
        </p:nvPicPr>
        <p:blipFill>
          <a:blip r:embed="rId5" cstate="print"/>
          <a:srcRect/>
          <a:stretch>
            <a:fillRect/>
          </a:stretch>
        </p:blipFill>
        <p:spPr bwMode="auto">
          <a:xfrm>
            <a:off x="7924800" y="5791200"/>
            <a:ext cx="1447800" cy="1371600"/>
          </a:xfrm>
          <a:prstGeom prst="rect">
            <a:avLst/>
          </a:prstGeom>
          <a:noFill/>
          <a:ln w="9525" algn="ctr">
            <a:noFill/>
            <a:miter lim="800000"/>
            <a:headEnd/>
            <a:tailEnd/>
          </a:ln>
        </p:spPr>
      </p:pic>
      <p:sp>
        <p:nvSpPr>
          <p:cNvPr id="164" name="TextBox 35"/>
          <p:cNvSpPr txBox="1">
            <a:spLocks noChangeArrowheads="1"/>
          </p:cNvSpPr>
          <p:nvPr/>
        </p:nvSpPr>
        <p:spPr bwMode="auto">
          <a:xfrm>
            <a:off x="8229600" y="6324599"/>
            <a:ext cx="767588" cy="246217"/>
          </a:xfrm>
          <a:prstGeom prst="rect">
            <a:avLst/>
          </a:prstGeom>
          <a:noFill/>
          <a:ln w="9525" algn="ctr">
            <a:noFill/>
            <a:miter lim="800000"/>
            <a:headEnd/>
            <a:tailEnd/>
          </a:ln>
        </p:spPr>
        <p:txBody>
          <a:bodyPr wrap="square" lIns="91436" tIns="45718" rIns="91436" bIns="45718">
            <a:spAutoFit/>
          </a:bodyPr>
          <a:lstStyle/>
          <a:p>
            <a:r>
              <a:rPr lang="en-US" sz="1000" b="1" dirty="0" smtClean="0">
                <a:solidFill>
                  <a:schemeClr val="bg1"/>
                </a:solidFill>
                <a:latin typeface="Segoe"/>
              </a:rPr>
              <a:t>US PSTN</a:t>
            </a:r>
            <a:endParaRPr lang="en-US" sz="1000" b="1" dirty="0">
              <a:solidFill>
                <a:schemeClr val="bg1"/>
              </a:solidFill>
              <a:latin typeface="Segoe"/>
            </a:endParaRPr>
          </a:p>
        </p:txBody>
      </p:sp>
      <p:sp>
        <p:nvSpPr>
          <p:cNvPr id="169" name="Rectangle 168"/>
          <p:cNvSpPr/>
          <p:nvPr/>
        </p:nvSpPr>
        <p:spPr>
          <a:xfrm>
            <a:off x="6902394" y="4038600"/>
            <a:ext cx="1749197" cy="2308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900" dirty="0" smtClean="0">
                <a:solidFill>
                  <a:schemeClr val="bg1"/>
                </a:solidFill>
              </a:rPr>
              <a:t>sip:+12065551111@contoso.com</a:t>
            </a:r>
          </a:p>
        </p:txBody>
      </p:sp>
      <p:sp>
        <p:nvSpPr>
          <p:cNvPr id="171" name="Rectangle 170"/>
          <p:cNvSpPr/>
          <p:nvPr/>
        </p:nvSpPr>
        <p:spPr>
          <a:xfrm>
            <a:off x="6612082" y="4800600"/>
            <a:ext cx="1976823" cy="2308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900" dirty="0" smtClean="0">
                <a:solidFill>
                  <a:schemeClr val="bg1"/>
                </a:solidFill>
              </a:rPr>
              <a:t>sip:+12065551111@</a:t>
            </a:r>
            <a:r>
              <a:rPr lang="en-US" sz="900" b="1" dirty="0" smtClean="0">
                <a:solidFill>
                  <a:schemeClr val="bg1"/>
                </a:solidFill>
              </a:rPr>
              <a:t>ms1</a:t>
            </a:r>
            <a:r>
              <a:rPr lang="en-US" sz="900" dirty="0" smtClean="0">
                <a:solidFill>
                  <a:schemeClr val="bg1"/>
                </a:solidFill>
              </a:rPr>
              <a:t>.contoso.com</a:t>
            </a:r>
          </a:p>
        </p:txBody>
      </p:sp>
      <p:sp>
        <p:nvSpPr>
          <p:cNvPr id="172" name="Rectangle 171"/>
          <p:cNvSpPr/>
          <p:nvPr/>
        </p:nvSpPr>
        <p:spPr>
          <a:xfrm>
            <a:off x="6639333" y="5543550"/>
            <a:ext cx="1973617" cy="2308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900" dirty="0" smtClean="0">
                <a:solidFill>
                  <a:schemeClr val="bg1"/>
                </a:solidFill>
              </a:rPr>
              <a:t>sip:+12065551111@ms1.contoso.com</a:t>
            </a:r>
          </a:p>
        </p:txBody>
      </p:sp>
      <p:sp>
        <p:nvSpPr>
          <p:cNvPr id="173" name="Rectangle 172"/>
          <p:cNvSpPr/>
          <p:nvPr/>
        </p:nvSpPr>
        <p:spPr>
          <a:xfrm>
            <a:off x="7298564" y="6230779"/>
            <a:ext cx="683200" cy="246221"/>
          </a:xfrm>
          <a:prstGeom prst="rect">
            <a:avLst/>
          </a:prstGeom>
        </p:spPr>
        <p:txBody>
          <a:bodyPr wrap="none">
            <a:spAutoFit/>
          </a:bodyPr>
          <a:lstStyle/>
          <a:p>
            <a:pPr algn="ctr"/>
            <a:r>
              <a:rPr lang="en-US" sz="1000" dirty="0" smtClean="0">
                <a:solidFill>
                  <a:schemeClr val="bg1"/>
                </a:solidFill>
              </a:rPr>
              <a:t>555-1111</a:t>
            </a:r>
          </a:p>
        </p:txBody>
      </p:sp>
      <p:sp>
        <p:nvSpPr>
          <p:cNvPr id="37" name="Rectangle 36"/>
          <p:cNvSpPr/>
          <p:nvPr/>
        </p:nvSpPr>
        <p:spPr bwMode="auto">
          <a:xfrm>
            <a:off x="4953000" y="3429000"/>
            <a:ext cx="1828800" cy="3048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effectLst>
                  <a:outerShdw blurRad="38100" dist="38100" dir="2700000" algn="tl">
                    <a:srgbClr val="000000">
                      <a:alpha val="43137"/>
                    </a:srgbClr>
                  </a:outerShdw>
                </a:effectLst>
                <a:latin typeface="Segoe" pitchFamily="34" charset="0"/>
              </a:rPr>
              <a:t>Reverse Number Lookup</a:t>
            </a:r>
          </a:p>
        </p:txBody>
      </p:sp>
      <p:grpSp>
        <p:nvGrpSpPr>
          <p:cNvPr id="2" name="Group 65"/>
          <p:cNvGrpSpPr/>
          <p:nvPr/>
        </p:nvGrpSpPr>
        <p:grpSpPr>
          <a:xfrm>
            <a:off x="4267794" y="6172200"/>
            <a:ext cx="1066206" cy="381000"/>
            <a:chOff x="1600200" y="1515122"/>
            <a:chExt cx="1066206" cy="381000"/>
          </a:xfrm>
        </p:grpSpPr>
        <p:grpSp>
          <p:nvGrpSpPr>
            <p:cNvPr id="3" name="Group 15"/>
            <p:cNvGrpSpPr/>
            <p:nvPr/>
          </p:nvGrpSpPr>
          <p:grpSpPr>
            <a:xfrm>
              <a:off x="1600200" y="1524000"/>
              <a:ext cx="532806" cy="372122"/>
              <a:chOff x="305394" y="2142478"/>
              <a:chExt cx="1347658" cy="999626"/>
            </a:xfrm>
          </p:grpSpPr>
          <p:sp>
            <p:nvSpPr>
              <p:cNvPr id="71" name="Rounded Rectangle 70"/>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bg1"/>
                  </a:solidFill>
                </a:endParaRPr>
              </a:p>
            </p:txBody>
          </p:sp>
          <p:pic>
            <p:nvPicPr>
              <p:cNvPr id="72" name="Picture 230" descr="Ear bud"/>
              <p:cNvPicPr>
                <a:picLocks noChangeAspect="1" noChangeArrowheads="1"/>
              </p:cNvPicPr>
              <p:nvPr/>
            </p:nvPicPr>
            <p:blipFill>
              <a:blip r:embed="rId6" cstate="print"/>
              <a:srcRect/>
              <a:stretch>
                <a:fillRect/>
              </a:stretch>
            </p:blipFill>
            <p:spPr bwMode="auto">
              <a:xfrm>
                <a:off x="518967" y="2291365"/>
                <a:ext cx="382904" cy="287654"/>
              </a:xfrm>
              <a:prstGeom prst="rect">
                <a:avLst/>
              </a:prstGeom>
              <a:noFill/>
              <a:ln w="9525">
                <a:noFill/>
                <a:miter lim="800000"/>
                <a:headEnd/>
                <a:tailEnd/>
              </a:ln>
            </p:spPr>
          </p:pic>
          <p:pic>
            <p:nvPicPr>
              <p:cNvPr id="73" name="Picture 231" descr="USB device"/>
              <p:cNvPicPr>
                <a:picLocks noChangeAspect="1" noChangeArrowheads="1"/>
              </p:cNvPicPr>
              <p:nvPr/>
            </p:nvPicPr>
            <p:blipFill>
              <a:blip r:embed="rId7" cstate="print"/>
              <a:srcRect/>
              <a:stretch>
                <a:fillRect/>
              </a:stretch>
            </p:blipFill>
            <p:spPr bwMode="auto">
              <a:xfrm>
                <a:off x="1054271" y="2253265"/>
                <a:ext cx="508636" cy="381000"/>
              </a:xfrm>
              <a:prstGeom prst="rect">
                <a:avLst/>
              </a:prstGeom>
              <a:noFill/>
              <a:ln w="9525">
                <a:noFill/>
                <a:miter lim="800000"/>
                <a:headEnd/>
                <a:tailEnd/>
              </a:ln>
            </p:spPr>
          </p:pic>
          <p:grpSp>
            <p:nvGrpSpPr>
              <p:cNvPr id="4" name="Group 39"/>
              <p:cNvGrpSpPr>
                <a:grpSpLocks/>
              </p:cNvGrpSpPr>
              <p:nvPr/>
            </p:nvGrpSpPr>
            <p:grpSpPr bwMode="auto">
              <a:xfrm>
                <a:off x="804717" y="2666649"/>
                <a:ext cx="725804" cy="449580"/>
                <a:chOff x="720" y="816"/>
                <a:chExt cx="381" cy="236"/>
              </a:xfrm>
            </p:grpSpPr>
            <p:pic>
              <p:nvPicPr>
                <p:cNvPr id="75" name="Rectangle 17421"/>
                <p:cNvPicPr>
                  <a:picLocks noChangeAspect="1" noChangeArrowheads="1"/>
                </p:cNvPicPr>
                <p:nvPr/>
              </p:nvPicPr>
              <p:blipFill>
                <a:blip r:embed="rId8" cstate="print"/>
                <a:srcRect/>
                <a:stretch>
                  <a:fillRect/>
                </a:stretch>
              </p:blipFill>
              <p:spPr bwMode="auto">
                <a:xfrm>
                  <a:off x="720" y="816"/>
                  <a:ext cx="381" cy="236"/>
                </a:xfrm>
                <a:prstGeom prst="rect">
                  <a:avLst/>
                </a:prstGeom>
                <a:noFill/>
                <a:ln w="9525">
                  <a:noFill/>
                  <a:miter lim="800000"/>
                  <a:headEnd/>
                  <a:tailEnd/>
                </a:ln>
              </p:spPr>
            </p:pic>
            <p:pic>
              <p:nvPicPr>
                <p:cNvPr id="76" name="Picture 30" descr="anyversion-icon-32x32-32bit"/>
                <p:cNvPicPr>
                  <a:picLocks noChangeAspect="1" noChangeArrowheads="1"/>
                </p:cNvPicPr>
                <p:nvPr/>
              </p:nvPicPr>
              <p:blipFill>
                <a:blip r:embed="rId9"/>
                <a:srcRect/>
                <a:stretch>
                  <a:fillRect/>
                </a:stretch>
              </p:blipFill>
              <p:spPr bwMode="auto">
                <a:xfrm>
                  <a:off x="789" y="824"/>
                  <a:ext cx="144" cy="144"/>
                </a:xfrm>
                <a:prstGeom prst="rect">
                  <a:avLst/>
                </a:prstGeom>
                <a:noFill/>
                <a:ln w="9525">
                  <a:noFill/>
                  <a:miter lim="800000"/>
                  <a:headEnd/>
                  <a:tailEnd/>
                </a:ln>
              </p:spPr>
            </p:pic>
          </p:grpSp>
        </p:grpSp>
        <p:grpSp>
          <p:nvGrpSpPr>
            <p:cNvPr id="5" name="Group 22"/>
            <p:cNvGrpSpPr/>
            <p:nvPr/>
          </p:nvGrpSpPr>
          <p:grpSpPr>
            <a:xfrm>
              <a:off x="2209206" y="1515122"/>
              <a:ext cx="457200" cy="380999"/>
              <a:chOff x="1752600" y="2133600"/>
              <a:chExt cx="1320998" cy="1019155"/>
            </a:xfrm>
          </p:grpSpPr>
          <p:sp>
            <p:nvSpPr>
              <p:cNvPr id="69" name="Rounded Rectangle 5"/>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bg1"/>
                  </a:solidFill>
                </a:endParaRPr>
              </a:p>
            </p:txBody>
          </p:sp>
          <p:pic>
            <p:nvPicPr>
              <p:cNvPr id="70" name="Picture 338" descr="Tanjay1"/>
              <p:cNvPicPr>
                <a:picLocks noChangeAspect="1" noChangeArrowheads="1"/>
              </p:cNvPicPr>
              <p:nvPr/>
            </p:nvPicPr>
            <p:blipFill>
              <a:blip r:embed="rId10" cstate="print"/>
              <a:srcRect/>
              <a:stretch>
                <a:fillRect/>
              </a:stretch>
            </p:blipFill>
            <p:spPr bwMode="auto">
              <a:xfrm>
                <a:off x="1937367" y="2386615"/>
                <a:ext cx="912494" cy="577214"/>
              </a:xfrm>
              <a:prstGeom prst="rect">
                <a:avLst/>
              </a:prstGeom>
              <a:noFill/>
              <a:ln w="9525">
                <a:noFill/>
                <a:miter lim="800000"/>
                <a:headEnd/>
                <a:tailEnd/>
              </a:ln>
            </p:spPr>
          </p:pic>
        </p:grpSp>
      </p:grpSp>
      <p:cxnSp>
        <p:nvCxnSpPr>
          <p:cNvPr id="78" name="Elbow Connector 77"/>
          <p:cNvCxnSpPr/>
          <p:nvPr/>
        </p:nvCxnSpPr>
        <p:spPr bwMode="auto">
          <a:xfrm rot="5400000">
            <a:off x="3848100" y="4686300"/>
            <a:ext cx="2438400" cy="533400"/>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83" name="Rectangle 82"/>
          <p:cNvSpPr/>
          <p:nvPr/>
        </p:nvSpPr>
        <p:spPr bwMode="auto">
          <a:xfrm>
            <a:off x="5000625" y="3810000"/>
            <a:ext cx="685800" cy="228600"/>
          </a:xfrm>
          <a:prstGeom prst="rect">
            <a:avLst/>
          </a:prstGeom>
          <a:solidFill>
            <a:schemeClr val="accent4">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rPr>
              <a:t>Success</a:t>
            </a:r>
            <a:endParaRPr kumimoji="0" lang="en-US" sz="7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84" name="Rectangle 83"/>
          <p:cNvSpPr/>
          <p:nvPr/>
        </p:nvSpPr>
        <p:spPr>
          <a:xfrm>
            <a:off x="4171675" y="5240179"/>
            <a:ext cx="1467068" cy="2616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100" dirty="0" err="1" smtClean="0">
                <a:solidFill>
                  <a:schemeClr val="bg1"/>
                </a:solidFill>
              </a:rPr>
              <a:t>sip:bob@contoso.com</a:t>
            </a:r>
            <a:endParaRPr lang="en-US" sz="1100" dirty="0" smtClean="0">
              <a:solidFill>
                <a:schemeClr val="bg1"/>
              </a:solidFill>
            </a:endParaRPr>
          </a:p>
        </p:txBody>
      </p:sp>
      <p:sp>
        <p:nvSpPr>
          <p:cNvPr id="194" name="TextBox 193"/>
          <p:cNvSpPr txBox="1"/>
          <p:nvPr/>
        </p:nvSpPr>
        <p:spPr>
          <a:xfrm>
            <a:off x="0" y="1447800"/>
            <a:ext cx="1295400" cy="584775"/>
          </a:xfrm>
          <a:prstGeom prst="rect">
            <a:avLst/>
          </a:prstGeom>
          <a:noFill/>
        </p:spPr>
        <p:txBody>
          <a:bodyPr wrap="square" rtlCol="0">
            <a:spAutoFit/>
          </a:bodyPr>
          <a:lstStyle/>
          <a:p>
            <a:r>
              <a:rPr lang="en-US" sz="1600" dirty="0" smtClean="0">
                <a:solidFill>
                  <a:srgbClr val="DDDDDD"/>
                </a:solidFill>
              </a:rPr>
              <a:t>Called Party</a:t>
            </a:r>
          </a:p>
          <a:p>
            <a:r>
              <a:rPr lang="en-US" sz="1600" dirty="0" smtClean="0">
                <a:solidFill>
                  <a:srgbClr val="DDDDDD"/>
                </a:solidFill>
              </a:rPr>
              <a:t>Number</a:t>
            </a:r>
            <a:endParaRPr lang="en-US" sz="1600" dirty="0">
              <a:solidFill>
                <a:srgbClr val="DDDDDD"/>
              </a:solidFill>
            </a:endParaRPr>
          </a:p>
        </p:txBody>
      </p:sp>
      <p:sp>
        <p:nvSpPr>
          <p:cNvPr id="105" name="Right Arrow 104"/>
          <p:cNvSpPr/>
          <p:nvPr/>
        </p:nvSpPr>
        <p:spPr bwMode="auto">
          <a:xfrm rot="670430">
            <a:off x="3800446" y="3409526"/>
            <a:ext cx="1169084" cy="250043"/>
          </a:xfrm>
          <a:prstGeom prst="rightArrow">
            <a:avLst/>
          </a:prstGeom>
          <a:solidFill>
            <a:srgbClr val="FFC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106" name="Line Callout 1 105"/>
          <p:cNvSpPr/>
          <p:nvPr/>
        </p:nvSpPr>
        <p:spPr bwMode="auto">
          <a:xfrm>
            <a:off x="2895600" y="3124200"/>
            <a:ext cx="1295400" cy="685800"/>
          </a:xfrm>
          <a:prstGeom prst="borderCallout1">
            <a:avLst>
              <a:gd name="adj1" fmla="val 100426"/>
              <a:gd name="adj2" fmla="val -599"/>
              <a:gd name="adj3" fmla="val 100248"/>
              <a:gd name="adj4" fmla="val 9840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solidFill>
                  <a:schemeClr val="bg1"/>
                </a:solidFill>
                <a:latin typeface="Segoe" pitchFamily="34" charset="0"/>
              </a:rPr>
              <a:t>RNL maps E.164 number to SIP URI</a:t>
            </a:r>
          </a:p>
        </p:txBody>
      </p:sp>
      <p:sp>
        <p:nvSpPr>
          <p:cNvPr id="107" name="Line Callout 1 106"/>
          <p:cNvSpPr/>
          <p:nvPr/>
        </p:nvSpPr>
        <p:spPr bwMode="auto">
          <a:xfrm>
            <a:off x="6172200" y="5943600"/>
            <a:ext cx="685800" cy="381000"/>
          </a:xfrm>
          <a:prstGeom prst="borderCallout1">
            <a:avLst>
              <a:gd name="adj1" fmla="val 40791"/>
              <a:gd name="adj2" fmla="val 102042"/>
              <a:gd name="adj3" fmla="val 23878"/>
              <a:gd name="adj4" fmla="val 17474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rPr>
              <a:t>Converted to </a:t>
            </a:r>
            <a:r>
              <a:rPr lang="en-US" sz="800" dirty="0" smtClean="0">
                <a:solidFill>
                  <a:schemeClr val="bg1"/>
                </a:solidFill>
              </a:rPr>
              <a:t>local format</a:t>
            </a:r>
            <a:endParaRPr kumimoji="0" lang="en-US" sz="8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108" name="Line Callout 1 107"/>
          <p:cNvSpPr/>
          <p:nvPr/>
        </p:nvSpPr>
        <p:spPr bwMode="auto">
          <a:xfrm>
            <a:off x="8534400" y="4419600"/>
            <a:ext cx="609600" cy="304800"/>
          </a:xfrm>
          <a:prstGeom prst="borderCallout1">
            <a:avLst>
              <a:gd name="adj1" fmla="val 71403"/>
              <a:gd name="adj2" fmla="val -2040"/>
              <a:gd name="adj3" fmla="val 147782"/>
              <a:gd name="adj4" fmla="val -110436"/>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800" dirty="0" smtClean="0">
                <a:solidFill>
                  <a:schemeClr val="bg1"/>
                </a:solidFill>
                <a:effectLst>
                  <a:outerShdw blurRad="38100" dist="38100" dir="2700000" algn="tl">
                    <a:srgbClr val="000000">
                      <a:alpha val="43137"/>
                    </a:srgbClr>
                  </a:outerShdw>
                </a:effectLst>
                <a:latin typeface="Segoe" pitchFamily="34" charset="0"/>
              </a:rPr>
              <a:t>MS selected</a:t>
            </a:r>
          </a:p>
        </p:txBody>
      </p:sp>
      <p:sp>
        <p:nvSpPr>
          <p:cNvPr id="109" name="Rectangle 108"/>
          <p:cNvSpPr/>
          <p:nvPr/>
        </p:nvSpPr>
        <p:spPr bwMode="auto">
          <a:xfrm>
            <a:off x="6705600" y="1609078"/>
            <a:ext cx="1828800" cy="304800"/>
          </a:xfrm>
          <a:prstGeom prst="rect">
            <a:avLst/>
          </a:prstGeom>
          <a:solidFill>
            <a:schemeClr val="tx2"/>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400" dirty="0">
                <a:solidFill>
                  <a:schemeClr val="bg1"/>
                </a:solidFill>
                <a:latin typeface="Segoe" pitchFamily="34" charset="0"/>
              </a:rPr>
              <a:t>51111</a:t>
            </a:r>
          </a:p>
        </p:txBody>
      </p:sp>
      <p:grpSp>
        <p:nvGrpSpPr>
          <p:cNvPr id="7" name="Group 105"/>
          <p:cNvGrpSpPr/>
          <p:nvPr/>
        </p:nvGrpSpPr>
        <p:grpSpPr>
          <a:xfrm>
            <a:off x="7087194" y="1075678"/>
            <a:ext cx="1066206" cy="381000"/>
            <a:chOff x="1600200" y="1362722"/>
            <a:chExt cx="1066206" cy="381000"/>
          </a:xfrm>
        </p:grpSpPr>
        <p:grpSp>
          <p:nvGrpSpPr>
            <p:cNvPr id="8" name="Group 13"/>
            <p:cNvGrpSpPr/>
            <p:nvPr/>
          </p:nvGrpSpPr>
          <p:grpSpPr>
            <a:xfrm>
              <a:off x="1600200" y="1371600"/>
              <a:ext cx="532806" cy="372122"/>
              <a:chOff x="305394" y="2142478"/>
              <a:chExt cx="1347658" cy="999626"/>
            </a:xfrm>
          </p:grpSpPr>
          <p:sp>
            <p:nvSpPr>
              <p:cNvPr id="115" name="Rounded Rectangle 114"/>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116" name="Picture 230" descr="Ear bud"/>
              <p:cNvPicPr>
                <a:picLocks noChangeAspect="1" noChangeArrowheads="1"/>
              </p:cNvPicPr>
              <p:nvPr/>
            </p:nvPicPr>
            <p:blipFill>
              <a:blip r:embed="rId6" cstate="print"/>
              <a:srcRect/>
              <a:stretch>
                <a:fillRect/>
              </a:stretch>
            </p:blipFill>
            <p:spPr bwMode="auto">
              <a:xfrm>
                <a:off x="518967" y="2291365"/>
                <a:ext cx="382904" cy="287654"/>
              </a:xfrm>
              <a:prstGeom prst="rect">
                <a:avLst/>
              </a:prstGeom>
              <a:noFill/>
              <a:ln w="9525">
                <a:noFill/>
                <a:miter lim="800000"/>
                <a:headEnd/>
                <a:tailEnd/>
              </a:ln>
            </p:spPr>
          </p:pic>
          <p:pic>
            <p:nvPicPr>
              <p:cNvPr id="117" name="Picture 231" descr="USB device"/>
              <p:cNvPicPr>
                <a:picLocks noChangeAspect="1" noChangeArrowheads="1"/>
              </p:cNvPicPr>
              <p:nvPr/>
            </p:nvPicPr>
            <p:blipFill>
              <a:blip r:embed="rId7" cstate="print"/>
              <a:srcRect/>
              <a:stretch>
                <a:fillRect/>
              </a:stretch>
            </p:blipFill>
            <p:spPr bwMode="auto">
              <a:xfrm>
                <a:off x="1054271" y="2253265"/>
                <a:ext cx="508636" cy="381000"/>
              </a:xfrm>
              <a:prstGeom prst="rect">
                <a:avLst/>
              </a:prstGeom>
              <a:noFill/>
              <a:ln w="9525">
                <a:noFill/>
                <a:miter lim="800000"/>
                <a:headEnd/>
                <a:tailEnd/>
              </a:ln>
            </p:spPr>
          </p:pic>
          <p:grpSp>
            <p:nvGrpSpPr>
              <p:cNvPr id="9" name="Group 39"/>
              <p:cNvGrpSpPr>
                <a:grpSpLocks/>
              </p:cNvGrpSpPr>
              <p:nvPr/>
            </p:nvGrpSpPr>
            <p:grpSpPr bwMode="auto">
              <a:xfrm>
                <a:off x="804717" y="2666649"/>
                <a:ext cx="725804" cy="449580"/>
                <a:chOff x="720" y="816"/>
                <a:chExt cx="381" cy="236"/>
              </a:xfrm>
            </p:grpSpPr>
            <p:pic>
              <p:nvPicPr>
                <p:cNvPr id="119" name="Rectangle 17421"/>
                <p:cNvPicPr>
                  <a:picLocks noChangeAspect="1" noChangeArrowheads="1"/>
                </p:cNvPicPr>
                <p:nvPr/>
              </p:nvPicPr>
              <p:blipFill>
                <a:blip r:embed="rId8" cstate="print"/>
                <a:srcRect/>
                <a:stretch>
                  <a:fillRect/>
                </a:stretch>
              </p:blipFill>
              <p:spPr bwMode="auto">
                <a:xfrm>
                  <a:off x="720" y="816"/>
                  <a:ext cx="381" cy="236"/>
                </a:xfrm>
                <a:prstGeom prst="rect">
                  <a:avLst/>
                </a:prstGeom>
                <a:noFill/>
                <a:ln w="9525">
                  <a:noFill/>
                  <a:miter lim="800000"/>
                  <a:headEnd/>
                  <a:tailEnd/>
                </a:ln>
              </p:spPr>
            </p:pic>
            <p:pic>
              <p:nvPicPr>
                <p:cNvPr id="120" name="Picture 30" descr="anyversion-icon-32x32-32bit"/>
                <p:cNvPicPr>
                  <a:picLocks noChangeAspect="1" noChangeArrowheads="1"/>
                </p:cNvPicPr>
                <p:nvPr/>
              </p:nvPicPr>
              <p:blipFill>
                <a:blip r:embed="rId9"/>
                <a:srcRect/>
                <a:stretch>
                  <a:fillRect/>
                </a:stretch>
              </p:blipFill>
              <p:spPr bwMode="auto">
                <a:xfrm>
                  <a:off x="789" y="824"/>
                  <a:ext cx="144" cy="144"/>
                </a:xfrm>
                <a:prstGeom prst="rect">
                  <a:avLst/>
                </a:prstGeom>
                <a:noFill/>
                <a:ln w="9525">
                  <a:noFill/>
                  <a:miter lim="800000"/>
                  <a:headEnd/>
                  <a:tailEnd/>
                </a:ln>
              </p:spPr>
            </p:pic>
          </p:grpSp>
        </p:grpSp>
        <p:grpSp>
          <p:nvGrpSpPr>
            <p:cNvPr id="10" name="Group 14"/>
            <p:cNvGrpSpPr/>
            <p:nvPr/>
          </p:nvGrpSpPr>
          <p:grpSpPr>
            <a:xfrm>
              <a:off x="2209206" y="1362722"/>
              <a:ext cx="457200" cy="380999"/>
              <a:chOff x="1752600" y="2133600"/>
              <a:chExt cx="1320998" cy="1019155"/>
            </a:xfrm>
          </p:grpSpPr>
          <p:sp>
            <p:nvSpPr>
              <p:cNvPr id="113" name="Rounded Rectangle 112"/>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114" name="Picture 338" descr="Tanjay1"/>
              <p:cNvPicPr>
                <a:picLocks noChangeAspect="1" noChangeArrowheads="1"/>
              </p:cNvPicPr>
              <p:nvPr/>
            </p:nvPicPr>
            <p:blipFill>
              <a:blip r:embed="rId10" cstate="print"/>
              <a:srcRect/>
              <a:stretch>
                <a:fillRect/>
              </a:stretch>
            </p:blipFill>
            <p:spPr bwMode="auto">
              <a:xfrm>
                <a:off x="1937367" y="2386615"/>
                <a:ext cx="912494" cy="577214"/>
              </a:xfrm>
              <a:prstGeom prst="rect">
                <a:avLst/>
              </a:prstGeom>
              <a:noFill/>
              <a:ln w="9525">
                <a:noFill/>
                <a:miter lim="800000"/>
                <a:headEnd/>
                <a:tailEnd/>
              </a:ln>
            </p:spPr>
          </p:pic>
        </p:grpSp>
      </p:grpSp>
      <p:sp>
        <p:nvSpPr>
          <p:cNvPr id="122" name="Rectangle 121"/>
          <p:cNvSpPr/>
          <p:nvPr/>
        </p:nvSpPr>
        <p:spPr bwMode="auto">
          <a:xfrm>
            <a:off x="6705600" y="2590800"/>
            <a:ext cx="1828800" cy="3048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rPr>
              <a:t>Number Normalization</a:t>
            </a:r>
          </a:p>
        </p:txBody>
      </p:sp>
      <p:cxnSp>
        <p:nvCxnSpPr>
          <p:cNvPr id="124" name="Elbow Connector 123"/>
          <p:cNvCxnSpPr>
            <a:stCxn id="109" idx="2"/>
            <a:endCxn id="122" idx="0"/>
          </p:cNvCxnSpPr>
          <p:nvPr/>
        </p:nvCxnSpPr>
        <p:spPr bwMode="auto">
          <a:xfrm rot="5400000">
            <a:off x="7281539" y="2252339"/>
            <a:ext cx="676922"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26" name="Elbow Connector 125"/>
          <p:cNvCxnSpPr/>
          <p:nvPr/>
        </p:nvCxnSpPr>
        <p:spPr bwMode="auto">
          <a:xfrm rot="5400000">
            <a:off x="6249194" y="3352800"/>
            <a:ext cx="151606" cy="794"/>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27" name="Straight Connector 126"/>
          <p:cNvCxnSpPr/>
          <p:nvPr/>
        </p:nvCxnSpPr>
        <p:spPr bwMode="auto">
          <a:xfrm>
            <a:off x="6324600" y="3276600"/>
            <a:ext cx="1295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cxnSp>
        <p:nvCxnSpPr>
          <p:cNvPr id="128" name="Elbow Connector 127"/>
          <p:cNvCxnSpPr>
            <a:stCxn id="122" idx="2"/>
          </p:cNvCxnSpPr>
          <p:nvPr/>
        </p:nvCxnSpPr>
        <p:spPr bwMode="auto">
          <a:xfrm rot="5400000">
            <a:off x="7429500" y="3086100"/>
            <a:ext cx="381000"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sp>
        <p:nvSpPr>
          <p:cNvPr id="129" name="Rectangle 128"/>
          <p:cNvSpPr/>
          <p:nvPr/>
        </p:nvSpPr>
        <p:spPr>
          <a:xfrm>
            <a:off x="6752400" y="3048000"/>
            <a:ext cx="1750799" cy="2308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900" dirty="0" smtClean="0">
                <a:solidFill>
                  <a:schemeClr val="bg1"/>
                </a:solidFill>
              </a:rPr>
              <a:t>sip</a:t>
            </a:r>
            <a:r>
              <a:rPr lang="en-US" sz="900" b="1" dirty="0" smtClean="0">
                <a:solidFill>
                  <a:schemeClr val="bg1"/>
                </a:solidFill>
              </a:rPr>
              <a:t>:+12065551111</a:t>
            </a:r>
            <a:r>
              <a:rPr lang="en-US" sz="900" dirty="0" smtClean="0">
                <a:solidFill>
                  <a:schemeClr val="bg1"/>
                </a:solidFill>
              </a:rPr>
              <a:t>@contoso.com</a:t>
            </a:r>
          </a:p>
        </p:txBody>
      </p:sp>
      <p:sp>
        <p:nvSpPr>
          <p:cNvPr id="130" name="Line Callout 1 129"/>
          <p:cNvSpPr/>
          <p:nvPr/>
        </p:nvSpPr>
        <p:spPr bwMode="auto">
          <a:xfrm>
            <a:off x="8458200" y="3352800"/>
            <a:ext cx="685800" cy="381000"/>
          </a:xfrm>
          <a:prstGeom prst="borderCallout1">
            <a:avLst>
              <a:gd name="adj1" fmla="val 45689"/>
              <a:gd name="adj2" fmla="val -6802"/>
              <a:gd name="adj3" fmla="val -22194"/>
              <a:gd name="adj4" fmla="val -59946"/>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R="0" indent="0" algn="ctr" defTabSz="914400" fontAlgn="base">
              <a:lnSpc>
                <a:spcPct val="100000"/>
              </a:lnSpc>
              <a:spcBef>
                <a:spcPct val="0"/>
              </a:spcBef>
              <a:spcAft>
                <a:spcPct val="0"/>
              </a:spcAft>
              <a:buClrTx/>
              <a:buSzTx/>
              <a:buFontTx/>
              <a:buNone/>
              <a:tabLst/>
            </a:pPr>
            <a:r>
              <a:rPr lang="en-US" sz="800" dirty="0" smtClean="0">
                <a:solidFill>
                  <a:schemeClr val="bg1"/>
                </a:solidFill>
                <a:effectLst>
                  <a:outerShdw blurRad="38100" dist="38100" dir="2700000" algn="tl">
                    <a:srgbClr val="000000">
                      <a:alpha val="43137"/>
                    </a:srgbClr>
                  </a:outerShdw>
                </a:effectLst>
                <a:latin typeface="Segoe" pitchFamily="34" charset="0"/>
              </a:rPr>
              <a:t>Converted to E.164</a:t>
            </a:r>
          </a:p>
        </p:txBody>
      </p:sp>
      <p:sp>
        <p:nvSpPr>
          <p:cNvPr id="131" name="TextBox 130"/>
          <p:cNvSpPr txBox="1"/>
          <p:nvPr/>
        </p:nvSpPr>
        <p:spPr>
          <a:xfrm>
            <a:off x="7010400" y="851356"/>
            <a:ext cx="1317704" cy="253916"/>
          </a:xfrm>
          <a:prstGeom prst="rect">
            <a:avLst/>
          </a:prstGeom>
          <a:noFill/>
        </p:spPr>
        <p:txBody>
          <a:bodyPr wrap="square" rtlCol="0">
            <a:spAutoFit/>
          </a:bodyPr>
          <a:lstStyle/>
          <a:p>
            <a:r>
              <a:rPr lang="en-US" sz="1050" b="1" dirty="0" smtClean="0"/>
              <a:t>Non-E.164 number</a:t>
            </a:r>
            <a:endParaRPr lang="en-US" sz="1050" b="1" dirty="0"/>
          </a:p>
        </p:txBody>
      </p:sp>
      <p:sp>
        <p:nvSpPr>
          <p:cNvPr id="123" name="Rectangle 122"/>
          <p:cNvSpPr/>
          <p:nvPr/>
        </p:nvSpPr>
        <p:spPr>
          <a:xfrm>
            <a:off x="6629400" y="1981200"/>
            <a:ext cx="2005047" cy="43088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sz="1100" dirty="0" smtClean="0">
                <a:solidFill>
                  <a:schemeClr val="bg1"/>
                </a:solidFill>
              </a:rPr>
              <a:t>sip:51111@contoso.com;</a:t>
            </a:r>
          </a:p>
          <a:p>
            <a:pPr algn="ctr"/>
            <a:r>
              <a:rPr lang="en-US" sz="1100" dirty="0" smtClean="0">
                <a:solidFill>
                  <a:schemeClr val="bg1"/>
                </a:solidFill>
              </a:rPr>
              <a:t>Phone-context=</a:t>
            </a:r>
            <a:r>
              <a:rPr lang="en-US" sz="1100" b="1" dirty="0" smtClean="0">
                <a:solidFill>
                  <a:schemeClr val="bg1"/>
                </a:solidFill>
              </a:rPr>
              <a:t>Redmond</a:t>
            </a:r>
          </a:p>
        </p:txBody>
      </p:sp>
      <p:sp>
        <p:nvSpPr>
          <p:cNvPr id="125" name="Line Callout 1 124"/>
          <p:cNvSpPr/>
          <p:nvPr/>
        </p:nvSpPr>
        <p:spPr bwMode="auto">
          <a:xfrm>
            <a:off x="8534400" y="1905000"/>
            <a:ext cx="609600" cy="381000"/>
          </a:xfrm>
          <a:prstGeom prst="borderCallout1">
            <a:avLst>
              <a:gd name="adj1" fmla="val 45689"/>
              <a:gd name="adj2" fmla="val -6802"/>
              <a:gd name="adj3" fmla="val 85816"/>
              <a:gd name="adj4" fmla="val -54303"/>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R="0" indent="0" algn="ctr" defTabSz="914400" fontAlgn="base">
              <a:lnSpc>
                <a:spcPct val="100000"/>
              </a:lnSpc>
              <a:spcBef>
                <a:spcPct val="0"/>
              </a:spcBef>
              <a:spcAft>
                <a:spcPct val="0"/>
              </a:spcAft>
              <a:buClrTx/>
              <a:buSzTx/>
              <a:buFontTx/>
              <a:buNone/>
              <a:tabLst/>
            </a:pPr>
            <a:r>
              <a:rPr lang="en-US" sz="800" dirty="0" smtClean="0">
                <a:solidFill>
                  <a:schemeClr val="bg1"/>
                </a:solidFill>
                <a:effectLst>
                  <a:outerShdw blurRad="38100" dist="38100" dir="2700000" algn="tl">
                    <a:srgbClr val="000000">
                      <a:alpha val="43137"/>
                    </a:srgbClr>
                  </a:outerShdw>
                </a:effectLst>
                <a:latin typeface="Segoe" pitchFamily="34" charset="0"/>
              </a:rPr>
              <a:t>Location</a:t>
            </a:r>
          </a:p>
          <a:p>
            <a:pPr marR="0" indent="0" algn="ctr" defTabSz="914400" fontAlgn="base">
              <a:lnSpc>
                <a:spcPct val="100000"/>
              </a:lnSpc>
              <a:spcBef>
                <a:spcPct val="0"/>
              </a:spcBef>
              <a:spcAft>
                <a:spcPct val="0"/>
              </a:spcAft>
              <a:buClrTx/>
              <a:buSzTx/>
              <a:buFontTx/>
              <a:buNone/>
              <a:tabLst/>
            </a:pPr>
            <a:r>
              <a:rPr lang="en-US" sz="800" dirty="0" smtClean="0">
                <a:solidFill>
                  <a:schemeClr val="bg1"/>
                </a:solidFill>
                <a:effectLst>
                  <a:outerShdw blurRad="38100" dist="38100" dir="2700000" algn="tl">
                    <a:srgbClr val="000000">
                      <a:alpha val="43137"/>
                    </a:srgbClr>
                  </a:outerShdw>
                </a:effectLst>
                <a:latin typeface="Segoe" pitchFamily="34" charset="0"/>
              </a:rPr>
              <a:t>Profile</a:t>
            </a:r>
          </a:p>
        </p:txBody>
      </p:sp>
      <p:cxnSp>
        <p:nvCxnSpPr>
          <p:cNvPr id="74" name="Straight Connector 73"/>
          <p:cNvCxnSpPr/>
          <p:nvPr/>
        </p:nvCxnSpPr>
        <p:spPr bwMode="auto">
          <a:xfrm>
            <a:off x="0" y="31226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77" name="TextBox 76"/>
          <p:cNvSpPr txBox="1"/>
          <p:nvPr/>
        </p:nvSpPr>
        <p:spPr>
          <a:xfrm>
            <a:off x="0" y="2438400"/>
            <a:ext cx="1752600" cy="584775"/>
          </a:xfrm>
          <a:prstGeom prst="rect">
            <a:avLst/>
          </a:prstGeom>
          <a:noFill/>
        </p:spPr>
        <p:txBody>
          <a:bodyPr wrap="square" rtlCol="0">
            <a:spAutoFit/>
          </a:bodyPr>
          <a:lstStyle/>
          <a:p>
            <a:r>
              <a:rPr lang="en-US" sz="1600" dirty="0" smtClean="0">
                <a:solidFill>
                  <a:srgbClr val="DDDDDD"/>
                </a:solidFill>
              </a:rPr>
              <a:t>Translations</a:t>
            </a:r>
            <a:br>
              <a:rPr lang="en-US" sz="1600" dirty="0" smtClean="0">
                <a:solidFill>
                  <a:srgbClr val="DDDDDD"/>
                </a:solidFill>
              </a:rPr>
            </a:br>
            <a:r>
              <a:rPr lang="en-US" sz="1600" dirty="0" smtClean="0">
                <a:solidFill>
                  <a:srgbClr val="DDDDDD"/>
                </a:solidFill>
              </a:rPr>
              <a:t>Application</a:t>
            </a:r>
            <a:endParaRPr lang="en-US" sz="1600" dirty="0">
              <a:solidFill>
                <a:srgbClr val="DDDDDD"/>
              </a:solidFill>
            </a:endParaRPr>
          </a:p>
        </p:txBody>
      </p:sp>
    </p:spTree>
    <p:extLst>
      <p:ext uri="{BB962C8B-B14F-4D97-AF65-F5344CB8AC3E}">
        <p14:creationId xmlns:p14="http://schemas.microsoft.com/office/powerpoint/2010/main" xmlns="" val="305259793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Rectangle 117"/>
          <p:cNvSpPr/>
          <p:nvPr/>
        </p:nvSpPr>
        <p:spPr bwMode="auto">
          <a:xfrm>
            <a:off x="0" y="6086475"/>
            <a:ext cx="9144000" cy="447675"/>
          </a:xfrm>
          <a:prstGeom prst="rect">
            <a:avLst/>
          </a:prstGeom>
          <a:solidFill>
            <a:schemeClr val="bg1"/>
          </a:solidFill>
          <a:ln>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67" name="Straight Connector 166"/>
          <p:cNvCxnSpPr>
            <a:stCxn id="134" idx="2"/>
          </p:cNvCxnSpPr>
          <p:nvPr/>
        </p:nvCxnSpPr>
        <p:spPr bwMode="auto">
          <a:xfrm rot="5400000">
            <a:off x="6819900" y="5448300"/>
            <a:ext cx="16002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54" name="Straight Connector 153"/>
          <p:cNvCxnSpPr/>
          <p:nvPr/>
        </p:nvCxnSpPr>
        <p:spPr bwMode="auto">
          <a:xfrm rot="5400000">
            <a:off x="7391400" y="4571206"/>
            <a:ext cx="4572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7175" name="Rectangle 7"/>
          <p:cNvSpPr>
            <a:spLocks noGrp="1" noChangeArrowheads="1"/>
          </p:cNvSpPr>
          <p:nvPr>
            <p:ph type="title"/>
          </p:nvPr>
        </p:nvSpPr>
        <p:spPr/>
        <p:txBody>
          <a:bodyPr/>
          <a:lstStyle/>
          <a:p>
            <a:pPr eaLnBrk="1" hangingPunct="1">
              <a:defRPr/>
            </a:pPr>
            <a:r>
              <a:rPr lang="en-US" dirty="0" smtClean="0"/>
              <a:t>Outbound UC Call – Summary</a:t>
            </a:r>
          </a:p>
        </p:txBody>
      </p:sp>
      <p:sp>
        <p:nvSpPr>
          <p:cNvPr id="32" name="TextBox 31"/>
          <p:cNvSpPr txBox="1"/>
          <p:nvPr/>
        </p:nvSpPr>
        <p:spPr>
          <a:xfrm>
            <a:off x="0" y="3606225"/>
            <a:ext cx="1752600" cy="584775"/>
          </a:xfrm>
          <a:prstGeom prst="rect">
            <a:avLst/>
          </a:prstGeom>
          <a:noFill/>
        </p:spPr>
        <p:txBody>
          <a:bodyPr wrap="square" rtlCol="0">
            <a:spAutoFit/>
          </a:bodyPr>
          <a:lstStyle/>
          <a:p>
            <a:r>
              <a:rPr lang="en-US" sz="1600" dirty="0" smtClean="0">
                <a:solidFill>
                  <a:srgbClr val="DDDDDD"/>
                </a:solidFill>
              </a:rPr>
              <a:t>Outbound</a:t>
            </a:r>
          </a:p>
          <a:p>
            <a:r>
              <a:rPr lang="en-US" sz="1600" dirty="0" smtClean="0">
                <a:solidFill>
                  <a:srgbClr val="DDDDDD"/>
                </a:solidFill>
              </a:rPr>
              <a:t>Routing</a:t>
            </a:r>
            <a:endParaRPr lang="en-US" sz="1600" dirty="0">
              <a:solidFill>
                <a:srgbClr val="DDDDDD"/>
              </a:solidFill>
            </a:endParaRPr>
          </a:p>
        </p:txBody>
      </p:sp>
      <p:sp>
        <p:nvSpPr>
          <p:cNvPr id="35" name="TextBox 34"/>
          <p:cNvSpPr txBox="1"/>
          <p:nvPr/>
        </p:nvSpPr>
        <p:spPr>
          <a:xfrm>
            <a:off x="0" y="1075678"/>
            <a:ext cx="1752600" cy="338554"/>
          </a:xfrm>
          <a:prstGeom prst="rect">
            <a:avLst/>
          </a:prstGeom>
          <a:noFill/>
        </p:spPr>
        <p:txBody>
          <a:bodyPr wrap="square" rtlCol="0">
            <a:spAutoFit/>
          </a:bodyPr>
          <a:lstStyle/>
          <a:p>
            <a:r>
              <a:rPr lang="en-US" sz="1600" dirty="0" smtClean="0">
                <a:solidFill>
                  <a:srgbClr val="DDDDDD"/>
                </a:solidFill>
              </a:rPr>
              <a:t>UC endpoint</a:t>
            </a:r>
          </a:p>
        </p:txBody>
      </p:sp>
      <p:sp>
        <p:nvSpPr>
          <p:cNvPr id="36" name="TextBox 35"/>
          <p:cNvSpPr txBox="1"/>
          <p:nvPr/>
        </p:nvSpPr>
        <p:spPr>
          <a:xfrm>
            <a:off x="0" y="6172200"/>
            <a:ext cx="2057400" cy="338554"/>
          </a:xfrm>
          <a:prstGeom prst="rect">
            <a:avLst/>
          </a:prstGeom>
          <a:noFill/>
        </p:spPr>
        <p:txBody>
          <a:bodyPr wrap="square" rtlCol="0">
            <a:spAutoFit/>
          </a:bodyPr>
          <a:lstStyle/>
          <a:p>
            <a:r>
              <a:rPr lang="en-US" sz="1600" dirty="0" smtClean="0">
                <a:solidFill>
                  <a:srgbClr val="DDDDDD"/>
                </a:solidFill>
              </a:rPr>
              <a:t>UC endpoint/PSTN</a:t>
            </a:r>
          </a:p>
        </p:txBody>
      </p:sp>
      <p:sp>
        <p:nvSpPr>
          <p:cNvPr id="176" name="TextBox 175"/>
          <p:cNvSpPr txBox="1"/>
          <p:nvPr/>
        </p:nvSpPr>
        <p:spPr>
          <a:xfrm>
            <a:off x="0" y="2023646"/>
            <a:ext cx="1295400" cy="338554"/>
          </a:xfrm>
          <a:prstGeom prst="rect">
            <a:avLst/>
          </a:prstGeom>
          <a:noFill/>
        </p:spPr>
        <p:txBody>
          <a:bodyPr wrap="square" rtlCol="0">
            <a:spAutoFit/>
          </a:bodyPr>
          <a:lstStyle/>
          <a:p>
            <a:r>
              <a:rPr lang="en-US" sz="1600" dirty="0" smtClean="0">
                <a:solidFill>
                  <a:srgbClr val="DDDDDD"/>
                </a:solidFill>
              </a:rPr>
              <a:t>SIP INVITE</a:t>
            </a:r>
            <a:endParaRPr lang="en-US" sz="1600" dirty="0">
              <a:solidFill>
                <a:srgbClr val="DDDDDD"/>
              </a:solidFill>
            </a:endParaRPr>
          </a:p>
        </p:txBody>
      </p:sp>
      <p:cxnSp>
        <p:nvCxnSpPr>
          <p:cNvPr id="181" name="Straight Connector 180"/>
          <p:cNvCxnSpPr/>
          <p:nvPr/>
        </p:nvCxnSpPr>
        <p:spPr bwMode="auto">
          <a:xfrm>
            <a:off x="0" y="24384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cxnSp>
        <p:nvCxnSpPr>
          <p:cNvPr id="182" name="Straight Connector 181"/>
          <p:cNvCxnSpPr/>
          <p:nvPr/>
        </p:nvCxnSpPr>
        <p:spPr bwMode="auto">
          <a:xfrm>
            <a:off x="0" y="50292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183" name="TextBox 182"/>
          <p:cNvSpPr txBox="1"/>
          <p:nvPr/>
        </p:nvSpPr>
        <p:spPr>
          <a:xfrm>
            <a:off x="0" y="5105400"/>
            <a:ext cx="1752600" cy="338554"/>
          </a:xfrm>
          <a:prstGeom prst="rect">
            <a:avLst/>
          </a:prstGeom>
          <a:noFill/>
        </p:spPr>
        <p:txBody>
          <a:bodyPr wrap="square" rtlCol="0">
            <a:spAutoFit/>
          </a:bodyPr>
          <a:lstStyle/>
          <a:p>
            <a:r>
              <a:rPr lang="en-US" sz="1600" dirty="0" smtClean="0">
                <a:solidFill>
                  <a:srgbClr val="DDDDDD"/>
                </a:solidFill>
              </a:rPr>
              <a:t>Mediation Server</a:t>
            </a:r>
            <a:endParaRPr lang="en-US" sz="1600" dirty="0">
              <a:solidFill>
                <a:srgbClr val="DDDDDD"/>
              </a:solidFill>
            </a:endParaRPr>
          </a:p>
        </p:txBody>
      </p:sp>
      <p:sp>
        <p:nvSpPr>
          <p:cNvPr id="184" name="TextBox 183"/>
          <p:cNvSpPr txBox="1"/>
          <p:nvPr/>
        </p:nvSpPr>
        <p:spPr>
          <a:xfrm>
            <a:off x="0" y="5605046"/>
            <a:ext cx="1752600" cy="338554"/>
          </a:xfrm>
          <a:prstGeom prst="rect">
            <a:avLst/>
          </a:prstGeom>
          <a:noFill/>
        </p:spPr>
        <p:txBody>
          <a:bodyPr wrap="square" rtlCol="0">
            <a:spAutoFit/>
          </a:bodyPr>
          <a:lstStyle/>
          <a:p>
            <a:r>
              <a:rPr lang="en-US" sz="1600" dirty="0" smtClean="0">
                <a:solidFill>
                  <a:srgbClr val="DDDDDD"/>
                </a:solidFill>
              </a:rPr>
              <a:t>Gateway</a:t>
            </a:r>
            <a:endParaRPr lang="en-US" sz="1600" dirty="0">
              <a:solidFill>
                <a:srgbClr val="DDDDDD"/>
              </a:solidFill>
            </a:endParaRPr>
          </a:p>
        </p:txBody>
      </p:sp>
      <p:cxnSp>
        <p:nvCxnSpPr>
          <p:cNvPr id="185" name="Straight Connector 184"/>
          <p:cNvCxnSpPr/>
          <p:nvPr/>
        </p:nvCxnSpPr>
        <p:spPr bwMode="auto">
          <a:xfrm>
            <a:off x="0" y="55610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cxnSp>
        <p:nvCxnSpPr>
          <p:cNvPr id="186" name="Straight Connector 185"/>
          <p:cNvCxnSpPr/>
          <p:nvPr/>
        </p:nvCxnSpPr>
        <p:spPr bwMode="auto">
          <a:xfrm>
            <a:off x="0" y="6019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134" name="Rectangle 133"/>
          <p:cNvSpPr/>
          <p:nvPr/>
        </p:nvSpPr>
        <p:spPr bwMode="auto">
          <a:xfrm>
            <a:off x="6705600" y="4419600"/>
            <a:ext cx="1828800" cy="2286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effectLst>
                  <a:outerShdw blurRad="38100" dist="38100" dir="2700000" algn="tl">
                    <a:srgbClr val="000000">
                      <a:alpha val="43137"/>
                    </a:srgbClr>
                  </a:outerShdw>
                </a:effectLst>
                <a:latin typeface="Segoe" pitchFamily="34" charset="0"/>
              </a:rPr>
              <a:t>Routing</a:t>
            </a:r>
          </a:p>
        </p:txBody>
      </p:sp>
      <p:cxnSp>
        <p:nvCxnSpPr>
          <p:cNvPr id="142" name="Elbow Connector 141"/>
          <p:cNvCxnSpPr/>
          <p:nvPr/>
        </p:nvCxnSpPr>
        <p:spPr bwMode="auto">
          <a:xfrm rot="5400000">
            <a:off x="7506494" y="4304506"/>
            <a:ext cx="228600"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43" name="Straight Connector 142"/>
          <p:cNvCxnSpPr/>
          <p:nvPr/>
        </p:nvCxnSpPr>
        <p:spPr bwMode="auto">
          <a:xfrm>
            <a:off x="6324600" y="4267200"/>
            <a:ext cx="13716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cxnSp>
        <p:nvCxnSpPr>
          <p:cNvPr id="156" name="Straight Connector 155"/>
          <p:cNvCxnSpPr/>
          <p:nvPr/>
        </p:nvCxnSpPr>
        <p:spPr bwMode="auto">
          <a:xfrm rot="5400000">
            <a:off x="6058694" y="3999706"/>
            <a:ext cx="532606" cy="794"/>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sp>
        <p:nvSpPr>
          <p:cNvPr id="135" name="Rectangle 134"/>
          <p:cNvSpPr/>
          <p:nvPr/>
        </p:nvSpPr>
        <p:spPr bwMode="auto">
          <a:xfrm>
            <a:off x="6019800" y="3810000"/>
            <a:ext cx="609600" cy="228600"/>
          </a:xfrm>
          <a:prstGeom prst="rect">
            <a:avLst/>
          </a:prstGeom>
          <a:solidFill>
            <a:schemeClr val="accent3">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900" dirty="0" smtClean="0">
                <a:solidFill>
                  <a:schemeClr val="bg1"/>
                </a:solidFill>
                <a:effectLst>
                  <a:outerShdw blurRad="38100" dist="38100" dir="2700000" algn="tl">
                    <a:srgbClr val="000000">
                      <a:alpha val="43137"/>
                    </a:srgbClr>
                  </a:outerShdw>
                </a:effectLst>
                <a:latin typeface="Segoe" pitchFamily="34" charset="0"/>
              </a:rPr>
              <a:t>Fail</a:t>
            </a:r>
          </a:p>
        </p:txBody>
      </p:sp>
      <p:pic>
        <p:nvPicPr>
          <p:cNvPr id="159" name="Rectangle 57"/>
          <p:cNvPicPr>
            <a:picLocks noChangeAspect="1" noChangeArrowheads="1"/>
          </p:cNvPicPr>
          <p:nvPr/>
        </p:nvPicPr>
        <p:blipFill>
          <a:blip r:embed="rId3"/>
          <a:srcRect/>
          <a:stretch>
            <a:fillRect/>
          </a:stretch>
        </p:blipFill>
        <p:spPr bwMode="auto">
          <a:xfrm>
            <a:off x="7391400" y="5905326"/>
            <a:ext cx="468019" cy="190674"/>
          </a:xfrm>
          <a:prstGeom prst="rect">
            <a:avLst/>
          </a:prstGeom>
          <a:noFill/>
          <a:ln w="9525" algn="ctr">
            <a:noFill/>
            <a:miter lim="800000"/>
            <a:headEnd/>
            <a:tailEnd/>
          </a:ln>
        </p:spPr>
      </p:pic>
      <p:pic>
        <p:nvPicPr>
          <p:cNvPr id="160" name="Rectangle 6"/>
          <p:cNvPicPr>
            <a:picLocks noChangeAspect="1" noChangeArrowheads="1"/>
          </p:cNvPicPr>
          <p:nvPr/>
        </p:nvPicPr>
        <p:blipFill>
          <a:blip r:embed="rId4" cstate="print">
            <a:clrChange>
              <a:clrFrom>
                <a:srgbClr val="DADBDD"/>
              </a:clrFrom>
              <a:clrTo>
                <a:srgbClr val="DADBDD">
                  <a:alpha val="0"/>
                </a:srgbClr>
              </a:clrTo>
            </a:clrChange>
          </a:blip>
          <a:srcRect l="20914" t="16994" r="24248" b="13333"/>
          <a:stretch>
            <a:fillRect/>
          </a:stretch>
        </p:blipFill>
        <p:spPr bwMode="auto">
          <a:xfrm>
            <a:off x="7505700" y="5105400"/>
            <a:ext cx="266700" cy="381000"/>
          </a:xfrm>
          <a:prstGeom prst="rect">
            <a:avLst/>
          </a:prstGeom>
          <a:noFill/>
          <a:ln w="9525">
            <a:noFill/>
            <a:miter lim="800000"/>
            <a:headEnd/>
            <a:tailEnd/>
          </a:ln>
        </p:spPr>
      </p:pic>
      <p:sp>
        <p:nvSpPr>
          <p:cNvPr id="161" name="TextBox 160"/>
          <p:cNvSpPr txBox="1"/>
          <p:nvPr/>
        </p:nvSpPr>
        <p:spPr>
          <a:xfrm>
            <a:off x="7772400" y="5105400"/>
            <a:ext cx="631904" cy="338554"/>
          </a:xfrm>
          <a:prstGeom prst="rect">
            <a:avLst/>
          </a:prstGeom>
          <a:noFill/>
        </p:spPr>
        <p:txBody>
          <a:bodyPr wrap="none" rtlCol="0">
            <a:spAutoFit/>
          </a:bodyPr>
          <a:lstStyle/>
          <a:p>
            <a:pPr algn="ctr"/>
            <a:r>
              <a:rPr lang="en-US" sz="800" dirty="0" smtClean="0">
                <a:solidFill>
                  <a:schemeClr val="bg1"/>
                </a:solidFill>
              </a:rPr>
              <a:t>Mediation</a:t>
            </a:r>
          </a:p>
          <a:p>
            <a:pPr algn="ctr"/>
            <a:r>
              <a:rPr lang="en-US" sz="800" dirty="0" smtClean="0">
                <a:solidFill>
                  <a:schemeClr val="bg1"/>
                </a:solidFill>
              </a:rPr>
              <a:t>Server</a:t>
            </a:r>
            <a:endParaRPr lang="en-US" sz="800" dirty="0">
              <a:solidFill>
                <a:schemeClr val="bg1"/>
              </a:solidFill>
            </a:endParaRPr>
          </a:p>
        </p:txBody>
      </p:sp>
      <p:sp>
        <p:nvSpPr>
          <p:cNvPr id="162" name="TextBox 161"/>
          <p:cNvSpPr txBox="1"/>
          <p:nvPr/>
        </p:nvSpPr>
        <p:spPr>
          <a:xfrm>
            <a:off x="7935220" y="5791200"/>
            <a:ext cx="340157" cy="215444"/>
          </a:xfrm>
          <a:prstGeom prst="rect">
            <a:avLst/>
          </a:prstGeom>
          <a:noFill/>
        </p:spPr>
        <p:txBody>
          <a:bodyPr wrap="none" rtlCol="0">
            <a:spAutoFit/>
          </a:bodyPr>
          <a:lstStyle/>
          <a:p>
            <a:pPr algn="ctr"/>
            <a:r>
              <a:rPr lang="en-US" sz="800" dirty="0" smtClean="0">
                <a:solidFill>
                  <a:schemeClr val="bg1"/>
                </a:solidFill>
              </a:rPr>
              <a:t>GW</a:t>
            </a:r>
            <a:endParaRPr lang="en-US" sz="800" dirty="0">
              <a:solidFill>
                <a:schemeClr val="bg1"/>
              </a:solidFill>
            </a:endParaRPr>
          </a:p>
        </p:txBody>
      </p:sp>
      <p:pic>
        <p:nvPicPr>
          <p:cNvPr id="163" name="Rectangle 52"/>
          <p:cNvPicPr>
            <a:picLocks noChangeAspect="1" noChangeArrowheads="1"/>
          </p:cNvPicPr>
          <p:nvPr/>
        </p:nvPicPr>
        <p:blipFill>
          <a:blip r:embed="rId5" cstate="print"/>
          <a:srcRect/>
          <a:stretch>
            <a:fillRect/>
          </a:stretch>
        </p:blipFill>
        <p:spPr bwMode="auto">
          <a:xfrm>
            <a:off x="7924800" y="5791200"/>
            <a:ext cx="1447800" cy="1371600"/>
          </a:xfrm>
          <a:prstGeom prst="rect">
            <a:avLst/>
          </a:prstGeom>
          <a:noFill/>
          <a:ln w="9525" algn="ctr">
            <a:noFill/>
            <a:miter lim="800000"/>
            <a:headEnd/>
            <a:tailEnd/>
          </a:ln>
        </p:spPr>
      </p:pic>
      <p:sp>
        <p:nvSpPr>
          <p:cNvPr id="164" name="TextBox 35"/>
          <p:cNvSpPr txBox="1">
            <a:spLocks noChangeArrowheads="1"/>
          </p:cNvSpPr>
          <p:nvPr/>
        </p:nvSpPr>
        <p:spPr bwMode="auto">
          <a:xfrm>
            <a:off x="8229600" y="6324599"/>
            <a:ext cx="767588" cy="246217"/>
          </a:xfrm>
          <a:prstGeom prst="rect">
            <a:avLst/>
          </a:prstGeom>
          <a:noFill/>
          <a:ln w="9525" algn="ctr">
            <a:noFill/>
            <a:miter lim="800000"/>
            <a:headEnd/>
            <a:tailEnd/>
          </a:ln>
        </p:spPr>
        <p:txBody>
          <a:bodyPr wrap="square" lIns="91436" tIns="45718" rIns="91436" bIns="45718">
            <a:spAutoFit/>
          </a:bodyPr>
          <a:lstStyle/>
          <a:p>
            <a:r>
              <a:rPr lang="en-US" sz="1000" b="1" dirty="0" smtClean="0">
                <a:solidFill>
                  <a:schemeClr val="bg1"/>
                </a:solidFill>
                <a:latin typeface="Segoe"/>
              </a:rPr>
              <a:t>US PSTN</a:t>
            </a:r>
            <a:endParaRPr lang="en-US" sz="1000" b="1" dirty="0">
              <a:solidFill>
                <a:schemeClr val="bg1"/>
              </a:solidFill>
              <a:latin typeface="Segoe"/>
            </a:endParaRPr>
          </a:p>
        </p:txBody>
      </p:sp>
      <p:sp>
        <p:nvSpPr>
          <p:cNvPr id="169" name="Rectangle 168"/>
          <p:cNvSpPr/>
          <p:nvPr/>
        </p:nvSpPr>
        <p:spPr>
          <a:xfrm>
            <a:off x="6902394" y="4038600"/>
            <a:ext cx="1749197" cy="2308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900" dirty="0" smtClean="0">
                <a:solidFill>
                  <a:schemeClr val="bg1"/>
                </a:solidFill>
              </a:rPr>
              <a:t>sip:+12065551111@contoso.com</a:t>
            </a:r>
          </a:p>
        </p:txBody>
      </p:sp>
      <p:sp>
        <p:nvSpPr>
          <p:cNvPr id="171" name="Rectangle 170"/>
          <p:cNvSpPr/>
          <p:nvPr/>
        </p:nvSpPr>
        <p:spPr>
          <a:xfrm>
            <a:off x="6612082" y="4800600"/>
            <a:ext cx="1976823" cy="2308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900" dirty="0" smtClean="0">
                <a:solidFill>
                  <a:schemeClr val="bg1"/>
                </a:solidFill>
              </a:rPr>
              <a:t>sip:+12065551111@</a:t>
            </a:r>
            <a:r>
              <a:rPr lang="en-US" sz="900" b="1" dirty="0" smtClean="0">
                <a:solidFill>
                  <a:schemeClr val="bg1"/>
                </a:solidFill>
              </a:rPr>
              <a:t>ms1</a:t>
            </a:r>
            <a:r>
              <a:rPr lang="en-US" sz="900" dirty="0" smtClean="0">
                <a:solidFill>
                  <a:schemeClr val="bg1"/>
                </a:solidFill>
              </a:rPr>
              <a:t>.contoso.com</a:t>
            </a:r>
          </a:p>
        </p:txBody>
      </p:sp>
      <p:sp>
        <p:nvSpPr>
          <p:cNvPr id="172" name="Rectangle 171"/>
          <p:cNvSpPr/>
          <p:nvPr/>
        </p:nvSpPr>
        <p:spPr>
          <a:xfrm>
            <a:off x="6639333" y="5543550"/>
            <a:ext cx="1973617" cy="2308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900" dirty="0" smtClean="0">
                <a:solidFill>
                  <a:schemeClr val="bg1"/>
                </a:solidFill>
              </a:rPr>
              <a:t>sip:+12065551111@ms1.contoso.com</a:t>
            </a:r>
          </a:p>
        </p:txBody>
      </p:sp>
      <p:sp>
        <p:nvSpPr>
          <p:cNvPr id="173" name="Rectangle 172"/>
          <p:cNvSpPr/>
          <p:nvPr/>
        </p:nvSpPr>
        <p:spPr>
          <a:xfrm>
            <a:off x="7298564" y="6230779"/>
            <a:ext cx="683200" cy="246221"/>
          </a:xfrm>
          <a:prstGeom prst="rect">
            <a:avLst/>
          </a:prstGeom>
        </p:spPr>
        <p:txBody>
          <a:bodyPr wrap="none">
            <a:spAutoFit/>
          </a:bodyPr>
          <a:lstStyle/>
          <a:p>
            <a:pPr algn="ctr"/>
            <a:r>
              <a:rPr lang="en-US" sz="1000" dirty="0" smtClean="0">
                <a:solidFill>
                  <a:schemeClr val="bg1"/>
                </a:solidFill>
              </a:rPr>
              <a:t>555-1111</a:t>
            </a:r>
          </a:p>
        </p:txBody>
      </p:sp>
      <p:sp>
        <p:nvSpPr>
          <p:cNvPr id="37" name="Rectangle 36"/>
          <p:cNvSpPr/>
          <p:nvPr/>
        </p:nvSpPr>
        <p:spPr bwMode="auto">
          <a:xfrm>
            <a:off x="4953000" y="3429000"/>
            <a:ext cx="1828800" cy="3048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effectLst>
                  <a:outerShdw blurRad="38100" dist="38100" dir="2700000" algn="tl">
                    <a:srgbClr val="000000">
                      <a:alpha val="43137"/>
                    </a:srgbClr>
                  </a:outerShdw>
                </a:effectLst>
                <a:latin typeface="Segoe" pitchFamily="34" charset="0"/>
              </a:rPr>
              <a:t>Reverse Number Lookup</a:t>
            </a:r>
          </a:p>
        </p:txBody>
      </p:sp>
      <p:grpSp>
        <p:nvGrpSpPr>
          <p:cNvPr id="2" name="Group 65"/>
          <p:cNvGrpSpPr/>
          <p:nvPr/>
        </p:nvGrpSpPr>
        <p:grpSpPr>
          <a:xfrm>
            <a:off x="4267794" y="6172200"/>
            <a:ext cx="1066206" cy="381000"/>
            <a:chOff x="1600200" y="1515122"/>
            <a:chExt cx="1066206" cy="381000"/>
          </a:xfrm>
        </p:grpSpPr>
        <p:grpSp>
          <p:nvGrpSpPr>
            <p:cNvPr id="3" name="Group 15"/>
            <p:cNvGrpSpPr/>
            <p:nvPr/>
          </p:nvGrpSpPr>
          <p:grpSpPr>
            <a:xfrm>
              <a:off x="1600200" y="1524000"/>
              <a:ext cx="532806" cy="372122"/>
              <a:chOff x="305394" y="2142478"/>
              <a:chExt cx="1347658" cy="999626"/>
            </a:xfrm>
          </p:grpSpPr>
          <p:sp>
            <p:nvSpPr>
              <p:cNvPr id="71" name="Rounded Rectangle 70"/>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bg1"/>
                  </a:solidFill>
                </a:endParaRPr>
              </a:p>
            </p:txBody>
          </p:sp>
          <p:pic>
            <p:nvPicPr>
              <p:cNvPr id="72" name="Picture 230" descr="Ear bud"/>
              <p:cNvPicPr>
                <a:picLocks noChangeAspect="1" noChangeArrowheads="1"/>
              </p:cNvPicPr>
              <p:nvPr/>
            </p:nvPicPr>
            <p:blipFill>
              <a:blip r:embed="rId6" cstate="print"/>
              <a:srcRect/>
              <a:stretch>
                <a:fillRect/>
              </a:stretch>
            </p:blipFill>
            <p:spPr bwMode="auto">
              <a:xfrm>
                <a:off x="518967" y="2291365"/>
                <a:ext cx="382904" cy="287654"/>
              </a:xfrm>
              <a:prstGeom prst="rect">
                <a:avLst/>
              </a:prstGeom>
              <a:noFill/>
              <a:ln w="9525">
                <a:noFill/>
                <a:miter lim="800000"/>
                <a:headEnd/>
                <a:tailEnd/>
              </a:ln>
            </p:spPr>
          </p:pic>
          <p:pic>
            <p:nvPicPr>
              <p:cNvPr id="73" name="Picture 231" descr="USB device"/>
              <p:cNvPicPr>
                <a:picLocks noChangeAspect="1" noChangeArrowheads="1"/>
              </p:cNvPicPr>
              <p:nvPr/>
            </p:nvPicPr>
            <p:blipFill>
              <a:blip r:embed="rId7" cstate="print"/>
              <a:srcRect/>
              <a:stretch>
                <a:fillRect/>
              </a:stretch>
            </p:blipFill>
            <p:spPr bwMode="auto">
              <a:xfrm>
                <a:off x="1054271" y="2253265"/>
                <a:ext cx="508636" cy="381000"/>
              </a:xfrm>
              <a:prstGeom prst="rect">
                <a:avLst/>
              </a:prstGeom>
              <a:noFill/>
              <a:ln w="9525">
                <a:noFill/>
                <a:miter lim="800000"/>
                <a:headEnd/>
                <a:tailEnd/>
              </a:ln>
            </p:spPr>
          </p:pic>
          <p:grpSp>
            <p:nvGrpSpPr>
              <p:cNvPr id="4" name="Group 39"/>
              <p:cNvGrpSpPr>
                <a:grpSpLocks/>
              </p:cNvGrpSpPr>
              <p:nvPr/>
            </p:nvGrpSpPr>
            <p:grpSpPr bwMode="auto">
              <a:xfrm>
                <a:off x="804717" y="2666649"/>
                <a:ext cx="725804" cy="449580"/>
                <a:chOff x="720" y="816"/>
                <a:chExt cx="381" cy="236"/>
              </a:xfrm>
            </p:grpSpPr>
            <p:pic>
              <p:nvPicPr>
                <p:cNvPr id="75" name="Rectangle 17421"/>
                <p:cNvPicPr>
                  <a:picLocks noChangeAspect="1" noChangeArrowheads="1"/>
                </p:cNvPicPr>
                <p:nvPr/>
              </p:nvPicPr>
              <p:blipFill>
                <a:blip r:embed="rId8" cstate="print"/>
                <a:srcRect/>
                <a:stretch>
                  <a:fillRect/>
                </a:stretch>
              </p:blipFill>
              <p:spPr bwMode="auto">
                <a:xfrm>
                  <a:off x="720" y="816"/>
                  <a:ext cx="381" cy="236"/>
                </a:xfrm>
                <a:prstGeom prst="rect">
                  <a:avLst/>
                </a:prstGeom>
                <a:noFill/>
                <a:ln w="9525">
                  <a:noFill/>
                  <a:miter lim="800000"/>
                  <a:headEnd/>
                  <a:tailEnd/>
                </a:ln>
              </p:spPr>
            </p:pic>
            <p:pic>
              <p:nvPicPr>
                <p:cNvPr id="76" name="Picture 30" descr="anyversion-icon-32x32-32bit"/>
                <p:cNvPicPr>
                  <a:picLocks noChangeAspect="1" noChangeArrowheads="1"/>
                </p:cNvPicPr>
                <p:nvPr/>
              </p:nvPicPr>
              <p:blipFill>
                <a:blip r:embed="rId9"/>
                <a:srcRect/>
                <a:stretch>
                  <a:fillRect/>
                </a:stretch>
              </p:blipFill>
              <p:spPr bwMode="auto">
                <a:xfrm>
                  <a:off x="789" y="824"/>
                  <a:ext cx="144" cy="144"/>
                </a:xfrm>
                <a:prstGeom prst="rect">
                  <a:avLst/>
                </a:prstGeom>
                <a:noFill/>
                <a:ln w="9525">
                  <a:noFill/>
                  <a:miter lim="800000"/>
                  <a:headEnd/>
                  <a:tailEnd/>
                </a:ln>
              </p:spPr>
            </p:pic>
          </p:grpSp>
        </p:grpSp>
        <p:grpSp>
          <p:nvGrpSpPr>
            <p:cNvPr id="5" name="Group 22"/>
            <p:cNvGrpSpPr/>
            <p:nvPr/>
          </p:nvGrpSpPr>
          <p:grpSpPr>
            <a:xfrm>
              <a:off x="2209206" y="1515122"/>
              <a:ext cx="457200" cy="380999"/>
              <a:chOff x="1752600" y="2133600"/>
              <a:chExt cx="1320998" cy="1019155"/>
            </a:xfrm>
          </p:grpSpPr>
          <p:sp>
            <p:nvSpPr>
              <p:cNvPr id="69" name="Rounded Rectangle 5"/>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bg1"/>
                  </a:solidFill>
                </a:endParaRPr>
              </a:p>
            </p:txBody>
          </p:sp>
          <p:pic>
            <p:nvPicPr>
              <p:cNvPr id="70" name="Picture 338" descr="Tanjay1"/>
              <p:cNvPicPr>
                <a:picLocks noChangeAspect="1" noChangeArrowheads="1"/>
              </p:cNvPicPr>
              <p:nvPr/>
            </p:nvPicPr>
            <p:blipFill>
              <a:blip r:embed="rId10" cstate="print"/>
              <a:srcRect/>
              <a:stretch>
                <a:fillRect/>
              </a:stretch>
            </p:blipFill>
            <p:spPr bwMode="auto">
              <a:xfrm>
                <a:off x="1937367" y="2386615"/>
                <a:ext cx="912494" cy="577214"/>
              </a:xfrm>
              <a:prstGeom prst="rect">
                <a:avLst/>
              </a:prstGeom>
              <a:noFill/>
              <a:ln w="9525">
                <a:noFill/>
                <a:miter lim="800000"/>
                <a:headEnd/>
                <a:tailEnd/>
              </a:ln>
            </p:spPr>
          </p:pic>
        </p:grpSp>
      </p:grpSp>
      <p:cxnSp>
        <p:nvCxnSpPr>
          <p:cNvPr id="78" name="Elbow Connector 77"/>
          <p:cNvCxnSpPr/>
          <p:nvPr/>
        </p:nvCxnSpPr>
        <p:spPr bwMode="auto">
          <a:xfrm rot="5400000">
            <a:off x="3848100" y="4686300"/>
            <a:ext cx="2438400" cy="533400"/>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83" name="Rectangle 82"/>
          <p:cNvSpPr/>
          <p:nvPr/>
        </p:nvSpPr>
        <p:spPr bwMode="auto">
          <a:xfrm>
            <a:off x="5000625" y="3810000"/>
            <a:ext cx="685800" cy="228600"/>
          </a:xfrm>
          <a:prstGeom prst="rect">
            <a:avLst/>
          </a:prstGeom>
          <a:solidFill>
            <a:schemeClr val="accent4">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rPr>
              <a:t>Success</a:t>
            </a:r>
            <a:endParaRPr kumimoji="0" lang="en-US" sz="7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84" name="Rectangle 83"/>
          <p:cNvSpPr/>
          <p:nvPr/>
        </p:nvSpPr>
        <p:spPr>
          <a:xfrm>
            <a:off x="4171675" y="5240179"/>
            <a:ext cx="1467068" cy="2616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100" dirty="0" err="1" smtClean="0">
                <a:solidFill>
                  <a:schemeClr val="bg1"/>
                </a:solidFill>
              </a:rPr>
              <a:t>sip:bob@contoso.com</a:t>
            </a:r>
            <a:endParaRPr lang="en-US" sz="1100" dirty="0" smtClean="0">
              <a:solidFill>
                <a:schemeClr val="bg1"/>
              </a:solidFill>
            </a:endParaRPr>
          </a:p>
        </p:txBody>
      </p:sp>
      <p:sp>
        <p:nvSpPr>
          <p:cNvPr id="194" name="TextBox 193"/>
          <p:cNvSpPr txBox="1"/>
          <p:nvPr/>
        </p:nvSpPr>
        <p:spPr>
          <a:xfrm>
            <a:off x="0" y="1447800"/>
            <a:ext cx="1295400" cy="584775"/>
          </a:xfrm>
          <a:prstGeom prst="rect">
            <a:avLst/>
          </a:prstGeom>
          <a:noFill/>
        </p:spPr>
        <p:txBody>
          <a:bodyPr wrap="square" rtlCol="0">
            <a:spAutoFit/>
          </a:bodyPr>
          <a:lstStyle/>
          <a:p>
            <a:r>
              <a:rPr lang="en-US" sz="1600" dirty="0" smtClean="0">
                <a:solidFill>
                  <a:srgbClr val="DDDDDD"/>
                </a:solidFill>
              </a:rPr>
              <a:t>Called Party</a:t>
            </a:r>
          </a:p>
          <a:p>
            <a:r>
              <a:rPr lang="en-US" sz="1600" dirty="0" smtClean="0">
                <a:solidFill>
                  <a:srgbClr val="DDDDDD"/>
                </a:solidFill>
              </a:rPr>
              <a:t>Number</a:t>
            </a:r>
            <a:endParaRPr lang="en-US" sz="1600" dirty="0">
              <a:solidFill>
                <a:srgbClr val="DDDDDD"/>
              </a:solidFill>
            </a:endParaRPr>
          </a:p>
        </p:txBody>
      </p:sp>
      <p:sp>
        <p:nvSpPr>
          <p:cNvPr id="105" name="Right Arrow 104"/>
          <p:cNvSpPr/>
          <p:nvPr/>
        </p:nvSpPr>
        <p:spPr bwMode="auto">
          <a:xfrm rot="670430">
            <a:off x="3800446" y="3409526"/>
            <a:ext cx="1169084" cy="250043"/>
          </a:xfrm>
          <a:prstGeom prst="rightArrow">
            <a:avLst/>
          </a:prstGeom>
          <a:solidFill>
            <a:srgbClr val="FFC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106" name="Line Callout 1 105"/>
          <p:cNvSpPr/>
          <p:nvPr/>
        </p:nvSpPr>
        <p:spPr bwMode="auto">
          <a:xfrm>
            <a:off x="2895600" y="3124200"/>
            <a:ext cx="1295400" cy="685800"/>
          </a:xfrm>
          <a:prstGeom prst="borderCallout1">
            <a:avLst>
              <a:gd name="adj1" fmla="val 100426"/>
              <a:gd name="adj2" fmla="val -599"/>
              <a:gd name="adj3" fmla="val 100248"/>
              <a:gd name="adj4" fmla="val 9840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solidFill>
                  <a:schemeClr val="bg1"/>
                </a:solidFill>
                <a:latin typeface="Segoe" pitchFamily="34" charset="0"/>
              </a:rPr>
              <a:t>RNL maps E.164 number to SIP URI</a:t>
            </a:r>
          </a:p>
        </p:txBody>
      </p:sp>
      <p:sp>
        <p:nvSpPr>
          <p:cNvPr id="107" name="Line Callout 1 106"/>
          <p:cNvSpPr/>
          <p:nvPr/>
        </p:nvSpPr>
        <p:spPr bwMode="auto">
          <a:xfrm>
            <a:off x="6172200" y="5943600"/>
            <a:ext cx="685800" cy="381000"/>
          </a:xfrm>
          <a:prstGeom prst="borderCallout1">
            <a:avLst>
              <a:gd name="adj1" fmla="val 40791"/>
              <a:gd name="adj2" fmla="val 102042"/>
              <a:gd name="adj3" fmla="val 23878"/>
              <a:gd name="adj4" fmla="val 17474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rPr>
              <a:t>Converted to </a:t>
            </a:r>
            <a:r>
              <a:rPr lang="en-US" sz="800" dirty="0" smtClean="0">
                <a:solidFill>
                  <a:schemeClr val="bg1"/>
                </a:solidFill>
              </a:rPr>
              <a:t>local format</a:t>
            </a:r>
            <a:endParaRPr kumimoji="0" lang="en-US" sz="800" b="0"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108" name="Line Callout 1 107"/>
          <p:cNvSpPr/>
          <p:nvPr/>
        </p:nvSpPr>
        <p:spPr bwMode="auto">
          <a:xfrm>
            <a:off x="8534400" y="4419600"/>
            <a:ext cx="609600" cy="304800"/>
          </a:xfrm>
          <a:prstGeom prst="borderCallout1">
            <a:avLst>
              <a:gd name="adj1" fmla="val 71403"/>
              <a:gd name="adj2" fmla="val -2040"/>
              <a:gd name="adj3" fmla="val 147782"/>
              <a:gd name="adj4" fmla="val -110436"/>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800" dirty="0" smtClean="0">
                <a:solidFill>
                  <a:schemeClr val="bg1"/>
                </a:solidFill>
                <a:effectLst>
                  <a:outerShdw blurRad="38100" dist="38100" dir="2700000" algn="tl">
                    <a:srgbClr val="000000">
                      <a:alpha val="43137"/>
                    </a:srgbClr>
                  </a:outerShdw>
                </a:effectLst>
                <a:latin typeface="Segoe" pitchFamily="34" charset="0"/>
              </a:rPr>
              <a:t>MS selected</a:t>
            </a:r>
          </a:p>
        </p:txBody>
      </p:sp>
      <p:sp>
        <p:nvSpPr>
          <p:cNvPr id="109" name="Rectangle 108"/>
          <p:cNvSpPr/>
          <p:nvPr/>
        </p:nvSpPr>
        <p:spPr bwMode="auto">
          <a:xfrm>
            <a:off x="6705600" y="1609078"/>
            <a:ext cx="1828800" cy="304800"/>
          </a:xfrm>
          <a:prstGeom prst="rect">
            <a:avLst/>
          </a:prstGeom>
          <a:solidFill>
            <a:schemeClr val="tx2"/>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400" dirty="0">
                <a:solidFill>
                  <a:schemeClr val="bg1"/>
                </a:solidFill>
                <a:latin typeface="Segoe" pitchFamily="34" charset="0"/>
              </a:rPr>
              <a:t>51111</a:t>
            </a:r>
          </a:p>
        </p:txBody>
      </p:sp>
      <p:grpSp>
        <p:nvGrpSpPr>
          <p:cNvPr id="7" name="Group 105"/>
          <p:cNvGrpSpPr/>
          <p:nvPr/>
        </p:nvGrpSpPr>
        <p:grpSpPr>
          <a:xfrm>
            <a:off x="7087194" y="1075678"/>
            <a:ext cx="1066206" cy="381000"/>
            <a:chOff x="1600200" y="1362722"/>
            <a:chExt cx="1066206" cy="381000"/>
          </a:xfrm>
        </p:grpSpPr>
        <p:grpSp>
          <p:nvGrpSpPr>
            <p:cNvPr id="8" name="Group 13"/>
            <p:cNvGrpSpPr/>
            <p:nvPr/>
          </p:nvGrpSpPr>
          <p:grpSpPr>
            <a:xfrm>
              <a:off x="1600200" y="1371600"/>
              <a:ext cx="532806" cy="372122"/>
              <a:chOff x="305394" y="2142478"/>
              <a:chExt cx="1347658" cy="999626"/>
            </a:xfrm>
          </p:grpSpPr>
          <p:sp>
            <p:nvSpPr>
              <p:cNvPr id="115" name="Rounded Rectangle 114"/>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116" name="Picture 230" descr="Ear bud"/>
              <p:cNvPicPr>
                <a:picLocks noChangeAspect="1" noChangeArrowheads="1"/>
              </p:cNvPicPr>
              <p:nvPr/>
            </p:nvPicPr>
            <p:blipFill>
              <a:blip r:embed="rId6" cstate="print"/>
              <a:srcRect/>
              <a:stretch>
                <a:fillRect/>
              </a:stretch>
            </p:blipFill>
            <p:spPr bwMode="auto">
              <a:xfrm>
                <a:off x="518967" y="2291365"/>
                <a:ext cx="382904" cy="287654"/>
              </a:xfrm>
              <a:prstGeom prst="rect">
                <a:avLst/>
              </a:prstGeom>
              <a:noFill/>
              <a:ln w="9525">
                <a:noFill/>
                <a:miter lim="800000"/>
                <a:headEnd/>
                <a:tailEnd/>
              </a:ln>
            </p:spPr>
          </p:pic>
          <p:pic>
            <p:nvPicPr>
              <p:cNvPr id="117" name="Picture 231" descr="USB device"/>
              <p:cNvPicPr>
                <a:picLocks noChangeAspect="1" noChangeArrowheads="1"/>
              </p:cNvPicPr>
              <p:nvPr/>
            </p:nvPicPr>
            <p:blipFill>
              <a:blip r:embed="rId7" cstate="print"/>
              <a:srcRect/>
              <a:stretch>
                <a:fillRect/>
              </a:stretch>
            </p:blipFill>
            <p:spPr bwMode="auto">
              <a:xfrm>
                <a:off x="1054271" y="2253265"/>
                <a:ext cx="508636" cy="381000"/>
              </a:xfrm>
              <a:prstGeom prst="rect">
                <a:avLst/>
              </a:prstGeom>
              <a:noFill/>
              <a:ln w="9525">
                <a:noFill/>
                <a:miter lim="800000"/>
                <a:headEnd/>
                <a:tailEnd/>
              </a:ln>
            </p:spPr>
          </p:pic>
          <p:grpSp>
            <p:nvGrpSpPr>
              <p:cNvPr id="9" name="Group 39"/>
              <p:cNvGrpSpPr>
                <a:grpSpLocks/>
              </p:cNvGrpSpPr>
              <p:nvPr/>
            </p:nvGrpSpPr>
            <p:grpSpPr bwMode="auto">
              <a:xfrm>
                <a:off x="804717" y="2666649"/>
                <a:ext cx="725804" cy="449580"/>
                <a:chOff x="720" y="816"/>
                <a:chExt cx="381" cy="236"/>
              </a:xfrm>
            </p:grpSpPr>
            <p:pic>
              <p:nvPicPr>
                <p:cNvPr id="119" name="Rectangle 17421"/>
                <p:cNvPicPr>
                  <a:picLocks noChangeAspect="1" noChangeArrowheads="1"/>
                </p:cNvPicPr>
                <p:nvPr/>
              </p:nvPicPr>
              <p:blipFill>
                <a:blip r:embed="rId8" cstate="print"/>
                <a:srcRect/>
                <a:stretch>
                  <a:fillRect/>
                </a:stretch>
              </p:blipFill>
              <p:spPr bwMode="auto">
                <a:xfrm>
                  <a:off x="720" y="816"/>
                  <a:ext cx="381" cy="236"/>
                </a:xfrm>
                <a:prstGeom prst="rect">
                  <a:avLst/>
                </a:prstGeom>
                <a:noFill/>
                <a:ln w="9525">
                  <a:noFill/>
                  <a:miter lim="800000"/>
                  <a:headEnd/>
                  <a:tailEnd/>
                </a:ln>
              </p:spPr>
            </p:pic>
            <p:pic>
              <p:nvPicPr>
                <p:cNvPr id="120" name="Picture 30" descr="anyversion-icon-32x32-32bit"/>
                <p:cNvPicPr>
                  <a:picLocks noChangeAspect="1" noChangeArrowheads="1"/>
                </p:cNvPicPr>
                <p:nvPr/>
              </p:nvPicPr>
              <p:blipFill>
                <a:blip r:embed="rId9"/>
                <a:srcRect/>
                <a:stretch>
                  <a:fillRect/>
                </a:stretch>
              </p:blipFill>
              <p:spPr bwMode="auto">
                <a:xfrm>
                  <a:off x="789" y="824"/>
                  <a:ext cx="144" cy="144"/>
                </a:xfrm>
                <a:prstGeom prst="rect">
                  <a:avLst/>
                </a:prstGeom>
                <a:noFill/>
                <a:ln w="9525">
                  <a:noFill/>
                  <a:miter lim="800000"/>
                  <a:headEnd/>
                  <a:tailEnd/>
                </a:ln>
              </p:spPr>
            </p:pic>
          </p:grpSp>
        </p:grpSp>
        <p:grpSp>
          <p:nvGrpSpPr>
            <p:cNvPr id="10" name="Group 14"/>
            <p:cNvGrpSpPr/>
            <p:nvPr/>
          </p:nvGrpSpPr>
          <p:grpSpPr>
            <a:xfrm>
              <a:off x="2209206" y="1362722"/>
              <a:ext cx="457200" cy="380999"/>
              <a:chOff x="1752600" y="2133600"/>
              <a:chExt cx="1320998" cy="1019155"/>
            </a:xfrm>
          </p:grpSpPr>
          <p:sp>
            <p:nvSpPr>
              <p:cNvPr id="113" name="Rounded Rectangle 112"/>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114" name="Picture 338" descr="Tanjay1"/>
              <p:cNvPicPr>
                <a:picLocks noChangeAspect="1" noChangeArrowheads="1"/>
              </p:cNvPicPr>
              <p:nvPr/>
            </p:nvPicPr>
            <p:blipFill>
              <a:blip r:embed="rId10" cstate="print"/>
              <a:srcRect/>
              <a:stretch>
                <a:fillRect/>
              </a:stretch>
            </p:blipFill>
            <p:spPr bwMode="auto">
              <a:xfrm>
                <a:off x="1937367" y="2386615"/>
                <a:ext cx="912494" cy="577214"/>
              </a:xfrm>
              <a:prstGeom prst="rect">
                <a:avLst/>
              </a:prstGeom>
              <a:noFill/>
              <a:ln w="9525">
                <a:noFill/>
                <a:miter lim="800000"/>
                <a:headEnd/>
                <a:tailEnd/>
              </a:ln>
            </p:spPr>
          </p:pic>
        </p:grpSp>
      </p:grpSp>
      <p:sp>
        <p:nvSpPr>
          <p:cNvPr id="122" name="Rectangle 121"/>
          <p:cNvSpPr/>
          <p:nvPr/>
        </p:nvSpPr>
        <p:spPr bwMode="auto">
          <a:xfrm>
            <a:off x="6705600" y="2590800"/>
            <a:ext cx="1828800" cy="3048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rPr>
              <a:t>Number Normalization</a:t>
            </a:r>
          </a:p>
        </p:txBody>
      </p:sp>
      <p:cxnSp>
        <p:nvCxnSpPr>
          <p:cNvPr id="124" name="Elbow Connector 123"/>
          <p:cNvCxnSpPr>
            <a:stCxn id="109" idx="2"/>
            <a:endCxn id="122" idx="0"/>
          </p:cNvCxnSpPr>
          <p:nvPr/>
        </p:nvCxnSpPr>
        <p:spPr bwMode="auto">
          <a:xfrm rot="5400000">
            <a:off x="7281539" y="2252339"/>
            <a:ext cx="676922"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26" name="Elbow Connector 125"/>
          <p:cNvCxnSpPr/>
          <p:nvPr/>
        </p:nvCxnSpPr>
        <p:spPr bwMode="auto">
          <a:xfrm rot="5400000">
            <a:off x="6249194" y="3352800"/>
            <a:ext cx="151606" cy="794"/>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27" name="Straight Connector 126"/>
          <p:cNvCxnSpPr/>
          <p:nvPr/>
        </p:nvCxnSpPr>
        <p:spPr bwMode="auto">
          <a:xfrm>
            <a:off x="6324600" y="3276600"/>
            <a:ext cx="1295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cxnSp>
        <p:nvCxnSpPr>
          <p:cNvPr id="128" name="Elbow Connector 127"/>
          <p:cNvCxnSpPr>
            <a:stCxn id="122" idx="2"/>
          </p:cNvCxnSpPr>
          <p:nvPr/>
        </p:nvCxnSpPr>
        <p:spPr bwMode="auto">
          <a:xfrm rot="5400000">
            <a:off x="7429500" y="3086100"/>
            <a:ext cx="381000"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sp>
        <p:nvSpPr>
          <p:cNvPr id="129" name="Rectangle 128"/>
          <p:cNvSpPr/>
          <p:nvPr/>
        </p:nvSpPr>
        <p:spPr>
          <a:xfrm>
            <a:off x="6752400" y="3048000"/>
            <a:ext cx="1750799" cy="2308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900" dirty="0" smtClean="0">
                <a:solidFill>
                  <a:schemeClr val="bg1"/>
                </a:solidFill>
              </a:rPr>
              <a:t>sip</a:t>
            </a:r>
            <a:r>
              <a:rPr lang="en-US" sz="900" b="1" dirty="0" smtClean="0">
                <a:solidFill>
                  <a:schemeClr val="bg1"/>
                </a:solidFill>
              </a:rPr>
              <a:t>:+12065551111</a:t>
            </a:r>
            <a:r>
              <a:rPr lang="en-US" sz="900" dirty="0" smtClean="0">
                <a:solidFill>
                  <a:schemeClr val="bg1"/>
                </a:solidFill>
              </a:rPr>
              <a:t>@contoso.com</a:t>
            </a:r>
          </a:p>
        </p:txBody>
      </p:sp>
      <p:sp>
        <p:nvSpPr>
          <p:cNvPr id="130" name="Line Callout 1 129"/>
          <p:cNvSpPr/>
          <p:nvPr/>
        </p:nvSpPr>
        <p:spPr bwMode="auto">
          <a:xfrm>
            <a:off x="8458200" y="3352800"/>
            <a:ext cx="685800" cy="381000"/>
          </a:xfrm>
          <a:prstGeom prst="borderCallout1">
            <a:avLst>
              <a:gd name="adj1" fmla="val 45689"/>
              <a:gd name="adj2" fmla="val -6802"/>
              <a:gd name="adj3" fmla="val -22194"/>
              <a:gd name="adj4" fmla="val -59946"/>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R="0" indent="0" algn="ctr" defTabSz="914400" fontAlgn="base">
              <a:lnSpc>
                <a:spcPct val="100000"/>
              </a:lnSpc>
              <a:spcBef>
                <a:spcPct val="0"/>
              </a:spcBef>
              <a:spcAft>
                <a:spcPct val="0"/>
              </a:spcAft>
              <a:buClrTx/>
              <a:buSzTx/>
              <a:buFontTx/>
              <a:buNone/>
              <a:tabLst/>
            </a:pPr>
            <a:r>
              <a:rPr lang="en-US" sz="800" dirty="0" smtClean="0">
                <a:solidFill>
                  <a:schemeClr val="bg1"/>
                </a:solidFill>
                <a:effectLst>
                  <a:outerShdw blurRad="38100" dist="38100" dir="2700000" algn="tl">
                    <a:srgbClr val="000000">
                      <a:alpha val="43137"/>
                    </a:srgbClr>
                  </a:outerShdw>
                </a:effectLst>
                <a:latin typeface="Segoe" pitchFamily="34" charset="0"/>
              </a:rPr>
              <a:t>Converted to E.164</a:t>
            </a:r>
          </a:p>
        </p:txBody>
      </p:sp>
      <p:sp>
        <p:nvSpPr>
          <p:cNvPr id="131" name="TextBox 130"/>
          <p:cNvSpPr txBox="1"/>
          <p:nvPr/>
        </p:nvSpPr>
        <p:spPr>
          <a:xfrm>
            <a:off x="7010400" y="851356"/>
            <a:ext cx="1317704" cy="253916"/>
          </a:xfrm>
          <a:prstGeom prst="rect">
            <a:avLst/>
          </a:prstGeom>
          <a:noFill/>
        </p:spPr>
        <p:txBody>
          <a:bodyPr wrap="square" rtlCol="0">
            <a:spAutoFit/>
          </a:bodyPr>
          <a:lstStyle/>
          <a:p>
            <a:r>
              <a:rPr lang="en-US" sz="1050" b="1" dirty="0" smtClean="0"/>
              <a:t>Non-E.164 number</a:t>
            </a:r>
            <a:endParaRPr lang="en-US" sz="1050" b="1" dirty="0"/>
          </a:p>
        </p:txBody>
      </p:sp>
      <p:sp>
        <p:nvSpPr>
          <p:cNvPr id="123" name="Rectangle 122"/>
          <p:cNvSpPr/>
          <p:nvPr/>
        </p:nvSpPr>
        <p:spPr>
          <a:xfrm>
            <a:off x="6629400" y="1981200"/>
            <a:ext cx="2005047" cy="43088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sz="1100" dirty="0" smtClean="0">
                <a:solidFill>
                  <a:schemeClr val="bg1"/>
                </a:solidFill>
              </a:rPr>
              <a:t>sip:51111@contoso.com;</a:t>
            </a:r>
          </a:p>
          <a:p>
            <a:pPr algn="ctr"/>
            <a:r>
              <a:rPr lang="en-US" sz="1100" dirty="0" smtClean="0">
                <a:solidFill>
                  <a:schemeClr val="bg1"/>
                </a:solidFill>
              </a:rPr>
              <a:t>Phone-context=</a:t>
            </a:r>
            <a:r>
              <a:rPr lang="en-US" sz="1100" b="1" dirty="0" smtClean="0">
                <a:solidFill>
                  <a:schemeClr val="bg1"/>
                </a:solidFill>
              </a:rPr>
              <a:t>Redmond</a:t>
            </a:r>
          </a:p>
        </p:txBody>
      </p:sp>
      <p:sp>
        <p:nvSpPr>
          <p:cNvPr id="125" name="Line Callout 1 124"/>
          <p:cNvSpPr/>
          <p:nvPr/>
        </p:nvSpPr>
        <p:spPr bwMode="auto">
          <a:xfrm>
            <a:off x="8534400" y="1905000"/>
            <a:ext cx="609600" cy="381000"/>
          </a:xfrm>
          <a:prstGeom prst="borderCallout1">
            <a:avLst>
              <a:gd name="adj1" fmla="val 45689"/>
              <a:gd name="adj2" fmla="val -6802"/>
              <a:gd name="adj3" fmla="val 85816"/>
              <a:gd name="adj4" fmla="val -54303"/>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R="0" indent="0" algn="ctr" defTabSz="914400" fontAlgn="base">
              <a:lnSpc>
                <a:spcPct val="100000"/>
              </a:lnSpc>
              <a:spcBef>
                <a:spcPct val="0"/>
              </a:spcBef>
              <a:spcAft>
                <a:spcPct val="0"/>
              </a:spcAft>
              <a:buClrTx/>
              <a:buSzTx/>
              <a:buFontTx/>
              <a:buNone/>
              <a:tabLst/>
            </a:pPr>
            <a:r>
              <a:rPr lang="en-US" sz="800" dirty="0" smtClean="0">
                <a:solidFill>
                  <a:schemeClr val="bg1"/>
                </a:solidFill>
                <a:effectLst>
                  <a:outerShdw blurRad="38100" dist="38100" dir="2700000" algn="tl">
                    <a:srgbClr val="000000">
                      <a:alpha val="43137"/>
                    </a:srgbClr>
                  </a:outerShdw>
                </a:effectLst>
                <a:latin typeface="Segoe" pitchFamily="34" charset="0"/>
              </a:rPr>
              <a:t>Location</a:t>
            </a:r>
          </a:p>
          <a:p>
            <a:pPr marR="0" indent="0" algn="ctr" defTabSz="914400" fontAlgn="base">
              <a:lnSpc>
                <a:spcPct val="100000"/>
              </a:lnSpc>
              <a:spcBef>
                <a:spcPct val="0"/>
              </a:spcBef>
              <a:spcAft>
                <a:spcPct val="0"/>
              </a:spcAft>
              <a:buClrTx/>
              <a:buSzTx/>
              <a:buFontTx/>
              <a:buNone/>
              <a:tabLst/>
            </a:pPr>
            <a:r>
              <a:rPr lang="en-US" sz="800" dirty="0" smtClean="0">
                <a:solidFill>
                  <a:schemeClr val="bg1"/>
                </a:solidFill>
                <a:effectLst>
                  <a:outerShdw blurRad="38100" dist="38100" dir="2700000" algn="tl">
                    <a:srgbClr val="000000">
                      <a:alpha val="43137"/>
                    </a:srgbClr>
                  </a:outerShdw>
                </a:effectLst>
                <a:latin typeface="Segoe" pitchFamily="34" charset="0"/>
              </a:rPr>
              <a:t>Profile</a:t>
            </a:r>
          </a:p>
        </p:txBody>
      </p:sp>
      <p:cxnSp>
        <p:nvCxnSpPr>
          <p:cNvPr id="74" name="Straight Connector 73"/>
          <p:cNvCxnSpPr/>
          <p:nvPr/>
        </p:nvCxnSpPr>
        <p:spPr bwMode="auto">
          <a:xfrm>
            <a:off x="0" y="31226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77" name="TextBox 76"/>
          <p:cNvSpPr txBox="1"/>
          <p:nvPr/>
        </p:nvSpPr>
        <p:spPr>
          <a:xfrm>
            <a:off x="0" y="2438400"/>
            <a:ext cx="1752600" cy="584775"/>
          </a:xfrm>
          <a:prstGeom prst="rect">
            <a:avLst/>
          </a:prstGeom>
          <a:noFill/>
        </p:spPr>
        <p:txBody>
          <a:bodyPr wrap="square" rtlCol="0">
            <a:spAutoFit/>
          </a:bodyPr>
          <a:lstStyle/>
          <a:p>
            <a:r>
              <a:rPr lang="en-US" sz="1600" dirty="0" smtClean="0">
                <a:solidFill>
                  <a:srgbClr val="DDDDDD"/>
                </a:solidFill>
              </a:rPr>
              <a:t>Translations</a:t>
            </a:r>
            <a:br>
              <a:rPr lang="en-US" sz="1600" dirty="0" smtClean="0">
                <a:solidFill>
                  <a:srgbClr val="DDDDDD"/>
                </a:solidFill>
              </a:rPr>
            </a:br>
            <a:r>
              <a:rPr lang="en-US" sz="1600" dirty="0" smtClean="0">
                <a:solidFill>
                  <a:srgbClr val="DDDDDD"/>
                </a:solidFill>
              </a:rPr>
              <a:t>Application</a:t>
            </a:r>
            <a:endParaRPr lang="en-US" sz="1600" dirty="0">
              <a:solidFill>
                <a:srgbClr val="DDDDDD"/>
              </a:solidFill>
            </a:endParaRPr>
          </a:p>
        </p:txBody>
      </p:sp>
      <p:grpSp>
        <p:nvGrpSpPr>
          <p:cNvPr id="11" name="Group 37"/>
          <p:cNvGrpSpPr/>
          <p:nvPr/>
        </p:nvGrpSpPr>
        <p:grpSpPr>
          <a:xfrm>
            <a:off x="4191000" y="1075678"/>
            <a:ext cx="1066206" cy="381000"/>
            <a:chOff x="1600200" y="1362722"/>
            <a:chExt cx="1066206" cy="381000"/>
          </a:xfrm>
        </p:grpSpPr>
        <p:grpSp>
          <p:nvGrpSpPr>
            <p:cNvPr id="12" name="Group 13"/>
            <p:cNvGrpSpPr/>
            <p:nvPr/>
          </p:nvGrpSpPr>
          <p:grpSpPr>
            <a:xfrm>
              <a:off x="1600200" y="1371600"/>
              <a:ext cx="532806" cy="372122"/>
              <a:chOff x="305394" y="2142478"/>
              <a:chExt cx="1347658" cy="999626"/>
            </a:xfrm>
          </p:grpSpPr>
          <p:sp>
            <p:nvSpPr>
              <p:cNvPr id="86" name="Rounded Rectangle 85"/>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87" name="Picture 230" descr="Ear bud"/>
              <p:cNvPicPr>
                <a:picLocks noChangeAspect="1" noChangeArrowheads="1"/>
              </p:cNvPicPr>
              <p:nvPr/>
            </p:nvPicPr>
            <p:blipFill>
              <a:blip r:embed="rId6" cstate="print"/>
              <a:srcRect/>
              <a:stretch>
                <a:fillRect/>
              </a:stretch>
            </p:blipFill>
            <p:spPr bwMode="auto">
              <a:xfrm>
                <a:off x="518967" y="2291365"/>
                <a:ext cx="382904" cy="287654"/>
              </a:xfrm>
              <a:prstGeom prst="rect">
                <a:avLst/>
              </a:prstGeom>
              <a:noFill/>
              <a:ln w="9525">
                <a:noFill/>
                <a:miter lim="800000"/>
                <a:headEnd/>
                <a:tailEnd/>
              </a:ln>
            </p:spPr>
          </p:pic>
          <p:pic>
            <p:nvPicPr>
              <p:cNvPr id="88" name="Picture 231" descr="USB device"/>
              <p:cNvPicPr>
                <a:picLocks noChangeAspect="1" noChangeArrowheads="1"/>
              </p:cNvPicPr>
              <p:nvPr/>
            </p:nvPicPr>
            <p:blipFill>
              <a:blip r:embed="rId7" cstate="print"/>
              <a:srcRect/>
              <a:stretch>
                <a:fillRect/>
              </a:stretch>
            </p:blipFill>
            <p:spPr bwMode="auto">
              <a:xfrm>
                <a:off x="1054271" y="2253265"/>
                <a:ext cx="508636" cy="381000"/>
              </a:xfrm>
              <a:prstGeom prst="rect">
                <a:avLst/>
              </a:prstGeom>
              <a:noFill/>
              <a:ln w="9525">
                <a:noFill/>
                <a:miter lim="800000"/>
                <a:headEnd/>
                <a:tailEnd/>
              </a:ln>
            </p:spPr>
          </p:pic>
          <p:grpSp>
            <p:nvGrpSpPr>
              <p:cNvPr id="13" name="Group 39"/>
              <p:cNvGrpSpPr>
                <a:grpSpLocks/>
              </p:cNvGrpSpPr>
              <p:nvPr/>
            </p:nvGrpSpPr>
            <p:grpSpPr bwMode="auto">
              <a:xfrm>
                <a:off x="804717" y="2666649"/>
                <a:ext cx="725804" cy="449580"/>
                <a:chOff x="720" y="816"/>
                <a:chExt cx="381" cy="236"/>
              </a:xfrm>
            </p:grpSpPr>
            <p:pic>
              <p:nvPicPr>
                <p:cNvPr id="90" name="Rectangle 17421"/>
                <p:cNvPicPr>
                  <a:picLocks noChangeAspect="1" noChangeArrowheads="1"/>
                </p:cNvPicPr>
                <p:nvPr/>
              </p:nvPicPr>
              <p:blipFill>
                <a:blip r:embed="rId8" cstate="print"/>
                <a:srcRect/>
                <a:stretch>
                  <a:fillRect/>
                </a:stretch>
              </p:blipFill>
              <p:spPr bwMode="auto">
                <a:xfrm>
                  <a:off x="720" y="816"/>
                  <a:ext cx="381" cy="236"/>
                </a:xfrm>
                <a:prstGeom prst="rect">
                  <a:avLst/>
                </a:prstGeom>
                <a:noFill/>
                <a:ln w="9525">
                  <a:noFill/>
                  <a:miter lim="800000"/>
                  <a:headEnd/>
                  <a:tailEnd/>
                </a:ln>
              </p:spPr>
            </p:pic>
            <p:pic>
              <p:nvPicPr>
                <p:cNvPr id="91" name="Picture 30" descr="anyversion-icon-32x32-32bit"/>
                <p:cNvPicPr>
                  <a:picLocks noChangeAspect="1" noChangeArrowheads="1"/>
                </p:cNvPicPr>
                <p:nvPr/>
              </p:nvPicPr>
              <p:blipFill>
                <a:blip r:embed="rId9"/>
                <a:srcRect/>
                <a:stretch>
                  <a:fillRect/>
                </a:stretch>
              </p:blipFill>
              <p:spPr bwMode="auto">
                <a:xfrm>
                  <a:off x="789" y="824"/>
                  <a:ext cx="144" cy="144"/>
                </a:xfrm>
                <a:prstGeom prst="rect">
                  <a:avLst/>
                </a:prstGeom>
                <a:noFill/>
                <a:ln w="9525">
                  <a:noFill/>
                  <a:miter lim="800000"/>
                  <a:headEnd/>
                  <a:tailEnd/>
                </a:ln>
              </p:spPr>
            </p:pic>
          </p:grpSp>
        </p:grpSp>
        <p:grpSp>
          <p:nvGrpSpPr>
            <p:cNvPr id="14" name="Group 14"/>
            <p:cNvGrpSpPr/>
            <p:nvPr/>
          </p:nvGrpSpPr>
          <p:grpSpPr>
            <a:xfrm>
              <a:off x="2209206" y="1362722"/>
              <a:ext cx="457200" cy="380999"/>
              <a:chOff x="1752600" y="2133600"/>
              <a:chExt cx="1320998" cy="1019155"/>
            </a:xfrm>
          </p:grpSpPr>
          <p:sp>
            <p:nvSpPr>
              <p:cNvPr id="82" name="Rounded Rectangle 81"/>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85" name="Picture 338" descr="Tanjay1"/>
              <p:cNvPicPr>
                <a:picLocks noChangeAspect="1" noChangeArrowheads="1"/>
              </p:cNvPicPr>
              <p:nvPr/>
            </p:nvPicPr>
            <p:blipFill>
              <a:blip r:embed="rId10" cstate="print"/>
              <a:srcRect/>
              <a:stretch>
                <a:fillRect/>
              </a:stretch>
            </p:blipFill>
            <p:spPr bwMode="auto">
              <a:xfrm>
                <a:off x="1937367" y="2386615"/>
                <a:ext cx="912494" cy="577214"/>
              </a:xfrm>
              <a:prstGeom prst="rect">
                <a:avLst/>
              </a:prstGeom>
              <a:noFill/>
              <a:ln w="9525">
                <a:noFill/>
                <a:miter lim="800000"/>
                <a:headEnd/>
                <a:tailEnd/>
              </a:ln>
            </p:spPr>
          </p:pic>
        </p:grpSp>
      </p:grpSp>
      <p:sp>
        <p:nvSpPr>
          <p:cNvPr id="92" name="Rectangle 91"/>
          <p:cNvSpPr/>
          <p:nvPr/>
        </p:nvSpPr>
        <p:spPr bwMode="auto">
          <a:xfrm>
            <a:off x="3886200" y="1609078"/>
            <a:ext cx="1828800" cy="304800"/>
          </a:xfrm>
          <a:prstGeom prst="rect">
            <a:avLst/>
          </a:prstGeom>
          <a:solidFill>
            <a:schemeClr val="tx2"/>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400" dirty="0" smtClean="0">
                <a:solidFill>
                  <a:schemeClr val="bg1"/>
                </a:solidFill>
                <a:latin typeface="Segoe" pitchFamily="34" charset="0"/>
              </a:rPr>
              <a:t>+12065551111</a:t>
            </a:r>
          </a:p>
        </p:txBody>
      </p:sp>
      <p:cxnSp>
        <p:nvCxnSpPr>
          <p:cNvPr id="93" name="Elbow Connector 92"/>
          <p:cNvCxnSpPr>
            <a:stCxn id="92" idx="2"/>
          </p:cNvCxnSpPr>
          <p:nvPr/>
        </p:nvCxnSpPr>
        <p:spPr bwMode="auto">
          <a:xfrm rot="16200000" flipH="1">
            <a:off x="4309739" y="2404739"/>
            <a:ext cx="1515122" cy="533400"/>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94" name="TextBox 93"/>
          <p:cNvSpPr txBox="1"/>
          <p:nvPr/>
        </p:nvSpPr>
        <p:spPr>
          <a:xfrm>
            <a:off x="4343400" y="838200"/>
            <a:ext cx="990600" cy="253916"/>
          </a:xfrm>
          <a:prstGeom prst="rect">
            <a:avLst/>
          </a:prstGeom>
          <a:noFill/>
        </p:spPr>
        <p:txBody>
          <a:bodyPr wrap="square" rtlCol="0">
            <a:spAutoFit/>
          </a:bodyPr>
          <a:lstStyle/>
          <a:p>
            <a:r>
              <a:rPr lang="en-US" sz="1050" b="1" dirty="0" smtClean="0"/>
              <a:t>E.164 number</a:t>
            </a:r>
            <a:endParaRPr lang="en-US" sz="1050" b="1" dirty="0"/>
          </a:p>
        </p:txBody>
      </p:sp>
      <p:sp>
        <p:nvSpPr>
          <p:cNvPr id="95" name="Rectangle 94"/>
          <p:cNvSpPr/>
          <p:nvPr/>
        </p:nvSpPr>
        <p:spPr>
          <a:xfrm>
            <a:off x="3863643" y="2057400"/>
            <a:ext cx="2109873" cy="2616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100" dirty="0" smtClean="0">
                <a:solidFill>
                  <a:schemeClr val="bg1"/>
                </a:solidFill>
              </a:rPr>
              <a:t>sip:+12065551111@contoso.com</a:t>
            </a:r>
          </a:p>
        </p:txBody>
      </p:sp>
      <p:grpSp>
        <p:nvGrpSpPr>
          <p:cNvPr id="15" name="Group 26"/>
          <p:cNvGrpSpPr/>
          <p:nvPr/>
        </p:nvGrpSpPr>
        <p:grpSpPr>
          <a:xfrm>
            <a:off x="1981200" y="1066800"/>
            <a:ext cx="1066206" cy="381000"/>
            <a:chOff x="1600200" y="1362722"/>
            <a:chExt cx="1066206" cy="381000"/>
          </a:xfrm>
        </p:grpSpPr>
        <p:grpSp>
          <p:nvGrpSpPr>
            <p:cNvPr id="16" name="Group 13"/>
            <p:cNvGrpSpPr/>
            <p:nvPr/>
          </p:nvGrpSpPr>
          <p:grpSpPr>
            <a:xfrm>
              <a:off x="1600200" y="1371600"/>
              <a:ext cx="532806" cy="372122"/>
              <a:chOff x="305394" y="2142478"/>
              <a:chExt cx="1347658" cy="999626"/>
            </a:xfrm>
          </p:grpSpPr>
          <p:sp>
            <p:nvSpPr>
              <p:cNvPr id="101" name="Rounded Rectangle 100"/>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102" name="Picture 230" descr="Ear bud"/>
              <p:cNvPicPr>
                <a:picLocks noChangeAspect="1" noChangeArrowheads="1"/>
              </p:cNvPicPr>
              <p:nvPr/>
            </p:nvPicPr>
            <p:blipFill>
              <a:blip r:embed="rId6" cstate="print"/>
              <a:srcRect/>
              <a:stretch>
                <a:fillRect/>
              </a:stretch>
            </p:blipFill>
            <p:spPr bwMode="auto">
              <a:xfrm>
                <a:off x="518967" y="2291365"/>
                <a:ext cx="382904" cy="287654"/>
              </a:xfrm>
              <a:prstGeom prst="rect">
                <a:avLst/>
              </a:prstGeom>
              <a:noFill/>
              <a:ln w="9525">
                <a:noFill/>
                <a:miter lim="800000"/>
                <a:headEnd/>
                <a:tailEnd/>
              </a:ln>
            </p:spPr>
          </p:pic>
          <p:pic>
            <p:nvPicPr>
              <p:cNvPr id="103" name="Picture 231" descr="USB device"/>
              <p:cNvPicPr>
                <a:picLocks noChangeAspect="1" noChangeArrowheads="1"/>
              </p:cNvPicPr>
              <p:nvPr/>
            </p:nvPicPr>
            <p:blipFill>
              <a:blip r:embed="rId7" cstate="print"/>
              <a:srcRect/>
              <a:stretch>
                <a:fillRect/>
              </a:stretch>
            </p:blipFill>
            <p:spPr bwMode="auto">
              <a:xfrm>
                <a:off x="1054271" y="2253265"/>
                <a:ext cx="508636" cy="381000"/>
              </a:xfrm>
              <a:prstGeom prst="rect">
                <a:avLst/>
              </a:prstGeom>
              <a:noFill/>
              <a:ln w="9525">
                <a:noFill/>
                <a:miter lim="800000"/>
                <a:headEnd/>
                <a:tailEnd/>
              </a:ln>
            </p:spPr>
          </p:pic>
          <p:grpSp>
            <p:nvGrpSpPr>
              <p:cNvPr id="17" name="Group 39"/>
              <p:cNvGrpSpPr>
                <a:grpSpLocks/>
              </p:cNvGrpSpPr>
              <p:nvPr/>
            </p:nvGrpSpPr>
            <p:grpSpPr bwMode="auto">
              <a:xfrm>
                <a:off x="804717" y="2666649"/>
                <a:ext cx="725804" cy="449580"/>
                <a:chOff x="720" y="816"/>
                <a:chExt cx="381" cy="236"/>
              </a:xfrm>
            </p:grpSpPr>
            <p:pic>
              <p:nvPicPr>
                <p:cNvPr id="110" name="Rectangle 17421"/>
                <p:cNvPicPr>
                  <a:picLocks noChangeAspect="1" noChangeArrowheads="1"/>
                </p:cNvPicPr>
                <p:nvPr/>
              </p:nvPicPr>
              <p:blipFill>
                <a:blip r:embed="rId8" cstate="print"/>
                <a:srcRect/>
                <a:stretch>
                  <a:fillRect/>
                </a:stretch>
              </p:blipFill>
              <p:spPr bwMode="auto">
                <a:xfrm>
                  <a:off x="720" y="816"/>
                  <a:ext cx="381" cy="236"/>
                </a:xfrm>
                <a:prstGeom prst="rect">
                  <a:avLst/>
                </a:prstGeom>
                <a:noFill/>
                <a:ln w="9525">
                  <a:noFill/>
                  <a:miter lim="800000"/>
                  <a:headEnd/>
                  <a:tailEnd/>
                </a:ln>
              </p:spPr>
            </p:pic>
            <p:pic>
              <p:nvPicPr>
                <p:cNvPr id="111" name="Picture 30" descr="anyversion-icon-32x32-32bit"/>
                <p:cNvPicPr>
                  <a:picLocks noChangeAspect="1" noChangeArrowheads="1"/>
                </p:cNvPicPr>
                <p:nvPr/>
              </p:nvPicPr>
              <p:blipFill>
                <a:blip r:embed="rId9"/>
                <a:srcRect/>
                <a:stretch>
                  <a:fillRect/>
                </a:stretch>
              </p:blipFill>
              <p:spPr bwMode="auto">
                <a:xfrm>
                  <a:off x="789" y="824"/>
                  <a:ext cx="144" cy="144"/>
                </a:xfrm>
                <a:prstGeom prst="rect">
                  <a:avLst/>
                </a:prstGeom>
                <a:noFill/>
                <a:ln w="9525">
                  <a:noFill/>
                  <a:miter lim="800000"/>
                  <a:headEnd/>
                  <a:tailEnd/>
                </a:ln>
              </p:spPr>
            </p:pic>
          </p:grpSp>
        </p:grpSp>
        <p:grpSp>
          <p:nvGrpSpPr>
            <p:cNvPr id="18" name="Group 14"/>
            <p:cNvGrpSpPr/>
            <p:nvPr/>
          </p:nvGrpSpPr>
          <p:grpSpPr>
            <a:xfrm>
              <a:off x="2209206" y="1362722"/>
              <a:ext cx="457200" cy="380999"/>
              <a:chOff x="1752600" y="2133600"/>
              <a:chExt cx="1320998" cy="1019155"/>
            </a:xfrm>
          </p:grpSpPr>
          <p:sp>
            <p:nvSpPr>
              <p:cNvPr id="99" name="Rounded Rectangle 98"/>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100" name="Picture 338" descr="Tanjay1"/>
              <p:cNvPicPr>
                <a:picLocks noChangeAspect="1" noChangeArrowheads="1"/>
              </p:cNvPicPr>
              <p:nvPr/>
            </p:nvPicPr>
            <p:blipFill>
              <a:blip r:embed="rId10" cstate="print"/>
              <a:srcRect/>
              <a:stretch>
                <a:fillRect/>
              </a:stretch>
            </p:blipFill>
            <p:spPr bwMode="auto">
              <a:xfrm>
                <a:off x="1937367" y="2386615"/>
                <a:ext cx="912494" cy="577214"/>
              </a:xfrm>
              <a:prstGeom prst="rect">
                <a:avLst/>
              </a:prstGeom>
              <a:noFill/>
              <a:ln w="9525">
                <a:noFill/>
                <a:miter lim="800000"/>
                <a:headEnd/>
                <a:tailEnd/>
              </a:ln>
            </p:spPr>
          </p:pic>
        </p:grpSp>
      </p:grpSp>
      <p:grpSp>
        <p:nvGrpSpPr>
          <p:cNvPr id="19" name="Group 25"/>
          <p:cNvGrpSpPr/>
          <p:nvPr/>
        </p:nvGrpSpPr>
        <p:grpSpPr>
          <a:xfrm>
            <a:off x="1981200" y="6172200"/>
            <a:ext cx="1066206" cy="381000"/>
            <a:chOff x="1600200" y="1515122"/>
            <a:chExt cx="1066206" cy="381000"/>
          </a:xfrm>
        </p:grpSpPr>
        <p:grpSp>
          <p:nvGrpSpPr>
            <p:cNvPr id="20" name="Group 15"/>
            <p:cNvGrpSpPr/>
            <p:nvPr/>
          </p:nvGrpSpPr>
          <p:grpSpPr>
            <a:xfrm>
              <a:off x="1600200" y="1524000"/>
              <a:ext cx="532806" cy="372122"/>
              <a:chOff x="305394" y="2142478"/>
              <a:chExt cx="1347658" cy="999626"/>
            </a:xfrm>
          </p:grpSpPr>
          <p:sp>
            <p:nvSpPr>
              <p:cNvPr id="136" name="Rounded Rectangle 135"/>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bg1"/>
                  </a:solidFill>
                </a:endParaRPr>
              </a:p>
            </p:txBody>
          </p:sp>
          <p:pic>
            <p:nvPicPr>
              <p:cNvPr id="137" name="Picture 230" descr="Ear bud"/>
              <p:cNvPicPr>
                <a:picLocks noChangeAspect="1" noChangeArrowheads="1"/>
              </p:cNvPicPr>
              <p:nvPr/>
            </p:nvPicPr>
            <p:blipFill>
              <a:blip r:embed="rId6" cstate="print"/>
              <a:srcRect/>
              <a:stretch>
                <a:fillRect/>
              </a:stretch>
            </p:blipFill>
            <p:spPr bwMode="auto">
              <a:xfrm>
                <a:off x="518967" y="2291365"/>
                <a:ext cx="382904" cy="287654"/>
              </a:xfrm>
              <a:prstGeom prst="rect">
                <a:avLst/>
              </a:prstGeom>
              <a:noFill/>
              <a:ln w="9525">
                <a:noFill/>
                <a:miter lim="800000"/>
                <a:headEnd/>
                <a:tailEnd/>
              </a:ln>
            </p:spPr>
          </p:pic>
          <p:pic>
            <p:nvPicPr>
              <p:cNvPr id="138" name="Picture 231" descr="USB device"/>
              <p:cNvPicPr>
                <a:picLocks noChangeAspect="1" noChangeArrowheads="1"/>
              </p:cNvPicPr>
              <p:nvPr/>
            </p:nvPicPr>
            <p:blipFill>
              <a:blip r:embed="rId7" cstate="print"/>
              <a:srcRect/>
              <a:stretch>
                <a:fillRect/>
              </a:stretch>
            </p:blipFill>
            <p:spPr bwMode="auto">
              <a:xfrm>
                <a:off x="1054271" y="2253265"/>
                <a:ext cx="508636" cy="381000"/>
              </a:xfrm>
              <a:prstGeom prst="rect">
                <a:avLst/>
              </a:prstGeom>
              <a:noFill/>
              <a:ln w="9525">
                <a:noFill/>
                <a:miter lim="800000"/>
                <a:headEnd/>
                <a:tailEnd/>
              </a:ln>
            </p:spPr>
          </p:pic>
          <p:grpSp>
            <p:nvGrpSpPr>
              <p:cNvPr id="21" name="Group 39"/>
              <p:cNvGrpSpPr>
                <a:grpSpLocks/>
              </p:cNvGrpSpPr>
              <p:nvPr/>
            </p:nvGrpSpPr>
            <p:grpSpPr bwMode="auto">
              <a:xfrm>
                <a:off x="804717" y="2666649"/>
                <a:ext cx="725804" cy="449580"/>
                <a:chOff x="720" y="816"/>
                <a:chExt cx="381" cy="236"/>
              </a:xfrm>
            </p:grpSpPr>
            <p:pic>
              <p:nvPicPr>
                <p:cNvPr id="140" name="Rectangle 17421"/>
                <p:cNvPicPr>
                  <a:picLocks noChangeAspect="1" noChangeArrowheads="1"/>
                </p:cNvPicPr>
                <p:nvPr/>
              </p:nvPicPr>
              <p:blipFill>
                <a:blip r:embed="rId8" cstate="print"/>
                <a:srcRect/>
                <a:stretch>
                  <a:fillRect/>
                </a:stretch>
              </p:blipFill>
              <p:spPr bwMode="auto">
                <a:xfrm>
                  <a:off x="720" y="816"/>
                  <a:ext cx="381" cy="236"/>
                </a:xfrm>
                <a:prstGeom prst="rect">
                  <a:avLst/>
                </a:prstGeom>
                <a:noFill/>
                <a:ln w="9525">
                  <a:noFill/>
                  <a:miter lim="800000"/>
                  <a:headEnd/>
                  <a:tailEnd/>
                </a:ln>
              </p:spPr>
            </p:pic>
            <p:pic>
              <p:nvPicPr>
                <p:cNvPr id="141" name="Picture 30" descr="anyversion-icon-32x32-32bit"/>
                <p:cNvPicPr>
                  <a:picLocks noChangeAspect="1" noChangeArrowheads="1"/>
                </p:cNvPicPr>
                <p:nvPr/>
              </p:nvPicPr>
              <p:blipFill>
                <a:blip r:embed="rId9"/>
                <a:srcRect/>
                <a:stretch>
                  <a:fillRect/>
                </a:stretch>
              </p:blipFill>
              <p:spPr bwMode="auto">
                <a:xfrm>
                  <a:off x="789" y="824"/>
                  <a:ext cx="144" cy="144"/>
                </a:xfrm>
                <a:prstGeom prst="rect">
                  <a:avLst/>
                </a:prstGeom>
                <a:noFill/>
                <a:ln w="9525">
                  <a:noFill/>
                  <a:miter lim="800000"/>
                  <a:headEnd/>
                  <a:tailEnd/>
                </a:ln>
              </p:spPr>
            </p:pic>
          </p:grpSp>
        </p:grpSp>
        <p:grpSp>
          <p:nvGrpSpPr>
            <p:cNvPr id="22" name="Group 22"/>
            <p:cNvGrpSpPr/>
            <p:nvPr/>
          </p:nvGrpSpPr>
          <p:grpSpPr>
            <a:xfrm>
              <a:off x="2209206" y="1515122"/>
              <a:ext cx="457200" cy="380999"/>
              <a:chOff x="1752600" y="2133600"/>
              <a:chExt cx="1320998" cy="1019155"/>
            </a:xfrm>
          </p:grpSpPr>
          <p:sp>
            <p:nvSpPr>
              <p:cNvPr id="132" name="Rounded Rectangle 5"/>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bg1"/>
                  </a:solidFill>
                </a:endParaRPr>
              </a:p>
            </p:txBody>
          </p:sp>
          <p:pic>
            <p:nvPicPr>
              <p:cNvPr id="133" name="Picture 338" descr="Tanjay1"/>
              <p:cNvPicPr>
                <a:picLocks noChangeAspect="1" noChangeArrowheads="1"/>
              </p:cNvPicPr>
              <p:nvPr/>
            </p:nvPicPr>
            <p:blipFill>
              <a:blip r:embed="rId10" cstate="print"/>
              <a:srcRect/>
              <a:stretch>
                <a:fillRect/>
              </a:stretch>
            </p:blipFill>
            <p:spPr bwMode="auto">
              <a:xfrm>
                <a:off x="1937367" y="2386615"/>
                <a:ext cx="912494" cy="577214"/>
              </a:xfrm>
              <a:prstGeom prst="rect">
                <a:avLst/>
              </a:prstGeom>
              <a:noFill/>
              <a:ln w="9525">
                <a:noFill/>
                <a:miter lim="800000"/>
                <a:headEnd/>
                <a:tailEnd/>
              </a:ln>
            </p:spPr>
          </p:pic>
        </p:grpSp>
      </p:grpSp>
      <p:cxnSp>
        <p:nvCxnSpPr>
          <p:cNvPr id="144" name="Straight Arrow Connector 143"/>
          <p:cNvCxnSpPr>
            <a:stCxn id="145" idx="2"/>
          </p:cNvCxnSpPr>
          <p:nvPr/>
        </p:nvCxnSpPr>
        <p:spPr bwMode="auto">
          <a:xfrm rot="5400000">
            <a:off x="385439" y="4043039"/>
            <a:ext cx="4258322" cy="1588"/>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145" name="Rectangle 144"/>
          <p:cNvSpPr/>
          <p:nvPr/>
        </p:nvSpPr>
        <p:spPr bwMode="auto">
          <a:xfrm>
            <a:off x="1600200" y="1609078"/>
            <a:ext cx="1828800" cy="304800"/>
          </a:xfrm>
          <a:prstGeom prst="rect">
            <a:avLst/>
          </a:prstGeom>
          <a:solidFill>
            <a:schemeClr val="tx2"/>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solidFill>
                  <a:schemeClr val="bg1"/>
                </a:solidFill>
                <a:latin typeface="Segoe" pitchFamily="34" charset="0"/>
              </a:rPr>
              <a:t>bob@contoso.com</a:t>
            </a:r>
          </a:p>
        </p:txBody>
      </p:sp>
      <p:sp>
        <p:nvSpPr>
          <p:cNvPr id="146" name="Rectangle 145"/>
          <p:cNvSpPr/>
          <p:nvPr/>
        </p:nvSpPr>
        <p:spPr>
          <a:xfrm>
            <a:off x="1809507" y="2057400"/>
            <a:ext cx="1467068" cy="2616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100" dirty="0" err="1" smtClean="0">
                <a:solidFill>
                  <a:schemeClr val="bg1"/>
                </a:solidFill>
              </a:rPr>
              <a:t>sip:bob@contoso.com</a:t>
            </a:r>
            <a:endParaRPr lang="en-US" sz="1100" dirty="0" smtClean="0">
              <a:solidFill>
                <a:schemeClr val="bg1"/>
              </a:solidFill>
            </a:endParaRPr>
          </a:p>
        </p:txBody>
      </p:sp>
      <p:sp>
        <p:nvSpPr>
          <p:cNvPr id="147" name="TextBox 146"/>
          <p:cNvSpPr txBox="1"/>
          <p:nvPr/>
        </p:nvSpPr>
        <p:spPr>
          <a:xfrm>
            <a:off x="2286000" y="838200"/>
            <a:ext cx="685800" cy="253916"/>
          </a:xfrm>
          <a:prstGeom prst="rect">
            <a:avLst/>
          </a:prstGeom>
          <a:noFill/>
        </p:spPr>
        <p:txBody>
          <a:bodyPr wrap="square" rtlCol="0">
            <a:spAutoFit/>
          </a:bodyPr>
          <a:lstStyle/>
          <a:p>
            <a:r>
              <a:rPr lang="en-US" sz="1050" b="1" dirty="0" smtClean="0"/>
              <a:t>SIP URI</a:t>
            </a:r>
            <a:endParaRPr lang="en-US" sz="1050" b="1" dirty="0"/>
          </a:p>
        </p:txBody>
      </p:sp>
    </p:spTree>
    <p:extLst>
      <p:ext uri="{BB962C8B-B14F-4D97-AF65-F5344CB8AC3E}">
        <p14:creationId xmlns:p14="http://schemas.microsoft.com/office/powerpoint/2010/main" xmlns="" val="166094064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bwMode="auto">
          <a:xfrm>
            <a:off x="0" y="6086475"/>
            <a:ext cx="9144000" cy="447675"/>
          </a:xfrm>
          <a:prstGeom prst="rect">
            <a:avLst/>
          </a:prstGeom>
          <a:solidFill>
            <a:schemeClr val="bg1"/>
          </a:solidFill>
          <a:ln>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53" name="Elbow Connector 52"/>
          <p:cNvCxnSpPr>
            <a:stCxn id="51" idx="2"/>
          </p:cNvCxnSpPr>
          <p:nvPr/>
        </p:nvCxnSpPr>
        <p:spPr bwMode="auto">
          <a:xfrm rot="16200000" flipH="1">
            <a:off x="3162300" y="3086100"/>
            <a:ext cx="2590800" cy="533400"/>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7175" name="Rectangle 7"/>
          <p:cNvSpPr>
            <a:spLocks noGrp="1" noChangeArrowheads="1"/>
          </p:cNvSpPr>
          <p:nvPr>
            <p:ph type="title"/>
          </p:nvPr>
        </p:nvSpPr>
        <p:spPr>
          <a:xfrm>
            <a:off x="382588" y="228600"/>
            <a:ext cx="8761412" cy="664797"/>
          </a:xfrm>
        </p:spPr>
        <p:txBody>
          <a:bodyPr/>
          <a:lstStyle/>
          <a:p>
            <a:pPr eaLnBrk="1" hangingPunct="1">
              <a:defRPr/>
            </a:pPr>
            <a:r>
              <a:rPr lang="en-US" dirty="0" smtClean="0"/>
              <a:t>Inbound PSTN Call – E.164 number</a:t>
            </a:r>
          </a:p>
        </p:txBody>
      </p:sp>
      <p:sp>
        <p:nvSpPr>
          <p:cNvPr id="36" name="TextBox 35"/>
          <p:cNvSpPr txBox="1"/>
          <p:nvPr/>
        </p:nvSpPr>
        <p:spPr>
          <a:xfrm>
            <a:off x="0" y="6172200"/>
            <a:ext cx="2057400" cy="338554"/>
          </a:xfrm>
          <a:prstGeom prst="rect">
            <a:avLst/>
          </a:prstGeom>
          <a:noFill/>
        </p:spPr>
        <p:txBody>
          <a:bodyPr wrap="square" rtlCol="0">
            <a:spAutoFit/>
          </a:bodyPr>
          <a:lstStyle/>
          <a:p>
            <a:r>
              <a:rPr lang="en-US" sz="1600" dirty="0" smtClean="0">
                <a:solidFill>
                  <a:srgbClr val="DDDDDD"/>
                </a:solidFill>
              </a:rPr>
              <a:t>UC endpoint</a:t>
            </a:r>
          </a:p>
        </p:txBody>
      </p:sp>
      <p:cxnSp>
        <p:nvCxnSpPr>
          <p:cNvPr id="156" name="Straight Connector 155"/>
          <p:cNvCxnSpPr/>
          <p:nvPr/>
        </p:nvCxnSpPr>
        <p:spPr bwMode="auto">
          <a:xfrm rot="16200000" flipH="1">
            <a:off x="5219700" y="5295901"/>
            <a:ext cx="990601" cy="1"/>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cxnSp>
        <p:nvCxnSpPr>
          <p:cNvPr id="181" name="Straight Connector 180"/>
          <p:cNvCxnSpPr/>
          <p:nvPr/>
        </p:nvCxnSpPr>
        <p:spPr bwMode="auto">
          <a:xfrm>
            <a:off x="0" y="2590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183" name="TextBox 182"/>
          <p:cNvSpPr txBox="1"/>
          <p:nvPr/>
        </p:nvSpPr>
        <p:spPr>
          <a:xfrm>
            <a:off x="0" y="2252246"/>
            <a:ext cx="1752600" cy="338554"/>
          </a:xfrm>
          <a:prstGeom prst="rect">
            <a:avLst/>
          </a:prstGeom>
          <a:noFill/>
        </p:spPr>
        <p:txBody>
          <a:bodyPr wrap="square" rtlCol="0">
            <a:spAutoFit/>
          </a:bodyPr>
          <a:lstStyle/>
          <a:p>
            <a:r>
              <a:rPr lang="en-US" sz="1600" dirty="0" smtClean="0">
                <a:solidFill>
                  <a:srgbClr val="DDDDDD"/>
                </a:solidFill>
              </a:rPr>
              <a:t>Mediation Server</a:t>
            </a:r>
            <a:endParaRPr lang="en-US" sz="1600" dirty="0">
              <a:solidFill>
                <a:srgbClr val="DDDDDD"/>
              </a:solidFill>
            </a:endParaRPr>
          </a:p>
        </p:txBody>
      </p:sp>
      <p:sp>
        <p:nvSpPr>
          <p:cNvPr id="184" name="TextBox 183"/>
          <p:cNvSpPr txBox="1"/>
          <p:nvPr/>
        </p:nvSpPr>
        <p:spPr>
          <a:xfrm>
            <a:off x="0" y="1371600"/>
            <a:ext cx="1752600" cy="338554"/>
          </a:xfrm>
          <a:prstGeom prst="rect">
            <a:avLst/>
          </a:prstGeom>
          <a:noFill/>
        </p:spPr>
        <p:txBody>
          <a:bodyPr wrap="square" rtlCol="0">
            <a:spAutoFit/>
          </a:bodyPr>
          <a:lstStyle/>
          <a:p>
            <a:r>
              <a:rPr lang="en-US" sz="1600" dirty="0" smtClean="0">
                <a:solidFill>
                  <a:srgbClr val="DDDDDD"/>
                </a:solidFill>
              </a:rPr>
              <a:t>Gateway</a:t>
            </a:r>
            <a:endParaRPr lang="en-US" sz="1600" dirty="0">
              <a:solidFill>
                <a:srgbClr val="DDDDDD"/>
              </a:solidFill>
            </a:endParaRPr>
          </a:p>
        </p:txBody>
      </p:sp>
      <p:cxnSp>
        <p:nvCxnSpPr>
          <p:cNvPr id="185" name="Straight Connector 184"/>
          <p:cNvCxnSpPr/>
          <p:nvPr/>
        </p:nvCxnSpPr>
        <p:spPr bwMode="auto">
          <a:xfrm>
            <a:off x="0" y="17510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cxnSp>
        <p:nvCxnSpPr>
          <p:cNvPr id="186" name="Straight Connector 185"/>
          <p:cNvCxnSpPr/>
          <p:nvPr/>
        </p:nvCxnSpPr>
        <p:spPr bwMode="auto">
          <a:xfrm>
            <a:off x="0" y="6019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37" name="Rectangle 36"/>
          <p:cNvSpPr/>
          <p:nvPr/>
        </p:nvSpPr>
        <p:spPr bwMode="auto">
          <a:xfrm>
            <a:off x="4343400" y="4648200"/>
            <a:ext cx="1828800" cy="3048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rPr>
              <a:t>Reverse Number Lookup</a:t>
            </a:r>
          </a:p>
        </p:txBody>
      </p:sp>
      <p:grpSp>
        <p:nvGrpSpPr>
          <p:cNvPr id="2" name="Group 65"/>
          <p:cNvGrpSpPr/>
          <p:nvPr/>
        </p:nvGrpSpPr>
        <p:grpSpPr>
          <a:xfrm>
            <a:off x="3658194" y="6172200"/>
            <a:ext cx="1066206" cy="381000"/>
            <a:chOff x="1600200" y="1515122"/>
            <a:chExt cx="1066206" cy="381000"/>
          </a:xfrm>
        </p:grpSpPr>
        <p:grpSp>
          <p:nvGrpSpPr>
            <p:cNvPr id="3" name="Group 15"/>
            <p:cNvGrpSpPr/>
            <p:nvPr/>
          </p:nvGrpSpPr>
          <p:grpSpPr>
            <a:xfrm>
              <a:off x="1600200" y="1524000"/>
              <a:ext cx="532806" cy="372122"/>
              <a:chOff x="305394" y="2142478"/>
              <a:chExt cx="1347658" cy="999626"/>
            </a:xfrm>
          </p:grpSpPr>
          <p:sp>
            <p:nvSpPr>
              <p:cNvPr id="71" name="Rounded Rectangle 70"/>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72" name="Picture 230" descr="Ear bud"/>
              <p:cNvPicPr>
                <a:picLocks noChangeAspect="1" noChangeArrowheads="1"/>
              </p:cNvPicPr>
              <p:nvPr/>
            </p:nvPicPr>
            <p:blipFill>
              <a:blip r:embed="rId3" cstate="print"/>
              <a:srcRect/>
              <a:stretch>
                <a:fillRect/>
              </a:stretch>
            </p:blipFill>
            <p:spPr bwMode="auto">
              <a:xfrm>
                <a:off x="518967" y="2291365"/>
                <a:ext cx="382904" cy="287654"/>
              </a:xfrm>
              <a:prstGeom prst="rect">
                <a:avLst/>
              </a:prstGeom>
              <a:noFill/>
              <a:ln w="9525">
                <a:noFill/>
                <a:miter lim="800000"/>
                <a:headEnd/>
                <a:tailEnd/>
              </a:ln>
            </p:spPr>
          </p:pic>
          <p:pic>
            <p:nvPicPr>
              <p:cNvPr id="73" name="Picture 231" descr="USB device"/>
              <p:cNvPicPr>
                <a:picLocks noChangeAspect="1" noChangeArrowheads="1"/>
              </p:cNvPicPr>
              <p:nvPr/>
            </p:nvPicPr>
            <p:blipFill>
              <a:blip r:embed="rId4" cstate="print"/>
              <a:srcRect/>
              <a:stretch>
                <a:fillRect/>
              </a:stretch>
            </p:blipFill>
            <p:spPr bwMode="auto">
              <a:xfrm>
                <a:off x="1054271" y="2253265"/>
                <a:ext cx="508636" cy="381000"/>
              </a:xfrm>
              <a:prstGeom prst="rect">
                <a:avLst/>
              </a:prstGeom>
              <a:noFill/>
              <a:ln w="9525">
                <a:noFill/>
                <a:miter lim="800000"/>
                <a:headEnd/>
                <a:tailEnd/>
              </a:ln>
            </p:spPr>
          </p:pic>
          <p:grpSp>
            <p:nvGrpSpPr>
              <p:cNvPr id="4" name="Group 39"/>
              <p:cNvGrpSpPr>
                <a:grpSpLocks/>
              </p:cNvGrpSpPr>
              <p:nvPr/>
            </p:nvGrpSpPr>
            <p:grpSpPr bwMode="auto">
              <a:xfrm>
                <a:off x="804717" y="2666649"/>
                <a:ext cx="725804" cy="449580"/>
                <a:chOff x="720" y="816"/>
                <a:chExt cx="381" cy="236"/>
              </a:xfrm>
            </p:grpSpPr>
            <p:pic>
              <p:nvPicPr>
                <p:cNvPr id="75" name="Rectangle 17421"/>
                <p:cNvPicPr>
                  <a:picLocks noChangeAspect="1" noChangeArrowheads="1"/>
                </p:cNvPicPr>
                <p:nvPr/>
              </p:nvPicPr>
              <p:blipFill>
                <a:blip r:embed="rId5" cstate="print"/>
                <a:srcRect/>
                <a:stretch>
                  <a:fillRect/>
                </a:stretch>
              </p:blipFill>
              <p:spPr bwMode="auto">
                <a:xfrm>
                  <a:off x="720" y="816"/>
                  <a:ext cx="381" cy="236"/>
                </a:xfrm>
                <a:prstGeom prst="rect">
                  <a:avLst/>
                </a:prstGeom>
                <a:noFill/>
                <a:ln w="9525">
                  <a:noFill/>
                  <a:miter lim="800000"/>
                  <a:headEnd/>
                  <a:tailEnd/>
                </a:ln>
              </p:spPr>
            </p:pic>
            <p:pic>
              <p:nvPicPr>
                <p:cNvPr id="76" name="Picture 30" descr="anyversion-icon-32x32-32bit"/>
                <p:cNvPicPr>
                  <a:picLocks noChangeAspect="1" noChangeArrowheads="1"/>
                </p:cNvPicPr>
                <p:nvPr/>
              </p:nvPicPr>
              <p:blipFill>
                <a:blip r:embed="rId6"/>
                <a:srcRect/>
                <a:stretch>
                  <a:fillRect/>
                </a:stretch>
              </p:blipFill>
              <p:spPr bwMode="auto">
                <a:xfrm>
                  <a:off x="789" y="824"/>
                  <a:ext cx="144" cy="144"/>
                </a:xfrm>
                <a:prstGeom prst="rect">
                  <a:avLst/>
                </a:prstGeom>
                <a:noFill/>
                <a:ln w="9525">
                  <a:noFill/>
                  <a:miter lim="800000"/>
                  <a:headEnd/>
                  <a:tailEnd/>
                </a:ln>
              </p:spPr>
            </p:pic>
          </p:grpSp>
        </p:grpSp>
        <p:grpSp>
          <p:nvGrpSpPr>
            <p:cNvPr id="5" name="Group 22"/>
            <p:cNvGrpSpPr/>
            <p:nvPr/>
          </p:nvGrpSpPr>
          <p:grpSpPr>
            <a:xfrm>
              <a:off x="2209206" y="1515122"/>
              <a:ext cx="457200" cy="380999"/>
              <a:chOff x="1752600" y="2133600"/>
              <a:chExt cx="1320998" cy="1019155"/>
            </a:xfrm>
          </p:grpSpPr>
          <p:sp>
            <p:nvSpPr>
              <p:cNvPr id="69" name="Rounded Rectangle 5"/>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70" name="Picture 338" descr="Tanjay1"/>
              <p:cNvPicPr>
                <a:picLocks noChangeAspect="1" noChangeArrowheads="1"/>
              </p:cNvPicPr>
              <p:nvPr/>
            </p:nvPicPr>
            <p:blipFill>
              <a:blip r:embed="rId7" cstate="print"/>
              <a:srcRect/>
              <a:stretch>
                <a:fillRect/>
              </a:stretch>
            </p:blipFill>
            <p:spPr bwMode="auto">
              <a:xfrm>
                <a:off x="1937367" y="2386615"/>
                <a:ext cx="912494" cy="577214"/>
              </a:xfrm>
              <a:prstGeom prst="rect">
                <a:avLst/>
              </a:prstGeom>
              <a:noFill/>
              <a:ln w="9525">
                <a:noFill/>
                <a:miter lim="800000"/>
                <a:headEnd/>
                <a:tailEnd/>
              </a:ln>
            </p:spPr>
          </p:pic>
        </p:grpSp>
      </p:grpSp>
      <p:cxnSp>
        <p:nvCxnSpPr>
          <p:cNvPr id="78" name="Elbow Connector 77"/>
          <p:cNvCxnSpPr/>
          <p:nvPr/>
        </p:nvCxnSpPr>
        <p:spPr bwMode="auto">
          <a:xfrm rot="5400000">
            <a:off x="3848100" y="5295900"/>
            <a:ext cx="1219200" cy="533400"/>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84" name="Rectangle 83"/>
          <p:cNvSpPr/>
          <p:nvPr/>
        </p:nvSpPr>
        <p:spPr>
          <a:xfrm>
            <a:off x="3551655" y="5621179"/>
            <a:ext cx="1354858" cy="246221"/>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000" dirty="0" err="1" smtClean="0">
                <a:solidFill>
                  <a:schemeClr val="bg1"/>
                </a:solidFill>
              </a:rPr>
              <a:t>sip:bob@contoso.com</a:t>
            </a:r>
            <a:endParaRPr lang="en-US" sz="1000" dirty="0" smtClean="0">
              <a:solidFill>
                <a:schemeClr val="bg1"/>
              </a:solidFill>
            </a:endParaRPr>
          </a:p>
        </p:txBody>
      </p:sp>
      <p:sp>
        <p:nvSpPr>
          <p:cNvPr id="85" name="Line Callout 1 84"/>
          <p:cNvSpPr/>
          <p:nvPr/>
        </p:nvSpPr>
        <p:spPr bwMode="auto">
          <a:xfrm>
            <a:off x="2590800" y="3810000"/>
            <a:ext cx="1143000" cy="685800"/>
          </a:xfrm>
          <a:prstGeom prst="borderCallout1">
            <a:avLst>
              <a:gd name="adj1" fmla="val 35893"/>
              <a:gd name="adj2" fmla="val 103541"/>
              <a:gd name="adj3" fmla="val 122341"/>
              <a:gd name="adj4" fmla="val 151863"/>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200" dirty="0" smtClean="0">
                <a:solidFill>
                  <a:schemeClr val="bg1"/>
                </a:solidFill>
                <a:latin typeface="Segoe" pitchFamily="34" charset="0"/>
              </a:rPr>
              <a:t>RNL maps E.164 number to SIP URI</a:t>
            </a:r>
          </a:p>
        </p:txBody>
      </p:sp>
      <p:sp>
        <p:nvSpPr>
          <p:cNvPr id="121" name="TextBox 120"/>
          <p:cNvSpPr txBox="1"/>
          <p:nvPr/>
        </p:nvSpPr>
        <p:spPr>
          <a:xfrm>
            <a:off x="0" y="1795046"/>
            <a:ext cx="2743200" cy="338554"/>
          </a:xfrm>
          <a:prstGeom prst="rect">
            <a:avLst/>
          </a:prstGeom>
          <a:noFill/>
        </p:spPr>
        <p:txBody>
          <a:bodyPr wrap="square" rtlCol="0">
            <a:spAutoFit/>
          </a:bodyPr>
          <a:lstStyle/>
          <a:p>
            <a:r>
              <a:rPr lang="en-US" sz="1600" dirty="0" smtClean="0">
                <a:solidFill>
                  <a:srgbClr val="DDDDDD"/>
                </a:solidFill>
              </a:rPr>
              <a:t>Called Party Number</a:t>
            </a:r>
            <a:endParaRPr lang="en-US" sz="1600" dirty="0">
              <a:solidFill>
                <a:srgbClr val="DDDDDD"/>
              </a:solidFill>
            </a:endParaRPr>
          </a:p>
        </p:txBody>
      </p:sp>
      <p:sp>
        <p:nvSpPr>
          <p:cNvPr id="139" name="TextBox 138"/>
          <p:cNvSpPr txBox="1"/>
          <p:nvPr/>
        </p:nvSpPr>
        <p:spPr>
          <a:xfrm>
            <a:off x="5457825" y="5464314"/>
            <a:ext cx="304800" cy="707886"/>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X</a:t>
            </a:r>
            <a:endParaRPr lang="en-US" sz="4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cxnSp>
        <p:nvCxnSpPr>
          <p:cNvPr id="140" name="Straight Connector 139"/>
          <p:cNvCxnSpPr/>
          <p:nvPr/>
        </p:nvCxnSpPr>
        <p:spPr bwMode="auto">
          <a:xfrm>
            <a:off x="0" y="2209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grpSp>
        <p:nvGrpSpPr>
          <p:cNvPr id="7" name="Group 47"/>
          <p:cNvGrpSpPr/>
          <p:nvPr/>
        </p:nvGrpSpPr>
        <p:grpSpPr>
          <a:xfrm>
            <a:off x="3733800" y="990600"/>
            <a:ext cx="975339" cy="821723"/>
            <a:chOff x="2133600" y="1219200"/>
            <a:chExt cx="975339" cy="821723"/>
          </a:xfrm>
        </p:grpSpPr>
        <p:pic>
          <p:nvPicPr>
            <p:cNvPr id="49" name="Rectangle 52"/>
            <p:cNvPicPr>
              <a:picLocks noChangeAspect="1" noChangeArrowheads="1"/>
            </p:cNvPicPr>
            <p:nvPr/>
          </p:nvPicPr>
          <p:blipFill>
            <a:blip r:embed="rId8" cstate="print"/>
            <a:srcRect/>
            <a:stretch>
              <a:fillRect/>
            </a:stretch>
          </p:blipFill>
          <p:spPr bwMode="auto">
            <a:xfrm>
              <a:off x="2133600" y="1219200"/>
              <a:ext cx="975339" cy="821723"/>
            </a:xfrm>
            <a:prstGeom prst="rect">
              <a:avLst/>
            </a:prstGeom>
            <a:noFill/>
            <a:ln w="9525" algn="ctr">
              <a:noFill/>
              <a:miter lim="800000"/>
              <a:headEnd/>
              <a:tailEnd/>
            </a:ln>
          </p:spPr>
        </p:pic>
        <p:sp>
          <p:nvSpPr>
            <p:cNvPr id="50" name="TextBox 35"/>
            <p:cNvSpPr txBox="1">
              <a:spLocks noChangeArrowheads="1"/>
            </p:cNvSpPr>
            <p:nvPr/>
          </p:nvSpPr>
          <p:spPr bwMode="auto">
            <a:xfrm>
              <a:off x="2232503" y="1518503"/>
              <a:ext cx="739297" cy="246217"/>
            </a:xfrm>
            <a:prstGeom prst="rect">
              <a:avLst/>
            </a:prstGeom>
            <a:noFill/>
            <a:ln w="9525" algn="ctr">
              <a:noFill/>
              <a:miter lim="800000"/>
              <a:headEnd/>
              <a:tailEnd/>
            </a:ln>
          </p:spPr>
          <p:txBody>
            <a:bodyPr wrap="none" lIns="91436" tIns="45718" rIns="91436" bIns="45718">
              <a:spAutoFit/>
            </a:bodyPr>
            <a:lstStyle/>
            <a:p>
              <a:r>
                <a:rPr lang="en-US" sz="1000" b="1" dirty="0" smtClean="0">
                  <a:solidFill>
                    <a:schemeClr val="bg2"/>
                  </a:solidFill>
                  <a:latin typeface="Segoe"/>
                </a:rPr>
                <a:t>US PSTN</a:t>
              </a:r>
              <a:endParaRPr lang="en-US" sz="1000" b="1" dirty="0">
                <a:solidFill>
                  <a:schemeClr val="bg2"/>
                </a:solidFill>
                <a:latin typeface="Segoe"/>
              </a:endParaRPr>
            </a:p>
          </p:txBody>
        </p:sp>
      </p:grpSp>
      <p:sp>
        <p:nvSpPr>
          <p:cNvPr id="51" name="Rectangle 50"/>
          <p:cNvSpPr/>
          <p:nvPr/>
        </p:nvSpPr>
        <p:spPr bwMode="auto">
          <a:xfrm>
            <a:off x="3276600" y="1752600"/>
            <a:ext cx="1828800" cy="304800"/>
          </a:xfrm>
          <a:prstGeom prst="rect">
            <a:avLst/>
          </a:prstGeom>
          <a:solidFill>
            <a:schemeClr val="tx2"/>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400" dirty="0" smtClean="0">
                <a:solidFill>
                  <a:schemeClr val="bg1"/>
                </a:solidFill>
                <a:latin typeface="Segoe" pitchFamily="34" charset="0"/>
              </a:rPr>
              <a:t>+142555511111</a:t>
            </a:r>
          </a:p>
        </p:txBody>
      </p:sp>
      <p:sp>
        <p:nvSpPr>
          <p:cNvPr id="52" name="Rectangle 51"/>
          <p:cNvSpPr/>
          <p:nvPr/>
        </p:nvSpPr>
        <p:spPr>
          <a:xfrm>
            <a:off x="3217975" y="2819400"/>
            <a:ext cx="2182008" cy="2616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100" dirty="0" smtClean="0">
                <a:solidFill>
                  <a:schemeClr val="bg1"/>
                </a:solidFill>
              </a:rPr>
              <a:t>sip:+142555511111@contoso.com</a:t>
            </a:r>
          </a:p>
        </p:txBody>
      </p:sp>
      <p:sp>
        <p:nvSpPr>
          <p:cNvPr id="54" name="TextBox 53"/>
          <p:cNvSpPr txBox="1"/>
          <p:nvPr/>
        </p:nvSpPr>
        <p:spPr>
          <a:xfrm>
            <a:off x="3733800" y="914400"/>
            <a:ext cx="990600" cy="215444"/>
          </a:xfrm>
          <a:prstGeom prst="rect">
            <a:avLst/>
          </a:prstGeom>
          <a:noFill/>
        </p:spPr>
        <p:txBody>
          <a:bodyPr wrap="square" rtlCol="0">
            <a:spAutoFit/>
          </a:bodyPr>
          <a:lstStyle/>
          <a:p>
            <a:r>
              <a:rPr lang="en-US" sz="800" b="1" dirty="0" smtClean="0"/>
              <a:t>E.164 number</a:t>
            </a:r>
            <a:endParaRPr lang="en-US" sz="800" b="1" dirty="0"/>
          </a:p>
        </p:txBody>
      </p:sp>
      <p:pic>
        <p:nvPicPr>
          <p:cNvPr id="55" name="Rectangle 57"/>
          <p:cNvPicPr>
            <a:picLocks noChangeAspect="1" noChangeArrowheads="1"/>
          </p:cNvPicPr>
          <p:nvPr/>
        </p:nvPicPr>
        <p:blipFill>
          <a:blip r:embed="rId9"/>
          <a:srcRect/>
          <a:stretch>
            <a:fillRect/>
          </a:stretch>
        </p:blipFill>
        <p:spPr bwMode="auto">
          <a:xfrm>
            <a:off x="3962400" y="1561926"/>
            <a:ext cx="468019" cy="190674"/>
          </a:xfrm>
          <a:prstGeom prst="rect">
            <a:avLst/>
          </a:prstGeom>
          <a:noFill/>
          <a:ln w="9525" algn="ctr">
            <a:noFill/>
            <a:miter lim="800000"/>
            <a:headEnd/>
            <a:tailEnd/>
          </a:ln>
        </p:spPr>
      </p:pic>
      <p:pic>
        <p:nvPicPr>
          <p:cNvPr id="56" name="Rectangle 6"/>
          <p:cNvPicPr>
            <a:picLocks noChangeAspect="1" noChangeArrowheads="1"/>
          </p:cNvPicPr>
          <p:nvPr/>
        </p:nvPicPr>
        <p:blipFill>
          <a:blip r:embed="rId10" cstate="print">
            <a:clrChange>
              <a:clrFrom>
                <a:srgbClr val="DADBDD"/>
              </a:clrFrom>
              <a:clrTo>
                <a:srgbClr val="DADBDD">
                  <a:alpha val="0"/>
                </a:srgbClr>
              </a:clrTo>
            </a:clrChange>
          </a:blip>
          <a:srcRect l="20914" t="16994" r="24248" b="13333"/>
          <a:stretch>
            <a:fillRect/>
          </a:stretch>
        </p:blipFill>
        <p:spPr bwMode="auto">
          <a:xfrm>
            <a:off x="4038600" y="2209800"/>
            <a:ext cx="266700" cy="381000"/>
          </a:xfrm>
          <a:prstGeom prst="rect">
            <a:avLst/>
          </a:prstGeom>
          <a:noFill/>
          <a:ln w="9525">
            <a:noFill/>
            <a:miter lim="800000"/>
            <a:headEnd/>
            <a:tailEnd/>
          </a:ln>
        </p:spPr>
      </p:pic>
      <p:grpSp>
        <p:nvGrpSpPr>
          <p:cNvPr id="8" name="Group 58"/>
          <p:cNvGrpSpPr/>
          <p:nvPr/>
        </p:nvGrpSpPr>
        <p:grpSpPr>
          <a:xfrm>
            <a:off x="4419600" y="5095875"/>
            <a:ext cx="1628775" cy="238125"/>
            <a:chOff x="5257800" y="6162675"/>
            <a:chExt cx="1628775" cy="238125"/>
          </a:xfrm>
        </p:grpSpPr>
        <p:sp>
          <p:nvSpPr>
            <p:cNvPr id="57" name="Rectangle 56"/>
            <p:cNvSpPr/>
            <p:nvPr/>
          </p:nvSpPr>
          <p:spPr bwMode="auto">
            <a:xfrm>
              <a:off x="6276975" y="6162675"/>
              <a:ext cx="609600" cy="228600"/>
            </a:xfrm>
            <a:prstGeom prst="rect">
              <a:avLst/>
            </a:prstGeom>
            <a:solidFill>
              <a:schemeClr val="accent3">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900" dirty="0" smtClean="0">
                  <a:solidFill>
                    <a:schemeClr val="bg1"/>
                  </a:solidFill>
                  <a:latin typeface="Segoe" pitchFamily="34" charset="0"/>
                </a:rPr>
                <a:t>Fail</a:t>
              </a:r>
            </a:p>
          </p:txBody>
        </p:sp>
        <p:sp>
          <p:nvSpPr>
            <p:cNvPr id="58" name="Rectangle 57"/>
            <p:cNvSpPr/>
            <p:nvPr/>
          </p:nvSpPr>
          <p:spPr bwMode="auto">
            <a:xfrm>
              <a:off x="5257800" y="6172200"/>
              <a:ext cx="685800" cy="228600"/>
            </a:xfrm>
            <a:prstGeom prst="rect">
              <a:avLst/>
            </a:prstGeom>
            <a:solidFill>
              <a:schemeClr val="accent4">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solidFill>
                    <a:schemeClr val="bg1"/>
                  </a:solidFill>
                  <a:latin typeface="Segoe" pitchFamily="34" charset="0"/>
                </a:rPr>
                <a:t>Success</a:t>
              </a:r>
              <a:endParaRPr kumimoji="0" lang="en-US" sz="700" b="0" i="0" u="none" strike="noStrike" cap="none" normalizeH="0" baseline="0" dirty="0" smtClean="0">
                <a:solidFill>
                  <a:schemeClr val="bg1"/>
                </a:solidFill>
                <a:latin typeface="Segoe" pitchFamily="34" charset="0"/>
              </a:endParaRPr>
            </a:p>
          </p:txBody>
        </p:sp>
      </p:grpSp>
      <p:sp>
        <p:nvSpPr>
          <p:cNvPr id="60" name="TextBox 59"/>
          <p:cNvSpPr txBox="1"/>
          <p:nvPr/>
        </p:nvSpPr>
        <p:spPr>
          <a:xfrm>
            <a:off x="0" y="4825425"/>
            <a:ext cx="1752600" cy="584775"/>
          </a:xfrm>
          <a:prstGeom prst="rect">
            <a:avLst/>
          </a:prstGeom>
          <a:noFill/>
        </p:spPr>
        <p:txBody>
          <a:bodyPr wrap="square" rtlCol="0">
            <a:spAutoFit/>
          </a:bodyPr>
          <a:lstStyle/>
          <a:p>
            <a:r>
              <a:rPr lang="en-US" sz="1600" dirty="0" smtClean="0">
                <a:solidFill>
                  <a:srgbClr val="DDDDDD"/>
                </a:solidFill>
              </a:rPr>
              <a:t>Outbound</a:t>
            </a:r>
          </a:p>
          <a:p>
            <a:r>
              <a:rPr lang="en-US" sz="1600" dirty="0" smtClean="0">
                <a:solidFill>
                  <a:srgbClr val="DDDDDD"/>
                </a:solidFill>
              </a:rPr>
              <a:t>Routing</a:t>
            </a:r>
            <a:endParaRPr lang="en-US" sz="1600" dirty="0">
              <a:solidFill>
                <a:srgbClr val="DDDDDD"/>
              </a:solidFill>
            </a:endParaRPr>
          </a:p>
        </p:txBody>
      </p:sp>
      <p:sp>
        <p:nvSpPr>
          <p:cNvPr id="61" name="TextBox 60"/>
          <p:cNvSpPr txBox="1"/>
          <p:nvPr/>
        </p:nvSpPr>
        <p:spPr>
          <a:xfrm>
            <a:off x="0" y="2819400"/>
            <a:ext cx="1295400" cy="338554"/>
          </a:xfrm>
          <a:prstGeom prst="rect">
            <a:avLst/>
          </a:prstGeom>
          <a:noFill/>
        </p:spPr>
        <p:txBody>
          <a:bodyPr wrap="square" rtlCol="0">
            <a:spAutoFit/>
          </a:bodyPr>
          <a:lstStyle/>
          <a:p>
            <a:r>
              <a:rPr lang="en-US" sz="1600" dirty="0" smtClean="0">
                <a:solidFill>
                  <a:srgbClr val="DDDDDD"/>
                </a:solidFill>
              </a:rPr>
              <a:t>SIP INVITE</a:t>
            </a:r>
            <a:endParaRPr lang="en-US" sz="1600" dirty="0">
              <a:solidFill>
                <a:srgbClr val="DDDDDD"/>
              </a:solidFill>
            </a:endParaRPr>
          </a:p>
        </p:txBody>
      </p:sp>
      <p:cxnSp>
        <p:nvCxnSpPr>
          <p:cNvPr id="62" name="Straight Connector 61"/>
          <p:cNvCxnSpPr/>
          <p:nvPr/>
        </p:nvCxnSpPr>
        <p:spPr bwMode="auto">
          <a:xfrm>
            <a:off x="0" y="44180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63" name="TextBox 62"/>
          <p:cNvSpPr txBox="1"/>
          <p:nvPr/>
        </p:nvSpPr>
        <p:spPr>
          <a:xfrm>
            <a:off x="0" y="3581400"/>
            <a:ext cx="1752600" cy="584775"/>
          </a:xfrm>
          <a:prstGeom prst="rect">
            <a:avLst/>
          </a:prstGeom>
          <a:noFill/>
        </p:spPr>
        <p:txBody>
          <a:bodyPr wrap="square" rtlCol="0">
            <a:spAutoFit/>
          </a:bodyPr>
          <a:lstStyle/>
          <a:p>
            <a:r>
              <a:rPr lang="en-US" sz="1600" dirty="0" smtClean="0">
                <a:solidFill>
                  <a:srgbClr val="DDDDDD"/>
                </a:solidFill>
              </a:rPr>
              <a:t>Translations</a:t>
            </a:r>
            <a:br>
              <a:rPr lang="en-US" sz="1600" dirty="0" smtClean="0">
                <a:solidFill>
                  <a:srgbClr val="DDDDDD"/>
                </a:solidFill>
              </a:rPr>
            </a:br>
            <a:r>
              <a:rPr lang="en-US" sz="1600" dirty="0" smtClean="0">
                <a:solidFill>
                  <a:srgbClr val="DDDDDD"/>
                </a:solidFill>
              </a:rPr>
              <a:t>Application</a:t>
            </a:r>
            <a:endParaRPr lang="en-US" sz="1600" dirty="0">
              <a:solidFill>
                <a:srgbClr val="DDDDDD"/>
              </a:solidFill>
            </a:endParaRPr>
          </a:p>
        </p:txBody>
      </p:sp>
      <p:cxnSp>
        <p:nvCxnSpPr>
          <p:cNvPr id="64" name="Straight Connector 63"/>
          <p:cNvCxnSpPr/>
          <p:nvPr/>
        </p:nvCxnSpPr>
        <p:spPr bwMode="auto">
          <a:xfrm>
            <a:off x="0" y="32766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Tree>
    <p:extLst>
      <p:ext uri="{BB962C8B-B14F-4D97-AF65-F5344CB8AC3E}">
        <p14:creationId xmlns:p14="http://schemas.microsoft.com/office/powerpoint/2010/main" xmlns="" val="408629541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Voice Architecture and Planning</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Jamie Stark</a:t>
            </a:r>
          </a:p>
          <a:p>
            <a:r>
              <a:rPr lang="en-US" dirty="0" smtClean="0">
                <a:solidFill>
                  <a:schemeClr val="tx1"/>
                </a:solidFill>
              </a:rPr>
              <a:t>Senior Product Manager</a:t>
            </a:r>
          </a:p>
          <a:p>
            <a:r>
              <a:rPr lang="en-US" dirty="0" smtClean="0">
                <a:solidFill>
                  <a:schemeClr val="tx1"/>
                </a:solidFill>
              </a:rPr>
              <a:t>Microsoft</a:t>
            </a:r>
          </a:p>
          <a:p>
            <a:r>
              <a:rPr lang="en-US" dirty="0" smtClean="0">
                <a:solidFill>
                  <a:schemeClr val="tx1"/>
                </a:solidFill>
              </a:rPr>
              <a:t>UNC305</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bwMode="auto">
          <a:xfrm>
            <a:off x="0" y="6086475"/>
            <a:ext cx="9144000" cy="447675"/>
          </a:xfrm>
          <a:prstGeom prst="rect">
            <a:avLst/>
          </a:prstGeom>
          <a:solidFill>
            <a:schemeClr val="bg1"/>
          </a:solidFill>
          <a:ln>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90" name="Elbow Connector 89"/>
          <p:cNvCxnSpPr>
            <a:stCxn id="87" idx="2"/>
            <a:endCxn id="86" idx="0"/>
          </p:cNvCxnSpPr>
          <p:nvPr/>
        </p:nvCxnSpPr>
        <p:spPr bwMode="auto">
          <a:xfrm rot="5400000">
            <a:off x="6324600" y="2743200"/>
            <a:ext cx="1371600"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7175" name="Rectangle 7"/>
          <p:cNvSpPr>
            <a:spLocks noGrp="1" noChangeArrowheads="1"/>
          </p:cNvSpPr>
          <p:nvPr>
            <p:ph type="title"/>
          </p:nvPr>
        </p:nvSpPr>
        <p:spPr>
          <a:xfrm>
            <a:off x="382588" y="228600"/>
            <a:ext cx="8761412" cy="664797"/>
          </a:xfrm>
        </p:spPr>
        <p:txBody>
          <a:bodyPr/>
          <a:lstStyle/>
          <a:p>
            <a:pPr eaLnBrk="1" hangingPunct="1">
              <a:defRPr/>
            </a:pPr>
            <a:r>
              <a:rPr lang="en-US" dirty="0" smtClean="0"/>
              <a:t>Inbound PSTN Call – non E.164</a:t>
            </a:r>
          </a:p>
        </p:txBody>
      </p:sp>
      <p:sp>
        <p:nvSpPr>
          <p:cNvPr id="36" name="TextBox 35"/>
          <p:cNvSpPr txBox="1"/>
          <p:nvPr/>
        </p:nvSpPr>
        <p:spPr>
          <a:xfrm>
            <a:off x="0" y="6172200"/>
            <a:ext cx="2057400" cy="338554"/>
          </a:xfrm>
          <a:prstGeom prst="rect">
            <a:avLst/>
          </a:prstGeom>
          <a:noFill/>
        </p:spPr>
        <p:txBody>
          <a:bodyPr wrap="square" rtlCol="0">
            <a:spAutoFit/>
          </a:bodyPr>
          <a:lstStyle/>
          <a:p>
            <a:r>
              <a:rPr lang="en-US" sz="1600" dirty="0" smtClean="0">
                <a:solidFill>
                  <a:srgbClr val="DDDDDD"/>
                </a:solidFill>
              </a:rPr>
              <a:t>UC endpoint</a:t>
            </a:r>
          </a:p>
        </p:txBody>
      </p:sp>
      <p:sp>
        <p:nvSpPr>
          <p:cNvPr id="87" name="Rectangle 86"/>
          <p:cNvSpPr/>
          <p:nvPr/>
        </p:nvSpPr>
        <p:spPr bwMode="auto">
          <a:xfrm>
            <a:off x="6096000" y="1752600"/>
            <a:ext cx="1828800" cy="304800"/>
          </a:xfrm>
          <a:prstGeom prst="rect">
            <a:avLst/>
          </a:prstGeom>
          <a:solidFill>
            <a:schemeClr val="tx2"/>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indent="0" algn="ctr" defTabSz="914400" fontAlgn="base">
              <a:lnSpc>
                <a:spcPct val="100000"/>
              </a:lnSpc>
              <a:spcBef>
                <a:spcPct val="0"/>
              </a:spcBef>
              <a:spcAft>
                <a:spcPct val="0"/>
              </a:spcAft>
              <a:buClrTx/>
              <a:buSzTx/>
              <a:buFontTx/>
              <a:buNone/>
              <a:tabLst/>
            </a:pPr>
            <a:r>
              <a:rPr lang="en-US" sz="1400" dirty="0" smtClean="0">
                <a:solidFill>
                  <a:schemeClr val="bg1"/>
                </a:solidFill>
                <a:latin typeface="Segoe" pitchFamily="34" charset="0"/>
              </a:rPr>
              <a:t>11111</a:t>
            </a:r>
          </a:p>
        </p:txBody>
      </p:sp>
      <p:sp>
        <p:nvSpPr>
          <p:cNvPr id="86" name="Rectangle 85"/>
          <p:cNvSpPr/>
          <p:nvPr/>
        </p:nvSpPr>
        <p:spPr bwMode="auto">
          <a:xfrm>
            <a:off x="6096000" y="3429000"/>
            <a:ext cx="1828800" cy="3048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rPr>
              <a:t>Number Normalization</a:t>
            </a:r>
          </a:p>
        </p:txBody>
      </p:sp>
      <p:sp>
        <p:nvSpPr>
          <p:cNvPr id="88" name="Rectangle 87"/>
          <p:cNvSpPr/>
          <p:nvPr/>
        </p:nvSpPr>
        <p:spPr>
          <a:xfrm>
            <a:off x="6331756" y="2743200"/>
            <a:ext cx="1661031" cy="430887"/>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100" dirty="0" smtClean="0">
                <a:solidFill>
                  <a:schemeClr val="bg1"/>
                </a:solidFill>
              </a:rPr>
              <a:t>sip:11111@contoso.com;</a:t>
            </a:r>
          </a:p>
          <a:p>
            <a:pPr algn="ctr"/>
            <a:r>
              <a:rPr lang="en-US" sz="1100" dirty="0" smtClean="0">
                <a:solidFill>
                  <a:schemeClr val="bg1"/>
                </a:solidFill>
              </a:rPr>
              <a:t>Phone-context=</a:t>
            </a:r>
            <a:r>
              <a:rPr lang="en-US" sz="1100" b="1" dirty="0" smtClean="0">
                <a:solidFill>
                  <a:schemeClr val="bg1"/>
                </a:solidFill>
              </a:rPr>
              <a:t>Redmond</a:t>
            </a:r>
          </a:p>
        </p:txBody>
      </p:sp>
      <p:sp>
        <p:nvSpPr>
          <p:cNvPr id="92" name="Line Callout 1 91"/>
          <p:cNvSpPr/>
          <p:nvPr/>
        </p:nvSpPr>
        <p:spPr bwMode="auto">
          <a:xfrm>
            <a:off x="8229600" y="2667000"/>
            <a:ext cx="609600" cy="381000"/>
          </a:xfrm>
          <a:prstGeom prst="borderCallout1">
            <a:avLst>
              <a:gd name="adj1" fmla="val 45689"/>
              <a:gd name="adj2" fmla="val -6802"/>
              <a:gd name="adj3" fmla="val 73316"/>
              <a:gd name="adj4" fmla="val -55865"/>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R="0" indent="0" algn="ctr" defTabSz="914400" fontAlgn="base">
              <a:lnSpc>
                <a:spcPct val="100000"/>
              </a:lnSpc>
              <a:spcBef>
                <a:spcPct val="0"/>
              </a:spcBef>
              <a:spcAft>
                <a:spcPct val="0"/>
              </a:spcAft>
              <a:buClrTx/>
              <a:buSzTx/>
              <a:buFontTx/>
              <a:buNone/>
              <a:tabLst/>
            </a:pPr>
            <a:r>
              <a:rPr lang="en-US" sz="800" dirty="0" smtClean="0">
                <a:solidFill>
                  <a:schemeClr val="bg1"/>
                </a:solidFill>
                <a:effectLst>
                  <a:outerShdw blurRad="38100" dist="38100" dir="2700000" algn="tl">
                    <a:srgbClr val="000000">
                      <a:alpha val="43137"/>
                    </a:srgbClr>
                  </a:outerShdw>
                </a:effectLst>
                <a:latin typeface="Segoe" pitchFamily="34" charset="0"/>
              </a:rPr>
              <a:t>Location</a:t>
            </a:r>
          </a:p>
          <a:p>
            <a:pPr marR="0" indent="0" algn="ctr" defTabSz="914400" fontAlgn="base">
              <a:lnSpc>
                <a:spcPct val="100000"/>
              </a:lnSpc>
              <a:spcBef>
                <a:spcPct val="0"/>
              </a:spcBef>
              <a:spcAft>
                <a:spcPct val="0"/>
              </a:spcAft>
              <a:buClrTx/>
              <a:buSzTx/>
              <a:buFontTx/>
              <a:buNone/>
              <a:tabLst/>
            </a:pPr>
            <a:r>
              <a:rPr lang="en-US" sz="800" dirty="0" smtClean="0">
                <a:solidFill>
                  <a:schemeClr val="bg1"/>
                </a:solidFill>
                <a:effectLst>
                  <a:outerShdw blurRad="38100" dist="38100" dir="2700000" algn="tl">
                    <a:srgbClr val="000000">
                      <a:alpha val="43137"/>
                    </a:srgbClr>
                  </a:outerShdw>
                </a:effectLst>
                <a:latin typeface="Segoe" pitchFamily="34" charset="0"/>
              </a:rPr>
              <a:t>Profile</a:t>
            </a:r>
          </a:p>
        </p:txBody>
      </p:sp>
      <p:cxnSp>
        <p:nvCxnSpPr>
          <p:cNvPr id="127" name="Elbow Connector 126"/>
          <p:cNvCxnSpPr/>
          <p:nvPr/>
        </p:nvCxnSpPr>
        <p:spPr bwMode="auto">
          <a:xfrm rot="5400000">
            <a:off x="5562600" y="4495800"/>
            <a:ext cx="304800"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30" name="Straight Connector 129"/>
          <p:cNvCxnSpPr/>
          <p:nvPr/>
        </p:nvCxnSpPr>
        <p:spPr bwMode="auto">
          <a:xfrm>
            <a:off x="5715000" y="4343400"/>
            <a:ext cx="1295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cxnSp>
        <p:nvCxnSpPr>
          <p:cNvPr id="131" name="Elbow Connector 130"/>
          <p:cNvCxnSpPr>
            <a:stCxn id="86" idx="2"/>
          </p:cNvCxnSpPr>
          <p:nvPr/>
        </p:nvCxnSpPr>
        <p:spPr bwMode="auto">
          <a:xfrm rot="5400000">
            <a:off x="6781800" y="3962400"/>
            <a:ext cx="457200"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sp>
        <p:nvSpPr>
          <p:cNvPr id="133" name="Rectangle 132"/>
          <p:cNvSpPr/>
          <p:nvPr/>
        </p:nvSpPr>
        <p:spPr>
          <a:xfrm>
            <a:off x="6172143" y="4114800"/>
            <a:ext cx="2005677" cy="246221"/>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000" dirty="0" smtClean="0">
                <a:solidFill>
                  <a:schemeClr val="bg1"/>
                </a:solidFill>
              </a:rPr>
              <a:t>sip:+</a:t>
            </a:r>
            <a:r>
              <a:rPr lang="en-US" sz="1000" b="1" dirty="0" smtClean="0">
                <a:solidFill>
                  <a:schemeClr val="bg1"/>
                </a:solidFill>
              </a:rPr>
              <a:t>142555511111</a:t>
            </a:r>
            <a:r>
              <a:rPr lang="en-US" sz="1000" dirty="0" smtClean="0">
                <a:solidFill>
                  <a:schemeClr val="bg1"/>
                </a:solidFill>
              </a:rPr>
              <a:t>@contoso.com</a:t>
            </a:r>
          </a:p>
        </p:txBody>
      </p:sp>
      <p:cxnSp>
        <p:nvCxnSpPr>
          <p:cNvPr id="156" name="Straight Connector 155"/>
          <p:cNvCxnSpPr/>
          <p:nvPr/>
        </p:nvCxnSpPr>
        <p:spPr bwMode="auto">
          <a:xfrm rot="16200000" flipH="1">
            <a:off x="5219700" y="5295901"/>
            <a:ext cx="990601" cy="1"/>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sp>
        <p:nvSpPr>
          <p:cNvPr id="170" name="Line Callout 1 169"/>
          <p:cNvSpPr/>
          <p:nvPr/>
        </p:nvSpPr>
        <p:spPr bwMode="auto">
          <a:xfrm>
            <a:off x="7391400" y="4572000"/>
            <a:ext cx="685800" cy="381000"/>
          </a:xfrm>
          <a:prstGeom prst="borderCallout1">
            <a:avLst>
              <a:gd name="adj1" fmla="val 45689"/>
              <a:gd name="adj2" fmla="val -6802"/>
              <a:gd name="adj3" fmla="val -57194"/>
              <a:gd name="adj4" fmla="val -58557"/>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800" dirty="0" smtClean="0">
                <a:solidFill>
                  <a:schemeClr val="bg1"/>
                </a:solidFill>
                <a:effectLst>
                  <a:outerShdw blurRad="38100" dist="38100" dir="2700000" algn="tl">
                    <a:srgbClr val="000000">
                      <a:alpha val="43137"/>
                    </a:srgbClr>
                  </a:outerShdw>
                </a:effectLst>
                <a:latin typeface="Segoe" pitchFamily="34" charset="0"/>
              </a:rPr>
              <a:t>Converted to E.164</a:t>
            </a:r>
          </a:p>
        </p:txBody>
      </p:sp>
      <p:cxnSp>
        <p:nvCxnSpPr>
          <p:cNvPr id="181" name="Straight Connector 180"/>
          <p:cNvCxnSpPr/>
          <p:nvPr/>
        </p:nvCxnSpPr>
        <p:spPr bwMode="auto">
          <a:xfrm>
            <a:off x="0" y="2590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183" name="TextBox 182"/>
          <p:cNvSpPr txBox="1"/>
          <p:nvPr/>
        </p:nvSpPr>
        <p:spPr>
          <a:xfrm>
            <a:off x="0" y="2252246"/>
            <a:ext cx="1752600" cy="338554"/>
          </a:xfrm>
          <a:prstGeom prst="rect">
            <a:avLst/>
          </a:prstGeom>
          <a:noFill/>
        </p:spPr>
        <p:txBody>
          <a:bodyPr wrap="square" rtlCol="0">
            <a:spAutoFit/>
          </a:bodyPr>
          <a:lstStyle/>
          <a:p>
            <a:r>
              <a:rPr lang="en-US" sz="1600" dirty="0" smtClean="0">
                <a:solidFill>
                  <a:srgbClr val="DDDDDD"/>
                </a:solidFill>
              </a:rPr>
              <a:t>Mediation Server</a:t>
            </a:r>
            <a:endParaRPr lang="en-US" sz="1600" dirty="0">
              <a:solidFill>
                <a:srgbClr val="DDDDDD"/>
              </a:solidFill>
            </a:endParaRPr>
          </a:p>
        </p:txBody>
      </p:sp>
      <p:sp>
        <p:nvSpPr>
          <p:cNvPr id="184" name="TextBox 183"/>
          <p:cNvSpPr txBox="1"/>
          <p:nvPr/>
        </p:nvSpPr>
        <p:spPr>
          <a:xfrm>
            <a:off x="0" y="1371600"/>
            <a:ext cx="1752600" cy="338554"/>
          </a:xfrm>
          <a:prstGeom prst="rect">
            <a:avLst/>
          </a:prstGeom>
          <a:noFill/>
        </p:spPr>
        <p:txBody>
          <a:bodyPr wrap="square" rtlCol="0">
            <a:spAutoFit/>
          </a:bodyPr>
          <a:lstStyle/>
          <a:p>
            <a:r>
              <a:rPr lang="en-US" sz="1600" dirty="0" smtClean="0">
                <a:solidFill>
                  <a:srgbClr val="DDDDDD"/>
                </a:solidFill>
              </a:rPr>
              <a:t>Gateway</a:t>
            </a:r>
            <a:endParaRPr lang="en-US" sz="1600" dirty="0">
              <a:solidFill>
                <a:srgbClr val="DDDDDD"/>
              </a:solidFill>
            </a:endParaRPr>
          </a:p>
        </p:txBody>
      </p:sp>
      <p:cxnSp>
        <p:nvCxnSpPr>
          <p:cNvPr id="185" name="Straight Connector 184"/>
          <p:cNvCxnSpPr/>
          <p:nvPr/>
        </p:nvCxnSpPr>
        <p:spPr bwMode="auto">
          <a:xfrm>
            <a:off x="0" y="17510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cxnSp>
        <p:nvCxnSpPr>
          <p:cNvPr id="186" name="Straight Connector 185"/>
          <p:cNvCxnSpPr/>
          <p:nvPr/>
        </p:nvCxnSpPr>
        <p:spPr bwMode="auto">
          <a:xfrm>
            <a:off x="0" y="6019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37" name="Rectangle 36"/>
          <p:cNvSpPr/>
          <p:nvPr/>
        </p:nvSpPr>
        <p:spPr bwMode="auto">
          <a:xfrm>
            <a:off x="4343400" y="4648200"/>
            <a:ext cx="1828800" cy="3048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rPr>
              <a:t>Reverse Number Lookup</a:t>
            </a:r>
          </a:p>
        </p:txBody>
      </p:sp>
      <p:grpSp>
        <p:nvGrpSpPr>
          <p:cNvPr id="2" name="Group 65"/>
          <p:cNvGrpSpPr/>
          <p:nvPr/>
        </p:nvGrpSpPr>
        <p:grpSpPr>
          <a:xfrm>
            <a:off x="3658194" y="6172200"/>
            <a:ext cx="1066206" cy="381000"/>
            <a:chOff x="1600200" y="1515122"/>
            <a:chExt cx="1066206" cy="381000"/>
          </a:xfrm>
        </p:grpSpPr>
        <p:grpSp>
          <p:nvGrpSpPr>
            <p:cNvPr id="3" name="Group 15"/>
            <p:cNvGrpSpPr/>
            <p:nvPr/>
          </p:nvGrpSpPr>
          <p:grpSpPr>
            <a:xfrm>
              <a:off x="1600200" y="1524000"/>
              <a:ext cx="532806" cy="372122"/>
              <a:chOff x="305394" y="2142478"/>
              <a:chExt cx="1347658" cy="999626"/>
            </a:xfrm>
          </p:grpSpPr>
          <p:sp>
            <p:nvSpPr>
              <p:cNvPr id="71" name="Rounded Rectangle 70"/>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72" name="Picture 230" descr="Ear bud"/>
              <p:cNvPicPr>
                <a:picLocks noChangeAspect="1" noChangeArrowheads="1"/>
              </p:cNvPicPr>
              <p:nvPr/>
            </p:nvPicPr>
            <p:blipFill>
              <a:blip r:embed="rId3" cstate="print"/>
              <a:srcRect/>
              <a:stretch>
                <a:fillRect/>
              </a:stretch>
            </p:blipFill>
            <p:spPr bwMode="auto">
              <a:xfrm>
                <a:off x="518967" y="2291365"/>
                <a:ext cx="382904" cy="287654"/>
              </a:xfrm>
              <a:prstGeom prst="rect">
                <a:avLst/>
              </a:prstGeom>
              <a:noFill/>
              <a:ln w="9525">
                <a:noFill/>
                <a:miter lim="800000"/>
                <a:headEnd/>
                <a:tailEnd/>
              </a:ln>
            </p:spPr>
          </p:pic>
          <p:pic>
            <p:nvPicPr>
              <p:cNvPr id="73" name="Picture 231" descr="USB device"/>
              <p:cNvPicPr>
                <a:picLocks noChangeAspect="1" noChangeArrowheads="1"/>
              </p:cNvPicPr>
              <p:nvPr/>
            </p:nvPicPr>
            <p:blipFill>
              <a:blip r:embed="rId4" cstate="print"/>
              <a:srcRect/>
              <a:stretch>
                <a:fillRect/>
              </a:stretch>
            </p:blipFill>
            <p:spPr bwMode="auto">
              <a:xfrm>
                <a:off x="1054271" y="2253265"/>
                <a:ext cx="508636" cy="381000"/>
              </a:xfrm>
              <a:prstGeom prst="rect">
                <a:avLst/>
              </a:prstGeom>
              <a:noFill/>
              <a:ln w="9525">
                <a:noFill/>
                <a:miter lim="800000"/>
                <a:headEnd/>
                <a:tailEnd/>
              </a:ln>
            </p:spPr>
          </p:pic>
          <p:grpSp>
            <p:nvGrpSpPr>
              <p:cNvPr id="4" name="Group 39"/>
              <p:cNvGrpSpPr>
                <a:grpSpLocks/>
              </p:cNvGrpSpPr>
              <p:nvPr/>
            </p:nvGrpSpPr>
            <p:grpSpPr bwMode="auto">
              <a:xfrm>
                <a:off x="804717" y="2666649"/>
                <a:ext cx="725804" cy="449580"/>
                <a:chOff x="720" y="816"/>
                <a:chExt cx="381" cy="236"/>
              </a:xfrm>
            </p:grpSpPr>
            <p:pic>
              <p:nvPicPr>
                <p:cNvPr id="75" name="Rectangle 17421"/>
                <p:cNvPicPr>
                  <a:picLocks noChangeAspect="1" noChangeArrowheads="1"/>
                </p:cNvPicPr>
                <p:nvPr/>
              </p:nvPicPr>
              <p:blipFill>
                <a:blip r:embed="rId5" cstate="print"/>
                <a:srcRect/>
                <a:stretch>
                  <a:fillRect/>
                </a:stretch>
              </p:blipFill>
              <p:spPr bwMode="auto">
                <a:xfrm>
                  <a:off x="720" y="816"/>
                  <a:ext cx="381" cy="236"/>
                </a:xfrm>
                <a:prstGeom prst="rect">
                  <a:avLst/>
                </a:prstGeom>
                <a:noFill/>
                <a:ln w="9525">
                  <a:noFill/>
                  <a:miter lim="800000"/>
                  <a:headEnd/>
                  <a:tailEnd/>
                </a:ln>
              </p:spPr>
            </p:pic>
            <p:pic>
              <p:nvPicPr>
                <p:cNvPr id="76" name="Picture 30" descr="anyversion-icon-32x32-32bit"/>
                <p:cNvPicPr>
                  <a:picLocks noChangeAspect="1" noChangeArrowheads="1"/>
                </p:cNvPicPr>
                <p:nvPr/>
              </p:nvPicPr>
              <p:blipFill>
                <a:blip r:embed="rId6"/>
                <a:srcRect/>
                <a:stretch>
                  <a:fillRect/>
                </a:stretch>
              </p:blipFill>
              <p:spPr bwMode="auto">
                <a:xfrm>
                  <a:off x="789" y="824"/>
                  <a:ext cx="144" cy="144"/>
                </a:xfrm>
                <a:prstGeom prst="rect">
                  <a:avLst/>
                </a:prstGeom>
                <a:noFill/>
                <a:ln w="9525">
                  <a:noFill/>
                  <a:miter lim="800000"/>
                  <a:headEnd/>
                  <a:tailEnd/>
                </a:ln>
              </p:spPr>
            </p:pic>
          </p:grpSp>
        </p:grpSp>
        <p:grpSp>
          <p:nvGrpSpPr>
            <p:cNvPr id="5" name="Group 22"/>
            <p:cNvGrpSpPr/>
            <p:nvPr/>
          </p:nvGrpSpPr>
          <p:grpSpPr>
            <a:xfrm>
              <a:off x="2209206" y="1515122"/>
              <a:ext cx="457200" cy="380999"/>
              <a:chOff x="1752600" y="2133600"/>
              <a:chExt cx="1320998" cy="1019155"/>
            </a:xfrm>
          </p:grpSpPr>
          <p:sp>
            <p:nvSpPr>
              <p:cNvPr id="69" name="Rounded Rectangle 5"/>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70" name="Picture 338" descr="Tanjay1"/>
              <p:cNvPicPr>
                <a:picLocks noChangeAspect="1" noChangeArrowheads="1"/>
              </p:cNvPicPr>
              <p:nvPr/>
            </p:nvPicPr>
            <p:blipFill>
              <a:blip r:embed="rId7" cstate="print"/>
              <a:srcRect/>
              <a:stretch>
                <a:fillRect/>
              </a:stretch>
            </p:blipFill>
            <p:spPr bwMode="auto">
              <a:xfrm>
                <a:off x="1937367" y="2386615"/>
                <a:ext cx="912494" cy="577214"/>
              </a:xfrm>
              <a:prstGeom prst="rect">
                <a:avLst/>
              </a:prstGeom>
              <a:noFill/>
              <a:ln w="9525">
                <a:noFill/>
                <a:miter lim="800000"/>
                <a:headEnd/>
                <a:tailEnd/>
              </a:ln>
            </p:spPr>
          </p:pic>
        </p:grpSp>
      </p:grpSp>
      <p:cxnSp>
        <p:nvCxnSpPr>
          <p:cNvPr id="78" name="Elbow Connector 77"/>
          <p:cNvCxnSpPr/>
          <p:nvPr/>
        </p:nvCxnSpPr>
        <p:spPr bwMode="auto">
          <a:xfrm rot="5400000">
            <a:off x="3848100" y="5295900"/>
            <a:ext cx="1219200" cy="533400"/>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84" name="Rectangle 83"/>
          <p:cNvSpPr/>
          <p:nvPr/>
        </p:nvSpPr>
        <p:spPr>
          <a:xfrm>
            <a:off x="3551655" y="5621179"/>
            <a:ext cx="1354858" cy="246221"/>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000" dirty="0" err="1" smtClean="0">
                <a:solidFill>
                  <a:schemeClr val="bg1"/>
                </a:solidFill>
              </a:rPr>
              <a:t>sip:bob@contoso.com</a:t>
            </a:r>
            <a:endParaRPr lang="en-US" sz="1000" dirty="0" smtClean="0">
              <a:solidFill>
                <a:schemeClr val="bg1"/>
              </a:solidFill>
            </a:endParaRPr>
          </a:p>
        </p:txBody>
      </p:sp>
      <p:sp>
        <p:nvSpPr>
          <p:cNvPr id="85" name="Line Callout 1 84"/>
          <p:cNvSpPr/>
          <p:nvPr/>
        </p:nvSpPr>
        <p:spPr bwMode="auto">
          <a:xfrm>
            <a:off x="2590800" y="3810000"/>
            <a:ext cx="1143000" cy="685800"/>
          </a:xfrm>
          <a:prstGeom prst="borderCallout1">
            <a:avLst>
              <a:gd name="adj1" fmla="val 35893"/>
              <a:gd name="adj2" fmla="val 103541"/>
              <a:gd name="adj3" fmla="val 122341"/>
              <a:gd name="adj4" fmla="val 151863"/>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200" dirty="0" smtClean="0">
                <a:solidFill>
                  <a:schemeClr val="bg1"/>
                </a:solidFill>
                <a:latin typeface="Segoe" pitchFamily="34" charset="0"/>
              </a:rPr>
              <a:t>RNL maps E.164 number to SIP URI</a:t>
            </a:r>
          </a:p>
        </p:txBody>
      </p:sp>
      <p:sp>
        <p:nvSpPr>
          <p:cNvPr id="189" name="TextBox 188"/>
          <p:cNvSpPr txBox="1"/>
          <p:nvPr/>
        </p:nvSpPr>
        <p:spPr>
          <a:xfrm>
            <a:off x="6477000" y="927556"/>
            <a:ext cx="1143000" cy="215444"/>
          </a:xfrm>
          <a:prstGeom prst="rect">
            <a:avLst/>
          </a:prstGeom>
          <a:noFill/>
        </p:spPr>
        <p:txBody>
          <a:bodyPr wrap="square" rtlCol="0">
            <a:spAutoFit/>
          </a:bodyPr>
          <a:lstStyle/>
          <a:p>
            <a:r>
              <a:rPr lang="en-US" sz="800" b="1" dirty="0" smtClean="0"/>
              <a:t>Non-E.164 number</a:t>
            </a:r>
            <a:endParaRPr lang="en-US" sz="800" b="1" dirty="0"/>
          </a:p>
        </p:txBody>
      </p:sp>
      <p:sp>
        <p:nvSpPr>
          <p:cNvPr id="121" name="TextBox 120"/>
          <p:cNvSpPr txBox="1"/>
          <p:nvPr/>
        </p:nvSpPr>
        <p:spPr>
          <a:xfrm>
            <a:off x="0" y="1795046"/>
            <a:ext cx="2743200" cy="338554"/>
          </a:xfrm>
          <a:prstGeom prst="rect">
            <a:avLst/>
          </a:prstGeom>
          <a:noFill/>
        </p:spPr>
        <p:txBody>
          <a:bodyPr wrap="square" rtlCol="0">
            <a:spAutoFit/>
          </a:bodyPr>
          <a:lstStyle/>
          <a:p>
            <a:r>
              <a:rPr lang="en-US" sz="1600" dirty="0" smtClean="0">
                <a:solidFill>
                  <a:srgbClr val="DDDDDD"/>
                </a:solidFill>
              </a:rPr>
              <a:t>Called Party Number</a:t>
            </a:r>
            <a:endParaRPr lang="en-US" sz="1600" dirty="0">
              <a:solidFill>
                <a:srgbClr val="DDDDDD"/>
              </a:solidFill>
            </a:endParaRPr>
          </a:p>
        </p:txBody>
      </p:sp>
      <p:pic>
        <p:nvPicPr>
          <p:cNvPr id="122" name="Rectangle 57"/>
          <p:cNvPicPr>
            <a:picLocks noChangeAspect="1" noChangeArrowheads="1"/>
          </p:cNvPicPr>
          <p:nvPr/>
        </p:nvPicPr>
        <p:blipFill>
          <a:blip r:embed="rId8"/>
          <a:srcRect/>
          <a:stretch>
            <a:fillRect/>
          </a:stretch>
        </p:blipFill>
        <p:spPr bwMode="auto">
          <a:xfrm>
            <a:off x="6770981" y="1561926"/>
            <a:ext cx="468019" cy="190674"/>
          </a:xfrm>
          <a:prstGeom prst="rect">
            <a:avLst/>
          </a:prstGeom>
          <a:noFill/>
          <a:ln w="9525" algn="ctr">
            <a:noFill/>
            <a:miter lim="800000"/>
            <a:headEnd/>
            <a:tailEnd/>
          </a:ln>
        </p:spPr>
      </p:pic>
      <p:pic>
        <p:nvPicPr>
          <p:cNvPr id="123" name="Rectangle 6"/>
          <p:cNvPicPr>
            <a:picLocks noChangeAspect="1" noChangeArrowheads="1"/>
          </p:cNvPicPr>
          <p:nvPr/>
        </p:nvPicPr>
        <p:blipFill>
          <a:blip r:embed="rId9" cstate="print">
            <a:clrChange>
              <a:clrFrom>
                <a:srgbClr val="DADBDD"/>
              </a:clrFrom>
              <a:clrTo>
                <a:srgbClr val="DADBDD">
                  <a:alpha val="0"/>
                </a:srgbClr>
              </a:clrTo>
            </a:clrChange>
          </a:blip>
          <a:srcRect l="20914" t="16994" r="24248" b="13333"/>
          <a:stretch>
            <a:fillRect/>
          </a:stretch>
        </p:blipFill>
        <p:spPr bwMode="auto">
          <a:xfrm>
            <a:off x="6847181" y="2209800"/>
            <a:ext cx="266700" cy="381000"/>
          </a:xfrm>
          <a:prstGeom prst="rect">
            <a:avLst/>
          </a:prstGeom>
          <a:noFill/>
          <a:ln w="9525">
            <a:noFill/>
            <a:miter lim="800000"/>
            <a:headEnd/>
            <a:tailEnd/>
          </a:ln>
        </p:spPr>
      </p:pic>
      <p:grpSp>
        <p:nvGrpSpPr>
          <p:cNvPr id="6" name="Group 128"/>
          <p:cNvGrpSpPr/>
          <p:nvPr/>
        </p:nvGrpSpPr>
        <p:grpSpPr>
          <a:xfrm>
            <a:off x="6553200" y="990600"/>
            <a:ext cx="975339" cy="821723"/>
            <a:chOff x="2133600" y="1219200"/>
            <a:chExt cx="975339" cy="821723"/>
          </a:xfrm>
        </p:grpSpPr>
        <p:pic>
          <p:nvPicPr>
            <p:cNvPr id="132" name="Rectangle 52"/>
            <p:cNvPicPr>
              <a:picLocks noChangeAspect="1" noChangeArrowheads="1"/>
            </p:cNvPicPr>
            <p:nvPr/>
          </p:nvPicPr>
          <p:blipFill>
            <a:blip r:embed="rId10" cstate="print"/>
            <a:srcRect/>
            <a:stretch>
              <a:fillRect/>
            </a:stretch>
          </p:blipFill>
          <p:spPr bwMode="auto">
            <a:xfrm>
              <a:off x="2133600" y="1219200"/>
              <a:ext cx="975339" cy="821723"/>
            </a:xfrm>
            <a:prstGeom prst="rect">
              <a:avLst/>
            </a:prstGeom>
            <a:noFill/>
            <a:ln w="9525" algn="ctr">
              <a:noFill/>
              <a:miter lim="800000"/>
              <a:headEnd/>
              <a:tailEnd/>
            </a:ln>
          </p:spPr>
        </p:pic>
        <p:sp>
          <p:nvSpPr>
            <p:cNvPr id="136" name="TextBox 35"/>
            <p:cNvSpPr txBox="1">
              <a:spLocks noChangeArrowheads="1"/>
            </p:cNvSpPr>
            <p:nvPr/>
          </p:nvSpPr>
          <p:spPr bwMode="auto">
            <a:xfrm>
              <a:off x="2232503" y="1518503"/>
              <a:ext cx="739297" cy="246217"/>
            </a:xfrm>
            <a:prstGeom prst="rect">
              <a:avLst/>
            </a:prstGeom>
            <a:noFill/>
            <a:ln w="9525" algn="ctr">
              <a:noFill/>
              <a:miter lim="800000"/>
              <a:headEnd/>
              <a:tailEnd/>
            </a:ln>
          </p:spPr>
          <p:txBody>
            <a:bodyPr wrap="none" lIns="91436" tIns="45718" rIns="91436" bIns="45718">
              <a:spAutoFit/>
            </a:bodyPr>
            <a:lstStyle/>
            <a:p>
              <a:r>
                <a:rPr lang="en-US" sz="1000" b="1" dirty="0" smtClean="0">
                  <a:solidFill>
                    <a:schemeClr val="bg2"/>
                  </a:solidFill>
                  <a:latin typeface="Segoe"/>
                </a:rPr>
                <a:t>US PSTN</a:t>
              </a:r>
              <a:endParaRPr lang="en-US" sz="1000" b="1" dirty="0">
                <a:solidFill>
                  <a:schemeClr val="bg2"/>
                </a:solidFill>
                <a:latin typeface="Segoe"/>
              </a:endParaRPr>
            </a:p>
          </p:txBody>
        </p:sp>
      </p:grpSp>
      <p:sp>
        <p:nvSpPr>
          <p:cNvPr id="139" name="TextBox 138"/>
          <p:cNvSpPr txBox="1"/>
          <p:nvPr/>
        </p:nvSpPr>
        <p:spPr>
          <a:xfrm>
            <a:off x="5457825" y="5464314"/>
            <a:ext cx="304800" cy="707886"/>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X</a:t>
            </a:r>
            <a:endParaRPr lang="en-US" sz="4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cxnSp>
        <p:nvCxnSpPr>
          <p:cNvPr id="140" name="Straight Connector 139"/>
          <p:cNvCxnSpPr/>
          <p:nvPr/>
        </p:nvCxnSpPr>
        <p:spPr bwMode="auto">
          <a:xfrm>
            <a:off x="0" y="2209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grpSp>
        <p:nvGrpSpPr>
          <p:cNvPr id="8" name="Group 58"/>
          <p:cNvGrpSpPr/>
          <p:nvPr/>
        </p:nvGrpSpPr>
        <p:grpSpPr>
          <a:xfrm>
            <a:off x="4419600" y="5095875"/>
            <a:ext cx="1628775" cy="238125"/>
            <a:chOff x="5257800" y="6162675"/>
            <a:chExt cx="1628775" cy="238125"/>
          </a:xfrm>
        </p:grpSpPr>
        <p:sp>
          <p:nvSpPr>
            <p:cNvPr id="57" name="Rectangle 56"/>
            <p:cNvSpPr/>
            <p:nvPr/>
          </p:nvSpPr>
          <p:spPr bwMode="auto">
            <a:xfrm>
              <a:off x="6276975" y="6162675"/>
              <a:ext cx="609600" cy="228600"/>
            </a:xfrm>
            <a:prstGeom prst="rect">
              <a:avLst/>
            </a:prstGeom>
            <a:solidFill>
              <a:schemeClr val="accent3">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900" dirty="0" smtClean="0">
                  <a:solidFill>
                    <a:schemeClr val="bg1"/>
                  </a:solidFill>
                  <a:latin typeface="Segoe" pitchFamily="34" charset="0"/>
                </a:rPr>
                <a:t>Fail</a:t>
              </a:r>
            </a:p>
          </p:txBody>
        </p:sp>
        <p:sp>
          <p:nvSpPr>
            <p:cNvPr id="58" name="Rectangle 57"/>
            <p:cNvSpPr/>
            <p:nvPr/>
          </p:nvSpPr>
          <p:spPr bwMode="auto">
            <a:xfrm>
              <a:off x="5257800" y="6172200"/>
              <a:ext cx="685800" cy="228600"/>
            </a:xfrm>
            <a:prstGeom prst="rect">
              <a:avLst/>
            </a:prstGeom>
            <a:solidFill>
              <a:schemeClr val="accent4">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solidFill>
                    <a:schemeClr val="bg1"/>
                  </a:solidFill>
                  <a:latin typeface="Segoe" pitchFamily="34" charset="0"/>
                </a:rPr>
                <a:t>Success</a:t>
              </a:r>
              <a:endParaRPr kumimoji="0" lang="en-US" sz="700" b="0" i="0" u="none" strike="noStrike" cap="none" normalizeH="0" baseline="0" dirty="0" smtClean="0">
                <a:solidFill>
                  <a:schemeClr val="bg1"/>
                </a:solidFill>
                <a:latin typeface="Segoe" pitchFamily="34" charset="0"/>
              </a:endParaRPr>
            </a:p>
          </p:txBody>
        </p:sp>
      </p:grpSp>
      <p:sp>
        <p:nvSpPr>
          <p:cNvPr id="60" name="TextBox 59"/>
          <p:cNvSpPr txBox="1"/>
          <p:nvPr/>
        </p:nvSpPr>
        <p:spPr>
          <a:xfrm>
            <a:off x="0" y="4825425"/>
            <a:ext cx="1752600" cy="584775"/>
          </a:xfrm>
          <a:prstGeom prst="rect">
            <a:avLst/>
          </a:prstGeom>
          <a:noFill/>
        </p:spPr>
        <p:txBody>
          <a:bodyPr wrap="square" rtlCol="0">
            <a:spAutoFit/>
          </a:bodyPr>
          <a:lstStyle/>
          <a:p>
            <a:r>
              <a:rPr lang="en-US" sz="1600" dirty="0" smtClean="0">
                <a:solidFill>
                  <a:srgbClr val="DDDDDD"/>
                </a:solidFill>
              </a:rPr>
              <a:t>Outbound</a:t>
            </a:r>
          </a:p>
          <a:p>
            <a:r>
              <a:rPr lang="en-US" sz="1600" dirty="0" smtClean="0">
                <a:solidFill>
                  <a:srgbClr val="DDDDDD"/>
                </a:solidFill>
              </a:rPr>
              <a:t>Routing</a:t>
            </a:r>
            <a:endParaRPr lang="en-US" sz="1600" dirty="0">
              <a:solidFill>
                <a:srgbClr val="DDDDDD"/>
              </a:solidFill>
            </a:endParaRPr>
          </a:p>
        </p:txBody>
      </p:sp>
      <p:sp>
        <p:nvSpPr>
          <p:cNvPr id="61" name="TextBox 60"/>
          <p:cNvSpPr txBox="1"/>
          <p:nvPr/>
        </p:nvSpPr>
        <p:spPr>
          <a:xfrm>
            <a:off x="0" y="2819400"/>
            <a:ext cx="1295400" cy="338554"/>
          </a:xfrm>
          <a:prstGeom prst="rect">
            <a:avLst/>
          </a:prstGeom>
          <a:noFill/>
        </p:spPr>
        <p:txBody>
          <a:bodyPr wrap="square" rtlCol="0">
            <a:spAutoFit/>
          </a:bodyPr>
          <a:lstStyle/>
          <a:p>
            <a:r>
              <a:rPr lang="en-US" sz="1600" dirty="0" smtClean="0">
                <a:solidFill>
                  <a:srgbClr val="DDDDDD"/>
                </a:solidFill>
              </a:rPr>
              <a:t>SIP INVITE</a:t>
            </a:r>
            <a:endParaRPr lang="en-US" sz="1600" dirty="0">
              <a:solidFill>
                <a:srgbClr val="DDDDDD"/>
              </a:solidFill>
            </a:endParaRPr>
          </a:p>
        </p:txBody>
      </p:sp>
      <p:cxnSp>
        <p:nvCxnSpPr>
          <p:cNvPr id="62" name="Straight Connector 61"/>
          <p:cNvCxnSpPr/>
          <p:nvPr/>
        </p:nvCxnSpPr>
        <p:spPr bwMode="auto">
          <a:xfrm>
            <a:off x="0" y="44180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63" name="TextBox 62"/>
          <p:cNvSpPr txBox="1"/>
          <p:nvPr/>
        </p:nvSpPr>
        <p:spPr>
          <a:xfrm>
            <a:off x="0" y="3581400"/>
            <a:ext cx="1752600" cy="584775"/>
          </a:xfrm>
          <a:prstGeom prst="rect">
            <a:avLst/>
          </a:prstGeom>
          <a:noFill/>
        </p:spPr>
        <p:txBody>
          <a:bodyPr wrap="square" rtlCol="0">
            <a:spAutoFit/>
          </a:bodyPr>
          <a:lstStyle/>
          <a:p>
            <a:r>
              <a:rPr lang="en-US" sz="1600" dirty="0" smtClean="0">
                <a:solidFill>
                  <a:srgbClr val="DDDDDD"/>
                </a:solidFill>
              </a:rPr>
              <a:t>Translations</a:t>
            </a:r>
            <a:br>
              <a:rPr lang="en-US" sz="1600" dirty="0" smtClean="0">
                <a:solidFill>
                  <a:srgbClr val="DDDDDD"/>
                </a:solidFill>
              </a:rPr>
            </a:br>
            <a:r>
              <a:rPr lang="en-US" sz="1600" dirty="0" smtClean="0">
                <a:solidFill>
                  <a:srgbClr val="DDDDDD"/>
                </a:solidFill>
              </a:rPr>
              <a:t>Application</a:t>
            </a:r>
            <a:endParaRPr lang="en-US" sz="1600" dirty="0">
              <a:solidFill>
                <a:srgbClr val="DDDDDD"/>
              </a:solidFill>
            </a:endParaRPr>
          </a:p>
        </p:txBody>
      </p:sp>
      <p:cxnSp>
        <p:nvCxnSpPr>
          <p:cNvPr id="64" name="Straight Connector 63"/>
          <p:cNvCxnSpPr/>
          <p:nvPr/>
        </p:nvCxnSpPr>
        <p:spPr bwMode="auto">
          <a:xfrm>
            <a:off x="0" y="32766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Tree>
    <p:extLst>
      <p:ext uri="{BB962C8B-B14F-4D97-AF65-F5344CB8AC3E}">
        <p14:creationId xmlns:p14="http://schemas.microsoft.com/office/powerpoint/2010/main" xmlns="" val="4086295415"/>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p:cNvSpPr/>
          <p:nvPr/>
        </p:nvSpPr>
        <p:spPr bwMode="auto">
          <a:xfrm>
            <a:off x="0" y="6086475"/>
            <a:ext cx="9144000" cy="447675"/>
          </a:xfrm>
          <a:prstGeom prst="rect">
            <a:avLst/>
          </a:prstGeom>
          <a:solidFill>
            <a:schemeClr val="bg1"/>
          </a:solidFill>
          <a:ln>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53" name="Elbow Connector 52"/>
          <p:cNvCxnSpPr>
            <a:stCxn id="51" idx="2"/>
          </p:cNvCxnSpPr>
          <p:nvPr/>
        </p:nvCxnSpPr>
        <p:spPr bwMode="auto">
          <a:xfrm rot="16200000" flipH="1">
            <a:off x="3162300" y="3086100"/>
            <a:ext cx="2590800" cy="533400"/>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90" name="Elbow Connector 89"/>
          <p:cNvCxnSpPr>
            <a:stCxn id="87" idx="2"/>
            <a:endCxn id="86" idx="0"/>
          </p:cNvCxnSpPr>
          <p:nvPr/>
        </p:nvCxnSpPr>
        <p:spPr bwMode="auto">
          <a:xfrm rot="5400000">
            <a:off x="6324600" y="2743200"/>
            <a:ext cx="1371600"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7175" name="Rectangle 7"/>
          <p:cNvSpPr>
            <a:spLocks noGrp="1" noChangeArrowheads="1"/>
          </p:cNvSpPr>
          <p:nvPr>
            <p:ph type="title"/>
          </p:nvPr>
        </p:nvSpPr>
        <p:spPr>
          <a:xfrm>
            <a:off x="382588" y="228600"/>
            <a:ext cx="8761412" cy="757130"/>
          </a:xfrm>
        </p:spPr>
        <p:txBody>
          <a:bodyPr/>
          <a:lstStyle/>
          <a:p>
            <a:pPr eaLnBrk="1" hangingPunct="1">
              <a:defRPr/>
            </a:pPr>
            <a:r>
              <a:rPr lang="en-US" dirty="0" smtClean="0"/>
              <a:t>Inbound PSTN Call - Summary</a:t>
            </a:r>
          </a:p>
        </p:txBody>
      </p:sp>
      <p:sp>
        <p:nvSpPr>
          <p:cNvPr id="36" name="TextBox 35"/>
          <p:cNvSpPr txBox="1"/>
          <p:nvPr/>
        </p:nvSpPr>
        <p:spPr>
          <a:xfrm>
            <a:off x="0" y="6172200"/>
            <a:ext cx="2057400" cy="338554"/>
          </a:xfrm>
          <a:prstGeom prst="rect">
            <a:avLst/>
          </a:prstGeom>
          <a:noFill/>
        </p:spPr>
        <p:txBody>
          <a:bodyPr wrap="square" rtlCol="0">
            <a:spAutoFit/>
          </a:bodyPr>
          <a:lstStyle/>
          <a:p>
            <a:r>
              <a:rPr lang="en-US" sz="1600" dirty="0" smtClean="0">
                <a:solidFill>
                  <a:srgbClr val="DDDDDD"/>
                </a:solidFill>
              </a:rPr>
              <a:t>UC endpoint</a:t>
            </a:r>
          </a:p>
        </p:txBody>
      </p:sp>
      <p:sp>
        <p:nvSpPr>
          <p:cNvPr id="87" name="Rectangle 86"/>
          <p:cNvSpPr/>
          <p:nvPr/>
        </p:nvSpPr>
        <p:spPr bwMode="auto">
          <a:xfrm>
            <a:off x="6096000" y="1752600"/>
            <a:ext cx="1828800" cy="304800"/>
          </a:xfrm>
          <a:prstGeom prst="rect">
            <a:avLst/>
          </a:prstGeom>
          <a:solidFill>
            <a:schemeClr val="tx2"/>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indent="0" algn="ctr" defTabSz="914400" fontAlgn="base">
              <a:lnSpc>
                <a:spcPct val="100000"/>
              </a:lnSpc>
              <a:spcBef>
                <a:spcPct val="0"/>
              </a:spcBef>
              <a:spcAft>
                <a:spcPct val="0"/>
              </a:spcAft>
              <a:buClrTx/>
              <a:buSzTx/>
              <a:buFontTx/>
              <a:buNone/>
              <a:tabLst/>
            </a:pPr>
            <a:r>
              <a:rPr lang="en-US" sz="1400" dirty="0" smtClean="0">
                <a:solidFill>
                  <a:schemeClr val="bg1"/>
                </a:solidFill>
                <a:latin typeface="Segoe" pitchFamily="34" charset="0"/>
              </a:rPr>
              <a:t>11111</a:t>
            </a:r>
          </a:p>
        </p:txBody>
      </p:sp>
      <p:sp>
        <p:nvSpPr>
          <p:cNvPr id="86" name="Rectangle 85"/>
          <p:cNvSpPr/>
          <p:nvPr/>
        </p:nvSpPr>
        <p:spPr bwMode="auto">
          <a:xfrm>
            <a:off x="6096000" y="3429000"/>
            <a:ext cx="1828800" cy="3048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rPr>
              <a:t>Number Normalization</a:t>
            </a:r>
          </a:p>
        </p:txBody>
      </p:sp>
      <p:sp>
        <p:nvSpPr>
          <p:cNvPr id="88" name="Rectangle 87"/>
          <p:cNvSpPr/>
          <p:nvPr/>
        </p:nvSpPr>
        <p:spPr>
          <a:xfrm>
            <a:off x="6331756" y="2743200"/>
            <a:ext cx="1661031" cy="430887"/>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100" dirty="0" smtClean="0">
                <a:solidFill>
                  <a:schemeClr val="bg1"/>
                </a:solidFill>
              </a:rPr>
              <a:t>sip:11111@contoso.com;</a:t>
            </a:r>
          </a:p>
          <a:p>
            <a:pPr algn="ctr"/>
            <a:r>
              <a:rPr lang="en-US" sz="1100" dirty="0" smtClean="0">
                <a:solidFill>
                  <a:schemeClr val="bg1"/>
                </a:solidFill>
              </a:rPr>
              <a:t>Phone-context=</a:t>
            </a:r>
            <a:r>
              <a:rPr lang="en-US" sz="1100" b="1" dirty="0" smtClean="0">
                <a:solidFill>
                  <a:schemeClr val="bg1"/>
                </a:solidFill>
              </a:rPr>
              <a:t>Redmond</a:t>
            </a:r>
          </a:p>
        </p:txBody>
      </p:sp>
      <p:sp>
        <p:nvSpPr>
          <p:cNvPr id="92" name="Line Callout 1 91"/>
          <p:cNvSpPr/>
          <p:nvPr/>
        </p:nvSpPr>
        <p:spPr bwMode="auto">
          <a:xfrm>
            <a:off x="8229600" y="2667000"/>
            <a:ext cx="609600" cy="381000"/>
          </a:xfrm>
          <a:prstGeom prst="borderCallout1">
            <a:avLst>
              <a:gd name="adj1" fmla="val 45689"/>
              <a:gd name="adj2" fmla="val -6802"/>
              <a:gd name="adj3" fmla="val 73316"/>
              <a:gd name="adj4" fmla="val -55865"/>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R="0" indent="0" algn="ctr" defTabSz="914400" fontAlgn="base">
              <a:lnSpc>
                <a:spcPct val="100000"/>
              </a:lnSpc>
              <a:spcBef>
                <a:spcPct val="0"/>
              </a:spcBef>
              <a:spcAft>
                <a:spcPct val="0"/>
              </a:spcAft>
              <a:buClrTx/>
              <a:buSzTx/>
              <a:buFontTx/>
              <a:buNone/>
              <a:tabLst/>
            </a:pPr>
            <a:r>
              <a:rPr lang="en-US" sz="800" dirty="0" smtClean="0">
                <a:solidFill>
                  <a:schemeClr val="bg1"/>
                </a:solidFill>
                <a:effectLst>
                  <a:outerShdw blurRad="38100" dist="38100" dir="2700000" algn="tl">
                    <a:srgbClr val="000000">
                      <a:alpha val="43137"/>
                    </a:srgbClr>
                  </a:outerShdw>
                </a:effectLst>
                <a:latin typeface="Segoe" pitchFamily="34" charset="0"/>
              </a:rPr>
              <a:t>Location</a:t>
            </a:r>
          </a:p>
          <a:p>
            <a:pPr marR="0" indent="0" algn="ctr" defTabSz="914400" fontAlgn="base">
              <a:lnSpc>
                <a:spcPct val="100000"/>
              </a:lnSpc>
              <a:spcBef>
                <a:spcPct val="0"/>
              </a:spcBef>
              <a:spcAft>
                <a:spcPct val="0"/>
              </a:spcAft>
              <a:buClrTx/>
              <a:buSzTx/>
              <a:buFontTx/>
              <a:buNone/>
              <a:tabLst/>
            </a:pPr>
            <a:r>
              <a:rPr lang="en-US" sz="800" dirty="0" smtClean="0">
                <a:solidFill>
                  <a:schemeClr val="bg1"/>
                </a:solidFill>
                <a:effectLst>
                  <a:outerShdw blurRad="38100" dist="38100" dir="2700000" algn="tl">
                    <a:srgbClr val="000000">
                      <a:alpha val="43137"/>
                    </a:srgbClr>
                  </a:outerShdw>
                </a:effectLst>
                <a:latin typeface="Segoe" pitchFamily="34" charset="0"/>
              </a:rPr>
              <a:t>Profile</a:t>
            </a:r>
          </a:p>
        </p:txBody>
      </p:sp>
      <p:cxnSp>
        <p:nvCxnSpPr>
          <p:cNvPr id="127" name="Elbow Connector 126"/>
          <p:cNvCxnSpPr/>
          <p:nvPr/>
        </p:nvCxnSpPr>
        <p:spPr bwMode="auto">
          <a:xfrm rot="5400000">
            <a:off x="5562600" y="4495800"/>
            <a:ext cx="304800"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cxnSp>
        <p:nvCxnSpPr>
          <p:cNvPr id="130" name="Straight Connector 129"/>
          <p:cNvCxnSpPr/>
          <p:nvPr/>
        </p:nvCxnSpPr>
        <p:spPr bwMode="auto">
          <a:xfrm>
            <a:off x="5715000" y="4343400"/>
            <a:ext cx="1295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cxnSp>
        <p:nvCxnSpPr>
          <p:cNvPr id="131" name="Elbow Connector 130"/>
          <p:cNvCxnSpPr>
            <a:stCxn id="86" idx="2"/>
          </p:cNvCxnSpPr>
          <p:nvPr/>
        </p:nvCxnSpPr>
        <p:spPr bwMode="auto">
          <a:xfrm rot="5400000">
            <a:off x="6781800" y="3962400"/>
            <a:ext cx="457200" cy="1588"/>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sp>
        <p:nvSpPr>
          <p:cNvPr id="133" name="Rectangle 132"/>
          <p:cNvSpPr/>
          <p:nvPr/>
        </p:nvSpPr>
        <p:spPr>
          <a:xfrm>
            <a:off x="6172143" y="4114800"/>
            <a:ext cx="2005677" cy="246221"/>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000" dirty="0" smtClean="0">
                <a:solidFill>
                  <a:schemeClr val="bg1"/>
                </a:solidFill>
              </a:rPr>
              <a:t>sip:+</a:t>
            </a:r>
            <a:r>
              <a:rPr lang="en-US" sz="1000" b="1" dirty="0" smtClean="0">
                <a:solidFill>
                  <a:schemeClr val="bg1"/>
                </a:solidFill>
              </a:rPr>
              <a:t>142555511111</a:t>
            </a:r>
            <a:r>
              <a:rPr lang="en-US" sz="1000" dirty="0" smtClean="0">
                <a:solidFill>
                  <a:schemeClr val="bg1"/>
                </a:solidFill>
              </a:rPr>
              <a:t>@contoso.com</a:t>
            </a:r>
          </a:p>
        </p:txBody>
      </p:sp>
      <p:cxnSp>
        <p:nvCxnSpPr>
          <p:cNvPr id="156" name="Straight Connector 155"/>
          <p:cNvCxnSpPr/>
          <p:nvPr/>
        </p:nvCxnSpPr>
        <p:spPr bwMode="auto">
          <a:xfrm rot="16200000" flipH="1">
            <a:off x="5219700" y="5295901"/>
            <a:ext cx="990601" cy="1"/>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none" w="med" len="med"/>
          </a:ln>
          <a:effectLst/>
        </p:spPr>
      </p:cxnSp>
      <p:sp>
        <p:nvSpPr>
          <p:cNvPr id="170" name="Line Callout 1 169"/>
          <p:cNvSpPr/>
          <p:nvPr/>
        </p:nvSpPr>
        <p:spPr bwMode="auto">
          <a:xfrm>
            <a:off x="7391400" y="4572000"/>
            <a:ext cx="685800" cy="381000"/>
          </a:xfrm>
          <a:prstGeom prst="borderCallout1">
            <a:avLst>
              <a:gd name="adj1" fmla="val 45689"/>
              <a:gd name="adj2" fmla="val -6802"/>
              <a:gd name="adj3" fmla="val -57194"/>
              <a:gd name="adj4" fmla="val -58557"/>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800" dirty="0" smtClean="0">
                <a:solidFill>
                  <a:schemeClr val="bg1"/>
                </a:solidFill>
                <a:effectLst>
                  <a:outerShdw blurRad="38100" dist="38100" dir="2700000" algn="tl">
                    <a:srgbClr val="000000">
                      <a:alpha val="43137"/>
                    </a:srgbClr>
                  </a:outerShdw>
                </a:effectLst>
                <a:latin typeface="Segoe" pitchFamily="34" charset="0"/>
              </a:rPr>
              <a:t>Converted to E.164</a:t>
            </a:r>
          </a:p>
        </p:txBody>
      </p:sp>
      <p:cxnSp>
        <p:nvCxnSpPr>
          <p:cNvPr id="181" name="Straight Connector 180"/>
          <p:cNvCxnSpPr/>
          <p:nvPr/>
        </p:nvCxnSpPr>
        <p:spPr bwMode="auto">
          <a:xfrm>
            <a:off x="0" y="2590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183" name="TextBox 182"/>
          <p:cNvSpPr txBox="1"/>
          <p:nvPr/>
        </p:nvSpPr>
        <p:spPr>
          <a:xfrm>
            <a:off x="0" y="2252246"/>
            <a:ext cx="1752600" cy="338554"/>
          </a:xfrm>
          <a:prstGeom prst="rect">
            <a:avLst/>
          </a:prstGeom>
          <a:noFill/>
        </p:spPr>
        <p:txBody>
          <a:bodyPr wrap="square" rtlCol="0">
            <a:spAutoFit/>
          </a:bodyPr>
          <a:lstStyle/>
          <a:p>
            <a:r>
              <a:rPr lang="en-US" sz="1600" dirty="0" smtClean="0">
                <a:solidFill>
                  <a:srgbClr val="DDDDDD"/>
                </a:solidFill>
              </a:rPr>
              <a:t>Mediation Server</a:t>
            </a:r>
            <a:endParaRPr lang="en-US" sz="1600" dirty="0">
              <a:solidFill>
                <a:srgbClr val="DDDDDD"/>
              </a:solidFill>
            </a:endParaRPr>
          </a:p>
        </p:txBody>
      </p:sp>
      <p:sp>
        <p:nvSpPr>
          <p:cNvPr id="184" name="TextBox 183"/>
          <p:cNvSpPr txBox="1"/>
          <p:nvPr/>
        </p:nvSpPr>
        <p:spPr>
          <a:xfrm>
            <a:off x="0" y="1371600"/>
            <a:ext cx="1752600" cy="338554"/>
          </a:xfrm>
          <a:prstGeom prst="rect">
            <a:avLst/>
          </a:prstGeom>
          <a:noFill/>
        </p:spPr>
        <p:txBody>
          <a:bodyPr wrap="square" rtlCol="0">
            <a:spAutoFit/>
          </a:bodyPr>
          <a:lstStyle/>
          <a:p>
            <a:r>
              <a:rPr lang="en-US" sz="1600" dirty="0" smtClean="0">
                <a:solidFill>
                  <a:srgbClr val="DDDDDD"/>
                </a:solidFill>
              </a:rPr>
              <a:t>Gateway</a:t>
            </a:r>
            <a:endParaRPr lang="en-US" sz="1600" dirty="0">
              <a:solidFill>
                <a:srgbClr val="DDDDDD"/>
              </a:solidFill>
            </a:endParaRPr>
          </a:p>
        </p:txBody>
      </p:sp>
      <p:cxnSp>
        <p:nvCxnSpPr>
          <p:cNvPr id="185" name="Straight Connector 184"/>
          <p:cNvCxnSpPr/>
          <p:nvPr/>
        </p:nvCxnSpPr>
        <p:spPr bwMode="auto">
          <a:xfrm>
            <a:off x="0" y="17510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cxnSp>
        <p:nvCxnSpPr>
          <p:cNvPr id="186" name="Straight Connector 185"/>
          <p:cNvCxnSpPr/>
          <p:nvPr/>
        </p:nvCxnSpPr>
        <p:spPr bwMode="auto">
          <a:xfrm>
            <a:off x="0" y="6019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37" name="Rectangle 36"/>
          <p:cNvSpPr/>
          <p:nvPr/>
        </p:nvSpPr>
        <p:spPr bwMode="auto">
          <a:xfrm>
            <a:off x="4343400" y="4648200"/>
            <a:ext cx="1828800" cy="304800"/>
          </a:xfrm>
          <a:prstGeom prst="rect">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rPr>
              <a:t>Reverse Number Lookup</a:t>
            </a:r>
          </a:p>
        </p:txBody>
      </p:sp>
      <p:grpSp>
        <p:nvGrpSpPr>
          <p:cNvPr id="2" name="Group 65"/>
          <p:cNvGrpSpPr/>
          <p:nvPr/>
        </p:nvGrpSpPr>
        <p:grpSpPr>
          <a:xfrm>
            <a:off x="3658194" y="6172200"/>
            <a:ext cx="1066206" cy="381000"/>
            <a:chOff x="1600200" y="1515122"/>
            <a:chExt cx="1066206" cy="381000"/>
          </a:xfrm>
        </p:grpSpPr>
        <p:grpSp>
          <p:nvGrpSpPr>
            <p:cNvPr id="3" name="Group 15"/>
            <p:cNvGrpSpPr/>
            <p:nvPr/>
          </p:nvGrpSpPr>
          <p:grpSpPr>
            <a:xfrm>
              <a:off x="1600200" y="1524000"/>
              <a:ext cx="532806" cy="372122"/>
              <a:chOff x="305394" y="2142478"/>
              <a:chExt cx="1347658" cy="999626"/>
            </a:xfrm>
          </p:grpSpPr>
          <p:sp>
            <p:nvSpPr>
              <p:cNvPr id="71" name="Rounded Rectangle 70"/>
              <p:cNvSpPr/>
              <p:nvPr/>
            </p:nvSpPr>
            <p:spPr bwMode="auto">
              <a:xfrm>
                <a:off x="305394" y="2142478"/>
                <a:ext cx="1347658" cy="99962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72" name="Picture 230" descr="Ear bud"/>
              <p:cNvPicPr>
                <a:picLocks noChangeAspect="1" noChangeArrowheads="1"/>
              </p:cNvPicPr>
              <p:nvPr/>
            </p:nvPicPr>
            <p:blipFill>
              <a:blip r:embed="rId3" cstate="print"/>
              <a:srcRect/>
              <a:stretch>
                <a:fillRect/>
              </a:stretch>
            </p:blipFill>
            <p:spPr bwMode="auto">
              <a:xfrm>
                <a:off x="518967" y="2291365"/>
                <a:ext cx="382904" cy="287654"/>
              </a:xfrm>
              <a:prstGeom prst="rect">
                <a:avLst/>
              </a:prstGeom>
              <a:noFill/>
              <a:ln w="9525">
                <a:noFill/>
                <a:miter lim="800000"/>
                <a:headEnd/>
                <a:tailEnd/>
              </a:ln>
            </p:spPr>
          </p:pic>
          <p:pic>
            <p:nvPicPr>
              <p:cNvPr id="73" name="Picture 231" descr="USB device"/>
              <p:cNvPicPr>
                <a:picLocks noChangeAspect="1" noChangeArrowheads="1"/>
              </p:cNvPicPr>
              <p:nvPr/>
            </p:nvPicPr>
            <p:blipFill>
              <a:blip r:embed="rId4" cstate="print"/>
              <a:srcRect/>
              <a:stretch>
                <a:fillRect/>
              </a:stretch>
            </p:blipFill>
            <p:spPr bwMode="auto">
              <a:xfrm>
                <a:off x="1054271" y="2253265"/>
                <a:ext cx="508636" cy="381000"/>
              </a:xfrm>
              <a:prstGeom prst="rect">
                <a:avLst/>
              </a:prstGeom>
              <a:noFill/>
              <a:ln w="9525">
                <a:noFill/>
                <a:miter lim="800000"/>
                <a:headEnd/>
                <a:tailEnd/>
              </a:ln>
            </p:spPr>
          </p:pic>
          <p:grpSp>
            <p:nvGrpSpPr>
              <p:cNvPr id="4" name="Group 39"/>
              <p:cNvGrpSpPr>
                <a:grpSpLocks/>
              </p:cNvGrpSpPr>
              <p:nvPr/>
            </p:nvGrpSpPr>
            <p:grpSpPr bwMode="auto">
              <a:xfrm>
                <a:off x="804717" y="2666649"/>
                <a:ext cx="725804" cy="449580"/>
                <a:chOff x="720" y="816"/>
                <a:chExt cx="381" cy="236"/>
              </a:xfrm>
            </p:grpSpPr>
            <p:pic>
              <p:nvPicPr>
                <p:cNvPr id="75" name="Rectangle 17421"/>
                <p:cNvPicPr>
                  <a:picLocks noChangeAspect="1" noChangeArrowheads="1"/>
                </p:cNvPicPr>
                <p:nvPr/>
              </p:nvPicPr>
              <p:blipFill>
                <a:blip r:embed="rId5" cstate="print"/>
                <a:srcRect/>
                <a:stretch>
                  <a:fillRect/>
                </a:stretch>
              </p:blipFill>
              <p:spPr bwMode="auto">
                <a:xfrm>
                  <a:off x="720" y="816"/>
                  <a:ext cx="381" cy="236"/>
                </a:xfrm>
                <a:prstGeom prst="rect">
                  <a:avLst/>
                </a:prstGeom>
                <a:noFill/>
                <a:ln w="9525">
                  <a:noFill/>
                  <a:miter lim="800000"/>
                  <a:headEnd/>
                  <a:tailEnd/>
                </a:ln>
              </p:spPr>
            </p:pic>
            <p:pic>
              <p:nvPicPr>
                <p:cNvPr id="76" name="Picture 30" descr="anyversion-icon-32x32-32bit"/>
                <p:cNvPicPr>
                  <a:picLocks noChangeAspect="1" noChangeArrowheads="1"/>
                </p:cNvPicPr>
                <p:nvPr/>
              </p:nvPicPr>
              <p:blipFill>
                <a:blip r:embed="rId6"/>
                <a:srcRect/>
                <a:stretch>
                  <a:fillRect/>
                </a:stretch>
              </p:blipFill>
              <p:spPr bwMode="auto">
                <a:xfrm>
                  <a:off x="789" y="824"/>
                  <a:ext cx="144" cy="144"/>
                </a:xfrm>
                <a:prstGeom prst="rect">
                  <a:avLst/>
                </a:prstGeom>
                <a:noFill/>
                <a:ln w="9525">
                  <a:noFill/>
                  <a:miter lim="800000"/>
                  <a:headEnd/>
                  <a:tailEnd/>
                </a:ln>
              </p:spPr>
            </p:pic>
          </p:grpSp>
        </p:grpSp>
        <p:grpSp>
          <p:nvGrpSpPr>
            <p:cNvPr id="5" name="Group 22"/>
            <p:cNvGrpSpPr/>
            <p:nvPr/>
          </p:nvGrpSpPr>
          <p:grpSpPr>
            <a:xfrm>
              <a:off x="2209206" y="1515122"/>
              <a:ext cx="457200" cy="380999"/>
              <a:chOff x="1752600" y="2133600"/>
              <a:chExt cx="1320998" cy="1019155"/>
            </a:xfrm>
          </p:grpSpPr>
          <p:sp>
            <p:nvSpPr>
              <p:cNvPr id="69" name="Rounded Rectangle 5"/>
              <p:cNvSpPr/>
              <p:nvPr/>
            </p:nvSpPr>
            <p:spPr bwMode="auto">
              <a:xfrm>
                <a:off x="1752600" y="2133600"/>
                <a:ext cx="1320998" cy="101915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a:defRPr/>
                </a:pPr>
                <a:endParaRPr lang="en-US" sz="1200" dirty="0">
                  <a:solidFill>
                    <a:schemeClr val="tx1"/>
                  </a:solidFill>
                </a:endParaRPr>
              </a:p>
            </p:txBody>
          </p:sp>
          <p:pic>
            <p:nvPicPr>
              <p:cNvPr id="70" name="Picture 338" descr="Tanjay1"/>
              <p:cNvPicPr>
                <a:picLocks noChangeAspect="1" noChangeArrowheads="1"/>
              </p:cNvPicPr>
              <p:nvPr/>
            </p:nvPicPr>
            <p:blipFill>
              <a:blip r:embed="rId7" cstate="print"/>
              <a:srcRect/>
              <a:stretch>
                <a:fillRect/>
              </a:stretch>
            </p:blipFill>
            <p:spPr bwMode="auto">
              <a:xfrm>
                <a:off x="1937367" y="2386615"/>
                <a:ext cx="912494" cy="577214"/>
              </a:xfrm>
              <a:prstGeom prst="rect">
                <a:avLst/>
              </a:prstGeom>
              <a:noFill/>
              <a:ln w="9525">
                <a:noFill/>
                <a:miter lim="800000"/>
                <a:headEnd/>
                <a:tailEnd/>
              </a:ln>
            </p:spPr>
          </p:pic>
        </p:grpSp>
      </p:grpSp>
      <p:cxnSp>
        <p:nvCxnSpPr>
          <p:cNvPr id="78" name="Elbow Connector 77"/>
          <p:cNvCxnSpPr/>
          <p:nvPr/>
        </p:nvCxnSpPr>
        <p:spPr bwMode="auto">
          <a:xfrm rot="5400000">
            <a:off x="3848100" y="5295900"/>
            <a:ext cx="1219200" cy="533400"/>
          </a:xfrm>
          <a:prstGeom prst="bentConnector3">
            <a:avLst>
              <a:gd name="adj1" fmla="val 50000"/>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cap="flat" cmpd="sng" algn="ctr">
            <a:solidFill>
              <a:schemeClr val="tx1"/>
            </a:solidFill>
            <a:prstDash val="solid"/>
            <a:round/>
            <a:headEnd type="none" w="med" len="med"/>
            <a:tailEnd type="triangle" w="med" len="med"/>
          </a:ln>
          <a:effectLst/>
        </p:spPr>
      </p:cxnSp>
      <p:sp>
        <p:nvSpPr>
          <p:cNvPr id="84" name="Rectangle 83"/>
          <p:cNvSpPr/>
          <p:nvPr/>
        </p:nvSpPr>
        <p:spPr>
          <a:xfrm>
            <a:off x="3551655" y="5621179"/>
            <a:ext cx="1354858" cy="246221"/>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000" dirty="0" err="1" smtClean="0">
                <a:solidFill>
                  <a:schemeClr val="bg1"/>
                </a:solidFill>
              </a:rPr>
              <a:t>sip:bob@contoso.com</a:t>
            </a:r>
            <a:endParaRPr lang="en-US" sz="1000" dirty="0" smtClean="0">
              <a:solidFill>
                <a:schemeClr val="bg1"/>
              </a:solidFill>
            </a:endParaRPr>
          </a:p>
        </p:txBody>
      </p:sp>
      <p:sp>
        <p:nvSpPr>
          <p:cNvPr id="85" name="Line Callout 1 84"/>
          <p:cNvSpPr/>
          <p:nvPr/>
        </p:nvSpPr>
        <p:spPr bwMode="auto">
          <a:xfrm>
            <a:off x="2590800" y="3810000"/>
            <a:ext cx="1143000" cy="685800"/>
          </a:xfrm>
          <a:prstGeom prst="borderCallout1">
            <a:avLst>
              <a:gd name="adj1" fmla="val 35893"/>
              <a:gd name="adj2" fmla="val 103541"/>
              <a:gd name="adj3" fmla="val 122341"/>
              <a:gd name="adj4" fmla="val 151863"/>
            </a:avLst>
          </a:prstGeom>
          <a:ln>
            <a:solidFill>
              <a:schemeClr val="tx1"/>
            </a:solid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200" dirty="0" smtClean="0">
                <a:solidFill>
                  <a:schemeClr val="bg1"/>
                </a:solidFill>
                <a:latin typeface="Segoe" pitchFamily="34" charset="0"/>
              </a:rPr>
              <a:t>RNL maps E.164 number to SIP URI</a:t>
            </a:r>
          </a:p>
        </p:txBody>
      </p:sp>
      <p:sp>
        <p:nvSpPr>
          <p:cNvPr id="189" name="TextBox 188"/>
          <p:cNvSpPr txBox="1"/>
          <p:nvPr/>
        </p:nvSpPr>
        <p:spPr>
          <a:xfrm>
            <a:off x="6477000" y="927556"/>
            <a:ext cx="1143000" cy="215444"/>
          </a:xfrm>
          <a:prstGeom prst="rect">
            <a:avLst/>
          </a:prstGeom>
          <a:noFill/>
        </p:spPr>
        <p:txBody>
          <a:bodyPr wrap="square" rtlCol="0">
            <a:spAutoFit/>
          </a:bodyPr>
          <a:lstStyle/>
          <a:p>
            <a:r>
              <a:rPr lang="en-US" sz="800" b="1" dirty="0" smtClean="0"/>
              <a:t>Non-E.164 number</a:t>
            </a:r>
            <a:endParaRPr lang="en-US" sz="800" b="1" dirty="0"/>
          </a:p>
        </p:txBody>
      </p:sp>
      <p:sp>
        <p:nvSpPr>
          <p:cNvPr id="121" name="TextBox 120"/>
          <p:cNvSpPr txBox="1"/>
          <p:nvPr/>
        </p:nvSpPr>
        <p:spPr>
          <a:xfrm>
            <a:off x="0" y="1795046"/>
            <a:ext cx="2743200" cy="338554"/>
          </a:xfrm>
          <a:prstGeom prst="rect">
            <a:avLst/>
          </a:prstGeom>
          <a:noFill/>
        </p:spPr>
        <p:txBody>
          <a:bodyPr wrap="square" rtlCol="0">
            <a:spAutoFit/>
          </a:bodyPr>
          <a:lstStyle/>
          <a:p>
            <a:r>
              <a:rPr lang="en-US" sz="1600" dirty="0" smtClean="0">
                <a:solidFill>
                  <a:srgbClr val="DDDDDD"/>
                </a:solidFill>
              </a:rPr>
              <a:t>Called Party Number</a:t>
            </a:r>
            <a:endParaRPr lang="en-US" sz="1600" dirty="0">
              <a:solidFill>
                <a:srgbClr val="DDDDDD"/>
              </a:solidFill>
            </a:endParaRPr>
          </a:p>
        </p:txBody>
      </p:sp>
      <p:pic>
        <p:nvPicPr>
          <p:cNvPr id="122" name="Rectangle 57"/>
          <p:cNvPicPr>
            <a:picLocks noChangeAspect="1" noChangeArrowheads="1"/>
          </p:cNvPicPr>
          <p:nvPr/>
        </p:nvPicPr>
        <p:blipFill>
          <a:blip r:embed="rId8"/>
          <a:srcRect/>
          <a:stretch>
            <a:fillRect/>
          </a:stretch>
        </p:blipFill>
        <p:spPr bwMode="auto">
          <a:xfrm>
            <a:off x="6770981" y="1561926"/>
            <a:ext cx="468019" cy="190674"/>
          </a:xfrm>
          <a:prstGeom prst="rect">
            <a:avLst/>
          </a:prstGeom>
          <a:noFill/>
          <a:ln w="9525" algn="ctr">
            <a:noFill/>
            <a:miter lim="800000"/>
            <a:headEnd/>
            <a:tailEnd/>
          </a:ln>
        </p:spPr>
      </p:pic>
      <p:pic>
        <p:nvPicPr>
          <p:cNvPr id="123" name="Rectangle 6"/>
          <p:cNvPicPr>
            <a:picLocks noChangeAspect="1" noChangeArrowheads="1"/>
          </p:cNvPicPr>
          <p:nvPr/>
        </p:nvPicPr>
        <p:blipFill>
          <a:blip r:embed="rId9" cstate="print">
            <a:clrChange>
              <a:clrFrom>
                <a:srgbClr val="DADBDD"/>
              </a:clrFrom>
              <a:clrTo>
                <a:srgbClr val="DADBDD">
                  <a:alpha val="0"/>
                </a:srgbClr>
              </a:clrTo>
            </a:clrChange>
          </a:blip>
          <a:srcRect l="20914" t="16994" r="24248" b="13333"/>
          <a:stretch>
            <a:fillRect/>
          </a:stretch>
        </p:blipFill>
        <p:spPr bwMode="auto">
          <a:xfrm>
            <a:off x="6847181" y="2209800"/>
            <a:ext cx="266700" cy="381000"/>
          </a:xfrm>
          <a:prstGeom prst="rect">
            <a:avLst/>
          </a:prstGeom>
          <a:noFill/>
          <a:ln w="9525">
            <a:noFill/>
            <a:miter lim="800000"/>
            <a:headEnd/>
            <a:tailEnd/>
          </a:ln>
        </p:spPr>
      </p:pic>
      <p:grpSp>
        <p:nvGrpSpPr>
          <p:cNvPr id="6" name="Group 128"/>
          <p:cNvGrpSpPr/>
          <p:nvPr/>
        </p:nvGrpSpPr>
        <p:grpSpPr>
          <a:xfrm>
            <a:off x="6553200" y="990600"/>
            <a:ext cx="975339" cy="821723"/>
            <a:chOff x="2133600" y="1219200"/>
            <a:chExt cx="975339" cy="821723"/>
          </a:xfrm>
        </p:grpSpPr>
        <p:pic>
          <p:nvPicPr>
            <p:cNvPr id="132" name="Rectangle 52"/>
            <p:cNvPicPr>
              <a:picLocks noChangeAspect="1" noChangeArrowheads="1"/>
            </p:cNvPicPr>
            <p:nvPr/>
          </p:nvPicPr>
          <p:blipFill>
            <a:blip r:embed="rId10" cstate="print"/>
            <a:srcRect/>
            <a:stretch>
              <a:fillRect/>
            </a:stretch>
          </p:blipFill>
          <p:spPr bwMode="auto">
            <a:xfrm>
              <a:off x="2133600" y="1219200"/>
              <a:ext cx="975339" cy="821723"/>
            </a:xfrm>
            <a:prstGeom prst="rect">
              <a:avLst/>
            </a:prstGeom>
            <a:noFill/>
            <a:ln w="9525" algn="ctr">
              <a:noFill/>
              <a:miter lim="800000"/>
              <a:headEnd/>
              <a:tailEnd/>
            </a:ln>
          </p:spPr>
        </p:pic>
        <p:sp>
          <p:nvSpPr>
            <p:cNvPr id="136" name="TextBox 35"/>
            <p:cNvSpPr txBox="1">
              <a:spLocks noChangeArrowheads="1"/>
            </p:cNvSpPr>
            <p:nvPr/>
          </p:nvSpPr>
          <p:spPr bwMode="auto">
            <a:xfrm>
              <a:off x="2232503" y="1518503"/>
              <a:ext cx="739297" cy="246217"/>
            </a:xfrm>
            <a:prstGeom prst="rect">
              <a:avLst/>
            </a:prstGeom>
            <a:noFill/>
            <a:ln w="9525" algn="ctr">
              <a:noFill/>
              <a:miter lim="800000"/>
              <a:headEnd/>
              <a:tailEnd/>
            </a:ln>
          </p:spPr>
          <p:txBody>
            <a:bodyPr wrap="none" lIns="91436" tIns="45718" rIns="91436" bIns="45718">
              <a:spAutoFit/>
            </a:bodyPr>
            <a:lstStyle/>
            <a:p>
              <a:r>
                <a:rPr lang="en-US" sz="1000" b="1" dirty="0" smtClean="0">
                  <a:solidFill>
                    <a:schemeClr val="bg2"/>
                  </a:solidFill>
                  <a:latin typeface="Segoe"/>
                </a:rPr>
                <a:t>US PSTN</a:t>
              </a:r>
              <a:endParaRPr lang="en-US" sz="1000" b="1" dirty="0">
                <a:solidFill>
                  <a:schemeClr val="bg2"/>
                </a:solidFill>
                <a:latin typeface="Segoe"/>
              </a:endParaRPr>
            </a:p>
          </p:txBody>
        </p:sp>
      </p:grpSp>
      <p:sp>
        <p:nvSpPr>
          <p:cNvPr id="139" name="TextBox 138"/>
          <p:cNvSpPr txBox="1"/>
          <p:nvPr/>
        </p:nvSpPr>
        <p:spPr>
          <a:xfrm>
            <a:off x="5457825" y="5464314"/>
            <a:ext cx="304800" cy="707886"/>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X</a:t>
            </a:r>
            <a:endParaRPr lang="en-US" sz="4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cxnSp>
        <p:nvCxnSpPr>
          <p:cNvPr id="140" name="Straight Connector 139"/>
          <p:cNvCxnSpPr/>
          <p:nvPr/>
        </p:nvCxnSpPr>
        <p:spPr bwMode="auto">
          <a:xfrm>
            <a:off x="0" y="22098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grpSp>
        <p:nvGrpSpPr>
          <p:cNvPr id="7" name="Group 47"/>
          <p:cNvGrpSpPr/>
          <p:nvPr/>
        </p:nvGrpSpPr>
        <p:grpSpPr>
          <a:xfrm>
            <a:off x="3733800" y="990600"/>
            <a:ext cx="975339" cy="821723"/>
            <a:chOff x="2133600" y="1219200"/>
            <a:chExt cx="975339" cy="821723"/>
          </a:xfrm>
        </p:grpSpPr>
        <p:pic>
          <p:nvPicPr>
            <p:cNvPr id="49" name="Rectangle 52"/>
            <p:cNvPicPr>
              <a:picLocks noChangeAspect="1" noChangeArrowheads="1"/>
            </p:cNvPicPr>
            <p:nvPr/>
          </p:nvPicPr>
          <p:blipFill>
            <a:blip r:embed="rId10" cstate="print"/>
            <a:srcRect/>
            <a:stretch>
              <a:fillRect/>
            </a:stretch>
          </p:blipFill>
          <p:spPr bwMode="auto">
            <a:xfrm>
              <a:off x="2133600" y="1219200"/>
              <a:ext cx="975339" cy="821723"/>
            </a:xfrm>
            <a:prstGeom prst="rect">
              <a:avLst/>
            </a:prstGeom>
            <a:noFill/>
            <a:ln w="9525" algn="ctr">
              <a:noFill/>
              <a:miter lim="800000"/>
              <a:headEnd/>
              <a:tailEnd/>
            </a:ln>
          </p:spPr>
        </p:pic>
        <p:sp>
          <p:nvSpPr>
            <p:cNvPr id="50" name="TextBox 35"/>
            <p:cNvSpPr txBox="1">
              <a:spLocks noChangeArrowheads="1"/>
            </p:cNvSpPr>
            <p:nvPr/>
          </p:nvSpPr>
          <p:spPr bwMode="auto">
            <a:xfrm>
              <a:off x="2232503" y="1518503"/>
              <a:ext cx="739297" cy="246217"/>
            </a:xfrm>
            <a:prstGeom prst="rect">
              <a:avLst/>
            </a:prstGeom>
            <a:noFill/>
            <a:ln w="9525" algn="ctr">
              <a:noFill/>
              <a:miter lim="800000"/>
              <a:headEnd/>
              <a:tailEnd/>
            </a:ln>
          </p:spPr>
          <p:txBody>
            <a:bodyPr wrap="none" lIns="91436" tIns="45718" rIns="91436" bIns="45718">
              <a:spAutoFit/>
            </a:bodyPr>
            <a:lstStyle/>
            <a:p>
              <a:r>
                <a:rPr lang="en-US" sz="1000" b="1" dirty="0" smtClean="0">
                  <a:solidFill>
                    <a:schemeClr val="bg2"/>
                  </a:solidFill>
                  <a:latin typeface="Segoe"/>
                </a:rPr>
                <a:t>US PSTN</a:t>
              </a:r>
              <a:endParaRPr lang="en-US" sz="1000" b="1" dirty="0">
                <a:solidFill>
                  <a:schemeClr val="bg2"/>
                </a:solidFill>
                <a:latin typeface="Segoe"/>
              </a:endParaRPr>
            </a:p>
          </p:txBody>
        </p:sp>
      </p:grpSp>
      <p:sp>
        <p:nvSpPr>
          <p:cNvPr id="51" name="Rectangle 50"/>
          <p:cNvSpPr/>
          <p:nvPr/>
        </p:nvSpPr>
        <p:spPr bwMode="auto">
          <a:xfrm>
            <a:off x="3276600" y="1752600"/>
            <a:ext cx="1828800" cy="304800"/>
          </a:xfrm>
          <a:prstGeom prst="rect">
            <a:avLst/>
          </a:prstGeom>
          <a:solidFill>
            <a:schemeClr val="tx2"/>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400" dirty="0" smtClean="0">
                <a:solidFill>
                  <a:schemeClr val="bg1"/>
                </a:solidFill>
                <a:latin typeface="Segoe" pitchFamily="34" charset="0"/>
              </a:rPr>
              <a:t>+142555511111</a:t>
            </a:r>
          </a:p>
        </p:txBody>
      </p:sp>
      <p:sp>
        <p:nvSpPr>
          <p:cNvPr id="52" name="Rectangle 51"/>
          <p:cNvSpPr/>
          <p:nvPr/>
        </p:nvSpPr>
        <p:spPr>
          <a:xfrm>
            <a:off x="3217975" y="2819400"/>
            <a:ext cx="2182008" cy="2616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sz="1100" dirty="0" smtClean="0">
                <a:solidFill>
                  <a:schemeClr val="bg1"/>
                </a:solidFill>
              </a:rPr>
              <a:t>sip:+142555511111@contoso.com</a:t>
            </a:r>
          </a:p>
        </p:txBody>
      </p:sp>
      <p:sp>
        <p:nvSpPr>
          <p:cNvPr id="54" name="TextBox 53"/>
          <p:cNvSpPr txBox="1"/>
          <p:nvPr/>
        </p:nvSpPr>
        <p:spPr>
          <a:xfrm>
            <a:off x="3733800" y="914400"/>
            <a:ext cx="990600" cy="215444"/>
          </a:xfrm>
          <a:prstGeom prst="rect">
            <a:avLst/>
          </a:prstGeom>
          <a:noFill/>
        </p:spPr>
        <p:txBody>
          <a:bodyPr wrap="square" rtlCol="0">
            <a:spAutoFit/>
          </a:bodyPr>
          <a:lstStyle/>
          <a:p>
            <a:r>
              <a:rPr lang="en-US" sz="800" b="1" dirty="0" smtClean="0"/>
              <a:t>E.164 number</a:t>
            </a:r>
            <a:endParaRPr lang="en-US" sz="800" b="1" dirty="0"/>
          </a:p>
        </p:txBody>
      </p:sp>
      <p:pic>
        <p:nvPicPr>
          <p:cNvPr id="55" name="Rectangle 57"/>
          <p:cNvPicPr>
            <a:picLocks noChangeAspect="1" noChangeArrowheads="1"/>
          </p:cNvPicPr>
          <p:nvPr/>
        </p:nvPicPr>
        <p:blipFill>
          <a:blip r:embed="rId8"/>
          <a:srcRect/>
          <a:stretch>
            <a:fillRect/>
          </a:stretch>
        </p:blipFill>
        <p:spPr bwMode="auto">
          <a:xfrm>
            <a:off x="3962400" y="1561926"/>
            <a:ext cx="468019" cy="190674"/>
          </a:xfrm>
          <a:prstGeom prst="rect">
            <a:avLst/>
          </a:prstGeom>
          <a:noFill/>
          <a:ln w="9525" algn="ctr">
            <a:noFill/>
            <a:miter lim="800000"/>
            <a:headEnd/>
            <a:tailEnd/>
          </a:ln>
        </p:spPr>
      </p:pic>
      <p:pic>
        <p:nvPicPr>
          <p:cNvPr id="56" name="Rectangle 6"/>
          <p:cNvPicPr>
            <a:picLocks noChangeAspect="1" noChangeArrowheads="1"/>
          </p:cNvPicPr>
          <p:nvPr/>
        </p:nvPicPr>
        <p:blipFill>
          <a:blip r:embed="rId9" cstate="print">
            <a:clrChange>
              <a:clrFrom>
                <a:srgbClr val="DADBDD"/>
              </a:clrFrom>
              <a:clrTo>
                <a:srgbClr val="DADBDD">
                  <a:alpha val="0"/>
                </a:srgbClr>
              </a:clrTo>
            </a:clrChange>
          </a:blip>
          <a:srcRect l="20914" t="16994" r="24248" b="13333"/>
          <a:stretch>
            <a:fillRect/>
          </a:stretch>
        </p:blipFill>
        <p:spPr bwMode="auto">
          <a:xfrm>
            <a:off x="4038600" y="2209800"/>
            <a:ext cx="266700" cy="381000"/>
          </a:xfrm>
          <a:prstGeom prst="rect">
            <a:avLst/>
          </a:prstGeom>
          <a:noFill/>
          <a:ln w="9525">
            <a:noFill/>
            <a:miter lim="800000"/>
            <a:headEnd/>
            <a:tailEnd/>
          </a:ln>
        </p:spPr>
      </p:pic>
      <p:grpSp>
        <p:nvGrpSpPr>
          <p:cNvPr id="8" name="Group 58"/>
          <p:cNvGrpSpPr/>
          <p:nvPr/>
        </p:nvGrpSpPr>
        <p:grpSpPr>
          <a:xfrm>
            <a:off x="4419600" y="5095875"/>
            <a:ext cx="1628775" cy="238125"/>
            <a:chOff x="5257800" y="6162675"/>
            <a:chExt cx="1628775" cy="238125"/>
          </a:xfrm>
        </p:grpSpPr>
        <p:sp>
          <p:nvSpPr>
            <p:cNvPr id="57" name="Rectangle 56"/>
            <p:cNvSpPr/>
            <p:nvPr/>
          </p:nvSpPr>
          <p:spPr bwMode="auto">
            <a:xfrm>
              <a:off x="6276975" y="6162675"/>
              <a:ext cx="609600" cy="228600"/>
            </a:xfrm>
            <a:prstGeom prst="rect">
              <a:avLst/>
            </a:prstGeom>
            <a:solidFill>
              <a:schemeClr val="accent3">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900" dirty="0" smtClean="0">
                  <a:solidFill>
                    <a:schemeClr val="bg1"/>
                  </a:solidFill>
                  <a:latin typeface="Segoe" pitchFamily="34" charset="0"/>
                </a:rPr>
                <a:t>Fail</a:t>
              </a:r>
            </a:p>
          </p:txBody>
        </p:sp>
        <p:sp>
          <p:nvSpPr>
            <p:cNvPr id="58" name="Rectangle 57"/>
            <p:cNvSpPr/>
            <p:nvPr/>
          </p:nvSpPr>
          <p:spPr bwMode="auto">
            <a:xfrm>
              <a:off x="5257800" y="6172200"/>
              <a:ext cx="685800" cy="228600"/>
            </a:xfrm>
            <a:prstGeom prst="rect">
              <a:avLst/>
            </a:prstGeom>
            <a:solidFill>
              <a:schemeClr val="accent4">
                <a:lumMod val="60000"/>
                <a:lumOff val="40000"/>
              </a:schemeClr>
            </a:solidFill>
            <a:ln w="12700" cap="flat" cmpd="sng" algn="ctr">
              <a:solidFill>
                <a:srgbClr val="77777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solidFill>
                    <a:schemeClr val="bg1"/>
                  </a:solidFill>
                  <a:latin typeface="Segoe" pitchFamily="34" charset="0"/>
                </a:rPr>
                <a:t>Success</a:t>
              </a:r>
              <a:endParaRPr kumimoji="0" lang="en-US" sz="700" b="0" i="0" u="none" strike="noStrike" cap="none" normalizeH="0" baseline="0" dirty="0" smtClean="0">
                <a:solidFill>
                  <a:schemeClr val="bg1"/>
                </a:solidFill>
                <a:latin typeface="Segoe" pitchFamily="34" charset="0"/>
              </a:endParaRPr>
            </a:p>
          </p:txBody>
        </p:sp>
      </p:grpSp>
      <p:sp>
        <p:nvSpPr>
          <p:cNvPr id="60" name="TextBox 59"/>
          <p:cNvSpPr txBox="1"/>
          <p:nvPr/>
        </p:nvSpPr>
        <p:spPr>
          <a:xfrm>
            <a:off x="0" y="4825425"/>
            <a:ext cx="1752600" cy="584775"/>
          </a:xfrm>
          <a:prstGeom prst="rect">
            <a:avLst/>
          </a:prstGeom>
          <a:noFill/>
        </p:spPr>
        <p:txBody>
          <a:bodyPr wrap="square" rtlCol="0">
            <a:spAutoFit/>
          </a:bodyPr>
          <a:lstStyle/>
          <a:p>
            <a:r>
              <a:rPr lang="en-US" sz="1600" dirty="0" smtClean="0">
                <a:solidFill>
                  <a:srgbClr val="DDDDDD"/>
                </a:solidFill>
              </a:rPr>
              <a:t>Outbound</a:t>
            </a:r>
          </a:p>
          <a:p>
            <a:r>
              <a:rPr lang="en-US" sz="1600" dirty="0" smtClean="0">
                <a:solidFill>
                  <a:srgbClr val="DDDDDD"/>
                </a:solidFill>
              </a:rPr>
              <a:t>Routing</a:t>
            </a:r>
            <a:endParaRPr lang="en-US" sz="1600" dirty="0">
              <a:solidFill>
                <a:srgbClr val="DDDDDD"/>
              </a:solidFill>
            </a:endParaRPr>
          </a:p>
        </p:txBody>
      </p:sp>
      <p:sp>
        <p:nvSpPr>
          <p:cNvPr id="61" name="TextBox 60"/>
          <p:cNvSpPr txBox="1"/>
          <p:nvPr/>
        </p:nvSpPr>
        <p:spPr>
          <a:xfrm>
            <a:off x="0" y="2819400"/>
            <a:ext cx="1295400" cy="338554"/>
          </a:xfrm>
          <a:prstGeom prst="rect">
            <a:avLst/>
          </a:prstGeom>
          <a:noFill/>
        </p:spPr>
        <p:txBody>
          <a:bodyPr wrap="square" rtlCol="0">
            <a:spAutoFit/>
          </a:bodyPr>
          <a:lstStyle/>
          <a:p>
            <a:r>
              <a:rPr lang="en-US" sz="1600" dirty="0" smtClean="0">
                <a:solidFill>
                  <a:srgbClr val="DDDDDD"/>
                </a:solidFill>
              </a:rPr>
              <a:t>SIP INVITE</a:t>
            </a:r>
            <a:endParaRPr lang="en-US" sz="1600" dirty="0">
              <a:solidFill>
                <a:srgbClr val="DDDDDD"/>
              </a:solidFill>
            </a:endParaRPr>
          </a:p>
        </p:txBody>
      </p:sp>
      <p:cxnSp>
        <p:nvCxnSpPr>
          <p:cNvPr id="62" name="Straight Connector 61"/>
          <p:cNvCxnSpPr/>
          <p:nvPr/>
        </p:nvCxnSpPr>
        <p:spPr bwMode="auto">
          <a:xfrm>
            <a:off x="0" y="4418012"/>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
        <p:nvSpPr>
          <p:cNvPr id="63" name="TextBox 62"/>
          <p:cNvSpPr txBox="1"/>
          <p:nvPr/>
        </p:nvSpPr>
        <p:spPr>
          <a:xfrm>
            <a:off x="0" y="3581400"/>
            <a:ext cx="1752600" cy="584775"/>
          </a:xfrm>
          <a:prstGeom prst="rect">
            <a:avLst/>
          </a:prstGeom>
          <a:noFill/>
        </p:spPr>
        <p:txBody>
          <a:bodyPr wrap="square" rtlCol="0">
            <a:spAutoFit/>
          </a:bodyPr>
          <a:lstStyle/>
          <a:p>
            <a:r>
              <a:rPr lang="en-US" sz="1600" dirty="0" smtClean="0">
                <a:solidFill>
                  <a:srgbClr val="DDDDDD"/>
                </a:solidFill>
              </a:rPr>
              <a:t>Translations</a:t>
            </a:r>
            <a:br>
              <a:rPr lang="en-US" sz="1600" dirty="0" smtClean="0">
                <a:solidFill>
                  <a:srgbClr val="DDDDDD"/>
                </a:solidFill>
              </a:rPr>
            </a:br>
            <a:r>
              <a:rPr lang="en-US" sz="1600" dirty="0" smtClean="0">
                <a:solidFill>
                  <a:srgbClr val="DDDDDD"/>
                </a:solidFill>
              </a:rPr>
              <a:t>Application</a:t>
            </a:r>
            <a:endParaRPr lang="en-US" sz="1600" dirty="0">
              <a:solidFill>
                <a:srgbClr val="DDDDDD"/>
              </a:solidFill>
            </a:endParaRPr>
          </a:p>
        </p:txBody>
      </p:sp>
      <p:cxnSp>
        <p:nvCxnSpPr>
          <p:cNvPr id="64" name="Straight Connector 63"/>
          <p:cNvCxnSpPr/>
          <p:nvPr/>
        </p:nvCxnSpPr>
        <p:spPr bwMode="auto">
          <a:xfrm>
            <a:off x="0" y="3276600"/>
            <a:ext cx="1676400" cy="1588"/>
          </a:xfrm>
          <a:prstGeom prst="line">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9050" cap="flat" cmpd="sng" algn="ctr">
            <a:solidFill>
              <a:schemeClr val="tx2">
                <a:lumMod val="75000"/>
              </a:schemeClr>
            </a:solidFill>
            <a:prstDash val="dash"/>
            <a:round/>
            <a:headEnd type="none" w="med" len="med"/>
            <a:tailEnd type="none" w="med" len="med"/>
          </a:ln>
          <a:effectLst/>
        </p:spPr>
      </p:cxnSp>
    </p:spTree>
    <p:extLst>
      <p:ext uri="{BB962C8B-B14F-4D97-AF65-F5344CB8AC3E}">
        <p14:creationId xmlns:p14="http://schemas.microsoft.com/office/powerpoint/2010/main" xmlns="" val="226288487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Call Routing UI</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247768730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Voice Deployment Goals</a:t>
            </a:r>
            <a:endParaRPr lang="en-US" dirty="0"/>
          </a:p>
        </p:txBody>
      </p:sp>
      <p:sp>
        <p:nvSpPr>
          <p:cNvPr id="3" name="Content Placeholder 2"/>
          <p:cNvSpPr>
            <a:spLocks noGrp="1"/>
          </p:cNvSpPr>
          <p:nvPr>
            <p:ph idx="1"/>
          </p:nvPr>
        </p:nvSpPr>
        <p:spPr>
          <a:xfrm>
            <a:off x="380999" y="1410729"/>
            <a:ext cx="8763001" cy="3687163"/>
          </a:xfrm>
        </p:spPr>
        <p:txBody>
          <a:bodyPr vert="horz" wrap="square" lIns="0" tIns="0" rIns="0" bIns="0" rtlCol="0">
            <a:noAutofit/>
          </a:bodyPr>
          <a:lstStyle/>
          <a:p>
            <a:pPr marL="517525" lvl="1" indent="0">
              <a:buNone/>
            </a:pPr>
            <a:endParaRPr lang="en-US" dirty="0"/>
          </a:p>
          <a:p>
            <a:r>
              <a:rPr lang="en-US" dirty="0"/>
              <a:t>Mixed environment with PBX</a:t>
            </a:r>
          </a:p>
          <a:p>
            <a:pPr lvl="1"/>
            <a:r>
              <a:rPr lang="en-US" dirty="0"/>
              <a:t>Some users will be on the PBX, others will move</a:t>
            </a:r>
          </a:p>
          <a:p>
            <a:pPr lvl="1"/>
            <a:r>
              <a:rPr lang="en-US" dirty="0"/>
              <a:t>Mix expected to change over time</a:t>
            </a:r>
          </a:p>
          <a:p>
            <a:endParaRPr lang="en-US" dirty="0"/>
          </a:p>
          <a:p>
            <a:r>
              <a:rPr lang="en-US" dirty="0"/>
              <a:t>Office Communications Server for Voice</a:t>
            </a:r>
          </a:p>
          <a:p>
            <a:pPr lvl="1"/>
            <a:r>
              <a:rPr lang="en-US" dirty="0"/>
              <a:t>Enable a temporary transition state</a:t>
            </a:r>
          </a:p>
          <a:p>
            <a:pPr lvl="1"/>
            <a:r>
              <a:rPr lang="en-US" dirty="0"/>
              <a:t>Prepare for your PBX-less future</a:t>
            </a:r>
          </a:p>
        </p:txBody>
      </p:sp>
    </p:spTree>
    <p:extLst>
      <p:ext uri="{BB962C8B-B14F-4D97-AF65-F5344CB8AC3E}">
        <p14:creationId xmlns:p14="http://schemas.microsoft.com/office/powerpoint/2010/main" xmlns="" val="187655459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smtClean="0"/>
              <a:t>Voice Deployment Scenarios</a:t>
            </a:r>
            <a:endParaRPr lang="en-US" dirty="0"/>
          </a:p>
        </p:txBody>
      </p:sp>
      <p:sp>
        <p:nvSpPr>
          <p:cNvPr id="3" name="Content Placeholder 2"/>
          <p:cNvSpPr>
            <a:spLocks noGrp="1"/>
          </p:cNvSpPr>
          <p:nvPr>
            <p:ph idx="1"/>
          </p:nvPr>
        </p:nvSpPr>
        <p:spPr>
          <a:xfrm>
            <a:off x="381000" y="1352549"/>
            <a:ext cx="8610600" cy="4351961"/>
          </a:xfrm>
        </p:spPr>
        <p:txBody>
          <a:bodyPr vert="horz" wrap="square" lIns="0" tIns="0" rIns="0" bIns="0" rtlCol="0">
            <a:noAutofit/>
          </a:bodyPr>
          <a:lstStyle/>
          <a:p>
            <a:endParaRPr lang="en-US" dirty="0"/>
          </a:p>
          <a:p>
            <a:r>
              <a:rPr lang="en-US" dirty="0"/>
              <a:t>Networked PBX: Split dial plan</a:t>
            </a:r>
          </a:p>
          <a:p>
            <a:pPr lvl="1"/>
            <a:r>
              <a:rPr lang="en-US" dirty="0"/>
              <a:t>Mediation Server located behind the PBX </a:t>
            </a:r>
          </a:p>
          <a:p>
            <a:pPr lvl="1"/>
            <a:r>
              <a:rPr lang="en-US" dirty="0"/>
              <a:t>Connect using SIP/PSTN Gateway or Direct SIP</a:t>
            </a:r>
          </a:p>
          <a:p>
            <a:endParaRPr lang="en-US" dirty="0"/>
          </a:p>
          <a:p>
            <a:r>
              <a:rPr lang="en-US" dirty="0"/>
              <a:t>Direct to PSTN: Owned dial plan</a:t>
            </a:r>
          </a:p>
          <a:p>
            <a:pPr lvl="1"/>
            <a:r>
              <a:rPr lang="en-US" dirty="0"/>
              <a:t>Calls are sent/received directly with PSTN</a:t>
            </a:r>
          </a:p>
          <a:p>
            <a:pPr lvl="1"/>
            <a:r>
              <a:rPr lang="en-US" dirty="0"/>
              <a:t>SIP </a:t>
            </a:r>
            <a:r>
              <a:rPr lang="en-US" dirty="0" err="1"/>
              <a:t>Trunking</a:t>
            </a:r>
            <a:r>
              <a:rPr lang="en-US" dirty="0"/>
              <a:t> from carrier or circuits to Gateway</a:t>
            </a:r>
          </a:p>
        </p:txBody>
      </p:sp>
    </p:spTree>
    <p:extLst>
      <p:ext uri="{BB962C8B-B14F-4D97-AF65-F5344CB8AC3E}">
        <p14:creationId xmlns:p14="http://schemas.microsoft.com/office/powerpoint/2010/main" xmlns="" val="81423486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smtClean="0"/>
              <a:t>Voice Deployment Scenarios</a:t>
            </a:r>
            <a:endParaRPr lang="en-US" dirty="0"/>
          </a:p>
        </p:txBody>
      </p:sp>
      <p:sp>
        <p:nvSpPr>
          <p:cNvPr id="3" name="Content Placeholder 2"/>
          <p:cNvSpPr>
            <a:spLocks noGrp="1"/>
          </p:cNvSpPr>
          <p:nvPr>
            <p:ph idx="1"/>
          </p:nvPr>
        </p:nvSpPr>
        <p:spPr>
          <a:xfrm>
            <a:off x="381000" y="1349375"/>
            <a:ext cx="8610600" cy="3083921"/>
          </a:xfrm>
        </p:spPr>
        <p:txBody>
          <a:bodyPr vert="horz" wrap="square" lIns="0" tIns="0" rIns="0" bIns="0" rtlCol="0">
            <a:noAutofit/>
          </a:bodyPr>
          <a:lstStyle/>
          <a:p>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Networked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PBX: Split dial plan</a:t>
            </a:r>
          </a:p>
          <a:p>
            <a:pPr lvl="1"/>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endParaRPr lang="en-US" dirty="0"/>
          </a:p>
          <a:p>
            <a:endParaRPr lang="en-US" dirty="0"/>
          </a:p>
          <a:p>
            <a:r>
              <a:rPr lang="en-US" dirty="0"/>
              <a:t>Direct to PSTN: Owned dial plan</a:t>
            </a:r>
          </a:p>
        </p:txBody>
      </p:sp>
    </p:spTree>
    <p:extLst>
      <p:ext uri="{BB962C8B-B14F-4D97-AF65-F5344CB8AC3E}">
        <p14:creationId xmlns:p14="http://schemas.microsoft.com/office/powerpoint/2010/main" xmlns="" val="114234248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dirty="0" smtClean="0"/>
              <a:t>Networked PBX</a:t>
            </a:r>
            <a:br>
              <a:rPr dirty="0" smtClean="0"/>
            </a:br>
            <a:r>
              <a:rPr lang="en-US" sz="3600" dirty="0" smtClean="0">
                <a:solidFill>
                  <a:schemeClr val="tx2"/>
                </a:solidFill>
              </a:rPr>
              <a:t>Using a SIP/PSTN Gateway</a:t>
            </a:r>
            <a:endParaRPr lang="en-US" sz="3600" dirty="0">
              <a:solidFill>
                <a:schemeClr val="tx2"/>
              </a:solidFill>
            </a:endParaRPr>
          </a:p>
        </p:txBody>
      </p:sp>
      <p:sp>
        <p:nvSpPr>
          <p:cNvPr id="3" name="Content Placeholder 2"/>
          <p:cNvSpPr>
            <a:spLocks noGrp="1"/>
          </p:cNvSpPr>
          <p:nvPr>
            <p:ph idx="1"/>
          </p:nvPr>
        </p:nvSpPr>
        <p:spPr>
          <a:xfrm>
            <a:off x="248796" y="1468120"/>
            <a:ext cx="6110235" cy="4561205"/>
          </a:xfrm>
        </p:spPr>
        <p:txBody>
          <a:bodyPr vert="horz" wrap="square" lIns="0" tIns="0" rIns="0" bIns="0" rtlCol="0">
            <a:noAutofit/>
          </a:bodyPr>
          <a:lstStyle/>
          <a:p>
            <a:r>
              <a:rPr lang="en-US" sz="2800" dirty="0"/>
              <a:t>Users are moved off the PBX </a:t>
            </a:r>
          </a:p>
          <a:p>
            <a:r>
              <a:rPr lang="en-US" sz="2800" dirty="0"/>
              <a:t>Calls delivered from PSTN to PBX</a:t>
            </a:r>
            <a:br>
              <a:rPr lang="en-US" sz="2800" dirty="0"/>
            </a:br>
            <a:r>
              <a:rPr lang="en-US" sz="2800" dirty="0"/>
              <a:t>and routed to SIP/PSTN Gateway</a:t>
            </a:r>
          </a:p>
          <a:p>
            <a:r>
              <a:rPr lang="en-US" sz="2800" dirty="0"/>
              <a:t>Wide availability of Gateways for geography &amp; circuit configurations</a:t>
            </a:r>
          </a:p>
          <a:p>
            <a:r>
              <a:rPr lang="en-US" sz="2800" dirty="0"/>
              <a:t>Dialing behavior preserved for calls between all users </a:t>
            </a:r>
          </a:p>
          <a:p>
            <a:r>
              <a:rPr lang="en-US" sz="2800" dirty="0"/>
              <a:t>Fast &amp; inexpensive to deploy for</a:t>
            </a:r>
            <a:br>
              <a:rPr lang="en-US" sz="2800" dirty="0"/>
            </a:br>
            <a:r>
              <a:rPr lang="en-US" sz="2800" dirty="0"/>
              <a:t>pilot &amp; smaller production</a:t>
            </a:r>
          </a:p>
          <a:p>
            <a:r>
              <a:rPr lang="en-US" sz="2800" dirty="0"/>
              <a:t>Double-</a:t>
            </a:r>
            <a:r>
              <a:rPr lang="en-US" sz="2800" dirty="0" err="1"/>
              <a:t>trunking</a:t>
            </a:r>
            <a:r>
              <a:rPr lang="en-US" sz="2800" dirty="0"/>
              <a:t> through the PBX increases cost with scale </a:t>
            </a:r>
          </a:p>
          <a:p>
            <a:endParaRPr lang="en-US" sz="2800" dirty="0"/>
          </a:p>
        </p:txBody>
      </p:sp>
      <p:pic>
        <p:nvPicPr>
          <p:cNvPr id="3075" name="Picture 3"/>
          <p:cNvPicPr>
            <a:picLocks noChangeAspect="1" noChangeArrowheads="1"/>
          </p:cNvPicPr>
          <p:nvPr/>
        </p:nvPicPr>
        <p:blipFill>
          <a:blip r:embed="rId3"/>
          <a:srcRect/>
          <a:stretch>
            <a:fillRect/>
          </a:stretch>
        </p:blipFill>
        <p:spPr bwMode="auto">
          <a:xfrm>
            <a:off x="6324600" y="195788"/>
            <a:ext cx="2524125" cy="5838825"/>
          </a:xfrm>
          <a:prstGeom prst="round2DiagRect">
            <a:avLst>
              <a:gd name="adj1" fmla="val 16667"/>
              <a:gd name="adj2" fmla="val 0"/>
            </a:avLst>
          </a:prstGeom>
          <a:ln w="88900" cap="sq">
            <a:solidFill>
              <a:srgbClr val="FFFF00"/>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11127990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dirty="0" smtClean="0"/>
              <a:t>Networked PBX</a:t>
            </a:r>
            <a:br>
              <a:rPr dirty="0" smtClean="0"/>
            </a:br>
            <a:r>
              <a:rPr lang="en-US" sz="3600" dirty="0" smtClean="0">
                <a:solidFill>
                  <a:schemeClr val="tx2"/>
                </a:solidFill>
              </a:rPr>
              <a:t>Direct SIP</a:t>
            </a:r>
            <a:endParaRPr lang="en-US" sz="3600" dirty="0">
              <a:solidFill>
                <a:schemeClr val="tx2"/>
              </a:solidFill>
            </a:endParaRPr>
          </a:p>
        </p:txBody>
      </p:sp>
      <p:sp>
        <p:nvSpPr>
          <p:cNvPr id="3" name="Content Placeholder 2"/>
          <p:cNvSpPr>
            <a:spLocks noGrp="1"/>
          </p:cNvSpPr>
          <p:nvPr>
            <p:ph idx="1"/>
          </p:nvPr>
        </p:nvSpPr>
        <p:spPr>
          <a:xfrm>
            <a:off x="248796" y="1470208"/>
            <a:ext cx="5847204" cy="4025717"/>
          </a:xfrm>
        </p:spPr>
        <p:txBody>
          <a:bodyPr vert="horz" wrap="square" lIns="0" tIns="0" rIns="0" bIns="0" rtlCol="0">
            <a:noAutofit/>
          </a:bodyPr>
          <a:lstStyle/>
          <a:p>
            <a:r>
              <a:rPr lang="en-US" sz="2800" dirty="0"/>
              <a:t>Users are moved off the PBX</a:t>
            </a:r>
          </a:p>
          <a:p>
            <a:r>
              <a:rPr lang="en-US" sz="2800" dirty="0"/>
              <a:t>Calls delivered from PSTN to IP-PBX</a:t>
            </a:r>
          </a:p>
          <a:p>
            <a:r>
              <a:rPr lang="en-US" sz="2800" dirty="0"/>
              <a:t>Mediation Server connects directly to SIP interface on supported IP-PBX</a:t>
            </a:r>
          </a:p>
          <a:p>
            <a:r>
              <a:rPr lang="en-US" sz="2800" dirty="0"/>
              <a:t>But still a server to server trunk – not client to client due to lack of ICE negotiation, security, etc.</a:t>
            </a:r>
          </a:p>
          <a:p>
            <a:r>
              <a:rPr lang="en-US" sz="2800" dirty="0"/>
              <a:t>May require additional software, licenses or upgrades to the IP-PBX</a:t>
            </a:r>
          </a:p>
          <a:p>
            <a:r>
              <a:rPr lang="en-US" sz="2800" dirty="0"/>
              <a:t>As production deployments grow, </a:t>
            </a:r>
            <a:br>
              <a:rPr lang="en-US" sz="2800" dirty="0"/>
            </a:br>
            <a:r>
              <a:rPr lang="en-US" sz="2800" dirty="0"/>
              <a:t>Direct SIP has OA&amp;M advantages</a:t>
            </a:r>
          </a:p>
        </p:txBody>
      </p:sp>
      <p:pic>
        <p:nvPicPr>
          <p:cNvPr id="4099" name="Picture 3"/>
          <p:cNvPicPr>
            <a:picLocks noChangeAspect="1" noChangeArrowheads="1"/>
          </p:cNvPicPr>
          <p:nvPr/>
        </p:nvPicPr>
        <p:blipFill>
          <a:blip r:embed="rId3"/>
          <a:srcRect/>
          <a:stretch>
            <a:fillRect/>
          </a:stretch>
        </p:blipFill>
        <p:spPr bwMode="auto">
          <a:xfrm>
            <a:off x="6324600" y="195791"/>
            <a:ext cx="2524125" cy="5838825"/>
          </a:xfrm>
          <a:prstGeom prst="round2DiagRect">
            <a:avLst>
              <a:gd name="adj1" fmla="val 16667"/>
              <a:gd name="adj2" fmla="val 0"/>
            </a:avLst>
          </a:prstGeom>
          <a:ln w="88900" cap="sq">
            <a:solidFill>
              <a:srgbClr val="FFFF00"/>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4293301491"/>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smtClean="0"/>
              <a:t>Voice Deployment Scenarios</a:t>
            </a:r>
            <a:endParaRPr lang="en-US" dirty="0"/>
          </a:p>
        </p:txBody>
      </p:sp>
      <p:sp>
        <p:nvSpPr>
          <p:cNvPr id="3" name="Content Placeholder 2"/>
          <p:cNvSpPr>
            <a:spLocks noGrp="1"/>
          </p:cNvSpPr>
          <p:nvPr>
            <p:ph idx="1"/>
          </p:nvPr>
        </p:nvSpPr>
        <p:spPr>
          <a:xfrm>
            <a:off x="381000" y="1358900"/>
            <a:ext cx="8610600" cy="3083921"/>
          </a:xfrm>
        </p:spPr>
        <p:txBody>
          <a:bodyPr vert="horz" wrap="square" lIns="0" tIns="0" rIns="0" bIns="0" rtlCol="0">
            <a:noAutofit/>
          </a:bodyPr>
          <a:lstStyle/>
          <a:p>
            <a:r>
              <a:rPr lang="en-US" dirty="0" smtClean="0"/>
              <a:t>Networked </a:t>
            </a:r>
            <a:r>
              <a:rPr lang="en-US" dirty="0"/>
              <a:t>PBX: Split dial plan</a:t>
            </a:r>
          </a:p>
          <a:p>
            <a:pPr lvl="1"/>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endParaRPr lang="en-US" dirty="0"/>
          </a:p>
          <a:p>
            <a:endParaRPr lang="en-US" dirty="0"/>
          </a:p>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Direct to PSTN: Owned dial plan</a:t>
            </a:r>
          </a:p>
        </p:txBody>
      </p:sp>
    </p:spTree>
    <p:extLst>
      <p:ext uri="{BB962C8B-B14F-4D97-AF65-F5344CB8AC3E}">
        <p14:creationId xmlns:p14="http://schemas.microsoft.com/office/powerpoint/2010/main" xmlns="" val="709219957"/>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dirty="0" smtClean="0"/>
              <a:t>Direct to PSTN</a:t>
            </a:r>
            <a:br>
              <a:rPr dirty="0" smtClean="0"/>
            </a:br>
            <a:r>
              <a:rPr lang="en-US" sz="3600" dirty="0" smtClean="0">
                <a:solidFill>
                  <a:schemeClr val="tx2"/>
                </a:solidFill>
              </a:rPr>
              <a:t>IP-IP Gateways</a:t>
            </a:r>
            <a:endParaRPr lang="en-US" sz="3600" dirty="0">
              <a:solidFill>
                <a:schemeClr val="tx2"/>
              </a:solidFill>
            </a:endParaRPr>
          </a:p>
        </p:txBody>
      </p:sp>
      <p:sp>
        <p:nvSpPr>
          <p:cNvPr id="3" name="Content Placeholder 2"/>
          <p:cNvSpPr>
            <a:spLocks noGrp="1"/>
          </p:cNvSpPr>
          <p:nvPr>
            <p:ph idx="1"/>
          </p:nvPr>
        </p:nvSpPr>
        <p:spPr>
          <a:xfrm>
            <a:off x="259813" y="1499518"/>
            <a:ext cx="5931437" cy="4284250"/>
          </a:xfrm>
        </p:spPr>
        <p:txBody>
          <a:bodyPr vert="horz" wrap="square" lIns="0" tIns="0" rIns="0" bIns="0" rtlCol="0">
            <a:noAutofit/>
          </a:bodyPr>
          <a:lstStyle/>
          <a:p>
            <a:pPr>
              <a:lnSpc>
                <a:spcPct val="80000"/>
              </a:lnSpc>
              <a:spcBef>
                <a:spcPts val="900"/>
              </a:spcBef>
            </a:pPr>
            <a:r>
              <a:rPr lang="en-US" sz="2800" dirty="0"/>
              <a:t>Mediation Server sits behind same SIP/PSTN Gateway used by IP-PBX</a:t>
            </a:r>
          </a:p>
          <a:p>
            <a:pPr>
              <a:lnSpc>
                <a:spcPct val="80000"/>
              </a:lnSpc>
              <a:spcBef>
                <a:spcPts val="900"/>
              </a:spcBef>
            </a:pPr>
            <a:r>
              <a:rPr lang="en-US" sz="2800" dirty="0"/>
              <a:t>Supported configuration as long as the Gateway is qualified with OCS</a:t>
            </a:r>
          </a:p>
          <a:p>
            <a:pPr>
              <a:lnSpc>
                <a:spcPct val="80000"/>
              </a:lnSpc>
              <a:spcBef>
                <a:spcPts val="900"/>
              </a:spcBef>
            </a:pPr>
            <a:r>
              <a:rPr lang="en-US" sz="2800" dirty="0"/>
              <a:t>Gateway routes based on DID or trunk group, may require configuration on the carrier</a:t>
            </a:r>
          </a:p>
          <a:p>
            <a:pPr>
              <a:lnSpc>
                <a:spcPct val="80000"/>
              </a:lnSpc>
              <a:spcBef>
                <a:spcPts val="900"/>
              </a:spcBef>
            </a:pPr>
            <a:r>
              <a:rPr lang="en-US" sz="2800" dirty="0"/>
              <a:t>Some Gateways support doing an AD Query for routing determination</a:t>
            </a:r>
          </a:p>
          <a:p>
            <a:pPr>
              <a:lnSpc>
                <a:spcPct val="80000"/>
              </a:lnSpc>
              <a:spcBef>
                <a:spcPts val="900"/>
              </a:spcBef>
            </a:pPr>
            <a:r>
              <a:rPr lang="en-US" sz="2800" dirty="0"/>
              <a:t>Increased flexibility and negligible impact to </a:t>
            </a:r>
            <a:r>
              <a:rPr lang="en-US" sz="2800" dirty="0" err="1"/>
              <a:t>trunking</a:t>
            </a:r>
            <a:r>
              <a:rPr lang="en-US" sz="2800" dirty="0"/>
              <a:t> costs when moving users from PBX</a:t>
            </a:r>
          </a:p>
        </p:txBody>
      </p:sp>
      <p:pic>
        <p:nvPicPr>
          <p:cNvPr id="6146" name="Picture 2"/>
          <p:cNvPicPr>
            <a:picLocks noChangeAspect="1" noChangeArrowheads="1"/>
          </p:cNvPicPr>
          <p:nvPr/>
        </p:nvPicPr>
        <p:blipFill>
          <a:blip r:embed="rId3"/>
          <a:srcRect/>
          <a:stretch>
            <a:fillRect/>
          </a:stretch>
        </p:blipFill>
        <p:spPr bwMode="auto">
          <a:xfrm>
            <a:off x="6416969" y="157686"/>
            <a:ext cx="2524125" cy="5838825"/>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190499024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Agenda</a:t>
            </a:r>
            <a:endParaRPr lang="en-US" dirty="0"/>
          </a:p>
        </p:txBody>
      </p:sp>
      <p:sp>
        <p:nvSpPr>
          <p:cNvPr id="3" name="Content Placeholder 2"/>
          <p:cNvSpPr>
            <a:spLocks noGrp="1"/>
          </p:cNvSpPr>
          <p:nvPr>
            <p:ph type="body" sz="quarter" idx="10"/>
          </p:nvPr>
        </p:nvSpPr>
        <p:spPr/>
        <p:txBody>
          <a:bodyPr/>
          <a:lstStyle/>
          <a:p>
            <a:pPr lvl="0"/>
            <a:r>
              <a:rPr lang="en-US" sz="3600" dirty="0" smtClean="0"/>
              <a:t>Before your deployment</a:t>
            </a:r>
          </a:p>
          <a:p>
            <a:pPr lvl="0"/>
            <a:endParaRPr lang="en-US" sz="3600" dirty="0" smtClean="0"/>
          </a:p>
          <a:p>
            <a:pPr lvl="0"/>
            <a:r>
              <a:rPr lang="en-US" sz="3600" dirty="0" smtClean="0"/>
              <a:t>Enterprise </a:t>
            </a:r>
            <a:r>
              <a:rPr lang="en-US" sz="3600" dirty="0"/>
              <a:t>Voice Elements </a:t>
            </a:r>
            <a:endParaRPr lang="en-US" sz="3600" dirty="0" smtClean="0"/>
          </a:p>
          <a:p>
            <a:pPr lvl="0"/>
            <a:endParaRPr lang="en-US" sz="3600" dirty="0" smtClean="0"/>
          </a:p>
          <a:p>
            <a:pPr lvl="0"/>
            <a:r>
              <a:rPr lang="en-US" sz="3600" dirty="0" smtClean="0"/>
              <a:t>Deployment </a:t>
            </a:r>
            <a:r>
              <a:rPr lang="en-US" sz="3600" dirty="0"/>
              <a:t>Scenarios </a:t>
            </a:r>
            <a:endParaRPr lang="en-US" sz="3600" dirty="0" smtClean="0"/>
          </a:p>
          <a:p>
            <a:endParaRPr lang="en-US" sz="3600" dirty="0" smtClean="0"/>
          </a:p>
          <a:p>
            <a:r>
              <a:rPr lang="en-US" sz="3600" dirty="0" smtClean="0"/>
              <a:t>Recommendations </a:t>
            </a:r>
            <a:r>
              <a:rPr lang="en-US" sz="3600" dirty="0"/>
              <a:t>&amp; Next steps</a:t>
            </a:r>
          </a:p>
          <a:p>
            <a:pPr marL="0" indent="0">
              <a:buNone/>
            </a:pPr>
            <a:r>
              <a:rPr lang="en-US" sz="4400" dirty="0" smtClean="0"/>
              <a:t/>
            </a:r>
            <a:br>
              <a:rPr lang="en-US" sz="4400" dirty="0" smtClean="0"/>
            </a:br>
            <a:endParaRPr lang="en-US" sz="4400" dirty="0" smtClean="0"/>
          </a:p>
        </p:txBody>
      </p:sp>
    </p:spTree>
    <p:extLst>
      <p:ext uri="{BB962C8B-B14F-4D97-AF65-F5344CB8AC3E}">
        <p14:creationId xmlns:p14="http://schemas.microsoft.com/office/powerpoint/2010/main" xmlns="" val="241325304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828193"/>
          </a:xfrm>
        </p:spPr>
        <p:txBody>
          <a:bodyPr/>
          <a:lstStyle/>
          <a:p>
            <a:r>
              <a:rPr dirty="0" smtClean="0"/>
              <a:t>Direct to PSTN</a:t>
            </a:r>
            <a:r>
              <a:rPr sz="3200" dirty="0" smtClean="0"/>
              <a:t/>
            </a:r>
            <a:br>
              <a:rPr sz="3200" dirty="0" smtClean="0"/>
            </a:br>
            <a:r>
              <a:rPr lang="en-US" sz="3600" dirty="0" smtClean="0">
                <a:solidFill>
                  <a:schemeClr val="tx2"/>
                </a:solidFill>
              </a:rPr>
              <a:t>Using a SIP/PSTN Gateway</a:t>
            </a:r>
            <a:r>
              <a:rPr dirty="0"/>
              <a:t/>
            </a:r>
            <a:br>
              <a:rPr dirty="0"/>
            </a:br>
            <a:endParaRPr lang="en-US" dirty="0"/>
          </a:p>
        </p:txBody>
      </p:sp>
      <p:sp>
        <p:nvSpPr>
          <p:cNvPr id="3" name="Content Placeholder 2"/>
          <p:cNvSpPr>
            <a:spLocks noGrp="1"/>
          </p:cNvSpPr>
          <p:nvPr>
            <p:ph idx="1"/>
          </p:nvPr>
        </p:nvSpPr>
        <p:spPr>
          <a:xfrm>
            <a:off x="248796" y="1545078"/>
            <a:ext cx="5728398" cy="3748719"/>
          </a:xfrm>
        </p:spPr>
        <p:txBody>
          <a:bodyPr vert="horz" wrap="square" lIns="0" tIns="0" rIns="0" bIns="0" rtlCol="0">
            <a:noAutofit/>
          </a:bodyPr>
          <a:lstStyle/>
          <a:p>
            <a:r>
              <a:rPr lang="en-US" sz="2800" dirty="0"/>
              <a:t>Separate PSTN interconnect infrastructure from PBX</a:t>
            </a:r>
          </a:p>
          <a:p>
            <a:r>
              <a:rPr lang="en-US" sz="2800" dirty="0"/>
              <a:t>Number routing change or new numbers provisioned by Carrier </a:t>
            </a:r>
          </a:p>
          <a:p>
            <a:r>
              <a:rPr lang="en-US" sz="2800" dirty="0"/>
              <a:t>Requires zero PBX changes, eventually move trunks from PBX to SIP/PSTN Gateway</a:t>
            </a:r>
          </a:p>
          <a:p>
            <a:r>
              <a:rPr lang="en-US" sz="2800" dirty="0"/>
              <a:t>Internal calls between user groups  routed through PSTN</a:t>
            </a:r>
          </a:p>
        </p:txBody>
      </p:sp>
      <p:pic>
        <p:nvPicPr>
          <p:cNvPr id="5122" name="Picture 2"/>
          <p:cNvPicPr>
            <a:picLocks noChangeAspect="1" noChangeArrowheads="1"/>
          </p:cNvPicPr>
          <p:nvPr/>
        </p:nvPicPr>
        <p:blipFill>
          <a:blip r:embed="rId3"/>
          <a:srcRect/>
          <a:stretch>
            <a:fillRect/>
          </a:stretch>
        </p:blipFill>
        <p:spPr bwMode="auto">
          <a:xfrm>
            <a:off x="6416971" y="164861"/>
            <a:ext cx="2524125" cy="5838825"/>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330933745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dirty="0" smtClean="0"/>
              <a:t>Direct to PSTN</a:t>
            </a:r>
            <a:br>
              <a:rPr dirty="0" smtClean="0"/>
            </a:br>
            <a:r>
              <a:rPr lang="en-US" sz="3600" dirty="0" smtClean="0">
                <a:solidFill>
                  <a:schemeClr val="tx2"/>
                </a:solidFill>
              </a:rPr>
              <a:t>SIP Trunking</a:t>
            </a:r>
            <a:endParaRPr lang="en-US" sz="3600" dirty="0">
              <a:solidFill>
                <a:schemeClr val="tx2"/>
              </a:solidFill>
            </a:endParaRPr>
          </a:p>
        </p:txBody>
      </p:sp>
      <p:sp>
        <p:nvSpPr>
          <p:cNvPr id="3" name="Content Placeholder 2"/>
          <p:cNvSpPr>
            <a:spLocks noGrp="1"/>
          </p:cNvSpPr>
          <p:nvPr>
            <p:ph idx="1"/>
          </p:nvPr>
        </p:nvSpPr>
        <p:spPr>
          <a:xfrm>
            <a:off x="248795" y="1534061"/>
            <a:ext cx="5923405" cy="4610493"/>
          </a:xfrm>
        </p:spPr>
        <p:txBody>
          <a:bodyPr vert="horz" wrap="square" lIns="0" tIns="0" rIns="0" bIns="0" rtlCol="0">
            <a:noAutofit/>
          </a:bodyPr>
          <a:lstStyle/>
          <a:p>
            <a:r>
              <a:rPr lang="en-US" sz="2800" dirty="0"/>
              <a:t>Connecting Mediation Server to </a:t>
            </a:r>
            <a:br>
              <a:rPr lang="en-US" sz="2800" dirty="0"/>
            </a:br>
            <a:r>
              <a:rPr lang="en-US" sz="2800" dirty="0"/>
              <a:t>SIP </a:t>
            </a:r>
            <a:r>
              <a:rPr lang="en-US" sz="2800" dirty="0" err="1"/>
              <a:t>Trunking</a:t>
            </a:r>
            <a:r>
              <a:rPr lang="en-US" sz="2800" dirty="0"/>
              <a:t> Service</a:t>
            </a:r>
          </a:p>
          <a:p>
            <a:r>
              <a:rPr lang="en-US" sz="2800" dirty="0"/>
              <a:t>No on-premise third party products (SBCs, etc.) required </a:t>
            </a:r>
          </a:p>
          <a:p>
            <a:r>
              <a:rPr lang="en-US" sz="2800" dirty="0"/>
              <a:t>Uses nailed up VPN to Service Provider for security</a:t>
            </a:r>
          </a:p>
          <a:p>
            <a:r>
              <a:rPr lang="en-US" sz="2800" dirty="0"/>
              <a:t>Brings telephony </a:t>
            </a:r>
            <a:r>
              <a:rPr lang="en-US" sz="2800" dirty="0" err="1"/>
              <a:t>trunking</a:t>
            </a:r>
            <a:r>
              <a:rPr lang="en-US" sz="2800" dirty="0"/>
              <a:t> into datacenter consolidation strategy </a:t>
            </a:r>
          </a:p>
          <a:p>
            <a:r>
              <a:rPr lang="en-US" sz="2800" dirty="0"/>
              <a:t>Still early days</a:t>
            </a:r>
            <a:r>
              <a:rPr lang="en-US" sz="2800" dirty="0" smtClean="0"/>
              <a:t>… not </a:t>
            </a:r>
            <a:r>
              <a:rPr lang="en-US" sz="2800" dirty="0"/>
              <a:t>all carriers signed on to support modern (SIP Connect 1.1) standards	</a:t>
            </a:r>
          </a:p>
        </p:txBody>
      </p:sp>
      <p:pic>
        <p:nvPicPr>
          <p:cNvPr id="7171" name="Picture 3"/>
          <p:cNvPicPr>
            <a:picLocks noChangeAspect="1" noChangeArrowheads="1"/>
          </p:cNvPicPr>
          <p:nvPr/>
        </p:nvPicPr>
        <p:blipFill>
          <a:blip r:embed="rId3"/>
          <a:srcRect/>
          <a:stretch>
            <a:fillRect/>
          </a:stretch>
        </p:blipFill>
        <p:spPr bwMode="auto">
          <a:xfrm>
            <a:off x="6416970" y="157689"/>
            <a:ext cx="2524125" cy="5838825"/>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168420548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More Options</a:t>
            </a:r>
            <a:endParaRPr lang="en-US" dirty="0"/>
          </a:p>
        </p:txBody>
      </p:sp>
      <p:sp>
        <p:nvSpPr>
          <p:cNvPr id="3" name="Content Placeholder 2"/>
          <p:cNvSpPr>
            <a:spLocks noGrp="1"/>
          </p:cNvSpPr>
          <p:nvPr>
            <p:ph idx="1"/>
          </p:nvPr>
        </p:nvSpPr>
        <p:spPr>
          <a:xfrm>
            <a:off x="381000" y="1098549"/>
            <a:ext cx="8382000" cy="2197525"/>
          </a:xfrm>
        </p:spPr>
        <p:txBody>
          <a:bodyPr vert="horz" wrap="square" lIns="0" tIns="0" rIns="0" bIns="0" rtlCol="0">
            <a:noAutofit/>
          </a:bodyPr>
          <a:lstStyle/>
          <a:p>
            <a:r>
              <a:rPr lang="en-US" sz="2800" dirty="0"/>
              <a:t>All of these can be deployed in a mixed fashion</a:t>
            </a:r>
          </a:p>
          <a:p>
            <a:r>
              <a:rPr lang="en-US" sz="2800" dirty="0"/>
              <a:t>Scenarios can change as deployment matures</a:t>
            </a:r>
          </a:p>
          <a:p>
            <a:r>
              <a:rPr lang="en-US" sz="2800" dirty="0" err="1"/>
              <a:t>Trunking</a:t>
            </a:r>
            <a:r>
              <a:rPr lang="en-US" sz="2800" dirty="0"/>
              <a:t> both to IP-PBX and PSTN clouds</a:t>
            </a:r>
          </a:p>
          <a:p>
            <a:r>
              <a:rPr lang="en-US" sz="2800" u="sng" dirty="0" smtClean="0"/>
              <a:t>For Example</a:t>
            </a:r>
            <a:r>
              <a:rPr lang="en-US" sz="2800" dirty="0" smtClean="0"/>
              <a:t>: use </a:t>
            </a:r>
            <a:r>
              <a:rPr lang="en-US" sz="2800" dirty="0"/>
              <a:t>Gateways for Pilot, Direct SIP to HQ IP-PBX, keep some users on PBX but move others</a:t>
            </a:r>
          </a:p>
        </p:txBody>
      </p:sp>
      <p:pic>
        <p:nvPicPr>
          <p:cNvPr id="4" name="Picture 3"/>
          <p:cNvPicPr>
            <a:picLocks noChangeAspect="1" noChangeArrowheads="1"/>
          </p:cNvPicPr>
          <p:nvPr/>
        </p:nvPicPr>
        <p:blipFill>
          <a:blip r:embed="rId3"/>
          <a:srcRect/>
          <a:stretch>
            <a:fillRect/>
          </a:stretch>
        </p:blipFill>
        <p:spPr bwMode="auto">
          <a:xfrm>
            <a:off x="1793459" y="3382652"/>
            <a:ext cx="1321216" cy="3056248"/>
          </a:xfrm>
          <a:prstGeom prst="rect">
            <a:avLst/>
          </a:prstGeom>
          <a:noFill/>
          <a:ln w="9525">
            <a:noFill/>
            <a:miter lim="800000"/>
            <a:headEnd/>
            <a:tailEnd/>
          </a:ln>
          <a:effectLst/>
        </p:spPr>
      </p:pic>
      <p:pic>
        <p:nvPicPr>
          <p:cNvPr id="5" name="Picture 3"/>
          <p:cNvPicPr>
            <a:picLocks noChangeAspect="1" noChangeArrowheads="1"/>
          </p:cNvPicPr>
          <p:nvPr/>
        </p:nvPicPr>
        <p:blipFill>
          <a:blip r:embed="rId4"/>
          <a:srcRect/>
          <a:stretch>
            <a:fillRect/>
          </a:stretch>
        </p:blipFill>
        <p:spPr bwMode="auto">
          <a:xfrm>
            <a:off x="4454821" y="3381375"/>
            <a:ext cx="1317651" cy="3048000"/>
          </a:xfrm>
          <a:prstGeom prst="rect">
            <a:avLst/>
          </a:prstGeom>
          <a:noFill/>
          <a:ln w="9525">
            <a:noFill/>
            <a:miter lim="800000"/>
            <a:headEnd/>
            <a:tailEnd/>
          </a:ln>
          <a:effectLst/>
        </p:spPr>
      </p:pic>
      <p:pic>
        <p:nvPicPr>
          <p:cNvPr id="6" name="Picture 5"/>
          <p:cNvPicPr>
            <a:picLocks noChangeAspect="1" noChangeArrowheads="1"/>
          </p:cNvPicPr>
          <p:nvPr/>
        </p:nvPicPr>
        <p:blipFill>
          <a:blip r:embed="rId5"/>
          <a:srcRect/>
          <a:stretch>
            <a:fillRect/>
          </a:stretch>
        </p:blipFill>
        <p:spPr bwMode="auto">
          <a:xfrm>
            <a:off x="7101757" y="3390900"/>
            <a:ext cx="1317651" cy="3048000"/>
          </a:xfrm>
          <a:prstGeom prst="rect">
            <a:avLst/>
          </a:prstGeom>
          <a:noFill/>
          <a:ln w="9525">
            <a:noFill/>
            <a:miter lim="800000"/>
            <a:headEnd/>
            <a:tailEnd/>
          </a:ln>
          <a:effectLst/>
        </p:spPr>
      </p:pic>
      <p:sp>
        <p:nvSpPr>
          <p:cNvPr id="7" name="Right Arrow 6"/>
          <p:cNvSpPr/>
          <p:nvPr/>
        </p:nvSpPr>
        <p:spPr bwMode="auto">
          <a:xfrm>
            <a:off x="476250" y="4314825"/>
            <a:ext cx="1285876" cy="790575"/>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Pilot</a:t>
            </a:r>
          </a:p>
        </p:txBody>
      </p:sp>
      <p:sp>
        <p:nvSpPr>
          <p:cNvPr id="8" name="Right Arrow 7"/>
          <p:cNvSpPr/>
          <p:nvPr/>
        </p:nvSpPr>
        <p:spPr bwMode="auto">
          <a:xfrm>
            <a:off x="3152775" y="4343399"/>
            <a:ext cx="1285876" cy="790575"/>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Deploy</a:t>
            </a:r>
          </a:p>
        </p:txBody>
      </p:sp>
      <p:sp>
        <p:nvSpPr>
          <p:cNvPr id="9" name="Right Arrow 8"/>
          <p:cNvSpPr/>
          <p:nvPr/>
        </p:nvSpPr>
        <p:spPr bwMode="auto">
          <a:xfrm>
            <a:off x="5800725" y="4371974"/>
            <a:ext cx="1285876" cy="809626"/>
          </a:xfrm>
          <a:prstGeom prst="right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Scale</a:t>
            </a:r>
          </a:p>
        </p:txBody>
      </p:sp>
    </p:spTree>
    <p:extLst>
      <p:ext uri="{BB962C8B-B14F-4D97-AF65-F5344CB8AC3E}">
        <p14:creationId xmlns:p14="http://schemas.microsoft.com/office/powerpoint/2010/main" xmlns="" val="152673211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smtClean="0"/>
              <a:t>Considering User Population</a:t>
            </a:r>
            <a:endParaRPr lang="en-US" dirty="0"/>
          </a:p>
        </p:txBody>
      </p:sp>
      <p:sp>
        <p:nvSpPr>
          <p:cNvPr id="3" name="Content Placeholder 2"/>
          <p:cNvSpPr>
            <a:spLocks noGrp="1"/>
          </p:cNvSpPr>
          <p:nvPr>
            <p:ph idx="1"/>
          </p:nvPr>
        </p:nvSpPr>
        <p:spPr>
          <a:xfrm>
            <a:off x="381000" y="1209151"/>
            <a:ext cx="8448675" cy="4505849"/>
          </a:xfrm>
        </p:spPr>
        <p:txBody>
          <a:bodyPr vert="horz" wrap="square" lIns="0" tIns="0" rIns="0" bIns="0" rtlCol="0">
            <a:noAutofit/>
          </a:bodyPr>
          <a:lstStyle/>
          <a:p>
            <a:r>
              <a:rPr lang="en-US" sz="2800" dirty="0"/>
              <a:t>Mobile &amp; Remote</a:t>
            </a:r>
          </a:p>
          <a:p>
            <a:pPr lvl="1"/>
            <a:r>
              <a:rPr lang="en-US" dirty="0"/>
              <a:t>Great pilot users to validate capability</a:t>
            </a:r>
          </a:p>
          <a:p>
            <a:pPr lvl="1"/>
            <a:r>
              <a:rPr lang="en-US" dirty="0"/>
              <a:t>Discontinuous number range</a:t>
            </a:r>
          </a:p>
          <a:p>
            <a:r>
              <a:rPr lang="en-US" sz="2800" dirty="0"/>
              <a:t>Headquarters / Single Site</a:t>
            </a:r>
          </a:p>
          <a:p>
            <a:pPr lvl="1"/>
            <a:r>
              <a:rPr lang="en-US" dirty="0"/>
              <a:t>Expect a mix of Communicator &amp; PBX for coverage of all enterprise telephony features</a:t>
            </a:r>
          </a:p>
          <a:p>
            <a:pPr lvl="1"/>
            <a:r>
              <a:rPr lang="en-US" dirty="0"/>
              <a:t>Most IW users can use Enterprise Voice exclusively</a:t>
            </a:r>
          </a:p>
          <a:p>
            <a:r>
              <a:rPr lang="en-US" sz="2800" dirty="0"/>
              <a:t>Branch Office</a:t>
            </a:r>
          </a:p>
          <a:p>
            <a:pPr lvl="1"/>
            <a:r>
              <a:rPr lang="en-US" dirty="0"/>
              <a:t>Gateways for Least Cost Routing &amp; </a:t>
            </a:r>
            <a:br>
              <a:rPr lang="en-US" dirty="0"/>
            </a:br>
            <a:r>
              <a:rPr lang="en-US" dirty="0"/>
              <a:t>Local number termination</a:t>
            </a:r>
          </a:p>
          <a:p>
            <a:pPr lvl="1"/>
            <a:r>
              <a:rPr lang="en-US" dirty="0"/>
              <a:t>WAN Survivability via Cell Phone &amp; Internet</a:t>
            </a:r>
          </a:p>
        </p:txBody>
      </p:sp>
    </p:spTree>
    <p:extLst>
      <p:ext uri="{BB962C8B-B14F-4D97-AF65-F5344CB8AC3E}">
        <p14:creationId xmlns:p14="http://schemas.microsoft.com/office/powerpoint/2010/main" xmlns="" val="157886205"/>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Deployment factors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144254281"/>
              </p:ext>
            </p:extLst>
          </p:nvPr>
        </p:nvGraphicFramePr>
        <p:xfrm>
          <a:off x="6067425" y="1228728"/>
          <a:ext cx="1476375" cy="4610097"/>
        </p:xfrm>
        <a:graphic>
          <a:graphicData uri="http://schemas.openxmlformats.org/drawingml/2006/table">
            <a:tbl>
              <a:tblPr firstRow="1" bandRow="1">
                <a:tableStyleId>{073A0DAA-6AF3-43AB-8588-CEC1D06C72B9}</a:tableStyleId>
              </a:tblPr>
              <a:tblGrid>
                <a:gridCol w="1476375"/>
              </a:tblGrid>
              <a:tr h="657391">
                <a:tc>
                  <a:txBody>
                    <a:bodyPr/>
                    <a:lstStyle/>
                    <a:p>
                      <a:pPr algn="ctr"/>
                      <a:r>
                        <a:rPr lang="en-US" sz="1600" dirty="0" smtClean="0"/>
                        <a:t>Deployment Goal</a:t>
                      </a:r>
                      <a:endParaRPr lang="en-US" sz="1600" dirty="0"/>
                    </a:p>
                  </a:txBody>
                  <a:tcPr anchor="ctr"/>
                </a:tc>
              </a:tr>
              <a:tr h="1436294">
                <a:tc>
                  <a:txBody>
                    <a:bodyPr/>
                    <a:lstStyle/>
                    <a:p>
                      <a:pPr algn="ctr"/>
                      <a:r>
                        <a:rPr lang="en-US" dirty="0" smtClean="0"/>
                        <a:t>With Existing IP-PBX</a:t>
                      </a:r>
                      <a:endParaRPr lang="en-US" dirty="0"/>
                    </a:p>
                  </a:txBody>
                  <a:tcPr anchor="ctr"/>
                </a:tc>
              </a:tr>
              <a:tr h="1258206">
                <a:tc>
                  <a:txBody>
                    <a:bodyPr/>
                    <a:lstStyle/>
                    <a:p>
                      <a:pPr algn="ctr"/>
                      <a:r>
                        <a:rPr lang="en-US" dirty="0" smtClean="0"/>
                        <a:t>Mixed</a:t>
                      </a:r>
                      <a:r>
                        <a:rPr lang="en-US" baseline="0" dirty="0" smtClean="0"/>
                        <a:t> environment</a:t>
                      </a:r>
                      <a:endParaRPr lang="en-US" dirty="0"/>
                    </a:p>
                  </a:txBody>
                  <a:tcPr anchor="ctr"/>
                </a:tc>
              </a:tr>
              <a:tr h="1258206">
                <a:tc>
                  <a:txBody>
                    <a:bodyPr/>
                    <a:lstStyle/>
                    <a:p>
                      <a:pPr algn="ctr"/>
                      <a:r>
                        <a:rPr lang="en-US" dirty="0" smtClean="0"/>
                        <a:t>OCS for Voice</a:t>
                      </a:r>
                      <a:endParaRPr lang="en-US" dirty="0"/>
                    </a:p>
                  </a:txBody>
                  <a:tcPr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3515325803"/>
              </p:ext>
            </p:extLst>
          </p:nvPr>
        </p:nvGraphicFramePr>
        <p:xfrm>
          <a:off x="95250" y="1247773"/>
          <a:ext cx="1171582" cy="4615982"/>
        </p:xfrm>
        <a:graphic>
          <a:graphicData uri="http://schemas.openxmlformats.org/drawingml/2006/table">
            <a:tbl>
              <a:tblPr firstRow="1" bandRow="1">
                <a:tableStyleId>{00A15C55-8517-42AA-B614-E9B94910E393}</a:tableStyleId>
              </a:tblPr>
              <a:tblGrid>
                <a:gridCol w="1171582"/>
              </a:tblGrid>
              <a:tr h="685802">
                <a:tc>
                  <a:txBody>
                    <a:bodyPr/>
                    <a:lstStyle/>
                    <a:p>
                      <a:pPr algn="ctr"/>
                      <a:r>
                        <a:rPr lang="en-US" sz="1600" dirty="0" smtClean="0"/>
                        <a:t>Company Size</a:t>
                      </a:r>
                      <a:endParaRPr lang="en-US" sz="1600" dirty="0">
                        <a:solidFill>
                          <a:schemeClr val="tx1"/>
                        </a:solidFill>
                      </a:endParaRPr>
                    </a:p>
                  </a:txBody>
                  <a:tcPr/>
                </a:tc>
              </a:tr>
              <a:tr h="786036">
                <a:tc>
                  <a:txBody>
                    <a:bodyPr/>
                    <a:lstStyle/>
                    <a:p>
                      <a:pPr algn="ctr"/>
                      <a:r>
                        <a:rPr lang="en-US" dirty="0" smtClean="0"/>
                        <a:t>250</a:t>
                      </a:r>
                      <a:endParaRPr lang="en-US" dirty="0"/>
                    </a:p>
                  </a:txBody>
                  <a:tcPr anchor="ctr"/>
                </a:tc>
              </a:tr>
              <a:tr h="786036">
                <a:tc>
                  <a:txBody>
                    <a:bodyPr/>
                    <a:lstStyle/>
                    <a:p>
                      <a:pPr algn="ctr"/>
                      <a:r>
                        <a:rPr lang="en-US" dirty="0" smtClean="0"/>
                        <a:t>1000</a:t>
                      </a:r>
                      <a:endParaRPr lang="en-US" dirty="0"/>
                    </a:p>
                  </a:txBody>
                  <a:tcPr anchor="ctr"/>
                </a:tc>
              </a:tr>
              <a:tr h="786036">
                <a:tc>
                  <a:txBody>
                    <a:bodyPr/>
                    <a:lstStyle/>
                    <a:p>
                      <a:pPr algn="ctr"/>
                      <a:r>
                        <a:rPr lang="en-US" dirty="0" smtClean="0"/>
                        <a:t>5000</a:t>
                      </a:r>
                      <a:endParaRPr lang="en-US" dirty="0"/>
                    </a:p>
                  </a:txBody>
                  <a:tcPr anchor="ctr"/>
                </a:tc>
              </a:tr>
              <a:tr h="786036">
                <a:tc>
                  <a:txBody>
                    <a:bodyPr/>
                    <a:lstStyle/>
                    <a:p>
                      <a:pPr algn="ctr"/>
                      <a:r>
                        <a:rPr lang="en-US" dirty="0" smtClean="0"/>
                        <a:t>10,000</a:t>
                      </a:r>
                      <a:endParaRPr lang="en-US" dirty="0"/>
                    </a:p>
                  </a:txBody>
                  <a:tcPr anchor="ctr"/>
                </a:tc>
              </a:tr>
              <a:tr h="786036">
                <a:tc>
                  <a:txBody>
                    <a:bodyPr/>
                    <a:lstStyle/>
                    <a:p>
                      <a:pPr algn="ctr"/>
                      <a:r>
                        <a:rPr lang="en-US" dirty="0" smtClean="0"/>
                        <a:t>50,000</a:t>
                      </a:r>
                      <a:endParaRPr lang="en-US" dirty="0"/>
                    </a:p>
                  </a:txBody>
                  <a:tcPr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1110065005"/>
              </p:ext>
            </p:extLst>
          </p:nvPr>
        </p:nvGraphicFramePr>
        <p:xfrm>
          <a:off x="1390650" y="1238250"/>
          <a:ext cx="1438275" cy="4612629"/>
        </p:xfrm>
        <a:graphic>
          <a:graphicData uri="http://schemas.openxmlformats.org/drawingml/2006/table">
            <a:tbl>
              <a:tblPr firstRow="1" bandRow="1">
                <a:tableStyleId>{21E4AEA4-8DFA-4A89-87EB-49C32662AFE0}</a:tableStyleId>
              </a:tblPr>
              <a:tblGrid>
                <a:gridCol w="1438275"/>
              </a:tblGrid>
              <a:tr h="704850">
                <a:tc>
                  <a:txBody>
                    <a:bodyPr/>
                    <a:lstStyle/>
                    <a:p>
                      <a:pPr algn="ctr"/>
                      <a:r>
                        <a:rPr lang="en-US" sz="1600" dirty="0" smtClean="0"/>
                        <a:t>Current Stage</a:t>
                      </a:r>
                      <a:endParaRPr lang="en-US" sz="1600" dirty="0"/>
                    </a:p>
                  </a:txBody>
                  <a:tcPr anchor="ctr"/>
                </a:tc>
              </a:tr>
              <a:tr h="1139769">
                <a:tc>
                  <a:txBody>
                    <a:bodyPr/>
                    <a:lstStyle/>
                    <a:p>
                      <a:pPr algn="ctr"/>
                      <a:r>
                        <a:rPr lang="en-US" dirty="0" smtClean="0"/>
                        <a:t>No Voice</a:t>
                      </a:r>
                      <a:r>
                        <a:rPr lang="en-US" baseline="0" dirty="0" smtClean="0"/>
                        <a:t> Deployed</a:t>
                      </a:r>
                      <a:endParaRPr lang="en-US" dirty="0"/>
                    </a:p>
                  </a:txBody>
                  <a:tcPr anchor="ctr"/>
                </a:tc>
              </a:tr>
              <a:tr h="1139769">
                <a:tc>
                  <a:txBody>
                    <a:bodyPr/>
                    <a:lstStyle/>
                    <a:p>
                      <a:pPr algn="ctr"/>
                      <a:r>
                        <a:rPr lang="en-US" baseline="0" dirty="0" smtClean="0"/>
                        <a:t>Pilot Successful</a:t>
                      </a:r>
                      <a:endParaRPr lang="en-US" dirty="0"/>
                    </a:p>
                  </a:txBody>
                  <a:tcPr anchor="ctr"/>
                </a:tc>
              </a:tr>
              <a:tr h="1628241">
                <a:tc>
                  <a:txBody>
                    <a:bodyPr/>
                    <a:lstStyle/>
                    <a:p>
                      <a:pPr algn="ctr"/>
                      <a:r>
                        <a:rPr lang="en-US" dirty="0" smtClean="0"/>
                        <a:t>Initial Deployment Successful</a:t>
                      </a:r>
                      <a:endParaRPr lang="en-US" dirty="0"/>
                    </a:p>
                  </a:txBody>
                  <a:tcPr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xmlns="" val="292496447"/>
              </p:ext>
            </p:extLst>
          </p:nvPr>
        </p:nvGraphicFramePr>
        <p:xfrm>
          <a:off x="4495801" y="1234075"/>
          <a:ext cx="1457324" cy="4633324"/>
        </p:xfrm>
        <a:graphic>
          <a:graphicData uri="http://schemas.openxmlformats.org/drawingml/2006/table">
            <a:tbl>
              <a:tblPr firstRow="1" bandRow="1">
                <a:tableStyleId>{F5AB1C69-6EDB-4FF4-983F-18BD219EF322}</a:tableStyleId>
              </a:tblPr>
              <a:tblGrid>
                <a:gridCol w="1457324"/>
              </a:tblGrid>
              <a:tr h="654012">
                <a:tc>
                  <a:txBody>
                    <a:bodyPr/>
                    <a:lstStyle/>
                    <a:p>
                      <a:pPr algn="ctr"/>
                      <a:r>
                        <a:rPr lang="en-US" sz="1600" dirty="0" smtClean="0"/>
                        <a:t>User Population</a:t>
                      </a:r>
                      <a:endParaRPr lang="en-US" sz="1600" dirty="0"/>
                    </a:p>
                  </a:txBody>
                  <a:tcPr anchor="ctr"/>
                </a:tc>
              </a:tr>
              <a:tr h="1658048">
                <a:tc>
                  <a:txBody>
                    <a:bodyPr/>
                    <a:lstStyle/>
                    <a:p>
                      <a:pPr algn="ctr"/>
                      <a:r>
                        <a:rPr lang="en-US" dirty="0" smtClean="0"/>
                        <a:t>Mobile</a:t>
                      </a:r>
                      <a:r>
                        <a:rPr lang="en-US" baseline="0" dirty="0" smtClean="0"/>
                        <a:t> &amp; Remote Employee</a:t>
                      </a:r>
                      <a:endParaRPr lang="en-US" dirty="0"/>
                    </a:p>
                  </a:txBody>
                  <a:tcPr anchor="ctr"/>
                </a:tc>
              </a:tr>
              <a:tr h="1160632">
                <a:tc>
                  <a:txBody>
                    <a:bodyPr/>
                    <a:lstStyle/>
                    <a:p>
                      <a:pPr algn="ctr"/>
                      <a:r>
                        <a:rPr lang="en-US" dirty="0" smtClean="0"/>
                        <a:t>HQ</a:t>
                      </a:r>
                      <a:r>
                        <a:rPr lang="en-US" baseline="0" dirty="0" smtClean="0"/>
                        <a:t> / </a:t>
                      </a:r>
                      <a:endParaRPr lang="en-US" dirty="0" smtClean="0"/>
                    </a:p>
                    <a:p>
                      <a:pPr algn="ctr"/>
                      <a:r>
                        <a:rPr lang="en-US" dirty="0" smtClean="0"/>
                        <a:t>Single Site</a:t>
                      </a:r>
                      <a:endParaRPr lang="en-US" dirty="0"/>
                    </a:p>
                  </a:txBody>
                  <a:tcPr anchor="ctr"/>
                </a:tc>
              </a:tr>
              <a:tr h="1160632">
                <a:tc>
                  <a:txBody>
                    <a:bodyPr/>
                    <a:lstStyle/>
                    <a:p>
                      <a:pPr algn="ctr"/>
                      <a:r>
                        <a:rPr lang="en-US" dirty="0" smtClean="0"/>
                        <a:t>Branch Office</a:t>
                      </a:r>
                      <a:endParaRPr lang="en-US" dirty="0"/>
                    </a:p>
                  </a:txBody>
                  <a:tcPr anchor="ct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xmlns="" val="2005357141"/>
              </p:ext>
            </p:extLst>
          </p:nvPr>
        </p:nvGraphicFramePr>
        <p:xfrm>
          <a:off x="2952750" y="1235073"/>
          <a:ext cx="1428751" cy="4599119"/>
        </p:xfrm>
        <a:graphic>
          <a:graphicData uri="http://schemas.openxmlformats.org/drawingml/2006/table">
            <a:tbl>
              <a:tblPr firstRow="1" bandRow="1">
                <a:tableStyleId>{93296810-A885-4BE3-A3E7-6D5BEEA58F35}</a:tableStyleId>
              </a:tblPr>
              <a:tblGrid>
                <a:gridCol w="1428751"/>
              </a:tblGrid>
              <a:tr h="669927">
                <a:tc>
                  <a:txBody>
                    <a:bodyPr/>
                    <a:lstStyle/>
                    <a:p>
                      <a:pPr algn="ctr"/>
                      <a:r>
                        <a:rPr lang="en-US" sz="1600" dirty="0" smtClean="0"/>
                        <a:t>Deployment Scenario</a:t>
                      </a:r>
                      <a:endParaRPr lang="en-US" sz="1600" dirty="0"/>
                    </a:p>
                  </a:txBody>
                  <a:tcPr anchor="ctr"/>
                </a:tc>
              </a:tr>
              <a:tr h="1964596">
                <a:tc>
                  <a:txBody>
                    <a:bodyPr/>
                    <a:lstStyle/>
                    <a:p>
                      <a:pPr algn="ctr"/>
                      <a:r>
                        <a:rPr lang="en-US" dirty="0" smtClean="0"/>
                        <a:t>Networked PBX</a:t>
                      </a:r>
                      <a:endParaRPr lang="en-US" dirty="0"/>
                    </a:p>
                  </a:txBody>
                  <a:tcPr anchor="ctr"/>
                </a:tc>
              </a:tr>
              <a:tr h="1964596">
                <a:tc>
                  <a:txBody>
                    <a:bodyPr/>
                    <a:lstStyle/>
                    <a:p>
                      <a:pPr algn="ctr"/>
                      <a:r>
                        <a:rPr lang="en-US" dirty="0" smtClean="0"/>
                        <a:t>Direct</a:t>
                      </a:r>
                      <a:r>
                        <a:rPr lang="en-US" baseline="0" dirty="0" smtClean="0"/>
                        <a:t> to PSTN</a:t>
                      </a:r>
                      <a:endParaRPr lang="en-US" dirty="0"/>
                    </a:p>
                  </a:txBody>
                  <a:tcPr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xmlns="" val="1420852714"/>
              </p:ext>
            </p:extLst>
          </p:nvPr>
        </p:nvGraphicFramePr>
        <p:xfrm>
          <a:off x="7639049" y="1237112"/>
          <a:ext cx="1428751" cy="4607427"/>
        </p:xfrm>
        <a:graphic>
          <a:graphicData uri="http://schemas.openxmlformats.org/drawingml/2006/table">
            <a:tbl>
              <a:tblPr firstRow="1" bandRow="1">
                <a:tableStyleId>{7DF18680-E054-41AD-8BC1-D1AEF772440D}</a:tableStyleId>
              </a:tblPr>
              <a:tblGrid>
                <a:gridCol w="1428751"/>
              </a:tblGrid>
              <a:tr h="626219">
                <a:tc>
                  <a:txBody>
                    <a:bodyPr/>
                    <a:lstStyle/>
                    <a:p>
                      <a:pPr algn="ctr"/>
                      <a:r>
                        <a:rPr lang="en-US" sz="1600" b="1" dirty="0" err="1" smtClean="0">
                          <a:solidFill>
                            <a:schemeClr val="bg1"/>
                          </a:solidFill>
                        </a:rPr>
                        <a:t>Interop</a:t>
                      </a:r>
                      <a:endParaRPr lang="en-US" b="1" dirty="0">
                        <a:solidFill>
                          <a:schemeClr val="bg1"/>
                        </a:solidFill>
                      </a:endParaRPr>
                    </a:p>
                  </a:txBody>
                  <a:tcPr anchor="ctr"/>
                </a:tc>
              </a:tr>
              <a:tr h="1469020">
                <a:tc>
                  <a:txBody>
                    <a:bodyPr/>
                    <a:lstStyle/>
                    <a:p>
                      <a:pPr algn="ctr"/>
                      <a:r>
                        <a:rPr lang="en-US" dirty="0" smtClean="0"/>
                        <a:t>SIP/PSTN Gateway</a:t>
                      </a:r>
                      <a:endParaRPr lang="en-US" dirty="0"/>
                    </a:p>
                  </a:txBody>
                  <a:tcPr anchor="ctr"/>
                </a:tc>
              </a:tr>
              <a:tr h="1043168">
                <a:tc>
                  <a:txBody>
                    <a:bodyPr/>
                    <a:lstStyle/>
                    <a:p>
                      <a:pPr algn="ctr"/>
                      <a:r>
                        <a:rPr lang="en-US" dirty="0" smtClean="0"/>
                        <a:t>IP-PBX</a:t>
                      </a:r>
                      <a:endParaRPr lang="en-US" dirty="0"/>
                    </a:p>
                  </a:txBody>
                  <a:tcPr anchor="ctr"/>
                </a:tc>
              </a:tr>
              <a:tr h="1469020">
                <a:tc>
                  <a:txBody>
                    <a:bodyPr/>
                    <a:lstStyle/>
                    <a:p>
                      <a:pPr algn="ctr"/>
                      <a:r>
                        <a:rPr lang="en-US" dirty="0" smtClean="0"/>
                        <a:t>SIP </a:t>
                      </a:r>
                      <a:r>
                        <a:rPr lang="en-US" dirty="0" err="1" smtClean="0"/>
                        <a:t>Trunking</a:t>
                      </a:r>
                      <a:r>
                        <a:rPr lang="en-US" dirty="0" smtClean="0"/>
                        <a:t> Service</a:t>
                      </a:r>
                      <a:endParaRPr lang="en-US" dirty="0"/>
                    </a:p>
                  </a:txBody>
                  <a:tcPr anchor="ctr"/>
                </a:tc>
              </a:tr>
            </a:tbl>
          </a:graphicData>
        </a:graphic>
      </p:graphicFrame>
      <p:sp>
        <p:nvSpPr>
          <p:cNvPr id="11" name="Oval 10"/>
          <p:cNvSpPr/>
          <p:nvPr/>
        </p:nvSpPr>
        <p:spPr bwMode="auto">
          <a:xfrm>
            <a:off x="238125" y="2781300"/>
            <a:ext cx="895350" cy="628650"/>
          </a:xfrm>
          <a:prstGeom prst="ellipse">
            <a:avLst/>
          </a:prstGeom>
          <a:noFill/>
          <a:ln>
            <a:solidFill>
              <a:schemeClr val="accent6"/>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Oval 11"/>
          <p:cNvSpPr/>
          <p:nvPr/>
        </p:nvSpPr>
        <p:spPr bwMode="auto">
          <a:xfrm>
            <a:off x="1485899" y="3238499"/>
            <a:ext cx="1247775" cy="885825"/>
          </a:xfrm>
          <a:prstGeom prst="ellipse">
            <a:avLst/>
          </a:prstGeom>
          <a:noFill/>
          <a:ln>
            <a:solidFill>
              <a:schemeClr val="accent6"/>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endParaRPr lang="en-US" dirty="0"/>
          </a:p>
        </p:txBody>
      </p:sp>
      <p:sp>
        <p:nvSpPr>
          <p:cNvPr id="13" name="Oval 12"/>
          <p:cNvSpPr/>
          <p:nvPr/>
        </p:nvSpPr>
        <p:spPr bwMode="auto">
          <a:xfrm>
            <a:off x="3047999" y="4343400"/>
            <a:ext cx="1247775" cy="1038225"/>
          </a:xfrm>
          <a:prstGeom prst="ellipse">
            <a:avLst/>
          </a:prstGeom>
          <a:noFill/>
          <a:ln>
            <a:solidFill>
              <a:schemeClr val="accent6"/>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endParaRPr lang="en-US" dirty="0"/>
          </a:p>
        </p:txBody>
      </p:sp>
      <p:sp>
        <p:nvSpPr>
          <p:cNvPr id="14" name="Oval 13"/>
          <p:cNvSpPr/>
          <p:nvPr/>
        </p:nvSpPr>
        <p:spPr bwMode="auto">
          <a:xfrm>
            <a:off x="4495800" y="3657600"/>
            <a:ext cx="1409701" cy="1000126"/>
          </a:xfrm>
          <a:prstGeom prst="ellipse">
            <a:avLst/>
          </a:prstGeom>
          <a:noFill/>
          <a:ln>
            <a:solidFill>
              <a:schemeClr val="accent6"/>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endParaRPr lang="en-US" dirty="0"/>
          </a:p>
        </p:txBody>
      </p:sp>
      <p:sp>
        <p:nvSpPr>
          <p:cNvPr id="15" name="Oval 14"/>
          <p:cNvSpPr/>
          <p:nvPr/>
        </p:nvSpPr>
        <p:spPr bwMode="auto">
          <a:xfrm>
            <a:off x="6134099" y="4752974"/>
            <a:ext cx="1333501" cy="885825"/>
          </a:xfrm>
          <a:prstGeom prst="ellipse">
            <a:avLst/>
          </a:prstGeom>
          <a:noFill/>
          <a:ln>
            <a:solidFill>
              <a:schemeClr val="accent6"/>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endParaRPr lang="en-US" dirty="0"/>
          </a:p>
        </p:txBody>
      </p:sp>
      <p:sp>
        <p:nvSpPr>
          <p:cNvPr id="16" name="Oval 15"/>
          <p:cNvSpPr/>
          <p:nvPr/>
        </p:nvSpPr>
        <p:spPr bwMode="auto">
          <a:xfrm>
            <a:off x="7724775" y="2057399"/>
            <a:ext cx="1247775" cy="1076326"/>
          </a:xfrm>
          <a:prstGeom prst="ellipse">
            <a:avLst/>
          </a:prstGeom>
          <a:noFill/>
          <a:ln>
            <a:solidFill>
              <a:schemeClr val="accent6"/>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endParaRPr lang="en-US" dirty="0"/>
          </a:p>
        </p:txBody>
      </p:sp>
    </p:spTree>
    <p:extLst>
      <p:ext uri="{BB962C8B-B14F-4D97-AF65-F5344CB8AC3E}">
        <p14:creationId xmlns:p14="http://schemas.microsoft.com/office/powerpoint/2010/main" xmlns="" val="13602082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dissolve">
                                      <p:cBhvr>
                                        <p:cTn id="11" dur="500"/>
                                        <p:tgtEl>
                                          <p:spTgt spid="12"/>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dissolve">
                                      <p:cBhvr>
                                        <p:cTn id="19" dur="500"/>
                                        <p:tgtEl>
                                          <p:spTgt spid="14"/>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dissolve">
                                      <p:cBhvr>
                                        <p:cTn id="23" dur="500"/>
                                        <p:tgtEl>
                                          <p:spTgt spid="15"/>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7477125" cy="1163395"/>
          </a:xfrm>
        </p:spPr>
        <p:txBody>
          <a:bodyPr/>
          <a:lstStyle/>
          <a:p>
            <a:r>
              <a:rPr dirty="0" smtClean="0"/>
              <a:t>Recommendations</a:t>
            </a:r>
            <a:br>
              <a:rPr dirty="0" smtClean="0"/>
            </a:br>
            <a:r>
              <a:rPr lang="en-US" sz="3600" dirty="0" smtClean="0">
                <a:solidFill>
                  <a:schemeClr val="tx2"/>
                </a:solidFill>
              </a:rPr>
              <a:t>No OCS Voice yet – heading to pilot</a:t>
            </a:r>
            <a:endParaRPr lang="en-US" sz="3600" dirty="0">
              <a:solidFill>
                <a:schemeClr val="tx2"/>
              </a:solidFill>
            </a:endParaRPr>
          </a:p>
        </p:txBody>
      </p:sp>
      <p:sp>
        <p:nvSpPr>
          <p:cNvPr id="3" name="Content Placeholder 2"/>
          <p:cNvSpPr>
            <a:spLocks noGrp="1"/>
          </p:cNvSpPr>
          <p:nvPr>
            <p:ph idx="1"/>
          </p:nvPr>
        </p:nvSpPr>
        <p:spPr>
          <a:xfrm>
            <a:off x="381000" y="1451704"/>
            <a:ext cx="8763000" cy="4348883"/>
          </a:xfrm>
        </p:spPr>
        <p:txBody>
          <a:bodyPr vert="horz" wrap="square" lIns="0" tIns="0" rIns="0" bIns="0" rtlCol="0">
            <a:noAutofit/>
          </a:bodyPr>
          <a:lstStyle/>
          <a:p>
            <a:r>
              <a:rPr lang="en-US" sz="2800" dirty="0"/>
              <a:t>Start thinking about scale</a:t>
            </a:r>
          </a:p>
          <a:p>
            <a:pPr lvl="1"/>
            <a:r>
              <a:rPr lang="en-US" dirty="0"/>
              <a:t>Architecture: HA, DR, Security, Management</a:t>
            </a:r>
          </a:p>
          <a:p>
            <a:pPr lvl="1"/>
            <a:r>
              <a:rPr lang="en-US" dirty="0"/>
              <a:t>Validation &amp; Testing of headsets, devices, etc.</a:t>
            </a:r>
          </a:p>
          <a:p>
            <a:pPr lvl="1"/>
            <a:endParaRPr lang="en-US" sz="1600" dirty="0"/>
          </a:p>
          <a:p>
            <a:r>
              <a:rPr lang="en-US" sz="2800" dirty="0"/>
              <a:t>Build a solid infrastructure foundation</a:t>
            </a:r>
          </a:p>
          <a:p>
            <a:pPr lvl="1"/>
            <a:r>
              <a:rPr lang="en-US" dirty="0"/>
              <a:t>Address any outstanding issues with these elements</a:t>
            </a:r>
          </a:p>
          <a:p>
            <a:pPr lvl="1"/>
            <a:r>
              <a:rPr lang="en-US" dirty="0"/>
              <a:t>Anything with AD, DNS or Certificates will surface</a:t>
            </a:r>
          </a:p>
          <a:p>
            <a:pPr lvl="1"/>
            <a:endParaRPr lang="en-US" sz="1600" dirty="0"/>
          </a:p>
          <a:p>
            <a:r>
              <a:rPr lang="en-US" sz="2800" dirty="0"/>
              <a:t>Telephony integration for rapid success</a:t>
            </a:r>
          </a:p>
          <a:p>
            <a:pPr lvl="1"/>
            <a:r>
              <a:rPr lang="en-US" dirty="0"/>
              <a:t>Gateways maximize flexibility</a:t>
            </a:r>
          </a:p>
          <a:p>
            <a:pPr lvl="1"/>
            <a:r>
              <a:rPr lang="en-US" dirty="0"/>
              <a:t>SIP </a:t>
            </a:r>
            <a:r>
              <a:rPr lang="en-US" dirty="0" err="1"/>
              <a:t>Trunking</a:t>
            </a:r>
            <a:r>
              <a:rPr lang="en-US" dirty="0"/>
              <a:t> maximizes environmental </a:t>
            </a:r>
            <a:r>
              <a:rPr lang="en-US" dirty="0" smtClean="0"/>
              <a:t>simplicity</a:t>
            </a:r>
            <a:endParaRPr lang="en-US" dirty="0"/>
          </a:p>
        </p:txBody>
      </p:sp>
    </p:spTree>
    <p:extLst>
      <p:ext uri="{BB962C8B-B14F-4D97-AF65-F5344CB8AC3E}">
        <p14:creationId xmlns:p14="http://schemas.microsoft.com/office/powerpoint/2010/main" xmlns="" val="1568356824"/>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dirty="0" smtClean="0"/>
              <a:t>Recommendations </a:t>
            </a:r>
            <a:br>
              <a:rPr dirty="0" smtClean="0"/>
            </a:br>
            <a:r>
              <a:rPr lang="en-US" sz="3600" dirty="0" smtClean="0">
                <a:solidFill>
                  <a:schemeClr val="tx2"/>
                </a:solidFill>
              </a:rPr>
              <a:t>Successful Pilot - heading to production</a:t>
            </a:r>
            <a:endParaRPr lang="en-US" sz="3600" dirty="0">
              <a:solidFill>
                <a:schemeClr val="tx2"/>
              </a:solidFill>
            </a:endParaRPr>
          </a:p>
        </p:txBody>
      </p:sp>
      <p:sp>
        <p:nvSpPr>
          <p:cNvPr id="3" name="Content Placeholder 2"/>
          <p:cNvSpPr>
            <a:spLocks noGrp="1"/>
          </p:cNvSpPr>
          <p:nvPr>
            <p:ph idx="1"/>
          </p:nvPr>
        </p:nvSpPr>
        <p:spPr>
          <a:xfrm>
            <a:off x="381000" y="1450828"/>
            <a:ext cx="8763000" cy="4730897"/>
          </a:xfrm>
        </p:spPr>
        <p:txBody>
          <a:bodyPr vert="horz" wrap="square" lIns="0" tIns="0" rIns="0" bIns="0" rtlCol="0">
            <a:noAutofit/>
          </a:bodyPr>
          <a:lstStyle/>
          <a:p>
            <a:r>
              <a:rPr lang="en-US" sz="2800" dirty="0"/>
              <a:t>Scale thinking pays off – now take the next step</a:t>
            </a:r>
          </a:p>
          <a:p>
            <a:pPr lvl="1"/>
            <a:r>
              <a:rPr lang="en-US" dirty="0"/>
              <a:t>Look at traffic flows on LAN/WAN</a:t>
            </a:r>
          </a:p>
          <a:p>
            <a:pPr lvl="1"/>
            <a:r>
              <a:rPr lang="en-US" dirty="0"/>
              <a:t>Managing usage as appropriate</a:t>
            </a:r>
          </a:p>
          <a:p>
            <a:pPr lvl="1"/>
            <a:r>
              <a:rPr lang="en-US" dirty="0"/>
              <a:t>Costs of Least Cost Routing vs. PSTN / </a:t>
            </a:r>
            <a:r>
              <a:rPr lang="en-US" dirty="0" smtClean="0"/>
              <a:t>Carrier</a:t>
            </a:r>
            <a:endParaRPr lang="en-US" sz="1600" dirty="0"/>
          </a:p>
          <a:p>
            <a:r>
              <a:rPr lang="en-US" sz="2800" dirty="0"/>
              <a:t>Respect the Users</a:t>
            </a:r>
          </a:p>
          <a:p>
            <a:pPr lvl="1"/>
            <a:r>
              <a:rPr lang="en-US" dirty="0"/>
              <a:t>Deploy Monitoring</a:t>
            </a:r>
          </a:p>
          <a:p>
            <a:pPr lvl="1"/>
            <a:r>
              <a:rPr lang="en-US" dirty="0"/>
              <a:t>End-user training </a:t>
            </a:r>
            <a:r>
              <a:rPr lang="en-US" dirty="0" smtClean="0"/>
              <a:t>resources</a:t>
            </a:r>
            <a:endParaRPr lang="en-US" sz="1600" dirty="0"/>
          </a:p>
          <a:p>
            <a:r>
              <a:rPr lang="en-US" sz="2800" dirty="0"/>
              <a:t>Telephony integration for scale</a:t>
            </a:r>
          </a:p>
          <a:p>
            <a:pPr lvl="1"/>
            <a:r>
              <a:rPr lang="en-US" dirty="0"/>
              <a:t>IP-PBXs: Direct SIP behind or alongside</a:t>
            </a:r>
          </a:p>
          <a:p>
            <a:pPr lvl="1"/>
            <a:r>
              <a:rPr lang="en-US" dirty="0"/>
              <a:t>TDM PBXs: Direct to </a:t>
            </a:r>
            <a:r>
              <a:rPr lang="en-US" dirty="0" smtClean="0"/>
              <a:t>carrier</a:t>
            </a:r>
            <a:endParaRPr lang="en-US" dirty="0"/>
          </a:p>
        </p:txBody>
      </p:sp>
    </p:spTree>
    <p:extLst>
      <p:ext uri="{BB962C8B-B14F-4D97-AF65-F5344CB8AC3E}">
        <p14:creationId xmlns:p14="http://schemas.microsoft.com/office/powerpoint/2010/main" xmlns="" val="523950"/>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606594"/>
          </a:xfrm>
        </p:spPr>
        <p:txBody>
          <a:bodyPr/>
          <a:lstStyle/>
          <a:p>
            <a:r>
              <a:rPr dirty="0" smtClean="0"/>
              <a:t>R</a:t>
            </a:r>
            <a:r>
              <a:rPr lang="en-US" dirty="0" smtClean="0"/>
              <a:t>e</a:t>
            </a:r>
            <a:r>
              <a:rPr dirty="0" smtClean="0"/>
              <a:t>commendations </a:t>
            </a:r>
            <a:br>
              <a:rPr dirty="0" smtClean="0"/>
            </a:br>
            <a:r>
              <a:rPr lang="en-US" sz="3600" dirty="0" smtClean="0">
                <a:solidFill>
                  <a:schemeClr val="tx2"/>
                </a:solidFill>
              </a:rPr>
              <a:t>Moving to OCS Voice</a:t>
            </a:r>
            <a:r>
              <a:rPr dirty="0" smtClean="0"/>
              <a:t/>
            </a:r>
            <a:br>
              <a:rPr dirty="0" smtClean="0"/>
            </a:br>
            <a:endParaRPr lang="en-US" sz="3200" dirty="0"/>
          </a:p>
        </p:txBody>
      </p:sp>
      <p:sp>
        <p:nvSpPr>
          <p:cNvPr id="3" name="Content Placeholder 2"/>
          <p:cNvSpPr>
            <a:spLocks noGrp="1"/>
          </p:cNvSpPr>
          <p:nvPr>
            <p:ph idx="1"/>
          </p:nvPr>
        </p:nvSpPr>
        <p:spPr>
          <a:xfrm>
            <a:off x="381000" y="1466850"/>
            <a:ext cx="8763000" cy="4462760"/>
          </a:xfrm>
        </p:spPr>
        <p:txBody>
          <a:bodyPr vert="horz" wrap="square" lIns="0" tIns="0" rIns="0" bIns="0" rtlCol="0">
            <a:noAutofit/>
          </a:bodyPr>
          <a:lstStyle/>
          <a:p>
            <a:r>
              <a:rPr lang="en-US" sz="2400" dirty="0"/>
              <a:t>Deploy SIP </a:t>
            </a:r>
            <a:r>
              <a:rPr lang="en-US" sz="2400" dirty="0" err="1"/>
              <a:t>Trunking</a:t>
            </a:r>
            <a:r>
              <a:rPr lang="en-US" sz="2400" dirty="0"/>
              <a:t> or Gateway to PSTN </a:t>
            </a:r>
          </a:p>
          <a:p>
            <a:r>
              <a:rPr lang="en-US" sz="2400" dirty="0"/>
              <a:t>Roll out OCS Voice to everyone in the company</a:t>
            </a:r>
          </a:p>
          <a:p>
            <a:r>
              <a:rPr lang="en-US" sz="2400" dirty="0"/>
              <a:t>For end-users who don’t need a PBX phone</a:t>
            </a:r>
          </a:p>
          <a:p>
            <a:pPr lvl="1"/>
            <a:r>
              <a:rPr lang="en-US" sz="2400" dirty="0"/>
              <a:t>Remove it</a:t>
            </a:r>
          </a:p>
          <a:p>
            <a:pPr lvl="1"/>
            <a:r>
              <a:rPr lang="en-US" sz="2400" dirty="0"/>
              <a:t>Port the number if possible or acquire new DIDs</a:t>
            </a:r>
          </a:p>
          <a:p>
            <a:r>
              <a:rPr lang="en-US" sz="2400" dirty="0"/>
              <a:t>For those with unmet requirements</a:t>
            </a:r>
          </a:p>
          <a:p>
            <a:pPr lvl="1"/>
            <a:r>
              <a:rPr lang="en-US" sz="2400" dirty="0"/>
              <a:t>Keep the PBX phone – migrate them as features become available.</a:t>
            </a:r>
          </a:p>
          <a:p>
            <a:pPr lvl="1"/>
            <a:r>
              <a:rPr lang="en-US" sz="2400" dirty="0"/>
              <a:t>Personal call forwarding to OC to get the experience</a:t>
            </a:r>
          </a:p>
          <a:p>
            <a:r>
              <a:rPr lang="en-US" sz="2400" dirty="0"/>
              <a:t>Give everyone else the choice with an opt-in approach</a:t>
            </a:r>
          </a:p>
          <a:p>
            <a:pPr lvl="1"/>
            <a:r>
              <a:rPr lang="en-US" sz="2400" dirty="0"/>
              <a:t>Look at carrier process for new DIDs vs. moving numbers</a:t>
            </a:r>
          </a:p>
          <a:p>
            <a:r>
              <a:rPr lang="en-US" sz="2400" dirty="0"/>
              <a:t>Slowly phase out the </a:t>
            </a:r>
            <a:r>
              <a:rPr lang="en-US" sz="2400" dirty="0" smtClean="0"/>
              <a:t>IP-PBX</a:t>
            </a:r>
            <a:endParaRPr lang="en-US" sz="2400" dirty="0"/>
          </a:p>
        </p:txBody>
      </p:sp>
    </p:spTree>
    <p:extLst>
      <p:ext uri="{BB962C8B-B14F-4D97-AF65-F5344CB8AC3E}">
        <p14:creationId xmlns:p14="http://schemas.microsoft.com/office/powerpoint/2010/main" xmlns="" val="1911718520"/>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What's next?</a:t>
            </a:r>
            <a:endParaRPr lang="en-US" dirty="0"/>
          </a:p>
        </p:txBody>
      </p:sp>
      <p:sp>
        <p:nvSpPr>
          <p:cNvPr id="3" name="Content Placeholder 2"/>
          <p:cNvSpPr>
            <a:spLocks noGrp="1"/>
          </p:cNvSpPr>
          <p:nvPr>
            <p:ph idx="1"/>
          </p:nvPr>
        </p:nvSpPr>
        <p:spPr>
          <a:xfrm>
            <a:off x="381000" y="1393824"/>
            <a:ext cx="8382000" cy="4416594"/>
          </a:xfrm>
        </p:spPr>
        <p:txBody>
          <a:bodyPr vert="horz" wrap="square" lIns="0" tIns="0" rIns="0" bIns="0" rtlCol="0">
            <a:noAutofit/>
          </a:bodyPr>
          <a:lstStyle/>
          <a:p>
            <a:r>
              <a:rPr lang="en-US" sz="2800" dirty="0"/>
              <a:t>Move your pilot forward to production</a:t>
            </a:r>
          </a:p>
          <a:p>
            <a:endParaRPr lang="en-US" sz="2800" dirty="0"/>
          </a:p>
          <a:p>
            <a:r>
              <a:rPr lang="en-US" sz="2800" dirty="0"/>
              <a:t>Know that upgrading your IP-PBX is not the first step on the road to Unified Communications</a:t>
            </a:r>
          </a:p>
          <a:p>
            <a:endParaRPr lang="en-US" sz="2800" dirty="0"/>
          </a:p>
          <a:p>
            <a:r>
              <a:rPr lang="en-US" sz="2800" dirty="0"/>
              <a:t>Experience the end-user capability anywhere! </a:t>
            </a:r>
            <a:br>
              <a:rPr lang="en-US" sz="2800" dirty="0"/>
            </a:br>
            <a:r>
              <a:rPr lang="en-US" sz="2800" dirty="0"/>
              <a:t>FREE Hosted Trial at </a:t>
            </a:r>
            <a:r>
              <a:rPr lang="en-US" sz="2800" dirty="0">
                <a:hlinkClick r:id=""/>
              </a:rPr>
              <a:t>https://r2.uctrial.com</a:t>
            </a:r>
            <a:endParaRPr lang="en-US" sz="2800" dirty="0"/>
          </a:p>
          <a:p>
            <a:endParaRPr lang="en-US" sz="2800" dirty="0"/>
          </a:p>
          <a:p>
            <a:r>
              <a:rPr lang="en-US" sz="2800" dirty="0"/>
              <a:t>Check out the administration experience!</a:t>
            </a:r>
            <a:br>
              <a:rPr lang="en-US" sz="2800" dirty="0"/>
            </a:br>
            <a:r>
              <a:rPr lang="en-US" sz="2800" dirty="0"/>
              <a:t>FREE OCS VMs at </a:t>
            </a:r>
            <a:r>
              <a:rPr lang="en-US" sz="2800" dirty="0">
                <a:hlinkClick r:id=""/>
              </a:rPr>
              <a:t>http://microsoft.com/VHD</a:t>
            </a:r>
            <a:endParaRPr lang="en-US" sz="2800" dirty="0"/>
          </a:p>
          <a:p>
            <a:endParaRPr lang="en-US" sz="2800" dirty="0"/>
          </a:p>
          <a:p>
            <a:endParaRPr lang="en-US" sz="2800" dirty="0"/>
          </a:p>
        </p:txBody>
      </p:sp>
    </p:spTree>
    <p:extLst>
      <p:ext uri="{BB962C8B-B14F-4D97-AF65-F5344CB8AC3E}">
        <p14:creationId xmlns:p14="http://schemas.microsoft.com/office/powerpoint/2010/main" xmlns="" val="256493341"/>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 at </a:t>
            </a:r>
            <a:r>
              <a:rPr dirty="0" err="1" smtClean="0"/>
              <a:t>Teched</a:t>
            </a:r>
            <a:endParaRPr lang="en-US" dirty="0"/>
          </a:p>
        </p:txBody>
      </p:sp>
      <p:sp>
        <p:nvSpPr>
          <p:cNvPr id="17" name="Content Placeholder 16"/>
          <p:cNvSpPr>
            <a:spLocks noGrp="1"/>
          </p:cNvSpPr>
          <p:nvPr>
            <p:ph sz="quarter" idx="10"/>
          </p:nvPr>
        </p:nvSpPr>
        <p:spPr/>
        <p:txBody>
          <a:bodyPr/>
          <a:lstStyle/>
          <a:p>
            <a:r>
              <a:rPr lang="en-US" dirty="0" smtClean="0"/>
              <a:t>UNC04-IS - Microsoft </a:t>
            </a:r>
            <a:r>
              <a:rPr lang="en-US" dirty="0"/>
              <a:t>Office Communications Server Video </a:t>
            </a:r>
            <a:r>
              <a:rPr lang="en-US" dirty="0" smtClean="0"/>
              <a:t>Strategy</a:t>
            </a:r>
          </a:p>
          <a:p>
            <a:r>
              <a:rPr lang="en-US" dirty="0" smtClean="0"/>
              <a:t>11/10/2009</a:t>
            </a:r>
            <a:r>
              <a:rPr lang="en-US" dirty="0"/>
              <a:t>	13:30 - </a:t>
            </a:r>
            <a:r>
              <a:rPr lang="en-US" dirty="0" smtClean="0"/>
              <a:t>14:45</a:t>
            </a:r>
            <a:r>
              <a:rPr lang="en-US" dirty="0"/>
              <a:t>	Interactive Theatre 5 - </a:t>
            </a:r>
            <a:r>
              <a:rPr lang="en-US" dirty="0" smtClean="0"/>
              <a:t>Yellow</a:t>
            </a:r>
            <a:endParaRPr lang="en-US" dirty="0"/>
          </a:p>
        </p:txBody>
      </p:sp>
      <p:sp>
        <p:nvSpPr>
          <p:cNvPr id="18" name="Content Placeholder 17"/>
          <p:cNvSpPr>
            <a:spLocks noGrp="1"/>
          </p:cNvSpPr>
          <p:nvPr>
            <p:ph sz="quarter" idx="11"/>
          </p:nvPr>
        </p:nvSpPr>
        <p:spPr>
          <a:xfrm>
            <a:off x="352425" y="3128470"/>
            <a:ext cx="8385048" cy="685800"/>
          </a:xfrm>
        </p:spPr>
        <p:txBody>
          <a:bodyPr/>
          <a:lstStyle/>
          <a:p>
            <a:pPr>
              <a:defRPr/>
            </a:pPr>
            <a:r>
              <a:rPr lang="en-US" dirty="0" smtClean="0"/>
              <a:t>UNC204 - Ten </a:t>
            </a:r>
            <a:r>
              <a:rPr lang="en-US" dirty="0"/>
              <a:t>Ways to Become a Hero with Microsoft Office </a:t>
            </a:r>
            <a:r>
              <a:rPr lang="en-US" dirty="0" smtClean="0"/>
              <a:t>Communications Server</a:t>
            </a:r>
          </a:p>
          <a:p>
            <a:pPr>
              <a:defRPr/>
            </a:pPr>
            <a:r>
              <a:rPr lang="en-US" dirty="0" smtClean="0"/>
              <a:t>11/11/2009</a:t>
            </a:r>
            <a:r>
              <a:rPr lang="en-US" dirty="0"/>
              <a:t>	09:00 - </a:t>
            </a:r>
            <a:r>
              <a:rPr lang="en-US" dirty="0" smtClean="0"/>
              <a:t>10:15	Berlin </a:t>
            </a:r>
            <a:r>
              <a:rPr lang="en-US" dirty="0"/>
              <a:t>2 - Hall </a:t>
            </a:r>
            <a:r>
              <a:rPr lang="en-US" dirty="0" smtClean="0"/>
              <a:t>7-3a</a:t>
            </a:r>
            <a:endParaRPr dirty="0" smtClean="0"/>
          </a:p>
        </p:txBody>
      </p:sp>
      <p:sp>
        <p:nvSpPr>
          <p:cNvPr id="20" name="Content Placeholder 19"/>
          <p:cNvSpPr>
            <a:spLocks noGrp="1"/>
          </p:cNvSpPr>
          <p:nvPr>
            <p:ph sz="quarter" idx="13"/>
          </p:nvPr>
        </p:nvSpPr>
        <p:spPr>
          <a:xfrm>
            <a:off x="381000" y="3975220"/>
            <a:ext cx="8385048" cy="685800"/>
          </a:xfrm>
        </p:spPr>
        <p:txBody>
          <a:bodyPr/>
          <a:lstStyle/>
          <a:p>
            <a:r>
              <a:rPr lang="en-US" dirty="0" smtClean="0"/>
              <a:t>UNC305 - Voice </a:t>
            </a:r>
            <a:r>
              <a:rPr lang="en-US" dirty="0"/>
              <a:t>Architecture and Planning </a:t>
            </a:r>
            <a:endParaRPr lang="en-US" dirty="0" smtClean="0"/>
          </a:p>
          <a:p>
            <a:r>
              <a:rPr lang="en-US" dirty="0" smtClean="0"/>
              <a:t>11/11/2009</a:t>
            </a:r>
            <a:r>
              <a:rPr lang="en-US" dirty="0"/>
              <a:t>	10:45 - </a:t>
            </a:r>
            <a:r>
              <a:rPr lang="en-US" dirty="0" smtClean="0"/>
              <a:t>12:00	Berlin </a:t>
            </a:r>
            <a:r>
              <a:rPr lang="en-US" dirty="0"/>
              <a:t>2 - Hall </a:t>
            </a:r>
            <a:r>
              <a:rPr lang="en-US" dirty="0" smtClean="0"/>
              <a:t>7-3a</a:t>
            </a:r>
            <a:endParaRPr lang="en-US" dirty="0"/>
          </a:p>
        </p:txBody>
      </p:sp>
      <p:sp>
        <p:nvSpPr>
          <p:cNvPr id="14" name="Content Placeholder 18"/>
          <p:cNvSpPr txBox="1">
            <a:spLocks/>
          </p:cNvSpPr>
          <p:nvPr/>
        </p:nvSpPr>
        <p:spPr>
          <a:xfrm>
            <a:off x="352425" y="227073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lvl1pPr marL="0" indent="-396875" algn="l" defTabSz="914099" rtl="0" eaLnBrk="1" fontAlgn="base" latinLnBrk="0" hangingPunct="1">
              <a:lnSpc>
                <a:spcPct val="90000"/>
              </a:lnSpc>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3"/>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UNC303 - Voice Administration and Monitoring </a:t>
            </a:r>
          </a:p>
          <a:p>
            <a:r>
              <a:rPr lang="en-US" dirty="0" smtClean="0"/>
              <a:t>11/10/2009	15:15 - 16:30</a:t>
            </a:r>
            <a:r>
              <a:rPr lang="en-US" dirty="0"/>
              <a:t>	Berlin 2 - Hall </a:t>
            </a:r>
            <a:r>
              <a:rPr lang="en-US" dirty="0" smtClean="0"/>
              <a:t>7-3a</a:t>
            </a:r>
            <a:endParaRPr lang="en-US" dirty="0"/>
          </a:p>
        </p:txBody>
      </p:sp>
      <p:sp>
        <p:nvSpPr>
          <p:cNvPr id="21" name="Content Placeholder 19"/>
          <p:cNvSpPr>
            <a:spLocks noGrp="1"/>
          </p:cNvSpPr>
          <p:nvPr>
            <p:ph sz="quarter" idx="13"/>
          </p:nvPr>
        </p:nvSpPr>
        <p:spPr>
          <a:xfrm>
            <a:off x="352425" y="4756270"/>
            <a:ext cx="8385048" cy="685800"/>
          </a:xfrm>
        </p:spPr>
        <p:txBody>
          <a:bodyPr/>
          <a:lstStyle/>
          <a:p>
            <a:r>
              <a:rPr lang="en-US" dirty="0" smtClean="0"/>
              <a:t>UNC313 - Audio </a:t>
            </a:r>
            <a:r>
              <a:rPr lang="en-US" dirty="0"/>
              <a:t>Conferencing Deep </a:t>
            </a:r>
            <a:r>
              <a:rPr lang="en-US" dirty="0" smtClean="0"/>
              <a:t>Dive</a:t>
            </a:r>
          </a:p>
          <a:p>
            <a:r>
              <a:rPr lang="en-US" dirty="0" smtClean="0"/>
              <a:t>11/12/2009</a:t>
            </a:r>
            <a:r>
              <a:rPr lang="en-US" dirty="0"/>
              <a:t>	09:00 - 10:15	Berlin 2 - Hall 7-3a</a:t>
            </a:r>
          </a:p>
        </p:txBody>
      </p:sp>
      <p:sp>
        <p:nvSpPr>
          <p:cNvPr id="23" name="Content Placeholder 19"/>
          <p:cNvSpPr>
            <a:spLocks noGrp="1"/>
          </p:cNvSpPr>
          <p:nvPr>
            <p:ph sz="quarter" idx="13"/>
          </p:nvPr>
        </p:nvSpPr>
        <p:spPr>
          <a:xfrm>
            <a:off x="352425" y="5527795"/>
            <a:ext cx="8385048" cy="685800"/>
          </a:xfrm>
        </p:spPr>
        <p:txBody>
          <a:bodyPr/>
          <a:lstStyle/>
          <a:p>
            <a:r>
              <a:rPr lang="en-US" dirty="0"/>
              <a:t>UNC07-IS	</a:t>
            </a:r>
            <a:r>
              <a:rPr lang="en-US" dirty="0" smtClean="0"/>
              <a:t> - Troubleshooting </a:t>
            </a:r>
            <a:r>
              <a:rPr lang="en-US" dirty="0"/>
              <a:t>Microsoft Office Communications Server 2007 </a:t>
            </a:r>
            <a:r>
              <a:rPr lang="en-US" dirty="0" smtClean="0"/>
              <a:t>R2</a:t>
            </a:r>
          </a:p>
          <a:p>
            <a:r>
              <a:rPr lang="en-US" dirty="0" smtClean="0"/>
              <a:t>11/12/2009</a:t>
            </a:r>
            <a:r>
              <a:rPr lang="en-US" dirty="0"/>
              <a:t>	17:00 - </a:t>
            </a:r>
            <a:r>
              <a:rPr lang="en-US" dirty="0" smtClean="0"/>
              <a:t>18:15</a:t>
            </a:r>
            <a:endParaRPr lang="en-US" dirty="0"/>
          </a:p>
        </p:txBody>
      </p:sp>
    </p:spTree>
    <p:extLst>
      <p:ext uri="{BB962C8B-B14F-4D97-AF65-F5344CB8AC3E}">
        <p14:creationId xmlns:p14="http://schemas.microsoft.com/office/powerpoint/2010/main" xmlns="" val="202241616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610600" cy="664797"/>
          </a:xfrm>
        </p:spPr>
        <p:txBody>
          <a:bodyPr/>
          <a:lstStyle/>
          <a:p>
            <a:r>
              <a:rPr lang="en-US" dirty="0"/>
              <a:t>Customer's OCS Voice state</a:t>
            </a:r>
          </a:p>
        </p:txBody>
      </p:sp>
      <p:sp>
        <p:nvSpPr>
          <p:cNvPr id="3" name="Content Placeholder 2"/>
          <p:cNvSpPr>
            <a:spLocks noGrp="1"/>
          </p:cNvSpPr>
          <p:nvPr>
            <p:ph idx="1"/>
          </p:nvPr>
        </p:nvSpPr>
        <p:spPr>
          <a:xfrm>
            <a:off x="361950" y="1412874"/>
            <a:ext cx="8248650" cy="4750534"/>
          </a:xfrm>
        </p:spPr>
        <p:txBody>
          <a:bodyPr vert="horz" wrap="square" lIns="0" tIns="0" rIns="0" bIns="0" rtlCol="0">
            <a:noAutofit/>
          </a:bodyPr>
          <a:lstStyle/>
          <a:p>
            <a:r>
              <a:rPr lang="en-US" dirty="0"/>
              <a:t>No voice with Office Communications Server</a:t>
            </a:r>
          </a:p>
          <a:p>
            <a:pPr lvl="1"/>
            <a:r>
              <a:rPr lang="en-US" sz="2400" dirty="0"/>
              <a:t>How do I get started with a pilot?</a:t>
            </a:r>
          </a:p>
          <a:p>
            <a:pPr lvl="1"/>
            <a:r>
              <a:rPr lang="en-US" sz="2400" dirty="0"/>
              <a:t>Validate the technology &amp; business case </a:t>
            </a:r>
          </a:p>
          <a:p>
            <a:pPr lvl="1"/>
            <a:endParaRPr lang="en-US" sz="2000" dirty="0"/>
          </a:p>
          <a:p>
            <a:r>
              <a:rPr lang="en-US" dirty="0"/>
              <a:t>Pilot completed and successful</a:t>
            </a:r>
          </a:p>
          <a:p>
            <a:pPr lvl="1"/>
            <a:r>
              <a:rPr lang="en-US" sz="2400" dirty="0"/>
              <a:t>How do I move the pilot to production?</a:t>
            </a:r>
          </a:p>
          <a:p>
            <a:pPr lvl="1"/>
            <a:r>
              <a:rPr lang="en-US" sz="2400" dirty="0"/>
              <a:t>Breadth - more &amp; different users &amp; cases</a:t>
            </a:r>
          </a:p>
          <a:p>
            <a:pPr lvl="1"/>
            <a:endParaRPr lang="en-US" sz="2000" dirty="0"/>
          </a:p>
          <a:p>
            <a:r>
              <a:rPr lang="en-US" dirty="0"/>
              <a:t>Initial deployment completed and successful</a:t>
            </a:r>
          </a:p>
          <a:p>
            <a:pPr lvl="1"/>
            <a:r>
              <a:rPr lang="en-US" sz="2400" dirty="0"/>
              <a:t>How do I grow production to scale?</a:t>
            </a:r>
          </a:p>
          <a:p>
            <a:pPr lvl="1"/>
            <a:r>
              <a:rPr lang="en-US" sz="2400" dirty="0"/>
              <a:t>Business critical, multi-site communications</a:t>
            </a:r>
          </a:p>
          <a:p>
            <a:pPr lvl="1"/>
            <a:endParaRPr lang="en-US" sz="2400" dirty="0"/>
          </a:p>
        </p:txBody>
      </p:sp>
    </p:spTree>
    <p:extLst>
      <p:ext uri="{BB962C8B-B14F-4D97-AF65-F5344CB8AC3E}">
        <p14:creationId xmlns:p14="http://schemas.microsoft.com/office/powerpoint/2010/main" xmlns="" val="2981144241"/>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Voice Resources	</a:t>
            </a:r>
            <a:endParaRPr lang="en-US" dirty="0"/>
          </a:p>
        </p:txBody>
      </p:sp>
      <p:sp>
        <p:nvSpPr>
          <p:cNvPr id="3" name="Content Placeholder 2"/>
          <p:cNvSpPr>
            <a:spLocks noGrp="1"/>
          </p:cNvSpPr>
          <p:nvPr>
            <p:ph idx="1"/>
          </p:nvPr>
        </p:nvSpPr>
        <p:spPr>
          <a:xfrm>
            <a:off x="381000" y="1352549"/>
            <a:ext cx="8382000" cy="5244513"/>
          </a:xfrm>
        </p:spPr>
        <p:txBody>
          <a:bodyPr vert="horz" wrap="square" lIns="0" tIns="0" rIns="0" bIns="0" rtlCol="0">
            <a:noAutofit/>
          </a:bodyPr>
          <a:lstStyle/>
          <a:p>
            <a:r>
              <a:rPr lang="en-US" sz="2800" dirty="0"/>
              <a:t>Programs &amp; Standards</a:t>
            </a:r>
          </a:p>
          <a:p>
            <a:pPr lvl="1"/>
            <a:r>
              <a:rPr lang="en-US" sz="2400" dirty="0">
                <a:hlinkClick r:id=""/>
              </a:rPr>
              <a:t>Unified Communications Open Interoperability Program</a:t>
            </a:r>
            <a:endParaRPr lang="en-US" sz="2400" dirty="0"/>
          </a:p>
          <a:p>
            <a:pPr lvl="1"/>
            <a:r>
              <a:rPr lang="en-US" sz="2400" dirty="0">
                <a:hlinkClick r:id=""/>
              </a:rPr>
              <a:t>Microsoft Office Protocol </a:t>
            </a:r>
            <a:r>
              <a:rPr lang="en-US" sz="2400" dirty="0" smtClean="0">
                <a:hlinkClick r:id=""/>
              </a:rPr>
              <a:t>Documentation</a:t>
            </a:r>
            <a:endParaRPr lang="en-US" sz="2400" dirty="0"/>
          </a:p>
          <a:p>
            <a:r>
              <a:rPr lang="en-US" sz="2800" dirty="0"/>
              <a:t>White Papers</a:t>
            </a:r>
          </a:p>
          <a:p>
            <a:pPr lvl="1"/>
            <a:r>
              <a:rPr lang="en-US" sz="2400" dirty="0">
                <a:hlinkClick r:id=""/>
              </a:rPr>
              <a:t>Integrating Telephony with Office Communications Server 2007 and 2007 </a:t>
            </a:r>
            <a:r>
              <a:rPr lang="en-US" sz="2400" dirty="0" smtClean="0">
                <a:hlinkClick r:id=""/>
              </a:rPr>
              <a:t>R2</a:t>
            </a:r>
            <a:endParaRPr lang="en-US" sz="2400" dirty="0" smtClean="0"/>
          </a:p>
          <a:p>
            <a:pPr lvl="1"/>
            <a:r>
              <a:rPr lang="en-US" sz="2400" dirty="0">
                <a:hlinkClick r:id="rId3"/>
              </a:rPr>
              <a:t>A Practical Approach to Deploying Real-time Communications</a:t>
            </a:r>
            <a:endParaRPr lang="en-US" sz="2400" dirty="0"/>
          </a:p>
          <a:p>
            <a:pPr lvl="1"/>
            <a:r>
              <a:rPr lang="en-US" sz="2400" dirty="0">
                <a:hlinkClick r:id=""/>
              </a:rPr>
              <a:t>Microsoft Quality of </a:t>
            </a:r>
            <a:r>
              <a:rPr lang="en-US" sz="2400" dirty="0" smtClean="0">
                <a:hlinkClick r:id=""/>
              </a:rPr>
              <a:t>Experience</a:t>
            </a:r>
            <a:endParaRPr lang="en-US" sz="2400" dirty="0" smtClean="0"/>
          </a:p>
          <a:p>
            <a:r>
              <a:rPr lang="en-US" sz="2800" dirty="0" smtClean="0"/>
              <a:t>Documentation</a:t>
            </a:r>
            <a:endParaRPr lang="en-US" sz="2800" dirty="0" smtClean="0">
              <a:hlinkClick r:id=""/>
            </a:endParaRPr>
          </a:p>
          <a:p>
            <a:pPr lvl="1"/>
            <a:r>
              <a:rPr lang="en-US" sz="2400" dirty="0" smtClean="0">
                <a:hlinkClick r:id=""/>
              </a:rPr>
              <a:t>VoIP </a:t>
            </a:r>
            <a:r>
              <a:rPr lang="en-US" sz="2400" dirty="0">
                <a:hlinkClick r:id=""/>
              </a:rPr>
              <a:t>Architecture</a:t>
            </a:r>
          </a:p>
          <a:p>
            <a:pPr lvl="1"/>
            <a:r>
              <a:rPr lang="en-US" sz="2400" dirty="0">
                <a:hlinkClick r:id=""/>
              </a:rPr>
              <a:t>Configuring Voice Quality of </a:t>
            </a:r>
            <a:r>
              <a:rPr lang="en-US" sz="2400" dirty="0" smtClean="0">
                <a:hlinkClick r:id=""/>
              </a:rPr>
              <a:t>Service</a:t>
            </a:r>
            <a:endParaRPr lang="en-US" sz="2400" dirty="0"/>
          </a:p>
        </p:txBody>
      </p:sp>
    </p:spTree>
    <p:extLst>
      <p:ext uri="{BB962C8B-B14F-4D97-AF65-F5344CB8AC3E}">
        <p14:creationId xmlns:p14="http://schemas.microsoft.com/office/powerpoint/2010/main" xmlns="" val="2994473557"/>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extLst>
      <p:ext uri="{BB962C8B-B14F-4D97-AF65-F5344CB8AC3E}">
        <p14:creationId xmlns:p14="http://schemas.microsoft.com/office/powerpoint/2010/main" xmlns="" val="217382733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UNC Track </a:t>
            </a:r>
            <a:r>
              <a:rPr lang="en-US" b="1" dirty="0" smtClean="0"/>
              <a:t>Call to Action</a:t>
            </a:r>
            <a:r>
              <a:rPr lang="en-US" dirty="0" smtClean="0"/>
              <a:t>!</a:t>
            </a:r>
            <a:endParaRPr lang="en-US" dirty="0">
              <a:solidFill>
                <a:schemeClr val="tx2"/>
              </a:solidFill>
            </a:endParaRPr>
          </a:p>
        </p:txBody>
      </p:sp>
      <p:sp>
        <p:nvSpPr>
          <p:cNvPr id="3" name="Text Placeholder 2"/>
          <p:cNvSpPr>
            <a:spLocks noGrp="1"/>
          </p:cNvSpPr>
          <p:nvPr>
            <p:ph idx="1"/>
          </p:nvPr>
        </p:nvSpPr>
        <p:spPr>
          <a:xfrm>
            <a:off x="381000" y="882346"/>
            <a:ext cx="8458200" cy="5367133"/>
          </a:xfrm>
        </p:spPr>
        <p:txBody>
          <a:bodyPr/>
          <a:lstStyle/>
          <a:p>
            <a:pPr>
              <a:buNone/>
            </a:pPr>
            <a:r>
              <a:rPr lang="en-US" sz="3000" i="1" dirty="0" smtClean="0">
                <a:solidFill>
                  <a:schemeClr val="tx2"/>
                </a:solidFill>
              </a:rPr>
              <a:t>Learn More!</a:t>
            </a:r>
            <a:endParaRPr lang="en-US" sz="3000" i="1" dirty="0" smtClean="0"/>
          </a:p>
          <a:p>
            <a:r>
              <a:rPr lang="en-US" sz="2600" dirty="0" smtClean="0"/>
              <a:t>Related Content at TechEd on “Related Content” Slide</a:t>
            </a:r>
          </a:p>
          <a:p>
            <a:pPr lvl="1"/>
            <a:r>
              <a:rPr lang="en-US" sz="2000" dirty="0" smtClean="0"/>
              <a:t>Attend in-person or consume post-event at </a:t>
            </a:r>
            <a:r>
              <a:rPr lang="en-US" sz="2000" dirty="0" smtClean="0">
                <a:hlinkClick r:id=""/>
              </a:rPr>
              <a:t>TechEd Online</a:t>
            </a:r>
            <a:endParaRPr lang="en-US" sz="2000" dirty="0" smtClean="0"/>
          </a:p>
          <a:p>
            <a:r>
              <a:rPr lang="en-US" sz="2600" dirty="0"/>
              <a:t>Check out learning/training resources at Microsoft TechNet</a:t>
            </a:r>
          </a:p>
          <a:p>
            <a:pPr lvl="1">
              <a:spcAft>
                <a:spcPts val="2000"/>
              </a:spcAft>
            </a:pPr>
            <a:r>
              <a:rPr lang="en-US" sz="2200" dirty="0">
                <a:hlinkClick r:id=""/>
              </a:rPr>
              <a:t>Exchange Server</a:t>
            </a:r>
            <a:r>
              <a:rPr lang="en-US" sz="2200" dirty="0"/>
              <a:t> and </a:t>
            </a:r>
            <a:r>
              <a:rPr lang="en-US" sz="2200" dirty="0">
                <a:hlinkClick r:id=""/>
              </a:rPr>
              <a:t>Office Communications Server</a:t>
            </a:r>
            <a:endParaRPr lang="en-US" sz="1600" dirty="0"/>
          </a:p>
          <a:p>
            <a:pPr>
              <a:lnSpc>
                <a:spcPct val="100000"/>
              </a:lnSpc>
              <a:spcAft>
                <a:spcPts val="300"/>
              </a:spcAft>
            </a:pPr>
            <a:r>
              <a:rPr lang="en-US" sz="2600" dirty="0" smtClean="0"/>
              <a:t>Check out Exchange Server 2010 at</a:t>
            </a:r>
            <a:br>
              <a:rPr lang="en-US" sz="2600" dirty="0" smtClean="0"/>
            </a:br>
            <a:r>
              <a:rPr lang="en-US" sz="2600" dirty="0" smtClean="0"/>
              <a:t>Virtual Launch Experience (VLE) at </a:t>
            </a:r>
            <a:r>
              <a:rPr lang="en-US" sz="2600" u="sng" dirty="0" smtClean="0">
                <a:hlinkClick r:id=""/>
              </a:rPr>
              <a:t>the</a:t>
            </a:r>
            <a:r>
              <a:rPr lang="en-US" b="1" u="sng" dirty="0" smtClean="0">
                <a:solidFill>
                  <a:srgbClr val="FF0000"/>
                </a:solidFill>
                <a:hlinkClick r:id=""/>
              </a:rPr>
              <a:t>new</a:t>
            </a:r>
            <a:r>
              <a:rPr lang="en-US" sz="2600" u="sng" dirty="0" smtClean="0">
                <a:hlinkClick r:id=""/>
              </a:rPr>
              <a:t>efficiency.com</a:t>
            </a:r>
            <a:endParaRPr lang="en-US" sz="2600" u="sng" dirty="0" smtClean="0"/>
          </a:p>
          <a:p>
            <a:pPr marL="517525" lvl="1" indent="0">
              <a:buNone/>
            </a:pPr>
            <a:endParaRPr lang="en-US" sz="1800" dirty="0" smtClean="0"/>
          </a:p>
          <a:p>
            <a:pPr>
              <a:buNone/>
            </a:pPr>
            <a:r>
              <a:rPr lang="en-US" sz="3000" i="1" dirty="0" smtClean="0">
                <a:solidFill>
                  <a:schemeClr val="tx2"/>
                </a:solidFill>
              </a:rPr>
              <a:t>Try It Out!</a:t>
            </a:r>
            <a:endParaRPr lang="en-US" sz="3000" i="1" dirty="0" smtClean="0"/>
          </a:p>
          <a:p>
            <a:r>
              <a:rPr lang="en-US" sz="2600" dirty="0" smtClean="0"/>
              <a:t>Download the </a:t>
            </a:r>
            <a:r>
              <a:rPr lang="en-US" sz="2600" dirty="0" smtClean="0">
                <a:hlinkClick r:id=""/>
              </a:rPr>
              <a:t>Exchange Server </a:t>
            </a:r>
            <a:r>
              <a:rPr lang="en-US" sz="2600" dirty="0">
                <a:hlinkClick r:id=""/>
              </a:rPr>
              <a:t>2010 </a:t>
            </a:r>
            <a:r>
              <a:rPr lang="en-US" sz="2600" dirty="0" smtClean="0">
                <a:hlinkClick r:id=""/>
              </a:rPr>
              <a:t>Trial</a:t>
            </a:r>
            <a:endParaRPr lang="en-US" sz="2000" dirty="0" smtClean="0">
              <a:solidFill>
                <a:srgbClr val="FF0000"/>
              </a:solidFill>
            </a:endParaRPr>
          </a:p>
          <a:p>
            <a:r>
              <a:rPr lang="en-US" sz="2600" dirty="0" smtClean="0"/>
              <a:t>Take </a:t>
            </a:r>
            <a:r>
              <a:rPr lang="en-US" sz="2600" dirty="0"/>
              <a:t>a simple Web-based test drive </a:t>
            </a:r>
            <a:r>
              <a:rPr lang="en-US" sz="2600" dirty="0" smtClean="0"/>
              <a:t>of UC solutions through the </a:t>
            </a:r>
            <a:r>
              <a:rPr lang="en-US" sz="2600" dirty="0">
                <a:hlinkClick r:id=""/>
              </a:rPr>
              <a:t>60-Day Virtual Experience</a:t>
            </a:r>
            <a:r>
              <a:rPr lang="en-US" sz="2600" dirty="0"/>
              <a:t> </a:t>
            </a:r>
            <a:endParaRPr lang="en-US" sz="2600" dirty="0" smtClean="0"/>
          </a:p>
        </p:txBody>
      </p:sp>
      <p:pic>
        <p:nvPicPr>
          <p:cNvPr id="5" name="Picture 4" descr="Joint_Launch_Styleguide FINAL-11.png"/>
          <p:cNvPicPr>
            <a:picLocks noChangeAspect="1"/>
          </p:cNvPicPr>
          <p:nvPr/>
        </p:nvPicPr>
        <p:blipFill rotWithShape="1">
          <a:blip r:embed="rId3" cstate="print"/>
          <a:srcRect l="7677" t="62227" r="8681" b="9533"/>
          <a:stretch/>
        </p:blipFill>
        <p:spPr>
          <a:xfrm>
            <a:off x="5542759" y="3096264"/>
            <a:ext cx="2620166" cy="636838"/>
          </a:xfrm>
          <a:prstGeom prst="rect">
            <a:avLst/>
          </a:prstGeom>
        </p:spPr>
      </p:pic>
    </p:spTree>
    <p:extLst>
      <p:ext uri="{BB962C8B-B14F-4D97-AF65-F5344CB8AC3E}">
        <p14:creationId xmlns:p14="http://schemas.microsoft.com/office/powerpoint/2010/main" xmlns="" val="4229246273"/>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4"/>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5"/>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6"/>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7"/>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extLst>
      <p:ext uri="{BB962C8B-B14F-4D97-AF65-F5344CB8AC3E}">
        <p14:creationId xmlns:p14="http://schemas.microsoft.com/office/powerpoint/2010/main" xmlns="" val="27710527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Prerequisites to deployment</a:t>
            </a:r>
          </a:p>
        </p:txBody>
      </p:sp>
      <p:sp>
        <p:nvSpPr>
          <p:cNvPr id="3" name="Content Placeholder 2"/>
          <p:cNvSpPr>
            <a:spLocks noGrp="1"/>
          </p:cNvSpPr>
          <p:nvPr>
            <p:ph idx="1"/>
          </p:nvPr>
        </p:nvSpPr>
        <p:spPr>
          <a:xfrm>
            <a:off x="361950" y="1409699"/>
            <a:ext cx="8543925" cy="4690515"/>
          </a:xfrm>
        </p:spPr>
        <p:txBody>
          <a:bodyPr vert="horz" wrap="square" lIns="0" tIns="0" rIns="0" bIns="0" rtlCol="0">
            <a:noAutofit/>
          </a:bodyPr>
          <a:lstStyle/>
          <a:p>
            <a:r>
              <a:rPr lang="en-US" dirty="0"/>
              <a:t>Windows Server 2003 Domain </a:t>
            </a:r>
            <a:r>
              <a:rPr lang="en-US" dirty="0" smtClean="0"/>
              <a:t>level and higher</a:t>
            </a:r>
            <a:endParaRPr lang="en-US" dirty="0"/>
          </a:p>
          <a:p>
            <a:pPr lvl="1"/>
            <a:r>
              <a:rPr lang="en-US" sz="2400" dirty="0"/>
              <a:t>AD used to store global settings &amp; groups</a:t>
            </a:r>
          </a:p>
          <a:p>
            <a:pPr lvl="1"/>
            <a:r>
              <a:rPr lang="en-US" sz="2400" dirty="0"/>
              <a:t>Single-forest &amp; multiple-forest </a:t>
            </a:r>
            <a:r>
              <a:rPr lang="en-US" sz="2400" dirty="0" smtClean="0"/>
              <a:t>environments</a:t>
            </a:r>
            <a:endParaRPr lang="en-US" sz="2400" dirty="0"/>
          </a:p>
          <a:p>
            <a:r>
              <a:rPr lang="en-US" dirty="0"/>
              <a:t>Exchange Server 2010 or Exchange 2007 SP1</a:t>
            </a:r>
          </a:p>
          <a:p>
            <a:pPr lvl="1"/>
            <a:r>
              <a:rPr lang="en-US" sz="2400" dirty="0"/>
              <a:t>Unified Messaging, Missed Call Notification,</a:t>
            </a:r>
            <a:br>
              <a:rPr lang="en-US" sz="2400" dirty="0"/>
            </a:br>
            <a:r>
              <a:rPr lang="en-US" sz="2400" dirty="0"/>
              <a:t>Auto Attendant, Outlook Voice </a:t>
            </a:r>
            <a:r>
              <a:rPr lang="en-US" sz="2400" dirty="0" smtClean="0"/>
              <a:t>Access</a:t>
            </a:r>
            <a:endParaRPr lang="en-US" sz="2400" dirty="0"/>
          </a:p>
          <a:p>
            <a:r>
              <a:rPr lang="en-US" dirty="0" smtClean="0"/>
              <a:t>For OCS: Windows Server x64 only</a:t>
            </a:r>
          </a:p>
          <a:p>
            <a:pPr lvl="1"/>
            <a:r>
              <a:rPr lang="en-US" dirty="0"/>
              <a:t>Windows Server 2003 x64 SP2 </a:t>
            </a:r>
          </a:p>
          <a:p>
            <a:pPr lvl="1"/>
            <a:r>
              <a:rPr lang="en-US" dirty="0"/>
              <a:t>Windows Server 2008 x64 (RTM and SP2</a:t>
            </a:r>
            <a:r>
              <a:rPr lang="en-US" dirty="0" smtClean="0"/>
              <a:t>)</a:t>
            </a:r>
          </a:p>
          <a:p>
            <a:r>
              <a:rPr lang="en-US" dirty="0" smtClean="0"/>
              <a:t>SQL Server 2008 </a:t>
            </a:r>
            <a:r>
              <a:rPr lang="en-US" dirty="0"/>
              <a:t>SP1 </a:t>
            </a:r>
            <a:r>
              <a:rPr lang="en-US" dirty="0" smtClean="0"/>
              <a:t>and SQL 2005 SP2 (SP3)</a:t>
            </a:r>
          </a:p>
          <a:p>
            <a:endParaRPr lang="en-US" dirty="0"/>
          </a:p>
        </p:txBody>
      </p:sp>
    </p:spTree>
    <p:extLst>
      <p:ext uri="{BB962C8B-B14F-4D97-AF65-F5344CB8AC3E}">
        <p14:creationId xmlns:p14="http://schemas.microsoft.com/office/powerpoint/2010/main" xmlns="" val="132892985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Choosing 2007 R2 Topology</a:t>
            </a:r>
          </a:p>
        </p:txBody>
      </p:sp>
      <p:graphicFrame>
        <p:nvGraphicFramePr>
          <p:cNvPr id="4" name="Group 62"/>
          <p:cNvGraphicFramePr>
            <a:graphicFrameLocks/>
          </p:cNvGraphicFramePr>
          <p:nvPr>
            <p:extLst>
              <p:ext uri="{D42A27DB-BD31-4B8C-83A1-F6EECF244321}">
                <p14:modId xmlns:p14="http://schemas.microsoft.com/office/powerpoint/2010/main" xmlns="" val="3693545189"/>
              </p:ext>
            </p:extLst>
          </p:nvPr>
        </p:nvGraphicFramePr>
        <p:xfrm>
          <a:off x="304800" y="1371600"/>
          <a:ext cx="8422105" cy="4012024"/>
        </p:xfrm>
        <a:graphic>
          <a:graphicData uri="http://schemas.openxmlformats.org/drawingml/2006/table">
            <a:tbl>
              <a:tblPr firstRow="1" bandRow="1">
                <a:tableStyleId>{306799F8-075E-4A3A-A7F6-7FBC6576F1A4}</a:tableStyleId>
              </a:tblPr>
              <a:tblGrid>
                <a:gridCol w="2057400"/>
                <a:gridCol w="1592179"/>
                <a:gridCol w="1636295"/>
                <a:gridCol w="3136231"/>
              </a:tblGrid>
              <a:tr h="502920">
                <a:tc>
                  <a:txBody>
                    <a:bodyPr/>
                    <a:lstStyle/>
                    <a:p>
                      <a:pPr marL="0" marR="0" lvl="0" indent="0" algn="ctr" defTabSz="914363" rtl="0" eaLnBrk="1" fontAlgn="base" latinLnBrk="0" hangingPunct="1">
                        <a:lnSpc>
                          <a:spcPct val="100000"/>
                        </a:lnSpc>
                        <a:spcBef>
                          <a:spcPct val="0"/>
                        </a:spcBef>
                        <a:spcAft>
                          <a:spcPct val="0"/>
                        </a:spcAft>
                        <a:buClrTx/>
                        <a:buSzTx/>
                        <a:buFontTx/>
                        <a:buNone/>
                        <a:tabLst/>
                      </a:pPr>
                      <a:r>
                        <a:rPr lang="en-US" sz="2000" kern="1200" dirty="0" smtClean="0">
                          <a:effectLst>
                            <a:outerShdw blurRad="38100" dist="38100" dir="2700000" algn="tl">
                              <a:srgbClr val="000000">
                                <a:alpha val="43137"/>
                              </a:srgbClr>
                            </a:outerShdw>
                          </a:effectLst>
                        </a:rPr>
                        <a:t>Topology Choice</a:t>
                      </a:r>
                      <a:endParaRPr lang="en-US" sz="2000" b="1" kern="1200" dirty="0" smtClean="0">
                        <a:solidFill>
                          <a:schemeClr val="tx1"/>
                        </a:solidFill>
                        <a:effectLst>
                          <a:outerShdw blurRad="38100" dist="38100" dir="2700000" algn="tl">
                            <a:srgbClr val="000000">
                              <a:alpha val="43137"/>
                            </a:srgbClr>
                          </a:outerShdw>
                        </a:effectLst>
                        <a:latin typeface="+mj-lt"/>
                        <a:ea typeface="+mn-ea"/>
                        <a:cs typeface="+mn-cs"/>
                      </a:endParaRPr>
                    </a:p>
                  </a:txBody>
                  <a:tcPr anchor="ctr" horzOverflow="overflow"/>
                </a:tc>
                <a:tc>
                  <a:txBody>
                    <a:bodyPr/>
                    <a:lstStyle/>
                    <a:p>
                      <a:pPr marL="0" marR="0" lvl="0" indent="0" algn="ctr" defTabSz="914363" rtl="0" eaLnBrk="1" fontAlgn="base" latinLnBrk="0" hangingPunct="1">
                        <a:lnSpc>
                          <a:spcPct val="100000"/>
                        </a:lnSpc>
                        <a:spcBef>
                          <a:spcPct val="0"/>
                        </a:spcBef>
                        <a:spcAft>
                          <a:spcPct val="0"/>
                        </a:spcAft>
                        <a:buClrTx/>
                        <a:buSzTx/>
                        <a:buFontTx/>
                        <a:buNone/>
                        <a:tabLst/>
                      </a:pPr>
                      <a:r>
                        <a:rPr lang="en-US" sz="2000" kern="1200" dirty="0" smtClean="0">
                          <a:effectLst>
                            <a:outerShdw blurRad="38100" dist="38100" dir="2700000" algn="tl">
                              <a:srgbClr val="000000">
                                <a:alpha val="43137"/>
                              </a:srgbClr>
                            </a:outerShdw>
                          </a:effectLst>
                        </a:rPr>
                        <a:t>Users</a:t>
                      </a:r>
                      <a:endParaRPr lang="en-US" sz="2000" b="1" kern="1200" dirty="0" smtClean="0">
                        <a:solidFill>
                          <a:schemeClr val="tx1"/>
                        </a:solidFill>
                        <a:effectLst>
                          <a:outerShdw blurRad="38100" dist="38100" dir="2700000" algn="tl">
                            <a:srgbClr val="000000">
                              <a:alpha val="43137"/>
                            </a:srgbClr>
                          </a:outerShdw>
                        </a:effectLst>
                        <a:latin typeface="+mj-lt"/>
                        <a:ea typeface="+mn-ea"/>
                        <a:cs typeface="+mn-cs"/>
                      </a:endParaRPr>
                    </a:p>
                  </a:txBody>
                  <a:tcPr anchor="ctr" horzOverflow="overflow"/>
                </a:tc>
                <a:tc>
                  <a:txBody>
                    <a:bodyPr/>
                    <a:lstStyle/>
                    <a:p>
                      <a:pPr marL="0" marR="0" lvl="0" indent="0" algn="ctr" defTabSz="914363" rtl="0" eaLnBrk="1" fontAlgn="base" latinLnBrk="0" hangingPunct="1">
                        <a:lnSpc>
                          <a:spcPct val="100000"/>
                        </a:lnSpc>
                        <a:spcBef>
                          <a:spcPct val="0"/>
                        </a:spcBef>
                        <a:spcAft>
                          <a:spcPct val="0"/>
                        </a:spcAft>
                        <a:buClrTx/>
                        <a:buSzTx/>
                        <a:buFontTx/>
                        <a:buNone/>
                        <a:tabLst/>
                      </a:pPr>
                      <a:r>
                        <a:rPr lang="en-US" sz="2000" kern="1200" dirty="0" smtClean="0">
                          <a:effectLst>
                            <a:outerShdw blurRad="38100" dist="38100" dir="2700000" algn="tl">
                              <a:srgbClr val="000000">
                                <a:alpha val="43137"/>
                              </a:srgbClr>
                            </a:outerShdw>
                          </a:effectLst>
                        </a:rPr>
                        <a:t>High Availability</a:t>
                      </a:r>
                      <a:endParaRPr lang="en-US" sz="2000" b="1" kern="1200" dirty="0" smtClean="0">
                        <a:solidFill>
                          <a:schemeClr val="tx1"/>
                        </a:solidFill>
                        <a:effectLst>
                          <a:outerShdw blurRad="38100" dist="38100" dir="2700000" algn="tl">
                            <a:srgbClr val="000000">
                              <a:alpha val="43137"/>
                            </a:srgbClr>
                          </a:outerShdw>
                        </a:effectLst>
                        <a:latin typeface="+mj-lt"/>
                        <a:ea typeface="+mn-ea"/>
                        <a:cs typeface="+mn-cs"/>
                      </a:endParaRPr>
                    </a:p>
                  </a:txBody>
                  <a:tcPr anchor="ctr" horzOverflow="overflow"/>
                </a:tc>
                <a:tc>
                  <a:txBody>
                    <a:bodyPr/>
                    <a:lstStyle/>
                    <a:p>
                      <a:pPr marL="0" marR="0" lvl="0" indent="0" algn="ctr" defTabSz="914363" rtl="0" eaLnBrk="1" fontAlgn="base" latinLnBrk="0" hangingPunct="1">
                        <a:lnSpc>
                          <a:spcPct val="100000"/>
                        </a:lnSpc>
                        <a:spcBef>
                          <a:spcPct val="0"/>
                        </a:spcBef>
                        <a:spcAft>
                          <a:spcPct val="0"/>
                        </a:spcAft>
                        <a:buClrTx/>
                        <a:buSzTx/>
                        <a:buFontTx/>
                        <a:buNone/>
                        <a:tabLst/>
                      </a:pPr>
                      <a:r>
                        <a:rPr lang="en-US" sz="2000" kern="1200" dirty="0" smtClean="0">
                          <a:effectLst>
                            <a:outerShdw blurRad="38100" dist="38100" dir="2700000" algn="tl">
                              <a:srgbClr val="000000">
                                <a:alpha val="43137"/>
                              </a:srgbClr>
                            </a:outerShdw>
                          </a:effectLst>
                        </a:rPr>
                        <a:t>Comments</a:t>
                      </a:r>
                      <a:endParaRPr lang="en-US" sz="2000" b="1" kern="1200" dirty="0" smtClean="0">
                        <a:solidFill>
                          <a:schemeClr val="tx1"/>
                        </a:solidFill>
                        <a:effectLst>
                          <a:outerShdw blurRad="38100" dist="38100" dir="2700000" algn="tl">
                            <a:srgbClr val="000000">
                              <a:alpha val="43137"/>
                            </a:srgbClr>
                          </a:outerShdw>
                        </a:effectLst>
                        <a:latin typeface="+mj-lt"/>
                        <a:ea typeface="+mn-ea"/>
                        <a:cs typeface="+mn-cs"/>
                      </a:endParaRPr>
                    </a:p>
                  </a:txBody>
                  <a:tcPr anchor="ctr" horzOverflow="overflow"/>
                </a:tc>
              </a:tr>
              <a:tr h="60350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2007 R2 Standard Edition</a:t>
                      </a:r>
                      <a:endParaRPr kumimoji="0" lang="en-US" sz="1600" b="1" i="0" u="none" strike="noStrike" cap="none" normalizeH="0" baseline="0" dirty="0" smtClean="0">
                        <a:ln>
                          <a:noFill/>
                        </a:ln>
                        <a:solidFill>
                          <a:schemeClr val="tx1"/>
                        </a:solidFill>
                        <a:effectLst/>
                        <a:latin typeface="+mj-lt"/>
                      </a:endParaRPr>
                    </a:p>
                  </a:txBody>
                  <a:tcPr marL="76414" marR="76414" marT="76414" marB="76414"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Up to 5,000</a:t>
                      </a:r>
                      <a:endParaRPr kumimoji="0" lang="en-US" sz="1600" b="1" i="0" u="none" strike="noStrike" cap="none" normalizeH="0" baseline="0" dirty="0" smtClean="0">
                        <a:ln>
                          <a:noFill/>
                        </a:ln>
                        <a:solidFill>
                          <a:schemeClr val="tx1"/>
                        </a:solidFill>
                        <a:effectLst/>
                        <a:latin typeface="+mj-lt"/>
                      </a:endParaRPr>
                    </a:p>
                  </a:txBody>
                  <a:tcPr marL="76414" marR="76414" marT="76414" marB="76414"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u="none" strike="noStrike" cap="none" normalizeH="0" baseline="0" dirty="0" smtClean="0">
                          <a:ln>
                            <a:noFill/>
                          </a:ln>
                          <a:effectLst/>
                        </a:rPr>
                        <a:t>No</a:t>
                      </a:r>
                      <a:endParaRPr kumimoji="0" lang="en-US" sz="1600" b="1" i="0" u="none" strike="noStrike" cap="none" normalizeH="0" baseline="0" dirty="0" smtClean="0">
                        <a:ln>
                          <a:noFill/>
                        </a:ln>
                        <a:solidFill>
                          <a:schemeClr val="tx1"/>
                        </a:solidFill>
                        <a:effectLst/>
                        <a:latin typeface="+mj-lt"/>
                      </a:endParaRPr>
                    </a:p>
                  </a:txBody>
                  <a:tcPr marL="76414" marR="76414" marT="76414" marB="76414"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Simplest deployment, lacks HA</a:t>
                      </a:r>
                      <a:endParaRPr kumimoji="0" lang="en-US" sz="1600" b="1" i="0" u="none" strike="noStrike" cap="none" normalizeH="0" baseline="0" dirty="0" smtClean="0">
                        <a:ln>
                          <a:noFill/>
                        </a:ln>
                        <a:solidFill>
                          <a:schemeClr val="tx1"/>
                        </a:solidFill>
                        <a:effectLst/>
                        <a:latin typeface="+mj-lt"/>
                      </a:endParaRPr>
                    </a:p>
                  </a:txBody>
                  <a:tcPr marL="76414" marR="76414" marT="76414" marB="76414" anchor="ctr" horzOverflow="overflow"/>
                </a:tc>
              </a:tr>
              <a:tr h="60350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2007 R2 Virtualized</a:t>
                      </a:r>
                      <a:endParaRPr kumimoji="0" lang="en-US" sz="16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Up to 40,000</a:t>
                      </a:r>
                      <a:endParaRPr kumimoji="0" lang="en-US" sz="16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Yes</a:t>
                      </a:r>
                      <a:endParaRPr kumimoji="0" lang="en-US" sz="16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Media workloads are not supported virtualized </a:t>
                      </a:r>
                      <a:endParaRPr kumimoji="0" lang="en-US" sz="1600" b="1" i="0" u="none" strike="noStrike" cap="none" normalizeH="0" baseline="0" dirty="0" smtClean="0">
                        <a:ln>
                          <a:noFill/>
                        </a:ln>
                        <a:solidFill>
                          <a:schemeClr val="tx1"/>
                        </a:solidFill>
                        <a:effectLst/>
                        <a:latin typeface="+mj-lt"/>
                      </a:endParaRPr>
                    </a:p>
                  </a:txBody>
                  <a:tcPr anchor="ctr" horzOverflow="overflow"/>
                </a:tc>
              </a:tr>
              <a:tr h="60350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2007 R2 Enterprise Edition Consolidated</a:t>
                      </a:r>
                      <a:endParaRPr kumimoji="0" lang="en-US" sz="16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Up to 100,000*</a:t>
                      </a:r>
                      <a:endParaRPr kumimoji="0" lang="en-US" sz="16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Yes</a:t>
                      </a:r>
                      <a:endParaRPr kumimoji="0" lang="en-US" sz="16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Recommended topology, simplified deployment (from 2007), HA, Scale.</a:t>
                      </a:r>
                      <a:endParaRPr kumimoji="0" lang="en-US" sz="1600" b="0" i="0" u="none" strike="noStrike" cap="none" normalizeH="0" baseline="0" dirty="0" smtClean="0">
                        <a:ln>
                          <a:noFill/>
                        </a:ln>
                        <a:solidFill>
                          <a:schemeClr val="tx1"/>
                        </a:solidFill>
                        <a:effectLst/>
                        <a:latin typeface="+mj-lt"/>
                      </a:endParaRPr>
                    </a:p>
                  </a:txBody>
                  <a:tcPr anchor="ctr" horzOverflow="overflow"/>
                </a:tc>
              </a:tr>
              <a:tr h="603504">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u="none" strike="noStrike" kern="1200" cap="none" normalizeH="0" baseline="0" dirty="0" smtClean="0">
                          <a:ln>
                            <a:noFill/>
                          </a:ln>
                          <a:effectLst/>
                        </a:rPr>
                        <a:t>2007 R2 Enterprise Edition Consolidated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(IM &amp; P only)</a:t>
                      </a:r>
                      <a:endParaRPr kumimoji="0" lang="en-US" sz="1600" b="1" i="0" u="none" strike="noStrike" cap="none" normalizeH="0" baseline="0" dirty="0" smtClean="0">
                        <a:ln>
                          <a:noFill/>
                        </a:ln>
                        <a:solidFill>
                          <a:srgbClr val="FFFF00"/>
                        </a:solidFill>
                        <a:effectLst/>
                        <a:latin typeface="+mj-lt"/>
                      </a:endParaRPr>
                    </a:p>
                  </a:txBody>
                  <a:tcPr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u="none" strike="noStrike" kern="1200" cap="none" normalizeH="0" baseline="0" dirty="0" smtClean="0">
                          <a:ln>
                            <a:noFill/>
                          </a:ln>
                          <a:effectLst/>
                        </a:rPr>
                        <a:t>Up to 200,000*</a:t>
                      </a:r>
                      <a:endParaRPr kumimoji="0" lang="en-US" sz="16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u="none" strike="noStrike" kern="1200" cap="none" normalizeH="0" baseline="0" dirty="0" smtClean="0">
                          <a:ln>
                            <a:noFill/>
                          </a:ln>
                          <a:effectLst/>
                        </a:rPr>
                        <a:t>Yes</a:t>
                      </a:r>
                      <a:endParaRPr kumimoji="0" lang="en-US" sz="1600" b="1" i="0" u="none" strike="noStrike" kern="1200" cap="none" normalizeH="0" baseline="0" dirty="0" smtClean="0">
                        <a:ln>
                          <a:noFill/>
                        </a:ln>
                        <a:solidFill>
                          <a:schemeClr val="tx1"/>
                        </a:solidFill>
                        <a:effectLst/>
                        <a:latin typeface="+mn-lt"/>
                        <a:ea typeface="+mn-ea"/>
                        <a:cs typeface="+mn-cs"/>
                      </a:endParaRPr>
                    </a:p>
                  </a:txBody>
                  <a:tcPr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IM only deployment </a:t>
                      </a:r>
                      <a:endParaRPr kumimoji="0" lang="en-US" sz="1600" b="1" i="0" u="none" strike="noStrike" cap="none" normalizeH="0" baseline="0" dirty="0" smtClean="0">
                        <a:ln>
                          <a:noFill/>
                        </a:ln>
                        <a:solidFill>
                          <a:schemeClr val="tx1"/>
                        </a:solidFill>
                        <a:effectLst/>
                        <a:latin typeface="+mj-lt"/>
                      </a:endParaRPr>
                    </a:p>
                  </a:txBody>
                  <a:tcPr anchor="ctr" horzOverflow="overflow"/>
                </a:tc>
              </a:tr>
              <a:tr h="60350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2007 R2 Enterprise Edition Expanded</a:t>
                      </a:r>
                      <a:endParaRPr kumimoji="0" lang="en-US" sz="1600" b="1" i="0" u="none" strike="noStrike" cap="none" normalizeH="0" baseline="0" dirty="0" smtClean="0">
                        <a:ln>
                          <a:noFill/>
                        </a:ln>
                        <a:solidFill>
                          <a:schemeClr val="tx1"/>
                        </a:solidFill>
                        <a:effectLst/>
                        <a:latin typeface="+mj-lt"/>
                      </a:endParaRPr>
                    </a:p>
                  </a:txBody>
                  <a:tcPr marL="76414" marR="76414" marT="76414" marB="76414"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Up to 125,000</a:t>
                      </a:r>
                      <a:endParaRPr kumimoji="0" lang="en-US" sz="1600" b="1" i="0" u="none" strike="noStrike" cap="none" normalizeH="0" baseline="0" dirty="0" smtClean="0">
                        <a:ln>
                          <a:noFill/>
                        </a:ln>
                        <a:solidFill>
                          <a:schemeClr val="tx1"/>
                        </a:solidFill>
                        <a:effectLst/>
                        <a:latin typeface="+mj-lt"/>
                      </a:endParaRPr>
                    </a:p>
                  </a:txBody>
                  <a:tcPr marL="76414" marR="76414" marT="76414" marB="76414"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Yes</a:t>
                      </a:r>
                      <a:endParaRPr kumimoji="0" lang="en-US" sz="1600" b="1" i="0" u="none" strike="noStrike" cap="none" normalizeH="0" baseline="0" dirty="0" smtClean="0">
                        <a:ln>
                          <a:noFill/>
                        </a:ln>
                        <a:solidFill>
                          <a:schemeClr val="tx1"/>
                        </a:solidFill>
                        <a:effectLst/>
                        <a:latin typeface="+mj-lt"/>
                      </a:endParaRPr>
                    </a:p>
                  </a:txBody>
                  <a:tcPr marL="76414" marR="76414" marT="76414" marB="76414"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Special custom scenarios: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Examples: Lots of web conf, no A/V</a:t>
                      </a:r>
                      <a:endParaRPr kumimoji="0" lang="en-US" sz="1600" b="1" i="0" u="none" strike="noStrike" cap="none" normalizeH="0" baseline="0" dirty="0" smtClean="0">
                        <a:ln>
                          <a:noFill/>
                        </a:ln>
                        <a:solidFill>
                          <a:schemeClr val="tx1"/>
                        </a:solidFill>
                        <a:effectLst/>
                        <a:latin typeface="+mj-lt"/>
                      </a:endParaRPr>
                    </a:p>
                  </a:txBody>
                  <a:tcPr marL="76414" marR="76414" marT="76414" marB="76414" anchor="ctr" horzOverflow="overflow"/>
                </a:tc>
              </a:tr>
            </a:tbl>
          </a:graphicData>
        </a:graphic>
      </p:graphicFrame>
      <p:sp>
        <p:nvSpPr>
          <p:cNvPr id="5" name="TextBox 4"/>
          <p:cNvSpPr txBox="1"/>
          <p:nvPr/>
        </p:nvSpPr>
        <p:spPr>
          <a:xfrm>
            <a:off x="348552" y="5801895"/>
            <a:ext cx="3394391" cy="338554"/>
          </a:xfrm>
          <a:prstGeom prst="rect">
            <a:avLst/>
          </a:prstGeom>
          <a:noFill/>
        </p:spPr>
        <p:txBody>
          <a:bodyPr wrap="none" rtlCol="0">
            <a:spAutoFit/>
          </a:bodyPr>
          <a:lstStyle/>
          <a:p>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 using 8 Front End servers per pool</a:t>
            </a:r>
          </a:p>
        </p:txBody>
      </p:sp>
    </p:spTree>
    <p:extLst>
      <p:ext uri="{BB962C8B-B14F-4D97-AF65-F5344CB8AC3E}">
        <p14:creationId xmlns:p14="http://schemas.microsoft.com/office/powerpoint/2010/main" xmlns="" val="200652016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Recommended 2007 R2 Topology</a:t>
            </a:r>
            <a:endParaRPr lang="en-US" sz="4400" dirty="0"/>
          </a:p>
        </p:txBody>
      </p:sp>
      <p:sp>
        <p:nvSpPr>
          <p:cNvPr id="5" name="Text Placeholder 2"/>
          <p:cNvSpPr txBox="1">
            <a:spLocks/>
          </p:cNvSpPr>
          <p:nvPr/>
        </p:nvSpPr>
        <p:spPr>
          <a:xfrm>
            <a:off x="457200" y="1219200"/>
            <a:ext cx="8382000" cy="2456057"/>
          </a:xfrm>
          <a:prstGeom prst="rect">
            <a:avLst/>
          </a:prstGeom>
        </p:spPr>
        <p:txBody>
          <a:bodyPr vert="horz" wrap="square" lIns="0" tIns="0" rIns="0" bIns="0" rtlCol="0">
            <a:noAutofit/>
          </a:bodyPr>
          <a:lstStyle>
            <a:lvl1pPr marL="396875" indent="-396875">
              <a:lnSpc>
                <a:spcPct val="90000"/>
              </a:lnSpc>
              <a:spcBef>
                <a:spcPct val="20000"/>
              </a:spcBef>
              <a:buFontTx/>
              <a:buBlip>
                <a:blip r:embed="rId4"/>
              </a:buBlip>
              <a:defRPr sz="3200">
                <a:solidFill>
                  <a:srgbClr val="99CC99"/>
                </a:solidFill>
              </a:defRPr>
            </a:lvl1pPr>
            <a:lvl2pPr marL="914400" lvl="1" indent="-396875">
              <a:lnSpc>
                <a:spcPct val="90000"/>
              </a:lnSpc>
              <a:spcBef>
                <a:spcPct val="20000"/>
              </a:spcBef>
              <a:buSzPct val="90000"/>
              <a:buFontTx/>
              <a:buBlip>
                <a:blip r:embed="rId5"/>
              </a:buBlip>
              <a:defRPr sz="2400">
                <a:solidFill>
                  <a:srgbClr val="99CC99"/>
                </a:solidFill>
              </a:defRPr>
            </a:lvl2pPr>
            <a:lvl3pPr marL="1258888" indent="-344488">
              <a:lnSpc>
                <a:spcPct val="90000"/>
              </a:lnSpc>
              <a:spcBef>
                <a:spcPct val="20000"/>
              </a:spcBef>
              <a:buSzPct val="90000"/>
              <a:buFontTx/>
              <a:buBlip>
                <a:blip r:embed="rId5"/>
              </a:buBlip>
              <a:defRPr sz="2400">
                <a:solidFill>
                  <a:srgbClr val="99CC99"/>
                </a:solidFill>
              </a:defRPr>
            </a:lvl3pPr>
            <a:lvl4pPr marL="1604963" indent="-346075">
              <a:lnSpc>
                <a:spcPct val="90000"/>
              </a:lnSpc>
              <a:spcBef>
                <a:spcPct val="20000"/>
              </a:spcBef>
              <a:buSzPct val="90000"/>
              <a:buFontTx/>
              <a:buBlip>
                <a:blip r:embed="rId5"/>
              </a:buBlip>
              <a:defRPr sz="2400">
                <a:solidFill>
                  <a:srgbClr val="99CC99"/>
                </a:solidFill>
              </a:defRPr>
            </a:lvl4pPr>
            <a:lvl5pPr marL="1941513" indent="-336550">
              <a:lnSpc>
                <a:spcPct val="90000"/>
              </a:lnSpc>
              <a:spcBef>
                <a:spcPct val="20000"/>
              </a:spcBef>
              <a:buSzPct val="90000"/>
              <a:buFontTx/>
              <a:buBlip>
                <a:blip r:embed="rId5"/>
              </a:buBlip>
              <a:defRPr sz="2400">
                <a:solidFill>
                  <a:srgbClr val="99CC99"/>
                </a:solidFill>
              </a:defRPr>
            </a:lvl5pPr>
            <a:lvl6pPr marL="2514499" indent="-228591">
              <a:spcBef>
                <a:spcPct val="20000"/>
              </a:spcBef>
              <a:buFont typeface="Arial" pitchFamily="34" charset="0"/>
              <a:buChar char="•"/>
              <a:defRPr sz="2000"/>
            </a:lvl6pPr>
            <a:lvl7pPr marL="2971681" indent="-228591">
              <a:spcBef>
                <a:spcPct val="20000"/>
              </a:spcBef>
              <a:buFont typeface="Arial" pitchFamily="34" charset="0"/>
              <a:buChar char="•"/>
              <a:defRPr sz="2000"/>
            </a:lvl7pPr>
            <a:lvl8pPr marL="3428863" indent="-228591">
              <a:spcBef>
                <a:spcPct val="20000"/>
              </a:spcBef>
              <a:buFont typeface="Arial" pitchFamily="34" charset="0"/>
              <a:buChar char="•"/>
              <a:defRPr sz="2000"/>
            </a:lvl8pPr>
            <a:lvl9pPr marL="3886045" indent="-228591">
              <a:spcBef>
                <a:spcPct val="20000"/>
              </a:spcBef>
              <a:buFont typeface="Arial" pitchFamily="34" charset="0"/>
              <a:buChar char="•"/>
              <a:defRPr sz="2000"/>
            </a:lvl9pPr>
          </a:lstStyle>
          <a:p>
            <a:r>
              <a:rPr lang="en-US" dirty="0"/>
              <a:t>Enterprise Consolidated topology</a:t>
            </a:r>
          </a:p>
          <a:p>
            <a:pPr lvl="1"/>
            <a:r>
              <a:rPr lang="en-US" dirty="0"/>
              <a:t>Primary supported topology</a:t>
            </a:r>
          </a:p>
          <a:p>
            <a:pPr lvl="1"/>
            <a:r>
              <a:rPr lang="en-US" dirty="0"/>
              <a:t>Consolidated Edge Server</a:t>
            </a:r>
          </a:p>
          <a:p>
            <a:pPr lvl="1"/>
            <a:r>
              <a:rPr lang="en-US" dirty="0"/>
              <a:t>Monitoring Server (collocating CDR and </a:t>
            </a:r>
            <a:r>
              <a:rPr lang="en-US" dirty="0" err="1"/>
              <a:t>QoE</a:t>
            </a:r>
            <a:r>
              <a:rPr lang="en-US" dirty="0"/>
              <a:t>)</a:t>
            </a:r>
          </a:p>
          <a:p>
            <a:pPr lvl="1"/>
            <a:r>
              <a:rPr lang="en-US" dirty="0"/>
              <a:t>Dedicated Archiving </a:t>
            </a:r>
            <a:r>
              <a:rPr lang="en-US" dirty="0" smtClean="0"/>
              <a:t>Server</a:t>
            </a:r>
          </a:p>
          <a:p>
            <a:r>
              <a:rPr lang="en-US" dirty="0" smtClean="0"/>
              <a:t>Motivation </a:t>
            </a:r>
            <a:r>
              <a:rPr lang="en-US" dirty="0"/>
              <a:t>for Consolidated </a:t>
            </a:r>
            <a:r>
              <a:rPr lang="en-US" dirty="0" smtClean="0"/>
              <a:t>topology</a:t>
            </a:r>
          </a:p>
          <a:p>
            <a:pPr lvl="1"/>
            <a:r>
              <a:rPr lang="en-US" dirty="0" smtClean="0"/>
              <a:t>Simplify </a:t>
            </a:r>
            <a:r>
              <a:rPr lang="en-US" dirty="0"/>
              <a:t>Office Communications Server </a:t>
            </a:r>
            <a:r>
              <a:rPr lang="en-US" dirty="0" smtClean="0"/>
              <a:t>deployments</a:t>
            </a:r>
          </a:p>
          <a:p>
            <a:pPr lvl="1"/>
            <a:r>
              <a:rPr lang="en-US" dirty="0" smtClean="0"/>
              <a:t>Fewer</a:t>
            </a:r>
            <a:r>
              <a:rPr lang="en-US" dirty="0"/>
              <a:t>, more powerful systems (64 </a:t>
            </a:r>
            <a:r>
              <a:rPr lang="en-US" dirty="0" smtClean="0"/>
              <a:t>bit)</a:t>
            </a:r>
          </a:p>
          <a:p>
            <a:pPr lvl="1"/>
            <a:r>
              <a:rPr lang="en-US" dirty="0" smtClean="0"/>
              <a:t>Collocate </a:t>
            </a:r>
            <a:r>
              <a:rPr lang="en-US" dirty="0"/>
              <a:t>server </a:t>
            </a:r>
            <a:r>
              <a:rPr lang="en-US" dirty="0" smtClean="0"/>
              <a:t>roles</a:t>
            </a:r>
          </a:p>
          <a:p>
            <a:pPr lvl="1"/>
            <a:r>
              <a:rPr lang="en-US" dirty="0" smtClean="0"/>
              <a:t>Requirements </a:t>
            </a:r>
            <a:r>
              <a:rPr lang="en-US" dirty="0"/>
              <a:t>for CDR, Archiving, and </a:t>
            </a:r>
            <a:r>
              <a:rPr lang="en-US" dirty="0" err="1" smtClean="0"/>
              <a:t>QoE</a:t>
            </a:r>
            <a:endParaRPr lang="en-US" dirty="0" smtClean="0"/>
          </a:p>
          <a:p>
            <a:pPr lvl="1"/>
            <a:r>
              <a:rPr lang="en-US" dirty="0" smtClean="0"/>
              <a:t>Maintain </a:t>
            </a:r>
            <a:r>
              <a:rPr lang="en-US" dirty="0"/>
              <a:t>flexibility</a:t>
            </a:r>
            <a:br>
              <a:rPr lang="en-US" dirty="0"/>
            </a:br>
            <a:endParaRPr lang="en-US" dirty="0"/>
          </a:p>
        </p:txBody>
      </p:sp>
    </p:spTree>
    <p:custDataLst>
      <p:tags r:id="rId1"/>
    </p:custDataLst>
    <p:extLst>
      <p:ext uri="{BB962C8B-B14F-4D97-AF65-F5344CB8AC3E}">
        <p14:creationId xmlns:p14="http://schemas.microsoft.com/office/powerpoint/2010/main" xmlns="" val="63034955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19050" y="19050"/>
            <a:ext cx="9143999" cy="6804630"/>
            <a:chOff x="19050" y="19050"/>
            <a:chExt cx="9143999" cy="6804630"/>
          </a:xfrm>
        </p:grpSpPr>
        <p:pic>
          <p:nvPicPr>
            <p:cNvPr id="7" name="Picture 2"/>
            <p:cNvPicPr>
              <a:picLocks noChangeAspect="1" noChangeArrowheads="1"/>
            </p:cNvPicPr>
            <p:nvPr/>
          </p:nvPicPr>
          <p:blipFill>
            <a:blip r:embed="rId3"/>
            <a:srcRect/>
            <a:stretch>
              <a:fillRect/>
            </a:stretch>
          </p:blipFill>
          <p:spPr bwMode="auto">
            <a:xfrm>
              <a:off x="19050" y="19050"/>
              <a:ext cx="9143999" cy="6804630"/>
            </a:xfrm>
            <a:prstGeom prst="rect">
              <a:avLst/>
            </a:prstGeom>
            <a:noFill/>
            <a:ln w="9525">
              <a:noFill/>
              <a:miter lim="800000"/>
              <a:headEnd/>
              <a:tailEnd/>
            </a:ln>
            <a:effectLst/>
          </p:spPr>
        </p:pic>
        <p:cxnSp>
          <p:nvCxnSpPr>
            <p:cNvPr id="9" name="Straight Connector 8"/>
            <p:cNvCxnSpPr/>
            <p:nvPr/>
          </p:nvCxnSpPr>
          <p:spPr>
            <a:xfrm flipV="1">
              <a:off x="4550229" y="5050971"/>
              <a:ext cx="598714" cy="359229"/>
            </a:xfrm>
            <a:prstGeom prst="line">
              <a:avLst/>
            </a:prstGeom>
            <a:ln w="19050"/>
          </p:spPr>
          <p:style>
            <a:lnRef idx="1">
              <a:schemeClr val="accent3"/>
            </a:lnRef>
            <a:fillRef idx="0">
              <a:schemeClr val="accent3"/>
            </a:fillRef>
            <a:effectRef idx="0">
              <a:schemeClr val="accent3"/>
            </a:effectRef>
            <a:fontRef idx="minor">
              <a:schemeClr val="tx1"/>
            </a:fontRef>
          </p:style>
        </p:cxnSp>
      </p:grpSp>
    </p:spTree>
    <p:extLst>
      <p:ext uri="{BB962C8B-B14F-4D97-AF65-F5344CB8AC3E}">
        <p14:creationId xmlns:p14="http://schemas.microsoft.com/office/powerpoint/2010/main" xmlns="" val="251408147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a:t>Hardware Recommendations</a:t>
            </a:r>
            <a:br>
              <a:rPr lang="en-US" dirty="0"/>
            </a:br>
            <a:r>
              <a:rPr lang="en-US" sz="3600" dirty="0">
                <a:solidFill>
                  <a:schemeClr val="tx2"/>
                </a:solidFill>
              </a:rPr>
              <a:t>For Enterprise Edition</a:t>
            </a:r>
          </a:p>
        </p:txBody>
      </p:sp>
      <p:sp>
        <p:nvSpPr>
          <p:cNvPr id="4" name="Rectangle 9"/>
          <p:cNvSpPr>
            <a:spLocks noGrp="1" noChangeArrowheads="1"/>
          </p:cNvSpPr>
          <p:nvPr>
            <p:ph type="body" sz="quarter" idx="4294967295"/>
          </p:nvPr>
        </p:nvSpPr>
        <p:spPr>
          <a:xfrm>
            <a:off x="381000" y="1689100"/>
            <a:ext cx="8382000" cy="4179606"/>
          </a:xfrm>
          <a:prstGeom prst="rect">
            <a:avLst/>
          </a:prstGeom>
        </p:spPr>
        <p:txBody>
          <a:bodyPr/>
          <a:lstStyle/>
          <a:p>
            <a:r>
              <a:rPr lang="en-US" sz="2800" dirty="0" smtClean="0"/>
              <a:t>Front-end server</a:t>
            </a:r>
          </a:p>
          <a:p>
            <a:pPr lvl="1"/>
            <a:r>
              <a:rPr lang="en-US" sz="2400" dirty="0" smtClean="0"/>
              <a:t>x64 Dual Quad-Core CPU, or 4 way Dual-Core CPU</a:t>
            </a:r>
          </a:p>
          <a:p>
            <a:pPr lvl="1"/>
            <a:r>
              <a:rPr lang="en-US" sz="2400" dirty="0" smtClean="0"/>
              <a:t>8 GB Memory</a:t>
            </a:r>
          </a:p>
          <a:p>
            <a:pPr lvl="1"/>
            <a:r>
              <a:rPr lang="en-US" sz="2400" dirty="0" smtClean="0"/>
              <a:t>10K rpm disk drives</a:t>
            </a:r>
          </a:p>
          <a:p>
            <a:r>
              <a:rPr lang="en-US" sz="2800" dirty="0" smtClean="0"/>
              <a:t>Back-end SQL server</a:t>
            </a:r>
          </a:p>
          <a:p>
            <a:pPr lvl="1"/>
            <a:r>
              <a:rPr lang="en-US" sz="2400" dirty="0" smtClean="0"/>
              <a:t>x64 Dual Quad-Core CPU, or 4 way Dual-Core CPU</a:t>
            </a:r>
          </a:p>
          <a:p>
            <a:pPr lvl="1"/>
            <a:r>
              <a:rPr lang="en-US" sz="2400" dirty="0" smtClean="0"/>
              <a:t>16 GB Memory</a:t>
            </a:r>
          </a:p>
          <a:p>
            <a:pPr lvl="1"/>
            <a:r>
              <a:rPr lang="en-US" sz="2400" dirty="0" smtClean="0"/>
              <a:t>10K or 15K rpm disk drives (multiple spindles)</a:t>
            </a:r>
          </a:p>
          <a:p>
            <a:r>
              <a:rPr lang="en-US" sz="2800" dirty="0" smtClean="0"/>
              <a:t>Other servers </a:t>
            </a:r>
          </a:p>
          <a:p>
            <a:pPr lvl="1"/>
            <a:r>
              <a:rPr lang="en-US" sz="2400" dirty="0" smtClean="0"/>
              <a:t>Use Front-end or Back-end spec as appropriate</a:t>
            </a:r>
          </a:p>
        </p:txBody>
      </p:sp>
    </p:spTree>
    <p:custDataLst>
      <p:tags r:id="rId1"/>
    </p:custDataLst>
    <p:extLst>
      <p:ext uri="{BB962C8B-B14F-4D97-AF65-F5344CB8AC3E}">
        <p14:creationId xmlns:p14="http://schemas.microsoft.com/office/powerpoint/2010/main" xmlns="" val="1328092158"/>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1.5"/>
</p:tagLst>
</file>

<file path=ppt/tags/tag2.xml><?xml version="1.0" encoding="utf-8"?>
<p:tagLst xmlns:a="http://schemas.openxmlformats.org/drawingml/2006/main" xmlns:r="http://schemas.openxmlformats.org/officeDocument/2006/relationships" xmlns:p="http://schemas.openxmlformats.org/presentationml/2006/main">
  <p:tag name="TIMING" val="|.6|1.5|1.7"/>
</p:tagLst>
</file>

<file path=ppt/theme/theme1.xml><?xml version="1.0" encoding="utf-8"?>
<a:theme xmlns:a="http://schemas.openxmlformats.org/drawingml/2006/main" name="UNC302 - Planning and deploying Voic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UNC302 - Planning and deploying Voice</Template>
  <TotalTime>139</TotalTime>
  <Words>1943</Words>
  <Application>Microsoft Office PowerPoint</Application>
  <PresentationFormat>On-screen Show (4:3)</PresentationFormat>
  <Paragraphs>568</Paragraphs>
  <Slides>45</Slides>
  <Notes>45</Notes>
  <HiddenSlides>0</HiddenSlides>
  <MMClips>0</MMClips>
  <ScaleCrop>false</ScaleCrop>
  <HeadingPairs>
    <vt:vector size="4" baseType="variant">
      <vt:variant>
        <vt:lpstr>Theme</vt:lpstr>
      </vt:variant>
      <vt:variant>
        <vt:i4>4</vt:i4>
      </vt:variant>
      <vt:variant>
        <vt:lpstr>Slide Titles</vt:lpstr>
      </vt:variant>
      <vt:variant>
        <vt:i4>45</vt:i4>
      </vt:variant>
    </vt:vector>
  </HeadingPairs>
  <TitlesOfParts>
    <vt:vector size="49" baseType="lpstr">
      <vt:lpstr>UNC302 - Planning and deploying Voice</vt:lpstr>
      <vt:lpstr>TechEd09_Europe template</vt:lpstr>
      <vt:lpstr>TechEd_Europe4x3</vt:lpstr>
      <vt:lpstr>1_TechEd09_Europe template</vt:lpstr>
      <vt:lpstr>Slide 1</vt:lpstr>
      <vt:lpstr>Voice Architecture and Planning</vt:lpstr>
      <vt:lpstr>Agenda</vt:lpstr>
      <vt:lpstr>Customer's OCS Voice state</vt:lpstr>
      <vt:lpstr>Prerequisites to deployment</vt:lpstr>
      <vt:lpstr>Choosing 2007 R2 Topology</vt:lpstr>
      <vt:lpstr>Recommended 2007 R2 Topology</vt:lpstr>
      <vt:lpstr>Slide 8</vt:lpstr>
      <vt:lpstr>Hardware Recommendations For Enterprise Edition</vt:lpstr>
      <vt:lpstr>Planning Tool</vt:lpstr>
      <vt:lpstr>Enterprise Voice Elements</vt:lpstr>
      <vt:lpstr>UC Open Interoperability Program (UCOIP)</vt:lpstr>
      <vt:lpstr>Tested IP-PBXs</vt:lpstr>
      <vt:lpstr>Call Routing &amp; Handling</vt:lpstr>
      <vt:lpstr>Outbound UC Call – SIP URI</vt:lpstr>
      <vt:lpstr>Outbound UC Call – E.164 number</vt:lpstr>
      <vt:lpstr>Outbound UC Call – Non E.164</vt:lpstr>
      <vt:lpstr>Outbound UC Call – Summary</vt:lpstr>
      <vt:lpstr>Inbound PSTN Call – E.164 number</vt:lpstr>
      <vt:lpstr>Inbound PSTN Call – non E.164</vt:lpstr>
      <vt:lpstr>Inbound PSTN Call - Summary</vt:lpstr>
      <vt:lpstr>Call Routing UI</vt:lpstr>
      <vt:lpstr>Voice Deployment Goals</vt:lpstr>
      <vt:lpstr>Voice Deployment Scenarios</vt:lpstr>
      <vt:lpstr>Voice Deployment Scenarios</vt:lpstr>
      <vt:lpstr>Networked PBX Using a SIP/PSTN Gateway</vt:lpstr>
      <vt:lpstr>Networked PBX Direct SIP</vt:lpstr>
      <vt:lpstr>Voice Deployment Scenarios</vt:lpstr>
      <vt:lpstr>Direct to PSTN IP-IP Gateways</vt:lpstr>
      <vt:lpstr>Direct to PSTN Using a SIP/PSTN Gateway </vt:lpstr>
      <vt:lpstr>Direct to PSTN SIP Trunking</vt:lpstr>
      <vt:lpstr>More Options</vt:lpstr>
      <vt:lpstr>Considering User Population</vt:lpstr>
      <vt:lpstr>Deployment factors</vt:lpstr>
      <vt:lpstr>Recommendations No OCS Voice yet – heading to pilot</vt:lpstr>
      <vt:lpstr>Recommendations  Successful Pilot - heading to production</vt:lpstr>
      <vt:lpstr>Recommendations  Moving to OCS Voice </vt:lpstr>
      <vt:lpstr>What's next?</vt:lpstr>
      <vt:lpstr>Related Content at Teched</vt:lpstr>
      <vt:lpstr>Voice Resources </vt:lpstr>
      <vt:lpstr>Slide 41</vt:lpstr>
      <vt:lpstr>UNC Track Call to Action!</vt:lpstr>
      <vt:lpstr>Resources</vt:lpstr>
      <vt:lpstr>Slide 44</vt:lpstr>
      <vt:lpstr>Slide 45</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voice architecture</dc:title>
  <dc:subject>Tech·Ed Europe 2009</dc:subject>
  <dc:creator>Jamie Stark</dc:creator>
  <dc:description>Tech·Ed Europe 2009</dc:description>
  <cp:lastModifiedBy>cn_user</cp:lastModifiedBy>
  <cp:revision>15</cp:revision>
  <dcterms:created xsi:type="dcterms:W3CDTF">2009-10-28T15:11:54Z</dcterms:created>
  <dcterms:modified xsi:type="dcterms:W3CDTF">2009-11-08T20:22:34Z</dcterms:modified>
</cp:coreProperties>
</file>