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28" r:id="rId5"/>
  </p:sldMasterIdLst>
  <p:notesMasterIdLst>
    <p:notesMasterId r:id="rId39"/>
  </p:notesMasterIdLst>
  <p:handoutMasterIdLst>
    <p:handoutMasterId r:id="rId40"/>
  </p:handoutMasterIdLst>
  <p:sldIdLst>
    <p:sldId id="256" r:id="rId6"/>
    <p:sldId id="257" r:id="rId7"/>
    <p:sldId id="282" r:id="rId8"/>
    <p:sldId id="341" r:id="rId9"/>
    <p:sldId id="336" r:id="rId10"/>
    <p:sldId id="306" r:id="rId11"/>
    <p:sldId id="302" r:id="rId12"/>
    <p:sldId id="378" r:id="rId13"/>
    <p:sldId id="307" r:id="rId14"/>
    <p:sldId id="345" r:id="rId15"/>
    <p:sldId id="379" r:id="rId16"/>
    <p:sldId id="346" r:id="rId17"/>
    <p:sldId id="383" r:id="rId18"/>
    <p:sldId id="344" r:id="rId19"/>
    <p:sldId id="362" r:id="rId20"/>
    <p:sldId id="382" r:id="rId21"/>
    <p:sldId id="343" r:id="rId22"/>
    <p:sldId id="357" r:id="rId23"/>
    <p:sldId id="358" r:id="rId24"/>
    <p:sldId id="359" r:id="rId25"/>
    <p:sldId id="355" r:id="rId26"/>
    <p:sldId id="318" r:id="rId27"/>
    <p:sldId id="354" r:id="rId28"/>
    <p:sldId id="321" r:id="rId29"/>
    <p:sldId id="356" r:id="rId30"/>
    <p:sldId id="380" r:id="rId31"/>
    <p:sldId id="319" r:id="rId32"/>
    <p:sldId id="274" r:id="rId33"/>
    <p:sldId id="275" r:id="rId34"/>
    <p:sldId id="322" r:id="rId35"/>
    <p:sldId id="384" r:id="rId36"/>
    <p:sldId id="385" r:id="rId37"/>
    <p:sldId id="279"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Chris Mayo" initials="CM" lastIdx="1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934" autoAdjust="0"/>
    <p:restoredTop sz="52095" autoAdjust="0"/>
  </p:normalViewPr>
  <p:slideViewPr>
    <p:cSldViewPr snapToGrid="0">
      <p:cViewPr varScale="1">
        <p:scale>
          <a:sx n="66" d="100"/>
          <a:sy n="66" d="100"/>
        </p:scale>
        <p:origin x="-1302" y="-10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04C520-91D8-4B4B-A714-04513CE5815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A8BF176E-CCB1-4A17-8585-FD4CB42242A5}">
      <dgm:prSet phldrT="[Text]" custT="1"/>
      <dgm:spPr>
        <a:solidFill>
          <a:schemeClr val="accent1">
            <a:lumMod val="75000"/>
          </a:schemeClr>
        </a:solidFill>
      </dgm:spPr>
      <dgm:t>
        <a:bodyPr/>
        <a:lstStyle/>
        <a:p>
          <a:r>
            <a:rPr lang="en-US" sz="1600" b="1" dirty="0" smtClean="0"/>
            <a:t>Q4 2009</a:t>
          </a:r>
        </a:p>
      </dgm:t>
    </dgm:pt>
    <dgm:pt modelId="{0BD8DF0D-AE30-47A2-9661-40F744E41405}" type="parTrans" cxnId="{F0DD1ACD-6ED3-4DC1-82E1-3F63ABCA5591}">
      <dgm:prSet/>
      <dgm:spPr/>
      <dgm:t>
        <a:bodyPr/>
        <a:lstStyle/>
        <a:p>
          <a:endParaRPr lang="en-US"/>
        </a:p>
      </dgm:t>
    </dgm:pt>
    <dgm:pt modelId="{46A482B9-63B2-45CE-94D8-26B3BA5D485A}" type="sibTrans" cxnId="{F0DD1ACD-6ED3-4DC1-82E1-3F63ABCA5591}">
      <dgm:prSet/>
      <dgm:spPr/>
      <dgm:t>
        <a:bodyPr/>
        <a:lstStyle/>
        <a:p>
          <a:endParaRPr lang="en-US"/>
        </a:p>
      </dgm:t>
    </dgm:pt>
    <dgm:pt modelId="{567C05F1-2D48-4723-A9A1-3CA507FB67F3}">
      <dgm:prSet phldrT="[Text]" custT="1"/>
      <dgm:spPr>
        <a:solidFill>
          <a:schemeClr val="accent1">
            <a:lumMod val="75000"/>
          </a:schemeClr>
        </a:solidFill>
      </dgm:spPr>
      <dgm:t>
        <a:bodyPr/>
        <a:lstStyle/>
        <a:p>
          <a:r>
            <a:rPr lang="en-US" sz="1600" b="1" dirty="0" smtClean="0"/>
            <a:t>Q2 2010</a:t>
          </a:r>
        </a:p>
      </dgm:t>
    </dgm:pt>
    <dgm:pt modelId="{AFAEDFE1-1F18-45A3-BC2A-04255C130A80}" type="parTrans" cxnId="{B405450F-5C29-4EA4-9F1C-E87C1966DBEA}">
      <dgm:prSet/>
      <dgm:spPr/>
      <dgm:t>
        <a:bodyPr/>
        <a:lstStyle/>
        <a:p>
          <a:endParaRPr lang="en-US"/>
        </a:p>
      </dgm:t>
    </dgm:pt>
    <dgm:pt modelId="{C9E4EEB7-FD91-4FD0-AEB9-4268EBB2A65B}" type="sibTrans" cxnId="{B405450F-5C29-4EA4-9F1C-E87C1966DBEA}">
      <dgm:prSet/>
      <dgm:spPr/>
      <dgm:t>
        <a:bodyPr/>
        <a:lstStyle/>
        <a:p>
          <a:endParaRPr lang="en-US"/>
        </a:p>
      </dgm:t>
    </dgm:pt>
    <dgm:pt modelId="{A07E1BDE-27C3-460D-B810-1F2E76934648}">
      <dgm:prSet phldrT="[Text]" custT="1"/>
      <dgm:spPr>
        <a:solidFill>
          <a:schemeClr val="accent1">
            <a:lumMod val="75000"/>
          </a:schemeClr>
        </a:solidFill>
      </dgm:spPr>
      <dgm:t>
        <a:bodyPr/>
        <a:lstStyle/>
        <a:p>
          <a:r>
            <a:rPr lang="en-US" sz="1600" b="1" dirty="0" smtClean="0"/>
            <a:t>Q3 2010</a:t>
          </a:r>
        </a:p>
      </dgm:t>
    </dgm:pt>
    <dgm:pt modelId="{42317B0E-8B67-4FE4-B99D-2C41220151AF}" type="parTrans" cxnId="{60AA7516-4612-43ED-842B-B7FF97157F8E}">
      <dgm:prSet/>
      <dgm:spPr/>
      <dgm:t>
        <a:bodyPr/>
        <a:lstStyle/>
        <a:p>
          <a:endParaRPr lang="en-US"/>
        </a:p>
      </dgm:t>
    </dgm:pt>
    <dgm:pt modelId="{2D68AD90-24C5-43B9-924E-384567FD0F18}" type="sibTrans" cxnId="{60AA7516-4612-43ED-842B-B7FF97157F8E}">
      <dgm:prSet/>
      <dgm:spPr/>
      <dgm:t>
        <a:bodyPr/>
        <a:lstStyle/>
        <a:p>
          <a:endParaRPr lang="en-US"/>
        </a:p>
      </dgm:t>
    </dgm:pt>
    <dgm:pt modelId="{385DA8A2-7788-4A25-AB8C-5DDDB707E45F}">
      <dgm:prSet phldrT="[Text]" custT="1"/>
      <dgm:spPr>
        <a:solidFill>
          <a:schemeClr val="accent1">
            <a:lumMod val="75000"/>
          </a:schemeClr>
        </a:solidFill>
      </dgm:spPr>
      <dgm:t>
        <a:bodyPr/>
        <a:lstStyle/>
        <a:p>
          <a:r>
            <a:rPr lang="en-US" sz="1600" b="1" dirty="0" smtClean="0"/>
            <a:t>Q4 2010</a:t>
          </a:r>
        </a:p>
      </dgm:t>
    </dgm:pt>
    <dgm:pt modelId="{1CCB7DE9-DF82-4FFA-97C4-770FFA1FF7EF}" type="parTrans" cxnId="{590FCEE3-AF3A-47B3-AAE2-D2866253CD4B}">
      <dgm:prSet/>
      <dgm:spPr/>
      <dgm:t>
        <a:bodyPr/>
        <a:lstStyle/>
        <a:p>
          <a:endParaRPr lang="en-US"/>
        </a:p>
      </dgm:t>
    </dgm:pt>
    <dgm:pt modelId="{113853B3-A416-4FA4-B510-2813D85874C4}" type="sibTrans" cxnId="{590FCEE3-AF3A-47B3-AAE2-D2866253CD4B}">
      <dgm:prSet/>
      <dgm:spPr/>
      <dgm:t>
        <a:bodyPr/>
        <a:lstStyle/>
        <a:p>
          <a:endParaRPr lang="en-US"/>
        </a:p>
      </dgm:t>
    </dgm:pt>
    <dgm:pt modelId="{98AD873F-1F24-4048-9379-AC69B28C34A9}">
      <dgm:prSet phldrT="[Text]" custT="1"/>
      <dgm:spPr/>
      <dgm:t>
        <a:bodyPr/>
        <a:lstStyle/>
        <a:p>
          <a:endParaRPr lang="en-US" b="0" dirty="0" smtClean="0"/>
        </a:p>
      </dgm:t>
    </dgm:pt>
    <dgm:pt modelId="{B289C0B7-D5F7-44D8-930C-54D8FED6BF2D}" type="parTrans" cxnId="{44590956-7F15-4CFC-B78E-99094C3F4F1B}">
      <dgm:prSet/>
      <dgm:spPr/>
      <dgm:t>
        <a:bodyPr/>
        <a:lstStyle/>
        <a:p>
          <a:endParaRPr lang="en-US"/>
        </a:p>
      </dgm:t>
    </dgm:pt>
    <dgm:pt modelId="{C626F3B7-AAD3-4241-BB6C-3649258441BF}" type="sibTrans" cxnId="{44590956-7F15-4CFC-B78E-99094C3F4F1B}">
      <dgm:prSet/>
      <dgm:spPr/>
      <dgm:t>
        <a:bodyPr/>
        <a:lstStyle/>
        <a:p>
          <a:endParaRPr lang="en-US"/>
        </a:p>
      </dgm:t>
    </dgm:pt>
    <dgm:pt modelId="{1D5396E1-62F4-49E0-A24C-637802E3313C}">
      <dgm:prSet phldrT="[Text]" custT="1"/>
      <dgm:spPr>
        <a:solidFill>
          <a:schemeClr val="accent1">
            <a:lumMod val="75000"/>
          </a:schemeClr>
        </a:solidFill>
      </dgm:spPr>
      <dgm:t>
        <a:bodyPr/>
        <a:lstStyle/>
        <a:p>
          <a:r>
            <a:rPr lang="en-US" sz="1600" b="1" dirty="0" smtClean="0"/>
            <a:t>Q1 2010</a:t>
          </a:r>
          <a:endParaRPr lang="en-US" dirty="0" smtClean="0"/>
        </a:p>
      </dgm:t>
    </dgm:pt>
    <dgm:pt modelId="{0F01D774-A9B1-4415-B3BF-7CB43A9298D9}" type="parTrans" cxnId="{EC52361C-81E0-487E-A587-CF0174707A58}">
      <dgm:prSet/>
      <dgm:spPr/>
      <dgm:t>
        <a:bodyPr/>
        <a:lstStyle/>
        <a:p>
          <a:endParaRPr lang="en-US"/>
        </a:p>
      </dgm:t>
    </dgm:pt>
    <dgm:pt modelId="{EDC88F39-2ED6-4AEC-AD88-053A626FFA23}" type="sibTrans" cxnId="{EC52361C-81E0-487E-A587-CF0174707A58}">
      <dgm:prSet/>
      <dgm:spPr/>
      <dgm:t>
        <a:bodyPr/>
        <a:lstStyle/>
        <a:p>
          <a:endParaRPr lang="en-US"/>
        </a:p>
      </dgm:t>
    </dgm:pt>
    <dgm:pt modelId="{72EC016C-5AA6-4EC8-BD59-BAE7058F70A4}">
      <dgm:prSet phldrT="[Text]" custT="1"/>
      <dgm:spPr>
        <a:noFill/>
      </dgm:spPr>
      <dgm:t>
        <a:bodyPr/>
        <a:lstStyle/>
        <a:p>
          <a:r>
            <a:rPr lang="en-US" sz="1600" b="1" dirty="0" smtClean="0"/>
            <a:t>UC 14 Metro Program</a:t>
          </a:r>
        </a:p>
      </dgm:t>
    </dgm:pt>
    <dgm:pt modelId="{E961E8B6-0970-425D-8175-3E42BFFA2630}" type="parTrans" cxnId="{263F16AD-0387-4283-AC09-18375FBD142B}">
      <dgm:prSet/>
      <dgm:spPr/>
      <dgm:t>
        <a:bodyPr/>
        <a:lstStyle/>
        <a:p>
          <a:endParaRPr lang="en-US"/>
        </a:p>
      </dgm:t>
    </dgm:pt>
    <dgm:pt modelId="{B5FC0DBC-8017-472A-86FA-F5B231430977}" type="sibTrans" cxnId="{263F16AD-0387-4283-AC09-18375FBD142B}">
      <dgm:prSet/>
      <dgm:spPr/>
      <dgm:t>
        <a:bodyPr/>
        <a:lstStyle/>
        <a:p>
          <a:endParaRPr lang="en-US"/>
        </a:p>
      </dgm:t>
    </dgm:pt>
    <dgm:pt modelId="{B0EC8077-1B23-42D9-835D-E85D817489AB}">
      <dgm:prSet phldrT="[Text]" custT="1"/>
      <dgm:spPr>
        <a:noFill/>
      </dgm:spPr>
      <dgm:t>
        <a:bodyPr/>
        <a:lstStyle/>
        <a:p>
          <a:endParaRPr lang="en-US" sz="1600" b="1" dirty="0" smtClean="0"/>
        </a:p>
      </dgm:t>
    </dgm:pt>
    <dgm:pt modelId="{8D0F0233-5F0A-4A8E-AFD3-80BFDE7E09C3}" type="parTrans" cxnId="{D87EEE59-1584-4F1E-A137-1D48DA657BCF}">
      <dgm:prSet/>
      <dgm:spPr/>
      <dgm:t>
        <a:bodyPr/>
        <a:lstStyle/>
        <a:p>
          <a:endParaRPr lang="en-US"/>
        </a:p>
      </dgm:t>
    </dgm:pt>
    <dgm:pt modelId="{77ED8E7A-CD23-4CB4-A41B-A3193D15233F}" type="sibTrans" cxnId="{D87EEE59-1584-4F1E-A137-1D48DA657BCF}">
      <dgm:prSet/>
      <dgm:spPr/>
      <dgm:t>
        <a:bodyPr/>
        <a:lstStyle/>
        <a:p>
          <a:endParaRPr lang="en-US"/>
        </a:p>
      </dgm:t>
    </dgm:pt>
    <dgm:pt modelId="{CECFDA1A-0762-4C09-8069-0153E1E60AD6}">
      <dgm:prSet phldrT="[Text]" custT="1"/>
      <dgm:spPr>
        <a:noFill/>
      </dgm:spPr>
      <dgm:t>
        <a:bodyPr/>
        <a:lstStyle/>
        <a:p>
          <a:endParaRPr lang="en-US" sz="1600" b="1" dirty="0" smtClean="0"/>
        </a:p>
      </dgm:t>
    </dgm:pt>
    <dgm:pt modelId="{78F6329F-C809-4DAA-9DFF-E07B2E31EBAB}" type="parTrans" cxnId="{A1A561E0-59C6-45DD-983D-C1A99ECEFAC6}">
      <dgm:prSet/>
      <dgm:spPr/>
      <dgm:t>
        <a:bodyPr/>
        <a:lstStyle/>
        <a:p>
          <a:endParaRPr lang="en-US"/>
        </a:p>
      </dgm:t>
    </dgm:pt>
    <dgm:pt modelId="{89208854-FA3E-4B22-BB4F-D74B9A88F0E4}" type="sibTrans" cxnId="{A1A561E0-59C6-45DD-983D-C1A99ECEFAC6}">
      <dgm:prSet/>
      <dgm:spPr/>
      <dgm:t>
        <a:bodyPr/>
        <a:lstStyle/>
        <a:p>
          <a:endParaRPr lang="en-US"/>
        </a:p>
      </dgm:t>
    </dgm:pt>
    <dgm:pt modelId="{7B62C9FD-19C3-4E03-96E2-03484ECFE7FF}" type="pres">
      <dgm:prSet presAssocID="{7D04C520-91D8-4B4B-A714-04513CE5815A}" presName="Name0" presStyleCnt="0">
        <dgm:presLayoutVars>
          <dgm:dir/>
          <dgm:animLvl val="lvl"/>
          <dgm:resizeHandles val="exact"/>
        </dgm:presLayoutVars>
      </dgm:prSet>
      <dgm:spPr/>
      <dgm:t>
        <a:bodyPr/>
        <a:lstStyle/>
        <a:p>
          <a:endParaRPr lang="en-US"/>
        </a:p>
      </dgm:t>
    </dgm:pt>
    <dgm:pt modelId="{7DB6BEA8-A7B2-4760-9730-B39507001541}" type="pres">
      <dgm:prSet presAssocID="{A8BF176E-CCB1-4A17-8585-FD4CB42242A5}" presName="composite" presStyleCnt="0"/>
      <dgm:spPr/>
    </dgm:pt>
    <dgm:pt modelId="{D13FDFAC-7664-42C7-A650-B8968BEEE22F}" type="pres">
      <dgm:prSet presAssocID="{A8BF176E-CCB1-4A17-8585-FD4CB42242A5}" presName="parTx" presStyleLbl="node1" presStyleIdx="0" presStyleCnt="5">
        <dgm:presLayoutVars>
          <dgm:chMax val="0"/>
          <dgm:chPref val="0"/>
          <dgm:bulletEnabled val="1"/>
        </dgm:presLayoutVars>
      </dgm:prSet>
      <dgm:spPr/>
      <dgm:t>
        <a:bodyPr/>
        <a:lstStyle/>
        <a:p>
          <a:endParaRPr lang="en-US"/>
        </a:p>
      </dgm:t>
    </dgm:pt>
    <dgm:pt modelId="{EBD05A2F-B845-494C-B1F7-569A3C048E68}" type="pres">
      <dgm:prSet presAssocID="{A8BF176E-CCB1-4A17-8585-FD4CB42242A5}" presName="desTx" presStyleLbl="revTx" presStyleIdx="0" presStyleCnt="4">
        <dgm:presLayoutVars>
          <dgm:bulletEnabled val="1"/>
        </dgm:presLayoutVars>
      </dgm:prSet>
      <dgm:spPr/>
      <dgm:t>
        <a:bodyPr/>
        <a:lstStyle/>
        <a:p>
          <a:endParaRPr lang="en-US"/>
        </a:p>
      </dgm:t>
    </dgm:pt>
    <dgm:pt modelId="{97AC3173-E8F8-41D5-AD27-E330450250B5}" type="pres">
      <dgm:prSet presAssocID="{46A482B9-63B2-45CE-94D8-26B3BA5D485A}" presName="space" presStyleCnt="0"/>
      <dgm:spPr/>
    </dgm:pt>
    <dgm:pt modelId="{231F4F1F-CB6A-4ADB-9893-F4E477008C53}" type="pres">
      <dgm:prSet presAssocID="{1D5396E1-62F4-49E0-A24C-637802E3313C}" presName="composite" presStyleCnt="0"/>
      <dgm:spPr/>
    </dgm:pt>
    <dgm:pt modelId="{B30389E3-D011-41DF-BC33-7BEAB518D0EC}" type="pres">
      <dgm:prSet presAssocID="{1D5396E1-62F4-49E0-A24C-637802E3313C}" presName="parTx" presStyleLbl="node1" presStyleIdx="1" presStyleCnt="5">
        <dgm:presLayoutVars>
          <dgm:chMax val="0"/>
          <dgm:chPref val="0"/>
          <dgm:bulletEnabled val="1"/>
        </dgm:presLayoutVars>
      </dgm:prSet>
      <dgm:spPr/>
      <dgm:t>
        <a:bodyPr/>
        <a:lstStyle/>
        <a:p>
          <a:endParaRPr lang="en-US"/>
        </a:p>
      </dgm:t>
    </dgm:pt>
    <dgm:pt modelId="{F0A313EB-90B6-4BD2-B9A0-660B32694CC8}" type="pres">
      <dgm:prSet presAssocID="{1D5396E1-62F4-49E0-A24C-637802E3313C}" presName="desTx" presStyleLbl="revTx" presStyleIdx="0" presStyleCnt="4">
        <dgm:presLayoutVars>
          <dgm:bulletEnabled val="1"/>
        </dgm:presLayoutVars>
      </dgm:prSet>
      <dgm:spPr/>
    </dgm:pt>
    <dgm:pt modelId="{015C2540-E2AF-4F3B-BF11-0225E9B017E1}" type="pres">
      <dgm:prSet presAssocID="{EDC88F39-2ED6-4AEC-AD88-053A626FFA23}" presName="space" presStyleCnt="0"/>
      <dgm:spPr/>
    </dgm:pt>
    <dgm:pt modelId="{13FEAFFF-C85F-42C3-AFE2-2D07C74B00E1}" type="pres">
      <dgm:prSet presAssocID="{567C05F1-2D48-4723-A9A1-3CA507FB67F3}" presName="composite" presStyleCnt="0"/>
      <dgm:spPr/>
    </dgm:pt>
    <dgm:pt modelId="{0C2488EE-8726-448D-A6D3-44E52A2558CF}" type="pres">
      <dgm:prSet presAssocID="{567C05F1-2D48-4723-A9A1-3CA507FB67F3}" presName="parTx" presStyleLbl="node1" presStyleIdx="2" presStyleCnt="5">
        <dgm:presLayoutVars>
          <dgm:chMax val="0"/>
          <dgm:chPref val="0"/>
          <dgm:bulletEnabled val="1"/>
        </dgm:presLayoutVars>
      </dgm:prSet>
      <dgm:spPr/>
      <dgm:t>
        <a:bodyPr/>
        <a:lstStyle/>
        <a:p>
          <a:endParaRPr lang="en-US"/>
        </a:p>
      </dgm:t>
    </dgm:pt>
    <dgm:pt modelId="{CF852673-2098-4653-AAF2-5924D3F72FCD}" type="pres">
      <dgm:prSet presAssocID="{567C05F1-2D48-4723-A9A1-3CA507FB67F3}" presName="desTx" presStyleLbl="revTx" presStyleIdx="1" presStyleCnt="4">
        <dgm:presLayoutVars>
          <dgm:bulletEnabled val="1"/>
        </dgm:presLayoutVars>
      </dgm:prSet>
      <dgm:spPr/>
      <dgm:t>
        <a:bodyPr/>
        <a:lstStyle/>
        <a:p>
          <a:endParaRPr lang="en-US"/>
        </a:p>
      </dgm:t>
    </dgm:pt>
    <dgm:pt modelId="{700C6403-9675-42D2-A191-50EE264D7F33}" type="pres">
      <dgm:prSet presAssocID="{C9E4EEB7-FD91-4FD0-AEB9-4268EBB2A65B}" presName="space" presStyleCnt="0"/>
      <dgm:spPr/>
    </dgm:pt>
    <dgm:pt modelId="{C9FA371C-EDA1-402D-BD3E-0833CF931611}" type="pres">
      <dgm:prSet presAssocID="{A07E1BDE-27C3-460D-B810-1F2E76934648}" presName="composite" presStyleCnt="0"/>
      <dgm:spPr/>
    </dgm:pt>
    <dgm:pt modelId="{8F5F65D9-EE97-4E71-9B70-0ED44634F07C}" type="pres">
      <dgm:prSet presAssocID="{A07E1BDE-27C3-460D-B810-1F2E76934648}" presName="parTx" presStyleLbl="node1" presStyleIdx="3" presStyleCnt="5">
        <dgm:presLayoutVars>
          <dgm:chMax val="0"/>
          <dgm:chPref val="0"/>
          <dgm:bulletEnabled val="1"/>
        </dgm:presLayoutVars>
      </dgm:prSet>
      <dgm:spPr/>
      <dgm:t>
        <a:bodyPr/>
        <a:lstStyle/>
        <a:p>
          <a:endParaRPr lang="en-US"/>
        </a:p>
      </dgm:t>
    </dgm:pt>
    <dgm:pt modelId="{45CB469E-79C5-4D4B-BE06-D7FD72F3C0FD}" type="pres">
      <dgm:prSet presAssocID="{A07E1BDE-27C3-460D-B810-1F2E76934648}" presName="desTx" presStyleLbl="revTx" presStyleIdx="2" presStyleCnt="4">
        <dgm:presLayoutVars>
          <dgm:bulletEnabled val="1"/>
        </dgm:presLayoutVars>
      </dgm:prSet>
      <dgm:spPr/>
      <dgm:t>
        <a:bodyPr/>
        <a:lstStyle/>
        <a:p>
          <a:endParaRPr lang="en-US"/>
        </a:p>
      </dgm:t>
    </dgm:pt>
    <dgm:pt modelId="{43D826A2-1292-421B-95FC-8D735E1154C0}" type="pres">
      <dgm:prSet presAssocID="{2D68AD90-24C5-43B9-924E-384567FD0F18}" presName="space" presStyleCnt="0"/>
      <dgm:spPr/>
    </dgm:pt>
    <dgm:pt modelId="{1C599B9E-D95A-4317-8FEC-CE99FDB90DCF}" type="pres">
      <dgm:prSet presAssocID="{385DA8A2-7788-4A25-AB8C-5DDDB707E45F}" presName="composite" presStyleCnt="0"/>
      <dgm:spPr/>
    </dgm:pt>
    <dgm:pt modelId="{21309B14-0922-4755-96B2-FC9785908804}" type="pres">
      <dgm:prSet presAssocID="{385DA8A2-7788-4A25-AB8C-5DDDB707E45F}" presName="parTx" presStyleLbl="node1" presStyleIdx="4" presStyleCnt="5">
        <dgm:presLayoutVars>
          <dgm:chMax val="0"/>
          <dgm:chPref val="0"/>
          <dgm:bulletEnabled val="1"/>
        </dgm:presLayoutVars>
      </dgm:prSet>
      <dgm:spPr/>
      <dgm:t>
        <a:bodyPr/>
        <a:lstStyle/>
        <a:p>
          <a:endParaRPr lang="en-US"/>
        </a:p>
      </dgm:t>
    </dgm:pt>
    <dgm:pt modelId="{1B2057BF-5E25-4350-BAC1-9AAB807DAC37}" type="pres">
      <dgm:prSet presAssocID="{385DA8A2-7788-4A25-AB8C-5DDDB707E45F}" presName="desTx" presStyleLbl="revTx" presStyleIdx="3" presStyleCnt="4">
        <dgm:presLayoutVars>
          <dgm:bulletEnabled val="1"/>
        </dgm:presLayoutVars>
      </dgm:prSet>
      <dgm:spPr/>
      <dgm:t>
        <a:bodyPr/>
        <a:lstStyle/>
        <a:p>
          <a:endParaRPr lang="en-US"/>
        </a:p>
      </dgm:t>
    </dgm:pt>
  </dgm:ptLst>
  <dgm:cxnLst>
    <dgm:cxn modelId="{0BFBB27F-CE21-4C06-808C-9E56B0865825}" type="presOf" srcId="{98AD873F-1F24-4048-9379-AC69B28C34A9}" destId="{EBD05A2F-B845-494C-B1F7-569A3C048E68}" srcOrd="0" destOrd="0" presId="urn:microsoft.com/office/officeart/2005/8/layout/chevron1"/>
    <dgm:cxn modelId="{F0DD1ACD-6ED3-4DC1-82E1-3F63ABCA5591}" srcId="{7D04C520-91D8-4B4B-A714-04513CE5815A}" destId="{A8BF176E-CCB1-4A17-8585-FD4CB42242A5}" srcOrd="0" destOrd="0" parTransId="{0BD8DF0D-AE30-47A2-9661-40F744E41405}" sibTransId="{46A482B9-63B2-45CE-94D8-26B3BA5D485A}"/>
    <dgm:cxn modelId="{04A8B3D0-B097-48EE-BBB6-4FBD3D776F82}" type="presOf" srcId="{7D04C520-91D8-4B4B-A714-04513CE5815A}" destId="{7B62C9FD-19C3-4E03-96E2-03484ECFE7FF}" srcOrd="0" destOrd="0" presId="urn:microsoft.com/office/officeart/2005/8/layout/chevron1"/>
    <dgm:cxn modelId="{F77DFB92-5B97-445E-A107-8792BD2E4B5B}" type="presOf" srcId="{567C05F1-2D48-4723-A9A1-3CA507FB67F3}" destId="{0C2488EE-8726-448D-A6D3-44E52A2558CF}" srcOrd="0" destOrd="0" presId="urn:microsoft.com/office/officeart/2005/8/layout/chevron1"/>
    <dgm:cxn modelId="{263F16AD-0387-4283-AC09-18375FBD142B}" srcId="{567C05F1-2D48-4723-A9A1-3CA507FB67F3}" destId="{72EC016C-5AA6-4EC8-BD59-BAE7058F70A4}" srcOrd="0" destOrd="0" parTransId="{E961E8B6-0970-425D-8175-3E42BFFA2630}" sibTransId="{B5FC0DBC-8017-472A-86FA-F5B231430977}"/>
    <dgm:cxn modelId="{590FCEE3-AF3A-47B3-AAE2-D2866253CD4B}" srcId="{7D04C520-91D8-4B4B-A714-04513CE5815A}" destId="{385DA8A2-7788-4A25-AB8C-5DDDB707E45F}" srcOrd="4" destOrd="0" parTransId="{1CCB7DE9-DF82-4FFA-97C4-770FFA1FF7EF}" sibTransId="{113853B3-A416-4FA4-B510-2813D85874C4}"/>
    <dgm:cxn modelId="{60AA7516-4612-43ED-842B-B7FF97157F8E}" srcId="{7D04C520-91D8-4B4B-A714-04513CE5815A}" destId="{A07E1BDE-27C3-460D-B810-1F2E76934648}" srcOrd="3" destOrd="0" parTransId="{42317B0E-8B67-4FE4-B99D-2C41220151AF}" sibTransId="{2D68AD90-24C5-43B9-924E-384567FD0F18}"/>
    <dgm:cxn modelId="{5785B198-E103-45B7-8CBE-EB6B0E37CF57}" type="presOf" srcId="{72EC016C-5AA6-4EC8-BD59-BAE7058F70A4}" destId="{CF852673-2098-4653-AAF2-5924D3F72FCD}" srcOrd="0" destOrd="0" presId="urn:microsoft.com/office/officeart/2005/8/layout/chevron1"/>
    <dgm:cxn modelId="{79FB0665-69FB-4900-BF7C-09915BD65BCB}" type="presOf" srcId="{385DA8A2-7788-4A25-AB8C-5DDDB707E45F}" destId="{21309B14-0922-4755-96B2-FC9785908804}" srcOrd="0" destOrd="0" presId="urn:microsoft.com/office/officeart/2005/8/layout/chevron1"/>
    <dgm:cxn modelId="{4E0A51EE-32F5-4F3A-970D-4F34E5D5412D}" type="presOf" srcId="{A07E1BDE-27C3-460D-B810-1F2E76934648}" destId="{8F5F65D9-EE97-4E71-9B70-0ED44634F07C}" srcOrd="0" destOrd="0" presId="urn:microsoft.com/office/officeart/2005/8/layout/chevron1"/>
    <dgm:cxn modelId="{A1A561E0-59C6-45DD-983D-C1A99ECEFAC6}" srcId="{385DA8A2-7788-4A25-AB8C-5DDDB707E45F}" destId="{CECFDA1A-0762-4C09-8069-0153E1E60AD6}" srcOrd="0" destOrd="0" parTransId="{78F6329F-C809-4DAA-9DFF-E07B2E31EBAB}" sibTransId="{89208854-FA3E-4B22-BB4F-D74B9A88F0E4}"/>
    <dgm:cxn modelId="{1936EC17-C4F3-4FEA-9B35-39F2E5F7415F}" type="presOf" srcId="{A8BF176E-CCB1-4A17-8585-FD4CB42242A5}" destId="{D13FDFAC-7664-42C7-A650-B8968BEEE22F}" srcOrd="0" destOrd="0" presId="urn:microsoft.com/office/officeart/2005/8/layout/chevron1"/>
    <dgm:cxn modelId="{B405450F-5C29-4EA4-9F1C-E87C1966DBEA}" srcId="{7D04C520-91D8-4B4B-A714-04513CE5815A}" destId="{567C05F1-2D48-4723-A9A1-3CA507FB67F3}" srcOrd="2" destOrd="0" parTransId="{AFAEDFE1-1F18-45A3-BC2A-04255C130A80}" sibTransId="{C9E4EEB7-FD91-4FD0-AEB9-4268EBB2A65B}"/>
    <dgm:cxn modelId="{BDBD77A7-4A7D-441F-8E4E-DFB4D3743571}" type="presOf" srcId="{B0EC8077-1B23-42D9-835D-E85D817489AB}" destId="{45CB469E-79C5-4D4B-BE06-D7FD72F3C0FD}" srcOrd="0" destOrd="0" presId="urn:microsoft.com/office/officeart/2005/8/layout/chevron1"/>
    <dgm:cxn modelId="{D87EEE59-1584-4F1E-A137-1D48DA657BCF}" srcId="{A07E1BDE-27C3-460D-B810-1F2E76934648}" destId="{B0EC8077-1B23-42D9-835D-E85D817489AB}" srcOrd="0" destOrd="0" parTransId="{8D0F0233-5F0A-4A8E-AFD3-80BFDE7E09C3}" sibTransId="{77ED8E7A-CD23-4CB4-A41B-A3193D15233F}"/>
    <dgm:cxn modelId="{44590956-7F15-4CFC-B78E-99094C3F4F1B}" srcId="{A8BF176E-CCB1-4A17-8585-FD4CB42242A5}" destId="{98AD873F-1F24-4048-9379-AC69B28C34A9}" srcOrd="0" destOrd="0" parTransId="{B289C0B7-D5F7-44D8-930C-54D8FED6BF2D}" sibTransId="{C626F3B7-AAD3-4241-BB6C-3649258441BF}"/>
    <dgm:cxn modelId="{EC52361C-81E0-487E-A587-CF0174707A58}" srcId="{7D04C520-91D8-4B4B-A714-04513CE5815A}" destId="{1D5396E1-62F4-49E0-A24C-637802E3313C}" srcOrd="1" destOrd="0" parTransId="{0F01D774-A9B1-4415-B3BF-7CB43A9298D9}" sibTransId="{EDC88F39-2ED6-4AEC-AD88-053A626FFA23}"/>
    <dgm:cxn modelId="{B4E047A6-0186-489C-9A0D-11271E178E76}" type="presOf" srcId="{1D5396E1-62F4-49E0-A24C-637802E3313C}" destId="{B30389E3-D011-41DF-BC33-7BEAB518D0EC}" srcOrd="0" destOrd="0" presId="urn:microsoft.com/office/officeart/2005/8/layout/chevron1"/>
    <dgm:cxn modelId="{A962B4A8-F6AE-4BFA-8A2C-31597B014E67}" type="presOf" srcId="{CECFDA1A-0762-4C09-8069-0153E1E60AD6}" destId="{1B2057BF-5E25-4350-BAC1-9AAB807DAC37}" srcOrd="0" destOrd="0" presId="urn:microsoft.com/office/officeart/2005/8/layout/chevron1"/>
    <dgm:cxn modelId="{7CC91E93-2750-46E8-84D3-71634603F91F}" type="presParOf" srcId="{7B62C9FD-19C3-4E03-96E2-03484ECFE7FF}" destId="{7DB6BEA8-A7B2-4760-9730-B39507001541}" srcOrd="0" destOrd="0" presId="urn:microsoft.com/office/officeart/2005/8/layout/chevron1"/>
    <dgm:cxn modelId="{CBA4DDC4-3DBA-4DD3-AFC3-FA2780244394}" type="presParOf" srcId="{7DB6BEA8-A7B2-4760-9730-B39507001541}" destId="{D13FDFAC-7664-42C7-A650-B8968BEEE22F}" srcOrd="0" destOrd="0" presId="urn:microsoft.com/office/officeart/2005/8/layout/chevron1"/>
    <dgm:cxn modelId="{3B498E11-3B83-45E8-AC07-C9F9D6BA958E}" type="presParOf" srcId="{7DB6BEA8-A7B2-4760-9730-B39507001541}" destId="{EBD05A2F-B845-494C-B1F7-569A3C048E68}" srcOrd="1" destOrd="0" presId="urn:microsoft.com/office/officeart/2005/8/layout/chevron1"/>
    <dgm:cxn modelId="{B266C6AB-651A-4D29-820F-2EE84F4E7244}" type="presParOf" srcId="{7B62C9FD-19C3-4E03-96E2-03484ECFE7FF}" destId="{97AC3173-E8F8-41D5-AD27-E330450250B5}" srcOrd="1" destOrd="0" presId="urn:microsoft.com/office/officeart/2005/8/layout/chevron1"/>
    <dgm:cxn modelId="{CCC0848E-9D00-474C-96C1-276B00F39F5D}" type="presParOf" srcId="{7B62C9FD-19C3-4E03-96E2-03484ECFE7FF}" destId="{231F4F1F-CB6A-4ADB-9893-F4E477008C53}" srcOrd="2" destOrd="0" presId="urn:microsoft.com/office/officeart/2005/8/layout/chevron1"/>
    <dgm:cxn modelId="{2766C976-7FAE-4F4D-888E-56544C43DB5B}" type="presParOf" srcId="{231F4F1F-CB6A-4ADB-9893-F4E477008C53}" destId="{B30389E3-D011-41DF-BC33-7BEAB518D0EC}" srcOrd="0" destOrd="0" presId="urn:microsoft.com/office/officeart/2005/8/layout/chevron1"/>
    <dgm:cxn modelId="{D0549992-0D82-4801-A069-5CA279B929CA}" type="presParOf" srcId="{231F4F1F-CB6A-4ADB-9893-F4E477008C53}" destId="{F0A313EB-90B6-4BD2-B9A0-660B32694CC8}" srcOrd="1" destOrd="0" presId="urn:microsoft.com/office/officeart/2005/8/layout/chevron1"/>
    <dgm:cxn modelId="{A542275F-DEA6-411F-BB00-3E401C19BFDD}" type="presParOf" srcId="{7B62C9FD-19C3-4E03-96E2-03484ECFE7FF}" destId="{015C2540-E2AF-4F3B-BF11-0225E9B017E1}" srcOrd="3" destOrd="0" presId="urn:microsoft.com/office/officeart/2005/8/layout/chevron1"/>
    <dgm:cxn modelId="{695B1887-20C4-4652-A608-0AE9EE2F2F6C}" type="presParOf" srcId="{7B62C9FD-19C3-4E03-96E2-03484ECFE7FF}" destId="{13FEAFFF-C85F-42C3-AFE2-2D07C74B00E1}" srcOrd="4" destOrd="0" presId="urn:microsoft.com/office/officeart/2005/8/layout/chevron1"/>
    <dgm:cxn modelId="{1A69C66A-8109-467C-8264-96F5067C44C1}" type="presParOf" srcId="{13FEAFFF-C85F-42C3-AFE2-2D07C74B00E1}" destId="{0C2488EE-8726-448D-A6D3-44E52A2558CF}" srcOrd="0" destOrd="0" presId="urn:microsoft.com/office/officeart/2005/8/layout/chevron1"/>
    <dgm:cxn modelId="{8A31B89E-6E15-4071-9843-8556653DB1CA}" type="presParOf" srcId="{13FEAFFF-C85F-42C3-AFE2-2D07C74B00E1}" destId="{CF852673-2098-4653-AAF2-5924D3F72FCD}" srcOrd="1" destOrd="0" presId="urn:microsoft.com/office/officeart/2005/8/layout/chevron1"/>
    <dgm:cxn modelId="{79F7E064-CB1D-48D9-9BA4-0443BD07FC77}" type="presParOf" srcId="{7B62C9FD-19C3-4E03-96E2-03484ECFE7FF}" destId="{700C6403-9675-42D2-A191-50EE264D7F33}" srcOrd="5" destOrd="0" presId="urn:microsoft.com/office/officeart/2005/8/layout/chevron1"/>
    <dgm:cxn modelId="{7CD97C80-215F-49F7-B6BF-EBE4ADB6CA84}" type="presParOf" srcId="{7B62C9FD-19C3-4E03-96E2-03484ECFE7FF}" destId="{C9FA371C-EDA1-402D-BD3E-0833CF931611}" srcOrd="6" destOrd="0" presId="urn:microsoft.com/office/officeart/2005/8/layout/chevron1"/>
    <dgm:cxn modelId="{37AAF593-7403-48A8-B45C-A211264F979D}" type="presParOf" srcId="{C9FA371C-EDA1-402D-BD3E-0833CF931611}" destId="{8F5F65D9-EE97-4E71-9B70-0ED44634F07C}" srcOrd="0" destOrd="0" presId="urn:microsoft.com/office/officeart/2005/8/layout/chevron1"/>
    <dgm:cxn modelId="{968191D4-339A-4524-AE6A-7D73B0515E64}" type="presParOf" srcId="{C9FA371C-EDA1-402D-BD3E-0833CF931611}" destId="{45CB469E-79C5-4D4B-BE06-D7FD72F3C0FD}" srcOrd="1" destOrd="0" presId="urn:microsoft.com/office/officeart/2005/8/layout/chevron1"/>
    <dgm:cxn modelId="{7AC62DCE-3E7A-4892-8B1C-CD8765F584D4}" type="presParOf" srcId="{7B62C9FD-19C3-4E03-96E2-03484ECFE7FF}" destId="{43D826A2-1292-421B-95FC-8D735E1154C0}" srcOrd="7" destOrd="0" presId="urn:microsoft.com/office/officeart/2005/8/layout/chevron1"/>
    <dgm:cxn modelId="{595B6ACE-6E15-4800-9B6E-C1C02331402E}" type="presParOf" srcId="{7B62C9FD-19C3-4E03-96E2-03484ECFE7FF}" destId="{1C599B9E-D95A-4317-8FEC-CE99FDB90DCF}" srcOrd="8" destOrd="0" presId="urn:microsoft.com/office/officeart/2005/8/layout/chevron1"/>
    <dgm:cxn modelId="{18103907-C96B-41CF-B412-2F265F75D06E}" type="presParOf" srcId="{1C599B9E-D95A-4317-8FEC-CE99FDB90DCF}" destId="{21309B14-0922-4755-96B2-FC9785908804}" srcOrd="0" destOrd="0" presId="urn:microsoft.com/office/officeart/2005/8/layout/chevron1"/>
    <dgm:cxn modelId="{20E56440-21C8-4C7E-A80D-50AA70D65A0A}" type="presParOf" srcId="{1C599B9E-D95A-4317-8FEC-CE99FDB90DCF}" destId="{1B2057BF-5E25-4350-BAC1-9AAB807DAC37}" srcOrd="1"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3FDFAC-7664-42C7-A650-B8968BEEE22F}">
      <dsp:nvSpPr>
        <dsp:cNvPr id="0" name=""/>
        <dsp:cNvSpPr/>
      </dsp:nvSpPr>
      <dsp:spPr>
        <a:xfrm>
          <a:off x="3598" y="1017537"/>
          <a:ext cx="1908720" cy="763488"/>
        </a:xfrm>
        <a:prstGeom prst="chevron">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kern="1200" dirty="0" smtClean="0"/>
            <a:t>Q4 2009</a:t>
          </a:r>
        </a:p>
      </dsp:txBody>
      <dsp:txXfrm>
        <a:off x="3598" y="1017537"/>
        <a:ext cx="1908720" cy="763488"/>
      </dsp:txXfrm>
    </dsp:sp>
    <dsp:sp modelId="{EBD05A2F-B845-494C-B1F7-569A3C048E68}">
      <dsp:nvSpPr>
        <dsp:cNvPr id="0" name=""/>
        <dsp:cNvSpPr/>
      </dsp:nvSpPr>
      <dsp:spPr>
        <a:xfrm>
          <a:off x="3598" y="1876462"/>
          <a:ext cx="1526976" cy="11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85750" lvl="1" indent="-285750" algn="l" defTabSz="1600200">
            <a:lnSpc>
              <a:spcPct val="90000"/>
            </a:lnSpc>
            <a:spcBef>
              <a:spcPct val="0"/>
            </a:spcBef>
            <a:spcAft>
              <a:spcPct val="15000"/>
            </a:spcAft>
            <a:buChar char="••"/>
          </a:pPr>
          <a:endParaRPr lang="en-US" sz="3600" b="0" kern="1200" dirty="0" smtClean="0"/>
        </a:p>
      </dsp:txBody>
      <dsp:txXfrm>
        <a:off x="3598" y="1876462"/>
        <a:ext cx="1526976" cy="1170000"/>
      </dsp:txXfrm>
    </dsp:sp>
    <dsp:sp modelId="{B30389E3-D011-41DF-BC33-7BEAB518D0EC}">
      <dsp:nvSpPr>
        <dsp:cNvPr id="0" name=""/>
        <dsp:cNvSpPr/>
      </dsp:nvSpPr>
      <dsp:spPr>
        <a:xfrm>
          <a:off x="1696318" y="1017537"/>
          <a:ext cx="1908720" cy="763488"/>
        </a:xfrm>
        <a:prstGeom prst="chevron">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kern="1200" dirty="0" smtClean="0"/>
            <a:t>Q1 2010</a:t>
          </a:r>
          <a:endParaRPr lang="en-US" kern="1200" dirty="0" smtClean="0"/>
        </a:p>
      </dsp:txBody>
      <dsp:txXfrm>
        <a:off x="1696318" y="1017537"/>
        <a:ext cx="1908720" cy="763488"/>
      </dsp:txXfrm>
    </dsp:sp>
    <dsp:sp modelId="{0C2488EE-8726-448D-A6D3-44E52A2558CF}">
      <dsp:nvSpPr>
        <dsp:cNvPr id="0" name=""/>
        <dsp:cNvSpPr/>
      </dsp:nvSpPr>
      <dsp:spPr>
        <a:xfrm>
          <a:off x="3389039" y="1017537"/>
          <a:ext cx="1908720" cy="763488"/>
        </a:xfrm>
        <a:prstGeom prst="chevron">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kern="1200" dirty="0" smtClean="0"/>
            <a:t>Q2 2010</a:t>
          </a:r>
        </a:p>
      </dsp:txBody>
      <dsp:txXfrm>
        <a:off x="3389039" y="1017537"/>
        <a:ext cx="1908720" cy="763488"/>
      </dsp:txXfrm>
    </dsp:sp>
    <dsp:sp modelId="{CF852673-2098-4653-AAF2-5924D3F72FCD}">
      <dsp:nvSpPr>
        <dsp:cNvPr id="0" name=""/>
        <dsp:cNvSpPr/>
      </dsp:nvSpPr>
      <dsp:spPr>
        <a:xfrm>
          <a:off x="3389039" y="1876462"/>
          <a:ext cx="1526976" cy="11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UC 14 Metro Program</a:t>
          </a:r>
        </a:p>
      </dsp:txBody>
      <dsp:txXfrm>
        <a:off x="3389039" y="1876462"/>
        <a:ext cx="1526976" cy="1170000"/>
      </dsp:txXfrm>
    </dsp:sp>
    <dsp:sp modelId="{8F5F65D9-EE97-4E71-9B70-0ED44634F07C}">
      <dsp:nvSpPr>
        <dsp:cNvPr id="0" name=""/>
        <dsp:cNvSpPr/>
      </dsp:nvSpPr>
      <dsp:spPr>
        <a:xfrm>
          <a:off x="5081760" y="1017537"/>
          <a:ext cx="1908720" cy="763488"/>
        </a:xfrm>
        <a:prstGeom prst="chevron">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kern="1200" dirty="0" smtClean="0"/>
            <a:t>Q3 2010</a:t>
          </a:r>
        </a:p>
      </dsp:txBody>
      <dsp:txXfrm>
        <a:off x="5081760" y="1017537"/>
        <a:ext cx="1908720" cy="763488"/>
      </dsp:txXfrm>
    </dsp:sp>
    <dsp:sp modelId="{45CB469E-79C5-4D4B-BE06-D7FD72F3C0FD}">
      <dsp:nvSpPr>
        <dsp:cNvPr id="0" name=""/>
        <dsp:cNvSpPr/>
      </dsp:nvSpPr>
      <dsp:spPr>
        <a:xfrm>
          <a:off x="5081760" y="1876462"/>
          <a:ext cx="1526976" cy="11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b="1" kern="1200" dirty="0" smtClean="0"/>
        </a:p>
      </dsp:txBody>
      <dsp:txXfrm>
        <a:off x="5081760" y="1876462"/>
        <a:ext cx="1526976" cy="1170000"/>
      </dsp:txXfrm>
    </dsp:sp>
    <dsp:sp modelId="{21309B14-0922-4755-96B2-FC9785908804}">
      <dsp:nvSpPr>
        <dsp:cNvPr id="0" name=""/>
        <dsp:cNvSpPr/>
      </dsp:nvSpPr>
      <dsp:spPr>
        <a:xfrm>
          <a:off x="6774481" y="1017537"/>
          <a:ext cx="1908720" cy="763488"/>
        </a:xfrm>
        <a:prstGeom prst="chevron">
          <a:avLst/>
        </a:prstGeom>
        <a:solidFill>
          <a:schemeClr val="accent1">
            <a:lumMod val="7500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b="1" kern="1200" dirty="0" smtClean="0"/>
            <a:t>Q4 2010</a:t>
          </a:r>
        </a:p>
      </dsp:txBody>
      <dsp:txXfrm>
        <a:off x="6774481" y="1017537"/>
        <a:ext cx="1908720" cy="763488"/>
      </dsp:txXfrm>
    </dsp:sp>
    <dsp:sp modelId="{1B2057BF-5E25-4350-BAC1-9AAB807DAC37}">
      <dsp:nvSpPr>
        <dsp:cNvPr id="0" name=""/>
        <dsp:cNvSpPr/>
      </dsp:nvSpPr>
      <dsp:spPr>
        <a:xfrm>
          <a:off x="6774481" y="1876462"/>
          <a:ext cx="1526976" cy="11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b="1" kern="1200" dirty="0" smtClean="0"/>
        </a:p>
      </dsp:txBody>
      <dsp:txXfrm>
        <a:off x="6774481" y="1876462"/>
        <a:ext cx="1526976" cy="117000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unc304_mayo.pptx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661683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8002938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None/>
            </a:pPr>
            <a:endParaRPr lang="en-US" baseline="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ctr" latinLnBrk="0" hangingPunct="1">
              <a:lnSpc>
                <a:spcPct val="90000"/>
              </a:lnSpc>
              <a:spcBef>
                <a:spcPts val="0"/>
              </a:spcBef>
              <a:spcAft>
                <a:spcPts val="333"/>
              </a:spcAft>
              <a:buClrTx/>
              <a:buSzTx/>
              <a:buFontTx/>
              <a:buNone/>
              <a:tabLst/>
              <a:defRPr/>
            </a:pPr>
            <a:endParaRPr lang="en-US" sz="900" b="0" i="0" u="none" strike="noStrike" kern="1200" baseline="0" dirty="0" smtClean="0">
              <a:solidFill>
                <a:schemeClr val="tx1"/>
              </a:solidFill>
              <a:latin typeface="Trebuchet MS" pitchFamily="34" charset="0"/>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sz="900" kern="1200" dirty="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pPr algn="r" defTabSz="914363" rtl="0"/>
            <a:endParaRPr lang="en-US" sz="1200" kern="1200" dirty="0">
              <a:solidFill>
                <a:prstClr val="black"/>
              </a:solidFill>
              <a:latin typeface="Calibri"/>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a:solidFill>
                <a:prstClr val="black"/>
              </a:solidFill>
              <a:latin typeface="Calibri"/>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1564674" name="Rectangle 2"/>
          <p:cNvSpPr>
            <a:spLocks noGrp="1" noRot="1" noChangeAspect="1" noChangeArrowheads="1" noTextEdit="1"/>
          </p:cNvSpPr>
          <p:nvPr>
            <p:ph type="sldImg"/>
          </p:nvPr>
        </p:nvSpPr>
        <p:spPr>
          <a:xfrm>
            <a:off x="1144588" y="684213"/>
            <a:ext cx="4572000" cy="3429000"/>
          </a:xfrm>
          <a:ln/>
        </p:spPr>
      </p:sp>
      <p:sp>
        <p:nvSpPr>
          <p:cNvPr id="1564675" name="Rectangle 3"/>
          <p:cNvSpPr>
            <a:spLocks noGrp="1" noChangeArrowheads="1"/>
          </p:cNvSpPr>
          <p:nvPr>
            <p:ph type="body" idx="1"/>
          </p:nvPr>
        </p:nvSpPr>
        <p:spPr>
          <a:xfrm>
            <a:off x="686421" y="4344025"/>
            <a:ext cx="5485158" cy="4116049"/>
          </a:xfrm>
        </p:spPr>
        <p:txBody>
          <a:bodyPr/>
          <a:lstStyle/>
          <a:p>
            <a:pPr>
              <a:lnSpc>
                <a:spcPct val="80000"/>
              </a:lnSpc>
            </a:pPr>
            <a:endParaRPr lang="en-US" sz="800" baseline="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None/>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baseline="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AutoNum type="arabicPeriod"/>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AutoNum type="arabicPeriod"/>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lvl1pPr>
              <a:defRPr>
                <a:solidFill>
                  <a:srgbClr val="FFC000"/>
                </a:solidFill>
              </a:defRPr>
            </a:lvl1pPr>
          </a:lstStyle>
          <a:p>
            <a:r>
              <a:rPr lang="en-US" dirty="0"/>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blogs.msdn.com/cmay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image" Target="../media/image12.png"/><Relationship Id="rId5" Type="http://schemas.openxmlformats.org/officeDocument/2006/relationships/diagramQuickStyle" Target="../diagrams/quickStyle1.xml"/><Relationship Id="rId10" Type="http://schemas.openxmlformats.org/officeDocument/2006/relationships/image" Target="../media/image11.png"/><Relationship Id="rId4" Type="http://schemas.openxmlformats.org/officeDocument/2006/relationships/diagramLayout" Target="../diagrams/layout1.xml"/><Relationship Id="rId9"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hyperlink" Target="mailto:metroreq@microsoft.com"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7.png"/><Relationship Id="rId5" Type="http://schemas.openxmlformats.org/officeDocument/2006/relationships/hyperlink" Target="http://microsoft.com/technet" TargetMode="External"/><Relationship Id="rId10" Type="http://schemas.openxmlformats.org/officeDocument/2006/relationships/image" Target="../media/image1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msdn.microsoft.com/uc"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www.microsoft.com/downloads/details.aspx?FamilyId=DF0BA247-3884-43C7-A1E1-791D64B8BFA8&amp;displaylang=en" TargetMode="External"/><Relationship Id="rId5" Type="http://schemas.openxmlformats.org/officeDocument/2006/relationships/hyperlink" Target="http://www.microsoft.com/learning/en/us/Books/12956.aspx" TargetMode="External"/><Relationship Id="rId4" Type="http://schemas.openxmlformats.org/officeDocument/2006/relationships/hyperlink" Target="http://blogs.msdn.com/cmayo"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052596"/>
          </a:xfrm>
        </p:spPr>
        <p:txBody>
          <a:bodyPr/>
          <a:lstStyle/>
          <a:p>
            <a:r>
              <a:rPr lang="en-US" sz="4400" dirty="0" smtClean="0"/>
              <a:t>Office Communicator 14 Managed API</a:t>
            </a:r>
            <a:r>
              <a:rPr lang="en-US" dirty="0" smtClean="0"/>
              <a:t/>
            </a:r>
            <a:br>
              <a:rPr lang="en-US" dirty="0" smtClean="0"/>
            </a:br>
            <a:r>
              <a:rPr lang="en-US" sz="3200" dirty="0">
                <a:solidFill>
                  <a:schemeClr val="tx2"/>
                </a:solidFill>
              </a:rPr>
              <a:t>Extend </a:t>
            </a:r>
            <a:r>
              <a:rPr lang="en-US" sz="3200" dirty="0" smtClean="0">
                <a:solidFill>
                  <a:schemeClr val="tx2"/>
                </a:solidFill>
              </a:rPr>
              <a:t>the Office </a:t>
            </a:r>
            <a:r>
              <a:rPr lang="en-US" sz="3200" dirty="0">
                <a:solidFill>
                  <a:schemeClr val="tx2"/>
                </a:solidFill>
              </a:rPr>
              <a:t>Communicator </a:t>
            </a:r>
            <a:r>
              <a:rPr lang="en-US" sz="3200" dirty="0" smtClean="0">
                <a:solidFill>
                  <a:schemeClr val="tx2"/>
                </a:solidFill>
              </a:rPr>
              <a:t>14 experience</a:t>
            </a:r>
            <a:endParaRPr lang="en-US" dirty="0">
              <a:solidFill>
                <a:schemeClr val="tx2"/>
              </a:solidFill>
            </a:endParaRPr>
          </a:p>
        </p:txBody>
      </p:sp>
      <p:sp>
        <p:nvSpPr>
          <p:cNvPr id="3" name="Text Placeholder 2"/>
          <p:cNvSpPr>
            <a:spLocks noGrp="1"/>
          </p:cNvSpPr>
          <p:nvPr>
            <p:ph idx="1"/>
          </p:nvPr>
        </p:nvSpPr>
        <p:spPr>
          <a:xfrm>
            <a:off x="381000" y="1412875"/>
            <a:ext cx="8382000" cy="5123392"/>
          </a:xfrm>
        </p:spPr>
        <p:txBody>
          <a:bodyPr>
            <a:normAutofit/>
          </a:bodyPr>
          <a:lstStyle/>
          <a:p>
            <a:r>
              <a:rPr lang="en-US" sz="2400" dirty="0" smtClean="0"/>
              <a:t>Totally new managed API for OC 14 object model</a:t>
            </a:r>
          </a:p>
          <a:p>
            <a:pPr lvl="1"/>
            <a:r>
              <a:rPr lang="en-US" sz="2000" dirty="0" smtClean="0"/>
              <a:t>Productivity of </a:t>
            </a:r>
            <a:r>
              <a:rPr lang="en-US" sz="2000" dirty="0" err="1" smtClean="0"/>
              <a:t>IMessenger</a:t>
            </a:r>
            <a:r>
              <a:rPr lang="en-US" sz="2000" dirty="0" smtClean="0"/>
              <a:t> Automation API, without the ceiling</a:t>
            </a:r>
          </a:p>
          <a:p>
            <a:pPr lvl="1"/>
            <a:r>
              <a:rPr lang="en-US" sz="2000" dirty="0" smtClean="0"/>
              <a:t>Power of UCCA API, without the complexity</a:t>
            </a:r>
          </a:p>
          <a:p>
            <a:r>
              <a:rPr lang="en-US" sz="2400" dirty="0" smtClean="0"/>
              <a:t>Object Model</a:t>
            </a:r>
          </a:p>
          <a:p>
            <a:pPr lvl="1"/>
            <a:r>
              <a:rPr lang="en-US" sz="1600" dirty="0" err="1" smtClean="0"/>
              <a:t>UCClient</a:t>
            </a:r>
            <a:r>
              <a:rPr lang="en-US" sz="1600" dirty="0" smtClean="0"/>
              <a:t>, </a:t>
            </a:r>
            <a:r>
              <a:rPr lang="en-US" sz="1600" dirty="0" err="1" smtClean="0"/>
              <a:t>UIAutomation</a:t>
            </a:r>
            <a:endParaRPr lang="en-US" sz="1600" dirty="0" smtClean="0"/>
          </a:p>
          <a:p>
            <a:pPr lvl="1"/>
            <a:r>
              <a:rPr lang="en-US" sz="1600" dirty="0" smtClean="0"/>
              <a:t>Conversation, Modality, Participant</a:t>
            </a:r>
          </a:p>
          <a:p>
            <a:pPr lvl="1"/>
            <a:r>
              <a:rPr lang="en-US" sz="1600" dirty="0" smtClean="0"/>
              <a:t>Contact, Group</a:t>
            </a:r>
          </a:p>
          <a:p>
            <a:r>
              <a:rPr lang="en-US" sz="2400" dirty="0" smtClean="0"/>
              <a:t>Requires Office Communicator 14</a:t>
            </a:r>
          </a:p>
          <a:p>
            <a:pPr lvl="1"/>
            <a:r>
              <a:rPr lang="en-US" sz="2000" dirty="0" smtClean="0"/>
              <a:t>Provides OCS 14 endpoint to simplify development</a:t>
            </a:r>
            <a:endParaRPr lang="en-US" sz="2400" dirty="0" smtClean="0"/>
          </a:p>
          <a:p>
            <a:r>
              <a:rPr lang="en-US" sz="2400" dirty="0" smtClean="0"/>
              <a:t>Visual Studio 2010/2008, .NET </a:t>
            </a:r>
            <a:r>
              <a:rPr lang="en-US" sz="2400" dirty="0" err="1" smtClean="0"/>
              <a:t>Fx</a:t>
            </a:r>
            <a:r>
              <a:rPr lang="en-US" sz="2400" dirty="0" smtClean="0"/>
              <a:t> 3.5+, Silverlight 3.0+</a:t>
            </a:r>
            <a:endParaRPr lang="en-US" dirty="0" smtClean="0"/>
          </a:p>
          <a:p>
            <a:endParaRPr lang="en-US" sz="2400" dirty="0" smtClean="0"/>
          </a:p>
          <a:p>
            <a:endParaRPr lang="en-US" sz="2400" dirty="0" smtClean="0"/>
          </a:p>
          <a:p>
            <a:endParaRPr lang="en-US" sz="2400" dirty="0" smtClean="0"/>
          </a:p>
          <a:p>
            <a:endParaRPr lang="en-US" sz="2400" dirty="0" smtClean="0"/>
          </a:p>
          <a:p>
            <a:pPr lvl="1"/>
            <a:endParaRPr lang="en-US" sz="2400"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052596"/>
          </a:xfrm>
        </p:spPr>
        <p:txBody>
          <a:bodyPr/>
          <a:lstStyle/>
          <a:p>
            <a:r>
              <a:rPr lang="en-US" sz="4400" dirty="0" smtClean="0"/>
              <a:t>Office Communicator 14 Managed API</a:t>
            </a:r>
            <a:r>
              <a:rPr lang="en-US" dirty="0" smtClean="0"/>
              <a:t/>
            </a:r>
            <a:br>
              <a:rPr lang="en-US" dirty="0" smtClean="0"/>
            </a:br>
            <a:r>
              <a:rPr lang="en-US" sz="3200" dirty="0">
                <a:solidFill>
                  <a:schemeClr val="tx2"/>
                </a:solidFill>
              </a:rPr>
              <a:t>Extend </a:t>
            </a:r>
            <a:r>
              <a:rPr lang="en-US" sz="3200" dirty="0" smtClean="0">
                <a:solidFill>
                  <a:schemeClr val="tx2"/>
                </a:solidFill>
              </a:rPr>
              <a:t>the Office </a:t>
            </a:r>
            <a:r>
              <a:rPr lang="en-US" sz="3200" dirty="0">
                <a:solidFill>
                  <a:schemeClr val="tx2"/>
                </a:solidFill>
              </a:rPr>
              <a:t>Communicator </a:t>
            </a:r>
            <a:r>
              <a:rPr lang="en-US" sz="3200" dirty="0" smtClean="0">
                <a:solidFill>
                  <a:schemeClr val="tx2"/>
                </a:solidFill>
              </a:rPr>
              <a:t>14 experience</a:t>
            </a:r>
            <a:endParaRPr lang="en-US" dirty="0">
              <a:solidFill>
                <a:schemeClr val="tx2"/>
              </a:solidFill>
            </a:endParaRPr>
          </a:p>
        </p:txBody>
      </p:sp>
      <p:sp>
        <p:nvSpPr>
          <p:cNvPr id="3" name="Text Placeholder 2"/>
          <p:cNvSpPr>
            <a:spLocks noGrp="1"/>
          </p:cNvSpPr>
          <p:nvPr>
            <p:ph idx="1"/>
          </p:nvPr>
        </p:nvSpPr>
        <p:spPr>
          <a:xfrm>
            <a:off x="381000" y="1412874"/>
            <a:ext cx="8382000" cy="4823334"/>
          </a:xfrm>
        </p:spPr>
        <p:txBody>
          <a:bodyPr>
            <a:normAutofit/>
          </a:bodyPr>
          <a:lstStyle/>
          <a:p>
            <a:r>
              <a:rPr lang="en-US" sz="2400" dirty="0" smtClean="0"/>
              <a:t>Send application context with </a:t>
            </a:r>
            <a:r>
              <a:rPr lang="en-US" sz="2400" dirty="0" err="1" smtClean="0"/>
              <a:t>UIAutomation.StartConversation</a:t>
            </a:r>
            <a:r>
              <a:rPr lang="en-US" sz="2400" dirty="0" smtClean="0"/>
              <a:t>()</a:t>
            </a:r>
            <a:endParaRPr lang="en-US" sz="2000" dirty="0" smtClean="0"/>
          </a:p>
          <a:p>
            <a:pPr lvl="1"/>
            <a:r>
              <a:rPr lang="en-US" sz="2000" dirty="0" smtClean="0"/>
              <a:t>IM, Audio, Video, App Sharing, File Transfer</a:t>
            </a:r>
          </a:p>
          <a:p>
            <a:pPr lvl="1"/>
            <a:r>
              <a:rPr lang="en-US" sz="2000" dirty="0" smtClean="0"/>
              <a:t>Conversation Window Docking</a:t>
            </a:r>
          </a:p>
          <a:p>
            <a:pPr lvl="1"/>
            <a:r>
              <a:rPr lang="en-US" sz="2000" dirty="0" smtClean="0"/>
              <a:t>Contextual Data Collaboration </a:t>
            </a:r>
          </a:p>
          <a:p>
            <a:r>
              <a:rPr lang="en-US" sz="2400" dirty="0" smtClean="0"/>
              <a:t>Receive conversations with application context</a:t>
            </a:r>
          </a:p>
          <a:p>
            <a:pPr lvl="1"/>
            <a:r>
              <a:rPr lang="en-US" sz="2000" dirty="0" smtClean="0"/>
              <a:t>Office Communicator 14 Application Packages</a:t>
            </a:r>
          </a:p>
          <a:p>
            <a:pPr lvl="2"/>
            <a:r>
              <a:rPr lang="en-US" sz="1600" dirty="0" smtClean="0"/>
              <a:t>Link incoming </a:t>
            </a:r>
            <a:r>
              <a:rPr lang="en-US" sz="1600" dirty="0" err="1" smtClean="0"/>
              <a:t>AppID</a:t>
            </a:r>
            <a:r>
              <a:rPr lang="en-US" sz="1600" dirty="0" smtClean="0"/>
              <a:t>, </a:t>
            </a:r>
            <a:r>
              <a:rPr lang="en-US" sz="1600" dirty="0" err="1" smtClean="0"/>
              <a:t>AppData</a:t>
            </a:r>
            <a:r>
              <a:rPr lang="en-US" sz="1600" dirty="0" smtClean="0"/>
              <a:t> to your application</a:t>
            </a:r>
          </a:p>
          <a:p>
            <a:pPr lvl="1"/>
            <a:r>
              <a:rPr lang="en-US" sz="2000" dirty="0" smtClean="0"/>
              <a:t>Application Launch</a:t>
            </a:r>
          </a:p>
          <a:p>
            <a:pPr lvl="2"/>
            <a:r>
              <a:rPr lang="en-US" sz="1600" dirty="0" smtClean="0"/>
              <a:t>Register to launch application based on </a:t>
            </a:r>
            <a:r>
              <a:rPr lang="en-US" sz="1600" dirty="0" err="1" smtClean="0"/>
              <a:t>AppId</a:t>
            </a:r>
            <a:r>
              <a:rPr lang="en-US" sz="1600" dirty="0" smtClean="0"/>
              <a:t> using  </a:t>
            </a:r>
            <a:r>
              <a:rPr lang="en-US" sz="1600" dirty="0" err="1" smtClean="0"/>
              <a:t>AppData</a:t>
            </a:r>
            <a:endParaRPr lang="en-US" sz="1600" dirty="0" smtClean="0"/>
          </a:p>
          <a:p>
            <a:pPr lvl="1"/>
            <a:r>
              <a:rPr lang="en-US" sz="2000" dirty="0" smtClean="0"/>
              <a:t>Conversation window extension</a:t>
            </a:r>
          </a:p>
          <a:p>
            <a:pPr lvl="2"/>
            <a:r>
              <a:rPr lang="en-US" sz="1600" dirty="0" smtClean="0"/>
              <a:t>Load Silverlight 3.0 application, extending conversation window</a:t>
            </a:r>
          </a:p>
          <a:p>
            <a:pPr lvl="2"/>
            <a:r>
              <a:rPr lang="en-US" sz="1600" dirty="0" smtClean="0"/>
              <a:t>Access to conversation, participants, </a:t>
            </a:r>
            <a:r>
              <a:rPr lang="en-US" sz="1600" dirty="0" err="1" smtClean="0"/>
              <a:t>AppData</a:t>
            </a:r>
            <a:r>
              <a:rPr lang="en-US" sz="1600" dirty="0" smtClean="0"/>
              <a:t>, etc.</a:t>
            </a:r>
          </a:p>
          <a:p>
            <a:endParaRPr lang="en-US" sz="2400" dirty="0" smtClean="0"/>
          </a:p>
          <a:p>
            <a:endParaRPr lang="en-US" sz="2400" dirty="0" smtClean="0"/>
          </a:p>
          <a:p>
            <a:endParaRPr lang="en-US" sz="2400" dirty="0" smtClean="0"/>
          </a:p>
          <a:p>
            <a:pPr lvl="1"/>
            <a:endParaRPr lang="en-US" sz="2400"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052596"/>
          </a:xfrm>
        </p:spPr>
        <p:txBody>
          <a:bodyPr/>
          <a:lstStyle/>
          <a:p>
            <a:r>
              <a:rPr lang="en-US" sz="4400" dirty="0" smtClean="0"/>
              <a:t>Office Communicator 14 Extensibility</a:t>
            </a:r>
            <a:r>
              <a:rPr lang="en-US" dirty="0" smtClean="0"/>
              <a:t/>
            </a:r>
            <a:br>
              <a:rPr lang="en-US" dirty="0" smtClean="0"/>
            </a:br>
            <a:r>
              <a:rPr lang="en-US" sz="3200" dirty="0">
                <a:solidFill>
                  <a:schemeClr val="tx2"/>
                </a:solidFill>
              </a:rPr>
              <a:t>Extend Office Communicator </a:t>
            </a:r>
            <a:r>
              <a:rPr lang="en-US" sz="3200" dirty="0" smtClean="0">
                <a:solidFill>
                  <a:schemeClr val="tx2"/>
                </a:solidFill>
              </a:rPr>
              <a:t>14 client</a:t>
            </a:r>
            <a:endParaRPr lang="en-US" dirty="0">
              <a:solidFill>
                <a:schemeClr val="tx2"/>
              </a:solidFill>
            </a:endParaRPr>
          </a:p>
        </p:txBody>
      </p:sp>
      <p:sp>
        <p:nvSpPr>
          <p:cNvPr id="3" name="Text Placeholder 2"/>
          <p:cNvSpPr>
            <a:spLocks noGrp="1"/>
          </p:cNvSpPr>
          <p:nvPr>
            <p:ph idx="1"/>
          </p:nvPr>
        </p:nvSpPr>
        <p:spPr/>
        <p:txBody>
          <a:bodyPr>
            <a:normAutofit/>
          </a:bodyPr>
          <a:lstStyle/>
          <a:p>
            <a:r>
              <a:rPr lang="en-US" sz="2400" dirty="0" smtClean="0"/>
              <a:t>Kiosks where OC 14 is not appropriate</a:t>
            </a:r>
          </a:p>
          <a:p>
            <a:pPr lvl="1"/>
            <a:r>
              <a:rPr lang="en-US" sz="2000" dirty="0" smtClean="0"/>
              <a:t>Lobby, customer self service application</a:t>
            </a:r>
          </a:p>
          <a:p>
            <a:pPr lvl="1"/>
            <a:r>
              <a:rPr lang="en-US" sz="2000" dirty="0" smtClean="0"/>
              <a:t>UI-less access to OC 14 object model</a:t>
            </a:r>
          </a:p>
          <a:p>
            <a:r>
              <a:rPr lang="en-US" sz="2400" dirty="0" smtClean="0"/>
              <a:t>Shell execution from OC 14</a:t>
            </a:r>
          </a:p>
          <a:p>
            <a:pPr lvl="1"/>
            <a:r>
              <a:rPr lang="en-US" sz="2000" dirty="0" smtClean="0"/>
              <a:t>Contact List context menu/right click</a:t>
            </a:r>
            <a:endParaRPr lang="en-US" sz="1600" dirty="0" smtClean="0"/>
          </a:p>
          <a:p>
            <a:pPr lvl="1"/>
            <a:r>
              <a:rPr lang="en-US" sz="2000" dirty="0" smtClean="0"/>
              <a:t>Contact Card context menu drop down</a:t>
            </a:r>
          </a:p>
          <a:p>
            <a:pPr lvl="1"/>
            <a:r>
              <a:rPr lang="en-US" sz="2000" dirty="0" smtClean="0"/>
              <a:t>Passes SIP URI(s) based on select, multi-select</a:t>
            </a:r>
          </a:p>
          <a:p>
            <a:endParaRPr lang="en-US" sz="2400" dirty="0" smtClean="0"/>
          </a:p>
          <a:p>
            <a:endParaRPr lang="en-US" sz="2400" dirty="0" smtClean="0"/>
          </a:p>
          <a:p>
            <a:pPr lvl="1"/>
            <a:endParaRPr lang="en-US" sz="2400"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3673" y="4937539"/>
            <a:ext cx="8450327" cy="752822"/>
          </a:xfrm>
        </p:spPr>
        <p:txBody>
          <a:bodyPr/>
          <a:lstStyle/>
          <a:p>
            <a:r>
              <a:rPr lang="en-US" dirty="0" smtClean="0"/>
              <a:t>Extending OC 14 via Office Communicator Managed API – Object Model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360218981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Building communication services…</a:t>
            </a:r>
            <a:br>
              <a:rPr lang="en-US" dirty="0" smtClean="0"/>
            </a:br>
            <a:r>
              <a:rPr lang="en-US" sz="3200" dirty="0" smtClean="0">
                <a:solidFill>
                  <a:schemeClr val="tx2"/>
                </a:solidFill>
              </a:rPr>
              <a:t>What we’ve heard…</a:t>
            </a:r>
            <a:endParaRPr lang="en-US" dirty="0">
              <a:solidFill>
                <a:schemeClr val="tx2"/>
              </a:solidFill>
            </a:endParaRPr>
          </a:p>
        </p:txBody>
      </p:sp>
      <p:sp>
        <p:nvSpPr>
          <p:cNvPr id="3" name="Text Placeholder 2"/>
          <p:cNvSpPr>
            <a:spLocks noGrp="1"/>
          </p:cNvSpPr>
          <p:nvPr>
            <p:ph idx="1"/>
          </p:nvPr>
        </p:nvSpPr>
        <p:spPr>
          <a:xfrm>
            <a:off x="381000" y="1412874"/>
            <a:ext cx="8382000" cy="4863940"/>
          </a:xfrm>
        </p:spPr>
        <p:txBody>
          <a:bodyPr>
            <a:normAutofit fontScale="92500" lnSpcReduction="20000"/>
          </a:bodyPr>
          <a:lstStyle/>
          <a:p>
            <a:r>
              <a:rPr lang="en-US" dirty="0" smtClean="0"/>
              <a:t>I want to provide self service access to…</a:t>
            </a:r>
          </a:p>
          <a:p>
            <a:pPr lvl="1"/>
            <a:r>
              <a:rPr lang="en-US" dirty="0" smtClean="0"/>
              <a:t>Application data for users via IM or voice</a:t>
            </a:r>
          </a:p>
          <a:p>
            <a:pPr lvl="1"/>
            <a:r>
              <a:rPr lang="en-US" dirty="0" smtClean="0"/>
              <a:t>The right people, with the right skills and at the right time</a:t>
            </a:r>
          </a:p>
          <a:p>
            <a:r>
              <a:rPr lang="en-US" dirty="0" smtClean="0"/>
              <a:t>Enable server side process to connect with human stakeholders…</a:t>
            </a:r>
          </a:p>
          <a:p>
            <a:pPr lvl="1"/>
            <a:r>
              <a:rPr lang="en-US" dirty="0" smtClean="0"/>
              <a:t>Leverage presence to select modality</a:t>
            </a:r>
          </a:p>
          <a:p>
            <a:pPr lvl="1"/>
            <a:r>
              <a:rPr lang="en-US" dirty="0" smtClean="0"/>
              <a:t>Launch the call and provide process context data</a:t>
            </a:r>
          </a:p>
          <a:p>
            <a:pPr lvl="1"/>
            <a:r>
              <a:rPr lang="en-US" dirty="0" smtClean="0"/>
              <a:t>Opportunity to bring in other human stakeholders</a:t>
            </a:r>
          </a:p>
          <a:p>
            <a:r>
              <a:rPr lang="en-US" dirty="0" smtClean="0"/>
              <a:t>I want to use OCS as my communications infrastructure</a:t>
            </a:r>
          </a:p>
          <a:p>
            <a:pPr lvl="1"/>
            <a:r>
              <a:rPr lang="en-US" dirty="0" smtClean="0"/>
              <a:t>ACD, Call Center, Contact Center</a:t>
            </a:r>
          </a:p>
          <a:p>
            <a:pPr lvl="1"/>
            <a:r>
              <a:rPr lang="en-US" dirty="0" smtClean="0"/>
              <a:t>Integrated with the rest of the enterprise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Personal Virtual Assistant with </a:t>
            </a:r>
            <a:br>
              <a:rPr lang="en-US" dirty="0" smtClean="0"/>
            </a:br>
            <a:r>
              <a:rPr lang="en-US" dirty="0" smtClean="0"/>
              <a:t>UCMA 3.0  Workflow Activities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a:t>UCMA 3.0 Workflow Activities</a:t>
            </a:r>
            <a:br>
              <a:rPr lang="en-US" dirty="0"/>
            </a:br>
            <a:r>
              <a:rPr lang="en-US" sz="3200" dirty="0">
                <a:solidFill>
                  <a:srgbClr val="CCCCCC"/>
                </a:solidFill>
              </a:rPr>
              <a:t>Integrate communications into any business process</a:t>
            </a:r>
            <a:endParaRPr lang="en-US" dirty="0">
              <a:solidFill>
                <a:schemeClr val="tx2"/>
              </a:solidFill>
            </a:endParaRPr>
          </a:p>
        </p:txBody>
      </p:sp>
      <p:sp>
        <p:nvSpPr>
          <p:cNvPr id="3" name="Text Placeholder 2"/>
          <p:cNvSpPr>
            <a:spLocks noGrp="1"/>
          </p:cNvSpPr>
          <p:nvPr>
            <p:ph idx="1"/>
          </p:nvPr>
        </p:nvSpPr>
        <p:spPr>
          <a:xfrm>
            <a:off x="381000" y="1412874"/>
            <a:ext cx="8382000" cy="4810505"/>
          </a:xfrm>
        </p:spPr>
        <p:txBody>
          <a:bodyPr>
            <a:normAutofit fontScale="85000" lnSpcReduction="20000"/>
          </a:bodyPr>
          <a:lstStyle/>
          <a:p>
            <a:pPr lvl="0">
              <a:defRPr/>
            </a:pPr>
            <a:r>
              <a:rPr lang="en-US" dirty="0"/>
              <a:t>Create OCS 14 contact that executes WF…</a:t>
            </a:r>
          </a:p>
          <a:p>
            <a:pPr marL="854057" lvl="1">
              <a:defRPr/>
            </a:pPr>
            <a:r>
              <a:rPr lang="en-US" dirty="0"/>
              <a:t>Inbound IM or voice call to provide self service/PVA</a:t>
            </a:r>
          </a:p>
          <a:p>
            <a:pPr marL="854057" lvl="1"/>
            <a:r>
              <a:rPr lang="en-US" dirty="0"/>
              <a:t>Outbound IM or voice call based on event for CEBP</a:t>
            </a:r>
          </a:p>
          <a:p>
            <a:r>
              <a:rPr lang="en-US" dirty="0"/>
              <a:t>IM</a:t>
            </a:r>
          </a:p>
          <a:p>
            <a:pPr marL="854057" lvl="1"/>
            <a:r>
              <a:rPr lang="en-US" dirty="0"/>
              <a:t>Prompts and menus</a:t>
            </a:r>
          </a:p>
          <a:p>
            <a:r>
              <a:rPr lang="en-US" dirty="0"/>
              <a:t>Voice</a:t>
            </a:r>
          </a:p>
          <a:p>
            <a:pPr marL="854057" lvl="1"/>
            <a:r>
              <a:rPr lang="en-US" dirty="0"/>
              <a:t>Text to Speech or recorded prompts</a:t>
            </a:r>
          </a:p>
          <a:p>
            <a:pPr marL="854057" lvl="1"/>
            <a:r>
              <a:rPr lang="en-US" dirty="0"/>
              <a:t>Automatic Speech </a:t>
            </a:r>
            <a:r>
              <a:rPr lang="en-US" dirty="0" smtClean="0"/>
              <a:t>Recognition</a:t>
            </a:r>
          </a:p>
          <a:p>
            <a:pPr marL="1198545" lvl="2"/>
            <a:r>
              <a:rPr lang="en-US" sz="2200" dirty="0" smtClean="0"/>
              <a:t>Speech </a:t>
            </a:r>
            <a:r>
              <a:rPr lang="en-US" sz="2200" dirty="0"/>
              <a:t>Recognition Grammar Specification (SRGS) defines acceptable replies</a:t>
            </a:r>
            <a:endParaRPr lang="en-US" sz="3600" dirty="0"/>
          </a:p>
          <a:p>
            <a:r>
              <a:rPr lang="en-US" dirty="0"/>
              <a:t>Prompts engine provide good IMUI/VUI </a:t>
            </a:r>
          </a:p>
          <a:p>
            <a:r>
              <a:rPr lang="en-US" dirty="0"/>
              <a:t>Activities for presence, call control (transfer, etc.)</a:t>
            </a:r>
          </a:p>
          <a:p>
            <a:r>
              <a:rPr lang="en-US" dirty="0"/>
              <a:t>Custom activities and UCMA 3.0 Core provide customization</a:t>
            </a:r>
          </a:p>
        </p:txBody>
      </p:sp>
    </p:spTree>
    <p:extLst>
      <p:ext uri="{BB962C8B-B14F-4D97-AF65-F5344CB8AC3E}">
        <p14:creationId xmlns:p14="http://schemas.microsoft.com/office/powerpoint/2010/main" xmlns="" val="26146047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Server side communications with </a:t>
            </a:r>
            <a:br>
              <a:rPr lang="en-US" dirty="0" smtClean="0"/>
            </a:br>
            <a:r>
              <a:rPr lang="en-US" dirty="0" smtClean="0"/>
              <a:t>UCMA 3.0 Core SDK</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UCMA 3.0 Core SDK</a:t>
            </a:r>
            <a:br>
              <a:rPr lang="en-US" dirty="0" smtClean="0"/>
            </a:br>
            <a:r>
              <a:rPr lang="en-US" sz="3200" dirty="0" smtClean="0">
                <a:solidFill>
                  <a:schemeClr val="tx2"/>
                </a:solidFill>
              </a:rPr>
              <a:t>Building server side communications for OCS 14</a:t>
            </a:r>
            <a:endParaRPr lang="en-US" dirty="0">
              <a:solidFill>
                <a:schemeClr val="tx2"/>
              </a:solidFill>
            </a:endParaRPr>
          </a:p>
        </p:txBody>
      </p:sp>
      <p:sp>
        <p:nvSpPr>
          <p:cNvPr id="3" name="Text Placeholder 2"/>
          <p:cNvSpPr>
            <a:spLocks noGrp="1"/>
          </p:cNvSpPr>
          <p:nvPr>
            <p:ph idx="1"/>
          </p:nvPr>
        </p:nvSpPr>
        <p:spPr>
          <a:xfrm>
            <a:off x="381000" y="1412874"/>
            <a:ext cx="8382000" cy="5241926"/>
          </a:xfrm>
        </p:spPr>
        <p:txBody>
          <a:bodyPr>
            <a:normAutofit/>
          </a:bodyPr>
          <a:lstStyle/>
          <a:p>
            <a:r>
              <a:rPr lang="en-US" sz="2400" dirty="0" smtClean="0"/>
              <a:t>UCMA 1.0</a:t>
            </a:r>
          </a:p>
          <a:p>
            <a:pPr lvl="1"/>
            <a:r>
              <a:rPr lang="en-US" sz="2000" dirty="0" smtClean="0"/>
              <a:t>Highly scalable/highly reliable</a:t>
            </a:r>
          </a:p>
          <a:p>
            <a:pPr lvl="1"/>
            <a:r>
              <a:rPr lang="en-US" sz="2000" dirty="0" smtClean="0"/>
              <a:t>Managed code SIP stack for OCS 2007 signaling</a:t>
            </a:r>
          </a:p>
          <a:p>
            <a:pPr lvl="1"/>
            <a:r>
              <a:rPr lang="en-US" sz="2000" dirty="0" smtClean="0"/>
              <a:t>IM</a:t>
            </a:r>
          </a:p>
          <a:p>
            <a:r>
              <a:rPr lang="en-US" sz="2400" dirty="0" smtClean="0"/>
              <a:t>UCMA 2.0 </a:t>
            </a:r>
          </a:p>
          <a:p>
            <a:pPr lvl="1"/>
            <a:r>
              <a:rPr lang="en-US" sz="2000" dirty="0" smtClean="0"/>
              <a:t>Moved features “up the stack” with OCS 2007 R2</a:t>
            </a:r>
          </a:p>
          <a:p>
            <a:pPr lvl="2"/>
            <a:r>
              <a:rPr lang="en-US" sz="1600" dirty="0" smtClean="0"/>
              <a:t>Connection management</a:t>
            </a:r>
          </a:p>
          <a:p>
            <a:pPr lvl="1"/>
            <a:r>
              <a:rPr lang="en-US" sz="2000" dirty="0" smtClean="0"/>
              <a:t>IM/Voice</a:t>
            </a:r>
          </a:p>
          <a:p>
            <a:pPr lvl="1"/>
            <a:r>
              <a:rPr lang="en-US" sz="2000" dirty="0" smtClean="0"/>
              <a:t>Presence publication/subscription</a:t>
            </a:r>
          </a:p>
          <a:p>
            <a:pPr lvl="1"/>
            <a:r>
              <a:rPr lang="en-US" sz="2000" dirty="0" smtClean="0"/>
              <a:t>Ad hoc conferencing </a:t>
            </a:r>
          </a:p>
          <a:p>
            <a:pPr lvl="1"/>
            <a:r>
              <a:rPr lang="en-US" sz="2000" dirty="0" smtClean="0"/>
              <a:t>Conferencing management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UCMA 3.0 Core SDK</a:t>
            </a:r>
            <a:br>
              <a:rPr lang="en-US" dirty="0" smtClean="0"/>
            </a:br>
            <a:r>
              <a:rPr lang="en-US" sz="3200" dirty="0" smtClean="0">
                <a:solidFill>
                  <a:schemeClr val="tx2"/>
                </a:solidFill>
              </a:rPr>
              <a:t>Building server side communications for OCS 14</a:t>
            </a:r>
            <a:endParaRPr lang="en-US" dirty="0">
              <a:solidFill>
                <a:schemeClr val="tx2"/>
              </a:solidFill>
            </a:endParaRPr>
          </a:p>
        </p:txBody>
      </p:sp>
      <p:sp>
        <p:nvSpPr>
          <p:cNvPr id="3" name="Text Placeholder 2"/>
          <p:cNvSpPr>
            <a:spLocks noGrp="1"/>
          </p:cNvSpPr>
          <p:nvPr>
            <p:ph idx="1"/>
          </p:nvPr>
        </p:nvSpPr>
        <p:spPr>
          <a:xfrm>
            <a:off x="381000" y="1412874"/>
            <a:ext cx="8382000" cy="4896486"/>
          </a:xfrm>
        </p:spPr>
        <p:txBody>
          <a:bodyPr>
            <a:normAutofit fontScale="92500" lnSpcReduction="10000"/>
          </a:bodyPr>
          <a:lstStyle/>
          <a:p>
            <a:r>
              <a:rPr lang="en-US" sz="2400" dirty="0" smtClean="0"/>
              <a:t>Make it easier	</a:t>
            </a:r>
          </a:p>
          <a:p>
            <a:pPr lvl="1"/>
            <a:r>
              <a:rPr lang="en-US" sz="2000" dirty="0" smtClean="0"/>
              <a:t>Automatic Provisioning</a:t>
            </a:r>
          </a:p>
          <a:p>
            <a:pPr lvl="1"/>
            <a:r>
              <a:rPr lang="en-US" sz="2000" dirty="0" smtClean="0"/>
              <a:t>Always Online presence publishing</a:t>
            </a:r>
          </a:p>
          <a:p>
            <a:pPr lvl="1"/>
            <a:r>
              <a:rPr lang="en-US" sz="2000" dirty="0" smtClean="0"/>
              <a:t>Trusted Conference User</a:t>
            </a:r>
          </a:p>
          <a:p>
            <a:pPr lvl="1"/>
            <a:r>
              <a:rPr lang="en-US" sz="2000" dirty="0" smtClean="0"/>
              <a:t>Back to Back user agents</a:t>
            </a:r>
          </a:p>
          <a:p>
            <a:pPr lvl="1"/>
            <a:r>
              <a:rPr lang="en-US" sz="2000" dirty="0" smtClean="0"/>
              <a:t>Authentication/Impersonation</a:t>
            </a:r>
          </a:p>
          <a:p>
            <a:pPr lvl="1"/>
            <a:r>
              <a:rPr lang="en-US" sz="2000" dirty="0" smtClean="0"/>
              <a:t>DNS Load Balancing</a:t>
            </a:r>
          </a:p>
          <a:p>
            <a:r>
              <a:rPr lang="en-US" sz="2400" dirty="0" smtClean="0"/>
              <a:t>Scenarios</a:t>
            </a:r>
          </a:p>
          <a:p>
            <a:pPr lvl="1"/>
            <a:r>
              <a:rPr lang="en-US" sz="2000" dirty="0" smtClean="0"/>
              <a:t>Communications Enabled Business Process (CEBP)</a:t>
            </a:r>
          </a:p>
          <a:p>
            <a:pPr lvl="1"/>
            <a:r>
              <a:rPr lang="en-US" sz="2000" dirty="0" smtClean="0"/>
              <a:t>Personal Virtual Assistants</a:t>
            </a:r>
          </a:p>
          <a:p>
            <a:pPr lvl="1"/>
            <a:r>
              <a:rPr lang="en-US" sz="2000" dirty="0" smtClean="0"/>
              <a:t>Web Click-to-Chat</a:t>
            </a:r>
          </a:p>
          <a:p>
            <a:pPr lvl="1"/>
            <a:r>
              <a:rPr lang="en-US" sz="2000" dirty="0" smtClean="0"/>
              <a:t>Web Click-to-Call</a:t>
            </a:r>
          </a:p>
          <a:p>
            <a:pPr lvl="1"/>
            <a:r>
              <a:rPr lang="en-US" sz="2000" dirty="0" smtClean="0"/>
              <a:t>ACD/Call Center/Contact Center</a:t>
            </a:r>
            <a:endParaRPr lang="en-US" sz="1600" dirty="0" smtClean="0"/>
          </a:p>
          <a:p>
            <a:pPr lvl="2"/>
            <a:r>
              <a:rPr lang="en-US" sz="1600" dirty="0" smtClean="0"/>
              <a:t>Supervisor (Whisper/Barge In)</a:t>
            </a:r>
          </a:p>
          <a:p>
            <a:pPr lvl="2"/>
            <a:r>
              <a:rPr lang="en-US" sz="1600" dirty="0" smtClean="0"/>
              <a:t>Man in the Middle</a:t>
            </a:r>
          </a:p>
          <a:p>
            <a:pPr lvl="2"/>
            <a:r>
              <a:rPr lang="en-US" sz="1600" dirty="0" smtClean="0"/>
              <a:t>Back to Back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fade">
                                      <p:cBhvr>
                                        <p:cTn id="45" dur="500"/>
                                        <p:tgtEl>
                                          <p:spTgt spid="3">
                                            <p:txEl>
                                              <p:pRg st="12" end="12"/>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animEffect transition="in" filter="fade">
                                      <p:cBhvr>
                                        <p:cTn id="48" dur="500"/>
                                        <p:tgtEl>
                                          <p:spTgt spid="3">
                                            <p:txEl>
                                              <p:pRg st="13" end="13"/>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fade">
                                      <p:cBhvr>
                                        <p:cTn id="51" dur="500"/>
                                        <p:tgtEl>
                                          <p:spTgt spid="3">
                                            <p:txEl>
                                              <p:pRg st="14" end="14"/>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
                                            <p:txEl>
                                              <p:pRg st="15" end="15"/>
                                            </p:txEl>
                                          </p:spTgt>
                                        </p:tgtEl>
                                        <p:attrNameLst>
                                          <p:attrName>style.visibility</p:attrName>
                                        </p:attrNameLst>
                                      </p:cBhvr>
                                      <p:to>
                                        <p:strVal val="visible"/>
                                      </p:to>
                                    </p:set>
                                    <p:animEffect transition="in" filter="fade">
                                      <p:cBhvr>
                                        <p:cTn id="54"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smtClean="0"/>
              <a:t>Microsoft Unified Communications - Developer Platform Futures</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Chris Mayo</a:t>
            </a:r>
          </a:p>
          <a:p>
            <a:r>
              <a:rPr lang="en-US" dirty="0" smtClean="0"/>
              <a:t>Senior Technical Evangelist, UC</a:t>
            </a:r>
            <a:endParaRPr lang="en-US" dirty="0" smtClean="0">
              <a:solidFill>
                <a:schemeClr val="tx1"/>
              </a:solidFill>
            </a:endParaRPr>
          </a:p>
          <a:p>
            <a:r>
              <a:rPr lang="en-US" dirty="0" smtClean="0">
                <a:solidFill>
                  <a:schemeClr val="tx1"/>
                </a:solidFill>
                <a:hlinkClick r:id="rId3"/>
              </a:rPr>
              <a:t>http://blogs.msdn.com/cmayo</a:t>
            </a:r>
            <a:r>
              <a:rPr lang="en-US" dirty="0" smtClean="0">
                <a:solidFill>
                  <a:schemeClr val="tx1"/>
                </a:solidFill>
              </a:rPr>
              <a:t> </a:t>
            </a:r>
          </a:p>
          <a:p>
            <a:r>
              <a:rPr lang="en-US" dirty="0" smtClean="0">
                <a:solidFill>
                  <a:schemeClr val="tx1"/>
                </a:solidFill>
              </a:rPr>
              <a:t>Session Code: UNC304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UCMA 3.0 Core SDK</a:t>
            </a:r>
            <a:br>
              <a:rPr lang="en-US" dirty="0" smtClean="0"/>
            </a:br>
            <a:r>
              <a:rPr lang="en-US" dirty="0" smtClean="0"/>
              <a:t>	Making it Easier</a:t>
            </a:r>
            <a:br>
              <a:rPr lang="en-US" dirty="0" smtClean="0"/>
            </a:br>
            <a:r>
              <a:rPr lang="en-US" dirty="0" smtClean="0"/>
              <a:t>	Making it Better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400" dirty="0" smtClean="0"/>
              <a:t>Building Exchange services and clients</a:t>
            </a:r>
            <a:r>
              <a:rPr lang="en-US" dirty="0" smtClean="0"/>
              <a:t/>
            </a:r>
            <a:br>
              <a:rPr lang="en-US" dirty="0" smtClean="0"/>
            </a:br>
            <a:r>
              <a:rPr lang="en-US" sz="3200" dirty="0" smtClean="0">
                <a:solidFill>
                  <a:schemeClr val="tx2"/>
                </a:solidFill>
              </a:rPr>
              <a:t>Integrating  Exchange 2010  data and business logic</a:t>
            </a:r>
            <a:endParaRPr lang="en-US" dirty="0">
              <a:solidFill>
                <a:schemeClr val="tx2"/>
              </a:solidFill>
            </a:endParaRPr>
          </a:p>
        </p:txBody>
      </p:sp>
      <p:sp>
        <p:nvSpPr>
          <p:cNvPr id="3" name="Text Placeholder 2"/>
          <p:cNvSpPr>
            <a:spLocks noGrp="1"/>
          </p:cNvSpPr>
          <p:nvPr>
            <p:ph idx="1"/>
          </p:nvPr>
        </p:nvSpPr>
        <p:spPr/>
        <p:txBody>
          <a:bodyPr>
            <a:normAutofit/>
          </a:bodyPr>
          <a:lstStyle/>
          <a:p>
            <a:r>
              <a:rPr lang="en-US" dirty="0" smtClean="0"/>
              <a:t>I want Exchange 2010 data in my app…</a:t>
            </a:r>
          </a:p>
          <a:p>
            <a:pPr lvl="1"/>
            <a:r>
              <a:rPr lang="en-US" dirty="0" smtClean="0"/>
              <a:t>CRUD for Mail, Calendar, Contacts, Tasks</a:t>
            </a:r>
          </a:p>
          <a:p>
            <a:pPr lvl="1"/>
            <a:r>
              <a:rPr lang="en-US" dirty="0" smtClean="0"/>
              <a:t>Impersonation, Delegate</a:t>
            </a:r>
          </a:p>
          <a:p>
            <a:r>
              <a:rPr lang="en-US" dirty="0" smtClean="0"/>
              <a:t>I want Outlook 2010 feature “X” in my app…</a:t>
            </a:r>
          </a:p>
          <a:p>
            <a:pPr lvl="1"/>
            <a:r>
              <a:rPr lang="en-US" dirty="0" smtClean="0"/>
              <a:t>Availability/Free busy</a:t>
            </a:r>
          </a:p>
          <a:p>
            <a:pPr lvl="1"/>
            <a:r>
              <a:rPr lang="en-US" dirty="0" smtClean="0"/>
              <a:t>Data subscription/notification</a:t>
            </a:r>
          </a:p>
          <a:p>
            <a:pPr lvl="1"/>
            <a:r>
              <a:rPr lang="en-US" dirty="0" smtClean="0"/>
              <a:t>Synchronization</a:t>
            </a:r>
          </a:p>
          <a:p>
            <a:pPr lvl="1"/>
            <a:endParaRPr lang="en-US" dirty="0" smtClean="0"/>
          </a:p>
          <a:p>
            <a:endParaRPr lang="en-US" dirty="0" smtClean="0"/>
          </a:p>
          <a:p>
            <a:endParaRPr lang="en-US" dirty="0" smtClean="0"/>
          </a:p>
          <a:p>
            <a:pPr lvl="1"/>
            <a:endParaRPr lang="en-US" dirty="0" smtClean="0"/>
          </a:p>
          <a:p>
            <a:pPr lvl="1"/>
            <a:endParaRPr lang="en-US" sz="2400" dirty="0" smtClean="0"/>
          </a:p>
          <a:p>
            <a:pPr lvl="1"/>
            <a:endParaRPr lang="en-US" sz="2000" dirty="0" smtClean="0"/>
          </a:p>
          <a:p>
            <a:pPr lvl="1"/>
            <a:endParaRPr lang="en-US" sz="2400"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400" dirty="0" smtClean="0"/>
              <a:t>Exchange Web Services Managed API</a:t>
            </a:r>
            <a:r>
              <a:rPr lang="en-US" dirty="0" smtClean="0"/>
              <a:t/>
            </a:r>
            <a:br>
              <a:rPr lang="en-US" dirty="0" smtClean="0"/>
            </a:br>
            <a:r>
              <a:rPr lang="en-US" sz="3200" dirty="0" smtClean="0">
                <a:solidFill>
                  <a:schemeClr val="tx2"/>
                </a:solidFill>
              </a:rPr>
              <a:t>Integrating  Exchange 2010  data and business logic</a:t>
            </a:r>
            <a:endParaRPr lang="en-US" dirty="0">
              <a:solidFill>
                <a:schemeClr val="tx2"/>
              </a:solidFill>
            </a:endParaRPr>
          </a:p>
        </p:txBody>
      </p:sp>
      <p:sp>
        <p:nvSpPr>
          <p:cNvPr id="3" name="Text Placeholder 2"/>
          <p:cNvSpPr>
            <a:spLocks noGrp="1"/>
          </p:cNvSpPr>
          <p:nvPr>
            <p:ph idx="1"/>
          </p:nvPr>
        </p:nvSpPr>
        <p:spPr/>
        <p:txBody>
          <a:bodyPr>
            <a:normAutofit lnSpcReduction="10000"/>
          </a:bodyPr>
          <a:lstStyle/>
          <a:p>
            <a:r>
              <a:rPr lang="en-US" dirty="0" smtClean="0"/>
              <a:t>Exchange 2007 and Exchange Web Services</a:t>
            </a:r>
          </a:p>
          <a:p>
            <a:pPr lvl="1"/>
            <a:r>
              <a:rPr lang="en-US" dirty="0" smtClean="0"/>
              <a:t>Single API for Exchange data and logic</a:t>
            </a:r>
          </a:p>
          <a:p>
            <a:r>
              <a:rPr lang="en-US" dirty="0" smtClean="0"/>
              <a:t>Exchange 2007 SP1 and Exchange Web Services</a:t>
            </a:r>
          </a:p>
          <a:p>
            <a:pPr lvl="1"/>
            <a:r>
              <a:rPr lang="en-US" dirty="0" smtClean="0"/>
              <a:t>Added delegate management, public folders</a:t>
            </a:r>
          </a:p>
          <a:p>
            <a:r>
              <a:rPr lang="en-US" dirty="0" smtClean="0"/>
              <a:t>Exchange 2010 and EWS Managed API 1.0</a:t>
            </a:r>
          </a:p>
          <a:p>
            <a:pPr lvl="1"/>
            <a:r>
              <a:rPr lang="en-US" dirty="0" smtClean="0"/>
              <a:t>New for Exchange 2010</a:t>
            </a:r>
          </a:p>
          <a:p>
            <a:pPr lvl="1"/>
            <a:r>
              <a:rPr lang="en-US" dirty="0" smtClean="0"/>
              <a:t>Abstracts EWS protocol to productive/discoverable/ easy managed classes</a:t>
            </a:r>
          </a:p>
          <a:p>
            <a:pPr lvl="1"/>
            <a:r>
              <a:rPr lang="en-US" dirty="0" smtClean="0"/>
              <a:t>Supports Exchange 2010/2007, </a:t>
            </a:r>
            <a:r>
              <a:rPr lang="en-US" dirty="0" err="1" smtClean="0"/>
              <a:t>Live@EDU</a:t>
            </a:r>
            <a:r>
              <a:rPr lang="en-US" dirty="0" smtClean="0"/>
              <a:t>, Microsoft Online</a:t>
            </a:r>
          </a:p>
          <a:p>
            <a:pPr lvl="1"/>
            <a:endParaRPr lang="en-US" dirty="0" smtClean="0"/>
          </a:p>
          <a:p>
            <a:pPr lvl="1"/>
            <a:endParaRPr lang="en-US" dirty="0" smtClean="0"/>
          </a:p>
          <a:p>
            <a:pPr lvl="1"/>
            <a:endParaRPr lang="en-US" sz="2400" dirty="0" smtClean="0"/>
          </a:p>
          <a:p>
            <a:pPr lvl="1"/>
            <a:endParaRPr lang="en-US" sz="2000" dirty="0" smtClean="0"/>
          </a:p>
          <a:p>
            <a:pPr lvl="1"/>
            <a:endParaRPr lang="en-US" sz="2400" dirty="0" smtClean="0"/>
          </a:p>
          <a:p>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400" dirty="0" smtClean="0"/>
              <a:t>Exchange Web Services Managed API</a:t>
            </a:r>
            <a:r>
              <a:rPr lang="en-US" dirty="0" smtClean="0"/>
              <a:t/>
            </a:r>
            <a:br>
              <a:rPr lang="en-US" dirty="0" smtClean="0"/>
            </a:br>
            <a:r>
              <a:rPr lang="en-US" sz="3200" dirty="0" smtClean="0">
                <a:solidFill>
                  <a:schemeClr val="tx2"/>
                </a:solidFill>
              </a:rPr>
              <a:t>Integrating  Exchange 2010  data and business logic</a:t>
            </a:r>
            <a:endParaRPr lang="en-US" dirty="0">
              <a:solidFill>
                <a:schemeClr val="tx2"/>
              </a:solidFill>
            </a:endParaRPr>
          </a:p>
        </p:txBody>
      </p:sp>
      <p:sp>
        <p:nvSpPr>
          <p:cNvPr id="3" name="Text Placeholder 2"/>
          <p:cNvSpPr>
            <a:spLocks noGrp="1"/>
          </p:cNvSpPr>
          <p:nvPr>
            <p:ph idx="1"/>
          </p:nvPr>
        </p:nvSpPr>
        <p:spPr/>
        <p:txBody>
          <a:bodyPr>
            <a:normAutofit fontScale="92500" lnSpcReduction="10000"/>
          </a:bodyPr>
          <a:lstStyle/>
          <a:p>
            <a:r>
              <a:rPr lang="en-US" dirty="0" smtClean="0"/>
              <a:t>What’s easier…</a:t>
            </a:r>
          </a:p>
          <a:p>
            <a:pPr lvl="1"/>
            <a:r>
              <a:rPr lang="en-US" dirty="0" err="1" smtClean="0"/>
              <a:t>AutoDiscover</a:t>
            </a:r>
            <a:endParaRPr lang="en-US" dirty="0" smtClean="0"/>
          </a:p>
          <a:p>
            <a:pPr lvl="1"/>
            <a:r>
              <a:rPr lang="en-US" dirty="0" err="1" smtClean="0"/>
              <a:t>TimeZones</a:t>
            </a:r>
            <a:endParaRPr lang="en-US" dirty="0" smtClean="0"/>
          </a:p>
          <a:p>
            <a:pPr lvl="1"/>
            <a:r>
              <a:rPr lang="en-US" dirty="0" smtClean="0"/>
              <a:t>Impersonation</a:t>
            </a:r>
          </a:p>
          <a:p>
            <a:pPr lvl="1"/>
            <a:r>
              <a:rPr lang="en-US" dirty="0" smtClean="0"/>
              <a:t>Search</a:t>
            </a:r>
          </a:p>
          <a:p>
            <a:r>
              <a:rPr lang="en-US" dirty="0" smtClean="0"/>
              <a:t>What’s new…</a:t>
            </a:r>
          </a:p>
          <a:p>
            <a:pPr lvl="1"/>
            <a:r>
              <a:rPr lang="en-US" dirty="0"/>
              <a:t>Enhanced Contacts</a:t>
            </a:r>
          </a:p>
          <a:p>
            <a:pPr lvl="2"/>
            <a:r>
              <a:rPr lang="en-US" dirty="0"/>
              <a:t>Contact Groups and Pictures</a:t>
            </a:r>
          </a:p>
          <a:p>
            <a:pPr lvl="1"/>
            <a:r>
              <a:rPr lang="en-US" dirty="0"/>
              <a:t>Fast Index Search</a:t>
            </a:r>
          </a:p>
          <a:p>
            <a:pPr lvl="1"/>
            <a:r>
              <a:rPr lang="en-US" dirty="0"/>
              <a:t>Notifications Services</a:t>
            </a:r>
          </a:p>
          <a:p>
            <a:pPr lvl="1"/>
            <a:r>
              <a:rPr lang="en-US" dirty="0"/>
              <a:t>Room List Service</a:t>
            </a:r>
          </a:p>
          <a:p>
            <a:pPr marL="0" indent="0">
              <a:buNone/>
            </a:pP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072788" cy="752822"/>
          </a:xfrm>
        </p:spPr>
        <p:txBody>
          <a:bodyPr/>
          <a:lstStyle/>
          <a:p>
            <a:r>
              <a:rPr lang="en-US" dirty="0" smtClean="0"/>
              <a:t>Exchange 2010 and </a:t>
            </a:r>
            <a:br>
              <a:rPr lang="en-US" dirty="0" smtClean="0"/>
            </a:br>
            <a:r>
              <a:rPr lang="en-US" dirty="0" smtClean="0"/>
              <a:t>Exchange Web Services Managed API 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Unified Communications “Wave 14”</a:t>
            </a:r>
            <a:br>
              <a:rPr lang="en-US" dirty="0" smtClean="0"/>
            </a:br>
            <a:r>
              <a:rPr lang="en-US" sz="3600" dirty="0" smtClean="0">
                <a:solidFill>
                  <a:schemeClr val="tx2"/>
                </a:solidFill>
              </a:rPr>
              <a:t>Product timeline</a:t>
            </a:r>
            <a:endParaRPr lang="en-US" dirty="0">
              <a:solidFill>
                <a:schemeClr val="tx2"/>
              </a:solidFill>
            </a:endParaRPr>
          </a:p>
        </p:txBody>
      </p:sp>
      <p:sp>
        <p:nvSpPr>
          <p:cNvPr id="3" name="Text Placeholder 2"/>
          <p:cNvSpPr>
            <a:spLocks noGrp="1"/>
          </p:cNvSpPr>
          <p:nvPr>
            <p:ph idx="1"/>
          </p:nvPr>
        </p:nvSpPr>
        <p:spPr/>
        <p:txBody>
          <a:bodyPr/>
          <a:lstStyle/>
          <a:p>
            <a:endParaRPr lang="en-US" sz="2400" dirty="0" smtClean="0"/>
          </a:p>
          <a:p>
            <a:pPr lvl="2"/>
            <a:endParaRPr lang="en-US" sz="2000" dirty="0" smtClean="0"/>
          </a:p>
        </p:txBody>
      </p:sp>
      <p:graphicFrame>
        <p:nvGraphicFramePr>
          <p:cNvPr id="21" name="Diagram 20"/>
          <p:cNvGraphicFramePr/>
          <p:nvPr>
            <p:extLst>
              <p:ext uri="{D42A27DB-BD31-4B8C-83A1-F6EECF244321}">
                <p14:modId xmlns:p14="http://schemas.microsoft.com/office/powerpoint/2010/main" xmlns="" val="3598889126"/>
              </p:ext>
            </p:extLst>
          </p:nvPr>
        </p:nvGraphicFramePr>
        <p:xfrm>
          <a:off x="259080" y="1813560"/>
          <a:ext cx="8686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6322681" y="2483331"/>
            <a:ext cx="2821319" cy="1989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2" descr="E:\Albert\Pictures\Logos\E14\ExchangeSvr2010_h_rgb_r.png"/>
          <p:cNvPicPr>
            <a:picLocks noChangeAspect="1" noChangeArrowheads="1"/>
          </p:cNvPicPr>
          <p:nvPr/>
        </p:nvPicPr>
        <p:blipFill>
          <a:blip r:embed="rId9"/>
          <a:srcRect/>
          <a:stretch>
            <a:fillRect/>
          </a:stretch>
        </p:blipFill>
        <p:spPr bwMode="auto">
          <a:xfrm>
            <a:off x="0" y="2364335"/>
            <a:ext cx="2029517" cy="328003"/>
          </a:xfrm>
          <a:prstGeom prst="rect">
            <a:avLst/>
          </a:prstGeom>
          <a:noFill/>
        </p:spPr>
      </p:pic>
      <p:pic>
        <p:nvPicPr>
          <p:cNvPr id="7" name="Picture 2" descr="W:\TRANSFER\MBupload\SERVER-new\Logo\SharePoint\SharePoint\ShrPt_h_rgb_r.png"/>
          <p:cNvPicPr>
            <a:picLocks noChangeAspect="1" noChangeArrowheads="1"/>
          </p:cNvPicPr>
          <p:nvPr/>
        </p:nvPicPr>
        <p:blipFill>
          <a:blip r:embed="rId10"/>
          <a:srcRect/>
          <a:stretch>
            <a:fillRect/>
          </a:stretch>
        </p:blipFill>
        <p:spPr bwMode="auto">
          <a:xfrm>
            <a:off x="2987355" y="2362043"/>
            <a:ext cx="1713624" cy="299815"/>
          </a:xfrm>
          <a:prstGeom prst="rect">
            <a:avLst/>
          </a:prstGeom>
          <a:noFill/>
        </p:spPr>
      </p:pic>
      <p:pic>
        <p:nvPicPr>
          <p:cNvPr id="8" name="Picture 3" descr="E:\Albert\_Current\ofc-brand_h_rgb_r.png"/>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2969066" y="2000303"/>
            <a:ext cx="783463" cy="271874"/>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UC 14 Metro Program</a:t>
            </a:r>
            <a:br>
              <a:rPr lang="en-US" dirty="0" smtClean="0"/>
            </a:br>
            <a:r>
              <a:rPr lang="en-US" sz="3600" dirty="0" smtClean="0">
                <a:solidFill>
                  <a:schemeClr val="tx2"/>
                </a:solidFill>
              </a:rPr>
              <a:t>An opportunity for early adopters</a:t>
            </a:r>
            <a:endParaRPr lang="en-US" dirty="0">
              <a:solidFill>
                <a:schemeClr val="tx2"/>
              </a:solidFill>
            </a:endParaRPr>
          </a:p>
        </p:txBody>
      </p:sp>
      <p:sp>
        <p:nvSpPr>
          <p:cNvPr id="3" name="Text Placeholder 2"/>
          <p:cNvSpPr>
            <a:spLocks noGrp="1"/>
          </p:cNvSpPr>
          <p:nvPr>
            <p:ph idx="1"/>
          </p:nvPr>
        </p:nvSpPr>
        <p:spPr/>
        <p:txBody>
          <a:bodyPr>
            <a:normAutofit fontScale="92500" lnSpcReduction="20000"/>
          </a:bodyPr>
          <a:lstStyle/>
          <a:p>
            <a:r>
              <a:rPr lang="en-US" dirty="0" smtClean="0"/>
              <a:t>Your </a:t>
            </a:r>
            <a:r>
              <a:rPr lang="en-US" dirty="0" smtClean="0">
                <a:solidFill>
                  <a:schemeClr val="accent4"/>
                </a:solidFill>
              </a:rPr>
              <a:t>Commitment</a:t>
            </a:r>
            <a:r>
              <a:rPr lang="en-US" dirty="0" smtClean="0"/>
              <a:t>:</a:t>
            </a:r>
            <a:endParaRPr lang="en-US" dirty="0"/>
          </a:p>
          <a:p>
            <a:pPr lvl="1"/>
            <a:r>
              <a:rPr lang="en-US" dirty="0" smtClean="0"/>
              <a:t>Must have NDA</a:t>
            </a:r>
            <a:endParaRPr lang="en-US" dirty="0"/>
          </a:p>
          <a:p>
            <a:pPr lvl="1"/>
            <a:r>
              <a:rPr lang="en-US" dirty="0" smtClean="0"/>
              <a:t>Must have project scoped/planned</a:t>
            </a:r>
            <a:endParaRPr lang="en-US" dirty="0"/>
          </a:p>
          <a:p>
            <a:r>
              <a:rPr lang="en-US" dirty="0" smtClean="0"/>
              <a:t>Your </a:t>
            </a:r>
            <a:r>
              <a:rPr lang="en-US" dirty="0" smtClean="0">
                <a:solidFill>
                  <a:schemeClr val="accent4"/>
                </a:solidFill>
              </a:rPr>
              <a:t>Benefits</a:t>
            </a:r>
            <a:r>
              <a:rPr lang="en-US" dirty="0"/>
              <a:t>:</a:t>
            </a:r>
          </a:p>
          <a:p>
            <a:pPr lvl="1"/>
            <a:r>
              <a:rPr lang="en-US" dirty="0" smtClean="0"/>
              <a:t>Early access to UC 14 products and SDKs</a:t>
            </a:r>
            <a:endParaRPr lang="en-US" dirty="0"/>
          </a:p>
          <a:p>
            <a:pPr lvl="1"/>
            <a:r>
              <a:rPr lang="en-US" dirty="0" smtClean="0"/>
              <a:t>Technical briefings</a:t>
            </a:r>
          </a:p>
          <a:p>
            <a:pPr lvl="1"/>
            <a:r>
              <a:rPr lang="en-US" dirty="0" smtClean="0"/>
              <a:t>Training</a:t>
            </a:r>
            <a:endParaRPr lang="en-US" dirty="0"/>
          </a:p>
          <a:p>
            <a:pPr lvl="1"/>
            <a:r>
              <a:rPr lang="en-US" dirty="0" smtClean="0"/>
              <a:t>Support</a:t>
            </a:r>
            <a:endParaRPr lang="en-US" dirty="0"/>
          </a:p>
          <a:p>
            <a:r>
              <a:rPr lang="en-US" dirty="0" smtClean="0"/>
              <a:t>Getting </a:t>
            </a:r>
            <a:r>
              <a:rPr lang="en-US" dirty="0" smtClean="0">
                <a:solidFill>
                  <a:schemeClr val="accent4"/>
                </a:solidFill>
              </a:rPr>
              <a:t>Nominated</a:t>
            </a:r>
            <a:r>
              <a:rPr lang="en-US" dirty="0" smtClean="0"/>
              <a:t>:</a:t>
            </a:r>
            <a:endParaRPr lang="en-US" dirty="0"/>
          </a:p>
          <a:p>
            <a:pPr lvl="1"/>
            <a:r>
              <a:rPr lang="en-US" dirty="0"/>
              <a:t>Talk to your Microsoft </a:t>
            </a:r>
            <a:r>
              <a:rPr lang="en-US" dirty="0" smtClean="0"/>
              <a:t>representative</a:t>
            </a:r>
          </a:p>
          <a:p>
            <a:pPr lvl="1"/>
            <a:r>
              <a:rPr lang="en-US" dirty="0" smtClean="0"/>
              <a:t>Don’t know who to ask?  Email </a:t>
            </a:r>
            <a:r>
              <a:rPr lang="en-US" dirty="0" smtClean="0">
                <a:hlinkClick r:id="rId3"/>
              </a:rPr>
              <a:t>metroreq@microsoft.com</a:t>
            </a:r>
            <a:endParaRPr lang="en-US" dirty="0"/>
          </a:p>
          <a:p>
            <a:pPr lvl="2"/>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Summary</a:t>
            </a:r>
            <a:br>
              <a:rPr lang="en-US" dirty="0" smtClean="0"/>
            </a:br>
            <a:r>
              <a:rPr lang="en-US" sz="3600" dirty="0" smtClean="0">
                <a:solidFill>
                  <a:schemeClr val="tx2"/>
                </a:solidFill>
              </a:rPr>
              <a:t>A platform for communications</a:t>
            </a:r>
            <a:endParaRPr lang="en-US" dirty="0">
              <a:solidFill>
                <a:schemeClr val="tx2"/>
              </a:solidFill>
            </a:endParaRPr>
          </a:p>
        </p:txBody>
      </p:sp>
      <p:sp>
        <p:nvSpPr>
          <p:cNvPr id="3" name="Text Placeholder 2"/>
          <p:cNvSpPr>
            <a:spLocks noGrp="1"/>
          </p:cNvSpPr>
          <p:nvPr>
            <p:ph idx="1"/>
          </p:nvPr>
        </p:nvSpPr>
        <p:spPr/>
        <p:txBody>
          <a:bodyPr>
            <a:normAutofit/>
          </a:bodyPr>
          <a:lstStyle/>
          <a:p>
            <a:r>
              <a:rPr lang="en-US" sz="2400" dirty="0" smtClean="0"/>
              <a:t>Communications software infrastructure is a communication platform opportunity</a:t>
            </a:r>
          </a:p>
          <a:p>
            <a:r>
              <a:rPr lang="en-US" sz="2400" dirty="0" smtClean="0"/>
              <a:t>Office Communicator 14</a:t>
            </a:r>
          </a:p>
          <a:p>
            <a:pPr lvl="1"/>
            <a:r>
              <a:rPr lang="en-US" sz="2000" dirty="0" smtClean="0"/>
              <a:t>Integrate OC 14 features into your application with OC 14 controls</a:t>
            </a:r>
          </a:p>
          <a:p>
            <a:pPr lvl="1"/>
            <a:r>
              <a:rPr lang="en-US" sz="2000" dirty="0" smtClean="0"/>
              <a:t>Extend OC 14 communication  and client with OC Managed API</a:t>
            </a:r>
          </a:p>
          <a:p>
            <a:r>
              <a:rPr lang="en-US" sz="2400" dirty="0" smtClean="0"/>
              <a:t>Office Communications Server 14</a:t>
            </a:r>
          </a:p>
          <a:p>
            <a:pPr lvl="1"/>
            <a:r>
              <a:rPr lang="en-US" sz="2000" dirty="0" smtClean="0"/>
              <a:t>Integrate OCS 14 communications into business processes and self service apps using UCMA 3.0 WA</a:t>
            </a:r>
          </a:p>
          <a:p>
            <a:pPr lvl="1"/>
            <a:r>
              <a:rPr lang="en-US" sz="2000" dirty="0" smtClean="0"/>
              <a:t>Extend OCS 14 communications using UCMA 3.0 Core </a:t>
            </a:r>
          </a:p>
          <a:p>
            <a:r>
              <a:rPr lang="en-US" sz="2400" dirty="0" smtClean="0"/>
              <a:t>Exchange 2010</a:t>
            </a:r>
          </a:p>
          <a:p>
            <a:pPr lvl="1"/>
            <a:r>
              <a:rPr lang="en-US" sz="2000" dirty="0" smtClean="0"/>
              <a:t>Integrate Exchange 2010 data and business logic using EWS MA 1.0</a:t>
            </a:r>
          </a:p>
          <a:p>
            <a:r>
              <a:rPr lang="en-US" sz="2400" dirty="0" smtClean="0"/>
              <a:t>UC 14 Metro provides early adoption, support, feedback</a:t>
            </a:r>
          </a:p>
          <a:p>
            <a:pPr lvl="2"/>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Agenda</a:t>
            </a:r>
            <a:endParaRPr lang="en-US" dirty="0"/>
          </a:p>
        </p:txBody>
      </p:sp>
      <p:sp>
        <p:nvSpPr>
          <p:cNvPr id="6" name="Content Placeholder 5"/>
          <p:cNvSpPr>
            <a:spLocks noGrp="1"/>
          </p:cNvSpPr>
          <p:nvPr>
            <p:ph idx="1"/>
          </p:nvPr>
        </p:nvSpPr>
        <p:spPr>
          <a:xfrm>
            <a:off x="381000" y="1295400"/>
            <a:ext cx="8382000" cy="4724400"/>
          </a:xfrm>
        </p:spPr>
        <p:txBody>
          <a:bodyPr>
            <a:normAutofit/>
          </a:bodyPr>
          <a:lstStyle/>
          <a:p>
            <a:r>
              <a:rPr lang="en-US" dirty="0" smtClean="0"/>
              <a:t>What’s new in UC “Wave 14”?</a:t>
            </a:r>
          </a:p>
          <a:p>
            <a:r>
              <a:rPr lang="en-US" dirty="0" smtClean="0"/>
              <a:t>Integrating and Extending Office Communicator 14</a:t>
            </a:r>
          </a:p>
          <a:p>
            <a:r>
              <a:rPr lang="en-US" dirty="0" smtClean="0"/>
              <a:t>Integrating and Extending for Office Communications Server 14</a:t>
            </a:r>
          </a:p>
          <a:p>
            <a:r>
              <a:rPr lang="en-US" dirty="0" smtClean="0"/>
              <a:t>Integrating Exchange 2010 with EWS MA v1.0</a:t>
            </a:r>
          </a:p>
          <a:p>
            <a:r>
              <a:rPr lang="en-US" dirty="0" smtClean="0"/>
              <a:t>OCS 14 and OC 14 Roadmap</a:t>
            </a:r>
          </a:p>
          <a:p>
            <a:r>
              <a:rPr lang="en-US" dirty="0" smtClean="0"/>
              <a:t>Summary</a:t>
            </a:r>
          </a:p>
        </p:txBody>
      </p:sp>
    </p:spTree>
  </p:cSld>
  <p:clrMapOvr>
    <a:masterClrMapping/>
  </p:clrMapOvr>
  <p:transition advTm="12829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381000" y="1066801"/>
            <a:ext cx="8382000" cy="5562599"/>
          </a:xfrm>
        </p:spPr>
        <p:txBody>
          <a:bodyPr>
            <a:normAutofit/>
          </a:bodyPr>
          <a:lstStyle/>
          <a:p>
            <a:r>
              <a:rPr lang="en-US" sz="2000" dirty="0" smtClean="0"/>
              <a:t>MSDN Unified Communications Developer Portal</a:t>
            </a:r>
          </a:p>
          <a:p>
            <a:pPr lvl="1"/>
            <a:r>
              <a:rPr lang="en-US" sz="1600" dirty="0" smtClean="0">
                <a:hlinkClick r:id="rId3"/>
              </a:rPr>
              <a:t>http://msdn.microsoft.com/uc</a:t>
            </a:r>
            <a:r>
              <a:rPr lang="en-US" sz="1600" dirty="0" smtClean="0"/>
              <a:t> </a:t>
            </a:r>
            <a:endParaRPr lang="en-US" sz="2000" dirty="0" smtClean="0"/>
          </a:p>
          <a:p>
            <a:pPr defTabSz="912813"/>
            <a:r>
              <a:rPr lang="en-US" sz="2000" dirty="0" smtClean="0"/>
              <a:t>Chris Mayo’s blog</a:t>
            </a:r>
          </a:p>
          <a:p>
            <a:pPr lvl="1" defTabSz="912813"/>
            <a:r>
              <a:rPr lang="en-US" sz="1600" dirty="0" smtClean="0">
                <a:hlinkClick r:id="rId4"/>
              </a:rPr>
              <a:t>http://blogs.msdn.com/cmayo</a:t>
            </a:r>
            <a:r>
              <a:rPr lang="en-US" sz="1600" dirty="0" smtClean="0"/>
              <a:t> (API URLs, etc.)</a:t>
            </a:r>
          </a:p>
          <a:p>
            <a:pPr defTabSz="912813"/>
            <a:r>
              <a:rPr lang="en-US" sz="2000" dirty="0" smtClean="0"/>
              <a:t>Programming for Unified Communications</a:t>
            </a:r>
          </a:p>
          <a:p>
            <a:pPr lvl="1" defTabSz="912813"/>
            <a:r>
              <a:rPr lang="en-US" sz="1600" dirty="0" smtClean="0">
                <a:hlinkClick r:id="rId5"/>
              </a:rPr>
              <a:t>http://www.microsoft.com/learning/en/us/Books/12956.aspx</a:t>
            </a:r>
            <a:r>
              <a:rPr lang="en-US" sz="1600" dirty="0" smtClean="0"/>
              <a:t> </a:t>
            </a:r>
          </a:p>
          <a:p>
            <a:pPr defTabSz="912813"/>
            <a:endParaRPr lang="en-US" sz="2000" b="1" dirty="0" smtClean="0">
              <a:hlinkClick r:id="rId6"/>
            </a:endParaRPr>
          </a:p>
          <a:p>
            <a:pPr lvl="1" defTabSz="912813"/>
            <a:endParaRPr lang="en-US" sz="1600" b="1"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the Book!</a:t>
            </a:r>
            <a:endParaRPr lang="en-US" dirty="0"/>
          </a:p>
        </p:txBody>
      </p:sp>
      <p:pic>
        <p:nvPicPr>
          <p:cNvPr id="6" name="Picture 2"/>
          <p:cNvPicPr>
            <a:picLocks noGrp="1" noChangeAspect="1" noChangeArrowheads="1"/>
          </p:cNvPicPr>
          <p:nvPr>
            <p:ph sz="half" idx="2"/>
          </p:nvPr>
        </p:nvPicPr>
        <p:blipFill>
          <a:blip r:embed="rId3"/>
          <a:srcRect/>
          <a:stretch>
            <a:fillRect/>
          </a:stretch>
        </p:blipFill>
        <p:spPr bwMode="auto">
          <a:xfrm>
            <a:off x="2477481" y="1296945"/>
            <a:ext cx="3712055" cy="4526896"/>
          </a:xfrm>
          <a:prstGeom prst="rect">
            <a:avLst/>
          </a:prstGeom>
          <a:noFill/>
          <a:ln w="9525">
            <a:noFill/>
            <a:miter lim="800000"/>
            <a:headEnd/>
            <a:tailEnd/>
          </a:ln>
          <a:effectLst/>
          <a:scene3d>
            <a:camera prst="perspectiveHeroicExtremeLeftFacing">
              <a:rot lat="487347" lon="1200000" rev="21425485"/>
            </a:camera>
            <a:lightRig rig="threePt" dir="t"/>
          </a:scene3d>
        </p:spPr>
      </p:pic>
    </p:spTree>
    <p:extLst>
      <p:ext uri="{BB962C8B-B14F-4D97-AF65-F5344CB8AC3E}">
        <p14:creationId xmlns:p14="http://schemas.microsoft.com/office/powerpoint/2010/main" xmlns="" val="113195315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84484" y="4878580"/>
            <a:ext cx="2695074" cy="1219202"/>
          </a:xfrm>
          <a:prstGeom prst="roundRect">
            <a:avLst/>
          </a:prstGeom>
          <a:solidFill>
            <a:srgbClr val="F2F2F2">
              <a:alpha val="20000"/>
            </a:srgbClr>
          </a:solidFill>
          <a:ln w="25400" cap="flat" cmpd="sng" algn="ctr">
            <a:solidFill>
              <a:srgbClr val="FFC00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effectLst/>
              <a:uLnTx/>
              <a:uFillTx/>
              <a:latin typeface="Calibri"/>
              <a:ea typeface="+mn-ea"/>
              <a:cs typeface="+mn-cs"/>
            </a:endParaRPr>
          </a:p>
        </p:txBody>
      </p:sp>
      <p:sp>
        <p:nvSpPr>
          <p:cNvPr id="29" name="TextBox 28"/>
          <p:cNvSpPr txBox="1"/>
          <p:nvPr/>
        </p:nvSpPr>
        <p:spPr>
          <a:xfrm>
            <a:off x="266834" y="4852735"/>
            <a:ext cx="2622884" cy="120032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Next Generation Communication &amp; Collaboration</a:t>
            </a:r>
          </a:p>
        </p:txBody>
      </p:sp>
      <p:sp>
        <p:nvSpPr>
          <p:cNvPr id="18" name="Rounded Rectangle 17"/>
          <p:cNvSpPr/>
          <p:nvPr/>
        </p:nvSpPr>
        <p:spPr>
          <a:xfrm>
            <a:off x="6296526" y="4876798"/>
            <a:ext cx="2695074" cy="1219202"/>
          </a:xfrm>
          <a:prstGeom prst="roundRect">
            <a:avLst/>
          </a:prstGeom>
          <a:solidFill>
            <a:srgbClr val="F2F2F2">
              <a:alpha val="20000"/>
            </a:srgbClr>
          </a:solidFill>
          <a:ln w="25400" cap="flat" cmpd="sng" algn="ctr">
            <a:solidFill>
              <a:srgbClr val="FFC00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effectLst/>
              <a:uLnTx/>
              <a:uFillTx/>
              <a:latin typeface="Calibri"/>
              <a:ea typeface="+mn-ea"/>
              <a:cs typeface="+mn-cs"/>
            </a:endParaRPr>
          </a:p>
        </p:txBody>
      </p:sp>
      <p:sp>
        <p:nvSpPr>
          <p:cNvPr id="17" name="Rounded Rectangle 16"/>
          <p:cNvSpPr/>
          <p:nvPr/>
        </p:nvSpPr>
        <p:spPr>
          <a:xfrm>
            <a:off x="3240505" y="4868777"/>
            <a:ext cx="2695074" cy="1219202"/>
          </a:xfrm>
          <a:prstGeom prst="roundRect">
            <a:avLst/>
          </a:prstGeom>
          <a:solidFill>
            <a:srgbClr val="F2F2F2">
              <a:alpha val="20000"/>
            </a:srgbClr>
          </a:solidFill>
          <a:ln w="25400" cap="flat" cmpd="sng" algn="ctr">
            <a:solidFill>
              <a:srgbClr val="FFC00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effectLst/>
              <a:uLnTx/>
              <a:uFillTx/>
              <a:latin typeface="Calibri"/>
              <a:ea typeface="+mn-ea"/>
              <a:cs typeface="+mn-cs"/>
            </a:endParaRPr>
          </a:p>
        </p:txBody>
      </p:sp>
      <p:sp>
        <p:nvSpPr>
          <p:cNvPr id="1563652" name="Rectangle 4"/>
          <p:cNvSpPr>
            <a:spLocks noGrp="1" noChangeArrowheads="1"/>
          </p:cNvSpPr>
          <p:nvPr>
            <p:ph type="title"/>
          </p:nvPr>
        </p:nvSpPr>
        <p:spPr>
          <a:xfrm>
            <a:off x="304800" y="152400"/>
            <a:ext cx="8350250" cy="997196"/>
          </a:xfrm>
        </p:spPr>
        <p:txBody>
          <a:bodyPr vert="horz" wrap="square" lIns="0" tIns="0" rIns="0" bIns="0" rtlCol="0" anchor="t">
            <a:spAutoFit/>
          </a:bodyPr>
          <a:lstStyle/>
          <a:p>
            <a:pPr algn="l">
              <a:defRPr/>
            </a:pPr>
            <a:r>
              <a:rPr lang="en-US" dirty="0" smtClean="0">
                <a:solidFill>
                  <a:schemeClr val="accent1"/>
                </a:solidFill>
                <a:effectLst>
                  <a:outerShdw blurRad="38100" dist="38100" dir="2700000" algn="tl">
                    <a:srgbClr val="000000">
                      <a:alpha val="43137"/>
                    </a:srgbClr>
                  </a:outerShdw>
                </a:effectLst>
                <a:sym typeface="Wingdings" pitchFamily="2" charset="2"/>
              </a:rPr>
              <a:t>What’s new in OCS/OC 14?</a:t>
            </a:r>
            <a:r>
              <a:rPr lang="en-US" sz="3600" dirty="0" smtClean="0">
                <a:solidFill>
                  <a:schemeClr val="accent1"/>
                </a:solidFill>
                <a:effectLst>
                  <a:outerShdw blurRad="38100" dist="38100" dir="2700000" algn="tl">
                    <a:srgbClr val="000000">
                      <a:alpha val="43137"/>
                    </a:srgbClr>
                  </a:outerShdw>
                </a:effectLst>
              </a:rPr>
              <a:t/>
            </a:r>
            <a:br>
              <a:rPr lang="en-US" sz="3600" dirty="0" smtClean="0">
                <a:solidFill>
                  <a:schemeClr val="accent1"/>
                </a:solidFill>
                <a:effectLst>
                  <a:outerShdw blurRad="38100" dist="38100" dir="2700000" algn="tl">
                    <a:srgbClr val="000000">
                      <a:alpha val="43137"/>
                    </a:srgbClr>
                  </a:outerShdw>
                </a:effectLst>
              </a:rPr>
            </a:br>
            <a:r>
              <a:rPr lang="en-US" sz="2400" b="1" i="1" dirty="0" smtClean="0">
                <a:solidFill>
                  <a:schemeClr val="tx2"/>
                </a:solidFill>
                <a:sym typeface="Wingdings" pitchFamily="2" charset="2"/>
              </a:rPr>
              <a:t>Deliver the next generation communications system</a:t>
            </a:r>
            <a:endParaRPr lang="en-US" sz="2400" b="1" i="1" dirty="0">
              <a:solidFill>
                <a:schemeClr val="tx2"/>
              </a:solidFill>
              <a:sym typeface="Wingdings" pitchFamily="2" charset="2"/>
            </a:endParaRPr>
          </a:p>
        </p:txBody>
      </p:sp>
      <p:sp>
        <p:nvSpPr>
          <p:cNvPr id="19" name="TextBox 18"/>
          <p:cNvSpPr txBox="1"/>
          <p:nvPr/>
        </p:nvSpPr>
        <p:spPr>
          <a:xfrm>
            <a:off x="144379" y="1905000"/>
            <a:ext cx="2598821" cy="461665"/>
          </a:xfrm>
          <a:prstGeom prst="rect">
            <a:avLst/>
          </a:prstGeom>
          <a:noFill/>
        </p:spPr>
        <p:txBody>
          <a:bodyPr wrap="square" rtlCol="0">
            <a:spAutoFit/>
          </a:bodyPr>
          <a:lstStyle/>
          <a:p>
            <a:pPr algn="ctr"/>
            <a:r>
              <a:rPr lang="en-US" sz="2400" b="1" i="1" dirty="0" smtClean="0">
                <a:effectLst>
                  <a:outerShdw blurRad="38100" dist="38100" dir="2700000" algn="tl">
                    <a:srgbClr val="000000">
                      <a:alpha val="43137"/>
                    </a:srgbClr>
                  </a:outerShdw>
                </a:effectLst>
              </a:rPr>
              <a:t>Ease of Use</a:t>
            </a:r>
          </a:p>
        </p:txBody>
      </p:sp>
      <p:sp>
        <p:nvSpPr>
          <p:cNvPr id="20" name="TextBox 19"/>
          <p:cNvSpPr txBox="1"/>
          <p:nvPr/>
        </p:nvSpPr>
        <p:spPr>
          <a:xfrm>
            <a:off x="3657600" y="1924793"/>
            <a:ext cx="1853446" cy="461665"/>
          </a:xfrm>
          <a:prstGeom prst="rect">
            <a:avLst/>
          </a:prstGeom>
          <a:noFill/>
        </p:spPr>
        <p:txBody>
          <a:bodyPr wrap="square" rtlCol="0">
            <a:spAutoFit/>
          </a:bodyPr>
          <a:lstStyle/>
          <a:p>
            <a:pPr algn="ctr"/>
            <a:r>
              <a:rPr lang="en-US" sz="2400" b="1" i="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Lower TCO</a:t>
            </a:r>
          </a:p>
        </p:txBody>
      </p:sp>
      <p:pic>
        <p:nvPicPr>
          <p:cNvPr id="22" name="Picture 2" descr="J:\SHOW_ART\08_shows\Visio08_02-04\Speaker Art\Raikes Artwork\Brand Photos\MSB08_Tuesday_01.jpg"/>
          <p:cNvPicPr>
            <a:picLocks noChangeAspect="1" noChangeArrowheads="1"/>
          </p:cNvPicPr>
          <p:nvPr/>
        </p:nvPicPr>
        <p:blipFill>
          <a:blip r:embed="rId3" cstate="print"/>
          <a:stretch>
            <a:fillRect/>
          </a:stretch>
        </p:blipFill>
        <p:spPr bwMode="auto">
          <a:xfrm>
            <a:off x="200526" y="2590800"/>
            <a:ext cx="2623820" cy="1848310"/>
          </a:xfrm>
          <a:prstGeom prst="round2DiagRect">
            <a:avLst/>
          </a:prstGeom>
          <a:noFill/>
          <a:ln w="28575">
            <a:noFill/>
          </a:ln>
          <a:effectLst>
            <a:outerShdw blurRad="127000" sx="102000" sy="102000" algn="ctr" rotWithShape="0">
              <a:prstClr val="black">
                <a:alpha val="24000"/>
              </a:prstClr>
            </a:outerShdw>
            <a:softEdge rad="127000"/>
          </a:effectLst>
          <a:scene3d>
            <a:camera prst="orthographicFront"/>
            <a:lightRig rig="threePt" dir="t"/>
          </a:scene3d>
          <a:sp3d prstMaterial="matte"/>
        </p:spPr>
      </p:pic>
      <p:pic>
        <p:nvPicPr>
          <p:cNvPr id="23" name="Picture 2" descr="J:\SHOW_ART\08_shows\Visio08_02-04\Speaker Art\Raikes Artwork\Brand Photos\MSB08_Tuesday_01.jpg"/>
          <p:cNvPicPr>
            <a:picLocks noChangeAspect="1" noChangeArrowheads="1"/>
          </p:cNvPicPr>
          <p:nvPr/>
        </p:nvPicPr>
        <p:blipFill>
          <a:blip r:embed="rId4" cstate="print"/>
          <a:stretch>
            <a:fillRect/>
          </a:stretch>
        </p:blipFill>
        <p:spPr bwMode="auto">
          <a:xfrm>
            <a:off x="3314834" y="2454436"/>
            <a:ext cx="2438400" cy="2055803"/>
          </a:xfrm>
          <a:prstGeom prst="round2DiagRect">
            <a:avLst/>
          </a:prstGeom>
          <a:noFill/>
          <a:ln w="28575">
            <a:noFill/>
          </a:ln>
          <a:effectLst>
            <a:outerShdw blurRad="127000" sx="102000" sy="102000" algn="ctr" rotWithShape="0">
              <a:prstClr val="black">
                <a:alpha val="24000"/>
              </a:prstClr>
            </a:outerShdw>
          </a:effectLst>
          <a:scene3d>
            <a:camera prst="orthographicFront"/>
            <a:lightRig rig="threePt" dir="t"/>
          </a:scene3d>
          <a:sp3d prstMaterial="matte"/>
        </p:spPr>
      </p:pic>
      <p:sp>
        <p:nvSpPr>
          <p:cNvPr id="30" name="TextBox 29"/>
          <p:cNvSpPr txBox="1"/>
          <p:nvPr/>
        </p:nvSpPr>
        <p:spPr>
          <a:xfrm>
            <a:off x="3429000" y="4836694"/>
            <a:ext cx="2277979" cy="120032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Software Powered Telephony</a:t>
            </a:r>
          </a:p>
        </p:txBody>
      </p:sp>
      <p:pic>
        <p:nvPicPr>
          <p:cNvPr id="12" name="Picture 2" descr="J:\SHOW_ART\08_shows\Visio08_02-04\Speaker Art\Raikes Artwork\Brand Photos\MSB08_Tuesday_01.jpg"/>
          <p:cNvPicPr>
            <a:picLocks noChangeAspect="1" noChangeArrowheads="1"/>
          </p:cNvPicPr>
          <p:nvPr/>
        </p:nvPicPr>
        <p:blipFill>
          <a:blip r:embed="rId5" cstate="print"/>
          <a:stretch>
            <a:fillRect/>
          </a:stretch>
        </p:blipFill>
        <p:spPr bwMode="auto">
          <a:xfrm>
            <a:off x="6561222" y="2590800"/>
            <a:ext cx="2277978" cy="2045363"/>
          </a:xfrm>
          <a:prstGeom prst="round2DiagRect">
            <a:avLst/>
          </a:prstGeom>
          <a:noFill/>
          <a:ln w="28575">
            <a:noFill/>
          </a:ln>
          <a:effectLst>
            <a:outerShdw blurRad="127000" sx="102000" sy="102000" algn="ctr" rotWithShape="0">
              <a:prstClr val="black">
                <a:alpha val="24000"/>
              </a:prstClr>
            </a:outerShdw>
            <a:softEdge rad="127000"/>
          </a:effectLst>
          <a:scene3d>
            <a:camera prst="orthographicFront"/>
            <a:lightRig rig="threePt" dir="t"/>
          </a:scene3d>
          <a:sp3d prstMaterial="matte"/>
        </p:spPr>
      </p:pic>
      <p:sp>
        <p:nvSpPr>
          <p:cNvPr id="13" name="TextBox 12"/>
          <p:cNvSpPr txBox="1"/>
          <p:nvPr/>
        </p:nvSpPr>
        <p:spPr>
          <a:xfrm>
            <a:off x="6233655" y="1931003"/>
            <a:ext cx="2910345" cy="461665"/>
          </a:xfrm>
          <a:prstGeom prst="rect">
            <a:avLst/>
          </a:prstGeom>
          <a:noFill/>
        </p:spPr>
        <p:txBody>
          <a:bodyPr wrap="square" rtlCol="0">
            <a:spAutoFit/>
          </a:bodyPr>
          <a:lstStyle/>
          <a:p>
            <a:pPr algn="ctr"/>
            <a:r>
              <a:rPr lang="en-US" sz="2400" b="1" i="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Open &amp; Extensible</a:t>
            </a:r>
          </a:p>
        </p:txBody>
      </p:sp>
      <p:sp>
        <p:nvSpPr>
          <p:cNvPr id="14" name="TextBox 13"/>
          <p:cNvSpPr txBox="1"/>
          <p:nvPr/>
        </p:nvSpPr>
        <p:spPr>
          <a:xfrm>
            <a:off x="6477000" y="4876800"/>
            <a:ext cx="2277979" cy="1200329"/>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Platform for  Communication Solutions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9" grpId="0"/>
      <p:bldP spid="18" grpId="0" animBg="1"/>
      <p:bldP spid="17" grpId="0" animBg="1"/>
      <p:bldP spid="19" grpId="0"/>
      <p:bldP spid="20" grpId="0"/>
      <p:bldP spid="30"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Client communication scenarios…</a:t>
            </a:r>
            <a:br>
              <a:rPr lang="en-US" dirty="0" smtClean="0"/>
            </a:br>
            <a:r>
              <a:rPr lang="en-US" sz="3200" dirty="0" smtClean="0">
                <a:solidFill>
                  <a:schemeClr val="tx2"/>
                </a:solidFill>
              </a:rPr>
              <a:t>What we’ve heard…</a:t>
            </a:r>
            <a:endParaRPr lang="en-US" dirty="0">
              <a:solidFill>
                <a:schemeClr val="tx2"/>
              </a:solidFill>
            </a:endParaRPr>
          </a:p>
        </p:txBody>
      </p:sp>
      <p:sp>
        <p:nvSpPr>
          <p:cNvPr id="3" name="Text Placeholder 2"/>
          <p:cNvSpPr>
            <a:spLocks noGrp="1"/>
          </p:cNvSpPr>
          <p:nvPr>
            <p:ph idx="1"/>
          </p:nvPr>
        </p:nvSpPr>
        <p:spPr>
          <a:xfrm>
            <a:off x="381000" y="1412875"/>
            <a:ext cx="8382000" cy="4786044"/>
          </a:xfrm>
        </p:spPr>
        <p:txBody>
          <a:bodyPr>
            <a:normAutofit lnSpcReduction="10000"/>
          </a:bodyPr>
          <a:lstStyle/>
          <a:p>
            <a:r>
              <a:rPr lang="en-US" dirty="0" smtClean="0"/>
              <a:t>Integrate Office Communicator 14 features</a:t>
            </a:r>
          </a:p>
          <a:p>
            <a:pPr lvl="1"/>
            <a:r>
              <a:rPr lang="en-US" dirty="0" smtClean="0"/>
              <a:t>Find contacts</a:t>
            </a:r>
          </a:p>
          <a:p>
            <a:pPr lvl="1"/>
            <a:r>
              <a:rPr lang="en-US" dirty="0" smtClean="0"/>
              <a:t>Leverage presence</a:t>
            </a:r>
          </a:p>
          <a:p>
            <a:pPr lvl="1"/>
            <a:r>
              <a:rPr lang="en-US" dirty="0" smtClean="0"/>
              <a:t>Launch communications</a:t>
            </a:r>
          </a:p>
          <a:p>
            <a:r>
              <a:rPr lang="en-US" dirty="0" smtClean="0"/>
              <a:t>Extend Office Communicator 14 communication</a:t>
            </a:r>
          </a:p>
          <a:p>
            <a:pPr lvl="1"/>
            <a:r>
              <a:rPr lang="en-US" dirty="0" smtClean="0"/>
              <a:t>Integrate data into communications send/receive</a:t>
            </a:r>
          </a:p>
          <a:p>
            <a:pPr lvl="1"/>
            <a:r>
              <a:rPr lang="en-US" dirty="0" smtClean="0"/>
              <a:t>Extend the conversation window</a:t>
            </a:r>
          </a:p>
          <a:p>
            <a:pPr lvl="1"/>
            <a:r>
              <a:rPr lang="en-US" dirty="0" smtClean="0"/>
              <a:t>Extend communications to role specific kiosks</a:t>
            </a:r>
          </a:p>
          <a:p>
            <a:r>
              <a:rPr lang="en-US" dirty="0" smtClean="0"/>
              <a:t>Extend Office Communicator 14</a:t>
            </a:r>
          </a:p>
          <a:p>
            <a:pPr lvl="1"/>
            <a:r>
              <a:rPr lang="en-US" dirty="0" smtClean="0"/>
              <a:t>Integrate application launch with OC 14 context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Integrating Office Communicator 14 Features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107996"/>
          </a:xfrm>
        </p:spPr>
        <p:txBody>
          <a:bodyPr/>
          <a:lstStyle/>
          <a:p>
            <a:r>
              <a:rPr lang="en-US" dirty="0" smtClean="0"/>
              <a:t>Office Communicator 14 Controls</a:t>
            </a:r>
            <a:br>
              <a:rPr lang="en-US" dirty="0" smtClean="0"/>
            </a:br>
            <a:r>
              <a:rPr lang="en-US" sz="3200" dirty="0" smtClean="0">
                <a:solidFill>
                  <a:schemeClr val="tx2"/>
                </a:solidFill>
              </a:rPr>
              <a:t>Integrating OC 14 using WPF and Silverlight</a:t>
            </a:r>
            <a:endParaRPr lang="en-US" dirty="0">
              <a:solidFill>
                <a:schemeClr val="tx2"/>
              </a:solidFill>
            </a:endParaRPr>
          </a:p>
        </p:txBody>
      </p:sp>
      <p:sp>
        <p:nvSpPr>
          <p:cNvPr id="3" name="Text Placeholder 2"/>
          <p:cNvSpPr>
            <a:spLocks noGrp="1"/>
          </p:cNvSpPr>
          <p:nvPr>
            <p:ph idx="1"/>
          </p:nvPr>
        </p:nvSpPr>
        <p:spPr>
          <a:xfrm>
            <a:off x="381000" y="1412874"/>
            <a:ext cx="8382000" cy="4934137"/>
          </a:xfrm>
        </p:spPr>
        <p:txBody>
          <a:bodyPr>
            <a:normAutofit/>
          </a:bodyPr>
          <a:lstStyle/>
          <a:p>
            <a:r>
              <a:rPr lang="en-US" sz="2400" dirty="0" smtClean="0"/>
              <a:t>Integration of OC 14 with little to no code</a:t>
            </a:r>
          </a:p>
          <a:p>
            <a:pPr lvl="1"/>
            <a:r>
              <a:rPr lang="en-US" sz="2000" dirty="0" smtClean="0"/>
              <a:t>Integration of OC 14 look and feel</a:t>
            </a:r>
          </a:p>
          <a:p>
            <a:pPr lvl="1"/>
            <a:r>
              <a:rPr lang="en-US" sz="2000" dirty="0" smtClean="0"/>
              <a:t>Provides actual OC 14 features, not just read only</a:t>
            </a:r>
          </a:p>
          <a:p>
            <a:pPr lvl="1"/>
            <a:r>
              <a:rPr lang="en-US" sz="2000" dirty="0" smtClean="0"/>
              <a:t>Provide expected developers/designer experience (</a:t>
            </a:r>
            <a:r>
              <a:rPr lang="en-US" sz="2000" dirty="0" err="1" smtClean="0"/>
              <a:t>templatization</a:t>
            </a:r>
            <a:r>
              <a:rPr lang="en-US" sz="2000" dirty="0" smtClean="0"/>
              <a:t>)</a:t>
            </a:r>
          </a:p>
          <a:p>
            <a:r>
              <a:rPr lang="en-US" sz="2400" dirty="0" smtClean="0"/>
              <a:t>Fully supported, no longer a sample</a:t>
            </a:r>
          </a:p>
          <a:p>
            <a:r>
              <a:rPr lang="en-US" sz="2400" dirty="0" smtClean="0"/>
              <a:t>Can be extended/built upon using OC 14 Managed API</a:t>
            </a:r>
          </a:p>
          <a:p>
            <a:r>
              <a:rPr lang="en-US" sz="2400" dirty="0" smtClean="0"/>
              <a:t>Requires Office Communicator 14</a:t>
            </a:r>
          </a:p>
          <a:p>
            <a:pPr lvl="1"/>
            <a:r>
              <a:rPr lang="en-US" sz="2000" dirty="0" smtClean="0"/>
              <a:t>Provides OCS 14 endpoint to simplify development</a:t>
            </a:r>
            <a:endParaRPr lang="en-US" sz="2400" dirty="0" smtClean="0"/>
          </a:p>
          <a:p>
            <a:r>
              <a:rPr lang="en-US" sz="2400" dirty="0" smtClean="0"/>
              <a:t>Visual Studio 2010/2008, Expression 3, .NET </a:t>
            </a:r>
            <a:r>
              <a:rPr lang="en-US" sz="2400" dirty="0" err="1" smtClean="0"/>
              <a:t>Fx</a:t>
            </a:r>
            <a:r>
              <a:rPr lang="en-US" sz="2400" dirty="0" smtClean="0"/>
              <a:t> 3.5+, Silverlight 3.0+</a:t>
            </a: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107996"/>
          </a:xfrm>
        </p:spPr>
        <p:txBody>
          <a:bodyPr/>
          <a:lstStyle/>
          <a:p>
            <a:r>
              <a:rPr lang="en-US" dirty="0" smtClean="0"/>
              <a:t>Office Communicator 14 Controls</a:t>
            </a:r>
            <a:br>
              <a:rPr lang="en-US" dirty="0" smtClean="0"/>
            </a:br>
            <a:r>
              <a:rPr lang="en-US" sz="3200" dirty="0" smtClean="0">
                <a:solidFill>
                  <a:schemeClr val="tx2"/>
                </a:solidFill>
              </a:rPr>
              <a:t>Integrating OC 14 using WPF and Silverlight</a:t>
            </a:r>
            <a:endParaRPr lang="en-US" dirty="0">
              <a:solidFill>
                <a:schemeClr val="tx2"/>
              </a:solidFill>
            </a:endParaRPr>
          </a:p>
        </p:txBody>
      </p:sp>
      <p:sp>
        <p:nvSpPr>
          <p:cNvPr id="3" name="Text Placeholder 2"/>
          <p:cNvSpPr>
            <a:spLocks noGrp="1"/>
          </p:cNvSpPr>
          <p:nvPr>
            <p:ph idx="1"/>
          </p:nvPr>
        </p:nvSpPr>
        <p:spPr>
          <a:xfrm>
            <a:off x="381000" y="1412874"/>
            <a:ext cx="8382000" cy="4934137"/>
          </a:xfrm>
        </p:spPr>
        <p:txBody>
          <a:bodyPr>
            <a:normAutofit/>
          </a:bodyPr>
          <a:lstStyle/>
          <a:p>
            <a:r>
              <a:rPr lang="en-US" sz="2400" dirty="0" smtClean="0"/>
              <a:t>Find contact(s)</a:t>
            </a:r>
          </a:p>
          <a:p>
            <a:pPr lvl="1"/>
            <a:r>
              <a:rPr lang="en-US" sz="2000" dirty="0" err="1" smtClean="0"/>
              <a:t>ContactsList</a:t>
            </a:r>
            <a:r>
              <a:rPr lang="en-US" sz="2000" dirty="0" smtClean="0"/>
              <a:t>/</a:t>
            </a:r>
            <a:r>
              <a:rPr lang="en-US" sz="2000" dirty="0" err="1" smtClean="0"/>
              <a:t>CustomContactList</a:t>
            </a:r>
            <a:endParaRPr lang="en-US" sz="2000" dirty="0" smtClean="0"/>
          </a:p>
          <a:p>
            <a:pPr lvl="1"/>
            <a:r>
              <a:rPr lang="en-US" sz="2000" dirty="0" err="1" smtClean="0"/>
              <a:t>SearchInput</a:t>
            </a:r>
            <a:r>
              <a:rPr lang="en-US" sz="2000" dirty="0" smtClean="0"/>
              <a:t>/</a:t>
            </a:r>
            <a:r>
              <a:rPr lang="en-US" sz="2000" dirty="0" err="1" smtClean="0"/>
              <a:t>SearchResults</a:t>
            </a:r>
            <a:endParaRPr lang="en-US" sz="2400" dirty="0" smtClean="0"/>
          </a:p>
          <a:p>
            <a:r>
              <a:rPr lang="en-US" sz="2400" dirty="0" smtClean="0"/>
              <a:t>Leverage contact info and presence</a:t>
            </a:r>
          </a:p>
          <a:p>
            <a:pPr lvl="1"/>
            <a:r>
              <a:rPr lang="en-US" sz="2000" dirty="0" err="1" smtClean="0"/>
              <a:t>ContactCard</a:t>
            </a:r>
            <a:r>
              <a:rPr lang="en-US" sz="2000" dirty="0" smtClean="0"/>
              <a:t>/</a:t>
            </a:r>
            <a:r>
              <a:rPr lang="en-US" sz="2000" dirty="0" err="1" smtClean="0"/>
              <a:t>PopupContactCard</a:t>
            </a:r>
            <a:endParaRPr lang="en-US" sz="2000" dirty="0" smtClean="0"/>
          </a:p>
          <a:p>
            <a:pPr lvl="1"/>
            <a:r>
              <a:rPr lang="en-US" sz="2000" dirty="0" err="1" smtClean="0"/>
              <a:t>PresenceAvailabilityIndicator</a:t>
            </a:r>
            <a:endParaRPr lang="en-US" sz="2400" dirty="0" smtClean="0"/>
          </a:p>
          <a:p>
            <a:r>
              <a:rPr lang="en-US" sz="2400" dirty="0" smtClean="0"/>
              <a:t>Launch communications</a:t>
            </a:r>
          </a:p>
          <a:p>
            <a:pPr lvl="1"/>
            <a:r>
              <a:rPr lang="en-US" sz="2000" dirty="0" err="1" smtClean="0"/>
              <a:t>StartInstantMessagingConversation</a:t>
            </a:r>
            <a:endParaRPr lang="en-US" sz="2000" dirty="0" smtClean="0"/>
          </a:p>
          <a:p>
            <a:pPr lvl="1"/>
            <a:r>
              <a:rPr lang="en-US" sz="2000" dirty="0" err="1" smtClean="0"/>
              <a:t>StartAudioConversation</a:t>
            </a:r>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Extending OC 14 communication via </a:t>
            </a:r>
            <a:br>
              <a:rPr lang="en-US" dirty="0" smtClean="0"/>
            </a:br>
            <a:r>
              <a:rPr lang="en-US" dirty="0" smtClean="0"/>
              <a:t>Office Communicator Managed API</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D76176EB71A74C895B8D00279FD494" ma:contentTypeVersion="0" ma:contentTypeDescription="Create a new document." ma:contentTypeScope="" ma:versionID="5ceeaef47a72031c0dcad27584ef1a61">
  <xsd:schema xmlns:xsd="http://www.w3.org/2001/XMLSchema" xmlns:xs="http://www.w3.org/2001/XMLSchema" xmlns:p="http://schemas.microsoft.com/office/2006/metadata/properties" targetNamespace="http://schemas.microsoft.com/office/2006/metadata/properties" ma:root="true" ma:fieldsID="91e4e95f05bf1d4c5da405be949b98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720DB1-556F-4C50-BF48-003710F932F6}">
  <ds:schemaRefs>
    <ds:schemaRef ds:uri="http://schemas.microsoft.com/sharepoint/v3/contenttype/forms"/>
  </ds:schemaRefs>
</ds:datastoreItem>
</file>

<file path=customXml/itemProps2.xml><?xml version="1.0" encoding="utf-8"?>
<ds:datastoreItem xmlns:ds="http://schemas.openxmlformats.org/officeDocument/2006/customXml" ds:itemID="{BAF047EB-C791-4966-9ECE-C2E152D0D7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66F94F76-3738-46F3-A346-8DE14B23C4E3}">
  <ds:schemaRefs>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purl.org/dc/terms/"/>
    <ds:schemaRef ds:uri="http://www.w3.org/XML/1998/namespace"/>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TechEd09_Europe</Template>
  <TotalTime>7207</TotalTime>
  <Words>1178</Words>
  <Application>Microsoft Office PowerPoint</Application>
  <PresentationFormat>On-screen Show (4:3)</PresentationFormat>
  <Paragraphs>261</Paragraphs>
  <Slides>33</Slides>
  <Notes>32</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TechEd09_Europe</vt:lpstr>
      <vt:lpstr>TechEd09_Europe template</vt:lpstr>
      <vt:lpstr>Slide 1</vt:lpstr>
      <vt:lpstr>Microsoft Unified Communications - Developer Platform Futures</vt:lpstr>
      <vt:lpstr>Agenda</vt:lpstr>
      <vt:lpstr>What’s new in OCS/OC 14? Deliver the next generation communications system</vt:lpstr>
      <vt:lpstr>Client communication scenarios… What we’ve heard…</vt:lpstr>
      <vt:lpstr>Integrating Office Communicator 14 Features</vt:lpstr>
      <vt:lpstr>Office Communicator 14 Controls Integrating OC 14 using WPF and Silverlight</vt:lpstr>
      <vt:lpstr>Office Communicator 14 Controls Integrating OC 14 using WPF and Silverlight</vt:lpstr>
      <vt:lpstr>Extending OC 14 communication via  Office Communicator Managed API</vt:lpstr>
      <vt:lpstr>Office Communicator 14 Managed API Extend the Office Communicator 14 experience</vt:lpstr>
      <vt:lpstr>Office Communicator 14 Managed API Extend the Office Communicator 14 experience</vt:lpstr>
      <vt:lpstr>Office Communicator 14 Extensibility Extend Office Communicator 14 client</vt:lpstr>
      <vt:lpstr>Extending OC 14 via Office Communicator Managed API – Object Model</vt:lpstr>
      <vt:lpstr>Building communication services… What we’ve heard…</vt:lpstr>
      <vt:lpstr>Personal Virtual Assistant with  UCMA 3.0  Workflow Activities</vt:lpstr>
      <vt:lpstr>UCMA 3.0 Workflow Activities Integrate communications into any business process</vt:lpstr>
      <vt:lpstr>Server side communications with  UCMA 3.0 Core SDK</vt:lpstr>
      <vt:lpstr>UCMA 3.0 Core SDK Building server side communications for OCS 14</vt:lpstr>
      <vt:lpstr>UCMA 3.0 Core SDK Building server side communications for OCS 14</vt:lpstr>
      <vt:lpstr>UCMA 3.0 Core SDK  Making it Easier  Making it Better</vt:lpstr>
      <vt:lpstr>Building Exchange services and clients Integrating  Exchange 2010  data and business logic</vt:lpstr>
      <vt:lpstr>Exchange Web Services Managed API Integrating  Exchange 2010  data and business logic</vt:lpstr>
      <vt:lpstr>Exchange Web Services Managed API Integrating  Exchange 2010  data and business logic</vt:lpstr>
      <vt:lpstr>Exchange 2010 and  Exchange Web Services Managed API 1.0</vt:lpstr>
      <vt:lpstr>Unified Communications “Wave 14” Product timeline</vt:lpstr>
      <vt:lpstr>UC 14 Metro Program An opportunity for early adopters</vt:lpstr>
      <vt:lpstr>Summary A platform for communications</vt:lpstr>
      <vt:lpstr>Slide 28</vt:lpstr>
      <vt:lpstr>Resources</vt:lpstr>
      <vt:lpstr>Resources</vt:lpstr>
      <vt:lpstr>Get the Book!</vt:lpstr>
      <vt:lpstr>Slide 32</vt:lpstr>
      <vt:lpstr>Slide 33</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Chris Mayo</dc:creator>
  <dc:description>tech·ed Europe 2009</dc:description>
  <cp:lastModifiedBy>cn_user</cp:lastModifiedBy>
  <cp:revision>354</cp:revision>
  <dcterms:created xsi:type="dcterms:W3CDTF">2009-10-17T16:48:18Z</dcterms:created>
  <dcterms:modified xsi:type="dcterms:W3CDTF">2009-11-10T18:36:36Z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0x010100C1D76176EB71A74C895B8D00279FD494</vt:lpwstr>
  </property>
</Properties>
</file>