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42" r:id="rId2"/>
    <p:sldMasterId id="2147483744" r:id="rId3"/>
  </p:sldMasterIdLst>
  <p:notesMasterIdLst>
    <p:notesMasterId r:id="rId66"/>
  </p:notesMasterIdLst>
  <p:handoutMasterIdLst>
    <p:handoutMasterId r:id="rId67"/>
  </p:handoutMasterIdLst>
  <p:sldIdLst>
    <p:sldId id="256" r:id="rId4"/>
    <p:sldId id="257" r:id="rId5"/>
    <p:sldId id="335" r:id="rId6"/>
    <p:sldId id="336" r:id="rId7"/>
    <p:sldId id="283" r:id="rId8"/>
    <p:sldId id="337" r:id="rId9"/>
    <p:sldId id="338" r:id="rId10"/>
    <p:sldId id="341" r:id="rId11"/>
    <p:sldId id="340" r:id="rId12"/>
    <p:sldId id="342" r:id="rId13"/>
    <p:sldId id="345" r:id="rId14"/>
    <p:sldId id="351" r:id="rId15"/>
    <p:sldId id="352" r:id="rId16"/>
    <p:sldId id="353" r:id="rId17"/>
    <p:sldId id="403" r:id="rId18"/>
    <p:sldId id="354" r:id="rId19"/>
    <p:sldId id="359" r:id="rId20"/>
    <p:sldId id="360" r:id="rId21"/>
    <p:sldId id="361" r:id="rId22"/>
    <p:sldId id="371" r:id="rId23"/>
    <p:sldId id="372" r:id="rId24"/>
    <p:sldId id="373" r:id="rId25"/>
    <p:sldId id="368" r:id="rId26"/>
    <p:sldId id="333" r:id="rId27"/>
    <p:sldId id="311" r:id="rId28"/>
    <p:sldId id="369" r:id="rId29"/>
    <p:sldId id="370" r:id="rId30"/>
    <p:sldId id="366" r:id="rId31"/>
    <p:sldId id="367" r:id="rId32"/>
    <p:sldId id="302" r:id="rId33"/>
    <p:sldId id="301" r:id="rId34"/>
    <p:sldId id="374" r:id="rId35"/>
    <p:sldId id="314" r:id="rId36"/>
    <p:sldId id="315" r:id="rId37"/>
    <p:sldId id="316" r:id="rId38"/>
    <p:sldId id="317" r:id="rId39"/>
    <p:sldId id="321" r:id="rId40"/>
    <p:sldId id="322" r:id="rId41"/>
    <p:sldId id="323" r:id="rId42"/>
    <p:sldId id="386" r:id="rId43"/>
    <p:sldId id="318" r:id="rId44"/>
    <p:sldId id="404" r:id="rId45"/>
    <p:sldId id="395" r:id="rId46"/>
    <p:sldId id="320" r:id="rId47"/>
    <p:sldId id="375" r:id="rId48"/>
    <p:sldId id="376" r:id="rId49"/>
    <p:sldId id="378" r:id="rId50"/>
    <p:sldId id="380" r:id="rId51"/>
    <p:sldId id="381" r:id="rId52"/>
    <p:sldId id="382" r:id="rId53"/>
    <p:sldId id="407" r:id="rId54"/>
    <p:sldId id="383" r:id="rId55"/>
    <p:sldId id="384" r:id="rId56"/>
    <p:sldId id="385" r:id="rId57"/>
    <p:sldId id="409" r:id="rId58"/>
    <p:sldId id="408" r:id="rId59"/>
    <p:sldId id="277" r:id="rId60"/>
    <p:sldId id="406" r:id="rId61"/>
    <p:sldId id="282" r:id="rId62"/>
    <p:sldId id="410" r:id="rId63"/>
    <p:sldId id="274" r:id="rId64"/>
    <p:sldId id="280" r:id="rId6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32" autoAdjust="0"/>
    <p:restoredTop sz="96087" autoAdjust="0"/>
  </p:normalViewPr>
  <p:slideViewPr>
    <p:cSldViewPr snapToGrid="0">
      <p:cViewPr varScale="1">
        <p:scale>
          <a:sx n="110" d="100"/>
          <a:sy n="110" d="100"/>
        </p:scale>
        <p:origin x="-852"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32928"/>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0" d="100"/>
          <a:sy n="50" d="100"/>
        </p:scale>
        <p:origin x="-166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commentAuthors" Target="commentAuthors.xml"/><Relationship Id="rId7" Type="http://schemas.openxmlformats.org/officeDocument/2006/relationships/slide" Target="slides/slide4.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unc303_duffy.pptx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smtClean="0"/>
              <a:t>Tech·Ed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defTabSz="897229">
              <a:lnSpc>
                <a:spcPct val="120000"/>
              </a:lnSpc>
              <a:spcAft>
                <a:spcPts val="0"/>
              </a:spcAft>
              <a:defRPr/>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defTabSz="897229">
              <a:lnSpc>
                <a:spcPct val="120000"/>
              </a:lnSpc>
              <a:spcAft>
                <a:spcPts val="0"/>
              </a:spcAft>
              <a:defRPr/>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lnSpc>
                <a:spcPct val="100000"/>
              </a:lnSpc>
              <a:spcAft>
                <a:spcPts val="0"/>
              </a:spcAft>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lnSpc>
                <a:spcPct val="100000"/>
              </a:lnSpc>
              <a:spcAft>
                <a:spcPts val="0"/>
              </a:spcAft>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defTabSz="897229">
              <a:spcAft>
                <a:spcPts val="327"/>
              </a:spcAft>
              <a:defRPr/>
            </a:pPr>
            <a:endParaRPr lang="en-US" dirty="0"/>
          </a:p>
        </p:txBody>
      </p:sp>
      <p:sp>
        <p:nvSpPr>
          <p:cNvPr id="303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Slide Image Placeholder 1"/>
          <p:cNvSpPr>
            <a:spLocks noGrp="1" noRot="1" noChangeAspect="1"/>
          </p:cNvSpPr>
          <p:nvPr>
            <p:ph type="sldImg"/>
          </p:nvPr>
        </p:nvSpPr>
        <p:spPr bwMode="auto">
          <a:noFill/>
          <a:ln>
            <a:solidFill>
              <a:srgbClr val="000000"/>
            </a:solidFill>
            <a:miter lim="800000"/>
            <a:headEnd/>
            <a:tailEnd/>
          </a:ln>
        </p:spPr>
      </p:sp>
      <p:sp>
        <p:nvSpPr>
          <p:cNvPr id="301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1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defTabSz="897229">
              <a:spcAft>
                <a:spcPts val="327"/>
              </a:spcAft>
              <a:defRPr/>
            </a:pPr>
            <a:endParaRPr lang="en-US" dirty="0" smtClean="0"/>
          </a:p>
        </p:txBody>
      </p:sp>
      <p:sp>
        <p:nvSpPr>
          <p:cNvPr id="305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p:cNvSpPr>
          <p:nvPr>
            <p:ph type="sldImg"/>
          </p:nvPr>
        </p:nvSpPr>
        <p:spPr bwMode="auto">
          <a:noFill/>
          <a:ln>
            <a:solidFill>
              <a:srgbClr val="000000"/>
            </a:solidFill>
            <a:miter lim="800000"/>
            <a:headEnd/>
            <a:tailEnd/>
          </a:ln>
        </p:spPr>
      </p:sp>
      <p:sp>
        <p:nvSpPr>
          <p:cNvPr id="309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9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Slide Image Placeholder 1"/>
          <p:cNvSpPr>
            <a:spLocks noGrp="1" noRot="1" noChangeAspect="1"/>
          </p:cNvSpPr>
          <p:nvPr>
            <p:ph type="sldImg"/>
          </p:nvPr>
        </p:nvSpPr>
        <p:spPr bwMode="auto">
          <a:noFill/>
          <a:ln>
            <a:solidFill>
              <a:srgbClr val="000000"/>
            </a:solidFill>
            <a:miter lim="800000"/>
            <a:headEnd/>
            <a:tailEnd/>
          </a:ln>
        </p:spPr>
      </p:sp>
      <p:sp>
        <p:nvSpPr>
          <p:cNvPr id="307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7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Slide Image Placeholder 1"/>
          <p:cNvSpPr>
            <a:spLocks noGrp="1" noRot="1" noChangeAspect="1"/>
          </p:cNvSpPr>
          <p:nvPr>
            <p:ph type="sldImg"/>
          </p:nvPr>
        </p:nvSpPr>
        <p:spPr bwMode="auto">
          <a:noFill/>
          <a:ln>
            <a:solidFill>
              <a:srgbClr val="000000"/>
            </a:solidFill>
            <a:miter lim="800000"/>
            <a:headEnd/>
            <a:tailEnd/>
          </a:ln>
        </p:spPr>
      </p:sp>
      <p:sp>
        <p:nvSpPr>
          <p:cNvPr id="313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13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895743" fontAlgn="base">
              <a:spcBef>
                <a:spcPct val="0"/>
              </a:spcBef>
              <a:spcAft>
                <a:spcPct val="0"/>
              </a:spcAft>
            </a:pPr>
            <a:endParaRPr lang="en-US" dirty="0" smtClean="0">
              <a:latin typeface="Arial" charset="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Slide Image Placeholder 1"/>
          <p:cNvSpPr>
            <a:spLocks noGrp="1" noRot="1" noChangeAspect="1"/>
          </p:cNvSpPr>
          <p:nvPr>
            <p:ph type="sldImg"/>
          </p:nvPr>
        </p:nvSpPr>
        <p:spPr bwMode="auto">
          <a:noFill/>
          <a:ln>
            <a:solidFill>
              <a:srgbClr val="000000"/>
            </a:solidFill>
            <a:miter lim="800000"/>
            <a:headEnd/>
            <a:tailEnd/>
          </a:ln>
        </p:spPr>
      </p:sp>
      <p:sp>
        <p:nvSpPr>
          <p:cNvPr id="335874"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de-AT"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xfrm>
            <a:off x="639831" y="4284689"/>
            <a:ext cx="5485158" cy="4114488"/>
          </a:xfrm>
          <a:noFill/>
        </p:spPr>
        <p:txBody>
          <a:bodyPr wrap="square" numCol="1" anchor="t" anchorCtr="0" compatLnSpc="1">
            <a:prstTxWarp prst="textNoShape">
              <a:avLst/>
            </a:prstTxWarp>
            <a:normAutofit fontScale="77500" lnSpcReduction="20000"/>
          </a:bodyPr>
          <a:lstStyle/>
          <a:p>
            <a:pPr>
              <a:lnSpc>
                <a:spcPct val="100000"/>
              </a:lnSpc>
              <a:spcBef>
                <a:spcPct val="0"/>
              </a:spcBef>
              <a:spcAft>
                <a:spcPts val="0"/>
              </a:spcAft>
            </a:pPr>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100000"/>
              </a:lnSpc>
              <a:spcBef>
                <a:spcPct val="0"/>
              </a:spcBef>
            </a:pPr>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100000"/>
              </a:lnSpc>
              <a:spcBef>
                <a:spcPct val="0"/>
              </a:spcBef>
              <a:spcAft>
                <a:spcPts val="0"/>
              </a:spcAft>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pPr>
              <a:lnSpc>
                <a:spcPct val="120000"/>
              </a:lnSpc>
              <a:spcBef>
                <a:spcPct val="0"/>
              </a:spcBef>
              <a:spcAft>
                <a:spcPts val="0"/>
              </a:spcAft>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81000" y="228600"/>
            <a:ext cx="8458200" cy="750888"/>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417638"/>
            <a:ext cx="4152900" cy="103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2600325"/>
            <a:ext cx="4152900" cy="1031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C18F67A4-BF80-4384-9770-D7727F15C3BE}"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6553200" y="6356350"/>
            <a:ext cx="2133600" cy="365125"/>
          </a:xfrm>
          <a:prstGeom prst="rect">
            <a:avLst/>
          </a:prstGeom>
        </p:spPr>
        <p:txBody>
          <a:bodyPr/>
          <a:lstStyle>
            <a:lvl1pPr>
              <a:defRPr/>
            </a:lvl1pPr>
          </a:lstStyle>
          <a:p>
            <a:pPr>
              <a:defRPr/>
            </a:pPr>
            <a:fld id="{BF81DF9D-2A82-4B52-9438-3C1132D7AE6D}" type="slidenum">
              <a:rPr lang="en-US" smtClean="0"/>
              <a:pPr>
                <a:defRPr/>
              </a:pPr>
              <a:t>‹#›</a:t>
            </a:fld>
            <a:endParaRPr 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2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8.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 id="2147483741" r:id="rId2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29"/>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0"/>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0"/>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49.png"/></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jpe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wmf"/><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notesSlide" Target="../notesSlides/notesSlide5.xml"/><Relationship Id="rId16" Type="http://schemas.openxmlformats.org/officeDocument/2006/relationships/image" Target="../media/image19.png"/><Relationship Id="rId20" Type="http://schemas.openxmlformats.org/officeDocument/2006/relationships/image" Target="../media/image23.wmf"/><Relationship Id="rId29"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e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s>
</file>

<file path=ppt/slides/_rels/slide5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jpe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wmf"/><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notesSlide" Target="../notesSlides/notesSlide51.xml"/><Relationship Id="rId16" Type="http://schemas.openxmlformats.org/officeDocument/2006/relationships/image" Target="../media/image19.png"/><Relationship Id="rId20" Type="http://schemas.openxmlformats.org/officeDocument/2006/relationships/image" Target="../media/image23.wmf"/><Relationship Id="rId29"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jpe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4.xml"/><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8" Type="http://schemas.openxmlformats.org/officeDocument/2006/relationships/hyperlink" Target="https://r2.uctrial.com/register.aspx" TargetMode="External"/><Relationship Id="rId3" Type="http://schemas.openxmlformats.org/officeDocument/2006/relationships/hyperlink" Target="http://www.msteched.com/online/home.aspx" TargetMode="External"/><Relationship Id="rId7" Type="http://schemas.openxmlformats.org/officeDocument/2006/relationships/hyperlink" Target="http://www.microsoft.com/exchange/2010/en/us/try-it.aspx" TargetMode="External"/><Relationship Id="rId2" Type="http://schemas.openxmlformats.org/officeDocument/2006/relationships/notesSlide" Target="../notesSlides/notesSlide58.xml"/><Relationship Id="rId1" Type="http://schemas.openxmlformats.org/officeDocument/2006/relationships/slideLayout" Target="../slideLayouts/slideLayout4.xml"/><Relationship Id="rId6" Type="http://schemas.openxmlformats.org/officeDocument/2006/relationships/hyperlink" Target="http://www.thenewefficiency.com/" TargetMode="External"/><Relationship Id="rId5" Type="http://schemas.openxmlformats.org/officeDocument/2006/relationships/hyperlink" Target="http://technet.microsoft.com/en-us/office/ocs/default.aspx" TargetMode="External"/><Relationship Id="rId4" Type="http://schemas.openxmlformats.org/officeDocument/2006/relationships/hyperlink" Target="http://technet.microsoft.com/en-us/exchange/2010/default.aspx" TargetMode="External"/><Relationship Id="rId9" Type="http://schemas.openxmlformats.org/officeDocument/2006/relationships/image" Target="../media/image55.png"/></Relationships>
</file>

<file path=ppt/slides/_rels/slide5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57.png"/><Relationship Id="rId11" Type="http://schemas.openxmlformats.org/officeDocument/2006/relationships/image" Target="../media/image60.png"/><Relationship Id="rId5" Type="http://schemas.openxmlformats.org/officeDocument/2006/relationships/hyperlink" Target="http://microsoft.com/technet" TargetMode="External"/><Relationship Id="rId10" Type="http://schemas.openxmlformats.org/officeDocument/2006/relationships/image" Target="../media/image5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0.xml"/><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8" y="110442"/>
            <a:ext cx="8763000" cy="1218795"/>
          </a:xfrm>
        </p:spPr>
        <p:txBody>
          <a:bodyPr/>
          <a:lstStyle/>
          <a:p>
            <a:r>
              <a:rPr lang="en-GB" sz="4400" dirty="0" smtClean="0"/>
              <a:t>Enabling Users for Voice – Easier to script!</a:t>
            </a:r>
            <a:endParaRPr lang="en-GB" sz="4400" dirty="0"/>
          </a:p>
        </p:txBody>
      </p:sp>
      <p:sp>
        <p:nvSpPr>
          <p:cNvPr id="24578" name="Text Placeholder 3"/>
          <p:cNvSpPr>
            <a:spLocks noGrp="1"/>
          </p:cNvSpPr>
          <p:nvPr>
            <p:ph type="body" sz="quarter" idx="10"/>
          </p:nvPr>
        </p:nvSpPr>
        <p:spPr>
          <a:xfrm>
            <a:off x="381000" y="943454"/>
            <a:ext cx="8382000" cy="2210862"/>
          </a:xfrm>
        </p:spPr>
        <p:txBody>
          <a:bodyPr/>
          <a:lstStyle/>
          <a:p>
            <a:r>
              <a:rPr lang="en-US" dirty="0" smtClean="0"/>
              <a:t>Key attributes:</a:t>
            </a:r>
          </a:p>
          <a:p>
            <a:endParaRPr lang="en-US" dirty="0" smtClean="0"/>
          </a:p>
          <a:p>
            <a:endParaRPr lang="en-US" dirty="0" smtClean="0"/>
          </a:p>
          <a:p>
            <a:endParaRPr lang="en-US" dirty="0" smtClean="0"/>
          </a:p>
          <a:p>
            <a:endParaRPr lang="en-US" dirty="0" smtClean="0"/>
          </a:p>
          <a:p>
            <a:endParaRPr lang="en-US" dirty="0" smtClean="0"/>
          </a:p>
          <a:p>
            <a:r>
              <a:rPr lang="en-US" dirty="0" smtClean="0"/>
              <a:t>Samples in the resource kit:</a:t>
            </a:r>
          </a:p>
          <a:p>
            <a:pPr lvl="1"/>
            <a:r>
              <a:rPr lang="en-US" sz="2400" dirty="0" smtClean="0"/>
              <a:t>LCSEnableConfigureUsers.wsf</a:t>
            </a:r>
          </a:p>
          <a:p>
            <a:pPr lvl="1"/>
            <a:r>
              <a:rPr lang="en-US" sz="2400" dirty="0" smtClean="0"/>
              <a:t>OcsAssignTelUri.wsf</a:t>
            </a:r>
          </a:p>
          <a:p>
            <a:pPr lvl="1"/>
            <a:r>
              <a:rPr lang="en-US" sz="2400" dirty="0" smtClean="0"/>
              <a:t>OcsConfigureTelUri.wsf</a:t>
            </a:r>
          </a:p>
          <a:p>
            <a:pPr lvl="1"/>
            <a:endParaRPr lang="en-US" dirty="0" smtClean="0"/>
          </a:p>
        </p:txBody>
      </p:sp>
      <p:sp>
        <p:nvSpPr>
          <p:cNvPr id="6" name="TextBox 5"/>
          <p:cNvSpPr txBox="1"/>
          <p:nvPr/>
        </p:nvSpPr>
        <p:spPr>
          <a:xfrm>
            <a:off x="555207" y="1415143"/>
            <a:ext cx="8447314" cy="2708434"/>
          </a:xfrm>
          <a:prstGeom prst="rect">
            <a:avLst/>
          </a:prstGeom>
          <a:noFill/>
        </p:spPr>
        <p:txBody>
          <a:bodyPr wrap="square" rtlCol="0">
            <a:spAutoFit/>
          </a:bodyPr>
          <a:lstStyle/>
          <a:p>
            <a:pPr marL="457200" lvl="1" indent="6350">
              <a:lnSpc>
                <a:spcPct val="80000"/>
              </a:lnSpc>
              <a:buNone/>
            </a:pPr>
            <a:r>
              <a:rPr lang="en-US" sz="2000" dirty="0" smtClean="0">
                <a:latin typeface="Consolas" pitchFamily="49" charset="0"/>
                <a:cs typeface="Courier New" pitchFamily="49" charset="0"/>
              </a:rPr>
              <a:t>msRTCSIP-Line - for RNL</a:t>
            </a:r>
          </a:p>
          <a:p>
            <a:pPr marL="457200" lvl="1" indent="6350">
              <a:lnSpc>
                <a:spcPct val="80000"/>
              </a:lnSpc>
              <a:buNone/>
            </a:pPr>
            <a:r>
              <a:rPr lang="en-US" sz="2000" dirty="0" smtClean="0">
                <a:latin typeface="Consolas" pitchFamily="49" charset="0"/>
                <a:cs typeface="Courier New" pitchFamily="49" charset="0"/>
              </a:rPr>
              <a:t>msRTCSIP-LineServer - for RCC</a:t>
            </a:r>
          </a:p>
          <a:p>
            <a:pPr marL="457200" lvl="1" indent="6350">
              <a:lnSpc>
                <a:spcPct val="80000"/>
              </a:lnSpc>
              <a:buNone/>
            </a:pPr>
            <a:r>
              <a:rPr lang="en-US" sz="2000" dirty="0" smtClean="0">
                <a:latin typeface="Consolas" pitchFamily="49" charset="0"/>
                <a:cs typeface="Courier New" pitchFamily="49" charset="0"/>
              </a:rPr>
              <a:t>msRTCSIP-OptionFlags - bit mask:</a:t>
            </a:r>
          </a:p>
          <a:p>
            <a:pPr marL="457200" lvl="1" indent="6350">
              <a:lnSpc>
                <a:spcPct val="80000"/>
              </a:lnSpc>
              <a:buNone/>
            </a:pPr>
            <a:r>
              <a:rPr lang="en-US" sz="2000" dirty="0" smtClean="0">
                <a:latin typeface="Consolas" pitchFamily="49" charset="0"/>
                <a:cs typeface="Courier New" pitchFamily="49" charset="0"/>
              </a:rPr>
              <a:t>RCC – 16</a:t>
            </a:r>
          </a:p>
          <a:p>
            <a:pPr marL="457200" lvl="1" indent="6350">
              <a:lnSpc>
                <a:spcPct val="80000"/>
              </a:lnSpc>
              <a:buNone/>
            </a:pPr>
            <a:r>
              <a:rPr lang="en-US" sz="2000" dirty="0" smtClean="0">
                <a:latin typeface="Consolas" pitchFamily="49" charset="0"/>
                <a:cs typeface="Courier New" pitchFamily="49" charset="0"/>
              </a:rPr>
              <a:t>UC Enabled – 128</a:t>
            </a:r>
          </a:p>
          <a:p>
            <a:pPr marL="457200" lvl="1" indent="6350">
              <a:lnSpc>
                <a:spcPct val="80000"/>
              </a:lnSpc>
              <a:buNone/>
            </a:pPr>
            <a:r>
              <a:rPr lang="en-US" sz="2000" dirty="0" smtClean="0">
                <a:latin typeface="Consolas" pitchFamily="49" charset="0"/>
                <a:cs typeface="Courier New" pitchFamily="49" charset="0"/>
              </a:rPr>
              <a:t>RCC + Forking – 512</a:t>
            </a:r>
          </a:p>
          <a:p>
            <a:pPr marL="457200" lvl="1" indent="6350">
              <a:lnSpc>
                <a:spcPct val="80000"/>
              </a:lnSpc>
              <a:buNone/>
            </a:pPr>
            <a:r>
              <a:rPr lang="en-US" sz="2000" dirty="0" smtClean="0">
                <a:latin typeface="Consolas" pitchFamily="49" charset="0"/>
                <a:cs typeface="Courier New" pitchFamily="49" charset="0"/>
              </a:rPr>
              <a:t>msRTCSIP-UserLocationProfile - location profile</a:t>
            </a:r>
          </a:p>
          <a:p>
            <a:endParaRPr lang="en-US" sz="2000" dirty="0" smtClean="0">
              <a:latin typeface="Consolas" pitchFamily="49" charset="0"/>
              <a:cs typeface="Courier New" pitchFamily="49" charset="0"/>
            </a:endParaRPr>
          </a:p>
          <a:p>
            <a:r>
              <a:rPr lang="en-US" sz="2000" dirty="0" smtClean="0">
                <a:latin typeface="Consolas" pitchFamily="49" charset="0"/>
                <a:cs typeface="Courier New" pitchFamily="49" charset="0"/>
              </a:rPr>
              <a:t>WMI MSFT_SIPESUserSetting class</a:t>
            </a:r>
          </a:p>
          <a:p>
            <a:endParaRPr lang="en-GB"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458200" cy="498598"/>
          </a:xfrm>
        </p:spPr>
        <p:txBody>
          <a:bodyPr/>
          <a:lstStyle/>
          <a:p>
            <a:r>
              <a:rPr lang="en-GB" sz="3600" dirty="0" smtClean="0"/>
              <a:t>Managing Voice Users - Group Policy </a:t>
            </a:r>
          </a:p>
        </p:txBody>
      </p:sp>
      <p:sp>
        <p:nvSpPr>
          <p:cNvPr id="38914" name="Text Placeholder 3"/>
          <p:cNvSpPr>
            <a:spLocks noGrp="1"/>
          </p:cNvSpPr>
          <p:nvPr>
            <p:ph type="body" sz="quarter" idx="10"/>
          </p:nvPr>
        </p:nvSpPr>
        <p:spPr>
          <a:xfrm>
            <a:off x="381000" y="1084972"/>
            <a:ext cx="8382000" cy="2210862"/>
          </a:xfrm>
        </p:spPr>
        <p:txBody>
          <a:bodyPr/>
          <a:lstStyle/>
          <a:p>
            <a:r>
              <a:rPr lang="en-US" sz="2800" dirty="0" smtClean="0"/>
              <a:t>Policies override server settings</a:t>
            </a:r>
          </a:p>
          <a:p>
            <a:r>
              <a:rPr lang="en-US" sz="2800" dirty="0" smtClean="0"/>
              <a:t>Telephony mode:</a:t>
            </a:r>
          </a:p>
          <a:p>
            <a:pPr lvl="1"/>
            <a:r>
              <a:rPr lang="en-US" sz="2400" dirty="0" smtClean="0"/>
              <a:t>  0 = Enable computer-to-computer calling only. Call control is not enabled (default).</a:t>
            </a:r>
          </a:p>
          <a:p>
            <a:pPr lvl="1"/>
            <a:r>
              <a:rPr lang="en-US" sz="2400" dirty="0" smtClean="0"/>
              <a:t>  1 = Enable Enterprise Voice telephony features.</a:t>
            </a:r>
          </a:p>
          <a:p>
            <a:pPr lvl="1"/>
            <a:r>
              <a:rPr lang="en-US" sz="2400" dirty="0" smtClean="0"/>
              <a:t>  2 = Enable RCC and computer-to-computer calling.</a:t>
            </a:r>
          </a:p>
          <a:p>
            <a:pPr lvl="1"/>
            <a:r>
              <a:rPr lang="en-US" sz="2400" dirty="0" smtClean="0"/>
              <a:t>  3 = Enable both Enterprise Voice and RCC.</a:t>
            </a:r>
          </a:p>
          <a:p>
            <a:pPr lvl="1"/>
            <a:r>
              <a:rPr lang="en-US" sz="2400" dirty="0" smtClean="0"/>
              <a:t>  4 = Enable RCC without computer-to-computer calling.</a:t>
            </a:r>
          </a:p>
          <a:p>
            <a:pPr lvl="1"/>
            <a:r>
              <a:rPr lang="en-US" sz="2400" dirty="0" smtClean="0"/>
              <a:t>  5 = IM and Presence only, no audio</a:t>
            </a:r>
          </a:p>
          <a:p>
            <a:r>
              <a:rPr lang="en-US" sz="2800" dirty="0" smtClean="0"/>
              <a:t>Location Profile</a:t>
            </a:r>
          </a:p>
          <a:p>
            <a:r>
              <a:rPr lang="en-US" sz="2800" dirty="0" smtClean="0"/>
              <a:t>Other key policies: SIPSecurity, Encryption</a:t>
            </a:r>
          </a:p>
          <a:p>
            <a:r>
              <a:rPr lang="en-US" sz="2800" dirty="0" smtClean="0"/>
              <a:t>Import template into Group Policy MMC snap-in</a:t>
            </a:r>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Provisioning users</a:t>
            </a:r>
            <a:endParaRPr lang="en-GB" dirty="0"/>
          </a:p>
        </p:txBody>
      </p:sp>
      <p:sp>
        <p:nvSpPr>
          <p:cNvPr id="5" name="Subtitle 4"/>
          <p:cNvSpPr>
            <a:spLocks noGrp="1"/>
          </p:cNvSpPr>
          <p:nvPr>
            <p:ph type="subTitle" idx="1"/>
          </p:nvPr>
        </p:nvSpPr>
        <p:spPr/>
        <p:txBody>
          <a:bodyPr/>
          <a:lstStyle/>
          <a:p>
            <a:endParaRPr lang="en-GB" dirty="0"/>
          </a:p>
        </p:txBody>
      </p:sp>
      <p:sp>
        <p:nvSpPr>
          <p:cNvPr id="6" name="Text Placeholder 5"/>
          <p:cNvSpPr>
            <a:spLocks noGrp="1"/>
          </p:cNvSpPr>
          <p:nvPr>
            <p:ph type="body" sz="quarter" idx="10"/>
          </p:nvPr>
        </p:nvSpPr>
        <p:spPr/>
        <p:txBody>
          <a:bodyPr/>
          <a:lstStyle/>
          <a:p>
            <a:r>
              <a:rPr lang="en-GB"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Authorisation/Routing/Dialling</a:t>
            </a:r>
            <a:endParaRPr lang="en-GB" dirty="0"/>
          </a:p>
        </p:txBody>
      </p:sp>
      <p:sp>
        <p:nvSpPr>
          <p:cNvPr id="6" name="Text Placeholder 5"/>
          <p:cNvSpPr>
            <a:spLocks noGrp="1"/>
          </p:cNvSpPr>
          <p:nvPr>
            <p:ph type="body" sz="quarter" idx="10"/>
          </p:nvPr>
        </p:nvSpPr>
        <p:spPr/>
        <p:txBody>
          <a:bodyPr/>
          <a:lstStyle/>
          <a:p>
            <a:r>
              <a:rPr lang="en-GB" dirty="0" smtClean="0"/>
              <a:t>Four building blocks</a:t>
            </a:r>
          </a:p>
          <a:p>
            <a:pPr lvl="1"/>
            <a:r>
              <a:rPr lang="en-GB" dirty="0" smtClean="0"/>
              <a:t>Location profiles</a:t>
            </a:r>
          </a:p>
          <a:p>
            <a:pPr lvl="2"/>
            <a:r>
              <a:rPr lang="en-GB" dirty="0" smtClean="0"/>
              <a:t>Collections of Normalisation Rules</a:t>
            </a:r>
          </a:p>
          <a:p>
            <a:pPr lvl="1"/>
            <a:r>
              <a:rPr lang="en-GB" dirty="0" smtClean="0"/>
              <a:t>Voice policies</a:t>
            </a:r>
          </a:p>
          <a:p>
            <a:pPr lvl="2"/>
            <a:r>
              <a:rPr lang="en-GB" dirty="0" smtClean="0"/>
              <a:t>Contain Phone Usages</a:t>
            </a:r>
          </a:p>
          <a:p>
            <a:pPr lvl="1"/>
            <a:r>
              <a:rPr lang="en-GB" dirty="0" smtClean="0"/>
              <a:t>Routes</a:t>
            </a:r>
          </a:p>
          <a:p>
            <a:pPr lvl="2"/>
            <a:r>
              <a:rPr lang="en-GB" dirty="0" smtClean="0"/>
              <a:t>Associated with Phone Usages</a:t>
            </a:r>
          </a:p>
          <a:p>
            <a:r>
              <a:rPr lang="en-GB" dirty="0" smtClean="0"/>
              <a:t>This session doesn’t cover planning or theory</a:t>
            </a:r>
          </a:p>
          <a:p>
            <a:pPr lvl="1"/>
            <a:r>
              <a:rPr lang="en-GB" dirty="0" smtClean="0"/>
              <a:t>Attend UNC305 to learn about that</a:t>
            </a:r>
            <a:endParaRPr lang="en-GB"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Easiest approach for administration</a:t>
            </a:r>
            <a:endParaRPr lang="en-GB" dirty="0"/>
          </a:p>
        </p:txBody>
      </p:sp>
      <p:sp>
        <p:nvSpPr>
          <p:cNvPr id="3" name="Text Placeholder 2"/>
          <p:cNvSpPr>
            <a:spLocks noGrp="1"/>
          </p:cNvSpPr>
          <p:nvPr>
            <p:ph type="body" sz="quarter" idx="10"/>
          </p:nvPr>
        </p:nvSpPr>
        <p:spPr/>
        <p:txBody>
          <a:bodyPr/>
          <a:lstStyle/>
          <a:p>
            <a:r>
              <a:rPr lang="en-GB" dirty="0" smtClean="0"/>
              <a:t>Use the Enterprise Voice Route Helper</a:t>
            </a:r>
          </a:p>
          <a:p>
            <a:r>
              <a:rPr lang="en-GB" dirty="0" smtClean="0"/>
              <a:t>Tool offers multiple features</a:t>
            </a:r>
          </a:p>
          <a:p>
            <a:pPr lvl="1"/>
            <a:r>
              <a:rPr lang="en-GB" dirty="0" smtClean="0"/>
              <a:t>Configuration</a:t>
            </a:r>
          </a:p>
          <a:p>
            <a:pPr lvl="1"/>
            <a:r>
              <a:rPr lang="en-GB" dirty="0" smtClean="0"/>
              <a:t>Ad-hoc testing</a:t>
            </a:r>
          </a:p>
          <a:p>
            <a:pPr lvl="1"/>
            <a:r>
              <a:rPr lang="en-GB" dirty="0" smtClean="0"/>
              <a:t>Ability to run test cases</a:t>
            </a:r>
          </a:p>
          <a:p>
            <a:pPr lvl="1"/>
            <a:r>
              <a:rPr lang="en-GB" dirty="0" smtClean="0"/>
              <a:t>Ability to avoid certain ‘career issues’</a:t>
            </a:r>
          </a:p>
          <a:p>
            <a:r>
              <a:rPr lang="en-GB" dirty="0" smtClean="0"/>
              <a:t>Can be done manually, but why would you?</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sz="quarter" idx="10"/>
          </p:nvPr>
        </p:nvSpPr>
        <p:spPr/>
        <p:txBody>
          <a:bodyPr/>
          <a:lstStyle/>
          <a:p>
            <a:endParaRPr lang="en-GB" dirty="0"/>
          </a:p>
        </p:txBody>
      </p:sp>
      <p:pic>
        <p:nvPicPr>
          <p:cNvPr id="4" name="Picture 3" descr="routehelper.bmp"/>
          <p:cNvPicPr>
            <a:picLocks noChangeAspect="1"/>
          </p:cNvPicPr>
          <p:nvPr/>
        </p:nvPicPr>
        <p:blipFill>
          <a:blip r:embed="rId3"/>
          <a:stretch>
            <a:fillRect/>
          </a:stretch>
        </p:blipFill>
        <p:spPr>
          <a:xfrm>
            <a:off x="307454" y="117496"/>
            <a:ext cx="8499088" cy="6533674"/>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dirty="0" smtClean="0"/>
              <a:t>Enterprise Voice Route Helper</a:t>
            </a:r>
            <a:endParaRPr lang="en-GB" dirty="0"/>
          </a:p>
        </p:txBody>
      </p:sp>
      <p:sp>
        <p:nvSpPr>
          <p:cNvPr id="7" name="Subtitle 6"/>
          <p:cNvSpPr>
            <a:spLocks noGrp="1"/>
          </p:cNvSpPr>
          <p:nvPr>
            <p:ph type="subTitle" idx="1"/>
          </p:nvPr>
        </p:nvSpPr>
        <p:spPr/>
        <p:txBody>
          <a:bodyPr/>
          <a:lstStyle/>
          <a:p>
            <a:endParaRPr lang="en-GB" dirty="0"/>
          </a:p>
        </p:txBody>
      </p:sp>
      <p:sp>
        <p:nvSpPr>
          <p:cNvPr id="8" name="Text Placeholder 7"/>
          <p:cNvSpPr>
            <a:spLocks noGrp="1"/>
          </p:cNvSpPr>
          <p:nvPr>
            <p:ph type="body" sz="quarter" idx="10"/>
          </p:nvPr>
        </p:nvSpPr>
        <p:spPr/>
        <p:txBody>
          <a:bodyPr/>
          <a:lstStyle/>
          <a:p>
            <a:r>
              <a:rPr lang="en-GB"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Monitoring</a:t>
            </a:r>
            <a:endParaRPr lang="en-GB" dirty="0"/>
          </a:p>
        </p:txBody>
      </p:sp>
      <p:sp>
        <p:nvSpPr>
          <p:cNvPr id="6" name="Subtitle 5"/>
          <p:cNvSpPr>
            <a:spLocks noGrp="1"/>
          </p:cNvSpPr>
          <p:nvPr>
            <p:ph type="subTitle" idx="1"/>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Why is monitoring so important?</a:t>
            </a:r>
            <a:endParaRPr lang="en-GB" dirty="0"/>
          </a:p>
        </p:txBody>
      </p:sp>
      <p:sp>
        <p:nvSpPr>
          <p:cNvPr id="6" name="Text Placeholder 5"/>
          <p:cNvSpPr>
            <a:spLocks noGrp="1"/>
          </p:cNvSpPr>
          <p:nvPr>
            <p:ph type="body" sz="quarter" idx="10"/>
          </p:nvPr>
        </p:nvSpPr>
        <p:spPr/>
        <p:txBody>
          <a:bodyPr/>
          <a:lstStyle/>
          <a:p>
            <a:r>
              <a:rPr lang="en-GB" dirty="0" smtClean="0"/>
              <a:t>Because we all want to stay employed </a:t>
            </a:r>
            <a:r>
              <a:rPr lang="en-GB" dirty="0" smtClean="0">
                <a:sym typeface="Wingdings" pitchFamily="2" charset="2"/>
              </a:rPr>
              <a:t></a:t>
            </a:r>
          </a:p>
          <a:p>
            <a:r>
              <a:rPr lang="en-GB" dirty="0" smtClean="0">
                <a:sym typeface="Wingdings" pitchFamily="2" charset="2"/>
              </a:rPr>
              <a:t>OCS is a distributed system</a:t>
            </a:r>
          </a:p>
          <a:p>
            <a:r>
              <a:rPr lang="en-GB" dirty="0" smtClean="0">
                <a:sym typeface="Wingdings" pitchFamily="2" charset="2"/>
              </a:rPr>
              <a:t>There are many environmental dependencies</a:t>
            </a:r>
          </a:p>
          <a:p>
            <a:r>
              <a:rPr lang="en-GB" dirty="0" smtClean="0">
                <a:sym typeface="Wingdings" pitchFamily="2" charset="2"/>
              </a:rPr>
              <a:t>New ‘software’ model brings new challenges</a:t>
            </a:r>
          </a:p>
          <a:p>
            <a:r>
              <a:rPr lang="en-GB" dirty="0" smtClean="0">
                <a:sym typeface="Wingdings" pitchFamily="2" charset="2"/>
              </a:rPr>
              <a:t>Users may be more sensitive than usual</a:t>
            </a:r>
          </a:p>
          <a:p>
            <a:pPr>
              <a:buNone/>
            </a:pPr>
            <a:endParaRPr lang="en-GB"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Which tools can help me?</a:t>
            </a:r>
            <a:endParaRPr lang="en-GB" dirty="0"/>
          </a:p>
        </p:txBody>
      </p:sp>
      <p:sp>
        <p:nvSpPr>
          <p:cNvPr id="3" name="Text Placeholder 2"/>
          <p:cNvSpPr>
            <a:spLocks noGrp="1"/>
          </p:cNvSpPr>
          <p:nvPr>
            <p:ph type="body" sz="quarter" idx="10"/>
          </p:nvPr>
        </p:nvSpPr>
        <p:spPr/>
        <p:txBody>
          <a:bodyPr/>
          <a:lstStyle/>
          <a:p>
            <a:r>
              <a:rPr lang="en-GB" dirty="0" smtClean="0"/>
              <a:t>OCS 2007 R2 Monitoring Server (QoE)</a:t>
            </a:r>
          </a:p>
          <a:p>
            <a:r>
              <a:rPr lang="en-GB" dirty="0" smtClean="0"/>
              <a:t>OCS 2007 Deployment Verification Tool</a:t>
            </a:r>
          </a:p>
          <a:p>
            <a:pPr lvl="1"/>
            <a:r>
              <a:rPr lang="en-GB" dirty="0" smtClean="0"/>
              <a:t>Agents</a:t>
            </a:r>
          </a:p>
          <a:p>
            <a:pPr lvl="1"/>
            <a:r>
              <a:rPr lang="en-GB" dirty="0" smtClean="0"/>
              <a:t>Answering agent</a:t>
            </a:r>
          </a:p>
          <a:p>
            <a:r>
              <a:rPr lang="en-GB" dirty="0" smtClean="0"/>
              <a:t>VoIP Test Set</a:t>
            </a:r>
          </a:p>
          <a:p>
            <a:r>
              <a:rPr lang="en-GB" dirty="0" smtClean="0"/>
              <a:t>Pre-call Network Diagnostic Tool</a:t>
            </a:r>
            <a:endParaRPr lang="en-GB"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630" y="3929349"/>
            <a:ext cx="9013370" cy="1337595"/>
          </a:xfrm>
        </p:spPr>
        <p:txBody>
          <a:bodyPr/>
          <a:lstStyle/>
          <a:p>
            <a:r>
              <a:rPr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Voice Administration &amp; Monitoring for Microsoft Office Communications Server 2007 R2</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Paul Duffy</a:t>
            </a:r>
          </a:p>
          <a:p>
            <a:r>
              <a:rPr lang="en-US" dirty="0" smtClean="0">
                <a:solidFill>
                  <a:schemeClr val="tx1"/>
                </a:solidFill>
              </a:rPr>
              <a:t>Director</a:t>
            </a:r>
          </a:p>
          <a:p>
            <a:r>
              <a:rPr lang="en-US" dirty="0" smtClean="0">
                <a:solidFill>
                  <a:schemeClr val="tx1"/>
                </a:solidFill>
              </a:rPr>
              <a:t>Angorva</a:t>
            </a:r>
          </a:p>
          <a:p>
            <a:r>
              <a:rPr lang="en-US" dirty="0" smtClean="0">
                <a:solidFill>
                  <a:schemeClr val="tx1"/>
                </a:solidFill>
              </a:rPr>
              <a:t>Session Code: UNC303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90250" y="3929349"/>
            <a:ext cx="8490464" cy="1337595"/>
          </a:xfrm>
        </p:spPr>
        <p:txBody>
          <a:bodyPr/>
          <a:lstStyle/>
          <a:p>
            <a:r>
              <a:rPr lang="en-GB" dirty="0" smtClean="0"/>
              <a:t>Quality of Experience Recap</a:t>
            </a:r>
            <a:endParaRPr lang="en-GB" dirty="0"/>
          </a:p>
        </p:txBody>
      </p:sp>
      <p:sp>
        <p:nvSpPr>
          <p:cNvPr id="6" name="Subtitle 5"/>
          <p:cNvSpPr>
            <a:spLocks noGrp="1"/>
          </p:cNvSpPr>
          <p:nvPr>
            <p:ph type="subTitle" idx="1"/>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5"/>
          <p:cNvSpPr>
            <a:spLocks noGrp="1"/>
          </p:cNvSpPr>
          <p:nvPr>
            <p:ph type="title"/>
          </p:nvPr>
        </p:nvSpPr>
        <p:spPr/>
        <p:txBody>
          <a:bodyPr/>
          <a:lstStyle/>
          <a:p>
            <a:r>
              <a:rPr lang="en-US" dirty="0" smtClean="0"/>
              <a:t>Quality of Experience</a:t>
            </a:r>
            <a:endParaRPr lang="en-US" dirty="0"/>
          </a:p>
        </p:txBody>
      </p:sp>
      <p:sp>
        <p:nvSpPr>
          <p:cNvPr id="40962" name="Rectangle 6"/>
          <p:cNvSpPr>
            <a:spLocks noGrp="1"/>
          </p:cNvSpPr>
          <p:nvPr>
            <p:ph type="body" sz="quarter" idx="10"/>
          </p:nvPr>
        </p:nvSpPr>
        <p:spPr/>
        <p:txBody>
          <a:bodyPr/>
          <a:lstStyle/>
          <a:p>
            <a:r>
              <a:rPr lang="en-US" sz="2400" dirty="0" smtClean="0"/>
              <a:t>Considers all factors influencing user perception, such as:</a:t>
            </a:r>
          </a:p>
          <a:p>
            <a:pPr lvl="1"/>
            <a:r>
              <a:rPr lang="en-US" sz="2000" dirty="0" smtClean="0"/>
              <a:t>Hardware</a:t>
            </a:r>
          </a:p>
          <a:p>
            <a:pPr lvl="1"/>
            <a:r>
              <a:rPr lang="en-US" sz="2000" dirty="0" smtClean="0"/>
              <a:t>Application</a:t>
            </a:r>
          </a:p>
          <a:p>
            <a:pPr lvl="1"/>
            <a:r>
              <a:rPr lang="en-US" sz="2000" dirty="0" smtClean="0"/>
              <a:t>Psychological</a:t>
            </a:r>
          </a:p>
          <a:p>
            <a:pPr lvl="1"/>
            <a:r>
              <a:rPr lang="en-US" sz="2000" dirty="0" smtClean="0"/>
              <a:t>Physical parameters</a:t>
            </a:r>
          </a:p>
          <a:p>
            <a:r>
              <a:rPr lang="en-US" sz="2400" dirty="0" smtClean="0"/>
              <a:t>Media stack monitoring and optimizing in real-time</a:t>
            </a:r>
          </a:p>
          <a:p>
            <a:r>
              <a:rPr lang="en-US" sz="2400" dirty="0" smtClean="0"/>
              <a:t>Intelligent end points</a:t>
            </a:r>
          </a:p>
          <a:p>
            <a:r>
              <a:rPr lang="en-US" sz="2400" dirty="0" smtClean="0"/>
              <a:t>Inferior UC devices can cause disproportionate problems</a:t>
            </a:r>
          </a:p>
          <a:p>
            <a:r>
              <a:rPr lang="en-US" sz="2400" dirty="0" smtClean="0"/>
              <a:t>QoE is about network AND payload content</a:t>
            </a:r>
            <a:endParaRPr lang="en-US" sz="24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Quality of Experience Summary</a:t>
            </a:r>
            <a:endParaRPr lang="en-US" dirty="0"/>
          </a:p>
        </p:txBody>
      </p:sp>
      <p:sp>
        <p:nvSpPr>
          <p:cNvPr id="176130" name="Text Placeholder 2"/>
          <p:cNvSpPr>
            <a:spLocks noGrp="1"/>
          </p:cNvSpPr>
          <p:nvPr>
            <p:ph type="body" sz="quarter" idx="10"/>
          </p:nvPr>
        </p:nvSpPr>
        <p:spPr/>
        <p:txBody>
          <a:bodyPr/>
          <a:lstStyle/>
          <a:p>
            <a:r>
              <a:rPr lang="en-US" smtClean="0"/>
              <a:t>Right-provision networks</a:t>
            </a:r>
          </a:p>
          <a:p>
            <a:r>
              <a:rPr lang="en-US" smtClean="0"/>
              <a:t>Use DiffServ / SLA where appropriate</a:t>
            </a:r>
          </a:p>
          <a:p>
            <a:r>
              <a:rPr lang="en-US" smtClean="0"/>
              <a:t>Intelligent endpoints adapt to network conditions</a:t>
            </a:r>
          </a:p>
          <a:p>
            <a:r>
              <a:rPr lang="en-US" smtClean="0"/>
              <a:t>Use OCS 2007 &amp; OCS 2007 R2 logo devices</a:t>
            </a:r>
          </a:p>
          <a:p>
            <a:r>
              <a:rPr lang="en-US" smtClean="0"/>
              <a:t>QoE focuses on the network and payload</a:t>
            </a:r>
          </a:p>
          <a:p>
            <a:r>
              <a:rPr lang="en-US" smtClean="0"/>
              <a:t>Monitoring Server aggregates QoE data</a:t>
            </a: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Monitoring Server: Collection</a:t>
            </a:r>
            <a:endParaRPr lang="en-GB" dirty="0"/>
          </a:p>
        </p:txBody>
      </p:sp>
      <p:sp>
        <p:nvSpPr>
          <p:cNvPr id="3" name="Text Placeholder 2"/>
          <p:cNvSpPr>
            <a:spLocks noGrp="1"/>
          </p:cNvSpPr>
          <p:nvPr>
            <p:ph type="body" sz="quarter" idx="10"/>
          </p:nvPr>
        </p:nvSpPr>
        <p:spPr/>
        <p:txBody>
          <a:bodyPr/>
          <a:lstStyle/>
          <a:p>
            <a:r>
              <a:rPr lang="en-GB" dirty="0" smtClean="0"/>
              <a:t>Integrated component of OCS 2007 R2</a:t>
            </a:r>
          </a:p>
          <a:p>
            <a:r>
              <a:rPr lang="en-GB" dirty="0" smtClean="0"/>
              <a:t>Receives a ‘QoE’ CDR after every voice call</a:t>
            </a:r>
          </a:p>
          <a:p>
            <a:r>
              <a:rPr lang="en-GB" dirty="0" smtClean="0"/>
              <a:t>Each CDR contains important quality metrics</a:t>
            </a:r>
          </a:p>
          <a:p>
            <a:r>
              <a:rPr lang="en-GB" dirty="0" smtClean="0"/>
              <a:t>Reports come from endpoints and servers</a:t>
            </a:r>
          </a:p>
          <a:p>
            <a:r>
              <a:rPr lang="en-GB" dirty="0" smtClean="0"/>
              <a:t>All reports are stored in a database</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What might you use QoE Data for ?</a:t>
            </a:r>
            <a:endParaRPr lang="en-GB" dirty="0"/>
          </a:p>
        </p:txBody>
      </p:sp>
      <p:sp>
        <p:nvSpPr>
          <p:cNvPr id="6" name="Text Placeholder 5"/>
          <p:cNvSpPr>
            <a:spLocks noGrp="1"/>
          </p:cNvSpPr>
          <p:nvPr>
            <p:ph type="body" sz="quarter" idx="10"/>
          </p:nvPr>
        </p:nvSpPr>
        <p:spPr/>
        <p:txBody>
          <a:bodyPr/>
          <a:lstStyle/>
          <a:p>
            <a:r>
              <a:rPr lang="en-GB" dirty="0" smtClean="0"/>
              <a:t>Helpdesk troubleshooting</a:t>
            </a:r>
          </a:p>
          <a:p>
            <a:r>
              <a:rPr lang="en-GB" dirty="0" smtClean="0"/>
              <a:t>Network engineering</a:t>
            </a:r>
          </a:p>
          <a:p>
            <a:r>
              <a:rPr lang="en-GB" dirty="0" smtClean="0"/>
              <a:t>Nearly real-time monitoring</a:t>
            </a:r>
          </a:p>
          <a:p>
            <a:r>
              <a:rPr lang="en-GB" dirty="0" smtClean="0"/>
              <a:t>Early warnings</a:t>
            </a:r>
          </a:p>
          <a:p>
            <a:r>
              <a:rPr lang="en-GB" dirty="0" smtClean="0"/>
              <a:t>Validation of plans</a:t>
            </a:r>
          </a:p>
          <a:p>
            <a:r>
              <a:rPr lang="en-GB" dirty="0" smtClean="0"/>
              <a:t>Future planning</a:t>
            </a:r>
          </a:p>
          <a:p>
            <a:r>
              <a:rPr lang="en-GB" dirty="0" smtClean="0"/>
              <a:t>And many more uses...</a:t>
            </a:r>
            <a:endParaRPr lang="en-GB" dirty="0"/>
          </a:p>
        </p:txBody>
      </p:sp>
      <p:sp>
        <p:nvSpPr>
          <p:cNvPr id="8" name="Rectangle 7"/>
          <p:cNvSpPr/>
          <p:nvPr/>
        </p:nvSpPr>
        <p:spPr>
          <a:xfrm rot="19510659">
            <a:off x="-581621" y="2941432"/>
            <a:ext cx="10200744"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 NOT CONSIDER THIS OPTIONAL</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QoE Architecture</a:t>
            </a:r>
            <a:endParaRPr lang="en-GB" dirty="0"/>
          </a:p>
        </p:txBody>
      </p:sp>
      <p:grpSp>
        <p:nvGrpSpPr>
          <p:cNvPr id="2" name="Group 34"/>
          <p:cNvGrpSpPr/>
          <p:nvPr/>
        </p:nvGrpSpPr>
        <p:grpSpPr>
          <a:xfrm>
            <a:off x="85608" y="1074475"/>
            <a:ext cx="1832377" cy="936696"/>
            <a:chOff x="626526" y="1601789"/>
            <a:chExt cx="1832377" cy="936696"/>
          </a:xfrm>
          <a:solidFill>
            <a:schemeClr val="accent3">
              <a:lumMod val="75000"/>
            </a:schemeClr>
          </a:solidFill>
        </p:grpSpPr>
        <p:sp>
          <p:nvSpPr>
            <p:cNvPr id="60" name="Rounded Rectangle 59"/>
            <p:cNvSpPr/>
            <p:nvPr/>
          </p:nvSpPr>
          <p:spPr bwMode="auto">
            <a:xfrm>
              <a:off x="626526" y="1601789"/>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3" name="TextBox 72"/>
            <p:cNvSpPr txBox="1"/>
            <p:nvPr/>
          </p:nvSpPr>
          <p:spPr>
            <a:xfrm>
              <a:off x="800740" y="1804470"/>
              <a:ext cx="1550392" cy="523220"/>
            </a:xfrm>
            <a:prstGeom prst="rect">
              <a:avLst/>
            </a:prstGeom>
            <a:grpFill/>
          </p:spPr>
          <p:txBody>
            <a:bodyPr wrap="square" rtlCol="0">
              <a:spAutoFit/>
            </a:bodyPr>
            <a:lstStyle/>
            <a:p>
              <a:pPr algn="ctr"/>
              <a:r>
                <a:rPr lang="en-GB" sz="1400" b="1" dirty="0" smtClean="0"/>
                <a:t>Client</a:t>
              </a:r>
            </a:p>
            <a:p>
              <a:pPr algn="ctr"/>
              <a:r>
                <a:rPr lang="en-GB" sz="1400" b="1" dirty="0" smtClean="0"/>
                <a:t>(UC endpoint)</a:t>
              </a:r>
              <a:endParaRPr lang="en-GB" sz="1400" b="1" dirty="0"/>
            </a:p>
          </p:txBody>
        </p:sp>
      </p:grpSp>
      <p:grpSp>
        <p:nvGrpSpPr>
          <p:cNvPr id="3" name="Group 33"/>
          <p:cNvGrpSpPr/>
          <p:nvPr/>
        </p:nvGrpSpPr>
        <p:grpSpPr>
          <a:xfrm>
            <a:off x="2610829" y="1087352"/>
            <a:ext cx="1832377" cy="936696"/>
            <a:chOff x="2726744" y="1601788"/>
            <a:chExt cx="1832377" cy="936696"/>
          </a:xfrm>
          <a:solidFill>
            <a:schemeClr val="accent3">
              <a:lumMod val="75000"/>
            </a:schemeClr>
          </a:solidFill>
        </p:grpSpPr>
        <p:sp>
          <p:nvSpPr>
            <p:cNvPr id="74" name="Rounded Rectangle 73"/>
            <p:cNvSpPr/>
            <p:nvPr/>
          </p:nvSpPr>
          <p:spPr bwMode="auto">
            <a:xfrm>
              <a:off x="2726744" y="1601788"/>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5" name="TextBox 74"/>
            <p:cNvSpPr txBox="1"/>
            <p:nvPr/>
          </p:nvSpPr>
          <p:spPr>
            <a:xfrm>
              <a:off x="2900314" y="1900690"/>
              <a:ext cx="1550392" cy="307777"/>
            </a:xfrm>
            <a:prstGeom prst="rect">
              <a:avLst/>
            </a:prstGeom>
            <a:grpFill/>
          </p:spPr>
          <p:txBody>
            <a:bodyPr wrap="square" rtlCol="0">
              <a:spAutoFit/>
            </a:bodyPr>
            <a:lstStyle/>
            <a:p>
              <a:r>
                <a:rPr lang="en-GB" sz="1400" b="1" dirty="0" smtClean="0"/>
                <a:t>Mediation Server</a:t>
              </a:r>
              <a:endParaRPr lang="en-GB" sz="1400" b="1" dirty="0"/>
            </a:p>
          </p:txBody>
        </p:sp>
      </p:grpSp>
      <p:grpSp>
        <p:nvGrpSpPr>
          <p:cNvPr id="4" name="Group 52"/>
          <p:cNvGrpSpPr/>
          <p:nvPr/>
        </p:nvGrpSpPr>
        <p:grpSpPr>
          <a:xfrm>
            <a:off x="4166555" y="5244779"/>
            <a:ext cx="1753264" cy="896254"/>
            <a:chOff x="6970782" y="3456346"/>
            <a:chExt cx="1832377" cy="936696"/>
          </a:xfrm>
          <a:solidFill>
            <a:schemeClr val="accent6"/>
          </a:solidFill>
        </p:grpSpPr>
        <p:sp>
          <p:nvSpPr>
            <p:cNvPr id="78" name="Rounded Rectangle 77"/>
            <p:cNvSpPr/>
            <p:nvPr/>
          </p:nvSpPr>
          <p:spPr bwMode="auto">
            <a:xfrm>
              <a:off x="6970782" y="3456346"/>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9" name="TextBox 78"/>
            <p:cNvSpPr txBox="1"/>
            <p:nvPr/>
          </p:nvSpPr>
          <p:spPr>
            <a:xfrm>
              <a:off x="6983158" y="3549184"/>
              <a:ext cx="1791329" cy="738664"/>
            </a:xfrm>
            <a:prstGeom prst="rect">
              <a:avLst/>
            </a:prstGeom>
            <a:grpFill/>
          </p:spPr>
          <p:txBody>
            <a:bodyPr wrap="square" rtlCol="0">
              <a:spAutoFit/>
            </a:bodyPr>
            <a:lstStyle/>
            <a:p>
              <a:pPr algn="ctr"/>
              <a:r>
                <a:rPr lang="en-GB" sz="1400" b="1" dirty="0" smtClean="0"/>
                <a:t>Systems Center</a:t>
              </a:r>
            </a:p>
            <a:p>
              <a:pPr algn="ctr"/>
              <a:r>
                <a:rPr lang="en-GB" sz="1400" b="1" dirty="0" smtClean="0"/>
                <a:t>Operations Manager</a:t>
              </a:r>
            </a:p>
            <a:p>
              <a:pPr algn="ctr"/>
              <a:r>
                <a:rPr lang="en-GB" sz="1400" b="1" dirty="0" smtClean="0"/>
                <a:t>(alerts)</a:t>
              </a:r>
              <a:endParaRPr lang="en-GB" sz="1400" b="1" dirty="0"/>
            </a:p>
          </p:txBody>
        </p:sp>
      </p:grpSp>
      <p:grpSp>
        <p:nvGrpSpPr>
          <p:cNvPr id="6" name="Group 35"/>
          <p:cNvGrpSpPr/>
          <p:nvPr/>
        </p:nvGrpSpPr>
        <p:grpSpPr>
          <a:xfrm>
            <a:off x="4926881" y="1082411"/>
            <a:ext cx="1832377" cy="936696"/>
            <a:chOff x="2739623" y="1601788"/>
            <a:chExt cx="1832377" cy="936696"/>
          </a:xfrm>
          <a:solidFill>
            <a:schemeClr val="accent3">
              <a:lumMod val="75000"/>
            </a:schemeClr>
          </a:solidFill>
        </p:grpSpPr>
        <p:sp>
          <p:nvSpPr>
            <p:cNvPr id="37" name="Rounded Rectangle 36"/>
            <p:cNvSpPr/>
            <p:nvPr/>
          </p:nvSpPr>
          <p:spPr bwMode="auto">
            <a:xfrm>
              <a:off x="2739623" y="1601788"/>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8" name="TextBox 37"/>
            <p:cNvSpPr txBox="1"/>
            <p:nvPr/>
          </p:nvSpPr>
          <p:spPr>
            <a:xfrm>
              <a:off x="2860756" y="1900690"/>
              <a:ext cx="1673834" cy="307777"/>
            </a:xfrm>
            <a:prstGeom prst="rect">
              <a:avLst/>
            </a:prstGeom>
            <a:grpFill/>
          </p:spPr>
          <p:txBody>
            <a:bodyPr wrap="square" rtlCol="0">
              <a:spAutoFit/>
            </a:bodyPr>
            <a:lstStyle/>
            <a:p>
              <a:r>
                <a:rPr lang="en-GB" sz="1400" b="1" dirty="0" smtClean="0"/>
                <a:t>SIP – PSTN Gateway</a:t>
              </a:r>
              <a:endParaRPr lang="en-GB" sz="1400" b="1" dirty="0"/>
            </a:p>
          </p:txBody>
        </p:sp>
      </p:grpSp>
      <p:grpSp>
        <p:nvGrpSpPr>
          <p:cNvPr id="7" name="Group 38"/>
          <p:cNvGrpSpPr/>
          <p:nvPr/>
        </p:nvGrpSpPr>
        <p:grpSpPr>
          <a:xfrm>
            <a:off x="7221470" y="1082411"/>
            <a:ext cx="1832377" cy="936696"/>
            <a:chOff x="2739623" y="1601788"/>
            <a:chExt cx="1832377" cy="936696"/>
          </a:xfrm>
          <a:solidFill>
            <a:schemeClr val="accent3">
              <a:lumMod val="75000"/>
            </a:schemeClr>
          </a:solidFill>
        </p:grpSpPr>
        <p:sp>
          <p:nvSpPr>
            <p:cNvPr id="40" name="Rounded Rectangle 39"/>
            <p:cNvSpPr/>
            <p:nvPr/>
          </p:nvSpPr>
          <p:spPr bwMode="auto">
            <a:xfrm>
              <a:off x="2739623" y="1601788"/>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1" name="TextBox 40"/>
            <p:cNvSpPr txBox="1"/>
            <p:nvPr/>
          </p:nvSpPr>
          <p:spPr>
            <a:xfrm>
              <a:off x="2926072" y="1810537"/>
              <a:ext cx="1550392" cy="523220"/>
            </a:xfrm>
            <a:prstGeom prst="rect">
              <a:avLst/>
            </a:prstGeom>
            <a:grpFill/>
          </p:spPr>
          <p:txBody>
            <a:bodyPr wrap="square" rtlCol="0">
              <a:spAutoFit/>
            </a:bodyPr>
            <a:lstStyle/>
            <a:p>
              <a:pPr algn="ctr"/>
              <a:r>
                <a:rPr lang="en-GB" sz="1400" b="1" dirty="0" smtClean="0"/>
                <a:t>Client</a:t>
              </a:r>
            </a:p>
            <a:p>
              <a:pPr algn="ctr"/>
              <a:r>
                <a:rPr lang="en-GB" sz="1400" b="1" dirty="0" smtClean="0"/>
                <a:t>(PSTN endpoint)</a:t>
              </a:r>
              <a:endParaRPr lang="en-GB" sz="1400" b="1" dirty="0"/>
            </a:p>
          </p:txBody>
        </p:sp>
      </p:grpSp>
      <p:sp>
        <p:nvSpPr>
          <p:cNvPr id="42" name="Left-Right Arrow 41"/>
          <p:cNvSpPr/>
          <p:nvPr/>
        </p:nvSpPr>
        <p:spPr bwMode="auto">
          <a:xfrm>
            <a:off x="1897911" y="1408183"/>
            <a:ext cx="716499" cy="266659"/>
          </a:xfrm>
          <a:prstGeom prst="lef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4" name="Left-Right Arrow 43"/>
          <p:cNvSpPr/>
          <p:nvPr/>
        </p:nvSpPr>
        <p:spPr bwMode="auto">
          <a:xfrm>
            <a:off x="4430332" y="1403643"/>
            <a:ext cx="528034" cy="284209"/>
          </a:xfrm>
          <a:prstGeom prst="lef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Left-Right Arrow 44"/>
          <p:cNvSpPr/>
          <p:nvPr/>
        </p:nvSpPr>
        <p:spPr bwMode="auto">
          <a:xfrm>
            <a:off x="6725343" y="1408184"/>
            <a:ext cx="461068" cy="253910"/>
          </a:xfrm>
          <a:prstGeom prst="lef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8" name="TextBox 47"/>
          <p:cNvSpPr txBox="1"/>
          <p:nvPr/>
        </p:nvSpPr>
        <p:spPr>
          <a:xfrm>
            <a:off x="1975185" y="1571936"/>
            <a:ext cx="742256" cy="307777"/>
          </a:xfrm>
          <a:prstGeom prst="rect">
            <a:avLst/>
          </a:prstGeom>
          <a:noFill/>
        </p:spPr>
        <p:txBody>
          <a:bodyPr wrap="square" rtlCol="0">
            <a:spAutoFit/>
          </a:bodyPr>
          <a:lstStyle/>
          <a:p>
            <a:r>
              <a:rPr lang="en-GB" sz="1400" b="1" dirty="0" smtClean="0"/>
              <a:t>Leg A</a:t>
            </a:r>
            <a:endParaRPr lang="en-GB" sz="1400" b="1" dirty="0"/>
          </a:p>
        </p:txBody>
      </p:sp>
      <p:sp>
        <p:nvSpPr>
          <p:cNvPr id="51" name="TextBox 50"/>
          <p:cNvSpPr txBox="1"/>
          <p:nvPr/>
        </p:nvSpPr>
        <p:spPr>
          <a:xfrm>
            <a:off x="4368531" y="1608425"/>
            <a:ext cx="742256" cy="307777"/>
          </a:xfrm>
          <a:prstGeom prst="rect">
            <a:avLst/>
          </a:prstGeom>
          <a:noFill/>
        </p:spPr>
        <p:txBody>
          <a:bodyPr wrap="square" rtlCol="0">
            <a:spAutoFit/>
          </a:bodyPr>
          <a:lstStyle/>
          <a:p>
            <a:r>
              <a:rPr lang="en-GB" sz="1400" b="1" dirty="0" smtClean="0"/>
              <a:t>Leg B</a:t>
            </a:r>
            <a:endParaRPr lang="en-GB" sz="1400" b="1" dirty="0"/>
          </a:p>
        </p:txBody>
      </p:sp>
      <p:sp>
        <p:nvSpPr>
          <p:cNvPr id="52" name="TextBox 51"/>
          <p:cNvSpPr txBox="1"/>
          <p:nvPr/>
        </p:nvSpPr>
        <p:spPr>
          <a:xfrm>
            <a:off x="6673872" y="1608425"/>
            <a:ext cx="742256" cy="307777"/>
          </a:xfrm>
          <a:prstGeom prst="rect">
            <a:avLst/>
          </a:prstGeom>
          <a:noFill/>
        </p:spPr>
        <p:txBody>
          <a:bodyPr wrap="square" rtlCol="0">
            <a:spAutoFit/>
          </a:bodyPr>
          <a:lstStyle/>
          <a:p>
            <a:r>
              <a:rPr lang="en-GB" sz="1400" b="1" dirty="0" smtClean="0"/>
              <a:t>Leg C</a:t>
            </a:r>
            <a:endParaRPr lang="en-GB" sz="1600" b="1" dirty="0"/>
          </a:p>
        </p:txBody>
      </p:sp>
      <p:grpSp>
        <p:nvGrpSpPr>
          <p:cNvPr id="8" name="Group 53"/>
          <p:cNvGrpSpPr/>
          <p:nvPr/>
        </p:nvGrpSpPr>
        <p:grpSpPr>
          <a:xfrm>
            <a:off x="3684250" y="2833733"/>
            <a:ext cx="2529918" cy="1930401"/>
            <a:chOff x="3748645" y="3868737"/>
            <a:chExt cx="2529918" cy="1930401"/>
          </a:xfrm>
        </p:grpSpPr>
        <p:sp>
          <p:nvSpPr>
            <p:cNvPr id="55" name="Rounded Rectangle 54"/>
            <p:cNvSpPr/>
            <p:nvPr/>
          </p:nvSpPr>
          <p:spPr bwMode="auto">
            <a:xfrm>
              <a:off x="3748645" y="3868737"/>
              <a:ext cx="2529918" cy="193040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6" name="TextBox 55"/>
            <p:cNvSpPr txBox="1"/>
            <p:nvPr/>
          </p:nvSpPr>
          <p:spPr>
            <a:xfrm>
              <a:off x="4281574" y="3886011"/>
              <a:ext cx="1550392" cy="307777"/>
            </a:xfrm>
            <a:prstGeom prst="rect">
              <a:avLst/>
            </a:prstGeom>
            <a:noFill/>
          </p:spPr>
          <p:txBody>
            <a:bodyPr wrap="square" rtlCol="0">
              <a:spAutoFit/>
            </a:bodyPr>
            <a:lstStyle/>
            <a:p>
              <a:r>
                <a:rPr lang="en-GB" sz="1400" b="1" dirty="0" smtClean="0"/>
                <a:t>Monitoring Server</a:t>
              </a:r>
              <a:endParaRPr lang="en-GB" sz="1400" b="1" dirty="0"/>
            </a:p>
          </p:txBody>
        </p:sp>
        <p:grpSp>
          <p:nvGrpSpPr>
            <p:cNvPr id="9" name="Group 38"/>
            <p:cNvGrpSpPr/>
            <p:nvPr/>
          </p:nvGrpSpPr>
          <p:grpSpPr>
            <a:xfrm>
              <a:off x="3981247" y="4463712"/>
              <a:ext cx="1007045" cy="595615"/>
              <a:chOff x="1861264" y="2141235"/>
              <a:chExt cx="1007045" cy="595615"/>
            </a:xfrm>
          </p:grpSpPr>
          <p:sp>
            <p:nvSpPr>
              <p:cNvPr id="65" name="Rounded Rectangle 64"/>
              <p:cNvSpPr/>
              <p:nvPr/>
            </p:nvSpPr>
            <p:spPr bwMode="auto">
              <a:xfrm>
                <a:off x="1861264" y="2141235"/>
                <a:ext cx="895954" cy="59561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7" name="TextBox 66"/>
              <p:cNvSpPr txBox="1"/>
              <p:nvPr/>
            </p:nvSpPr>
            <p:spPr>
              <a:xfrm>
                <a:off x="1957084" y="2271146"/>
                <a:ext cx="911225" cy="307777"/>
              </a:xfrm>
              <a:prstGeom prst="rect">
                <a:avLst/>
              </a:prstGeom>
              <a:noFill/>
            </p:spPr>
            <p:txBody>
              <a:bodyPr wrap="square" rtlCol="0">
                <a:spAutoFit/>
              </a:bodyPr>
              <a:lstStyle/>
              <a:p>
                <a:r>
                  <a:rPr lang="en-GB" sz="1400" b="1" dirty="0" smtClean="0"/>
                  <a:t>MSMQ</a:t>
                </a:r>
                <a:endParaRPr lang="en-GB" sz="1400" b="1" dirty="0"/>
              </a:p>
            </p:txBody>
          </p:sp>
        </p:grpSp>
        <p:grpSp>
          <p:nvGrpSpPr>
            <p:cNvPr id="10" name="Group 41"/>
            <p:cNvGrpSpPr/>
            <p:nvPr/>
          </p:nvGrpSpPr>
          <p:grpSpPr>
            <a:xfrm>
              <a:off x="5170895" y="4452336"/>
              <a:ext cx="925157" cy="595615"/>
              <a:chOff x="1861264" y="2141235"/>
              <a:chExt cx="925157" cy="595615"/>
            </a:xfrm>
          </p:grpSpPr>
          <p:sp>
            <p:nvSpPr>
              <p:cNvPr id="62" name="Rounded Rectangle 61"/>
              <p:cNvSpPr/>
              <p:nvPr/>
            </p:nvSpPr>
            <p:spPr bwMode="auto">
              <a:xfrm>
                <a:off x="1861264" y="2141235"/>
                <a:ext cx="895954" cy="59561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4" name="TextBox 63"/>
              <p:cNvSpPr txBox="1"/>
              <p:nvPr/>
            </p:nvSpPr>
            <p:spPr>
              <a:xfrm>
                <a:off x="1875196" y="2189258"/>
                <a:ext cx="911225" cy="523220"/>
              </a:xfrm>
              <a:prstGeom prst="rect">
                <a:avLst/>
              </a:prstGeom>
              <a:noFill/>
            </p:spPr>
            <p:txBody>
              <a:bodyPr wrap="square" rtlCol="0">
                <a:spAutoFit/>
              </a:bodyPr>
              <a:lstStyle/>
              <a:p>
                <a:pPr algn="ctr"/>
                <a:r>
                  <a:rPr lang="en-GB" sz="1400" b="1" dirty="0" smtClean="0"/>
                  <a:t>QoE</a:t>
                </a:r>
                <a:br>
                  <a:rPr lang="en-GB" sz="1400" b="1" dirty="0" smtClean="0"/>
                </a:br>
                <a:r>
                  <a:rPr lang="en-GB" sz="1400" b="1" dirty="0" smtClean="0"/>
                  <a:t>Service</a:t>
                </a:r>
                <a:endParaRPr lang="en-GB" sz="1400" b="1" dirty="0"/>
              </a:p>
            </p:txBody>
          </p:sp>
        </p:grpSp>
      </p:grpSp>
      <p:grpSp>
        <p:nvGrpSpPr>
          <p:cNvPr id="11" name="Group 67"/>
          <p:cNvGrpSpPr/>
          <p:nvPr/>
        </p:nvGrpSpPr>
        <p:grpSpPr>
          <a:xfrm>
            <a:off x="6481291" y="2833734"/>
            <a:ext cx="2217314" cy="1930400"/>
            <a:chOff x="6545686" y="3868738"/>
            <a:chExt cx="2217314" cy="1930400"/>
          </a:xfrm>
          <a:solidFill>
            <a:schemeClr val="accent6"/>
          </a:solidFill>
        </p:grpSpPr>
        <p:sp>
          <p:nvSpPr>
            <p:cNvPr id="70" name="Rounded Rectangle 69"/>
            <p:cNvSpPr/>
            <p:nvPr/>
          </p:nvSpPr>
          <p:spPr bwMode="auto">
            <a:xfrm>
              <a:off x="6545686" y="3868738"/>
              <a:ext cx="2217314" cy="1930400"/>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1" name="Flowchart: Magnetic Disk 70"/>
            <p:cNvSpPr/>
            <p:nvPr/>
          </p:nvSpPr>
          <p:spPr bwMode="auto">
            <a:xfrm>
              <a:off x="7467608" y="4424892"/>
              <a:ext cx="366208" cy="578466"/>
            </a:xfrm>
            <a:prstGeom prst="flowChartMagneticDisk">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1" name="TextBox 80"/>
            <p:cNvSpPr txBox="1"/>
            <p:nvPr/>
          </p:nvSpPr>
          <p:spPr>
            <a:xfrm>
              <a:off x="7307035" y="4958577"/>
              <a:ext cx="997846" cy="307777"/>
            </a:xfrm>
            <a:prstGeom prst="rect">
              <a:avLst/>
            </a:prstGeom>
            <a:grpFill/>
          </p:spPr>
          <p:txBody>
            <a:bodyPr wrap="square" rtlCol="0">
              <a:spAutoFit/>
            </a:bodyPr>
            <a:lstStyle/>
            <a:p>
              <a:r>
                <a:rPr lang="en-GB" sz="1400" b="1" dirty="0" smtClean="0"/>
                <a:t>QoE DB</a:t>
              </a:r>
              <a:endParaRPr lang="en-GB" sz="1400" b="1" dirty="0"/>
            </a:p>
          </p:txBody>
        </p:sp>
      </p:grpSp>
      <p:sp>
        <p:nvSpPr>
          <p:cNvPr id="82" name="Right Arrow 81"/>
          <p:cNvSpPr/>
          <p:nvPr/>
        </p:nvSpPr>
        <p:spPr bwMode="auto">
          <a:xfrm>
            <a:off x="4798855" y="3556776"/>
            <a:ext cx="320651" cy="245659"/>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3" name="Right Arrow 82"/>
          <p:cNvSpPr/>
          <p:nvPr/>
        </p:nvSpPr>
        <p:spPr bwMode="auto">
          <a:xfrm>
            <a:off x="2917736" y="3577911"/>
            <a:ext cx="964344" cy="243385"/>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4" name="Right Arrow 83"/>
          <p:cNvSpPr/>
          <p:nvPr/>
        </p:nvSpPr>
        <p:spPr bwMode="auto">
          <a:xfrm>
            <a:off x="6004405" y="3584089"/>
            <a:ext cx="1357854" cy="220638"/>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12" name="Group 84"/>
          <p:cNvGrpSpPr/>
          <p:nvPr/>
        </p:nvGrpSpPr>
        <p:grpSpPr>
          <a:xfrm>
            <a:off x="386363" y="2819046"/>
            <a:ext cx="2674554" cy="1941443"/>
            <a:chOff x="450758" y="3854050"/>
            <a:chExt cx="2674554" cy="1941443"/>
          </a:xfrm>
        </p:grpSpPr>
        <p:sp>
          <p:nvSpPr>
            <p:cNvPr id="86" name="Rounded Rectangle 85"/>
            <p:cNvSpPr/>
            <p:nvPr/>
          </p:nvSpPr>
          <p:spPr bwMode="auto">
            <a:xfrm>
              <a:off x="450758" y="3863658"/>
              <a:ext cx="2653050" cy="193183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7" name="Rounded Rectangle 86"/>
            <p:cNvSpPr/>
            <p:nvPr/>
          </p:nvSpPr>
          <p:spPr bwMode="auto">
            <a:xfrm>
              <a:off x="708337" y="4237148"/>
              <a:ext cx="1077212" cy="108182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8" name="TextBox 87"/>
            <p:cNvSpPr txBox="1"/>
            <p:nvPr/>
          </p:nvSpPr>
          <p:spPr>
            <a:xfrm>
              <a:off x="867575" y="4468009"/>
              <a:ext cx="911225" cy="523220"/>
            </a:xfrm>
            <a:prstGeom prst="rect">
              <a:avLst/>
            </a:prstGeom>
            <a:noFill/>
          </p:spPr>
          <p:txBody>
            <a:bodyPr wrap="square" rtlCol="0">
              <a:spAutoFit/>
            </a:bodyPr>
            <a:lstStyle/>
            <a:p>
              <a:r>
                <a:rPr lang="en-GB" sz="1400" b="1" dirty="0" smtClean="0"/>
                <a:t>QoE</a:t>
              </a:r>
              <a:br>
                <a:rPr lang="en-GB" sz="1400" b="1" dirty="0" smtClean="0"/>
              </a:br>
              <a:r>
                <a:rPr lang="en-GB" sz="1400" b="1" dirty="0" smtClean="0"/>
                <a:t>Agent</a:t>
              </a:r>
              <a:endParaRPr lang="en-GB" sz="1400" b="1" dirty="0"/>
            </a:p>
          </p:txBody>
        </p:sp>
        <p:sp>
          <p:nvSpPr>
            <p:cNvPr id="89" name="Rounded Rectangle 88"/>
            <p:cNvSpPr/>
            <p:nvPr/>
          </p:nvSpPr>
          <p:spPr bwMode="auto">
            <a:xfrm>
              <a:off x="2118267" y="4443562"/>
              <a:ext cx="895954" cy="59561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0" name="TextBox 89"/>
            <p:cNvSpPr txBox="1"/>
            <p:nvPr/>
          </p:nvSpPr>
          <p:spPr>
            <a:xfrm>
              <a:off x="2214087" y="4573473"/>
              <a:ext cx="911225" cy="307777"/>
            </a:xfrm>
            <a:prstGeom prst="rect">
              <a:avLst/>
            </a:prstGeom>
            <a:noFill/>
          </p:spPr>
          <p:txBody>
            <a:bodyPr wrap="square" rtlCol="0">
              <a:spAutoFit/>
            </a:bodyPr>
            <a:lstStyle/>
            <a:p>
              <a:r>
                <a:rPr lang="en-GB" sz="1400" b="1" dirty="0" smtClean="0"/>
                <a:t>MSMQ</a:t>
              </a:r>
              <a:endParaRPr lang="en-GB" sz="1400" b="1" dirty="0"/>
            </a:p>
          </p:txBody>
        </p:sp>
        <p:sp>
          <p:nvSpPr>
            <p:cNvPr id="91" name="TextBox 90"/>
            <p:cNvSpPr txBox="1"/>
            <p:nvPr/>
          </p:nvSpPr>
          <p:spPr>
            <a:xfrm>
              <a:off x="1040375" y="3854050"/>
              <a:ext cx="1550392" cy="307777"/>
            </a:xfrm>
            <a:prstGeom prst="rect">
              <a:avLst/>
            </a:prstGeom>
            <a:noFill/>
          </p:spPr>
          <p:txBody>
            <a:bodyPr wrap="square" rtlCol="0">
              <a:spAutoFit/>
            </a:bodyPr>
            <a:lstStyle/>
            <a:p>
              <a:r>
                <a:rPr lang="en-GB" sz="1400" b="1" dirty="0" smtClean="0"/>
                <a:t>Front End Server</a:t>
              </a:r>
              <a:endParaRPr lang="en-GB" sz="1400" b="1" dirty="0"/>
            </a:p>
          </p:txBody>
        </p:sp>
      </p:grpSp>
      <p:sp>
        <p:nvSpPr>
          <p:cNvPr id="92" name="Right Arrow 91"/>
          <p:cNvSpPr/>
          <p:nvPr/>
        </p:nvSpPr>
        <p:spPr bwMode="auto">
          <a:xfrm>
            <a:off x="1728053" y="3578321"/>
            <a:ext cx="320651" cy="245659"/>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4" name="Right Arrow 93"/>
          <p:cNvSpPr/>
          <p:nvPr/>
        </p:nvSpPr>
        <p:spPr bwMode="auto">
          <a:xfrm rot="5400000">
            <a:off x="606027" y="2262712"/>
            <a:ext cx="824248" cy="256138"/>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5" name="Right Arrow 94"/>
          <p:cNvSpPr/>
          <p:nvPr/>
        </p:nvSpPr>
        <p:spPr bwMode="auto">
          <a:xfrm rot="7475324">
            <a:off x="2687367" y="2340385"/>
            <a:ext cx="1050036" cy="259335"/>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6" name="Right Arrow 95"/>
          <p:cNvSpPr/>
          <p:nvPr/>
        </p:nvSpPr>
        <p:spPr bwMode="auto">
          <a:xfrm rot="5400000">
            <a:off x="4816137" y="4847034"/>
            <a:ext cx="464054" cy="258283"/>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13" name="Group 96"/>
          <p:cNvGrpSpPr/>
          <p:nvPr/>
        </p:nvGrpSpPr>
        <p:grpSpPr>
          <a:xfrm>
            <a:off x="6789027" y="5257658"/>
            <a:ext cx="1753264" cy="896254"/>
            <a:chOff x="6970782" y="3456346"/>
            <a:chExt cx="1832377" cy="936696"/>
          </a:xfrm>
          <a:solidFill>
            <a:schemeClr val="accent6"/>
          </a:solidFill>
        </p:grpSpPr>
        <p:sp>
          <p:nvSpPr>
            <p:cNvPr id="98" name="Rounded Rectangle 97"/>
            <p:cNvSpPr/>
            <p:nvPr/>
          </p:nvSpPr>
          <p:spPr bwMode="auto">
            <a:xfrm>
              <a:off x="6970782" y="3456346"/>
              <a:ext cx="1832377" cy="936696"/>
            </a:xfrm>
            <a:prstGeom prst="round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9" name="TextBox 98"/>
            <p:cNvSpPr txBox="1"/>
            <p:nvPr/>
          </p:nvSpPr>
          <p:spPr>
            <a:xfrm>
              <a:off x="7106125" y="3537947"/>
              <a:ext cx="1581891" cy="523220"/>
            </a:xfrm>
            <a:prstGeom prst="rect">
              <a:avLst/>
            </a:prstGeom>
            <a:grpFill/>
          </p:spPr>
          <p:txBody>
            <a:bodyPr wrap="square" rtlCol="0">
              <a:spAutoFit/>
            </a:bodyPr>
            <a:lstStyle/>
            <a:p>
              <a:pPr algn="ctr"/>
              <a:r>
                <a:rPr lang="en-GB" sz="1400" b="1" dirty="0" smtClean="0"/>
                <a:t>SQL Server Reporting Services</a:t>
              </a:r>
              <a:endParaRPr lang="en-GB" sz="1400" b="1" dirty="0"/>
            </a:p>
          </p:txBody>
        </p:sp>
      </p:grpSp>
      <p:sp>
        <p:nvSpPr>
          <p:cNvPr id="100" name="Right Arrow 99"/>
          <p:cNvSpPr/>
          <p:nvPr/>
        </p:nvSpPr>
        <p:spPr bwMode="auto">
          <a:xfrm rot="5400000">
            <a:off x="7428426" y="4857765"/>
            <a:ext cx="464054" cy="258283"/>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1" name="TextBox 100"/>
          <p:cNvSpPr txBox="1"/>
          <p:nvPr/>
        </p:nvSpPr>
        <p:spPr>
          <a:xfrm>
            <a:off x="201168" y="5216960"/>
            <a:ext cx="3404917" cy="646331"/>
          </a:xfrm>
          <a:prstGeom prst="rect">
            <a:avLst/>
          </a:prstGeom>
          <a:noFill/>
        </p:spPr>
        <p:txBody>
          <a:bodyPr wrap="square" rtlCol="0">
            <a:spAutoFit/>
          </a:bodyPr>
          <a:lstStyle/>
          <a:p>
            <a:r>
              <a:rPr lang="en-GB" b="1" dirty="0" smtClean="0"/>
              <a:t>In this example, QoE reports generated for legs ‘A’ and ‘B’ only </a:t>
            </a:r>
            <a:endParaRPr lang="en-GB"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92"/>
                                        </p:tgtEl>
                                        <p:attrNameLst>
                                          <p:attrName>style.visibility</p:attrName>
                                        </p:attrNameLst>
                                      </p:cBhvr>
                                      <p:to>
                                        <p:strVal val="visible"/>
                                      </p:to>
                                    </p:set>
                                    <p:anim calcmode="lin" valueType="num">
                                      <p:cBhvr>
                                        <p:cTn id="20" dur="500" fill="hold"/>
                                        <p:tgtEl>
                                          <p:spTgt spid="92"/>
                                        </p:tgtEl>
                                        <p:attrNameLst>
                                          <p:attrName>ppt_w</p:attrName>
                                        </p:attrNameLst>
                                      </p:cBhvr>
                                      <p:tavLst>
                                        <p:tav tm="0">
                                          <p:val>
                                            <p:fltVal val="0"/>
                                          </p:val>
                                        </p:tav>
                                        <p:tav tm="100000">
                                          <p:val>
                                            <p:strVal val="#ppt_w"/>
                                          </p:val>
                                        </p:tav>
                                      </p:tavLst>
                                    </p:anim>
                                    <p:anim calcmode="lin" valueType="num">
                                      <p:cBhvr>
                                        <p:cTn id="21" dur="500" fill="hold"/>
                                        <p:tgtEl>
                                          <p:spTgt spid="92"/>
                                        </p:tgtEl>
                                        <p:attrNameLst>
                                          <p:attrName>ppt_h</p:attrName>
                                        </p:attrNameLst>
                                      </p:cBhvr>
                                      <p:tavLst>
                                        <p:tav tm="0">
                                          <p:val>
                                            <p:fltVal val="0"/>
                                          </p:val>
                                        </p:tav>
                                        <p:tav tm="100000">
                                          <p:val>
                                            <p:strVal val="#ppt_h"/>
                                          </p:val>
                                        </p:tav>
                                      </p:tavLst>
                                    </p:anim>
                                    <p:animEffect transition="in" filter="fade">
                                      <p:cBhvr>
                                        <p:cTn id="22" dur="500"/>
                                        <p:tgtEl>
                                          <p:spTgt spid="92"/>
                                        </p:tgtEl>
                                      </p:cBhvr>
                                    </p:animEffect>
                                  </p:childTnLst>
                                </p:cTn>
                              </p:par>
                            </p:childTnLst>
                          </p:cTn>
                        </p:par>
                        <p:par>
                          <p:cTn id="23" fill="hold">
                            <p:stCondLst>
                              <p:cond delay="500"/>
                            </p:stCondLst>
                            <p:childTnLst>
                              <p:par>
                                <p:cTn id="24" presetID="53" presetClass="entr" presetSubtype="0"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
                                          </p:val>
                                        </p:tav>
                                        <p:tav tm="100000">
                                          <p:val>
                                            <p:strVal val="#ppt_w"/>
                                          </p:val>
                                        </p:tav>
                                      </p:tavLst>
                                    </p:anim>
                                    <p:anim calcmode="lin" valueType="num">
                                      <p:cBhvr>
                                        <p:cTn id="27" dur="500" fill="hold"/>
                                        <p:tgtEl>
                                          <p:spTgt spid="83"/>
                                        </p:tgtEl>
                                        <p:attrNameLst>
                                          <p:attrName>ppt_h</p:attrName>
                                        </p:attrNameLst>
                                      </p:cBhvr>
                                      <p:tavLst>
                                        <p:tav tm="0">
                                          <p:val>
                                            <p:fltVal val="0"/>
                                          </p:val>
                                        </p:tav>
                                        <p:tav tm="100000">
                                          <p:val>
                                            <p:strVal val="#ppt_h"/>
                                          </p:val>
                                        </p:tav>
                                      </p:tavLst>
                                    </p:anim>
                                    <p:animEffect transition="in" filter="fade">
                                      <p:cBhvr>
                                        <p:cTn id="28" dur="500"/>
                                        <p:tgtEl>
                                          <p:spTgt spid="83"/>
                                        </p:tgtEl>
                                      </p:cBhvr>
                                    </p:animEffect>
                                  </p:childTnLst>
                                </p:cTn>
                              </p:par>
                            </p:childTnLst>
                          </p:cTn>
                        </p:par>
                        <p:par>
                          <p:cTn id="29" fill="hold">
                            <p:stCondLst>
                              <p:cond delay="1000"/>
                            </p:stCondLst>
                            <p:childTnLst>
                              <p:par>
                                <p:cTn id="30" presetID="53" presetClass="entr" presetSubtype="0" fill="hold" grpId="0"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p:cTn id="32" dur="500" fill="hold"/>
                                        <p:tgtEl>
                                          <p:spTgt spid="82"/>
                                        </p:tgtEl>
                                        <p:attrNameLst>
                                          <p:attrName>ppt_w</p:attrName>
                                        </p:attrNameLst>
                                      </p:cBhvr>
                                      <p:tavLst>
                                        <p:tav tm="0">
                                          <p:val>
                                            <p:fltVal val="0"/>
                                          </p:val>
                                        </p:tav>
                                        <p:tav tm="100000">
                                          <p:val>
                                            <p:strVal val="#ppt_w"/>
                                          </p:val>
                                        </p:tav>
                                      </p:tavLst>
                                    </p:anim>
                                    <p:anim calcmode="lin" valueType="num">
                                      <p:cBhvr>
                                        <p:cTn id="33" dur="500" fill="hold"/>
                                        <p:tgtEl>
                                          <p:spTgt spid="82"/>
                                        </p:tgtEl>
                                        <p:attrNameLst>
                                          <p:attrName>ppt_h</p:attrName>
                                        </p:attrNameLst>
                                      </p:cBhvr>
                                      <p:tavLst>
                                        <p:tav tm="0">
                                          <p:val>
                                            <p:fltVal val="0"/>
                                          </p:val>
                                        </p:tav>
                                        <p:tav tm="100000">
                                          <p:val>
                                            <p:strVal val="#ppt_h"/>
                                          </p:val>
                                        </p:tav>
                                      </p:tavLst>
                                    </p:anim>
                                    <p:animEffect transition="in" filter="fade">
                                      <p:cBhvr>
                                        <p:cTn id="34" dur="500"/>
                                        <p:tgtEl>
                                          <p:spTgt spid="82"/>
                                        </p:tgtEl>
                                      </p:cBhvr>
                                    </p:animEffect>
                                  </p:childTnLst>
                                </p:cTn>
                              </p:par>
                            </p:childTnLst>
                          </p:cTn>
                        </p:par>
                        <p:par>
                          <p:cTn id="35" fill="hold">
                            <p:stCondLst>
                              <p:cond delay="1500"/>
                            </p:stCondLst>
                            <p:childTnLst>
                              <p:par>
                                <p:cTn id="36" presetID="53" presetClass="entr" presetSubtype="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Effect transition="in" filter="fade">
                                      <p:cBhvr>
                                        <p:cTn id="40" dur="500"/>
                                        <p:tgtEl>
                                          <p:spTgt spid="84"/>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500" fill="hold"/>
                                        <p:tgtEl>
                                          <p:spTgt spid="2"/>
                                        </p:tgtEl>
                                        <p:attrNameLst>
                                          <p:attrName>ppt_w</p:attrName>
                                        </p:attrNameLst>
                                      </p:cBhvr>
                                      <p:tavLst>
                                        <p:tav tm="0">
                                          <p:val>
                                            <p:fltVal val="0"/>
                                          </p:val>
                                        </p:tav>
                                        <p:tav tm="100000">
                                          <p:val>
                                            <p:strVal val="#ppt_w"/>
                                          </p:val>
                                        </p:tav>
                                      </p:tavLst>
                                    </p:anim>
                                    <p:anim calcmode="lin" valueType="num">
                                      <p:cBhvr>
                                        <p:cTn id="46" dur="500" fill="hold"/>
                                        <p:tgtEl>
                                          <p:spTgt spid="2"/>
                                        </p:tgtEl>
                                        <p:attrNameLst>
                                          <p:attrName>ppt_h</p:attrName>
                                        </p:attrNameLst>
                                      </p:cBhvr>
                                      <p:tavLst>
                                        <p:tav tm="0">
                                          <p:val>
                                            <p:fltVal val="0"/>
                                          </p:val>
                                        </p:tav>
                                        <p:tav tm="100000">
                                          <p:val>
                                            <p:strVal val="#ppt_h"/>
                                          </p:val>
                                        </p:tav>
                                      </p:tavLst>
                                    </p:anim>
                                    <p:animEffect transition="in" filter="fade">
                                      <p:cBhvr>
                                        <p:cTn id="47" dur="500"/>
                                        <p:tgtEl>
                                          <p:spTgt spid="2"/>
                                        </p:tgtEl>
                                      </p:cBhvr>
                                    </p:animEffect>
                                  </p:childTnLst>
                                </p:cTn>
                              </p:par>
                            </p:childTnLst>
                          </p:cTn>
                        </p:par>
                        <p:par>
                          <p:cTn id="48" fill="hold">
                            <p:stCondLst>
                              <p:cond delay="500"/>
                            </p:stCondLst>
                            <p:childTnLst>
                              <p:par>
                                <p:cTn id="49" presetID="53"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animEffect transition="in" filter="fade">
                                      <p:cBhvr>
                                        <p:cTn id="53" dur="500"/>
                                        <p:tgtEl>
                                          <p:spTgt spid="3"/>
                                        </p:tgtEl>
                                      </p:cBhvr>
                                    </p:animEffect>
                                  </p:childTnLst>
                                </p:cTn>
                              </p:par>
                            </p:childTnLst>
                          </p:cTn>
                        </p:par>
                        <p:par>
                          <p:cTn id="54" fill="hold">
                            <p:stCondLst>
                              <p:cond delay="1000"/>
                            </p:stCondLst>
                            <p:childTnLst>
                              <p:par>
                                <p:cTn id="55" presetID="53" presetClass="entr" presetSubtype="0"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animEffect transition="in" filter="fade">
                                      <p:cBhvr>
                                        <p:cTn id="59" dur="500"/>
                                        <p:tgtEl>
                                          <p:spTgt spid="6"/>
                                        </p:tgtEl>
                                      </p:cBhvr>
                                    </p:animEffect>
                                  </p:childTnLst>
                                </p:cTn>
                              </p:par>
                            </p:childTnLst>
                          </p:cTn>
                        </p:par>
                        <p:par>
                          <p:cTn id="60" fill="hold">
                            <p:stCondLst>
                              <p:cond delay="1500"/>
                            </p:stCondLst>
                            <p:childTnLst>
                              <p:par>
                                <p:cTn id="61" presetID="53" presetClass="entr" presetSubtype="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p:cTn id="70" dur="500" fill="hold"/>
                                        <p:tgtEl>
                                          <p:spTgt spid="42"/>
                                        </p:tgtEl>
                                        <p:attrNameLst>
                                          <p:attrName>ppt_w</p:attrName>
                                        </p:attrNameLst>
                                      </p:cBhvr>
                                      <p:tavLst>
                                        <p:tav tm="0">
                                          <p:val>
                                            <p:fltVal val="0"/>
                                          </p:val>
                                        </p:tav>
                                        <p:tav tm="100000">
                                          <p:val>
                                            <p:strVal val="#ppt_w"/>
                                          </p:val>
                                        </p:tav>
                                      </p:tavLst>
                                    </p:anim>
                                    <p:anim calcmode="lin" valueType="num">
                                      <p:cBhvr>
                                        <p:cTn id="71" dur="500" fill="hold"/>
                                        <p:tgtEl>
                                          <p:spTgt spid="42"/>
                                        </p:tgtEl>
                                        <p:attrNameLst>
                                          <p:attrName>ppt_h</p:attrName>
                                        </p:attrNameLst>
                                      </p:cBhvr>
                                      <p:tavLst>
                                        <p:tav tm="0">
                                          <p:val>
                                            <p:fltVal val="0"/>
                                          </p:val>
                                        </p:tav>
                                        <p:tav tm="100000">
                                          <p:val>
                                            <p:strVal val="#ppt_h"/>
                                          </p:val>
                                        </p:tav>
                                      </p:tavLst>
                                    </p:anim>
                                    <p:animEffect transition="in" filter="fade">
                                      <p:cBhvr>
                                        <p:cTn id="72" dur="500"/>
                                        <p:tgtEl>
                                          <p:spTgt spid="42"/>
                                        </p:tgtEl>
                                      </p:cBhvr>
                                    </p:animEffect>
                                  </p:childTnLst>
                                </p:cTn>
                              </p:par>
                              <p:par>
                                <p:cTn id="73" presetID="53"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Effect transition="in" filter="fade">
                                      <p:cBhvr>
                                        <p:cTn id="77" dur="500"/>
                                        <p:tgtEl>
                                          <p:spTgt spid="48"/>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0" fill="hold" grpId="0" nodeType="click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par>
                                <p:cTn id="85" presetID="53" presetClass="entr" presetSubtype="0"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0"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fill="hold"/>
                                        <p:tgtEl>
                                          <p:spTgt spid="45"/>
                                        </p:tgtEl>
                                        <p:attrNameLst>
                                          <p:attrName>ppt_w</p:attrName>
                                        </p:attrNameLst>
                                      </p:cBhvr>
                                      <p:tavLst>
                                        <p:tav tm="0">
                                          <p:val>
                                            <p:fltVal val="0"/>
                                          </p:val>
                                        </p:tav>
                                        <p:tav tm="100000">
                                          <p:val>
                                            <p:strVal val="#ppt_w"/>
                                          </p:val>
                                        </p:tav>
                                      </p:tavLst>
                                    </p:anim>
                                    <p:anim calcmode="lin" valueType="num">
                                      <p:cBhvr>
                                        <p:cTn id="95" dur="500" fill="hold"/>
                                        <p:tgtEl>
                                          <p:spTgt spid="45"/>
                                        </p:tgtEl>
                                        <p:attrNameLst>
                                          <p:attrName>ppt_h</p:attrName>
                                        </p:attrNameLst>
                                      </p:cBhvr>
                                      <p:tavLst>
                                        <p:tav tm="0">
                                          <p:val>
                                            <p:fltVal val="0"/>
                                          </p:val>
                                        </p:tav>
                                        <p:tav tm="100000">
                                          <p:val>
                                            <p:strVal val="#ppt_h"/>
                                          </p:val>
                                        </p:tav>
                                      </p:tavLst>
                                    </p:anim>
                                    <p:animEffect transition="in" filter="fade">
                                      <p:cBhvr>
                                        <p:cTn id="96" dur="500"/>
                                        <p:tgtEl>
                                          <p:spTgt spid="45"/>
                                        </p:tgtEl>
                                      </p:cBhvr>
                                    </p:animEffect>
                                  </p:childTnLst>
                                </p:cTn>
                              </p:par>
                              <p:par>
                                <p:cTn id="97" presetID="53" presetClass="entr" presetSubtype="0"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p:cTn id="99" dur="500" fill="hold"/>
                                        <p:tgtEl>
                                          <p:spTgt spid="52"/>
                                        </p:tgtEl>
                                        <p:attrNameLst>
                                          <p:attrName>ppt_w</p:attrName>
                                        </p:attrNameLst>
                                      </p:cBhvr>
                                      <p:tavLst>
                                        <p:tav tm="0">
                                          <p:val>
                                            <p:fltVal val="0"/>
                                          </p:val>
                                        </p:tav>
                                        <p:tav tm="100000">
                                          <p:val>
                                            <p:strVal val="#ppt_w"/>
                                          </p:val>
                                        </p:tav>
                                      </p:tavLst>
                                    </p:anim>
                                    <p:anim calcmode="lin" valueType="num">
                                      <p:cBhvr>
                                        <p:cTn id="100" dur="500" fill="hold"/>
                                        <p:tgtEl>
                                          <p:spTgt spid="52"/>
                                        </p:tgtEl>
                                        <p:attrNameLst>
                                          <p:attrName>ppt_h</p:attrName>
                                        </p:attrNameLst>
                                      </p:cBhvr>
                                      <p:tavLst>
                                        <p:tav tm="0">
                                          <p:val>
                                            <p:fltVal val="0"/>
                                          </p:val>
                                        </p:tav>
                                        <p:tav tm="100000">
                                          <p:val>
                                            <p:strVal val="#ppt_h"/>
                                          </p:val>
                                        </p:tav>
                                      </p:tavLst>
                                    </p:anim>
                                    <p:animEffect transition="in" filter="fade">
                                      <p:cBhvr>
                                        <p:cTn id="101" dur="500"/>
                                        <p:tgtEl>
                                          <p:spTgt spid="52"/>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0" fill="hold" grpId="0" nodeType="clickEffect">
                                  <p:stCondLst>
                                    <p:cond delay="0"/>
                                  </p:stCondLst>
                                  <p:childTnLst>
                                    <p:set>
                                      <p:cBhvr>
                                        <p:cTn id="105" dur="1" fill="hold">
                                          <p:stCondLst>
                                            <p:cond delay="0"/>
                                          </p:stCondLst>
                                        </p:cTn>
                                        <p:tgtEl>
                                          <p:spTgt spid="94"/>
                                        </p:tgtEl>
                                        <p:attrNameLst>
                                          <p:attrName>style.visibility</p:attrName>
                                        </p:attrNameLst>
                                      </p:cBhvr>
                                      <p:to>
                                        <p:strVal val="visible"/>
                                      </p:to>
                                    </p:set>
                                    <p:anim calcmode="lin" valueType="num">
                                      <p:cBhvr>
                                        <p:cTn id="106" dur="500" fill="hold"/>
                                        <p:tgtEl>
                                          <p:spTgt spid="94"/>
                                        </p:tgtEl>
                                        <p:attrNameLst>
                                          <p:attrName>ppt_w</p:attrName>
                                        </p:attrNameLst>
                                      </p:cBhvr>
                                      <p:tavLst>
                                        <p:tav tm="0">
                                          <p:val>
                                            <p:fltVal val="0"/>
                                          </p:val>
                                        </p:tav>
                                        <p:tav tm="100000">
                                          <p:val>
                                            <p:strVal val="#ppt_w"/>
                                          </p:val>
                                        </p:tav>
                                      </p:tavLst>
                                    </p:anim>
                                    <p:anim calcmode="lin" valueType="num">
                                      <p:cBhvr>
                                        <p:cTn id="107" dur="500" fill="hold"/>
                                        <p:tgtEl>
                                          <p:spTgt spid="94"/>
                                        </p:tgtEl>
                                        <p:attrNameLst>
                                          <p:attrName>ppt_h</p:attrName>
                                        </p:attrNameLst>
                                      </p:cBhvr>
                                      <p:tavLst>
                                        <p:tav tm="0">
                                          <p:val>
                                            <p:fltVal val="0"/>
                                          </p:val>
                                        </p:tav>
                                        <p:tav tm="100000">
                                          <p:val>
                                            <p:strVal val="#ppt_h"/>
                                          </p:val>
                                        </p:tav>
                                      </p:tavLst>
                                    </p:anim>
                                    <p:animEffect transition="in" filter="fade">
                                      <p:cBhvr>
                                        <p:cTn id="108" dur="500"/>
                                        <p:tgtEl>
                                          <p:spTgt spid="94"/>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0" fill="hold" grpId="0" nodeType="clickEffect">
                                  <p:stCondLst>
                                    <p:cond delay="0"/>
                                  </p:stCondLst>
                                  <p:childTnLst>
                                    <p:set>
                                      <p:cBhvr>
                                        <p:cTn id="112" dur="1" fill="hold">
                                          <p:stCondLst>
                                            <p:cond delay="0"/>
                                          </p:stCondLst>
                                        </p:cTn>
                                        <p:tgtEl>
                                          <p:spTgt spid="95"/>
                                        </p:tgtEl>
                                        <p:attrNameLst>
                                          <p:attrName>style.visibility</p:attrName>
                                        </p:attrNameLst>
                                      </p:cBhvr>
                                      <p:to>
                                        <p:strVal val="visible"/>
                                      </p:to>
                                    </p:set>
                                    <p:anim calcmode="lin" valueType="num">
                                      <p:cBhvr>
                                        <p:cTn id="113" dur="500" fill="hold"/>
                                        <p:tgtEl>
                                          <p:spTgt spid="95"/>
                                        </p:tgtEl>
                                        <p:attrNameLst>
                                          <p:attrName>ppt_w</p:attrName>
                                        </p:attrNameLst>
                                      </p:cBhvr>
                                      <p:tavLst>
                                        <p:tav tm="0">
                                          <p:val>
                                            <p:fltVal val="0"/>
                                          </p:val>
                                        </p:tav>
                                        <p:tav tm="100000">
                                          <p:val>
                                            <p:strVal val="#ppt_w"/>
                                          </p:val>
                                        </p:tav>
                                      </p:tavLst>
                                    </p:anim>
                                    <p:anim calcmode="lin" valueType="num">
                                      <p:cBhvr>
                                        <p:cTn id="114" dur="500" fill="hold"/>
                                        <p:tgtEl>
                                          <p:spTgt spid="95"/>
                                        </p:tgtEl>
                                        <p:attrNameLst>
                                          <p:attrName>ppt_h</p:attrName>
                                        </p:attrNameLst>
                                      </p:cBhvr>
                                      <p:tavLst>
                                        <p:tav tm="0">
                                          <p:val>
                                            <p:fltVal val="0"/>
                                          </p:val>
                                        </p:tav>
                                        <p:tav tm="100000">
                                          <p:val>
                                            <p:strVal val="#ppt_h"/>
                                          </p:val>
                                        </p:tav>
                                      </p:tavLst>
                                    </p:anim>
                                    <p:animEffect transition="in" filter="fade">
                                      <p:cBhvr>
                                        <p:cTn id="115" dur="500"/>
                                        <p:tgtEl>
                                          <p:spTgt spid="95"/>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0" fill="hold" nodeType="clickEffect">
                                  <p:stCondLst>
                                    <p:cond delay="0"/>
                                  </p:stCondLst>
                                  <p:childTnLst>
                                    <p:set>
                                      <p:cBhvr>
                                        <p:cTn id="119" dur="1" fill="hold">
                                          <p:stCondLst>
                                            <p:cond delay="0"/>
                                          </p:stCondLst>
                                        </p:cTn>
                                        <p:tgtEl>
                                          <p:spTgt spid="4"/>
                                        </p:tgtEl>
                                        <p:attrNameLst>
                                          <p:attrName>style.visibility</p:attrName>
                                        </p:attrNameLst>
                                      </p:cBhvr>
                                      <p:to>
                                        <p:strVal val="visible"/>
                                      </p:to>
                                    </p:set>
                                    <p:anim calcmode="lin" valueType="num">
                                      <p:cBhvr>
                                        <p:cTn id="120" dur="500" fill="hold"/>
                                        <p:tgtEl>
                                          <p:spTgt spid="4"/>
                                        </p:tgtEl>
                                        <p:attrNameLst>
                                          <p:attrName>ppt_w</p:attrName>
                                        </p:attrNameLst>
                                      </p:cBhvr>
                                      <p:tavLst>
                                        <p:tav tm="0">
                                          <p:val>
                                            <p:fltVal val="0"/>
                                          </p:val>
                                        </p:tav>
                                        <p:tav tm="100000">
                                          <p:val>
                                            <p:strVal val="#ppt_w"/>
                                          </p:val>
                                        </p:tav>
                                      </p:tavLst>
                                    </p:anim>
                                    <p:anim calcmode="lin" valueType="num">
                                      <p:cBhvr>
                                        <p:cTn id="121" dur="500" fill="hold"/>
                                        <p:tgtEl>
                                          <p:spTgt spid="4"/>
                                        </p:tgtEl>
                                        <p:attrNameLst>
                                          <p:attrName>ppt_h</p:attrName>
                                        </p:attrNameLst>
                                      </p:cBhvr>
                                      <p:tavLst>
                                        <p:tav tm="0">
                                          <p:val>
                                            <p:fltVal val="0"/>
                                          </p:val>
                                        </p:tav>
                                        <p:tav tm="100000">
                                          <p:val>
                                            <p:strVal val="#ppt_h"/>
                                          </p:val>
                                        </p:tav>
                                      </p:tavLst>
                                    </p:anim>
                                    <p:animEffect transition="in" filter="fade">
                                      <p:cBhvr>
                                        <p:cTn id="122" dur="500"/>
                                        <p:tgtEl>
                                          <p:spTgt spid="4"/>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0" fill="hold" grpId="0" nodeType="clickEffect">
                                  <p:stCondLst>
                                    <p:cond delay="0"/>
                                  </p:stCondLst>
                                  <p:childTnLst>
                                    <p:set>
                                      <p:cBhvr>
                                        <p:cTn id="126" dur="1" fill="hold">
                                          <p:stCondLst>
                                            <p:cond delay="0"/>
                                          </p:stCondLst>
                                        </p:cTn>
                                        <p:tgtEl>
                                          <p:spTgt spid="96"/>
                                        </p:tgtEl>
                                        <p:attrNameLst>
                                          <p:attrName>style.visibility</p:attrName>
                                        </p:attrNameLst>
                                      </p:cBhvr>
                                      <p:to>
                                        <p:strVal val="visible"/>
                                      </p:to>
                                    </p:set>
                                    <p:anim calcmode="lin" valueType="num">
                                      <p:cBhvr>
                                        <p:cTn id="127" dur="500" fill="hold"/>
                                        <p:tgtEl>
                                          <p:spTgt spid="96"/>
                                        </p:tgtEl>
                                        <p:attrNameLst>
                                          <p:attrName>ppt_w</p:attrName>
                                        </p:attrNameLst>
                                      </p:cBhvr>
                                      <p:tavLst>
                                        <p:tav tm="0">
                                          <p:val>
                                            <p:fltVal val="0"/>
                                          </p:val>
                                        </p:tav>
                                        <p:tav tm="100000">
                                          <p:val>
                                            <p:strVal val="#ppt_w"/>
                                          </p:val>
                                        </p:tav>
                                      </p:tavLst>
                                    </p:anim>
                                    <p:anim calcmode="lin" valueType="num">
                                      <p:cBhvr>
                                        <p:cTn id="128" dur="500" fill="hold"/>
                                        <p:tgtEl>
                                          <p:spTgt spid="96"/>
                                        </p:tgtEl>
                                        <p:attrNameLst>
                                          <p:attrName>ppt_h</p:attrName>
                                        </p:attrNameLst>
                                      </p:cBhvr>
                                      <p:tavLst>
                                        <p:tav tm="0">
                                          <p:val>
                                            <p:fltVal val="0"/>
                                          </p:val>
                                        </p:tav>
                                        <p:tav tm="100000">
                                          <p:val>
                                            <p:strVal val="#ppt_h"/>
                                          </p:val>
                                        </p:tav>
                                      </p:tavLst>
                                    </p:anim>
                                    <p:animEffect transition="in" filter="fade">
                                      <p:cBhvr>
                                        <p:cTn id="129" dur="500"/>
                                        <p:tgtEl>
                                          <p:spTgt spid="96"/>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0" fill="hold" nodeType="clickEffect">
                                  <p:stCondLst>
                                    <p:cond delay="0"/>
                                  </p:stCondLst>
                                  <p:childTnLst>
                                    <p:set>
                                      <p:cBhvr>
                                        <p:cTn id="133" dur="1" fill="hold">
                                          <p:stCondLst>
                                            <p:cond delay="0"/>
                                          </p:stCondLst>
                                        </p:cTn>
                                        <p:tgtEl>
                                          <p:spTgt spid="13"/>
                                        </p:tgtEl>
                                        <p:attrNameLst>
                                          <p:attrName>style.visibility</p:attrName>
                                        </p:attrNameLst>
                                      </p:cBhvr>
                                      <p:to>
                                        <p:strVal val="visible"/>
                                      </p:to>
                                    </p:set>
                                    <p:anim calcmode="lin" valueType="num">
                                      <p:cBhvr>
                                        <p:cTn id="134" dur="500" fill="hold"/>
                                        <p:tgtEl>
                                          <p:spTgt spid="13"/>
                                        </p:tgtEl>
                                        <p:attrNameLst>
                                          <p:attrName>ppt_w</p:attrName>
                                        </p:attrNameLst>
                                      </p:cBhvr>
                                      <p:tavLst>
                                        <p:tav tm="0">
                                          <p:val>
                                            <p:fltVal val="0"/>
                                          </p:val>
                                        </p:tav>
                                        <p:tav tm="100000">
                                          <p:val>
                                            <p:strVal val="#ppt_w"/>
                                          </p:val>
                                        </p:tav>
                                      </p:tavLst>
                                    </p:anim>
                                    <p:anim calcmode="lin" valueType="num">
                                      <p:cBhvr>
                                        <p:cTn id="135" dur="500" fill="hold"/>
                                        <p:tgtEl>
                                          <p:spTgt spid="13"/>
                                        </p:tgtEl>
                                        <p:attrNameLst>
                                          <p:attrName>ppt_h</p:attrName>
                                        </p:attrNameLst>
                                      </p:cBhvr>
                                      <p:tavLst>
                                        <p:tav tm="0">
                                          <p:val>
                                            <p:fltVal val="0"/>
                                          </p:val>
                                        </p:tav>
                                        <p:tav tm="100000">
                                          <p:val>
                                            <p:strVal val="#ppt_h"/>
                                          </p:val>
                                        </p:tav>
                                      </p:tavLst>
                                    </p:anim>
                                    <p:animEffect transition="in" filter="fade">
                                      <p:cBhvr>
                                        <p:cTn id="136" dur="500"/>
                                        <p:tgtEl>
                                          <p:spTgt spid="13"/>
                                        </p:tgtEl>
                                      </p:cBhvr>
                                    </p:animEffect>
                                  </p:childTnLst>
                                </p:cTn>
                              </p:par>
                              <p:par>
                                <p:cTn id="137" presetID="53" presetClass="entr" presetSubtype="0" fill="hold" grpId="0" nodeType="withEffect">
                                  <p:stCondLst>
                                    <p:cond delay="0"/>
                                  </p:stCondLst>
                                  <p:childTnLst>
                                    <p:set>
                                      <p:cBhvr>
                                        <p:cTn id="138" dur="1" fill="hold">
                                          <p:stCondLst>
                                            <p:cond delay="0"/>
                                          </p:stCondLst>
                                        </p:cTn>
                                        <p:tgtEl>
                                          <p:spTgt spid="100"/>
                                        </p:tgtEl>
                                        <p:attrNameLst>
                                          <p:attrName>style.visibility</p:attrName>
                                        </p:attrNameLst>
                                      </p:cBhvr>
                                      <p:to>
                                        <p:strVal val="visible"/>
                                      </p:to>
                                    </p:set>
                                    <p:anim calcmode="lin" valueType="num">
                                      <p:cBhvr>
                                        <p:cTn id="139" dur="500" fill="hold"/>
                                        <p:tgtEl>
                                          <p:spTgt spid="100"/>
                                        </p:tgtEl>
                                        <p:attrNameLst>
                                          <p:attrName>ppt_w</p:attrName>
                                        </p:attrNameLst>
                                      </p:cBhvr>
                                      <p:tavLst>
                                        <p:tav tm="0">
                                          <p:val>
                                            <p:fltVal val="0"/>
                                          </p:val>
                                        </p:tav>
                                        <p:tav tm="100000">
                                          <p:val>
                                            <p:strVal val="#ppt_w"/>
                                          </p:val>
                                        </p:tav>
                                      </p:tavLst>
                                    </p:anim>
                                    <p:anim calcmode="lin" valueType="num">
                                      <p:cBhvr>
                                        <p:cTn id="140" dur="500" fill="hold"/>
                                        <p:tgtEl>
                                          <p:spTgt spid="100"/>
                                        </p:tgtEl>
                                        <p:attrNameLst>
                                          <p:attrName>ppt_h</p:attrName>
                                        </p:attrNameLst>
                                      </p:cBhvr>
                                      <p:tavLst>
                                        <p:tav tm="0">
                                          <p:val>
                                            <p:fltVal val="0"/>
                                          </p:val>
                                        </p:tav>
                                        <p:tav tm="100000">
                                          <p:val>
                                            <p:strVal val="#ppt_h"/>
                                          </p:val>
                                        </p:tav>
                                      </p:tavLst>
                                    </p:anim>
                                    <p:animEffect transition="in" filter="fade">
                                      <p:cBhvr>
                                        <p:cTn id="141" dur="500"/>
                                        <p:tgtEl>
                                          <p:spTgt spid="100"/>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101"/>
                                        </p:tgtEl>
                                        <p:attrNameLst>
                                          <p:attrName>style.visibility</p:attrName>
                                        </p:attrNameLst>
                                      </p:cBhvr>
                                      <p:to>
                                        <p:strVal val="visible"/>
                                      </p:to>
                                    </p:set>
                                    <p:animEffect transition="in" filter="fade">
                                      <p:cBhvr>
                                        <p:cTn id="146" dur="2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8" grpId="0"/>
      <p:bldP spid="51" grpId="0"/>
      <p:bldP spid="52" grpId="0"/>
      <p:bldP spid="82" grpId="0" animBg="1"/>
      <p:bldP spid="83" grpId="0" animBg="1"/>
      <p:bldP spid="84" grpId="0" animBg="1"/>
      <p:bldP spid="92" grpId="0" animBg="1"/>
      <p:bldP spid="94" grpId="0" animBg="1"/>
      <p:bldP spid="95" grpId="0" animBg="1"/>
      <p:bldP spid="96" grpId="0" animBg="1"/>
      <p:bldP spid="100" grpId="0" animBg="1"/>
      <p:bldP spid="10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Monitoring Server: Useful data</a:t>
            </a:r>
            <a:endParaRPr lang="en-GB" dirty="0"/>
          </a:p>
        </p:txBody>
      </p:sp>
      <p:sp>
        <p:nvSpPr>
          <p:cNvPr id="3" name="Text Placeholder 2"/>
          <p:cNvSpPr>
            <a:spLocks noGrp="1"/>
          </p:cNvSpPr>
          <p:nvPr>
            <p:ph type="body" sz="quarter" idx="10"/>
          </p:nvPr>
        </p:nvSpPr>
        <p:spPr/>
        <p:txBody>
          <a:bodyPr/>
          <a:lstStyle/>
          <a:p>
            <a:r>
              <a:rPr lang="en-GB" dirty="0" smtClean="0"/>
              <a:t>Information is grouped in a logical manner</a:t>
            </a:r>
          </a:p>
          <a:p>
            <a:pPr lvl="1"/>
            <a:r>
              <a:rPr lang="en-GB" dirty="0" smtClean="0"/>
              <a:t>Location (one or more subnets)</a:t>
            </a:r>
          </a:p>
          <a:p>
            <a:pPr lvl="1"/>
            <a:r>
              <a:rPr lang="en-GB" dirty="0" smtClean="0"/>
              <a:t>A/V Conferencing Server</a:t>
            </a:r>
          </a:p>
          <a:p>
            <a:pPr lvl="1"/>
            <a:r>
              <a:rPr lang="en-GB" dirty="0" smtClean="0"/>
              <a:t>Mediation Server</a:t>
            </a:r>
          </a:p>
          <a:p>
            <a:r>
              <a:rPr lang="en-GB" dirty="0" smtClean="0"/>
              <a:t>Out of box reports ready to use</a:t>
            </a:r>
          </a:p>
          <a:p>
            <a:pPr lvl="1"/>
            <a:r>
              <a:rPr lang="en-GB" dirty="0" smtClean="0"/>
              <a:t>Scenario (PC-PC, PC-PSTN)</a:t>
            </a:r>
          </a:p>
          <a:p>
            <a:pPr lvl="1"/>
            <a:r>
              <a:rPr lang="en-GB" dirty="0" smtClean="0"/>
              <a:t>Summary</a:t>
            </a:r>
          </a:p>
          <a:p>
            <a:pPr lvl="1"/>
            <a:r>
              <a:rPr lang="en-GB" dirty="0" smtClean="0"/>
              <a:t>Trends</a:t>
            </a:r>
          </a:p>
          <a:p>
            <a:pPr lvl="1"/>
            <a:r>
              <a:rPr lang="en-GB" dirty="0" smtClean="0"/>
              <a:t>By specific user</a:t>
            </a:r>
          </a:p>
          <a:p>
            <a:pPr lvl="1"/>
            <a:r>
              <a:rPr lang="en-GB" dirty="0" smtClean="0"/>
              <a:t>And more...</a:t>
            </a:r>
          </a:p>
          <a:p>
            <a:pPr lvl="1"/>
            <a:endParaRPr lang="en-GB" dirty="0" smtClean="0"/>
          </a:p>
          <a:p>
            <a:pPr lvl="1"/>
            <a:endParaRPr lang="en-GB" dirty="0" smtClean="0"/>
          </a:p>
          <a:p>
            <a:pPr lvl="1"/>
            <a:endParaRPr lang="en-GB"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Monitoring Server: Early warnings</a:t>
            </a:r>
            <a:endParaRPr lang="en-GB" dirty="0"/>
          </a:p>
        </p:txBody>
      </p:sp>
      <p:sp>
        <p:nvSpPr>
          <p:cNvPr id="3" name="Text Placeholder 2"/>
          <p:cNvSpPr>
            <a:spLocks noGrp="1"/>
          </p:cNvSpPr>
          <p:nvPr>
            <p:ph type="body" sz="quarter" idx="10"/>
          </p:nvPr>
        </p:nvSpPr>
        <p:spPr/>
        <p:txBody>
          <a:bodyPr/>
          <a:lstStyle/>
          <a:p>
            <a:r>
              <a:rPr lang="en-GB" dirty="0" smtClean="0"/>
              <a:t>Rich data stored in database is actionable</a:t>
            </a:r>
          </a:p>
          <a:p>
            <a:r>
              <a:rPr lang="en-GB" dirty="0" smtClean="0"/>
              <a:t>Data is ready for consumption by SCOM</a:t>
            </a:r>
          </a:p>
          <a:p>
            <a:r>
              <a:rPr lang="en-GB" dirty="0" smtClean="0"/>
              <a:t>Fix problems before many users feel pain</a:t>
            </a:r>
          </a:p>
          <a:p>
            <a:r>
              <a:rPr lang="en-GB" dirty="0" smtClean="0"/>
              <a:t>This can also show up ‘subtle’ voice issues</a:t>
            </a:r>
            <a:endParaRPr lang="en-GB"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Metrics Per Call</a:t>
            </a:r>
            <a:endParaRPr lang="en-GB" dirty="0"/>
          </a:p>
        </p:txBody>
      </p:sp>
      <p:sp>
        <p:nvSpPr>
          <p:cNvPr id="12" name="Content Placeholder 11"/>
          <p:cNvSpPr>
            <a:spLocks noGrp="1"/>
          </p:cNvSpPr>
          <p:nvPr>
            <p:ph idx="1"/>
          </p:nvPr>
        </p:nvSpPr>
        <p:spPr/>
        <p:txBody>
          <a:bodyPr/>
          <a:lstStyle/>
          <a:p>
            <a:r>
              <a:rPr lang="en-US" sz="2400" dirty="0" smtClean="0"/>
              <a:t>SIP Session Data:</a:t>
            </a:r>
          </a:p>
          <a:p>
            <a:pPr lvl="1"/>
            <a:r>
              <a:rPr lang="en-US" sz="2000" dirty="0" smtClean="0"/>
              <a:t>Endpoint IP address/mask</a:t>
            </a:r>
          </a:p>
          <a:p>
            <a:pPr lvl="1"/>
            <a:r>
              <a:rPr lang="en-US" sz="2000" dirty="0" smtClean="0"/>
              <a:t>Inside/outside user flag</a:t>
            </a:r>
          </a:p>
          <a:p>
            <a:pPr lvl="1"/>
            <a:r>
              <a:rPr lang="en-US" sz="2000" dirty="0" smtClean="0"/>
              <a:t>ICE Connectivity Path</a:t>
            </a:r>
          </a:p>
          <a:p>
            <a:pPr lvl="1"/>
            <a:r>
              <a:rPr lang="en-US" sz="2000" dirty="0" smtClean="0"/>
              <a:t>Codec(s)</a:t>
            </a:r>
          </a:p>
          <a:p>
            <a:pPr lvl="1"/>
            <a:r>
              <a:rPr lang="en-US" sz="2000" dirty="0" smtClean="0"/>
              <a:t>Network connectivity information</a:t>
            </a:r>
          </a:p>
          <a:p>
            <a:pPr lvl="2"/>
            <a:r>
              <a:rPr lang="en-US" sz="1800" dirty="0" smtClean="0"/>
              <a:t>Wired vs. WiFi</a:t>
            </a:r>
          </a:p>
          <a:p>
            <a:pPr lvl="2"/>
            <a:r>
              <a:rPr lang="en-US" sz="1800" dirty="0" smtClean="0"/>
              <a:t>Link speed</a:t>
            </a:r>
          </a:p>
          <a:p>
            <a:pPr lvl="2"/>
            <a:r>
              <a:rPr lang="en-US" sz="1800" dirty="0" smtClean="0"/>
              <a:t>VPN or not</a:t>
            </a:r>
          </a:p>
          <a:p>
            <a:r>
              <a:rPr lang="en-US" sz="2400" dirty="0" smtClean="0"/>
              <a:t>Capture/Render Device</a:t>
            </a:r>
          </a:p>
          <a:p>
            <a:pPr lvl="1"/>
            <a:r>
              <a:rPr lang="en-US" sz="2000" dirty="0" smtClean="0"/>
              <a:t>Noise Level/Signal Level</a:t>
            </a:r>
          </a:p>
          <a:p>
            <a:pPr lvl="1"/>
            <a:r>
              <a:rPr lang="en-US" sz="2000" dirty="0" smtClean="0"/>
              <a:t>Echo metrics for the client</a:t>
            </a:r>
          </a:p>
          <a:p>
            <a:pPr lvl="1"/>
            <a:r>
              <a:rPr lang="en-US" sz="2000" dirty="0" smtClean="0"/>
              <a:t>Speech/signal and noise metrics for the client</a:t>
            </a:r>
          </a:p>
          <a:p>
            <a:endParaRPr lang="en-GB"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Metrics Per Call continued</a:t>
            </a:r>
            <a:endParaRPr lang="en-GB" dirty="0"/>
          </a:p>
        </p:txBody>
      </p:sp>
      <p:sp>
        <p:nvSpPr>
          <p:cNvPr id="13" name="Text Placeholder 12"/>
          <p:cNvSpPr>
            <a:spLocks noGrp="1"/>
          </p:cNvSpPr>
          <p:nvPr>
            <p:ph type="body" sz="quarter" idx="10"/>
          </p:nvPr>
        </p:nvSpPr>
        <p:spPr/>
        <p:txBody>
          <a:bodyPr/>
          <a:lstStyle/>
          <a:p>
            <a:r>
              <a:rPr lang="en-US" sz="2400" dirty="0" smtClean="0"/>
              <a:t>Network</a:t>
            </a:r>
          </a:p>
          <a:p>
            <a:pPr lvl="1"/>
            <a:r>
              <a:rPr lang="en-US" sz="2000" dirty="0" smtClean="0"/>
              <a:t>Packets/Packet Loss Rate</a:t>
            </a:r>
          </a:p>
          <a:p>
            <a:pPr lvl="1"/>
            <a:r>
              <a:rPr lang="en-US" sz="2000" dirty="0" smtClean="0"/>
              <a:t>Jitter/Round Trip Time</a:t>
            </a:r>
          </a:p>
          <a:p>
            <a:pPr lvl="1"/>
            <a:r>
              <a:rPr lang="en-US" sz="2000" dirty="0" smtClean="0"/>
              <a:t>Latency</a:t>
            </a:r>
          </a:p>
          <a:p>
            <a:pPr lvl="1"/>
            <a:r>
              <a:rPr lang="en-US" sz="2000" dirty="0" smtClean="0"/>
              <a:t>Burst</a:t>
            </a:r>
          </a:p>
          <a:p>
            <a:r>
              <a:rPr lang="en-US" sz="2400" dirty="0" smtClean="0"/>
              <a:t>PSTN</a:t>
            </a:r>
          </a:p>
          <a:p>
            <a:pPr lvl="1"/>
            <a:r>
              <a:rPr lang="en-US" sz="2000" dirty="0" smtClean="0"/>
              <a:t>Mediation Server to gateway leg reporting</a:t>
            </a:r>
          </a:p>
          <a:p>
            <a:r>
              <a:rPr lang="en-US" sz="2400" dirty="0" smtClean="0"/>
              <a:t>Video Quality Metrics</a:t>
            </a:r>
          </a:p>
          <a:p>
            <a:pPr lvl="1"/>
            <a:r>
              <a:rPr lang="en-US" sz="2000" dirty="0" smtClean="0"/>
              <a:t>Conversational MOS</a:t>
            </a:r>
          </a:p>
          <a:p>
            <a:pPr lvl="1"/>
            <a:r>
              <a:rPr lang="en-US" sz="2000" dirty="0" smtClean="0"/>
              <a:t>Listening MOS</a:t>
            </a:r>
          </a:p>
          <a:p>
            <a:pPr lvl="1"/>
            <a:r>
              <a:rPr lang="en-US" sz="2000" dirty="0" smtClean="0"/>
              <a:t>Sending MOS</a:t>
            </a:r>
          </a:p>
          <a:p>
            <a:pPr lvl="1"/>
            <a:r>
              <a:rPr lang="en-US" sz="2000" dirty="0" smtClean="0"/>
              <a:t>Network MOS/Network MOS Degradation</a:t>
            </a:r>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Agenda</a:t>
            </a:r>
            <a:endParaRPr lang="en-GB" dirty="0"/>
          </a:p>
        </p:txBody>
      </p:sp>
      <p:sp>
        <p:nvSpPr>
          <p:cNvPr id="6" name="Text Placeholder 5"/>
          <p:cNvSpPr>
            <a:spLocks noGrp="1"/>
          </p:cNvSpPr>
          <p:nvPr>
            <p:ph type="body" sz="quarter" idx="10"/>
          </p:nvPr>
        </p:nvSpPr>
        <p:spPr/>
        <p:txBody>
          <a:bodyPr/>
          <a:lstStyle/>
          <a:p>
            <a:r>
              <a:rPr lang="en-GB" dirty="0" smtClean="0"/>
              <a:t>Architectural Review</a:t>
            </a:r>
          </a:p>
          <a:p>
            <a:r>
              <a:rPr lang="en-GB" dirty="0" smtClean="0"/>
              <a:t>Routine Voice Administration</a:t>
            </a:r>
          </a:p>
          <a:p>
            <a:r>
              <a:rPr lang="en-GB" dirty="0" smtClean="0"/>
              <a:t>Monitoring &amp; QoE</a:t>
            </a:r>
          </a:p>
          <a:p>
            <a:r>
              <a:rPr lang="en-GB" dirty="0" smtClean="0"/>
              <a:t>Complementary Monitoring tools</a:t>
            </a:r>
          </a:p>
          <a:p>
            <a:r>
              <a:rPr lang="en-GB" dirty="0" smtClean="0"/>
              <a:t>Integrating with System Center</a:t>
            </a:r>
          </a:p>
          <a:p>
            <a:r>
              <a:rPr lang="en-GB" dirty="0" smtClean="0"/>
              <a:t>Q&amp;A</a:t>
            </a:r>
            <a:endParaRPr lang="en-GB"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Voice Quality Test Options</a:t>
            </a:r>
            <a:endParaRPr lang="en-GB" dirty="0"/>
          </a:p>
        </p:txBody>
      </p:sp>
      <p:sp>
        <p:nvSpPr>
          <p:cNvPr id="302083" name="Rectangle 5"/>
          <p:cNvSpPr>
            <a:spLocks noGrp="1"/>
          </p:cNvSpPr>
          <p:nvPr>
            <p:ph type="body" idx="1"/>
          </p:nvPr>
        </p:nvSpPr>
        <p:spPr>
          <a:xfrm>
            <a:off x="381000" y="1078020"/>
            <a:ext cx="8382000" cy="4561205"/>
          </a:xfrm>
        </p:spPr>
        <p:txBody>
          <a:bodyPr/>
          <a:lstStyle/>
          <a:p>
            <a:r>
              <a:rPr lang="en-US" dirty="0" smtClean="0"/>
              <a:t>Subjective:</a:t>
            </a:r>
          </a:p>
          <a:p>
            <a:pPr lvl="1"/>
            <a:r>
              <a:rPr lang="en-US" dirty="0" smtClean="0"/>
              <a:t>Uses panel of testers to determine VoIP quality</a:t>
            </a:r>
          </a:p>
          <a:p>
            <a:pPr lvl="1"/>
            <a:r>
              <a:rPr lang="en-US" dirty="0" smtClean="0"/>
              <a:t>Results vary from one test to another</a:t>
            </a:r>
          </a:p>
          <a:p>
            <a:pPr lvl="1"/>
            <a:r>
              <a:rPr lang="en-US" dirty="0" smtClean="0"/>
              <a:t>Active: Inject reference signal into stream and compare it to the output at other end</a:t>
            </a:r>
          </a:p>
          <a:p>
            <a:r>
              <a:rPr lang="en-US" dirty="0" smtClean="0"/>
              <a:t>Objective:</a:t>
            </a:r>
          </a:p>
          <a:p>
            <a:pPr lvl="1"/>
            <a:r>
              <a:rPr lang="en-US" dirty="0" smtClean="0"/>
              <a:t>QoE Server approach</a:t>
            </a:r>
          </a:p>
          <a:p>
            <a:pPr lvl="1"/>
            <a:r>
              <a:rPr lang="en-US" dirty="0" smtClean="0"/>
              <a:t>Similar to ITU ‘PESQ’</a:t>
            </a:r>
          </a:p>
          <a:p>
            <a:pPr lvl="1"/>
            <a:r>
              <a:rPr lang="en-US" dirty="0" smtClean="0"/>
              <a:t>Passive: Output signal is compared to a model to predict perceived quality</a:t>
            </a:r>
          </a:p>
          <a:p>
            <a:endParaRPr lang="en-US" dirty="0" smtClean="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GB" sz="4000" dirty="0" smtClean="0"/>
              <a:t>Absolute Categorization Rating (ACR)</a:t>
            </a:r>
            <a:endParaRPr lang="en-GB" sz="4000" dirty="0"/>
          </a:p>
        </p:txBody>
      </p:sp>
      <p:sp>
        <p:nvSpPr>
          <p:cNvPr id="300034" name="Text Placeholder 2"/>
          <p:cNvSpPr>
            <a:spLocks noGrp="1"/>
          </p:cNvSpPr>
          <p:nvPr>
            <p:ph type="body" idx="1"/>
          </p:nvPr>
        </p:nvSpPr>
        <p:spPr/>
        <p:txBody>
          <a:bodyPr/>
          <a:lstStyle/>
          <a:p>
            <a:r>
              <a:rPr lang="en-US" sz="2800" dirty="0" smtClean="0"/>
              <a:t>Traditional Assessment of Voice Quality</a:t>
            </a:r>
          </a:p>
          <a:p>
            <a:r>
              <a:rPr lang="en-US" sz="2800" dirty="0" smtClean="0"/>
              <a:t>Subjective test of Voice quality based on a scale of 1–5</a:t>
            </a:r>
          </a:p>
          <a:p>
            <a:r>
              <a:rPr lang="en-US" sz="2800" dirty="0" smtClean="0"/>
              <a:t>Scoring is done by group of testers listening to calls</a:t>
            </a:r>
          </a:p>
          <a:p>
            <a:r>
              <a:rPr lang="en-US" sz="2800" dirty="0" smtClean="0"/>
              <a:t>Listeners rate the calls</a:t>
            </a:r>
          </a:p>
          <a:p>
            <a:r>
              <a:rPr lang="en-US" sz="2800" dirty="0" smtClean="0"/>
              <a:t>Mean Opinion Score (MOS) is the average ACR</a:t>
            </a:r>
          </a:p>
          <a:p>
            <a:endParaRPr lang="en-US" dirty="0" smtClean="0"/>
          </a:p>
        </p:txBody>
      </p:sp>
      <p:graphicFrame>
        <p:nvGraphicFramePr>
          <p:cNvPr id="91180" name="Group 44"/>
          <p:cNvGraphicFramePr>
            <a:graphicFrameLocks noGrp="1"/>
          </p:cNvGraphicFramePr>
          <p:nvPr/>
        </p:nvGraphicFramePr>
        <p:xfrm>
          <a:off x="2078217" y="4148605"/>
          <a:ext cx="4867275" cy="1676400"/>
        </p:xfrm>
        <a:graphic>
          <a:graphicData uri="http://schemas.openxmlformats.org/drawingml/2006/table">
            <a:tbl>
              <a:tblPr/>
              <a:tblGrid>
                <a:gridCol w="747712"/>
                <a:gridCol w="854075"/>
                <a:gridCol w="3265488"/>
              </a:tblGrid>
              <a:tr h="185738">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Rating</a:t>
                      </a:r>
                    </a:p>
                  </a:txBody>
                  <a:tcPr anchor="ctr"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Quality</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Impairment</a:t>
                      </a:r>
                    </a:p>
                  </a:txBody>
                  <a:tcPr anchor="ctr" horzOverflow="overflow">
                    <a:lnL w="12700" cap="flat" cmpd="sng" algn="ctr">
                      <a:solidFill>
                        <a:schemeClr val="accent1"/>
                      </a:solidFill>
                      <a:prstDash val="solid"/>
                      <a:round/>
                      <a:headEnd type="none" w="med" len="med"/>
                      <a:tailEnd type="none" w="med" len="med"/>
                    </a:lnL>
                    <a:lnR>
                      <a:noFill/>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5</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Excellent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Imperceptible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4</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Good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Perceptible but not annoying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3</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Fair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Slightly Annoying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2</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Poor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Annoying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1</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Bad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Very Annoying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r>
            </a:tbl>
          </a:graphicData>
        </a:graphic>
      </p:graphicFrame>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 careful when interpreting data</a:t>
            </a:r>
            <a:endParaRPr lang="en-GB" dirty="0"/>
          </a:p>
        </p:txBody>
      </p:sp>
      <p:sp>
        <p:nvSpPr>
          <p:cNvPr id="3" name="Text Placeholder 2"/>
          <p:cNvSpPr>
            <a:spLocks noGrp="1"/>
          </p:cNvSpPr>
          <p:nvPr>
            <p:ph type="body" sz="quarter" idx="10"/>
          </p:nvPr>
        </p:nvSpPr>
        <p:spPr/>
        <p:txBody>
          <a:bodyPr/>
          <a:lstStyle/>
          <a:p>
            <a:r>
              <a:rPr lang="en-GB" dirty="0" smtClean="0"/>
              <a:t>All MOS scores are not created equal</a:t>
            </a:r>
          </a:p>
          <a:p>
            <a:r>
              <a:rPr lang="en-GB" dirty="0" smtClean="0"/>
              <a:t>It’s important to understand OCS MOS usage:</a:t>
            </a:r>
          </a:p>
          <a:p>
            <a:pPr lvl="1"/>
            <a:r>
              <a:rPr lang="en-GB" dirty="0" smtClean="0"/>
              <a:t>OCS MOS scores useful to compare with OCS</a:t>
            </a:r>
          </a:p>
          <a:p>
            <a:pPr lvl="1"/>
            <a:r>
              <a:rPr lang="en-GB" dirty="0" smtClean="0"/>
              <a:t>Not useful for comparing with other systems</a:t>
            </a:r>
          </a:p>
          <a:p>
            <a:pPr lvl="1"/>
            <a:r>
              <a:rPr lang="en-GB" dirty="0" smtClean="0"/>
              <a:t>The important thing is quality in YOUR deployment</a:t>
            </a:r>
            <a:endParaRPr lang="en-GB"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GB" sz="4000" dirty="0" smtClean="0"/>
              <a:t>QoE Reporting - Mean Opinion Score (MOS)</a:t>
            </a:r>
            <a:endParaRPr lang="en-GB" sz="4000" dirty="0"/>
          </a:p>
        </p:txBody>
      </p:sp>
      <p:sp>
        <p:nvSpPr>
          <p:cNvPr id="304130" name="Text Placeholder 2"/>
          <p:cNvSpPr>
            <a:spLocks noGrp="1"/>
          </p:cNvSpPr>
          <p:nvPr>
            <p:ph type="body" idx="1"/>
          </p:nvPr>
        </p:nvSpPr>
        <p:spPr>
          <a:xfrm>
            <a:off x="381000" y="1249584"/>
            <a:ext cx="8382000" cy="4561205"/>
          </a:xfrm>
        </p:spPr>
        <p:txBody>
          <a:bodyPr/>
          <a:lstStyle/>
          <a:p>
            <a:r>
              <a:rPr lang="en-US" sz="2800" dirty="0" smtClean="0"/>
              <a:t>Wideband vs. Narrowband MOS</a:t>
            </a:r>
          </a:p>
          <a:p>
            <a:pPr lvl="1"/>
            <a:r>
              <a:rPr lang="en-US" sz="2400" dirty="0" smtClean="0"/>
              <a:t>Listening, Sending, Network MOS on wideband scale</a:t>
            </a:r>
          </a:p>
          <a:p>
            <a:pPr lvl="1"/>
            <a:r>
              <a:rPr lang="en-US" sz="2400" dirty="0" smtClean="0"/>
              <a:t>Conversational MOS on narrowband</a:t>
            </a:r>
          </a:p>
          <a:p>
            <a:pPr lvl="1"/>
            <a:r>
              <a:rPr lang="en-US" sz="2400" dirty="0" smtClean="0"/>
              <a:t>Be aware of scale when comparing vendor-vendor scores</a:t>
            </a:r>
          </a:p>
          <a:p>
            <a:r>
              <a:rPr lang="en-US" sz="2800" dirty="0" smtClean="0"/>
              <a:t>For MOS, need to compare similar scenarios</a:t>
            </a:r>
          </a:p>
          <a:p>
            <a:pPr lvl="1"/>
            <a:r>
              <a:rPr lang="en-US" sz="2400" dirty="0" smtClean="0"/>
              <a:t>Larger sample sizes deliver more meaningful average scores</a:t>
            </a:r>
          </a:p>
          <a:p>
            <a:pPr lvl="2"/>
            <a:r>
              <a:rPr lang="en-US" sz="2000" dirty="0" smtClean="0"/>
              <a:t>Minimum of 30 calls</a:t>
            </a:r>
          </a:p>
          <a:p>
            <a:pPr lvl="1"/>
            <a:r>
              <a:rPr lang="en-US" sz="2400" dirty="0" smtClean="0"/>
              <a:t>Just comparing MOS values may be meaningless</a:t>
            </a:r>
          </a:p>
          <a:p>
            <a:pPr lvl="1"/>
            <a:r>
              <a:rPr lang="en-US" sz="2400" dirty="0" smtClean="0"/>
              <a:t>Average of scores collected during “subjective” test</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MOS Detail</a:t>
            </a:r>
            <a:endParaRPr lang="en-GB" dirty="0"/>
          </a:p>
        </p:txBody>
      </p:sp>
      <p:sp>
        <p:nvSpPr>
          <p:cNvPr id="308226" name="Text Placeholder 2"/>
          <p:cNvSpPr>
            <a:spLocks noGrp="1"/>
          </p:cNvSpPr>
          <p:nvPr>
            <p:ph type="body" idx="1"/>
          </p:nvPr>
        </p:nvSpPr>
        <p:spPr>
          <a:xfrm>
            <a:off x="381000" y="1134213"/>
            <a:ext cx="8382000" cy="4561205"/>
          </a:xfrm>
        </p:spPr>
        <p:txBody>
          <a:bodyPr/>
          <a:lstStyle/>
          <a:p>
            <a:r>
              <a:rPr lang="en-US" sz="2800" dirty="0" smtClean="0"/>
              <a:t>Network MOS:</a:t>
            </a:r>
          </a:p>
          <a:p>
            <a:pPr lvl="1"/>
            <a:r>
              <a:rPr lang="en-US" sz="2400" dirty="0" smtClean="0"/>
              <a:t>Considers only network factors</a:t>
            </a:r>
          </a:p>
          <a:p>
            <a:pPr lvl="1"/>
            <a:r>
              <a:rPr lang="en-US" sz="2400" dirty="0" smtClean="0"/>
              <a:t>Useful for identifying </a:t>
            </a:r>
            <a:r>
              <a:rPr lang="en-US" sz="2400" b="1" dirty="0" smtClean="0"/>
              <a:t>network</a:t>
            </a:r>
            <a:r>
              <a:rPr lang="en-US" sz="2400" dirty="0" smtClean="0"/>
              <a:t> conditions impacting quality</a:t>
            </a:r>
          </a:p>
          <a:p>
            <a:pPr lvl="1"/>
            <a:r>
              <a:rPr lang="en-US" sz="2400" dirty="0" smtClean="0"/>
              <a:t>Supported by all UC endpoints, except Exchange 2007 UM</a:t>
            </a:r>
          </a:p>
          <a:p>
            <a:r>
              <a:rPr lang="en-US" sz="2800" dirty="0" smtClean="0"/>
              <a:t>Listening MOS:</a:t>
            </a:r>
          </a:p>
          <a:p>
            <a:pPr lvl="1"/>
            <a:r>
              <a:rPr lang="en-US" sz="2400" dirty="0" smtClean="0"/>
              <a:t>Considers many factors including:</a:t>
            </a:r>
          </a:p>
          <a:p>
            <a:pPr lvl="2"/>
            <a:r>
              <a:rPr lang="en-US" sz="2000" dirty="0" smtClean="0"/>
              <a:t>Codec used</a:t>
            </a:r>
          </a:p>
          <a:p>
            <a:pPr lvl="2"/>
            <a:r>
              <a:rPr lang="en-US" sz="2000" dirty="0" smtClean="0"/>
              <a:t>Capture device characteristics</a:t>
            </a:r>
          </a:p>
          <a:p>
            <a:pPr lvl="2"/>
            <a:r>
              <a:rPr lang="en-US" sz="2000" dirty="0" smtClean="0"/>
              <a:t>Transcoding, mixing, defects from packet loss/packet loss concealment, speech level, and background noise</a:t>
            </a:r>
          </a:p>
          <a:p>
            <a:pPr lvl="1"/>
            <a:r>
              <a:rPr lang="en-US" sz="2400" dirty="0" smtClean="0"/>
              <a:t>Useful for identifying </a:t>
            </a:r>
            <a:r>
              <a:rPr lang="en-US" sz="2400" b="1" dirty="0" smtClean="0"/>
              <a:t>payload</a:t>
            </a:r>
            <a:r>
              <a:rPr lang="en-US" sz="2400" dirty="0" smtClean="0"/>
              <a:t> effects impacting quality</a:t>
            </a:r>
          </a:p>
          <a:p>
            <a:pPr lvl="1"/>
            <a:r>
              <a:rPr lang="en-US" sz="2400" dirty="0" smtClean="0"/>
              <a:t>Supported by Communicator 2007</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GB" sz="4000" dirty="0" smtClean="0"/>
              <a:t>QoE Reporting: Two Classes of MOS Scores</a:t>
            </a:r>
            <a:endParaRPr lang="en-GB" sz="4000" dirty="0"/>
          </a:p>
        </p:txBody>
      </p:sp>
      <p:sp>
        <p:nvSpPr>
          <p:cNvPr id="306178" name="Text Placeholder 2"/>
          <p:cNvSpPr>
            <a:spLocks noGrp="1"/>
          </p:cNvSpPr>
          <p:nvPr>
            <p:ph type="body" idx="1"/>
          </p:nvPr>
        </p:nvSpPr>
        <p:spPr>
          <a:xfrm>
            <a:off x="381000" y="1191017"/>
            <a:ext cx="8382000" cy="4561205"/>
          </a:xfrm>
        </p:spPr>
        <p:txBody>
          <a:bodyPr/>
          <a:lstStyle/>
          <a:p>
            <a:r>
              <a:rPr lang="en-US" sz="2800" dirty="0" smtClean="0"/>
              <a:t>Listening Quality MOS (MOS-LQ): </a:t>
            </a:r>
          </a:p>
          <a:p>
            <a:pPr lvl="1"/>
            <a:r>
              <a:rPr lang="en-US" sz="2400" dirty="0" smtClean="0"/>
              <a:t>Commonly used class of MOS scores for VoIP deployments</a:t>
            </a:r>
          </a:p>
          <a:p>
            <a:pPr lvl="1"/>
            <a:r>
              <a:rPr lang="en-US" sz="2400" dirty="0" smtClean="0"/>
              <a:t>Does not consider bi-directional effects, such as delay/echo</a:t>
            </a:r>
          </a:p>
          <a:p>
            <a:pPr lvl="1"/>
            <a:r>
              <a:rPr lang="en-US" sz="2400" dirty="0" smtClean="0"/>
              <a:t>Microsoft UC provides three wideband MOS-LQ metrics:</a:t>
            </a:r>
          </a:p>
          <a:p>
            <a:pPr lvl="2"/>
            <a:r>
              <a:rPr lang="en-US" sz="2000" dirty="0" smtClean="0"/>
              <a:t>Network MOS: Audio played to user</a:t>
            </a:r>
          </a:p>
          <a:p>
            <a:pPr lvl="2"/>
            <a:r>
              <a:rPr lang="en-US" sz="2000" dirty="0" smtClean="0"/>
              <a:t>Listening MOS: Audio played to user</a:t>
            </a:r>
          </a:p>
          <a:p>
            <a:pPr lvl="2"/>
            <a:r>
              <a:rPr lang="en-US" sz="2000" dirty="0" smtClean="0"/>
              <a:t>Sending MOS: Audio sent from user</a:t>
            </a:r>
          </a:p>
          <a:p>
            <a:r>
              <a:rPr lang="en-US" sz="2800" dirty="0" smtClean="0"/>
              <a:t>Conversational Quality MOS (MOS-CQ):</a:t>
            </a:r>
          </a:p>
          <a:p>
            <a:pPr lvl="1"/>
            <a:r>
              <a:rPr lang="en-US" sz="2400" dirty="0" smtClean="0"/>
              <a:t>Considers Listening Quality &amp; bi-directional effects</a:t>
            </a:r>
          </a:p>
          <a:p>
            <a:pPr lvl="1"/>
            <a:r>
              <a:rPr lang="en-US" sz="2400" dirty="0" smtClean="0"/>
              <a:t>Microsoft UC provides one narrowband MOS-CQ score</a:t>
            </a:r>
          </a:p>
          <a:p>
            <a:pPr lvl="2"/>
            <a:r>
              <a:rPr lang="en-US" sz="2000" dirty="0" smtClean="0"/>
              <a:t>Conversational MOS: Audio played to user</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Max MOS Rating by Codec</a:t>
            </a:r>
            <a:endParaRPr lang="en-GB" dirty="0"/>
          </a:p>
        </p:txBody>
      </p:sp>
      <p:sp>
        <p:nvSpPr>
          <p:cNvPr id="312351" name="Rectangle 54"/>
          <p:cNvSpPr>
            <a:spLocks noGrp="1"/>
          </p:cNvSpPr>
          <p:nvPr>
            <p:ph type="body" idx="1"/>
          </p:nvPr>
        </p:nvSpPr>
        <p:spPr>
          <a:xfrm>
            <a:off x="381000" y="1194506"/>
            <a:ext cx="8382000" cy="4561205"/>
          </a:xfrm>
        </p:spPr>
        <p:txBody>
          <a:bodyPr/>
          <a:lstStyle/>
          <a:p>
            <a:r>
              <a:rPr lang="en-US" dirty="0" smtClean="0"/>
              <a:t>Network MOS scores vary considerably, based on call type</a:t>
            </a:r>
          </a:p>
          <a:p>
            <a:r>
              <a:rPr lang="en-US" dirty="0" smtClean="0"/>
              <a:t>Call type determines codec used</a:t>
            </a:r>
          </a:p>
          <a:p>
            <a:r>
              <a:rPr lang="en-US" dirty="0" smtClean="0"/>
              <a:t>Different codecs have </a:t>
            </a:r>
            <a:r>
              <a:rPr lang="en-US" b="1" dirty="0" smtClean="0"/>
              <a:t>different</a:t>
            </a:r>
            <a:r>
              <a:rPr lang="en-US" dirty="0" smtClean="0"/>
              <a:t> max MOS ratings for Network</a:t>
            </a:r>
          </a:p>
          <a:p>
            <a:r>
              <a:rPr lang="en-US" dirty="0" smtClean="0"/>
              <a:t>Look </a:t>
            </a:r>
            <a:r>
              <a:rPr lang="en-US" b="1" dirty="0" smtClean="0"/>
              <a:t>carefully </a:t>
            </a:r>
            <a:r>
              <a:rPr lang="en-US" dirty="0" smtClean="0"/>
              <a:t>at MOS score and scenario </a:t>
            </a:r>
          </a:p>
        </p:txBody>
      </p:sp>
      <p:graphicFrame>
        <p:nvGraphicFramePr>
          <p:cNvPr id="103457" name="Group 33"/>
          <p:cNvGraphicFramePr>
            <a:graphicFrameLocks noGrp="1"/>
          </p:cNvGraphicFramePr>
          <p:nvPr/>
        </p:nvGraphicFramePr>
        <p:xfrm>
          <a:off x="2100263" y="4487307"/>
          <a:ext cx="4867275" cy="1402080"/>
        </p:xfrm>
        <a:graphic>
          <a:graphicData uri="http://schemas.openxmlformats.org/drawingml/2006/table">
            <a:tbl>
              <a:tblPr/>
              <a:tblGrid>
                <a:gridCol w="1449387"/>
                <a:gridCol w="1260475"/>
                <a:gridCol w="2157413"/>
              </a:tblGrid>
              <a:tr h="303213">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Scenario</a:t>
                      </a:r>
                    </a:p>
                  </a:txBody>
                  <a:tcPr anchor="ctr"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Codec</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400" b="1" i="0" u="none" strike="noStrike" cap="none" normalizeH="0" baseline="0" dirty="0" smtClean="0">
                          <a:ln>
                            <a:noFill/>
                          </a:ln>
                          <a:solidFill>
                            <a:schemeClr val="bg1"/>
                          </a:solidFill>
                          <a:effectLst/>
                          <a:latin typeface="Arial" charset="0"/>
                          <a:cs typeface="Arial" charset="0"/>
                        </a:rPr>
                        <a:t>Max Network MOS</a:t>
                      </a:r>
                    </a:p>
                  </a:txBody>
                  <a:tcPr anchor="ctr" horzOverflow="overflow">
                    <a:lnL w="12700" cap="flat" cmpd="sng" algn="ctr">
                      <a:solidFill>
                        <a:schemeClr val="accent1"/>
                      </a:solidFill>
                      <a:prstDash val="solid"/>
                      <a:round/>
                      <a:headEnd type="none" w="med" len="med"/>
                      <a:tailEnd type="none" w="med" len="med"/>
                    </a:lnL>
                    <a:lnR>
                      <a:noFill/>
                    </a:lnR>
                    <a:lnT w="28575" cap="flat" cmpd="sng" algn="ctr">
                      <a:solidFill>
                        <a:schemeClr val="accent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207963">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PC – PC Call</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RTAudio WB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4.10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Conference Call</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SIREN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3.72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r>
              <a:tr h="1809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PC – PSTN Call</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RTAudio NB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2.95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chemeClr val="folHlink"/>
                    </a:solidFill>
                  </a:tcPr>
                </a:tc>
              </a:tr>
              <a:tr h="193675">
                <a:tc>
                  <a:txBody>
                    <a:bodyPr/>
                    <a:lstStyle/>
                    <a:p>
                      <a:pPr marL="0" marR="0" lvl="0" indent="0" algn="ctr" defTabSz="912813" rtl="0" eaLnBrk="1" fontAlgn="base" latinLnBrk="0" hangingPunct="1">
                        <a:lnSpc>
                          <a:spcPct val="100000"/>
                        </a:lnSpc>
                        <a:spcBef>
                          <a:spcPct val="20000"/>
                        </a:spcBef>
                        <a:spcAft>
                          <a:spcPct val="0"/>
                        </a:spcAft>
                        <a:buClrTx/>
                        <a:buSzPct val="80000"/>
                        <a:buFontTx/>
                        <a:buNone/>
                        <a:tabLst/>
                      </a:pPr>
                      <a:r>
                        <a:rPr kumimoji="0" lang="en-US" sz="1200" b="1" i="0" u="none" strike="noStrike" cap="none" normalizeH="0" baseline="0" dirty="0" smtClean="0">
                          <a:ln>
                            <a:noFill/>
                          </a:ln>
                          <a:solidFill>
                            <a:schemeClr val="tx1"/>
                          </a:solidFill>
                          <a:effectLst/>
                          <a:latin typeface="Arial" charset="0"/>
                          <a:cs typeface="Arial" charset="0"/>
                        </a:rPr>
                        <a:t>PC – PSTN Call</a:t>
                      </a:r>
                    </a:p>
                  </a:txBody>
                  <a:tcPr horzOverflow="overflow">
                    <a:lnL w="28575" cap="flat" cmpd="sng" algn="ctr">
                      <a:solidFill>
                        <a:schemeClr val="accent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l"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SIREN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c>
                  <a:txBody>
                    <a:bodyPr/>
                    <a:lstStyle/>
                    <a:p>
                      <a:pPr marL="0" marR="0" lvl="0" indent="0" algn="ctr" defTabSz="912813" rtl="0" eaLnBrk="1" fontAlgn="base" latinLnBrk="0" hangingPunct="1">
                        <a:lnSpc>
                          <a:spcPct val="100000"/>
                        </a:lnSpc>
                        <a:spcBef>
                          <a:spcPct val="20000"/>
                        </a:spcBef>
                        <a:spcAft>
                          <a:spcPct val="0"/>
                        </a:spcAft>
                        <a:buClrTx/>
                        <a:buSzPct val="125000"/>
                        <a:buFont typeface="Wingdings" pitchFamily="2" charset="2"/>
                        <a:buNone/>
                        <a:tabLst/>
                      </a:pPr>
                      <a:r>
                        <a:rPr kumimoji="0" lang="en-US" sz="1200" b="1" i="0" u="none" strike="noStrike" cap="none" normalizeH="0" baseline="0" dirty="0" smtClean="0">
                          <a:ln>
                            <a:noFill/>
                          </a:ln>
                          <a:solidFill>
                            <a:schemeClr val="tx1"/>
                          </a:solidFill>
                          <a:effectLst/>
                          <a:latin typeface="Arial" charset="0"/>
                          <a:cs typeface="Arial" charset="0"/>
                        </a:rPr>
                        <a:t>3.72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solidFill>
                      <a:srgbClr val="00CCFF"/>
                    </a:solidFill>
                  </a:tcPr>
                </a:tc>
              </a:tr>
            </a:tbl>
          </a:graphicData>
        </a:graphic>
      </p:graphicFrame>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9" y="230188"/>
            <a:ext cx="8937171" cy="1329595"/>
          </a:xfrm>
        </p:spPr>
        <p:txBody>
          <a:bodyPr/>
          <a:lstStyle/>
          <a:p>
            <a:r>
              <a:rPr dirty="0" smtClean="0"/>
              <a:t>Deployment Changes for OCS 2007 R2</a:t>
            </a:r>
            <a:endParaRPr lang="en-US" dirty="0"/>
          </a:p>
        </p:txBody>
      </p:sp>
      <p:sp>
        <p:nvSpPr>
          <p:cNvPr id="4" name="Content Placeholder 3"/>
          <p:cNvSpPr>
            <a:spLocks noGrp="1"/>
          </p:cNvSpPr>
          <p:nvPr>
            <p:ph idx="4294967295"/>
          </p:nvPr>
        </p:nvSpPr>
        <p:spPr>
          <a:xfrm>
            <a:off x="381000" y="1412875"/>
            <a:ext cx="8382000" cy="3693319"/>
          </a:xfrm>
          <a:prstGeom prst="rect">
            <a:avLst/>
          </a:prstGeom>
        </p:spPr>
        <p:txBody>
          <a:bodyPr/>
          <a:lstStyle/>
          <a:p>
            <a:pPr>
              <a:buNone/>
            </a:pPr>
            <a:r>
              <a:rPr lang="en-US" dirty="0" smtClean="0"/>
              <a:t>OCS 2007</a:t>
            </a:r>
          </a:p>
          <a:p>
            <a:r>
              <a:rPr lang="en-US" dirty="0" smtClean="0"/>
              <a:t>“Archiving &amp; CDR” Server Role</a:t>
            </a:r>
          </a:p>
          <a:p>
            <a:r>
              <a:rPr lang="en-US" dirty="0" smtClean="0"/>
              <a:t>QoE Server available out-of-band</a:t>
            </a:r>
          </a:p>
          <a:p>
            <a:pPr>
              <a:buNone/>
            </a:pPr>
            <a:endParaRPr lang="en-US" dirty="0" smtClean="0"/>
          </a:p>
          <a:p>
            <a:pPr>
              <a:buNone/>
            </a:pPr>
            <a:r>
              <a:rPr lang="en-US" dirty="0" smtClean="0"/>
              <a:t>OCS 2007 R2</a:t>
            </a:r>
          </a:p>
          <a:p>
            <a:r>
              <a:rPr lang="en-US" b="1" dirty="0" smtClean="0"/>
              <a:t>Archiving server </a:t>
            </a:r>
            <a:r>
              <a:rPr lang="en-US" dirty="0" smtClean="0"/>
              <a:t>role</a:t>
            </a:r>
          </a:p>
          <a:p>
            <a:r>
              <a:rPr lang="en-US" b="1" dirty="0" smtClean="0"/>
              <a:t>Monitoring server </a:t>
            </a:r>
            <a:r>
              <a:rPr lang="en-US" dirty="0" smtClean="0"/>
              <a:t>role = QoE + CDR</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Basic Topology Options</a:t>
            </a:r>
            <a:endParaRPr lang="en-US" dirty="0"/>
          </a:p>
        </p:txBody>
      </p:sp>
      <p:sp>
        <p:nvSpPr>
          <p:cNvPr id="4" name="Content Placeholder 3"/>
          <p:cNvSpPr>
            <a:spLocks noGrp="1"/>
          </p:cNvSpPr>
          <p:nvPr>
            <p:ph idx="4294967295"/>
          </p:nvPr>
        </p:nvSpPr>
        <p:spPr>
          <a:xfrm>
            <a:off x="380999" y="1412875"/>
            <a:ext cx="8599227" cy="5330690"/>
          </a:xfrm>
          <a:prstGeom prst="rect">
            <a:avLst/>
          </a:prstGeom>
        </p:spPr>
        <p:txBody>
          <a:bodyPr/>
          <a:lstStyle/>
          <a:p>
            <a:r>
              <a:rPr lang="en-US" dirty="0" smtClean="0"/>
              <a:t>Everything </a:t>
            </a:r>
            <a:r>
              <a:rPr lang="en-US" b="1" dirty="0" smtClean="0"/>
              <a:t>can </a:t>
            </a:r>
            <a:r>
              <a:rPr lang="en-US" dirty="0" smtClean="0"/>
              <a:t>be collocated with SE server!</a:t>
            </a:r>
          </a:p>
          <a:p>
            <a:pPr lvl="1"/>
            <a:r>
              <a:rPr lang="en-US" dirty="0" smtClean="0"/>
              <a:t>Clearly not recommended for large deployments</a:t>
            </a:r>
          </a:p>
          <a:p>
            <a:pPr lvl="1"/>
            <a:r>
              <a:rPr lang="en-US" dirty="0" smtClean="0"/>
              <a:t>Requires full version of SQL Server</a:t>
            </a:r>
          </a:p>
          <a:p>
            <a:r>
              <a:rPr lang="en-US" dirty="0" smtClean="0"/>
              <a:t>Monitoring and archiving roles </a:t>
            </a:r>
            <a:r>
              <a:rPr lang="en-US" b="1" dirty="0" smtClean="0"/>
              <a:t>can </a:t>
            </a:r>
            <a:r>
              <a:rPr lang="en-US" dirty="0" smtClean="0"/>
              <a:t>be collocated</a:t>
            </a:r>
          </a:p>
          <a:p>
            <a:r>
              <a:rPr lang="en-US" dirty="0" smtClean="0"/>
              <a:t>Databases </a:t>
            </a:r>
            <a:r>
              <a:rPr lang="en-US" b="1" dirty="0" smtClean="0"/>
              <a:t>can</a:t>
            </a:r>
            <a:r>
              <a:rPr lang="en-US" dirty="0" smtClean="0"/>
              <a:t> be clustered</a:t>
            </a:r>
          </a:p>
          <a:p>
            <a:r>
              <a:rPr lang="en-US" dirty="0" smtClean="0"/>
              <a:t>Each role </a:t>
            </a:r>
            <a:r>
              <a:rPr lang="en-US" b="1" dirty="0" smtClean="0"/>
              <a:t>can</a:t>
            </a:r>
            <a:r>
              <a:rPr lang="en-US" dirty="0" smtClean="0"/>
              <a:t> be collocated with its database</a:t>
            </a:r>
          </a:p>
          <a:p>
            <a:pPr lvl="1"/>
            <a:r>
              <a:rPr lang="en-US" dirty="0" smtClean="0"/>
              <a:t>Databases can be collocated with the BE database</a:t>
            </a:r>
          </a:p>
        </p:txBody>
      </p:sp>
      <p:sp>
        <p:nvSpPr>
          <p:cNvPr id="5" name="TextBox 4"/>
          <p:cNvSpPr txBox="1"/>
          <p:nvPr/>
        </p:nvSpPr>
        <p:spPr>
          <a:xfrm>
            <a:off x="218939" y="6248245"/>
            <a:ext cx="5692462" cy="584775"/>
          </a:xfrm>
          <a:prstGeom prst="rect">
            <a:avLst/>
          </a:prstGeom>
          <a:noFill/>
        </p:spPr>
        <p:txBody>
          <a:bodyPr wrap="square" rtlCol="0">
            <a:spAutoFit/>
          </a:bodyPr>
          <a:lstStyle/>
          <a:p>
            <a:r>
              <a:rPr lang="en-GB" sz="1600" dirty="0" smtClean="0"/>
              <a:t>SE: Standard Edition</a:t>
            </a:r>
          </a:p>
          <a:p>
            <a:r>
              <a:rPr lang="en-GB" sz="1600" dirty="0" smtClean="0"/>
              <a:t>BE: Back-end</a:t>
            </a:r>
            <a:endParaRPr lang="en-GB"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Pool Association Options</a:t>
            </a:r>
            <a:endParaRPr lang="en-US" dirty="0"/>
          </a:p>
        </p:txBody>
      </p:sp>
      <p:sp>
        <p:nvSpPr>
          <p:cNvPr id="4" name="Content Placeholder 3"/>
          <p:cNvSpPr>
            <a:spLocks noGrp="1"/>
          </p:cNvSpPr>
          <p:nvPr>
            <p:ph idx="4294967295"/>
          </p:nvPr>
        </p:nvSpPr>
        <p:spPr>
          <a:xfrm>
            <a:off x="381000" y="1412875"/>
            <a:ext cx="8382000" cy="3841052"/>
          </a:xfrm>
          <a:prstGeom prst="rect">
            <a:avLst/>
          </a:prstGeom>
        </p:spPr>
        <p:txBody>
          <a:bodyPr/>
          <a:lstStyle/>
          <a:p>
            <a:r>
              <a:rPr lang="en-US" dirty="0" smtClean="0"/>
              <a:t>Pools associated to </a:t>
            </a:r>
            <a:r>
              <a:rPr lang="en-US" b="1" dirty="0" smtClean="0"/>
              <a:t>one</a:t>
            </a:r>
            <a:r>
              <a:rPr lang="en-US" dirty="0" smtClean="0"/>
              <a:t> monitoring server</a:t>
            </a:r>
          </a:p>
          <a:p>
            <a:r>
              <a:rPr lang="en-US" dirty="0" smtClean="0"/>
              <a:t>Mediation servers associated to </a:t>
            </a:r>
            <a:r>
              <a:rPr lang="en-US" b="1" dirty="0" smtClean="0"/>
              <a:t>one </a:t>
            </a:r>
            <a:r>
              <a:rPr lang="en-US" dirty="0" smtClean="0"/>
              <a:t>monitoring server</a:t>
            </a:r>
          </a:p>
          <a:p>
            <a:r>
              <a:rPr lang="en-US" dirty="0" smtClean="0"/>
              <a:t>Monitoring servers can support </a:t>
            </a:r>
            <a:r>
              <a:rPr lang="en-US" b="1" dirty="0" smtClean="0"/>
              <a:t>multiple pools</a:t>
            </a:r>
            <a:endParaRPr lang="en-US" b="1"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Architectural Review</a:t>
            </a:r>
            <a:endParaRPr lang="en-GB" dirty="0"/>
          </a:p>
        </p:txBody>
      </p:sp>
      <p:sp>
        <p:nvSpPr>
          <p:cNvPr id="5" name="Subtitle 4"/>
          <p:cNvSpPr>
            <a:spLocks noGrp="1"/>
          </p:cNvSpPr>
          <p:nvPr>
            <p:ph type="subTitle" idx="1"/>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280" y="230188"/>
            <a:ext cx="8763000" cy="1107996"/>
          </a:xfrm>
        </p:spPr>
        <p:txBody>
          <a:bodyPr/>
          <a:lstStyle/>
          <a:p>
            <a:r>
              <a:rPr lang="en-GB" sz="4000" dirty="0" smtClean="0"/>
              <a:t>Monitoring Server Database Capacity Planning</a:t>
            </a:r>
            <a:endParaRPr lang="en-GB" sz="4000" dirty="0"/>
          </a:p>
        </p:txBody>
      </p:sp>
      <p:sp>
        <p:nvSpPr>
          <p:cNvPr id="322562" name="Text Placeholder 2"/>
          <p:cNvSpPr>
            <a:spLocks noGrp="1"/>
          </p:cNvSpPr>
          <p:nvPr>
            <p:ph type="body" sz="quarter" idx="10"/>
          </p:nvPr>
        </p:nvSpPr>
        <p:spPr>
          <a:xfrm>
            <a:off x="414453" y="1099324"/>
            <a:ext cx="8382000" cy="2210862"/>
          </a:xfrm>
        </p:spPr>
        <p:txBody>
          <a:bodyPr/>
          <a:lstStyle/>
          <a:p>
            <a:r>
              <a:rPr lang="en-US" dirty="0" smtClean="0"/>
              <a:t>Database size is dependent on call volume and call report retention settings</a:t>
            </a:r>
          </a:p>
          <a:p>
            <a:r>
              <a:rPr lang="en-US" dirty="0" smtClean="0"/>
              <a:t>Each day’s call report uses approximately 16.8 kilobytes (KB) of database storage per user</a:t>
            </a:r>
          </a:p>
          <a:p>
            <a:r>
              <a:rPr lang="en-US" dirty="0" smtClean="0"/>
              <a:t>Estimate database size with this formula:</a:t>
            </a:r>
          </a:p>
          <a:p>
            <a:endParaRPr lang="en-US" dirty="0" smtClean="0"/>
          </a:p>
          <a:p>
            <a:r>
              <a:rPr lang="en-US" dirty="0" smtClean="0"/>
              <a:t>Example; using the default call report retention time for 50,000 users:</a:t>
            </a:r>
          </a:p>
          <a:p>
            <a:pPr lvl="1"/>
            <a:endParaRPr lang="en-US" dirty="0" smtClean="0"/>
          </a:p>
        </p:txBody>
      </p:sp>
      <p:sp>
        <p:nvSpPr>
          <p:cNvPr id="6" name="TextBox 5"/>
          <p:cNvSpPr txBox="1"/>
          <p:nvPr/>
        </p:nvSpPr>
        <p:spPr>
          <a:xfrm>
            <a:off x="435440" y="3605037"/>
            <a:ext cx="8447315" cy="369332"/>
          </a:xfrm>
          <a:prstGeom prst="rect">
            <a:avLst/>
          </a:prstGeom>
          <a:noFill/>
        </p:spPr>
        <p:txBody>
          <a:bodyPr wrap="square" rtlCol="0">
            <a:spAutoFit/>
          </a:bodyPr>
          <a:lstStyle/>
          <a:p>
            <a:r>
              <a:rPr lang="en-US" dirty="0" smtClean="0">
                <a:latin typeface="Consolas" pitchFamily="49" charset="0"/>
                <a:cs typeface="Courier New" pitchFamily="49" charset="0"/>
              </a:rPr>
              <a:t>DB size = (DB growth per user per day)*( # of users)*(# of days)</a:t>
            </a:r>
            <a:endParaRPr lang="en-GB" dirty="0"/>
          </a:p>
        </p:txBody>
      </p:sp>
      <p:sp>
        <p:nvSpPr>
          <p:cNvPr id="7" name="TextBox 6"/>
          <p:cNvSpPr txBox="1"/>
          <p:nvPr/>
        </p:nvSpPr>
        <p:spPr>
          <a:xfrm>
            <a:off x="457203" y="5236038"/>
            <a:ext cx="9514114" cy="646331"/>
          </a:xfrm>
          <a:prstGeom prst="rect">
            <a:avLst/>
          </a:prstGeom>
          <a:noFill/>
        </p:spPr>
        <p:txBody>
          <a:bodyPr wrap="square" rtlCol="0">
            <a:spAutoFit/>
          </a:bodyPr>
          <a:lstStyle/>
          <a:p>
            <a:pPr marL="0" lvl="1"/>
            <a:r>
              <a:rPr lang="en-US" dirty="0" smtClean="0">
                <a:latin typeface="Consolas" pitchFamily="49" charset="0"/>
                <a:cs typeface="Courier New" pitchFamily="49" charset="0"/>
              </a:rPr>
              <a:t>DB size = (16.8 KB/day)*(50,000 Users)*(60 days)= 50.4 GB</a:t>
            </a:r>
          </a:p>
          <a:p>
            <a:endParaRPr lang="en-GB" dirty="0"/>
          </a:p>
        </p:txBody>
      </p:sp>
      <p:sp>
        <p:nvSpPr>
          <p:cNvPr id="8" name="TextBox 7"/>
          <p:cNvSpPr txBox="1"/>
          <p:nvPr/>
        </p:nvSpPr>
        <p:spPr>
          <a:xfrm>
            <a:off x="21791" y="6475722"/>
            <a:ext cx="9383486" cy="338554"/>
          </a:xfrm>
          <a:prstGeom prst="rect">
            <a:avLst/>
          </a:prstGeom>
          <a:noFill/>
        </p:spPr>
        <p:txBody>
          <a:bodyPr wrap="square" rtlCol="0">
            <a:spAutoFit/>
          </a:bodyPr>
          <a:lstStyle/>
          <a:p>
            <a:r>
              <a:rPr lang="en-US" sz="1600" i="1" dirty="0" smtClean="0"/>
              <a:t>Values in this example are based on the capacity planning user model from the OCS 2007 R2 documentation.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Configuration steps</a:t>
            </a:r>
            <a:endParaRPr lang="en-GB" dirty="0"/>
          </a:p>
        </p:txBody>
      </p:sp>
      <p:sp>
        <p:nvSpPr>
          <p:cNvPr id="3" name="Content Placeholder 2"/>
          <p:cNvSpPr>
            <a:spLocks noGrp="1"/>
          </p:cNvSpPr>
          <p:nvPr>
            <p:ph idx="1"/>
          </p:nvPr>
        </p:nvSpPr>
        <p:spPr>
          <a:xfrm>
            <a:off x="381000" y="1219689"/>
            <a:ext cx="8382000" cy="4561205"/>
          </a:xfrm>
        </p:spPr>
        <p:txBody>
          <a:bodyPr/>
          <a:lstStyle/>
          <a:p>
            <a:r>
              <a:rPr lang="en-US" sz="2800" dirty="0" smtClean="0"/>
              <a:t>Install Message Queueing</a:t>
            </a:r>
          </a:p>
          <a:p>
            <a:r>
              <a:rPr lang="en-US" sz="2800" dirty="0" smtClean="0"/>
              <a:t>Install SQL Server and reporting services</a:t>
            </a:r>
          </a:p>
          <a:p>
            <a:r>
              <a:rPr lang="en-US" sz="2800" dirty="0" smtClean="0"/>
              <a:t>Install and activate monitoring server</a:t>
            </a:r>
          </a:p>
          <a:p>
            <a:r>
              <a:rPr lang="en-US" sz="2800" dirty="0" smtClean="0"/>
              <a:t>Deploy reports</a:t>
            </a:r>
          </a:p>
          <a:p>
            <a:r>
              <a:rPr lang="en-US" sz="2800" dirty="0" smtClean="0"/>
              <a:t>Install management pack (optional)</a:t>
            </a:r>
          </a:p>
          <a:p>
            <a:r>
              <a:rPr lang="en-US" sz="2800" dirty="0" smtClean="0"/>
              <a:t>Configure logging</a:t>
            </a:r>
          </a:p>
          <a:p>
            <a:r>
              <a:rPr lang="en-US" sz="2800" dirty="0" smtClean="0"/>
              <a:t>Associate pool/servers with monitoring server</a:t>
            </a:r>
          </a:p>
          <a:p>
            <a:r>
              <a:rPr lang="en-US" sz="2800" dirty="0" smtClean="0"/>
              <a:t>Ensure port 5069 is open on load balancer</a:t>
            </a:r>
          </a:p>
          <a:p>
            <a:r>
              <a:rPr lang="en-US" sz="2800" dirty="0" smtClean="0"/>
              <a:t>Start service</a:t>
            </a:r>
          </a:p>
        </p:txBody>
      </p:sp>
      <p:sp>
        <p:nvSpPr>
          <p:cNvPr id="4" name="TextBox 3"/>
          <p:cNvSpPr txBox="1"/>
          <p:nvPr/>
        </p:nvSpPr>
        <p:spPr>
          <a:xfrm>
            <a:off x="412123" y="6339877"/>
            <a:ext cx="6323527" cy="369332"/>
          </a:xfrm>
          <a:prstGeom prst="rect">
            <a:avLst/>
          </a:prstGeom>
          <a:noFill/>
        </p:spPr>
        <p:txBody>
          <a:bodyPr wrap="square" rtlCol="0">
            <a:spAutoFit/>
          </a:bodyPr>
          <a:lstStyle/>
          <a:p>
            <a:r>
              <a:rPr lang="en-GB" i="1" dirty="0" smtClean="0"/>
              <a:t>Note: Not all steps may be required if IM archiving is configured.</a:t>
            </a:r>
            <a:endParaRPr lang="en-GB" i="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OCS 2007 R2 Monitoring Server</a:t>
            </a:r>
            <a:endParaRPr lang="en-GB" dirty="0"/>
          </a:p>
        </p:txBody>
      </p:sp>
      <p:sp>
        <p:nvSpPr>
          <p:cNvPr id="5" name="Subtitle 4"/>
          <p:cNvSpPr>
            <a:spLocks noGrp="1"/>
          </p:cNvSpPr>
          <p:nvPr>
            <p:ph type="subTitle" idx="1"/>
          </p:nvPr>
        </p:nvSpPr>
        <p:spPr/>
        <p:txBody>
          <a:bodyPr/>
          <a:lstStyle/>
          <a:p>
            <a:endParaRPr lang="en-GB" dirty="0"/>
          </a:p>
        </p:txBody>
      </p:sp>
      <p:sp>
        <p:nvSpPr>
          <p:cNvPr id="6" name="Text Placeholder 5"/>
          <p:cNvSpPr>
            <a:spLocks noGrp="1"/>
          </p:cNvSpPr>
          <p:nvPr>
            <p:ph type="body" sz="quarter" idx="10"/>
          </p:nvPr>
        </p:nvSpPr>
        <p:spPr/>
        <p:txBody>
          <a:bodyPr/>
          <a:lstStyle/>
          <a:p>
            <a:r>
              <a:rPr lang="en-GB"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464" y="237742"/>
            <a:ext cx="8528050" cy="987425"/>
          </a:xfrm>
        </p:spPr>
        <p:txBody>
          <a:bodyPr/>
          <a:lstStyle/>
          <a:p>
            <a:pPr eaLnBrk="1" hangingPunct="1">
              <a:defRPr/>
            </a:pPr>
            <a:r>
              <a:rPr lang="en-US" sz="3600" dirty="0" smtClean="0">
                <a:ln>
                  <a:noFill/>
                </a:ln>
                <a:solidFill>
                  <a:schemeClr val="bg1"/>
                </a:solidFill>
                <a:latin typeface="Segoe"/>
              </a:rPr>
              <a:t>Monitoring Server</a:t>
            </a:r>
            <a:r>
              <a:rPr sz="3600" dirty="0" smtClean="0">
                <a:ln>
                  <a:noFill/>
                </a:ln>
                <a:solidFill>
                  <a:schemeClr val="bg1"/>
                </a:solidFill>
                <a:latin typeface="Segoe"/>
              </a:rPr>
              <a:t> </a:t>
            </a:r>
            <a:r>
              <a:rPr sz="3600" dirty="0">
                <a:ln>
                  <a:noFill/>
                </a:ln>
                <a:solidFill>
                  <a:schemeClr val="bg1"/>
                </a:solidFill>
                <a:latin typeface="Segoe"/>
              </a:rPr>
              <a:t>Reporting </a:t>
            </a:r>
            <a:r>
              <a:rPr dirty="0">
                <a:ln>
                  <a:noFill/>
                </a:ln>
                <a:solidFill>
                  <a:schemeClr val="bg1"/>
                </a:solidFill>
                <a:latin typeface="Segoe"/>
              </a:rPr>
              <a:t/>
            </a:r>
            <a:br>
              <a:rPr dirty="0">
                <a:ln>
                  <a:noFill/>
                </a:ln>
                <a:solidFill>
                  <a:schemeClr val="bg1"/>
                </a:solidFill>
                <a:latin typeface="Segoe"/>
              </a:rPr>
            </a:br>
            <a:r>
              <a:rPr sz="2800" dirty="0">
                <a:ln>
                  <a:noFill/>
                </a:ln>
                <a:solidFill>
                  <a:schemeClr val="bg1"/>
                </a:solidFill>
                <a:latin typeface="Segoe"/>
              </a:rPr>
              <a:t>Summary </a:t>
            </a:r>
            <a:r>
              <a:rPr sz="2800" dirty="0" smtClean="0">
                <a:ln>
                  <a:noFill/>
                </a:ln>
                <a:solidFill>
                  <a:schemeClr val="bg1"/>
                </a:solidFill>
                <a:latin typeface="Segoe"/>
              </a:rPr>
              <a:t>Report </a:t>
            </a:r>
            <a:r>
              <a:rPr sz="2800" dirty="0">
                <a:ln>
                  <a:noFill/>
                </a:ln>
                <a:solidFill>
                  <a:schemeClr val="bg1"/>
                </a:solidFill>
                <a:latin typeface="Segoe"/>
              </a:rPr>
              <a:t>Samples</a:t>
            </a:r>
          </a:p>
        </p:txBody>
      </p:sp>
      <p:pic>
        <p:nvPicPr>
          <p:cNvPr id="357382" name="Picture 6"/>
          <p:cNvPicPr>
            <a:picLocks noChangeAspect="1" noChangeArrowheads="1"/>
          </p:cNvPicPr>
          <p:nvPr/>
        </p:nvPicPr>
        <p:blipFill>
          <a:blip r:embed="rId3" cstate="print"/>
          <a:srcRect/>
          <a:stretch>
            <a:fillRect/>
          </a:stretch>
        </p:blipFill>
        <p:spPr bwMode="auto">
          <a:xfrm>
            <a:off x="315688" y="177162"/>
            <a:ext cx="8567058" cy="64578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7"/>
          <p:cNvPicPr>
            <a:picLocks noChangeAspect="1" noChangeArrowheads="1"/>
          </p:cNvPicPr>
          <p:nvPr/>
        </p:nvPicPr>
        <p:blipFill>
          <a:blip r:embed="rId4" cstate="print"/>
          <a:srcRect/>
          <a:stretch>
            <a:fillRect/>
          </a:stretch>
        </p:blipFill>
        <p:spPr bwMode="auto">
          <a:xfrm>
            <a:off x="1402688" y="564198"/>
            <a:ext cx="6445912" cy="55814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3"/>
          <p:cNvPicPr>
            <a:picLocks noChangeAspect="1" noChangeArrowheads="1"/>
          </p:cNvPicPr>
          <p:nvPr/>
        </p:nvPicPr>
        <p:blipFill>
          <a:blip r:embed="rId5" cstate="print"/>
          <a:srcRect/>
          <a:stretch>
            <a:fillRect/>
          </a:stretch>
        </p:blipFill>
        <p:spPr bwMode="auto">
          <a:xfrm>
            <a:off x="659959" y="876284"/>
            <a:ext cx="5370805" cy="49829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4"/>
          <p:cNvPicPr>
            <a:picLocks noChangeAspect="1" noChangeArrowheads="1"/>
          </p:cNvPicPr>
          <p:nvPr/>
        </p:nvPicPr>
        <p:blipFill>
          <a:blip r:embed="rId6" cstate="print"/>
          <a:srcRect/>
          <a:stretch>
            <a:fillRect/>
          </a:stretch>
        </p:blipFill>
        <p:spPr bwMode="auto">
          <a:xfrm>
            <a:off x="1631361" y="1238133"/>
            <a:ext cx="4936506" cy="49365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5"/>
          <p:cNvPicPr>
            <a:picLocks noChangeAspect="1" noChangeArrowheads="1"/>
          </p:cNvPicPr>
          <p:nvPr/>
        </p:nvPicPr>
        <p:blipFill>
          <a:blip r:embed="rId7" cstate="print"/>
          <a:srcRect/>
          <a:stretch>
            <a:fillRect/>
          </a:stretch>
        </p:blipFill>
        <p:spPr bwMode="auto">
          <a:xfrm>
            <a:off x="2196779" y="1905216"/>
            <a:ext cx="6092148" cy="38871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2"/>
          <p:cNvPicPr>
            <a:picLocks noChangeAspect="1" noChangeArrowheads="1"/>
          </p:cNvPicPr>
          <p:nvPr/>
        </p:nvPicPr>
        <p:blipFill>
          <a:blip r:embed="rId8" cstate="print"/>
          <a:srcRect r="20626" b="31489"/>
          <a:stretch>
            <a:fillRect/>
          </a:stretch>
        </p:blipFill>
        <p:spPr bwMode="auto">
          <a:xfrm>
            <a:off x="513375" y="932473"/>
            <a:ext cx="8135365" cy="47316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2"/>
          <p:cNvPicPr>
            <a:picLocks noChangeAspect="1" noChangeArrowheads="1"/>
          </p:cNvPicPr>
          <p:nvPr/>
        </p:nvPicPr>
        <p:blipFill>
          <a:blip r:embed="rId9" cstate="print"/>
          <a:srcRect r="10045" b="46245"/>
          <a:stretch>
            <a:fillRect/>
          </a:stretch>
        </p:blipFill>
        <p:spPr bwMode="auto">
          <a:xfrm>
            <a:off x="778952" y="1155936"/>
            <a:ext cx="7794137" cy="46299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7382"/>
                                        </p:tgtEl>
                                        <p:attrNameLst>
                                          <p:attrName>style.visibility</p:attrName>
                                        </p:attrNameLst>
                                      </p:cBhvr>
                                      <p:to>
                                        <p:strVal val="visible"/>
                                      </p:to>
                                    </p:set>
                                    <p:animEffect transition="in" filter="fade">
                                      <p:cBhvr>
                                        <p:cTn id="7" dur="2000"/>
                                        <p:tgtEl>
                                          <p:spTgt spid="3573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357382"/>
                                        </p:tgtEl>
                                      </p:cBhvr>
                                    </p:animEffect>
                                    <p:set>
                                      <p:cBhvr>
                                        <p:cTn id="12" dur="1" fill="hold">
                                          <p:stCondLst>
                                            <p:cond delay="1999"/>
                                          </p:stCondLst>
                                        </p:cTn>
                                        <p:tgtEl>
                                          <p:spTgt spid="35738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2000"/>
                                        <p:tgtEl>
                                          <p:spTgt spid="5"/>
                                        </p:tgtEl>
                                      </p:cBhvr>
                                    </p:animEffect>
                                    <p:set>
                                      <p:cBhvr>
                                        <p:cTn id="20" dur="1" fill="hold">
                                          <p:stCondLst>
                                            <p:cond delay="1999"/>
                                          </p:stCondLst>
                                        </p:cTn>
                                        <p:tgtEl>
                                          <p:spTgt spid="5"/>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2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2000"/>
                                        <p:tgtEl>
                                          <p:spTgt spid="6"/>
                                        </p:tgtEl>
                                      </p:cBhvr>
                                    </p:animEffect>
                                    <p:set>
                                      <p:cBhvr>
                                        <p:cTn id="38" dur="1" fill="hold">
                                          <p:stCondLst>
                                            <p:cond delay="1999"/>
                                          </p:stCondLst>
                                        </p:cTn>
                                        <p:tgtEl>
                                          <p:spTgt spid="6"/>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2000"/>
                                        <p:tgtEl>
                                          <p:spTgt spid="7"/>
                                        </p:tgtEl>
                                      </p:cBhvr>
                                    </p:animEffect>
                                    <p:set>
                                      <p:cBhvr>
                                        <p:cTn id="41" dur="1" fill="hold">
                                          <p:stCondLst>
                                            <p:cond delay="1999"/>
                                          </p:stCondLst>
                                        </p:cTn>
                                        <p:tgtEl>
                                          <p:spTgt spid="7"/>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2000"/>
                                        <p:tgtEl>
                                          <p:spTgt spid="8"/>
                                        </p:tgtEl>
                                      </p:cBhvr>
                                    </p:animEffect>
                                    <p:set>
                                      <p:cBhvr>
                                        <p:cTn id="44" dur="1" fill="hold">
                                          <p:stCondLst>
                                            <p:cond delay="1999"/>
                                          </p:stCondLst>
                                        </p:cTn>
                                        <p:tgtEl>
                                          <p:spTgt spid="8"/>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2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000"/>
                                        <p:tgtEl>
                                          <p:spTgt spid="9"/>
                                        </p:tgtEl>
                                      </p:cBhvr>
                                    </p:animEffect>
                                    <p:set>
                                      <p:cBhvr>
                                        <p:cTn id="52" dur="1" fill="hold">
                                          <p:stCondLst>
                                            <p:cond delay="1999"/>
                                          </p:stCondLst>
                                        </p:cTn>
                                        <p:tgtEl>
                                          <p:spTgt spid="9"/>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90250" y="3929349"/>
            <a:ext cx="8331777" cy="1337595"/>
          </a:xfrm>
        </p:spPr>
        <p:txBody>
          <a:bodyPr/>
          <a:lstStyle/>
          <a:p>
            <a:r>
              <a:rPr dirty="0" smtClean="0"/>
              <a:t>Other monitoring tools</a:t>
            </a:r>
            <a:endParaRPr lang="en-US" dirty="0"/>
          </a:p>
        </p:txBody>
      </p:sp>
      <p:sp>
        <p:nvSpPr>
          <p:cNvPr id="6" name="Subtitle 5"/>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Deployment Validation Tool</a:t>
            </a:r>
          </a:p>
        </p:txBody>
      </p:sp>
      <p:sp>
        <p:nvSpPr>
          <p:cNvPr id="19458" name="Content Placeholder 2"/>
          <p:cNvSpPr>
            <a:spLocks noGrp="1"/>
          </p:cNvSpPr>
          <p:nvPr>
            <p:ph type="body" sz="quarter" idx="10"/>
          </p:nvPr>
        </p:nvSpPr>
        <p:spPr/>
        <p:txBody>
          <a:bodyPr/>
          <a:lstStyle/>
          <a:p>
            <a:r>
              <a:rPr lang="en-US" dirty="0" smtClean="0"/>
              <a:t>Tool runs various test calls</a:t>
            </a:r>
          </a:p>
          <a:p>
            <a:pPr lvl="1"/>
            <a:r>
              <a:rPr lang="en-US" dirty="0" smtClean="0"/>
              <a:t>Audio Quality criteria:</a:t>
            </a:r>
          </a:p>
          <a:p>
            <a:pPr lvl="2"/>
            <a:r>
              <a:rPr lang="en-US" dirty="0" smtClean="0"/>
              <a:t>Jitter: Packet arrival times</a:t>
            </a:r>
          </a:p>
          <a:p>
            <a:pPr lvl="2"/>
            <a:r>
              <a:rPr lang="en-US" dirty="0" smtClean="0"/>
              <a:t>Packet Loss: User Datagram Protocol (UDP)/Packet loss ratio</a:t>
            </a:r>
          </a:p>
          <a:p>
            <a:pPr lvl="2"/>
            <a:r>
              <a:rPr lang="en-US" dirty="0" smtClean="0"/>
              <a:t>Delay: Roundtrip</a:t>
            </a:r>
          </a:p>
          <a:p>
            <a:r>
              <a:rPr lang="en-US" dirty="0" smtClean="0"/>
              <a:t>Test calls to monitor end-to-end functionality</a:t>
            </a:r>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DVT Components</a:t>
            </a:r>
          </a:p>
        </p:txBody>
      </p:sp>
      <p:sp>
        <p:nvSpPr>
          <p:cNvPr id="21506" name="Content Placeholder 2"/>
          <p:cNvSpPr>
            <a:spLocks noGrp="1"/>
          </p:cNvSpPr>
          <p:nvPr>
            <p:ph type="body" sz="quarter" idx="10"/>
          </p:nvPr>
        </p:nvSpPr>
        <p:spPr/>
        <p:txBody>
          <a:bodyPr/>
          <a:lstStyle/>
          <a:p>
            <a:r>
              <a:rPr lang="en-US" dirty="0" smtClean="0"/>
              <a:t>DVT consists of:</a:t>
            </a:r>
          </a:p>
          <a:p>
            <a:pPr lvl="1"/>
            <a:r>
              <a:rPr lang="en-US" dirty="0" smtClean="0"/>
              <a:t>Agents: VoIP or PSTN agent runs tests/sends reports</a:t>
            </a:r>
          </a:p>
          <a:p>
            <a:pPr lvl="1"/>
            <a:r>
              <a:rPr lang="en-US" dirty="0" smtClean="0"/>
              <a:t>Organizer: Controls agents, assigns tests to run and collects result metrics</a:t>
            </a:r>
          </a:p>
          <a:p>
            <a:r>
              <a:rPr lang="en-US" dirty="0" smtClean="0"/>
              <a:t>Integrates with SCOM</a:t>
            </a:r>
          </a:p>
          <a:p>
            <a:endParaRPr lang="en-US" dirty="0" smtClean="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DVT User Interface</a:t>
            </a:r>
          </a:p>
        </p:txBody>
      </p:sp>
      <p:pic>
        <p:nvPicPr>
          <p:cNvPr id="25603" name="Picture 2"/>
          <p:cNvPicPr>
            <a:picLocks noChangeAspect="1" noChangeArrowheads="1"/>
          </p:cNvPicPr>
          <p:nvPr/>
        </p:nvPicPr>
        <p:blipFill>
          <a:blip r:embed="rId3" cstate="print"/>
          <a:srcRect r="1016" b="2165"/>
          <a:stretch>
            <a:fillRect/>
          </a:stretch>
        </p:blipFill>
        <p:spPr bwMode="auto">
          <a:xfrm>
            <a:off x="668468" y="942711"/>
            <a:ext cx="7803729" cy="5146724"/>
          </a:xfrm>
          <a:prstGeom prst="rect">
            <a:avLst/>
          </a:prstGeom>
          <a:noFill/>
          <a:ln w="38100">
            <a:solidFill>
              <a:schemeClr val="accent1"/>
            </a:solidFill>
            <a:miter lim="800000"/>
            <a:headEnd/>
            <a:tailEnd/>
          </a:ln>
        </p:spPr>
      </p:pic>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GB" dirty="0" smtClean="0"/>
              <a:t>Answering Agent Tool (AAT)</a:t>
            </a:r>
          </a:p>
        </p:txBody>
      </p:sp>
      <p:sp>
        <p:nvSpPr>
          <p:cNvPr id="29698" name="Content Placeholder 2"/>
          <p:cNvSpPr>
            <a:spLocks noGrp="1"/>
          </p:cNvSpPr>
          <p:nvPr>
            <p:ph sz="quarter" idx="1"/>
          </p:nvPr>
        </p:nvSpPr>
        <p:spPr>
          <a:xfrm>
            <a:off x="380999" y="1417638"/>
            <a:ext cx="4593771" cy="1030287"/>
          </a:xfrm>
        </p:spPr>
        <p:txBody>
          <a:bodyPr/>
          <a:lstStyle/>
          <a:p>
            <a:r>
              <a:rPr lang="en-US" dirty="0" smtClean="0"/>
              <a:t>Target users: </a:t>
            </a:r>
          </a:p>
          <a:p>
            <a:pPr lvl="1"/>
            <a:r>
              <a:rPr lang="en-US" dirty="0" smtClean="0"/>
              <a:t>End users</a:t>
            </a:r>
          </a:p>
          <a:p>
            <a:pPr lvl="1"/>
            <a:r>
              <a:rPr lang="en-US" dirty="0" smtClean="0"/>
              <a:t>Helpdesk/Tier1</a:t>
            </a:r>
          </a:p>
          <a:p>
            <a:r>
              <a:rPr lang="en-US" dirty="0" smtClean="0"/>
              <a:t>Tool overview:</a:t>
            </a:r>
          </a:p>
          <a:p>
            <a:pPr lvl="1"/>
            <a:r>
              <a:rPr lang="en-US" dirty="0" smtClean="0"/>
              <a:t>Self service for users</a:t>
            </a:r>
          </a:p>
          <a:p>
            <a:pPr lvl="1"/>
            <a:r>
              <a:rPr lang="en-US" dirty="0" smtClean="0"/>
              <a:t>Answers call, records and plays back message</a:t>
            </a:r>
          </a:p>
          <a:p>
            <a:pPr lvl="1"/>
            <a:endParaRPr lang="en-US" dirty="0" smtClean="0"/>
          </a:p>
        </p:txBody>
      </p:sp>
      <p:pic>
        <p:nvPicPr>
          <p:cNvPr id="8" name="Picture 7" descr="ans-agent.bmp"/>
          <p:cNvPicPr>
            <a:picLocks noChangeAspect="1"/>
          </p:cNvPicPr>
          <p:nvPr/>
        </p:nvPicPr>
        <p:blipFill>
          <a:blip r:embed="rId3"/>
          <a:stretch>
            <a:fillRect/>
          </a:stretch>
        </p:blipFill>
        <p:spPr>
          <a:xfrm>
            <a:off x="5154580" y="1181779"/>
            <a:ext cx="3826134" cy="4794477"/>
          </a:xfrm>
          <a:prstGeom prst="rect">
            <a:avLst/>
          </a:prstGeom>
        </p:spPr>
      </p:pic>
      <p:grpSp>
        <p:nvGrpSpPr>
          <p:cNvPr id="9" name="Group 8"/>
          <p:cNvGrpSpPr>
            <a:grpSpLocks/>
          </p:cNvGrpSpPr>
          <p:nvPr/>
        </p:nvGrpSpPr>
        <p:grpSpPr bwMode="auto">
          <a:xfrm>
            <a:off x="4040414" y="1357993"/>
            <a:ext cx="4697413" cy="1892300"/>
            <a:chOff x="2648" y="1020"/>
            <a:chExt cx="2959" cy="1192"/>
          </a:xfrm>
        </p:grpSpPr>
        <p:pic>
          <p:nvPicPr>
            <p:cNvPr id="10" name="Picture 2"/>
            <p:cNvPicPr>
              <a:picLocks noChangeAspect="1" noChangeArrowheads="1"/>
            </p:cNvPicPr>
            <p:nvPr/>
          </p:nvPicPr>
          <p:blipFill>
            <a:blip r:embed="rId4" cstate="print"/>
            <a:srcRect/>
            <a:stretch>
              <a:fillRect/>
            </a:stretch>
          </p:blipFill>
          <p:spPr bwMode="auto">
            <a:xfrm>
              <a:off x="2648" y="1020"/>
              <a:ext cx="2959" cy="1192"/>
            </a:xfrm>
            <a:prstGeom prst="rect">
              <a:avLst/>
            </a:prstGeom>
            <a:noFill/>
            <a:ln w="38100">
              <a:solidFill>
                <a:schemeClr val="accent1"/>
              </a:solidFill>
              <a:miter lim="800000"/>
              <a:headEnd/>
              <a:tailEnd/>
            </a:ln>
          </p:spPr>
        </p:pic>
        <p:sp>
          <p:nvSpPr>
            <p:cNvPr id="11" name="TextBox 10"/>
            <p:cNvSpPr txBox="1">
              <a:spLocks noChangeArrowheads="1"/>
            </p:cNvSpPr>
            <p:nvPr/>
          </p:nvSpPr>
          <p:spPr bwMode="auto">
            <a:xfrm>
              <a:off x="2870" y="1808"/>
              <a:ext cx="763" cy="164"/>
            </a:xfrm>
            <a:prstGeom prst="rect">
              <a:avLst/>
            </a:prstGeom>
            <a:noFill/>
            <a:ln w="38100">
              <a:noFill/>
              <a:miter lim="800000"/>
              <a:headEnd/>
              <a:tailEnd/>
            </a:ln>
          </p:spPr>
          <p:txBody>
            <a:bodyPr>
              <a:spAutoFit/>
            </a:bodyPr>
            <a:lstStyle/>
            <a:p>
              <a:pPr defTabSz="914327" fontAlgn="auto">
                <a:spcBef>
                  <a:spcPts val="0"/>
                </a:spcBef>
                <a:spcAft>
                  <a:spcPts val="0"/>
                </a:spcAft>
                <a:defRPr/>
              </a:pPr>
              <a:r>
                <a:rPr lang="en-US" sz="1150" dirty="0">
                  <a:solidFill>
                    <a:srgbClr val="3F4689"/>
                  </a:solidFill>
                  <a:effectLst>
                    <a:outerShdw blurRad="38100" dist="38100" dir="2700000" algn="tl">
                      <a:srgbClr val="000000">
                        <a:alpha val="43137"/>
                      </a:srgbClr>
                    </a:outerShdw>
                  </a:effectLst>
                  <a:latin typeface="+mn-lt"/>
                  <a:cs typeface="+mn-cs"/>
                </a:rPr>
                <a:t>Spencer Low</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VoIP Test Tool</a:t>
            </a:r>
          </a:p>
        </p:txBody>
      </p:sp>
      <p:sp>
        <p:nvSpPr>
          <p:cNvPr id="33794" name="Content Placeholder 2"/>
          <p:cNvSpPr>
            <a:spLocks noGrp="1"/>
          </p:cNvSpPr>
          <p:nvPr>
            <p:ph type="body" sz="quarter" idx="10"/>
          </p:nvPr>
        </p:nvSpPr>
        <p:spPr>
          <a:xfrm>
            <a:off x="348342" y="1226490"/>
            <a:ext cx="8382000" cy="2210862"/>
          </a:xfrm>
        </p:spPr>
        <p:txBody>
          <a:bodyPr/>
          <a:lstStyle/>
          <a:p>
            <a:r>
              <a:rPr lang="en-US" dirty="0" smtClean="0"/>
              <a:t>Client Emulation:</a:t>
            </a:r>
          </a:p>
          <a:p>
            <a:pPr lvl="1"/>
            <a:r>
              <a:rPr lang="en-US" dirty="0" smtClean="0"/>
              <a:t>Emulate a Office Communicator 2007 client for initiating or receiving Enterprise Voice calls</a:t>
            </a:r>
          </a:p>
          <a:p>
            <a:r>
              <a:rPr lang="en-US" dirty="0" smtClean="0"/>
              <a:t>Server Emulation:</a:t>
            </a:r>
          </a:p>
          <a:p>
            <a:pPr lvl="1"/>
            <a:r>
              <a:rPr lang="en-US" dirty="0" smtClean="0"/>
              <a:t>Use VoIP Test Set to</a:t>
            </a:r>
            <a:br>
              <a:rPr lang="en-US" dirty="0" smtClean="0"/>
            </a:br>
            <a:r>
              <a:rPr lang="en-US" dirty="0" smtClean="0"/>
              <a:t>emulate Mediation</a:t>
            </a:r>
            <a:br>
              <a:rPr lang="en-US" dirty="0" smtClean="0"/>
            </a:br>
            <a:r>
              <a:rPr lang="en-US" dirty="0" smtClean="0"/>
              <a:t>Server or Gateway</a:t>
            </a:r>
          </a:p>
        </p:txBody>
      </p:sp>
      <p:pic>
        <p:nvPicPr>
          <p:cNvPr id="33796" name="Picture 2"/>
          <p:cNvPicPr>
            <a:picLocks noChangeAspect="1" noChangeArrowheads="1"/>
          </p:cNvPicPr>
          <p:nvPr/>
        </p:nvPicPr>
        <p:blipFill>
          <a:blip r:embed="rId3" cstate="print"/>
          <a:srcRect l="16137" t="7859" r="25531" b="14957"/>
          <a:stretch>
            <a:fillRect/>
          </a:stretch>
        </p:blipFill>
        <p:spPr bwMode="auto">
          <a:xfrm>
            <a:off x="3940624" y="979711"/>
            <a:ext cx="5018314" cy="499441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fade">
                                      <p:cBhvr>
                                        <p:cTn id="7" dur="20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5"/>
          <p:cNvGrpSpPr/>
          <p:nvPr/>
        </p:nvGrpSpPr>
        <p:grpSpPr>
          <a:xfrm>
            <a:off x="3846442" y="4675322"/>
            <a:ext cx="4734850" cy="304821"/>
            <a:chOff x="3846442" y="4675322"/>
            <a:chExt cx="4734850" cy="304821"/>
          </a:xfrm>
        </p:grpSpPr>
        <p:cxnSp>
          <p:nvCxnSpPr>
            <p:cNvPr id="225" name="Straight Connector 224"/>
            <p:cNvCxnSpPr/>
            <p:nvPr/>
          </p:nvCxnSpPr>
          <p:spPr bwMode="auto">
            <a:xfrm rot="16200000">
              <a:off x="377426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8" name="Straight Connector 227"/>
            <p:cNvCxnSpPr/>
            <p:nvPr/>
          </p:nvCxnSpPr>
          <p:spPr bwMode="auto">
            <a:xfrm rot="16200000">
              <a:off x="4704339"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9" name="Straight Connector 228"/>
            <p:cNvCxnSpPr/>
            <p:nvPr/>
          </p:nvCxnSpPr>
          <p:spPr bwMode="auto">
            <a:xfrm rot="16200000">
              <a:off x="563971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0" name="Straight Connector 229"/>
            <p:cNvCxnSpPr/>
            <p:nvPr/>
          </p:nvCxnSpPr>
          <p:spPr bwMode="auto">
            <a:xfrm rot="16200000">
              <a:off x="659606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1" name="Straight Connector 230"/>
            <p:cNvCxnSpPr/>
            <p:nvPr/>
          </p:nvCxnSpPr>
          <p:spPr bwMode="auto">
            <a:xfrm rot="16200000">
              <a:off x="753408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2" name="Straight Connector 231"/>
            <p:cNvCxnSpPr/>
            <p:nvPr/>
          </p:nvCxnSpPr>
          <p:spPr bwMode="auto">
            <a:xfrm rot="16200000">
              <a:off x="8485513"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5" name="Straight Connector 234"/>
            <p:cNvCxnSpPr/>
            <p:nvPr/>
          </p:nvCxnSpPr>
          <p:spPr bwMode="auto">
            <a:xfrm rot="16200000">
              <a:off x="5639712" y="4750733"/>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76" name="Straight Connector 175"/>
            <p:cNvCxnSpPr/>
            <p:nvPr/>
          </p:nvCxnSpPr>
          <p:spPr bwMode="auto">
            <a:xfrm rot="10800000" flipV="1">
              <a:off x="3846442" y="4829908"/>
              <a:ext cx="4734850" cy="1203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grpSp>
      <p:cxnSp>
        <p:nvCxnSpPr>
          <p:cNvPr id="184" name="Straight Connector 183"/>
          <p:cNvCxnSpPr/>
          <p:nvPr/>
        </p:nvCxnSpPr>
        <p:spPr bwMode="auto">
          <a:xfrm rot="10800000" flipV="1">
            <a:off x="1856614" y="5051880"/>
            <a:ext cx="328772" cy="260679"/>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90" name="Straight Connector 189"/>
          <p:cNvCxnSpPr/>
          <p:nvPr/>
        </p:nvCxnSpPr>
        <p:spPr bwMode="auto">
          <a:xfrm rot="10800000">
            <a:off x="1921080" y="5986925"/>
            <a:ext cx="255297" cy="253632"/>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91" name="Cloud 190"/>
          <p:cNvSpPr/>
          <p:nvPr/>
        </p:nvSpPr>
        <p:spPr bwMode="auto">
          <a:xfrm>
            <a:off x="384456" y="3132064"/>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Federated</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Company</a:t>
            </a:r>
            <a:endParaRPr lang="en-US" sz="1200" dirty="0">
              <a:solidFill>
                <a:schemeClr val="tx1"/>
              </a:solidFill>
              <a:effectLst>
                <a:outerShdw blurRad="38100" dist="38100" dir="2700000" algn="tl">
                  <a:srgbClr val="000000">
                    <a:alpha val="43137"/>
                  </a:srgbClr>
                </a:outerShdw>
              </a:effectLst>
            </a:endParaRPr>
          </a:p>
        </p:txBody>
      </p:sp>
      <p:sp>
        <p:nvSpPr>
          <p:cNvPr id="206" name="Rounded Rectangle 205"/>
          <p:cNvSpPr/>
          <p:nvPr/>
        </p:nvSpPr>
        <p:spPr bwMode="auto">
          <a:xfrm>
            <a:off x="7194631" y="4916022"/>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Exchange</a:t>
            </a:r>
            <a:endParaRPr lang="en-US" sz="1200" dirty="0">
              <a:solidFill>
                <a:srgbClr val="FFFFFF"/>
              </a:solidFill>
              <a:effectLst>
                <a:outerShdw blurRad="38100" dist="38100" dir="2700000" algn="tl">
                  <a:srgbClr val="000000">
                    <a:alpha val="43137"/>
                  </a:srgbClr>
                </a:outerShdw>
              </a:effectLst>
            </a:endParaRP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2007 SP1</a:t>
            </a:r>
            <a:endParaRPr lang="en-US" sz="1200" dirty="0">
              <a:solidFill>
                <a:srgbClr val="FFFFFF"/>
              </a:solidFill>
              <a:effectLst>
                <a:outerShdw blurRad="38100" dist="38100" dir="2700000" algn="tl">
                  <a:srgbClr val="000000">
                    <a:alpha val="43137"/>
                  </a:srgbClr>
                </a:outerShdw>
              </a:effectLst>
            </a:endParaRPr>
          </a:p>
        </p:txBody>
      </p:sp>
      <p:sp>
        <p:nvSpPr>
          <p:cNvPr id="208" name="TextBox 207"/>
          <p:cNvSpPr txBox="1"/>
          <p:nvPr/>
        </p:nvSpPr>
        <p:spPr bwMode="auto">
          <a:xfrm>
            <a:off x="7123617" y="6252530"/>
            <a:ext cx="973343" cy="353943"/>
          </a:xfrm>
          <a:prstGeom prst="rect">
            <a:avLst/>
          </a:prstGeom>
          <a:noFill/>
        </p:spPr>
        <p:txBody>
          <a:bodyPr wrap="none" bIns="0">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Email, Unified</a:t>
            </a:r>
          </a:p>
          <a:p>
            <a:pPr algn="ctr">
              <a:defRPr/>
            </a:pPr>
            <a:r>
              <a:rPr lang="en-US" sz="1000" dirty="0" smtClean="0">
                <a:effectLst>
                  <a:outerShdw blurRad="38100" dist="38100" dir="2700000" algn="tl">
                    <a:srgbClr val="000000">
                      <a:alpha val="43137"/>
                    </a:srgbClr>
                  </a:outerShdw>
                </a:effectLst>
                <a:latin typeface="Segoe" pitchFamily="34" charset="0"/>
              </a:rPr>
              <a:t>Messaging</a:t>
            </a:r>
            <a:endParaRPr lang="en-US" sz="1000" dirty="0">
              <a:effectLst>
                <a:outerShdw blurRad="38100" dist="38100" dir="2700000" algn="tl">
                  <a:srgbClr val="000000">
                    <a:alpha val="43137"/>
                  </a:srgbClr>
                </a:outerShdw>
              </a:effectLst>
              <a:latin typeface="Segoe" pitchFamily="34" charset="0"/>
            </a:endParaRPr>
          </a:p>
        </p:txBody>
      </p:sp>
      <p:sp>
        <p:nvSpPr>
          <p:cNvPr id="106498" name="Rectangle 2"/>
          <p:cNvSpPr>
            <a:spLocks noGrp="1" noChangeArrowheads="1"/>
          </p:cNvSpPr>
          <p:nvPr>
            <p:ph type="title" sz="quarter"/>
          </p:nvPr>
        </p:nvSpPr>
        <p:spPr>
          <a:xfrm>
            <a:off x="381000" y="61173"/>
            <a:ext cx="8458200" cy="664797"/>
          </a:xfrm>
        </p:spPr>
        <p:txBody>
          <a:bodyPr/>
          <a:lstStyle/>
          <a:p>
            <a:pPr eaLnBrk="1" hangingPunct="1">
              <a:defRPr/>
            </a:pPr>
            <a:r>
              <a:rPr lang="en-US" dirty="0" smtClean="0"/>
              <a:t>OCS 2007 R2 Roles</a:t>
            </a:r>
          </a:p>
        </p:txBody>
      </p:sp>
      <p:cxnSp>
        <p:nvCxnSpPr>
          <p:cNvPr id="68" name="Straight Connector 67"/>
          <p:cNvCxnSpPr/>
          <p:nvPr/>
        </p:nvCxnSpPr>
        <p:spPr bwMode="auto">
          <a:xfrm rot="5400000">
            <a:off x="5620359" y="2696946"/>
            <a:ext cx="152407"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77" name="Rounded Rectangle 76"/>
          <p:cNvSpPr/>
          <p:nvPr/>
        </p:nvSpPr>
        <p:spPr bwMode="auto">
          <a:xfrm>
            <a:off x="7990475" y="2806574"/>
            <a:ext cx="990651" cy="1933720"/>
          </a:xfrm>
          <a:prstGeom prst="roundRect">
            <a:avLst/>
          </a:prstGeom>
          <a:gradFill>
            <a:gsLst>
              <a:gs pos="0">
                <a:srgbClr val="036560"/>
              </a:gs>
              <a:gs pos="50000">
                <a:srgbClr val="11A19E"/>
              </a:gs>
              <a:gs pos="70000">
                <a:srgbClr val="22B4B8"/>
              </a:gs>
              <a:gs pos="100000">
                <a:srgbClr val="3FD5DD"/>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27432"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Active</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Directory</a:t>
            </a:r>
          </a:p>
        </p:txBody>
      </p:sp>
      <p:sp>
        <p:nvSpPr>
          <p:cNvPr id="78" name="Rounded Rectangle 77"/>
          <p:cNvSpPr/>
          <p:nvPr/>
        </p:nvSpPr>
        <p:spPr bwMode="auto">
          <a:xfrm>
            <a:off x="3395653" y="898153"/>
            <a:ext cx="4453701" cy="1718298"/>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27432" rIns="91436" bIns="45718"/>
          <a:lstStyle/>
          <a:p>
            <a:pPr algn="ctr" defTabSz="914099">
              <a:lnSpc>
                <a:spcPct val="90000"/>
              </a:lnSpc>
              <a:defRPr/>
            </a:pPr>
            <a:r>
              <a:rPr lang="en-US" sz="1600" dirty="0">
                <a:solidFill>
                  <a:srgbClr val="FFFFFF"/>
                </a:solidFill>
                <a:effectLst>
                  <a:outerShdw blurRad="38100" dist="38100" dir="2700000" algn="tl">
                    <a:srgbClr val="000000">
                      <a:alpha val="43137"/>
                    </a:srgbClr>
                  </a:outerShdw>
                </a:effectLst>
              </a:rPr>
              <a:t>Information Worker (UC endpoints)</a:t>
            </a:r>
          </a:p>
        </p:txBody>
      </p:sp>
      <p:sp>
        <p:nvSpPr>
          <p:cNvPr id="79" name="Rounded Rectangle 78"/>
          <p:cNvSpPr/>
          <p:nvPr/>
        </p:nvSpPr>
        <p:spPr bwMode="auto">
          <a:xfrm>
            <a:off x="2270701" y="887240"/>
            <a:ext cx="990651" cy="3869317"/>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lstStyle/>
          <a:p>
            <a:pPr algn="ctr" defTabSz="914099">
              <a:lnSpc>
                <a:spcPct val="90000"/>
              </a:lnSpc>
              <a:defRPr/>
            </a:pPr>
            <a:endParaRPr lang="en-US" sz="1200" dirty="0">
              <a:solidFill>
                <a:schemeClr val="bg1"/>
              </a:solidFill>
            </a:endParaRPr>
          </a:p>
        </p:txBody>
      </p:sp>
      <p:sp>
        <p:nvSpPr>
          <p:cNvPr id="80" name="Rounded Rectangle 79"/>
          <p:cNvSpPr/>
          <p:nvPr/>
        </p:nvSpPr>
        <p:spPr bwMode="auto">
          <a:xfrm>
            <a:off x="2270701" y="4905943"/>
            <a:ext cx="990651" cy="1736448"/>
          </a:xfrm>
          <a:prstGeom prst="roundRect">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0" tIns="0" rIns="0" bIns="0"/>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83" name="Cloud 82"/>
          <p:cNvSpPr/>
          <p:nvPr/>
        </p:nvSpPr>
        <p:spPr bwMode="auto">
          <a:xfrm>
            <a:off x="365602" y="1246703"/>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Remote</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Users</a:t>
            </a:r>
            <a:endParaRPr lang="en-US" sz="1200" dirty="0">
              <a:solidFill>
                <a:schemeClr val="tx1"/>
              </a:solidFill>
              <a:effectLst>
                <a:outerShdw blurRad="38100" dist="38100" dir="2700000" algn="tl">
                  <a:srgbClr val="000000">
                    <a:alpha val="43137"/>
                  </a:srgbClr>
                </a:outerShdw>
              </a:effectLst>
            </a:endParaRPr>
          </a:p>
        </p:txBody>
      </p:sp>
      <p:sp>
        <p:nvSpPr>
          <p:cNvPr id="88" name="Rounded Rectangle 87"/>
          <p:cNvSpPr/>
          <p:nvPr/>
        </p:nvSpPr>
        <p:spPr bwMode="auto">
          <a:xfrm>
            <a:off x="3429526" y="2788469"/>
            <a:ext cx="4419828" cy="1948297"/>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45718"/>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92" name="Rounded Rectangle 91"/>
          <p:cNvSpPr/>
          <p:nvPr/>
        </p:nvSpPr>
        <p:spPr bwMode="auto">
          <a:xfrm>
            <a:off x="3425635" y="4909357"/>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0" tIns="0" rIns="0" bIns="0"/>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Mediation</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Server</a:t>
            </a:r>
          </a:p>
        </p:txBody>
      </p:sp>
      <p:cxnSp>
        <p:nvCxnSpPr>
          <p:cNvPr id="102" name="Straight Connector 101"/>
          <p:cNvCxnSpPr/>
          <p:nvPr/>
        </p:nvCxnSpPr>
        <p:spPr bwMode="auto">
          <a:xfrm rot="10800000">
            <a:off x="2120676" y="3643730"/>
            <a:ext cx="146056" cy="1587"/>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3" name="Straight Connector 102"/>
          <p:cNvCxnSpPr/>
          <p:nvPr/>
        </p:nvCxnSpPr>
        <p:spPr bwMode="auto">
          <a:xfrm rot="10800000" flipV="1">
            <a:off x="2123977" y="1741790"/>
            <a:ext cx="142755" cy="7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4" name="Straight Connector 103"/>
          <p:cNvCxnSpPr/>
          <p:nvPr/>
        </p:nvCxnSpPr>
        <p:spPr bwMode="auto">
          <a:xfrm rot="10800000">
            <a:off x="3261354" y="3624706"/>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114" name="TextBox 113"/>
          <p:cNvSpPr txBox="1"/>
          <p:nvPr/>
        </p:nvSpPr>
        <p:spPr bwMode="auto">
          <a:xfrm>
            <a:off x="3767778" y="3008579"/>
            <a:ext cx="914033" cy="276999"/>
          </a:xfrm>
          <a:prstGeom prst="rect">
            <a:avLst/>
          </a:prstGeom>
          <a:noFill/>
        </p:spPr>
        <p:txBody>
          <a:bodyPr wrap="none">
            <a:spAutoFit/>
          </a:bodyPr>
          <a:lstStyle/>
          <a:p>
            <a:pPr>
              <a:defRPr/>
            </a:pPr>
            <a:r>
              <a:rPr lang="en-US" sz="1200" b="1" dirty="0" smtClean="0">
                <a:effectLst>
                  <a:outerShdw blurRad="38100" dist="38100" dir="2700000" algn="tl">
                    <a:srgbClr val="000000">
                      <a:alpha val="43137"/>
                    </a:srgbClr>
                  </a:outerShdw>
                </a:effectLst>
                <a:latin typeface="Segoe" pitchFamily="2" charset="0"/>
              </a:rPr>
              <a:t>Front End</a:t>
            </a:r>
            <a:endParaRPr lang="en-US" sz="1200" b="1" dirty="0">
              <a:effectLst>
                <a:outerShdw blurRad="38100" dist="38100" dir="2700000" algn="tl">
                  <a:srgbClr val="000000">
                    <a:alpha val="43137"/>
                  </a:srgbClr>
                </a:outerShdw>
              </a:effectLst>
              <a:latin typeface="Segoe" pitchFamily="2" charset="0"/>
            </a:endParaRPr>
          </a:p>
        </p:txBody>
      </p:sp>
      <p:sp>
        <p:nvSpPr>
          <p:cNvPr id="115" name="TextBox 114"/>
          <p:cNvSpPr txBox="1"/>
          <p:nvPr/>
        </p:nvSpPr>
        <p:spPr bwMode="auto">
          <a:xfrm>
            <a:off x="5327892" y="3016968"/>
            <a:ext cx="885179" cy="276999"/>
          </a:xfrm>
          <a:prstGeom prst="rect">
            <a:avLst/>
          </a:prstGeom>
          <a:noFill/>
        </p:spPr>
        <p:txBody>
          <a:bodyPr wrap="none">
            <a:spAutoFit/>
          </a:bodyPr>
          <a:lstStyle/>
          <a:p>
            <a:pPr algn="ctr">
              <a:defRPr/>
            </a:pPr>
            <a:r>
              <a:rPr lang="en-US" sz="1200" b="1" dirty="0">
                <a:effectLst>
                  <a:outerShdw blurRad="38100" dist="38100" dir="2700000" algn="tl">
                    <a:srgbClr val="000000">
                      <a:alpha val="43137"/>
                    </a:srgbClr>
                  </a:outerShdw>
                </a:effectLst>
                <a:latin typeface="Segoe" pitchFamily="34" charset="0"/>
              </a:rPr>
              <a:t>Back </a:t>
            </a:r>
            <a:r>
              <a:rPr lang="en-US" sz="1200" b="1" dirty="0" smtClean="0">
                <a:effectLst>
                  <a:outerShdw blurRad="38100" dist="38100" dir="2700000" algn="tl">
                    <a:srgbClr val="000000">
                      <a:alpha val="43137"/>
                    </a:srgbClr>
                  </a:outerShdw>
                </a:effectLst>
                <a:latin typeface="Segoe" pitchFamily="34" charset="0"/>
              </a:rPr>
              <a:t>End</a:t>
            </a:r>
            <a:endParaRPr lang="en-US" sz="1200" b="1" dirty="0">
              <a:effectLst>
                <a:outerShdw blurRad="38100" dist="38100" dir="2700000" algn="tl">
                  <a:srgbClr val="000000">
                    <a:alpha val="43137"/>
                  </a:srgbClr>
                </a:outerShdw>
              </a:effectLst>
              <a:latin typeface="Segoe" pitchFamily="34" charset="0"/>
            </a:endParaRPr>
          </a:p>
        </p:txBody>
      </p:sp>
      <p:sp>
        <p:nvSpPr>
          <p:cNvPr id="116" name="TextBox 115"/>
          <p:cNvSpPr txBox="1"/>
          <p:nvPr/>
        </p:nvSpPr>
        <p:spPr bwMode="auto">
          <a:xfrm>
            <a:off x="5261071" y="4290213"/>
            <a:ext cx="101983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SQL </a:t>
            </a:r>
            <a:r>
              <a:rPr lang="en-US" sz="1000" dirty="0" smtClean="0">
                <a:effectLst>
                  <a:outerShdw blurRad="38100" dist="38100" dir="2700000" algn="tl">
                    <a:srgbClr val="000000">
                      <a:alpha val="43137"/>
                    </a:srgbClr>
                  </a:outerShdw>
                </a:effectLst>
                <a:latin typeface="Segoe" pitchFamily="34" charset="0"/>
              </a:rPr>
              <a:t>Database</a:t>
            </a:r>
            <a:endParaRPr lang="en-US" sz="1000" dirty="0">
              <a:effectLst>
                <a:outerShdw blurRad="38100" dist="38100" dir="2700000" algn="tl">
                  <a:srgbClr val="000000">
                    <a:alpha val="43137"/>
                  </a:srgbClr>
                </a:outerShdw>
              </a:effectLst>
              <a:latin typeface="Segoe" pitchFamily="34" charset="0"/>
            </a:endParaRPr>
          </a:p>
        </p:txBody>
      </p:sp>
      <p:sp>
        <p:nvSpPr>
          <p:cNvPr id="117" name="TextBox 116"/>
          <p:cNvSpPr txBox="1"/>
          <p:nvPr/>
        </p:nvSpPr>
        <p:spPr bwMode="auto">
          <a:xfrm>
            <a:off x="3503874" y="4272021"/>
            <a:ext cx="171072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Registrar</a:t>
            </a:r>
            <a:r>
              <a:rPr lang="en-US" sz="1000" dirty="0">
                <a:effectLst>
                  <a:outerShdw blurRad="38100" dist="38100" dir="2700000" algn="tl">
                    <a:srgbClr val="000000">
                      <a:alpha val="43137"/>
                    </a:srgbClr>
                  </a:outerShdw>
                </a:effectLst>
                <a:latin typeface="Segoe" pitchFamily="34" charset="0"/>
              </a:rPr>
              <a:t>, </a:t>
            </a:r>
            <a:r>
              <a:rPr lang="en-US" sz="1000" dirty="0" smtClean="0">
                <a:effectLst>
                  <a:outerShdw blurRad="38100" dist="38100" dir="2700000" algn="tl">
                    <a:srgbClr val="000000">
                      <a:alpha val="43137"/>
                    </a:srgbClr>
                  </a:outerShdw>
                </a:effectLst>
                <a:latin typeface="Segoe" pitchFamily="34" charset="0"/>
              </a:rPr>
              <a:t>Proxy, Presence</a:t>
            </a:r>
            <a:endParaRPr lang="en-US" sz="1000" dirty="0">
              <a:effectLst>
                <a:outerShdw blurRad="38100" dist="38100" dir="2700000" algn="tl">
                  <a:srgbClr val="000000">
                    <a:alpha val="43137"/>
                  </a:srgbClr>
                </a:outerShdw>
              </a:effectLst>
              <a:latin typeface="Segoe" pitchFamily="34" charset="0"/>
            </a:endParaRPr>
          </a:p>
          <a:p>
            <a:pPr algn="ctr">
              <a:defRPr/>
            </a:pPr>
            <a:r>
              <a:rPr lang="en-US" sz="1000" dirty="0" smtClean="0">
                <a:effectLst>
                  <a:outerShdw blurRad="38100" dist="38100" dir="2700000" algn="tl">
                    <a:srgbClr val="000000">
                      <a:alpha val="43137"/>
                    </a:srgbClr>
                  </a:outerShdw>
                </a:effectLst>
                <a:latin typeface="Segoe" pitchFamily="34" charset="0"/>
              </a:rPr>
              <a:t>Response Group</a:t>
            </a:r>
            <a:endParaRPr lang="en-US" sz="1000" dirty="0">
              <a:effectLst>
                <a:outerShdw blurRad="38100" dist="38100" dir="2700000" algn="tl">
                  <a:srgbClr val="000000">
                    <a:alpha val="43137"/>
                  </a:srgbClr>
                </a:outerShdw>
              </a:effectLst>
              <a:latin typeface="Segoe" pitchFamily="34" charset="0"/>
            </a:endParaRPr>
          </a:p>
        </p:txBody>
      </p:sp>
      <p:sp>
        <p:nvSpPr>
          <p:cNvPr id="120" name="Rounded Rectangle 119"/>
          <p:cNvSpPr/>
          <p:nvPr/>
        </p:nvSpPr>
        <p:spPr bwMode="auto">
          <a:xfrm>
            <a:off x="7990475" y="898135"/>
            <a:ext cx="990651" cy="1691156"/>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wrap="none" lIns="91436" tIns="18288"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Management</a:t>
            </a:r>
          </a:p>
        </p:txBody>
      </p:sp>
      <p:sp>
        <p:nvSpPr>
          <p:cNvPr id="126" name="Rounded Rectangle 125"/>
          <p:cNvSpPr/>
          <p:nvPr/>
        </p:nvSpPr>
        <p:spPr bwMode="auto">
          <a:xfrm>
            <a:off x="4367884" y="4919954"/>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A/V</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p:txBody>
      </p:sp>
      <p:sp>
        <p:nvSpPr>
          <p:cNvPr id="128" name="TextBox 127"/>
          <p:cNvSpPr txBox="1"/>
          <p:nvPr/>
        </p:nvSpPr>
        <p:spPr bwMode="auto">
          <a:xfrm>
            <a:off x="4326733" y="6306391"/>
            <a:ext cx="90762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Audio, </a:t>
            </a:r>
            <a:r>
              <a:rPr lang="en-US" sz="1000" dirty="0" smtClean="0">
                <a:effectLst>
                  <a:outerShdw blurRad="38100" dist="38100" dir="2700000" algn="tl">
                    <a:srgbClr val="000000">
                      <a:alpha val="43137"/>
                    </a:srgbClr>
                  </a:outerShdw>
                </a:effectLst>
                <a:latin typeface="Segoe" pitchFamily="34" charset="0"/>
              </a:rPr>
              <a:t>Video</a:t>
            </a:r>
            <a:endParaRPr lang="en-US" sz="1000" dirty="0">
              <a:effectLst>
                <a:outerShdw blurRad="38100" dist="38100" dir="2700000" algn="tl">
                  <a:srgbClr val="000000">
                    <a:alpha val="43137"/>
                  </a:srgbClr>
                </a:outerShdw>
              </a:effectLst>
              <a:latin typeface="Segoe" pitchFamily="34" charset="0"/>
            </a:endParaRPr>
          </a:p>
        </p:txBody>
      </p:sp>
      <p:sp>
        <p:nvSpPr>
          <p:cNvPr id="155" name="TextBox 329"/>
          <p:cNvSpPr txBox="1">
            <a:spLocks noChangeArrowheads="1"/>
          </p:cNvSpPr>
          <p:nvPr/>
        </p:nvSpPr>
        <p:spPr bwMode="auto">
          <a:xfrm>
            <a:off x="2410542" y="4500650"/>
            <a:ext cx="721672"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A/V Edge</a:t>
            </a:r>
            <a:endParaRPr lang="en-US" sz="1000" dirty="0">
              <a:effectLst>
                <a:outerShdw blurRad="38100" dist="38100" dir="2700000" algn="tl">
                  <a:srgbClr val="000000">
                    <a:alpha val="43137"/>
                  </a:srgbClr>
                </a:outerShdw>
              </a:effectLst>
              <a:latin typeface="Segoe" pitchFamily="2" charset="0"/>
            </a:endParaRPr>
          </a:p>
        </p:txBody>
      </p:sp>
      <p:sp>
        <p:nvSpPr>
          <p:cNvPr id="165" name="TextBox 339"/>
          <p:cNvSpPr txBox="1">
            <a:spLocks noChangeArrowheads="1"/>
          </p:cNvSpPr>
          <p:nvPr/>
        </p:nvSpPr>
        <p:spPr bwMode="auto">
          <a:xfrm>
            <a:off x="2342652" y="2613271"/>
            <a:ext cx="928459"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Access Edge</a:t>
            </a:r>
            <a:endParaRPr lang="en-US" sz="1000" dirty="0">
              <a:effectLst>
                <a:outerShdw blurRad="38100" dist="38100" dir="2700000" algn="tl">
                  <a:srgbClr val="000000">
                    <a:alpha val="43137"/>
                  </a:srgbClr>
                </a:outerShdw>
              </a:effectLst>
              <a:latin typeface="Segoe" pitchFamily="2" charset="0"/>
            </a:endParaRPr>
          </a:p>
        </p:txBody>
      </p:sp>
      <p:cxnSp>
        <p:nvCxnSpPr>
          <p:cNvPr id="171" name="Straight Connector 170"/>
          <p:cNvCxnSpPr/>
          <p:nvPr/>
        </p:nvCxnSpPr>
        <p:spPr bwMode="auto">
          <a:xfrm rot="10800000">
            <a:off x="2198456" y="6248672"/>
            <a:ext cx="561523" cy="1126"/>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74" name="TextBox 173"/>
          <p:cNvSpPr txBox="1"/>
          <p:nvPr/>
        </p:nvSpPr>
        <p:spPr bwMode="auto">
          <a:xfrm>
            <a:off x="3451965" y="6229446"/>
            <a:ext cx="79701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SIP/Media</a:t>
            </a:r>
          </a:p>
          <a:p>
            <a:pPr algn="ctr">
              <a:defRPr/>
            </a:pPr>
            <a:r>
              <a:rPr lang="en-US" sz="1000" dirty="0" smtClean="0">
                <a:effectLst>
                  <a:outerShdw blurRad="38100" dist="38100" dir="2700000" algn="tl">
                    <a:srgbClr val="000000">
                      <a:alpha val="43137"/>
                    </a:srgbClr>
                  </a:outerShdw>
                </a:effectLst>
                <a:latin typeface="Segoe" pitchFamily="34" charset="0"/>
              </a:rPr>
              <a:t>Translation</a:t>
            </a:r>
            <a:endParaRPr lang="en-US" sz="1000" dirty="0">
              <a:effectLst>
                <a:outerShdw blurRad="38100" dist="38100" dir="2700000" algn="tl">
                  <a:srgbClr val="000000">
                    <a:alpha val="43137"/>
                  </a:srgbClr>
                </a:outerShdw>
              </a:effectLst>
              <a:latin typeface="Segoe" pitchFamily="34" charset="0"/>
            </a:endParaRPr>
          </a:p>
        </p:txBody>
      </p:sp>
      <p:sp>
        <p:nvSpPr>
          <p:cNvPr id="194" name="Rounded Rectangle 193"/>
          <p:cNvSpPr/>
          <p:nvPr/>
        </p:nvSpPr>
        <p:spPr bwMode="auto">
          <a:xfrm>
            <a:off x="5310133" y="490696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Web Conf</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196" name="TextBox 195"/>
          <p:cNvSpPr txBox="1"/>
          <p:nvPr/>
        </p:nvSpPr>
        <p:spPr bwMode="auto">
          <a:xfrm>
            <a:off x="5234265" y="6229446"/>
            <a:ext cx="992579"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Slide/Meeting</a:t>
            </a:r>
          </a:p>
          <a:p>
            <a:pPr algn="ctr">
              <a:defRPr/>
            </a:pPr>
            <a:r>
              <a:rPr lang="en-US" sz="1000" dirty="0" smtClean="0">
                <a:effectLst>
                  <a:outerShdw blurRad="38100" dist="38100" dir="2700000" algn="tl">
                    <a:srgbClr val="000000">
                      <a:alpha val="43137"/>
                    </a:srgbClr>
                  </a:outerShdw>
                </a:effectLst>
                <a:latin typeface="Segoe" pitchFamily="34" charset="0"/>
              </a:rPr>
              <a:t>Content</a:t>
            </a:r>
            <a:endParaRPr lang="en-US" sz="1000" dirty="0">
              <a:effectLst>
                <a:outerShdw blurRad="38100" dist="38100" dir="2700000" algn="tl">
                  <a:srgbClr val="000000">
                    <a:alpha val="43137"/>
                  </a:srgbClr>
                </a:outerShdw>
              </a:effectLst>
              <a:latin typeface="Segoe" pitchFamily="34" charset="0"/>
            </a:endParaRPr>
          </a:p>
        </p:txBody>
      </p:sp>
      <p:sp>
        <p:nvSpPr>
          <p:cNvPr id="238" name="TextBox 339"/>
          <p:cNvSpPr txBox="1">
            <a:spLocks noChangeArrowheads="1"/>
          </p:cNvSpPr>
          <p:nvPr/>
        </p:nvSpPr>
        <p:spPr bwMode="auto">
          <a:xfrm>
            <a:off x="2362200" y="3537196"/>
            <a:ext cx="779381"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Web Edge</a:t>
            </a:r>
            <a:endParaRPr lang="en-US" sz="1000" dirty="0">
              <a:effectLst>
                <a:outerShdw blurRad="38100" dist="38100" dir="2700000" algn="tl">
                  <a:srgbClr val="000000">
                    <a:alpha val="43137"/>
                  </a:srgbClr>
                </a:outerShdw>
              </a:effectLst>
              <a:latin typeface="Segoe" pitchFamily="2" charset="0"/>
            </a:endParaRPr>
          </a:p>
        </p:txBody>
      </p:sp>
      <p:sp>
        <p:nvSpPr>
          <p:cNvPr id="150" name="Rounded Rectangle 149"/>
          <p:cNvSpPr/>
          <p:nvPr/>
        </p:nvSpPr>
        <p:spPr bwMode="auto">
          <a:xfrm>
            <a:off x="8136880" y="491594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CWA</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Server</a:t>
            </a:r>
            <a:endParaRPr lang="en-US" sz="1200" dirty="0">
              <a:solidFill>
                <a:srgbClr val="FFFFFF"/>
              </a:solidFill>
              <a:effectLst>
                <a:outerShdw blurRad="38100" dist="38100" dir="2700000" algn="tl">
                  <a:srgbClr val="000000">
                    <a:alpha val="43137"/>
                  </a:srgbClr>
                </a:outerShdw>
              </a:effectLst>
            </a:endParaRPr>
          </a:p>
        </p:txBody>
      </p:sp>
      <p:sp>
        <p:nvSpPr>
          <p:cNvPr id="152" name="TextBox 151"/>
          <p:cNvSpPr txBox="1"/>
          <p:nvPr/>
        </p:nvSpPr>
        <p:spPr bwMode="auto">
          <a:xfrm>
            <a:off x="8051802" y="6229446"/>
            <a:ext cx="1019831"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Web Access</a:t>
            </a:r>
            <a:endParaRPr lang="en-US" sz="1000" dirty="0">
              <a:effectLst>
                <a:outerShdw blurRad="38100" dist="38100" dir="2700000" algn="tl">
                  <a:srgbClr val="000000">
                    <a:alpha val="43137"/>
                  </a:srgbClr>
                </a:outerShdw>
              </a:effectLst>
              <a:latin typeface="Segoe" pitchFamily="34" charset="0"/>
            </a:endParaRPr>
          </a:p>
        </p:txBody>
      </p:sp>
      <p:sp>
        <p:nvSpPr>
          <p:cNvPr id="132" name="TextBox 339"/>
          <p:cNvSpPr txBox="1">
            <a:spLocks noChangeArrowheads="1"/>
          </p:cNvSpPr>
          <p:nvPr/>
        </p:nvSpPr>
        <p:spPr bwMode="auto">
          <a:xfrm>
            <a:off x="2241561" y="1616552"/>
            <a:ext cx="1023037"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Reverse Proxy</a:t>
            </a:r>
            <a:endParaRPr lang="en-US" sz="1000" dirty="0">
              <a:effectLst>
                <a:outerShdw blurRad="38100" dist="38100" dir="2700000" algn="tl">
                  <a:srgbClr val="000000">
                    <a:alpha val="43137"/>
                  </a:srgbClr>
                </a:outerShdw>
              </a:effectLst>
              <a:latin typeface="Segoe" pitchFamily="2" charset="0"/>
            </a:endParaRPr>
          </a:p>
        </p:txBody>
      </p:sp>
      <p:pic>
        <p:nvPicPr>
          <p:cNvPr id="3088" name="Picture 16" descr="C:\Documents and Settings\alanshen.UNIFYSQUARE\My Documents\UnifySquare\TechEd\UNC251 Images\computer_ad.png"/>
          <p:cNvPicPr>
            <a:picLocks noChangeAspect="1" noChangeArrowheads="1"/>
          </p:cNvPicPr>
          <p:nvPr/>
        </p:nvPicPr>
        <p:blipFill>
          <a:blip r:embed="rId3"/>
          <a:srcRect/>
          <a:stretch>
            <a:fillRect/>
          </a:stretch>
        </p:blipFill>
        <p:spPr bwMode="auto">
          <a:xfrm>
            <a:off x="8199257" y="3541727"/>
            <a:ext cx="573087" cy="938213"/>
          </a:xfrm>
          <a:prstGeom prst="rect">
            <a:avLst/>
          </a:prstGeom>
          <a:noFill/>
        </p:spPr>
      </p:pic>
      <p:pic>
        <p:nvPicPr>
          <p:cNvPr id="3091" name="Picture 19" descr="C:\Documents and Settings\alanshen.UNIFYSQUARE\My Documents\UnifySquare\TechEd\UNC251 Images\computer_exum.png"/>
          <p:cNvPicPr>
            <a:picLocks noChangeAspect="1" noChangeArrowheads="1"/>
          </p:cNvPicPr>
          <p:nvPr/>
        </p:nvPicPr>
        <p:blipFill>
          <a:blip r:embed="rId4"/>
          <a:srcRect/>
          <a:stretch>
            <a:fillRect/>
          </a:stretch>
        </p:blipFill>
        <p:spPr bwMode="auto">
          <a:xfrm>
            <a:off x="7345176" y="5439908"/>
            <a:ext cx="530225" cy="944562"/>
          </a:xfrm>
          <a:prstGeom prst="rect">
            <a:avLst/>
          </a:prstGeom>
          <a:noFill/>
        </p:spPr>
      </p:pic>
      <p:pic>
        <p:nvPicPr>
          <p:cNvPr id="3096" name="Picture 24" descr="C:\Documents and Settings\alanshen.UNIFYSQUARE\My Documents\UnifySquare\TechEd\UNC251 Images\computer_cwa.png"/>
          <p:cNvPicPr>
            <a:picLocks noChangeAspect="1" noChangeArrowheads="1"/>
          </p:cNvPicPr>
          <p:nvPr/>
        </p:nvPicPr>
        <p:blipFill>
          <a:blip r:embed="rId5"/>
          <a:srcRect/>
          <a:stretch>
            <a:fillRect/>
          </a:stretch>
        </p:blipFill>
        <p:spPr bwMode="auto">
          <a:xfrm>
            <a:off x="8296605" y="5439908"/>
            <a:ext cx="530225" cy="944562"/>
          </a:xfrm>
          <a:prstGeom prst="rect">
            <a:avLst/>
          </a:prstGeom>
          <a:noFill/>
        </p:spPr>
      </p:pic>
      <p:pic>
        <p:nvPicPr>
          <p:cNvPr id="309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916872" y="3276325"/>
            <a:ext cx="530225" cy="944563"/>
          </a:xfrm>
          <a:prstGeom prst="rect">
            <a:avLst/>
          </a:prstGeom>
          <a:noFill/>
        </p:spPr>
      </p:pic>
      <p:pic>
        <p:nvPicPr>
          <p:cNvPr id="3093" name="Picture 21" descr="C:\Documents and Settings\alanshen.UNIFYSQUARE\My Documents\UnifySquare\TechEd\UNC251 Images\computer_frontend.png"/>
          <p:cNvPicPr>
            <a:picLocks noChangeAspect="1" noChangeArrowheads="1"/>
          </p:cNvPicPr>
          <p:nvPr/>
        </p:nvPicPr>
        <p:blipFill>
          <a:blip r:embed="rId7"/>
          <a:srcRect/>
          <a:stretch>
            <a:fillRect/>
          </a:stretch>
        </p:blipFill>
        <p:spPr bwMode="auto">
          <a:xfrm>
            <a:off x="4032805" y="3520605"/>
            <a:ext cx="536575" cy="944562"/>
          </a:xfrm>
          <a:prstGeom prst="rect">
            <a:avLst/>
          </a:prstGeom>
          <a:noFill/>
        </p:spPr>
      </p:pic>
      <p:pic>
        <p:nvPicPr>
          <p:cNvPr id="12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37874" y="3276325"/>
            <a:ext cx="530225" cy="944563"/>
          </a:xfrm>
          <a:prstGeom prst="rect">
            <a:avLst/>
          </a:prstGeom>
          <a:noFill/>
        </p:spPr>
      </p:pic>
      <p:pic>
        <p:nvPicPr>
          <p:cNvPr id="3089" name="Picture 17" descr="C:\Documents and Settings\alanshen.UNIFYSQUARE\My Documents\UnifySquare\TechEd\UNC251 Images\computer_database.png"/>
          <p:cNvPicPr>
            <a:picLocks noChangeAspect="1" noChangeArrowheads="1"/>
          </p:cNvPicPr>
          <p:nvPr/>
        </p:nvPicPr>
        <p:blipFill>
          <a:blip r:embed="rId8"/>
          <a:srcRect/>
          <a:stretch>
            <a:fillRect/>
          </a:stretch>
        </p:blipFill>
        <p:spPr bwMode="auto">
          <a:xfrm>
            <a:off x="5538883" y="3520605"/>
            <a:ext cx="530225" cy="944562"/>
          </a:xfrm>
          <a:prstGeom prst="rect">
            <a:avLst/>
          </a:prstGeom>
          <a:noFill/>
        </p:spPr>
      </p:pic>
      <p:pic>
        <p:nvPicPr>
          <p:cNvPr id="13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1754486" y="3364256"/>
            <a:ext cx="376755" cy="671165"/>
          </a:xfrm>
          <a:prstGeom prst="rect">
            <a:avLst/>
          </a:prstGeom>
          <a:noFill/>
        </p:spPr>
      </p:pic>
      <p:pic>
        <p:nvPicPr>
          <p:cNvPr id="10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2969575"/>
            <a:ext cx="280945" cy="500486"/>
          </a:xfrm>
          <a:prstGeom prst="rect">
            <a:avLst/>
          </a:prstGeom>
          <a:noFill/>
        </p:spPr>
      </p:pic>
      <p:sp>
        <p:nvSpPr>
          <p:cNvPr id="106" name="TextBox 105"/>
          <p:cNvSpPr txBox="1"/>
          <p:nvPr/>
        </p:nvSpPr>
        <p:spPr bwMode="auto">
          <a:xfrm>
            <a:off x="6763921" y="3037353"/>
            <a:ext cx="1119217"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ABS,DL,Content</a:t>
            </a:r>
            <a:endParaRPr lang="en-US" sz="1000" dirty="0">
              <a:effectLst>
                <a:outerShdw blurRad="38100" dist="38100" dir="2700000" algn="tl">
                  <a:srgbClr val="000000">
                    <a:alpha val="43137"/>
                  </a:srgbClr>
                </a:outerShdw>
              </a:effectLst>
              <a:latin typeface="Segoe" pitchFamily="34" charset="0"/>
            </a:endParaRPr>
          </a:p>
        </p:txBody>
      </p:sp>
      <p:pic>
        <p:nvPicPr>
          <p:cNvPr id="10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359874"/>
            <a:ext cx="280945" cy="500486"/>
          </a:xfrm>
          <a:prstGeom prst="rect">
            <a:avLst/>
          </a:prstGeom>
          <a:noFill/>
        </p:spPr>
      </p:pic>
      <p:sp>
        <p:nvSpPr>
          <p:cNvPr id="108" name="TextBox 107"/>
          <p:cNvSpPr txBox="1"/>
          <p:nvPr/>
        </p:nvSpPr>
        <p:spPr bwMode="auto">
          <a:xfrm>
            <a:off x="6763921" y="3436705"/>
            <a:ext cx="710452"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Archiving</a:t>
            </a:r>
            <a:endParaRPr lang="en-US" sz="1000" dirty="0">
              <a:effectLst>
                <a:outerShdw blurRad="38100" dist="38100" dir="2700000" algn="tl">
                  <a:srgbClr val="000000">
                    <a:alpha val="43137"/>
                  </a:srgbClr>
                </a:outerShdw>
              </a:effectLst>
              <a:latin typeface="Segoe" pitchFamily="34" charset="0"/>
            </a:endParaRPr>
          </a:p>
        </p:txBody>
      </p:sp>
      <p:pic>
        <p:nvPicPr>
          <p:cNvPr id="109"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768279"/>
            <a:ext cx="280945" cy="500486"/>
          </a:xfrm>
          <a:prstGeom prst="rect">
            <a:avLst/>
          </a:prstGeom>
          <a:noFill/>
        </p:spPr>
      </p:pic>
      <p:pic>
        <p:nvPicPr>
          <p:cNvPr id="110"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4166965"/>
            <a:ext cx="280945" cy="500486"/>
          </a:xfrm>
          <a:prstGeom prst="rect">
            <a:avLst/>
          </a:prstGeom>
          <a:noFill/>
        </p:spPr>
      </p:pic>
      <p:sp>
        <p:nvSpPr>
          <p:cNvPr id="111" name="TextBox 110"/>
          <p:cNvSpPr txBox="1"/>
          <p:nvPr/>
        </p:nvSpPr>
        <p:spPr bwMode="auto">
          <a:xfrm>
            <a:off x="6763921" y="3836057"/>
            <a:ext cx="780983"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Monitoring</a:t>
            </a:r>
            <a:endParaRPr lang="en-US" sz="1000" dirty="0">
              <a:effectLst>
                <a:outerShdw blurRad="38100" dist="38100" dir="2700000" algn="tl">
                  <a:srgbClr val="000000">
                    <a:alpha val="43137"/>
                  </a:srgbClr>
                </a:outerShdw>
              </a:effectLst>
              <a:latin typeface="Segoe" pitchFamily="34" charset="0"/>
            </a:endParaRPr>
          </a:p>
        </p:txBody>
      </p:sp>
      <p:sp>
        <p:nvSpPr>
          <p:cNvPr id="112" name="TextBox 111"/>
          <p:cNvSpPr txBox="1"/>
          <p:nvPr/>
        </p:nvSpPr>
        <p:spPr bwMode="auto">
          <a:xfrm>
            <a:off x="6763921" y="4235409"/>
            <a:ext cx="84350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Group Chat</a:t>
            </a:r>
            <a:endParaRPr lang="en-US" sz="1000" dirty="0">
              <a:effectLst>
                <a:outerShdw blurRad="38100" dist="38100" dir="2700000" algn="tl">
                  <a:srgbClr val="000000">
                    <a:alpha val="43137"/>
                  </a:srgbClr>
                </a:outerShdw>
              </a:effectLst>
              <a:latin typeface="Segoe" pitchFamily="34" charset="0"/>
            </a:endParaRPr>
          </a:p>
        </p:txBody>
      </p:sp>
      <p:grpSp>
        <p:nvGrpSpPr>
          <p:cNvPr id="3" name="Group 162"/>
          <p:cNvGrpSpPr/>
          <p:nvPr/>
        </p:nvGrpSpPr>
        <p:grpSpPr>
          <a:xfrm>
            <a:off x="3443222" y="1385599"/>
            <a:ext cx="1016624" cy="928935"/>
            <a:chOff x="3722631" y="1385599"/>
            <a:chExt cx="1016624" cy="928935"/>
          </a:xfrm>
        </p:grpSpPr>
        <p:sp>
          <p:nvSpPr>
            <p:cNvPr id="141" name="TextBox 140"/>
            <p:cNvSpPr txBox="1"/>
            <p:nvPr/>
          </p:nvSpPr>
          <p:spPr bwMode="auto">
            <a:xfrm>
              <a:off x="3722631" y="1914424"/>
              <a:ext cx="101662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Phone Edition</a:t>
              </a:r>
              <a:endParaRPr lang="en-US" sz="1000" dirty="0">
                <a:effectLst>
                  <a:outerShdw blurRad="38100" dist="38100" dir="2700000" algn="tl">
                    <a:srgbClr val="000000">
                      <a:alpha val="43137"/>
                    </a:srgbClr>
                  </a:outerShdw>
                </a:effectLst>
                <a:latin typeface="Segoe" pitchFamily="34" charset="0"/>
              </a:endParaRPr>
            </a:p>
          </p:txBody>
        </p:sp>
        <p:pic>
          <p:nvPicPr>
            <p:cNvPr id="11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3915480" y="1385599"/>
              <a:ext cx="630926" cy="516773"/>
            </a:xfrm>
            <a:prstGeom prst="rect">
              <a:avLst/>
            </a:prstGeom>
            <a:noFill/>
            <a:ln>
              <a:noFill/>
            </a:ln>
          </p:spPr>
        </p:pic>
      </p:grpSp>
      <p:grpSp>
        <p:nvGrpSpPr>
          <p:cNvPr id="4" name="Group 159"/>
          <p:cNvGrpSpPr/>
          <p:nvPr/>
        </p:nvGrpSpPr>
        <p:grpSpPr>
          <a:xfrm>
            <a:off x="1443087" y="1448262"/>
            <a:ext cx="621714" cy="621714"/>
            <a:chOff x="990600" y="1935161"/>
            <a:chExt cx="621714" cy="621714"/>
          </a:xfrm>
        </p:grpSpPr>
        <p:pic>
          <p:nvPicPr>
            <p:cNvPr id="1043" name="Picture 19" descr="C:\Users\alanshen\AppData\Local\Microsoft\Windows\Temporary Internet Files\Content.IE5\38WWTK5C\MCj04338690000[1].png"/>
            <p:cNvPicPr>
              <a:picLocks noChangeAspect="1" noChangeArrowheads="1"/>
            </p:cNvPicPr>
            <p:nvPr/>
          </p:nvPicPr>
          <p:blipFill>
            <a:blip r:embed="rId11"/>
            <a:srcRect/>
            <a:stretch>
              <a:fillRect/>
            </a:stretch>
          </p:blipFill>
          <p:spPr bwMode="auto">
            <a:xfrm>
              <a:off x="990600" y="1935161"/>
              <a:ext cx="621714" cy="621714"/>
            </a:xfrm>
            <a:prstGeom prst="rect">
              <a:avLst/>
            </a:prstGeom>
            <a:noFill/>
          </p:spPr>
        </p:pic>
        <p:pic>
          <p:nvPicPr>
            <p:cNvPr id="1038"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185505" y="2100023"/>
              <a:ext cx="242888" cy="250031"/>
            </a:xfrm>
            <a:prstGeom prst="rect">
              <a:avLst/>
            </a:prstGeom>
            <a:noFill/>
          </p:spPr>
        </p:pic>
      </p:grpSp>
      <p:grpSp>
        <p:nvGrpSpPr>
          <p:cNvPr id="5" name="Group 163"/>
          <p:cNvGrpSpPr/>
          <p:nvPr/>
        </p:nvGrpSpPr>
        <p:grpSpPr>
          <a:xfrm>
            <a:off x="4562655" y="1344351"/>
            <a:ext cx="1133644" cy="816294"/>
            <a:chOff x="4799484" y="1344351"/>
            <a:chExt cx="1133644" cy="816294"/>
          </a:xfrm>
        </p:grpSpPr>
        <p:sp>
          <p:nvSpPr>
            <p:cNvPr id="220" name="TextBox 219"/>
            <p:cNvSpPr txBox="1"/>
            <p:nvPr/>
          </p:nvSpPr>
          <p:spPr bwMode="auto">
            <a:xfrm>
              <a:off x="4799484" y="1914424"/>
              <a:ext cx="1133644"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Meeting Console</a:t>
              </a:r>
              <a:endParaRPr lang="en-US" sz="1000" dirty="0">
                <a:effectLst>
                  <a:outerShdw blurRad="38100" dist="38100" dir="2700000" algn="tl">
                    <a:srgbClr val="000000">
                      <a:alpha val="43137"/>
                    </a:srgbClr>
                  </a:outerShdw>
                </a:effectLst>
                <a:latin typeface="Segoe" pitchFamily="34" charset="0"/>
              </a:endParaRPr>
            </a:p>
          </p:txBody>
        </p:sp>
        <p:grpSp>
          <p:nvGrpSpPr>
            <p:cNvPr id="6" name="Group 161"/>
            <p:cNvGrpSpPr/>
            <p:nvPr/>
          </p:nvGrpSpPr>
          <p:grpSpPr>
            <a:xfrm>
              <a:off x="5041227" y="1344351"/>
              <a:ext cx="650159" cy="650159"/>
              <a:chOff x="194200" y="1372632"/>
              <a:chExt cx="650159" cy="650159"/>
            </a:xfrm>
          </p:grpSpPr>
          <p:grpSp>
            <p:nvGrpSpPr>
              <p:cNvPr id="7" name="Group 156"/>
              <p:cNvGrpSpPr>
                <a:grpSpLocks noChangeAspect="1"/>
              </p:cNvGrpSpPr>
              <p:nvPr/>
            </p:nvGrpSpPr>
            <p:grpSpPr>
              <a:xfrm>
                <a:off x="194200" y="1372632"/>
                <a:ext cx="650159" cy="650159"/>
                <a:chOff x="2532046" y="1759130"/>
                <a:chExt cx="3250794" cy="3250794"/>
              </a:xfrm>
            </p:grpSpPr>
            <p:pic>
              <p:nvPicPr>
                <p:cNvPr id="144"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47"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5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grpSp>
        <p:nvGrpSpPr>
          <p:cNvPr id="8" name="Group 168"/>
          <p:cNvGrpSpPr/>
          <p:nvPr/>
        </p:nvGrpSpPr>
        <p:grpSpPr>
          <a:xfrm>
            <a:off x="5799108" y="1344351"/>
            <a:ext cx="1019831" cy="816294"/>
            <a:chOff x="5939614" y="1344351"/>
            <a:chExt cx="1019831" cy="816294"/>
          </a:xfrm>
        </p:grpSpPr>
        <p:sp>
          <p:nvSpPr>
            <p:cNvPr id="221" name="TextBox 220"/>
            <p:cNvSpPr txBox="1"/>
            <p:nvPr/>
          </p:nvSpPr>
          <p:spPr bwMode="auto">
            <a:xfrm>
              <a:off x="5939614" y="1914424"/>
              <a:ext cx="101983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endParaRPr lang="en-US" sz="1000" dirty="0">
                <a:effectLst>
                  <a:outerShdw blurRad="38100" dist="38100" dir="2700000" algn="tl">
                    <a:srgbClr val="000000">
                      <a:alpha val="43137"/>
                    </a:srgbClr>
                  </a:outerShdw>
                </a:effectLst>
                <a:latin typeface="Segoe" pitchFamily="34" charset="0"/>
              </a:endParaRPr>
            </a:p>
          </p:txBody>
        </p:sp>
        <p:grpSp>
          <p:nvGrpSpPr>
            <p:cNvPr id="9" name="Group 160"/>
            <p:cNvGrpSpPr/>
            <p:nvPr/>
          </p:nvGrpSpPr>
          <p:grpSpPr>
            <a:xfrm>
              <a:off x="6124450" y="1344351"/>
              <a:ext cx="650159" cy="650159"/>
              <a:chOff x="1278281" y="1174669"/>
              <a:chExt cx="650159" cy="650159"/>
            </a:xfrm>
          </p:grpSpPr>
          <p:grpSp>
            <p:nvGrpSpPr>
              <p:cNvPr id="10" name="Group 157"/>
              <p:cNvGrpSpPr>
                <a:grpSpLocks noChangeAspect="1"/>
              </p:cNvGrpSpPr>
              <p:nvPr/>
            </p:nvGrpSpPr>
            <p:grpSpPr>
              <a:xfrm>
                <a:off x="1278281" y="1174669"/>
                <a:ext cx="650159" cy="650159"/>
                <a:chOff x="5718305" y="920144"/>
                <a:chExt cx="3250794" cy="3250794"/>
              </a:xfrm>
            </p:grpSpPr>
            <p:pic>
              <p:nvPicPr>
                <p:cNvPr id="148"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4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59"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grpSp>
        <p:nvGrpSpPr>
          <p:cNvPr id="11" name="Group 162"/>
          <p:cNvGrpSpPr/>
          <p:nvPr/>
        </p:nvGrpSpPr>
        <p:grpSpPr>
          <a:xfrm>
            <a:off x="292231" y="2026377"/>
            <a:ext cx="650159" cy="650159"/>
            <a:chOff x="194200" y="1372632"/>
            <a:chExt cx="650159" cy="650159"/>
          </a:xfrm>
        </p:grpSpPr>
        <p:grpSp>
          <p:nvGrpSpPr>
            <p:cNvPr id="12" name="Group 163"/>
            <p:cNvGrpSpPr>
              <a:grpSpLocks noChangeAspect="1"/>
            </p:cNvGrpSpPr>
            <p:nvPr/>
          </p:nvGrpSpPr>
          <p:grpSpPr>
            <a:xfrm>
              <a:off x="194200" y="1372632"/>
              <a:ext cx="650159" cy="650159"/>
              <a:chOff x="2532046" y="1759130"/>
              <a:chExt cx="3250794" cy="3250794"/>
            </a:xfrm>
          </p:grpSpPr>
          <p:pic>
            <p:nvPicPr>
              <p:cNvPr id="16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68"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6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3" name="Group 168"/>
          <p:cNvGrpSpPr/>
          <p:nvPr/>
        </p:nvGrpSpPr>
        <p:grpSpPr>
          <a:xfrm>
            <a:off x="1121789" y="2026377"/>
            <a:ext cx="650159" cy="650159"/>
            <a:chOff x="1278281" y="1174669"/>
            <a:chExt cx="650159" cy="650159"/>
          </a:xfrm>
        </p:grpSpPr>
        <p:grpSp>
          <p:nvGrpSpPr>
            <p:cNvPr id="14" name="Group 169"/>
            <p:cNvGrpSpPr>
              <a:grpSpLocks noChangeAspect="1"/>
            </p:cNvGrpSpPr>
            <p:nvPr/>
          </p:nvGrpSpPr>
          <p:grpSpPr>
            <a:xfrm>
              <a:off x="1278281" y="1174669"/>
              <a:ext cx="650159" cy="650159"/>
              <a:chOff x="5718305" y="920144"/>
              <a:chExt cx="3250794" cy="3250794"/>
            </a:xfrm>
          </p:grpSpPr>
          <p:pic>
            <p:nvPicPr>
              <p:cNvPr id="17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78"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75"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5" name="Group 178"/>
          <p:cNvGrpSpPr/>
          <p:nvPr/>
        </p:nvGrpSpPr>
        <p:grpSpPr>
          <a:xfrm>
            <a:off x="292231" y="3899006"/>
            <a:ext cx="650159" cy="650159"/>
            <a:chOff x="194200" y="1372632"/>
            <a:chExt cx="650159" cy="650159"/>
          </a:xfrm>
        </p:grpSpPr>
        <p:grpSp>
          <p:nvGrpSpPr>
            <p:cNvPr id="16" name="Group 179"/>
            <p:cNvGrpSpPr>
              <a:grpSpLocks noChangeAspect="1"/>
            </p:cNvGrpSpPr>
            <p:nvPr/>
          </p:nvGrpSpPr>
          <p:grpSpPr>
            <a:xfrm>
              <a:off x="194200" y="1372632"/>
              <a:ext cx="650159" cy="650159"/>
              <a:chOff x="2532046" y="1759130"/>
              <a:chExt cx="3250794" cy="3250794"/>
            </a:xfrm>
          </p:grpSpPr>
          <p:pic>
            <p:nvPicPr>
              <p:cNvPr id="182"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83"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81"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7" name="Group 183"/>
          <p:cNvGrpSpPr/>
          <p:nvPr/>
        </p:nvGrpSpPr>
        <p:grpSpPr>
          <a:xfrm>
            <a:off x="1121789" y="3899006"/>
            <a:ext cx="650159" cy="650159"/>
            <a:chOff x="1278281" y="1174669"/>
            <a:chExt cx="650159" cy="650159"/>
          </a:xfrm>
        </p:grpSpPr>
        <p:grpSp>
          <p:nvGrpSpPr>
            <p:cNvPr id="18" name="Group 184"/>
            <p:cNvGrpSpPr>
              <a:grpSpLocks noChangeAspect="1"/>
            </p:cNvGrpSpPr>
            <p:nvPr/>
          </p:nvGrpSpPr>
          <p:grpSpPr>
            <a:xfrm>
              <a:off x="1278281" y="1174669"/>
              <a:ext cx="650159" cy="650159"/>
              <a:chOff x="5718305" y="920144"/>
              <a:chExt cx="3250794" cy="3250794"/>
            </a:xfrm>
          </p:grpSpPr>
          <p:pic>
            <p:nvPicPr>
              <p:cNvPr id="18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8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86"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9" name="Group 203"/>
          <p:cNvGrpSpPr/>
          <p:nvPr/>
        </p:nvGrpSpPr>
        <p:grpSpPr>
          <a:xfrm>
            <a:off x="928556" y="1003758"/>
            <a:ext cx="650240" cy="650240"/>
            <a:chOff x="5189472" y="994331"/>
            <a:chExt cx="650240" cy="650240"/>
          </a:xfrm>
        </p:grpSpPr>
        <p:grpSp>
          <p:nvGrpSpPr>
            <p:cNvPr id="20" name="Group 202"/>
            <p:cNvGrpSpPr>
              <a:grpSpLocks noChangeAspect="1"/>
            </p:cNvGrpSpPr>
            <p:nvPr/>
          </p:nvGrpSpPr>
          <p:grpSpPr>
            <a:xfrm>
              <a:off x="5189472" y="994331"/>
              <a:ext cx="650240" cy="650240"/>
              <a:chOff x="5189472" y="994331"/>
              <a:chExt cx="3251200" cy="3251200"/>
            </a:xfrm>
          </p:grpSpPr>
          <p:pic>
            <p:nvPicPr>
              <p:cNvPr id="1045" name="Picture 21" descr="C:\Documents and Settings\alanshen.UNIFYSQUARE\My Documents\UnifySquare\TechEd\UNC251 Images\computer_dark_green_256.png"/>
              <p:cNvPicPr>
                <a:picLocks noChangeAspect="1" noChangeArrowheads="1"/>
              </p:cNvPicPr>
              <p:nvPr/>
            </p:nvPicPr>
            <p:blipFill>
              <a:blip r:embed="rId17"/>
              <a:srcRect/>
              <a:stretch>
                <a:fillRect/>
              </a:stretch>
            </p:blipFill>
            <p:spPr bwMode="auto">
              <a:xfrm>
                <a:off x="5189472" y="994331"/>
                <a:ext cx="3251200" cy="3251200"/>
              </a:xfrm>
              <a:prstGeom prst="rect">
                <a:avLst/>
              </a:prstGeom>
              <a:noFill/>
            </p:spPr>
          </p:pic>
          <p:pic>
            <p:nvPicPr>
              <p:cNvPr id="202" name="Picture 11" descr="C:\Documents and Settings\alanshen.UNIFYSQUARE\My Documents\UnifySquare\TechEd\UNC251 Images\cwa2.JPG"/>
              <p:cNvPicPr>
                <a:picLocks noChangeAspect="1" noChangeArrowheads="1"/>
              </p:cNvPicPr>
              <p:nvPr/>
            </p:nvPicPr>
            <p:blipFill>
              <a:blip r:embed="rId18"/>
              <a:srcRect/>
              <a:stretch>
                <a:fillRect/>
              </a:stretch>
            </p:blipFill>
            <p:spPr bwMode="auto">
              <a:xfrm>
                <a:off x="5378232" y="1515981"/>
                <a:ext cx="1229955" cy="1761295"/>
              </a:xfrm>
              <a:prstGeom prst="rect">
                <a:avLst/>
              </a:prstGeom>
              <a:noFill/>
            </p:spPr>
          </p:pic>
        </p:grpSp>
        <p:pic>
          <p:nvPicPr>
            <p:cNvPr id="1040" name="Picture 16" descr="C:\Documents and Settings\alanshen.UNIFYSQUARE\My Documents\UnifySquare\TechEd\UNC251 Images\logo_cwa.png"/>
            <p:cNvPicPr>
              <a:picLocks noChangeAspect="1" noChangeArrowheads="1"/>
            </p:cNvPicPr>
            <p:nvPr/>
          </p:nvPicPr>
          <p:blipFill>
            <a:blip r:embed="rId19"/>
            <a:srcRect/>
            <a:stretch>
              <a:fillRect/>
            </a:stretch>
          </p:blipFill>
          <p:spPr bwMode="auto">
            <a:xfrm>
              <a:off x="5467236" y="1103666"/>
              <a:ext cx="342900" cy="342900"/>
            </a:xfrm>
            <a:prstGeom prst="rect">
              <a:avLst/>
            </a:prstGeom>
            <a:noFill/>
          </p:spPr>
        </p:pic>
      </p:grpSp>
      <p:pic>
        <p:nvPicPr>
          <p:cNvPr id="12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95805" y="1448661"/>
            <a:ext cx="630926" cy="516773"/>
          </a:xfrm>
          <a:prstGeom prst="rect">
            <a:avLst/>
          </a:prstGeom>
          <a:noFill/>
          <a:ln>
            <a:noFill/>
          </a:ln>
        </p:spPr>
      </p:pic>
      <p:pic>
        <p:nvPicPr>
          <p:cNvPr id="133"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53763" y="3382564"/>
            <a:ext cx="630926" cy="516773"/>
          </a:xfrm>
          <a:prstGeom prst="rect">
            <a:avLst/>
          </a:prstGeom>
          <a:noFill/>
          <a:ln>
            <a:noFill/>
          </a:ln>
        </p:spPr>
      </p:pic>
      <p:sp>
        <p:nvSpPr>
          <p:cNvPr id="136" name="Rounded Rectangle 135"/>
          <p:cNvSpPr/>
          <p:nvPr/>
        </p:nvSpPr>
        <p:spPr bwMode="auto">
          <a:xfrm>
            <a:off x="6252382" y="4912963"/>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App Share</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endParaRPr lang="en-US" sz="1200" dirty="0">
              <a:solidFill>
                <a:srgbClr val="FFFFFF"/>
              </a:solidFill>
              <a:effectLst>
                <a:outerShdw blurRad="38100" dist="38100" dir="2700000" algn="tl">
                  <a:srgbClr val="000000">
                    <a:alpha val="43137"/>
                  </a:srgbClr>
                </a:outerShdw>
              </a:effectLst>
            </a:endParaRPr>
          </a:p>
        </p:txBody>
      </p:sp>
      <p:sp>
        <p:nvSpPr>
          <p:cNvPr id="137" name="TextBox 136"/>
          <p:cNvSpPr txBox="1"/>
          <p:nvPr/>
        </p:nvSpPr>
        <p:spPr bwMode="auto">
          <a:xfrm>
            <a:off x="6345463" y="6229446"/>
            <a:ext cx="652743"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Desktop</a:t>
            </a:r>
          </a:p>
          <a:p>
            <a:pPr algn="ctr">
              <a:defRPr/>
            </a:pPr>
            <a:r>
              <a:rPr lang="en-US" sz="1000" dirty="0" smtClean="0">
                <a:effectLst>
                  <a:outerShdw blurRad="38100" dist="38100" dir="2700000" algn="tl">
                    <a:srgbClr val="000000">
                      <a:alpha val="43137"/>
                    </a:srgbClr>
                  </a:outerShdw>
                </a:effectLst>
                <a:latin typeface="Segoe" pitchFamily="34" charset="0"/>
              </a:rPr>
              <a:t>Sharing</a:t>
            </a:r>
            <a:endParaRPr lang="en-US" sz="1000" dirty="0">
              <a:effectLst>
                <a:outerShdw blurRad="38100" dist="38100" dir="2700000" algn="tl">
                  <a:srgbClr val="000000">
                    <a:alpha val="43137"/>
                  </a:srgbClr>
                </a:outerShdw>
              </a:effectLst>
              <a:latin typeface="Segoe" pitchFamily="34" charset="0"/>
            </a:endParaRPr>
          </a:p>
        </p:txBody>
      </p:sp>
      <p:grpSp>
        <p:nvGrpSpPr>
          <p:cNvPr id="21" name="Group 244"/>
          <p:cNvGrpSpPr/>
          <p:nvPr/>
        </p:nvGrpSpPr>
        <p:grpSpPr>
          <a:xfrm>
            <a:off x="4515431" y="5435675"/>
            <a:ext cx="586856" cy="944563"/>
            <a:chOff x="4515431" y="5435675"/>
            <a:chExt cx="586856" cy="944563"/>
          </a:xfrm>
        </p:grpSpPr>
        <p:pic>
          <p:nvPicPr>
            <p:cNvPr id="14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4515431" y="5435675"/>
              <a:ext cx="530225" cy="944563"/>
            </a:xfrm>
            <a:prstGeom prst="rect">
              <a:avLst/>
            </a:prstGeom>
            <a:noFill/>
          </p:spPr>
        </p:pic>
        <p:pic>
          <p:nvPicPr>
            <p:cNvPr id="4099" name="Picture 3" descr="C:\Users\alanshen\AppData\Local\Microsoft\Windows\Temporary Internet Files\Content.IE5\VMHUQO7L\MCj03984750000[1].wmf"/>
            <p:cNvPicPr>
              <a:picLocks noChangeAspect="1" noChangeArrowheads="1"/>
            </p:cNvPicPr>
            <p:nvPr/>
          </p:nvPicPr>
          <p:blipFill>
            <a:blip r:embed="rId20"/>
            <a:srcRect/>
            <a:stretch>
              <a:fillRect/>
            </a:stretch>
          </p:blipFill>
          <p:spPr bwMode="auto">
            <a:xfrm>
              <a:off x="4865215" y="5949738"/>
              <a:ext cx="237072" cy="261552"/>
            </a:xfrm>
            <a:prstGeom prst="rect">
              <a:avLst/>
            </a:prstGeom>
            <a:noFill/>
          </p:spPr>
        </p:pic>
        <p:pic>
          <p:nvPicPr>
            <p:cNvPr id="4100" name="Picture 4" descr="C:\Users\alanshen\AppData\Local\Microsoft\Windows\Temporary Internet Files\Content.IE5\TF2ITYLP\MCj04247940000[1].wmf"/>
            <p:cNvPicPr>
              <a:picLocks noChangeAspect="1" noChangeArrowheads="1"/>
            </p:cNvPicPr>
            <p:nvPr/>
          </p:nvPicPr>
          <p:blipFill>
            <a:blip r:embed="rId21"/>
            <a:srcRect/>
            <a:stretch>
              <a:fillRect/>
            </a:stretch>
          </p:blipFill>
          <p:spPr bwMode="auto">
            <a:xfrm>
              <a:off x="4846250" y="5685405"/>
              <a:ext cx="242217" cy="256138"/>
            </a:xfrm>
            <a:prstGeom prst="rect">
              <a:avLst/>
            </a:prstGeom>
            <a:noFill/>
          </p:spPr>
        </p:pic>
      </p:grpSp>
      <p:grpSp>
        <p:nvGrpSpPr>
          <p:cNvPr id="22" name="Group 252"/>
          <p:cNvGrpSpPr/>
          <p:nvPr/>
        </p:nvGrpSpPr>
        <p:grpSpPr>
          <a:xfrm>
            <a:off x="6407156" y="5435675"/>
            <a:ext cx="530225" cy="944563"/>
            <a:chOff x="6407156" y="5435675"/>
            <a:chExt cx="530225" cy="944563"/>
          </a:xfrm>
        </p:grpSpPr>
        <p:pic>
          <p:nvPicPr>
            <p:cNvPr id="14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07156" y="5435675"/>
              <a:ext cx="530225" cy="944563"/>
            </a:xfrm>
            <a:prstGeom prst="rect">
              <a:avLst/>
            </a:prstGeom>
            <a:noFill/>
          </p:spPr>
        </p:pic>
        <p:pic>
          <p:nvPicPr>
            <p:cNvPr id="4102" name="Picture 6" descr="C:\Users\alanshen\AppData\Local\Microsoft\Windows\Temporary Internet Files\Content.IE5\B8KJ6GLI\MCj04316420000[1].png"/>
            <p:cNvPicPr>
              <a:picLocks noChangeAspect="1" noChangeArrowheads="1"/>
            </p:cNvPicPr>
            <p:nvPr/>
          </p:nvPicPr>
          <p:blipFill>
            <a:blip r:embed="rId22"/>
            <a:srcRect/>
            <a:stretch>
              <a:fillRect/>
            </a:stretch>
          </p:blipFill>
          <p:spPr bwMode="auto">
            <a:xfrm>
              <a:off x="6657235" y="5972696"/>
              <a:ext cx="268499" cy="268499"/>
            </a:xfrm>
            <a:prstGeom prst="rect">
              <a:avLst/>
            </a:prstGeom>
            <a:noFill/>
          </p:spPr>
        </p:pic>
      </p:grpSp>
      <p:grpSp>
        <p:nvGrpSpPr>
          <p:cNvPr id="23" name="Group 240"/>
          <p:cNvGrpSpPr/>
          <p:nvPr/>
        </p:nvGrpSpPr>
        <p:grpSpPr>
          <a:xfrm>
            <a:off x="5450810" y="5435675"/>
            <a:ext cx="530225" cy="944563"/>
            <a:chOff x="5450810" y="5435675"/>
            <a:chExt cx="530225" cy="944563"/>
          </a:xfrm>
        </p:grpSpPr>
        <p:pic>
          <p:nvPicPr>
            <p:cNvPr id="146"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50810" y="5435675"/>
              <a:ext cx="530225" cy="944563"/>
            </a:xfrm>
            <a:prstGeom prst="rect">
              <a:avLst/>
            </a:prstGeom>
            <a:noFill/>
          </p:spPr>
        </p:pic>
        <p:pic>
          <p:nvPicPr>
            <p:cNvPr id="4103" name="Picture 7" descr="C:\Users\alanshen\Documents\UnifySquare\TechEd\2008\UNC251 Images\lm_logo.png"/>
            <p:cNvPicPr>
              <a:picLocks noChangeAspect="1" noChangeArrowheads="1"/>
            </p:cNvPicPr>
            <p:nvPr/>
          </p:nvPicPr>
          <p:blipFill>
            <a:blip r:embed="rId15"/>
            <a:srcRect/>
            <a:stretch>
              <a:fillRect/>
            </a:stretch>
          </p:blipFill>
          <p:spPr bwMode="auto">
            <a:xfrm>
              <a:off x="5739991" y="5956652"/>
              <a:ext cx="205873" cy="212112"/>
            </a:xfrm>
            <a:prstGeom prst="rect">
              <a:avLst/>
            </a:prstGeom>
            <a:noFill/>
          </p:spPr>
        </p:pic>
      </p:grpSp>
      <p:sp>
        <p:nvSpPr>
          <p:cNvPr id="154" name="TextBox 153"/>
          <p:cNvSpPr txBox="1"/>
          <p:nvPr/>
        </p:nvSpPr>
        <p:spPr bwMode="auto">
          <a:xfrm>
            <a:off x="2484590" y="6381186"/>
            <a:ext cx="595036"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IP PBX</a:t>
            </a:r>
            <a:endParaRPr lang="en-US" sz="1000" dirty="0">
              <a:effectLst>
                <a:outerShdw blurRad="38100" dist="38100" dir="2700000" algn="tl">
                  <a:srgbClr val="000000">
                    <a:alpha val="43137"/>
                  </a:srgbClr>
                </a:outerShdw>
              </a:effectLst>
              <a:latin typeface="Segoe" pitchFamily="34" charset="0"/>
            </a:endParaRPr>
          </a:p>
        </p:txBody>
      </p:sp>
      <p:sp>
        <p:nvSpPr>
          <p:cNvPr id="157" name="TextBox 156"/>
          <p:cNvSpPr txBox="1"/>
          <p:nvPr/>
        </p:nvSpPr>
        <p:spPr bwMode="auto">
          <a:xfrm>
            <a:off x="2277735" y="5743844"/>
            <a:ext cx="463588"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TDM</a:t>
            </a:r>
          </a:p>
          <a:p>
            <a:pPr algn="ctr">
              <a:defRPr/>
            </a:pPr>
            <a:r>
              <a:rPr lang="en-US" sz="1000" dirty="0" smtClean="0">
                <a:effectLst>
                  <a:outerShdw blurRad="38100" dist="38100" dir="2700000" algn="tl">
                    <a:srgbClr val="000000">
                      <a:alpha val="43137"/>
                    </a:srgbClr>
                  </a:outerShdw>
                </a:effectLst>
                <a:latin typeface="Segoe" pitchFamily="34" charset="0"/>
              </a:rPr>
              <a:t>PBX</a:t>
            </a:r>
            <a:endParaRPr lang="en-US" sz="1000" dirty="0">
              <a:effectLst>
                <a:outerShdw blurRad="38100" dist="38100" dir="2700000" algn="tl">
                  <a:srgbClr val="000000">
                    <a:alpha val="43137"/>
                  </a:srgbClr>
                </a:outerShdw>
              </a:effectLst>
              <a:latin typeface="Segoe" pitchFamily="34" charset="0"/>
            </a:endParaRPr>
          </a:p>
        </p:txBody>
      </p:sp>
      <p:sp>
        <p:nvSpPr>
          <p:cNvPr id="158" name="TextBox 157"/>
          <p:cNvSpPr txBox="1"/>
          <p:nvPr/>
        </p:nvSpPr>
        <p:spPr bwMode="auto">
          <a:xfrm>
            <a:off x="2733611" y="5735455"/>
            <a:ext cx="52610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PSTN</a:t>
            </a:r>
          </a:p>
          <a:p>
            <a:pPr algn="ctr">
              <a:defRPr/>
            </a:pPr>
            <a:r>
              <a:rPr lang="en-US" sz="1000" dirty="0" smtClean="0">
                <a:effectLst>
                  <a:outerShdw blurRad="38100" dist="38100" dir="2700000" algn="tl">
                    <a:srgbClr val="000000">
                      <a:alpha val="43137"/>
                    </a:srgbClr>
                  </a:outerShdw>
                </a:effectLst>
                <a:latin typeface="Segoe" pitchFamily="34" charset="0"/>
              </a:rPr>
              <a:t>GW</a:t>
            </a:r>
            <a:endParaRPr lang="en-US" sz="1000" dirty="0">
              <a:effectLst>
                <a:outerShdw blurRad="38100" dist="38100" dir="2700000" algn="tl">
                  <a:srgbClr val="000000">
                    <a:alpha val="43137"/>
                  </a:srgbClr>
                </a:outerShdw>
              </a:effectLst>
              <a:latin typeface="Segoe" pitchFamily="34" charset="0"/>
            </a:endParaRPr>
          </a:p>
        </p:txBody>
      </p:sp>
      <p:sp>
        <p:nvSpPr>
          <p:cNvPr id="160" name="TextBox 159"/>
          <p:cNvSpPr txBox="1"/>
          <p:nvPr/>
        </p:nvSpPr>
        <p:spPr bwMode="auto">
          <a:xfrm>
            <a:off x="2392311" y="5055725"/>
            <a:ext cx="752129"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 Trunk</a:t>
            </a:r>
            <a:endParaRPr lang="en-US" sz="1000" dirty="0">
              <a:effectLst>
                <a:outerShdw blurRad="38100" dist="38100" dir="2700000" algn="tl">
                  <a:srgbClr val="000000">
                    <a:alpha val="43137"/>
                  </a:srgbClr>
                </a:outerShdw>
              </a:effectLst>
              <a:latin typeface="Segoe" pitchFamily="34" charset="0"/>
            </a:endParaRPr>
          </a:p>
        </p:txBody>
      </p:sp>
      <p:cxnSp>
        <p:nvCxnSpPr>
          <p:cNvPr id="161" name="Straight Connector 160"/>
          <p:cNvCxnSpPr/>
          <p:nvPr/>
        </p:nvCxnSpPr>
        <p:spPr bwMode="auto">
          <a:xfrm rot="10800000">
            <a:off x="7834961" y="3604375"/>
            <a:ext cx="168136" cy="28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80" name="Straight Connector 179"/>
          <p:cNvCxnSpPr/>
          <p:nvPr/>
        </p:nvCxnSpPr>
        <p:spPr bwMode="auto">
          <a:xfrm rot="10800000" flipV="1">
            <a:off x="1960505" y="5543080"/>
            <a:ext cx="964735" cy="1"/>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pic>
        <p:nvPicPr>
          <p:cNvPr id="4106" name="Picture 10"/>
          <p:cNvPicPr>
            <a:picLocks noChangeAspect="1" noChangeArrowheads="1"/>
          </p:cNvPicPr>
          <p:nvPr/>
        </p:nvPicPr>
        <p:blipFill>
          <a:blip r:embed="rId23"/>
          <a:srcRect/>
          <a:stretch>
            <a:fillRect/>
          </a:stretch>
        </p:blipFill>
        <p:spPr bwMode="auto">
          <a:xfrm>
            <a:off x="2315859" y="5322381"/>
            <a:ext cx="387340" cy="541524"/>
          </a:xfrm>
          <a:prstGeom prst="rect">
            <a:avLst/>
          </a:prstGeom>
          <a:noFill/>
          <a:ln w="9525">
            <a:noFill/>
            <a:miter lim="800000"/>
            <a:headEnd/>
            <a:tailEnd/>
          </a:ln>
          <a:effectLst/>
        </p:spPr>
      </p:pic>
      <p:cxnSp>
        <p:nvCxnSpPr>
          <p:cNvPr id="200" name="Straight Connector 199"/>
          <p:cNvCxnSpPr/>
          <p:nvPr/>
        </p:nvCxnSpPr>
        <p:spPr bwMode="auto">
          <a:xfrm rot="10800000">
            <a:off x="2785146" y="6249798"/>
            <a:ext cx="624077" cy="107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153" name="Picture 11"/>
          <p:cNvPicPr>
            <a:picLocks noChangeAspect="1" noChangeArrowheads="1"/>
          </p:cNvPicPr>
          <p:nvPr/>
        </p:nvPicPr>
        <p:blipFill>
          <a:blip r:embed="rId24"/>
          <a:srcRect/>
          <a:stretch>
            <a:fillRect/>
          </a:stretch>
        </p:blipFill>
        <p:spPr bwMode="auto">
          <a:xfrm>
            <a:off x="2541865" y="6086135"/>
            <a:ext cx="402671" cy="466460"/>
          </a:xfrm>
          <a:prstGeom prst="rect">
            <a:avLst/>
          </a:prstGeom>
          <a:noFill/>
          <a:ln w="9525">
            <a:noFill/>
            <a:miter lim="800000"/>
            <a:headEnd/>
            <a:tailEnd/>
          </a:ln>
          <a:effectLst/>
        </p:spPr>
      </p:pic>
      <p:cxnSp>
        <p:nvCxnSpPr>
          <p:cNvPr id="203" name="Straight Connector 202"/>
          <p:cNvCxnSpPr/>
          <p:nvPr/>
        </p:nvCxnSpPr>
        <p:spPr bwMode="auto">
          <a:xfrm rot="10800000">
            <a:off x="3017868" y="5545507"/>
            <a:ext cx="410176" cy="975"/>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04" name="Straight Connector 203"/>
          <p:cNvCxnSpPr/>
          <p:nvPr/>
        </p:nvCxnSpPr>
        <p:spPr bwMode="auto">
          <a:xfrm rot="10800000">
            <a:off x="2169528" y="5055276"/>
            <a:ext cx="1255127" cy="6956"/>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4107" name="Picture 11"/>
          <p:cNvPicPr>
            <a:picLocks noChangeAspect="1" noChangeArrowheads="1"/>
          </p:cNvPicPr>
          <p:nvPr/>
        </p:nvPicPr>
        <p:blipFill>
          <a:blip r:embed="rId24"/>
          <a:srcRect/>
          <a:stretch>
            <a:fillRect/>
          </a:stretch>
        </p:blipFill>
        <p:spPr bwMode="auto">
          <a:xfrm>
            <a:off x="2795329" y="5389628"/>
            <a:ext cx="402671" cy="466460"/>
          </a:xfrm>
          <a:prstGeom prst="rect">
            <a:avLst/>
          </a:prstGeom>
          <a:noFill/>
          <a:ln w="9525">
            <a:noFill/>
            <a:miter lim="800000"/>
            <a:headEnd/>
            <a:tailEnd/>
          </a:ln>
          <a:effectLst/>
        </p:spPr>
      </p:pic>
      <p:sp>
        <p:nvSpPr>
          <p:cNvPr id="82" name="Cloud 81"/>
          <p:cNvSpPr/>
          <p:nvPr/>
        </p:nvSpPr>
        <p:spPr bwMode="auto">
          <a:xfrm>
            <a:off x="365602" y="5239531"/>
            <a:ext cx="1752691" cy="1185290"/>
          </a:xfrm>
          <a:prstGeom prst="cloud">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PSTN and</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Mobile Phones</a:t>
            </a:r>
          </a:p>
        </p:txBody>
      </p:sp>
      <p:pic>
        <p:nvPicPr>
          <p:cNvPr id="2068" name="Picture 20"/>
          <p:cNvPicPr>
            <a:picLocks noChangeAspect="1" noChangeArrowheads="1"/>
          </p:cNvPicPr>
          <p:nvPr/>
        </p:nvPicPr>
        <p:blipFill>
          <a:blip r:embed="rId25"/>
          <a:srcRect/>
          <a:stretch>
            <a:fillRect/>
          </a:stretch>
        </p:blipFill>
        <p:spPr bwMode="auto">
          <a:xfrm>
            <a:off x="605974" y="4999137"/>
            <a:ext cx="600075" cy="800100"/>
          </a:xfrm>
          <a:prstGeom prst="rect">
            <a:avLst/>
          </a:prstGeom>
          <a:noFill/>
          <a:ln w="9525">
            <a:noFill/>
            <a:miter lim="800000"/>
            <a:headEnd/>
            <a:tailEnd/>
          </a:ln>
          <a:effectLst/>
        </p:spPr>
      </p:pic>
      <p:pic>
        <p:nvPicPr>
          <p:cNvPr id="2069" name="Picture 21"/>
          <p:cNvPicPr>
            <a:picLocks noChangeAspect="1" noChangeArrowheads="1"/>
          </p:cNvPicPr>
          <p:nvPr/>
        </p:nvPicPr>
        <p:blipFill>
          <a:blip r:embed="rId26"/>
          <a:srcRect/>
          <a:stretch>
            <a:fillRect/>
          </a:stretch>
        </p:blipFill>
        <p:spPr bwMode="auto">
          <a:xfrm>
            <a:off x="395506" y="5514870"/>
            <a:ext cx="1104900" cy="1390650"/>
          </a:xfrm>
          <a:prstGeom prst="rect">
            <a:avLst/>
          </a:prstGeom>
          <a:noFill/>
          <a:ln w="9525">
            <a:noFill/>
            <a:miter lim="800000"/>
            <a:headEnd/>
            <a:tailEnd/>
          </a:ln>
          <a:effectLst/>
        </p:spPr>
      </p:pic>
      <p:pic>
        <p:nvPicPr>
          <p:cNvPr id="23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579677" y="5435675"/>
            <a:ext cx="530225" cy="944563"/>
          </a:xfrm>
          <a:prstGeom prst="rect">
            <a:avLst/>
          </a:prstGeom>
          <a:noFill/>
        </p:spPr>
      </p:pic>
      <p:pic>
        <p:nvPicPr>
          <p:cNvPr id="4108" name="Picture 12" descr="C:\Users\alanshen\AppData\Local\Microsoft\Windows\Temporary Internet Files\Content.IE5\10UM39TR\MCj04398030000[1].png"/>
          <p:cNvPicPr>
            <a:picLocks noChangeAspect="1" noChangeArrowheads="1"/>
          </p:cNvPicPr>
          <p:nvPr/>
        </p:nvPicPr>
        <p:blipFill>
          <a:blip r:embed="rId27"/>
          <a:srcRect/>
          <a:stretch>
            <a:fillRect/>
          </a:stretch>
        </p:blipFill>
        <p:spPr bwMode="auto">
          <a:xfrm>
            <a:off x="3793065" y="5867400"/>
            <a:ext cx="338667" cy="338667"/>
          </a:xfrm>
          <a:prstGeom prst="rect">
            <a:avLst/>
          </a:prstGeom>
          <a:noFill/>
        </p:spPr>
      </p:pic>
      <p:grpSp>
        <p:nvGrpSpPr>
          <p:cNvPr id="24" name="Group 171"/>
          <p:cNvGrpSpPr/>
          <p:nvPr/>
        </p:nvGrpSpPr>
        <p:grpSpPr>
          <a:xfrm>
            <a:off x="8236034" y="1371599"/>
            <a:ext cx="499533" cy="1096823"/>
            <a:chOff x="8236034" y="1371599"/>
            <a:chExt cx="499533" cy="1096823"/>
          </a:xfrm>
        </p:grpSpPr>
        <p:sp>
          <p:nvSpPr>
            <p:cNvPr id="122" name="TextBox 121"/>
            <p:cNvSpPr txBox="1"/>
            <p:nvPr/>
          </p:nvSpPr>
          <p:spPr bwMode="auto">
            <a:xfrm>
              <a:off x="8236373" y="1914424"/>
              <a:ext cx="498855" cy="553998"/>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MOM</a:t>
              </a:r>
            </a:p>
            <a:p>
              <a:pPr algn="ctr">
                <a:defRPr/>
              </a:pPr>
              <a:r>
                <a:rPr lang="en-US" sz="1000" dirty="0" smtClean="0">
                  <a:effectLst>
                    <a:outerShdw blurRad="38100" dist="38100" dir="2700000" algn="tl">
                      <a:srgbClr val="000000">
                        <a:alpha val="43137"/>
                      </a:srgbClr>
                    </a:outerShdw>
                  </a:effectLst>
                  <a:latin typeface="Segoe" pitchFamily="34" charset="0"/>
                </a:rPr>
                <a:t>MMC</a:t>
              </a:r>
            </a:p>
            <a:p>
              <a:pPr algn="ctr">
                <a:defRPr/>
              </a:pPr>
              <a:r>
                <a:rPr lang="en-US" sz="1000" dirty="0" smtClean="0">
                  <a:effectLst>
                    <a:outerShdw blurRad="38100" dist="38100" dir="2700000" algn="tl">
                      <a:srgbClr val="000000">
                        <a:alpha val="43137"/>
                      </a:srgbClr>
                    </a:outerShdw>
                  </a:effectLst>
                  <a:latin typeface="Segoe" pitchFamily="34" charset="0"/>
                </a:rPr>
                <a:t>WMI</a:t>
              </a:r>
              <a:endParaRPr lang="en-US" sz="1000" dirty="0">
                <a:effectLst>
                  <a:outerShdw blurRad="38100" dist="38100" dir="2700000" algn="tl">
                    <a:srgbClr val="000000">
                      <a:alpha val="43137"/>
                    </a:srgbClr>
                  </a:outerShdw>
                </a:effectLst>
                <a:latin typeface="Segoe" pitchFamily="34" charset="0"/>
              </a:endParaRPr>
            </a:p>
          </p:txBody>
        </p:sp>
        <p:pic>
          <p:nvPicPr>
            <p:cNvPr id="237" name="Picture 236" descr="Management.png"/>
            <p:cNvPicPr>
              <a:picLocks noChangeAspect="1"/>
            </p:cNvPicPr>
            <p:nvPr/>
          </p:nvPicPr>
          <p:blipFill>
            <a:blip r:embed="rId28"/>
            <a:stretch>
              <a:fillRect/>
            </a:stretch>
          </p:blipFill>
          <p:spPr>
            <a:xfrm>
              <a:off x="8236034" y="1371599"/>
              <a:ext cx="499533" cy="499533"/>
            </a:xfrm>
            <a:prstGeom prst="rect">
              <a:avLst/>
            </a:prstGeom>
          </p:spPr>
        </p:pic>
      </p:grpSp>
      <p:grpSp>
        <p:nvGrpSpPr>
          <p:cNvPr id="25" name="Group 169"/>
          <p:cNvGrpSpPr/>
          <p:nvPr/>
        </p:nvGrpSpPr>
        <p:grpSpPr>
          <a:xfrm>
            <a:off x="6921748" y="1345672"/>
            <a:ext cx="728084" cy="968862"/>
            <a:chOff x="6964081" y="1345672"/>
            <a:chExt cx="728084" cy="968862"/>
          </a:xfrm>
        </p:grpSpPr>
        <p:grpSp>
          <p:nvGrpSpPr>
            <p:cNvPr id="26" name="Group 150"/>
            <p:cNvGrpSpPr/>
            <p:nvPr/>
          </p:nvGrpSpPr>
          <p:grpSpPr>
            <a:xfrm>
              <a:off x="7006390" y="1345672"/>
              <a:ext cx="643466" cy="643466"/>
              <a:chOff x="2159000" y="1430337"/>
              <a:chExt cx="3251200" cy="3251201"/>
            </a:xfrm>
          </p:grpSpPr>
          <p:pic>
            <p:nvPicPr>
              <p:cNvPr id="1028" name="Picture 4" descr="C:\Users\alanshen\Documents\UnifySquare\TechEd\2008\UNC251 Images\computer.png"/>
              <p:cNvPicPr>
                <a:picLocks noChangeAspect="1" noChangeArrowheads="1"/>
              </p:cNvPicPr>
              <p:nvPr/>
            </p:nvPicPr>
            <p:blipFill>
              <a:blip r:embed="rId13"/>
              <a:srcRect/>
              <a:stretch>
                <a:fillRect/>
              </a:stretch>
            </p:blipFill>
            <p:spPr bwMode="auto">
              <a:xfrm>
                <a:off x="2159000" y="1430337"/>
                <a:ext cx="3251200" cy="3251201"/>
              </a:xfrm>
              <a:prstGeom prst="rect">
                <a:avLst/>
              </a:prstGeom>
              <a:noFill/>
            </p:spPr>
          </p:pic>
          <p:pic>
            <p:nvPicPr>
              <p:cNvPr id="1026" name="Picture 2" descr="C:\Users\alanshen\Documents\UnifySquare\TechEd\2009\Images\AttendantConsole.png"/>
              <p:cNvPicPr>
                <a:picLocks noChangeAspect="1" noChangeArrowheads="1"/>
              </p:cNvPicPr>
              <p:nvPr/>
            </p:nvPicPr>
            <p:blipFill>
              <a:blip r:embed="rId29"/>
              <a:srcRect/>
              <a:stretch>
                <a:fillRect/>
              </a:stretch>
            </p:blipFill>
            <p:spPr bwMode="auto">
              <a:xfrm>
                <a:off x="2395008" y="1971146"/>
                <a:ext cx="2422525" cy="1735143"/>
              </a:xfrm>
              <a:prstGeom prst="rect">
                <a:avLst/>
              </a:prstGeom>
              <a:noFill/>
            </p:spPr>
          </p:pic>
          <p:pic>
            <p:nvPicPr>
              <p:cNvPr id="1027" name="Picture 3" descr="C:\Users\alanshen\Documents\UnifySquare\TechEd\2009\Images\AttendantIcon.png"/>
              <p:cNvPicPr>
                <a:picLocks noChangeAspect="1" noChangeArrowheads="1"/>
              </p:cNvPicPr>
              <p:nvPr/>
            </p:nvPicPr>
            <p:blipFill>
              <a:blip r:embed="rId30"/>
              <a:srcRect/>
              <a:stretch>
                <a:fillRect/>
              </a:stretch>
            </p:blipFill>
            <p:spPr bwMode="auto">
              <a:xfrm>
                <a:off x="3979862" y="1965325"/>
                <a:ext cx="1226608" cy="1226608"/>
              </a:xfrm>
              <a:prstGeom prst="rect">
                <a:avLst/>
              </a:prstGeom>
              <a:noFill/>
            </p:spPr>
          </p:pic>
        </p:grpSp>
        <p:sp>
          <p:nvSpPr>
            <p:cNvPr id="162" name="TextBox 161"/>
            <p:cNvSpPr txBox="1"/>
            <p:nvPr/>
          </p:nvSpPr>
          <p:spPr bwMode="auto">
            <a:xfrm>
              <a:off x="6964081" y="1914424"/>
              <a:ext cx="72808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Attendant</a:t>
              </a:r>
            </a:p>
            <a:p>
              <a:pPr algn="ctr">
                <a:defRPr/>
              </a:pPr>
              <a:r>
                <a:rPr lang="en-US" sz="1000" dirty="0" smtClean="0">
                  <a:effectLst>
                    <a:outerShdw blurRad="38100" dist="38100" dir="2700000" algn="tl">
                      <a:srgbClr val="000000">
                        <a:alpha val="43137"/>
                      </a:srgbClr>
                    </a:outerShdw>
                  </a:effectLst>
                  <a:latin typeface="Segoe" pitchFamily="34" charset="0"/>
                </a:rPr>
                <a:t>Console</a:t>
              </a:r>
              <a:endParaRPr lang="en-US" sz="1000" dirty="0">
                <a:effectLst>
                  <a:outerShdw blurRad="38100" dist="38100" dir="2700000" algn="tl">
                    <a:srgbClr val="000000">
                      <a:alpha val="43137"/>
                    </a:srgbClr>
                  </a:outerShdw>
                </a:effectLst>
                <a:latin typeface="Segoe" pitchFamily="34" charset="0"/>
              </a:endParaRPr>
            </a:p>
          </p:txBody>
        </p:sp>
      </p:grpSp>
      <p:pic>
        <p:nvPicPr>
          <p:cNvPr id="179"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96307" y="906816"/>
            <a:ext cx="530225" cy="944562"/>
          </a:xfrm>
          <a:prstGeom prst="rect">
            <a:avLst/>
          </a:prstGeom>
          <a:noFill/>
        </p:spPr>
      </p:pic>
      <p:pic>
        <p:nvPicPr>
          <p:cNvPr id="18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1914351"/>
            <a:ext cx="530225" cy="944562"/>
          </a:xfrm>
          <a:prstGeom prst="rect">
            <a:avLst/>
          </a:prstGeom>
          <a:noFill/>
        </p:spPr>
      </p:pic>
      <p:pic>
        <p:nvPicPr>
          <p:cNvPr id="188"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2820286"/>
            <a:ext cx="530225" cy="944562"/>
          </a:xfrm>
          <a:prstGeom prst="rect">
            <a:avLst/>
          </a:prstGeom>
          <a:noFill/>
        </p:spPr>
      </p:pic>
      <p:pic>
        <p:nvPicPr>
          <p:cNvPr id="192"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3777019"/>
            <a:ext cx="530225" cy="944562"/>
          </a:xfrm>
          <a:prstGeom prst="rect">
            <a:avLst/>
          </a:prstGeom>
          <a:noFill/>
        </p:spPr>
      </p:pic>
      <p:pic>
        <p:nvPicPr>
          <p:cNvPr id="173" name="Picture 2" descr="C:\Users\alanshen\AppData\Local\Microsoft\Windows\Temporary Internet Files\Content.IE5\8KLTL2JK\MCj04397980000[1].png"/>
          <p:cNvPicPr>
            <a:picLocks noChangeAspect="1" noChangeArrowheads="1"/>
          </p:cNvPicPr>
          <p:nvPr/>
        </p:nvPicPr>
        <p:blipFill>
          <a:blip r:embed="rId31"/>
          <a:srcRect/>
          <a:stretch>
            <a:fillRect/>
          </a:stretch>
        </p:blipFill>
        <p:spPr bwMode="auto">
          <a:xfrm>
            <a:off x="1219200" y="5033764"/>
            <a:ext cx="564932" cy="564932"/>
          </a:xfrm>
          <a:prstGeom prst="rect">
            <a:avLst/>
          </a:prstGeom>
          <a:noFill/>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Pre-Call Network Diagnostic Tool</a:t>
            </a:r>
          </a:p>
        </p:txBody>
      </p:sp>
      <p:sp>
        <p:nvSpPr>
          <p:cNvPr id="19458" name="Content Placeholder 2"/>
          <p:cNvSpPr>
            <a:spLocks noGrp="1"/>
          </p:cNvSpPr>
          <p:nvPr>
            <p:ph type="body" sz="quarter" idx="10"/>
          </p:nvPr>
        </p:nvSpPr>
        <p:spPr/>
        <p:txBody>
          <a:bodyPr/>
          <a:lstStyle/>
          <a:p>
            <a:r>
              <a:rPr lang="en-US" dirty="0" smtClean="0"/>
              <a:t>Reports Audio Quality</a:t>
            </a:r>
          </a:p>
          <a:p>
            <a:r>
              <a:rPr lang="en-US" dirty="0" smtClean="0"/>
              <a:t>Provides a check of current network conditions</a:t>
            </a:r>
          </a:p>
          <a:p>
            <a:r>
              <a:rPr lang="en-US" dirty="0" smtClean="0"/>
              <a:t>Statistical Data</a:t>
            </a:r>
          </a:p>
          <a:p>
            <a:r>
              <a:rPr lang="en-US" dirty="0" smtClean="0"/>
              <a:t>Setup and Installation</a:t>
            </a:r>
          </a:p>
          <a:p>
            <a:pPr lvl="1"/>
            <a:r>
              <a:rPr lang="en-US" dirty="0" smtClean="0"/>
              <a:t>OCS 2007 R2 Resource Tool Kit</a:t>
            </a:r>
          </a:p>
          <a:p>
            <a:pPr lvl="1"/>
            <a:r>
              <a:rPr lang="en-US" dirty="0" smtClean="0"/>
              <a:t>Establishes connection with </a:t>
            </a:r>
            <a:br>
              <a:rPr lang="en-US" dirty="0" smtClean="0"/>
            </a:br>
            <a:r>
              <a:rPr lang="en-US" dirty="0" smtClean="0"/>
              <a:t>Media Relay Server</a:t>
            </a:r>
          </a:p>
          <a:p>
            <a:pPr lvl="1"/>
            <a:r>
              <a:rPr lang="en-US" dirty="0" smtClean="0"/>
              <a:t>Continuous Test</a:t>
            </a:r>
          </a:p>
        </p:txBody>
      </p:sp>
      <p:pic>
        <p:nvPicPr>
          <p:cNvPr id="5" name="Picture 4" descr="pms.bmp"/>
          <p:cNvPicPr>
            <a:picLocks noChangeAspect="1"/>
          </p:cNvPicPr>
          <p:nvPr/>
        </p:nvPicPr>
        <p:blipFill>
          <a:blip r:embed="rId3"/>
          <a:srcRect r="14246"/>
          <a:stretch>
            <a:fillRect/>
          </a:stretch>
        </p:blipFill>
        <p:spPr>
          <a:xfrm>
            <a:off x="7188661" y="3819527"/>
            <a:ext cx="1794529" cy="2232932"/>
          </a:xfrm>
          <a:prstGeom prst="rect">
            <a:avLst/>
          </a:prstGeom>
        </p:spPr>
      </p:pic>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5"/>
          <p:cNvGrpSpPr/>
          <p:nvPr/>
        </p:nvGrpSpPr>
        <p:grpSpPr>
          <a:xfrm>
            <a:off x="3846442" y="4675322"/>
            <a:ext cx="4734850" cy="304821"/>
            <a:chOff x="3846442" y="4675322"/>
            <a:chExt cx="4734850" cy="304821"/>
          </a:xfrm>
        </p:grpSpPr>
        <p:cxnSp>
          <p:nvCxnSpPr>
            <p:cNvPr id="225" name="Straight Connector 224"/>
            <p:cNvCxnSpPr/>
            <p:nvPr/>
          </p:nvCxnSpPr>
          <p:spPr bwMode="auto">
            <a:xfrm rot="16200000">
              <a:off x="377426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8" name="Straight Connector 227"/>
            <p:cNvCxnSpPr/>
            <p:nvPr/>
          </p:nvCxnSpPr>
          <p:spPr bwMode="auto">
            <a:xfrm rot="16200000">
              <a:off x="4704339"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29" name="Straight Connector 228"/>
            <p:cNvCxnSpPr/>
            <p:nvPr/>
          </p:nvCxnSpPr>
          <p:spPr bwMode="auto">
            <a:xfrm rot="16200000">
              <a:off x="5639718"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0" name="Straight Connector 229"/>
            <p:cNvCxnSpPr/>
            <p:nvPr/>
          </p:nvCxnSpPr>
          <p:spPr bwMode="auto">
            <a:xfrm rot="16200000">
              <a:off x="659606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1" name="Straight Connector 230"/>
            <p:cNvCxnSpPr/>
            <p:nvPr/>
          </p:nvCxnSpPr>
          <p:spPr bwMode="auto">
            <a:xfrm rot="16200000">
              <a:off x="7534084"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2" name="Straight Connector 231"/>
            <p:cNvCxnSpPr/>
            <p:nvPr/>
          </p:nvCxnSpPr>
          <p:spPr bwMode="auto">
            <a:xfrm rot="16200000">
              <a:off x="8485513" y="4903145"/>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35" name="Straight Connector 234"/>
            <p:cNvCxnSpPr/>
            <p:nvPr/>
          </p:nvCxnSpPr>
          <p:spPr bwMode="auto">
            <a:xfrm rot="16200000">
              <a:off x="5639712" y="4750733"/>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76" name="Straight Connector 175"/>
            <p:cNvCxnSpPr/>
            <p:nvPr/>
          </p:nvCxnSpPr>
          <p:spPr bwMode="auto">
            <a:xfrm rot="10800000" flipV="1">
              <a:off x="3846442" y="4829908"/>
              <a:ext cx="4734850" cy="1203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grpSp>
      <p:cxnSp>
        <p:nvCxnSpPr>
          <p:cNvPr id="184" name="Straight Connector 183"/>
          <p:cNvCxnSpPr/>
          <p:nvPr/>
        </p:nvCxnSpPr>
        <p:spPr bwMode="auto">
          <a:xfrm rot="10800000" flipV="1">
            <a:off x="1856614" y="5051880"/>
            <a:ext cx="328772" cy="260679"/>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90" name="Straight Connector 189"/>
          <p:cNvCxnSpPr/>
          <p:nvPr/>
        </p:nvCxnSpPr>
        <p:spPr bwMode="auto">
          <a:xfrm rot="10800000">
            <a:off x="1921080" y="5986925"/>
            <a:ext cx="255297" cy="253632"/>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91" name="Cloud 190"/>
          <p:cNvSpPr/>
          <p:nvPr/>
        </p:nvSpPr>
        <p:spPr bwMode="auto">
          <a:xfrm>
            <a:off x="384456" y="3132064"/>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Federated</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Company</a:t>
            </a:r>
            <a:endParaRPr lang="en-US" sz="1200" dirty="0">
              <a:solidFill>
                <a:schemeClr val="tx1"/>
              </a:solidFill>
              <a:effectLst>
                <a:outerShdw blurRad="38100" dist="38100" dir="2700000" algn="tl">
                  <a:srgbClr val="000000">
                    <a:alpha val="43137"/>
                  </a:srgbClr>
                </a:outerShdw>
              </a:effectLst>
            </a:endParaRPr>
          </a:p>
        </p:txBody>
      </p:sp>
      <p:sp>
        <p:nvSpPr>
          <p:cNvPr id="206" name="Rounded Rectangle 205"/>
          <p:cNvSpPr/>
          <p:nvPr/>
        </p:nvSpPr>
        <p:spPr bwMode="auto">
          <a:xfrm>
            <a:off x="7194631" y="4916022"/>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Exchange</a:t>
            </a:r>
            <a:endParaRPr lang="en-US" sz="1200" dirty="0">
              <a:solidFill>
                <a:srgbClr val="FFFFFF"/>
              </a:solidFill>
              <a:effectLst>
                <a:outerShdw blurRad="38100" dist="38100" dir="2700000" algn="tl">
                  <a:srgbClr val="000000">
                    <a:alpha val="43137"/>
                  </a:srgbClr>
                </a:outerShdw>
              </a:effectLst>
            </a:endParaRP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2007 SP1</a:t>
            </a:r>
            <a:endParaRPr lang="en-US" sz="1200" dirty="0">
              <a:solidFill>
                <a:srgbClr val="FFFFFF"/>
              </a:solidFill>
              <a:effectLst>
                <a:outerShdw blurRad="38100" dist="38100" dir="2700000" algn="tl">
                  <a:srgbClr val="000000">
                    <a:alpha val="43137"/>
                  </a:srgbClr>
                </a:outerShdw>
              </a:effectLst>
            </a:endParaRPr>
          </a:p>
        </p:txBody>
      </p:sp>
      <p:sp>
        <p:nvSpPr>
          <p:cNvPr id="208" name="TextBox 207"/>
          <p:cNvSpPr txBox="1"/>
          <p:nvPr/>
        </p:nvSpPr>
        <p:spPr bwMode="auto">
          <a:xfrm>
            <a:off x="7123617" y="6252530"/>
            <a:ext cx="973343" cy="353943"/>
          </a:xfrm>
          <a:prstGeom prst="rect">
            <a:avLst/>
          </a:prstGeom>
          <a:noFill/>
        </p:spPr>
        <p:txBody>
          <a:bodyPr wrap="none" bIns="0">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Email, Unified</a:t>
            </a:r>
          </a:p>
          <a:p>
            <a:pPr algn="ctr">
              <a:defRPr/>
            </a:pPr>
            <a:r>
              <a:rPr lang="en-US" sz="1000" dirty="0" smtClean="0">
                <a:effectLst>
                  <a:outerShdw blurRad="38100" dist="38100" dir="2700000" algn="tl">
                    <a:srgbClr val="000000">
                      <a:alpha val="43137"/>
                    </a:srgbClr>
                  </a:outerShdw>
                </a:effectLst>
                <a:latin typeface="Segoe" pitchFamily="34" charset="0"/>
              </a:rPr>
              <a:t>Messaging</a:t>
            </a:r>
            <a:endParaRPr lang="en-US" sz="1000" dirty="0">
              <a:effectLst>
                <a:outerShdw blurRad="38100" dist="38100" dir="2700000" algn="tl">
                  <a:srgbClr val="000000">
                    <a:alpha val="43137"/>
                  </a:srgbClr>
                </a:outerShdw>
              </a:effectLst>
              <a:latin typeface="Segoe" pitchFamily="34" charset="0"/>
            </a:endParaRPr>
          </a:p>
        </p:txBody>
      </p:sp>
      <p:sp>
        <p:nvSpPr>
          <p:cNvPr id="106498" name="Rectangle 2"/>
          <p:cNvSpPr>
            <a:spLocks noGrp="1" noChangeArrowheads="1"/>
          </p:cNvSpPr>
          <p:nvPr>
            <p:ph type="title" sz="quarter"/>
          </p:nvPr>
        </p:nvSpPr>
        <p:spPr>
          <a:xfrm>
            <a:off x="381000" y="61173"/>
            <a:ext cx="8458200" cy="664797"/>
          </a:xfrm>
        </p:spPr>
        <p:txBody>
          <a:bodyPr/>
          <a:lstStyle/>
          <a:p>
            <a:pPr eaLnBrk="1" hangingPunct="1">
              <a:defRPr/>
            </a:pPr>
            <a:r>
              <a:rPr lang="en-US" dirty="0" smtClean="0"/>
              <a:t>OCS 2007 R2 Roles</a:t>
            </a:r>
          </a:p>
        </p:txBody>
      </p:sp>
      <p:cxnSp>
        <p:nvCxnSpPr>
          <p:cNvPr id="68" name="Straight Connector 67"/>
          <p:cNvCxnSpPr/>
          <p:nvPr/>
        </p:nvCxnSpPr>
        <p:spPr bwMode="auto">
          <a:xfrm rot="5400000">
            <a:off x="5620359" y="2696946"/>
            <a:ext cx="152407"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77" name="Rounded Rectangle 76"/>
          <p:cNvSpPr/>
          <p:nvPr/>
        </p:nvSpPr>
        <p:spPr bwMode="auto">
          <a:xfrm>
            <a:off x="7990475" y="2806574"/>
            <a:ext cx="990651" cy="1933720"/>
          </a:xfrm>
          <a:prstGeom prst="roundRect">
            <a:avLst/>
          </a:prstGeom>
          <a:gradFill>
            <a:gsLst>
              <a:gs pos="0">
                <a:srgbClr val="036560"/>
              </a:gs>
              <a:gs pos="50000">
                <a:srgbClr val="11A19E"/>
              </a:gs>
              <a:gs pos="70000">
                <a:srgbClr val="22B4B8"/>
              </a:gs>
              <a:gs pos="100000">
                <a:srgbClr val="3FD5DD"/>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27432"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Active</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Directory</a:t>
            </a:r>
          </a:p>
        </p:txBody>
      </p:sp>
      <p:sp>
        <p:nvSpPr>
          <p:cNvPr id="78" name="Rounded Rectangle 77"/>
          <p:cNvSpPr/>
          <p:nvPr/>
        </p:nvSpPr>
        <p:spPr bwMode="auto">
          <a:xfrm>
            <a:off x="3395653" y="898153"/>
            <a:ext cx="4453701" cy="1718298"/>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27432" rIns="91436" bIns="45718"/>
          <a:lstStyle/>
          <a:p>
            <a:pPr algn="ctr" defTabSz="914099">
              <a:lnSpc>
                <a:spcPct val="90000"/>
              </a:lnSpc>
              <a:defRPr/>
            </a:pPr>
            <a:r>
              <a:rPr lang="en-US" sz="1600" dirty="0">
                <a:solidFill>
                  <a:srgbClr val="FFFFFF"/>
                </a:solidFill>
                <a:effectLst>
                  <a:outerShdw blurRad="38100" dist="38100" dir="2700000" algn="tl">
                    <a:srgbClr val="000000">
                      <a:alpha val="43137"/>
                    </a:srgbClr>
                  </a:outerShdw>
                </a:effectLst>
              </a:rPr>
              <a:t>Information Worker (UC endpoints)</a:t>
            </a:r>
          </a:p>
        </p:txBody>
      </p:sp>
      <p:sp>
        <p:nvSpPr>
          <p:cNvPr id="79" name="Rounded Rectangle 78"/>
          <p:cNvSpPr/>
          <p:nvPr/>
        </p:nvSpPr>
        <p:spPr bwMode="auto">
          <a:xfrm>
            <a:off x="2270701" y="887240"/>
            <a:ext cx="990651" cy="3869317"/>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lstStyle/>
          <a:p>
            <a:pPr algn="ctr" defTabSz="914099">
              <a:lnSpc>
                <a:spcPct val="90000"/>
              </a:lnSpc>
              <a:defRPr/>
            </a:pPr>
            <a:endParaRPr lang="en-US" sz="1200" dirty="0">
              <a:solidFill>
                <a:schemeClr val="bg1"/>
              </a:solidFill>
            </a:endParaRPr>
          </a:p>
        </p:txBody>
      </p:sp>
      <p:sp>
        <p:nvSpPr>
          <p:cNvPr id="80" name="Rounded Rectangle 79"/>
          <p:cNvSpPr/>
          <p:nvPr/>
        </p:nvSpPr>
        <p:spPr bwMode="auto">
          <a:xfrm>
            <a:off x="2270701" y="4905943"/>
            <a:ext cx="990651" cy="1736448"/>
          </a:xfrm>
          <a:prstGeom prst="roundRect">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0" tIns="0" rIns="0" bIns="0"/>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83" name="Cloud 82"/>
          <p:cNvSpPr/>
          <p:nvPr/>
        </p:nvSpPr>
        <p:spPr bwMode="auto">
          <a:xfrm>
            <a:off x="365602" y="1246703"/>
            <a:ext cx="1752691" cy="1166556"/>
          </a:xfrm>
          <a:prstGeom prst="cloud">
            <a:avLst/>
          </a:prstGeom>
          <a:gradFill flip="none" rotWithShape="1">
            <a:lin ang="5400000" scaled="1"/>
            <a:tileRec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27432" rIns="91436" bIns="45718" anchor="ctr"/>
          <a:lstStyle/>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Remote</a:t>
            </a:r>
          </a:p>
          <a:p>
            <a:pPr algn="ctr" defTabSz="914099">
              <a:lnSpc>
                <a:spcPct val="90000"/>
              </a:lnSpc>
              <a:defRPr/>
            </a:pPr>
            <a:r>
              <a:rPr lang="en-US" sz="1200" dirty="0" smtClean="0">
                <a:solidFill>
                  <a:schemeClr val="tx1"/>
                </a:solidFill>
                <a:effectLst>
                  <a:outerShdw blurRad="38100" dist="38100" dir="2700000" algn="tl">
                    <a:srgbClr val="000000">
                      <a:alpha val="43137"/>
                    </a:srgbClr>
                  </a:outerShdw>
                </a:effectLst>
              </a:rPr>
              <a:t>Users</a:t>
            </a:r>
            <a:endParaRPr lang="en-US" sz="1200" dirty="0">
              <a:solidFill>
                <a:schemeClr val="tx1"/>
              </a:solidFill>
              <a:effectLst>
                <a:outerShdw blurRad="38100" dist="38100" dir="2700000" algn="tl">
                  <a:srgbClr val="000000">
                    <a:alpha val="43137"/>
                  </a:srgbClr>
                </a:outerShdw>
              </a:effectLst>
            </a:endParaRPr>
          </a:p>
        </p:txBody>
      </p:sp>
      <p:sp>
        <p:nvSpPr>
          <p:cNvPr id="88" name="Rounded Rectangle 87"/>
          <p:cNvSpPr/>
          <p:nvPr/>
        </p:nvSpPr>
        <p:spPr bwMode="auto">
          <a:xfrm>
            <a:off x="3429526" y="2788469"/>
            <a:ext cx="4419828" cy="1948297"/>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45718"/>
          <a:lstStyle/>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92" name="Rounded Rectangle 91"/>
          <p:cNvSpPr/>
          <p:nvPr/>
        </p:nvSpPr>
        <p:spPr bwMode="auto">
          <a:xfrm>
            <a:off x="3425635" y="4909357"/>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0" tIns="0" rIns="0" bIns="0"/>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Mediation</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Server</a:t>
            </a:r>
          </a:p>
        </p:txBody>
      </p:sp>
      <p:cxnSp>
        <p:nvCxnSpPr>
          <p:cNvPr id="102" name="Straight Connector 101"/>
          <p:cNvCxnSpPr/>
          <p:nvPr/>
        </p:nvCxnSpPr>
        <p:spPr bwMode="auto">
          <a:xfrm rot="10800000">
            <a:off x="2120676" y="3643730"/>
            <a:ext cx="146056" cy="1587"/>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3" name="Straight Connector 102"/>
          <p:cNvCxnSpPr/>
          <p:nvPr/>
        </p:nvCxnSpPr>
        <p:spPr bwMode="auto">
          <a:xfrm rot="10800000" flipV="1">
            <a:off x="2123977" y="1741790"/>
            <a:ext cx="142755" cy="7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04" name="Straight Connector 103"/>
          <p:cNvCxnSpPr/>
          <p:nvPr/>
        </p:nvCxnSpPr>
        <p:spPr bwMode="auto">
          <a:xfrm rot="10800000">
            <a:off x="3261354" y="3624706"/>
            <a:ext cx="152409" cy="1588"/>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sp>
        <p:nvSpPr>
          <p:cNvPr id="114" name="TextBox 113"/>
          <p:cNvSpPr txBox="1"/>
          <p:nvPr/>
        </p:nvSpPr>
        <p:spPr bwMode="auto">
          <a:xfrm>
            <a:off x="3767778" y="3008579"/>
            <a:ext cx="914033" cy="276999"/>
          </a:xfrm>
          <a:prstGeom prst="rect">
            <a:avLst/>
          </a:prstGeom>
          <a:noFill/>
        </p:spPr>
        <p:txBody>
          <a:bodyPr wrap="none">
            <a:spAutoFit/>
          </a:bodyPr>
          <a:lstStyle/>
          <a:p>
            <a:pPr>
              <a:defRPr/>
            </a:pPr>
            <a:r>
              <a:rPr lang="en-US" sz="1200" b="1" dirty="0" smtClean="0">
                <a:effectLst>
                  <a:outerShdw blurRad="38100" dist="38100" dir="2700000" algn="tl">
                    <a:srgbClr val="000000">
                      <a:alpha val="43137"/>
                    </a:srgbClr>
                  </a:outerShdw>
                </a:effectLst>
                <a:latin typeface="Segoe" pitchFamily="2" charset="0"/>
              </a:rPr>
              <a:t>Front End</a:t>
            </a:r>
            <a:endParaRPr lang="en-US" sz="1200" b="1" dirty="0">
              <a:effectLst>
                <a:outerShdw blurRad="38100" dist="38100" dir="2700000" algn="tl">
                  <a:srgbClr val="000000">
                    <a:alpha val="43137"/>
                  </a:srgbClr>
                </a:outerShdw>
              </a:effectLst>
              <a:latin typeface="Segoe" pitchFamily="2" charset="0"/>
            </a:endParaRPr>
          </a:p>
        </p:txBody>
      </p:sp>
      <p:sp>
        <p:nvSpPr>
          <p:cNvPr id="115" name="TextBox 114"/>
          <p:cNvSpPr txBox="1"/>
          <p:nvPr/>
        </p:nvSpPr>
        <p:spPr bwMode="auto">
          <a:xfrm>
            <a:off x="5327892" y="3016968"/>
            <a:ext cx="885179" cy="276999"/>
          </a:xfrm>
          <a:prstGeom prst="rect">
            <a:avLst/>
          </a:prstGeom>
          <a:noFill/>
        </p:spPr>
        <p:txBody>
          <a:bodyPr wrap="none">
            <a:spAutoFit/>
          </a:bodyPr>
          <a:lstStyle/>
          <a:p>
            <a:pPr algn="ctr">
              <a:defRPr/>
            </a:pPr>
            <a:r>
              <a:rPr lang="en-US" sz="1200" b="1" dirty="0">
                <a:effectLst>
                  <a:outerShdw blurRad="38100" dist="38100" dir="2700000" algn="tl">
                    <a:srgbClr val="000000">
                      <a:alpha val="43137"/>
                    </a:srgbClr>
                  </a:outerShdw>
                </a:effectLst>
                <a:latin typeface="Segoe" pitchFamily="34" charset="0"/>
              </a:rPr>
              <a:t>Back </a:t>
            </a:r>
            <a:r>
              <a:rPr lang="en-US" sz="1200" b="1" dirty="0" smtClean="0">
                <a:effectLst>
                  <a:outerShdw blurRad="38100" dist="38100" dir="2700000" algn="tl">
                    <a:srgbClr val="000000">
                      <a:alpha val="43137"/>
                    </a:srgbClr>
                  </a:outerShdw>
                </a:effectLst>
                <a:latin typeface="Segoe" pitchFamily="34" charset="0"/>
              </a:rPr>
              <a:t>End</a:t>
            </a:r>
            <a:endParaRPr lang="en-US" sz="1200" b="1" dirty="0">
              <a:effectLst>
                <a:outerShdw blurRad="38100" dist="38100" dir="2700000" algn="tl">
                  <a:srgbClr val="000000">
                    <a:alpha val="43137"/>
                  </a:srgbClr>
                </a:outerShdw>
              </a:effectLst>
              <a:latin typeface="Segoe" pitchFamily="34" charset="0"/>
            </a:endParaRPr>
          </a:p>
        </p:txBody>
      </p:sp>
      <p:sp>
        <p:nvSpPr>
          <p:cNvPr id="116" name="TextBox 115"/>
          <p:cNvSpPr txBox="1"/>
          <p:nvPr/>
        </p:nvSpPr>
        <p:spPr bwMode="auto">
          <a:xfrm>
            <a:off x="5261071" y="4290213"/>
            <a:ext cx="101983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SQL </a:t>
            </a:r>
            <a:r>
              <a:rPr lang="en-US" sz="1000" dirty="0" smtClean="0">
                <a:effectLst>
                  <a:outerShdw blurRad="38100" dist="38100" dir="2700000" algn="tl">
                    <a:srgbClr val="000000">
                      <a:alpha val="43137"/>
                    </a:srgbClr>
                  </a:outerShdw>
                </a:effectLst>
                <a:latin typeface="Segoe" pitchFamily="34" charset="0"/>
              </a:rPr>
              <a:t>Database</a:t>
            </a:r>
            <a:endParaRPr lang="en-US" sz="1000" dirty="0">
              <a:effectLst>
                <a:outerShdw blurRad="38100" dist="38100" dir="2700000" algn="tl">
                  <a:srgbClr val="000000">
                    <a:alpha val="43137"/>
                  </a:srgbClr>
                </a:outerShdw>
              </a:effectLst>
              <a:latin typeface="Segoe" pitchFamily="34" charset="0"/>
            </a:endParaRPr>
          </a:p>
        </p:txBody>
      </p:sp>
      <p:sp>
        <p:nvSpPr>
          <p:cNvPr id="117" name="TextBox 116"/>
          <p:cNvSpPr txBox="1"/>
          <p:nvPr/>
        </p:nvSpPr>
        <p:spPr bwMode="auto">
          <a:xfrm>
            <a:off x="3503874" y="4272021"/>
            <a:ext cx="171072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Registrar</a:t>
            </a:r>
            <a:r>
              <a:rPr lang="en-US" sz="1000" dirty="0">
                <a:effectLst>
                  <a:outerShdw blurRad="38100" dist="38100" dir="2700000" algn="tl">
                    <a:srgbClr val="000000">
                      <a:alpha val="43137"/>
                    </a:srgbClr>
                  </a:outerShdw>
                </a:effectLst>
                <a:latin typeface="Segoe" pitchFamily="34" charset="0"/>
              </a:rPr>
              <a:t>, </a:t>
            </a:r>
            <a:r>
              <a:rPr lang="en-US" sz="1000" dirty="0" smtClean="0">
                <a:effectLst>
                  <a:outerShdw blurRad="38100" dist="38100" dir="2700000" algn="tl">
                    <a:srgbClr val="000000">
                      <a:alpha val="43137"/>
                    </a:srgbClr>
                  </a:outerShdw>
                </a:effectLst>
                <a:latin typeface="Segoe" pitchFamily="34" charset="0"/>
              </a:rPr>
              <a:t>Proxy, Presence</a:t>
            </a:r>
            <a:endParaRPr lang="en-US" sz="1000" dirty="0">
              <a:effectLst>
                <a:outerShdw blurRad="38100" dist="38100" dir="2700000" algn="tl">
                  <a:srgbClr val="000000">
                    <a:alpha val="43137"/>
                  </a:srgbClr>
                </a:outerShdw>
              </a:effectLst>
              <a:latin typeface="Segoe" pitchFamily="34" charset="0"/>
            </a:endParaRPr>
          </a:p>
          <a:p>
            <a:pPr algn="ctr">
              <a:defRPr/>
            </a:pPr>
            <a:r>
              <a:rPr lang="en-US" sz="1000" dirty="0" smtClean="0">
                <a:effectLst>
                  <a:outerShdw blurRad="38100" dist="38100" dir="2700000" algn="tl">
                    <a:srgbClr val="000000">
                      <a:alpha val="43137"/>
                    </a:srgbClr>
                  </a:outerShdw>
                </a:effectLst>
                <a:latin typeface="Segoe" pitchFamily="34" charset="0"/>
              </a:rPr>
              <a:t>Response Group</a:t>
            </a:r>
            <a:endParaRPr lang="en-US" sz="1000" dirty="0">
              <a:effectLst>
                <a:outerShdw blurRad="38100" dist="38100" dir="2700000" algn="tl">
                  <a:srgbClr val="000000">
                    <a:alpha val="43137"/>
                  </a:srgbClr>
                </a:outerShdw>
              </a:effectLst>
              <a:latin typeface="Segoe" pitchFamily="34" charset="0"/>
            </a:endParaRPr>
          </a:p>
        </p:txBody>
      </p:sp>
      <p:sp>
        <p:nvSpPr>
          <p:cNvPr id="120" name="Rounded Rectangle 119"/>
          <p:cNvSpPr/>
          <p:nvPr/>
        </p:nvSpPr>
        <p:spPr bwMode="auto">
          <a:xfrm>
            <a:off x="7990475" y="898135"/>
            <a:ext cx="990651" cy="1691156"/>
          </a:xfrm>
          <a:prstGeom prst="roundRect">
            <a:avLst/>
          </a:prstGeom>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wrap="none" lIns="91436" tIns="18288" rIns="91436" bIns="45718"/>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Management</a:t>
            </a:r>
          </a:p>
        </p:txBody>
      </p:sp>
      <p:sp>
        <p:nvSpPr>
          <p:cNvPr id="126" name="Rounded Rectangle 125"/>
          <p:cNvSpPr/>
          <p:nvPr/>
        </p:nvSpPr>
        <p:spPr bwMode="auto">
          <a:xfrm>
            <a:off x="4367884" y="4919954"/>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A/V</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p:txBody>
      </p:sp>
      <p:sp>
        <p:nvSpPr>
          <p:cNvPr id="128" name="TextBox 127"/>
          <p:cNvSpPr txBox="1"/>
          <p:nvPr/>
        </p:nvSpPr>
        <p:spPr bwMode="auto">
          <a:xfrm>
            <a:off x="4326733" y="6306391"/>
            <a:ext cx="907621" cy="246221"/>
          </a:xfrm>
          <a:prstGeom prst="rect">
            <a:avLst/>
          </a:prstGeom>
          <a:noFill/>
        </p:spPr>
        <p:txBody>
          <a:bodyPr wrap="none">
            <a:spAutoFit/>
          </a:bodyPr>
          <a:lstStyle/>
          <a:p>
            <a:pPr algn="ctr">
              <a:defRPr/>
            </a:pPr>
            <a:r>
              <a:rPr lang="en-US" sz="1000" dirty="0">
                <a:effectLst>
                  <a:outerShdw blurRad="38100" dist="38100" dir="2700000" algn="tl">
                    <a:srgbClr val="000000">
                      <a:alpha val="43137"/>
                    </a:srgbClr>
                  </a:outerShdw>
                </a:effectLst>
                <a:latin typeface="Segoe" pitchFamily="34" charset="0"/>
              </a:rPr>
              <a:t>Audio, </a:t>
            </a:r>
            <a:r>
              <a:rPr lang="en-US" sz="1000" dirty="0" smtClean="0">
                <a:effectLst>
                  <a:outerShdw blurRad="38100" dist="38100" dir="2700000" algn="tl">
                    <a:srgbClr val="000000">
                      <a:alpha val="43137"/>
                    </a:srgbClr>
                  </a:outerShdw>
                </a:effectLst>
                <a:latin typeface="Segoe" pitchFamily="34" charset="0"/>
              </a:rPr>
              <a:t>Video</a:t>
            </a:r>
            <a:endParaRPr lang="en-US" sz="1000" dirty="0">
              <a:effectLst>
                <a:outerShdw blurRad="38100" dist="38100" dir="2700000" algn="tl">
                  <a:srgbClr val="000000">
                    <a:alpha val="43137"/>
                  </a:srgbClr>
                </a:outerShdw>
              </a:effectLst>
              <a:latin typeface="Segoe" pitchFamily="34" charset="0"/>
            </a:endParaRPr>
          </a:p>
        </p:txBody>
      </p:sp>
      <p:sp>
        <p:nvSpPr>
          <p:cNvPr id="155" name="TextBox 329"/>
          <p:cNvSpPr txBox="1">
            <a:spLocks noChangeArrowheads="1"/>
          </p:cNvSpPr>
          <p:nvPr/>
        </p:nvSpPr>
        <p:spPr bwMode="auto">
          <a:xfrm>
            <a:off x="2410542" y="4500650"/>
            <a:ext cx="721672"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A/V Edge</a:t>
            </a:r>
            <a:endParaRPr lang="en-US" sz="1000" dirty="0">
              <a:effectLst>
                <a:outerShdw blurRad="38100" dist="38100" dir="2700000" algn="tl">
                  <a:srgbClr val="000000">
                    <a:alpha val="43137"/>
                  </a:srgbClr>
                </a:outerShdw>
              </a:effectLst>
              <a:latin typeface="Segoe" pitchFamily="2" charset="0"/>
            </a:endParaRPr>
          </a:p>
        </p:txBody>
      </p:sp>
      <p:sp>
        <p:nvSpPr>
          <p:cNvPr id="165" name="TextBox 339"/>
          <p:cNvSpPr txBox="1">
            <a:spLocks noChangeArrowheads="1"/>
          </p:cNvSpPr>
          <p:nvPr/>
        </p:nvSpPr>
        <p:spPr bwMode="auto">
          <a:xfrm>
            <a:off x="2342652" y="2613271"/>
            <a:ext cx="928459"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Access Edge</a:t>
            </a:r>
            <a:endParaRPr lang="en-US" sz="1000" dirty="0">
              <a:effectLst>
                <a:outerShdw blurRad="38100" dist="38100" dir="2700000" algn="tl">
                  <a:srgbClr val="000000">
                    <a:alpha val="43137"/>
                  </a:srgbClr>
                </a:outerShdw>
              </a:effectLst>
              <a:latin typeface="Segoe" pitchFamily="2" charset="0"/>
            </a:endParaRPr>
          </a:p>
        </p:txBody>
      </p:sp>
      <p:cxnSp>
        <p:nvCxnSpPr>
          <p:cNvPr id="171" name="Straight Connector 170"/>
          <p:cNvCxnSpPr/>
          <p:nvPr/>
        </p:nvCxnSpPr>
        <p:spPr bwMode="auto">
          <a:xfrm rot="10800000">
            <a:off x="2198456" y="6248672"/>
            <a:ext cx="561523" cy="1126"/>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sp>
        <p:nvSpPr>
          <p:cNvPr id="174" name="TextBox 173"/>
          <p:cNvSpPr txBox="1"/>
          <p:nvPr/>
        </p:nvSpPr>
        <p:spPr bwMode="auto">
          <a:xfrm>
            <a:off x="3451965" y="6229446"/>
            <a:ext cx="79701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SIP/Media</a:t>
            </a:r>
          </a:p>
          <a:p>
            <a:pPr algn="ctr">
              <a:defRPr/>
            </a:pPr>
            <a:r>
              <a:rPr lang="en-US" sz="1000" dirty="0" smtClean="0">
                <a:effectLst>
                  <a:outerShdw blurRad="38100" dist="38100" dir="2700000" algn="tl">
                    <a:srgbClr val="000000">
                      <a:alpha val="43137"/>
                    </a:srgbClr>
                  </a:outerShdw>
                </a:effectLst>
                <a:latin typeface="Segoe" pitchFamily="34" charset="0"/>
              </a:rPr>
              <a:t>Translation</a:t>
            </a:r>
            <a:endParaRPr lang="en-US" sz="1000" dirty="0">
              <a:effectLst>
                <a:outerShdw blurRad="38100" dist="38100" dir="2700000" algn="tl">
                  <a:srgbClr val="000000">
                    <a:alpha val="43137"/>
                  </a:srgbClr>
                </a:outerShdw>
              </a:effectLst>
              <a:latin typeface="Segoe" pitchFamily="34" charset="0"/>
            </a:endParaRPr>
          </a:p>
        </p:txBody>
      </p:sp>
      <p:sp>
        <p:nvSpPr>
          <p:cNvPr id="194" name="Rounded Rectangle 193"/>
          <p:cNvSpPr/>
          <p:nvPr/>
        </p:nvSpPr>
        <p:spPr bwMode="auto">
          <a:xfrm>
            <a:off x="5310133" y="490696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Web Conf</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p>
          <a:p>
            <a:pPr algn="ctr" defTabSz="914099">
              <a:lnSpc>
                <a:spcPct val="90000"/>
              </a:lnSpc>
              <a:defRPr/>
            </a:pPr>
            <a:endParaRPr lang="en-US" sz="1200" dirty="0">
              <a:solidFill>
                <a:srgbClr val="FFFFFF"/>
              </a:solidFill>
              <a:effectLst>
                <a:outerShdw blurRad="38100" dist="38100" dir="2700000" algn="tl">
                  <a:srgbClr val="000000">
                    <a:alpha val="43137"/>
                  </a:srgbClr>
                </a:outerShdw>
              </a:effectLst>
            </a:endParaRPr>
          </a:p>
        </p:txBody>
      </p:sp>
      <p:sp>
        <p:nvSpPr>
          <p:cNvPr id="196" name="TextBox 195"/>
          <p:cNvSpPr txBox="1"/>
          <p:nvPr/>
        </p:nvSpPr>
        <p:spPr bwMode="auto">
          <a:xfrm>
            <a:off x="5234265" y="6229446"/>
            <a:ext cx="992579"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Slide/Meeting</a:t>
            </a:r>
          </a:p>
          <a:p>
            <a:pPr algn="ctr">
              <a:defRPr/>
            </a:pPr>
            <a:r>
              <a:rPr lang="en-US" sz="1000" dirty="0" smtClean="0">
                <a:effectLst>
                  <a:outerShdw blurRad="38100" dist="38100" dir="2700000" algn="tl">
                    <a:srgbClr val="000000">
                      <a:alpha val="43137"/>
                    </a:srgbClr>
                  </a:outerShdw>
                </a:effectLst>
                <a:latin typeface="Segoe" pitchFamily="34" charset="0"/>
              </a:rPr>
              <a:t>Content</a:t>
            </a:r>
            <a:endParaRPr lang="en-US" sz="1000" dirty="0">
              <a:effectLst>
                <a:outerShdw blurRad="38100" dist="38100" dir="2700000" algn="tl">
                  <a:srgbClr val="000000">
                    <a:alpha val="43137"/>
                  </a:srgbClr>
                </a:outerShdw>
              </a:effectLst>
              <a:latin typeface="Segoe" pitchFamily="34" charset="0"/>
            </a:endParaRPr>
          </a:p>
        </p:txBody>
      </p:sp>
      <p:sp>
        <p:nvSpPr>
          <p:cNvPr id="238" name="TextBox 339"/>
          <p:cNvSpPr txBox="1">
            <a:spLocks noChangeArrowheads="1"/>
          </p:cNvSpPr>
          <p:nvPr/>
        </p:nvSpPr>
        <p:spPr bwMode="auto">
          <a:xfrm>
            <a:off x="2362200" y="3537196"/>
            <a:ext cx="779381"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Web Edge</a:t>
            </a:r>
            <a:endParaRPr lang="en-US" sz="1000" dirty="0">
              <a:effectLst>
                <a:outerShdw blurRad="38100" dist="38100" dir="2700000" algn="tl">
                  <a:srgbClr val="000000">
                    <a:alpha val="43137"/>
                  </a:srgbClr>
                </a:outerShdw>
              </a:effectLst>
              <a:latin typeface="Segoe" pitchFamily="2" charset="0"/>
            </a:endParaRPr>
          </a:p>
        </p:txBody>
      </p:sp>
      <p:sp>
        <p:nvSpPr>
          <p:cNvPr id="150" name="Rounded Rectangle 149"/>
          <p:cNvSpPr/>
          <p:nvPr/>
        </p:nvSpPr>
        <p:spPr bwMode="auto">
          <a:xfrm>
            <a:off x="8136880" y="4915949"/>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CWA</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Server</a:t>
            </a:r>
            <a:endParaRPr lang="en-US" sz="1200" dirty="0">
              <a:solidFill>
                <a:srgbClr val="FFFFFF"/>
              </a:solidFill>
              <a:effectLst>
                <a:outerShdw blurRad="38100" dist="38100" dir="2700000" algn="tl">
                  <a:srgbClr val="000000">
                    <a:alpha val="43137"/>
                  </a:srgbClr>
                </a:outerShdw>
              </a:effectLst>
            </a:endParaRPr>
          </a:p>
        </p:txBody>
      </p:sp>
      <p:sp>
        <p:nvSpPr>
          <p:cNvPr id="152" name="TextBox 151"/>
          <p:cNvSpPr txBox="1"/>
          <p:nvPr/>
        </p:nvSpPr>
        <p:spPr bwMode="auto">
          <a:xfrm>
            <a:off x="8051802" y="6229446"/>
            <a:ext cx="1019831"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Web Access</a:t>
            </a:r>
            <a:endParaRPr lang="en-US" sz="1000" dirty="0">
              <a:effectLst>
                <a:outerShdw blurRad="38100" dist="38100" dir="2700000" algn="tl">
                  <a:srgbClr val="000000">
                    <a:alpha val="43137"/>
                  </a:srgbClr>
                </a:outerShdw>
              </a:effectLst>
              <a:latin typeface="Segoe" pitchFamily="34" charset="0"/>
            </a:endParaRPr>
          </a:p>
        </p:txBody>
      </p:sp>
      <p:sp>
        <p:nvSpPr>
          <p:cNvPr id="132" name="TextBox 339"/>
          <p:cNvSpPr txBox="1">
            <a:spLocks noChangeArrowheads="1"/>
          </p:cNvSpPr>
          <p:nvPr/>
        </p:nvSpPr>
        <p:spPr bwMode="auto">
          <a:xfrm>
            <a:off x="2241561" y="1616552"/>
            <a:ext cx="1023037" cy="246221"/>
          </a:xfrm>
          <a:prstGeom prst="rect">
            <a:avLst/>
          </a:prstGeom>
          <a:noFill/>
          <a:ln w="9525">
            <a:noFill/>
            <a:miter lim="800000"/>
            <a:headEnd/>
            <a:tailEnd/>
          </a:ln>
        </p:spPr>
        <p:txBody>
          <a:bodyPr wrap="none">
            <a:spAutoFit/>
          </a:bodyPr>
          <a:lstStyle/>
          <a:p>
            <a:pPr algn="ctr"/>
            <a:r>
              <a:rPr lang="en-US" sz="1000" dirty="0" smtClean="0">
                <a:effectLst>
                  <a:outerShdw blurRad="38100" dist="38100" dir="2700000" algn="tl">
                    <a:srgbClr val="000000">
                      <a:alpha val="43137"/>
                    </a:srgbClr>
                  </a:outerShdw>
                </a:effectLst>
                <a:latin typeface="Segoe" pitchFamily="2" charset="0"/>
              </a:rPr>
              <a:t>Reverse Proxy</a:t>
            </a:r>
            <a:endParaRPr lang="en-US" sz="1000" dirty="0">
              <a:effectLst>
                <a:outerShdw blurRad="38100" dist="38100" dir="2700000" algn="tl">
                  <a:srgbClr val="000000">
                    <a:alpha val="43137"/>
                  </a:srgbClr>
                </a:outerShdw>
              </a:effectLst>
              <a:latin typeface="Segoe" pitchFamily="2" charset="0"/>
            </a:endParaRPr>
          </a:p>
        </p:txBody>
      </p:sp>
      <p:pic>
        <p:nvPicPr>
          <p:cNvPr id="3088" name="Picture 16" descr="C:\Documents and Settings\alanshen.UNIFYSQUARE\My Documents\UnifySquare\TechEd\UNC251 Images\computer_ad.png"/>
          <p:cNvPicPr>
            <a:picLocks noChangeAspect="1" noChangeArrowheads="1"/>
          </p:cNvPicPr>
          <p:nvPr/>
        </p:nvPicPr>
        <p:blipFill>
          <a:blip r:embed="rId3"/>
          <a:srcRect/>
          <a:stretch>
            <a:fillRect/>
          </a:stretch>
        </p:blipFill>
        <p:spPr bwMode="auto">
          <a:xfrm>
            <a:off x="8199257" y="3541727"/>
            <a:ext cx="573087" cy="938213"/>
          </a:xfrm>
          <a:prstGeom prst="rect">
            <a:avLst/>
          </a:prstGeom>
          <a:noFill/>
        </p:spPr>
      </p:pic>
      <p:pic>
        <p:nvPicPr>
          <p:cNvPr id="3091" name="Picture 19" descr="C:\Documents and Settings\alanshen.UNIFYSQUARE\My Documents\UnifySquare\TechEd\UNC251 Images\computer_exum.png"/>
          <p:cNvPicPr>
            <a:picLocks noChangeAspect="1" noChangeArrowheads="1"/>
          </p:cNvPicPr>
          <p:nvPr/>
        </p:nvPicPr>
        <p:blipFill>
          <a:blip r:embed="rId4"/>
          <a:srcRect/>
          <a:stretch>
            <a:fillRect/>
          </a:stretch>
        </p:blipFill>
        <p:spPr bwMode="auto">
          <a:xfrm>
            <a:off x="7345176" y="5439908"/>
            <a:ext cx="530225" cy="944562"/>
          </a:xfrm>
          <a:prstGeom prst="rect">
            <a:avLst/>
          </a:prstGeom>
          <a:noFill/>
        </p:spPr>
      </p:pic>
      <p:pic>
        <p:nvPicPr>
          <p:cNvPr id="3096" name="Picture 24" descr="C:\Documents and Settings\alanshen.UNIFYSQUARE\My Documents\UnifySquare\TechEd\UNC251 Images\computer_cwa.png"/>
          <p:cNvPicPr>
            <a:picLocks noChangeAspect="1" noChangeArrowheads="1"/>
          </p:cNvPicPr>
          <p:nvPr/>
        </p:nvPicPr>
        <p:blipFill>
          <a:blip r:embed="rId5"/>
          <a:srcRect/>
          <a:stretch>
            <a:fillRect/>
          </a:stretch>
        </p:blipFill>
        <p:spPr bwMode="auto">
          <a:xfrm>
            <a:off x="8296605" y="5439908"/>
            <a:ext cx="530225" cy="944562"/>
          </a:xfrm>
          <a:prstGeom prst="rect">
            <a:avLst/>
          </a:prstGeom>
          <a:noFill/>
        </p:spPr>
      </p:pic>
      <p:pic>
        <p:nvPicPr>
          <p:cNvPr id="309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916872" y="3276325"/>
            <a:ext cx="530225" cy="944563"/>
          </a:xfrm>
          <a:prstGeom prst="rect">
            <a:avLst/>
          </a:prstGeom>
          <a:noFill/>
        </p:spPr>
      </p:pic>
      <p:pic>
        <p:nvPicPr>
          <p:cNvPr id="3093" name="Picture 21" descr="C:\Documents and Settings\alanshen.UNIFYSQUARE\My Documents\UnifySquare\TechEd\UNC251 Images\computer_frontend.png"/>
          <p:cNvPicPr>
            <a:picLocks noChangeAspect="1" noChangeArrowheads="1"/>
          </p:cNvPicPr>
          <p:nvPr/>
        </p:nvPicPr>
        <p:blipFill>
          <a:blip r:embed="rId7"/>
          <a:srcRect/>
          <a:stretch>
            <a:fillRect/>
          </a:stretch>
        </p:blipFill>
        <p:spPr bwMode="auto">
          <a:xfrm>
            <a:off x="4032805" y="3520605"/>
            <a:ext cx="536575" cy="944562"/>
          </a:xfrm>
          <a:prstGeom prst="rect">
            <a:avLst/>
          </a:prstGeom>
          <a:noFill/>
        </p:spPr>
      </p:pic>
      <p:pic>
        <p:nvPicPr>
          <p:cNvPr id="12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37874" y="3276325"/>
            <a:ext cx="530225" cy="944563"/>
          </a:xfrm>
          <a:prstGeom prst="rect">
            <a:avLst/>
          </a:prstGeom>
          <a:noFill/>
        </p:spPr>
      </p:pic>
      <p:pic>
        <p:nvPicPr>
          <p:cNvPr id="3089" name="Picture 17" descr="C:\Documents and Settings\alanshen.UNIFYSQUARE\My Documents\UnifySquare\TechEd\UNC251 Images\computer_database.png"/>
          <p:cNvPicPr>
            <a:picLocks noChangeAspect="1" noChangeArrowheads="1"/>
          </p:cNvPicPr>
          <p:nvPr/>
        </p:nvPicPr>
        <p:blipFill>
          <a:blip r:embed="rId8"/>
          <a:srcRect/>
          <a:stretch>
            <a:fillRect/>
          </a:stretch>
        </p:blipFill>
        <p:spPr bwMode="auto">
          <a:xfrm>
            <a:off x="5538883" y="3520605"/>
            <a:ext cx="530225" cy="944562"/>
          </a:xfrm>
          <a:prstGeom prst="rect">
            <a:avLst/>
          </a:prstGeom>
          <a:noFill/>
        </p:spPr>
      </p:pic>
      <p:pic>
        <p:nvPicPr>
          <p:cNvPr id="13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1754486" y="3364256"/>
            <a:ext cx="376755" cy="671165"/>
          </a:xfrm>
          <a:prstGeom prst="rect">
            <a:avLst/>
          </a:prstGeom>
          <a:noFill/>
        </p:spPr>
      </p:pic>
      <p:pic>
        <p:nvPicPr>
          <p:cNvPr id="10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2969575"/>
            <a:ext cx="280945" cy="500486"/>
          </a:xfrm>
          <a:prstGeom prst="rect">
            <a:avLst/>
          </a:prstGeom>
          <a:noFill/>
        </p:spPr>
      </p:pic>
      <p:sp>
        <p:nvSpPr>
          <p:cNvPr id="106" name="TextBox 105"/>
          <p:cNvSpPr txBox="1"/>
          <p:nvPr/>
        </p:nvSpPr>
        <p:spPr bwMode="auto">
          <a:xfrm>
            <a:off x="6763921" y="3037353"/>
            <a:ext cx="1119217"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ABS,DL,Content</a:t>
            </a:r>
            <a:endParaRPr lang="en-US" sz="1000" dirty="0">
              <a:effectLst>
                <a:outerShdw blurRad="38100" dist="38100" dir="2700000" algn="tl">
                  <a:srgbClr val="000000">
                    <a:alpha val="43137"/>
                  </a:srgbClr>
                </a:outerShdw>
              </a:effectLst>
              <a:latin typeface="Segoe" pitchFamily="34" charset="0"/>
            </a:endParaRPr>
          </a:p>
        </p:txBody>
      </p:sp>
      <p:pic>
        <p:nvPicPr>
          <p:cNvPr id="107"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359874"/>
            <a:ext cx="280945" cy="500486"/>
          </a:xfrm>
          <a:prstGeom prst="rect">
            <a:avLst/>
          </a:prstGeom>
          <a:noFill/>
        </p:spPr>
      </p:pic>
      <p:sp>
        <p:nvSpPr>
          <p:cNvPr id="108" name="TextBox 107"/>
          <p:cNvSpPr txBox="1"/>
          <p:nvPr/>
        </p:nvSpPr>
        <p:spPr bwMode="auto">
          <a:xfrm>
            <a:off x="6763921" y="3436705"/>
            <a:ext cx="710452"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Archiving</a:t>
            </a:r>
            <a:endParaRPr lang="en-US" sz="1000" dirty="0">
              <a:effectLst>
                <a:outerShdw blurRad="38100" dist="38100" dir="2700000" algn="tl">
                  <a:srgbClr val="000000">
                    <a:alpha val="43137"/>
                  </a:srgbClr>
                </a:outerShdw>
              </a:effectLst>
              <a:latin typeface="Segoe" pitchFamily="34" charset="0"/>
            </a:endParaRPr>
          </a:p>
        </p:txBody>
      </p:sp>
      <p:pic>
        <p:nvPicPr>
          <p:cNvPr id="109"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3768279"/>
            <a:ext cx="280945" cy="500486"/>
          </a:xfrm>
          <a:prstGeom prst="rect">
            <a:avLst/>
          </a:prstGeom>
          <a:noFill/>
        </p:spPr>
      </p:pic>
      <p:pic>
        <p:nvPicPr>
          <p:cNvPr id="110"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50632" y="4166965"/>
            <a:ext cx="280945" cy="500486"/>
          </a:xfrm>
          <a:prstGeom prst="rect">
            <a:avLst/>
          </a:prstGeom>
          <a:noFill/>
        </p:spPr>
      </p:pic>
      <p:sp>
        <p:nvSpPr>
          <p:cNvPr id="111" name="TextBox 110"/>
          <p:cNvSpPr txBox="1"/>
          <p:nvPr/>
        </p:nvSpPr>
        <p:spPr bwMode="auto">
          <a:xfrm>
            <a:off x="6763921" y="3836057"/>
            <a:ext cx="780983"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Monitoring</a:t>
            </a:r>
            <a:endParaRPr lang="en-US" sz="1000" dirty="0">
              <a:effectLst>
                <a:outerShdw blurRad="38100" dist="38100" dir="2700000" algn="tl">
                  <a:srgbClr val="000000">
                    <a:alpha val="43137"/>
                  </a:srgbClr>
                </a:outerShdw>
              </a:effectLst>
              <a:latin typeface="Segoe" pitchFamily="34" charset="0"/>
            </a:endParaRPr>
          </a:p>
        </p:txBody>
      </p:sp>
      <p:sp>
        <p:nvSpPr>
          <p:cNvPr id="112" name="TextBox 111"/>
          <p:cNvSpPr txBox="1"/>
          <p:nvPr/>
        </p:nvSpPr>
        <p:spPr bwMode="auto">
          <a:xfrm>
            <a:off x="6763921" y="4235409"/>
            <a:ext cx="84350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Group Chat</a:t>
            </a:r>
            <a:endParaRPr lang="en-US" sz="1000" dirty="0">
              <a:effectLst>
                <a:outerShdw blurRad="38100" dist="38100" dir="2700000" algn="tl">
                  <a:srgbClr val="000000">
                    <a:alpha val="43137"/>
                  </a:srgbClr>
                </a:outerShdw>
              </a:effectLst>
              <a:latin typeface="Segoe" pitchFamily="34" charset="0"/>
            </a:endParaRPr>
          </a:p>
        </p:txBody>
      </p:sp>
      <p:grpSp>
        <p:nvGrpSpPr>
          <p:cNvPr id="3" name="Group 162"/>
          <p:cNvGrpSpPr/>
          <p:nvPr/>
        </p:nvGrpSpPr>
        <p:grpSpPr>
          <a:xfrm>
            <a:off x="3443222" y="1385599"/>
            <a:ext cx="1016624" cy="928935"/>
            <a:chOff x="3722631" y="1385599"/>
            <a:chExt cx="1016624" cy="928935"/>
          </a:xfrm>
        </p:grpSpPr>
        <p:sp>
          <p:nvSpPr>
            <p:cNvPr id="141" name="TextBox 140"/>
            <p:cNvSpPr txBox="1"/>
            <p:nvPr/>
          </p:nvSpPr>
          <p:spPr bwMode="auto">
            <a:xfrm>
              <a:off x="3722631" y="1914424"/>
              <a:ext cx="101662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p>
            <a:p>
              <a:pPr algn="ctr">
                <a:defRPr/>
              </a:pPr>
              <a:r>
                <a:rPr lang="en-US" sz="1000" dirty="0" smtClean="0">
                  <a:effectLst>
                    <a:outerShdw blurRad="38100" dist="38100" dir="2700000" algn="tl">
                      <a:srgbClr val="000000">
                        <a:alpha val="43137"/>
                      </a:srgbClr>
                    </a:outerShdw>
                  </a:effectLst>
                  <a:latin typeface="Segoe" pitchFamily="34" charset="0"/>
                </a:rPr>
                <a:t>Phone Edition</a:t>
              </a:r>
              <a:endParaRPr lang="en-US" sz="1000" dirty="0">
                <a:effectLst>
                  <a:outerShdw blurRad="38100" dist="38100" dir="2700000" algn="tl">
                    <a:srgbClr val="000000">
                      <a:alpha val="43137"/>
                    </a:srgbClr>
                  </a:outerShdw>
                </a:effectLst>
                <a:latin typeface="Segoe" pitchFamily="34" charset="0"/>
              </a:endParaRPr>
            </a:p>
          </p:txBody>
        </p:sp>
        <p:pic>
          <p:nvPicPr>
            <p:cNvPr id="11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3915480" y="1385599"/>
              <a:ext cx="630926" cy="516773"/>
            </a:xfrm>
            <a:prstGeom prst="rect">
              <a:avLst/>
            </a:prstGeom>
            <a:noFill/>
            <a:ln>
              <a:noFill/>
            </a:ln>
          </p:spPr>
        </p:pic>
      </p:grpSp>
      <p:grpSp>
        <p:nvGrpSpPr>
          <p:cNvPr id="4" name="Group 159"/>
          <p:cNvGrpSpPr/>
          <p:nvPr/>
        </p:nvGrpSpPr>
        <p:grpSpPr>
          <a:xfrm>
            <a:off x="1443087" y="1448262"/>
            <a:ext cx="621714" cy="621714"/>
            <a:chOff x="990600" y="1935161"/>
            <a:chExt cx="621714" cy="621714"/>
          </a:xfrm>
        </p:grpSpPr>
        <p:pic>
          <p:nvPicPr>
            <p:cNvPr id="1043" name="Picture 19" descr="C:\Users\alanshen\AppData\Local\Microsoft\Windows\Temporary Internet Files\Content.IE5\38WWTK5C\MCj04338690000[1].png"/>
            <p:cNvPicPr>
              <a:picLocks noChangeAspect="1" noChangeArrowheads="1"/>
            </p:cNvPicPr>
            <p:nvPr/>
          </p:nvPicPr>
          <p:blipFill>
            <a:blip r:embed="rId11"/>
            <a:srcRect/>
            <a:stretch>
              <a:fillRect/>
            </a:stretch>
          </p:blipFill>
          <p:spPr bwMode="auto">
            <a:xfrm>
              <a:off x="990600" y="1935161"/>
              <a:ext cx="621714" cy="621714"/>
            </a:xfrm>
            <a:prstGeom prst="rect">
              <a:avLst/>
            </a:prstGeom>
            <a:noFill/>
          </p:spPr>
        </p:pic>
        <p:pic>
          <p:nvPicPr>
            <p:cNvPr id="1038"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185505" y="2100023"/>
              <a:ext cx="242888" cy="250031"/>
            </a:xfrm>
            <a:prstGeom prst="rect">
              <a:avLst/>
            </a:prstGeom>
            <a:noFill/>
          </p:spPr>
        </p:pic>
      </p:grpSp>
      <p:grpSp>
        <p:nvGrpSpPr>
          <p:cNvPr id="5" name="Group 163"/>
          <p:cNvGrpSpPr/>
          <p:nvPr/>
        </p:nvGrpSpPr>
        <p:grpSpPr>
          <a:xfrm>
            <a:off x="4562655" y="1344351"/>
            <a:ext cx="1133644" cy="816294"/>
            <a:chOff x="4799484" y="1344351"/>
            <a:chExt cx="1133644" cy="816294"/>
          </a:xfrm>
        </p:grpSpPr>
        <p:sp>
          <p:nvSpPr>
            <p:cNvPr id="220" name="TextBox 219"/>
            <p:cNvSpPr txBox="1"/>
            <p:nvPr/>
          </p:nvSpPr>
          <p:spPr bwMode="auto">
            <a:xfrm>
              <a:off x="4799484" y="1914424"/>
              <a:ext cx="1133644"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Meeting Console</a:t>
              </a:r>
              <a:endParaRPr lang="en-US" sz="1000" dirty="0">
                <a:effectLst>
                  <a:outerShdw blurRad="38100" dist="38100" dir="2700000" algn="tl">
                    <a:srgbClr val="000000">
                      <a:alpha val="43137"/>
                    </a:srgbClr>
                  </a:outerShdw>
                </a:effectLst>
                <a:latin typeface="Segoe" pitchFamily="34" charset="0"/>
              </a:endParaRPr>
            </a:p>
          </p:txBody>
        </p:sp>
        <p:grpSp>
          <p:nvGrpSpPr>
            <p:cNvPr id="6" name="Group 161"/>
            <p:cNvGrpSpPr/>
            <p:nvPr/>
          </p:nvGrpSpPr>
          <p:grpSpPr>
            <a:xfrm>
              <a:off x="5041227" y="1344351"/>
              <a:ext cx="650159" cy="650159"/>
              <a:chOff x="194200" y="1372632"/>
              <a:chExt cx="650159" cy="650159"/>
            </a:xfrm>
          </p:grpSpPr>
          <p:grpSp>
            <p:nvGrpSpPr>
              <p:cNvPr id="7" name="Group 156"/>
              <p:cNvGrpSpPr>
                <a:grpSpLocks noChangeAspect="1"/>
              </p:cNvGrpSpPr>
              <p:nvPr/>
            </p:nvGrpSpPr>
            <p:grpSpPr>
              <a:xfrm>
                <a:off x="194200" y="1372632"/>
                <a:ext cx="650159" cy="650159"/>
                <a:chOff x="2532046" y="1759130"/>
                <a:chExt cx="3250794" cy="3250794"/>
              </a:xfrm>
            </p:grpSpPr>
            <p:pic>
              <p:nvPicPr>
                <p:cNvPr id="144"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47"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5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grpSp>
        <p:nvGrpSpPr>
          <p:cNvPr id="8" name="Group 168"/>
          <p:cNvGrpSpPr/>
          <p:nvPr/>
        </p:nvGrpSpPr>
        <p:grpSpPr>
          <a:xfrm>
            <a:off x="5799108" y="1344351"/>
            <a:ext cx="1019831" cy="816294"/>
            <a:chOff x="5939614" y="1344351"/>
            <a:chExt cx="1019831" cy="816294"/>
          </a:xfrm>
        </p:grpSpPr>
        <p:sp>
          <p:nvSpPr>
            <p:cNvPr id="221" name="TextBox 220"/>
            <p:cNvSpPr txBox="1"/>
            <p:nvPr/>
          </p:nvSpPr>
          <p:spPr bwMode="auto">
            <a:xfrm>
              <a:off x="5939614" y="1914424"/>
              <a:ext cx="1019831"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Communicator</a:t>
              </a:r>
              <a:endParaRPr lang="en-US" sz="1000" dirty="0">
                <a:effectLst>
                  <a:outerShdw blurRad="38100" dist="38100" dir="2700000" algn="tl">
                    <a:srgbClr val="000000">
                      <a:alpha val="43137"/>
                    </a:srgbClr>
                  </a:outerShdw>
                </a:effectLst>
                <a:latin typeface="Segoe" pitchFamily="34" charset="0"/>
              </a:endParaRPr>
            </a:p>
          </p:txBody>
        </p:sp>
        <p:grpSp>
          <p:nvGrpSpPr>
            <p:cNvPr id="9" name="Group 160"/>
            <p:cNvGrpSpPr/>
            <p:nvPr/>
          </p:nvGrpSpPr>
          <p:grpSpPr>
            <a:xfrm>
              <a:off x="6124450" y="1344351"/>
              <a:ext cx="650159" cy="650159"/>
              <a:chOff x="1278281" y="1174669"/>
              <a:chExt cx="650159" cy="650159"/>
            </a:xfrm>
          </p:grpSpPr>
          <p:grpSp>
            <p:nvGrpSpPr>
              <p:cNvPr id="10" name="Group 157"/>
              <p:cNvGrpSpPr>
                <a:grpSpLocks noChangeAspect="1"/>
              </p:cNvGrpSpPr>
              <p:nvPr/>
            </p:nvGrpSpPr>
            <p:grpSpPr>
              <a:xfrm>
                <a:off x="1278281" y="1174669"/>
                <a:ext cx="650159" cy="650159"/>
                <a:chOff x="5718305" y="920144"/>
                <a:chExt cx="3250794" cy="3250794"/>
              </a:xfrm>
            </p:grpSpPr>
            <p:pic>
              <p:nvPicPr>
                <p:cNvPr id="148"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4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59"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grpSp>
        <p:nvGrpSpPr>
          <p:cNvPr id="11" name="Group 162"/>
          <p:cNvGrpSpPr/>
          <p:nvPr/>
        </p:nvGrpSpPr>
        <p:grpSpPr>
          <a:xfrm>
            <a:off x="292231" y="2026377"/>
            <a:ext cx="650159" cy="650159"/>
            <a:chOff x="194200" y="1372632"/>
            <a:chExt cx="650159" cy="650159"/>
          </a:xfrm>
        </p:grpSpPr>
        <p:grpSp>
          <p:nvGrpSpPr>
            <p:cNvPr id="12" name="Group 163"/>
            <p:cNvGrpSpPr>
              <a:grpSpLocks noChangeAspect="1"/>
            </p:cNvGrpSpPr>
            <p:nvPr/>
          </p:nvGrpSpPr>
          <p:grpSpPr>
            <a:xfrm>
              <a:off x="194200" y="1372632"/>
              <a:ext cx="650159" cy="650159"/>
              <a:chOff x="2532046" y="1759130"/>
              <a:chExt cx="3250794" cy="3250794"/>
            </a:xfrm>
          </p:grpSpPr>
          <p:pic>
            <p:nvPicPr>
              <p:cNvPr id="16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68"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66"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3" name="Group 168"/>
          <p:cNvGrpSpPr/>
          <p:nvPr/>
        </p:nvGrpSpPr>
        <p:grpSpPr>
          <a:xfrm>
            <a:off x="1121789" y="2026377"/>
            <a:ext cx="650159" cy="650159"/>
            <a:chOff x="1278281" y="1174669"/>
            <a:chExt cx="650159" cy="650159"/>
          </a:xfrm>
        </p:grpSpPr>
        <p:grpSp>
          <p:nvGrpSpPr>
            <p:cNvPr id="14" name="Group 169"/>
            <p:cNvGrpSpPr>
              <a:grpSpLocks noChangeAspect="1"/>
            </p:cNvGrpSpPr>
            <p:nvPr/>
          </p:nvGrpSpPr>
          <p:grpSpPr>
            <a:xfrm>
              <a:off x="1278281" y="1174669"/>
              <a:ext cx="650159" cy="650159"/>
              <a:chOff x="5718305" y="920144"/>
              <a:chExt cx="3250794" cy="3250794"/>
            </a:xfrm>
          </p:grpSpPr>
          <p:pic>
            <p:nvPicPr>
              <p:cNvPr id="17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78"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75"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5" name="Group 178"/>
          <p:cNvGrpSpPr/>
          <p:nvPr/>
        </p:nvGrpSpPr>
        <p:grpSpPr>
          <a:xfrm>
            <a:off x="292231" y="3899006"/>
            <a:ext cx="650159" cy="650159"/>
            <a:chOff x="194200" y="1372632"/>
            <a:chExt cx="650159" cy="650159"/>
          </a:xfrm>
        </p:grpSpPr>
        <p:grpSp>
          <p:nvGrpSpPr>
            <p:cNvPr id="16" name="Group 179"/>
            <p:cNvGrpSpPr>
              <a:grpSpLocks noChangeAspect="1"/>
            </p:cNvGrpSpPr>
            <p:nvPr/>
          </p:nvGrpSpPr>
          <p:grpSpPr>
            <a:xfrm>
              <a:off x="194200" y="1372632"/>
              <a:ext cx="650159" cy="650159"/>
              <a:chOff x="2532046" y="1759130"/>
              <a:chExt cx="3250794" cy="3250794"/>
            </a:xfrm>
          </p:grpSpPr>
          <p:pic>
            <p:nvPicPr>
              <p:cNvPr id="182"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2532046" y="1759130"/>
                <a:ext cx="3250794" cy="3250794"/>
              </a:xfrm>
              <a:prstGeom prst="rect">
                <a:avLst/>
              </a:prstGeom>
              <a:noFill/>
            </p:spPr>
          </p:pic>
          <p:pic>
            <p:nvPicPr>
              <p:cNvPr id="183" name="Picture 7" descr="C:\Documents and Settings\alanshen.UNIFYSQUARE\My Documents\UnifySquare\TechEd\UNC251 Images\lm_shell.jpg"/>
              <p:cNvPicPr>
                <a:picLocks noChangeAspect="1" noChangeArrowheads="1"/>
              </p:cNvPicPr>
              <p:nvPr/>
            </p:nvPicPr>
            <p:blipFill>
              <a:blip r:embed="rId14"/>
              <a:srcRect/>
              <a:stretch>
                <a:fillRect/>
              </a:stretch>
            </p:blipFill>
            <p:spPr bwMode="auto">
              <a:xfrm>
                <a:off x="2779915" y="2312991"/>
                <a:ext cx="2800753" cy="1732920"/>
              </a:xfrm>
              <a:prstGeom prst="rect">
                <a:avLst/>
              </a:prstGeom>
              <a:noFill/>
            </p:spPr>
          </p:pic>
        </p:grpSp>
        <p:pic>
          <p:nvPicPr>
            <p:cNvPr id="181" name="Picture 15" descr="C:\Documents and Settings\alanshen.UNIFYSQUARE\My Documents\UnifySquare\TechEd\UNC251 Images\lm_logo.png"/>
            <p:cNvPicPr>
              <a:picLocks noChangeAspect="1" noChangeArrowheads="1"/>
            </p:cNvPicPr>
            <p:nvPr/>
          </p:nvPicPr>
          <p:blipFill>
            <a:blip r:embed="rId15"/>
            <a:srcRect/>
            <a:stretch>
              <a:fillRect/>
            </a:stretch>
          </p:blipFill>
          <p:spPr bwMode="auto">
            <a:xfrm>
              <a:off x="569682" y="1489710"/>
              <a:ext cx="235744" cy="242888"/>
            </a:xfrm>
            <a:prstGeom prst="rect">
              <a:avLst/>
            </a:prstGeom>
            <a:noFill/>
          </p:spPr>
        </p:pic>
      </p:grpSp>
      <p:grpSp>
        <p:nvGrpSpPr>
          <p:cNvPr id="17" name="Group 183"/>
          <p:cNvGrpSpPr/>
          <p:nvPr/>
        </p:nvGrpSpPr>
        <p:grpSpPr>
          <a:xfrm>
            <a:off x="1121789" y="3899006"/>
            <a:ext cx="650159" cy="650159"/>
            <a:chOff x="1278281" y="1174669"/>
            <a:chExt cx="650159" cy="650159"/>
          </a:xfrm>
        </p:grpSpPr>
        <p:grpSp>
          <p:nvGrpSpPr>
            <p:cNvPr id="18" name="Group 184"/>
            <p:cNvGrpSpPr>
              <a:grpSpLocks noChangeAspect="1"/>
            </p:cNvGrpSpPr>
            <p:nvPr/>
          </p:nvGrpSpPr>
          <p:grpSpPr>
            <a:xfrm>
              <a:off x="1278281" y="1174669"/>
              <a:ext cx="650159" cy="650159"/>
              <a:chOff x="5718305" y="920144"/>
              <a:chExt cx="3250794" cy="3250794"/>
            </a:xfrm>
          </p:grpSpPr>
          <p:pic>
            <p:nvPicPr>
              <p:cNvPr id="187" name="Picture 19" descr="C:\Documents and Settings\alanshen.UNIFYSQUARE\My Documents\UnifySquare\TechEd\UNC251 Images\computer.png"/>
              <p:cNvPicPr>
                <a:picLocks noChangeAspect="1" noChangeArrowheads="1"/>
              </p:cNvPicPr>
              <p:nvPr/>
            </p:nvPicPr>
            <p:blipFill>
              <a:blip r:embed="rId13"/>
              <a:srcRect/>
              <a:stretch>
                <a:fillRect/>
              </a:stretch>
            </p:blipFill>
            <p:spPr bwMode="auto">
              <a:xfrm>
                <a:off x="5718305" y="920144"/>
                <a:ext cx="3250794" cy="3250794"/>
              </a:xfrm>
              <a:prstGeom prst="rect">
                <a:avLst/>
              </a:prstGeom>
              <a:noFill/>
            </p:spPr>
          </p:pic>
          <p:pic>
            <p:nvPicPr>
              <p:cNvPr id="189" name="Picture 2" descr="C:\Documents and Settings\alanshen.UNIFYSQUARE\My Documents\UnifySquare\TechEd\UNC251 Images\communicator_groups.png"/>
              <p:cNvPicPr>
                <a:picLocks noChangeAspect="1" noChangeArrowheads="1"/>
              </p:cNvPicPr>
              <p:nvPr/>
            </p:nvPicPr>
            <p:blipFill>
              <a:blip r:embed="rId16"/>
              <a:srcRect/>
              <a:stretch>
                <a:fillRect/>
              </a:stretch>
            </p:blipFill>
            <p:spPr bwMode="auto">
              <a:xfrm>
                <a:off x="6047610" y="1439379"/>
                <a:ext cx="1358490" cy="1763424"/>
              </a:xfrm>
              <a:prstGeom prst="rect">
                <a:avLst/>
              </a:prstGeom>
              <a:noFill/>
            </p:spPr>
          </p:pic>
        </p:grpSp>
        <p:pic>
          <p:nvPicPr>
            <p:cNvPr id="186" name="Picture 14" descr="C:\Documents and Settings\alanshen.UNIFYSQUARE\My Documents\UnifySquare\TechEd\UNC251 Images\oc_logo.PNG"/>
            <p:cNvPicPr>
              <a:picLocks noChangeAspect="1" noChangeArrowheads="1"/>
            </p:cNvPicPr>
            <p:nvPr/>
          </p:nvPicPr>
          <p:blipFill>
            <a:blip r:embed="rId12"/>
            <a:srcRect/>
            <a:stretch>
              <a:fillRect/>
            </a:stretch>
          </p:blipFill>
          <p:spPr bwMode="auto">
            <a:xfrm>
              <a:off x="1641162" y="1297157"/>
              <a:ext cx="242888" cy="250031"/>
            </a:xfrm>
            <a:prstGeom prst="rect">
              <a:avLst/>
            </a:prstGeom>
            <a:noFill/>
          </p:spPr>
        </p:pic>
      </p:grpSp>
      <p:grpSp>
        <p:nvGrpSpPr>
          <p:cNvPr id="19" name="Group 203"/>
          <p:cNvGrpSpPr/>
          <p:nvPr/>
        </p:nvGrpSpPr>
        <p:grpSpPr>
          <a:xfrm>
            <a:off x="928556" y="1003758"/>
            <a:ext cx="650240" cy="650240"/>
            <a:chOff x="5189472" y="994331"/>
            <a:chExt cx="650240" cy="650240"/>
          </a:xfrm>
        </p:grpSpPr>
        <p:grpSp>
          <p:nvGrpSpPr>
            <p:cNvPr id="20" name="Group 202"/>
            <p:cNvGrpSpPr>
              <a:grpSpLocks noChangeAspect="1"/>
            </p:cNvGrpSpPr>
            <p:nvPr/>
          </p:nvGrpSpPr>
          <p:grpSpPr>
            <a:xfrm>
              <a:off x="5189472" y="994331"/>
              <a:ext cx="650240" cy="650240"/>
              <a:chOff x="5189472" y="994331"/>
              <a:chExt cx="3251200" cy="3251200"/>
            </a:xfrm>
          </p:grpSpPr>
          <p:pic>
            <p:nvPicPr>
              <p:cNvPr id="1045" name="Picture 21" descr="C:\Documents and Settings\alanshen.UNIFYSQUARE\My Documents\UnifySquare\TechEd\UNC251 Images\computer_dark_green_256.png"/>
              <p:cNvPicPr>
                <a:picLocks noChangeAspect="1" noChangeArrowheads="1"/>
              </p:cNvPicPr>
              <p:nvPr/>
            </p:nvPicPr>
            <p:blipFill>
              <a:blip r:embed="rId17"/>
              <a:srcRect/>
              <a:stretch>
                <a:fillRect/>
              </a:stretch>
            </p:blipFill>
            <p:spPr bwMode="auto">
              <a:xfrm>
                <a:off x="5189472" y="994331"/>
                <a:ext cx="3251200" cy="3251200"/>
              </a:xfrm>
              <a:prstGeom prst="rect">
                <a:avLst/>
              </a:prstGeom>
              <a:noFill/>
            </p:spPr>
          </p:pic>
          <p:pic>
            <p:nvPicPr>
              <p:cNvPr id="202" name="Picture 11" descr="C:\Documents and Settings\alanshen.UNIFYSQUARE\My Documents\UnifySquare\TechEd\UNC251 Images\cwa2.JPG"/>
              <p:cNvPicPr>
                <a:picLocks noChangeAspect="1" noChangeArrowheads="1"/>
              </p:cNvPicPr>
              <p:nvPr/>
            </p:nvPicPr>
            <p:blipFill>
              <a:blip r:embed="rId18"/>
              <a:srcRect/>
              <a:stretch>
                <a:fillRect/>
              </a:stretch>
            </p:blipFill>
            <p:spPr bwMode="auto">
              <a:xfrm>
                <a:off x="5378232" y="1515981"/>
                <a:ext cx="1229955" cy="1761295"/>
              </a:xfrm>
              <a:prstGeom prst="rect">
                <a:avLst/>
              </a:prstGeom>
              <a:noFill/>
            </p:spPr>
          </p:pic>
        </p:grpSp>
        <p:pic>
          <p:nvPicPr>
            <p:cNvPr id="1040" name="Picture 16" descr="C:\Documents and Settings\alanshen.UNIFYSQUARE\My Documents\UnifySquare\TechEd\UNC251 Images\logo_cwa.png"/>
            <p:cNvPicPr>
              <a:picLocks noChangeAspect="1" noChangeArrowheads="1"/>
            </p:cNvPicPr>
            <p:nvPr/>
          </p:nvPicPr>
          <p:blipFill>
            <a:blip r:embed="rId19"/>
            <a:srcRect/>
            <a:stretch>
              <a:fillRect/>
            </a:stretch>
          </p:blipFill>
          <p:spPr bwMode="auto">
            <a:xfrm>
              <a:off x="5467236" y="1103666"/>
              <a:ext cx="342900" cy="342900"/>
            </a:xfrm>
            <a:prstGeom prst="rect">
              <a:avLst/>
            </a:prstGeom>
            <a:noFill/>
          </p:spPr>
        </p:pic>
      </p:grpSp>
      <p:pic>
        <p:nvPicPr>
          <p:cNvPr id="129"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95805" y="1448661"/>
            <a:ext cx="630926" cy="516773"/>
          </a:xfrm>
          <a:prstGeom prst="rect">
            <a:avLst/>
          </a:prstGeom>
          <a:noFill/>
          <a:ln>
            <a:noFill/>
          </a:ln>
        </p:spPr>
      </p:pic>
      <p:pic>
        <p:nvPicPr>
          <p:cNvPr id="133" name="Picture 9" descr="C:\Documents and Settings\alanshen.UNIFYSQUARE\My Documents\UnifySquare\TechEd\UNC251 Images\tanjay.png"/>
          <p:cNvPicPr>
            <a:picLocks noChangeAspect="1" noChangeArrowheads="1"/>
          </p:cNvPicPr>
          <p:nvPr/>
        </p:nvPicPr>
        <p:blipFill>
          <a:blip r:embed="rId10"/>
          <a:stretch>
            <a:fillRect/>
          </a:stretch>
        </p:blipFill>
        <p:spPr bwMode="auto">
          <a:xfrm>
            <a:off x="253763" y="3382564"/>
            <a:ext cx="630926" cy="516773"/>
          </a:xfrm>
          <a:prstGeom prst="rect">
            <a:avLst/>
          </a:prstGeom>
          <a:noFill/>
          <a:ln>
            <a:noFill/>
          </a:ln>
        </p:spPr>
      </p:pic>
      <p:sp>
        <p:nvSpPr>
          <p:cNvPr id="136" name="Rounded Rectangle 135"/>
          <p:cNvSpPr/>
          <p:nvPr/>
        </p:nvSpPr>
        <p:spPr bwMode="auto">
          <a:xfrm>
            <a:off x="6252382" y="4912963"/>
            <a:ext cx="849675" cy="1736448"/>
          </a:xfrm>
          <a:prstGeom prst="roundRect">
            <a:avLst/>
          </a:prstGeom>
          <a:gradFill>
            <a:gsLst>
              <a:gs pos="0">
                <a:srgbClr val="076138"/>
              </a:gs>
              <a:gs pos="50000">
                <a:srgbClr val="11A160"/>
              </a:gs>
              <a:gs pos="70000">
                <a:srgbClr val="24B66A"/>
              </a:gs>
              <a:gs pos="100000">
                <a:srgbClr val="40DC53"/>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wrap="none" lIns="91436" tIns="27432" rIns="91436" bIns="0"/>
          <a:lstStyle/>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App Share</a:t>
            </a:r>
          </a:p>
          <a:p>
            <a:pPr algn="ctr" defTabSz="914099">
              <a:lnSpc>
                <a:spcPct val="90000"/>
              </a:lnSpc>
              <a:defRPr/>
            </a:pPr>
            <a:r>
              <a:rPr lang="en-US" sz="1200" dirty="0" smtClean="0">
                <a:solidFill>
                  <a:srgbClr val="FFFFFF"/>
                </a:solidFill>
                <a:effectLst>
                  <a:outerShdw blurRad="38100" dist="38100" dir="2700000" algn="tl">
                    <a:srgbClr val="000000">
                      <a:alpha val="43137"/>
                    </a:srgbClr>
                  </a:outerShdw>
                </a:effectLst>
              </a:rPr>
              <a:t>MCU</a:t>
            </a:r>
            <a:endParaRPr lang="en-US" sz="1200" dirty="0">
              <a:solidFill>
                <a:srgbClr val="FFFFFF"/>
              </a:solidFill>
              <a:effectLst>
                <a:outerShdw blurRad="38100" dist="38100" dir="2700000" algn="tl">
                  <a:srgbClr val="000000">
                    <a:alpha val="43137"/>
                  </a:srgbClr>
                </a:outerShdw>
              </a:effectLst>
            </a:endParaRPr>
          </a:p>
        </p:txBody>
      </p:sp>
      <p:sp>
        <p:nvSpPr>
          <p:cNvPr id="137" name="TextBox 136"/>
          <p:cNvSpPr txBox="1"/>
          <p:nvPr/>
        </p:nvSpPr>
        <p:spPr bwMode="auto">
          <a:xfrm>
            <a:off x="6345463" y="6229446"/>
            <a:ext cx="652743"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Desktop</a:t>
            </a:r>
          </a:p>
          <a:p>
            <a:pPr algn="ctr">
              <a:defRPr/>
            </a:pPr>
            <a:r>
              <a:rPr lang="en-US" sz="1000" dirty="0" smtClean="0">
                <a:effectLst>
                  <a:outerShdw blurRad="38100" dist="38100" dir="2700000" algn="tl">
                    <a:srgbClr val="000000">
                      <a:alpha val="43137"/>
                    </a:srgbClr>
                  </a:outerShdw>
                </a:effectLst>
                <a:latin typeface="Segoe" pitchFamily="34" charset="0"/>
              </a:rPr>
              <a:t>Sharing</a:t>
            </a:r>
            <a:endParaRPr lang="en-US" sz="1000" dirty="0">
              <a:effectLst>
                <a:outerShdw blurRad="38100" dist="38100" dir="2700000" algn="tl">
                  <a:srgbClr val="000000">
                    <a:alpha val="43137"/>
                  </a:srgbClr>
                </a:outerShdw>
              </a:effectLst>
              <a:latin typeface="Segoe" pitchFamily="34" charset="0"/>
            </a:endParaRPr>
          </a:p>
        </p:txBody>
      </p:sp>
      <p:grpSp>
        <p:nvGrpSpPr>
          <p:cNvPr id="21" name="Group 244"/>
          <p:cNvGrpSpPr/>
          <p:nvPr/>
        </p:nvGrpSpPr>
        <p:grpSpPr>
          <a:xfrm>
            <a:off x="4515431" y="5435675"/>
            <a:ext cx="586856" cy="944563"/>
            <a:chOff x="4515431" y="5435675"/>
            <a:chExt cx="586856" cy="944563"/>
          </a:xfrm>
        </p:grpSpPr>
        <p:pic>
          <p:nvPicPr>
            <p:cNvPr id="14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4515431" y="5435675"/>
              <a:ext cx="530225" cy="944563"/>
            </a:xfrm>
            <a:prstGeom prst="rect">
              <a:avLst/>
            </a:prstGeom>
            <a:noFill/>
          </p:spPr>
        </p:pic>
        <p:pic>
          <p:nvPicPr>
            <p:cNvPr id="4099" name="Picture 3" descr="C:\Users\alanshen\AppData\Local\Microsoft\Windows\Temporary Internet Files\Content.IE5\VMHUQO7L\MCj03984750000[1].wmf"/>
            <p:cNvPicPr>
              <a:picLocks noChangeAspect="1" noChangeArrowheads="1"/>
            </p:cNvPicPr>
            <p:nvPr/>
          </p:nvPicPr>
          <p:blipFill>
            <a:blip r:embed="rId20"/>
            <a:srcRect/>
            <a:stretch>
              <a:fillRect/>
            </a:stretch>
          </p:blipFill>
          <p:spPr bwMode="auto">
            <a:xfrm>
              <a:off x="4865215" y="5949738"/>
              <a:ext cx="237072" cy="261552"/>
            </a:xfrm>
            <a:prstGeom prst="rect">
              <a:avLst/>
            </a:prstGeom>
            <a:noFill/>
          </p:spPr>
        </p:pic>
        <p:pic>
          <p:nvPicPr>
            <p:cNvPr id="4100" name="Picture 4" descr="C:\Users\alanshen\AppData\Local\Microsoft\Windows\Temporary Internet Files\Content.IE5\TF2ITYLP\MCj04247940000[1].wmf"/>
            <p:cNvPicPr>
              <a:picLocks noChangeAspect="1" noChangeArrowheads="1"/>
            </p:cNvPicPr>
            <p:nvPr/>
          </p:nvPicPr>
          <p:blipFill>
            <a:blip r:embed="rId21"/>
            <a:srcRect/>
            <a:stretch>
              <a:fillRect/>
            </a:stretch>
          </p:blipFill>
          <p:spPr bwMode="auto">
            <a:xfrm>
              <a:off x="4846250" y="5685405"/>
              <a:ext cx="242217" cy="256138"/>
            </a:xfrm>
            <a:prstGeom prst="rect">
              <a:avLst/>
            </a:prstGeom>
            <a:noFill/>
          </p:spPr>
        </p:pic>
      </p:grpSp>
      <p:grpSp>
        <p:nvGrpSpPr>
          <p:cNvPr id="22" name="Group 252"/>
          <p:cNvGrpSpPr/>
          <p:nvPr/>
        </p:nvGrpSpPr>
        <p:grpSpPr>
          <a:xfrm>
            <a:off x="6407156" y="5435675"/>
            <a:ext cx="530225" cy="944563"/>
            <a:chOff x="6407156" y="5435675"/>
            <a:chExt cx="530225" cy="944563"/>
          </a:xfrm>
        </p:grpSpPr>
        <p:pic>
          <p:nvPicPr>
            <p:cNvPr id="145"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6407156" y="5435675"/>
              <a:ext cx="530225" cy="944563"/>
            </a:xfrm>
            <a:prstGeom prst="rect">
              <a:avLst/>
            </a:prstGeom>
            <a:noFill/>
          </p:spPr>
        </p:pic>
        <p:pic>
          <p:nvPicPr>
            <p:cNvPr id="4102" name="Picture 6" descr="C:\Users\alanshen\AppData\Local\Microsoft\Windows\Temporary Internet Files\Content.IE5\B8KJ6GLI\MCj04316420000[1].png"/>
            <p:cNvPicPr>
              <a:picLocks noChangeAspect="1" noChangeArrowheads="1"/>
            </p:cNvPicPr>
            <p:nvPr/>
          </p:nvPicPr>
          <p:blipFill>
            <a:blip r:embed="rId22"/>
            <a:srcRect/>
            <a:stretch>
              <a:fillRect/>
            </a:stretch>
          </p:blipFill>
          <p:spPr bwMode="auto">
            <a:xfrm>
              <a:off x="6657235" y="5972696"/>
              <a:ext cx="268499" cy="268499"/>
            </a:xfrm>
            <a:prstGeom prst="rect">
              <a:avLst/>
            </a:prstGeom>
            <a:noFill/>
          </p:spPr>
        </p:pic>
      </p:grpSp>
      <p:grpSp>
        <p:nvGrpSpPr>
          <p:cNvPr id="23" name="Group 240"/>
          <p:cNvGrpSpPr/>
          <p:nvPr/>
        </p:nvGrpSpPr>
        <p:grpSpPr>
          <a:xfrm>
            <a:off x="5450810" y="5435675"/>
            <a:ext cx="530225" cy="944563"/>
            <a:chOff x="5450810" y="5435675"/>
            <a:chExt cx="530225" cy="944563"/>
          </a:xfrm>
        </p:grpSpPr>
        <p:pic>
          <p:nvPicPr>
            <p:cNvPr id="146"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5450810" y="5435675"/>
              <a:ext cx="530225" cy="944563"/>
            </a:xfrm>
            <a:prstGeom prst="rect">
              <a:avLst/>
            </a:prstGeom>
            <a:noFill/>
          </p:spPr>
        </p:pic>
        <p:pic>
          <p:nvPicPr>
            <p:cNvPr id="4103" name="Picture 7" descr="C:\Users\alanshen\Documents\UnifySquare\TechEd\2008\UNC251 Images\lm_logo.png"/>
            <p:cNvPicPr>
              <a:picLocks noChangeAspect="1" noChangeArrowheads="1"/>
            </p:cNvPicPr>
            <p:nvPr/>
          </p:nvPicPr>
          <p:blipFill>
            <a:blip r:embed="rId15"/>
            <a:srcRect/>
            <a:stretch>
              <a:fillRect/>
            </a:stretch>
          </p:blipFill>
          <p:spPr bwMode="auto">
            <a:xfrm>
              <a:off x="5739991" y="5956652"/>
              <a:ext cx="205873" cy="212112"/>
            </a:xfrm>
            <a:prstGeom prst="rect">
              <a:avLst/>
            </a:prstGeom>
            <a:noFill/>
          </p:spPr>
        </p:pic>
      </p:grpSp>
      <p:sp>
        <p:nvSpPr>
          <p:cNvPr id="154" name="TextBox 153"/>
          <p:cNvSpPr txBox="1"/>
          <p:nvPr/>
        </p:nvSpPr>
        <p:spPr bwMode="auto">
          <a:xfrm>
            <a:off x="2484590" y="6381186"/>
            <a:ext cx="595036"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IP PBX</a:t>
            </a:r>
            <a:endParaRPr lang="en-US" sz="1000" dirty="0">
              <a:effectLst>
                <a:outerShdw blurRad="38100" dist="38100" dir="2700000" algn="tl">
                  <a:srgbClr val="000000">
                    <a:alpha val="43137"/>
                  </a:srgbClr>
                </a:outerShdw>
              </a:effectLst>
              <a:latin typeface="Segoe" pitchFamily="34" charset="0"/>
            </a:endParaRPr>
          </a:p>
        </p:txBody>
      </p:sp>
      <p:sp>
        <p:nvSpPr>
          <p:cNvPr id="157" name="TextBox 156"/>
          <p:cNvSpPr txBox="1"/>
          <p:nvPr/>
        </p:nvSpPr>
        <p:spPr bwMode="auto">
          <a:xfrm>
            <a:off x="2277735" y="5743844"/>
            <a:ext cx="463588"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TDM</a:t>
            </a:r>
          </a:p>
          <a:p>
            <a:pPr algn="ctr">
              <a:defRPr/>
            </a:pPr>
            <a:r>
              <a:rPr lang="en-US" sz="1000" dirty="0" smtClean="0">
                <a:effectLst>
                  <a:outerShdw blurRad="38100" dist="38100" dir="2700000" algn="tl">
                    <a:srgbClr val="000000">
                      <a:alpha val="43137"/>
                    </a:srgbClr>
                  </a:outerShdw>
                </a:effectLst>
                <a:latin typeface="Segoe" pitchFamily="34" charset="0"/>
              </a:rPr>
              <a:t>PBX</a:t>
            </a:r>
            <a:endParaRPr lang="en-US" sz="1000" dirty="0">
              <a:effectLst>
                <a:outerShdw blurRad="38100" dist="38100" dir="2700000" algn="tl">
                  <a:srgbClr val="000000">
                    <a:alpha val="43137"/>
                  </a:srgbClr>
                </a:outerShdw>
              </a:effectLst>
              <a:latin typeface="Segoe" pitchFamily="34" charset="0"/>
            </a:endParaRPr>
          </a:p>
        </p:txBody>
      </p:sp>
      <p:sp>
        <p:nvSpPr>
          <p:cNvPr id="158" name="TextBox 157"/>
          <p:cNvSpPr txBox="1"/>
          <p:nvPr/>
        </p:nvSpPr>
        <p:spPr bwMode="auto">
          <a:xfrm>
            <a:off x="2733611" y="5735455"/>
            <a:ext cx="526106"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PSTN</a:t>
            </a:r>
          </a:p>
          <a:p>
            <a:pPr algn="ctr">
              <a:defRPr/>
            </a:pPr>
            <a:r>
              <a:rPr lang="en-US" sz="1000" dirty="0" smtClean="0">
                <a:effectLst>
                  <a:outerShdw blurRad="38100" dist="38100" dir="2700000" algn="tl">
                    <a:srgbClr val="000000">
                      <a:alpha val="43137"/>
                    </a:srgbClr>
                  </a:outerShdw>
                </a:effectLst>
                <a:latin typeface="Segoe" pitchFamily="34" charset="0"/>
              </a:rPr>
              <a:t>GW</a:t>
            </a:r>
            <a:endParaRPr lang="en-US" sz="1000" dirty="0">
              <a:effectLst>
                <a:outerShdw blurRad="38100" dist="38100" dir="2700000" algn="tl">
                  <a:srgbClr val="000000">
                    <a:alpha val="43137"/>
                  </a:srgbClr>
                </a:outerShdw>
              </a:effectLst>
              <a:latin typeface="Segoe" pitchFamily="34" charset="0"/>
            </a:endParaRPr>
          </a:p>
        </p:txBody>
      </p:sp>
      <p:sp>
        <p:nvSpPr>
          <p:cNvPr id="160" name="TextBox 159"/>
          <p:cNvSpPr txBox="1"/>
          <p:nvPr/>
        </p:nvSpPr>
        <p:spPr bwMode="auto">
          <a:xfrm>
            <a:off x="2392311" y="5055725"/>
            <a:ext cx="752129" cy="246221"/>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SIP Trunk</a:t>
            </a:r>
            <a:endParaRPr lang="en-US" sz="1000" dirty="0">
              <a:effectLst>
                <a:outerShdw blurRad="38100" dist="38100" dir="2700000" algn="tl">
                  <a:srgbClr val="000000">
                    <a:alpha val="43137"/>
                  </a:srgbClr>
                </a:outerShdw>
              </a:effectLst>
              <a:latin typeface="Segoe" pitchFamily="34" charset="0"/>
            </a:endParaRPr>
          </a:p>
        </p:txBody>
      </p:sp>
      <p:cxnSp>
        <p:nvCxnSpPr>
          <p:cNvPr id="161" name="Straight Connector 160"/>
          <p:cNvCxnSpPr/>
          <p:nvPr/>
        </p:nvCxnSpPr>
        <p:spPr bwMode="auto">
          <a:xfrm rot="10800000">
            <a:off x="7834961" y="3604375"/>
            <a:ext cx="168136" cy="2894"/>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180" name="Straight Connector 179"/>
          <p:cNvCxnSpPr/>
          <p:nvPr/>
        </p:nvCxnSpPr>
        <p:spPr bwMode="auto">
          <a:xfrm rot="10800000" flipV="1">
            <a:off x="1960505" y="5543080"/>
            <a:ext cx="964735" cy="1"/>
          </a:xfrm>
          <a:prstGeom prst="line">
            <a:avLst/>
          </a:prstGeom>
          <a:solidFill>
            <a:srgbClr val="92D050"/>
          </a:solidFill>
          <a:ln w="19050" cap="rnd" cmpd="sng" algn="ctr">
            <a:solidFill>
              <a:schemeClr val="tx1"/>
            </a:solidFill>
            <a:prstDash val="sysDash"/>
          </a:ln>
          <a:effectLst>
            <a:outerShdw blurRad="39000" dist="25400" dir="5400000">
              <a:srgbClr val="000000">
                <a:alpha val="35000"/>
              </a:srgbClr>
            </a:outerShdw>
          </a:effectLst>
        </p:spPr>
      </p:cxnSp>
      <p:pic>
        <p:nvPicPr>
          <p:cNvPr id="4106" name="Picture 10"/>
          <p:cNvPicPr>
            <a:picLocks noChangeAspect="1" noChangeArrowheads="1"/>
          </p:cNvPicPr>
          <p:nvPr/>
        </p:nvPicPr>
        <p:blipFill>
          <a:blip r:embed="rId23"/>
          <a:srcRect/>
          <a:stretch>
            <a:fillRect/>
          </a:stretch>
        </p:blipFill>
        <p:spPr bwMode="auto">
          <a:xfrm>
            <a:off x="2315859" y="5322381"/>
            <a:ext cx="387340" cy="541524"/>
          </a:xfrm>
          <a:prstGeom prst="rect">
            <a:avLst/>
          </a:prstGeom>
          <a:noFill/>
          <a:ln w="9525">
            <a:noFill/>
            <a:miter lim="800000"/>
            <a:headEnd/>
            <a:tailEnd/>
          </a:ln>
          <a:effectLst/>
        </p:spPr>
      </p:pic>
      <p:cxnSp>
        <p:nvCxnSpPr>
          <p:cNvPr id="200" name="Straight Connector 199"/>
          <p:cNvCxnSpPr/>
          <p:nvPr/>
        </p:nvCxnSpPr>
        <p:spPr bwMode="auto">
          <a:xfrm rot="10800000">
            <a:off x="2785146" y="6249798"/>
            <a:ext cx="624077" cy="1070"/>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153" name="Picture 11"/>
          <p:cNvPicPr>
            <a:picLocks noChangeAspect="1" noChangeArrowheads="1"/>
          </p:cNvPicPr>
          <p:nvPr/>
        </p:nvPicPr>
        <p:blipFill>
          <a:blip r:embed="rId24"/>
          <a:srcRect/>
          <a:stretch>
            <a:fillRect/>
          </a:stretch>
        </p:blipFill>
        <p:spPr bwMode="auto">
          <a:xfrm>
            <a:off x="2541865" y="6086135"/>
            <a:ext cx="402671" cy="466460"/>
          </a:xfrm>
          <a:prstGeom prst="rect">
            <a:avLst/>
          </a:prstGeom>
          <a:noFill/>
          <a:ln w="9525">
            <a:noFill/>
            <a:miter lim="800000"/>
            <a:headEnd/>
            <a:tailEnd/>
          </a:ln>
          <a:effectLst/>
        </p:spPr>
      </p:pic>
      <p:cxnSp>
        <p:nvCxnSpPr>
          <p:cNvPr id="203" name="Straight Connector 202"/>
          <p:cNvCxnSpPr/>
          <p:nvPr/>
        </p:nvCxnSpPr>
        <p:spPr bwMode="auto">
          <a:xfrm rot="10800000">
            <a:off x="3017868" y="5545507"/>
            <a:ext cx="410176" cy="975"/>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cxnSp>
        <p:nvCxnSpPr>
          <p:cNvPr id="204" name="Straight Connector 203"/>
          <p:cNvCxnSpPr/>
          <p:nvPr/>
        </p:nvCxnSpPr>
        <p:spPr bwMode="auto">
          <a:xfrm rot="10800000">
            <a:off x="2169528" y="5055276"/>
            <a:ext cx="1255127" cy="6956"/>
          </a:xfrm>
          <a:prstGeom prst="line">
            <a:avLst/>
          </a:prstGeom>
          <a:noFill/>
          <a:ln w="38100" algn="ctr">
            <a:solidFill>
              <a:schemeClr val="tx1"/>
            </a:solidFill>
            <a:round/>
            <a:headEnd/>
            <a:tailEnd/>
          </a:ln>
          <a:effectLst>
            <a:outerShdw blurRad="127000" dist="38100" dir="2700000" algn="tl" rotWithShape="0">
              <a:srgbClr val="000000">
                <a:alpha val="39999"/>
              </a:srgbClr>
            </a:outerShdw>
          </a:effectLst>
          <a:scene3d>
            <a:camera prst="orthographicFront"/>
            <a:lightRig rig="soft" dir="t"/>
          </a:scene3d>
          <a:sp3d prstMaterial="matte">
            <a:bevelT w="38100" h="38100"/>
          </a:sp3d>
        </p:spPr>
      </p:cxnSp>
      <p:pic>
        <p:nvPicPr>
          <p:cNvPr id="4107" name="Picture 11"/>
          <p:cNvPicPr>
            <a:picLocks noChangeAspect="1" noChangeArrowheads="1"/>
          </p:cNvPicPr>
          <p:nvPr/>
        </p:nvPicPr>
        <p:blipFill>
          <a:blip r:embed="rId24"/>
          <a:srcRect/>
          <a:stretch>
            <a:fillRect/>
          </a:stretch>
        </p:blipFill>
        <p:spPr bwMode="auto">
          <a:xfrm>
            <a:off x="2795329" y="5389628"/>
            <a:ext cx="402671" cy="466460"/>
          </a:xfrm>
          <a:prstGeom prst="rect">
            <a:avLst/>
          </a:prstGeom>
          <a:noFill/>
          <a:ln w="9525">
            <a:noFill/>
            <a:miter lim="800000"/>
            <a:headEnd/>
            <a:tailEnd/>
          </a:ln>
          <a:effectLst/>
        </p:spPr>
      </p:pic>
      <p:sp>
        <p:nvSpPr>
          <p:cNvPr id="82" name="Cloud 81"/>
          <p:cNvSpPr/>
          <p:nvPr/>
        </p:nvSpPr>
        <p:spPr bwMode="auto">
          <a:xfrm>
            <a:off x="365602" y="5239531"/>
            <a:ext cx="1752691" cy="1185290"/>
          </a:xfrm>
          <a:prstGeom prst="cloud">
            <a:avLst/>
          </a:prstGeom>
          <a:gradFill>
            <a:gsLst>
              <a:gs pos="0">
                <a:srgbClr val="7030A0"/>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a:scene3d>
            <a:camera prst="orthographicFront">
              <a:rot lat="0" lon="0" rev="0"/>
            </a:camera>
            <a:lightRig rig="glow" dir="t">
              <a:rot lat="0" lon="0" rev="6000000"/>
            </a:lightRig>
          </a:scene3d>
          <a:sp3d contourW="1000" prstMaterial="powder">
            <a:bevelT w="82550" h="889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PSTN and</a:t>
            </a:r>
          </a:p>
          <a:p>
            <a:pPr algn="ctr" defTabSz="914099">
              <a:lnSpc>
                <a:spcPct val="90000"/>
              </a:lnSpc>
              <a:defRPr/>
            </a:pPr>
            <a:r>
              <a:rPr lang="en-US" sz="1200" dirty="0">
                <a:solidFill>
                  <a:srgbClr val="FFFFFF"/>
                </a:solidFill>
                <a:effectLst>
                  <a:outerShdw blurRad="38100" dist="38100" dir="2700000" algn="tl">
                    <a:srgbClr val="000000">
                      <a:alpha val="43137"/>
                    </a:srgbClr>
                  </a:outerShdw>
                </a:effectLst>
              </a:rPr>
              <a:t>Mobile Phones</a:t>
            </a:r>
          </a:p>
        </p:txBody>
      </p:sp>
      <p:pic>
        <p:nvPicPr>
          <p:cNvPr id="2068" name="Picture 20"/>
          <p:cNvPicPr>
            <a:picLocks noChangeAspect="1" noChangeArrowheads="1"/>
          </p:cNvPicPr>
          <p:nvPr/>
        </p:nvPicPr>
        <p:blipFill>
          <a:blip r:embed="rId25"/>
          <a:srcRect/>
          <a:stretch>
            <a:fillRect/>
          </a:stretch>
        </p:blipFill>
        <p:spPr bwMode="auto">
          <a:xfrm>
            <a:off x="605974" y="4999137"/>
            <a:ext cx="600075" cy="800100"/>
          </a:xfrm>
          <a:prstGeom prst="rect">
            <a:avLst/>
          </a:prstGeom>
          <a:noFill/>
          <a:ln w="9525">
            <a:noFill/>
            <a:miter lim="800000"/>
            <a:headEnd/>
            <a:tailEnd/>
          </a:ln>
          <a:effectLst/>
        </p:spPr>
      </p:pic>
      <p:pic>
        <p:nvPicPr>
          <p:cNvPr id="2069" name="Picture 21"/>
          <p:cNvPicPr>
            <a:picLocks noChangeAspect="1" noChangeArrowheads="1"/>
          </p:cNvPicPr>
          <p:nvPr/>
        </p:nvPicPr>
        <p:blipFill>
          <a:blip r:embed="rId26"/>
          <a:srcRect/>
          <a:stretch>
            <a:fillRect/>
          </a:stretch>
        </p:blipFill>
        <p:spPr bwMode="auto">
          <a:xfrm>
            <a:off x="395506" y="5514870"/>
            <a:ext cx="1104900" cy="1390650"/>
          </a:xfrm>
          <a:prstGeom prst="rect">
            <a:avLst/>
          </a:prstGeom>
          <a:noFill/>
          <a:ln w="9525">
            <a:noFill/>
            <a:miter lim="800000"/>
            <a:headEnd/>
            <a:tailEnd/>
          </a:ln>
          <a:effectLst/>
        </p:spPr>
      </p:pic>
      <p:pic>
        <p:nvPicPr>
          <p:cNvPr id="233" name="Picture 25" descr="C:\Documents and Settings\alanshen.UNIFYSQUARE\My Documents\UnifySquare\TechEd\UNC251 Images\computer_plain.png"/>
          <p:cNvPicPr>
            <a:picLocks noChangeAspect="1" noChangeArrowheads="1"/>
          </p:cNvPicPr>
          <p:nvPr/>
        </p:nvPicPr>
        <p:blipFill>
          <a:blip r:embed="rId6"/>
          <a:srcRect/>
          <a:stretch>
            <a:fillRect/>
          </a:stretch>
        </p:blipFill>
        <p:spPr bwMode="auto">
          <a:xfrm>
            <a:off x="3579677" y="5435675"/>
            <a:ext cx="530225" cy="944563"/>
          </a:xfrm>
          <a:prstGeom prst="rect">
            <a:avLst/>
          </a:prstGeom>
          <a:noFill/>
        </p:spPr>
      </p:pic>
      <p:pic>
        <p:nvPicPr>
          <p:cNvPr id="4108" name="Picture 12" descr="C:\Users\alanshen\AppData\Local\Microsoft\Windows\Temporary Internet Files\Content.IE5\10UM39TR\MCj04398030000[1].png"/>
          <p:cNvPicPr>
            <a:picLocks noChangeAspect="1" noChangeArrowheads="1"/>
          </p:cNvPicPr>
          <p:nvPr/>
        </p:nvPicPr>
        <p:blipFill>
          <a:blip r:embed="rId27"/>
          <a:srcRect/>
          <a:stretch>
            <a:fillRect/>
          </a:stretch>
        </p:blipFill>
        <p:spPr bwMode="auto">
          <a:xfrm>
            <a:off x="3793065" y="5867400"/>
            <a:ext cx="338667" cy="338667"/>
          </a:xfrm>
          <a:prstGeom prst="rect">
            <a:avLst/>
          </a:prstGeom>
          <a:noFill/>
        </p:spPr>
      </p:pic>
      <p:grpSp>
        <p:nvGrpSpPr>
          <p:cNvPr id="24" name="Group 171"/>
          <p:cNvGrpSpPr/>
          <p:nvPr/>
        </p:nvGrpSpPr>
        <p:grpSpPr>
          <a:xfrm>
            <a:off x="8236034" y="1371599"/>
            <a:ext cx="499533" cy="1096823"/>
            <a:chOff x="8236034" y="1371599"/>
            <a:chExt cx="499533" cy="1096823"/>
          </a:xfrm>
        </p:grpSpPr>
        <p:sp>
          <p:nvSpPr>
            <p:cNvPr id="122" name="TextBox 121"/>
            <p:cNvSpPr txBox="1"/>
            <p:nvPr/>
          </p:nvSpPr>
          <p:spPr bwMode="auto">
            <a:xfrm>
              <a:off x="8236373" y="1914424"/>
              <a:ext cx="498855" cy="553998"/>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MOM</a:t>
              </a:r>
            </a:p>
            <a:p>
              <a:pPr algn="ctr">
                <a:defRPr/>
              </a:pPr>
              <a:r>
                <a:rPr lang="en-US" sz="1000" dirty="0" smtClean="0">
                  <a:effectLst>
                    <a:outerShdw blurRad="38100" dist="38100" dir="2700000" algn="tl">
                      <a:srgbClr val="000000">
                        <a:alpha val="43137"/>
                      </a:srgbClr>
                    </a:outerShdw>
                  </a:effectLst>
                  <a:latin typeface="Segoe" pitchFamily="34" charset="0"/>
                </a:rPr>
                <a:t>MMC</a:t>
              </a:r>
            </a:p>
            <a:p>
              <a:pPr algn="ctr">
                <a:defRPr/>
              </a:pPr>
              <a:r>
                <a:rPr lang="en-US" sz="1000" dirty="0" smtClean="0">
                  <a:effectLst>
                    <a:outerShdw blurRad="38100" dist="38100" dir="2700000" algn="tl">
                      <a:srgbClr val="000000">
                        <a:alpha val="43137"/>
                      </a:srgbClr>
                    </a:outerShdw>
                  </a:effectLst>
                  <a:latin typeface="Segoe" pitchFamily="34" charset="0"/>
                </a:rPr>
                <a:t>WMI</a:t>
              </a:r>
              <a:endParaRPr lang="en-US" sz="1000" dirty="0">
                <a:effectLst>
                  <a:outerShdw blurRad="38100" dist="38100" dir="2700000" algn="tl">
                    <a:srgbClr val="000000">
                      <a:alpha val="43137"/>
                    </a:srgbClr>
                  </a:outerShdw>
                </a:effectLst>
                <a:latin typeface="Segoe" pitchFamily="34" charset="0"/>
              </a:endParaRPr>
            </a:p>
          </p:txBody>
        </p:sp>
        <p:pic>
          <p:nvPicPr>
            <p:cNvPr id="237" name="Picture 236" descr="Management.png"/>
            <p:cNvPicPr>
              <a:picLocks noChangeAspect="1"/>
            </p:cNvPicPr>
            <p:nvPr/>
          </p:nvPicPr>
          <p:blipFill>
            <a:blip r:embed="rId28"/>
            <a:stretch>
              <a:fillRect/>
            </a:stretch>
          </p:blipFill>
          <p:spPr>
            <a:xfrm>
              <a:off x="8236034" y="1371599"/>
              <a:ext cx="499533" cy="499533"/>
            </a:xfrm>
            <a:prstGeom prst="rect">
              <a:avLst/>
            </a:prstGeom>
          </p:spPr>
        </p:pic>
      </p:grpSp>
      <p:grpSp>
        <p:nvGrpSpPr>
          <p:cNvPr id="25" name="Group 169"/>
          <p:cNvGrpSpPr/>
          <p:nvPr/>
        </p:nvGrpSpPr>
        <p:grpSpPr>
          <a:xfrm>
            <a:off x="6921748" y="1345672"/>
            <a:ext cx="728084" cy="968862"/>
            <a:chOff x="6964081" y="1345672"/>
            <a:chExt cx="728084" cy="968862"/>
          </a:xfrm>
        </p:grpSpPr>
        <p:grpSp>
          <p:nvGrpSpPr>
            <p:cNvPr id="26" name="Group 150"/>
            <p:cNvGrpSpPr/>
            <p:nvPr/>
          </p:nvGrpSpPr>
          <p:grpSpPr>
            <a:xfrm>
              <a:off x="7006390" y="1345672"/>
              <a:ext cx="643466" cy="643466"/>
              <a:chOff x="2159000" y="1430337"/>
              <a:chExt cx="3251200" cy="3251201"/>
            </a:xfrm>
          </p:grpSpPr>
          <p:pic>
            <p:nvPicPr>
              <p:cNvPr id="1028" name="Picture 4" descr="C:\Users\alanshen\Documents\UnifySquare\TechEd\2008\UNC251 Images\computer.png"/>
              <p:cNvPicPr>
                <a:picLocks noChangeAspect="1" noChangeArrowheads="1"/>
              </p:cNvPicPr>
              <p:nvPr/>
            </p:nvPicPr>
            <p:blipFill>
              <a:blip r:embed="rId13"/>
              <a:srcRect/>
              <a:stretch>
                <a:fillRect/>
              </a:stretch>
            </p:blipFill>
            <p:spPr bwMode="auto">
              <a:xfrm>
                <a:off x="2159000" y="1430337"/>
                <a:ext cx="3251200" cy="3251201"/>
              </a:xfrm>
              <a:prstGeom prst="rect">
                <a:avLst/>
              </a:prstGeom>
              <a:noFill/>
            </p:spPr>
          </p:pic>
          <p:pic>
            <p:nvPicPr>
              <p:cNvPr id="1026" name="Picture 2" descr="C:\Users\alanshen\Documents\UnifySquare\TechEd\2009\Images\AttendantConsole.png"/>
              <p:cNvPicPr>
                <a:picLocks noChangeAspect="1" noChangeArrowheads="1"/>
              </p:cNvPicPr>
              <p:nvPr/>
            </p:nvPicPr>
            <p:blipFill>
              <a:blip r:embed="rId29"/>
              <a:srcRect/>
              <a:stretch>
                <a:fillRect/>
              </a:stretch>
            </p:blipFill>
            <p:spPr bwMode="auto">
              <a:xfrm>
                <a:off x="2395008" y="1971146"/>
                <a:ext cx="2422525" cy="1735143"/>
              </a:xfrm>
              <a:prstGeom prst="rect">
                <a:avLst/>
              </a:prstGeom>
              <a:noFill/>
            </p:spPr>
          </p:pic>
          <p:pic>
            <p:nvPicPr>
              <p:cNvPr id="1027" name="Picture 3" descr="C:\Users\alanshen\Documents\UnifySquare\TechEd\2009\Images\AttendantIcon.png"/>
              <p:cNvPicPr>
                <a:picLocks noChangeAspect="1" noChangeArrowheads="1"/>
              </p:cNvPicPr>
              <p:nvPr/>
            </p:nvPicPr>
            <p:blipFill>
              <a:blip r:embed="rId30"/>
              <a:srcRect/>
              <a:stretch>
                <a:fillRect/>
              </a:stretch>
            </p:blipFill>
            <p:spPr bwMode="auto">
              <a:xfrm>
                <a:off x="3979862" y="1965325"/>
                <a:ext cx="1226608" cy="1226608"/>
              </a:xfrm>
              <a:prstGeom prst="rect">
                <a:avLst/>
              </a:prstGeom>
              <a:noFill/>
            </p:spPr>
          </p:pic>
        </p:grpSp>
        <p:sp>
          <p:nvSpPr>
            <p:cNvPr id="162" name="TextBox 161"/>
            <p:cNvSpPr txBox="1"/>
            <p:nvPr/>
          </p:nvSpPr>
          <p:spPr bwMode="auto">
            <a:xfrm>
              <a:off x="6964081" y="1914424"/>
              <a:ext cx="728084" cy="400110"/>
            </a:xfrm>
            <a:prstGeom prst="rect">
              <a:avLst/>
            </a:prstGeom>
            <a:noFill/>
          </p:spPr>
          <p:txBody>
            <a:bodyPr wrap="none">
              <a:spAutoFit/>
            </a:bodyPr>
            <a:lstStyle/>
            <a:p>
              <a:pPr algn="ctr">
                <a:defRPr/>
              </a:pPr>
              <a:r>
                <a:rPr lang="en-US" sz="1000" dirty="0" smtClean="0">
                  <a:effectLst>
                    <a:outerShdw blurRad="38100" dist="38100" dir="2700000" algn="tl">
                      <a:srgbClr val="000000">
                        <a:alpha val="43137"/>
                      </a:srgbClr>
                    </a:outerShdw>
                  </a:effectLst>
                  <a:latin typeface="Segoe" pitchFamily="34" charset="0"/>
                </a:rPr>
                <a:t>Attendant</a:t>
              </a:r>
            </a:p>
            <a:p>
              <a:pPr algn="ctr">
                <a:defRPr/>
              </a:pPr>
              <a:r>
                <a:rPr lang="en-US" sz="1000" dirty="0" smtClean="0">
                  <a:effectLst>
                    <a:outerShdw blurRad="38100" dist="38100" dir="2700000" algn="tl">
                      <a:srgbClr val="000000">
                        <a:alpha val="43137"/>
                      </a:srgbClr>
                    </a:outerShdw>
                  </a:effectLst>
                  <a:latin typeface="Segoe" pitchFamily="34" charset="0"/>
                </a:rPr>
                <a:t>Console</a:t>
              </a:r>
              <a:endParaRPr lang="en-US" sz="1000" dirty="0">
                <a:effectLst>
                  <a:outerShdw blurRad="38100" dist="38100" dir="2700000" algn="tl">
                    <a:srgbClr val="000000">
                      <a:alpha val="43137"/>
                    </a:srgbClr>
                  </a:outerShdw>
                </a:effectLst>
                <a:latin typeface="Segoe" pitchFamily="34" charset="0"/>
              </a:endParaRPr>
            </a:p>
          </p:txBody>
        </p:sp>
      </p:grpSp>
      <p:pic>
        <p:nvPicPr>
          <p:cNvPr id="179"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96307" y="906816"/>
            <a:ext cx="530225" cy="944562"/>
          </a:xfrm>
          <a:prstGeom prst="rect">
            <a:avLst/>
          </a:prstGeom>
          <a:noFill/>
        </p:spPr>
      </p:pic>
      <p:pic>
        <p:nvPicPr>
          <p:cNvPr id="185"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1914351"/>
            <a:ext cx="530225" cy="944562"/>
          </a:xfrm>
          <a:prstGeom prst="rect">
            <a:avLst/>
          </a:prstGeom>
          <a:noFill/>
        </p:spPr>
      </p:pic>
      <p:pic>
        <p:nvPicPr>
          <p:cNvPr id="188"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2820286"/>
            <a:ext cx="530225" cy="944562"/>
          </a:xfrm>
          <a:prstGeom prst="rect">
            <a:avLst/>
          </a:prstGeom>
          <a:noFill/>
        </p:spPr>
      </p:pic>
      <p:pic>
        <p:nvPicPr>
          <p:cNvPr id="192" name="Picture 20" descr="C:\Documents and Settings\alanshen.UNIFYSQUARE\My Documents\UnifySquare\TechEd\UNC251 Images\computer_firewall.png"/>
          <p:cNvPicPr>
            <a:picLocks noChangeAspect="1" noChangeArrowheads="1"/>
          </p:cNvPicPr>
          <p:nvPr/>
        </p:nvPicPr>
        <p:blipFill>
          <a:blip r:embed="rId9"/>
          <a:srcRect/>
          <a:stretch>
            <a:fillRect/>
          </a:stretch>
        </p:blipFill>
        <p:spPr bwMode="auto">
          <a:xfrm>
            <a:off x="2487840" y="3777019"/>
            <a:ext cx="530225" cy="944562"/>
          </a:xfrm>
          <a:prstGeom prst="rect">
            <a:avLst/>
          </a:prstGeom>
          <a:noFill/>
        </p:spPr>
      </p:pic>
      <p:pic>
        <p:nvPicPr>
          <p:cNvPr id="173" name="Picture 2" descr="C:\Users\alanshen\AppData\Local\Microsoft\Windows\Temporary Internet Files\Content.IE5\8KLTL2JK\MCj04397980000[1].png"/>
          <p:cNvPicPr>
            <a:picLocks noChangeAspect="1" noChangeArrowheads="1"/>
          </p:cNvPicPr>
          <p:nvPr/>
        </p:nvPicPr>
        <p:blipFill>
          <a:blip r:embed="rId31"/>
          <a:srcRect/>
          <a:stretch>
            <a:fillRect/>
          </a:stretch>
        </p:blipFill>
        <p:spPr bwMode="auto">
          <a:xfrm>
            <a:off x="1219200" y="5033764"/>
            <a:ext cx="564932" cy="564932"/>
          </a:xfrm>
          <a:prstGeom prst="rect">
            <a:avLst/>
          </a:prstGeom>
          <a:noFill/>
        </p:spPr>
      </p:pic>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sz="4800" dirty="0" smtClean="0"/>
              <a:t>Integrating with System Center</a:t>
            </a:r>
            <a:endParaRPr lang="en-GB" sz="4800" dirty="0"/>
          </a:p>
        </p:txBody>
      </p:sp>
      <p:sp>
        <p:nvSpPr>
          <p:cNvPr id="7" name="Subtitle 6"/>
          <p:cNvSpPr>
            <a:spLocks noGrp="1"/>
          </p:cNvSpPr>
          <p:nvPr>
            <p:ph type="subTitle" idx="1"/>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Deploy Management Packs!</a:t>
            </a:r>
            <a:endParaRPr lang="en-GB" dirty="0"/>
          </a:p>
        </p:txBody>
      </p:sp>
      <p:sp>
        <p:nvSpPr>
          <p:cNvPr id="6" name="Text Placeholder 5"/>
          <p:cNvSpPr>
            <a:spLocks noGrp="1"/>
          </p:cNvSpPr>
          <p:nvPr>
            <p:ph type="body" sz="quarter" idx="10"/>
          </p:nvPr>
        </p:nvSpPr>
        <p:spPr/>
        <p:txBody>
          <a:bodyPr/>
          <a:lstStyle/>
          <a:p>
            <a:r>
              <a:rPr lang="en-GB" dirty="0" smtClean="0"/>
              <a:t>Management packs available for OCS 2007 R2</a:t>
            </a:r>
          </a:p>
          <a:p>
            <a:r>
              <a:rPr lang="en-GB" dirty="0" smtClean="0"/>
              <a:t>These are ready-made to monitor OCS health</a:t>
            </a:r>
          </a:p>
          <a:p>
            <a:r>
              <a:rPr lang="en-GB" dirty="0" smtClean="0"/>
              <a:t>Be alerted to problems before they impact users</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1900"/>
            <a:ext cx="8382000" cy="664797"/>
          </a:xfrm>
        </p:spPr>
        <p:txBody>
          <a:bodyPr/>
          <a:lstStyle/>
          <a:p>
            <a:r>
              <a:rPr lang="en-GB" dirty="0" smtClean="0"/>
              <a:t>Integration in action</a:t>
            </a:r>
            <a:endParaRPr lang="en-GB" dirty="0"/>
          </a:p>
        </p:txBody>
      </p:sp>
      <p:sp>
        <p:nvSpPr>
          <p:cNvPr id="4" name="Text Placeholder 3"/>
          <p:cNvSpPr>
            <a:spLocks noGrp="1"/>
          </p:cNvSpPr>
          <p:nvPr>
            <p:ph type="body" sz="quarter" idx="10"/>
          </p:nvPr>
        </p:nvSpPr>
        <p:spPr>
          <a:xfrm>
            <a:off x="381000" y="1393264"/>
            <a:ext cx="8382000" cy="2210862"/>
          </a:xfrm>
        </p:spPr>
        <p:txBody>
          <a:bodyPr/>
          <a:lstStyle/>
          <a:p>
            <a:endParaRPr lang="en-GB" dirty="0"/>
          </a:p>
        </p:txBody>
      </p:sp>
      <p:pic>
        <p:nvPicPr>
          <p:cNvPr id="5" name="Picture 4" descr="scom1.bmp"/>
          <p:cNvPicPr>
            <a:picLocks noChangeAspect="1"/>
          </p:cNvPicPr>
          <p:nvPr/>
        </p:nvPicPr>
        <p:blipFill>
          <a:blip r:embed="rId3"/>
          <a:stretch>
            <a:fillRect/>
          </a:stretch>
        </p:blipFill>
        <p:spPr>
          <a:xfrm>
            <a:off x="100195" y="-1822"/>
            <a:ext cx="8957388" cy="6858000"/>
          </a:xfrm>
          <a:prstGeom prst="rect">
            <a:avLst/>
          </a:prstGeom>
        </p:spPr>
      </p:pic>
      <p:pic>
        <p:nvPicPr>
          <p:cNvPr id="6" name="Picture 5" descr="scom2.bmp"/>
          <p:cNvPicPr>
            <a:picLocks noChangeAspect="1"/>
          </p:cNvPicPr>
          <p:nvPr/>
        </p:nvPicPr>
        <p:blipFill>
          <a:blip r:embed="rId4"/>
          <a:stretch>
            <a:fillRect/>
          </a:stretch>
        </p:blipFill>
        <p:spPr>
          <a:xfrm>
            <a:off x="108555" y="10656"/>
            <a:ext cx="8957388" cy="6858000"/>
          </a:xfrm>
          <a:prstGeom prst="rect">
            <a:avLst/>
          </a:prstGeom>
        </p:spPr>
      </p:pic>
      <p:pic>
        <p:nvPicPr>
          <p:cNvPr id="7" name="Picture 6" descr="scom3.bmp"/>
          <p:cNvPicPr>
            <a:picLocks noChangeAspect="1"/>
          </p:cNvPicPr>
          <p:nvPr/>
        </p:nvPicPr>
        <p:blipFill>
          <a:blip r:embed="rId5"/>
          <a:stretch>
            <a:fillRect/>
          </a:stretch>
        </p:blipFill>
        <p:spPr>
          <a:xfrm>
            <a:off x="108668" y="8252"/>
            <a:ext cx="8957388" cy="6858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5"/>
                                        </p:tgtEl>
                                      </p:cBhvr>
                                    </p:animEffect>
                                    <p:set>
                                      <p:cBhvr>
                                        <p:cTn id="12" dur="1" fill="hold">
                                          <p:stCondLst>
                                            <p:cond delay="1999"/>
                                          </p:stCondLst>
                                        </p:cTn>
                                        <p:tgtEl>
                                          <p:spTgt spid="5"/>
                                        </p:tgtEl>
                                        <p:attrNameLst>
                                          <p:attrName>style.visibility</p:attrName>
                                        </p:attrNameLst>
                                      </p:cBhvr>
                                      <p:to>
                                        <p:strVal val="hidden"/>
                                      </p:to>
                                    </p:se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2000"/>
                                        <p:tgtEl>
                                          <p:spTgt spid="6"/>
                                        </p:tgtEl>
                                      </p:cBhvr>
                                    </p:animEffect>
                                    <p:set>
                                      <p:cBhvr>
                                        <p:cTn id="21" dur="1" fill="hold">
                                          <p:stCondLst>
                                            <p:cond delay="1999"/>
                                          </p:stCondLst>
                                        </p:cTn>
                                        <p:tgtEl>
                                          <p:spTgt spid="6"/>
                                        </p:tgtEl>
                                        <p:attrNameLst>
                                          <p:attrName>style.visibility</p:attrName>
                                        </p:attrNameLst>
                                      </p:cBhvr>
                                      <p:to>
                                        <p:strVal val="hidden"/>
                                      </p:to>
                                    </p:se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Summary</a:t>
            </a:r>
            <a:endParaRPr lang="en-GB" dirty="0"/>
          </a:p>
        </p:txBody>
      </p:sp>
      <p:sp>
        <p:nvSpPr>
          <p:cNvPr id="6" name="Text Placeholder 5"/>
          <p:cNvSpPr>
            <a:spLocks noGrp="1"/>
          </p:cNvSpPr>
          <p:nvPr>
            <p:ph type="body" sz="quarter" idx="10"/>
          </p:nvPr>
        </p:nvSpPr>
        <p:spPr/>
        <p:txBody>
          <a:bodyPr/>
          <a:lstStyle/>
          <a:p>
            <a:r>
              <a:rPr lang="en-GB" dirty="0" smtClean="0"/>
              <a:t>Architectural Review</a:t>
            </a:r>
          </a:p>
          <a:p>
            <a:r>
              <a:rPr lang="en-GB" dirty="0" smtClean="0"/>
              <a:t>Routine Voice Administration</a:t>
            </a:r>
          </a:p>
          <a:p>
            <a:r>
              <a:rPr lang="en-GB" dirty="0" smtClean="0"/>
              <a:t>Monitoring &amp; QoE</a:t>
            </a:r>
          </a:p>
          <a:p>
            <a:r>
              <a:rPr lang="en-GB" dirty="0" smtClean="0"/>
              <a:t>Complementary Monitoring tools</a:t>
            </a:r>
          </a:p>
          <a:p>
            <a:r>
              <a:rPr lang="en-GB" dirty="0" smtClean="0"/>
              <a:t>Integrating with System Center</a:t>
            </a: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Incorporate this in your deployment</a:t>
            </a:r>
            <a:endParaRPr lang="en-GB" dirty="0"/>
          </a:p>
        </p:txBody>
      </p:sp>
      <p:sp>
        <p:nvSpPr>
          <p:cNvPr id="3" name="Text Placeholder 2"/>
          <p:cNvSpPr>
            <a:spLocks noGrp="1"/>
          </p:cNvSpPr>
          <p:nvPr>
            <p:ph type="body" sz="quarter" idx="10"/>
          </p:nvPr>
        </p:nvSpPr>
        <p:spPr/>
        <p:txBody>
          <a:bodyPr/>
          <a:lstStyle/>
          <a:p>
            <a:r>
              <a:rPr lang="en-GB" dirty="0" smtClean="0"/>
              <a:t>Incorporate sample provisioning scripts</a:t>
            </a:r>
          </a:p>
          <a:p>
            <a:r>
              <a:rPr lang="en-GB" dirty="0" smtClean="0"/>
              <a:t>Deploy Monitoring Server early!</a:t>
            </a:r>
          </a:p>
          <a:p>
            <a:r>
              <a:rPr lang="en-GB" dirty="0" smtClean="0"/>
              <a:t>Leverage tools such as AAT</a:t>
            </a:r>
          </a:p>
          <a:p>
            <a:r>
              <a:rPr lang="en-GB" dirty="0" smtClean="0"/>
              <a:t>If you use Systems Center – integrate with OCS!</a:t>
            </a:r>
          </a:p>
          <a:p>
            <a:endParaRPr lang="en-GB" dirty="0" smtClean="0"/>
          </a:p>
          <a:p>
            <a:endParaRPr lang="en-GB"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81000" y="1236043"/>
            <a:ext cx="8567057" cy="2376956"/>
          </a:xfrm>
        </p:spPr>
        <p:txBody>
          <a:bodyPr/>
          <a:lstStyle/>
          <a:p>
            <a:r>
              <a:rPr dirty="0" smtClean="0"/>
              <a:t>Breakout Sessions :</a:t>
            </a:r>
          </a:p>
          <a:p>
            <a:r>
              <a:rPr lang="en-US" sz="1600" dirty="0" smtClean="0"/>
              <a:t>UNC 302 – Network Considerations for Deploying Microsoft Office Communications Server 2007 R2</a:t>
            </a:r>
          </a:p>
          <a:p>
            <a:r>
              <a:rPr lang="en-US" sz="1600" dirty="0" smtClean="0"/>
              <a:t>UNC 204 – Ten Ways to Become a Hero with Microsoft Office Communications Server</a:t>
            </a:r>
          </a:p>
          <a:p>
            <a:r>
              <a:rPr lang="en-US" sz="1600" dirty="0" smtClean="0"/>
              <a:t>UNC 305 – Voice Architecture and Planning for Microsoft Office Communications Server 2007 R2</a:t>
            </a:r>
          </a:p>
          <a:p>
            <a:r>
              <a:rPr lang="en-US" sz="1600" dirty="0" smtClean="0"/>
              <a:t>UNC 308 – Unified Communications Development for Non-Professional Developers</a:t>
            </a:r>
          </a:p>
          <a:p>
            <a:r>
              <a:rPr lang="en-US" sz="1600" dirty="0" smtClean="0"/>
              <a:t>UNC 313 – Microsoft Office Communications Server 2007 R2 Audio Conferencing Deep Dive</a:t>
            </a:r>
          </a:p>
          <a:p>
            <a:r>
              <a:rPr lang="en-US" sz="1600" dirty="0" smtClean="0"/>
              <a:t>UNC402 – ICE: The secret of Edge Media Connectivity in Microsoft Office Communications Server</a:t>
            </a:r>
            <a:endParaRPr sz="1600" dirty="0" smtClean="0"/>
          </a:p>
        </p:txBody>
      </p:sp>
      <p:sp>
        <p:nvSpPr>
          <p:cNvPr id="18" name="Content Placeholder 17"/>
          <p:cNvSpPr>
            <a:spLocks noGrp="1"/>
          </p:cNvSpPr>
          <p:nvPr>
            <p:ph sz="quarter" idx="11"/>
          </p:nvPr>
        </p:nvSpPr>
        <p:spPr>
          <a:xfrm>
            <a:off x="380999" y="3445729"/>
            <a:ext cx="8602599" cy="1494265"/>
          </a:xfrm>
        </p:spPr>
        <p:txBody>
          <a:bodyPr/>
          <a:lstStyle/>
          <a:p>
            <a:pPr>
              <a:defRPr/>
            </a:pPr>
            <a:r>
              <a:rPr dirty="0" smtClean="0"/>
              <a:t>Interactive Theater Sessions:</a:t>
            </a:r>
          </a:p>
          <a:p>
            <a:pPr>
              <a:defRPr/>
            </a:pPr>
            <a:r>
              <a:rPr lang="en-US" sz="1600" dirty="0" smtClean="0"/>
              <a:t>UNC04-IS – Microsoft Office Communications Server Video Strategy</a:t>
            </a:r>
          </a:p>
          <a:p>
            <a:pPr>
              <a:defRPr/>
            </a:pPr>
            <a:r>
              <a:rPr lang="en-US" sz="1600" dirty="0" smtClean="0"/>
              <a:t>UNC05-IS – Lessons learned from Real-World deployments of Microsoft Office Communications Server 2007 R2</a:t>
            </a:r>
          </a:p>
          <a:p>
            <a:pPr>
              <a:defRPr/>
            </a:pPr>
            <a:r>
              <a:rPr lang="en-US" sz="1600" dirty="0" smtClean="0"/>
              <a:t>UNC07-IS – Troubleshooting Microsoft Office Communications Server 2007 R2</a:t>
            </a:r>
          </a:p>
        </p:txBody>
      </p:sp>
      <p:sp>
        <p:nvSpPr>
          <p:cNvPr id="19" name="Content Placeholder 18"/>
          <p:cNvSpPr>
            <a:spLocks noGrp="1"/>
          </p:cNvSpPr>
          <p:nvPr>
            <p:ph sz="quarter" idx="12"/>
          </p:nvPr>
        </p:nvSpPr>
        <p:spPr>
          <a:xfrm>
            <a:off x="380999" y="4808070"/>
            <a:ext cx="8602599" cy="685800"/>
          </a:xfrm>
        </p:spPr>
        <p:txBody>
          <a:bodyPr/>
          <a:lstStyle/>
          <a:p>
            <a:r>
              <a:rPr lang="en-US" sz="1600" dirty="0" smtClean="0"/>
              <a:t>Hands-on labs:</a:t>
            </a:r>
          </a:p>
          <a:p>
            <a:r>
              <a:rPr lang="en-US" sz="1600" dirty="0" smtClean="0"/>
              <a:t>UNC04-HOL, UNC05-HOL, UNC07-HOL, UNC08-HOL, UNC09-HOL, UNC10-HOL</a:t>
            </a:r>
          </a:p>
        </p:txBody>
      </p:sp>
      <p:sp>
        <p:nvSpPr>
          <p:cNvPr id="20" name="Content Placeholder 19"/>
          <p:cNvSpPr>
            <a:spLocks noGrp="1"/>
          </p:cNvSpPr>
          <p:nvPr>
            <p:ph sz="quarter" idx="13"/>
          </p:nvPr>
        </p:nvSpPr>
        <p:spPr>
          <a:xfrm>
            <a:off x="380999" y="5573767"/>
            <a:ext cx="8602599" cy="685800"/>
          </a:xfrm>
        </p:spPr>
        <p:txBody>
          <a:bodyPr/>
          <a:lstStyle/>
          <a:p>
            <a:r>
              <a:rPr sz="1600" dirty="0" smtClean="0"/>
              <a:t>Demo Session : UNC-02DEMO </a:t>
            </a:r>
            <a:r>
              <a:rPr lang="en-GB" sz="1600" dirty="0" smtClean="0"/>
              <a:t>–</a:t>
            </a:r>
            <a:r>
              <a:rPr sz="1600" dirty="0" smtClean="0"/>
              <a:t> Connecting Microsoft Office Communications Server 2007 R2 and Microsoft Exchange Server 2010</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rId3"/>
              </a:rPr>
              <a:t>TechEd Online</a:t>
            </a:r>
            <a:endParaRPr lang="en-US" sz="2000" dirty="0" smtClean="0"/>
          </a:p>
          <a:p>
            <a:r>
              <a:rPr lang="en-US" sz="2600" dirty="0"/>
              <a:t>Check out learning/training resources at Microsoft TechNet</a:t>
            </a:r>
          </a:p>
          <a:p>
            <a:pPr lvl="1">
              <a:spcAft>
                <a:spcPts val="2000"/>
              </a:spcAft>
            </a:pPr>
            <a:r>
              <a:rPr lang="en-US" sz="2200" dirty="0">
                <a:hlinkClick r:id="rId4"/>
              </a:rPr>
              <a:t>Exchange Server</a:t>
            </a:r>
            <a:r>
              <a:rPr lang="en-US" sz="2200" dirty="0"/>
              <a:t> and </a:t>
            </a:r>
            <a:r>
              <a:rPr lang="en-US" sz="2200" dirty="0">
                <a:hlinkClick r:id="rId5"/>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rId6"/>
              </a:rPr>
              <a:t>the</a:t>
            </a:r>
            <a:r>
              <a:rPr lang="en-US" b="1" u="sng" dirty="0" smtClean="0">
                <a:solidFill>
                  <a:srgbClr val="FF0000"/>
                </a:solidFill>
                <a:hlinkClick r:id="rId6"/>
              </a:rPr>
              <a:t>new</a:t>
            </a:r>
            <a:r>
              <a:rPr lang="en-US" sz="2600" u="sng" dirty="0" smtClean="0">
                <a:hlinkClick r:id="rId6"/>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rId7"/>
              </a:rPr>
              <a:t>Exchange Server </a:t>
            </a:r>
            <a:r>
              <a:rPr lang="en-US" sz="2600" dirty="0">
                <a:hlinkClick r:id="rId7"/>
              </a:rPr>
              <a:t>2010 </a:t>
            </a:r>
            <a:r>
              <a:rPr lang="en-US" sz="2600" dirty="0" smtClean="0">
                <a:hlinkClick r:id="rId7"/>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rId8"/>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9" cstate="print"/>
          <a:srcRect l="7677" t="62227" r="8681" b="9533"/>
          <a:stretch/>
        </p:blipFill>
        <p:spPr>
          <a:xfrm>
            <a:off x="5542759" y="3096264"/>
            <a:ext cx="2620166" cy="636838"/>
          </a:xfrm>
          <a:prstGeom prst="rect">
            <a:avLst/>
          </a:prstGeom>
        </p:spPr>
      </p:pic>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dirty="0"/>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sz="5400" dirty="0" smtClean="0"/>
              <a:t>Routine Voice Administration</a:t>
            </a:r>
            <a:endParaRPr lang="en-GB" sz="5400" dirty="0"/>
          </a:p>
        </p:txBody>
      </p:sp>
      <p:sp>
        <p:nvSpPr>
          <p:cNvPr id="5" name="Subtitle 4"/>
          <p:cNvSpPr>
            <a:spLocks noGrp="1"/>
          </p:cNvSpPr>
          <p:nvPr>
            <p:ph type="subTitle" idx="1"/>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questions &amp; answers</a:t>
            </a:r>
            <a:endParaRPr lang="en-US" sz="8000"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Routine Administrative Tasks</a:t>
            </a:r>
            <a:endParaRPr lang="en-GB" dirty="0"/>
          </a:p>
        </p:txBody>
      </p:sp>
      <p:sp>
        <p:nvSpPr>
          <p:cNvPr id="6" name="Text Placeholder 5"/>
          <p:cNvSpPr>
            <a:spLocks noGrp="1"/>
          </p:cNvSpPr>
          <p:nvPr>
            <p:ph type="body" sz="quarter" idx="10"/>
          </p:nvPr>
        </p:nvSpPr>
        <p:spPr/>
        <p:txBody>
          <a:bodyPr/>
          <a:lstStyle/>
          <a:p>
            <a:r>
              <a:rPr lang="en-GB" dirty="0" smtClean="0"/>
              <a:t>Provisioning/de-provisioning users</a:t>
            </a:r>
          </a:p>
          <a:p>
            <a:r>
              <a:rPr lang="en-GB" dirty="0" smtClean="0"/>
              <a:t>Authorisation changes</a:t>
            </a:r>
          </a:p>
          <a:p>
            <a:r>
              <a:rPr lang="en-GB" dirty="0" smtClean="0"/>
              <a:t>Routing changes</a:t>
            </a:r>
          </a:p>
          <a:p>
            <a:r>
              <a:rPr lang="en-GB" dirty="0" smtClean="0"/>
              <a:t>Dialling behaviour maintenance</a:t>
            </a:r>
            <a:endParaRPr lang="en-GB"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GB" sz="3600" dirty="0" smtClean="0"/>
              <a:t>Enabling Users for Voice - Multiple Users</a:t>
            </a:r>
          </a:p>
        </p:txBody>
      </p:sp>
      <p:sp>
        <p:nvSpPr>
          <p:cNvPr id="22530" name="Text Placeholder 4"/>
          <p:cNvSpPr>
            <a:spLocks noGrp="1"/>
          </p:cNvSpPr>
          <p:nvPr>
            <p:ph type="body" sz="quarter" idx="10"/>
          </p:nvPr>
        </p:nvSpPr>
        <p:spPr>
          <a:xfrm>
            <a:off x="381000" y="910796"/>
            <a:ext cx="8382000" cy="2210862"/>
          </a:xfrm>
        </p:spPr>
        <p:txBody>
          <a:bodyPr/>
          <a:lstStyle/>
          <a:p>
            <a:r>
              <a:rPr lang="en-US" dirty="0" smtClean="0"/>
              <a:t>The wizard can ‘enable’ users</a:t>
            </a:r>
          </a:p>
          <a:p>
            <a:r>
              <a:rPr lang="en-US" dirty="0" smtClean="0"/>
              <a:t>msRTCSIP-line must be populated separately</a:t>
            </a:r>
          </a:p>
        </p:txBody>
      </p:sp>
      <p:pic>
        <p:nvPicPr>
          <p:cNvPr id="7" name="Picture 4"/>
          <p:cNvPicPr>
            <a:picLocks noChangeAspect="1" noChangeArrowheads="1"/>
          </p:cNvPicPr>
          <p:nvPr/>
        </p:nvPicPr>
        <p:blipFill>
          <a:blip r:embed="rId3" cstate="print"/>
          <a:srcRect l="2941" t="13152" r="35409" b="32082"/>
          <a:stretch>
            <a:fillRect/>
          </a:stretch>
        </p:blipFill>
        <p:spPr bwMode="auto">
          <a:xfrm>
            <a:off x="1252515" y="2018260"/>
            <a:ext cx="4791694" cy="3693226"/>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l="26929" t="16938" r="11497" b="28384"/>
          <a:stretch>
            <a:fillRect/>
          </a:stretch>
        </p:blipFill>
        <p:spPr bwMode="auto">
          <a:xfrm>
            <a:off x="2202541" y="2221822"/>
            <a:ext cx="4785756" cy="3687288"/>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27005" t="16762" r="11345" b="28472"/>
          <a:stretch>
            <a:fillRect/>
          </a:stretch>
        </p:blipFill>
        <p:spPr bwMode="auto">
          <a:xfrm>
            <a:off x="3265489" y="2424261"/>
            <a:ext cx="4791693" cy="3693226"/>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heckerboard(across)">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heckerboard(across)">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new-screen-shot.tif"/>
          <p:cNvPicPr>
            <a:picLocks noChangeAspect="1"/>
          </p:cNvPicPr>
          <p:nvPr/>
        </p:nvPicPr>
        <p:blipFill>
          <a:blip r:embed="rId3" cstate="print"/>
          <a:stretch>
            <a:fillRect/>
          </a:stretch>
        </p:blipFill>
        <p:spPr>
          <a:xfrm>
            <a:off x="4484590" y="1000337"/>
            <a:ext cx="4462818" cy="5414412"/>
          </a:xfrm>
          <a:prstGeom prst="rect">
            <a:avLst/>
          </a:prstGeom>
        </p:spPr>
      </p:pic>
      <p:sp>
        <p:nvSpPr>
          <p:cNvPr id="2" name="Title 1"/>
          <p:cNvSpPr>
            <a:spLocks noGrp="1"/>
          </p:cNvSpPr>
          <p:nvPr>
            <p:ph type="title"/>
          </p:nvPr>
        </p:nvSpPr>
        <p:spPr/>
        <p:txBody>
          <a:bodyPr/>
          <a:lstStyle/>
          <a:p>
            <a:r>
              <a:rPr lang="en-GB" dirty="0" smtClean="0"/>
              <a:t>Enabling Users for Voice </a:t>
            </a:r>
          </a:p>
        </p:txBody>
      </p:sp>
      <p:sp>
        <p:nvSpPr>
          <p:cNvPr id="18" name="TextBox 17"/>
          <p:cNvSpPr txBox="1">
            <a:spLocks noChangeArrowheads="1"/>
          </p:cNvSpPr>
          <p:nvPr/>
        </p:nvSpPr>
        <p:spPr bwMode="auto">
          <a:xfrm>
            <a:off x="1068101" y="1550730"/>
            <a:ext cx="3231778" cy="338554"/>
          </a:xfrm>
          <a:prstGeom prst="rect">
            <a:avLst/>
          </a:prstGeom>
          <a:noFill/>
          <a:ln w="9525">
            <a:noFill/>
            <a:miter lim="800000"/>
            <a:headEnd/>
            <a:tailEnd/>
          </a:ln>
        </p:spPr>
        <p:txBody>
          <a:bodyPr wrap="square">
            <a:spAutoFit/>
          </a:bodyPr>
          <a:lstStyle/>
          <a:p>
            <a:pPr>
              <a:lnSpc>
                <a:spcPct val="80000"/>
              </a:lnSpc>
              <a:spcBef>
                <a:spcPts val="75"/>
              </a:spcBef>
            </a:pPr>
            <a:r>
              <a:rPr lang="en-US" sz="2000" b="1" dirty="0" smtClean="0">
                <a:latin typeface="Segoe"/>
              </a:rPr>
              <a:t>Communicator Calls</a:t>
            </a:r>
            <a:r>
              <a:rPr lang="en-US" sz="2000" dirty="0">
                <a:latin typeface="Segoe"/>
              </a:rPr>
              <a:t>	</a:t>
            </a:r>
          </a:p>
        </p:txBody>
      </p:sp>
      <p:sp>
        <p:nvSpPr>
          <p:cNvPr id="23" name="TextBox 22"/>
          <p:cNvSpPr txBox="1"/>
          <p:nvPr/>
        </p:nvSpPr>
        <p:spPr>
          <a:xfrm>
            <a:off x="1132776" y="2464658"/>
            <a:ext cx="3700501" cy="597599"/>
          </a:xfrm>
          <a:prstGeom prst="rect">
            <a:avLst/>
          </a:prstGeom>
          <a:noFill/>
        </p:spPr>
        <p:txBody>
          <a:bodyPr wrap="square">
            <a:spAutoFit/>
          </a:bodyPr>
          <a:lstStyle/>
          <a:p>
            <a:pPr indent="-457200">
              <a:lnSpc>
                <a:spcPct val="80000"/>
              </a:lnSpc>
              <a:spcBef>
                <a:spcPts val="75"/>
              </a:spcBef>
              <a:defRPr/>
            </a:pPr>
            <a:r>
              <a:rPr lang="en-US" sz="2000" b="1" dirty="0" smtClean="0">
                <a:latin typeface="Segoe"/>
              </a:rPr>
              <a:t>Remote Call Control 	</a:t>
            </a:r>
          </a:p>
          <a:p>
            <a:pPr>
              <a:lnSpc>
                <a:spcPct val="80000"/>
              </a:lnSpc>
              <a:spcBef>
                <a:spcPts val="75"/>
              </a:spcBef>
              <a:defRPr/>
            </a:pPr>
            <a:endParaRPr lang="en-US" sz="2000" b="1" dirty="0">
              <a:latin typeface="Segoe"/>
            </a:endParaRPr>
          </a:p>
        </p:txBody>
      </p:sp>
      <p:sp>
        <p:nvSpPr>
          <p:cNvPr id="31" name="TextBox 30"/>
          <p:cNvSpPr txBox="1">
            <a:spLocks noChangeArrowheads="1"/>
          </p:cNvSpPr>
          <p:nvPr/>
        </p:nvSpPr>
        <p:spPr bwMode="auto">
          <a:xfrm>
            <a:off x="1634132" y="3006639"/>
            <a:ext cx="2317377" cy="769441"/>
          </a:xfrm>
          <a:prstGeom prst="rect">
            <a:avLst/>
          </a:prstGeom>
          <a:noFill/>
          <a:ln w="9525">
            <a:noFill/>
            <a:miter lim="800000"/>
            <a:headEnd/>
            <a:tailEnd/>
          </a:ln>
        </p:spPr>
        <p:txBody>
          <a:bodyPr wrap="square">
            <a:spAutoFit/>
          </a:bodyPr>
          <a:lstStyle/>
          <a:p>
            <a:r>
              <a:rPr lang="en-US" sz="2000" b="1" dirty="0" smtClean="0">
                <a:latin typeface="Segoe"/>
              </a:rPr>
              <a:t>Enterprise </a:t>
            </a:r>
            <a:r>
              <a:rPr lang="en-US" sz="2000" b="1" dirty="0">
                <a:latin typeface="Segoe"/>
              </a:rPr>
              <a:t>Voice</a:t>
            </a:r>
          </a:p>
          <a:p>
            <a:endParaRPr lang="en-US" sz="2400" dirty="0"/>
          </a:p>
        </p:txBody>
      </p:sp>
      <p:sp>
        <p:nvSpPr>
          <p:cNvPr id="32" name="TextBox 31"/>
          <p:cNvSpPr txBox="1">
            <a:spLocks noChangeArrowheads="1"/>
          </p:cNvSpPr>
          <p:nvPr/>
        </p:nvSpPr>
        <p:spPr bwMode="auto">
          <a:xfrm>
            <a:off x="1938314" y="3452061"/>
            <a:ext cx="2931459" cy="769441"/>
          </a:xfrm>
          <a:prstGeom prst="rect">
            <a:avLst/>
          </a:prstGeom>
          <a:noFill/>
          <a:ln w="9525">
            <a:noFill/>
            <a:miter lim="800000"/>
            <a:headEnd/>
            <a:tailEnd/>
          </a:ln>
        </p:spPr>
        <p:txBody>
          <a:bodyPr wrap="square">
            <a:spAutoFit/>
          </a:bodyPr>
          <a:lstStyle/>
          <a:p>
            <a:r>
              <a:rPr lang="en-US" sz="2000" b="1" dirty="0" smtClean="0">
                <a:latin typeface="Segoe"/>
              </a:rPr>
              <a:t>Dual Forking</a:t>
            </a:r>
            <a:endParaRPr lang="en-US" sz="2000" b="1" dirty="0">
              <a:latin typeface="Segoe"/>
            </a:endParaRPr>
          </a:p>
          <a:p>
            <a:endParaRPr lang="en-US" sz="2400" dirty="0"/>
          </a:p>
        </p:txBody>
      </p:sp>
      <p:sp>
        <p:nvSpPr>
          <p:cNvPr id="33" name="TextBox 32"/>
          <p:cNvSpPr txBox="1">
            <a:spLocks noChangeArrowheads="1"/>
          </p:cNvSpPr>
          <p:nvPr/>
        </p:nvSpPr>
        <p:spPr bwMode="auto">
          <a:xfrm>
            <a:off x="1067458" y="4826670"/>
            <a:ext cx="3725862" cy="338554"/>
          </a:xfrm>
          <a:prstGeom prst="rect">
            <a:avLst/>
          </a:prstGeom>
          <a:noFill/>
          <a:ln w="9525">
            <a:noFill/>
            <a:miter lim="800000"/>
            <a:headEnd/>
            <a:tailEnd/>
          </a:ln>
        </p:spPr>
        <p:txBody>
          <a:bodyPr>
            <a:spAutoFit/>
          </a:bodyPr>
          <a:lstStyle/>
          <a:p>
            <a:pPr>
              <a:lnSpc>
                <a:spcPct val="80000"/>
              </a:lnSpc>
              <a:spcBef>
                <a:spcPts val="75"/>
              </a:spcBef>
            </a:pPr>
            <a:r>
              <a:rPr lang="en-US" sz="2000" b="1" dirty="0" smtClean="0">
                <a:latin typeface="Segoe"/>
              </a:rPr>
              <a:t>Dual </a:t>
            </a:r>
            <a:r>
              <a:rPr lang="en-US" sz="2000" b="1" dirty="0">
                <a:latin typeface="Segoe"/>
              </a:rPr>
              <a:t>Forking </a:t>
            </a:r>
            <a:r>
              <a:rPr lang="en-US" sz="2000" b="1" dirty="0" smtClean="0">
                <a:latin typeface="Segoe"/>
              </a:rPr>
              <a:t>with RCC</a:t>
            </a:r>
          </a:p>
        </p:txBody>
      </p:sp>
      <p:cxnSp>
        <p:nvCxnSpPr>
          <p:cNvPr id="36" name="Straight Arrow Connector 35"/>
          <p:cNvCxnSpPr/>
          <p:nvPr/>
        </p:nvCxnSpPr>
        <p:spPr>
          <a:xfrm>
            <a:off x="3657600" y="1694329"/>
            <a:ext cx="889686" cy="282752"/>
          </a:xfrm>
          <a:prstGeom prst="straightConnector1">
            <a:avLst/>
          </a:prstGeom>
          <a:ln w="50800" cmpd="sng">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3715031" y="2496955"/>
            <a:ext cx="768048" cy="118117"/>
          </a:xfrm>
          <a:prstGeom prst="straightConnector1">
            <a:avLst/>
          </a:prstGeom>
          <a:ln w="50800" cmpd="sng">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3710746" y="2823526"/>
            <a:ext cx="796648" cy="390327"/>
          </a:xfrm>
          <a:prstGeom prst="straightConnector1">
            <a:avLst/>
          </a:prstGeom>
          <a:ln w="50800" cmpd="sng">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3581400" y="3156858"/>
            <a:ext cx="1208314" cy="522513"/>
          </a:xfrm>
          <a:prstGeom prst="straightConnector1">
            <a:avLst/>
          </a:prstGeom>
          <a:ln w="50800" cmpd="sng">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3897086" y="4680858"/>
            <a:ext cx="2547257" cy="272142"/>
          </a:xfrm>
          <a:prstGeom prst="straightConnector1">
            <a:avLst/>
          </a:prstGeom>
          <a:ln w="50800" cmpd="sng">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20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20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2000"/>
                                        <p:tgtEl>
                                          <p:spTgt spid="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20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2000"/>
                                        <p:tgtEl>
                                          <p:spTgt spid="4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20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2000"/>
                                        <p:tgtEl>
                                          <p:spTgt spid="33"/>
                                        </p:tgtEl>
                                      </p:cBhvr>
                                    </p:animEffect>
                                  </p:child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31" grpId="0"/>
      <p:bldP spid="32" grpId="0"/>
      <p:bldP spid="33" grpId="0"/>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12339</TotalTime>
  <Words>2332</Words>
  <Application>Microsoft Office PowerPoint</Application>
  <PresentationFormat>On-screen Show (4:3)</PresentationFormat>
  <Paragraphs>562</Paragraphs>
  <Slides>62</Slides>
  <Notes>62</Notes>
  <HiddenSlides>0</HiddenSlides>
  <MMClips>0</MMClips>
  <ScaleCrop>false</ScaleCrop>
  <HeadingPairs>
    <vt:vector size="4" baseType="variant">
      <vt:variant>
        <vt:lpstr>Theme</vt:lpstr>
      </vt:variant>
      <vt:variant>
        <vt:i4>3</vt:i4>
      </vt:variant>
      <vt:variant>
        <vt:lpstr>Slide Titles</vt:lpstr>
      </vt:variant>
      <vt:variant>
        <vt:i4>62</vt:i4>
      </vt:variant>
    </vt:vector>
  </HeadingPairs>
  <TitlesOfParts>
    <vt:vector size="65" baseType="lpstr">
      <vt:lpstr>TechEd09_Europe</vt:lpstr>
      <vt:lpstr>TechEd09_Europe template</vt:lpstr>
      <vt:lpstr>1_TechEd09_Europe template</vt:lpstr>
      <vt:lpstr>Slide 1</vt:lpstr>
      <vt:lpstr>Voice Administration &amp; Monitoring for Microsoft Office Communications Server 2007 R2</vt:lpstr>
      <vt:lpstr>Agenda</vt:lpstr>
      <vt:lpstr>Architectural Review</vt:lpstr>
      <vt:lpstr>OCS 2007 R2 Roles</vt:lpstr>
      <vt:lpstr>Routine Voice Administration</vt:lpstr>
      <vt:lpstr>Routine Administrative Tasks</vt:lpstr>
      <vt:lpstr>Enabling Users for Voice - Multiple Users</vt:lpstr>
      <vt:lpstr>Enabling Users for Voice </vt:lpstr>
      <vt:lpstr>Enabling Users for Voice – Easier to script!</vt:lpstr>
      <vt:lpstr>Managing Voice Users - Group Policy </vt:lpstr>
      <vt:lpstr>Provisioning users</vt:lpstr>
      <vt:lpstr>Authorisation/Routing/Dialling</vt:lpstr>
      <vt:lpstr>Easiest approach for administration</vt:lpstr>
      <vt:lpstr>Slide 15</vt:lpstr>
      <vt:lpstr>Enterprise Voice Route Helper</vt:lpstr>
      <vt:lpstr>Monitoring</vt:lpstr>
      <vt:lpstr>Why is monitoring so important?</vt:lpstr>
      <vt:lpstr>Which tools can help me?</vt:lpstr>
      <vt:lpstr>Quality of Experience Recap</vt:lpstr>
      <vt:lpstr>Quality of Experience</vt:lpstr>
      <vt:lpstr>Quality of Experience Summary</vt:lpstr>
      <vt:lpstr>Monitoring Server: Collection</vt:lpstr>
      <vt:lpstr>What might you use QoE Data for ?</vt:lpstr>
      <vt:lpstr>QoE Architecture</vt:lpstr>
      <vt:lpstr>Monitoring Server: Useful data</vt:lpstr>
      <vt:lpstr>Monitoring Server: Early warnings</vt:lpstr>
      <vt:lpstr>Key Metrics Per Call</vt:lpstr>
      <vt:lpstr>Key Metrics Per Call continued</vt:lpstr>
      <vt:lpstr>Voice Quality Test Options</vt:lpstr>
      <vt:lpstr>Absolute Categorization Rating (ACR)</vt:lpstr>
      <vt:lpstr>Be careful when interpreting data</vt:lpstr>
      <vt:lpstr>QoE Reporting - Mean Opinion Score (MOS)</vt:lpstr>
      <vt:lpstr>MOS Detail</vt:lpstr>
      <vt:lpstr>QoE Reporting: Two Classes of MOS Scores</vt:lpstr>
      <vt:lpstr>Max MOS Rating by Codec</vt:lpstr>
      <vt:lpstr>Deployment Changes for OCS 2007 R2</vt:lpstr>
      <vt:lpstr>Basic Topology Options</vt:lpstr>
      <vt:lpstr>Pool Association Options</vt:lpstr>
      <vt:lpstr>Monitoring Server Database Capacity Planning</vt:lpstr>
      <vt:lpstr>Configuration steps</vt:lpstr>
      <vt:lpstr>OCS 2007 R2 Monitoring Server</vt:lpstr>
      <vt:lpstr>Monitoring Server Reporting  Summary Report Samples</vt:lpstr>
      <vt:lpstr>Other monitoring tools</vt:lpstr>
      <vt:lpstr>Deployment Validation Tool</vt:lpstr>
      <vt:lpstr>DVT Components</vt:lpstr>
      <vt:lpstr>DVT User Interface</vt:lpstr>
      <vt:lpstr>Answering Agent Tool (AAT)</vt:lpstr>
      <vt:lpstr>VoIP Test Tool</vt:lpstr>
      <vt:lpstr>Pre-Call Network Diagnostic Tool</vt:lpstr>
      <vt:lpstr>OCS 2007 R2 Roles</vt:lpstr>
      <vt:lpstr>Integrating with System Center</vt:lpstr>
      <vt:lpstr>Deploy Management Packs!</vt:lpstr>
      <vt:lpstr>Integration in action</vt:lpstr>
      <vt:lpstr>Summary</vt:lpstr>
      <vt:lpstr>Incorporate this in your deployment</vt:lpstr>
      <vt:lpstr>Related Content</vt:lpstr>
      <vt:lpstr>UNC Track Call to Action!</vt:lpstr>
      <vt:lpstr>Resources</vt:lpstr>
      <vt:lpstr>Slide 60</vt:lpstr>
      <vt:lpstr>Slide 61</vt:lpstr>
      <vt:lpstr>Slide 62</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 Admin</dc:title>
  <dc:subject>Tech·Ed Europe 2009</dc:subject>
  <dc:creator>Paul Duffy</dc:creator>
  <dc:description>Tech·Ed Europe 2009</dc:description>
  <cp:lastModifiedBy>cn_user</cp:lastModifiedBy>
  <cp:revision>21</cp:revision>
  <dcterms:created xsi:type="dcterms:W3CDTF">2009-10-27T17:37:17Z</dcterms:created>
  <dcterms:modified xsi:type="dcterms:W3CDTF">2009-11-08T20:22:22Z</dcterms:modified>
</cp:coreProperties>
</file>