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xlsx" ContentType="application/vnd.openxmlformats-officedocument.spreadsheetml.sheet"/>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vml" ContentType="application/vnd.openxmlformats-officedocument.vmlDrawing"/>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30" r:id="rId2"/>
    <p:sldMasterId id="2147483732" r:id="rId3"/>
  </p:sldMasterIdLst>
  <p:notesMasterIdLst>
    <p:notesMasterId r:id="rId48"/>
  </p:notesMasterIdLst>
  <p:handoutMasterIdLst>
    <p:handoutMasterId r:id="rId49"/>
  </p:handoutMasterIdLst>
  <p:sldIdLst>
    <p:sldId id="256" r:id="rId4"/>
    <p:sldId id="257" r:id="rId5"/>
    <p:sldId id="283" r:id="rId6"/>
    <p:sldId id="332" r:id="rId7"/>
    <p:sldId id="338" r:id="rId8"/>
    <p:sldId id="333" r:id="rId9"/>
    <p:sldId id="334" r:id="rId10"/>
    <p:sldId id="335" r:id="rId11"/>
    <p:sldId id="336" r:id="rId12"/>
    <p:sldId id="337" r:id="rId13"/>
    <p:sldId id="284" r:id="rId14"/>
    <p:sldId id="313" r:id="rId15"/>
    <p:sldId id="285" r:id="rId16"/>
    <p:sldId id="314" r:id="rId17"/>
    <p:sldId id="286" r:id="rId18"/>
    <p:sldId id="287" r:id="rId19"/>
    <p:sldId id="288" r:id="rId20"/>
    <p:sldId id="326" r:id="rId21"/>
    <p:sldId id="327" r:id="rId22"/>
    <p:sldId id="328" r:id="rId23"/>
    <p:sldId id="329" r:id="rId24"/>
    <p:sldId id="330" r:id="rId25"/>
    <p:sldId id="331" r:id="rId26"/>
    <p:sldId id="339" r:id="rId27"/>
    <p:sldId id="290" r:id="rId28"/>
    <p:sldId id="342" r:id="rId29"/>
    <p:sldId id="311" r:id="rId30"/>
    <p:sldId id="289" r:id="rId31"/>
    <p:sldId id="325" r:id="rId32"/>
    <p:sldId id="341" r:id="rId33"/>
    <p:sldId id="291" r:id="rId34"/>
    <p:sldId id="316" r:id="rId35"/>
    <p:sldId id="292" r:id="rId36"/>
    <p:sldId id="315" r:id="rId37"/>
    <p:sldId id="324" r:id="rId38"/>
    <p:sldId id="317" r:id="rId39"/>
    <p:sldId id="343" r:id="rId40"/>
    <p:sldId id="319" r:id="rId41"/>
    <p:sldId id="320" r:id="rId42"/>
    <p:sldId id="323" r:id="rId43"/>
    <p:sldId id="344" r:id="rId44"/>
    <p:sldId id="318" r:id="rId45"/>
    <p:sldId id="345" r:id="rId46"/>
    <p:sldId id="322" r:id="rId47"/>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 xmlns:p14="http://schemas.microsoft.com/office/powerpoint/2010/main">
          <a:srgbClr xmlns:mc="http://schemas.openxmlformats.org/markup-compatibility/2006" xmlns:a14="http://schemas.microsoft.com/office/drawing/2010/main" val="FF0000" mc:Ignorable=""/>
        </p14:laserClr>
      </p:ext>
      <p:ext uri="{2FDB2607-1784-4EEB-B798-7EB5836EED8A}">
        <p14:showMediaCtrls xmlns="" xmlns:p14="http://schemas.microsoft.com/office/powerpoint/2010/main" val="1"/>
      </p:ext>
    </p:extLst>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96105" autoAdjust="0"/>
  </p:normalViewPr>
  <p:slideViewPr>
    <p:cSldViewPr snapToGrid="0">
      <p:cViewPr>
        <p:scale>
          <a:sx n="90" d="100"/>
          <a:sy n="90" d="100"/>
        </p:scale>
        <p:origin x="-36" y="-42"/>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75" d="100"/>
        <a:sy n="75" d="100"/>
      </p:scale>
      <p:origin x="0" y="5190"/>
    </p:cViewPr>
  </p:sorterViewPr>
  <p:notesViewPr>
    <p:cSldViewPr snapToGrid="0" showGuides="1">
      <p:cViewPr varScale="1">
        <p:scale>
          <a:sx n="66" d="100"/>
          <a:sy n="66" d="100"/>
        </p:scale>
        <p:origin x="-1878"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commentAuthors" Target="commentAuthor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notesMaster" Target="notesMasters/notesMaster1.xml"/><Relationship Id="rId8" Type="http://schemas.openxmlformats.org/officeDocument/2006/relationships/slide" Target="slides/slide5.xml"/><Relationship Id="rId51"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GB"/>
  <c:style val="7"/>
  <c:chart>
    <c:title>
      <c:layout>
        <c:manualLayout>
          <c:xMode val="edge"/>
          <c:yMode val="edge"/>
          <c:x val="0.74837802976339463"/>
          <c:y val="2.3188411089446782E-2"/>
        </c:manualLayout>
      </c:layout>
    </c:title>
    <c:plotArea>
      <c:layout/>
      <c:barChart>
        <c:barDir val="col"/>
        <c:grouping val="clustered"/>
        <c:ser>
          <c:idx val="0"/>
          <c:order val="0"/>
          <c:tx>
            <c:strRef>
              <c:f>Sheet1!$B$1</c:f>
              <c:strCache>
                <c:ptCount val="1"/>
                <c:pt idx="0">
                  <c:v>Users</c:v>
                </c:pt>
              </c:strCache>
            </c:strRef>
          </c:tx>
          <c:cat>
            <c:strRef>
              <c:f>Sheet1!$A$2:$A$5</c:f>
              <c:strCache>
                <c:ptCount val="4"/>
                <c:pt idx="0">
                  <c:v>July-07</c:v>
                </c:pt>
                <c:pt idx="1">
                  <c:v>Jul-08</c:v>
                </c:pt>
                <c:pt idx="2">
                  <c:v>Jul-09</c:v>
                </c:pt>
                <c:pt idx="3">
                  <c:v>Jul-10 (est)</c:v>
                </c:pt>
              </c:strCache>
            </c:strRef>
          </c:cat>
          <c:val>
            <c:numRef>
              <c:f>Sheet1!$B$2:$B$5</c:f>
              <c:numCache>
                <c:formatCode>General</c:formatCode>
                <c:ptCount val="4"/>
                <c:pt idx="0">
                  <c:v>5000</c:v>
                </c:pt>
                <c:pt idx="1">
                  <c:v>25000</c:v>
                </c:pt>
                <c:pt idx="2">
                  <c:v>54000</c:v>
                </c:pt>
                <c:pt idx="3">
                  <c:v>70000</c:v>
                </c:pt>
              </c:numCache>
            </c:numRef>
          </c:val>
        </c:ser>
        <c:axId val="104435712"/>
        <c:axId val="104437248"/>
      </c:barChart>
      <c:catAx>
        <c:axId val="104435712"/>
        <c:scaling>
          <c:orientation val="minMax"/>
        </c:scaling>
        <c:axPos val="b"/>
        <c:numFmt formatCode="[$-409]mmmm\-yy;@" sourceLinked="1"/>
        <c:tickLblPos val="nextTo"/>
        <c:crossAx val="104437248"/>
        <c:crosses val="autoZero"/>
        <c:auto val="1"/>
        <c:lblAlgn val="ctr"/>
        <c:lblOffset val="100"/>
      </c:catAx>
      <c:valAx>
        <c:axId val="104437248"/>
        <c:scaling>
          <c:orientation val="minMax"/>
        </c:scaling>
        <c:axPos val="l"/>
        <c:majorGridlines/>
        <c:numFmt formatCode="General" sourceLinked="1"/>
        <c:tickLblPos val="nextTo"/>
        <c:crossAx val="104435712"/>
        <c:crosses val="autoZero"/>
        <c:crossBetween val="between"/>
        <c:dispUnits>
          <c:builtInUnit val="tenThousands"/>
          <c:dispUnitsLbl>
            <c:layout/>
          </c:dispUnitsLbl>
        </c:dispUnits>
      </c:valAx>
    </c:plotArea>
    <c:plotVisOnly val="1"/>
    <c:dispBlanksAs val="gap"/>
  </c:chart>
  <c:txPr>
    <a:bodyPr/>
    <a:lstStyle/>
    <a:p>
      <a:pPr>
        <a:defRPr sz="1800"/>
      </a:pPr>
      <a:endParaRPr lang="en-US"/>
    </a:p>
  </c:txPr>
  <c:externalData r:id="rId1"/>
</c:chartSpace>
</file>

<file path=ppt/drawings/_rels/vmlDrawing1.v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11/7/2009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unc302_stark.pptx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 xmlns:p14="http://schemas.microsoft.com/office/powerpoint/2010/main" val="10966429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 xmlns:p14="http://schemas.microsoft.com/office/powerpoint/2010/main" val="3830713000"/>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pPr algn="l" rtl="0" fontAlgn="base">
              <a:spcBef>
                <a:spcPct val="0"/>
              </a:spcBef>
              <a:spcAft>
                <a:spcPct val="0"/>
              </a:spcAft>
              <a:defRPr/>
            </a:pPr>
            <a:endParaRPr lang="en-US" sz="1100" dirty="0">
              <a:solidFill>
                <a:prstClr val="black"/>
              </a:solidFill>
              <a:latin typeface="Arial" pitchFamily="34" charset="0"/>
              <a:ea typeface="ＭＳ Ｐゴシック" pitchFamily="34" charset="-128"/>
            </a:endParaRPr>
          </a:p>
        </p:txBody>
      </p:sp>
      <p:sp>
        <p:nvSpPr>
          <p:cNvPr id="5" name="Date Placeholder 4"/>
          <p:cNvSpPr>
            <a:spLocks noGrp="1"/>
          </p:cNvSpPr>
          <p:nvPr>
            <p:ph type="dt" idx="11"/>
          </p:nvPr>
        </p:nvSpPr>
        <p:spPr/>
        <p:txBody>
          <a:bodyPr/>
          <a:lstStyle/>
          <a:p>
            <a:pPr algn="r" rtl="0" fontAlgn="base">
              <a:spcBef>
                <a:spcPct val="0"/>
              </a:spcBef>
              <a:spcAft>
                <a:spcPct val="0"/>
              </a:spcAft>
              <a:defRPr/>
            </a:pPr>
            <a:endParaRPr lang="en-US" sz="1100" dirty="0">
              <a:solidFill>
                <a:prstClr val="black"/>
              </a:solidFill>
              <a:latin typeface="Arial" pitchFamily="34" charset="0"/>
              <a:ea typeface="ＭＳ Ｐゴシック" pitchFamily="34" charset="-128"/>
            </a:endParaRPr>
          </a:p>
        </p:txBody>
      </p:sp>
      <p:sp>
        <p:nvSpPr>
          <p:cNvPr id="6" name="Footer Placeholder 5"/>
          <p:cNvSpPr>
            <a:spLocks noGrp="1"/>
          </p:cNvSpPr>
          <p:nvPr>
            <p:ph type="ftr" sz="quarter" idx="12"/>
          </p:nvPr>
        </p:nvSpPr>
        <p:spPr/>
        <p:txBody>
          <a:bodyPr/>
          <a:lstStyle/>
          <a:p>
            <a:pPr algn="l" rtl="0" fontAlgn="base">
              <a:spcBef>
                <a:spcPct val="0"/>
              </a:spcBef>
              <a:spcAft>
                <a:spcPct val="0"/>
              </a:spcAft>
              <a:defRPr/>
            </a:pPr>
            <a:endParaRPr lang="en-US" sz="1100" dirty="0">
              <a:solidFill>
                <a:prstClr val="black"/>
              </a:solidFill>
              <a:latin typeface="Arial" pitchFamily="34" charset="0"/>
              <a:ea typeface="ＭＳ Ｐゴシック" pitchFamily="34" charset="-128"/>
            </a:endParaRPr>
          </a:p>
        </p:txBody>
      </p:sp>
      <p:sp>
        <p:nvSpPr>
          <p:cNvPr id="7" name="Slide Number Placeholder 6"/>
          <p:cNvSpPr>
            <a:spLocks noGrp="1"/>
          </p:cNvSpPr>
          <p:nvPr>
            <p:ph type="sldNum" sz="quarter" idx="13"/>
          </p:nvPr>
        </p:nvSpPr>
        <p:spPr/>
        <p:txBody>
          <a:bodyPr/>
          <a:lstStyle/>
          <a:p>
            <a:pPr algn="r" rtl="0" fontAlgn="base">
              <a:spcBef>
                <a:spcPct val="0"/>
              </a:spcBef>
              <a:spcAft>
                <a:spcPct val="0"/>
              </a:spcAft>
              <a:defRPr/>
            </a:pPr>
            <a:endParaRPr lang="en-US" sz="1100" dirty="0">
              <a:solidFill>
                <a:prstClr val="black"/>
              </a:solidFill>
              <a:latin typeface="Arial" pitchFamily="34" charset="0"/>
              <a:ea typeface="ＭＳ Ｐゴシック" pitchFamily="34"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pPr algn="l" rtl="0" fontAlgn="base">
              <a:spcBef>
                <a:spcPct val="0"/>
              </a:spcBef>
              <a:spcAft>
                <a:spcPct val="0"/>
              </a:spcAft>
              <a:defRPr/>
            </a:pPr>
            <a:endParaRPr lang="en-US" sz="1100" dirty="0">
              <a:solidFill>
                <a:prstClr val="black"/>
              </a:solidFill>
              <a:latin typeface="Arial" pitchFamily="34" charset="0"/>
              <a:ea typeface="ＭＳ Ｐゴシック" pitchFamily="34" charset="-128"/>
            </a:endParaRPr>
          </a:p>
        </p:txBody>
      </p:sp>
      <p:sp>
        <p:nvSpPr>
          <p:cNvPr id="5" name="Date Placeholder 4"/>
          <p:cNvSpPr>
            <a:spLocks noGrp="1"/>
          </p:cNvSpPr>
          <p:nvPr>
            <p:ph type="dt" idx="11"/>
          </p:nvPr>
        </p:nvSpPr>
        <p:spPr/>
        <p:txBody>
          <a:bodyPr/>
          <a:lstStyle/>
          <a:p>
            <a:pPr algn="r" rtl="0" fontAlgn="base">
              <a:spcBef>
                <a:spcPct val="0"/>
              </a:spcBef>
              <a:spcAft>
                <a:spcPct val="0"/>
              </a:spcAft>
              <a:defRPr/>
            </a:pPr>
            <a:endParaRPr lang="en-US" sz="1100" dirty="0">
              <a:solidFill>
                <a:prstClr val="black"/>
              </a:solidFill>
              <a:latin typeface="Arial" pitchFamily="34" charset="0"/>
              <a:ea typeface="ＭＳ Ｐゴシック" pitchFamily="34" charset="-128"/>
            </a:endParaRPr>
          </a:p>
        </p:txBody>
      </p:sp>
      <p:sp>
        <p:nvSpPr>
          <p:cNvPr id="6" name="Footer Placeholder 5"/>
          <p:cNvSpPr>
            <a:spLocks noGrp="1"/>
          </p:cNvSpPr>
          <p:nvPr>
            <p:ph type="ftr" sz="quarter" idx="12"/>
          </p:nvPr>
        </p:nvSpPr>
        <p:spPr/>
        <p:txBody>
          <a:bodyPr/>
          <a:lstStyle/>
          <a:p>
            <a:pPr algn="l" rtl="0" fontAlgn="base">
              <a:spcBef>
                <a:spcPct val="0"/>
              </a:spcBef>
              <a:spcAft>
                <a:spcPct val="0"/>
              </a:spcAft>
              <a:defRPr/>
            </a:pPr>
            <a:endParaRPr lang="en-US" sz="1100" dirty="0">
              <a:solidFill>
                <a:prstClr val="black"/>
              </a:solidFill>
              <a:latin typeface="Arial" pitchFamily="34" charset="0"/>
              <a:ea typeface="ＭＳ Ｐゴシック" pitchFamily="34" charset="-128"/>
            </a:endParaRPr>
          </a:p>
        </p:txBody>
      </p:sp>
      <p:sp>
        <p:nvSpPr>
          <p:cNvPr id="7" name="Slide Number Placeholder 6"/>
          <p:cNvSpPr>
            <a:spLocks noGrp="1"/>
          </p:cNvSpPr>
          <p:nvPr>
            <p:ph type="sldNum" sz="quarter" idx="13"/>
          </p:nvPr>
        </p:nvSpPr>
        <p:spPr/>
        <p:txBody>
          <a:bodyPr/>
          <a:lstStyle/>
          <a:p>
            <a:pPr algn="r" rtl="0" fontAlgn="base">
              <a:spcBef>
                <a:spcPct val="0"/>
              </a:spcBef>
              <a:spcAft>
                <a:spcPct val="0"/>
              </a:spcAft>
              <a:defRPr/>
            </a:pPr>
            <a:endParaRPr lang="en-US" sz="1100" dirty="0">
              <a:solidFill>
                <a:prstClr val="black"/>
              </a:solidFill>
              <a:latin typeface="Arial" pitchFamily="34" charset="0"/>
              <a:ea typeface="ＭＳ Ｐゴシック" pitchFamily="34" charset="-12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lgn="r" rtl="0" fontAlgn="base">
              <a:spcBef>
                <a:spcPct val="0"/>
              </a:spcBef>
              <a:spcAft>
                <a:spcPct val="0"/>
              </a:spcAft>
              <a:defRPr/>
            </a:pPr>
            <a:endParaRPr lang="en-US" sz="1100" dirty="0">
              <a:solidFill>
                <a:prstClr val="black"/>
              </a:solidFill>
              <a:latin typeface="Arial" pitchFamily="34" charset="0"/>
              <a:ea typeface="ＭＳ Ｐゴシック" pitchFamily="34" charset="-128"/>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55296"/>
          <p:cNvSpPr>
            <a:spLocks noGrp="1" noRot="1" noChangeAspect="1" noTextEdit="1"/>
          </p:cNvSpPr>
          <p:nvPr>
            <p:ph type="sldImg"/>
          </p:nvPr>
        </p:nvSpPr>
        <p:spPr>
          <a:noFill/>
          <a:ln w="9525" cap="flat">
            <a:headEnd type="none" w="med" len="med"/>
            <a:tailEnd type="none" w="med" len="med"/>
          </a:ln>
        </p:spPr>
      </p:sp>
      <p:sp>
        <p:nvSpPr>
          <p:cNvPr id="72707" name="Rectangle 55297"/>
          <p:cNvSpPr>
            <a:spLocks noGrp="1"/>
          </p:cNvSpPr>
          <p:nvPr>
            <p:ph type="body" idx="1"/>
          </p:nvPr>
        </p:nvSpPr>
        <p:spPr bwMode="auto">
          <a:noFill/>
        </p:spPr>
        <p:txBody>
          <a:bodyPr/>
          <a:lstStyle/>
          <a:p>
            <a:pPr defTabSz="914104">
              <a:spcBef>
                <a:spcPct val="0"/>
              </a:spcBef>
              <a:defRPr/>
            </a:pPr>
            <a:endParaRPr lang="en-US" dirty="0" smtClean="0"/>
          </a:p>
        </p:txBody>
      </p:sp>
      <p:sp>
        <p:nvSpPr>
          <p:cNvPr id="72708" name="TextBox 3"/>
          <p:cNvSpPr txBox="1">
            <a:spLocks noGrp="1"/>
          </p:cNvSpPr>
          <p:nvPr/>
        </p:nvSpPr>
        <p:spPr bwMode="auto">
          <a:xfrm>
            <a:off x="3884030" y="8684929"/>
            <a:ext cx="2972421" cy="457513"/>
          </a:xfrm>
          <a:prstGeom prst="rect">
            <a:avLst/>
          </a:prstGeom>
          <a:noFill/>
          <a:ln w="9525" algn="ctr">
            <a:noFill/>
            <a:miter lim="800000"/>
            <a:headEnd/>
            <a:tailEnd/>
          </a:ln>
        </p:spPr>
        <p:txBody>
          <a:bodyPr lIns="91412" tIns="45706" rIns="91412" bIns="45706" anchor="b"/>
          <a:lstStyle/>
          <a:p>
            <a:pPr algn="r" rtl="0" fontAlgn="base">
              <a:spcBef>
                <a:spcPct val="0"/>
              </a:spcBef>
              <a:spcAft>
                <a:spcPct val="0"/>
              </a:spcAft>
            </a:pPr>
            <a:endParaRPr lang="en-US" sz="1200" dirty="0">
              <a:solidFill>
                <a:prstClr val="black"/>
              </a:solidFill>
              <a:latin typeface="Arial" pitchFamily="34" charset="0"/>
              <a:ea typeface="ＭＳ Ｐゴシック" pitchFamily="34" charset="-128"/>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p14="http://schemas.microsoft.com/office/powerpoint/2010/main" val="1511652951"/>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extLst>
      <p:ext uri="{BB962C8B-B14F-4D97-AF65-F5344CB8AC3E}">
        <p14:creationId xmlns="" xmlns:p14="http://schemas.microsoft.com/office/powerpoint/2010/main" val="4190329489"/>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extLst>
      <p:ext uri="{BB962C8B-B14F-4D97-AF65-F5344CB8AC3E}">
        <p14:creationId xmlns="" xmlns:p14="http://schemas.microsoft.com/office/powerpoint/2010/main" val="2585373699"/>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4.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15.xml"/><Relationship Id="rId5" Type="http://schemas.openxmlformats.org/officeDocument/2006/relationships/image" Target="../media/image3.pn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7" r:id="rId11"/>
    <p:sldLayoutId id="2147483728" r:id="rId12"/>
    <p:sldLayoutId id="2147483729" r:id="rId13"/>
  </p:sldLayoutIdLst>
  <mc:AlternateContent xmlns:mc="http://schemas.openxmlformats.org/markup-compatibility/2006">
    <mc:Choice xmlns="" xmlns:p14="http://schemas.microsoft.com/office/powerpoint/2010/main" Requires="p14">
      <p:transition p14:dur="0"/>
    </mc:Choice>
    <mc:Fallback>
      <p:transition/>
    </mc:Fallback>
  </mc:AlternateContent>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6"/>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7"/>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1"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3"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7" Type="http://schemas.openxmlformats.org/officeDocument/2006/relationships/oleObject" Target="../embeddings/oleObject4.bin"/><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6.xml"/><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3" Type="http://schemas.openxmlformats.org/officeDocument/2006/relationships/hyperlink" Target="http://www.microsoft.com/downloads/details.aspx?familyid=5EC060FD-BA9A-4C52-8BD8-148F502B791F&amp;displaylang=en" TargetMode="External"/><Relationship Id="rId2" Type="http://schemas.openxmlformats.org/officeDocument/2006/relationships/notesSlide" Target="../notesSlides/notesSlide39.xml"/><Relationship Id="rId1" Type="http://schemas.openxmlformats.org/officeDocument/2006/relationships/slideLayout" Target="../slideLayouts/slideLayout13.xml"/><Relationship Id="rId6" Type="http://schemas.openxmlformats.org/officeDocument/2006/relationships/hyperlink" Target="http://technet.microsoft.com/en-us/library/dd572295(office.13).aspx" TargetMode="External"/><Relationship Id="rId5" Type="http://schemas.openxmlformats.org/officeDocument/2006/relationships/hyperlink" Target="http://msdn.microsoft.com/en-us/library/cc307432.aspx" TargetMode="External"/><Relationship Id="rId4" Type="http://schemas.openxmlformats.org/officeDocument/2006/relationships/hyperlink" Target="http://www.microsoft.com/downloads/details.aspx?FamilyID=05625af1-3444-4e67-9557-3fd5af9ae8d1&amp;DisplayLang=e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14.png"/><Relationship Id="rId7" Type="http://schemas.openxmlformats.org/officeDocument/2006/relationships/image" Target="../media/image16.png"/><Relationship Id="rId2" Type="http://schemas.openxmlformats.org/officeDocument/2006/relationships/notesSlide" Target="../notesSlides/notesSlide42.xml"/><Relationship Id="rId1" Type="http://schemas.openxmlformats.org/officeDocument/2006/relationships/slideLayout" Target="../slideLayouts/slideLayout7.xml"/><Relationship Id="rId6" Type="http://schemas.openxmlformats.org/officeDocument/2006/relationships/image" Target="../media/image15.png"/><Relationship Id="rId11" Type="http://schemas.openxmlformats.org/officeDocument/2006/relationships/image" Target="../media/image18.png"/><Relationship Id="rId5" Type="http://schemas.openxmlformats.org/officeDocument/2006/relationships/hyperlink" Target="http://microsoft.com/technet" TargetMode="External"/><Relationship Id="rId10" Type="http://schemas.openxmlformats.org/officeDocument/2006/relationships/image" Target="../media/image17.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Media Scenarios</a:t>
            </a:r>
            <a:br>
              <a:rPr lang="en-US" dirty="0" smtClean="0"/>
            </a:br>
            <a:r>
              <a:rPr lang="en-US" sz="3600" dirty="0" smtClean="0">
                <a:solidFill>
                  <a:schemeClr val="tx2"/>
                </a:solidFill>
              </a:rPr>
              <a:t>Two Internal Users, closed ports on firewall</a:t>
            </a:r>
            <a:endParaRPr lang="en-US" dirty="0">
              <a:solidFill>
                <a:schemeClr val="tx2"/>
              </a:solidFill>
            </a:endParaRPr>
          </a:p>
        </p:txBody>
      </p:sp>
      <p:sp>
        <p:nvSpPr>
          <p:cNvPr id="24" name="Rectangle 23"/>
          <p:cNvSpPr/>
          <p:nvPr/>
        </p:nvSpPr>
        <p:spPr bwMode="auto">
          <a:xfrm>
            <a:off x="620975" y="1600200"/>
            <a:ext cx="2745474" cy="3411940"/>
          </a:xfrm>
          <a:prstGeom prst="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5" name="Rectangle 24"/>
          <p:cNvSpPr/>
          <p:nvPr/>
        </p:nvSpPr>
        <p:spPr bwMode="auto">
          <a:xfrm>
            <a:off x="3366449" y="1600200"/>
            <a:ext cx="2745474" cy="3411940"/>
          </a:xfrm>
          <a:prstGeom prst="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26"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536511" y="1899454"/>
            <a:ext cx="914400" cy="10382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7"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673603" y="3535195"/>
            <a:ext cx="1104900" cy="1285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8" name="Rectangle 27"/>
          <p:cNvSpPr/>
          <p:nvPr/>
        </p:nvSpPr>
        <p:spPr>
          <a:xfrm>
            <a:off x="1020744" y="5012140"/>
            <a:ext cx="1945935" cy="830997"/>
          </a:xfrm>
          <a:prstGeom prst="rect">
            <a:avLst/>
          </a:prstGeom>
        </p:spPr>
        <p:txBody>
          <a:bodyPr wrap="square">
            <a:spAutoFit/>
          </a:bodyPr>
          <a:lstStyle/>
          <a:p>
            <a:pPr algn="ctr"/>
            <a:r>
              <a:rPr lang="en-US" sz="2400" dirty="0"/>
              <a:t>Internal </a:t>
            </a:r>
            <a:r>
              <a:rPr lang="en-US" sz="2400" dirty="0" smtClean="0"/>
              <a:t>Network</a:t>
            </a:r>
            <a:endParaRPr lang="en-US" sz="2400" dirty="0"/>
          </a:p>
        </p:txBody>
      </p:sp>
      <p:sp>
        <p:nvSpPr>
          <p:cNvPr id="29" name="Rectangle 28"/>
          <p:cNvSpPr/>
          <p:nvPr/>
        </p:nvSpPr>
        <p:spPr bwMode="auto">
          <a:xfrm>
            <a:off x="6111923" y="1600200"/>
            <a:ext cx="2745474" cy="3411940"/>
          </a:xfrm>
          <a:prstGeom prst="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0" name="Rectangle 29"/>
          <p:cNvSpPr/>
          <p:nvPr/>
        </p:nvSpPr>
        <p:spPr>
          <a:xfrm>
            <a:off x="3766218" y="5028908"/>
            <a:ext cx="1945935" cy="461665"/>
          </a:xfrm>
          <a:prstGeom prst="rect">
            <a:avLst/>
          </a:prstGeom>
        </p:spPr>
        <p:txBody>
          <a:bodyPr wrap="square">
            <a:spAutoFit/>
          </a:bodyPr>
          <a:lstStyle/>
          <a:p>
            <a:pPr algn="ctr"/>
            <a:r>
              <a:rPr lang="en-US" sz="2400" dirty="0" smtClean="0"/>
              <a:t>DMZ</a:t>
            </a:r>
            <a:endParaRPr lang="en-US" sz="2400" dirty="0"/>
          </a:p>
        </p:txBody>
      </p:sp>
      <p:sp>
        <p:nvSpPr>
          <p:cNvPr id="31" name="Rectangle 30"/>
          <p:cNvSpPr/>
          <p:nvPr/>
        </p:nvSpPr>
        <p:spPr>
          <a:xfrm>
            <a:off x="6511692" y="5028908"/>
            <a:ext cx="1945935" cy="830997"/>
          </a:xfrm>
          <a:prstGeom prst="rect">
            <a:avLst/>
          </a:prstGeom>
        </p:spPr>
        <p:txBody>
          <a:bodyPr wrap="square">
            <a:spAutoFit/>
          </a:bodyPr>
          <a:lstStyle/>
          <a:p>
            <a:pPr algn="ctr"/>
            <a:r>
              <a:rPr lang="en-US" sz="2400" dirty="0" smtClean="0"/>
              <a:t>External Network</a:t>
            </a:r>
            <a:endParaRPr lang="en-US" sz="2400" dirty="0"/>
          </a:p>
        </p:txBody>
      </p:sp>
      <p:pic>
        <p:nvPicPr>
          <p:cNvPr id="32"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4281985" y="1942671"/>
            <a:ext cx="914400" cy="10382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3"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6932209" y="1883818"/>
            <a:ext cx="1104900" cy="1285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4"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6932210" y="3523823"/>
            <a:ext cx="1104900" cy="1285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5" name="Rectangle 34"/>
          <p:cNvSpPr/>
          <p:nvPr/>
        </p:nvSpPr>
        <p:spPr>
          <a:xfrm>
            <a:off x="1478890" y="2832461"/>
            <a:ext cx="1029641" cy="369332"/>
          </a:xfrm>
          <a:prstGeom prst="rect">
            <a:avLst/>
          </a:prstGeom>
        </p:spPr>
        <p:txBody>
          <a:bodyPr wrap="none">
            <a:spAutoFit/>
          </a:bodyPr>
          <a:lstStyle/>
          <a:p>
            <a:r>
              <a:rPr lang="en-US" dirty="0" smtClean="0">
                <a:solidFill>
                  <a:schemeClr val="bg1"/>
                </a:solidFill>
              </a:rPr>
              <a:t>OCS Pool</a:t>
            </a:r>
            <a:endParaRPr lang="en-US" dirty="0">
              <a:solidFill>
                <a:schemeClr val="bg1"/>
              </a:solidFill>
            </a:endParaRPr>
          </a:p>
        </p:txBody>
      </p:sp>
      <p:sp>
        <p:nvSpPr>
          <p:cNvPr id="36" name="Rectangle 35"/>
          <p:cNvSpPr/>
          <p:nvPr/>
        </p:nvSpPr>
        <p:spPr>
          <a:xfrm>
            <a:off x="4224364" y="2916625"/>
            <a:ext cx="1072217" cy="369332"/>
          </a:xfrm>
          <a:prstGeom prst="rect">
            <a:avLst/>
          </a:prstGeom>
        </p:spPr>
        <p:txBody>
          <a:bodyPr wrap="none">
            <a:spAutoFit/>
          </a:bodyPr>
          <a:lstStyle/>
          <a:p>
            <a:r>
              <a:rPr lang="en-US" dirty="0" smtClean="0">
                <a:solidFill>
                  <a:schemeClr val="bg1"/>
                </a:solidFill>
              </a:rPr>
              <a:t>OCS Edge</a:t>
            </a:r>
            <a:endParaRPr lang="en-US" dirty="0">
              <a:solidFill>
                <a:schemeClr val="bg1"/>
              </a:solidFill>
            </a:endParaRPr>
          </a:p>
        </p:txBody>
      </p:sp>
      <p:pic>
        <p:nvPicPr>
          <p:cNvPr id="37"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2081597" y="3617083"/>
            <a:ext cx="1104900" cy="1285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cxnSp>
        <p:nvCxnSpPr>
          <p:cNvPr id="38" name="Straight Connector 37"/>
          <p:cNvCxnSpPr/>
          <p:nvPr/>
        </p:nvCxnSpPr>
        <p:spPr>
          <a:xfrm flipV="1">
            <a:off x="2848974" y="2514597"/>
            <a:ext cx="1572901" cy="1337481"/>
          </a:xfrm>
          <a:prstGeom prst="line">
            <a:avLst/>
          </a:prstGeom>
        </p:spPr>
        <p:style>
          <a:lnRef idx="2">
            <a:schemeClr val="accent6"/>
          </a:lnRef>
          <a:fillRef idx="0">
            <a:schemeClr val="accent6"/>
          </a:fillRef>
          <a:effectRef idx="1">
            <a:schemeClr val="accent6"/>
          </a:effectRef>
          <a:fontRef idx="minor">
            <a:schemeClr val="tx1"/>
          </a:fontRef>
        </p:style>
      </p:cxnSp>
      <p:cxnSp>
        <p:nvCxnSpPr>
          <p:cNvPr id="39" name="Straight Connector 38"/>
          <p:cNvCxnSpPr/>
          <p:nvPr/>
        </p:nvCxnSpPr>
        <p:spPr>
          <a:xfrm flipV="1">
            <a:off x="1478890" y="2493250"/>
            <a:ext cx="2942985" cy="1249646"/>
          </a:xfrm>
          <a:prstGeom prst="line">
            <a:avLst/>
          </a:prstGeom>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 xmlns:p14="http://schemas.microsoft.com/office/powerpoint/2010/main" val="3145417842"/>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Microsoft Media Platform</a:t>
            </a:r>
            <a:endParaRPr lang="en-US" dirty="0"/>
          </a:p>
        </p:txBody>
      </p:sp>
      <p:sp>
        <p:nvSpPr>
          <p:cNvPr id="3" name="Text Placeholder 2"/>
          <p:cNvSpPr>
            <a:spLocks noGrp="1"/>
          </p:cNvSpPr>
          <p:nvPr>
            <p:ph type="body" sz="quarter" idx="4294967295"/>
          </p:nvPr>
        </p:nvSpPr>
        <p:spPr>
          <a:xfrm>
            <a:off x="381000" y="1131888"/>
            <a:ext cx="8382000" cy="5601533"/>
          </a:xfrm>
          <a:prstGeom prst="rect">
            <a:avLst/>
          </a:prstGeom>
        </p:spPr>
        <p:txBody>
          <a:bodyPr/>
          <a:lstStyle/>
          <a:p>
            <a:r>
              <a:rPr lang="en-US" altLang="zh-CN" sz="2800" dirty="0"/>
              <a:t>Optimizes the audio that gets into the packet</a:t>
            </a:r>
          </a:p>
          <a:p>
            <a:pPr lvl="1"/>
            <a:r>
              <a:rPr lang="en-US" altLang="zh-CN" sz="2400" dirty="0"/>
              <a:t>Noise suppression</a:t>
            </a:r>
          </a:p>
          <a:p>
            <a:pPr lvl="1"/>
            <a:r>
              <a:rPr lang="en-US" altLang="zh-CN" sz="2400" dirty="0"/>
              <a:t>Automatic gain control </a:t>
            </a:r>
          </a:p>
          <a:p>
            <a:pPr lvl="1"/>
            <a:r>
              <a:rPr lang="en-US" altLang="zh-CN" sz="2400" dirty="0"/>
              <a:t>Acoustic echo cancellation</a:t>
            </a:r>
          </a:p>
          <a:p>
            <a:r>
              <a:rPr lang="en-US" altLang="zh-CN" sz="2800" dirty="0" smtClean="0"/>
              <a:t>Robust audio/video processing</a:t>
            </a:r>
          </a:p>
          <a:p>
            <a:pPr lvl="1"/>
            <a:r>
              <a:rPr lang="en-US" sz="2400" dirty="0" smtClean="0"/>
              <a:t>Forward error correction and error concealment</a:t>
            </a:r>
          </a:p>
          <a:p>
            <a:pPr lvl="1"/>
            <a:r>
              <a:rPr lang="en-US" sz="2400" dirty="0" smtClean="0"/>
              <a:t>Time-warping jitter buffer control</a:t>
            </a:r>
          </a:p>
          <a:p>
            <a:pPr lvl="1"/>
            <a:r>
              <a:rPr lang="en-US" sz="2400" dirty="0" smtClean="0"/>
              <a:t>Dynamic Adaptation to real-time network conditions</a:t>
            </a:r>
            <a:endParaRPr lang="en-US" altLang="zh-CN" sz="2400" dirty="0" smtClean="0"/>
          </a:p>
          <a:p>
            <a:r>
              <a:rPr lang="en-US" altLang="zh-CN" sz="2800" dirty="0" smtClean="0"/>
              <a:t>Advanced Network Layer</a:t>
            </a:r>
          </a:p>
          <a:p>
            <a:pPr lvl="1"/>
            <a:r>
              <a:rPr lang="en-US" sz="2400" dirty="0" smtClean="0"/>
              <a:t>Network Address Translation &amp; Firewall traversal</a:t>
            </a:r>
          </a:p>
          <a:p>
            <a:pPr lvl="1"/>
            <a:r>
              <a:rPr lang="en-US" sz="2400" dirty="0" smtClean="0"/>
              <a:t>Secure Real-time Transport Protocol (SRTP)</a:t>
            </a:r>
          </a:p>
          <a:p>
            <a:r>
              <a:rPr lang="en-US" altLang="zh-CN" sz="2800" dirty="0" smtClean="0"/>
              <a:t>Measurements and reporting of user experience</a:t>
            </a:r>
          </a:p>
        </p:txBody>
      </p:sp>
    </p:spTree>
    <p:extLst>
      <p:ext uri="{BB962C8B-B14F-4D97-AF65-F5344CB8AC3E}">
        <p14:creationId xmlns="" xmlns:p14="http://schemas.microsoft.com/office/powerpoint/2010/main" val="4122677000"/>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609398"/>
          </a:xfrm>
        </p:spPr>
        <p:txBody>
          <a:bodyPr/>
          <a:lstStyle/>
          <a:p>
            <a:r>
              <a:rPr sz="4400" smtClean="0"/>
              <a:t>Codecs</a:t>
            </a:r>
            <a:endParaRPr lang="en-US" dirty="0"/>
          </a:p>
        </p:txBody>
      </p:sp>
      <p:sp>
        <p:nvSpPr>
          <p:cNvPr id="3" name="Content Placeholder 2"/>
          <p:cNvSpPr>
            <a:spLocks noGrp="1"/>
          </p:cNvSpPr>
          <p:nvPr>
            <p:ph idx="1"/>
          </p:nvPr>
        </p:nvSpPr>
        <p:spPr>
          <a:xfrm>
            <a:off x="381000" y="957948"/>
            <a:ext cx="8763000" cy="5623078"/>
          </a:xfrm>
        </p:spPr>
        <p:txBody>
          <a:bodyPr/>
          <a:lstStyle/>
          <a:p>
            <a:r>
              <a:rPr lang="en-US" dirty="0" smtClean="0"/>
              <a:t>Office Communicator stack has 9 audio codecs</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a:buNone/>
            </a:pPr>
            <a:endParaRPr lang="en-US" sz="1800" dirty="0" smtClean="0"/>
          </a:p>
          <a:p>
            <a:r>
              <a:rPr lang="en-US" dirty="0" smtClean="0"/>
              <a:t>Most connectivity is via </a:t>
            </a:r>
            <a:r>
              <a:rPr lang="en-US" dirty="0" err="1" smtClean="0"/>
              <a:t>RTAudio</a:t>
            </a:r>
            <a:r>
              <a:rPr lang="en-US" dirty="0" smtClean="0"/>
              <a:t> and SIREN</a:t>
            </a:r>
          </a:p>
          <a:p>
            <a:endParaRPr lang="en-US" dirty="0" smtClean="0"/>
          </a:p>
        </p:txBody>
      </p:sp>
      <p:graphicFrame>
        <p:nvGraphicFramePr>
          <p:cNvPr id="5" name="Table 4"/>
          <p:cNvGraphicFramePr>
            <a:graphicFrameLocks noGrp="1"/>
          </p:cNvGraphicFramePr>
          <p:nvPr>
            <p:extLst>
              <p:ext uri="{D42A27DB-BD31-4B8C-83A1-F6EECF244321}">
                <p14:modId xmlns="" xmlns:p14="http://schemas.microsoft.com/office/powerpoint/2010/main" val="3232525767"/>
              </p:ext>
            </p:extLst>
          </p:nvPr>
        </p:nvGraphicFramePr>
        <p:xfrm>
          <a:off x="567869" y="1622128"/>
          <a:ext cx="7989272" cy="3657600"/>
        </p:xfrm>
        <a:graphic>
          <a:graphicData uri="http://schemas.openxmlformats.org/drawingml/2006/table">
            <a:tbl>
              <a:tblPr firstRow="1" bandRow="1">
                <a:tableStyleId>{93296810-A885-4BE3-A3E7-6D5BEEA58F35}</a:tableStyleId>
              </a:tblPr>
              <a:tblGrid>
                <a:gridCol w="1660099"/>
                <a:gridCol w="1332176"/>
                <a:gridCol w="2154859"/>
                <a:gridCol w="2842138"/>
              </a:tblGrid>
              <a:tr h="328095">
                <a:tc>
                  <a:txBody>
                    <a:bodyPr/>
                    <a:lstStyle/>
                    <a:p>
                      <a:r>
                        <a:rPr lang="en-US" dirty="0" smtClean="0"/>
                        <a:t>Codec</a:t>
                      </a:r>
                      <a:endParaRPr lang="en-US" dirty="0"/>
                    </a:p>
                  </a:txBody>
                  <a:tcPr/>
                </a:tc>
                <a:tc>
                  <a:txBody>
                    <a:bodyPr/>
                    <a:lstStyle/>
                    <a:p>
                      <a:r>
                        <a:rPr lang="en-US" dirty="0" smtClean="0"/>
                        <a:t>Clock rate</a:t>
                      </a:r>
                      <a:endParaRPr lang="en-US" dirty="0"/>
                    </a:p>
                  </a:txBody>
                  <a:tcPr/>
                </a:tc>
                <a:tc>
                  <a:txBody>
                    <a:bodyPr/>
                    <a:lstStyle/>
                    <a:p>
                      <a:r>
                        <a:rPr lang="en-US" dirty="0" smtClean="0"/>
                        <a:t>P-Time</a:t>
                      </a:r>
                      <a:endParaRPr lang="en-US" dirty="0"/>
                    </a:p>
                  </a:txBody>
                  <a:tcPr/>
                </a:tc>
                <a:tc>
                  <a:txBody>
                    <a:bodyPr/>
                    <a:lstStyle/>
                    <a:p>
                      <a:r>
                        <a:rPr lang="en-US" dirty="0" smtClean="0"/>
                        <a:t>Usage</a:t>
                      </a:r>
                      <a:endParaRPr lang="en-US" dirty="0"/>
                    </a:p>
                  </a:txBody>
                  <a:tcPr/>
                </a:tc>
              </a:tr>
              <a:tr h="328095">
                <a:tc>
                  <a:txBody>
                    <a:bodyPr/>
                    <a:lstStyle/>
                    <a:p>
                      <a:r>
                        <a:rPr lang="en-US" dirty="0" smtClean="0"/>
                        <a:t>RTAudio</a:t>
                      </a:r>
                      <a:endParaRPr lang="en-US" dirty="0"/>
                    </a:p>
                  </a:txBody>
                  <a:tcPr/>
                </a:tc>
                <a:tc>
                  <a:txBody>
                    <a:bodyPr/>
                    <a:lstStyle/>
                    <a:p>
                      <a:r>
                        <a:rPr lang="en-US" dirty="0" smtClean="0"/>
                        <a:t>16000</a:t>
                      </a:r>
                      <a:endParaRPr lang="en-US" dirty="0"/>
                    </a:p>
                  </a:txBody>
                  <a:tcPr/>
                </a:tc>
                <a:tc>
                  <a:txBody>
                    <a:bodyPr/>
                    <a:lstStyle/>
                    <a:p>
                      <a:r>
                        <a:rPr lang="en-US" dirty="0" smtClean="0"/>
                        <a:t>20, 40, 60</a:t>
                      </a:r>
                      <a:endParaRPr lang="en-US" dirty="0"/>
                    </a:p>
                  </a:txBody>
                  <a:tcPr/>
                </a:tc>
                <a:tc>
                  <a:txBody>
                    <a:bodyPr/>
                    <a:lstStyle/>
                    <a:p>
                      <a:r>
                        <a:rPr lang="en-US" dirty="0" smtClean="0"/>
                        <a:t>Peer to Peer</a:t>
                      </a:r>
                      <a:endParaRPr lang="en-US" dirty="0"/>
                    </a:p>
                  </a:txBody>
                  <a:tcPr/>
                </a:tc>
              </a:tr>
              <a:tr h="328095">
                <a:tc>
                  <a:txBody>
                    <a:bodyPr/>
                    <a:lstStyle/>
                    <a:p>
                      <a:r>
                        <a:rPr lang="en-US" dirty="0" smtClean="0"/>
                        <a:t>RTAudio</a:t>
                      </a:r>
                      <a:endParaRPr lang="en-US" dirty="0"/>
                    </a:p>
                  </a:txBody>
                  <a:tcPr/>
                </a:tc>
                <a:tc>
                  <a:txBody>
                    <a:bodyPr/>
                    <a:lstStyle/>
                    <a:p>
                      <a:r>
                        <a:rPr lang="en-US" dirty="0" smtClean="0"/>
                        <a:t>8000</a:t>
                      </a:r>
                      <a:endParaRPr lang="en-US" dirty="0"/>
                    </a:p>
                  </a:txBody>
                  <a:tcPr/>
                </a:tc>
                <a:tc>
                  <a:txBody>
                    <a:bodyPr/>
                    <a:lstStyle/>
                    <a:p>
                      <a:r>
                        <a:rPr lang="en-US" dirty="0" smtClean="0"/>
                        <a:t>20, 40, 60</a:t>
                      </a:r>
                      <a:endParaRPr lang="en-US" dirty="0"/>
                    </a:p>
                  </a:txBody>
                  <a:tcPr/>
                </a:tc>
                <a:tc>
                  <a:txBody>
                    <a:bodyPr/>
                    <a:lstStyle/>
                    <a:p>
                      <a:r>
                        <a:rPr lang="en-US" dirty="0" smtClean="0"/>
                        <a:t>Mediation Server</a:t>
                      </a:r>
                      <a:endParaRPr lang="en-US" dirty="0"/>
                    </a:p>
                  </a:txBody>
                  <a:tcPr/>
                </a:tc>
              </a:tr>
              <a:tr h="328095">
                <a:tc>
                  <a:txBody>
                    <a:bodyPr/>
                    <a:lstStyle/>
                    <a:p>
                      <a:r>
                        <a:rPr lang="en-US" dirty="0" smtClean="0"/>
                        <a:t>SIREN</a:t>
                      </a:r>
                      <a:endParaRPr lang="en-US" dirty="0"/>
                    </a:p>
                  </a:txBody>
                  <a:tcPr/>
                </a:tc>
                <a:tc>
                  <a:txBody>
                    <a:bodyPr/>
                    <a:lstStyle/>
                    <a:p>
                      <a:r>
                        <a:rPr lang="en-US" dirty="0" smtClean="0"/>
                        <a:t>16000</a:t>
                      </a:r>
                      <a:endParaRPr lang="en-US" dirty="0"/>
                    </a:p>
                  </a:txBody>
                  <a:tcPr/>
                </a:tc>
                <a:tc>
                  <a:txBody>
                    <a:bodyPr/>
                    <a:lstStyle/>
                    <a:p>
                      <a:r>
                        <a:rPr lang="en-US" dirty="0" smtClean="0"/>
                        <a:t>20, 40, 60, 100, 200</a:t>
                      </a:r>
                      <a:endParaRPr lang="en-US" dirty="0"/>
                    </a:p>
                  </a:txBody>
                  <a:tcPr/>
                </a:tc>
                <a:tc>
                  <a:txBody>
                    <a:bodyPr/>
                    <a:lstStyle/>
                    <a:p>
                      <a:r>
                        <a:rPr lang="en-US" dirty="0" smtClean="0"/>
                        <a:t>AVMCU</a:t>
                      </a:r>
                      <a:endParaRPr lang="en-US" dirty="0"/>
                    </a:p>
                  </a:txBody>
                  <a:tcPr/>
                </a:tc>
              </a:tr>
              <a:tr h="328095">
                <a:tc>
                  <a:txBody>
                    <a:bodyPr/>
                    <a:lstStyle/>
                    <a:p>
                      <a:r>
                        <a:rPr lang="en-US" dirty="0" smtClean="0"/>
                        <a:t>G.711 μ-Law </a:t>
                      </a:r>
                      <a:endParaRPr lang="en-US" dirty="0"/>
                    </a:p>
                  </a:txBody>
                  <a:tcPr/>
                </a:tc>
                <a:tc>
                  <a:txBody>
                    <a:bodyPr/>
                    <a:lstStyle/>
                    <a:p>
                      <a:r>
                        <a:rPr lang="en-US" dirty="0" smtClean="0"/>
                        <a:t>8000</a:t>
                      </a:r>
                      <a:endParaRPr lang="en-US" dirty="0"/>
                    </a:p>
                  </a:txBody>
                  <a:tcPr/>
                </a:tc>
                <a:tc>
                  <a:txBody>
                    <a:bodyPr/>
                    <a:lstStyle/>
                    <a:p>
                      <a:r>
                        <a:rPr lang="en-US" dirty="0" smtClean="0"/>
                        <a:t>20, 40, 60</a:t>
                      </a:r>
                      <a:endParaRPr lang="en-US" dirty="0"/>
                    </a:p>
                  </a:txBody>
                  <a:tcPr/>
                </a:tc>
                <a:tc>
                  <a:txBody>
                    <a:bodyPr/>
                    <a:lstStyle/>
                    <a:p>
                      <a:r>
                        <a:rPr lang="en-US" dirty="0" err="1" smtClean="0"/>
                        <a:t>Interop</a:t>
                      </a:r>
                      <a:r>
                        <a:rPr lang="en-US" dirty="0" smtClean="0"/>
                        <a:t> &amp; Mediation</a:t>
                      </a:r>
                      <a:r>
                        <a:rPr lang="en-US" baseline="0" dirty="0" smtClean="0"/>
                        <a:t> Server</a:t>
                      </a:r>
                      <a:endParaRPr lang="en-US" dirty="0"/>
                    </a:p>
                  </a:txBody>
                  <a:tcPr/>
                </a:tc>
              </a:tr>
              <a:tr h="328095">
                <a:tc>
                  <a:txBody>
                    <a:bodyPr/>
                    <a:lstStyle/>
                    <a:p>
                      <a:r>
                        <a:rPr lang="en-US" dirty="0" smtClean="0"/>
                        <a:t>G.711 A-Law</a:t>
                      </a:r>
                      <a:endParaRPr lang="en-US" dirty="0"/>
                    </a:p>
                  </a:txBody>
                  <a:tcPr/>
                </a:tc>
                <a:tc>
                  <a:txBody>
                    <a:bodyPr/>
                    <a:lstStyle/>
                    <a:p>
                      <a:r>
                        <a:rPr lang="en-US" dirty="0" smtClean="0"/>
                        <a:t>8000</a:t>
                      </a:r>
                      <a:endParaRPr lang="en-US" dirty="0"/>
                    </a:p>
                  </a:txBody>
                  <a:tcPr/>
                </a:tc>
                <a:tc>
                  <a:txBody>
                    <a:bodyPr/>
                    <a:lstStyle/>
                    <a:p>
                      <a:r>
                        <a:rPr lang="en-US" dirty="0" smtClean="0"/>
                        <a:t>20,</a:t>
                      </a:r>
                      <a:r>
                        <a:rPr lang="en-US" baseline="0" dirty="0" smtClean="0"/>
                        <a:t> 40, 60</a:t>
                      </a:r>
                      <a:endParaRPr lang="en-US" dirty="0"/>
                    </a:p>
                  </a:txBody>
                  <a:tcPr/>
                </a:tc>
                <a:tc>
                  <a:txBody>
                    <a:bodyPr/>
                    <a:lstStyle/>
                    <a:p>
                      <a:r>
                        <a:rPr lang="en-US" dirty="0" smtClean="0"/>
                        <a:t>Interop</a:t>
                      </a:r>
                      <a:endParaRPr lang="en-US" dirty="0"/>
                    </a:p>
                  </a:txBody>
                  <a:tcPr/>
                </a:tc>
              </a:tr>
              <a:tr h="328095">
                <a:tc>
                  <a:txBody>
                    <a:bodyPr/>
                    <a:lstStyle/>
                    <a:p>
                      <a:r>
                        <a:rPr lang="en-US" dirty="0" smtClean="0"/>
                        <a:t>G.722.1</a:t>
                      </a:r>
                      <a:endParaRPr lang="en-US" dirty="0"/>
                    </a:p>
                  </a:txBody>
                  <a:tcPr/>
                </a:tc>
                <a:tc>
                  <a:txBody>
                    <a:bodyPr/>
                    <a:lstStyle/>
                    <a:p>
                      <a:r>
                        <a:rPr lang="en-US" dirty="0" smtClean="0"/>
                        <a:t>16000</a:t>
                      </a:r>
                      <a:endParaRPr lang="en-US" dirty="0"/>
                    </a:p>
                  </a:txBody>
                  <a:tcPr/>
                </a:tc>
                <a:tc>
                  <a:txBody>
                    <a:bodyPr/>
                    <a:lstStyle/>
                    <a:p>
                      <a:r>
                        <a:rPr lang="en-US" dirty="0" smtClean="0"/>
                        <a:t>20, 40, 60</a:t>
                      </a:r>
                      <a:endParaRPr lang="en-US" dirty="0"/>
                    </a:p>
                  </a:txBody>
                  <a:tcPr/>
                </a:tc>
                <a:tc>
                  <a:txBody>
                    <a:bodyPr/>
                    <a:lstStyle/>
                    <a:p>
                      <a:r>
                        <a:rPr lang="en-US" dirty="0" smtClean="0"/>
                        <a:t>Interop</a:t>
                      </a:r>
                      <a:endParaRPr lang="en-US" dirty="0"/>
                    </a:p>
                  </a:txBody>
                  <a:tcPr/>
                </a:tc>
              </a:tr>
              <a:tr h="328095">
                <a:tc>
                  <a:txBody>
                    <a:bodyPr/>
                    <a:lstStyle/>
                    <a:p>
                      <a:r>
                        <a:rPr lang="en-US" dirty="0" smtClean="0"/>
                        <a:t>G.723.1</a:t>
                      </a:r>
                      <a:endParaRPr lang="en-US" dirty="0"/>
                    </a:p>
                  </a:txBody>
                  <a:tcPr/>
                </a:tc>
                <a:tc>
                  <a:txBody>
                    <a:bodyPr/>
                    <a:lstStyle/>
                    <a:p>
                      <a:r>
                        <a:rPr lang="en-US" dirty="0" smtClean="0"/>
                        <a:t>8000</a:t>
                      </a:r>
                      <a:endParaRPr lang="en-US" dirty="0"/>
                    </a:p>
                  </a:txBody>
                  <a:tcPr/>
                </a:tc>
                <a:tc>
                  <a:txBody>
                    <a:bodyPr/>
                    <a:lstStyle/>
                    <a:p>
                      <a:r>
                        <a:rPr lang="en-US" dirty="0" smtClean="0"/>
                        <a:t>30, 60, 90</a:t>
                      </a:r>
                      <a:endParaRPr lang="en-US" dirty="0"/>
                    </a:p>
                  </a:txBody>
                  <a:tcPr/>
                </a:tc>
                <a:tc>
                  <a:txBody>
                    <a:bodyPr/>
                    <a:lstStyle/>
                    <a:p>
                      <a:r>
                        <a:rPr lang="en-US" dirty="0" smtClean="0"/>
                        <a:t>Interop</a:t>
                      </a:r>
                      <a:endParaRPr lang="en-US" dirty="0"/>
                    </a:p>
                  </a:txBody>
                  <a:tcPr/>
                </a:tc>
              </a:tr>
              <a:tr h="328095">
                <a:tc>
                  <a:txBody>
                    <a:bodyPr/>
                    <a:lstStyle/>
                    <a:p>
                      <a:r>
                        <a:rPr lang="en-US" dirty="0" smtClean="0"/>
                        <a:t>G.726</a:t>
                      </a:r>
                      <a:endParaRPr lang="en-US" dirty="0"/>
                    </a:p>
                  </a:txBody>
                  <a:tcPr/>
                </a:tc>
                <a:tc>
                  <a:txBody>
                    <a:bodyPr/>
                    <a:lstStyle/>
                    <a:p>
                      <a:r>
                        <a:rPr lang="en-US" dirty="0" smtClean="0"/>
                        <a:t>8000</a:t>
                      </a:r>
                      <a:endParaRPr lang="en-US" dirty="0"/>
                    </a:p>
                  </a:txBody>
                  <a:tcPr/>
                </a:tc>
                <a:tc>
                  <a:txBody>
                    <a:bodyPr/>
                    <a:lstStyle/>
                    <a:p>
                      <a:r>
                        <a:rPr lang="en-US" dirty="0" smtClean="0"/>
                        <a:t>20, 40, 60</a:t>
                      </a:r>
                      <a:endParaRPr lang="en-US" dirty="0"/>
                    </a:p>
                  </a:txBody>
                  <a:tcPr/>
                </a:tc>
                <a:tc>
                  <a:txBody>
                    <a:bodyPr/>
                    <a:lstStyle/>
                    <a:p>
                      <a:r>
                        <a:rPr lang="en-US" dirty="0" smtClean="0"/>
                        <a:t>Interop</a:t>
                      </a:r>
                      <a:endParaRPr lang="en-US" dirty="0"/>
                    </a:p>
                  </a:txBody>
                  <a:tcPr/>
                </a:tc>
              </a:tr>
              <a:tr h="328095">
                <a:tc>
                  <a:txBody>
                    <a:bodyPr/>
                    <a:lstStyle/>
                    <a:p>
                      <a:r>
                        <a:rPr lang="en-US" dirty="0" smtClean="0"/>
                        <a:t>GSM 6.10</a:t>
                      </a:r>
                      <a:endParaRPr lang="en-US" dirty="0"/>
                    </a:p>
                  </a:txBody>
                  <a:tcPr/>
                </a:tc>
                <a:tc>
                  <a:txBody>
                    <a:bodyPr/>
                    <a:lstStyle/>
                    <a:p>
                      <a:r>
                        <a:rPr lang="en-US" dirty="0" smtClean="0"/>
                        <a:t>8000</a:t>
                      </a:r>
                      <a:endParaRPr lang="en-US" dirty="0"/>
                    </a:p>
                  </a:txBody>
                  <a:tcPr/>
                </a:tc>
                <a:tc>
                  <a:txBody>
                    <a:bodyPr/>
                    <a:lstStyle/>
                    <a:p>
                      <a:r>
                        <a:rPr lang="en-US" dirty="0" smtClean="0"/>
                        <a:t>20, 40, 60</a:t>
                      </a:r>
                      <a:endParaRPr lang="en-US" dirty="0"/>
                    </a:p>
                  </a:txBody>
                  <a:tcPr/>
                </a:tc>
                <a:tc>
                  <a:txBody>
                    <a:bodyPr/>
                    <a:lstStyle/>
                    <a:p>
                      <a:r>
                        <a:rPr lang="en-US" dirty="0" smtClean="0"/>
                        <a:t>Interop</a:t>
                      </a:r>
                      <a:endParaRPr lang="en-US" dirty="0"/>
                    </a:p>
                  </a:txBody>
                  <a:tcPr/>
                </a:tc>
              </a:tr>
            </a:tbl>
          </a:graphicData>
        </a:graphic>
      </p:graphicFrame>
    </p:spTree>
    <p:extLst>
      <p:ext uri="{BB962C8B-B14F-4D97-AF65-F5344CB8AC3E}">
        <p14:creationId xmlns="" xmlns:p14="http://schemas.microsoft.com/office/powerpoint/2010/main" val="2221208357"/>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Media Enhancements in R2</a:t>
            </a:r>
            <a:endParaRPr lang="en-GB" dirty="0"/>
          </a:p>
        </p:txBody>
      </p:sp>
      <p:sp>
        <p:nvSpPr>
          <p:cNvPr id="3" name="Content Placeholder 2"/>
          <p:cNvSpPr>
            <a:spLocks noGrp="1"/>
          </p:cNvSpPr>
          <p:nvPr>
            <p:ph idx="1"/>
          </p:nvPr>
        </p:nvSpPr>
        <p:spPr>
          <a:xfrm>
            <a:off x="381000" y="995398"/>
            <a:ext cx="8763000" cy="5176802"/>
          </a:xfrm>
        </p:spPr>
        <p:txBody>
          <a:bodyPr/>
          <a:lstStyle/>
          <a:p>
            <a:r>
              <a:rPr lang="en-US" sz="2800" dirty="0"/>
              <a:t>Quality &amp; Diagnostics</a:t>
            </a:r>
          </a:p>
          <a:p>
            <a:pPr lvl="1"/>
            <a:r>
              <a:rPr lang="en-US" sz="2400" dirty="0"/>
              <a:t>Media continues if SIP channel is disconnected</a:t>
            </a:r>
          </a:p>
          <a:p>
            <a:pPr lvl="1"/>
            <a:r>
              <a:rPr lang="en-US" sz="2400" dirty="0"/>
              <a:t>In-call diagnostics to report on network impairments, network bandwidth limitations and bad devices</a:t>
            </a:r>
          </a:p>
          <a:p>
            <a:pPr lvl="1"/>
            <a:r>
              <a:rPr lang="en-US" sz="2400" dirty="0"/>
              <a:t>Device-level enhancements to </a:t>
            </a:r>
            <a:r>
              <a:rPr lang="en-US" sz="2400" dirty="0" smtClean="0"/>
              <a:t>Hardware &amp; Software.</a:t>
            </a:r>
            <a:endParaRPr lang="en-US" sz="2400" dirty="0"/>
          </a:p>
          <a:p>
            <a:r>
              <a:rPr lang="en-US" sz="2800" dirty="0" smtClean="0"/>
              <a:t>Audio improvements </a:t>
            </a:r>
          </a:p>
          <a:p>
            <a:pPr lvl="1"/>
            <a:r>
              <a:rPr lang="en-US" sz="2400" dirty="0" smtClean="0"/>
              <a:t>Automatic Gain Control: Improvements to Voice Activity Detector, increased robustness to typing noise</a:t>
            </a:r>
          </a:p>
          <a:p>
            <a:pPr lvl="1"/>
            <a:r>
              <a:rPr lang="en-US" sz="2400" dirty="0" smtClean="0"/>
              <a:t>Echo: Improved Acoustic Echo Cancellation, more power to eliminate echoes, improved robustness against bad devices</a:t>
            </a:r>
          </a:p>
          <a:p>
            <a:r>
              <a:rPr lang="en-US" sz="2800" dirty="0" smtClean="0"/>
              <a:t>Latency improvements</a:t>
            </a:r>
          </a:p>
          <a:p>
            <a:pPr lvl="1"/>
            <a:r>
              <a:rPr lang="en-US" sz="2400" dirty="0" smtClean="0"/>
              <a:t>G.711 to the Mediation Server with &lt; 20ms Round Trip Time</a:t>
            </a:r>
          </a:p>
          <a:p>
            <a:pPr lvl="1"/>
            <a:r>
              <a:rPr lang="en-US" sz="2400" dirty="0" smtClean="0"/>
              <a:t>Support for inbound early media </a:t>
            </a:r>
          </a:p>
          <a:p>
            <a:pPr lvl="1"/>
            <a:endParaRPr lang="en-US" sz="2400" dirty="0" smtClean="0"/>
          </a:p>
        </p:txBody>
      </p:sp>
    </p:spTree>
    <p:extLst>
      <p:ext uri="{BB962C8B-B14F-4D97-AF65-F5344CB8AC3E}">
        <p14:creationId xmlns="" xmlns:p14="http://schemas.microsoft.com/office/powerpoint/2010/main" val="3305552861"/>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Resiliency</a:t>
            </a:r>
            <a:endParaRPr lang="en-US" dirty="0"/>
          </a:p>
        </p:txBody>
      </p:sp>
      <p:sp>
        <p:nvSpPr>
          <p:cNvPr id="4" name="Text Placeholder 3"/>
          <p:cNvSpPr>
            <a:spLocks noGrp="1"/>
          </p:cNvSpPr>
          <p:nvPr>
            <p:ph type="body" sz="quarter" idx="10"/>
          </p:nvPr>
        </p:nvSpPr>
        <p:spPr/>
        <p:txBody>
          <a:bodyPr/>
          <a:lstStyle/>
          <a:p>
            <a:r>
              <a:rPr lang="en-US" smtClean="0"/>
              <a:t>demo </a:t>
            </a:r>
            <a:endParaRPr lang="en-US" dirty="0"/>
          </a:p>
        </p:txBody>
      </p:sp>
    </p:spTree>
    <p:extLst>
      <p:ext uri="{BB962C8B-B14F-4D97-AF65-F5344CB8AC3E}">
        <p14:creationId xmlns="" xmlns:p14="http://schemas.microsoft.com/office/powerpoint/2010/main" val="2100695914"/>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Media Enhancements in R2</a:t>
            </a:r>
            <a:endParaRPr lang="en-US" dirty="0"/>
          </a:p>
        </p:txBody>
      </p:sp>
      <p:sp>
        <p:nvSpPr>
          <p:cNvPr id="3" name="Content Placeholder 2"/>
          <p:cNvSpPr>
            <a:spLocks noGrp="1"/>
          </p:cNvSpPr>
          <p:nvPr>
            <p:ph idx="1"/>
          </p:nvPr>
        </p:nvSpPr>
        <p:spPr>
          <a:xfrm>
            <a:off x="381000" y="914400"/>
            <a:ext cx="8382000" cy="5361468"/>
          </a:xfrm>
        </p:spPr>
        <p:txBody>
          <a:bodyPr/>
          <a:lstStyle/>
          <a:p>
            <a:pPr>
              <a:spcBef>
                <a:spcPts val="600"/>
              </a:spcBef>
            </a:pPr>
            <a:r>
              <a:rPr lang="en-US" sz="2800" dirty="0"/>
              <a:t>Video</a:t>
            </a:r>
          </a:p>
          <a:p>
            <a:pPr lvl="1">
              <a:spcBef>
                <a:spcPts val="600"/>
              </a:spcBef>
            </a:pPr>
            <a:r>
              <a:rPr lang="en-US" dirty="0"/>
              <a:t>Supports VGA (640x480) and HD (1280x720)</a:t>
            </a:r>
            <a:br>
              <a:rPr lang="en-US" dirty="0"/>
            </a:br>
            <a:r>
              <a:rPr lang="en-US" dirty="0"/>
              <a:t> @ up to 25 frames/sec in </a:t>
            </a:r>
            <a:r>
              <a:rPr lang="en-US" dirty="0" smtClean="0"/>
              <a:t>Peer-to-peer </a:t>
            </a:r>
            <a:r>
              <a:rPr lang="en-US" dirty="0"/>
              <a:t>calls</a:t>
            </a:r>
          </a:p>
          <a:p>
            <a:pPr lvl="1">
              <a:spcBef>
                <a:spcPts val="600"/>
              </a:spcBef>
            </a:pPr>
            <a:r>
              <a:rPr lang="en-US" dirty="0"/>
              <a:t>Video settings under control of UC Admin</a:t>
            </a:r>
          </a:p>
          <a:p>
            <a:pPr>
              <a:spcBef>
                <a:spcPts val="600"/>
              </a:spcBef>
            </a:pPr>
            <a:r>
              <a:rPr lang="en-US" sz="2800" dirty="0"/>
              <a:t>Advancing interoperability</a:t>
            </a:r>
          </a:p>
          <a:p>
            <a:pPr lvl="1">
              <a:spcBef>
                <a:spcPts val="600"/>
              </a:spcBef>
            </a:pPr>
            <a:r>
              <a:rPr lang="en-US" dirty="0"/>
              <a:t>Implementation of Comfort Noise Generation </a:t>
            </a:r>
            <a:br>
              <a:rPr lang="en-US" dirty="0"/>
            </a:br>
            <a:r>
              <a:rPr lang="en-US" dirty="0"/>
              <a:t>according to RFC 3389  </a:t>
            </a:r>
          </a:p>
          <a:p>
            <a:pPr lvl="1">
              <a:spcBef>
                <a:spcPts val="600"/>
              </a:spcBef>
            </a:pPr>
            <a:r>
              <a:rPr lang="en-US" dirty="0"/>
              <a:t>Implementation of latest STUN/TURN </a:t>
            </a:r>
            <a:r>
              <a:rPr lang="en-US" dirty="0" smtClean="0"/>
              <a:t>protocols,</a:t>
            </a:r>
            <a:br>
              <a:rPr lang="en-US" dirty="0" smtClean="0"/>
            </a:br>
            <a:r>
              <a:rPr lang="en-US" dirty="0" smtClean="0"/>
              <a:t>ICE v19</a:t>
            </a:r>
            <a:endParaRPr lang="en-US" sz="3200" dirty="0"/>
          </a:p>
          <a:p>
            <a:pPr>
              <a:spcBef>
                <a:spcPts val="600"/>
              </a:spcBef>
            </a:pPr>
            <a:r>
              <a:rPr lang="en-US" sz="2800" dirty="0"/>
              <a:t>Tools</a:t>
            </a:r>
          </a:p>
          <a:p>
            <a:pPr lvl="1">
              <a:spcBef>
                <a:spcPts val="600"/>
              </a:spcBef>
            </a:pPr>
            <a:r>
              <a:rPr lang="en-US" dirty="0"/>
              <a:t>Pre-call Diagnostics Tool</a:t>
            </a:r>
          </a:p>
          <a:p>
            <a:pPr lvl="1">
              <a:spcBef>
                <a:spcPts val="600"/>
              </a:spcBef>
            </a:pPr>
            <a:r>
              <a:rPr lang="en-US" dirty="0"/>
              <a:t>PC4UC Health Check Tool</a:t>
            </a:r>
          </a:p>
        </p:txBody>
      </p:sp>
    </p:spTree>
    <p:extLst>
      <p:ext uri="{BB962C8B-B14F-4D97-AF65-F5344CB8AC3E}">
        <p14:creationId xmlns="" xmlns:p14="http://schemas.microsoft.com/office/powerpoint/2010/main" val="2913259473"/>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Pre-call Diagnostics</a:t>
            </a:r>
            <a:endParaRPr lang="en-US" dirty="0"/>
          </a:p>
        </p:txBody>
      </p:sp>
      <p:sp>
        <p:nvSpPr>
          <p:cNvPr id="4" name="Text Placeholder 3"/>
          <p:cNvSpPr>
            <a:spLocks noGrp="1"/>
          </p:cNvSpPr>
          <p:nvPr>
            <p:ph type="body" sz="quarter" idx="10"/>
          </p:nvPr>
        </p:nvSpPr>
        <p:spPr/>
        <p:txBody>
          <a:bodyPr/>
          <a:lstStyle/>
          <a:p>
            <a:r>
              <a:rPr lang="en-US" smtClean="0"/>
              <a:t>demo </a:t>
            </a:r>
            <a:endParaRPr lang="en-US" dirty="0"/>
          </a:p>
        </p:txBody>
      </p:sp>
    </p:spTree>
    <p:extLst>
      <p:ext uri="{BB962C8B-B14F-4D97-AF65-F5344CB8AC3E}">
        <p14:creationId xmlns="" xmlns:p14="http://schemas.microsoft.com/office/powerpoint/2010/main" val="2562319365"/>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3" name="Picture 1"/>
          <p:cNvPicPr>
            <a:picLocks noChangeAspect="1" noChangeArrowheads="1"/>
          </p:cNvPicPr>
          <p:nvPr/>
        </p:nvPicPr>
        <p:blipFill>
          <a:blip r:embed="rId3"/>
          <a:srcRect/>
          <a:stretch>
            <a:fillRect/>
          </a:stretch>
        </p:blipFill>
        <p:spPr bwMode="auto">
          <a:xfrm>
            <a:off x="323273" y="1422400"/>
            <a:ext cx="8534400" cy="3733800"/>
          </a:xfrm>
          <a:prstGeom prst="rect">
            <a:avLst/>
          </a:prstGeom>
          <a:noFill/>
          <a:ln w="9525">
            <a:noFill/>
            <a:miter lim="800000"/>
            <a:headEnd/>
            <a:tailEnd/>
          </a:ln>
          <a:effectLst/>
        </p:spPr>
      </p:pic>
    </p:spTree>
    <p:extLst>
      <p:ext uri="{BB962C8B-B14F-4D97-AF65-F5344CB8AC3E}">
        <p14:creationId xmlns="" xmlns:p14="http://schemas.microsoft.com/office/powerpoint/2010/main" val="2497285561"/>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tale of three customers…</a:t>
            </a:r>
            <a:endParaRPr lang="en-US" dirty="0"/>
          </a:p>
        </p:txBody>
      </p:sp>
    </p:spTree>
    <p:extLst>
      <p:ext uri="{BB962C8B-B14F-4D97-AF65-F5344CB8AC3E}">
        <p14:creationId xmlns="" xmlns:p14="http://schemas.microsoft.com/office/powerpoint/2010/main" val="3257259362"/>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Global Manufacturer</a:t>
            </a:r>
            <a:br>
              <a:rPr lang="en-US" dirty="0" smtClean="0"/>
            </a:br>
            <a:r>
              <a:rPr lang="en-US" sz="3600" dirty="0" smtClean="0">
                <a:solidFill>
                  <a:srgbClr val="CCCCCC"/>
                </a:solidFill>
              </a:rPr>
              <a:t>12,000 voice endpoints by end of year 2010</a:t>
            </a:r>
            <a:endParaRPr lang="en-US" dirty="0"/>
          </a:p>
        </p:txBody>
      </p:sp>
      <p:sp>
        <p:nvSpPr>
          <p:cNvPr id="3" name="Content Placeholder 2"/>
          <p:cNvSpPr>
            <a:spLocks noGrp="1"/>
          </p:cNvSpPr>
          <p:nvPr>
            <p:ph idx="1"/>
          </p:nvPr>
        </p:nvSpPr>
        <p:spPr>
          <a:xfrm>
            <a:off x="381000" y="1600200"/>
            <a:ext cx="8382000" cy="4561205"/>
          </a:xfrm>
        </p:spPr>
        <p:txBody>
          <a:bodyPr/>
          <a:lstStyle/>
          <a:p>
            <a:r>
              <a:rPr lang="en-US" dirty="0" smtClean="0"/>
              <a:t>Background:  Extensive Cisco IP Telephony.</a:t>
            </a:r>
            <a:br>
              <a:rPr lang="en-US" dirty="0" smtClean="0"/>
            </a:br>
            <a:endParaRPr lang="en-US" sz="2400" dirty="0" smtClean="0"/>
          </a:p>
          <a:p>
            <a:r>
              <a:rPr lang="en-US" dirty="0" smtClean="0"/>
              <a:t>Path: For OCS deployment, leveraging the Virtual LAN (VLAN) &amp; Quality of Service (QoS) Infrastructure required by Cisco.</a:t>
            </a:r>
          </a:p>
          <a:p>
            <a:endParaRPr lang="en-US" sz="2400" dirty="0"/>
          </a:p>
          <a:p>
            <a:r>
              <a:rPr lang="en-US" dirty="0" smtClean="0"/>
              <a:t>Results: </a:t>
            </a:r>
          </a:p>
          <a:p>
            <a:pPr lvl="1"/>
            <a:r>
              <a:rPr lang="en-US" dirty="0" smtClean="0"/>
              <a:t>Simple configuration work for QoS w/OCS</a:t>
            </a:r>
          </a:p>
          <a:p>
            <a:pPr lvl="1"/>
            <a:r>
              <a:rPr lang="en-US" dirty="0" smtClean="0"/>
              <a:t>QoS over LAN gives advantages w/troubleshooting</a:t>
            </a:r>
          </a:p>
          <a:p>
            <a:pPr lvl="1"/>
            <a:r>
              <a:rPr lang="en-US" dirty="0" smtClean="0"/>
              <a:t>No Power over Ethernet, lower cost to desktop.</a:t>
            </a:r>
            <a:endParaRPr lang="en-US" dirty="0"/>
          </a:p>
        </p:txBody>
      </p:sp>
    </p:spTree>
    <p:extLst>
      <p:ext uri="{BB962C8B-B14F-4D97-AF65-F5344CB8AC3E}">
        <p14:creationId xmlns="" xmlns:p14="http://schemas.microsoft.com/office/powerpoint/2010/main" val="878499493"/>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250" y="3929349"/>
            <a:ext cx="8552149" cy="1337595"/>
          </a:xfrm>
        </p:spPr>
        <p:txBody>
          <a:bodyPr/>
          <a:lstStyle/>
          <a:p>
            <a:r>
              <a:rPr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Network Considerations </a:t>
            </a:r>
            <a:br>
              <a:rPr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br>
            <a:r>
              <a:rPr sz="32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for Deploying Office Communications Server 2007 R2</a:t>
            </a:r>
            <a:endParaRPr sz="32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en-US" dirty="0" smtClean="0">
                <a:solidFill>
                  <a:schemeClr val="tx1"/>
                </a:solidFill>
              </a:rPr>
              <a:t>Jamie Stark</a:t>
            </a:r>
          </a:p>
          <a:p>
            <a:r>
              <a:rPr lang="en-US" dirty="0" smtClean="0"/>
              <a:t>Senior Product Manager</a:t>
            </a:r>
            <a:endParaRPr lang="en-US" dirty="0" smtClean="0">
              <a:solidFill>
                <a:schemeClr val="tx1"/>
              </a:solidFill>
            </a:endParaRPr>
          </a:p>
          <a:p>
            <a:r>
              <a:rPr lang="en-US" dirty="0" smtClean="0">
                <a:solidFill>
                  <a:schemeClr val="tx1"/>
                </a:solidFill>
              </a:rPr>
              <a:t>Microsoft</a:t>
            </a:r>
          </a:p>
          <a:p>
            <a:r>
              <a:rPr lang="en-US" dirty="0" smtClean="0">
                <a:solidFill>
                  <a:schemeClr val="tx1"/>
                </a:solidFill>
              </a:rPr>
              <a:t>UNC302</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European Telecom </a:t>
            </a:r>
            <a:br>
              <a:rPr lang="en-US" dirty="0" smtClean="0"/>
            </a:br>
            <a:r>
              <a:rPr lang="en-US" sz="3600" dirty="0" smtClean="0">
                <a:solidFill>
                  <a:srgbClr val="CCCCCC"/>
                </a:solidFill>
              </a:rPr>
              <a:t>17,000 users on OCS for Instant Messaging</a:t>
            </a:r>
            <a:endParaRPr lang="en-US" dirty="0"/>
          </a:p>
        </p:txBody>
      </p:sp>
      <p:sp>
        <p:nvSpPr>
          <p:cNvPr id="3" name="Content Placeholder 2"/>
          <p:cNvSpPr>
            <a:spLocks noGrp="1"/>
          </p:cNvSpPr>
          <p:nvPr>
            <p:ph idx="1"/>
          </p:nvPr>
        </p:nvSpPr>
        <p:spPr>
          <a:xfrm>
            <a:off x="381000" y="1600200"/>
            <a:ext cx="8382000" cy="4561205"/>
          </a:xfrm>
        </p:spPr>
        <p:txBody>
          <a:bodyPr/>
          <a:lstStyle/>
          <a:p>
            <a:r>
              <a:rPr lang="en-US" dirty="0" smtClean="0"/>
              <a:t>Background:  Extensive Nortel IP Telephony.</a:t>
            </a:r>
            <a:br>
              <a:rPr lang="en-US" dirty="0" smtClean="0"/>
            </a:br>
            <a:endParaRPr lang="en-US" dirty="0" smtClean="0"/>
          </a:p>
          <a:p>
            <a:r>
              <a:rPr lang="en-US" dirty="0" smtClean="0"/>
              <a:t>Path: Have a VLAN &amp; QoS in place on the WAN and LAN, but not using it.</a:t>
            </a:r>
          </a:p>
          <a:p>
            <a:endParaRPr lang="en-US" dirty="0"/>
          </a:p>
          <a:p>
            <a:r>
              <a:rPr lang="en-US" dirty="0" smtClean="0"/>
              <a:t>Results: </a:t>
            </a:r>
          </a:p>
          <a:p>
            <a:pPr lvl="1"/>
            <a:r>
              <a:rPr lang="en-US" dirty="0" smtClean="0"/>
              <a:t>Deployed via Model-Manage-Measure method.</a:t>
            </a:r>
          </a:p>
          <a:p>
            <a:pPr lvl="1"/>
            <a:r>
              <a:rPr lang="en-US" dirty="0"/>
              <a:t>Endpoints </a:t>
            </a:r>
            <a:r>
              <a:rPr lang="en-US" dirty="0" smtClean="0"/>
              <a:t>can manage very high quality.</a:t>
            </a:r>
          </a:p>
          <a:p>
            <a:pPr lvl="1"/>
            <a:r>
              <a:rPr lang="en-US" dirty="0" smtClean="0"/>
              <a:t>“Unlimited” bandwidth makes things easier.</a:t>
            </a:r>
          </a:p>
          <a:p>
            <a:pPr lvl="1"/>
            <a:endParaRPr lang="en-US" dirty="0" smtClean="0"/>
          </a:p>
        </p:txBody>
      </p:sp>
    </p:spTree>
    <p:extLst>
      <p:ext uri="{BB962C8B-B14F-4D97-AF65-F5344CB8AC3E}">
        <p14:creationId xmlns="" xmlns:p14="http://schemas.microsoft.com/office/powerpoint/2010/main" val="3370090191"/>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Global Energy Company</a:t>
            </a:r>
            <a:br>
              <a:rPr lang="en-US" dirty="0" smtClean="0"/>
            </a:br>
            <a:r>
              <a:rPr lang="en-US" sz="3600" dirty="0" smtClean="0">
                <a:solidFill>
                  <a:srgbClr val="CCCCCC"/>
                </a:solidFill>
              </a:rPr>
              <a:t>15,000 voice users</a:t>
            </a:r>
            <a:endParaRPr lang="en-US" dirty="0"/>
          </a:p>
        </p:txBody>
      </p:sp>
      <p:sp>
        <p:nvSpPr>
          <p:cNvPr id="3" name="Content Placeholder 2"/>
          <p:cNvSpPr>
            <a:spLocks noGrp="1"/>
          </p:cNvSpPr>
          <p:nvPr>
            <p:ph idx="1"/>
          </p:nvPr>
        </p:nvSpPr>
        <p:spPr>
          <a:xfrm>
            <a:off x="381000" y="1600200"/>
            <a:ext cx="8382000" cy="4561205"/>
          </a:xfrm>
        </p:spPr>
        <p:txBody>
          <a:bodyPr/>
          <a:lstStyle/>
          <a:p>
            <a:r>
              <a:rPr lang="en-US" dirty="0" smtClean="0"/>
              <a:t>Background:  Heterogeneous environment, largely circuit-switched (TDM) based.</a:t>
            </a:r>
            <a:br>
              <a:rPr lang="en-US" dirty="0" smtClean="0"/>
            </a:br>
            <a:endParaRPr lang="en-US" sz="2400" dirty="0" smtClean="0"/>
          </a:p>
          <a:p>
            <a:r>
              <a:rPr lang="en-US" dirty="0" smtClean="0"/>
              <a:t>Path: Deploy OCS along with major worldwide network outsourcing and upgrade.</a:t>
            </a:r>
          </a:p>
          <a:p>
            <a:endParaRPr lang="en-US" sz="2400" dirty="0"/>
          </a:p>
          <a:p>
            <a:r>
              <a:rPr lang="en-US" dirty="0" smtClean="0"/>
              <a:t>Results: </a:t>
            </a:r>
          </a:p>
          <a:p>
            <a:pPr lvl="1"/>
            <a:r>
              <a:rPr lang="en-US" dirty="0" smtClean="0"/>
              <a:t>Major simultaneous changes rough on the project.</a:t>
            </a:r>
          </a:p>
          <a:p>
            <a:pPr lvl="1"/>
            <a:r>
              <a:rPr lang="en-US" dirty="0" smtClean="0"/>
              <a:t>Endpoints can handle under provisioned WAN links.</a:t>
            </a:r>
          </a:p>
          <a:p>
            <a:pPr lvl="1"/>
            <a:r>
              <a:rPr lang="en-US" dirty="0" smtClean="0"/>
              <a:t>Older workstations causing quality issues.</a:t>
            </a:r>
          </a:p>
        </p:txBody>
      </p:sp>
    </p:spTree>
    <p:extLst>
      <p:ext uri="{BB962C8B-B14F-4D97-AF65-F5344CB8AC3E}">
        <p14:creationId xmlns="" xmlns:p14="http://schemas.microsoft.com/office/powerpoint/2010/main" val="1476763875"/>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 one more</a:t>
            </a:r>
            <a:endParaRPr lang="en-US" dirty="0"/>
          </a:p>
        </p:txBody>
      </p:sp>
    </p:spTree>
    <p:extLst>
      <p:ext uri="{BB962C8B-B14F-4D97-AF65-F5344CB8AC3E}">
        <p14:creationId xmlns="" xmlns:p14="http://schemas.microsoft.com/office/powerpoint/2010/main" val="2283460308"/>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Global Software Company</a:t>
            </a:r>
            <a:br>
              <a:rPr lang="en-US" dirty="0" smtClean="0"/>
            </a:br>
            <a:r>
              <a:rPr lang="en-US" sz="3600" dirty="0" smtClean="0">
                <a:solidFill>
                  <a:srgbClr val="CCCCCC"/>
                </a:solidFill>
              </a:rPr>
              <a:t>60,400 users, 40 sites</a:t>
            </a:r>
            <a:endParaRPr lang="en-US" dirty="0"/>
          </a:p>
        </p:txBody>
      </p:sp>
      <p:sp>
        <p:nvSpPr>
          <p:cNvPr id="3" name="Content Placeholder 2"/>
          <p:cNvSpPr>
            <a:spLocks noGrp="1"/>
          </p:cNvSpPr>
          <p:nvPr>
            <p:ph idx="1"/>
          </p:nvPr>
        </p:nvSpPr>
        <p:spPr>
          <a:xfrm>
            <a:off x="390525" y="1796297"/>
            <a:ext cx="8382000" cy="4561205"/>
          </a:xfrm>
        </p:spPr>
        <p:txBody>
          <a:bodyPr/>
          <a:lstStyle/>
          <a:p>
            <a:r>
              <a:rPr lang="en-US" dirty="0" smtClean="0"/>
              <a:t>Background: Mix of TDM, </a:t>
            </a:r>
            <a:br>
              <a:rPr lang="en-US" dirty="0" smtClean="0"/>
            </a:br>
            <a:r>
              <a:rPr lang="en-US" dirty="0" smtClean="0"/>
              <a:t>early generation IPT</a:t>
            </a:r>
          </a:p>
          <a:p>
            <a:r>
              <a:rPr lang="en-US" dirty="0" smtClean="0"/>
              <a:t>Path: Rapidly deploy </a:t>
            </a:r>
            <a:br>
              <a:rPr lang="en-US" dirty="0" smtClean="0"/>
            </a:br>
            <a:r>
              <a:rPr lang="en-US" dirty="0" smtClean="0"/>
              <a:t>everything to everyone.</a:t>
            </a:r>
            <a:br>
              <a:rPr lang="en-US" dirty="0" smtClean="0"/>
            </a:br>
            <a:endParaRPr lang="en-US" dirty="0"/>
          </a:p>
          <a:p>
            <a:r>
              <a:rPr lang="en-US" dirty="0"/>
              <a:t>Results: </a:t>
            </a:r>
          </a:p>
          <a:p>
            <a:pPr lvl="1"/>
            <a:r>
              <a:rPr lang="en-US" dirty="0" smtClean="0"/>
              <a:t>Our users largely have needs met with OCS.</a:t>
            </a:r>
          </a:p>
          <a:p>
            <a:pPr lvl="1"/>
            <a:r>
              <a:rPr lang="en-US" dirty="0"/>
              <a:t>Business issues will impact deployment rate.</a:t>
            </a:r>
          </a:p>
          <a:p>
            <a:pPr lvl="1"/>
            <a:r>
              <a:rPr lang="en-US" dirty="0" smtClean="0"/>
              <a:t>OCS will uncover most network inconsistencies.</a:t>
            </a:r>
          </a:p>
          <a:p>
            <a:pPr lvl="1"/>
            <a:endParaRPr lang="en-US" dirty="0" smtClean="0"/>
          </a:p>
          <a:p>
            <a:endParaRPr lang="en-US" dirty="0"/>
          </a:p>
        </p:txBody>
      </p:sp>
      <p:graphicFrame>
        <p:nvGraphicFramePr>
          <p:cNvPr id="4" name="Chart 3"/>
          <p:cNvGraphicFramePr/>
          <p:nvPr>
            <p:extLst>
              <p:ext uri="{D42A27DB-BD31-4B8C-83A1-F6EECF244321}">
                <p14:modId xmlns="" xmlns:p14="http://schemas.microsoft.com/office/powerpoint/2010/main" val="3376395592"/>
              </p:ext>
            </p:extLst>
          </p:nvPr>
        </p:nvGraphicFramePr>
        <p:xfrm>
          <a:off x="5229225" y="485775"/>
          <a:ext cx="3895725" cy="438149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 xmlns:p14="http://schemas.microsoft.com/office/powerpoint/2010/main" val="264229274"/>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Takeaways</a:t>
            </a:r>
            <a:endParaRPr lang="en-US" dirty="0"/>
          </a:p>
        </p:txBody>
      </p:sp>
      <p:sp>
        <p:nvSpPr>
          <p:cNvPr id="5" name="Content Placeholder 2"/>
          <p:cNvSpPr txBox="1">
            <a:spLocks/>
          </p:cNvSpPr>
          <p:nvPr/>
        </p:nvSpPr>
        <p:spPr>
          <a:xfrm>
            <a:off x="409433" y="1760561"/>
            <a:ext cx="8582167" cy="4954149"/>
          </a:xfrm>
          <a:prstGeom prst="rect">
            <a:avLst/>
          </a:prstGeom>
        </p:spPr>
        <p:txBody>
          <a:bodyPr vert="horz" wrap="square" lIns="0" tIns="0" rIns="0" bIns="0" rtlCol="0">
            <a:noAutofit/>
          </a:bodyPr>
          <a:lstStyle>
            <a:lvl1pPr marL="396875" indent="-396875" algn="l" defTabSz="914363" rtl="0" eaLnBrk="1" latinLnBrk="0" hangingPunct="1">
              <a:lnSpc>
                <a:spcPct val="90000"/>
              </a:lnSpc>
              <a:spcBef>
                <a:spcPct val="20000"/>
              </a:spcBef>
              <a:buFontTx/>
              <a:buBlip>
                <a:blip r:embed="rId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4400" dirty="0" smtClean="0"/>
              <a:t> Customers Scaled OCS Successfully.</a:t>
            </a:r>
            <a:endParaRPr lang="en-US" sz="4400" dirty="0"/>
          </a:p>
          <a:p>
            <a:r>
              <a:rPr lang="en-US" sz="4400" dirty="0" smtClean="0"/>
              <a:t> Expect </a:t>
            </a:r>
            <a:r>
              <a:rPr lang="en-US" sz="4400" dirty="0"/>
              <a:t>the </a:t>
            </a:r>
            <a:r>
              <a:rPr lang="en-US" sz="4400" dirty="0" smtClean="0"/>
              <a:t>Unexpected.</a:t>
            </a:r>
            <a:endParaRPr lang="en-US" sz="4400" dirty="0"/>
          </a:p>
          <a:p>
            <a:r>
              <a:rPr lang="en-US" sz="4400" dirty="0" smtClean="0"/>
              <a:t> Don’t </a:t>
            </a:r>
            <a:r>
              <a:rPr lang="en-US" sz="4400" dirty="0"/>
              <a:t>forget about the </a:t>
            </a:r>
            <a:r>
              <a:rPr lang="en-US" sz="4400" dirty="0" smtClean="0"/>
              <a:t>Endpoints.</a:t>
            </a:r>
            <a:endParaRPr lang="en-US" sz="4400" dirty="0"/>
          </a:p>
          <a:p>
            <a:r>
              <a:rPr lang="en-US" sz="4400" dirty="0" smtClean="0"/>
              <a:t> Careful planning pays off.</a:t>
            </a:r>
            <a:endParaRPr lang="en-US" sz="4400" dirty="0"/>
          </a:p>
          <a:p>
            <a:endParaRPr lang="en-US" sz="4400" dirty="0" smtClean="0"/>
          </a:p>
        </p:txBody>
      </p:sp>
    </p:spTree>
    <p:extLst>
      <p:ext uri="{BB962C8B-B14F-4D97-AF65-F5344CB8AC3E}">
        <p14:creationId xmlns="" xmlns:p14="http://schemas.microsoft.com/office/powerpoint/2010/main" val="1321721959"/>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Bandwidth Modeling</a:t>
            </a:r>
            <a:endParaRPr lang="en-US" dirty="0"/>
          </a:p>
        </p:txBody>
      </p:sp>
      <p:sp>
        <p:nvSpPr>
          <p:cNvPr id="6" name="Content Placeholder 2"/>
          <p:cNvSpPr txBox="1">
            <a:spLocks noGrp="1"/>
          </p:cNvSpPr>
          <p:nvPr>
            <p:ph idx="1"/>
          </p:nvPr>
        </p:nvSpPr>
        <p:spPr>
          <a:xfrm>
            <a:off x="381000" y="1412875"/>
            <a:ext cx="8382000" cy="4561249"/>
          </a:xfrm>
          <a:prstGeom prst="rect">
            <a:avLst/>
          </a:prstGeom>
        </p:spPr>
        <p:txBody>
          <a:bodyPr/>
          <a:lstStyle/>
          <a:p>
            <a:pPr>
              <a:defRPr/>
            </a:pPr>
            <a:r>
              <a:rPr lang="en-US" altLang="zh-CN" dirty="0"/>
              <a:t>Consider your intra-office calling patterns</a:t>
            </a:r>
          </a:p>
          <a:p>
            <a:pPr marL="804863" lvl="1" indent="-404813"/>
            <a:r>
              <a:rPr lang="en-US" altLang="zh-CN" dirty="0"/>
              <a:t>How many calls &amp; conferences between sites?</a:t>
            </a:r>
          </a:p>
          <a:p>
            <a:pPr marL="804863" lvl="1" indent="-404813"/>
            <a:r>
              <a:rPr lang="en-US" altLang="zh-CN" dirty="0"/>
              <a:t>Internal calling vs. external calling vs. Hosted conf. bridges</a:t>
            </a:r>
          </a:p>
          <a:p>
            <a:pPr>
              <a:defRPr/>
            </a:pPr>
            <a:r>
              <a:rPr lang="en-US" dirty="0" smtClean="0"/>
              <a:t>Any model is dependent on assumptions</a:t>
            </a:r>
          </a:p>
          <a:p>
            <a:pPr lvl="1">
              <a:defRPr/>
            </a:pPr>
            <a:r>
              <a:rPr lang="en-US" dirty="0" smtClean="0"/>
              <a:t>HD Video?  Desktop Sharing?  Internal vs. External?</a:t>
            </a:r>
          </a:p>
          <a:p>
            <a:pPr>
              <a:defRPr/>
            </a:pPr>
            <a:r>
              <a:rPr lang="en-US" altLang="zh-CN" dirty="0" smtClean="0"/>
              <a:t>Beware of potential outliers</a:t>
            </a:r>
          </a:p>
          <a:p>
            <a:pPr marL="804863" lvl="1" indent="-404813"/>
            <a:r>
              <a:rPr lang="en-US" altLang="zh-CN" dirty="0" smtClean="0"/>
              <a:t>Executive wants an all-hands video conference</a:t>
            </a:r>
          </a:p>
          <a:p>
            <a:pPr marL="804863" lvl="1" indent="-404813"/>
            <a:endParaRPr lang="en-US" altLang="zh-CN" dirty="0" smtClean="0"/>
          </a:p>
        </p:txBody>
      </p:sp>
    </p:spTree>
    <p:extLst>
      <p:ext uri="{BB962C8B-B14F-4D97-AF65-F5344CB8AC3E}">
        <p14:creationId xmlns="" xmlns:p14="http://schemas.microsoft.com/office/powerpoint/2010/main" val="2804909523"/>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Bandwidth Modeling</a:t>
            </a:r>
            <a:endParaRPr lang="en-US" dirty="0"/>
          </a:p>
        </p:txBody>
      </p:sp>
      <p:sp>
        <p:nvSpPr>
          <p:cNvPr id="3" name="Content Placeholder 2"/>
          <p:cNvSpPr>
            <a:spLocks noGrp="1"/>
          </p:cNvSpPr>
          <p:nvPr>
            <p:ph idx="1"/>
          </p:nvPr>
        </p:nvSpPr>
        <p:spPr>
          <a:xfrm>
            <a:off x="381000" y="1143000"/>
            <a:ext cx="8763000" cy="5197476"/>
          </a:xfrm>
        </p:spPr>
        <p:txBody>
          <a:bodyPr/>
          <a:lstStyle/>
          <a:p>
            <a:pPr>
              <a:spcBef>
                <a:spcPts val="300"/>
              </a:spcBef>
            </a:pPr>
            <a:r>
              <a:rPr lang="en-US" dirty="0" smtClean="0"/>
              <a:t>Core network</a:t>
            </a:r>
            <a:endParaRPr lang="en-US" dirty="0"/>
          </a:p>
          <a:p>
            <a:pPr lvl="1">
              <a:spcBef>
                <a:spcPts val="300"/>
              </a:spcBef>
            </a:pPr>
            <a:r>
              <a:rPr lang="en-US" dirty="0"/>
              <a:t>For SEs, look at 1Gbps network</a:t>
            </a:r>
          </a:p>
          <a:p>
            <a:pPr lvl="1">
              <a:spcBef>
                <a:spcPts val="300"/>
              </a:spcBef>
            </a:pPr>
            <a:r>
              <a:rPr lang="en-US" dirty="0"/>
              <a:t>For EE Pool, provision a &gt; 1Gbps network</a:t>
            </a:r>
          </a:p>
          <a:p>
            <a:pPr>
              <a:spcBef>
                <a:spcPts val="300"/>
              </a:spcBef>
            </a:pPr>
            <a:r>
              <a:rPr lang="en-US" dirty="0" smtClean="0"/>
              <a:t>Edge </a:t>
            </a:r>
            <a:r>
              <a:rPr lang="en-US" dirty="0"/>
              <a:t>Network</a:t>
            </a:r>
          </a:p>
          <a:p>
            <a:pPr lvl="1">
              <a:spcBef>
                <a:spcPts val="300"/>
              </a:spcBef>
            </a:pPr>
            <a:r>
              <a:rPr lang="en-US" dirty="0" smtClean="0"/>
              <a:t>Percentage of external users</a:t>
            </a:r>
          </a:p>
          <a:p>
            <a:pPr lvl="1">
              <a:spcBef>
                <a:spcPts val="300"/>
              </a:spcBef>
            </a:pPr>
            <a:r>
              <a:rPr lang="en-US" dirty="0" smtClean="0"/>
              <a:t>Drive both DMZ &amp; Internet connection sizing</a:t>
            </a:r>
          </a:p>
          <a:p>
            <a:pPr>
              <a:spcBef>
                <a:spcPts val="300"/>
              </a:spcBef>
            </a:pPr>
            <a:r>
              <a:rPr lang="en-US" dirty="0" smtClean="0"/>
              <a:t>Local </a:t>
            </a:r>
            <a:r>
              <a:rPr lang="en-US" dirty="0"/>
              <a:t>Area Network</a:t>
            </a:r>
          </a:p>
          <a:p>
            <a:pPr lvl="1">
              <a:spcBef>
                <a:spcPts val="300"/>
              </a:spcBef>
            </a:pPr>
            <a:r>
              <a:rPr lang="en-US" dirty="0" smtClean="0"/>
              <a:t>Typically OK, but video can still be an impact.</a:t>
            </a:r>
          </a:p>
          <a:p>
            <a:pPr>
              <a:spcBef>
                <a:spcPts val="300"/>
              </a:spcBef>
            </a:pPr>
            <a:r>
              <a:rPr lang="en-US" dirty="0" smtClean="0"/>
              <a:t>Wide </a:t>
            </a:r>
            <a:r>
              <a:rPr lang="en-US" dirty="0"/>
              <a:t>Area Network</a:t>
            </a:r>
          </a:p>
          <a:p>
            <a:pPr lvl="1">
              <a:spcBef>
                <a:spcPts val="300"/>
              </a:spcBef>
            </a:pPr>
            <a:r>
              <a:rPr lang="en-US" dirty="0" smtClean="0"/>
              <a:t>Most important consideration for majority of enterprise customers.</a:t>
            </a:r>
            <a:endParaRPr lang="en-US" dirty="0"/>
          </a:p>
        </p:txBody>
      </p:sp>
    </p:spTree>
    <p:extLst>
      <p:ext uri="{BB962C8B-B14F-4D97-AF65-F5344CB8AC3E}">
        <p14:creationId xmlns="" xmlns:p14="http://schemas.microsoft.com/office/powerpoint/2010/main" val="1309571536"/>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Sizing Bandwidth</a:t>
            </a:r>
            <a:endParaRPr lang="en-US" dirty="0"/>
          </a:p>
        </p:txBody>
      </p:sp>
      <p:sp>
        <p:nvSpPr>
          <p:cNvPr id="3" name="Text Placeholder 2"/>
          <p:cNvSpPr>
            <a:spLocks noGrp="1"/>
          </p:cNvSpPr>
          <p:nvPr>
            <p:ph type="body" idx="1"/>
          </p:nvPr>
        </p:nvSpPr>
        <p:spPr>
          <a:xfrm>
            <a:off x="381000" y="990600"/>
            <a:ext cx="8381999" cy="2135969"/>
          </a:xfrm>
        </p:spPr>
        <p:txBody>
          <a:bodyPr/>
          <a:lstStyle/>
          <a:p>
            <a:r>
              <a:rPr lang="en-US" sz="2800" dirty="0" smtClean="0"/>
              <a:t>These are “codec” numbers, not on the wire</a:t>
            </a:r>
          </a:p>
          <a:p>
            <a:r>
              <a:rPr lang="en-US" sz="2800" dirty="0" smtClean="0"/>
              <a:t>For video, “Max” is recommended bandwidth </a:t>
            </a:r>
            <a:br>
              <a:rPr lang="en-US" sz="2800" dirty="0" smtClean="0"/>
            </a:br>
            <a:r>
              <a:rPr lang="en-US" sz="2800" dirty="0" smtClean="0"/>
              <a:t>– “Min” is the limit below which video is deactivated</a:t>
            </a:r>
          </a:p>
          <a:p>
            <a:endParaRPr lang="en-US" sz="2800" dirty="0"/>
          </a:p>
          <a:p>
            <a:endParaRPr lang="en-US" sz="2800" dirty="0" smtClean="0"/>
          </a:p>
          <a:p>
            <a:endParaRPr lang="en-US" sz="2800" dirty="0"/>
          </a:p>
          <a:p>
            <a:endParaRPr lang="en-US" sz="2800" dirty="0" smtClean="0"/>
          </a:p>
          <a:p>
            <a:endParaRPr lang="en-US" sz="2800" dirty="0"/>
          </a:p>
          <a:p>
            <a:endParaRPr lang="en-US" sz="2800" dirty="0" smtClean="0"/>
          </a:p>
          <a:p>
            <a:r>
              <a:rPr lang="en-US" sz="2800" dirty="0" smtClean="0"/>
              <a:t>Can control through registry: </a:t>
            </a:r>
            <a:r>
              <a:rPr lang="en-US" sz="2000" b="1" dirty="0" smtClean="0">
                <a:latin typeface="Courier New" pitchFamily="49" charset="0"/>
                <a:cs typeface="Courier New" pitchFamily="49" charset="0"/>
              </a:rPr>
              <a:t>HKLM\Software\Policies\Microsoft\Communicator\</a:t>
            </a:r>
            <a:br>
              <a:rPr lang="en-US" sz="2000" b="1" dirty="0" smtClean="0">
                <a:latin typeface="Courier New" pitchFamily="49" charset="0"/>
                <a:cs typeface="Courier New" pitchFamily="49" charset="0"/>
              </a:rPr>
            </a:br>
            <a:r>
              <a:rPr lang="en-US" sz="2000" b="1" dirty="0" err="1" smtClean="0">
                <a:latin typeface="Courier New" pitchFamily="49" charset="0"/>
                <a:cs typeface="Courier New" pitchFamily="49" charset="0"/>
              </a:rPr>
              <a:t>MaxAudioVideoBitrate</a:t>
            </a:r>
            <a:endParaRPr lang="en-US" sz="2000" b="1" dirty="0">
              <a:latin typeface="Courier New" pitchFamily="49" charset="0"/>
              <a:cs typeface="Courier New" pitchFamily="49" charset="0"/>
            </a:endParaRPr>
          </a:p>
        </p:txBody>
      </p:sp>
      <p:graphicFrame>
        <p:nvGraphicFramePr>
          <p:cNvPr id="4" name="Table 3"/>
          <p:cNvGraphicFramePr>
            <a:graphicFrameLocks noGrp="1"/>
          </p:cNvGraphicFramePr>
          <p:nvPr>
            <p:extLst>
              <p:ext uri="{D42A27DB-BD31-4B8C-83A1-F6EECF244321}">
                <p14:modId xmlns="" xmlns:p14="http://schemas.microsoft.com/office/powerpoint/2010/main" val="3775800537"/>
              </p:ext>
            </p:extLst>
          </p:nvPr>
        </p:nvGraphicFramePr>
        <p:xfrm>
          <a:off x="204716" y="2377884"/>
          <a:ext cx="8598090" cy="2604280"/>
        </p:xfrm>
        <a:graphic>
          <a:graphicData uri="http://schemas.openxmlformats.org/drawingml/2006/table">
            <a:tbl>
              <a:tblPr firstRow="1">
                <a:tableStyleId>{284E427A-3D55-4303-BF80-6455036E1DE7}</a:tableStyleId>
              </a:tblPr>
              <a:tblGrid>
                <a:gridCol w="4708478"/>
                <a:gridCol w="1777136"/>
                <a:gridCol w="2112476"/>
              </a:tblGrid>
              <a:tr h="328813">
                <a:tc>
                  <a:txBody>
                    <a:bodyPr/>
                    <a:lstStyle/>
                    <a:p>
                      <a:pPr marL="0" marR="0" fontAlgn="t">
                        <a:spcBef>
                          <a:spcPts val="0"/>
                        </a:spcBef>
                        <a:spcAft>
                          <a:spcPts val="0"/>
                        </a:spcAft>
                      </a:pPr>
                      <a:r>
                        <a:rPr lang="en-US" sz="1800" dirty="0">
                          <a:effectLst/>
                        </a:rPr>
                        <a:t>Codec </a:t>
                      </a:r>
                      <a:endParaRPr lang="en-US" sz="1800" dirty="0">
                        <a:effectLst/>
                        <a:latin typeface="Calibri"/>
                      </a:endParaRPr>
                    </a:p>
                  </a:txBody>
                  <a:tcPr marL="48860" marR="48860" marT="48860" marB="48860"/>
                </a:tc>
                <a:tc>
                  <a:txBody>
                    <a:bodyPr/>
                    <a:lstStyle/>
                    <a:p>
                      <a:pPr marL="0" marR="0" fontAlgn="t">
                        <a:spcBef>
                          <a:spcPts val="0"/>
                        </a:spcBef>
                        <a:spcAft>
                          <a:spcPts val="0"/>
                        </a:spcAft>
                      </a:pPr>
                      <a:r>
                        <a:rPr lang="en-US" sz="1800">
                          <a:effectLst/>
                        </a:rPr>
                        <a:t>Min Bandwidth</a:t>
                      </a:r>
                      <a:endParaRPr lang="en-US" sz="1800">
                        <a:effectLst/>
                        <a:latin typeface="Calibri"/>
                      </a:endParaRPr>
                    </a:p>
                  </a:txBody>
                  <a:tcPr marL="48860" marR="48860" marT="48860" marB="48860"/>
                </a:tc>
                <a:tc>
                  <a:txBody>
                    <a:bodyPr/>
                    <a:lstStyle/>
                    <a:p>
                      <a:pPr marL="0" marR="0" fontAlgn="t">
                        <a:spcBef>
                          <a:spcPts val="0"/>
                        </a:spcBef>
                        <a:spcAft>
                          <a:spcPts val="0"/>
                        </a:spcAft>
                      </a:pPr>
                      <a:r>
                        <a:rPr lang="en-US" sz="1800">
                          <a:effectLst/>
                        </a:rPr>
                        <a:t>Max Bandwidth </a:t>
                      </a:r>
                      <a:endParaRPr lang="en-US" sz="1800">
                        <a:effectLst/>
                        <a:latin typeface="Calibri"/>
                      </a:endParaRPr>
                    </a:p>
                  </a:txBody>
                  <a:tcPr marL="48860" marR="48860" marT="48860" marB="48860"/>
                </a:tc>
              </a:tr>
              <a:tr h="328813">
                <a:tc>
                  <a:txBody>
                    <a:bodyPr/>
                    <a:lstStyle/>
                    <a:p>
                      <a:pPr marL="0" marR="0" fontAlgn="t">
                        <a:spcBef>
                          <a:spcPts val="0"/>
                        </a:spcBef>
                        <a:spcAft>
                          <a:spcPts val="0"/>
                        </a:spcAft>
                      </a:pPr>
                      <a:r>
                        <a:rPr lang="en-US" sz="1800">
                          <a:effectLst/>
                        </a:rPr>
                        <a:t>Real-time Audio (RTA) </a:t>
                      </a:r>
                      <a:endParaRPr lang="en-US" sz="1800">
                        <a:effectLst/>
                        <a:latin typeface="Calibri"/>
                      </a:endParaRPr>
                    </a:p>
                  </a:txBody>
                  <a:tcPr marL="48860" marR="48860" marT="48860" marB="48860"/>
                </a:tc>
                <a:tc>
                  <a:txBody>
                    <a:bodyPr/>
                    <a:lstStyle/>
                    <a:p>
                      <a:pPr marL="0" marR="0" fontAlgn="t">
                        <a:spcBef>
                          <a:spcPts val="0"/>
                        </a:spcBef>
                        <a:spcAft>
                          <a:spcPts val="0"/>
                        </a:spcAft>
                      </a:pPr>
                      <a:r>
                        <a:rPr lang="en-US" sz="1800">
                          <a:effectLst/>
                        </a:rPr>
                        <a:t>24 Kbps </a:t>
                      </a:r>
                      <a:endParaRPr lang="en-US" sz="1800">
                        <a:effectLst/>
                        <a:latin typeface="Calibri"/>
                      </a:endParaRPr>
                    </a:p>
                  </a:txBody>
                  <a:tcPr marL="48860" marR="48860" marT="48860" marB="48860"/>
                </a:tc>
                <a:tc>
                  <a:txBody>
                    <a:bodyPr/>
                    <a:lstStyle/>
                    <a:p>
                      <a:pPr marL="0" marR="0" fontAlgn="t">
                        <a:spcBef>
                          <a:spcPts val="0"/>
                        </a:spcBef>
                        <a:spcAft>
                          <a:spcPts val="0"/>
                        </a:spcAft>
                      </a:pPr>
                      <a:r>
                        <a:rPr lang="en-US" sz="1800">
                          <a:effectLst/>
                        </a:rPr>
                        <a:t>45 Kbps </a:t>
                      </a:r>
                      <a:endParaRPr lang="en-US" sz="1800">
                        <a:effectLst/>
                        <a:latin typeface="Calibri"/>
                      </a:endParaRPr>
                    </a:p>
                  </a:txBody>
                  <a:tcPr marL="48860" marR="48860" marT="48860" marB="48860"/>
                </a:tc>
              </a:tr>
              <a:tr h="328813">
                <a:tc>
                  <a:txBody>
                    <a:bodyPr/>
                    <a:lstStyle/>
                    <a:p>
                      <a:pPr marL="0" marR="0" fontAlgn="t">
                        <a:spcBef>
                          <a:spcPts val="0"/>
                        </a:spcBef>
                        <a:spcAft>
                          <a:spcPts val="0"/>
                        </a:spcAft>
                      </a:pPr>
                      <a:r>
                        <a:rPr lang="en-US" sz="1800">
                          <a:effectLst/>
                        </a:rPr>
                        <a:t>Siren </a:t>
                      </a:r>
                      <a:endParaRPr lang="en-US" sz="1800">
                        <a:effectLst/>
                        <a:latin typeface="Calibri"/>
                      </a:endParaRPr>
                    </a:p>
                  </a:txBody>
                  <a:tcPr marL="48860" marR="48860" marT="48860" marB="48860"/>
                </a:tc>
                <a:tc>
                  <a:txBody>
                    <a:bodyPr/>
                    <a:lstStyle/>
                    <a:p>
                      <a:pPr marL="0" marR="0" fontAlgn="t">
                        <a:spcBef>
                          <a:spcPts val="0"/>
                        </a:spcBef>
                        <a:spcAft>
                          <a:spcPts val="0"/>
                        </a:spcAft>
                      </a:pPr>
                      <a:r>
                        <a:rPr lang="en-US" sz="1800">
                          <a:effectLst/>
                        </a:rPr>
                        <a:t>48 Kbps </a:t>
                      </a:r>
                      <a:endParaRPr lang="en-US" sz="1800">
                        <a:effectLst/>
                        <a:latin typeface="Calibri"/>
                      </a:endParaRPr>
                    </a:p>
                  </a:txBody>
                  <a:tcPr marL="48860" marR="48860" marT="48860" marB="48860"/>
                </a:tc>
                <a:tc>
                  <a:txBody>
                    <a:bodyPr/>
                    <a:lstStyle/>
                    <a:p>
                      <a:pPr marL="0" marR="0" fontAlgn="t">
                        <a:spcBef>
                          <a:spcPts val="0"/>
                        </a:spcBef>
                        <a:spcAft>
                          <a:spcPts val="0"/>
                        </a:spcAft>
                      </a:pPr>
                      <a:r>
                        <a:rPr lang="en-US" sz="1800">
                          <a:effectLst/>
                        </a:rPr>
                        <a:t>48 Kbps </a:t>
                      </a:r>
                      <a:endParaRPr lang="en-US" sz="1800">
                        <a:effectLst/>
                        <a:latin typeface="Calibri"/>
                      </a:endParaRPr>
                    </a:p>
                  </a:txBody>
                  <a:tcPr marL="48860" marR="48860" marT="48860" marB="48860"/>
                </a:tc>
              </a:tr>
              <a:tr h="328813">
                <a:tc>
                  <a:txBody>
                    <a:bodyPr/>
                    <a:lstStyle/>
                    <a:p>
                      <a:pPr marL="0" marR="0" fontAlgn="t">
                        <a:spcBef>
                          <a:spcPts val="0"/>
                        </a:spcBef>
                        <a:spcAft>
                          <a:spcPts val="0"/>
                        </a:spcAft>
                      </a:pPr>
                      <a:r>
                        <a:rPr lang="en-US" sz="1800" kern="1200" dirty="0">
                          <a:solidFill>
                            <a:schemeClr val="dk1"/>
                          </a:solidFill>
                          <a:effectLst/>
                          <a:latin typeface="+mn-lt"/>
                          <a:ea typeface="+mn-ea"/>
                          <a:cs typeface="+mn-cs"/>
                        </a:rPr>
                        <a:t>Real-time Video (VC-1)  - CIF (352x288)</a:t>
                      </a:r>
                    </a:p>
                  </a:txBody>
                  <a:tcPr marL="48860" marR="48860" marT="48860" marB="48860"/>
                </a:tc>
                <a:tc>
                  <a:txBody>
                    <a:bodyPr/>
                    <a:lstStyle/>
                    <a:p>
                      <a:pPr marL="0" marR="0" fontAlgn="t">
                        <a:spcBef>
                          <a:spcPts val="0"/>
                        </a:spcBef>
                        <a:spcAft>
                          <a:spcPts val="0"/>
                        </a:spcAft>
                      </a:pPr>
                      <a:r>
                        <a:rPr lang="en-US" sz="1800">
                          <a:effectLst/>
                        </a:rPr>
                        <a:t>15 Kbps </a:t>
                      </a:r>
                      <a:endParaRPr lang="en-US" sz="1800">
                        <a:effectLst/>
                        <a:latin typeface="Calibri"/>
                      </a:endParaRPr>
                    </a:p>
                  </a:txBody>
                  <a:tcPr marL="48860" marR="48860" marT="48860" marB="48860"/>
                </a:tc>
                <a:tc>
                  <a:txBody>
                    <a:bodyPr/>
                    <a:lstStyle/>
                    <a:p>
                      <a:pPr marL="0" marR="0" fontAlgn="t">
                        <a:spcBef>
                          <a:spcPts val="0"/>
                        </a:spcBef>
                        <a:spcAft>
                          <a:spcPts val="0"/>
                        </a:spcAft>
                      </a:pPr>
                      <a:r>
                        <a:rPr lang="en-US" sz="1800" dirty="0">
                          <a:effectLst/>
                        </a:rPr>
                        <a:t>250 Kbps </a:t>
                      </a:r>
                      <a:endParaRPr lang="en-US" sz="1800" dirty="0">
                        <a:effectLst/>
                        <a:latin typeface="Calibri"/>
                      </a:endParaRPr>
                    </a:p>
                  </a:txBody>
                  <a:tcPr marL="48860" marR="48860" marT="48860" marB="48860"/>
                </a:tc>
              </a:tr>
              <a:tr h="328813">
                <a:tc>
                  <a:txBody>
                    <a:bodyPr/>
                    <a:lstStyle/>
                    <a:p>
                      <a:pPr marL="0" marR="0" fontAlgn="t">
                        <a:spcBef>
                          <a:spcPts val="0"/>
                        </a:spcBef>
                        <a:spcAft>
                          <a:spcPts val="0"/>
                        </a:spcAft>
                      </a:pPr>
                      <a:r>
                        <a:rPr lang="en-US" sz="1800" kern="1200" dirty="0" smtClean="0">
                          <a:solidFill>
                            <a:schemeClr val="dk1"/>
                          </a:solidFill>
                          <a:effectLst/>
                          <a:latin typeface="+mn-lt"/>
                          <a:ea typeface="+mn-ea"/>
                          <a:cs typeface="+mn-cs"/>
                        </a:rPr>
                        <a:t>Real-time </a:t>
                      </a:r>
                      <a:r>
                        <a:rPr lang="en-US" sz="1800" kern="1200" dirty="0">
                          <a:solidFill>
                            <a:schemeClr val="dk1"/>
                          </a:solidFill>
                          <a:effectLst/>
                          <a:latin typeface="+mn-lt"/>
                          <a:ea typeface="+mn-ea"/>
                          <a:cs typeface="+mn-cs"/>
                        </a:rPr>
                        <a:t>Video (VC-1)  - VGA (640x480)</a:t>
                      </a:r>
                    </a:p>
                  </a:txBody>
                  <a:tcPr marL="48860" marR="48860" marT="48860" marB="48860"/>
                </a:tc>
                <a:tc>
                  <a:txBody>
                    <a:bodyPr/>
                    <a:lstStyle/>
                    <a:p>
                      <a:pPr marL="0" marR="0" fontAlgn="t">
                        <a:spcBef>
                          <a:spcPts val="0"/>
                        </a:spcBef>
                        <a:spcAft>
                          <a:spcPts val="0"/>
                        </a:spcAft>
                      </a:pPr>
                      <a:r>
                        <a:rPr lang="en-US" sz="1800">
                          <a:effectLst/>
                        </a:rPr>
                        <a:t>15 Kbps </a:t>
                      </a:r>
                      <a:endParaRPr lang="en-US" sz="1800">
                        <a:effectLst/>
                        <a:latin typeface="Calibri"/>
                      </a:endParaRPr>
                    </a:p>
                  </a:txBody>
                  <a:tcPr marL="48860" marR="48860" marT="48860" marB="48860"/>
                </a:tc>
                <a:tc>
                  <a:txBody>
                    <a:bodyPr/>
                    <a:lstStyle/>
                    <a:p>
                      <a:pPr marL="0" marR="0" fontAlgn="t">
                        <a:spcBef>
                          <a:spcPts val="0"/>
                        </a:spcBef>
                        <a:spcAft>
                          <a:spcPts val="0"/>
                        </a:spcAft>
                      </a:pPr>
                      <a:r>
                        <a:rPr lang="en-US" sz="1800">
                          <a:effectLst/>
                        </a:rPr>
                        <a:t>600 Kbps </a:t>
                      </a:r>
                      <a:endParaRPr lang="en-US" sz="1800">
                        <a:effectLst/>
                        <a:latin typeface="Calibri"/>
                      </a:endParaRPr>
                    </a:p>
                  </a:txBody>
                  <a:tcPr marL="48860" marR="48860" marT="48860" marB="48860"/>
                </a:tc>
              </a:tr>
              <a:tr h="328813">
                <a:tc>
                  <a:txBody>
                    <a:bodyPr/>
                    <a:lstStyle/>
                    <a:p>
                      <a:pPr marL="0" marR="0" fontAlgn="t">
                        <a:spcBef>
                          <a:spcPts val="0"/>
                        </a:spcBef>
                        <a:spcAft>
                          <a:spcPts val="0"/>
                        </a:spcAft>
                      </a:pPr>
                      <a:r>
                        <a:rPr lang="en-US" sz="1800" kern="1200" dirty="0" smtClean="0">
                          <a:solidFill>
                            <a:schemeClr val="dk1"/>
                          </a:solidFill>
                          <a:effectLst/>
                          <a:latin typeface="+mn-lt"/>
                          <a:ea typeface="+mn-ea"/>
                          <a:cs typeface="+mn-cs"/>
                        </a:rPr>
                        <a:t>Real-time </a:t>
                      </a:r>
                      <a:r>
                        <a:rPr lang="en-US" sz="1800" kern="1200" dirty="0">
                          <a:solidFill>
                            <a:schemeClr val="dk1"/>
                          </a:solidFill>
                          <a:effectLst/>
                          <a:latin typeface="+mn-lt"/>
                          <a:ea typeface="+mn-ea"/>
                          <a:cs typeface="+mn-cs"/>
                        </a:rPr>
                        <a:t>Video (VC-1) – HD (1280x720)</a:t>
                      </a:r>
                    </a:p>
                  </a:txBody>
                  <a:tcPr marL="48860" marR="48860" marT="48860" marB="48860"/>
                </a:tc>
                <a:tc>
                  <a:txBody>
                    <a:bodyPr/>
                    <a:lstStyle/>
                    <a:p>
                      <a:pPr marL="0" marR="0" fontAlgn="t">
                        <a:spcBef>
                          <a:spcPts val="0"/>
                        </a:spcBef>
                        <a:spcAft>
                          <a:spcPts val="0"/>
                        </a:spcAft>
                      </a:pPr>
                      <a:r>
                        <a:rPr lang="en-US" sz="1800">
                          <a:effectLst/>
                        </a:rPr>
                        <a:t>15 Kbps </a:t>
                      </a:r>
                      <a:endParaRPr lang="en-US" sz="1800">
                        <a:effectLst/>
                        <a:latin typeface="Calibri"/>
                      </a:endParaRPr>
                    </a:p>
                  </a:txBody>
                  <a:tcPr marL="48860" marR="48860" marT="48860" marB="48860"/>
                </a:tc>
                <a:tc>
                  <a:txBody>
                    <a:bodyPr/>
                    <a:lstStyle/>
                    <a:p>
                      <a:pPr marL="0" marR="0" fontAlgn="t">
                        <a:spcBef>
                          <a:spcPts val="0"/>
                        </a:spcBef>
                        <a:spcAft>
                          <a:spcPts val="0"/>
                        </a:spcAft>
                      </a:pPr>
                      <a:r>
                        <a:rPr lang="en-US" sz="1800">
                          <a:effectLst/>
                        </a:rPr>
                        <a:t>1500 Kbps </a:t>
                      </a:r>
                      <a:endParaRPr lang="en-US" sz="1800">
                        <a:effectLst/>
                        <a:latin typeface="Calibri"/>
                      </a:endParaRPr>
                    </a:p>
                  </a:txBody>
                  <a:tcPr marL="48860" marR="48860" marT="48860" marB="48860"/>
                </a:tc>
              </a:tr>
              <a:tr h="328813">
                <a:tc>
                  <a:txBody>
                    <a:bodyPr/>
                    <a:lstStyle/>
                    <a:p>
                      <a:pPr marL="0" marR="0" fontAlgn="t">
                        <a:spcBef>
                          <a:spcPts val="0"/>
                        </a:spcBef>
                        <a:spcAft>
                          <a:spcPts val="0"/>
                        </a:spcAft>
                      </a:pPr>
                      <a:r>
                        <a:rPr lang="en-US" sz="1800" dirty="0">
                          <a:effectLst/>
                        </a:rPr>
                        <a:t>Roundtable Panorama </a:t>
                      </a:r>
                      <a:endParaRPr lang="en-US" sz="1800" dirty="0">
                        <a:effectLst/>
                        <a:latin typeface="Calibri"/>
                      </a:endParaRPr>
                    </a:p>
                  </a:txBody>
                  <a:tcPr marL="48860" marR="48860" marT="48860" marB="48860"/>
                </a:tc>
                <a:tc>
                  <a:txBody>
                    <a:bodyPr/>
                    <a:lstStyle/>
                    <a:p>
                      <a:pPr marL="0" marR="0" fontAlgn="t">
                        <a:spcBef>
                          <a:spcPts val="0"/>
                        </a:spcBef>
                        <a:spcAft>
                          <a:spcPts val="0"/>
                        </a:spcAft>
                      </a:pPr>
                      <a:r>
                        <a:rPr lang="en-US" sz="1800" dirty="0">
                          <a:effectLst/>
                        </a:rPr>
                        <a:t>15 Kbps </a:t>
                      </a:r>
                      <a:endParaRPr lang="en-US" sz="1800" dirty="0">
                        <a:effectLst/>
                        <a:latin typeface="Calibri"/>
                      </a:endParaRPr>
                    </a:p>
                  </a:txBody>
                  <a:tcPr marL="48860" marR="48860" marT="48860" marB="48860"/>
                </a:tc>
                <a:tc>
                  <a:txBody>
                    <a:bodyPr/>
                    <a:lstStyle/>
                    <a:p>
                      <a:pPr marL="0" marR="0" fontAlgn="t">
                        <a:spcBef>
                          <a:spcPts val="0"/>
                        </a:spcBef>
                        <a:spcAft>
                          <a:spcPts val="0"/>
                        </a:spcAft>
                      </a:pPr>
                      <a:r>
                        <a:rPr lang="en-US" sz="1800" dirty="0">
                          <a:effectLst/>
                        </a:rPr>
                        <a:t>350 Kbps </a:t>
                      </a:r>
                      <a:endParaRPr lang="en-US" sz="1800" dirty="0">
                        <a:effectLst/>
                        <a:latin typeface="Calibri"/>
                      </a:endParaRPr>
                    </a:p>
                  </a:txBody>
                  <a:tcPr marL="48860" marR="48860" marT="48860" marB="48860"/>
                </a:tc>
              </a:tr>
            </a:tbl>
          </a:graphicData>
        </a:graphic>
      </p:graphicFrame>
    </p:spTree>
    <p:extLst>
      <p:ext uri="{BB962C8B-B14F-4D97-AF65-F5344CB8AC3E}">
        <p14:creationId xmlns="" xmlns:p14="http://schemas.microsoft.com/office/powerpoint/2010/main" val="3930289103"/>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Sizing Bandwidth</a:t>
            </a:r>
            <a:endParaRPr lang="en-US" dirty="0"/>
          </a:p>
        </p:txBody>
      </p:sp>
      <p:sp>
        <p:nvSpPr>
          <p:cNvPr id="3" name="Text Placeholder 2"/>
          <p:cNvSpPr>
            <a:spLocks noGrp="1"/>
          </p:cNvSpPr>
          <p:nvPr>
            <p:ph type="body" idx="1"/>
          </p:nvPr>
        </p:nvSpPr>
        <p:spPr>
          <a:xfrm>
            <a:off x="381000" y="990600"/>
            <a:ext cx="8458200" cy="5504929"/>
          </a:xfrm>
        </p:spPr>
        <p:txBody>
          <a:bodyPr vert="horz" wrap="square" lIns="0" tIns="0" rIns="0" bIns="0" rtlCol="0">
            <a:noAutofit/>
          </a:bodyPr>
          <a:lstStyle/>
          <a:p>
            <a:pPr marL="404813" indent="-404813">
              <a:spcBef>
                <a:spcPts val="0"/>
              </a:spcBef>
            </a:pPr>
            <a:r>
              <a:rPr lang="en-US" altLang="zh-CN" sz="2800" dirty="0"/>
              <a:t>One-way, worst case “on the wire” numbers</a:t>
            </a:r>
          </a:p>
          <a:p>
            <a:pPr marL="804863" lvl="1" indent="-404813">
              <a:spcBef>
                <a:spcPts val="0"/>
              </a:spcBef>
            </a:pPr>
            <a:r>
              <a:rPr lang="en-US" altLang="zh-CN" sz="2400" dirty="0"/>
              <a:t>Includes security &amp; packet overhead</a:t>
            </a:r>
          </a:p>
          <a:p>
            <a:pPr marL="804863" lvl="1" indent="-404813">
              <a:spcBef>
                <a:spcPts val="0"/>
              </a:spcBef>
            </a:pPr>
            <a:r>
              <a:rPr lang="en-US" altLang="zh-CN" sz="2400" dirty="0"/>
              <a:t>Silence suppression saves more bandwidth</a:t>
            </a:r>
          </a:p>
          <a:p>
            <a:pPr marL="804863" lvl="1" indent="-404813">
              <a:spcBef>
                <a:spcPts val="0"/>
              </a:spcBef>
            </a:pPr>
            <a:r>
              <a:rPr lang="en-US" altLang="zh-CN" sz="2400" dirty="0" err="1"/>
              <a:t>Packetization</a:t>
            </a:r>
            <a:r>
              <a:rPr lang="en-US" altLang="zh-CN" sz="2400" dirty="0"/>
              <a:t> dynamically changes based on </a:t>
            </a:r>
            <a:r>
              <a:rPr lang="en-US" altLang="zh-CN" sz="2400" dirty="0" smtClean="0"/>
              <a:t>usage</a:t>
            </a:r>
          </a:p>
          <a:p>
            <a:pPr marL="804863" lvl="1" indent="-404813">
              <a:spcBef>
                <a:spcPts val="0"/>
              </a:spcBef>
            </a:pPr>
            <a:endParaRPr lang="en-US" altLang="zh-CN" sz="1800" dirty="0" smtClean="0"/>
          </a:p>
          <a:p>
            <a:pPr marL="804863" lvl="1" indent="-404813">
              <a:spcBef>
                <a:spcPts val="0"/>
              </a:spcBef>
            </a:pPr>
            <a:endParaRPr lang="en-US" altLang="zh-CN" sz="2400" dirty="0" smtClean="0"/>
          </a:p>
          <a:p>
            <a:pPr marL="804863" lvl="1" indent="-404813">
              <a:spcBef>
                <a:spcPts val="0"/>
              </a:spcBef>
            </a:pPr>
            <a:endParaRPr lang="en-US" altLang="zh-CN" sz="2400" dirty="0" smtClean="0"/>
          </a:p>
          <a:p>
            <a:pPr marL="804863" lvl="1" indent="-404813">
              <a:spcBef>
                <a:spcPts val="0"/>
              </a:spcBef>
            </a:pPr>
            <a:endParaRPr lang="en-US" altLang="zh-CN" sz="2400" dirty="0"/>
          </a:p>
          <a:p>
            <a:pPr marL="804863" lvl="1" indent="-404813">
              <a:spcBef>
                <a:spcPts val="0"/>
              </a:spcBef>
            </a:pPr>
            <a:endParaRPr lang="en-US" altLang="zh-CN" sz="2400" dirty="0" smtClean="0"/>
          </a:p>
          <a:p>
            <a:pPr marL="804863" lvl="1" indent="-404813">
              <a:spcBef>
                <a:spcPts val="0"/>
              </a:spcBef>
            </a:pPr>
            <a:endParaRPr lang="en-US" altLang="zh-CN" sz="2400" dirty="0"/>
          </a:p>
          <a:p>
            <a:pPr marL="804863" lvl="1" indent="-404813">
              <a:spcBef>
                <a:spcPts val="0"/>
              </a:spcBef>
            </a:pPr>
            <a:endParaRPr lang="en-US" altLang="zh-CN" sz="2400" dirty="0" smtClean="0"/>
          </a:p>
          <a:p>
            <a:pPr marL="400050" lvl="1" indent="0">
              <a:spcBef>
                <a:spcPts val="0"/>
              </a:spcBef>
              <a:buNone/>
            </a:pPr>
            <a:endParaRPr lang="en-US" altLang="zh-CN" sz="1200" dirty="0" smtClean="0"/>
          </a:p>
          <a:p>
            <a:pPr marL="287338" indent="-404813">
              <a:spcBef>
                <a:spcPts val="0"/>
              </a:spcBef>
            </a:pPr>
            <a:r>
              <a:rPr lang="en-US" altLang="zh-CN" sz="2800" dirty="0"/>
              <a:t>Right Provisioning</a:t>
            </a:r>
          </a:p>
          <a:p>
            <a:pPr marL="804863" lvl="1" indent="-404813">
              <a:spcBef>
                <a:spcPts val="0"/>
              </a:spcBef>
            </a:pPr>
            <a:r>
              <a:rPr lang="en-US" altLang="zh-CN" sz="2400" dirty="0"/>
              <a:t>Model expected usage and right provision the network</a:t>
            </a:r>
          </a:p>
          <a:p>
            <a:pPr marL="804863" lvl="1" indent="-404813">
              <a:spcBef>
                <a:spcPts val="0"/>
              </a:spcBef>
            </a:pPr>
            <a:r>
              <a:rPr lang="en-US" altLang="zh-CN" sz="2400" dirty="0"/>
              <a:t>Manage usage and grow in line with business needs</a:t>
            </a:r>
          </a:p>
          <a:p>
            <a:pPr marL="804863" lvl="1" indent="-404813">
              <a:spcBef>
                <a:spcPts val="0"/>
              </a:spcBef>
            </a:pPr>
            <a:r>
              <a:rPr lang="en-US" altLang="zh-CN" sz="2400" dirty="0"/>
              <a:t>Measure well </a:t>
            </a:r>
          </a:p>
        </p:txBody>
      </p:sp>
      <p:graphicFrame>
        <p:nvGraphicFramePr>
          <p:cNvPr id="7" name="Table 6"/>
          <p:cNvGraphicFramePr>
            <a:graphicFrameLocks noGrp="1"/>
          </p:cNvGraphicFramePr>
          <p:nvPr>
            <p:extLst>
              <p:ext uri="{D42A27DB-BD31-4B8C-83A1-F6EECF244321}">
                <p14:modId xmlns="" xmlns:p14="http://schemas.microsoft.com/office/powerpoint/2010/main" val="3003673142"/>
              </p:ext>
            </p:extLst>
          </p:nvPr>
        </p:nvGraphicFramePr>
        <p:xfrm>
          <a:off x="714509" y="2590800"/>
          <a:ext cx="6809048" cy="2057400"/>
        </p:xfrm>
        <a:graphic>
          <a:graphicData uri="http://schemas.openxmlformats.org/drawingml/2006/table">
            <a:tbl>
              <a:tblPr firstRow="1">
                <a:tableStyleId>{69C7853C-536D-4A76-A0AE-DD22124D55A5}</a:tableStyleId>
              </a:tblPr>
              <a:tblGrid>
                <a:gridCol w="1473112"/>
                <a:gridCol w="1733072"/>
                <a:gridCol w="1900602"/>
                <a:gridCol w="1702262"/>
              </a:tblGrid>
              <a:tr h="342900">
                <a:tc>
                  <a:txBody>
                    <a:bodyPr/>
                    <a:lstStyle/>
                    <a:p>
                      <a:pPr>
                        <a:lnSpc>
                          <a:spcPct val="90000"/>
                        </a:lnSpc>
                      </a:pPr>
                      <a:r>
                        <a:rPr lang="en-US" sz="1600" kern="1200" dirty="0"/>
                        <a:t>Codec</a:t>
                      </a:r>
                      <a:endParaRPr lang="en-US" sz="1600" b="0" kern="1200" dirty="0">
                        <a:solidFill>
                          <a:schemeClr val="lt1"/>
                        </a:solidFill>
                        <a:latin typeface="+mn-lt"/>
                        <a:ea typeface="+mn-ea"/>
                        <a:cs typeface="+mn-cs"/>
                      </a:endParaRPr>
                    </a:p>
                  </a:txBody>
                  <a:tcPr anchor="ctr"/>
                </a:tc>
                <a:tc>
                  <a:txBody>
                    <a:bodyPr/>
                    <a:lstStyle/>
                    <a:p>
                      <a:pPr>
                        <a:lnSpc>
                          <a:spcPct val="90000"/>
                        </a:lnSpc>
                      </a:pPr>
                      <a:r>
                        <a:rPr lang="en-US" sz="1600" kern="1200" dirty="0" err="1" smtClean="0"/>
                        <a:t>Avg</a:t>
                      </a:r>
                      <a:r>
                        <a:rPr lang="en-US" sz="1600" kern="1200" baseline="0" dirty="0" smtClean="0"/>
                        <a:t> </a:t>
                      </a:r>
                      <a:r>
                        <a:rPr lang="en-US" sz="1600" kern="1200" dirty="0" smtClean="0"/>
                        <a:t>BW (Kbps</a:t>
                      </a:r>
                      <a:r>
                        <a:rPr lang="en-US" sz="1600" kern="1200" dirty="0"/>
                        <a:t>)</a:t>
                      </a:r>
                      <a:endParaRPr lang="en-US" sz="1600" b="0" kern="1200" dirty="0">
                        <a:solidFill>
                          <a:schemeClr val="lt1"/>
                        </a:solidFill>
                        <a:latin typeface="+mn-lt"/>
                        <a:ea typeface="+mn-ea"/>
                        <a:cs typeface="+mn-cs"/>
                      </a:endParaRPr>
                    </a:p>
                  </a:txBody>
                  <a:tcPr anchor="ctr"/>
                </a:tc>
                <a:tc>
                  <a:txBody>
                    <a:bodyPr/>
                    <a:lstStyle/>
                    <a:p>
                      <a:pPr>
                        <a:lnSpc>
                          <a:spcPct val="90000"/>
                        </a:lnSpc>
                      </a:pPr>
                      <a:r>
                        <a:rPr lang="en-US" sz="1600" kern="1200" dirty="0" smtClean="0"/>
                        <a:t>Est. activity </a:t>
                      </a:r>
                      <a:r>
                        <a:rPr lang="en-US" sz="1600" kern="1200" dirty="0"/>
                        <a:t>(%)</a:t>
                      </a:r>
                      <a:endParaRPr lang="en-US" sz="1600" b="0" kern="1200" dirty="0">
                        <a:solidFill>
                          <a:schemeClr val="lt1"/>
                        </a:solidFill>
                        <a:latin typeface="+mn-lt"/>
                        <a:ea typeface="+mn-ea"/>
                        <a:cs typeface="+mn-cs"/>
                      </a:endParaRPr>
                    </a:p>
                  </a:txBody>
                  <a:tcPr anchor="ctr"/>
                </a:tc>
                <a:tc>
                  <a:txBody>
                    <a:bodyPr/>
                    <a:lstStyle/>
                    <a:p>
                      <a:pPr>
                        <a:lnSpc>
                          <a:spcPct val="90000"/>
                        </a:lnSpc>
                      </a:pPr>
                      <a:r>
                        <a:rPr lang="en-US" sz="1600" kern="1200" dirty="0" smtClean="0"/>
                        <a:t>Max BW (</a:t>
                      </a:r>
                      <a:r>
                        <a:rPr lang="en-US" sz="1600" kern="1200" dirty="0"/>
                        <a:t>Kbps)</a:t>
                      </a:r>
                      <a:endParaRPr lang="en-US" sz="1600" b="0" kern="1200" dirty="0">
                        <a:solidFill>
                          <a:schemeClr val="lt1"/>
                        </a:solidFill>
                        <a:latin typeface="+mn-lt"/>
                        <a:ea typeface="+mn-ea"/>
                        <a:cs typeface="+mn-cs"/>
                      </a:endParaRPr>
                    </a:p>
                  </a:txBody>
                  <a:tcPr anchor="ctr"/>
                </a:tc>
              </a:tr>
              <a:tr h="342900">
                <a:tc>
                  <a:txBody>
                    <a:bodyPr/>
                    <a:lstStyle/>
                    <a:p>
                      <a:pPr>
                        <a:lnSpc>
                          <a:spcPct val="90000"/>
                        </a:lnSpc>
                      </a:pPr>
                      <a:r>
                        <a:rPr lang="en-US" sz="1600" kern="1200" dirty="0" err="1" smtClean="0"/>
                        <a:t>RTAudio</a:t>
                      </a:r>
                      <a:r>
                        <a:rPr lang="en-US" sz="1600" kern="1200" dirty="0" smtClean="0"/>
                        <a:t> – W</a:t>
                      </a:r>
                      <a:endParaRPr lang="en-US" sz="1600" b="0" kern="1200" dirty="0">
                        <a:solidFill>
                          <a:schemeClr val="lt1"/>
                        </a:solidFill>
                        <a:latin typeface="+mn-lt"/>
                        <a:ea typeface="+mn-ea"/>
                        <a:cs typeface="+mn-cs"/>
                      </a:endParaRPr>
                    </a:p>
                  </a:txBody>
                  <a:tcPr anchor="ctr"/>
                </a:tc>
                <a:tc>
                  <a:txBody>
                    <a:bodyPr/>
                    <a:lstStyle/>
                    <a:p>
                      <a:pPr>
                        <a:lnSpc>
                          <a:spcPct val="90000"/>
                        </a:lnSpc>
                      </a:pPr>
                      <a:r>
                        <a:rPr lang="en-US" sz="1600" kern="1200" dirty="0"/>
                        <a:t>34.8</a:t>
                      </a:r>
                      <a:endParaRPr lang="en-US" sz="1600" b="0" kern="1200" dirty="0">
                        <a:solidFill>
                          <a:schemeClr val="lt1"/>
                        </a:solidFill>
                        <a:latin typeface="+mn-lt"/>
                        <a:ea typeface="+mn-ea"/>
                        <a:cs typeface="+mn-cs"/>
                      </a:endParaRPr>
                    </a:p>
                  </a:txBody>
                  <a:tcPr anchor="ctr"/>
                </a:tc>
                <a:tc>
                  <a:txBody>
                    <a:bodyPr/>
                    <a:lstStyle/>
                    <a:p>
                      <a:pPr>
                        <a:lnSpc>
                          <a:spcPct val="90000"/>
                        </a:lnSpc>
                      </a:pPr>
                      <a:r>
                        <a:rPr lang="en-US" sz="1600" kern="1200" dirty="0" smtClean="0"/>
                        <a:t>61</a:t>
                      </a:r>
                      <a:endParaRPr lang="en-US" sz="1600" b="0" kern="1200" dirty="0">
                        <a:solidFill>
                          <a:schemeClr val="lt1"/>
                        </a:solidFill>
                        <a:latin typeface="+mn-lt"/>
                        <a:ea typeface="+mn-ea"/>
                        <a:cs typeface="+mn-cs"/>
                      </a:endParaRPr>
                    </a:p>
                  </a:txBody>
                  <a:tcPr anchor="ctr"/>
                </a:tc>
                <a:tc>
                  <a:txBody>
                    <a:bodyPr/>
                    <a:lstStyle/>
                    <a:p>
                      <a:pPr>
                        <a:lnSpc>
                          <a:spcPct val="90000"/>
                        </a:lnSpc>
                      </a:pPr>
                      <a:r>
                        <a:rPr lang="en-US" sz="1600" kern="1200" dirty="0"/>
                        <a:t>57</a:t>
                      </a:r>
                      <a:endParaRPr lang="en-US" sz="1600" b="0" kern="1200" dirty="0">
                        <a:solidFill>
                          <a:schemeClr val="lt1"/>
                        </a:solidFill>
                        <a:latin typeface="+mn-lt"/>
                        <a:ea typeface="+mn-ea"/>
                        <a:cs typeface="+mn-cs"/>
                      </a:endParaRPr>
                    </a:p>
                  </a:txBody>
                  <a:tcPr anchor="ctr"/>
                </a:tc>
              </a:tr>
              <a:tr h="342900">
                <a:tc>
                  <a:txBody>
                    <a:bodyPr/>
                    <a:lstStyle/>
                    <a:p>
                      <a:pPr>
                        <a:lnSpc>
                          <a:spcPct val="90000"/>
                        </a:lnSpc>
                      </a:pPr>
                      <a:r>
                        <a:rPr lang="en-US" sz="1600" kern="1200" dirty="0" err="1" smtClean="0"/>
                        <a:t>RTAudio</a:t>
                      </a:r>
                      <a:r>
                        <a:rPr lang="en-US" sz="1600" kern="1200" dirty="0" smtClean="0"/>
                        <a:t> - N</a:t>
                      </a:r>
                      <a:endParaRPr lang="en-US" sz="1600" kern="1200" dirty="0">
                        <a:solidFill>
                          <a:schemeClr val="lt1"/>
                        </a:solidFill>
                        <a:latin typeface="+mn-lt"/>
                        <a:ea typeface="+mn-ea"/>
                        <a:cs typeface="+mn-cs"/>
                      </a:endParaRPr>
                    </a:p>
                  </a:txBody>
                  <a:tcPr anchor="ctr"/>
                </a:tc>
                <a:tc>
                  <a:txBody>
                    <a:bodyPr/>
                    <a:lstStyle/>
                    <a:p>
                      <a:pPr>
                        <a:lnSpc>
                          <a:spcPct val="90000"/>
                        </a:lnSpc>
                      </a:pPr>
                      <a:r>
                        <a:rPr lang="en-US" sz="1600" kern="1200" dirty="0"/>
                        <a:t>25.9</a:t>
                      </a:r>
                      <a:endParaRPr lang="en-US" sz="1600" kern="1200" dirty="0">
                        <a:solidFill>
                          <a:schemeClr val="lt1"/>
                        </a:solidFill>
                        <a:latin typeface="+mn-lt"/>
                        <a:ea typeface="+mn-ea"/>
                        <a:cs typeface="+mn-cs"/>
                      </a:endParaRPr>
                    </a:p>
                  </a:txBody>
                  <a:tcPr anchor="ctr"/>
                </a:tc>
                <a:tc>
                  <a:txBody>
                    <a:bodyPr/>
                    <a:lstStyle/>
                    <a:p>
                      <a:pPr>
                        <a:lnSpc>
                          <a:spcPct val="90000"/>
                        </a:lnSpc>
                      </a:pPr>
                      <a:r>
                        <a:rPr lang="en-US" sz="1600" kern="1200" dirty="0"/>
                        <a:t>65</a:t>
                      </a:r>
                      <a:endParaRPr lang="en-US" sz="1600" kern="1200" dirty="0">
                        <a:solidFill>
                          <a:schemeClr val="lt1"/>
                        </a:solidFill>
                        <a:latin typeface="+mn-lt"/>
                        <a:ea typeface="+mn-ea"/>
                        <a:cs typeface="+mn-cs"/>
                      </a:endParaRPr>
                    </a:p>
                  </a:txBody>
                  <a:tcPr anchor="ctr"/>
                </a:tc>
                <a:tc>
                  <a:txBody>
                    <a:bodyPr/>
                    <a:lstStyle/>
                    <a:p>
                      <a:pPr>
                        <a:lnSpc>
                          <a:spcPct val="90000"/>
                        </a:lnSpc>
                      </a:pPr>
                      <a:r>
                        <a:rPr lang="en-US" sz="1600" kern="1200" dirty="0"/>
                        <a:t>39.8</a:t>
                      </a:r>
                      <a:endParaRPr lang="en-US" sz="1600" kern="1200" dirty="0">
                        <a:solidFill>
                          <a:schemeClr val="lt1"/>
                        </a:solidFill>
                        <a:latin typeface="+mn-lt"/>
                        <a:ea typeface="+mn-ea"/>
                        <a:cs typeface="+mn-cs"/>
                      </a:endParaRPr>
                    </a:p>
                  </a:txBody>
                  <a:tcPr anchor="ctr"/>
                </a:tc>
              </a:tr>
              <a:tr h="342900">
                <a:tc>
                  <a:txBody>
                    <a:bodyPr/>
                    <a:lstStyle/>
                    <a:p>
                      <a:pPr>
                        <a:lnSpc>
                          <a:spcPct val="90000"/>
                        </a:lnSpc>
                      </a:pPr>
                      <a:r>
                        <a:rPr lang="en-US" sz="1600" kern="1200" dirty="0"/>
                        <a:t>Siren</a:t>
                      </a:r>
                      <a:endParaRPr lang="en-US" sz="1600" kern="1200" dirty="0">
                        <a:solidFill>
                          <a:schemeClr val="lt1"/>
                        </a:solidFill>
                        <a:latin typeface="+mn-lt"/>
                        <a:ea typeface="+mn-ea"/>
                        <a:cs typeface="+mn-cs"/>
                      </a:endParaRPr>
                    </a:p>
                  </a:txBody>
                  <a:tcPr anchor="ctr"/>
                </a:tc>
                <a:tc>
                  <a:txBody>
                    <a:bodyPr/>
                    <a:lstStyle/>
                    <a:p>
                      <a:pPr>
                        <a:lnSpc>
                          <a:spcPct val="90000"/>
                        </a:lnSpc>
                      </a:pPr>
                      <a:r>
                        <a:rPr lang="en-US" sz="1600" kern="1200" dirty="0"/>
                        <a:t>22.2</a:t>
                      </a:r>
                      <a:endParaRPr lang="en-US" sz="1600" kern="1200" dirty="0">
                        <a:solidFill>
                          <a:schemeClr val="lt1"/>
                        </a:solidFill>
                        <a:latin typeface="+mn-lt"/>
                        <a:ea typeface="+mn-ea"/>
                        <a:cs typeface="+mn-cs"/>
                      </a:endParaRPr>
                    </a:p>
                  </a:txBody>
                  <a:tcPr anchor="ctr"/>
                </a:tc>
                <a:tc>
                  <a:txBody>
                    <a:bodyPr/>
                    <a:lstStyle/>
                    <a:p>
                      <a:pPr>
                        <a:lnSpc>
                          <a:spcPct val="90000"/>
                        </a:lnSpc>
                      </a:pPr>
                      <a:r>
                        <a:rPr lang="en-US" sz="1600" kern="1200" dirty="0"/>
                        <a:t>43</a:t>
                      </a:r>
                      <a:endParaRPr lang="en-US" sz="1600" kern="1200" dirty="0">
                        <a:solidFill>
                          <a:schemeClr val="lt1"/>
                        </a:solidFill>
                        <a:latin typeface="+mn-lt"/>
                        <a:ea typeface="+mn-ea"/>
                        <a:cs typeface="+mn-cs"/>
                      </a:endParaRPr>
                    </a:p>
                  </a:txBody>
                  <a:tcPr anchor="ctr"/>
                </a:tc>
                <a:tc>
                  <a:txBody>
                    <a:bodyPr/>
                    <a:lstStyle/>
                    <a:p>
                      <a:pPr>
                        <a:lnSpc>
                          <a:spcPct val="90000"/>
                        </a:lnSpc>
                      </a:pPr>
                      <a:r>
                        <a:rPr lang="en-US" sz="1600" kern="1200" dirty="0"/>
                        <a:t>51.6</a:t>
                      </a:r>
                      <a:endParaRPr lang="en-US" sz="1600" kern="1200" dirty="0">
                        <a:solidFill>
                          <a:schemeClr val="lt1"/>
                        </a:solidFill>
                        <a:latin typeface="+mn-lt"/>
                        <a:ea typeface="+mn-ea"/>
                        <a:cs typeface="+mn-cs"/>
                      </a:endParaRPr>
                    </a:p>
                  </a:txBody>
                  <a:tcPr anchor="ctr"/>
                </a:tc>
              </a:tr>
              <a:tr h="342900">
                <a:tc>
                  <a:txBody>
                    <a:bodyPr/>
                    <a:lstStyle/>
                    <a:p>
                      <a:pPr>
                        <a:lnSpc>
                          <a:spcPct val="90000"/>
                        </a:lnSpc>
                      </a:pPr>
                      <a:r>
                        <a:rPr lang="en-US" sz="1600" kern="1200" dirty="0" err="1"/>
                        <a:t>RTVideo</a:t>
                      </a:r>
                      <a:endParaRPr lang="en-US" sz="1600" kern="1200" dirty="0">
                        <a:solidFill>
                          <a:schemeClr val="lt1"/>
                        </a:solidFill>
                        <a:latin typeface="+mn-lt"/>
                        <a:ea typeface="+mn-ea"/>
                        <a:cs typeface="+mn-cs"/>
                      </a:endParaRPr>
                    </a:p>
                  </a:txBody>
                  <a:tcPr anchor="ctr"/>
                </a:tc>
                <a:tc>
                  <a:txBody>
                    <a:bodyPr/>
                    <a:lstStyle/>
                    <a:p>
                      <a:pPr>
                        <a:lnSpc>
                          <a:spcPct val="90000"/>
                        </a:lnSpc>
                      </a:pPr>
                      <a:r>
                        <a:rPr lang="en-US" sz="1600" kern="1200" dirty="0"/>
                        <a:t>258.3</a:t>
                      </a:r>
                      <a:endParaRPr lang="en-US" sz="1600" kern="1200" dirty="0">
                        <a:solidFill>
                          <a:schemeClr val="lt1"/>
                        </a:solidFill>
                        <a:latin typeface="+mn-lt"/>
                        <a:ea typeface="+mn-ea"/>
                        <a:cs typeface="+mn-cs"/>
                      </a:endParaRPr>
                    </a:p>
                  </a:txBody>
                  <a:tcPr anchor="ctr"/>
                </a:tc>
                <a:tc>
                  <a:txBody>
                    <a:bodyPr/>
                    <a:lstStyle/>
                    <a:p>
                      <a:pPr>
                        <a:lnSpc>
                          <a:spcPct val="90000"/>
                        </a:lnSpc>
                      </a:pPr>
                      <a:r>
                        <a:rPr lang="en-US" sz="1600" kern="1200" dirty="0"/>
                        <a:t>82</a:t>
                      </a:r>
                      <a:endParaRPr lang="en-US" sz="1600" kern="1200" dirty="0">
                        <a:solidFill>
                          <a:schemeClr val="lt1"/>
                        </a:solidFill>
                        <a:latin typeface="+mn-lt"/>
                        <a:ea typeface="+mn-ea"/>
                        <a:cs typeface="+mn-cs"/>
                      </a:endParaRPr>
                    </a:p>
                  </a:txBody>
                  <a:tcPr anchor="ctr"/>
                </a:tc>
                <a:tc>
                  <a:txBody>
                    <a:bodyPr/>
                    <a:lstStyle/>
                    <a:p>
                      <a:pPr>
                        <a:lnSpc>
                          <a:spcPct val="90000"/>
                        </a:lnSpc>
                      </a:pPr>
                      <a:r>
                        <a:rPr lang="en-US" sz="1600" kern="1200" dirty="0"/>
                        <a:t>315</a:t>
                      </a:r>
                      <a:endParaRPr lang="en-US" sz="1600" kern="1200" dirty="0">
                        <a:solidFill>
                          <a:schemeClr val="lt1"/>
                        </a:solidFill>
                        <a:latin typeface="+mn-lt"/>
                        <a:ea typeface="+mn-ea"/>
                        <a:cs typeface="+mn-cs"/>
                      </a:endParaRPr>
                    </a:p>
                  </a:txBody>
                  <a:tcPr anchor="ctr"/>
                </a:tc>
              </a:tr>
              <a:tr h="342900">
                <a:tc>
                  <a:txBody>
                    <a:bodyPr/>
                    <a:lstStyle/>
                    <a:p>
                      <a:pPr>
                        <a:lnSpc>
                          <a:spcPct val="90000"/>
                        </a:lnSpc>
                      </a:pPr>
                      <a:r>
                        <a:rPr lang="en-US" sz="1600" kern="1200" dirty="0" smtClean="0"/>
                        <a:t>Panoramic</a:t>
                      </a:r>
                      <a:endParaRPr lang="en-US" sz="1600" kern="1200" dirty="0">
                        <a:solidFill>
                          <a:schemeClr val="lt1"/>
                        </a:solidFill>
                        <a:latin typeface="+mn-lt"/>
                        <a:ea typeface="+mn-ea"/>
                        <a:cs typeface="+mn-cs"/>
                      </a:endParaRPr>
                    </a:p>
                  </a:txBody>
                  <a:tcPr anchor="ctr"/>
                </a:tc>
                <a:tc>
                  <a:txBody>
                    <a:bodyPr/>
                    <a:lstStyle/>
                    <a:p>
                      <a:pPr>
                        <a:lnSpc>
                          <a:spcPct val="90000"/>
                        </a:lnSpc>
                      </a:pPr>
                      <a:r>
                        <a:rPr lang="en-US" sz="1600" kern="1200" dirty="0"/>
                        <a:t>220.5</a:t>
                      </a:r>
                      <a:endParaRPr lang="en-US" sz="1600" kern="1200" dirty="0">
                        <a:solidFill>
                          <a:schemeClr val="lt1"/>
                        </a:solidFill>
                        <a:latin typeface="+mn-lt"/>
                        <a:ea typeface="+mn-ea"/>
                        <a:cs typeface="+mn-cs"/>
                      </a:endParaRPr>
                    </a:p>
                  </a:txBody>
                  <a:tcPr anchor="ctr"/>
                </a:tc>
                <a:tc>
                  <a:txBody>
                    <a:bodyPr/>
                    <a:lstStyle/>
                    <a:p>
                      <a:pPr>
                        <a:lnSpc>
                          <a:spcPct val="90000"/>
                        </a:lnSpc>
                      </a:pPr>
                      <a:r>
                        <a:rPr lang="en-US" sz="1600" kern="1200" dirty="0"/>
                        <a:t>70</a:t>
                      </a:r>
                      <a:endParaRPr lang="en-US" sz="1600" kern="1200" dirty="0">
                        <a:solidFill>
                          <a:schemeClr val="lt1"/>
                        </a:solidFill>
                        <a:latin typeface="+mn-lt"/>
                        <a:ea typeface="+mn-ea"/>
                        <a:cs typeface="+mn-cs"/>
                      </a:endParaRPr>
                    </a:p>
                  </a:txBody>
                  <a:tcPr anchor="ctr"/>
                </a:tc>
                <a:tc>
                  <a:txBody>
                    <a:bodyPr/>
                    <a:lstStyle/>
                    <a:p>
                      <a:pPr>
                        <a:lnSpc>
                          <a:spcPct val="90000"/>
                        </a:lnSpc>
                      </a:pPr>
                      <a:r>
                        <a:rPr lang="en-US" sz="1600" kern="1200" dirty="0"/>
                        <a:t>315</a:t>
                      </a:r>
                      <a:endParaRPr lang="en-US" sz="1600" kern="1200" dirty="0">
                        <a:solidFill>
                          <a:schemeClr val="lt1"/>
                        </a:solidFill>
                        <a:latin typeface="+mn-lt"/>
                        <a:ea typeface="+mn-ea"/>
                        <a:cs typeface="+mn-cs"/>
                      </a:endParaRPr>
                    </a:p>
                  </a:txBody>
                  <a:tcPr anchor="ctr"/>
                </a:tc>
              </a:tr>
            </a:tbl>
          </a:graphicData>
        </a:graphic>
      </p:graphicFrame>
    </p:spTree>
    <p:extLst>
      <p:ext uri="{BB962C8B-B14F-4D97-AF65-F5344CB8AC3E}">
        <p14:creationId xmlns="" xmlns:p14="http://schemas.microsoft.com/office/powerpoint/2010/main" val="1089341006"/>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Bandwidth Modeling</a:t>
            </a:r>
          </a:p>
        </p:txBody>
      </p:sp>
      <p:sp>
        <p:nvSpPr>
          <p:cNvPr id="3" name="Content Placeholder 2"/>
          <p:cNvSpPr>
            <a:spLocks noGrp="1"/>
          </p:cNvSpPr>
          <p:nvPr>
            <p:ph idx="1"/>
          </p:nvPr>
        </p:nvSpPr>
        <p:spPr>
          <a:xfrm>
            <a:off x="381000" y="2708274"/>
            <a:ext cx="8763000" cy="3463926"/>
          </a:xfrm>
        </p:spPr>
        <p:txBody>
          <a:bodyPr/>
          <a:lstStyle/>
          <a:p>
            <a:pPr lvl="0"/>
            <a:r>
              <a:rPr lang="en-US" dirty="0"/>
              <a:t>Calls are symmetric for bandwidth while</a:t>
            </a:r>
            <a:br>
              <a:rPr lang="en-US" dirty="0"/>
            </a:br>
            <a:r>
              <a:rPr lang="en-US" dirty="0"/>
              <a:t>Conferences are asymmetric</a:t>
            </a:r>
          </a:p>
          <a:p>
            <a:r>
              <a:rPr lang="en-US" dirty="0" smtClean="0"/>
              <a:t>2-party call: </a:t>
            </a:r>
          </a:p>
          <a:p>
            <a:pPr lvl="1"/>
            <a:r>
              <a:rPr lang="en-US" dirty="0" smtClean="0"/>
              <a:t>Half-time talking, half-time listening</a:t>
            </a:r>
          </a:p>
          <a:p>
            <a:pPr lvl="1"/>
            <a:r>
              <a:rPr lang="en-US" dirty="0" smtClean="0"/>
              <a:t>Over a single call, one-way BW utilization is 50%</a:t>
            </a:r>
          </a:p>
          <a:p>
            <a:r>
              <a:rPr lang="en-US" dirty="0" smtClean="0"/>
              <a:t>N-party call: </a:t>
            </a:r>
          </a:p>
          <a:p>
            <a:pPr lvl="1"/>
            <a:r>
              <a:rPr lang="en-US" dirty="0" smtClean="0"/>
              <a:t>1/n talking, 1-1/n listening</a:t>
            </a:r>
          </a:p>
        </p:txBody>
      </p:sp>
      <p:sp>
        <p:nvSpPr>
          <p:cNvPr id="16" name="Flowchart: Connector 15"/>
          <p:cNvSpPr/>
          <p:nvPr/>
        </p:nvSpPr>
        <p:spPr bwMode="auto">
          <a:xfrm flipH="1">
            <a:off x="6303362" y="1658218"/>
            <a:ext cx="152400" cy="457200"/>
          </a:xfrm>
          <a:prstGeom prst="flowChartConnector">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graphicFrame>
        <p:nvGraphicFramePr>
          <p:cNvPr id="17" name="Object 3"/>
          <p:cNvGraphicFramePr>
            <a:graphicFrameLocks noChangeAspect="1"/>
          </p:cNvGraphicFramePr>
          <p:nvPr>
            <p:extLst>
              <p:ext uri="{D42A27DB-BD31-4B8C-83A1-F6EECF244321}">
                <p14:modId xmlns="" xmlns:p14="http://schemas.microsoft.com/office/powerpoint/2010/main" val="2430747365"/>
              </p:ext>
            </p:extLst>
          </p:nvPr>
        </p:nvGraphicFramePr>
        <p:xfrm>
          <a:off x="893162" y="1505818"/>
          <a:ext cx="1216025" cy="762000"/>
        </p:xfrm>
        <a:graphic>
          <a:graphicData uri="http://schemas.openxmlformats.org/presentationml/2006/ole">
            <p:oleObj spid="_x0000_s3093" name="Visio" r:id="rId4" imgW="1669657" imgH="1046688" progId="">
              <p:embed/>
            </p:oleObj>
          </a:graphicData>
        </a:graphic>
      </p:graphicFrame>
      <p:graphicFrame>
        <p:nvGraphicFramePr>
          <p:cNvPr id="18" name="Object 7"/>
          <p:cNvGraphicFramePr>
            <a:graphicFrameLocks noChangeAspect="1"/>
          </p:cNvGraphicFramePr>
          <p:nvPr>
            <p:extLst>
              <p:ext uri="{D42A27DB-BD31-4B8C-83A1-F6EECF244321}">
                <p14:modId xmlns="" xmlns:p14="http://schemas.microsoft.com/office/powerpoint/2010/main" val="1567995202"/>
              </p:ext>
            </p:extLst>
          </p:nvPr>
        </p:nvGraphicFramePr>
        <p:xfrm>
          <a:off x="1154943" y="1963018"/>
          <a:ext cx="576419" cy="465138"/>
        </p:xfrm>
        <a:graphic>
          <a:graphicData uri="http://schemas.openxmlformats.org/presentationml/2006/ole">
            <p:oleObj spid="_x0000_s3094" name="Visio" r:id="rId5" imgW="829703" imgH="670594" progId="">
              <p:embed/>
            </p:oleObj>
          </a:graphicData>
        </a:graphic>
      </p:graphicFrame>
      <p:graphicFrame>
        <p:nvGraphicFramePr>
          <p:cNvPr id="19" name="Object 18"/>
          <p:cNvGraphicFramePr>
            <a:graphicFrameLocks noChangeAspect="1"/>
          </p:cNvGraphicFramePr>
          <p:nvPr>
            <p:extLst>
              <p:ext uri="{D42A27DB-BD31-4B8C-83A1-F6EECF244321}">
                <p14:modId xmlns="" xmlns:p14="http://schemas.microsoft.com/office/powerpoint/2010/main" val="2723222904"/>
              </p:ext>
            </p:extLst>
          </p:nvPr>
        </p:nvGraphicFramePr>
        <p:xfrm>
          <a:off x="6912962" y="1505818"/>
          <a:ext cx="1216025" cy="762000"/>
        </p:xfrm>
        <a:graphic>
          <a:graphicData uri="http://schemas.openxmlformats.org/presentationml/2006/ole">
            <p:oleObj spid="_x0000_s3095" name="Visio" r:id="rId6" imgW="1669657" imgH="1046688" progId="">
              <p:embed/>
            </p:oleObj>
          </a:graphicData>
        </a:graphic>
      </p:graphicFrame>
      <p:sp>
        <p:nvSpPr>
          <p:cNvPr id="20" name="Flowchart: Connector 19"/>
          <p:cNvSpPr/>
          <p:nvPr/>
        </p:nvSpPr>
        <p:spPr bwMode="auto">
          <a:xfrm>
            <a:off x="2417162" y="1658218"/>
            <a:ext cx="152400" cy="457200"/>
          </a:xfrm>
          <a:prstGeom prst="flowChartConnector">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cxnSp>
        <p:nvCxnSpPr>
          <p:cNvPr id="21" name="Straight Arrow Connector 20"/>
          <p:cNvCxnSpPr/>
          <p:nvPr/>
        </p:nvCxnSpPr>
        <p:spPr>
          <a:xfrm>
            <a:off x="2109187" y="1886818"/>
            <a:ext cx="4724400" cy="794"/>
          </a:xfrm>
          <a:prstGeom prst="straightConnector1">
            <a:avLst/>
          </a:prstGeom>
          <a:ln>
            <a:headEnd type="triangle" w="med" len="med"/>
            <a:tailEnd type="triangle" w="med" len="med"/>
          </a:ln>
        </p:spPr>
        <p:style>
          <a:lnRef idx="3">
            <a:schemeClr val="accent3"/>
          </a:lnRef>
          <a:fillRef idx="0">
            <a:schemeClr val="accent3"/>
          </a:fillRef>
          <a:effectRef idx="2">
            <a:schemeClr val="accent3"/>
          </a:effectRef>
          <a:fontRef idx="minor">
            <a:schemeClr val="tx1"/>
          </a:fontRef>
        </p:style>
      </p:cxnSp>
      <p:graphicFrame>
        <p:nvGraphicFramePr>
          <p:cNvPr id="22" name="Object 5"/>
          <p:cNvGraphicFramePr>
            <a:graphicFrameLocks noChangeAspect="1"/>
          </p:cNvGraphicFramePr>
          <p:nvPr>
            <p:extLst>
              <p:ext uri="{D42A27DB-BD31-4B8C-83A1-F6EECF244321}">
                <p14:modId xmlns="" xmlns:p14="http://schemas.microsoft.com/office/powerpoint/2010/main" val="4204879669"/>
              </p:ext>
            </p:extLst>
          </p:nvPr>
        </p:nvGraphicFramePr>
        <p:xfrm>
          <a:off x="7174900" y="1963018"/>
          <a:ext cx="576262" cy="465138"/>
        </p:xfrm>
        <a:graphic>
          <a:graphicData uri="http://schemas.openxmlformats.org/presentationml/2006/ole">
            <p:oleObj spid="_x0000_s3096" name="Visio" r:id="rId7" imgW="829703" imgH="670594" progId="">
              <p:embed/>
            </p:oleObj>
          </a:graphicData>
        </a:graphic>
      </p:graphicFrame>
      <p:sp>
        <p:nvSpPr>
          <p:cNvPr id="23" name="TextBox 22"/>
          <p:cNvSpPr txBox="1"/>
          <p:nvPr/>
        </p:nvSpPr>
        <p:spPr>
          <a:xfrm>
            <a:off x="7014562" y="1124818"/>
            <a:ext cx="1051955" cy="369332"/>
          </a:xfrm>
          <a:prstGeom prst="rect">
            <a:avLst/>
          </a:prstGeom>
          <a:noFill/>
        </p:spPr>
        <p:txBody>
          <a:bodyPr wrap="none" rtlCol="0">
            <a:spAutoFit/>
          </a:bodyPr>
          <a:lstStyle/>
          <a:p>
            <a:r>
              <a:rPr lang="en-US" dirty="0" smtClean="0"/>
              <a:t>Frankfurt</a:t>
            </a:r>
          </a:p>
        </p:txBody>
      </p:sp>
      <p:sp>
        <p:nvSpPr>
          <p:cNvPr id="24" name="TextBox 23"/>
          <p:cNvSpPr txBox="1"/>
          <p:nvPr/>
        </p:nvSpPr>
        <p:spPr>
          <a:xfrm>
            <a:off x="7062187" y="2420218"/>
            <a:ext cx="889987" cy="369332"/>
          </a:xfrm>
          <a:prstGeom prst="rect">
            <a:avLst/>
          </a:prstGeom>
          <a:noFill/>
        </p:spPr>
        <p:txBody>
          <a:bodyPr wrap="none" rtlCol="0">
            <a:spAutoFit/>
          </a:bodyPr>
          <a:lstStyle/>
          <a:p>
            <a:r>
              <a:rPr lang="en-US" dirty="0" smtClean="0"/>
              <a:t>User B</a:t>
            </a:r>
          </a:p>
        </p:txBody>
      </p:sp>
      <p:sp>
        <p:nvSpPr>
          <p:cNvPr id="25" name="TextBox 24"/>
          <p:cNvSpPr txBox="1"/>
          <p:nvPr/>
        </p:nvSpPr>
        <p:spPr>
          <a:xfrm>
            <a:off x="1042387" y="2420218"/>
            <a:ext cx="877228" cy="369332"/>
          </a:xfrm>
          <a:prstGeom prst="rect">
            <a:avLst/>
          </a:prstGeom>
          <a:noFill/>
        </p:spPr>
        <p:txBody>
          <a:bodyPr wrap="none" rtlCol="0">
            <a:spAutoFit/>
          </a:bodyPr>
          <a:lstStyle/>
          <a:p>
            <a:r>
              <a:rPr lang="en-US" dirty="0" smtClean="0"/>
              <a:t>User A</a:t>
            </a:r>
          </a:p>
        </p:txBody>
      </p:sp>
      <p:sp>
        <p:nvSpPr>
          <p:cNvPr id="26" name="TextBox 25"/>
          <p:cNvSpPr txBox="1"/>
          <p:nvPr/>
        </p:nvSpPr>
        <p:spPr>
          <a:xfrm>
            <a:off x="1137637" y="1124818"/>
            <a:ext cx="732893" cy="369332"/>
          </a:xfrm>
          <a:prstGeom prst="rect">
            <a:avLst/>
          </a:prstGeom>
          <a:noFill/>
        </p:spPr>
        <p:txBody>
          <a:bodyPr wrap="none" rtlCol="0">
            <a:spAutoFit/>
          </a:bodyPr>
          <a:lstStyle/>
          <a:p>
            <a:r>
              <a:rPr lang="en-US" dirty="0" smtClean="0"/>
              <a:t>Berlin</a:t>
            </a:r>
          </a:p>
        </p:txBody>
      </p:sp>
      <p:sp>
        <p:nvSpPr>
          <p:cNvPr id="27" name="Rectangle 26"/>
          <p:cNvSpPr/>
          <p:nvPr/>
        </p:nvSpPr>
        <p:spPr bwMode="auto">
          <a:xfrm>
            <a:off x="2493362" y="1658218"/>
            <a:ext cx="3886200" cy="457200"/>
          </a:xfrm>
          <a:prstGeom prst="rect">
            <a:avLst/>
          </a:prstGeom>
          <a:ln cmpd="sng">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rgbClr val="FFFFFF"/>
                </a:solidFill>
                <a:effectLst>
                  <a:outerShdw blurRad="38100" dist="38100" dir="2700000" algn="tl">
                    <a:srgbClr val="000000">
                      <a:alpha val="43137"/>
                    </a:srgbClr>
                  </a:outerShdw>
                </a:effectLst>
                <a:latin typeface="Segoe" pitchFamily="34" charset="0"/>
              </a:rPr>
              <a:t>WAN</a:t>
            </a:r>
          </a:p>
        </p:txBody>
      </p:sp>
    </p:spTree>
    <p:extLst>
      <p:ext uri="{BB962C8B-B14F-4D97-AF65-F5344CB8AC3E}">
        <p14:creationId xmlns="" xmlns:p14="http://schemas.microsoft.com/office/powerpoint/2010/main" val="4242978273"/>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solidFill>
                <a:schemeClr val="tx2"/>
              </a:solidFill>
            </a:endParaRPr>
          </a:p>
        </p:txBody>
      </p:sp>
      <p:sp>
        <p:nvSpPr>
          <p:cNvPr id="3" name="Text Placeholder 2"/>
          <p:cNvSpPr>
            <a:spLocks noGrp="1"/>
          </p:cNvSpPr>
          <p:nvPr>
            <p:ph idx="1"/>
          </p:nvPr>
        </p:nvSpPr>
        <p:spPr/>
        <p:txBody>
          <a:bodyPr/>
          <a:lstStyle/>
          <a:p>
            <a:r>
              <a:rPr lang="en-US" dirty="0"/>
              <a:t>Review of Media Scenarios</a:t>
            </a:r>
          </a:p>
          <a:p>
            <a:r>
              <a:rPr lang="en-US" dirty="0" smtClean="0"/>
              <a:t>The </a:t>
            </a:r>
            <a:r>
              <a:rPr lang="en-US" dirty="0"/>
              <a:t>OCS Media Stack </a:t>
            </a:r>
          </a:p>
          <a:p>
            <a:r>
              <a:rPr lang="en-US" dirty="0" smtClean="0"/>
              <a:t>A tale of three customers</a:t>
            </a:r>
          </a:p>
          <a:p>
            <a:r>
              <a:rPr lang="en-US" dirty="0" smtClean="0"/>
              <a:t>Bandwidth planning</a:t>
            </a:r>
          </a:p>
          <a:p>
            <a:r>
              <a:rPr lang="en-US" dirty="0" smtClean="0"/>
              <a:t>Network Effects</a:t>
            </a:r>
          </a:p>
          <a:p>
            <a:r>
              <a:rPr lang="en-US" dirty="0" smtClean="0"/>
              <a:t>Quality of Service</a:t>
            </a:r>
          </a:p>
          <a:p>
            <a:endParaRPr lang="en-US" dirty="0"/>
          </a:p>
        </p:txBody>
      </p:sp>
    </p:spTree>
    <p:extLst>
      <p:ext uri="{BB962C8B-B14F-4D97-AF65-F5344CB8AC3E}">
        <p14:creationId xmlns="" xmlns:p14="http://schemas.microsoft.com/office/powerpoint/2010/main" val="151549953"/>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Example Bandwidth Modeling</a:t>
            </a:r>
            <a:endParaRPr lang="en-US" dirty="0"/>
          </a:p>
        </p:txBody>
      </p:sp>
      <p:graphicFrame>
        <p:nvGraphicFramePr>
          <p:cNvPr id="4" name="Table 3"/>
          <p:cNvGraphicFramePr>
            <a:graphicFrameLocks noGrp="1"/>
          </p:cNvGraphicFramePr>
          <p:nvPr>
            <p:extLst>
              <p:ext uri="{D42A27DB-BD31-4B8C-83A1-F6EECF244321}">
                <p14:modId xmlns="" xmlns:p14="http://schemas.microsoft.com/office/powerpoint/2010/main" val="3392528203"/>
              </p:ext>
            </p:extLst>
          </p:nvPr>
        </p:nvGraphicFramePr>
        <p:xfrm>
          <a:off x="391391" y="1524000"/>
          <a:ext cx="3218584" cy="914400"/>
        </p:xfrm>
        <a:graphic>
          <a:graphicData uri="http://schemas.openxmlformats.org/drawingml/2006/table">
            <a:tbl>
              <a:tblPr firstRow="1" bandRow="1">
                <a:tableStyleId>{00A15C55-8517-42AA-B614-E9B94910E393}</a:tableStyleId>
              </a:tblPr>
              <a:tblGrid>
                <a:gridCol w="2182090"/>
                <a:gridCol w="1036494"/>
              </a:tblGrid>
              <a:tr h="261077">
                <a:tc gridSpan="2">
                  <a:txBody>
                    <a:bodyPr/>
                    <a:lstStyle/>
                    <a:p>
                      <a:r>
                        <a:rPr lang="en-US" sz="1400" dirty="0" smtClean="0">
                          <a:effectLst>
                            <a:outerShdw blurRad="38100" dist="38100" dir="2700000" algn="tl">
                              <a:srgbClr val="000000">
                                <a:alpha val="43137"/>
                              </a:srgbClr>
                            </a:outerShdw>
                          </a:effectLst>
                        </a:rPr>
                        <a:t>User Population</a:t>
                      </a:r>
                      <a:endParaRPr lang="en-US" sz="1400" b="0" dirty="0">
                        <a:solidFill>
                          <a:schemeClr val="tx2"/>
                        </a:solidFill>
                        <a:effectLst>
                          <a:outerShdw blurRad="38100" dist="38100" dir="2700000" algn="tl">
                            <a:srgbClr val="000000">
                              <a:alpha val="43137"/>
                            </a:srgbClr>
                          </a:outerShdw>
                        </a:effectLst>
                      </a:endParaRPr>
                    </a:p>
                  </a:txBody>
                  <a:tcPr/>
                </a:tc>
                <a:tc hMerge="1">
                  <a:txBody>
                    <a:bodyPr/>
                    <a:lstStyle/>
                    <a:p>
                      <a:endParaRPr lang="en-US" dirty="0"/>
                    </a:p>
                  </a:txBody>
                  <a:tcPr/>
                </a:tc>
              </a:tr>
              <a:tr h="261077">
                <a:tc>
                  <a:txBody>
                    <a:bodyPr/>
                    <a:lstStyle/>
                    <a:p>
                      <a:r>
                        <a:rPr lang="en-US" sz="1400" dirty="0" smtClean="0"/>
                        <a:t>BER Office</a:t>
                      </a:r>
                      <a:r>
                        <a:rPr lang="en-US" sz="1400" baseline="0" dirty="0" smtClean="0"/>
                        <a:t> (OCS Pool)</a:t>
                      </a:r>
                      <a:endParaRPr lang="en-US" sz="1400" dirty="0">
                        <a:solidFill>
                          <a:schemeClr val="tx1"/>
                        </a:solidFill>
                      </a:endParaRPr>
                    </a:p>
                  </a:txBody>
                  <a:tcPr/>
                </a:tc>
                <a:tc>
                  <a:txBody>
                    <a:bodyPr/>
                    <a:lstStyle/>
                    <a:p>
                      <a:pPr algn="ctr"/>
                      <a:r>
                        <a:rPr lang="en-US" sz="1400" dirty="0" smtClean="0"/>
                        <a:t>750</a:t>
                      </a:r>
                      <a:endParaRPr lang="en-US" sz="1400" dirty="0">
                        <a:solidFill>
                          <a:schemeClr val="tx1"/>
                        </a:solidFill>
                      </a:endParaRPr>
                    </a:p>
                  </a:txBody>
                  <a:tcPr/>
                </a:tc>
              </a:tr>
              <a:tr h="275581">
                <a:tc>
                  <a:txBody>
                    <a:bodyPr/>
                    <a:lstStyle/>
                    <a:p>
                      <a:r>
                        <a:rPr lang="en-US" sz="1400" dirty="0" smtClean="0"/>
                        <a:t>FRA Office (WAN</a:t>
                      </a:r>
                      <a:r>
                        <a:rPr lang="en-US" sz="1400" baseline="0" dirty="0" smtClean="0"/>
                        <a:t> link)</a:t>
                      </a:r>
                      <a:endParaRPr lang="en-US" sz="1400" dirty="0">
                        <a:solidFill>
                          <a:schemeClr val="tx1"/>
                        </a:solidFill>
                      </a:endParaRPr>
                    </a:p>
                  </a:txBody>
                  <a:tcPr/>
                </a:tc>
                <a:tc>
                  <a:txBody>
                    <a:bodyPr/>
                    <a:lstStyle/>
                    <a:p>
                      <a:pPr algn="ctr"/>
                      <a:r>
                        <a:rPr lang="en-US" sz="1400" dirty="0" smtClean="0"/>
                        <a:t>250</a:t>
                      </a:r>
                      <a:endParaRPr lang="en-US" sz="1400" dirty="0">
                        <a:solidFill>
                          <a:schemeClr val="tx1"/>
                        </a:solidFill>
                      </a:endParaRPr>
                    </a:p>
                  </a:txBody>
                  <a:tcPr/>
                </a:tc>
              </a:tr>
            </a:tbl>
          </a:graphicData>
        </a:graphic>
      </p:graphicFrame>
      <p:graphicFrame>
        <p:nvGraphicFramePr>
          <p:cNvPr id="5" name="Table 4"/>
          <p:cNvGraphicFramePr>
            <a:graphicFrameLocks noGrp="1"/>
          </p:cNvGraphicFramePr>
          <p:nvPr>
            <p:extLst>
              <p:ext uri="{D42A27DB-BD31-4B8C-83A1-F6EECF244321}">
                <p14:modId xmlns="" xmlns:p14="http://schemas.microsoft.com/office/powerpoint/2010/main" val="2952173693"/>
              </p:ext>
            </p:extLst>
          </p:nvPr>
        </p:nvGraphicFramePr>
        <p:xfrm>
          <a:off x="391391" y="2551213"/>
          <a:ext cx="3200400" cy="1706462"/>
        </p:xfrm>
        <a:graphic>
          <a:graphicData uri="http://schemas.openxmlformats.org/drawingml/2006/table">
            <a:tbl>
              <a:tblPr firstRow="1" bandRow="1">
                <a:tableStyleId>{00A15C55-8517-42AA-B614-E9B94910E393}</a:tableStyleId>
              </a:tblPr>
              <a:tblGrid>
                <a:gridCol w="2182090"/>
                <a:gridCol w="1018310"/>
              </a:tblGrid>
              <a:tr h="338077">
                <a:tc gridSpan="2">
                  <a:txBody>
                    <a:bodyPr/>
                    <a:lstStyle/>
                    <a:p>
                      <a:r>
                        <a:rPr lang="en-US" sz="1400" dirty="0" smtClean="0">
                          <a:effectLst>
                            <a:outerShdw blurRad="38100" dist="38100" dir="2700000" algn="tl">
                              <a:srgbClr val="000000">
                                <a:alpha val="43137"/>
                              </a:srgbClr>
                            </a:outerShdw>
                          </a:effectLst>
                        </a:rPr>
                        <a:t>User Model</a:t>
                      </a:r>
                      <a:endParaRPr lang="en-US" sz="1400" b="0" dirty="0">
                        <a:solidFill>
                          <a:schemeClr val="tx2"/>
                        </a:solidFill>
                        <a:effectLst>
                          <a:outerShdw blurRad="38100" dist="38100" dir="2700000" algn="tl">
                            <a:srgbClr val="000000">
                              <a:alpha val="43137"/>
                            </a:srgbClr>
                          </a:outerShdw>
                        </a:effectLst>
                      </a:endParaRPr>
                    </a:p>
                  </a:txBody>
                  <a:tcPr/>
                </a:tc>
                <a:tc hMerge="1">
                  <a:txBody>
                    <a:bodyPr/>
                    <a:lstStyle/>
                    <a:p>
                      <a:endParaRPr lang="en-US" dirty="0"/>
                    </a:p>
                  </a:txBody>
                  <a:tcPr/>
                </a:tc>
              </a:tr>
              <a:tr h="440969">
                <a:tc>
                  <a:txBody>
                    <a:bodyPr/>
                    <a:lstStyle/>
                    <a:p>
                      <a:r>
                        <a:rPr lang="en-US" sz="1400" dirty="0" smtClean="0">
                          <a:effectLst/>
                        </a:rPr>
                        <a:t>Peak Call</a:t>
                      </a:r>
                      <a:r>
                        <a:rPr lang="en-US" sz="1400" baseline="0" dirty="0" smtClean="0">
                          <a:effectLst/>
                        </a:rPr>
                        <a:t> Concurrency</a:t>
                      </a:r>
                      <a:endParaRPr lang="en-US" sz="1400" dirty="0">
                        <a:solidFill>
                          <a:schemeClr val="tx1"/>
                        </a:solidFill>
                        <a:effectLst/>
                      </a:endParaRPr>
                    </a:p>
                  </a:txBody>
                  <a:tcPr/>
                </a:tc>
                <a:tc>
                  <a:txBody>
                    <a:bodyPr/>
                    <a:lstStyle/>
                    <a:p>
                      <a:pPr algn="ctr"/>
                      <a:r>
                        <a:rPr lang="en-US" sz="1400" dirty="0" smtClean="0">
                          <a:effectLst/>
                        </a:rPr>
                        <a:t>5%</a:t>
                      </a:r>
                      <a:endParaRPr lang="en-US" sz="1400" dirty="0">
                        <a:solidFill>
                          <a:schemeClr val="tx1"/>
                        </a:solidFill>
                        <a:effectLst/>
                      </a:endParaRPr>
                    </a:p>
                  </a:txBody>
                  <a:tcPr/>
                </a:tc>
              </a:tr>
              <a:tr h="440969">
                <a:tc>
                  <a:txBody>
                    <a:bodyPr/>
                    <a:lstStyle/>
                    <a:p>
                      <a:r>
                        <a:rPr lang="en-US" sz="1400" dirty="0" smtClean="0">
                          <a:effectLst/>
                        </a:rPr>
                        <a:t>Answered</a:t>
                      </a:r>
                      <a:r>
                        <a:rPr lang="en-US" sz="1400" baseline="0" dirty="0" smtClean="0">
                          <a:effectLst/>
                        </a:rPr>
                        <a:t> Calls:Unanswered Calls</a:t>
                      </a:r>
                      <a:endParaRPr lang="en-US" sz="1400" dirty="0">
                        <a:solidFill>
                          <a:schemeClr val="tx1"/>
                        </a:solidFill>
                        <a:effectLst/>
                      </a:endParaRPr>
                    </a:p>
                  </a:txBody>
                  <a:tcPr/>
                </a:tc>
                <a:tc>
                  <a:txBody>
                    <a:bodyPr/>
                    <a:lstStyle/>
                    <a:p>
                      <a:pPr algn="ctr"/>
                      <a:r>
                        <a:rPr lang="en-US" sz="1400" dirty="0" smtClean="0">
                          <a:effectLst/>
                        </a:rPr>
                        <a:t>0.9</a:t>
                      </a:r>
                      <a:endParaRPr lang="en-US" sz="1400" dirty="0">
                        <a:solidFill>
                          <a:schemeClr val="tx1"/>
                        </a:solidFill>
                        <a:effectLst/>
                      </a:endParaRPr>
                    </a:p>
                  </a:txBody>
                  <a:tcPr/>
                </a:tc>
              </a:tr>
              <a:tr h="409256">
                <a:tc>
                  <a:txBody>
                    <a:bodyPr/>
                    <a:lstStyle/>
                    <a:p>
                      <a:r>
                        <a:rPr lang="en-US" sz="1400" dirty="0" smtClean="0">
                          <a:effectLst/>
                        </a:rPr>
                        <a:t>Audio:Audio</a:t>
                      </a:r>
                      <a:r>
                        <a:rPr lang="en-US" sz="1400" baseline="0" dirty="0" smtClean="0">
                          <a:effectLst/>
                        </a:rPr>
                        <a:t> + Video Calls</a:t>
                      </a:r>
                      <a:endParaRPr lang="en-US" sz="1400" dirty="0">
                        <a:solidFill>
                          <a:schemeClr val="tx1"/>
                        </a:solidFill>
                        <a:effectLst/>
                      </a:endParaRPr>
                    </a:p>
                  </a:txBody>
                  <a:tcPr/>
                </a:tc>
                <a:tc>
                  <a:txBody>
                    <a:bodyPr/>
                    <a:lstStyle/>
                    <a:p>
                      <a:pPr algn="ctr"/>
                      <a:r>
                        <a:rPr lang="en-US" sz="1400" dirty="0" smtClean="0">
                          <a:effectLst/>
                        </a:rPr>
                        <a:t>0.25</a:t>
                      </a:r>
                      <a:endParaRPr lang="en-US" sz="1400" dirty="0">
                        <a:solidFill>
                          <a:schemeClr val="tx1"/>
                        </a:solidFill>
                        <a:effectLst/>
                      </a:endParaRPr>
                    </a:p>
                  </a:txBody>
                  <a:tcPr/>
                </a:tc>
              </a:tr>
            </a:tbl>
          </a:graphicData>
        </a:graphic>
      </p:graphicFrame>
      <p:graphicFrame>
        <p:nvGraphicFramePr>
          <p:cNvPr id="6" name="Table 5"/>
          <p:cNvGraphicFramePr>
            <a:graphicFrameLocks noGrp="1"/>
          </p:cNvGraphicFramePr>
          <p:nvPr>
            <p:extLst>
              <p:ext uri="{D42A27DB-BD31-4B8C-83A1-F6EECF244321}">
                <p14:modId xmlns="" xmlns:p14="http://schemas.microsoft.com/office/powerpoint/2010/main" val="2319907675"/>
              </p:ext>
            </p:extLst>
          </p:nvPr>
        </p:nvGraphicFramePr>
        <p:xfrm>
          <a:off x="391391" y="4371975"/>
          <a:ext cx="3200400" cy="1706879"/>
        </p:xfrm>
        <a:graphic>
          <a:graphicData uri="http://schemas.openxmlformats.org/drawingml/2006/table">
            <a:tbl>
              <a:tblPr firstRow="1" bandRow="1">
                <a:tableStyleId>{00A15C55-8517-42AA-B614-E9B94910E393}</a:tableStyleId>
              </a:tblPr>
              <a:tblGrid>
                <a:gridCol w="2182090"/>
                <a:gridCol w="1018310"/>
              </a:tblGrid>
              <a:tr h="234673">
                <a:tc gridSpan="2">
                  <a:txBody>
                    <a:bodyPr/>
                    <a:lstStyle/>
                    <a:p>
                      <a:pPr marL="0" algn="l" defTabSz="914363" rtl="0" eaLnBrk="1" latinLnBrk="0" hangingPunct="1"/>
                      <a:r>
                        <a:rPr lang="en-US" sz="1400" kern="1200" dirty="0" smtClean="0">
                          <a:effectLst>
                            <a:outerShdw blurRad="38100" dist="38100" dir="2700000" algn="tl">
                              <a:srgbClr val="000000">
                                <a:alpha val="43137"/>
                              </a:srgbClr>
                            </a:outerShdw>
                          </a:effectLst>
                        </a:rPr>
                        <a:t>Conference Model</a:t>
                      </a:r>
                      <a:endParaRPr lang="en-US" sz="1400" b="0" kern="1200" dirty="0">
                        <a:solidFill>
                          <a:schemeClr val="tx2"/>
                        </a:solidFill>
                        <a:effectLst>
                          <a:outerShdw blurRad="38100" dist="38100" dir="2700000" algn="tl">
                            <a:srgbClr val="000000">
                              <a:alpha val="43137"/>
                            </a:srgbClr>
                          </a:outerShdw>
                        </a:effectLst>
                        <a:latin typeface="+mn-lt"/>
                        <a:ea typeface="+mn-ea"/>
                        <a:cs typeface="+mn-cs"/>
                      </a:endParaRPr>
                    </a:p>
                  </a:txBody>
                  <a:tcPr/>
                </a:tc>
                <a:tc hMerge="1">
                  <a:txBody>
                    <a:bodyPr/>
                    <a:lstStyle/>
                    <a:p>
                      <a:endParaRPr lang="en-US" dirty="0"/>
                    </a:p>
                  </a:txBody>
                  <a:tcPr/>
                </a:tc>
              </a:tr>
              <a:tr h="234673">
                <a:tc>
                  <a:txBody>
                    <a:bodyPr/>
                    <a:lstStyle/>
                    <a:p>
                      <a:r>
                        <a:rPr lang="en-US" sz="1400" b="0" dirty="0" smtClean="0">
                          <a:effectLst/>
                        </a:rPr>
                        <a:t>Peak</a:t>
                      </a:r>
                      <a:r>
                        <a:rPr lang="en-US" sz="1400" b="0" baseline="0" dirty="0" smtClean="0">
                          <a:effectLst/>
                        </a:rPr>
                        <a:t> </a:t>
                      </a:r>
                      <a:r>
                        <a:rPr lang="en-US" sz="1400" b="0" dirty="0" smtClean="0">
                          <a:effectLst/>
                        </a:rPr>
                        <a:t>Concurrent</a:t>
                      </a:r>
                      <a:r>
                        <a:rPr lang="en-US" sz="1400" b="0" baseline="0" dirty="0" smtClean="0">
                          <a:effectLst/>
                        </a:rPr>
                        <a:t> Conference  Users</a:t>
                      </a:r>
                      <a:endParaRPr lang="en-US" sz="1400" b="0" dirty="0">
                        <a:solidFill>
                          <a:schemeClr val="tx1"/>
                        </a:solidFill>
                        <a:effectLst/>
                      </a:endParaRPr>
                    </a:p>
                  </a:txBody>
                  <a:tcPr/>
                </a:tc>
                <a:tc>
                  <a:txBody>
                    <a:bodyPr/>
                    <a:lstStyle/>
                    <a:p>
                      <a:pPr algn="ctr"/>
                      <a:r>
                        <a:rPr lang="en-US" sz="1400" b="0" dirty="0" smtClean="0">
                          <a:effectLst/>
                        </a:rPr>
                        <a:t>50</a:t>
                      </a:r>
                      <a:endParaRPr lang="en-US" sz="1400" b="0" dirty="0" smtClean="0">
                        <a:solidFill>
                          <a:schemeClr val="tx1"/>
                        </a:solidFill>
                        <a:effectLst/>
                      </a:endParaRPr>
                    </a:p>
                  </a:txBody>
                  <a:tcPr/>
                </a:tc>
              </a:tr>
              <a:tr h="365759">
                <a:tc>
                  <a:txBody>
                    <a:bodyPr/>
                    <a:lstStyle/>
                    <a:p>
                      <a:r>
                        <a:rPr lang="en-US" sz="1400" b="0" dirty="0" smtClean="0">
                          <a:effectLst/>
                        </a:rPr>
                        <a:t>Avg.</a:t>
                      </a:r>
                      <a:r>
                        <a:rPr lang="en-US" sz="1400" b="0" baseline="0" dirty="0" smtClean="0">
                          <a:effectLst/>
                        </a:rPr>
                        <a:t> Meeting Size</a:t>
                      </a:r>
                      <a:endParaRPr lang="en-US" sz="1400" b="0" dirty="0">
                        <a:solidFill>
                          <a:schemeClr val="tx1"/>
                        </a:solidFill>
                        <a:effectLst/>
                      </a:endParaRPr>
                    </a:p>
                  </a:txBody>
                  <a:tcPr/>
                </a:tc>
                <a:tc>
                  <a:txBody>
                    <a:bodyPr/>
                    <a:lstStyle/>
                    <a:p>
                      <a:pPr algn="ctr"/>
                      <a:r>
                        <a:rPr lang="en-US" sz="1400" b="0" dirty="0" smtClean="0">
                          <a:effectLst/>
                        </a:rPr>
                        <a:t>8</a:t>
                      </a:r>
                      <a:endParaRPr lang="en-US" sz="1400" b="0" dirty="0">
                        <a:solidFill>
                          <a:schemeClr val="tx1"/>
                        </a:solidFill>
                        <a:effectLst/>
                      </a:endParaRPr>
                    </a:p>
                  </a:txBody>
                  <a:tcPr/>
                </a:tc>
              </a:tr>
              <a:tr h="362779">
                <a:tc>
                  <a:txBody>
                    <a:bodyPr/>
                    <a:lstStyle/>
                    <a:p>
                      <a:r>
                        <a:rPr lang="en-US" sz="1400" b="0" dirty="0" smtClean="0">
                          <a:effectLst/>
                        </a:rPr>
                        <a:t>Audio</a:t>
                      </a:r>
                      <a:r>
                        <a:rPr lang="en-US" sz="1400" b="0" baseline="0" dirty="0" smtClean="0">
                          <a:effectLst/>
                        </a:rPr>
                        <a:t> : Audio + Video Confs</a:t>
                      </a:r>
                      <a:endParaRPr lang="en-US" sz="1400" b="0" dirty="0">
                        <a:solidFill>
                          <a:schemeClr val="tx1"/>
                        </a:solidFill>
                        <a:effectLst/>
                      </a:endParaRPr>
                    </a:p>
                  </a:txBody>
                  <a:tcPr/>
                </a:tc>
                <a:tc>
                  <a:txBody>
                    <a:bodyPr/>
                    <a:lstStyle/>
                    <a:p>
                      <a:pPr algn="ctr"/>
                      <a:r>
                        <a:rPr lang="en-US" sz="1400" b="0" dirty="0" smtClean="0">
                          <a:effectLst/>
                        </a:rPr>
                        <a:t>0.5</a:t>
                      </a:r>
                      <a:endParaRPr lang="en-US" sz="1400" b="0" dirty="0">
                        <a:solidFill>
                          <a:schemeClr val="tx1"/>
                        </a:solidFill>
                        <a:effectLst/>
                      </a:endParaRPr>
                    </a:p>
                  </a:txBody>
                  <a:tcPr/>
                </a:tc>
              </a:tr>
            </a:tbl>
          </a:graphicData>
        </a:graphic>
      </p:graphicFrame>
      <p:graphicFrame>
        <p:nvGraphicFramePr>
          <p:cNvPr id="7" name="Table 6"/>
          <p:cNvGraphicFramePr>
            <a:graphicFrameLocks noGrp="1"/>
          </p:cNvGraphicFramePr>
          <p:nvPr>
            <p:extLst>
              <p:ext uri="{D42A27DB-BD31-4B8C-83A1-F6EECF244321}">
                <p14:modId xmlns="" xmlns:p14="http://schemas.microsoft.com/office/powerpoint/2010/main" val="1152175481"/>
              </p:ext>
            </p:extLst>
          </p:nvPr>
        </p:nvGraphicFramePr>
        <p:xfrm>
          <a:off x="3910444" y="1543050"/>
          <a:ext cx="4866409" cy="1600028"/>
        </p:xfrm>
        <a:graphic>
          <a:graphicData uri="http://schemas.openxmlformats.org/drawingml/2006/table">
            <a:tbl>
              <a:tblPr firstRow="1" bandRow="1">
                <a:tableStyleId>{21E4AEA4-8DFA-4A89-87EB-49C32662AFE0}</a:tableStyleId>
              </a:tblPr>
              <a:tblGrid>
                <a:gridCol w="3299981"/>
                <a:gridCol w="1566428"/>
              </a:tblGrid>
              <a:tr h="277177">
                <a:tc gridSpan="2">
                  <a:txBody>
                    <a:bodyPr/>
                    <a:lstStyle/>
                    <a:p>
                      <a:pPr marL="0" algn="l" defTabSz="914363" rtl="0" eaLnBrk="1" latinLnBrk="0" hangingPunct="1"/>
                      <a:r>
                        <a:rPr lang="en-US" sz="1400" kern="1200" dirty="0" smtClean="0">
                          <a:effectLst>
                            <a:outerShdw blurRad="38100" dist="38100" dir="2700000" algn="tl">
                              <a:srgbClr val="000000">
                                <a:alpha val="43137"/>
                              </a:srgbClr>
                            </a:outerShdw>
                          </a:effectLst>
                        </a:rPr>
                        <a:t>Peak Bandwidth</a:t>
                      </a:r>
                      <a:r>
                        <a:rPr lang="en-US" sz="1400" kern="1200" baseline="0" dirty="0" smtClean="0">
                          <a:effectLst>
                            <a:outerShdw blurRad="38100" dist="38100" dir="2700000" algn="tl">
                              <a:srgbClr val="000000">
                                <a:alpha val="43137"/>
                              </a:srgbClr>
                            </a:outerShdw>
                          </a:effectLst>
                        </a:rPr>
                        <a:t> Utilization </a:t>
                      </a:r>
                      <a:r>
                        <a:rPr lang="en-US" sz="1400" kern="1200" dirty="0" smtClean="0">
                          <a:effectLst>
                            <a:outerShdw blurRad="38100" dist="38100" dir="2700000" algn="tl">
                              <a:srgbClr val="000000">
                                <a:alpha val="43137"/>
                              </a:srgbClr>
                            </a:outerShdw>
                          </a:effectLst>
                        </a:rPr>
                        <a:t>– 2 Party Calls</a:t>
                      </a:r>
                      <a:endParaRPr lang="en-US" sz="1400" b="0" kern="1200" dirty="0">
                        <a:solidFill>
                          <a:schemeClr val="tx2"/>
                        </a:solidFill>
                        <a:effectLst>
                          <a:outerShdw blurRad="38100" dist="38100" dir="2700000" algn="tl">
                            <a:srgbClr val="000000">
                              <a:alpha val="43137"/>
                            </a:srgbClr>
                          </a:outerShdw>
                        </a:effectLst>
                        <a:latin typeface="+mn-lt"/>
                        <a:ea typeface="+mn-ea"/>
                        <a:cs typeface="+mn-cs"/>
                      </a:endParaRPr>
                    </a:p>
                  </a:txBody>
                  <a:tcPr/>
                </a:tc>
                <a:tc hMerge="1">
                  <a:txBody>
                    <a:bodyPr/>
                    <a:lstStyle/>
                    <a:p>
                      <a:endParaRPr lang="en-US" dirty="0"/>
                    </a:p>
                  </a:txBody>
                  <a:tcPr/>
                </a:tc>
              </a:tr>
              <a:tr h="277177">
                <a:tc>
                  <a:txBody>
                    <a:bodyPr/>
                    <a:lstStyle/>
                    <a:p>
                      <a:r>
                        <a:rPr lang="en-US" sz="1400" dirty="0" smtClean="0">
                          <a:effectLst/>
                        </a:rPr>
                        <a:t>Concurrent</a:t>
                      </a:r>
                      <a:r>
                        <a:rPr lang="en-US" sz="1400" baseline="0" dirty="0" smtClean="0">
                          <a:effectLst/>
                        </a:rPr>
                        <a:t> Calls</a:t>
                      </a:r>
                      <a:endParaRPr lang="en-US" sz="1400" dirty="0">
                        <a:solidFill>
                          <a:schemeClr val="tx1"/>
                        </a:solidFill>
                        <a:effectLst/>
                      </a:endParaRPr>
                    </a:p>
                  </a:txBody>
                  <a:tcPr/>
                </a:tc>
                <a:tc>
                  <a:txBody>
                    <a:bodyPr/>
                    <a:lstStyle/>
                    <a:p>
                      <a:pPr algn="ctr"/>
                      <a:r>
                        <a:rPr lang="en-US" sz="1400" dirty="0" smtClean="0">
                          <a:effectLst/>
                        </a:rPr>
                        <a:t>25</a:t>
                      </a:r>
                      <a:endParaRPr lang="en-US" sz="1400" dirty="0">
                        <a:solidFill>
                          <a:schemeClr val="tx1"/>
                        </a:solidFill>
                        <a:effectLst/>
                      </a:endParaRPr>
                    </a:p>
                  </a:txBody>
                  <a:tcPr/>
                </a:tc>
              </a:tr>
              <a:tr h="331946">
                <a:tc>
                  <a:txBody>
                    <a:bodyPr/>
                    <a:lstStyle/>
                    <a:p>
                      <a:r>
                        <a:rPr lang="en-US" sz="1400" dirty="0" smtClean="0">
                          <a:effectLst/>
                        </a:rPr>
                        <a:t>Calls Answered</a:t>
                      </a:r>
                      <a:endParaRPr lang="en-US" sz="1400" dirty="0">
                        <a:solidFill>
                          <a:schemeClr val="tx1"/>
                        </a:solidFill>
                        <a:effectLst/>
                      </a:endParaRPr>
                    </a:p>
                  </a:txBody>
                  <a:tcPr/>
                </a:tc>
                <a:tc>
                  <a:txBody>
                    <a:bodyPr/>
                    <a:lstStyle/>
                    <a:p>
                      <a:pPr algn="ctr"/>
                      <a:r>
                        <a:rPr lang="en-US" sz="1400" dirty="0" smtClean="0">
                          <a:effectLst/>
                        </a:rPr>
                        <a:t>22.5</a:t>
                      </a:r>
                      <a:endParaRPr lang="en-US" sz="1400" dirty="0">
                        <a:solidFill>
                          <a:schemeClr val="tx1"/>
                        </a:solidFill>
                        <a:effectLst/>
                      </a:endParaRPr>
                    </a:p>
                  </a:txBody>
                  <a:tcPr/>
                </a:tc>
              </a:tr>
              <a:tr h="329241">
                <a:tc>
                  <a:txBody>
                    <a:bodyPr/>
                    <a:lstStyle/>
                    <a:p>
                      <a:r>
                        <a:rPr lang="en-US" sz="1400" dirty="0" smtClean="0">
                          <a:effectLst/>
                        </a:rPr>
                        <a:t>Audio (Mbps in each direction)</a:t>
                      </a:r>
                      <a:endParaRPr lang="en-US" sz="1400" dirty="0">
                        <a:solidFill>
                          <a:schemeClr val="tx1"/>
                        </a:solidFill>
                        <a:effectLst/>
                      </a:endParaRPr>
                    </a:p>
                  </a:txBody>
                  <a:tcPr/>
                </a:tc>
                <a:tc>
                  <a:txBody>
                    <a:bodyPr/>
                    <a:lstStyle/>
                    <a:p>
                      <a:pPr algn="ctr"/>
                      <a:r>
                        <a:rPr lang="en-US" sz="1400" dirty="0" smtClean="0">
                          <a:effectLst/>
                        </a:rPr>
                        <a:t>0.55</a:t>
                      </a:r>
                      <a:endParaRPr lang="en-US" sz="1400" dirty="0">
                        <a:solidFill>
                          <a:schemeClr val="tx1"/>
                        </a:solidFill>
                        <a:effectLst/>
                      </a:endParaRPr>
                    </a:p>
                  </a:txBody>
                  <a:tcPr/>
                </a:tc>
              </a:tr>
              <a:tr h="329241">
                <a:tc>
                  <a:txBody>
                    <a:bodyPr/>
                    <a:lstStyle/>
                    <a:p>
                      <a:r>
                        <a:rPr lang="en-US" sz="1400" dirty="0" smtClean="0">
                          <a:effectLst/>
                        </a:rPr>
                        <a:t>Video BW (Mbps in each direction)</a:t>
                      </a:r>
                      <a:endParaRPr lang="en-US" sz="1400" dirty="0">
                        <a:solidFill>
                          <a:schemeClr val="tx1"/>
                        </a:solidFill>
                        <a:effectLst/>
                      </a:endParaRPr>
                    </a:p>
                  </a:txBody>
                  <a:tcPr/>
                </a:tc>
                <a:tc>
                  <a:txBody>
                    <a:bodyPr/>
                    <a:lstStyle/>
                    <a:p>
                      <a:pPr algn="ctr"/>
                      <a:r>
                        <a:rPr lang="en-US" sz="1400" dirty="0" smtClean="0">
                          <a:effectLst/>
                        </a:rPr>
                        <a:t>1.37</a:t>
                      </a:r>
                      <a:endParaRPr lang="en-US" sz="1400" dirty="0">
                        <a:solidFill>
                          <a:schemeClr val="tx1"/>
                        </a:solidFill>
                        <a:effectLst/>
                      </a:endParaRPr>
                    </a:p>
                  </a:txBody>
                  <a:tcPr/>
                </a:tc>
              </a:tr>
            </a:tbl>
          </a:graphicData>
        </a:graphic>
      </p:graphicFrame>
      <p:graphicFrame>
        <p:nvGraphicFramePr>
          <p:cNvPr id="8" name="Table 7"/>
          <p:cNvGraphicFramePr>
            <a:graphicFrameLocks noGrp="1"/>
          </p:cNvGraphicFramePr>
          <p:nvPr>
            <p:extLst>
              <p:ext uri="{D42A27DB-BD31-4B8C-83A1-F6EECF244321}">
                <p14:modId xmlns="" xmlns:p14="http://schemas.microsoft.com/office/powerpoint/2010/main" val="1374570383"/>
              </p:ext>
            </p:extLst>
          </p:nvPr>
        </p:nvGraphicFramePr>
        <p:xfrm>
          <a:off x="3887066" y="3314340"/>
          <a:ext cx="4866408" cy="1564320"/>
        </p:xfrm>
        <a:graphic>
          <a:graphicData uri="http://schemas.openxmlformats.org/drawingml/2006/table">
            <a:tbl>
              <a:tblPr firstRow="1" bandRow="1">
                <a:tableStyleId>{21E4AEA4-8DFA-4A89-87EB-49C32662AFE0}</a:tableStyleId>
              </a:tblPr>
              <a:tblGrid>
                <a:gridCol w="3237634"/>
                <a:gridCol w="1628774"/>
              </a:tblGrid>
              <a:tr h="277177">
                <a:tc gridSpan="2">
                  <a:txBody>
                    <a:bodyPr/>
                    <a:lstStyle/>
                    <a:p>
                      <a:pPr marL="0" algn="l" defTabSz="914363" rtl="0" eaLnBrk="1" latinLnBrk="0" hangingPunct="1"/>
                      <a:r>
                        <a:rPr lang="en-US" sz="1400" kern="1200" dirty="0" smtClean="0">
                          <a:effectLst>
                            <a:outerShdw blurRad="38100" dist="38100" dir="2700000" algn="tl">
                              <a:srgbClr val="000000">
                                <a:alpha val="43137"/>
                              </a:srgbClr>
                            </a:outerShdw>
                          </a:effectLst>
                        </a:rPr>
                        <a:t>Peak Bandwidth</a:t>
                      </a:r>
                      <a:r>
                        <a:rPr lang="en-US" sz="1400" kern="1200" baseline="0" dirty="0" smtClean="0">
                          <a:effectLst>
                            <a:outerShdw blurRad="38100" dist="38100" dir="2700000" algn="tl">
                              <a:srgbClr val="000000">
                                <a:alpha val="43137"/>
                              </a:srgbClr>
                            </a:outerShdw>
                          </a:effectLst>
                        </a:rPr>
                        <a:t> Utilization </a:t>
                      </a:r>
                      <a:r>
                        <a:rPr lang="en-US" sz="1400" kern="1200" dirty="0" smtClean="0">
                          <a:effectLst>
                            <a:outerShdw blurRad="38100" dist="38100" dir="2700000" algn="tl">
                              <a:srgbClr val="000000">
                                <a:alpha val="43137"/>
                              </a:srgbClr>
                            </a:outerShdw>
                          </a:effectLst>
                        </a:rPr>
                        <a:t>– Conferencing</a:t>
                      </a:r>
                      <a:endParaRPr lang="en-US" sz="1400" b="0" kern="1200" dirty="0">
                        <a:solidFill>
                          <a:schemeClr val="tx2"/>
                        </a:solidFill>
                        <a:effectLst>
                          <a:outerShdw blurRad="38100" dist="38100" dir="2700000" algn="tl">
                            <a:srgbClr val="000000">
                              <a:alpha val="43137"/>
                            </a:srgbClr>
                          </a:outerShdw>
                        </a:effectLst>
                        <a:latin typeface="+mn-lt"/>
                        <a:ea typeface="+mn-ea"/>
                        <a:cs typeface="+mn-cs"/>
                      </a:endParaRPr>
                    </a:p>
                  </a:txBody>
                  <a:tcPr/>
                </a:tc>
                <a:tc hMerge="1">
                  <a:txBody>
                    <a:bodyPr/>
                    <a:lstStyle/>
                    <a:p>
                      <a:endParaRPr lang="en-US" dirty="0"/>
                    </a:p>
                  </a:txBody>
                  <a:tcPr/>
                </a:tc>
              </a:tr>
              <a:tr h="338772">
                <a:tc>
                  <a:txBody>
                    <a:bodyPr/>
                    <a:lstStyle/>
                    <a:p>
                      <a:r>
                        <a:rPr lang="en-US" sz="1400" dirty="0" smtClean="0">
                          <a:effectLst/>
                        </a:rPr>
                        <a:t>Conference  Audio BER -&gt; FRA (Mbps)</a:t>
                      </a:r>
                      <a:endParaRPr lang="en-US" sz="1400" dirty="0">
                        <a:solidFill>
                          <a:schemeClr val="tx1"/>
                        </a:solidFill>
                        <a:effectLst/>
                      </a:endParaRPr>
                    </a:p>
                  </a:txBody>
                  <a:tcPr/>
                </a:tc>
                <a:tc>
                  <a:txBody>
                    <a:bodyPr/>
                    <a:lstStyle/>
                    <a:p>
                      <a:pPr algn="ctr"/>
                      <a:r>
                        <a:rPr lang="en-US" sz="1400" dirty="0" smtClean="0">
                          <a:effectLst/>
                        </a:rPr>
                        <a:t>0.49</a:t>
                      </a:r>
                      <a:endParaRPr lang="en-US" sz="1400" dirty="0">
                        <a:solidFill>
                          <a:schemeClr val="tx1"/>
                        </a:solidFill>
                        <a:effectLst/>
                      </a:endParaRPr>
                    </a:p>
                  </a:txBody>
                  <a:tcPr/>
                </a:tc>
              </a:tr>
              <a:tr h="307974">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400" dirty="0" smtClean="0">
                          <a:effectLst/>
                        </a:rPr>
                        <a:t>Conference  Audio FRA -&gt; BER (Mbps)</a:t>
                      </a:r>
                      <a:endParaRPr lang="en-US" sz="1400" dirty="0" smtClean="0">
                        <a:solidFill>
                          <a:schemeClr val="tx1"/>
                        </a:solidFill>
                        <a:effectLst/>
                      </a:endParaRPr>
                    </a:p>
                  </a:txBody>
                  <a:tcPr/>
                </a:tc>
                <a:tc>
                  <a:txBody>
                    <a:bodyPr/>
                    <a:lstStyle/>
                    <a:p>
                      <a:pPr algn="ctr"/>
                      <a:r>
                        <a:rPr lang="en-US" sz="1400" dirty="0" smtClean="0">
                          <a:effectLst/>
                        </a:rPr>
                        <a:t>0.60</a:t>
                      </a:r>
                      <a:endParaRPr lang="en-US" sz="1400" dirty="0">
                        <a:solidFill>
                          <a:schemeClr val="tx1"/>
                        </a:solidFill>
                        <a:effectLst/>
                      </a:endParaRPr>
                    </a:p>
                  </a:txBody>
                  <a:tcPr/>
                </a:tc>
              </a:tr>
              <a:tr h="307974">
                <a:tc>
                  <a:txBody>
                    <a:bodyPr/>
                    <a:lstStyle/>
                    <a:p>
                      <a:r>
                        <a:rPr lang="en-US" sz="1400" dirty="0" smtClean="0">
                          <a:effectLst/>
                        </a:rPr>
                        <a:t>Conference Video BER -&gt; FRA (Mbps)</a:t>
                      </a:r>
                      <a:endParaRPr lang="en-US" sz="1400" dirty="0">
                        <a:solidFill>
                          <a:schemeClr val="tx1"/>
                        </a:solidFill>
                        <a:effectLst/>
                      </a:endParaRPr>
                    </a:p>
                  </a:txBody>
                  <a:tcPr/>
                </a:tc>
                <a:tc>
                  <a:txBody>
                    <a:bodyPr/>
                    <a:lstStyle/>
                    <a:p>
                      <a:pPr algn="ctr"/>
                      <a:r>
                        <a:rPr lang="en-US" sz="1400" dirty="0" smtClean="0">
                          <a:effectLst/>
                        </a:rPr>
                        <a:t>1.53</a:t>
                      </a:r>
                      <a:endParaRPr lang="en-US" sz="1400" dirty="0">
                        <a:solidFill>
                          <a:schemeClr val="tx1"/>
                        </a:solidFill>
                        <a:effectLst/>
                      </a:endParaRPr>
                    </a:p>
                  </a:txBody>
                  <a:tcPr/>
                </a:tc>
              </a:tr>
              <a:tr h="297018">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400" dirty="0" smtClean="0">
                          <a:effectLst/>
                        </a:rPr>
                        <a:t>Conference Video FRA -&gt; BER (Mbps)</a:t>
                      </a:r>
                      <a:endParaRPr lang="en-US" sz="1400" dirty="0" smtClean="0">
                        <a:solidFill>
                          <a:schemeClr val="tx1"/>
                        </a:solidFill>
                        <a:effectLst/>
                      </a:endParaRPr>
                    </a:p>
                  </a:txBody>
                  <a:tcPr/>
                </a:tc>
                <a:tc>
                  <a:txBody>
                    <a:bodyPr/>
                    <a:lstStyle/>
                    <a:p>
                      <a:pPr algn="ctr"/>
                      <a:r>
                        <a:rPr lang="en-US" sz="1400" dirty="0" smtClean="0">
                          <a:effectLst/>
                        </a:rPr>
                        <a:t>0.38</a:t>
                      </a:r>
                      <a:endParaRPr lang="en-US" sz="1400" dirty="0">
                        <a:solidFill>
                          <a:schemeClr val="tx1"/>
                        </a:solidFill>
                        <a:effectLst/>
                      </a:endParaRPr>
                    </a:p>
                  </a:txBody>
                  <a:tcPr/>
                </a:tc>
              </a:tr>
            </a:tbl>
          </a:graphicData>
        </a:graphic>
      </p:graphicFrame>
      <p:graphicFrame>
        <p:nvGraphicFramePr>
          <p:cNvPr id="9" name="Table 8"/>
          <p:cNvGraphicFramePr>
            <a:graphicFrameLocks noGrp="1"/>
          </p:cNvGraphicFramePr>
          <p:nvPr>
            <p:extLst>
              <p:ext uri="{D42A27DB-BD31-4B8C-83A1-F6EECF244321}">
                <p14:modId xmlns="" xmlns:p14="http://schemas.microsoft.com/office/powerpoint/2010/main" val="2865952805"/>
              </p:ext>
            </p:extLst>
          </p:nvPr>
        </p:nvGraphicFramePr>
        <p:xfrm>
          <a:off x="3887066" y="4990740"/>
          <a:ext cx="4866408" cy="1017430"/>
        </p:xfrm>
        <a:graphic>
          <a:graphicData uri="http://schemas.openxmlformats.org/drawingml/2006/table">
            <a:tbl>
              <a:tblPr firstRow="1" bandRow="1">
                <a:tableStyleId>{21E4AEA4-8DFA-4A89-87EB-49C32662AFE0}</a:tableStyleId>
              </a:tblPr>
              <a:tblGrid>
                <a:gridCol w="3209059"/>
                <a:gridCol w="1657349"/>
              </a:tblGrid>
              <a:tr h="307975">
                <a:tc gridSpan="2">
                  <a:txBody>
                    <a:bodyPr/>
                    <a:lstStyle/>
                    <a:p>
                      <a:pPr marL="0" algn="l" defTabSz="914363" rtl="0" eaLnBrk="1" latinLnBrk="0" hangingPunct="1"/>
                      <a:r>
                        <a:rPr lang="en-US" sz="1400" kern="1200" dirty="0" smtClean="0">
                          <a:effectLst>
                            <a:outerShdw blurRad="38100" dist="38100" dir="2700000" algn="tl">
                              <a:srgbClr val="000000">
                                <a:alpha val="43137"/>
                              </a:srgbClr>
                            </a:outerShdw>
                          </a:effectLst>
                        </a:rPr>
                        <a:t>Peak Bandwidth</a:t>
                      </a:r>
                      <a:r>
                        <a:rPr lang="en-US" sz="1400" kern="1200" baseline="0" dirty="0" smtClean="0">
                          <a:effectLst>
                            <a:outerShdw blurRad="38100" dist="38100" dir="2700000" algn="tl">
                              <a:srgbClr val="000000">
                                <a:alpha val="43137"/>
                              </a:srgbClr>
                            </a:outerShdw>
                          </a:effectLst>
                        </a:rPr>
                        <a:t> Utilization </a:t>
                      </a:r>
                      <a:r>
                        <a:rPr lang="en-US" sz="1400" kern="1200" dirty="0" smtClean="0">
                          <a:effectLst>
                            <a:outerShdw blurRad="38100" dist="38100" dir="2700000" algn="tl">
                              <a:srgbClr val="000000">
                                <a:alpha val="43137"/>
                              </a:srgbClr>
                            </a:outerShdw>
                          </a:effectLst>
                        </a:rPr>
                        <a:t>–Total</a:t>
                      </a:r>
                      <a:endParaRPr lang="en-US" sz="1400" b="0" kern="1200" dirty="0">
                        <a:solidFill>
                          <a:schemeClr val="tx2"/>
                        </a:solidFill>
                        <a:effectLst>
                          <a:outerShdw blurRad="38100" dist="38100" dir="2700000" algn="tl">
                            <a:srgbClr val="000000">
                              <a:alpha val="43137"/>
                            </a:srgbClr>
                          </a:outerShdw>
                        </a:effectLst>
                        <a:latin typeface="+mn-lt"/>
                        <a:ea typeface="+mn-ea"/>
                        <a:cs typeface="+mn-cs"/>
                      </a:endParaRPr>
                    </a:p>
                  </a:txBody>
                  <a:tcPr/>
                </a:tc>
                <a:tc hMerge="1">
                  <a:txBody>
                    <a:bodyPr/>
                    <a:lstStyle/>
                    <a:p>
                      <a:endParaRPr lang="en-US" dirty="0"/>
                    </a:p>
                  </a:txBody>
                  <a:tcPr/>
                </a:tc>
              </a:tr>
              <a:tr h="307975">
                <a:tc>
                  <a:txBody>
                    <a:bodyPr/>
                    <a:lstStyle/>
                    <a:p>
                      <a:r>
                        <a:rPr lang="en-US" sz="1600" baseline="0" dirty="0" smtClean="0">
                          <a:effectLst/>
                        </a:rPr>
                        <a:t>Total BER -&gt; FRA (Mbps)</a:t>
                      </a:r>
                      <a:endParaRPr lang="en-US" sz="1600" b="0" dirty="0">
                        <a:solidFill>
                          <a:schemeClr val="tx1"/>
                        </a:solidFill>
                        <a:effectLst/>
                      </a:endParaRPr>
                    </a:p>
                  </a:txBody>
                  <a:tcPr/>
                </a:tc>
                <a:tc>
                  <a:txBody>
                    <a:bodyPr/>
                    <a:lstStyle/>
                    <a:p>
                      <a:pPr algn="ctr"/>
                      <a:r>
                        <a:rPr lang="en-US" sz="1600" b="1" dirty="0" smtClean="0">
                          <a:effectLst/>
                        </a:rPr>
                        <a:t>3.94</a:t>
                      </a:r>
                      <a:endParaRPr lang="en-US" sz="1600" b="1" dirty="0">
                        <a:solidFill>
                          <a:schemeClr val="tx1"/>
                        </a:solidFill>
                        <a:effectLst/>
                      </a:endParaRPr>
                    </a:p>
                  </a:txBody>
                  <a:tcPr/>
                </a:tc>
              </a:tr>
              <a:tr h="374175">
                <a:tc>
                  <a:txBody>
                    <a:bodyPr/>
                    <a:lstStyle/>
                    <a:p>
                      <a:r>
                        <a:rPr lang="en-US" sz="1600" dirty="0" smtClean="0">
                          <a:effectLst/>
                        </a:rPr>
                        <a:t>Total FRA -&gt; BER</a:t>
                      </a:r>
                      <a:r>
                        <a:rPr lang="en-US" sz="1600" baseline="0" dirty="0" smtClean="0">
                          <a:effectLst/>
                        </a:rPr>
                        <a:t> </a:t>
                      </a:r>
                      <a:r>
                        <a:rPr lang="en-US" sz="1600" dirty="0" smtClean="0">
                          <a:effectLst/>
                        </a:rPr>
                        <a:t>(Mbps)</a:t>
                      </a:r>
                      <a:endParaRPr lang="en-US" sz="1600" b="0" dirty="0">
                        <a:solidFill>
                          <a:schemeClr val="tx1"/>
                        </a:solidFill>
                        <a:effectLst/>
                      </a:endParaRPr>
                    </a:p>
                  </a:txBody>
                  <a:tcPr/>
                </a:tc>
                <a:tc>
                  <a:txBody>
                    <a:bodyPr/>
                    <a:lstStyle/>
                    <a:p>
                      <a:pPr algn="ctr"/>
                      <a:r>
                        <a:rPr lang="en-US" sz="1600" b="1" dirty="0" smtClean="0">
                          <a:effectLst/>
                        </a:rPr>
                        <a:t>2.36</a:t>
                      </a:r>
                      <a:endParaRPr lang="en-US" sz="1600" b="1" dirty="0">
                        <a:solidFill>
                          <a:schemeClr val="tx1"/>
                        </a:solidFill>
                        <a:effectLst/>
                      </a:endParaRPr>
                    </a:p>
                  </a:txBody>
                  <a:tcPr/>
                </a:tc>
              </a:tr>
            </a:tbl>
          </a:graphicData>
        </a:graphic>
      </p:graphicFrame>
      <p:sp>
        <p:nvSpPr>
          <p:cNvPr id="11" name="TextBox 10"/>
          <p:cNvSpPr txBox="1"/>
          <p:nvPr/>
        </p:nvSpPr>
        <p:spPr>
          <a:xfrm>
            <a:off x="381000" y="990600"/>
            <a:ext cx="3238500" cy="424732"/>
          </a:xfrm>
          <a:prstGeom prst="rect">
            <a:avLst/>
          </a:prstGeom>
          <a:noFill/>
        </p:spPr>
        <p:txBody>
          <a:bodyPr wrap="square" rtlCol="0">
            <a:spAutoFit/>
          </a:bodyPr>
          <a:lstStyle/>
          <a:p>
            <a:pPr algn="ctr">
              <a:lnSpc>
                <a:spcPct val="90000"/>
              </a:lnSpc>
              <a:spcBef>
                <a:spcPct val="20000"/>
              </a:spcBef>
            </a:pPr>
            <a:r>
              <a:rPr lang="en-US" sz="2400" dirty="0" smtClean="0"/>
              <a:t>Assumptions</a:t>
            </a:r>
          </a:p>
        </p:txBody>
      </p:sp>
      <p:sp>
        <p:nvSpPr>
          <p:cNvPr id="23" name="TextBox 22"/>
          <p:cNvSpPr txBox="1"/>
          <p:nvPr/>
        </p:nvSpPr>
        <p:spPr>
          <a:xfrm>
            <a:off x="3933825" y="990600"/>
            <a:ext cx="4819649" cy="424732"/>
          </a:xfrm>
          <a:prstGeom prst="rect">
            <a:avLst/>
          </a:prstGeom>
          <a:noFill/>
        </p:spPr>
        <p:txBody>
          <a:bodyPr wrap="square" rtlCol="0">
            <a:spAutoFit/>
          </a:bodyPr>
          <a:lstStyle/>
          <a:p>
            <a:pPr algn="ctr">
              <a:lnSpc>
                <a:spcPct val="90000"/>
              </a:lnSpc>
              <a:spcBef>
                <a:spcPct val="20000"/>
              </a:spcBef>
            </a:pPr>
            <a:r>
              <a:rPr lang="en-US" sz="2400" dirty="0" smtClean="0"/>
              <a:t>Calculations</a:t>
            </a:r>
          </a:p>
        </p:txBody>
      </p:sp>
    </p:spTree>
    <p:extLst>
      <p:ext uri="{BB962C8B-B14F-4D97-AF65-F5344CB8AC3E}">
        <p14:creationId xmlns="" xmlns:p14="http://schemas.microsoft.com/office/powerpoint/2010/main" val="339964716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Managing other network effects</a:t>
            </a:r>
            <a:endParaRPr lang="en-US" dirty="0"/>
          </a:p>
        </p:txBody>
      </p:sp>
      <p:sp>
        <p:nvSpPr>
          <p:cNvPr id="3" name="Text Placeholder 2"/>
          <p:cNvSpPr>
            <a:spLocks noGrp="1"/>
          </p:cNvSpPr>
          <p:nvPr>
            <p:ph type="body" idx="1"/>
          </p:nvPr>
        </p:nvSpPr>
        <p:spPr>
          <a:xfrm>
            <a:off x="333376" y="1173613"/>
            <a:ext cx="8771164" cy="4887492"/>
          </a:xfrm>
        </p:spPr>
        <p:txBody>
          <a:bodyPr/>
          <a:lstStyle/>
          <a:p>
            <a:pPr marL="404813" indent="-404813">
              <a:defRPr/>
            </a:pPr>
            <a:r>
              <a:rPr lang="en-US" sz="2800" dirty="0"/>
              <a:t>Disable IPSEC – OCS traffic is already secured</a:t>
            </a:r>
          </a:p>
          <a:p>
            <a:pPr marL="404813" lvl="0" indent="-404813">
              <a:defRPr/>
            </a:pPr>
            <a:r>
              <a:rPr lang="en-US" sz="2800" dirty="0" smtClean="0"/>
              <a:t>Delay: Work to minimize end-to-end in the network</a:t>
            </a:r>
          </a:p>
          <a:p>
            <a:pPr marL="800100" lvl="1" indent="-395288">
              <a:defRPr/>
            </a:pPr>
            <a:r>
              <a:rPr lang="en-US" sz="2400" dirty="0" smtClean="0"/>
              <a:t>ITU-T G.114 recommendations for mouth to ear (m2e) latency</a:t>
            </a:r>
          </a:p>
          <a:p>
            <a:pPr marL="1144588" lvl="2" indent="-395288">
              <a:defRPr/>
            </a:pPr>
            <a:r>
              <a:rPr lang="en-US" sz="2000" dirty="0" smtClean="0"/>
              <a:t>&lt;150ms excellent, &gt; 250ms problematic, &gt; 400ms unacceptable</a:t>
            </a:r>
          </a:p>
          <a:p>
            <a:pPr marL="800100" lvl="1" indent="-395288">
              <a:defRPr/>
            </a:pPr>
            <a:r>
              <a:rPr lang="en-US" sz="2400" dirty="0" smtClean="0"/>
              <a:t>TIA-920 recommendations for wideband VoIP devices</a:t>
            </a:r>
          </a:p>
          <a:p>
            <a:pPr marL="1144588" lvl="2" indent="-395288">
              <a:defRPr/>
            </a:pPr>
            <a:r>
              <a:rPr lang="en-US" sz="2000" dirty="0" smtClean="0"/>
              <a:t>Network latency should be &lt; 50ms to achieve &lt; 150ms m2e latency</a:t>
            </a:r>
          </a:p>
          <a:p>
            <a:pPr marL="800100" lvl="1" indent="-395288">
              <a:defRPr/>
            </a:pPr>
            <a:r>
              <a:rPr lang="en-US" sz="2400" dirty="0" smtClean="0"/>
              <a:t>Not always possible</a:t>
            </a:r>
          </a:p>
          <a:p>
            <a:pPr marL="1144588" lvl="2" indent="-395288">
              <a:defRPr/>
            </a:pPr>
            <a:r>
              <a:rPr lang="en-US" sz="2000" dirty="0" smtClean="0"/>
              <a:t>One-way delay of 70ms to go halfway around the world on fiber</a:t>
            </a:r>
          </a:p>
          <a:p>
            <a:pPr marL="404813" lvl="0" indent="-404813">
              <a:defRPr/>
            </a:pPr>
            <a:r>
              <a:rPr lang="en-US" sz="2800" dirty="0" smtClean="0"/>
              <a:t>Loss: Up to 10% random loss can be </a:t>
            </a:r>
            <a:br>
              <a:rPr lang="en-US" sz="2800" dirty="0" smtClean="0"/>
            </a:br>
            <a:r>
              <a:rPr lang="en-US" sz="2800" dirty="0" smtClean="0"/>
              <a:t>handled without problems</a:t>
            </a:r>
          </a:p>
          <a:p>
            <a:pPr marL="404813" lvl="0" indent="-404813">
              <a:defRPr/>
            </a:pPr>
            <a:r>
              <a:rPr lang="en-US" sz="2800" dirty="0" smtClean="0"/>
              <a:t>Jitter: Up to 30ms loss can be handled</a:t>
            </a:r>
            <a:br>
              <a:rPr lang="en-US" sz="2800" dirty="0" smtClean="0"/>
            </a:br>
            <a:r>
              <a:rPr lang="en-US" sz="2800" dirty="0" smtClean="0"/>
              <a:t>without significant problems</a:t>
            </a:r>
          </a:p>
          <a:p>
            <a:pPr marL="0" lvl="0" indent="0">
              <a:buNone/>
              <a:defRPr/>
            </a:pPr>
            <a:endParaRPr lang="en-US" sz="2800" dirty="0"/>
          </a:p>
        </p:txBody>
      </p:sp>
    </p:spTree>
    <p:extLst>
      <p:ext uri="{BB962C8B-B14F-4D97-AF65-F5344CB8AC3E}">
        <p14:creationId xmlns="" xmlns:p14="http://schemas.microsoft.com/office/powerpoint/2010/main" val="2252717965"/>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VLANs</a:t>
            </a:r>
            <a:endParaRPr lang="en-US" dirty="0"/>
          </a:p>
        </p:txBody>
      </p:sp>
      <p:sp>
        <p:nvSpPr>
          <p:cNvPr id="3" name="Content Placeholder 2"/>
          <p:cNvSpPr>
            <a:spLocks noGrp="1"/>
          </p:cNvSpPr>
          <p:nvPr>
            <p:ph idx="1"/>
          </p:nvPr>
        </p:nvSpPr>
        <p:spPr/>
        <p:txBody>
          <a:bodyPr/>
          <a:lstStyle/>
          <a:p>
            <a:pPr marL="404813" indent="-404813">
              <a:lnSpc>
                <a:spcPct val="100000"/>
              </a:lnSpc>
            </a:pPr>
            <a:r>
              <a:rPr lang="en-US" sz="2800" dirty="0"/>
              <a:t>Consider VLAN for UC devices</a:t>
            </a:r>
          </a:p>
          <a:p>
            <a:pPr marL="282575" indent="-395288">
              <a:lnSpc>
                <a:spcPct val="100000"/>
              </a:lnSpc>
            </a:pPr>
            <a:r>
              <a:rPr lang="en-US" sz="2800" dirty="0"/>
              <a:t>Ease trust issue and helps with IP </a:t>
            </a:r>
            <a:r>
              <a:rPr lang="en-US" sz="2800" dirty="0" smtClean="0"/>
              <a:t>expansion</a:t>
            </a:r>
          </a:p>
          <a:p>
            <a:pPr marL="282575" indent="-395288">
              <a:lnSpc>
                <a:spcPct val="100000"/>
              </a:lnSpc>
            </a:pPr>
            <a:r>
              <a:rPr lang="en-US" sz="2800" dirty="0" smtClean="0"/>
              <a:t>Office Communicator phone edition uses DHCP to configure the Voice VLAN</a:t>
            </a:r>
          </a:p>
          <a:p>
            <a:pPr marL="800100" lvl="1" indent="-395288">
              <a:lnSpc>
                <a:spcPct val="100000"/>
              </a:lnSpc>
            </a:pPr>
            <a:r>
              <a:rPr lang="en-US" sz="2400" dirty="0" smtClean="0"/>
              <a:t>C</a:t>
            </a:r>
            <a:r>
              <a:rPr lang="en-US" sz="2400" dirty="0" smtClean="0"/>
              <a:t>onnects </a:t>
            </a:r>
            <a:r>
              <a:rPr lang="en-US" sz="2400" dirty="0" smtClean="0"/>
              <a:t>to native switch VLAN</a:t>
            </a:r>
          </a:p>
          <a:p>
            <a:pPr marL="800100" lvl="1" indent="-395288">
              <a:lnSpc>
                <a:spcPct val="100000"/>
              </a:lnSpc>
            </a:pPr>
            <a:r>
              <a:rPr lang="en-US" sz="2400" dirty="0" smtClean="0"/>
              <a:t>DHCP request goes out with ID of “CPE-</a:t>
            </a:r>
            <a:r>
              <a:rPr lang="en-US" sz="2400" dirty="0" err="1" smtClean="0"/>
              <a:t>OCPhone</a:t>
            </a:r>
            <a:r>
              <a:rPr lang="en-US" sz="2400" dirty="0" smtClean="0"/>
              <a:t>”</a:t>
            </a:r>
          </a:p>
          <a:p>
            <a:pPr marL="800100" lvl="1" indent="-395288">
              <a:lnSpc>
                <a:spcPct val="100000"/>
              </a:lnSpc>
            </a:pPr>
            <a:r>
              <a:rPr lang="en-US" sz="2400" dirty="0" smtClean="0"/>
              <a:t>DHCP Server sends back offer with VLAN ID</a:t>
            </a:r>
          </a:p>
          <a:p>
            <a:pPr marL="800100" lvl="1" indent="-395288">
              <a:lnSpc>
                <a:spcPct val="100000"/>
              </a:lnSpc>
            </a:pPr>
            <a:r>
              <a:rPr lang="en-US" sz="2400" dirty="0" smtClean="0"/>
              <a:t>OCPE releases IP Address, attaches to VLAN, requests new </a:t>
            </a:r>
            <a:br>
              <a:rPr lang="en-US" sz="2400" dirty="0" smtClean="0"/>
            </a:br>
            <a:r>
              <a:rPr lang="en-US" sz="2400" dirty="0" smtClean="0"/>
              <a:t>IP Address</a:t>
            </a:r>
            <a:endParaRPr lang="en-US" sz="2400" dirty="0"/>
          </a:p>
        </p:txBody>
      </p:sp>
    </p:spTree>
    <p:extLst>
      <p:ext uri="{BB962C8B-B14F-4D97-AF65-F5344CB8AC3E}">
        <p14:creationId xmlns="" xmlns:p14="http://schemas.microsoft.com/office/powerpoint/2010/main" val="1143013321"/>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Prioritizing Media</a:t>
            </a:r>
            <a:endParaRPr lang="en-US" dirty="0"/>
          </a:p>
        </p:txBody>
      </p:sp>
      <p:sp>
        <p:nvSpPr>
          <p:cNvPr id="4" name="Content Placeholder 3"/>
          <p:cNvSpPr>
            <a:spLocks noGrp="1"/>
          </p:cNvSpPr>
          <p:nvPr>
            <p:ph idx="1"/>
          </p:nvPr>
        </p:nvSpPr>
        <p:spPr>
          <a:xfrm>
            <a:off x="381000" y="1419225"/>
            <a:ext cx="8610600" cy="5195268"/>
          </a:xfrm>
        </p:spPr>
        <p:txBody>
          <a:bodyPr/>
          <a:lstStyle/>
          <a:p>
            <a:pPr marL="404813" indent="-404813">
              <a:lnSpc>
                <a:spcPct val="100000"/>
              </a:lnSpc>
            </a:pPr>
            <a:r>
              <a:rPr lang="en-US" sz="2800" dirty="0" smtClean="0"/>
              <a:t>OCS </a:t>
            </a:r>
            <a:r>
              <a:rPr lang="en-US" sz="2800" dirty="0"/>
              <a:t>2007 R2 supports media </a:t>
            </a:r>
            <a:r>
              <a:rPr lang="en-US" sz="2800" dirty="0" smtClean="0"/>
              <a:t>prioritization with Differentiated Services Code Point (DSCP) aka DiffServ</a:t>
            </a:r>
            <a:endParaRPr lang="en-US" sz="2800" dirty="0"/>
          </a:p>
          <a:p>
            <a:pPr marL="404813" indent="-404813">
              <a:lnSpc>
                <a:spcPct val="100000"/>
              </a:lnSpc>
            </a:pPr>
            <a:r>
              <a:rPr lang="en-US" sz="2800" dirty="0" smtClean="0"/>
              <a:t>Media stack of OCS designed against the criteria of the public internet for media quality</a:t>
            </a:r>
          </a:p>
          <a:p>
            <a:pPr marL="404813" indent="-404813">
              <a:lnSpc>
                <a:spcPct val="100000"/>
              </a:lnSpc>
            </a:pPr>
            <a:r>
              <a:rPr lang="en-US" sz="2800" dirty="0" smtClean="0"/>
              <a:t>Even with this, performance can improve through packet prioritization using 802.1p (layer 2) or DSCP (layer 3)</a:t>
            </a:r>
            <a:r>
              <a:rPr lang="en-US" sz="2800" dirty="0"/>
              <a:t> </a:t>
            </a:r>
            <a:endParaRPr lang="en-US" sz="2800" dirty="0" smtClean="0"/>
          </a:p>
          <a:p>
            <a:pPr marL="404813" indent="-404813">
              <a:lnSpc>
                <a:spcPct val="100000"/>
              </a:lnSpc>
            </a:pPr>
            <a:r>
              <a:rPr lang="en-US" sz="2800" dirty="0" smtClean="0"/>
              <a:t>Prioritize </a:t>
            </a:r>
            <a:r>
              <a:rPr lang="en-US" sz="2800" dirty="0"/>
              <a:t>media traffic on links liable to congestion</a:t>
            </a:r>
          </a:p>
          <a:p>
            <a:pPr marL="922338" lvl="1" indent="-404813">
              <a:lnSpc>
                <a:spcPct val="100000"/>
              </a:lnSpc>
            </a:pPr>
            <a:r>
              <a:rPr lang="en-US" sz="2400" dirty="0"/>
              <a:t>Prioritize RTP/UDP only – not an issue for TLS, TCP, </a:t>
            </a:r>
            <a:r>
              <a:rPr lang="en-US" sz="2400" dirty="0" smtClean="0"/>
              <a:t>RTCP</a:t>
            </a:r>
          </a:p>
          <a:p>
            <a:pPr marL="404813" indent="-404813">
              <a:lnSpc>
                <a:spcPct val="100000"/>
              </a:lnSpc>
            </a:pPr>
            <a:r>
              <a:rPr lang="en-US" sz="2800" dirty="0" smtClean="0"/>
              <a:t>Windows 7 has centralized policy enforcement for PCs</a:t>
            </a:r>
          </a:p>
        </p:txBody>
      </p:sp>
    </p:spTree>
    <p:extLst>
      <p:ext uri="{BB962C8B-B14F-4D97-AF65-F5344CB8AC3E}">
        <p14:creationId xmlns="" xmlns:p14="http://schemas.microsoft.com/office/powerpoint/2010/main" val="2920721593"/>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DSCP</a:t>
            </a:r>
            <a:endParaRPr lang="en-US" dirty="0"/>
          </a:p>
        </p:txBody>
      </p:sp>
      <p:sp>
        <p:nvSpPr>
          <p:cNvPr id="3" name="Content Placeholder 2"/>
          <p:cNvSpPr>
            <a:spLocks noGrp="1"/>
          </p:cNvSpPr>
          <p:nvPr>
            <p:ph idx="1"/>
          </p:nvPr>
        </p:nvSpPr>
        <p:spPr>
          <a:xfrm>
            <a:off x="381000" y="1412874"/>
            <a:ext cx="8391525" cy="4933335"/>
          </a:xfrm>
        </p:spPr>
        <p:txBody>
          <a:bodyPr/>
          <a:lstStyle/>
          <a:p>
            <a:pPr marL="404813" lvl="1" indent="-404813">
              <a:lnSpc>
                <a:spcPct val="100000"/>
              </a:lnSpc>
              <a:spcBef>
                <a:spcPts val="300"/>
              </a:spcBef>
              <a:buSzTx/>
              <a:buBlip>
                <a:blip r:embed="rId3"/>
              </a:buBlip>
            </a:pPr>
            <a:r>
              <a:rPr lang="en-US" dirty="0"/>
              <a:t>Limit prioritized traffic to 33% of capacity</a:t>
            </a:r>
          </a:p>
          <a:p>
            <a:pPr marL="404813" indent="-404813">
              <a:lnSpc>
                <a:spcPct val="100000"/>
              </a:lnSpc>
              <a:spcBef>
                <a:spcPts val="300"/>
              </a:spcBef>
            </a:pPr>
            <a:r>
              <a:rPr lang="en-US" sz="2800" dirty="0" smtClean="0"/>
              <a:t>DSCP </a:t>
            </a:r>
            <a:r>
              <a:rPr lang="en-US" sz="2800" dirty="0"/>
              <a:t>marking </a:t>
            </a:r>
          </a:p>
          <a:p>
            <a:pPr marL="800100" lvl="1" indent="-395288">
              <a:lnSpc>
                <a:spcPct val="100000"/>
              </a:lnSpc>
              <a:spcBef>
                <a:spcPts val="300"/>
              </a:spcBef>
            </a:pPr>
            <a:r>
              <a:rPr lang="en-US" sz="2400" dirty="0"/>
              <a:t>Audio:  Expedited </a:t>
            </a:r>
            <a:r>
              <a:rPr lang="en-US" sz="2400" dirty="0" smtClean="0"/>
              <a:t>Forwarding</a:t>
            </a:r>
          </a:p>
          <a:p>
            <a:pPr marL="1144588" lvl="2" indent="-395288">
              <a:lnSpc>
                <a:spcPct val="100000"/>
              </a:lnSpc>
              <a:spcBef>
                <a:spcPts val="300"/>
              </a:spcBef>
            </a:pPr>
            <a:r>
              <a:rPr lang="en-US" sz="2000" dirty="0" smtClean="0"/>
              <a:t>Guaranteed Service (CS5) default 40.</a:t>
            </a:r>
            <a:endParaRPr lang="en-US" sz="2000" dirty="0"/>
          </a:p>
          <a:p>
            <a:pPr marL="800100" lvl="1" indent="-395288">
              <a:lnSpc>
                <a:spcPct val="100000"/>
              </a:lnSpc>
              <a:spcBef>
                <a:spcPts val="300"/>
              </a:spcBef>
            </a:pPr>
            <a:r>
              <a:rPr lang="en-US" sz="2400" dirty="0"/>
              <a:t>Video:  </a:t>
            </a:r>
            <a:r>
              <a:rPr lang="en-US" sz="2400" dirty="0" smtClean="0"/>
              <a:t>Assured Forwarding</a:t>
            </a:r>
          </a:p>
          <a:p>
            <a:pPr marL="1144588" lvl="2" indent="-395288">
              <a:lnSpc>
                <a:spcPct val="100000"/>
              </a:lnSpc>
              <a:spcBef>
                <a:spcPts val="300"/>
              </a:spcBef>
            </a:pPr>
            <a:r>
              <a:rPr lang="en-US" sz="2000" dirty="0" smtClean="0"/>
              <a:t>Controlled Load (CS3), default 24.</a:t>
            </a:r>
          </a:p>
          <a:p>
            <a:pPr marL="800100" lvl="1" indent="-395288">
              <a:lnSpc>
                <a:spcPct val="100000"/>
              </a:lnSpc>
              <a:spcBef>
                <a:spcPts val="300"/>
              </a:spcBef>
            </a:pPr>
            <a:r>
              <a:rPr lang="en-US" sz="2400" dirty="0" smtClean="0"/>
              <a:t>Configurable from the defaults using </a:t>
            </a:r>
            <a:r>
              <a:rPr lang="en-US" sz="2400" dirty="0" err="1" smtClean="0"/>
              <a:t>GPEdit</a:t>
            </a:r>
            <a:endParaRPr lang="en-US" dirty="0"/>
          </a:p>
          <a:p>
            <a:pPr marL="404813" indent="-404813">
              <a:lnSpc>
                <a:spcPct val="100000"/>
              </a:lnSpc>
              <a:spcBef>
                <a:spcPts val="300"/>
              </a:spcBef>
            </a:pPr>
            <a:r>
              <a:rPr lang="en-US" sz="2800" dirty="0" smtClean="0"/>
              <a:t>Enable </a:t>
            </a:r>
            <a:r>
              <a:rPr lang="en-US" sz="2800" dirty="0"/>
              <a:t>on</a:t>
            </a:r>
          </a:p>
          <a:p>
            <a:pPr marL="922338" lvl="1" indent="-404813">
              <a:lnSpc>
                <a:spcPct val="100000"/>
              </a:lnSpc>
              <a:spcBef>
                <a:spcPts val="300"/>
              </a:spcBef>
            </a:pPr>
            <a:r>
              <a:rPr lang="en-US" sz="2400" dirty="0"/>
              <a:t>Media Servers (AVMCUs, Response Group, UCMA apps)</a:t>
            </a:r>
          </a:p>
          <a:p>
            <a:pPr marL="922338" lvl="1" indent="-404813">
              <a:lnSpc>
                <a:spcPct val="100000"/>
              </a:lnSpc>
              <a:spcBef>
                <a:spcPts val="300"/>
              </a:spcBef>
            </a:pPr>
            <a:r>
              <a:rPr lang="en-US" sz="2400" dirty="0"/>
              <a:t>Mediation Servers</a:t>
            </a:r>
          </a:p>
          <a:p>
            <a:pPr marL="922338" lvl="1" indent="-404813">
              <a:lnSpc>
                <a:spcPct val="100000"/>
              </a:lnSpc>
              <a:spcBef>
                <a:spcPts val="300"/>
              </a:spcBef>
            </a:pPr>
            <a:r>
              <a:rPr lang="en-US" sz="2400" dirty="0"/>
              <a:t>Clients: Communicator, Attendant, IP </a:t>
            </a:r>
            <a:r>
              <a:rPr lang="en-US" sz="2400" dirty="0" smtClean="0"/>
              <a:t>Phones</a:t>
            </a:r>
            <a:endParaRPr lang="en-US" dirty="0"/>
          </a:p>
        </p:txBody>
      </p:sp>
    </p:spTree>
    <p:extLst>
      <p:ext uri="{BB962C8B-B14F-4D97-AF65-F5344CB8AC3E}">
        <p14:creationId xmlns="" xmlns:p14="http://schemas.microsoft.com/office/powerpoint/2010/main" val="4264952918"/>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DSCP</a:t>
            </a:r>
            <a:endParaRPr lang="en-US" dirty="0"/>
          </a:p>
        </p:txBody>
      </p:sp>
      <p:sp>
        <p:nvSpPr>
          <p:cNvPr id="4" name="Text Placeholder 3"/>
          <p:cNvSpPr>
            <a:spLocks noGrp="1"/>
          </p:cNvSpPr>
          <p:nvPr>
            <p:ph type="body" sz="quarter" idx="10"/>
          </p:nvPr>
        </p:nvSpPr>
        <p:spPr/>
        <p:txBody>
          <a:bodyPr/>
          <a:lstStyle/>
          <a:p>
            <a:r>
              <a:rPr lang="en-US" smtClean="0"/>
              <a:t>demo </a:t>
            </a:r>
            <a:endParaRPr lang="en-US" dirty="0"/>
          </a:p>
        </p:txBody>
      </p:sp>
    </p:spTree>
    <p:extLst>
      <p:ext uri="{BB962C8B-B14F-4D97-AF65-F5344CB8AC3E}">
        <p14:creationId xmlns="" xmlns:p14="http://schemas.microsoft.com/office/powerpoint/2010/main" val="3797166246"/>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Usage Control Policies</a:t>
            </a:r>
            <a:endParaRPr lang="en-US" dirty="0"/>
          </a:p>
        </p:txBody>
      </p:sp>
      <p:sp>
        <p:nvSpPr>
          <p:cNvPr id="3" name="Content Placeholder 2"/>
          <p:cNvSpPr>
            <a:spLocks noGrp="1"/>
          </p:cNvSpPr>
          <p:nvPr>
            <p:ph sz="half" idx="1"/>
          </p:nvPr>
        </p:nvSpPr>
        <p:spPr>
          <a:xfrm>
            <a:off x="380999" y="1411553"/>
            <a:ext cx="7832271" cy="4558171"/>
          </a:xfrm>
        </p:spPr>
        <p:txBody>
          <a:bodyPr/>
          <a:lstStyle/>
          <a:p>
            <a:pPr marL="404813" indent="-404813"/>
            <a:r>
              <a:rPr lang="en-US" dirty="0" smtClean="0"/>
              <a:t>Allowed 2 party communications</a:t>
            </a:r>
          </a:p>
          <a:p>
            <a:pPr marL="747713" lvl="1" indent="-342900"/>
            <a:r>
              <a:rPr lang="en-US" dirty="0" smtClean="0"/>
              <a:t>IM</a:t>
            </a:r>
          </a:p>
          <a:p>
            <a:pPr marL="747713" lvl="1" indent="-342900"/>
            <a:r>
              <a:rPr lang="en-US" dirty="0" smtClean="0"/>
              <a:t>IM + Audio</a:t>
            </a:r>
          </a:p>
          <a:p>
            <a:pPr marL="747713" lvl="1" indent="-342900"/>
            <a:r>
              <a:rPr lang="en-US" dirty="0" smtClean="0"/>
              <a:t>IM + Audio + Video</a:t>
            </a:r>
            <a:endParaRPr lang="en-US" sz="1200" dirty="0" smtClean="0"/>
          </a:p>
          <a:p>
            <a:pPr marL="404813" indent="-404813"/>
            <a:r>
              <a:rPr lang="en-US" dirty="0" smtClean="0"/>
              <a:t>Conference policy</a:t>
            </a:r>
          </a:p>
          <a:p>
            <a:pPr marL="747713" lvl="1" indent="-342900"/>
            <a:r>
              <a:rPr lang="en-US" dirty="0" smtClean="0"/>
              <a:t>Organizer</a:t>
            </a:r>
          </a:p>
          <a:p>
            <a:pPr marL="747713" lvl="1" indent="-342900"/>
            <a:r>
              <a:rPr lang="en-US" dirty="0" smtClean="0"/>
              <a:t>Audio</a:t>
            </a:r>
          </a:p>
          <a:p>
            <a:pPr marL="747713" lvl="1" indent="-342900"/>
            <a:r>
              <a:rPr lang="en-US" dirty="0" smtClean="0"/>
              <a:t>Audio + Video</a:t>
            </a:r>
          </a:p>
          <a:p>
            <a:pPr marL="747713" lvl="1" indent="-342900"/>
            <a:r>
              <a:rPr lang="en-US" dirty="0" smtClean="0"/>
              <a:t>Size of conference</a:t>
            </a:r>
            <a:endParaRPr lang="en-US" sz="1200" dirty="0" smtClean="0"/>
          </a:p>
          <a:p>
            <a:pPr marL="404813" indent="-404813"/>
            <a:r>
              <a:rPr lang="en-US" dirty="0" smtClean="0"/>
              <a:t>Client policy</a:t>
            </a:r>
          </a:p>
          <a:p>
            <a:pPr marL="747713" lvl="1" indent="-342900"/>
            <a:r>
              <a:rPr lang="en-US" dirty="0" smtClean="0"/>
              <a:t>Bandwidth per session</a:t>
            </a:r>
          </a:p>
        </p:txBody>
      </p:sp>
      <p:pic>
        <p:nvPicPr>
          <p:cNvPr id="47106" name="Picture 2"/>
          <p:cNvPicPr>
            <a:picLocks noChangeAspect="1" noChangeArrowheads="1"/>
          </p:cNvPicPr>
          <p:nvPr/>
        </p:nvPicPr>
        <p:blipFill>
          <a:blip r:embed="rId3"/>
          <a:srcRect/>
          <a:stretch>
            <a:fillRect/>
          </a:stretch>
        </p:blipFill>
        <p:spPr bwMode="auto">
          <a:xfrm>
            <a:off x="5968093" y="446139"/>
            <a:ext cx="2980645" cy="3424413"/>
          </a:xfrm>
          <a:prstGeom prst="rect">
            <a:avLst/>
          </a:prstGeom>
          <a:noFill/>
          <a:ln w="9525">
            <a:noFill/>
            <a:miter lim="800000"/>
            <a:headEnd/>
            <a:tailEnd/>
          </a:ln>
          <a:effectLst/>
        </p:spPr>
      </p:pic>
      <p:pic>
        <p:nvPicPr>
          <p:cNvPr id="47107" name="Picture 3"/>
          <p:cNvPicPr>
            <a:picLocks noChangeAspect="1" noChangeArrowheads="1"/>
          </p:cNvPicPr>
          <p:nvPr/>
        </p:nvPicPr>
        <p:blipFill>
          <a:blip r:embed="rId4"/>
          <a:srcRect/>
          <a:stretch>
            <a:fillRect/>
          </a:stretch>
        </p:blipFill>
        <p:spPr bwMode="auto">
          <a:xfrm>
            <a:off x="4539343" y="1960773"/>
            <a:ext cx="3551464" cy="4129782"/>
          </a:xfrm>
          <a:prstGeom prst="rect">
            <a:avLst/>
          </a:prstGeom>
          <a:noFill/>
          <a:ln w="9525">
            <a:noFill/>
            <a:miter lim="800000"/>
            <a:headEnd/>
            <a:tailEnd/>
          </a:ln>
          <a:effectLst/>
        </p:spPr>
      </p:pic>
    </p:spTree>
    <p:extLst>
      <p:ext uri="{BB962C8B-B14F-4D97-AF65-F5344CB8AC3E}">
        <p14:creationId xmlns="" xmlns:p14="http://schemas.microsoft.com/office/powerpoint/2010/main" val="218477595"/>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Takeaways</a:t>
            </a:r>
            <a:endParaRPr lang="en-US" dirty="0">
              <a:solidFill>
                <a:schemeClr val="tx2"/>
              </a:solidFill>
            </a:endParaRPr>
          </a:p>
        </p:txBody>
      </p:sp>
      <p:sp>
        <p:nvSpPr>
          <p:cNvPr id="3" name="Text Placeholder 2"/>
          <p:cNvSpPr>
            <a:spLocks noGrp="1"/>
          </p:cNvSpPr>
          <p:nvPr>
            <p:ph idx="1"/>
          </p:nvPr>
        </p:nvSpPr>
        <p:spPr/>
        <p:txBody>
          <a:bodyPr/>
          <a:lstStyle/>
          <a:p>
            <a:r>
              <a:rPr lang="en-US" sz="2800" dirty="0" smtClean="0"/>
              <a:t>OCS works great on the network you have today</a:t>
            </a:r>
          </a:p>
          <a:p>
            <a:pPr lvl="1"/>
            <a:r>
              <a:rPr lang="en-US" sz="2400" dirty="0" smtClean="0"/>
              <a:t>Resilient media stack </a:t>
            </a:r>
          </a:p>
          <a:p>
            <a:pPr lvl="1"/>
            <a:r>
              <a:rPr lang="en-US" sz="2400" dirty="0" smtClean="0"/>
              <a:t>Quality of Service, VLANs</a:t>
            </a:r>
          </a:p>
          <a:p>
            <a:pPr lvl="1"/>
            <a:r>
              <a:rPr lang="en-US" sz="2400" dirty="0" smtClean="0"/>
              <a:t>Policy control of usage &amp; bandwidth</a:t>
            </a:r>
          </a:p>
          <a:p>
            <a:r>
              <a:rPr lang="en-US" sz="2800" dirty="0" smtClean="0"/>
              <a:t>As with any traffic, need to measure </a:t>
            </a:r>
          </a:p>
          <a:p>
            <a:pPr lvl="1"/>
            <a:r>
              <a:rPr lang="en-US" sz="2400" dirty="0" smtClean="0"/>
              <a:t>Bandwidth across WAN links</a:t>
            </a:r>
          </a:p>
          <a:p>
            <a:pPr lvl="1"/>
            <a:r>
              <a:rPr lang="en-US" sz="2400" dirty="0" smtClean="0"/>
              <a:t>Delay, Jitter, Loss</a:t>
            </a:r>
          </a:p>
          <a:p>
            <a:r>
              <a:rPr lang="en-US" sz="2800" dirty="0" smtClean="0"/>
              <a:t>Plan for growth over time</a:t>
            </a:r>
          </a:p>
          <a:p>
            <a:pPr lvl="1"/>
            <a:r>
              <a:rPr lang="en-US" sz="2400" dirty="0" smtClean="0"/>
              <a:t>Right size network links </a:t>
            </a:r>
          </a:p>
          <a:p>
            <a:r>
              <a:rPr lang="en-US" sz="2800" dirty="0" smtClean="0"/>
              <a:t>Monitoring is not an option!</a:t>
            </a:r>
          </a:p>
          <a:p>
            <a:endParaRPr lang="en-US" sz="2800" dirty="0"/>
          </a:p>
        </p:txBody>
      </p:sp>
    </p:spTree>
    <p:extLst>
      <p:ext uri="{BB962C8B-B14F-4D97-AF65-F5344CB8AC3E}">
        <p14:creationId xmlns="" xmlns:p14="http://schemas.microsoft.com/office/powerpoint/2010/main" val="3286036599"/>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dirty="0" smtClean="0"/>
              <a:t>Related Content at </a:t>
            </a:r>
            <a:r>
              <a:rPr dirty="0" err="1" smtClean="0"/>
              <a:t>Teched</a:t>
            </a:r>
            <a:endParaRPr lang="en-US" dirty="0"/>
          </a:p>
        </p:txBody>
      </p:sp>
      <p:sp>
        <p:nvSpPr>
          <p:cNvPr id="17" name="Content Placeholder 16"/>
          <p:cNvSpPr>
            <a:spLocks noGrp="1"/>
          </p:cNvSpPr>
          <p:nvPr>
            <p:ph sz="quarter" idx="10"/>
          </p:nvPr>
        </p:nvSpPr>
        <p:spPr/>
        <p:txBody>
          <a:bodyPr/>
          <a:lstStyle/>
          <a:p>
            <a:r>
              <a:rPr lang="en-US" dirty="0" smtClean="0"/>
              <a:t>UNC04-IS - Microsoft </a:t>
            </a:r>
            <a:r>
              <a:rPr lang="en-US" dirty="0"/>
              <a:t>Office Communications Server Video </a:t>
            </a:r>
            <a:r>
              <a:rPr lang="en-US" dirty="0" smtClean="0"/>
              <a:t>Strategy</a:t>
            </a:r>
          </a:p>
          <a:p>
            <a:r>
              <a:rPr lang="en-US" dirty="0" smtClean="0"/>
              <a:t>11/10/2009</a:t>
            </a:r>
            <a:r>
              <a:rPr lang="en-US" dirty="0"/>
              <a:t>	13:30 - </a:t>
            </a:r>
            <a:r>
              <a:rPr lang="en-US" dirty="0" smtClean="0"/>
              <a:t>14:45</a:t>
            </a:r>
            <a:r>
              <a:rPr lang="en-US" dirty="0"/>
              <a:t>	Interactive Theatre 5 - </a:t>
            </a:r>
            <a:r>
              <a:rPr lang="en-US" dirty="0" smtClean="0"/>
              <a:t>Yellow</a:t>
            </a:r>
            <a:endParaRPr lang="en-US" dirty="0"/>
          </a:p>
        </p:txBody>
      </p:sp>
      <p:sp>
        <p:nvSpPr>
          <p:cNvPr id="18" name="Content Placeholder 17"/>
          <p:cNvSpPr>
            <a:spLocks noGrp="1"/>
          </p:cNvSpPr>
          <p:nvPr>
            <p:ph sz="quarter" idx="11"/>
          </p:nvPr>
        </p:nvSpPr>
        <p:spPr>
          <a:xfrm>
            <a:off x="352425" y="3128470"/>
            <a:ext cx="8385048" cy="685800"/>
          </a:xfrm>
        </p:spPr>
        <p:txBody>
          <a:bodyPr/>
          <a:lstStyle/>
          <a:p>
            <a:pPr>
              <a:defRPr/>
            </a:pPr>
            <a:r>
              <a:rPr lang="en-US" dirty="0" smtClean="0"/>
              <a:t>UNC204 - Ten </a:t>
            </a:r>
            <a:r>
              <a:rPr lang="en-US" dirty="0"/>
              <a:t>Ways to Become a Hero with Microsoft Office </a:t>
            </a:r>
            <a:r>
              <a:rPr lang="en-US" dirty="0" smtClean="0"/>
              <a:t>Communications Server</a:t>
            </a:r>
          </a:p>
          <a:p>
            <a:pPr>
              <a:defRPr/>
            </a:pPr>
            <a:r>
              <a:rPr lang="en-US" dirty="0" smtClean="0"/>
              <a:t>11/11/2009</a:t>
            </a:r>
            <a:r>
              <a:rPr lang="en-US" dirty="0"/>
              <a:t>	09:00 - </a:t>
            </a:r>
            <a:r>
              <a:rPr lang="en-US" dirty="0" smtClean="0"/>
              <a:t>10:15	Berlin </a:t>
            </a:r>
            <a:r>
              <a:rPr lang="en-US" dirty="0"/>
              <a:t>2 - Hall </a:t>
            </a:r>
            <a:r>
              <a:rPr lang="en-US" dirty="0" smtClean="0"/>
              <a:t>7-3a</a:t>
            </a:r>
            <a:endParaRPr dirty="0" smtClean="0"/>
          </a:p>
        </p:txBody>
      </p:sp>
      <p:sp>
        <p:nvSpPr>
          <p:cNvPr id="20" name="Content Placeholder 19"/>
          <p:cNvSpPr>
            <a:spLocks noGrp="1"/>
          </p:cNvSpPr>
          <p:nvPr>
            <p:ph sz="quarter" idx="13"/>
          </p:nvPr>
        </p:nvSpPr>
        <p:spPr>
          <a:xfrm>
            <a:off x="381000" y="3975220"/>
            <a:ext cx="8385048" cy="685800"/>
          </a:xfrm>
        </p:spPr>
        <p:txBody>
          <a:bodyPr/>
          <a:lstStyle/>
          <a:p>
            <a:r>
              <a:rPr lang="en-US" dirty="0" smtClean="0"/>
              <a:t>UNC305 - Voice </a:t>
            </a:r>
            <a:r>
              <a:rPr lang="en-US" dirty="0"/>
              <a:t>Architecture and Planning </a:t>
            </a:r>
            <a:endParaRPr lang="en-US" dirty="0" smtClean="0"/>
          </a:p>
          <a:p>
            <a:r>
              <a:rPr lang="en-US" dirty="0" smtClean="0"/>
              <a:t>11/11/2009</a:t>
            </a:r>
            <a:r>
              <a:rPr lang="en-US" dirty="0"/>
              <a:t>	10:45 - </a:t>
            </a:r>
            <a:r>
              <a:rPr lang="en-US" dirty="0" smtClean="0"/>
              <a:t>12:00	Berlin </a:t>
            </a:r>
            <a:r>
              <a:rPr lang="en-US" dirty="0"/>
              <a:t>2 - Hall </a:t>
            </a:r>
            <a:r>
              <a:rPr lang="en-US" dirty="0" smtClean="0"/>
              <a:t>7-3a</a:t>
            </a:r>
            <a:endParaRPr lang="en-US" dirty="0"/>
          </a:p>
        </p:txBody>
      </p:sp>
      <p:sp>
        <p:nvSpPr>
          <p:cNvPr id="14" name="Content Placeholder 18"/>
          <p:cNvSpPr txBox="1">
            <a:spLocks/>
          </p:cNvSpPr>
          <p:nvPr/>
        </p:nvSpPr>
        <p:spPr>
          <a:xfrm>
            <a:off x="352425" y="227073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vert="horz" wrap="square" lIns="0" tIns="0" rIns="0" bIns="0" rtlCol="0" anchor="ctr" anchorCtr="0">
            <a:noAutofit/>
          </a:bodyPr>
          <a:lstStyle>
            <a:lvl1pPr marL="0" indent="-396875" algn="l" defTabSz="914099" rtl="0" eaLnBrk="1" fontAlgn="base" latinLnBrk="0" hangingPunct="1">
              <a:lnSpc>
                <a:spcPct val="90000"/>
              </a:lnSpc>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3"/>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3"/>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3"/>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3"/>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UNC303 - Voice Administration and Monitoring </a:t>
            </a:r>
          </a:p>
          <a:p>
            <a:r>
              <a:rPr lang="en-US" dirty="0" smtClean="0"/>
              <a:t>11/10/2009	15:15 - 16:30</a:t>
            </a:r>
            <a:r>
              <a:rPr lang="en-US" dirty="0"/>
              <a:t>	Berlin 2 - Hall </a:t>
            </a:r>
            <a:r>
              <a:rPr lang="en-US" dirty="0" smtClean="0"/>
              <a:t>7-3a</a:t>
            </a:r>
            <a:endParaRPr lang="en-US" dirty="0"/>
          </a:p>
        </p:txBody>
      </p:sp>
      <p:sp>
        <p:nvSpPr>
          <p:cNvPr id="21" name="Content Placeholder 19"/>
          <p:cNvSpPr>
            <a:spLocks noGrp="1"/>
          </p:cNvSpPr>
          <p:nvPr>
            <p:ph sz="quarter" idx="13"/>
          </p:nvPr>
        </p:nvSpPr>
        <p:spPr>
          <a:xfrm>
            <a:off x="352425" y="4756270"/>
            <a:ext cx="8385048" cy="685800"/>
          </a:xfrm>
        </p:spPr>
        <p:txBody>
          <a:bodyPr/>
          <a:lstStyle/>
          <a:p>
            <a:r>
              <a:rPr lang="en-US" dirty="0" smtClean="0"/>
              <a:t>UNC313 - Audio </a:t>
            </a:r>
            <a:r>
              <a:rPr lang="en-US" dirty="0"/>
              <a:t>Conferencing Deep </a:t>
            </a:r>
            <a:r>
              <a:rPr lang="en-US" dirty="0" smtClean="0"/>
              <a:t>Dive</a:t>
            </a:r>
          </a:p>
          <a:p>
            <a:r>
              <a:rPr lang="en-US" dirty="0" smtClean="0"/>
              <a:t>11/12/2009</a:t>
            </a:r>
            <a:r>
              <a:rPr lang="en-US" dirty="0"/>
              <a:t>	09:00 - 10:15	Berlin 2 - Hall 7-3a</a:t>
            </a:r>
          </a:p>
        </p:txBody>
      </p:sp>
      <p:sp>
        <p:nvSpPr>
          <p:cNvPr id="23" name="Content Placeholder 19"/>
          <p:cNvSpPr>
            <a:spLocks noGrp="1"/>
          </p:cNvSpPr>
          <p:nvPr>
            <p:ph sz="quarter" idx="13"/>
          </p:nvPr>
        </p:nvSpPr>
        <p:spPr>
          <a:xfrm>
            <a:off x="352425" y="5527795"/>
            <a:ext cx="8385048" cy="685800"/>
          </a:xfrm>
        </p:spPr>
        <p:txBody>
          <a:bodyPr/>
          <a:lstStyle/>
          <a:p>
            <a:r>
              <a:rPr lang="en-US" dirty="0"/>
              <a:t>UNC07-IS	</a:t>
            </a:r>
            <a:r>
              <a:rPr lang="en-US" dirty="0" smtClean="0"/>
              <a:t> - Troubleshooting </a:t>
            </a:r>
            <a:r>
              <a:rPr lang="en-US" dirty="0"/>
              <a:t>Microsoft Office Communications Server 2007 </a:t>
            </a:r>
            <a:r>
              <a:rPr lang="en-US" dirty="0" smtClean="0"/>
              <a:t>R2</a:t>
            </a:r>
          </a:p>
          <a:p>
            <a:r>
              <a:rPr lang="en-US" dirty="0" smtClean="0"/>
              <a:t>11/12/2009</a:t>
            </a:r>
            <a:r>
              <a:rPr lang="en-US" dirty="0"/>
              <a:t>	17:00 - </a:t>
            </a:r>
            <a:r>
              <a:rPr lang="en-US" dirty="0" smtClean="0"/>
              <a:t>18:15</a:t>
            </a:r>
            <a:endParaRPr lang="en-US" dirty="0"/>
          </a:p>
        </p:txBody>
      </p:sp>
    </p:spTree>
    <p:extLst>
      <p:ext uri="{BB962C8B-B14F-4D97-AF65-F5344CB8AC3E}">
        <p14:creationId xmlns="" xmlns:p14="http://schemas.microsoft.com/office/powerpoint/2010/main" val="632552884"/>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lstStyle/>
          <a:p>
            <a:r>
              <a:rPr dirty="0" smtClean="0"/>
              <a:t>Session Resources</a:t>
            </a:r>
            <a:endParaRPr lang="en-US" dirty="0"/>
          </a:p>
        </p:txBody>
      </p:sp>
      <p:sp>
        <p:nvSpPr>
          <p:cNvPr id="26" name="Content Placeholder 25"/>
          <p:cNvSpPr>
            <a:spLocks noGrp="1"/>
          </p:cNvSpPr>
          <p:nvPr>
            <p:ph sz="quarter" idx="10"/>
          </p:nvPr>
        </p:nvSpPr>
        <p:spPr/>
        <p:txBody>
          <a:bodyPr/>
          <a:lstStyle/>
          <a:p>
            <a:r>
              <a:rPr lang="en-US" dirty="0" smtClean="0"/>
              <a:t>Microsoft White Paper: </a:t>
            </a:r>
            <a:r>
              <a:rPr lang="en-US" dirty="0" smtClean="0">
                <a:hlinkClick r:id="rId3"/>
              </a:rPr>
              <a:t>A Practical Approach to Deploying Real-time Communications</a:t>
            </a:r>
            <a:endParaRPr lang="en-US" dirty="0"/>
          </a:p>
        </p:txBody>
      </p:sp>
      <p:sp>
        <p:nvSpPr>
          <p:cNvPr id="27" name="Content Placeholder 26"/>
          <p:cNvSpPr>
            <a:spLocks noGrp="1"/>
          </p:cNvSpPr>
          <p:nvPr>
            <p:ph sz="quarter" idx="11"/>
          </p:nvPr>
        </p:nvSpPr>
        <p:spPr/>
        <p:txBody>
          <a:bodyPr/>
          <a:lstStyle/>
          <a:p>
            <a:r>
              <a:rPr lang="en-US" dirty="0" smtClean="0"/>
              <a:t>Microsoft White Paper: </a:t>
            </a:r>
            <a:r>
              <a:rPr lang="en-US" dirty="0" smtClean="0">
                <a:hlinkClick r:id="rId4"/>
              </a:rPr>
              <a:t>Quality of Experience</a:t>
            </a:r>
            <a:endParaRPr dirty="0"/>
          </a:p>
        </p:txBody>
      </p:sp>
      <p:sp>
        <p:nvSpPr>
          <p:cNvPr id="28" name="Content Placeholder 27"/>
          <p:cNvSpPr>
            <a:spLocks noGrp="1"/>
          </p:cNvSpPr>
          <p:nvPr>
            <p:ph sz="quarter" idx="12"/>
          </p:nvPr>
        </p:nvSpPr>
        <p:spPr/>
        <p:txBody>
          <a:bodyPr/>
          <a:lstStyle/>
          <a:p>
            <a:r>
              <a:rPr lang="en-US" dirty="0" smtClean="0"/>
              <a:t>Web Resource:  </a:t>
            </a:r>
            <a:r>
              <a:rPr lang="en-US" dirty="0" smtClean="0">
                <a:hlinkClick r:id="rId5"/>
              </a:rPr>
              <a:t>Microsoft </a:t>
            </a:r>
            <a:r>
              <a:rPr lang="en-US" dirty="0">
                <a:hlinkClick r:id="rId5"/>
              </a:rPr>
              <a:t>Office Protocol Documentation</a:t>
            </a:r>
            <a:endParaRPr dirty="0"/>
          </a:p>
        </p:txBody>
      </p:sp>
      <p:sp>
        <p:nvSpPr>
          <p:cNvPr id="29" name="Content Placeholder 28"/>
          <p:cNvSpPr>
            <a:spLocks noGrp="1"/>
          </p:cNvSpPr>
          <p:nvPr>
            <p:ph sz="quarter" idx="13"/>
          </p:nvPr>
        </p:nvSpPr>
        <p:spPr/>
        <p:txBody>
          <a:bodyPr/>
          <a:lstStyle/>
          <a:p>
            <a:pPr marL="0" lvl="1" defTabSz="914099" fontAlgn="base">
              <a:spcBef>
                <a:spcPct val="0"/>
              </a:spcBef>
              <a:spcAft>
                <a:spcPct val="0"/>
              </a:spcAft>
              <a:buSzTx/>
              <a:buNone/>
            </a:pPr>
            <a:r>
              <a:rPr lang="en-US" sz="1800" dirty="0" smtClean="0">
                <a:solidFill>
                  <a:srgbClr val="FFFFFF"/>
                </a:solidFill>
                <a:effectLst>
                  <a:outerShdw blurRad="38100" dist="38100" dir="2700000" algn="tl">
                    <a:srgbClr val="000000">
                      <a:alpha val="43137"/>
                    </a:srgbClr>
                  </a:outerShdw>
                </a:effectLst>
              </a:rPr>
              <a:t>Documentation:  </a:t>
            </a:r>
            <a:r>
              <a:rPr lang="en-US" sz="1800" dirty="0" smtClean="0">
                <a:hlinkClick r:id="rId6"/>
              </a:rPr>
              <a:t>Configuring </a:t>
            </a:r>
            <a:r>
              <a:rPr lang="en-US" sz="1800" dirty="0">
                <a:hlinkClick r:id="rId6"/>
              </a:rPr>
              <a:t>Voice Quality of </a:t>
            </a:r>
            <a:r>
              <a:rPr lang="en-US" sz="1800" dirty="0" smtClean="0">
                <a:hlinkClick r:id="rId6"/>
              </a:rPr>
              <a:t>Service</a:t>
            </a:r>
            <a:endParaRPr lang="en-US" sz="1800" dirty="0"/>
          </a:p>
        </p:txBody>
      </p:sp>
      <p:sp>
        <p:nvSpPr>
          <p:cNvPr id="8" name="Rectangle 7"/>
          <p:cNvSpPr/>
          <p:nvPr/>
        </p:nvSpPr>
        <p:spPr bwMode="auto">
          <a:xfrm>
            <a:off x="-2298032" y="-1"/>
            <a:ext cx="2141623" cy="2587752"/>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chemeClr val="accent5"/>
              </a:solidFill>
            </a:endParaRPr>
          </a:p>
          <a:p>
            <a:pPr defTabSz="914099" fontAlgn="base">
              <a:spcBef>
                <a:spcPct val="0"/>
              </a:spcBef>
              <a:spcAft>
                <a:spcPct val="0"/>
              </a:spcAft>
            </a:pPr>
            <a:r>
              <a:rPr lang="en-US" sz="2000" b="1" dirty="0" smtClean="0">
                <a:solidFill>
                  <a:schemeClr val="accent5"/>
                </a:solidFill>
              </a:rPr>
              <a:t>Track PMs </a:t>
            </a:r>
            <a:r>
              <a:rPr lang="en-US" dirty="0" smtClean="0"/>
              <a:t>will supply the content for this slide, </a:t>
            </a:r>
            <a:br>
              <a:rPr lang="en-US" dirty="0" smtClean="0"/>
            </a:br>
            <a:r>
              <a:rPr lang="en-US" dirty="0" smtClean="0"/>
              <a:t>which will be inserted during </a:t>
            </a:r>
            <a:br>
              <a:rPr lang="en-US" dirty="0" smtClean="0"/>
            </a:br>
            <a:r>
              <a:rPr lang="en-US" dirty="0" smtClean="0"/>
              <a:t>the final scrub.</a:t>
            </a:r>
            <a:endParaRPr lang="en-US" sz="1600" dirty="0" smtClean="0">
              <a:solidFill>
                <a:srgbClr val="FFFFFF"/>
              </a:solidFill>
              <a:effectLst>
                <a:outerShdw blurRad="38100" dist="38100" dir="2700000" algn="tl">
                  <a:srgbClr val="000000">
                    <a:alpha val="43137"/>
                  </a:srgbClr>
                </a:outerShdw>
              </a:effectLst>
              <a:latin typeface="Calibri" pitchFamily="34" charset="0"/>
            </a:endParaRPr>
          </a:p>
        </p:txBody>
      </p:sp>
    </p:spTree>
    <p:extLst>
      <p:ext uri="{BB962C8B-B14F-4D97-AF65-F5344CB8AC3E}">
        <p14:creationId xmlns="" xmlns:p14="http://schemas.microsoft.com/office/powerpoint/2010/main" val="1916183801"/>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Media Scenarios</a:t>
            </a:r>
            <a:endParaRPr lang="en-US" dirty="0"/>
          </a:p>
        </p:txBody>
      </p:sp>
      <p:sp>
        <p:nvSpPr>
          <p:cNvPr id="3" name="Text Placeholder 2"/>
          <p:cNvSpPr>
            <a:spLocks noGrp="1"/>
          </p:cNvSpPr>
          <p:nvPr>
            <p:ph type="body" idx="1"/>
          </p:nvPr>
        </p:nvSpPr>
        <p:spPr/>
        <p:txBody>
          <a:bodyPr/>
          <a:lstStyle/>
          <a:p>
            <a:r>
              <a:rPr lang="en-US" dirty="0" smtClean="0"/>
              <a:t>OCS Media stack allows for many connections:</a:t>
            </a:r>
          </a:p>
          <a:p>
            <a:pPr lvl="1"/>
            <a:r>
              <a:rPr lang="en-US" dirty="0" smtClean="0"/>
              <a:t>Peer to Peer vs. Conferencing</a:t>
            </a:r>
          </a:p>
          <a:p>
            <a:pPr lvl="1"/>
            <a:r>
              <a:rPr lang="en-US" dirty="0" smtClean="0"/>
              <a:t>Internal vs. External</a:t>
            </a:r>
          </a:p>
          <a:p>
            <a:endParaRPr lang="en-US" dirty="0" smtClean="0"/>
          </a:p>
          <a:p>
            <a:r>
              <a:rPr lang="en-US" dirty="0" smtClean="0"/>
              <a:t>Considering these topologies helps with:</a:t>
            </a:r>
          </a:p>
          <a:p>
            <a:pPr lvl="1"/>
            <a:r>
              <a:rPr lang="en-US" dirty="0" smtClean="0"/>
              <a:t>Network right-size planning (Bandwidth, Latency)</a:t>
            </a:r>
          </a:p>
          <a:p>
            <a:pPr lvl="1"/>
            <a:r>
              <a:rPr lang="en-US" dirty="0" smtClean="0"/>
              <a:t>Data center sizing</a:t>
            </a:r>
          </a:p>
          <a:p>
            <a:pPr lvl="1"/>
            <a:r>
              <a:rPr lang="en-US" dirty="0" smtClean="0"/>
              <a:t>Controlling usage on client &amp; server</a:t>
            </a:r>
          </a:p>
          <a:p>
            <a:pPr marL="517525" lvl="1" indent="0">
              <a:buNone/>
            </a:pPr>
            <a:endParaRPr lang="en-US" dirty="0" smtClean="0"/>
          </a:p>
        </p:txBody>
      </p:sp>
    </p:spTree>
    <p:extLst>
      <p:ext uri="{BB962C8B-B14F-4D97-AF65-F5344CB8AC3E}">
        <p14:creationId xmlns="" xmlns:p14="http://schemas.microsoft.com/office/powerpoint/2010/main" val="1325289922"/>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extLst>
      <p:ext uri="{BB962C8B-B14F-4D97-AF65-F5344CB8AC3E}">
        <p14:creationId xmlns="" xmlns:p14="http://schemas.microsoft.com/office/powerpoint/2010/main" val="1821307483"/>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UNC Track </a:t>
            </a:r>
            <a:r>
              <a:rPr lang="en-US" b="1" dirty="0" smtClean="0"/>
              <a:t>Call to Action</a:t>
            </a:r>
            <a:r>
              <a:rPr lang="en-US" dirty="0" smtClean="0"/>
              <a:t>!</a:t>
            </a:r>
            <a:endParaRPr lang="en-US" dirty="0">
              <a:solidFill>
                <a:schemeClr val="tx2"/>
              </a:solidFill>
            </a:endParaRPr>
          </a:p>
        </p:txBody>
      </p:sp>
      <p:sp>
        <p:nvSpPr>
          <p:cNvPr id="3" name="Text Placeholder 2"/>
          <p:cNvSpPr>
            <a:spLocks noGrp="1"/>
          </p:cNvSpPr>
          <p:nvPr>
            <p:ph idx="1"/>
          </p:nvPr>
        </p:nvSpPr>
        <p:spPr>
          <a:xfrm>
            <a:off x="381000" y="901396"/>
            <a:ext cx="8458200" cy="5367133"/>
          </a:xfrm>
        </p:spPr>
        <p:txBody>
          <a:bodyPr/>
          <a:lstStyle/>
          <a:p>
            <a:pPr>
              <a:buNone/>
            </a:pPr>
            <a:r>
              <a:rPr lang="en-US" sz="3000" i="1" dirty="0" smtClean="0">
                <a:solidFill>
                  <a:schemeClr val="tx2"/>
                </a:solidFill>
              </a:rPr>
              <a:t>Learn More!</a:t>
            </a:r>
            <a:endParaRPr lang="en-US" sz="3000" i="1" dirty="0" smtClean="0"/>
          </a:p>
          <a:p>
            <a:r>
              <a:rPr lang="en-US" sz="2600" dirty="0" smtClean="0"/>
              <a:t>Related Content at TechEd on “Related Content” Slide</a:t>
            </a:r>
          </a:p>
          <a:p>
            <a:pPr lvl="1"/>
            <a:r>
              <a:rPr lang="en-US" sz="2000" dirty="0" smtClean="0"/>
              <a:t>Attend in-person or consume post-event at </a:t>
            </a:r>
            <a:r>
              <a:rPr lang="en-US" sz="2000" dirty="0" smtClean="0">
                <a:hlinkClick r:id=""/>
              </a:rPr>
              <a:t>TechEd Online</a:t>
            </a:r>
            <a:endParaRPr lang="en-US" sz="2000" dirty="0" smtClean="0"/>
          </a:p>
          <a:p>
            <a:r>
              <a:rPr lang="en-US" sz="2600" dirty="0"/>
              <a:t>Check out learning/training resources at Microsoft TechNet</a:t>
            </a:r>
          </a:p>
          <a:p>
            <a:pPr lvl="1">
              <a:spcAft>
                <a:spcPts val="2000"/>
              </a:spcAft>
            </a:pPr>
            <a:r>
              <a:rPr lang="en-US" sz="2200" dirty="0">
                <a:hlinkClick r:id=""/>
              </a:rPr>
              <a:t>Exchange Server</a:t>
            </a:r>
            <a:r>
              <a:rPr lang="en-US" sz="2200" dirty="0"/>
              <a:t> and </a:t>
            </a:r>
            <a:r>
              <a:rPr lang="en-US" sz="2200" dirty="0">
                <a:hlinkClick r:id=""/>
              </a:rPr>
              <a:t>Office Communications Server</a:t>
            </a:r>
            <a:endParaRPr lang="en-US" sz="1600" dirty="0"/>
          </a:p>
          <a:p>
            <a:pPr>
              <a:lnSpc>
                <a:spcPct val="100000"/>
              </a:lnSpc>
              <a:spcAft>
                <a:spcPts val="300"/>
              </a:spcAft>
            </a:pPr>
            <a:r>
              <a:rPr lang="en-US" sz="2600" dirty="0" smtClean="0"/>
              <a:t>Check out Exchange Server 2010 at</a:t>
            </a:r>
            <a:br>
              <a:rPr lang="en-US" sz="2600" dirty="0" smtClean="0"/>
            </a:br>
            <a:r>
              <a:rPr lang="en-US" sz="2600" dirty="0" smtClean="0"/>
              <a:t>Virtual Launch Experience (VLE) at </a:t>
            </a:r>
            <a:r>
              <a:rPr lang="en-US" sz="2600" u="sng" dirty="0" smtClean="0">
                <a:hlinkClick r:id=""/>
              </a:rPr>
              <a:t>the</a:t>
            </a:r>
            <a:r>
              <a:rPr lang="en-US" b="1" u="sng" dirty="0" smtClean="0">
                <a:solidFill>
                  <a:srgbClr val="FF0000"/>
                </a:solidFill>
                <a:hlinkClick r:id=""/>
              </a:rPr>
              <a:t>new</a:t>
            </a:r>
            <a:r>
              <a:rPr lang="en-US" sz="2600" u="sng" dirty="0" smtClean="0">
                <a:hlinkClick r:id=""/>
              </a:rPr>
              <a:t>efficiency.com</a:t>
            </a:r>
            <a:endParaRPr lang="en-US" sz="2600" u="sng" dirty="0" smtClean="0"/>
          </a:p>
          <a:p>
            <a:pPr marL="517525" lvl="1" indent="0">
              <a:buNone/>
            </a:pPr>
            <a:endParaRPr lang="en-US" sz="1200" dirty="0" smtClean="0"/>
          </a:p>
          <a:p>
            <a:pPr>
              <a:buNone/>
            </a:pPr>
            <a:r>
              <a:rPr lang="en-US" sz="3000" i="1" dirty="0" smtClean="0">
                <a:solidFill>
                  <a:schemeClr val="tx2"/>
                </a:solidFill>
              </a:rPr>
              <a:t>Try It Out!</a:t>
            </a:r>
            <a:endParaRPr lang="en-US" sz="3000" i="1" dirty="0" smtClean="0"/>
          </a:p>
          <a:p>
            <a:r>
              <a:rPr lang="en-US" sz="2600" dirty="0" smtClean="0"/>
              <a:t>Download the </a:t>
            </a:r>
            <a:r>
              <a:rPr lang="en-US" sz="2600" dirty="0" smtClean="0">
                <a:hlinkClick r:id=""/>
              </a:rPr>
              <a:t>Exchange Server </a:t>
            </a:r>
            <a:r>
              <a:rPr lang="en-US" sz="2600" dirty="0">
                <a:hlinkClick r:id=""/>
              </a:rPr>
              <a:t>2010 </a:t>
            </a:r>
            <a:r>
              <a:rPr lang="en-US" sz="2600" dirty="0" smtClean="0">
                <a:hlinkClick r:id=""/>
              </a:rPr>
              <a:t>Trial</a:t>
            </a:r>
            <a:endParaRPr lang="en-US" sz="2000" dirty="0" smtClean="0">
              <a:solidFill>
                <a:srgbClr val="FF0000"/>
              </a:solidFill>
            </a:endParaRPr>
          </a:p>
          <a:p>
            <a:r>
              <a:rPr lang="en-US" sz="2600" dirty="0" smtClean="0"/>
              <a:t>Take </a:t>
            </a:r>
            <a:r>
              <a:rPr lang="en-US" sz="2600" dirty="0"/>
              <a:t>a simple Web-based test drive </a:t>
            </a:r>
            <a:r>
              <a:rPr lang="en-US" sz="2600" dirty="0" smtClean="0"/>
              <a:t>of UC solutions through the </a:t>
            </a:r>
            <a:r>
              <a:rPr lang="en-US" sz="2600" dirty="0">
                <a:hlinkClick r:id=""/>
              </a:rPr>
              <a:t>60-Day Virtual Experience</a:t>
            </a:r>
            <a:r>
              <a:rPr lang="en-US" sz="2600" dirty="0"/>
              <a:t> </a:t>
            </a:r>
            <a:endParaRPr lang="en-US" sz="2600" dirty="0" smtClean="0"/>
          </a:p>
        </p:txBody>
      </p:sp>
      <p:pic>
        <p:nvPicPr>
          <p:cNvPr id="5" name="Picture 4" descr="Joint_Launch_Styleguide FINAL-11.png"/>
          <p:cNvPicPr>
            <a:picLocks noChangeAspect="1"/>
          </p:cNvPicPr>
          <p:nvPr/>
        </p:nvPicPr>
        <p:blipFill rotWithShape="1">
          <a:blip r:embed="rId3" cstate="print"/>
          <a:srcRect l="7677" t="62227" r="8681" b="9533"/>
          <a:stretch/>
        </p:blipFill>
        <p:spPr>
          <a:xfrm>
            <a:off x="5542759" y="3096264"/>
            <a:ext cx="2620166" cy="636838"/>
          </a:xfrm>
          <a:prstGeom prst="rect">
            <a:avLst/>
          </a:prstGeom>
        </p:spPr>
      </p:pic>
    </p:spTree>
    <p:extLst>
      <p:ext uri="{BB962C8B-B14F-4D97-AF65-F5344CB8AC3E}">
        <p14:creationId xmlns="" xmlns:p14="http://schemas.microsoft.com/office/powerpoint/2010/main" val="2328694144"/>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extLst>
      <p:ext uri="{BB962C8B-B14F-4D97-AF65-F5344CB8AC3E}">
        <p14:creationId xmlns="" xmlns:p14="http://schemas.microsoft.com/office/powerpoint/2010/main" val="42664822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3"/>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482780901"/>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bwMode="auto">
          <a:xfrm>
            <a:off x="620975" y="1600200"/>
            <a:ext cx="2745474" cy="3411940"/>
          </a:xfrm>
          <a:prstGeom prst="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2" name="Rectangle 11"/>
          <p:cNvSpPr/>
          <p:nvPr/>
        </p:nvSpPr>
        <p:spPr bwMode="auto">
          <a:xfrm>
            <a:off x="3366449" y="1600200"/>
            <a:ext cx="2745474" cy="3411940"/>
          </a:xfrm>
          <a:prstGeom prst="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 name="Title 1"/>
          <p:cNvSpPr>
            <a:spLocks noGrp="1"/>
          </p:cNvSpPr>
          <p:nvPr>
            <p:ph type="title"/>
          </p:nvPr>
        </p:nvSpPr>
        <p:spPr>
          <a:xfrm>
            <a:off x="381000" y="230188"/>
            <a:ext cx="8382000" cy="1163395"/>
          </a:xfrm>
        </p:spPr>
        <p:txBody>
          <a:bodyPr/>
          <a:lstStyle/>
          <a:p>
            <a:r>
              <a:rPr lang="en-US" dirty="0" smtClean="0"/>
              <a:t>Media Scenarios</a:t>
            </a:r>
            <a:br>
              <a:rPr lang="en-US" dirty="0" smtClean="0"/>
            </a:br>
            <a:r>
              <a:rPr lang="en-US" sz="3600" dirty="0" smtClean="0">
                <a:solidFill>
                  <a:schemeClr val="tx2"/>
                </a:solidFill>
              </a:rPr>
              <a:t>Simplified Topology</a:t>
            </a:r>
            <a:endParaRPr lang="en-US" dirty="0">
              <a:solidFill>
                <a:schemeClr val="tx2"/>
              </a:solidFill>
            </a:endParaRPr>
          </a:p>
        </p:txBody>
      </p:sp>
      <p:pic>
        <p:nvPicPr>
          <p:cNvPr id="2050"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536511" y="1899454"/>
            <a:ext cx="914400" cy="10382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673603" y="3535195"/>
            <a:ext cx="1104900" cy="1285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020744" y="5012140"/>
            <a:ext cx="1945935" cy="830997"/>
          </a:xfrm>
          <a:prstGeom prst="rect">
            <a:avLst/>
          </a:prstGeom>
        </p:spPr>
        <p:txBody>
          <a:bodyPr wrap="square">
            <a:spAutoFit/>
          </a:bodyPr>
          <a:lstStyle/>
          <a:p>
            <a:pPr algn="ctr"/>
            <a:r>
              <a:rPr lang="en-US" sz="2400" dirty="0"/>
              <a:t>Internal </a:t>
            </a:r>
            <a:r>
              <a:rPr lang="en-US" sz="2400" dirty="0" smtClean="0"/>
              <a:t>Network</a:t>
            </a:r>
            <a:endParaRPr lang="en-US" sz="2400" dirty="0"/>
          </a:p>
        </p:txBody>
      </p:sp>
      <p:sp>
        <p:nvSpPr>
          <p:cNvPr id="8" name="Rectangle 7"/>
          <p:cNvSpPr/>
          <p:nvPr/>
        </p:nvSpPr>
        <p:spPr bwMode="auto">
          <a:xfrm>
            <a:off x="6111923" y="1600200"/>
            <a:ext cx="2745474" cy="3411940"/>
          </a:xfrm>
          <a:prstGeom prst="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4" name="Rectangle 13"/>
          <p:cNvSpPr/>
          <p:nvPr/>
        </p:nvSpPr>
        <p:spPr>
          <a:xfrm>
            <a:off x="3766218" y="5028908"/>
            <a:ext cx="1945935" cy="461665"/>
          </a:xfrm>
          <a:prstGeom prst="rect">
            <a:avLst/>
          </a:prstGeom>
        </p:spPr>
        <p:txBody>
          <a:bodyPr wrap="square">
            <a:spAutoFit/>
          </a:bodyPr>
          <a:lstStyle/>
          <a:p>
            <a:pPr algn="ctr"/>
            <a:r>
              <a:rPr lang="en-US" sz="2400" dirty="0" smtClean="0"/>
              <a:t>DMZ</a:t>
            </a:r>
            <a:endParaRPr lang="en-US" sz="2400" dirty="0"/>
          </a:p>
        </p:txBody>
      </p:sp>
      <p:sp>
        <p:nvSpPr>
          <p:cNvPr id="15" name="Rectangle 14"/>
          <p:cNvSpPr/>
          <p:nvPr/>
        </p:nvSpPr>
        <p:spPr>
          <a:xfrm>
            <a:off x="6511692" y="5028908"/>
            <a:ext cx="1945935" cy="830997"/>
          </a:xfrm>
          <a:prstGeom prst="rect">
            <a:avLst/>
          </a:prstGeom>
        </p:spPr>
        <p:txBody>
          <a:bodyPr wrap="square">
            <a:spAutoFit/>
          </a:bodyPr>
          <a:lstStyle/>
          <a:p>
            <a:pPr algn="ctr"/>
            <a:r>
              <a:rPr lang="en-US" sz="2400" dirty="0" smtClean="0"/>
              <a:t>External Network</a:t>
            </a:r>
            <a:endParaRPr lang="en-US" sz="2400" dirty="0"/>
          </a:p>
        </p:txBody>
      </p:sp>
      <p:pic>
        <p:nvPicPr>
          <p:cNvPr id="17"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4281985" y="1942671"/>
            <a:ext cx="914400" cy="10382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0"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6932209" y="1883818"/>
            <a:ext cx="1104900" cy="1285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1"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6932210" y="3523823"/>
            <a:ext cx="1104900" cy="1285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1478890" y="2832461"/>
            <a:ext cx="1029641" cy="369332"/>
          </a:xfrm>
          <a:prstGeom prst="rect">
            <a:avLst/>
          </a:prstGeom>
        </p:spPr>
        <p:txBody>
          <a:bodyPr wrap="none">
            <a:spAutoFit/>
          </a:bodyPr>
          <a:lstStyle/>
          <a:p>
            <a:r>
              <a:rPr lang="en-US" dirty="0" smtClean="0">
                <a:solidFill>
                  <a:schemeClr val="bg1"/>
                </a:solidFill>
              </a:rPr>
              <a:t>OCS Pool</a:t>
            </a:r>
            <a:endParaRPr lang="en-US" dirty="0">
              <a:solidFill>
                <a:schemeClr val="bg1"/>
              </a:solidFill>
            </a:endParaRPr>
          </a:p>
        </p:txBody>
      </p:sp>
      <p:sp>
        <p:nvSpPr>
          <p:cNvPr id="23" name="Rectangle 22"/>
          <p:cNvSpPr/>
          <p:nvPr/>
        </p:nvSpPr>
        <p:spPr>
          <a:xfrm>
            <a:off x="4224364" y="2916625"/>
            <a:ext cx="1072217" cy="369332"/>
          </a:xfrm>
          <a:prstGeom prst="rect">
            <a:avLst/>
          </a:prstGeom>
        </p:spPr>
        <p:txBody>
          <a:bodyPr wrap="none">
            <a:spAutoFit/>
          </a:bodyPr>
          <a:lstStyle/>
          <a:p>
            <a:r>
              <a:rPr lang="en-US" dirty="0" smtClean="0">
                <a:solidFill>
                  <a:schemeClr val="bg1"/>
                </a:solidFill>
              </a:rPr>
              <a:t>OCS Edge</a:t>
            </a:r>
            <a:endParaRPr lang="en-US" dirty="0">
              <a:solidFill>
                <a:schemeClr val="bg1"/>
              </a:solidFill>
            </a:endParaRPr>
          </a:p>
        </p:txBody>
      </p:sp>
      <p:pic>
        <p:nvPicPr>
          <p:cNvPr id="16"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2081597" y="3617083"/>
            <a:ext cx="1104900" cy="1285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649765798"/>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bwMode="auto">
          <a:xfrm>
            <a:off x="620975" y="1600200"/>
            <a:ext cx="2745474" cy="3411940"/>
          </a:xfrm>
          <a:prstGeom prst="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2" name="Rectangle 11"/>
          <p:cNvSpPr/>
          <p:nvPr/>
        </p:nvSpPr>
        <p:spPr bwMode="auto">
          <a:xfrm>
            <a:off x="3366449" y="1600200"/>
            <a:ext cx="2745474" cy="3411940"/>
          </a:xfrm>
          <a:prstGeom prst="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 name="Title 1"/>
          <p:cNvSpPr>
            <a:spLocks noGrp="1"/>
          </p:cNvSpPr>
          <p:nvPr>
            <p:ph type="title"/>
          </p:nvPr>
        </p:nvSpPr>
        <p:spPr>
          <a:xfrm>
            <a:off x="381000" y="230188"/>
            <a:ext cx="8382000" cy="1163395"/>
          </a:xfrm>
        </p:spPr>
        <p:txBody>
          <a:bodyPr/>
          <a:lstStyle/>
          <a:p>
            <a:r>
              <a:rPr lang="en-US" dirty="0" smtClean="0"/>
              <a:t>Media Scenarios</a:t>
            </a:r>
            <a:br>
              <a:rPr lang="en-US" dirty="0" smtClean="0"/>
            </a:br>
            <a:r>
              <a:rPr lang="en-US" sz="3600" dirty="0" smtClean="0">
                <a:solidFill>
                  <a:schemeClr val="tx2"/>
                </a:solidFill>
              </a:rPr>
              <a:t>Two Internal Users</a:t>
            </a:r>
            <a:endParaRPr lang="en-US" dirty="0">
              <a:solidFill>
                <a:schemeClr val="tx2"/>
              </a:solidFill>
            </a:endParaRPr>
          </a:p>
        </p:txBody>
      </p:sp>
      <p:pic>
        <p:nvPicPr>
          <p:cNvPr id="2050"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536511" y="1899454"/>
            <a:ext cx="914400" cy="10382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673603" y="3535195"/>
            <a:ext cx="1104900" cy="1285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020744" y="5012140"/>
            <a:ext cx="1945935" cy="830997"/>
          </a:xfrm>
          <a:prstGeom prst="rect">
            <a:avLst/>
          </a:prstGeom>
        </p:spPr>
        <p:txBody>
          <a:bodyPr wrap="square">
            <a:spAutoFit/>
          </a:bodyPr>
          <a:lstStyle/>
          <a:p>
            <a:pPr algn="ctr"/>
            <a:r>
              <a:rPr lang="en-US" sz="2400" dirty="0"/>
              <a:t>Internal </a:t>
            </a:r>
            <a:r>
              <a:rPr lang="en-US" sz="2400" dirty="0" smtClean="0"/>
              <a:t>Network</a:t>
            </a:r>
            <a:endParaRPr lang="en-US" sz="2400" dirty="0"/>
          </a:p>
        </p:txBody>
      </p:sp>
      <p:sp>
        <p:nvSpPr>
          <p:cNvPr id="8" name="Rectangle 7"/>
          <p:cNvSpPr/>
          <p:nvPr/>
        </p:nvSpPr>
        <p:spPr bwMode="auto">
          <a:xfrm>
            <a:off x="6111923" y="1600200"/>
            <a:ext cx="2745474" cy="3411940"/>
          </a:xfrm>
          <a:prstGeom prst="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4" name="Rectangle 13"/>
          <p:cNvSpPr/>
          <p:nvPr/>
        </p:nvSpPr>
        <p:spPr>
          <a:xfrm>
            <a:off x="3766218" y="5028908"/>
            <a:ext cx="1945935" cy="461665"/>
          </a:xfrm>
          <a:prstGeom prst="rect">
            <a:avLst/>
          </a:prstGeom>
        </p:spPr>
        <p:txBody>
          <a:bodyPr wrap="square">
            <a:spAutoFit/>
          </a:bodyPr>
          <a:lstStyle/>
          <a:p>
            <a:pPr algn="ctr"/>
            <a:r>
              <a:rPr lang="en-US" sz="2400" dirty="0" smtClean="0"/>
              <a:t>DMZ</a:t>
            </a:r>
            <a:endParaRPr lang="en-US" sz="2400" dirty="0"/>
          </a:p>
        </p:txBody>
      </p:sp>
      <p:sp>
        <p:nvSpPr>
          <p:cNvPr id="15" name="Rectangle 14"/>
          <p:cNvSpPr/>
          <p:nvPr/>
        </p:nvSpPr>
        <p:spPr>
          <a:xfrm>
            <a:off x="6511692" y="5028908"/>
            <a:ext cx="1945935" cy="830997"/>
          </a:xfrm>
          <a:prstGeom prst="rect">
            <a:avLst/>
          </a:prstGeom>
        </p:spPr>
        <p:txBody>
          <a:bodyPr wrap="square">
            <a:spAutoFit/>
          </a:bodyPr>
          <a:lstStyle/>
          <a:p>
            <a:pPr algn="ctr"/>
            <a:r>
              <a:rPr lang="en-US" sz="2400" dirty="0" smtClean="0"/>
              <a:t>External Network</a:t>
            </a:r>
            <a:endParaRPr lang="en-US" sz="2400" dirty="0"/>
          </a:p>
        </p:txBody>
      </p:sp>
      <p:pic>
        <p:nvPicPr>
          <p:cNvPr id="17"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4281985" y="1942671"/>
            <a:ext cx="914400" cy="10382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0"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6932209" y="1883818"/>
            <a:ext cx="1104900" cy="1285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1"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6932210" y="3523823"/>
            <a:ext cx="1104900" cy="1285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1478890" y="2832461"/>
            <a:ext cx="1029641" cy="369332"/>
          </a:xfrm>
          <a:prstGeom prst="rect">
            <a:avLst/>
          </a:prstGeom>
        </p:spPr>
        <p:txBody>
          <a:bodyPr wrap="none">
            <a:spAutoFit/>
          </a:bodyPr>
          <a:lstStyle/>
          <a:p>
            <a:r>
              <a:rPr lang="en-US" dirty="0" smtClean="0">
                <a:solidFill>
                  <a:schemeClr val="bg1"/>
                </a:solidFill>
              </a:rPr>
              <a:t>OCS Pool</a:t>
            </a:r>
            <a:endParaRPr lang="en-US" dirty="0">
              <a:solidFill>
                <a:schemeClr val="bg1"/>
              </a:solidFill>
            </a:endParaRPr>
          </a:p>
        </p:txBody>
      </p:sp>
      <p:sp>
        <p:nvSpPr>
          <p:cNvPr id="23" name="Rectangle 22"/>
          <p:cNvSpPr/>
          <p:nvPr/>
        </p:nvSpPr>
        <p:spPr>
          <a:xfrm>
            <a:off x="4224364" y="2916625"/>
            <a:ext cx="1072217" cy="369332"/>
          </a:xfrm>
          <a:prstGeom prst="rect">
            <a:avLst/>
          </a:prstGeom>
        </p:spPr>
        <p:txBody>
          <a:bodyPr wrap="none">
            <a:spAutoFit/>
          </a:bodyPr>
          <a:lstStyle/>
          <a:p>
            <a:r>
              <a:rPr lang="en-US" dirty="0" smtClean="0">
                <a:solidFill>
                  <a:schemeClr val="bg1"/>
                </a:solidFill>
              </a:rPr>
              <a:t>OCS Edge</a:t>
            </a:r>
            <a:endParaRPr lang="en-US" dirty="0">
              <a:solidFill>
                <a:schemeClr val="bg1"/>
              </a:solidFill>
            </a:endParaRPr>
          </a:p>
        </p:txBody>
      </p:sp>
      <p:pic>
        <p:nvPicPr>
          <p:cNvPr id="16"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2081597" y="3617083"/>
            <a:ext cx="1104900" cy="1285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cxnSp>
        <p:nvCxnSpPr>
          <p:cNvPr id="22" name="Straight Connector 21"/>
          <p:cNvCxnSpPr/>
          <p:nvPr/>
        </p:nvCxnSpPr>
        <p:spPr>
          <a:xfrm>
            <a:off x="1693462" y="3974908"/>
            <a:ext cx="842365" cy="0"/>
          </a:xfrm>
          <a:prstGeom prst="line">
            <a:avLst/>
          </a:prstGeom>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 xmlns:p14="http://schemas.microsoft.com/office/powerpoint/2010/main" val="2858978108"/>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Media Scenarios</a:t>
            </a:r>
            <a:br>
              <a:rPr lang="en-US" dirty="0" smtClean="0"/>
            </a:br>
            <a:r>
              <a:rPr lang="en-US" sz="3600" dirty="0" smtClean="0">
                <a:solidFill>
                  <a:schemeClr val="tx2"/>
                </a:solidFill>
              </a:rPr>
              <a:t>One </a:t>
            </a:r>
            <a:r>
              <a:rPr lang="en-US" sz="3600" dirty="0">
                <a:solidFill>
                  <a:schemeClr val="tx2"/>
                </a:solidFill>
              </a:rPr>
              <a:t>i</a:t>
            </a:r>
            <a:r>
              <a:rPr lang="en-US" sz="3600" dirty="0" smtClean="0">
                <a:solidFill>
                  <a:schemeClr val="tx2"/>
                </a:solidFill>
              </a:rPr>
              <a:t>nternal user, one external user</a:t>
            </a:r>
            <a:endParaRPr lang="en-US" dirty="0">
              <a:solidFill>
                <a:schemeClr val="tx2"/>
              </a:solidFill>
            </a:endParaRPr>
          </a:p>
        </p:txBody>
      </p:sp>
      <p:sp>
        <p:nvSpPr>
          <p:cNvPr id="5" name="Rectangle 4"/>
          <p:cNvSpPr/>
          <p:nvPr/>
        </p:nvSpPr>
        <p:spPr bwMode="auto">
          <a:xfrm>
            <a:off x="620975" y="1600200"/>
            <a:ext cx="2745474" cy="3411940"/>
          </a:xfrm>
          <a:prstGeom prst="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 name="Rectangle 5"/>
          <p:cNvSpPr/>
          <p:nvPr/>
        </p:nvSpPr>
        <p:spPr bwMode="auto">
          <a:xfrm>
            <a:off x="3366449" y="1600200"/>
            <a:ext cx="2745474" cy="3411940"/>
          </a:xfrm>
          <a:prstGeom prst="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7"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536511" y="1899454"/>
            <a:ext cx="914400" cy="10382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673603" y="3535195"/>
            <a:ext cx="1104900" cy="1285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1020744" y="5012140"/>
            <a:ext cx="1945935" cy="830997"/>
          </a:xfrm>
          <a:prstGeom prst="rect">
            <a:avLst/>
          </a:prstGeom>
        </p:spPr>
        <p:txBody>
          <a:bodyPr wrap="square">
            <a:spAutoFit/>
          </a:bodyPr>
          <a:lstStyle/>
          <a:p>
            <a:pPr algn="ctr"/>
            <a:r>
              <a:rPr lang="en-US" sz="2400" dirty="0"/>
              <a:t>Internal </a:t>
            </a:r>
            <a:r>
              <a:rPr lang="en-US" sz="2400" dirty="0" smtClean="0"/>
              <a:t>Network</a:t>
            </a:r>
            <a:endParaRPr lang="en-US" sz="2400" dirty="0"/>
          </a:p>
        </p:txBody>
      </p:sp>
      <p:sp>
        <p:nvSpPr>
          <p:cNvPr id="10" name="Rectangle 9"/>
          <p:cNvSpPr/>
          <p:nvPr/>
        </p:nvSpPr>
        <p:spPr bwMode="auto">
          <a:xfrm>
            <a:off x="6111923" y="1600200"/>
            <a:ext cx="2745474" cy="3411940"/>
          </a:xfrm>
          <a:prstGeom prst="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1" name="Rectangle 10"/>
          <p:cNvSpPr/>
          <p:nvPr/>
        </p:nvSpPr>
        <p:spPr>
          <a:xfrm>
            <a:off x="3766218" y="5028908"/>
            <a:ext cx="1945935" cy="461665"/>
          </a:xfrm>
          <a:prstGeom prst="rect">
            <a:avLst/>
          </a:prstGeom>
        </p:spPr>
        <p:txBody>
          <a:bodyPr wrap="square">
            <a:spAutoFit/>
          </a:bodyPr>
          <a:lstStyle/>
          <a:p>
            <a:pPr algn="ctr"/>
            <a:r>
              <a:rPr lang="en-US" sz="2400" dirty="0" smtClean="0"/>
              <a:t>DMZ</a:t>
            </a:r>
            <a:endParaRPr lang="en-US" sz="2400" dirty="0"/>
          </a:p>
        </p:txBody>
      </p:sp>
      <p:sp>
        <p:nvSpPr>
          <p:cNvPr id="12" name="Rectangle 11"/>
          <p:cNvSpPr/>
          <p:nvPr/>
        </p:nvSpPr>
        <p:spPr>
          <a:xfrm>
            <a:off x="6511692" y="5028908"/>
            <a:ext cx="1945935" cy="830997"/>
          </a:xfrm>
          <a:prstGeom prst="rect">
            <a:avLst/>
          </a:prstGeom>
        </p:spPr>
        <p:txBody>
          <a:bodyPr wrap="square">
            <a:spAutoFit/>
          </a:bodyPr>
          <a:lstStyle/>
          <a:p>
            <a:pPr algn="ctr"/>
            <a:r>
              <a:rPr lang="en-US" sz="2400" dirty="0" smtClean="0"/>
              <a:t>External Network</a:t>
            </a:r>
            <a:endParaRPr lang="en-US" sz="2400" dirty="0"/>
          </a:p>
        </p:txBody>
      </p:sp>
      <p:pic>
        <p:nvPicPr>
          <p:cNvPr id="13"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4281985" y="1942671"/>
            <a:ext cx="914400" cy="10382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4"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6932209" y="1883818"/>
            <a:ext cx="1104900" cy="1285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5"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6932210" y="3523823"/>
            <a:ext cx="1104900" cy="1285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6" name="Rectangle 15"/>
          <p:cNvSpPr/>
          <p:nvPr/>
        </p:nvSpPr>
        <p:spPr>
          <a:xfrm>
            <a:off x="1478890" y="2832461"/>
            <a:ext cx="1029641" cy="369332"/>
          </a:xfrm>
          <a:prstGeom prst="rect">
            <a:avLst/>
          </a:prstGeom>
        </p:spPr>
        <p:txBody>
          <a:bodyPr wrap="none">
            <a:spAutoFit/>
          </a:bodyPr>
          <a:lstStyle/>
          <a:p>
            <a:r>
              <a:rPr lang="en-US" dirty="0" smtClean="0">
                <a:solidFill>
                  <a:schemeClr val="bg1"/>
                </a:solidFill>
              </a:rPr>
              <a:t>OCS Pool</a:t>
            </a:r>
            <a:endParaRPr lang="en-US" dirty="0">
              <a:solidFill>
                <a:schemeClr val="bg1"/>
              </a:solidFill>
            </a:endParaRPr>
          </a:p>
        </p:txBody>
      </p:sp>
      <p:sp>
        <p:nvSpPr>
          <p:cNvPr id="17" name="Rectangle 16"/>
          <p:cNvSpPr/>
          <p:nvPr/>
        </p:nvSpPr>
        <p:spPr>
          <a:xfrm>
            <a:off x="4224364" y="2916625"/>
            <a:ext cx="1072217" cy="369332"/>
          </a:xfrm>
          <a:prstGeom prst="rect">
            <a:avLst/>
          </a:prstGeom>
        </p:spPr>
        <p:txBody>
          <a:bodyPr wrap="none">
            <a:spAutoFit/>
          </a:bodyPr>
          <a:lstStyle/>
          <a:p>
            <a:r>
              <a:rPr lang="en-US" dirty="0" smtClean="0">
                <a:solidFill>
                  <a:schemeClr val="bg1"/>
                </a:solidFill>
              </a:rPr>
              <a:t>OCS Edge</a:t>
            </a:r>
            <a:endParaRPr lang="en-US" dirty="0">
              <a:solidFill>
                <a:schemeClr val="bg1"/>
              </a:solidFill>
            </a:endParaRPr>
          </a:p>
        </p:txBody>
      </p:sp>
      <p:pic>
        <p:nvPicPr>
          <p:cNvPr id="18"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2081597" y="3617083"/>
            <a:ext cx="1104900" cy="1285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cxnSp>
        <p:nvCxnSpPr>
          <p:cNvPr id="21" name="Straight Connector 20"/>
          <p:cNvCxnSpPr/>
          <p:nvPr/>
        </p:nvCxnSpPr>
        <p:spPr>
          <a:xfrm flipV="1">
            <a:off x="1478890" y="2493250"/>
            <a:ext cx="2942985" cy="1249646"/>
          </a:xfrm>
          <a:prstGeom prst="line">
            <a:avLst/>
          </a:prstGeom>
        </p:spPr>
        <p:style>
          <a:lnRef idx="2">
            <a:schemeClr val="accent6"/>
          </a:lnRef>
          <a:fillRef idx="0">
            <a:schemeClr val="accent6"/>
          </a:fillRef>
          <a:effectRef idx="1">
            <a:schemeClr val="accent6"/>
          </a:effectRef>
          <a:fontRef idx="minor">
            <a:schemeClr val="tx1"/>
          </a:fontRef>
        </p:style>
      </p:cxnSp>
      <p:cxnSp>
        <p:nvCxnSpPr>
          <p:cNvPr id="25" name="Straight Connector 24"/>
          <p:cNvCxnSpPr/>
          <p:nvPr/>
        </p:nvCxnSpPr>
        <p:spPr>
          <a:xfrm flipH="1" flipV="1">
            <a:off x="5076967" y="2419064"/>
            <a:ext cx="2338320" cy="1585414"/>
          </a:xfrm>
          <a:prstGeom prst="line">
            <a:avLst/>
          </a:prstGeom>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 xmlns:p14="http://schemas.microsoft.com/office/powerpoint/2010/main" val="1284749835"/>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Media Scenarios</a:t>
            </a:r>
            <a:br>
              <a:rPr lang="en-US" dirty="0" smtClean="0"/>
            </a:br>
            <a:r>
              <a:rPr lang="en-US" sz="3600" dirty="0" smtClean="0">
                <a:solidFill>
                  <a:schemeClr val="tx2"/>
                </a:solidFill>
              </a:rPr>
              <a:t>Internal &amp; External Mix, connected to MCU</a:t>
            </a:r>
            <a:endParaRPr lang="en-US" dirty="0">
              <a:solidFill>
                <a:schemeClr val="tx2"/>
              </a:solidFill>
            </a:endParaRPr>
          </a:p>
        </p:txBody>
      </p:sp>
      <p:sp>
        <p:nvSpPr>
          <p:cNvPr id="4" name="Rectangle 3"/>
          <p:cNvSpPr/>
          <p:nvPr/>
        </p:nvSpPr>
        <p:spPr bwMode="auto">
          <a:xfrm>
            <a:off x="620975" y="1600200"/>
            <a:ext cx="2745474" cy="3411940"/>
          </a:xfrm>
          <a:prstGeom prst="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 name="Rectangle 4"/>
          <p:cNvSpPr/>
          <p:nvPr/>
        </p:nvSpPr>
        <p:spPr bwMode="auto">
          <a:xfrm>
            <a:off x="3366449" y="1600200"/>
            <a:ext cx="2745474" cy="3411940"/>
          </a:xfrm>
          <a:prstGeom prst="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6"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536511" y="1899454"/>
            <a:ext cx="914400" cy="10382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673603" y="3535195"/>
            <a:ext cx="1104900" cy="1285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1020744" y="5012140"/>
            <a:ext cx="1945935" cy="830997"/>
          </a:xfrm>
          <a:prstGeom prst="rect">
            <a:avLst/>
          </a:prstGeom>
        </p:spPr>
        <p:txBody>
          <a:bodyPr wrap="square">
            <a:spAutoFit/>
          </a:bodyPr>
          <a:lstStyle/>
          <a:p>
            <a:pPr algn="ctr"/>
            <a:r>
              <a:rPr lang="en-US" sz="2400" dirty="0"/>
              <a:t>Internal </a:t>
            </a:r>
            <a:r>
              <a:rPr lang="en-US" sz="2400" dirty="0" smtClean="0"/>
              <a:t>Network</a:t>
            </a:r>
            <a:endParaRPr lang="en-US" sz="2400" dirty="0"/>
          </a:p>
        </p:txBody>
      </p:sp>
      <p:sp>
        <p:nvSpPr>
          <p:cNvPr id="9" name="Rectangle 8"/>
          <p:cNvSpPr/>
          <p:nvPr/>
        </p:nvSpPr>
        <p:spPr bwMode="auto">
          <a:xfrm>
            <a:off x="6111923" y="1600200"/>
            <a:ext cx="2745474" cy="3411940"/>
          </a:xfrm>
          <a:prstGeom prst="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0" name="Rectangle 9"/>
          <p:cNvSpPr/>
          <p:nvPr/>
        </p:nvSpPr>
        <p:spPr>
          <a:xfrm>
            <a:off x="3766218" y="5028908"/>
            <a:ext cx="1945935" cy="461665"/>
          </a:xfrm>
          <a:prstGeom prst="rect">
            <a:avLst/>
          </a:prstGeom>
        </p:spPr>
        <p:txBody>
          <a:bodyPr wrap="square">
            <a:spAutoFit/>
          </a:bodyPr>
          <a:lstStyle/>
          <a:p>
            <a:pPr algn="ctr"/>
            <a:r>
              <a:rPr lang="en-US" sz="2400" dirty="0" smtClean="0"/>
              <a:t>DMZ</a:t>
            </a:r>
            <a:endParaRPr lang="en-US" sz="2400" dirty="0"/>
          </a:p>
        </p:txBody>
      </p:sp>
      <p:sp>
        <p:nvSpPr>
          <p:cNvPr id="11" name="Rectangle 10"/>
          <p:cNvSpPr/>
          <p:nvPr/>
        </p:nvSpPr>
        <p:spPr>
          <a:xfrm>
            <a:off x="6511692" y="5028908"/>
            <a:ext cx="1945935" cy="830997"/>
          </a:xfrm>
          <a:prstGeom prst="rect">
            <a:avLst/>
          </a:prstGeom>
        </p:spPr>
        <p:txBody>
          <a:bodyPr wrap="square">
            <a:spAutoFit/>
          </a:bodyPr>
          <a:lstStyle/>
          <a:p>
            <a:pPr algn="ctr"/>
            <a:r>
              <a:rPr lang="en-US" sz="2400" dirty="0" smtClean="0"/>
              <a:t>External Network</a:t>
            </a:r>
            <a:endParaRPr lang="en-US" sz="2400" dirty="0"/>
          </a:p>
        </p:txBody>
      </p:sp>
      <p:pic>
        <p:nvPicPr>
          <p:cNvPr id="12"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4281985" y="1942671"/>
            <a:ext cx="914400" cy="10382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3"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6932209" y="1883818"/>
            <a:ext cx="1104900" cy="1285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4"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6932210" y="3523823"/>
            <a:ext cx="1104900" cy="1285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5" name="Rectangle 14"/>
          <p:cNvSpPr/>
          <p:nvPr/>
        </p:nvSpPr>
        <p:spPr>
          <a:xfrm>
            <a:off x="1478890" y="2832461"/>
            <a:ext cx="1029641" cy="369332"/>
          </a:xfrm>
          <a:prstGeom prst="rect">
            <a:avLst/>
          </a:prstGeom>
        </p:spPr>
        <p:txBody>
          <a:bodyPr wrap="none">
            <a:spAutoFit/>
          </a:bodyPr>
          <a:lstStyle/>
          <a:p>
            <a:r>
              <a:rPr lang="en-US" dirty="0" smtClean="0">
                <a:solidFill>
                  <a:schemeClr val="bg1"/>
                </a:solidFill>
              </a:rPr>
              <a:t>OCS Pool</a:t>
            </a:r>
            <a:endParaRPr lang="en-US" dirty="0">
              <a:solidFill>
                <a:schemeClr val="bg1"/>
              </a:solidFill>
            </a:endParaRPr>
          </a:p>
        </p:txBody>
      </p:sp>
      <p:sp>
        <p:nvSpPr>
          <p:cNvPr id="16" name="Rectangle 15"/>
          <p:cNvSpPr/>
          <p:nvPr/>
        </p:nvSpPr>
        <p:spPr>
          <a:xfrm>
            <a:off x="4224364" y="2916625"/>
            <a:ext cx="1072217" cy="369332"/>
          </a:xfrm>
          <a:prstGeom prst="rect">
            <a:avLst/>
          </a:prstGeom>
        </p:spPr>
        <p:txBody>
          <a:bodyPr wrap="none">
            <a:spAutoFit/>
          </a:bodyPr>
          <a:lstStyle/>
          <a:p>
            <a:r>
              <a:rPr lang="en-US" dirty="0" smtClean="0">
                <a:solidFill>
                  <a:schemeClr val="bg1"/>
                </a:solidFill>
              </a:rPr>
              <a:t>OCS Edge</a:t>
            </a:r>
            <a:endParaRPr lang="en-US" dirty="0">
              <a:solidFill>
                <a:schemeClr val="bg1"/>
              </a:solidFill>
            </a:endParaRPr>
          </a:p>
        </p:txBody>
      </p:sp>
      <p:pic>
        <p:nvPicPr>
          <p:cNvPr id="17"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2081597" y="3617083"/>
            <a:ext cx="1104900" cy="1285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cxnSp>
        <p:nvCxnSpPr>
          <p:cNvPr id="18" name="Straight Connector 17"/>
          <p:cNvCxnSpPr/>
          <p:nvPr/>
        </p:nvCxnSpPr>
        <p:spPr>
          <a:xfrm flipH="1" flipV="1">
            <a:off x="2347415" y="2555540"/>
            <a:ext cx="355982" cy="1228300"/>
          </a:xfrm>
          <a:prstGeom prst="line">
            <a:avLst/>
          </a:prstGeom>
        </p:spPr>
        <p:style>
          <a:lnRef idx="2">
            <a:schemeClr val="accent6"/>
          </a:lnRef>
          <a:fillRef idx="0">
            <a:schemeClr val="accent6"/>
          </a:fillRef>
          <a:effectRef idx="1">
            <a:schemeClr val="accent6"/>
          </a:effectRef>
          <a:fontRef idx="minor">
            <a:schemeClr val="tx1"/>
          </a:fontRef>
        </p:style>
      </p:cxnSp>
      <p:cxnSp>
        <p:nvCxnSpPr>
          <p:cNvPr id="21" name="Straight Connector 20"/>
          <p:cNvCxnSpPr/>
          <p:nvPr/>
        </p:nvCxnSpPr>
        <p:spPr>
          <a:xfrm flipH="1" flipV="1">
            <a:off x="2347415" y="2446358"/>
            <a:ext cx="2060812" cy="1"/>
          </a:xfrm>
          <a:prstGeom prst="line">
            <a:avLst/>
          </a:prstGeom>
        </p:spPr>
        <p:style>
          <a:lnRef idx="2">
            <a:schemeClr val="accent6"/>
          </a:lnRef>
          <a:fillRef idx="0">
            <a:schemeClr val="accent6"/>
          </a:fillRef>
          <a:effectRef idx="1">
            <a:schemeClr val="accent6"/>
          </a:effectRef>
          <a:fontRef idx="minor">
            <a:schemeClr val="tx1"/>
          </a:fontRef>
        </p:style>
      </p:cxnSp>
      <p:cxnSp>
        <p:nvCxnSpPr>
          <p:cNvPr id="25" name="Straight Connector 24"/>
          <p:cNvCxnSpPr/>
          <p:nvPr/>
        </p:nvCxnSpPr>
        <p:spPr>
          <a:xfrm flipH="1" flipV="1">
            <a:off x="5076967" y="2419064"/>
            <a:ext cx="2338320" cy="1585414"/>
          </a:xfrm>
          <a:prstGeom prst="line">
            <a:avLst/>
          </a:prstGeom>
        </p:spPr>
        <p:style>
          <a:lnRef idx="2">
            <a:schemeClr val="accent6"/>
          </a:lnRef>
          <a:fillRef idx="0">
            <a:schemeClr val="accent6"/>
          </a:fillRef>
          <a:effectRef idx="1">
            <a:schemeClr val="accent6"/>
          </a:effectRef>
          <a:fontRef idx="minor">
            <a:schemeClr val="tx1"/>
          </a:fontRef>
        </p:style>
      </p:cxnSp>
      <p:cxnSp>
        <p:nvCxnSpPr>
          <p:cNvPr id="26" name="Straight Connector 25"/>
          <p:cNvCxnSpPr/>
          <p:nvPr/>
        </p:nvCxnSpPr>
        <p:spPr>
          <a:xfrm flipV="1">
            <a:off x="1296537" y="2453444"/>
            <a:ext cx="344038" cy="1228300"/>
          </a:xfrm>
          <a:prstGeom prst="line">
            <a:avLst/>
          </a:prstGeom>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 xmlns:p14="http://schemas.microsoft.com/office/powerpoint/2010/main" val="1459911437"/>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Media Scenarios</a:t>
            </a:r>
            <a:br>
              <a:rPr lang="en-US" dirty="0" smtClean="0"/>
            </a:br>
            <a:r>
              <a:rPr lang="en-US" sz="3600" dirty="0" smtClean="0">
                <a:solidFill>
                  <a:schemeClr val="tx2"/>
                </a:solidFill>
              </a:rPr>
              <a:t>Two External Users</a:t>
            </a:r>
            <a:endParaRPr lang="en-US" dirty="0">
              <a:solidFill>
                <a:schemeClr val="tx2"/>
              </a:solidFill>
            </a:endParaRPr>
          </a:p>
        </p:txBody>
      </p:sp>
      <p:sp>
        <p:nvSpPr>
          <p:cNvPr id="20" name="Rectangle 19"/>
          <p:cNvSpPr/>
          <p:nvPr/>
        </p:nvSpPr>
        <p:spPr bwMode="auto">
          <a:xfrm>
            <a:off x="620975" y="1600200"/>
            <a:ext cx="2745474" cy="3411940"/>
          </a:xfrm>
          <a:prstGeom prst="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1" name="Rectangle 20"/>
          <p:cNvSpPr/>
          <p:nvPr/>
        </p:nvSpPr>
        <p:spPr bwMode="auto">
          <a:xfrm>
            <a:off x="3366449" y="1600200"/>
            <a:ext cx="2745474" cy="3411940"/>
          </a:xfrm>
          <a:prstGeom prst="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22"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536511" y="1899454"/>
            <a:ext cx="914400" cy="10382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3"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673603" y="3535195"/>
            <a:ext cx="1104900" cy="1285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4" name="Rectangle 23"/>
          <p:cNvSpPr/>
          <p:nvPr/>
        </p:nvSpPr>
        <p:spPr>
          <a:xfrm>
            <a:off x="1020744" y="5012140"/>
            <a:ext cx="1945935" cy="830997"/>
          </a:xfrm>
          <a:prstGeom prst="rect">
            <a:avLst/>
          </a:prstGeom>
        </p:spPr>
        <p:txBody>
          <a:bodyPr wrap="square">
            <a:spAutoFit/>
          </a:bodyPr>
          <a:lstStyle/>
          <a:p>
            <a:pPr algn="ctr"/>
            <a:r>
              <a:rPr lang="en-US" sz="2400" dirty="0"/>
              <a:t>Internal </a:t>
            </a:r>
            <a:r>
              <a:rPr lang="en-US" sz="2400" dirty="0" smtClean="0"/>
              <a:t>Network</a:t>
            </a:r>
            <a:endParaRPr lang="en-US" sz="2400" dirty="0"/>
          </a:p>
        </p:txBody>
      </p:sp>
      <p:sp>
        <p:nvSpPr>
          <p:cNvPr id="25" name="Rectangle 24"/>
          <p:cNvSpPr/>
          <p:nvPr/>
        </p:nvSpPr>
        <p:spPr bwMode="auto">
          <a:xfrm>
            <a:off x="6111923" y="1600200"/>
            <a:ext cx="2745474" cy="3411940"/>
          </a:xfrm>
          <a:prstGeom prst="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6" name="Rectangle 25"/>
          <p:cNvSpPr/>
          <p:nvPr/>
        </p:nvSpPr>
        <p:spPr>
          <a:xfrm>
            <a:off x="3766218" y="5028908"/>
            <a:ext cx="1945935" cy="461665"/>
          </a:xfrm>
          <a:prstGeom prst="rect">
            <a:avLst/>
          </a:prstGeom>
        </p:spPr>
        <p:txBody>
          <a:bodyPr wrap="square">
            <a:spAutoFit/>
          </a:bodyPr>
          <a:lstStyle/>
          <a:p>
            <a:pPr algn="ctr"/>
            <a:r>
              <a:rPr lang="en-US" sz="2400" dirty="0" smtClean="0"/>
              <a:t>DMZ</a:t>
            </a:r>
            <a:endParaRPr lang="en-US" sz="2400" dirty="0"/>
          </a:p>
        </p:txBody>
      </p:sp>
      <p:sp>
        <p:nvSpPr>
          <p:cNvPr id="27" name="Rectangle 26"/>
          <p:cNvSpPr/>
          <p:nvPr/>
        </p:nvSpPr>
        <p:spPr>
          <a:xfrm>
            <a:off x="6511692" y="5028908"/>
            <a:ext cx="1945935" cy="830997"/>
          </a:xfrm>
          <a:prstGeom prst="rect">
            <a:avLst/>
          </a:prstGeom>
        </p:spPr>
        <p:txBody>
          <a:bodyPr wrap="square">
            <a:spAutoFit/>
          </a:bodyPr>
          <a:lstStyle/>
          <a:p>
            <a:pPr algn="ctr"/>
            <a:r>
              <a:rPr lang="en-US" sz="2400" dirty="0" smtClean="0"/>
              <a:t>External Network</a:t>
            </a:r>
            <a:endParaRPr lang="en-US" sz="2400" dirty="0"/>
          </a:p>
        </p:txBody>
      </p:sp>
      <p:pic>
        <p:nvPicPr>
          <p:cNvPr id="28"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4281985" y="1942671"/>
            <a:ext cx="914400" cy="10382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9"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6932209" y="1883818"/>
            <a:ext cx="1104900" cy="1285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0"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6932210" y="3523823"/>
            <a:ext cx="1104900" cy="1285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1" name="Rectangle 30"/>
          <p:cNvSpPr/>
          <p:nvPr/>
        </p:nvSpPr>
        <p:spPr>
          <a:xfrm>
            <a:off x="1478890" y="2832461"/>
            <a:ext cx="1029641" cy="369332"/>
          </a:xfrm>
          <a:prstGeom prst="rect">
            <a:avLst/>
          </a:prstGeom>
        </p:spPr>
        <p:txBody>
          <a:bodyPr wrap="none">
            <a:spAutoFit/>
          </a:bodyPr>
          <a:lstStyle/>
          <a:p>
            <a:r>
              <a:rPr lang="en-US" dirty="0" smtClean="0">
                <a:solidFill>
                  <a:schemeClr val="bg1"/>
                </a:solidFill>
              </a:rPr>
              <a:t>OCS Pool</a:t>
            </a:r>
            <a:endParaRPr lang="en-US" dirty="0">
              <a:solidFill>
                <a:schemeClr val="bg1"/>
              </a:solidFill>
            </a:endParaRPr>
          </a:p>
        </p:txBody>
      </p:sp>
      <p:sp>
        <p:nvSpPr>
          <p:cNvPr id="32" name="Rectangle 31"/>
          <p:cNvSpPr/>
          <p:nvPr/>
        </p:nvSpPr>
        <p:spPr>
          <a:xfrm>
            <a:off x="4224364" y="2916625"/>
            <a:ext cx="1072217" cy="369332"/>
          </a:xfrm>
          <a:prstGeom prst="rect">
            <a:avLst/>
          </a:prstGeom>
        </p:spPr>
        <p:txBody>
          <a:bodyPr wrap="none">
            <a:spAutoFit/>
          </a:bodyPr>
          <a:lstStyle/>
          <a:p>
            <a:r>
              <a:rPr lang="en-US" dirty="0" smtClean="0">
                <a:solidFill>
                  <a:schemeClr val="bg1"/>
                </a:solidFill>
              </a:rPr>
              <a:t>OCS Edge</a:t>
            </a:r>
            <a:endParaRPr lang="en-US" dirty="0">
              <a:solidFill>
                <a:schemeClr val="bg1"/>
              </a:solidFill>
            </a:endParaRPr>
          </a:p>
        </p:txBody>
      </p:sp>
      <p:pic>
        <p:nvPicPr>
          <p:cNvPr id="33"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2081597" y="3617083"/>
            <a:ext cx="1104900" cy="1285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cxnSp>
        <p:nvCxnSpPr>
          <p:cNvPr id="34" name="Straight Connector 33"/>
          <p:cNvCxnSpPr/>
          <p:nvPr/>
        </p:nvCxnSpPr>
        <p:spPr>
          <a:xfrm>
            <a:off x="5050811" y="2446358"/>
            <a:ext cx="2318980" cy="1569493"/>
          </a:xfrm>
          <a:prstGeom prst="line">
            <a:avLst/>
          </a:prstGeom>
        </p:spPr>
        <p:style>
          <a:lnRef idx="2">
            <a:schemeClr val="accent6"/>
          </a:lnRef>
          <a:fillRef idx="0">
            <a:schemeClr val="accent6"/>
          </a:fillRef>
          <a:effectRef idx="1">
            <a:schemeClr val="accent6"/>
          </a:effectRef>
          <a:fontRef idx="minor">
            <a:schemeClr val="tx1"/>
          </a:fontRef>
        </p:style>
      </p:cxnSp>
      <p:cxnSp>
        <p:nvCxnSpPr>
          <p:cNvPr id="35" name="Straight Connector 34"/>
          <p:cNvCxnSpPr/>
          <p:nvPr/>
        </p:nvCxnSpPr>
        <p:spPr>
          <a:xfrm>
            <a:off x="5050811" y="2446358"/>
            <a:ext cx="2223446" cy="0"/>
          </a:xfrm>
          <a:prstGeom prst="line">
            <a:avLst/>
          </a:prstGeom>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 xmlns:p14="http://schemas.microsoft.com/office/powerpoint/2010/main" val="2357664918"/>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UNC302 - Network Considerations">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1_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UNC302 - Network Considerations</Template>
  <TotalTime>2044</TotalTime>
  <Words>1644</Words>
  <Application>Microsoft Office PowerPoint</Application>
  <PresentationFormat>On-screen Show (4:3)</PresentationFormat>
  <Paragraphs>451</Paragraphs>
  <Slides>44</Slides>
  <Notes>44</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44</vt:i4>
      </vt:variant>
    </vt:vector>
  </HeadingPairs>
  <TitlesOfParts>
    <vt:vector size="48" baseType="lpstr">
      <vt:lpstr>UNC302 - Network Considerations</vt:lpstr>
      <vt:lpstr>TechEd09_Europe template</vt:lpstr>
      <vt:lpstr>1_TechEd09_Europe template</vt:lpstr>
      <vt:lpstr>Visio</vt:lpstr>
      <vt:lpstr>Slide 1</vt:lpstr>
      <vt:lpstr>Network Considerations  for Deploying Office Communications Server 2007 R2</vt:lpstr>
      <vt:lpstr>Agenda</vt:lpstr>
      <vt:lpstr>Media Scenarios</vt:lpstr>
      <vt:lpstr>Media Scenarios Simplified Topology</vt:lpstr>
      <vt:lpstr>Media Scenarios Two Internal Users</vt:lpstr>
      <vt:lpstr>Media Scenarios One internal user, one external user</vt:lpstr>
      <vt:lpstr>Media Scenarios Internal &amp; External Mix, connected to MCU</vt:lpstr>
      <vt:lpstr>Media Scenarios Two External Users</vt:lpstr>
      <vt:lpstr>Media Scenarios Two Internal Users, closed ports on firewall</vt:lpstr>
      <vt:lpstr>The Microsoft Media Platform</vt:lpstr>
      <vt:lpstr>Codecs</vt:lpstr>
      <vt:lpstr>Media Enhancements in R2</vt:lpstr>
      <vt:lpstr>Resiliency</vt:lpstr>
      <vt:lpstr>Media Enhancements in R2</vt:lpstr>
      <vt:lpstr>Pre-call Diagnostics</vt:lpstr>
      <vt:lpstr>Slide 17</vt:lpstr>
      <vt:lpstr>A tale of three customers…</vt:lpstr>
      <vt:lpstr>Global Manufacturer 12,000 voice endpoints by end of year 2010</vt:lpstr>
      <vt:lpstr>European Telecom  17,000 users on OCS for Instant Messaging</vt:lpstr>
      <vt:lpstr>Global Energy Company 15,000 voice users</vt:lpstr>
      <vt:lpstr>…and one more</vt:lpstr>
      <vt:lpstr>Global Software Company 60,400 users, 40 sites</vt:lpstr>
      <vt:lpstr>Takeaways</vt:lpstr>
      <vt:lpstr>Bandwidth Modeling</vt:lpstr>
      <vt:lpstr>Bandwidth Modeling</vt:lpstr>
      <vt:lpstr>Sizing Bandwidth</vt:lpstr>
      <vt:lpstr>Sizing Bandwidth</vt:lpstr>
      <vt:lpstr>Bandwidth Modeling</vt:lpstr>
      <vt:lpstr>Example Bandwidth Modeling</vt:lpstr>
      <vt:lpstr>Managing other network effects</vt:lpstr>
      <vt:lpstr>VLANs</vt:lpstr>
      <vt:lpstr>Prioritizing Media</vt:lpstr>
      <vt:lpstr>DSCP</vt:lpstr>
      <vt:lpstr>DSCP</vt:lpstr>
      <vt:lpstr>Usage Control Policies</vt:lpstr>
      <vt:lpstr>Takeaways</vt:lpstr>
      <vt:lpstr>Related Content at Teched</vt:lpstr>
      <vt:lpstr>Session Resources</vt:lpstr>
      <vt:lpstr>Slide 40</vt:lpstr>
      <vt:lpstr>UNC Track Call to Action!</vt:lpstr>
      <vt:lpstr>Resources</vt:lpstr>
      <vt:lpstr>Slide 43</vt:lpstr>
      <vt:lpstr>Slide 44</vt:lpstr>
    </vt:vector>
  </TitlesOfParts>
  <Manager>&lt;Content Manager Name Here&gt;</Manager>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network considerations</dc:title>
  <dc:subject>Tech·Ed Europe 2009</dc:subject>
  <dc:creator>Jamie Stark</dc:creator>
  <dc:description>Tech·Ed Europe 2009</dc:description>
  <cp:lastModifiedBy>cn_user</cp:lastModifiedBy>
  <cp:revision>17</cp:revision>
  <dcterms:created xsi:type="dcterms:W3CDTF">2009-10-28T05:15:12Z</dcterms:created>
  <dcterms:modified xsi:type="dcterms:W3CDTF">2009-11-09T16:10:57Z</dcterms:modified>
</cp:coreProperties>
</file>