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tags/tag4.xml" ContentType="application/vnd.openxmlformats-officedocument.presentationml.tags+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emf" ContentType="image/x-emf"/>
  <Override PartName="/ppt/tags/tag3.xml" ContentType="application/vnd.openxmlformats-officedocument.presentationml.tags+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heme/themeOverride2.xml" ContentType="application/vnd.openxmlformats-officedocument.themeOverride+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93" r:id="rId1"/>
  </p:sldMasterIdLst>
  <p:notesMasterIdLst>
    <p:notesMasterId r:id="rId57"/>
  </p:notesMasterIdLst>
  <p:handoutMasterIdLst>
    <p:handoutMasterId r:id="rId58"/>
  </p:handoutMasterIdLst>
  <p:sldIdLst>
    <p:sldId id="256" r:id="rId2"/>
    <p:sldId id="311" r:id="rId3"/>
    <p:sldId id="284" r:id="rId4"/>
    <p:sldId id="285" r:id="rId5"/>
    <p:sldId id="286" r:id="rId6"/>
    <p:sldId id="287" r:id="rId7"/>
    <p:sldId id="288" r:id="rId8"/>
    <p:sldId id="289" r:id="rId9"/>
    <p:sldId id="290" r:id="rId10"/>
    <p:sldId id="292" r:id="rId11"/>
    <p:sldId id="291" r:id="rId12"/>
    <p:sldId id="322" r:id="rId13"/>
    <p:sldId id="321" r:id="rId14"/>
    <p:sldId id="293" r:id="rId15"/>
    <p:sldId id="294" r:id="rId16"/>
    <p:sldId id="295" r:id="rId17"/>
    <p:sldId id="296" r:id="rId18"/>
    <p:sldId id="297" r:id="rId19"/>
    <p:sldId id="298" r:id="rId20"/>
    <p:sldId id="319" r:id="rId21"/>
    <p:sldId id="323" r:id="rId22"/>
    <p:sldId id="299" r:id="rId23"/>
    <p:sldId id="320" r:id="rId24"/>
    <p:sldId id="300" r:id="rId25"/>
    <p:sldId id="301" r:id="rId26"/>
    <p:sldId id="302" r:id="rId27"/>
    <p:sldId id="303" r:id="rId28"/>
    <p:sldId id="304" r:id="rId29"/>
    <p:sldId id="305" r:id="rId30"/>
    <p:sldId id="306" r:id="rId31"/>
    <p:sldId id="337" r:id="rId32"/>
    <p:sldId id="264" r:id="rId33"/>
    <p:sldId id="307" r:id="rId34"/>
    <p:sldId id="308" r:id="rId35"/>
    <p:sldId id="309" r:id="rId36"/>
    <p:sldId id="312" r:id="rId37"/>
    <p:sldId id="313" r:id="rId38"/>
    <p:sldId id="314" r:id="rId39"/>
    <p:sldId id="315" r:id="rId40"/>
    <p:sldId id="317" r:id="rId41"/>
    <p:sldId id="338" r:id="rId42"/>
    <p:sldId id="318" r:id="rId43"/>
    <p:sldId id="324" r:id="rId44"/>
    <p:sldId id="325" r:id="rId45"/>
    <p:sldId id="326" r:id="rId46"/>
    <p:sldId id="327" r:id="rId47"/>
    <p:sldId id="328" r:id="rId48"/>
    <p:sldId id="329" r:id="rId49"/>
    <p:sldId id="330" r:id="rId50"/>
    <p:sldId id="331" r:id="rId51"/>
    <p:sldId id="332" r:id="rId52"/>
    <p:sldId id="333" r:id="rId53"/>
    <p:sldId id="334" r:id="rId54"/>
    <p:sldId id="335" r:id="rId55"/>
    <p:sldId id="336" r:id="rId56"/>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xmlns:mc="http://schemas.openxmlformats.org/markup-compatibility/2006" xmlns:a14="http://schemas.microsoft.com/office/drawing/2010/main" val="FF0000" mc:Ignorable=""/>
        </p14:laserClr>
      </p:ext>
      <p:ext uri="{2FDB2607-1784-4EEB-B798-7EB5836EED8A}">
        <p14:showMediaCtrls xmlns="" xmlns:p14="http://schemas.microsoft.com/office/powerpoint/2010/main" val="1"/>
      </p:ext>
    </p:extLst>
  </p:showPr>
  <p:clrMru>
    <a:srgbClr val="C80000"/>
    <a:srgbClr val="CCFFCC"/>
    <a:srgbClr val="CCCCCC"/>
    <a:srgbClr val="99CC99"/>
    <a:srgbClr val="F6AE1E"/>
    <a:srgbClr val="FFFFFF"/>
    <a:srgbClr val="FF0066"/>
    <a:srgbClr val="000000"/>
    <a:srgbClr val="F3AF35"/>
    <a:srgbClr val="9C42E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66" autoAdjust="0"/>
    <p:restoredTop sz="82632" autoAdjust="0"/>
  </p:normalViewPr>
  <p:slideViewPr>
    <p:cSldViewPr snapToGrid="0">
      <p:cViewPr>
        <p:scale>
          <a:sx n="105" d="100"/>
          <a:sy n="105" d="100"/>
        </p:scale>
        <p:origin x="-1080" y="402"/>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64" d="100"/>
          <a:sy n="64" d="100"/>
        </p:scale>
        <p:origin x="-2814" y="-12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dirty="0" smtClean="0">
                <a:latin typeface="Trebuchet MS" pitchFamily="34" charset="0"/>
              </a:rPr>
              <a:t>May 11 – 15, 2009</a:t>
            </a:r>
            <a:endParaRPr lang="en-US"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Trebuchet MS" pitchFamily="34" charset="0"/>
              </a:rPr>
            </a:br>
            <a:r>
              <a:rPr lang="en-US" sz="500" dirty="0" smtClean="0">
                <a:solidFill>
                  <a:srgbClr val="000000"/>
                </a:solidFill>
                <a:latin typeface="Trebuchet MS"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Trebuchet MS" pitchFamily="34" charset="0"/>
              </a:rPr>
              <a:pPr/>
              <a:t>‹#›</a:t>
            </a:fld>
            <a:endParaRPr lang="en-US" dirty="0">
              <a:latin typeface="Trebuchet MS" pitchFamily="34" charset="0"/>
            </a:endParaRPr>
          </a:p>
        </p:txBody>
      </p:sp>
    </p:spTree>
    <p:extLst>
      <p:ext uri="{BB962C8B-B14F-4D97-AF65-F5344CB8AC3E}">
        <p14:creationId xmlns="" xmlns:p14="http://schemas.microsoft.com/office/powerpoint/2010/main" val="24447902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 xmlns:p14="http://schemas.microsoft.com/office/powerpoint/2010/main" val="3733865063"/>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r>
              <a:rPr lang="en-US" dirty="0" err="1" smtClean="0"/>
              <a:t>Tech·Ed</a:t>
            </a:r>
            <a:r>
              <a:rPr lang="en-US" dirty="0" smtClean="0"/>
              <a:t>  North America 2009</a:t>
            </a:r>
          </a:p>
        </p:txBody>
      </p:sp>
      <p:sp>
        <p:nvSpPr>
          <p:cNvPr id="5" name="Date Placeholder 4"/>
          <p:cNvSpPr>
            <a:spLocks noGrp="1"/>
          </p:cNvSpPr>
          <p:nvPr>
            <p:ph type="dt" idx="11"/>
          </p:nvPr>
        </p:nvSpPr>
        <p:spPr/>
        <p:txBody>
          <a:bodyPr/>
          <a:lstStyle/>
          <a:p>
            <a:fld id="{81331B57-0BE5-4F82-AA58-76F53EFF3ADA}" type="datetime8">
              <a:rPr lang="en-US" smtClean="0"/>
              <a:pPr/>
              <a:t>11/9/2009 11:36 AM</a:t>
            </a:fld>
            <a:endParaRPr lang="en-US" dirty="0"/>
          </a:p>
        </p:txBody>
      </p:sp>
      <p:sp>
        <p:nvSpPr>
          <p:cNvPr id="6" name="Footer Placeholder 5"/>
          <p:cNvSpPr>
            <a:spLocks noGrp="1"/>
          </p:cNvSpPr>
          <p:nvPr>
            <p:ph type="ftr" sz="quarter" idx="12"/>
          </p:nvPr>
        </p:nvSpPr>
        <p:spPr/>
        <p:txBody>
          <a:bodyPr/>
          <a:lstStyle/>
          <a:p>
            <a:r>
              <a:rPr lang="en-US" dirty="0" smtClean="0"/>
              <a:t>© 2009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10</a:t>
            </a:fld>
            <a:endParaRPr lang="en-US" dirty="0">
              <a:latin typeface="Segoe"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67200"/>
            <a:ext cx="5486400" cy="4114800"/>
          </a:xfrm>
          <a:prstGeom prst="rect">
            <a:avLst/>
          </a:prstGeom>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11</a:t>
            </a:fld>
            <a:endParaRPr lang="en-US" dirty="0">
              <a:latin typeface="Segoe"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11/9/2009 11:36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lvl="0"/>
            <a:endParaRPr lang="en-US" dirty="0" smtClean="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14</a:t>
            </a:fld>
            <a:endParaRPr lang="en-US" dirty="0">
              <a:latin typeface="Segoe"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15</a:t>
            </a:fld>
            <a:endParaRPr lang="en-US" dirty="0">
              <a:latin typeface="Segoe"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16</a:t>
            </a:fld>
            <a:endParaRPr lang="en-US" dirty="0">
              <a:latin typeface="Segoe"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17</a:t>
            </a:fld>
            <a:endParaRPr lang="en-US" dirty="0">
              <a:latin typeface="Segoe"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lvl="1"/>
            <a:endParaRPr lang="en-US" dirty="0" smtClean="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18</a:t>
            </a:fld>
            <a:endParaRPr lang="en-US" dirty="0">
              <a:latin typeface="Segoe"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19</a:t>
            </a:fld>
            <a:endParaRPr lang="en-US">
              <a:latin typeface="Segoe"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r>
              <a:rPr lang="en-US" dirty="0" err="1" smtClean="0"/>
              <a:t>Tech·Ed</a:t>
            </a:r>
            <a:r>
              <a:rPr lang="en-US" dirty="0" smtClean="0"/>
              <a:t>  North America 2009</a:t>
            </a:r>
          </a:p>
        </p:txBody>
      </p:sp>
      <p:sp>
        <p:nvSpPr>
          <p:cNvPr id="5" name="Date Placeholder 4"/>
          <p:cNvSpPr>
            <a:spLocks noGrp="1"/>
          </p:cNvSpPr>
          <p:nvPr>
            <p:ph type="dt" idx="11"/>
          </p:nvPr>
        </p:nvSpPr>
        <p:spPr/>
        <p:txBody>
          <a:bodyPr/>
          <a:lstStyle/>
          <a:p>
            <a:fld id="{81331B57-0BE5-4F82-AA58-76F53EFF3ADA}" type="datetime8">
              <a:rPr lang="en-US" smtClean="0"/>
              <a:pPr/>
              <a:t>11/9/2009 11:52 AM</a:t>
            </a:fld>
            <a:endParaRPr lang="en-US" dirty="0"/>
          </a:p>
        </p:txBody>
      </p:sp>
      <p:sp>
        <p:nvSpPr>
          <p:cNvPr id="6" name="Footer Placeholder 5"/>
          <p:cNvSpPr>
            <a:spLocks noGrp="1"/>
          </p:cNvSpPr>
          <p:nvPr>
            <p:ph type="ftr" sz="quarter" idx="12"/>
          </p:nvPr>
        </p:nvSpPr>
        <p:spPr/>
        <p:txBody>
          <a:bodyPr/>
          <a:lstStyle/>
          <a:p>
            <a:r>
              <a:rPr lang="en-US" dirty="0" smtClean="0"/>
              <a:t>© 2009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11/9/2009 11:36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22</a:t>
            </a:fld>
            <a:endParaRPr lang="en-US" dirty="0">
              <a:latin typeface="Segoe"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11/9/2009 11:36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lvl="0"/>
            <a:endParaRPr lang="en-US" dirty="0" smtClean="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24</a:t>
            </a:fld>
            <a:endParaRPr lang="en-US" dirty="0">
              <a:latin typeface="Segoe"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92500"/>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26</a:t>
            </a:fld>
            <a:endParaRPr lang="en-US" dirty="0">
              <a:latin typeface="Segoe"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lvl="1">
              <a:buNone/>
            </a:pPr>
            <a:endParaRPr lang="en-US" dirty="0" smtClean="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27</a:t>
            </a:fld>
            <a:endParaRPr lang="en-US" dirty="0">
              <a:latin typeface="Segoe"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3D553A4-5C09-4355-826C-D60DC1949526}"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Autofit/>
          </a:bodyPr>
          <a:lstStyle/>
          <a:p>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29</a:t>
            </a:fld>
            <a:endParaRPr lang="en-US" dirty="0">
              <a:latin typeface="Segoe"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3</a:t>
            </a:fld>
            <a:endParaRPr lang="en-US" dirty="0">
              <a:latin typeface="Segoe"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Autofit/>
          </a:bodyPr>
          <a:lstStyle/>
          <a:p>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30</a:t>
            </a:fld>
            <a:endParaRPr lang="en-US" dirty="0">
              <a:latin typeface="Segoe"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Tree>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11/9/2009 11:36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421" y="4344025"/>
            <a:ext cx="5485158" cy="4114488"/>
          </a:xfrm>
          <a:prstGeom prst="rect">
            <a:avLst/>
          </a:prstGeom>
        </p:spPr>
        <p:txBody>
          <a:bodyPr lIns="89730" tIns="44865" rIns="89730" bIns="44865">
            <a:normAutofit/>
          </a:bodyPr>
          <a:lstStyle/>
          <a:p>
            <a:pPr marL="171450" indent="-171450">
              <a:buFont typeface="Arial" pitchFamily="34" charset="0"/>
              <a:buNone/>
            </a:pP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34</a:t>
            </a:fld>
            <a:endParaRPr lang="en-US" dirty="0">
              <a:latin typeface="Segoe"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35</a:t>
            </a:fld>
            <a:endParaRPr lang="en-US">
              <a:latin typeface="Segoe"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11/9/2009 11:36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36</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11/9/2009 11:36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11/9/2009 11:36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43</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44</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45</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46</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47</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48</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49</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50</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lvl="0">
              <a:buFont typeface="Arial" charset="0"/>
              <a:buNone/>
            </a:pPr>
            <a:endParaRPr lang="en-US" dirty="0" smtClean="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5</a:t>
            </a:fld>
            <a:endParaRPr lang="en-US" dirty="0">
              <a:latin typeface="Segoe"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51</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52</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53</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54</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421" y="4344025"/>
            <a:ext cx="5485158" cy="4114488"/>
          </a:xfrm>
          <a:prstGeom prst="rect">
            <a:avLst/>
          </a:prstGeom>
        </p:spPr>
        <p:txBody>
          <a:bodyPr lIns="89730" tIns="44865" rIns="89730" bIns="44865">
            <a:normAutofit/>
          </a:bodyPr>
          <a:lstStyle/>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Autofit/>
          </a:bodyPr>
          <a:lstStyle/>
          <a:p>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8</a:t>
            </a:fld>
            <a:endParaRPr lang="en-US" dirty="0">
              <a:latin typeface="Segoe"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9</a:t>
            </a:fld>
            <a:endParaRPr lang="en-US" dirty="0">
              <a:latin typeface="Segoe"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5" r:id="rId1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1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notesSlide" Target="../notesSlides/notesSlide11.xml"/><Relationship Id="rId7" Type="http://schemas.openxmlformats.org/officeDocument/2006/relationships/image" Target="../media/image41.png"/><Relationship Id="rId2" Type="http://schemas.openxmlformats.org/officeDocument/2006/relationships/slideLayout" Target="../slideLayouts/slideLayout7.xml"/><Relationship Id="rId1" Type="http://schemas.openxmlformats.org/officeDocument/2006/relationships/themeOverride" Target="../theme/themeOverride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1.jpeg"/><Relationship Id="rId9"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jpeg"/><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5.png"/><Relationship Id="rId11" Type="http://schemas.openxmlformats.org/officeDocument/2006/relationships/image" Target="../media/image60.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hyperlink" Target="http://twitter.com/MobileGlick"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hyperlink" Target="mailto:AGlick@Microsoft.com"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1.png"/><Relationship Id="rId18" Type="http://schemas.openxmlformats.org/officeDocument/2006/relationships/image" Target="../media/image76.png"/><Relationship Id="rId3" Type="http://schemas.openxmlformats.org/officeDocument/2006/relationships/image" Target="../media/image63.png"/><Relationship Id="rId7" Type="http://schemas.openxmlformats.org/officeDocument/2006/relationships/image" Target="../media/image66.png"/><Relationship Id="rId12" Type="http://schemas.openxmlformats.org/officeDocument/2006/relationships/image" Target="../media/image70.png"/><Relationship Id="rId17" Type="http://schemas.openxmlformats.org/officeDocument/2006/relationships/image" Target="../media/image75.png"/><Relationship Id="rId2" Type="http://schemas.openxmlformats.org/officeDocument/2006/relationships/notesSlide" Target="../notesSlides/notesSlide20.xml"/><Relationship Id="rId16" Type="http://schemas.openxmlformats.org/officeDocument/2006/relationships/image" Target="../media/image74.png"/><Relationship Id="rId1" Type="http://schemas.openxmlformats.org/officeDocument/2006/relationships/slideLayout" Target="../slideLayouts/slideLayout3.xml"/><Relationship Id="rId6" Type="http://schemas.openxmlformats.org/officeDocument/2006/relationships/image" Target="../media/image65.png"/><Relationship Id="rId11" Type="http://schemas.openxmlformats.org/officeDocument/2006/relationships/image" Target="../media/image69.png"/><Relationship Id="rId5" Type="http://schemas.openxmlformats.org/officeDocument/2006/relationships/image" Target="../media/image55.png"/><Relationship Id="rId15" Type="http://schemas.openxmlformats.org/officeDocument/2006/relationships/image" Target="../media/image73.png"/><Relationship Id="rId10" Type="http://schemas.openxmlformats.org/officeDocument/2006/relationships/image" Target="../media/image68.png"/><Relationship Id="rId19" Type="http://schemas.openxmlformats.org/officeDocument/2006/relationships/image" Target="../media/image77.png"/><Relationship Id="rId4" Type="http://schemas.openxmlformats.org/officeDocument/2006/relationships/image" Target="../media/image64.png"/><Relationship Id="rId9" Type="http://schemas.openxmlformats.org/officeDocument/2006/relationships/image" Target="../media/image62.jpeg"/><Relationship Id="rId14" Type="http://schemas.openxmlformats.org/officeDocument/2006/relationships/image" Target="../media/image72.png"/></Relationships>
</file>

<file path=ppt/slides/_rels/slide21.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81.png"/><Relationship Id="rId5" Type="http://schemas.openxmlformats.org/officeDocument/2006/relationships/image" Target="../media/image80.jpeg"/><Relationship Id="rId4" Type="http://schemas.openxmlformats.org/officeDocument/2006/relationships/image" Target="../media/image79.png"/><Relationship Id="rId9" Type="http://schemas.openxmlformats.org/officeDocument/2006/relationships/image" Target="../media/image84.png"/></Relationships>
</file>

<file path=ppt/slides/_rels/slide2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88.png"/></Relationships>
</file>

<file path=ppt/slides/_rels/slide2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91.png"/><Relationship Id="rId4" Type="http://schemas.openxmlformats.org/officeDocument/2006/relationships/image" Target="../media/image9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2.png"/><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102.png"/><Relationship Id="rId3" Type="http://schemas.openxmlformats.org/officeDocument/2006/relationships/image" Target="../media/image93.png"/><Relationship Id="rId7" Type="http://schemas.openxmlformats.org/officeDocument/2006/relationships/image" Target="../media/image97.png"/><Relationship Id="rId12" Type="http://schemas.openxmlformats.org/officeDocument/2006/relationships/image" Target="../media/image101.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96.png"/><Relationship Id="rId11" Type="http://schemas.openxmlformats.org/officeDocument/2006/relationships/image" Target="../media/image2.png"/><Relationship Id="rId5" Type="http://schemas.openxmlformats.org/officeDocument/2006/relationships/image" Target="../media/image95.png"/><Relationship Id="rId10" Type="http://schemas.openxmlformats.org/officeDocument/2006/relationships/image" Target="../media/image100.png"/><Relationship Id="rId4" Type="http://schemas.openxmlformats.org/officeDocument/2006/relationships/image" Target="../media/image94.png"/><Relationship Id="rId9" Type="http://schemas.openxmlformats.org/officeDocument/2006/relationships/image" Target="../media/image99.png"/></Relationships>
</file>

<file path=ppt/slides/_rels/slide3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png"/><Relationship Id="rId7" Type="http://schemas.openxmlformats.org/officeDocument/2006/relationships/image" Target="../media/image105.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106.png"/><Relationship Id="rId7" Type="http://schemas.openxmlformats.org/officeDocument/2006/relationships/image" Target="../media/image108.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107.png"/><Relationship Id="rId10" Type="http://schemas.openxmlformats.org/officeDocument/2006/relationships/image" Target="../media/image111.png"/><Relationship Id="rId4" Type="http://schemas.openxmlformats.org/officeDocument/2006/relationships/image" Target="../media/image34.png"/><Relationship Id="rId9" Type="http://schemas.openxmlformats.org/officeDocument/2006/relationships/image" Target="../media/image110.png"/></Relationships>
</file>

<file path=ppt/slides/_rels/slide34.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2.png"/><Relationship Id="rId7"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8" Type="http://schemas.openxmlformats.org/officeDocument/2006/relationships/hyperlink" Target="https://r2.uctrial.com/register.aspx" TargetMode="External"/><Relationship Id="rId3" Type="http://schemas.openxmlformats.org/officeDocument/2006/relationships/hyperlink" Target="http://www.msteched.com/online/home.aspx" TargetMode="External"/><Relationship Id="rId7" Type="http://schemas.openxmlformats.org/officeDocument/2006/relationships/hyperlink" Target="http://www.microsoft.com/exchange/2010/en/us/try-it.aspx" TargetMode="External"/><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hyperlink" Target="http://www.thenewefficiency.com/" TargetMode="External"/><Relationship Id="rId5" Type="http://schemas.openxmlformats.org/officeDocument/2006/relationships/hyperlink" Target="http://technet.microsoft.com/en-us/office/ocs/default.aspx" TargetMode="External"/><Relationship Id="rId4" Type="http://schemas.openxmlformats.org/officeDocument/2006/relationships/hyperlink" Target="http://technet.microsoft.com/en-us/exchange/2010/default.aspx" TargetMode="External"/><Relationship Id="rId9" Type="http://schemas.openxmlformats.org/officeDocument/2006/relationships/image" Target="../media/image117.png"/></Relationships>
</file>

<file path=ppt/slides/_rels/slide37.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118.png"/><Relationship Id="rId7" Type="http://schemas.openxmlformats.org/officeDocument/2006/relationships/image" Target="../media/image120.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119.png"/><Relationship Id="rId11" Type="http://schemas.openxmlformats.org/officeDocument/2006/relationships/image" Target="../media/image122.png"/><Relationship Id="rId5" Type="http://schemas.openxmlformats.org/officeDocument/2006/relationships/hyperlink" Target="http://microsoft.com/technet" TargetMode="External"/><Relationship Id="rId10" Type="http://schemas.openxmlformats.org/officeDocument/2006/relationships/image" Target="../media/image121.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38.xml.rels><?xml version="1.0" encoding="UTF-8" standalone="yes"?>
<Relationships xmlns="http://schemas.openxmlformats.org/package/2006/relationships"><Relationship Id="rId8" Type="http://schemas.openxmlformats.org/officeDocument/2006/relationships/hyperlink" Target="http://www.msexchangeteam.com/" TargetMode="External"/><Relationship Id="rId3" Type="http://schemas.openxmlformats.org/officeDocument/2006/relationships/hyperlink" Target="http://www.microsoft.com/exchange/2010" TargetMode="External"/><Relationship Id="rId7" Type="http://schemas.openxmlformats.org/officeDocument/2006/relationships/hyperlink" Target="http://www.microsoft.com/learning/" TargetMode="External"/><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hyperlink" Target="http://www.microsoft.com/exchange/2010/try-it" TargetMode="External"/><Relationship Id="rId5" Type="http://schemas.openxmlformats.org/officeDocument/2006/relationships/hyperlink" Target="http://technet.microsoft.com/exchange" TargetMode="External"/><Relationship Id="rId4" Type="http://schemas.openxmlformats.org/officeDocument/2006/relationships/image" Target="../media/image8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125.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26.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hemeOverride" Target="../theme/themeOverride1.xml"/><Relationship Id="rId5" Type="http://schemas.openxmlformats.org/officeDocument/2006/relationships/image" Target="../media/image2.png"/><Relationship Id="rId4" Type="http://schemas.openxmlformats.org/officeDocument/2006/relationships/image" Target="../media/image1.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 Flexibility</a:t>
            </a:r>
            <a:endParaRPr lang="en-US" dirty="0"/>
          </a:p>
        </p:txBody>
      </p:sp>
      <p:sp>
        <p:nvSpPr>
          <p:cNvPr id="67" name="Rectangle 66"/>
          <p:cNvSpPr/>
          <p:nvPr/>
        </p:nvSpPr>
        <p:spPr>
          <a:xfrm>
            <a:off x="501360" y="1069210"/>
            <a:ext cx="8116614" cy="867930"/>
          </a:xfrm>
          <a:prstGeom prst="rect">
            <a:avLst/>
          </a:prstGeom>
        </p:spPr>
        <p:txBody>
          <a:bodyPr wrap="square">
            <a:spAutoFit/>
          </a:bodyPr>
          <a:lstStyle/>
          <a:p>
            <a:pPr algn="ctr">
              <a:lnSpc>
                <a:spcPct val="90000"/>
              </a:lnSpc>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Ease deployment and reduce installation time with flexible server roles</a:t>
            </a:r>
          </a:p>
        </p:txBody>
      </p:sp>
      <p:sp>
        <p:nvSpPr>
          <p:cNvPr id="65" name="Rounded Rectangle 64"/>
          <p:cNvSpPr>
            <a:spLocks noChangeArrowheads="1"/>
          </p:cNvSpPr>
          <p:nvPr/>
        </p:nvSpPr>
        <p:spPr bwMode="gray">
          <a:xfrm>
            <a:off x="492369" y="1905000"/>
            <a:ext cx="8108706" cy="4800600"/>
          </a:xfrm>
          <a:prstGeom prst="roundRect">
            <a:avLst>
              <a:gd name="adj" fmla="val 2389"/>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523854" algn="ctr" defTabSz="914099" fontAlgn="base">
              <a:lnSpc>
                <a:spcPct val="85000"/>
              </a:lnSpc>
              <a:spcBef>
                <a:spcPct val="0"/>
              </a:spcBef>
              <a:spcAft>
                <a:spcPct val="0"/>
              </a:spcAft>
              <a:buClr>
                <a:srgbClr val="FFC000"/>
              </a:buClr>
              <a:buSzPct val="76000"/>
              <a:defRPr/>
            </a:pPr>
            <a:endParaRPr lang="en-US" sz="2300" dirty="0">
              <a:gradFill>
                <a:gsLst>
                  <a:gs pos="0">
                    <a:schemeClr val="tx1"/>
                  </a:gs>
                  <a:gs pos="50000">
                    <a:schemeClr val="tx1"/>
                  </a:gs>
                </a:gsLst>
                <a:lin ang="5400000" scaled="0"/>
              </a:gradFill>
              <a:latin typeface="Segoe" pitchFamily="34" charset="0"/>
            </a:endParaRPr>
          </a:p>
        </p:txBody>
      </p:sp>
      <p:sp>
        <p:nvSpPr>
          <p:cNvPr id="66" name="Straight Connector 1024003"/>
          <p:cNvSpPr>
            <a:spLocks noChangeShapeType="1"/>
          </p:cNvSpPr>
          <p:nvPr/>
        </p:nvSpPr>
        <p:spPr bwMode="auto">
          <a:xfrm>
            <a:off x="964648" y="3028120"/>
            <a:ext cx="1692828" cy="830"/>
          </a:xfrm>
          <a:prstGeom prst="line">
            <a:avLst/>
          </a:prstGeom>
          <a:ln>
            <a:headEnd/>
            <a:tailEnd/>
          </a:ln>
        </p:spPr>
        <p:style>
          <a:lnRef idx="3">
            <a:schemeClr val="dk1"/>
          </a:lnRef>
          <a:fillRef idx="0">
            <a:schemeClr val="dk1"/>
          </a:fillRef>
          <a:effectRef idx="2">
            <a:schemeClr val="dk1"/>
          </a:effectRef>
          <a:fontRef idx="minor">
            <a:schemeClr val="tx1"/>
          </a:fontRef>
        </p:style>
        <p:txBody>
          <a:bodyPr/>
          <a:lstStyle/>
          <a:p>
            <a:endParaRPr lang="en-US"/>
          </a:p>
        </p:txBody>
      </p:sp>
      <p:sp>
        <p:nvSpPr>
          <p:cNvPr id="68" name="Rounded Rectangle 67"/>
          <p:cNvSpPr>
            <a:spLocks noChangeArrowheads="1"/>
          </p:cNvSpPr>
          <p:nvPr/>
        </p:nvSpPr>
        <p:spPr bwMode="gray">
          <a:xfrm>
            <a:off x="4191001" y="1981200"/>
            <a:ext cx="4257674" cy="4648200"/>
          </a:xfrm>
          <a:prstGeom prst="roundRect">
            <a:avLst>
              <a:gd name="adj" fmla="val 2389"/>
            </a:avLst>
          </a:prstGeom>
          <a:gradFill flip="none" rotWithShape="1">
            <a:gsLst>
              <a:gs pos="0">
                <a:schemeClr val="accent3">
                  <a:lumMod val="50000"/>
                </a:schemeClr>
              </a:gs>
              <a:gs pos="25000">
                <a:schemeClr val="accent3">
                  <a:lumMod val="75000"/>
                </a:schemeClr>
              </a:gs>
              <a:gs pos="80000">
                <a:schemeClr val="accent3">
                  <a:lumMod val="60000"/>
                  <a:lumOff val="40000"/>
                </a:schemeClr>
              </a:gs>
              <a:gs pos="100000">
                <a:schemeClr val="accent3">
                  <a:lumMod val="40000"/>
                  <a:lumOff val="60000"/>
                </a:schemeClr>
              </a:gs>
            </a:gsLst>
            <a:lin ang="5400000" scaled="1"/>
            <a:tileRect/>
          </a:gradFill>
          <a:ln>
            <a:headEnd type="none" w="med" len="med"/>
            <a:tailEnd type="none" w="med" len="med"/>
          </a:ln>
          <a:effectLst>
            <a:outerShdw blurRad="1016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523854" algn="ctr" defTabSz="914099" fontAlgn="base">
              <a:lnSpc>
                <a:spcPct val="85000"/>
              </a:lnSpc>
              <a:spcBef>
                <a:spcPct val="0"/>
              </a:spcBef>
              <a:spcAft>
                <a:spcPct val="0"/>
              </a:spcAft>
              <a:buClr>
                <a:srgbClr val="FFC000"/>
              </a:buClr>
              <a:buSzPct val="76000"/>
              <a:defRPr/>
            </a:pPr>
            <a:endParaRPr lang="en-US" dirty="0">
              <a:gradFill>
                <a:gsLst>
                  <a:gs pos="0">
                    <a:schemeClr val="bg1"/>
                  </a:gs>
                  <a:gs pos="100000">
                    <a:schemeClr val="bg1"/>
                  </a:gs>
                </a:gsLst>
                <a:lin ang="13500000" scaled="1"/>
              </a:gradFill>
              <a:latin typeface="Segoe Semibold" pitchFamily="34" charset="0"/>
            </a:endParaRPr>
          </a:p>
        </p:txBody>
      </p:sp>
      <p:sp>
        <p:nvSpPr>
          <p:cNvPr id="70" name="Straight Connector 1024003"/>
          <p:cNvSpPr>
            <a:spLocks noChangeShapeType="1"/>
          </p:cNvSpPr>
          <p:nvPr/>
        </p:nvSpPr>
        <p:spPr bwMode="auto">
          <a:xfrm>
            <a:off x="4038600" y="2981324"/>
            <a:ext cx="977349" cy="3175"/>
          </a:xfrm>
          <a:prstGeom prst="line">
            <a:avLst/>
          </a:prstGeom>
          <a:ln>
            <a:headEnd/>
            <a:tailEnd/>
          </a:ln>
        </p:spPr>
        <p:style>
          <a:lnRef idx="3">
            <a:schemeClr val="dk1"/>
          </a:lnRef>
          <a:fillRef idx="0">
            <a:schemeClr val="dk1"/>
          </a:fillRef>
          <a:effectRef idx="2">
            <a:schemeClr val="dk1"/>
          </a:effectRef>
          <a:fontRef idx="minor">
            <a:schemeClr val="tx1"/>
          </a:fontRef>
        </p:style>
        <p:txBody>
          <a:bodyPr/>
          <a:lstStyle/>
          <a:p>
            <a:endParaRPr lang="en-US"/>
          </a:p>
        </p:txBody>
      </p:sp>
      <p:sp>
        <p:nvSpPr>
          <p:cNvPr id="71" name="Rounded Rectangle 1024006"/>
          <p:cNvSpPr>
            <a:spLocks noChangeArrowheads="1"/>
          </p:cNvSpPr>
          <p:nvPr/>
        </p:nvSpPr>
        <p:spPr bwMode="gray">
          <a:xfrm>
            <a:off x="2669210" y="2723320"/>
            <a:ext cx="1384300" cy="629480"/>
          </a:xfrm>
          <a:prstGeom prst="roundRect">
            <a:avLst>
              <a:gd name="adj" fmla="val 6412"/>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a:lnSpc>
                <a:spcPct val="85000"/>
              </a:lnSpc>
              <a:spcBef>
                <a:spcPct val="0"/>
              </a:spcBef>
              <a:buClr>
                <a:srgbClr val="FFFF99"/>
              </a:buClr>
              <a:buSzPct val="80000"/>
              <a:tabLst>
                <a:tab pos="424590" algn="l"/>
              </a:tabLst>
              <a:defRPr/>
            </a:pPr>
            <a:endParaRPr lang="en-US" altLang="zh-CN">
              <a:gradFill>
                <a:gsLst>
                  <a:gs pos="0">
                    <a:schemeClr val="bg1"/>
                  </a:gs>
                  <a:gs pos="100000">
                    <a:schemeClr val="bg1"/>
                  </a:gs>
                </a:gsLst>
                <a:lin ang="13500000" scaled="1"/>
              </a:gradFill>
              <a:latin typeface="Segoe Semibold" pitchFamily="34" charset="0"/>
            </a:endParaRPr>
          </a:p>
        </p:txBody>
      </p:sp>
      <p:sp>
        <p:nvSpPr>
          <p:cNvPr id="72" name="Rounded Rectangle 1024009"/>
          <p:cNvSpPr>
            <a:spLocks noChangeArrowheads="1"/>
          </p:cNvSpPr>
          <p:nvPr/>
        </p:nvSpPr>
        <p:spPr bwMode="gray">
          <a:xfrm>
            <a:off x="5029202" y="4842856"/>
            <a:ext cx="1524000" cy="762000"/>
          </a:xfrm>
          <a:prstGeom prst="roundRect">
            <a:avLst>
              <a:gd name="adj" fmla="val 6412"/>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85000"/>
              </a:lnSpc>
              <a:spcBef>
                <a:spcPct val="0"/>
              </a:spcBef>
            </a:pPr>
            <a:endParaRPr lang="en-US">
              <a:gradFill>
                <a:gsLst>
                  <a:gs pos="0">
                    <a:schemeClr val="bg1"/>
                  </a:gs>
                  <a:gs pos="100000">
                    <a:schemeClr val="bg1"/>
                  </a:gs>
                </a:gsLst>
                <a:lin ang="13500000" scaled="1"/>
              </a:gradFill>
              <a:latin typeface="Segoe Semibold" pitchFamily="34" charset="0"/>
            </a:endParaRPr>
          </a:p>
        </p:txBody>
      </p:sp>
      <p:sp>
        <p:nvSpPr>
          <p:cNvPr id="73" name="Rectangle 1024012"/>
          <p:cNvSpPr>
            <a:spLocks noChangeArrowheads="1"/>
          </p:cNvSpPr>
          <p:nvPr/>
        </p:nvSpPr>
        <p:spPr bwMode="gray">
          <a:xfrm>
            <a:off x="4319589" y="2007673"/>
            <a:ext cx="2767012" cy="369328"/>
          </a:xfrm>
          <a:prstGeom prst="rect">
            <a:avLst/>
          </a:prstGeom>
          <a:noFill/>
          <a:ln w="9525">
            <a:noFill/>
            <a:miter lim="800000"/>
            <a:headEnd/>
            <a:tailEnd/>
          </a:ln>
        </p:spPr>
        <p:txBody>
          <a:bodyPr lIns="91436" tIns="45718" rIns="91436" bIns="45718" anchor="ctr">
            <a:spAutoFit/>
          </a:bodyPr>
          <a:lstStyle/>
          <a:p>
            <a:pPr eaLnBrk="1" hangingPunct="1">
              <a:lnSpc>
                <a:spcPct val="100000"/>
              </a:lnSpc>
              <a:spcBef>
                <a:spcPct val="0"/>
              </a:spcBef>
            </a:pPr>
            <a:r>
              <a:rPr lang="en-US" dirty="0">
                <a:solidFill>
                  <a:schemeClr val="accent5"/>
                </a:solidFill>
                <a:effectLst>
                  <a:outerShdw blurRad="38100" dist="38100" dir="2700000" algn="tl">
                    <a:srgbClr val="000000">
                      <a:alpha val="43137"/>
                    </a:srgbClr>
                  </a:outerShdw>
                </a:effectLst>
                <a:latin typeface="Segoe Semibold" pitchFamily="34" charset="0"/>
              </a:rPr>
              <a:t>Enterprise Network</a:t>
            </a:r>
          </a:p>
        </p:txBody>
      </p:sp>
      <p:sp>
        <p:nvSpPr>
          <p:cNvPr id="74" name="Rectangle 1024013"/>
          <p:cNvSpPr>
            <a:spLocks noChangeArrowheads="1"/>
          </p:cNvSpPr>
          <p:nvPr/>
        </p:nvSpPr>
        <p:spPr bwMode="gray">
          <a:xfrm>
            <a:off x="570395" y="3313526"/>
            <a:ext cx="1066800" cy="646327"/>
          </a:xfrm>
          <a:prstGeom prst="rect">
            <a:avLst/>
          </a:prstGeom>
          <a:noFill/>
          <a:ln w="9525">
            <a:noFill/>
            <a:miter lim="800000"/>
            <a:headEnd/>
            <a:tailEnd/>
          </a:ln>
        </p:spPr>
        <p:txBody>
          <a:bodyPr lIns="91436" tIns="45718" rIns="91436" bIns="45718" anchor="ctr">
            <a:spAutoFit/>
          </a:bodyPr>
          <a:lstStyle/>
          <a:p>
            <a:pPr algn="ctr" eaLnBrk="1" hangingPunct="1">
              <a:lnSpc>
                <a:spcPct val="100000"/>
              </a:lnSpc>
              <a:spcBef>
                <a:spcPct val="0"/>
              </a:spcBef>
            </a:pPr>
            <a:r>
              <a:rPr lang="en-US" sz="1200" dirty="0" smtClean="0"/>
              <a:t>External</a:t>
            </a:r>
          </a:p>
          <a:p>
            <a:pPr algn="ctr" eaLnBrk="1" hangingPunct="1">
              <a:lnSpc>
                <a:spcPct val="100000"/>
              </a:lnSpc>
              <a:spcBef>
                <a:spcPct val="0"/>
              </a:spcBef>
            </a:pPr>
            <a:r>
              <a:rPr lang="en-US" sz="1200" dirty="0" smtClean="0"/>
              <a:t>SMTP</a:t>
            </a:r>
            <a:r>
              <a:rPr lang="en-US" sz="1200" dirty="0"/>
              <a:t/>
            </a:r>
            <a:br>
              <a:rPr lang="en-US" sz="1200" dirty="0"/>
            </a:br>
            <a:r>
              <a:rPr lang="en-US" sz="1200" dirty="0" smtClean="0"/>
              <a:t>servers</a:t>
            </a:r>
            <a:endParaRPr lang="en-US" sz="1200" dirty="0"/>
          </a:p>
        </p:txBody>
      </p:sp>
      <p:sp>
        <p:nvSpPr>
          <p:cNvPr id="75" name="Rectangle 1024015"/>
          <p:cNvSpPr>
            <a:spLocks noChangeArrowheads="1"/>
          </p:cNvSpPr>
          <p:nvPr/>
        </p:nvSpPr>
        <p:spPr bwMode="gray">
          <a:xfrm>
            <a:off x="2667000" y="2723320"/>
            <a:ext cx="1384300" cy="580842"/>
          </a:xfrm>
          <a:prstGeom prst="rect">
            <a:avLst/>
          </a:prstGeom>
          <a:noFill/>
          <a:ln w="9525">
            <a:noFill/>
            <a:miter lim="800000"/>
            <a:headEnd/>
            <a:tailEnd/>
          </a:ln>
        </p:spPr>
        <p:txBody>
          <a:bodyPr lIns="91436" tIns="45718" rIns="91436" bIns="45718" anchor="ctr"/>
          <a:lstStyle/>
          <a:p>
            <a:pPr algn="ctr" eaLnBrk="1" hangingPunct="1">
              <a:lnSpc>
                <a:spcPct val="100000"/>
              </a:lnSpc>
              <a:spcBef>
                <a:spcPct val="0"/>
              </a:spcBef>
            </a:pPr>
            <a:r>
              <a:rPr lang="en-US" sz="1200" b="1" dirty="0" smtClean="0">
                <a:solidFill>
                  <a:schemeClr val="accent5"/>
                </a:solidFill>
              </a:rPr>
              <a:t>Edge Transport</a:t>
            </a:r>
          </a:p>
          <a:p>
            <a:pPr algn="ctr" eaLnBrk="1" hangingPunct="1">
              <a:lnSpc>
                <a:spcPct val="100000"/>
              </a:lnSpc>
              <a:spcBef>
                <a:spcPct val="0"/>
              </a:spcBef>
            </a:pPr>
            <a:r>
              <a:rPr lang="en-US" sz="1200" dirty="0" smtClean="0">
                <a:solidFill>
                  <a:schemeClr val="bg1"/>
                </a:solidFill>
              </a:rPr>
              <a:t>Routing and </a:t>
            </a:r>
            <a:r>
              <a:rPr lang="en-US" sz="1200" dirty="0">
                <a:solidFill>
                  <a:schemeClr val="bg1"/>
                </a:solidFill>
              </a:rPr>
              <a:t>AV/AS</a:t>
            </a:r>
          </a:p>
        </p:txBody>
      </p:sp>
      <p:sp>
        <p:nvSpPr>
          <p:cNvPr id="79" name="TextBox 1024021"/>
          <p:cNvSpPr txBox="1">
            <a:spLocks noChangeArrowheads="1"/>
          </p:cNvSpPr>
          <p:nvPr/>
        </p:nvSpPr>
        <p:spPr bwMode="gray">
          <a:xfrm>
            <a:off x="6781801" y="2133600"/>
            <a:ext cx="1295400" cy="461665"/>
          </a:xfrm>
          <a:prstGeom prst="rect">
            <a:avLst/>
          </a:prstGeom>
          <a:noFill/>
          <a:ln w="9525">
            <a:noFill/>
            <a:miter lim="800000"/>
            <a:headEnd/>
            <a:tailEnd/>
          </a:ln>
        </p:spPr>
        <p:txBody>
          <a:bodyPr wrap="square">
            <a:spAutoFit/>
          </a:bodyPr>
          <a:lstStyle/>
          <a:p>
            <a:pPr algn="ctr" eaLnBrk="1" hangingPunct="1">
              <a:lnSpc>
                <a:spcPct val="100000"/>
              </a:lnSpc>
              <a:spcBef>
                <a:spcPct val="50000"/>
              </a:spcBef>
            </a:pPr>
            <a:r>
              <a:rPr lang="en-US" sz="1200" dirty="0" smtClean="0"/>
              <a:t>Phone system (PBX or VoIP)</a:t>
            </a:r>
            <a:endParaRPr lang="en-US" sz="1200" dirty="0"/>
          </a:p>
        </p:txBody>
      </p:sp>
      <p:sp>
        <p:nvSpPr>
          <p:cNvPr id="80" name="Rectangle 1024025"/>
          <p:cNvSpPr>
            <a:spLocks noChangeArrowheads="1"/>
          </p:cNvSpPr>
          <p:nvPr/>
        </p:nvSpPr>
        <p:spPr bwMode="gray">
          <a:xfrm>
            <a:off x="5032513" y="4879300"/>
            <a:ext cx="1524000" cy="646327"/>
          </a:xfrm>
          <a:prstGeom prst="rect">
            <a:avLst/>
          </a:prstGeom>
          <a:noFill/>
          <a:ln w="9525">
            <a:noFill/>
            <a:miter lim="800000"/>
            <a:headEnd/>
            <a:tailEnd/>
          </a:ln>
        </p:spPr>
        <p:txBody>
          <a:bodyPr lIns="91436" tIns="45718" rIns="91436" bIns="45718" anchor="ctr">
            <a:spAutoFit/>
          </a:bodyPr>
          <a:lstStyle/>
          <a:p>
            <a:pPr algn="ctr" eaLnBrk="1" hangingPunct="1">
              <a:lnSpc>
                <a:spcPct val="100000"/>
              </a:lnSpc>
              <a:spcBef>
                <a:spcPct val="0"/>
              </a:spcBef>
            </a:pPr>
            <a:r>
              <a:rPr lang="en-US" sz="1200" b="1" dirty="0" smtClean="0">
                <a:solidFill>
                  <a:schemeClr val="accent5"/>
                </a:solidFill>
              </a:rPr>
              <a:t>Client Access</a:t>
            </a:r>
          </a:p>
          <a:p>
            <a:pPr algn="ctr" eaLnBrk="1" hangingPunct="1">
              <a:lnSpc>
                <a:spcPct val="100000"/>
              </a:lnSpc>
              <a:spcBef>
                <a:spcPct val="0"/>
              </a:spcBef>
            </a:pPr>
            <a:r>
              <a:rPr lang="en-US" sz="1200" dirty="0" smtClean="0">
                <a:solidFill>
                  <a:schemeClr val="bg1"/>
                </a:solidFill>
              </a:rPr>
              <a:t>Client connectivity</a:t>
            </a:r>
          </a:p>
          <a:p>
            <a:pPr algn="ctr" eaLnBrk="1" hangingPunct="1">
              <a:lnSpc>
                <a:spcPct val="100000"/>
              </a:lnSpc>
              <a:spcBef>
                <a:spcPct val="0"/>
              </a:spcBef>
            </a:pPr>
            <a:r>
              <a:rPr lang="en-US" sz="1200" dirty="0" smtClean="0">
                <a:solidFill>
                  <a:schemeClr val="bg1"/>
                </a:solidFill>
              </a:rPr>
              <a:t>Web services</a:t>
            </a:r>
          </a:p>
        </p:txBody>
      </p:sp>
      <p:pic>
        <p:nvPicPr>
          <p:cNvPr id="81" name="Rectangle 1024072"/>
          <p:cNvPicPr>
            <a:picLocks noChangeAspect="1" noChangeArrowheads="1"/>
          </p:cNvPicPr>
          <p:nvPr/>
        </p:nvPicPr>
        <p:blipFill>
          <a:blip r:embed="rId3" cstate="print"/>
          <a:srcRect/>
          <a:stretch>
            <a:fillRect/>
          </a:stretch>
        </p:blipFill>
        <p:spPr bwMode="gray">
          <a:xfrm>
            <a:off x="4343401" y="2451100"/>
            <a:ext cx="456198" cy="1280160"/>
          </a:xfrm>
          <a:prstGeom prst="rect">
            <a:avLst/>
          </a:prstGeom>
          <a:noFill/>
          <a:ln w="9525">
            <a:noFill/>
            <a:miter lim="800000"/>
            <a:headEnd/>
            <a:tailEnd/>
          </a:ln>
        </p:spPr>
      </p:pic>
      <p:pic>
        <p:nvPicPr>
          <p:cNvPr id="82" name="Rectangle 1024078"/>
          <p:cNvPicPr>
            <a:picLocks noChangeAspect="1" noChangeArrowheads="1"/>
          </p:cNvPicPr>
          <p:nvPr/>
        </p:nvPicPr>
        <p:blipFill>
          <a:blip r:embed="rId4" cstate="print"/>
          <a:srcRect/>
          <a:stretch>
            <a:fillRect/>
          </a:stretch>
        </p:blipFill>
        <p:spPr bwMode="gray">
          <a:xfrm>
            <a:off x="7026965" y="2706204"/>
            <a:ext cx="609600" cy="566737"/>
          </a:xfrm>
          <a:prstGeom prst="rect">
            <a:avLst/>
          </a:prstGeom>
          <a:noFill/>
          <a:ln w="9525">
            <a:noFill/>
            <a:miter lim="800000"/>
            <a:headEnd/>
            <a:tailEnd/>
          </a:ln>
        </p:spPr>
      </p:pic>
      <p:pic>
        <p:nvPicPr>
          <p:cNvPr id="83" name="Rectangle 1024082"/>
          <p:cNvPicPr>
            <a:picLocks noChangeAspect="1" noChangeArrowheads="1"/>
          </p:cNvPicPr>
          <p:nvPr/>
        </p:nvPicPr>
        <p:blipFill>
          <a:blip r:embed="rId3" cstate="print"/>
          <a:srcRect/>
          <a:stretch>
            <a:fillRect/>
          </a:stretch>
        </p:blipFill>
        <p:spPr bwMode="gray">
          <a:xfrm>
            <a:off x="2004943" y="2454964"/>
            <a:ext cx="456198" cy="1280160"/>
          </a:xfrm>
          <a:prstGeom prst="rect">
            <a:avLst/>
          </a:prstGeom>
          <a:noFill/>
          <a:ln w="9525">
            <a:noFill/>
            <a:miter lim="800000"/>
            <a:headEnd/>
            <a:tailEnd/>
          </a:ln>
        </p:spPr>
      </p:pic>
      <p:sp>
        <p:nvSpPr>
          <p:cNvPr id="84" name="Rounded Rectangle 1024005"/>
          <p:cNvSpPr>
            <a:spLocks noChangeArrowheads="1"/>
          </p:cNvSpPr>
          <p:nvPr/>
        </p:nvSpPr>
        <p:spPr bwMode="gray">
          <a:xfrm>
            <a:off x="5029753" y="2679701"/>
            <a:ext cx="1524000" cy="609600"/>
          </a:xfrm>
          <a:prstGeom prst="roundRect">
            <a:avLst>
              <a:gd name="adj" fmla="val 6412"/>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a:lnSpc>
                <a:spcPct val="85000"/>
              </a:lnSpc>
              <a:spcBef>
                <a:spcPct val="0"/>
              </a:spcBef>
              <a:buClr>
                <a:srgbClr val="FFFF99"/>
              </a:buClr>
              <a:buSzPct val="80000"/>
              <a:tabLst>
                <a:tab pos="424590" algn="l"/>
              </a:tabLst>
              <a:defRPr/>
            </a:pPr>
            <a:endParaRPr lang="en-US" altLang="zh-CN">
              <a:gradFill>
                <a:gsLst>
                  <a:gs pos="0">
                    <a:schemeClr val="bg1"/>
                  </a:gs>
                  <a:gs pos="100000">
                    <a:schemeClr val="bg1"/>
                  </a:gs>
                </a:gsLst>
                <a:lin ang="13500000" scaled="1"/>
              </a:gradFill>
              <a:latin typeface="Segoe Semibold" pitchFamily="34" charset="0"/>
            </a:endParaRPr>
          </a:p>
        </p:txBody>
      </p:sp>
      <p:sp>
        <p:nvSpPr>
          <p:cNvPr id="85" name="Rectangle 1024016"/>
          <p:cNvSpPr>
            <a:spLocks noChangeArrowheads="1"/>
          </p:cNvSpPr>
          <p:nvPr/>
        </p:nvSpPr>
        <p:spPr bwMode="gray">
          <a:xfrm>
            <a:off x="5128784" y="2706204"/>
            <a:ext cx="1344442" cy="533400"/>
          </a:xfrm>
          <a:prstGeom prst="rect">
            <a:avLst/>
          </a:prstGeom>
          <a:noFill/>
          <a:ln w="9525">
            <a:noFill/>
            <a:miter lim="800000"/>
            <a:headEnd/>
            <a:tailEnd/>
          </a:ln>
        </p:spPr>
        <p:txBody>
          <a:bodyPr lIns="91436" tIns="45718" rIns="91436" bIns="45718" anchor="ctr"/>
          <a:lstStyle/>
          <a:p>
            <a:pPr algn="ctr" eaLnBrk="1" hangingPunct="1">
              <a:lnSpc>
                <a:spcPct val="100000"/>
              </a:lnSpc>
              <a:spcBef>
                <a:spcPct val="0"/>
              </a:spcBef>
            </a:pPr>
            <a:r>
              <a:rPr lang="en-US" sz="1200" b="1" dirty="0" smtClean="0">
                <a:solidFill>
                  <a:schemeClr val="accent5"/>
                </a:solidFill>
              </a:rPr>
              <a:t>Hub Transport</a:t>
            </a:r>
          </a:p>
          <a:p>
            <a:pPr algn="ctr" eaLnBrk="1" hangingPunct="1">
              <a:lnSpc>
                <a:spcPct val="100000"/>
              </a:lnSpc>
              <a:spcBef>
                <a:spcPct val="0"/>
              </a:spcBef>
            </a:pPr>
            <a:r>
              <a:rPr lang="en-US" sz="1200" dirty="0" smtClean="0">
                <a:solidFill>
                  <a:schemeClr val="bg1"/>
                </a:solidFill>
              </a:rPr>
              <a:t>Routing and policy</a:t>
            </a:r>
            <a:endParaRPr lang="en-US" sz="1200" dirty="0">
              <a:solidFill>
                <a:schemeClr val="bg1"/>
              </a:solidFill>
            </a:endParaRPr>
          </a:p>
        </p:txBody>
      </p:sp>
      <p:sp>
        <p:nvSpPr>
          <p:cNvPr id="86" name="Rectangle 1024013"/>
          <p:cNvSpPr>
            <a:spLocks noChangeArrowheads="1"/>
          </p:cNvSpPr>
          <p:nvPr/>
        </p:nvSpPr>
        <p:spPr bwMode="gray">
          <a:xfrm>
            <a:off x="391355" y="5055418"/>
            <a:ext cx="1219200" cy="276995"/>
          </a:xfrm>
          <a:prstGeom prst="rect">
            <a:avLst/>
          </a:prstGeom>
          <a:noFill/>
          <a:ln w="9525">
            <a:noFill/>
            <a:miter lim="800000"/>
            <a:headEnd/>
            <a:tailEnd/>
          </a:ln>
        </p:spPr>
        <p:txBody>
          <a:bodyPr wrap="square" lIns="91436" tIns="45718" rIns="91436" bIns="45718" anchor="ctr">
            <a:spAutoFit/>
          </a:bodyPr>
          <a:lstStyle/>
          <a:p>
            <a:pPr algn="ctr" eaLnBrk="1" hangingPunct="1">
              <a:lnSpc>
                <a:spcPct val="100000"/>
              </a:lnSpc>
              <a:spcBef>
                <a:spcPct val="0"/>
              </a:spcBef>
            </a:pPr>
            <a:r>
              <a:rPr lang="en-US" sz="1200" dirty="0" smtClean="0"/>
              <a:t>Web browser</a:t>
            </a:r>
            <a:endParaRPr lang="en-US" sz="1200" dirty="0"/>
          </a:p>
        </p:txBody>
      </p:sp>
      <p:grpSp>
        <p:nvGrpSpPr>
          <p:cNvPr id="87" name="Group 40"/>
          <p:cNvGrpSpPr>
            <a:grpSpLocks/>
          </p:cNvGrpSpPr>
          <p:nvPr/>
        </p:nvGrpSpPr>
        <p:grpSpPr bwMode="auto">
          <a:xfrm>
            <a:off x="1600200" y="5684368"/>
            <a:ext cx="914400" cy="674688"/>
            <a:chOff x="528" y="2832"/>
            <a:chExt cx="576" cy="425"/>
          </a:xfrm>
        </p:grpSpPr>
        <p:sp>
          <p:nvSpPr>
            <p:cNvPr id="88" name="Oval 1024040"/>
            <p:cNvSpPr>
              <a:spLocks noChangeArrowheads="1"/>
            </p:cNvSpPr>
            <p:nvPr/>
          </p:nvSpPr>
          <p:spPr bwMode="gray">
            <a:xfrm>
              <a:off x="528" y="2976"/>
              <a:ext cx="576" cy="281"/>
            </a:xfrm>
            <a:prstGeom prst="ellipse">
              <a:avLst/>
            </a:prstGeom>
            <a:gradFill rotWithShape="1">
              <a:gsLst>
                <a:gs pos="0">
                  <a:schemeClr val="tx1">
                    <a:alpha val="57999"/>
                  </a:schemeClr>
                </a:gs>
                <a:gs pos="100000">
                  <a:schemeClr val="tx1">
                    <a:alpha val="0"/>
                  </a:schemeClr>
                </a:gs>
              </a:gsLst>
              <a:path path="shape">
                <a:fillToRect l="50000" t="50000" r="50000" b="50000"/>
              </a:path>
            </a:gradFill>
            <a:ln w="9525">
              <a:noFill/>
              <a:round/>
              <a:headEnd/>
              <a:tailEnd/>
            </a:ln>
          </p:spPr>
          <p:txBody>
            <a:bodyPr wrap="none" anchor="ctr"/>
            <a:lstStyle/>
            <a:p>
              <a:pPr eaLnBrk="1" hangingPunct="1">
                <a:lnSpc>
                  <a:spcPct val="100000"/>
                </a:lnSpc>
                <a:spcBef>
                  <a:spcPct val="0"/>
                </a:spcBef>
              </a:pPr>
              <a:endParaRPr lang="en-US" sz="1800" b="0">
                <a:solidFill>
                  <a:srgbClr val="000000"/>
                </a:solidFill>
                <a:latin typeface="Arial" pitchFamily="34" charset="0"/>
              </a:endParaRPr>
            </a:p>
          </p:txBody>
        </p:sp>
        <p:pic>
          <p:nvPicPr>
            <p:cNvPr id="89" name="Rectangle 1024041"/>
            <p:cNvPicPr>
              <a:picLocks noChangeAspect="1" noChangeArrowheads="1"/>
            </p:cNvPicPr>
            <p:nvPr/>
          </p:nvPicPr>
          <p:blipFill>
            <a:blip r:embed="rId5" cstate="print"/>
            <a:srcRect/>
            <a:stretch>
              <a:fillRect/>
            </a:stretch>
          </p:blipFill>
          <p:spPr bwMode="gray">
            <a:xfrm>
              <a:off x="624" y="2832"/>
              <a:ext cx="384" cy="344"/>
            </a:xfrm>
            <a:prstGeom prst="rect">
              <a:avLst/>
            </a:prstGeom>
            <a:noFill/>
            <a:ln w="9525">
              <a:noFill/>
              <a:miter lim="800000"/>
              <a:headEnd/>
              <a:tailEnd/>
            </a:ln>
          </p:spPr>
        </p:pic>
      </p:grpSp>
      <p:grpSp>
        <p:nvGrpSpPr>
          <p:cNvPr id="90" name="Group 49"/>
          <p:cNvGrpSpPr>
            <a:grpSpLocks/>
          </p:cNvGrpSpPr>
          <p:nvPr/>
        </p:nvGrpSpPr>
        <p:grpSpPr bwMode="auto">
          <a:xfrm>
            <a:off x="1562100" y="4922368"/>
            <a:ext cx="762000" cy="677863"/>
            <a:chOff x="619" y="3312"/>
            <a:chExt cx="480" cy="427"/>
          </a:xfrm>
        </p:grpSpPr>
        <p:sp>
          <p:nvSpPr>
            <p:cNvPr id="91" name="Oval 1024049"/>
            <p:cNvSpPr>
              <a:spLocks noChangeArrowheads="1"/>
            </p:cNvSpPr>
            <p:nvPr/>
          </p:nvSpPr>
          <p:spPr bwMode="gray">
            <a:xfrm rot="538358">
              <a:off x="619" y="3504"/>
              <a:ext cx="480" cy="235"/>
            </a:xfrm>
            <a:prstGeom prst="ellipse">
              <a:avLst/>
            </a:prstGeom>
            <a:gradFill rotWithShape="1">
              <a:gsLst>
                <a:gs pos="0">
                  <a:schemeClr val="tx1">
                    <a:alpha val="57999"/>
                  </a:schemeClr>
                </a:gs>
                <a:gs pos="100000">
                  <a:schemeClr val="tx1">
                    <a:alpha val="0"/>
                  </a:schemeClr>
                </a:gs>
              </a:gsLst>
              <a:path path="shape">
                <a:fillToRect l="50000" t="50000" r="50000" b="50000"/>
              </a:path>
            </a:gradFill>
            <a:ln w="9525">
              <a:noFill/>
              <a:round/>
              <a:headEnd/>
              <a:tailEnd/>
            </a:ln>
          </p:spPr>
          <p:txBody>
            <a:bodyPr wrap="none" anchor="ctr"/>
            <a:lstStyle/>
            <a:p>
              <a:pPr eaLnBrk="1" hangingPunct="1">
                <a:lnSpc>
                  <a:spcPct val="100000"/>
                </a:lnSpc>
                <a:spcBef>
                  <a:spcPct val="0"/>
                </a:spcBef>
              </a:pPr>
              <a:endParaRPr lang="en-US" sz="1800" b="0">
                <a:solidFill>
                  <a:srgbClr val="000000"/>
                </a:solidFill>
                <a:latin typeface="Arial" pitchFamily="34" charset="0"/>
              </a:endParaRPr>
            </a:p>
          </p:txBody>
        </p:sp>
        <p:pic>
          <p:nvPicPr>
            <p:cNvPr id="92" name="Rectangle 1024050"/>
            <p:cNvPicPr>
              <a:picLocks noChangeAspect="1" noChangeArrowheads="1"/>
            </p:cNvPicPr>
            <p:nvPr/>
          </p:nvPicPr>
          <p:blipFill>
            <a:blip r:embed="rId6" cstate="print"/>
            <a:srcRect/>
            <a:stretch>
              <a:fillRect/>
            </a:stretch>
          </p:blipFill>
          <p:spPr bwMode="gray">
            <a:xfrm rot="21419117" flipH="1">
              <a:off x="624" y="3312"/>
              <a:ext cx="384" cy="370"/>
            </a:xfrm>
            <a:prstGeom prst="rect">
              <a:avLst/>
            </a:prstGeom>
            <a:noFill/>
            <a:ln w="9525">
              <a:noFill/>
              <a:miter lim="800000"/>
              <a:headEnd/>
              <a:tailEnd/>
            </a:ln>
          </p:spPr>
        </p:pic>
      </p:grpSp>
      <p:cxnSp>
        <p:nvCxnSpPr>
          <p:cNvPr id="93" name="Straight Connector 92"/>
          <p:cNvCxnSpPr/>
          <p:nvPr/>
        </p:nvCxnSpPr>
        <p:spPr>
          <a:xfrm rot="5400000" flipH="1" flipV="1">
            <a:off x="5602283" y="4687331"/>
            <a:ext cx="378387" cy="551"/>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80" idx="1"/>
          </p:cNvCxnSpPr>
          <p:nvPr/>
        </p:nvCxnSpPr>
        <p:spPr>
          <a:xfrm rot="10800000">
            <a:off x="3733801" y="5193376"/>
            <a:ext cx="1298712" cy="9088"/>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rot="16200000" flipV="1">
            <a:off x="6957221" y="3634580"/>
            <a:ext cx="715963" cy="2"/>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96" name="Straight Connector 1024003"/>
          <p:cNvSpPr>
            <a:spLocks noChangeShapeType="1"/>
          </p:cNvSpPr>
          <p:nvPr/>
        </p:nvSpPr>
        <p:spPr bwMode="auto">
          <a:xfrm flipH="1">
            <a:off x="5791200" y="3289300"/>
            <a:ext cx="2" cy="596900"/>
          </a:xfrm>
          <a:prstGeom prst="line">
            <a:avLst/>
          </a:prstGeom>
          <a:ln>
            <a:headEnd/>
            <a:tailEnd/>
          </a:ln>
        </p:spPr>
        <p:style>
          <a:lnRef idx="3">
            <a:schemeClr val="dk1"/>
          </a:lnRef>
          <a:fillRef idx="0">
            <a:schemeClr val="dk1"/>
          </a:fillRef>
          <a:effectRef idx="2">
            <a:schemeClr val="dk1"/>
          </a:effectRef>
          <a:fontRef idx="minor">
            <a:schemeClr val="tx1"/>
          </a:fontRef>
        </p:style>
        <p:txBody>
          <a:bodyPr/>
          <a:lstStyle/>
          <a:p>
            <a:endParaRPr lang="en-US" dirty="0"/>
          </a:p>
        </p:txBody>
      </p:sp>
      <p:pic>
        <p:nvPicPr>
          <p:cNvPr id="97" name="Picture 2" descr="\\eventsql\dvd\Online_ART\DVD_ART34\Artwork_Imagery\Icons - Illustrations\_WINDOWS SERVER ICONS\Hardware\Virtual Servers 2.png"/>
          <p:cNvPicPr>
            <a:picLocks noChangeAspect="1" noChangeArrowheads="1"/>
          </p:cNvPicPr>
          <p:nvPr/>
        </p:nvPicPr>
        <p:blipFill>
          <a:blip r:embed="rId7"/>
          <a:stretch>
            <a:fillRect/>
          </a:stretch>
        </p:blipFill>
        <p:spPr bwMode="auto">
          <a:xfrm>
            <a:off x="676275" y="2635290"/>
            <a:ext cx="431507" cy="588827"/>
          </a:xfrm>
          <a:prstGeom prst="rect">
            <a:avLst/>
          </a:prstGeom>
          <a:noFill/>
        </p:spPr>
      </p:pic>
      <p:pic>
        <p:nvPicPr>
          <p:cNvPr id="98" name="Picture 2" descr="\\eventsql\dvd\Online_ART\DVD_ART34\Artwork_Imagery\Icons - Illustrations\_WINDOWS SERVER ICONS\Hardware\Virtual Servers 2.png"/>
          <p:cNvPicPr>
            <a:picLocks noChangeAspect="1" noChangeArrowheads="1"/>
          </p:cNvPicPr>
          <p:nvPr/>
        </p:nvPicPr>
        <p:blipFill>
          <a:blip r:embed="rId7"/>
          <a:stretch>
            <a:fillRect/>
          </a:stretch>
        </p:blipFill>
        <p:spPr bwMode="auto">
          <a:xfrm>
            <a:off x="969411" y="2695575"/>
            <a:ext cx="443171" cy="604743"/>
          </a:xfrm>
          <a:prstGeom prst="rect">
            <a:avLst/>
          </a:prstGeom>
          <a:noFill/>
        </p:spPr>
      </p:pic>
      <p:pic>
        <p:nvPicPr>
          <p:cNvPr id="99" name="Picture 3" descr="\\eventsql\dvd\Online_ART\DVD_ART34\Artwork_Imagery\Icons - Illustrations\_MSN ICONS\MSN icon envelope email mail letter.png"/>
          <p:cNvPicPr>
            <a:picLocks noChangeAspect="1" noChangeArrowheads="1"/>
          </p:cNvPicPr>
          <p:nvPr/>
        </p:nvPicPr>
        <p:blipFill>
          <a:blip r:embed="rId8"/>
          <a:stretch>
            <a:fillRect/>
          </a:stretch>
        </p:blipFill>
        <p:spPr bwMode="auto">
          <a:xfrm>
            <a:off x="1256195" y="2869722"/>
            <a:ext cx="335601" cy="312985"/>
          </a:xfrm>
          <a:prstGeom prst="rect">
            <a:avLst/>
          </a:prstGeom>
          <a:noFill/>
        </p:spPr>
      </p:pic>
      <p:cxnSp>
        <p:nvCxnSpPr>
          <p:cNvPr id="100" name="Straight Connector 99"/>
          <p:cNvCxnSpPr>
            <a:stCxn id="127" idx="1"/>
            <a:endCxn id="125" idx="3"/>
          </p:cNvCxnSpPr>
          <p:nvPr/>
        </p:nvCxnSpPr>
        <p:spPr>
          <a:xfrm rot="10800000">
            <a:off x="6464853" y="4166838"/>
            <a:ext cx="353391" cy="42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nvGrpSpPr>
          <p:cNvPr id="101" name="Group 40"/>
          <p:cNvGrpSpPr>
            <a:grpSpLocks/>
          </p:cNvGrpSpPr>
          <p:nvPr/>
        </p:nvGrpSpPr>
        <p:grpSpPr bwMode="auto">
          <a:xfrm>
            <a:off x="4191001" y="5745656"/>
            <a:ext cx="914400" cy="674688"/>
            <a:chOff x="528" y="2832"/>
            <a:chExt cx="576" cy="425"/>
          </a:xfrm>
        </p:grpSpPr>
        <p:sp>
          <p:nvSpPr>
            <p:cNvPr id="102" name="Oval 1024040"/>
            <p:cNvSpPr>
              <a:spLocks noChangeArrowheads="1"/>
            </p:cNvSpPr>
            <p:nvPr/>
          </p:nvSpPr>
          <p:spPr bwMode="gray">
            <a:xfrm>
              <a:off x="528" y="2976"/>
              <a:ext cx="576" cy="281"/>
            </a:xfrm>
            <a:prstGeom prst="ellipse">
              <a:avLst/>
            </a:prstGeom>
            <a:gradFill rotWithShape="1">
              <a:gsLst>
                <a:gs pos="0">
                  <a:schemeClr val="tx1">
                    <a:alpha val="57999"/>
                  </a:schemeClr>
                </a:gs>
                <a:gs pos="100000">
                  <a:schemeClr val="tx1">
                    <a:alpha val="0"/>
                  </a:schemeClr>
                </a:gs>
              </a:gsLst>
              <a:path path="shape">
                <a:fillToRect l="50000" t="50000" r="50000" b="50000"/>
              </a:path>
            </a:gradFill>
            <a:ln w="9525">
              <a:noFill/>
              <a:round/>
              <a:headEnd/>
              <a:tailEnd/>
            </a:ln>
          </p:spPr>
          <p:txBody>
            <a:bodyPr wrap="none" anchor="ctr"/>
            <a:lstStyle/>
            <a:p>
              <a:pPr eaLnBrk="1" hangingPunct="1">
                <a:lnSpc>
                  <a:spcPct val="100000"/>
                </a:lnSpc>
                <a:spcBef>
                  <a:spcPct val="0"/>
                </a:spcBef>
              </a:pPr>
              <a:endParaRPr lang="en-US" sz="1800" b="0">
                <a:solidFill>
                  <a:srgbClr val="000000"/>
                </a:solidFill>
                <a:latin typeface="Arial" pitchFamily="34" charset="0"/>
              </a:endParaRPr>
            </a:p>
          </p:txBody>
        </p:sp>
        <p:pic>
          <p:nvPicPr>
            <p:cNvPr id="103" name="Rectangle 1024041"/>
            <p:cNvPicPr>
              <a:picLocks noChangeAspect="1" noChangeArrowheads="1"/>
            </p:cNvPicPr>
            <p:nvPr/>
          </p:nvPicPr>
          <p:blipFill>
            <a:blip r:embed="rId5" cstate="print"/>
            <a:srcRect/>
            <a:stretch>
              <a:fillRect/>
            </a:stretch>
          </p:blipFill>
          <p:spPr bwMode="gray">
            <a:xfrm>
              <a:off x="624" y="2832"/>
              <a:ext cx="384" cy="344"/>
            </a:xfrm>
            <a:prstGeom prst="rect">
              <a:avLst/>
            </a:prstGeom>
            <a:noFill/>
            <a:ln w="9525">
              <a:noFill/>
              <a:miter lim="800000"/>
              <a:headEnd/>
              <a:tailEnd/>
            </a:ln>
          </p:spPr>
        </p:pic>
      </p:grpSp>
      <p:grpSp>
        <p:nvGrpSpPr>
          <p:cNvPr id="104" name="Group 49"/>
          <p:cNvGrpSpPr>
            <a:grpSpLocks/>
          </p:cNvGrpSpPr>
          <p:nvPr/>
        </p:nvGrpSpPr>
        <p:grpSpPr bwMode="auto">
          <a:xfrm>
            <a:off x="4953001" y="5821856"/>
            <a:ext cx="762000" cy="677863"/>
            <a:chOff x="619" y="3312"/>
            <a:chExt cx="480" cy="427"/>
          </a:xfrm>
        </p:grpSpPr>
        <p:sp>
          <p:nvSpPr>
            <p:cNvPr id="105" name="Oval 1024049"/>
            <p:cNvSpPr>
              <a:spLocks noChangeArrowheads="1"/>
            </p:cNvSpPr>
            <p:nvPr/>
          </p:nvSpPr>
          <p:spPr bwMode="gray">
            <a:xfrm rot="538358">
              <a:off x="619" y="3504"/>
              <a:ext cx="480" cy="235"/>
            </a:xfrm>
            <a:prstGeom prst="ellipse">
              <a:avLst/>
            </a:prstGeom>
            <a:gradFill rotWithShape="1">
              <a:gsLst>
                <a:gs pos="0">
                  <a:schemeClr val="tx1">
                    <a:alpha val="57999"/>
                  </a:schemeClr>
                </a:gs>
                <a:gs pos="100000">
                  <a:schemeClr val="tx1">
                    <a:alpha val="0"/>
                  </a:schemeClr>
                </a:gs>
              </a:gsLst>
              <a:path path="shape">
                <a:fillToRect l="50000" t="50000" r="50000" b="50000"/>
              </a:path>
            </a:gradFill>
            <a:ln w="9525">
              <a:noFill/>
              <a:round/>
              <a:headEnd/>
              <a:tailEnd/>
            </a:ln>
          </p:spPr>
          <p:txBody>
            <a:bodyPr wrap="none" anchor="ctr"/>
            <a:lstStyle/>
            <a:p>
              <a:pPr eaLnBrk="1" hangingPunct="1">
                <a:lnSpc>
                  <a:spcPct val="100000"/>
                </a:lnSpc>
                <a:spcBef>
                  <a:spcPct val="0"/>
                </a:spcBef>
              </a:pPr>
              <a:endParaRPr lang="en-US" sz="1800" b="0">
                <a:solidFill>
                  <a:srgbClr val="000000"/>
                </a:solidFill>
                <a:latin typeface="Arial" pitchFamily="34" charset="0"/>
              </a:endParaRPr>
            </a:p>
          </p:txBody>
        </p:sp>
        <p:pic>
          <p:nvPicPr>
            <p:cNvPr id="106" name="Rectangle 1024050"/>
            <p:cNvPicPr>
              <a:picLocks noChangeAspect="1" noChangeArrowheads="1"/>
            </p:cNvPicPr>
            <p:nvPr/>
          </p:nvPicPr>
          <p:blipFill>
            <a:blip r:embed="rId6" cstate="print"/>
            <a:srcRect/>
            <a:stretch>
              <a:fillRect/>
            </a:stretch>
          </p:blipFill>
          <p:spPr bwMode="gray">
            <a:xfrm rot="21419117" flipH="1">
              <a:off x="624" y="3312"/>
              <a:ext cx="384" cy="370"/>
            </a:xfrm>
            <a:prstGeom prst="rect">
              <a:avLst/>
            </a:prstGeom>
            <a:noFill/>
            <a:ln w="9525">
              <a:noFill/>
              <a:miter lim="800000"/>
              <a:headEnd/>
              <a:tailEnd/>
            </a:ln>
          </p:spPr>
        </p:pic>
      </p:grpSp>
      <p:sp>
        <p:nvSpPr>
          <p:cNvPr id="107" name="Rectangle 1024013"/>
          <p:cNvSpPr>
            <a:spLocks noChangeArrowheads="1"/>
          </p:cNvSpPr>
          <p:nvPr/>
        </p:nvSpPr>
        <p:spPr bwMode="gray">
          <a:xfrm>
            <a:off x="697106" y="5754901"/>
            <a:ext cx="1041150" cy="461661"/>
          </a:xfrm>
          <a:prstGeom prst="rect">
            <a:avLst/>
          </a:prstGeom>
          <a:noFill/>
          <a:ln w="9525">
            <a:noFill/>
            <a:miter lim="800000"/>
            <a:headEnd/>
            <a:tailEnd/>
          </a:ln>
        </p:spPr>
        <p:txBody>
          <a:bodyPr wrap="square" lIns="91436" tIns="45718" rIns="91436" bIns="45718" anchor="ctr">
            <a:spAutoFit/>
          </a:bodyPr>
          <a:lstStyle/>
          <a:p>
            <a:pPr algn="ctr" eaLnBrk="1" hangingPunct="1">
              <a:lnSpc>
                <a:spcPct val="100000"/>
              </a:lnSpc>
              <a:spcBef>
                <a:spcPct val="0"/>
              </a:spcBef>
            </a:pPr>
            <a:r>
              <a:rPr lang="en-US" sz="1200" dirty="0" smtClean="0"/>
              <a:t>Outlook (remote user)</a:t>
            </a:r>
            <a:endParaRPr lang="en-US" sz="1200" dirty="0"/>
          </a:p>
        </p:txBody>
      </p:sp>
      <p:sp>
        <p:nvSpPr>
          <p:cNvPr id="108" name="Rectangle 1024013"/>
          <p:cNvSpPr>
            <a:spLocks noChangeArrowheads="1"/>
          </p:cNvSpPr>
          <p:nvPr/>
        </p:nvSpPr>
        <p:spPr bwMode="gray">
          <a:xfrm>
            <a:off x="819150" y="4309982"/>
            <a:ext cx="1219200" cy="276995"/>
          </a:xfrm>
          <a:prstGeom prst="rect">
            <a:avLst/>
          </a:prstGeom>
          <a:noFill/>
          <a:ln w="9525">
            <a:noFill/>
            <a:miter lim="800000"/>
            <a:headEnd/>
            <a:tailEnd/>
          </a:ln>
        </p:spPr>
        <p:txBody>
          <a:bodyPr wrap="square" lIns="91436" tIns="45718" rIns="91436" bIns="45718" anchor="ctr">
            <a:spAutoFit/>
          </a:bodyPr>
          <a:lstStyle/>
          <a:p>
            <a:pPr algn="ctr" eaLnBrk="1" hangingPunct="1">
              <a:lnSpc>
                <a:spcPct val="100000"/>
              </a:lnSpc>
              <a:spcBef>
                <a:spcPct val="0"/>
              </a:spcBef>
            </a:pPr>
            <a:r>
              <a:rPr lang="en-US" sz="1200" dirty="0" smtClean="0"/>
              <a:t>Mobile phone</a:t>
            </a:r>
            <a:endParaRPr lang="en-US" sz="1200" dirty="0"/>
          </a:p>
        </p:txBody>
      </p:sp>
      <p:sp>
        <p:nvSpPr>
          <p:cNvPr id="109" name="Rectangle 1024013"/>
          <p:cNvSpPr>
            <a:spLocks noChangeArrowheads="1"/>
          </p:cNvSpPr>
          <p:nvPr/>
        </p:nvSpPr>
        <p:spPr bwMode="gray">
          <a:xfrm>
            <a:off x="4131365" y="6324600"/>
            <a:ext cx="1905000" cy="276995"/>
          </a:xfrm>
          <a:prstGeom prst="rect">
            <a:avLst/>
          </a:prstGeom>
          <a:noFill/>
          <a:ln w="9525">
            <a:noFill/>
            <a:miter lim="800000"/>
            <a:headEnd/>
            <a:tailEnd/>
          </a:ln>
        </p:spPr>
        <p:txBody>
          <a:bodyPr wrap="square" lIns="91436" tIns="45718" rIns="91436" bIns="45718" anchor="ctr">
            <a:spAutoFit/>
          </a:bodyPr>
          <a:lstStyle/>
          <a:p>
            <a:pPr algn="ctr" eaLnBrk="1" hangingPunct="1">
              <a:lnSpc>
                <a:spcPct val="100000"/>
              </a:lnSpc>
              <a:spcBef>
                <a:spcPct val="0"/>
              </a:spcBef>
            </a:pPr>
            <a:r>
              <a:rPr lang="en-US" sz="1200" dirty="0" smtClean="0">
                <a:solidFill>
                  <a:schemeClr val="bg1"/>
                </a:solidFill>
              </a:rPr>
              <a:t>Outlook (local user)</a:t>
            </a:r>
            <a:endParaRPr lang="en-US" sz="1200" dirty="0">
              <a:solidFill>
                <a:schemeClr val="bg1"/>
              </a:solidFill>
            </a:endParaRPr>
          </a:p>
        </p:txBody>
      </p:sp>
      <p:cxnSp>
        <p:nvCxnSpPr>
          <p:cNvPr id="110" name="Straight Connector 109"/>
          <p:cNvCxnSpPr>
            <a:stCxn id="72" idx="2"/>
          </p:cNvCxnSpPr>
          <p:nvPr/>
        </p:nvCxnSpPr>
        <p:spPr>
          <a:xfrm rot="5400000">
            <a:off x="5412045" y="5443105"/>
            <a:ext cx="217406" cy="540909"/>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a:stCxn id="114" idx="3"/>
            <a:endCxn id="108" idx="3"/>
          </p:cNvCxnSpPr>
          <p:nvPr/>
        </p:nvCxnSpPr>
        <p:spPr>
          <a:xfrm flipH="1" flipV="1">
            <a:off x="2038350" y="4448480"/>
            <a:ext cx="1924050" cy="748208"/>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a:stCxn id="114" idx="3"/>
          </p:cNvCxnSpPr>
          <p:nvPr/>
        </p:nvCxnSpPr>
        <p:spPr>
          <a:xfrm flipH="1">
            <a:off x="2179216" y="5196688"/>
            <a:ext cx="1783184" cy="3338"/>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a:stCxn id="114" idx="3"/>
          </p:cNvCxnSpPr>
          <p:nvPr/>
        </p:nvCxnSpPr>
        <p:spPr>
          <a:xfrm flipH="1">
            <a:off x="2362200" y="5196688"/>
            <a:ext cx="1600200" cy="76073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114" name="Rectangle 1024072"/>
          <p:cNvPicPr>
            <a:picLocks noChangeAspect="1" noChangeArrowheads="1"/>
          </p:cNvPicPr>
          <p:nvPr/>
        </p:nvPicPr>
        <p:blipFill>
          <a:blip r:embed="rId3" cstate="print"/>
          <a:srcRect/>
          <a:stretch>
            <a:fillRect/>
          </a:stretch>
        </p:blipFill>
        <p:spPr bwMode="gray">
          <a:xfrm>
            <a:off x="3506202" y="4556608"/>
            <a:ext cx="456198" cy="1280160"/>
          </a:xfrm>
          <a:prstGeom prst="rect">
            <a:avLst/>
          </a:prstGeom>
          <a:noFill/>
          <a:ln w="9525">
            <a:noFill/>
            <a:miter lim="800000"/>
            <a:headEnd/>
            <a:tailEnd/>
          </a:ln>
        </p:spPr>
      </p:pic>
      <p:pic>
        <p:nvPicPr>
          <p:cNvPr id="115" name="Picture 2" descr="\\eventsql\dvd\Online_ART\DVD_ART34\Artwork_Imagery\Icons - Illustrations\_WINDOWS SERVER ICONS\Hardware\Virtual Servers 2.png"/>
          <p:cNvPicPr>
            <a:picLocks noChangeAspect="1" noChangeArrowheads="1"/>
          </p:cNvPicPr>
          <p:nvPr/>
        </p:nvPicPr>
        <p:blipFill>
          <a:blip r:embed="rId7"/>
          <a:stretch>
            <a:fillRect/>
          </a:stretch>
        </p:blipFill>
        <p:spPr bwMode="auto">
          <a:xfrm>
            <a:off x="7124951" y="5214332"/>
            <a:ext cx="495050" cy="675536"/>
          </a:xfrm>
          <a:prstGeom prst="rect">
            <a:avLst/>
          </a:prstGeom>
          <a:noFill/>
        </p:spPr>
      </p:pic>
      <p:sp>
        <p:nvSpPr>
          <p:cNvPr id="116" name="Rectangle 1024013"/>
          <p:cNvSpPr>
            <a:spLocks noChangeArrowheads="1"/>
          </p:cNvSpPr>
          <p:nvPr/>
        </p:nvSpPr>
        <p:spPr bwMode="gray">
          <a:xfrm>
            <a:off x="6407425" y="5972173"/>
            <a:ext cx="1905000" cy="276995"/>
          </a:xfrm>
          <a:prstGeom prst="rect">
            <a:avLst/>
          </a:prstGeom>
          <a:noFill/>
          <a:ln w="9525">
            <a:noFill/>
            <a:miter lim="800000"/>
            <a:headEnd/>
            <a:tailEnd/>
          </a:ln>
        </p:spPr>
        <p:txBody>
          <a:bodyPr wrap="square" lIns="91436" tIns="45718" rIns="91436" bIns="45718" anchor="ctr">
            <a:spAutoFit/>
          </a:bodyPr>
          <a:lstStyle/>
          <a:p>
            <a:pPr algn="ctr" eaLnBrk="1" hangingPunct="1">
              <a:lnSpc>
                <a:spcPct val="100000"/>
              </a:lnSpc>
              <a:spcBef>
                <a:spcPct val="0"/>
              </a:spcBef>
            </a:pPr>
            <a:r>
              <a:rPr lang="en-US" sz="1200" dirty="0" smtClean="0">
                <a:solidFill>
                  <a:schemeClr val="bg1"/>
                </a:solidFill>
              </a:rPr>
              <a:t>Line of business application</a:t>
            </a:r>
            <a:endParaRPr lang="en-US" sz="1200" dirty="0">
              <a:solidFill>
                <a:schemeClr val="bg1"/>
              </a:solidFill>
            </a:endParaRPr>
          </a:p>
        </p:txBody>
      </p:sp>
      <p:cxnSp>
        <p:nvCxnSpPr>
          <p:cNvPr id="117" name="Straight Connector 116"/>
          <p:cNvCxnSpPr>
            <a:stCxn id="80" idx="3"/>
            <a:endCxn id="115" idx="1"/>
          </p:cNvCxnSpPr>
          <p:nvPr/>
        </p:nvCxnSpPr>
        <p:spPr>
          <a:xfrm>
            <a:off x="6556513" y="5202464"/>
            <a:ext cx="568438" cy="34963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nvGrpSpPr>
          <p:cNvPr id="118" name="Group 43"/>
          <p:cNvGrpSpPr>
            <a:grpSpLocks/>
          </p:cNvGrpSpPr>
          <p:nvPr/>
        </p:nvGrpSpPr>
        <p:grpSpPr bwMode="auto">
          <a:xfrm>
            <a:off x="1733550" y="4169893"/>
            <a:ext cx="704850" cy="625475"/>
            <a:chOff x="104" y="2358"/>
            <a:chExt cx="444" cy="394"/>
          </a:xfrm>
        </p:grpSpPr>
        <p:sp>
          <p:nvSpPr>
            <p:cNvPr id="119" name="Oval 1024043"/>
            <p:cNvSpPr>
              <a:spLocks noChangeArrowheads="1"/>
            </p:cNvSpPr>
            <p:nvPr/>
          </p:nvSpPr>
          <p:spPr bwMode="gray">
            <a:xfrm>
              <a:off x="140" y="2615"/>
              <a:ext cx="408" cy="121"/>
            </a:xfrm>
            <a:prstGeom prst="ellipse">
              <a:avLst/>
            </a:prstGeom>
            <a:gradFill rotWithShape="1">
              <a:gsLst>
                <a:gs pos="0">
                  <a:schemeClr val="tx1">
                    <a:alpha val="57999"/>
                  </a:schemeClr>
                </a:gs>
                <a:gs pos="100000">
                  <a:schemeClr val="tx1">
                    <a:alpha val="0"/>
                  </a:schemeClr>
                </a:gs>
              </a:gsLst>
              <a:path path="shape">
                <a:fillToRect l="50000" t="50000" r="50000" b="50000"/>
              </a:path>
            </a:gradFill>
            <a:ln w="9525">
              <a:noFill/>
              <a:round/>
              <a:headEnd/>
              <a:tailEnd/>
            </a:ln>
          </p:spPr>
          <p:txBody>
            <a:bodyPr wrap="none" anchor="ctr"/>
            <a:lstStyle/>
            <a:p>
              <a:pPr eaLnBrk="1" hangingPunct="1">
                <a:lnSpc>
                  <a:spcPct val="100000"/>
                </a:lnSpc>
                <a:spcBef>
                  <a:spcPct val="0"/>
                </a:spcBef>
              </a:pPr>
              <a:endParaRPr lang="en-US" sz="1800" b="0">
                <a:solidFill>
                  <a:srgbClr val="000000"/>
                </a:solidFill>
                <a:latin typeface="Arial" pitchFamily="34" charset="0"/>
              </a:endParaRPr>
            </a:p>
          </p:txBody>
        </p:sp>
        <p:pic>
          <p:nvPicPr>
            <p:cNvPr id="120" name="Rectangle 1024044"/>
            <p:cNvPicPr>
              <a:picLocks noChangeAspect="1" noChangeArrowheads="1"/>
            </p:cNvPicPr>
            <p:nvPr/>
          </p:nvPicPr>
          <p:blipFill>
            <a:blip r:embed="rId9"/>
            <a:stretch>
              <a:fillRect/>
            </a:stretch>
          </p:blipFill>
          <p:spPr bwMode="gray">
            <a:xfrm>
              <a:off x="104" y="2358"/>
              <a:ext cx="394" cy="394"/>
            </a:xfrm>
            <a:prstGeom prst="rect">
              <a:avLst/>
            </a:prstGeom>
            <a:noFill/>
            <a:ln w="9525">
              <a:noFill/>
              <a:miter lim="800000"/>
              <a:headEnd/>
              <a:tailEnd/>
            </a:ln>
          </p:spPr>
        </p:pic>
      </p:grpSp>
      <p:cxnSp>
        <p:nvCxnSpPr>
          <p:cNvPr id="121" name="Straight Connector 120"/>
          <p:cNvCxnSpPr>
            <a:stCxn id="126" idx="1"/>
            <a:endCxn id="123" idx="3"/>
          </p:cNvCxnSpPr>
          <p:nvPr/>
        </p:nvCxnSpPr>
        <p:spPr>
          <a:xfrm rot="10800000" flipV="1">
            <a:off x="4953001" y="4172636"/>
            <a:ext cx="152399" cy="217353"/>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a:stCxn id="126" idx="1"/>
            <a:endCxn id="124" idx="3"/>
          </p:cNvCxnSpPr>
          <p:nvPr/>
        </p:nvCxnSpPr>
        <p:spPr>
          <a:xfrm rot="10800000">
            <a:off x="4953001" y="3995739"/>
            <a:ext cx="152399" cy="176899"/>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123" name="Rectangle 1024028"/>
          <p:cNvPicPr>
            <a:picLocks noChangeAspect="1" noChangeArrowheads="1"/>
          </p:cNvPicPr>
          <p:nvPr/>
        </p:nvPicPr>
        <p:blipFill>
          <a:blip r:embed="rId10" cstate="print"/>
          <a:srcRect/>
          <a:stretch>
            <a:fillRect/>
          </a:stretch>
        </p:blipFill>
        <p:spPr bwMode="gray">
          <a:xfrm>
            <a:off x="4636558" y="4204252"/>
            <a:ext cx="316442" cy="371475"/>
          </a:xfrm>
          <a:prstGeom prst="rect">
            <a:avLst/>
          </a:prstGeom>
          <a:noFill/>
          <a:ln w="9525">
            <a:noFill/>
            <a:miter lim="800000"/>
            <a:headEnd/>
            <a:tailEnd/>
          </a:ln>
        </p:spPr>
      </p:pic>
      <p:pic>
        <p:nvPicPr>
          <p:cNvPr id="124" name="Rectangle 1024028"/>
          <p:cNvPicPr>
            <a:picLocks noChangeAspect="1" noChangeArrowheads="1"/>
          </p:cNvPicPr>
          <p:nvPr/>
        </p:nvPicPr>
        <p:blipFill>
          <a:blip r:embed="rId10" cstate="print"/>
          <a:srcRect/>
          <a:stretch>
            <a:fillRect/>
          </a:stretch>
        </p:blipFill>
        <p:spPr bwMode="gray">
          <a:xfrm>
            <a:off x="4636558" y="3810000"/>
            <a:ext cx="316442" cy="371475"/>
          </a:xfrm>
          <a:prstGeom prst="rect">
            <a:avLst/>
          </a:prstGeom>
          <a:noFill/>
          <a:ln w="9525">
            <a:noFill/>
            <a:miter lim="800000"/>
            <a:headEnd/>
            <a:tailEnd/>
          </a:ln>
        </p:spPr>
      </p:pic>
      <p:sp>
        <p:nvSpPr>
          <p:cNvPr id="125" name="Rounded Rectangle 1024008"/>
          <p:cNvSpPr>
            <a:spLocks noChangeArrowheads="1"/>
          </p:cNvSpPr>
          <p:nvPr/>
        </p:nvSpPr>
        <p:spPr bwMode="gray">
          <a:xfrm>
            <a:off x="5118652" y="3856926"/>
            <a:ext cx="1346200" cy="619824"/>
          </a:xfrm>
          <a:prstGeom prst="roundRect">
            <a:avLst>
              <a:gd name="adj" fmla="val 6412"/>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85000"/>
              </a:lnSpc>
              <a:spcBef>
                <a:spcPct val="0"/>
              </a:spcBef>
            </a:pPr>
            <a:endParaRPr lang="en-US">
              <a:gradFill>
                <a:gsLst>
                  <a:gs pos="0">
                    <a:schemeClr val="bg1"/>
                  </a:gs>
                  <a:gs pos="100000">
                    <a:schemeClr val="bg1"/>
                  </a:gs>
                </a:gsLst>
                <a:lin ang="13500000" scaled="1"/>
              </a:gradFill>
              <a:latin typeface="Segoe Semibold" pitchFamily="34" charset="0"/>
            </a:endParaRPr>
          </a:p>
        </p:txBody>
      </p:sp>
      <p:sp>
        <p:nvSpPr>
          <p:cNvPr id="126" name="Rectangle 1024014"/>
          <p:cNvSpPr>
            <a:spLocks noChangeArrowheads="1"/>
          </p:cNvSpPr>
          <p:nvPr/>
        </p:nvSpPr>
        <p:spPr bwMode="gray">
          <a:xfrm>
            <a:off x="5105399" y="3849473"/>
            <a:ext cx="1371599" cy="646327"/>
          </a:xfrm>
          <a:prstGeom prst="rect">
            <a:avLst/>
          </a:prstGeom>
          <a:noFill/>
          <a:ln w="9525">
            <a:noFill/>
            <a:miter lim="800000"/>
            <a:headEnd/>
            <a:tailEnd/>
          </a:ln>
        </p:spPr>
        <p:txBody>
          <a:bodyPr wrap="square" lIns="91436" tIns="45718" rIns="91436" bIns="45718" anchor="ctr">
            <a:spAutoFit/>
          </a:bodyPr>
          <a:lstStyle/>
          <a:p>
            <a:pPr algn="ctr" eaLnBrk="1" hangingPunct="1">
              <a:lnSpc>
                <a:spcPct val="100000"/>
              </a:lnSpc>
              <a:spcBef>
                <a:spcPct val="0"/>
              </a:spcBef>
            </a:pPr>
            <a:r>
              <a:rPr lang="en-US" sz="1200" b="1" dirty="0" smtClean="0">
                <a:solidFill>
                  <a:schemeClr val="accent5"/>
                </a:solidFill>
              </a:rPr>
              <a:t>Mailbox</a:t>
            </a:r>
            <a:endParaRPr lang="en-US" sz="1200" dirty="0" smtClean="0">
              <a:solidFill>
                <a:schemeClr val="accent5"/>
              </a:solidFill>
            </a:endParaRPr>
          </a:p>
          <a:p>
            <a:pPr algn="ctr" eaLnBrk="1" hangingPunct="1">
              <a:lnSpc>
                <a:spcPct val="100000"/>
              </a:lnSpc>
              <a:spcBef>
                <a:spcPct val="0"/>
              </a:spcBef>
            </a:pPr>
            <a:r>
              <a:rPr lang="en-US" sz="1200" dirty="0" smtClean="0">
                <a:solidFill>
                  <a:schemeClr val="bg1"/>
                </a:solidFill>
              </a:rPr>
              <a:t>Storage of mailbox items</a:t>
            </a:r>
            <a:endParaRPr lang="en-US" sz="1200" b="1" dirty="0">
              <a:solidFill>
                <a:schemeClr val="bg1"/>
              </a:solidFill>
            </a:endParaRPr>
          </a:p>
        </p:txBody>
      </p:sp>
      <p:sp>
        <p:nvSpPr>
          <p:cNvPr id="127" name="Rounded Rectangle 1024007"/>
          <p:cNvSpPr>
            <a:spLocks noChangeArrowheads="1"/>
          </p:cNvSpPr>
          <p:nvPr/>
        </p:nvSpPr>
        <p:spPr bwMode="gray">
          <a:xfrm>
            <a:off x="6818243" y="3819388"/>
            <a:ext cx="1476375" cy="695740"/>
          </a:xfrm>
          <a:prstGeom prst="roundRect">
            <a:avLst>
              <a:gd name="adj" fmla="val 6412"/>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85000"/>
              </a:lnSpc>
              <a:spcBef>
                <a:spcPct val="0"/>
              </a:spcBef>
            </a:pPr>
            <a:endParaRPr lang="en-US">
              <a:gradFill>
                <a:gsLst>
                  <a:gs pos="0">
                    <a:schemeClr val="bg1"/>
                  </a:gs>
                  <a:gs pos="100000">
                    <a:schemeClr val="bg1"/>
                  </a:gs>
                </a:gsLst>
                <a:lin ang="13500000" scaled="1"/>
              </a:gradFill>
              <a:latin typeface="Segoe Semibold" pitchFamily="34" charset="0"/>
            </a:endParaRPr>
          </a:p>
        </p:txBody>
      </p:sp>
      <p:sp>
        <p:nvSpPr>
          <p:cNvPr id="128" name="Rectangle 1024017"/>
          <p:cNvSpPr>
            <a:spLocks noChangeArrowheads="1"/>
          </p:cNvSpPr>
          <p:nvPr/>
        </p:nvSpPr>
        <p:spPr bwMode="gray">
          <a:xfrm>
            <a:off x="6705600" y="3837898"/>
            <a:ext cx="1676400" cy="646327"/>
          </a:xfrm>
          <a:prstGeom prst="rect">
            <a:avLst/>
          </a:prstGeom>
          <a:noFill/>
          <a:ln w="9525">
            <a:noFill/>
            <a:miter lim="800000"/>
            <a:headEnd/>
            <a:tailEnd/>
          </a:ln>
        </p:spPr>
        <p:txBody>
          <a:bodyPr wrap="square" lIns="91436" tIns="45718" rIns="91436" bIns="45718" anchor="ctr">
            <a:spAutoFit/>
          </a:bodyPr>
          <a:lstStyle/>
          <a:p>
            <a:pPr algn="ctr" eaLnBrk="1" hangingPunct="1">
              <a:lnSpc>
                <a:spcPct val="100000"/>
              </a:lnSpc>
              <a:spcBef>
                <a:spcPct val="0"/>
              </a:spcBef>
            </a:pPr>
            <a:r>
              <a:rPr lang="en-US" sz="1200" b="1" dirty="0" smtClean="0">
                <a:solidFill>
                  <a:schemeClr val="accent5"/>
                </a:solidFill>
              </a:rPr>
              <a:t>Unified Messaging</a:t>
            </a:r>
          </a:p>
          <a:p>
            <a:pPr algn="ctr" eaLnBrk="1" hangingPunct="1">
              <a:lnSpc>
                <a:spcPct val="100000"/>
              </a:lnSpc>
              <a:spcBef>
                <a:spcPct val="0"/>
              </a:spcBef>
            </a:pPr>
            <a:r>
              <a:rPr lang="en-US" sz="1200" dirty="0" smtClean="0">
                <a:solidFill>
                  <a:schemeClr val="bg1"/>
                </a:solidFill>
              </a:rPr>
              <a:t>Voice mail and </a:t>
            </a:r>
            <a:br>
              <a:rPr lang="en-US" sz="1200" dirty="0" smtClean="0">
                <a:solidFill>
                  <a:schemeClr val="bg1"/>
                </a:solidFill>
              </a:rPr>
            </a:br>
            <a:r>
              <a:rPr lang="en-US" sz="1200" dirty="0" smtClean="0">
                <a:solidFill>
                  <a:schemeClr val="bg1"/>
                </a:solidFill>
              </a:rPr>
              <a:t>voice access</a:t>
            </a:r>
            <a:endParaRPr lang="en-US" sz="1200" dirty="0">
              <a:solidFill>
                <a:schemeClr val="bg1"/>
              </a:solidFill>
            </a:endParaRPr>
          </a:p>
        </p:txBody>
      </p:sp>
    </p:spTree>
    <p:extLst>
      <p:ext uri="{BB962C8B-B14F-4D97-AF65-F5344CB8AC3E}">
        <p14:creationId xmlns="" xmlns:p14="http://schemas.microsoft.com/office/powerpoint/2010/main" val="148079925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 Flexibility</a:t>
            </a:r>
            <a:endParaRPr lang="en-US" dirty="0"/>
          </a:p>
        </p:txBody>
      </p:sp>
      <p:sp>
        <p:nvSpPr>
          <p:cNvPr id="3" name="Rectangle 2"/>
          <p:cNvSpPr/>
          <p:nvPr/>
        </p:nvSpPr>
        <p:spPr>
          <a:xfrm>
            <a:off x="2286000" y="1600200"/>
            <a:ext cx="7472856" cy="461665"/>
          </a:xfrm>
          <a:prstGeom prst="rect">
            <a:avLst/>
          </a:prstGeom>
        </p:spPr>
        <p:txBody>
          <a:bodyPr wrap="square">
            <a:spAutoFit/>
          </a:bodyPr>
          <a:lstStyle/>
          <a:p>
            <a:pPr algn="ctr"/>
            <a:endParaRPr lang="en-US" sz="2400" b="1" i="1" dirty="0" smtClean="0"/>
          </a:p>
        </p:txBody>
      </p:sp>
      <p:sp>
        <p:nvSpPr>
          <p:cNvPr id="5" name="Rounded Rectangle 4"/>
          <p:cNvSpPr/>
          <p:nvPr/>
        </p:nvSpPr>
        <p:spPr bwMode="auto">
          <a:xfrm>
            <a:off x="255653" y="2200275"/>
            <a:ext cx="8610600" cy="2100146"/>
          </a:xfrm>
          <a:prstGeom prst="round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FFFF99"/>
              </a:buClr>
              <a:buSzPct val="80000"/>
              <a:tabLst>
                <a:tab pos="424590" algn="l"/>
              </a:tabLst>
              <a:defRPr/>
            </a:pPr>
            <a:endParaRPr lang="en-US"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endParaRPr>
          </a:p>
        </p:txBody>
      </p:sp>
      <p:sp>
        <p:nvSpPr>
          <p:cNvPr id="10" name="Rectangle 9"/>
          <p:cNvSpPr/>
          <p:nvPr/>
        </p:nvSpPr>
        <p:spPr>
          <a:xfrm>
            <a:off x="244502" y="2286000"/>
            <a:ext cx="1760928" cy="338554"/>
          </a:xfrm>
          <a:prstGeom prst="rect">
            <a:avLst/>
          </a:prstGeom>
        </p:spPr>
        <p:txBody>
          <a:bodyPr wrap="square">
            <a:spAutoFit/>
          </a:bodyPr>
          <a:lstStyle/>
          <a:p>
            <a:pPr algn="ctr"/>
            <a:endParaRPr lang="en-US" sz="1600" dirty="0"/>
          </a:p>
        </p:txBody>
      </p:sp>
      <p:grpSp>
        <p:nvGrpSpPr>
          <p:cNvPr id="14" name="Group 45"/>
          <p:cNvGrpSpPr/>
          <p:nvPr/>
        </p:nvGrpSpPr>
        <p:grpSpPr>
          <a:xfrm>
            <a:off x="592775" y="2541599"/>
            <a:ext cx="1760928" cy="1319776"/>
            <a:chOff x="990600" y="2565349"/>
            <a:chExt cx="1760928" cy="1319776"/>
          </a:xfrm>
        </p:grpSpPr>
        <p:pic>
          <p:nvPicPr>
            <p:cNvPr id="15" name="Picture 6" descr="\\eventsql\dvd\Online_ART\DVD_ART34\Artwork_Imagery\Hardware Photos\OEM HW\SERVERS\HP AlphaServer SC4.png"/>
            <p:cNvPicPr>
              <a:picLocks noChangeAspect="1" noChangeArrowheads="1"/>
            </p:cNvPicPr>
            <p:nvPr/>
          </p:nvPicPr>
          <p:blipFill>
            <a:blip r:embed="rId5" cstate="email"/>
            <a:srcRect/>
            <a:stretch>
              <a:fillRect/>
            </a:stretch>
          </p:blipFill>
          <p:spPr bwMode="auto">
            <a:xfrm>
              <a:off x="1337664" y="2565349"/>
              <a:ext cx="1066800" cy="812901"/>
            </a:xfrm>
            <a:prstGeom prst="rect">
              <a:avLst/>
            </a:prstGeom>
            <a:noFill/>
          </p:spPr>
        </p:pic>
        <p:sp>
          <p:nvSpPr>
            <p:cNvPr id="16" name="Rectangle 15"/>
            <p:cNvSpPr/>
            <p:nvPr/>
          </p:nvSpPr>
          <p:spPr>
            <a:xfrm>
              <a:off x="990600" y="3300350"/>
              <a:ext cx="1760928" cy="584775"/>
            </a:xfrm>
            <a:prstGeom prst="rect">
              <a:avLst/>
            </a:prstGeom>
          </p:spPr>
          <p:txBody>
            <a:bodyPr wrap="square">
              <a:spAutoFit/>
            </a:bodyPr>
            <a:lstStyle/>
            <a:p>
              <a:pPr algn="ctr"/>
              <a:r>
                <a:rPr lang="en-US" sz="1600" dirty="0" smtClean="0">
                  <a:effectLst>
                    <a:glow rad="101600">
                      <a:schemeClr val="bg1">
                        <a:lumMod val="95000"/>
                        <a:lumOff val="5000"/>
                        <a:alpha val="60000"/>
                      </a:schemeClr>
                    </a:glow>
                  </a:effectLst>
                </a:rPr>
                <a:t>Storage Area Network (SAN)</a:t>
              </a:r>
              <a:endParaRPr lang="en-US" sz="1600" dirty="0">
                <a:effectLst>
                  <a:glow rad="101600">
                    <a:schemeClr val="bg1">
                      <a:lumMod val="95000"/>
                      <a:lumOff val="5000"/>
                      <a:alpha val="60000"/>
                    </a:schemeClr>
                  </a:glow>
                </a:effectLst>
              </a:endParaRPr>
            </a:p>
          </p:txBody>
        </p:sp>
      </p:grpSp>
      <p:grpSp>
        <p:nvGrpSpPr>
          <p:cNvPr id="17" name="Group 49"/>
          <p:cNvGrpSpPr/>
          <p:nvPr/>
        </p:nvGrpSpPr>
        <p:grpSpPr>
          <a:xfrm>
            <a:off x="2729207" y="2702229"/>
            <a:ext cx="1760928" cy="1159146"/>
            <a:chOff x="3039672" y="2725979"/>
            <a:chExt cx="1760928" cy="1159146"/>
          </a:xfrm>
        </p:grpSpPr>
        <p:pic>
          <p:nvPicPr>
            <p:cNvPr id="18" name="Picture 7" descr="\\eventsql\dvd\Online_ART\DVD_ART34\Artwork_Imagery\Hardware Photos\OEM HW\SERVERS\HP Compaq ProLiant BL e-Class -  p-Class Enterprise server.png"/>
            <p:cNvPicPr>
              <a:picLocks noChangeAspect="1" noChangeArrowheads="1"/>
            </p:cNvPicPr>
            <p:nvPr/>
          </p:nvPicPr>
          <p:blipFill>
            <a:blip r:embed="rId6" cstate="email"/>
            <a:srcRect/>
            <a:stretch>
              <a:fillRect/>
            </a:stretch>
          </p:blipFill>
          <p:spPr bwMode="auto">
            <a:xfrm>
              <a:off x="3174193" y="2725979"/>
              <a:ext cx="1491887" cy="474421"/>
            </a:xfrm>
            <a:prstGeom prst="rect">
              <a:avLst/>
            </a:prstGeom>
            <a:noFill/>
          </p:spPr>
        </p:pic>
        <p:sp>
          <p:nvSpPr>
            <p:cNvPr id="19" name="Rectangle 18"/>
            <p:cNvSpPr/>
            <p:nvPr/>
          </p:nvSpPr>
          <p:spPr>
            <a:xfrm>
              <a:off x="3039672" y="3300350"/>
              <a:ext cx="1760928" cy="584775"/>
            </a:xfrm>
            <a:prstGeom prst="rect">
              <a:avLst/>
            </a:prstGeom>
          </p:spPr>
          <p:txBody>
            <a:bodyPr wrap="square">
              <a:spAutoFit/>
            </a:bodyPr>
            <a:lstStyle/>
            <a:p>
              <a:pPr algn="ctr"/>
              <a:r>
                <a:rPr lang="en-US" sz="1600" dirty="0" smtClean="0">
                  <a:effectLst>
                    <a:glow rad="101600">
                      <a:schemeClr val="bg1">
                        <a:lumMod val="95000"/>
                        <a:lumOff val="5000"/>
                        <a:alpha val="60000"/>
                      </a:schemeClr>
                    </a:glow>
                  </a:effectLst>
                </a:rPr>
                <a:t>Direct Attached w/ SAS Disks</a:t>
              </a:r>
              <a:endParaRPr lang="en-US" sz="1600" dirty="0">
                <a:effectLst>
                  <a:glow rad="101600">
                    <a:schemeClr val="bg1">
                      <a:lumMod val="95000"/>
                      <a:lumOff val="5000"/>
                      <a:alpha val="60000"/>
                    </a:schemeClr>
                  </a:glow>
                </a:effectLst>
              </a:endParaRPr>
            </a:p>
          </p:txBody>
        </p:sp>
      </p:grpSp>
      <p:grpSp>
        <p:nvGrpSpPr>
          <p:cNvPr id="20" name="Group 55"/>
          <p:cNvGrpSpPr/>
          <p:nvPr/>
        </p:nvGrpSpPr>
        <p:grpSpPr>
          <a:xfrm>
            <a:off x="7002072" y="2414650"/>
            <a:ext cx="1760928" cy="1458600"/>
            <a:chOff x="6934200" y="2438400"/>
            <a:chExt cx="1760928" cy="1458600"/>
          </a:xfrm>
        </p:grpSpPr>
        <p:grpSp>
          <p:nvGrpSpPr>
            <p:cNvPr id="21" name="Group 39"/>
            <p:cNvGrpSpPr/>
            <p:nvPr/>
          </p:nvGrpSpPr>
          <p:grpSpPr>
            <a:xfrm>
              <a:off x="7253297" y="2438400"/>
              <a:ext cx="1128703" cy="896938"/>
              <a:chOff x="7253297" y="2438400"/>
              <a:chExt cx="1128703" cy="896938"/>
            </a:xfrm>
          </p:grpSpPr>
          <p:pic>
            <p:nvPicPr>
              <p:cNvPr id="23" name="Picture 4" descr="\\eventsql\dvd\Online_ART\DVD_ART34\Artwork_Imagery\Hardware Photos\OEM HW\Storage devices\open hard disk.png"/>
              <p:cNvPicPr>
                <a:picLocks noChangeAspect="1" noChangeArrowheads="1"/>
              </p:cNvPicPr>
              <p:nvPr/>
            </p:nvPicPr>
            <p:blipFill>
              <a:blip r:embed="rId7" cstate="email"/>
              <a:srcRect/>
              <a:stretch>
                <a:fillRect/>
              </a:stretch>
            </p:blipFill>
            <p:spPr bwMode="auto">
              <a:xfrm>
                <a:off x="7253297" y="2438400"/>
                <a:ext cx="825515" cy="744538"/>
              </a:xfrm>
              <a:prstGeom prst="rect">
                <a:avLst/>
              </a:prstGeom>
              <a:noFill/>
            </p:spPr>
          </p:pic>
          <p:pic>
            <p:nvPicPr>
              <p:cNvPr id="24" name="Picture 4" descr="\\eventsql\dvd\Online_ART\DVD_ART34\Artwork_Imagery\Hardware Photos\OEM HW\Storage devices\open hard disk.png"/>
              <p:cNvPicPr>
                <a:picLocks noChangeAspect="1" noChangeArrowheads="1"/>
              </p:cNvPicPr>
              <p:nvPr/>
            </p:nvPicPr>
            <p:blipFill>
              <a:blip r:embed="rId7" cstate="email"/>
              <a:srcRect/>
              <a:stretch>
                <a:fillRect/>
              </a:stretch>
            </p:blipFill>
            <p:spPr bwMode="auto">
              <a:xfrm>
                <a:off x="7556485" y="2590800"/>
                <a:ext cx="825515" cy="744538"/>
              </a:xfrm>
              <a:prstGeom prst="rect">
                <a:avLst/>
              </a:prstGeom>
              <a:noFill/>
            </p:spPr>
          </p:pic>
        </p:grpSp>
        <p:sp>
          <p:nvSpPr>
            <p:cNvPr id="22" name="Rectangle 21"/>
            <p:cNvSpPr/>
            <p:nvPr/>
          </p:nvSpPr>
          <p:spPr>
            <a:xfrm>
              <a:off x="6934200" y="3312225"/>
              <a:ext cx="1760928" cy="584775"/>
            </a:xfrm>
            <a:prstGeom prst="rect">
              <a:avLst/>
            </a:prstGeom>
          </p:spPr>
          <p:txBody>
            <a:bodyPr wrap="square">
              <a:spAutoFit/>
            </a:bodyPr>
            <a:lstStyle/>
            <a:p>
              <a:pPr algn="ctr"/>
              <a:r>
                <a:rPr lang="en-US" sz="1600" dirty="0" smtClean="0">
                  <a:effectLst>
                    <a:glow rad="101600">
                      <a:schemeClr val="bg1">
                        <a:lumMod val="95000"/>
                        <a:lumOff val="5000"/>
                        <a:alpha val="60000"/>
                      </a:schemeClr>
                    </a:glow>
                  </a:effectLst>
                </a:rPr>
                <a:t>JBOD SATA</a:t>
              </a:r>
              <a:br>
                <a:rPr lang="en-US" sz="1600" dirty="0" smtClean="0">
                  <a:effectLst>
                    <a:glow rad="101600">
                      <a:schemeClr val="bg1">
                        <a:lumMod val="95000"/>
                        <a:lumOff val="5000"/>
                        <a:alpha val="60000"/>
                      </a:schemeClr>
                    </a:glow>
                  </a:effectLst>
                </a:rPr>
              </a:br>
              <a:r>
                <a:rPr lang="en-US" sz="1600" dirty="0" smtClean="0">
                  <a:effectLst>
                    <a:glow rad="101600">
                      <a:schemeClr val="bg1">
                        <a:lumMod val="95000"/>
                        <a:lumOff val="5000"/>
                        <a:alpha val="60000"/>
                      </a:schemeClr>
                    </a:glow>
                  </a:effectLst>
                </a:rPr>
                <a:t>(RAID-less)</a:t>
              </a:r>
              <a:endParaRPr lang="en-US" sz="1600" dirty="0"/>
            </a:p>
          </p:txBody>
        </p:sp>
      </p:grpSp>
      <p:grpSp>
        <p:nvGrpSpPr>
          <p:cNvPr id="25" name="Group 74"/>
          <p:cNvGrpSpPr/>
          <p:nvPr/>
        </p:nvGrpSpPr>
        <p:grpSpPr>
          <a:xfrm>
            <a:off x="4865639" y="2734235"/>
            <a:ext cx="1760928" cy="1144361"/>
            <a:chOff x="5383316" y="2438400"/>
            <a:chExt cx="1760928" cy="1144361"/>
          </a:xfrm>
        </p:grpSpPr>
        <p:sp>
          <p:nvSpPr>
            <p:cNvPr id="26" name="Rectangle 25"/>
            <p:cNvSpPr/>
            <p:nvPr/>
          </p:nvSpPr>
          <p:spPr>
            <a:xfrm>
              <a:off x="5383316" y="2997986"/>
              <a:ext cx="1760928" cy="584775"/>
            </a:xfrm>
            <a:prstGeom prst="rect">
              <a:avLst/>
            </a:prstGeom>
          </p:spPr>
          <p:txBody>
            <a:bodyPr wrap="square">
              <a:spAutoFit/>
            </a:bodyPr>
            <a:lstStyle/>
            <a:p>
              <a:pPr algn="ctr"/>
              <a:r>
                <a:rPr lang="en-US" sz="1600" dirty="0" smtClean="0">
                  <a:effectLst>
                    <a:glow rad="101600">
                      <a:schemeClr val="bg1">
                        <a:lumMod val="95000"/>
                        <a:lumOff val="5000"/>
                        <a:alpha val="60000"/>
                      </a:schemeClr>
                    </a:glow>
                  </a:effectLst>
                </a:rPr>
                <a:t>Direct Attached w/ SATA Disks</a:t>
              </a:r>
              <a:endParaRPr lang="en-US" sz="1600" dirty="0"/>
            </a:p>
          </p:txBody>
        </p:sp>
        <p:pic>
          <p:nvPicPr>
            <p:cNvPr id="27" name="Picture 14" descr="\\eventsql\dvd\Online_ART\DVD_ART34\Artwork_Imagery\Hardware Photos\OEM HW\SERVERS\HP ProLiant DL320s.png"/>
            <p:cNvPicPr>
              <a:picLocks noChangeAspect="1" noChangeArrowheads="1"/>
            </p:cNvPicPr>
            <p:nvPr/>
          </p:nvPicPr>
          <p:blipFill>
            <a:blip r:embed="rId8" cstate="email"/>
            <a:srcRect/>
            <a:stretch>
              <a:fillRect/>
            </a:stretch>
          </p:blipFill>
          <p:spPr bwMode="auto">
            <a:xfrm>
              <a:off x="5430048" y="2438400"/>
              <a:ext cx="1667465" cy="475488"/>
            </a:xfrm>
            <a:prstGeom prst="rect">
              <a:avLst/>
            </a:prstGeom>
            <a:noFill/>
          </p:spPr>
        </p:pic>
      </p:grpSp>
      <p:sp>
        <p:nvSpPr>
          <p:cNvPr id="28" name="Rectangle 27"/>
          <p:cNvSpPr/>
          <p:nvPr/>
        </p:nvSpPr>
        <p:spPr>
          <a:xfrm>
            <a:off x="381000" y="4876800"/>
            <a:ext cx="8763000" cy="1149033"/>
          </a:xfrm>
          <a:prstGeom prst="rect">
            <a:avLst/>
          </a:prstGeom>
        </p:spPr>
        <p:txBody>
          <a:bodyPr wrap="square">
            <a:spAutoFit/>
          </a:bodyPr>
          <a:lstStyle/>
          <a:p>
            <a:pPr marL="396875" lvl="2" indent="-396875">
              <a:lnSpc>
                <a:spcPct val="90000"/>
              </a:lnSpc>
              <a:spcBef>
                <a:spcPct val="20000"/>
              </a:spcBef>
              <a:spcAft>
                <a:spcPts val="400"/>
              </a:spcAft>
              <a:buClr>
                <a:srgbClr val="777777"/>
              </a:buClr>
              <a:buSzPct val="130000"/>
              <a:buBlip>
                <a:blip r:embed="rId9"/>
              </a:buBlip>
              <a:defRPr/>
            </a:pPr>
            <a:r>
              <a:rPr lang="en-US" sz="2000" dirty="0">
                <a:solidFill>
                  <a:srgbClr val="99CC99"/>
                </a:solidFill>
              </a:rPr>
              <a:t>Continual platform innovation yields over </a:t>
            </a:r>
            <a:r>
              <a:rPr lang="en-US" sz="2000" dirty="0" smtClean="0">
                <a:solidFill>
                  <a:srgbClr val="99CC99"/>
                </a:solidFill>
              </a:rPr>
              <a:t>90</a:t>
            </a:r>
            <a:r>
              <a:rPr lang="en-US" sz="2000" dirty="0">
                <a:solidFill>
                  <a:srgbClr val="99CC99"/>
                </a:solidFill>
              </a:rPr>
              <a:t>% reduction in disk </a:t>
            </a:r>
            <a:r>
              <a:rPr lang="en-US" sz="2000" dirty="0" smtClean="0">
                <a:solidFill>
                  <a:srgbClr val="99CC99"/>
                </a:solidFill>
              </a:rPr>
              <a:t>I/O from 2003</a:t>
            </a:r>
            <a:endParaRPr lang="en-US" sz="2000" dirty="0">
              <a:solidFill>
                <a:srgbClr val="99CC99"/>
              </a:solidFill>
            </a:endParaRPr>
          </a:p>
          <a:p>
            <a:pPr marL="396875" lvl="2" indent="-396875">
              <a:lnSpc>
                <a:spcPct val="90000"/>
              </a:lnSpc>
              <a:spcBef>
                <a:spcPct val="20000"/>
              </a:spcBef>
              <a:spcAft>
                <a:spcPts val="400"/>
              </a:spcAft>
              <a:buClr>
                <a:srgbClr val="777777"/>
              </a:buClr>
              <a:buSzPct val="130000"/>
              <a:buBlip>
                <a:blip r:embed="rId9"/>
              </a:buBlip>
              <a:defRPr/>
            </a:pPr>
            <a:r>
              <a:rPr lang="en-US" sz="2000" dirty="0">
                <a:solidFill>
                  <a:srgbClr val="99CC99"/>
                </a:solidFill>
              </a:rPr>
              <a:t>Disk I/O patterns optimized for better hardware utilization</a:t>
            </a:r>
          </a:p>
          <a:p>
            <a:pPr marL="396875" lvl="2" indent="-396875">
              <a:lnSpc>
                <a:spcPct val="90000"/>
              </a:lnSpc>
              <a:spcBef>
                <a:spcPct val="20000"/>
              </a:spcBef>
              <a:spcAft>
                <a:spcPts val="400"/>
              </a:spcAft>
              <a:buClr>
                <a:srgbClr val="777777"/>
              </a:buClr>
              <a:buSzPct val="130000"/>
              <a:buBlip>
                <a:blip r:embed="rId9"/>
              </a:buBlip>
              <a:defRPr/>
            </a:pPr>
            <a:r>
              <a:rPr lang="en-US" sz="2000" dirty="0">
                <a:solidFill>
                  <a:srgbClr val="99CC99"/>
                </a:solidFill>
              </a:rPr>
              <a:t>Resilience against corruption through automated page-level repairs</a:t>
            </a:r>
          </a:p>
        </p:txBody>
      </p:sp>
      <p:sp>
        <p:nvSpPr>
          <p:cNvPr id="29" name="Rectangle 28"/>
          <p:cNvSpPr/>
          <p:nvPr/>
        </p:nvSpPr>
        <p:spPr>
          <a:xfrm>
            <a:off x="381000" y="1069210"/>
            <a:ext cx="8382000" cy="867930"/>
          </a:xfrm>
          <a:prstGeom prst="rect">
            <a:avLst/>
          </a:prstGeom>
        </p:spPr>
        <p:txBody>
          <a:bodyPr wrap="square">
            <a:spAutoFit/>
          </a:bodyPr>
          <a:lstStyle/>
          <a:p>
            <a:pPr algn="ctr">
              <a:lnSpc>
                <a:spcPct val="90000"/>
              </a:lnSpc>
              <a:spcBef>
                <a:spcPct val="20000"/>
              </a:spcBef>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Select from a range of storage enabled by scalability and performance enhancements</a:t>
            </a:r>
          </a:p>
        </p:txBody>
      </p:sp>
    </p:spTree>
    <p:extLst>
      <p:ext uri="{BB962C8B-B14F-4D97-AF65-F5344CB8AC3E}">
        <p14:creationId xmlns="" xmlns:p14="http://schemas.microsoft.com/office/powerpoint/2010/main" val="161967559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glick\AppData\Local\Microsoft\Windows\Temporary Internet Files\Content.IE5\YD9FM2F0\MCj04338950000[1].png"/>
          <p:cNvPicPr>
            <a:picLocks noChangeAspect="1" noChangeArrowheads="1"/>
          </p:cNvPicPr>
          <p:nvPr/>
        </p:nvPicPr>
        <p:blipFill>
          <a:blip r:embed="rId4" cstate="print"/>
          <a:srcRect/>
          <a:stretch>
            <a:fillRect/>
          </a:stretch>
        </p:blipFill>
        <p:spPr bwMode="auto">
          <a:xfrm>
            <a:off x="7762875" y="-2876550"/>
            <a:ext cx="3200400" cy="3200400"/>
          </a:xfrm>
          <a:prstGeom prst="rect">
            <a:avLst/>
          </a:prstGeom>
          <a:noFill/>
        </p:spPr>
      </p:pic>
      <p:pic>
        <p:nvPicPr>
          <p:cNvPr id="8" name="Picture 7" descr="C:\Users\aglick\Documents\Clipart\Pocket PC pda.png"/>
          <p:cNvPicPr>
            <a:picLocks noChangeAspect="1" noChangeArrowheads="1"/>
          </p:cNvPicPr>
          <p:nvPr/>
        </p:nvPicPr>
        <p:blipFill>
          <a:blip r:embed="rId5" cstate="print"/>
          <a:srcRect/>
          <a:stretch>
            <a:fillRect/>
          </a:stretch>
        </p:blipFill>
        <p:spPr bwMode="auto">
          <a:xfrm>
            <a:off x="7292839" y="3677250"/>
            <a:ext cx="1041535" cy="1985983"/>
          </a:xfrm>
          <a:prstGeom prst="rect">
            <a:avLst/>
          </a:prstGeom>
          <a:noFill/>
        </p:spPr>
      </p:pic>
      <p:sp>
        <p:nvSpPr>
          <p:cNvPr id="2" name="Title 1"/>
          <p:cNvSpPr>
            <a:spLocks noGrp="1"/>
          </p:cNvSpPr>
          <p:nvPr>
            <p:ph type="title"/>
          </p:nvPr>
        </p:nvSpPr>
        <p:spPr>
          <a:xfrm>
            <a:off x="381000" y="230188"/>
            <a:ext cx="8382000" cy="664797"/>
          </a:xfrm>
        </p:spPr>
        <p:txBody>
          <a:bodyPr/>
          <a:lstStyle/>
          <a:p>
            <a:r>
              <a:rPr dirty="0" smtClean="0"/>
              <a:t>Mobile Device Updates</a:t>
            </a:r>
            <a:endParaRPr lang="en-US" dirty="0"/>
          </a:p>
        </p:txBody>
      </p:sp>
      <p:sp>
        <p:nvSpPr>
          <p:cNvPr id="3" name="Content Placeholder 2"/>
          <p:cNvSpPr>
            <a:spLocks noGrp="1"/>
          </p:cNvSpPr>
          <p:nvPr>
            <p:ph idx="1"/>
          </p:nvPr>
        </p:nvSpPr>
        <p:spPr>
          <a:xfrm>
            <a:off x="381000" y="1412875"/>
            <a:ext cx="8382000" cy="2609945"/>
          </a:xfrm>
        </p:spPr>
        <p:txBody>
          <a:bodyPr/>
          <a:lstStyle/>
          <a:p>
            <a:r>
              <a:rPr lang="en-US" dirty="0" smtClean="0"/>
              <a:t>Installs on WM 6.1+</a:t>
            </a:r>
          </a:p>
          <a:p>
            <a:r>
              <a:rPr lang="en-US" dirty="0" smtClean="0"/>
              <a:t>Auto-detect at the Exchange Server</a:t>
            </a:r>
          </a:p>
          <a:p>
            <a:r>
              <a:rPr lang="en-US" dirty="0" smtClean="0"/>
              <a:t>Delivered </a:t>
            </a:r>
            <a:r>
              <a:rPr lang="en-US" dirty="0"/>
              <a:t>o</a:t>
            </a:r>
            <a:r>
              <a:rPr lang="en-US" dirty="0" smtClean="0"/>
              <a:t>ver the air (OTA)</a:t>
            </a:r>
          </a:p>
          <a:p>
            <a:endParaRPr lang="en-US" dirty="0" smtClean="0"/>
          </a:p>
          <a:p>
            <a:endParaRPr lang="en-US" dirty="0"/>
          </a:p>
        </p:txBody>
      </p:sp>
      <p:sp>
        <p:nvSpPr>
          <p:cNvPr id="9" name="Rounded Rectangular Callout 8"/>
          <p:cNvSpPr/>
          <p:nvPr/>
        </p:nvSpPr>
        <p:spPr bwMode="auto">
          <a:xfrm>
            <a:off x="7010401" y="2962275"/>
            <a:ext cx="1714500" cy="552449"/>
          </a:xfrm>
          <a:prstGeom prst="wedgeRoundRectCallout">
            <a:avLst/>
          </a:prstGeom>
          <a:solidFill>
            <a:schemeClr val="tx1"/>
          </a:solidFill>
          <a:ln w="69850">
            <a:gradFill>
              <a:gsLst>
                <a:gs pos="0">
                  <a:srgbClr val="5E9EFF"/>
                </a:gs>
                <a:gs pos="39999">
                  <a:srgbClr val="85C2FF"/>
                </a:gs>
                <a:gs pos="70000">
                  <a:srgbClr val="C4D6EB"/>
                </a:gs>
                <a:gs pos="100000">
                  <a:srgbClr val="FFEBFA"/>
                </a:gs>
              </a:gsLst>
              <a:lin ang="5400000" scaled="0"/>
            </a:gra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0" name="TextBox 9"/>
          <p:cNvSpPr txBox="1"/>
          <p:nvPr/>
        </p:nvSpPr>
        <p:spPr>
          <a:xfrm>
            <a:off x="6986494" y="2971800"/>
            <a:ext cx="1776448" cy="461665"/>
          </a:xfrm>
          <a:prstGeom prst="rect">
            <a:avLst/>
          </a:prstGeom>
          <a:noFill/>
        </p:spPr>
        <p:txBody>
          <a:bodyPr wrap="none" rtlCol="0">
            <a:spAutoFit/>
          </a:bodyPr>
          <a:lstStyle/>
          <a:p>
            <a:r>
              <a:rPr lang="en-US" sz="2400" dirty="0" smtClean="0">
                <a:solidFill>
                  <a:schemeClr val="bg1"/>
                </a:solidFill>
                <a:effectLst>
                  <a:outerShdw blurRad="38100" dist="38100" dir="2700000" algn="tl">
                    <a:srgbClr val="000000">
                      <a:alpha val="43137"/>
                    </a:srgbClr>
                  </a:outerShdw>
                </a:effectLst>
              </a:rPr>
              <a:t>Update Me!</a:t>
            </a:r>
            <a:endParaRPr lang="en-US" sz="2400" dirty="0" err="1" smtClean="0">
              <a:solidFill>
                <a:schemeClr val="bg1"/>
              </a:solidFill>
              <a:effectLst>
                <a:outerShdw blurRad="38100" dist="38100" dir="2700000" algn="tl">
                  <a:srgbClr val="000000">
                    <a:alpha val="43137"/>
                  </a:srgbClr>
                </a:outerShdw>
              </a:effectLst>
            </a:endParaRPr>
          </a:p>
        </p:txBody>
      </p:sp>
      <p:sp>
        <p:nvSpPr>
          <p:cNvPr id="11" name="TextBox 10"/>
          <p:cNvSpPr txBox="1"/>
          <p:nvPr/>
        </p:nvSpPr>
        <p:spPr>
          <a:xfrm>
            <a:off x="7486022" y="2971800"/>
            <a:ext cx="777392" cy="461665"/>
          </a:xfrm>
          <a:prstGeom prst="rect">
            <a:avLst/>
          </a:prstGeom>
          <a:noFill/>
        </p:spPr>
        <p:txBody>
          <a:bodyPr wrap="none" rtlCol="0">
            <a:spAutoFit/>
          </a:bodyPr>
          <a:lstStyle/>
          <a:p>
            <a:r>
              <a:rPr lang="en-US" sz="2400" dirty="0" err="1" smtClean="0">
                <a:solidFill>
                  <a:schemeClr val="bg1"/>
                </a:solidFill>
                <a:effectLst>
                  <a:outerShdw blurRad="38100" dist="38100" dir="2700000" algn="tl">
                    <a:srgbClr val="000000">
                      <a:alpha val="43137"/>
                    </a:srgbClr>
                  </a:outerShdw>
                </a:effectLst>
              </a:rPr>
              <a:t>Yay</a:t>
            </a:r>
            <a:r>
              <a:rPr lang="en-US" sz="2400" dirty="0" smtClean="0">
                <a:solidFill>
                  <a:schemeClr val="bg1"/>
                </a:solidFill>
                <a:effectLst>
                  <a:outerShdw blurRad="38100" dist="38100" dir="2700000" algn="tl">
                    <a:srgbClr val="000000">
                      <a:alpha val="43137"/>
                    </a:srgbClr>
                  </a:outerShdw>
                </a:effectLst>
              </a:rPr>
              <a:t>!</a:t>
            </a:r>
          </a:p>
        </p:txBody>
      </p:sp>
      <p:pic>
        <p:nvPicPr>
          <p:cNvPr id="6" name="Picture 2" descr="C:\Users\aglick\Desktop\Mesh\Outlook.png"/>
          <p:cNvPicPr>
            <a:picLocks noChangeAspect="1" noChangeArrowheads="1"/>
          </p:cNvPicPr>
          <p:nvPr/>
        </p:nvPicPr>
        <p:blipFill>
          <a:blip r:embed="rId6">
            <a:clrChange>
              <a:clrFrom>
                <a:srgbClr val="D4D0C8"/>
              </a:clrFrom>
              <a:clrTo>
                <a:srgbClr val="D4D0C8">
                  <a:alpha val="0"/>
                </a:srgbClr>
              </a:clrTo>
            </a:clrChange>
            <a:lum bright="5000" contrast="-59000"/>
          </a:blip>
          <a:srcRect/>
          <a:stretch>
            <a:fillRect/>
          </a:stretch>
        </p:blipFill>
        <p:spPr bwMode="auto">
          <a:xfrm>
            <a:off x="8604305" y="-1642714"/>
            <a:ext cx="538784" cy="453713"/>
          </a:xfrm>
          <a:prstGeom prst="rect">
            <a:avLst/>
          </a:prstGeom>
          <a:noFill/>
        </p:spPr>
      </p:pic>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hidden"/>
                                      </p:to>
                                    </p:set>
                                  </p:childTnLst>
                                </p:cTn>
                              </p:par>
                            </p:childTnLst>
                          </p:cTn>
                        </p:par>
                        <p:par>
                          <p:cTn id="17" fill="hold">
                            <p:stCondLst>
                              <p:cond delay="0"/>
                            </p:stCondLst>
                            <p:childTnLst>
                              <p:par>
                                <p:cTn id="18" presetID="2" presetClass="entr" presetSubtype="4" fill="hold" nodeType="afterEffect">
                                  <p:stCondLst>
                                    <p:cond delay="50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1" presetClass="entr" presetSubtype="0" fill="hold" grpId="1" nodeType="after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par>
                          <p:cTn id="27" fill="hold">
                            <p:stCondLst>
                              <p:cond delay="1000"/>
                            </p:stCondLst>
                            <p:childTnLst>
                              <p:par>
                                <p:cTn id="28" presetID="1" presetClass="entr" presetSubtype="0" fill="hold" nodeType="afterEffect">
                                  <p:stCondLst>
                                    <p:cond delay="1000"/>
                                  </p:stCondLst>
                                  <p:childTnLst>
                                    <p:set>
                                      <p:cBhvr>
                                        <p:cTn id="29" dur="1" fill="hold">
                                          <p:stCondLst>
                                            <p:cond delay="0"/>
                                          </p:stCondLst>
                                        </p:cTn>
                                        <p:tgtEl>
                                          <p:spTgt spid="6"/>
                                        </p:tgtEl>
                                        <p:attrNameLst>
                                          <p:attrName>style.visibility</p:attrName>
                                        </p:attrNameLst>
                                      </p:cBhvr>
                                      <p:to>
                                        <p:strVal val="visible"/>
                                      </p:to>
                                    </p:set>
                                  </p:childTnLst>
                                </p:cTn>
                              </p:par>
                              <p:par>
                                <p:cTn id="30" presetID="1" presetClass="entr" presetSubtype="0" fill="hold" nodeType="withEffect">
                                  <p:stCondLst>
                                    <p:cond delay="1000"/>
                                  </p:stCondLst>
                                  <p:childTnLst>
                                    <p:set>
                                      <p:cBhvr>
                                        <p:cTn id="31" dur="1" fill="hold">
                                          <p:stCondLst>
                                            <p:cond delay="0"/>
                                          </p:stCondLst>
                                        </p:cTn>
                                        <p:tgtEl>
                                          <p:spTgt spid="5"/>
                                        </p:tgtEl>
                                        <p:attrNameLst>
                                          <p:attrName>style.visibility</p:attrName>
                                        </p:attrNameLst>
                                      </p:cBhvr>
                                      <p:to>
                                        <p:strVal val="visible"/>
                                      </p:to>
                                    </p:set>
                                  </p:childTnLst>
                                </p:cTn>
                              </p:par>
                              <p:par>
                                <p:cTn id="32" presetID="0" presetClass="path" presetSubtype="0" decel="50000" fill="hold" nodeType="withEffect">
                                  <p:stCondLst>
                                    <p:cond delay="1000"/>
                                  </p:stCondLst>
                                  <p:childTnLst>
                                    <p:animMotion origin="layout" path="M 0 0 L -0.83958 0.89028 " pathEditMode="relative" ptsTypes="AA">
                                      <p:cBhvr>
                                        <p:cTn id="33" dur="2000" fill="hold"/>
                                        <p:tgtEl>
                                          <p:spTgt spid="5"/>
                                        </p:tgtEl>
                                        <p:attrNameLst>
                                          <p:attrName>ppt_x</p:attrName>
                                          <p:attrName>ppt_y</p:attrName>
                                        </p:attrNameLst>
                                      </p:cBhvr>
                                    </p:animMotion>
                                  </p:childTnLst>
                                </p:cTn>
                              </p:par>
                              <p:par>
                                <p:cTn id="34" presetID="0" presetClass="path" presetSubtype="0" decel="50000" fill="hold" nodeType="withEffect">
                                  <p:stCondLst>
                                    <p:cond delay="1000"/>
                                  </p:stCondLst>
                                  <p:childTnLst>
                                    <p:animMotion origin="layout" path="M 0 0 L -0.83958 0.89028 " pathEditMode="relative" ptsTypes="AA">
                                      <p:cBhvr>
                                        <p:cTn id="35" dur="2000" fill="hold"/>
                                        <p:tgtEl>
                                          <p:spTgt spid="6"/>
                                        </p:tgtEl>
                                        <p:attrNameLst>
                                          <p:attrName>ppt_x</p:attrName>
                                          <p:attrName>ppt_y</p:attrName>
                                        </p:attrNameLst>
                                      </p:cBhvr>
                                    </p:animMotion>
                                  </p:childTnLst>
                                </p:cTn>
                              </p:par>
                            </p:childTnLst>
                          </p:cTn>
                        </p:par>
                        <p:par>
                          <p:cTn id="36" fill="hold">
                            <p:stCondLst>
                              <p:cond delay="4000"/>
                            </p:stCondLst>
                            <p:childTnLst>
                              <p:par>
                                <p:cTn id="37" presetID="0" presetClass="path" presetSubtype="0" accel="50000" decel="50000" fill="hold" nodeType="afterEffect">
                                  <p:stCondLst>
                                    <p:cond delay="0"/>
                                  </p:stCondLst>
                                  <p:childTnLst>
                                    <p:animMotion origin="layout" path="M -0.83958 0.89027 L -0.12812 0.88055 " pathEditMode="relative" ptsTypes="AA">
                                      <p:cBhvr>
                                        <p:cTn id="38" dur="2000" fill="hold"/>
                                        <p:tgtEl>
                                          <p:spTgt spid="6"/>
                                        </p:tgtEl>
                                        <p:attrNameLst>
                                          <p:attrName>ppt_x</p:attrName>
                                          <p:attrName>ppt_y</p:attrName>
                                        </p:attrNameLst>
                                      </p:cBhvr>
                                    </p:animMotion>
                                  </p:childTnLst>
                                </p:cTn>
                              </p:par>
                            </p:childTnLst>
                          </p:cTn>
                        </p:par>
                        <p:par>
                          <p:cTn id="39" fill="hold">
                            <p:stCondLst>
                              <p:cond delay="6000"/>
                            </p:stCondLst>
                            <p:childTnLst>
                              <p:par>
                                <p:cTn id="40" presetID="1" presetClass="exit" presetSubtype="0" fill="hold" grpId="2" nodeType="afterEffect">
                                  <p:stCondLst>
                                    <p:cond delay="0"/>
                                  </p:stCondLst>
                                  <p:childTnLst>
                                    <p:set>
                                      <p:cBhvr>
                                        <p:cTn id="41" dur="1" fill="hold">
                                          <p:stCondLst>
                                            <p:cond delay="0"/>
                                          </p:stCondLst>
                                        </p:cTn>
                                        <p:tgtEl>
                                          <p:spTgt spid="10"/>
                                        </p:tgtEl>
                                        <p:attrNameLst>
                                          <p:attrName>style.visibility</p:attrName>
                                        </p:attrNameLst>
                                      </p:cBhvr>
                                      <p:to>
                                        <p:strVal val="hidden"/>
                                      </p:to>
                                    </p:set>
                                  </p:childTnLst>
                                </p:cTn>
                              </p:par>
                              <p:par>
                                <p:cTn id="42" presetID="1" presetClass="exit" presetSubtype="0" fill="hold" grpId="2" nodeType="withEffect">
                                  <p:stCondLst>
                                    <p:cond delay="0"/>
                                  </p:stCondLst>
                                  <p:childTnLst>
                                    <p:set>
                                      <p:cBhvr>
                                        <p:cTn id="43" dur="1" fill="hold">
                                          <p:stCondLst>
                                            <p:cond delay="0"/>
                                          </p:stCondLst>
                                        </p:cTn>
                                        <p:tgtEl>
                                          <p:spTgt spid="9"/>
                                        </p:tgtEl>
                                        <p:attrNameLst>
                                          <p:attrName>style.visibility</p:attrName>
                                        </p:attrNameLst>
                                      </p:cBhvr>
                                      <p:to>
                                        <p:strVal val="hidden"/>
                                      </p:to>
                                    </p:set>
                                  </p:childTnLst>
                                </p:cTn>
                              </p:par>
                            </p:childTnLst>
                          </p:cTn>
                        </p:par>
                        <p:par>
                          <p:cTn id="44" fill="hold">
                            <p:stCondLst>
                              <p:cond delay="6000"/>
                            </p:stCondLst>
                            <p:childTnLst>
                              <p:par>
                                <p:cTn id="45" presetID="0" presetClass="path" presetSubtype="0" accel="50000" decel="50000" fill="hold" nodeType="afterEffect">
                                  <p:stCondLst>
                                    <p:cond delay="0"/>
                                  </p:stCondLst>
                                  <p:childTnLst>
                                    <p:animMotion origin="layout" path="M 0 0 C 0.00069 0.0037 0.00295 0.01481 0.00208 0.01111 C 0.00173 0.00972 0.00139 0.00833 0.00104 0.00694 C 0.00069 0.00463 0.00035 0.00231 0 0 C -0.00035 -0.00139 -0.00087 -0.00278 -0.00104 -0.00417 C -0.00156 -0.00695 -0.00174 -0.00972 -0.00208 -0.0125 C -0.00243 -0.01574 -0.00313 -0.01898 -0.00313 -0.02222 C -0.00313 -0.02408 -0.00226 -0.01852 -0.00208 -0.01667 C -0.00156 -0.01296 -0.00139 -0.00926 -0.00104 -0.00556 C -0.00139 -0.01435 -0.00208 -0.04074 -0.00208 -0.03195 C -0.00208 -0.02222 -0.00139 -0.0125 -0.00104 -0.00278 C -0.00035 0.01157 0.00052 0.02616 0.00312 0.04028 C 0.0026 0.02153 0.00104 0.00208 0.00104 -0.01667 " pathEditMode="relative" ptsTypes="ffffffffffffA">
                                      <p:cBhvr>
                                        <p:cTn id="46" dur="2000" fill="hold"/>
                                        <p:tgtEl>
                                          <p:spTgt spid="8"/>
                                        </p:tgtEl>
                                        <p:attrNameLst>
                                          <p:attrName>ppt_x</p:attrName>
                                          <p:attrName>ppt_y</p:attrName>
                                        </p:attrNameLst>
                                      </p:cBhvr>
                                    </p:animMotion>
                                  </p:childTnLst>
                                </p:cTn>
                              </p:par>
                              <p:par>
                                <p:cTn id="47" presetID="0" presetClass="path" presetSubtype="0" accel="50000" decel="50000" fill="hold" nodeType="withEffect">
                                  <p:stCondLst>
                                    <p:cond delay="0"/>
                                  </p:stCondLst>
                                  <p:childTnLst>
                                    <p:animMotion origin="layout" path="M -0.11666 0.8875 C -0.11597 0.8912 -0.11371 0.90231 -0.11458 0.89861 C -0.11493 0.89722 -0.11528 0.89583 -0.11562 0.89444 C -0.11597 0.89213 -0.11632 0.88981 -0.11666 0.8875 C -0.11701 0.88611 -0.11753 0.88472 -0.11771 0.88333 C -0.11823 0.88055 -0.1184 0.87778 -0.11875 0.875 C -0.11909 0.87176 -0.11979 0.86852 -0.11979 0.86528 C -0.11979 0.86342 -0.11892 0.86898 -0.11875 0.87083 C -0.11823 0.87454 -0.11805 0.87824 -0.11771 0.88194 C -0.11805 0.87315 -0.11875 0.84676 -0.11875 0.85555 C -0.11875 0.86528 -0.11805 0.875 -0.11771 0.88472 C -0.11701 0.89907 -0.11614 0.91366 -0.11354 0.92778 C -0.11406 0.90903 -0.11562 0.88958 -0.11562 0.87083 " pathEditMode="relative" rAng="0" ptsTypes="ffffffffffffA">
                                      <p:cBhvr>
                                        <p:cTn id="48" dur="2000" fill="hold"/>
                                        <p:tgtEl>
                                          <p:spTgt spid="6"/>
                                        </p:tgtEl>
                                        <p:attrNameLst>
                                          <p:attrName>ppt_x</p:attrName>
                                          <p:attrName>ppt_y</p:attrName>
                                        </p:attrNameLst>
                                      </p:cBhvr>
                                      <p:rCtr x="0" y="0"/>
                                    </p:animMotion>
                                  </p:childTnLst>
                                </p:cTn>
                              </p:par>
                            </p:childTnLst>
                          </p:cTn>
                        </p:par>
                        <p:par>
                          <p:cTn id="49" fill="hold">
                            <p:stCondLst>
                              <p:cond delay="8000"/>
                            </p:stCondLst>
                            <p:childTnLst>
                              <p:par>
                                <p:cTn id="50" presetID="1" presetClass="entr" presetSubtype="0" fill="hold" grpId="3" nodeType="afterEffect">
                                  <p:stCondLst>
                                    <p:cond delay="0"/>
                                  </p:stCondLst>
                                  <p:childTnLst>
                                    <p:set>
                                      <p:cBhvr>
                                        <p:cTn id="51" dur="1" fill="hold">
                                          <p:stCondLst>
                                            <p:cond delay="0"/>
                                          </p:stCondLst>
                                        </p:cTn>
                                        <p:tgtEl>
                                          <p:spTgt spid="9"/>
                                        </p:tgtEl>
                                        <p:attrNameLst>
                                          <p:attrName>style.visibility</p:attrName>
                                        </p:attrNameLst>
                                      </p:cBhvr>
                                      <p:to>
                                        <p:strVal val="visible"/>
                                      </p:to>
                                    </p:set>
                                  </p:childTnLst>
                                </p:cTn>
                              </p:par>
                              <p:par>
                                <p:cTn id="52" presetID="1" presetClass="entr" presetSubtype="0" fill="hold" grpId="1" nodeType="withEffect">
                                  <p:stCondLst>
                                    <p:cond delay="0"/>
                                  </p:stCondLst>
                                  <p:childTnLst>
                                    <p:set>
                                      <p:cBhvr>
                                        <p:cTn id="53" dur="1" fill="hold">
                                          <p:stCondLst>
                                            <p:cond delay="0"/>
                                          </p:stCondLst>
                                        </p:cTn>
                                        <p:tgtEl>
                                          <p:spTgt spid="11"/>
                                        </p:tgtEl>
                                        <p:attrNameLst>
                                          <p:attrName>style.visibility</p:attrName>
                                        </p:attrNameLst>
                                      </p:cBhvr>
                                      <p:to>
                                        <p:strVal val="visible"/>
                                      </p:to>
                                    </p:set>
                                  </p:childTnLst>
                                </p:cTn>
                              </p:par>
                            </p:childTnLst>
                          </p:cTn>
                        </p:par>
                        <p:par>
                          <p:cTn id="54" fill="hold">
                            <p:stCondLst>
                              <p:cond delay="8000"/>
                            </p:stCondLst>
                            <p:childTnLst>
                              <p:par>
                                <p:cTn id="55" presetID="2" presetClass="entr" presetSubtype="8" fill="hold" grpId="1" nodeType="afterEffect">
                                  <p:stCondLst>
                                    <p:cond delay="1000"/>
                                  </p:stCondLst>
                                  <p:childTnLst>
                                    <p:set>
                                      <p:cBhvr>
                                        <p:cTn id="56" dur="1" fill="hold">
                                          <p:stCondLst>
                                            <p:cond delay="0"/>
                                          </p:stCondLst>
                                        </p:cTn>
                                        <p:tgtEl>
                                          <p:spTgt spid="3">
                                            <p:txEl>
                                              <p:pRg st="0" end="0"/>
                                            </p:txEl>
                                          </p:spTgt>
                                        </p:tgtEl>
                                        <p:attrNameLst>
                                          <p:attrName>style.visibility</p:attrName>
                                        </p:attrNameLst>
                                      </p:cBhvr>
                                      <p:to>
                                        <p:strVal val="visible"/>
                                      </p:to>
                                    </p:set>
                                    <p:anim calcmode="lin" valueType="num">
                                      <p:cBhvr additive="base">
                                        <p:cTn id="5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3">
                                            <p:txEl>
                                              <p:pRg st="0" end="0"/>
                                            </p:txEl>
                                          </p:spTgt>
                                        </p:tgtEl>
                                        <p:attrNameLst>
                                          <p:attrName>ppt_y</p:attrName>
                                        </p:attrNameLst>
                                      </p:cBhvr>
                                      <p:tavLst>
                                        <p:tav tm="0">
                                          <p:val>
                                            <p:strVal val="#ppt_y"/>
                                          </p:val>
                                        </p:tav>
                                        <p:tav tm="100000">
                                          <p:val>
                                            <p:strVal val="#ppt_y"/>
                                          </p:val>
                                        </p:tav>
                                      </p:tavLst>
                                    </p:anim>
                                  </p:childTnLst>
                                </p:cTn>
                              </p:par>
                              <p:par>
                                <p:cTn id="59" presetID="2" presetClass="entr" presetSubtype="8" fill="hold" grpId="1" nodeType="withEffect">
                                  <p:stCondLst>
                                    <p:cond delay="1000"/>
                                  </p:stCondLst>
                                  <p:childTnLst>
                                    <p:set>
                                      <p:cBhvr>
                                        <p:cTn id="60" dur="1" fill="hold">
                                          <p:stCondLst>
                                            <p:cond delay="0"/>
                                          </p:stCondLst>
                                        </p:cTn>
                                        <p:tgtEl>
                                          <p:spTgt spid="3">
                                            <p:txEl>
                                              <p:pRg st="1" end="1"/>
                                            </p:txEl>
                                          </p:spTgt>
                                        </p:tgtEl>
                                        <p:attrNameLst>
                                          <p:attrName>style.visibility</p:attrName>
                                        </p:attrNameLst>
                                      </p:cBhvr>
                                      <p:to>
                                        <p:strVal val="visible"/>
                                      </p:to>
                                    </p:set>
                                    <p:anim calcmode="lin" valueType="num">
                                      <p:cBhvr additive="base">
                                        <p:cTn id="6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3">
                                            <p:txEl>
                                              <p:pRg st="1" end="1"/>
                                            </p:txEl>
                                          </p:spTgt>
                                        </p:tgtEl>
                                        <p:attrNameLst>
                                          <p:attrName>ppt_y</p:attrName>
                                        </p:attrNameLst>
                                      </p:cBhvr>
                                      <p:tavLst>
                                        <p:tav tm="0">
                                          <p:val>
                                            <p:strVal val="#ppt_y"/>
                                          </p:val>
                                        </p:tav>
                                        <p:tav tm="100000">
                                          <p:val>
                                            <p:strVal val="#ppt_y"/>
                                          </p:val>
                                        </p:tav>
                                      </p:tavLst>
                                    </p:anim>
                                  </p:childTnLst>
                                </p:cTn>
                              </p:par>
                              <p:par>
                                <p:cTn id="63" presetID="2" presetClass="entr" presetSubtype="8" fill="hold" grpId="1" nodeType="withEffect">
                                  <p:stCondLst>
                                    <p:cond delay="1000"/>
                                  </p:stCondLst>
                                  <p:childTnLst>
                                    <p:set>
                                      <p:cBhvr>
                                        <p:cTn id="64" dur="1" fill="hold">
                                          <p:stCondLst>
                                            <p:cond delay="0"/>
                                          </p:stCondLst>
                                        </p:cTn>
                                        <p:tgtEl>
                                          <p:spTgt spid="3">
                                            <p:txEl>
                                              <p:pRg st="2" end="2"/>
                                            </p:txEl>
                                          </p:spTgt>
                                        </p:tgtEl>
                                        <p:attrNameLst>
                                          <p:attrName>style.visibility</p:attrName>
                                        </p:attrNameLst>
                                      </p:cBhvr>
                                      <p:to>
                                        <p:strVal val="visible"/>
                                      </p:to>
                                    </p:set>
                                    <p:anim calcmode="lin" valueType="num">
                                      <p:cBhvr additive="base">
                                        <p:cTn id="6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9" grpId="0" animBg="1"/>
      <p:bldP spid="9" grpId="1" animBg="1"/>
      <p:bldP spid="9" grpId="2" animBg="1"/>
      <p:bldP spid="9" grpId="3" animBg="1"/>
      <p:bldP spid="10" grpId="0"/>
      <p:bldP spid="10" grpId="1"/>
      <p:bldP spid="10" grpId="2"/>
      <p:bldP spid="11" grpId="0"/>
      <p:bldP spid="1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Flexible and Reliable</a:t>
            </a:r>
            <a:endParaRPr lang="en-US" dirty="0"/>
          </a:p>
        </p:txBody>
      </p:sp>
      <p:sp>
        <p:nvSpPr>
          <p:cNvPr id="3" name="Subtitle 2"/>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bwMode="auto">
          <a:xfrm flipH="1">
            <a:off x="176253" y="1905000"/>
            <a:ext cx="8763000" cy="4648200"/>
          </a:xfrm>
          <a:prstGeom prst="roundRect">
            <a:avLst>
              <a:gd name="adj" fmla="val 4748"/>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indent="-523854" algn="ctr" defTabSz="914099" fontAlgn="base">
              <a:lnSpc>
                <a:spcPct val="85000"/>
              </a:lnSpc>
              <a:spcBef>
                <a:spcPct val="0"/>
              </a:spcBef>
              <a:spcAft>
                <a:spcPct val="0"/>
              </a:spcAft>
              <a:buClr>
                <a:srgbClr val="FFC000"/>
              </a:buClr>
              <a:buSzPct val="76000"/>
              <a:defRPr/>
            </a:pPr>
            <a:endParaRPr lang="en-US" sz="2300" dirty="0" smtClean="0">
              <a:gradFill>
                <a:gsLst>
                  <a:gs pos="0">
                    <a:schemeClr val="tx1"/>
                  </a:gs>
                  <a:gs pos="50000">
                    <a:schemeClr val="tx1"/>
                  </a:gs>
                </a:gsLst>
                <a:lin ang="5400000" scaled="0"/>
              </a:gradFill>
              <a:latin typeface="Segoe" pitchFamily="34" charset="0"/>
            </a:endParaRPr>
          </a:p>
        </p:txBody>
      </p:sp>
      <p:sp>
        <p:nvSpPr>
          <p:cNvPr id="16" name="Rounded Rectangle 15"/>
          <p:cNvSpPr/>
          <p:nvPr/>
        </p:nvSpPr>
        <p:spPr>
          <a:xfrm>
            <a:off x="2695660" y="3636264"/>
            <a:ext cx="6231057" cy="1216152"/>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854057" lvl="3" indent="-396875">
              <a:lnSpc>
                <a:spcPct val="90000"/>
              </a:lnSpc>
              <a:spcBef>
                <a:spcPct val="20000"/>
              </a:spcBef>
              <a:spcAft>
                <a:spcPts val="400"/>
              </a:spcAft>
              <a:buClr>
                <a:srgbClr val="777777"/>
              </a:buClr>
              <a:buSzPct val="130000"/>
              <a:buBlip>
                <a:blip r:embed="rId3"/>
              </a:buBlip>
              <a:defRPr/>
            </a:pPr>
            <a:r>
              <a:rPr lang="en-US" dirty="0">
                <a:solidFill>
                  <a:schemeClr val="tx1"/>
                </a:solidFill>
              </a:rPr>
              <a:t>Text preview of voice mail messages for faster triage</a:t>
            </a:r>
          </a:p>
          <a:p>
            <a:pPr marL="854057" lvl="3" indent="-396875">
              <a:lnSpc>
                <a:spcPct val="90000"/>
              </a:lnSpc>
              <a:spcBef>
                <a:spcPct val="20000"/>
              </a:spcBef>
              <a:spcAft>
                <a:spcPts val="400"/>
              </a:spcAft>
              <a:buClr>
                <a:srgbClr val="777777"/>
              </a:buClr>
              <a:buSzPct val="130000"/>
              <a:buBlip>
                <a:blip r:embed="rId3"/>
              </a:buBlip>
              <a:defRPr/>
            </a:pPr>
            <a:r>
              <a:rPr lang="en-US" dirty="0">
                <a:solidFill>
                  <a:schemeClr val="tx1"/>
                </a:solidFill>
              </a:rPr>
              <a:t>Customizable call handling rules and menu options</a:t>
            </a:r>
          </a:p>
        </p:txBody>
      </p:sp>
      <p:sp>
        <p:nvSpPr>
          <p:cNvPr id="15" name="Rounded Rectangle 14"/>
          <p:cNvSpPr/>
          <p:nvPr/>
        </p:nvSpPr>
        <p:spPr>
          <a:xfrm>
            <a:off x="2695660" y="2112264"/>
            <a:ext cx="6231057" cy="1216152"/>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854057" lvl="3" indent="-396875">
              <a:lnSpc>
                <a:spcPct val="90000"/>
              </a:lnSpc>
              <a:spcBef>
                <a:spcPct val="20000"/>
              </a:spcBef>
              <a:spcAft>
                <a:spcPts val="400"/>
              </a:spcAft>
              <a:buClr>
                <a:srgbClr val="777777"/>
              </a:buClr>
              <a:buSzPct val="130000"/>
              <a:buBlip>
                <a:blip r:embed="rId3"/>
              </a:buBlip>
              <a:defRPr/>
            </a:pPr>
            <a:r>
              <a:rPr lang="en-US" dirty="0">
                <a:solidFill>
                  <a:schemeClr val="tx1"/>
                </a:solidFill>
              </a:rPr>
              <a:t>Enhanced conversation view eases Inbox navigation</a:t>
            </a:r>
          </a:p>
          <a:p>
            <a:pPr marL="854057" lvl="3" indent="-396875">
              <a:lnSpc>
                <a:spcPct val="90000"/>
              </a:lnSpc>
              <a:spcBef>
                <a:spcPct val="20000"/>
              </a:spcBef>
              <a:spcAft>
                <a:spcPts val="400"/>
              </a:spcAft>
              <a:buClr>
                <a:srgbClr val="777777"/>
              </a:buClr>
              <a:buSzPct val="130000"/>
              <a:buBlip>
                <a:blip r:embed="rId3"/>
              </a:buBlip>
              <a:defRPr/>
            </a:pPr>
            <a:r>
              <a:rPr lang="en-US" dirty="0" err="1">
                <a:solidFill>
                  <a:schemeClr val="tx1"/>
                </a:solidFill>
              </a:rPr>
              <a:t>MailTips</a:t>
            </a:r>
            <a:r>
              <a:rPr lang="en-US" dirty="0">
                <a:solidFill>
                  <a:schemeClr val="tx1"/>
                </a:solidFill>
              </a:rPr>
              <a:t> help avoid undelivered/misdirected e-mail</a:t>
            </a:r>
          </a:p>
        </p:txBody>
      </p:sp>
      <p:sp>
        <p:nvSpPr>
          <p:cNvPr id="19" name="Rounded Rectangle 18"/>
          <p:cNvSpPr/>
          <p:nvPr/>
        </p:nvSpPr>
        <p:spPr>
          <a:xfrm>
            <a:off x="2695660" y="5160264"/>
            <a:ext cx="6231057" cy="1216152"/>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854057" lvl="3" indent="-396875">
              <a:lnSpc>
                <a:spcPct val="90000"/>
              </a:lnSpc>
              <a:spcBef>
                <a:spcPct val="20000"/>
              </a:spcBef>
              <a:spcAft>
                <a:spcPts val="400"/>
              </a:spcAft>
              <a:buClr>
                <a:srgbClr val="777777"/>
              </a:buClr>
              <a:buSzPct val="130000"/>
              <a:buBlip>
                <a:blip r:embed="rId3"/>
              </a:buBlip>
              <a:defRPr/>
            </a:pPr>
            <a:r>
              <a:rPr lang="en-US" dirty="0">
                <a:solidFill>
                  <a:schemeClr val="tx1"/>
                </a:solidFill>
              </a:rPr>
              <a:t>Full featured experience across all “three screens”</a:t>
            </a:r>
          </a:p>
          <a:p>
            <a:pPr marL="854057" lvl="3" indent="-396875">
              <a:lnSpc>
                <a:spcPct val="90000"/>
              </a:lnSpc>
              <a:spcBef>
                <a:spcPct val="20000"/>
              </a:spcBef>
              <a:spcAft>
                <a:spcPts val="400"/>
              </a:spcAft>
              <a:buClr>
                <a:srgbClr val="777777"/>
              </a:buClr>
              <a:buSzPct val="130000"/>
              <a:buBlip>
                <a:blip r:embed="rId3"/>
              </a:buBlip>
              <a:defRPr/>
            </a:pPr>
            <a:r>
              <a:rPr lang="en-US" dirty="0">
                <a:solidFill>
                  <a:schemeClr val="tx1"/>
                </a:solidFill>
              </a:rPr>
              <a:t>Federation of Free/Busy details with partners</a:t>
            </a:r>
          </a:p>
        </p:txBody>
      </p:sp>
      <p:sp>
        <p:nvSpPr>
          <p:cNvPr id="2" name="Title 1"/>
          <p:cNvSpPr>
            <a:spLocks noGrp="1"/>
          </p:cNvSpPr>
          <p:nvPr>
            <p:ph type="title"/>
          </p:nvPr>
        </p:nvSpPr>
        <p:spPr/>
        <p:txBody>
          <a:bodyPr/>
          <a:lstStyle/>
          <a:p>
            <a:r>
              <a:rPr lang="en-US" dirty="0"/>
              <a:t>Anywhere Access</a:t>
            </a:r>
          </a:p>
        </p:txBody>
      </p:sp>
      <p:sp>
        <p:nvSpPr>
          <p:cNvPr id="10" name="Rounded Rectangle 9"/>
          <p:cNvSpPr/>
          <p:nvPr/>
        </p:nvSpPr>
        <p:spPr bwMode="auto">
          <a:xfrm>
            <a:off x="381000" y="2057400"/>
            <a:ext cx="2743200" cy="1325880"/>
          </a:xfrm>
          <a:prstGeom prst="round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FFFF99"/>
              </a:buClr>
              <a:buSzPct val="80000"/>
              <a:tabLst>
                <a:tab pos="424590" algn="l"/>
              </a:tabLst>
              <a:defRPr/>
            </a:pPr>
            <a:r>
              <a:rPr lang="en-US"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rPr>
              <a:t>Manage Inbox Overload</a:t>
            </a:r>
          </a:p>
        </p:txBody>
      </p:sp>
      <p:sp>
        <p:nvSpPr>
          <p:cNvPr id="18" name="Rounded Rectangle 17"/>
          <p:cNvSpPr/>
          <p:nvPr/>
        </p:nvSpPr>
        <p:spPr bwMode="auto">
          <a:xfrm>
            <a:off x="381000" y="3581400"/>
            <a:ext cx="2743200" cy="1325880"/>
          </a:xfrm>
          <a:prstGeom prst="round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FFFF99"/>
              </a:buClr>
              <a:buSzPct val="80000"/>
              <a:tabLst>
                <a:tab pos="424590" algn="l"/>
              </a:tabLst>
              <a:defRPr/>
            </a:pPr>
            <a:r>
              <a:rPr lang="en-US"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rPr>
              <a:t>Enhance </a:t>
            </a:r>
            <a:br>
              <a:rPr lang="en-US"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rPr>
            </a:br>
            <a:r>
              <a:rPr lang="en-US"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rPr>
              <a:t>Voice Mail</a:t>
            </a:r>
          </a:p>
        </p:txBody>
      </p:sp>
      <p:sp>
        <p:nvSpPr>
          <p:cNvPr id="21" name="Rounded Rectangle 20"/>
          <p:cNvSpPr/>
          <p:nvPr/>
        </p:nvSpPr>
        <p:spPr bwMode="auto">
          <a:xfrm>
            <a:off x="381000" y="5105400"/>
            <a:ext cx="2743200" cy="1325880"/>
          </a:xfrm>
          <a:prstGeom prst="round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FFFF99"/>
              </a:buClr>
              <a:buSzPct val="80000"/>
              <a:tabLst>
                <a:tab pos="424590" algn="l"/>
              </a:tabLst>
              <a:defRPr/>
            </a:pPr>
            <a:r>
              <a:rPr lang="en-US"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rPr>
              <a:t>Collaborate Effectively</a:t>
            </a:r>
          </a:p>
        </p:txBody>
      </p:sp>
      <p:sp>
        <p:nvSpPr>
          <p:cNvPr id="14" name="Rectangle 13"/>
          <p:cNvSpPr/>
          <p:nvPr/>
        </p:nvSpPr>
        <p:spPr>
          <a:xfrm>
            <a:off x="381000" y="1066800"/>
            <a:ext cx="8382000" cy="707886"/>
          </a:xfrm>
          <a:prstGeom prst="rect">
            <a:avLst/>
          </a:prstGeom>
        </p:spPr>
        <p:txBody>
          <a:bodyPr wrap="square">
            <a:spAutoFit/>
          </a:bodyPr>
          <a:lstStyle/>
          <a:p>
            <a:pPr algn="ctr" defTabSz="914099"/>
            <a:r>
              <a:rPr lang="en-US" sz="2000" b="1" i="1" dirty="0" smtClean="0">
                <a:gradFill>
                  <a:gsLst>
                    <a:gs pos="0">
                      <a:schemeClr val="tx1">
                        <a:lumMod val="95000"/>
                        <a:lumOff val="5000"/>
                      </a:schemeClr>
                    </a:gs>
                    <a:gs pos="100000">
                      <a:schemeClr val="tx1">
                        <a:lumMod val="65000"/>
                        <a:lumOff val="35000"/>
                      </a:schemeClr>
                    </a:gs>
                  </a:gsLst>
                  <a:lin ang="5400000" scaled="0"/>
                </a:gradFill>
                <a:cs typeface="Segoe UI" pitchFamily="34" charset="0"/>
              </a:rPr>
              <a:t>Help users get more done with the freedom to securely access their communications from virtually any platform, browser, or device</a:t>
            </a:r>
          </a:p>
        </p:txBody>
      </p:sp>
    </p:spTree>
    <p:extLst>
      <p:ext uri="{BB962C8B-B14F-4D97-AF65-F5344CB8AC3E}">
        <p14:creationId xmlns="" xmlns:p14="http://schemas.microsoft.com/office/powerpoint/2010/main" val="225732396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 Inbox Overload</a:t>
            </a:r>
            <a:endParaRPr lang="en-US" dirty="0"/>
          </a:p>
        </p:txBody>
      </p:sp>
      <p:pic>
        <p:nvPicPr>
          <p:cNvPr id="11" name="Picture 2" descr="C:\Users\ianhamer\Desktop\Meshing Around\Work\OWA2.bmp"/>
          <p:cNvPicPr>
            <a:picLocks noChangeAspect="1" noChangeArrowheads="1"/>
          </p:cNvPicPr>
          <p:nvPr/>
        </p:nvPicPr>
        <p:blipFill>
          <a:blip r:embed="rId3" cstate="screen"/>
          <a:srcRect l="484" t="8174" r="274" b="5268"/>
          <a:stretch>
            <a:fillRect/>
          </a:stretch>
        </p:blipFill>
        <p:spPr bwMode="auto">
          <a:xfrm>
            <a:off x="1510831" y="2106429"/>
            <a:ext cx="6126480" cy="4473625"/>
          </a:xfrm>
          <a:prstGeom prst="rect">
            <a:avLst/>
          </a:prstGeom>
          <a:ln>
            <a:solidFill>
              <a:srgbClr val="4D4D4D">
                <a:lumMod val="40000"/>
                <a:lumOff val="60000"/>
              </a:srgbClr>
            </a:solidFill>
          </a:ln>
          <a:effectLst>
            <a:outerShdw blurRad="292100" dist="139700" dir="2700000" algn="tl" rotWithShape="0">
              <a:srgbClr val="333333">
                <a:alpha val="65000"/>
              </a:srgbClr>
            </a:outerShdw>
          </a:effectLst>
        </p:spPr>
      </p:pic>
      <p:sp>
        <p:nvSpPr>
          <p:cNvPr id="12" name="TextBox 11"/>
          <p:cNvSpPr txBox="1"/>
          <p:nvPr/>
        </p:nvSpPr>
        <p:spPr>
          <a:xfrm>
            <a:off x="6608701" y="3113335"/>
            <a:ext cx="2209800" cy="369332"/>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373737"/>
                </a:solidFill>
                <a:effectLst/>
                <a:uLnTx/>
                <a:uFillTx/>
              </a:rPr>
              <a:t>Conversation View</a:t>
            </a:r>
          </a:p>
        </p:txBody>
      </p:sp>
      <p:cxnSp>
        <p:nvCxnSpPr>
          <p:cNvPr id="13" name="Straight Arrow Connector 12"/>
          <p:cNvCxnSpPr/>
          <p:nvPr/>
        </p:nvCxnSpPr>
        <p:spPr>
          <a:xfrm rot="5400000" flipH="1" flipV="1">
            <a:off x="6973475" y="3584637"/>
            <a:ext cx="762000" cy="599326"/>
          </a:xfrm>
          <a:prstGeom prst="straightConnector1">
            <a:avLst/>
          </a:prstGeom>
          <a:noFill/>
          <a:ln w="25400" cap="flat" cmpd="sng" algn="ctr">
            <a:solidFill>
              <a:schemeClr val="accent1"/>
            </a:solidFill>
            <a:prstDash val="solid"/>
            <a:headEnd type="triangle" w="med" len="med"/>
            <a:tailEnd type="none" w="med" len="med"/>
          </a:ln>
          <a:effectLst>
            <a:outerShdw blurRad="50800" dist="38100" dir="5400000" algn="t" rotWithShape="0">
              <a:prstClr val="black">
                <a:alpha val="40000"/>
              </a:prstClr>
            </a:outerShdw>
          </a:effectLst>
        </p:spPr>
      </p:cxnSp>
      <p:sp>
        <p:nvSpPr>
          <p:cNvPr id="14" name="TextBox 13"/>
          <p:cNvSpPr txBox="1"/>
          <p:nvPr/>
        </p:nvSpPr>
        <p:spPr>
          <a:xfrm>
            <a:off x="3781278" y="4364619"/>
            <a:ext cx="2438401" cy="369332"/>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373737"/>
                </a:solidFill>
                <a:effectLst/>
                <a:uLnTx/>
                <a:uFillTx/>
              </a:rPr>
              <a:t>Ignore Conversation</a:t>
            </a:r>
          </a:p>
        </p:txBody>
      </p:sp>
      <p:cxnSp>
        <p:nvCxnSpPr>
          <p:cNvPr id="15" name="Straight Arrow Connector 14"/>
          <p:cNvCxnSpPr/>
          <p:nvPr/>
        </p:nvCxnSpPr>
        <p:spPr>
          <a:xfrm rot="5400000" flipH="1" flipV="1">
            <a:off x="3716927" y="4835921"/>
            <a:ext cx="762000" cy="599326"/>
          </a:xfrm>
          <a:prstGeom prst="straightConnector1">
            <a:avLst/>
          </a:prstGeom>
          <a:noFill/>
          <a:ln w="25400" cap="flat" cmpd="sng" algn="ctr">
            <a:solidFill>
              <a:schemeClr val="accent1"/>
            </a:solidFill>
            <a:prstDash val="solid"/>
            <a:headEnd type="triangle" w="med" len="med"/>
            <a:tailEnd type="none" w="med" len="med"/>
          </a:ln>
          <a:effectLst>
            <a:outerShdw blurRad="50800" dist="38100" dir="5400000" algn="t" rotWithShape="0">
              <a:prstClr val="black">
                <a:alpha val="40000"/>
              </a:prstClr>
            </a:outerShdw>
          </a:effectLst>
        </p:spPr>
      </p:cxnSp>
      <p:sp>
        <p:nvSpPr>
          <p:cNvPr id="16" name="TextBox 15"/>
          <p:cNvSpPr txBox="1"/>
          <p:nvPr/>
        </p:nvSpPr>
        <p:spPr>
          <a:xfrm>
            <a:off x="79565" y="3859293"/>
            <a:ext cx="2093494" cy="369332"/>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373737"/>
                </a:solidFill>
                <a:effectLst/>
                <a:uLnTx/>
                <a:uFillTx/>
              </a:rPr>
              <a:t>Instant Messaging</a:t>
            </a:r>
          </a:p>
        </p:txBody>
      </p:sp>
      <p:cxnSp>
        <p:nvCxnSpPr>
          <p:cNvPr id="17" name="Straight Arrow Connector 16"/>
          <p:cNvCxnSpPr/>
          <p:nvPr/>
        </p:nvCxnSpPr>
        <p:spPr>
          <a:xfrm rot="16200000" flipV="1">
            <a:off x="934750" y="4449784"/>
            <a:ext cx="881371" cy="464278"/>
          </a:xfrm>
          <a:prstGeom prst="straightConnector1">
            <a:avLst/>
          </a:prstGeom>
          <a:noFill/>
          <a:ln w="25400" cap="flat" cmpd="sng" algn="ctr">
            <a:solidFill>
              <a:schemeClr val="accent1"/>
            </a:solidFill>
            <a:prstDash val="solid"/>
            <a:headEnd type="triangle" w="med" len="med"/>
            <a:tailEnd type="none" w="med" len="med"/>
          </a:ln>
          <a:effectLst>
            <a:outerShdw blurRad="50800" dist="38100" dir="5400000" algn="t" rotWithShape="0">
              <a:prstClr val="black">
                <a:alpha val="40000"/>
              </a:prstClr>
            </a:outerShdw>
          </a:effectLst>
        </p:spPr>
      </p:cxnSp>
      <p:sp>
        <p:nvSpPr>
          <p:cNvPr id="18" name="Rectangle 17"/>
          <p:cNvSpPr/>
          <p:nvPr/>
        </p:nvSpPr>
        <p:spPr>
          <a:xfrm>
            <a:off x="516108" y="1069210"/>
            <a:ext cx="8116614" cy="867930"/>
          </a:xfrm>
          <a:prstGeom prst="rect">
            <a:avLst/>
          </a:prstGeom>
        </p:spPr>
        <p:txBody>
          <a:bodyPr wrap="square">
            <a:spAutoFit/>
          </a:bodyPr>
          <a:lstStyle/>
          <a:p>
            <a:pPr algn="ctr">
              <a:lnSpc>
                <a:spcPct val="90000"/>
              </a:lnSpc>
              <a:spcBef>
                <a:spcPct val="20000"/>
              </a:spcBef>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Easily organize and communicate with enhanced conversation view and integrated IM</a:t>
            </a:r>
          </a:p>
        </p:txBody>
      </p:sp>
    </p:spTree>
    <p:extLst>
      <p:ext uri="{BB962C8B-B14F-4D97-AF65-F5344CB8AC3E}">
        <p14:creationId xmlns="" xmlns:p14="http://schemas.microsoft.com/office/powerpoint/2010/main" val="326911604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screen"/>
          <a:srcRect b="24558"/>
          <a:stretch>
            <a:fillRect/>
          </a:stretch>
        </p:blipFill>
        <p:spPr bwMode="auto">
          <a:xfrm>
            <a:off x="381000" y="2118852"/>
            <a:ext cx="6572250" cy="3657600"/>
          </a:xfrm>
          <a:prstGeom prst="rect">
            <a:avLst/>
          </a:prstGeom>
          <a:ln>
            <a:solidFill>
              <a:srgbClr val="FFFFFF">
                <a:lumMod val="75000"/>
              </a:srgbClr>
            </a:solid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smtClean="0"/>
              <a:t>Manage Inbox Overload</a:t>
            </a:r>
            <a:endParaRPr lang="en-US" dirty="0"/>
          </a:p>
        </p:txBody>
      </p:sp>
      <p:pic>
        <p:nvPicPr>
          <p:cNvPr id="1027" name="Picture 3"/>
          <p:cNvPicPr>
            <a:picLocks noChangeAspect="1" noChangeArrowheads="1"/>
          </p:cNvPicPr>
          <p:nvPr/>
        </p:nvPicPr>
        <p:blipFill>
          <a:blip r:embed="rId4"/>
          <a:srcRect l="1300" t="16325" r="1200" b="20188"/>
          <a:stretch>
            <a:fillRect/>
          </a:stretch>
        </p:blipFill>
        <p:spPr bwMode="auto">
          <a:xfrm>
            <a:off x="2819400" y="4328652"/>
            <a:ext cx="5943600" cy="2133600"/>
          </a:xfrm>
          <a:prstGeom prst="rect">
            <a:avLst/>
          </a:prstGeom>
          <a:ln>
            <a:solidFill>
              <a:srgbClr val="FFFFFF">
                <a:lumMod val="75000"/>
              </a:srgbClr>
            </a:solidFill>
          </a:ln>
          <a:effectLst>
            <a:outerShdw blurRad="292100" dist="139700" dir="2700000" algn="tl" rotWithShape="0">
              <a:srgbClr val="333333">
                <a:alpha val="65000"/>
              </a:srgbClr>
            </a:outerShdw>
          </a:effectLst>
        </p:spPr>
      </p:pic>
      <p:sp>
        <p:nvSpPr>
          <p:cNvPr id="8" name="TextBox 7"/>
          <p:cNvSpPr txBox="1"/>
          <p:nvPr/>
        </p:nvSpPr>
        <p:spPr>
          <a:xfrm>
            <a:off x="6163235" y="3127382"/>
            <a:ext cx="1856874"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373737"/>
                </a:solidFill>
                <a:effectLst/>
                <a:uLnTx/>
                <a:uFillTx/>
              </a:rPr>
              <a:t>MailTips </a:t>
            </a:r>
            <a:r>
              <a:rPr lang="en-US" kern="0" dirty="0" smtClean="0">
                <a:solidFill>
                  <a:srgbClr val="373737"/>
                </a:solidFill>
              </a:rPr>
              <a:t>in </a:t>
            </a:r>
            <a:r>
              <a:rPr kumimoji="0" lang="en-US" sz="1800" b="0" i="0" u="none" strike="noStrike" kern="0" cap="none" spc="0" normalizeH="0" baseline="0" noProof="0" dirty="0" smtClean="0">
                <a:ln>
                  <a:noFill/>
                </a:ln>
                <a:solidFill>
                  <a:srgbClr val="373737"/>
                </a:solidFill>
                <a:effectLst/>
                <a:uLnTx/>
                <a:uFillTx/>
              </a:rPr>
              <a:t>Outlook 2010</a:t>
            </a:r>
            <a:endParaRPr kumimoji="0" lang="en-US" sz="1800" b="0" i="0" u="none" strike="noStrike" kern="0" cap="none" spc="0" normalizeH="0" baseline="0" noProof="0" dirty="0">
              <a:ln>
                <a:noFill/>
              </a:ln>
              <a:solidFill>
                <a:srgbClr val="373737"/>
              </a:solidFill>
              <a:effectLst/>
              <a:uLnTx/>
              <a:uFillTx/>
            </a:endParaRPr>
          </a:p>
        </p:txBody>
      </p:sp>
      <p:cxnSp>
        <p:nvCxnSpPr>
          <p:cNvPr id="9" name="Straight Arrow Connector 8"/>
          <p:cNvCxnSpPr/>
          <p:nvPr/>
        </p:nvCxnSpPr>
        <p:spPr>
          <a:xfrm flipV="1">
            <a:off x="4572000" y="3452996"/>
            <a:ext cx="1534274" cy="342256"/>
          </a:xfrm>
          <a:prstGeom prst="straightConnector1">
            <a:avLst/>
          </a:prstGeom>
          <a:noFill/>
          <a:ln w="25400" cap="flat" cmpd="sng" algn="ctr">
            <a:solidFill>
              <a:srgbClr val="FFC000"/>
            </a:solidFill>
            <a:prstDash val="solid"/>
            <a:headEnd type="triangle" w="med" len="med"/>
            <a:tailEnd type="none" w="med" len="med"/>
          </a:ln>
          <a:effectLst>
            <a:outerShdw blurRad="50800" dist="38100" dir="5400000" algn="t" rotWithShape="0">
              <a:prstClr val="black">
                <a:alpha val="40000"/>
              </a:prstClr>
            </a:outerShdw>
          </a:effectLst>
        </p:spPr>
      </p:cxnSp>
      <p:sp>
        <p:nvSpPr>
          <p:cNvPr id="11" name="TextBox 10"/>
          <p:cNvSpPr txBox="1"/>
          <p:nvPr/>
        </p:nvSpPr>
        <p:spPr>
          <a:xfrm>
            <a:off x="990600" y="5576427"/>
            <a:ext cx="2085474"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373737"/>
                </a:solidFill>
                <a:effectLst/>
                <a:uLnTx/>
                <a:uFillTx/>
              </a:rPr>
              <a:t>MailTips </a:t>
            </a:r>
            <a:r>
              <a:rPr lang="en-US" kern="0" dirty="0" smtClean="0">
                <a:solidFill>
                  <a:srgbClr val="373737"/>
                </a:solidFill>
              </a:rPr>
              <a:t>in </a:t>
            </a:r>
            <a:r>
              <a:rPr kumimoji="0" lang="en-US" sz="1800" b="0" i="0" u="none" strike="noStrike" kern="0" cap="none" spc="0" normalizeH="0" baseline="0" noProof="0" dirty="0" smtClean="0">
                <a:ln>
                  <a:noFill/>
                </a:ln>
                <a:solidFill>
                  <a:srgbClr val="373737"/>
                </a:solidFill>
                <a:effectLst/>
                <a:uLnTx/>
                <a:uFillTx/>
              </a:rPr>
              <a:t>Outlook Web</a:t>
            </a:r>
            <a:r>
              <a:rPr kumimoji="0" lang="en-US" sz="1800" b="0" i="0" u="none" strike="noStrike" kern="0" cap="none" spc="0" normalizeH="0" noProof="0" dirty="0" smtClean="0">
                <a:ln>
                  <a:noFill/>
                </a:ln>
                <a:solidFill>
                  <a:srgbClr val="373737"/>
                </a:solidFill>
                <a:effectLst/>
                <a:uLnTx/>
                <a:uFillTx/>
              </a:rPr>
              <a:t> App</a:t>
            </a:r>
            <a:endParaRPr kumimoji="0" lang="en-US" sz="1800" b="0" i="0" u="none" strike="noStrike" kern="0" cap="none" spc="0" normalizeH="0" baseline="0" noProof="0" dirty="0">
              <a:ln>
                <a:noFill/>
              </a:ln>
              <a:solidFill>
                <a:srgbClr val="373737"/>
              </a:solidFill>
              <a:effectLst/>
              <a:uLnTx/>
              <a:uFillTx/>
            </a:endParaRPr>
          </a:p>
        </p:txBody>
      </p:sp>
      <p:cxnSp>
        <p:nvCxnSpPr>
          <p:cNvPr id="12" name="Straight Arrow Connector 11"/>
          <p:cNvCxnSpPr/>
          <p:nvPr/>
        </p:nvCxnSpPr>
        <p:spPr>
          <a:xfrm rot="10800000" flipV="1">
            <a:off x="2209800" y="4938252"/>
            <a:ext cx="914400" cy="533400"/>
          </a:xfrm>
          <a:prstGeom prst="straightConnector1">
            <a:avLst/>
          </a:prstGeom>
          <a:noFill/>
          <a:ln w="25400" cap="flat" cmpd="sng" algn="ctr">
            <a:solidFill>
              <a:srgbClr val="FFC000"/>
            </a:solidFill>
            <a:prstDash val="solid"/>
            <a:headEnd type="triangle" w="med" len="med"/>
            <a:tailEnd type="none" w="med" len="med"/>
          </a:ln>
          <a:effectLst>
            <a:outerShdw blurRad="50800" dist="38100" dir="5400000" algn="t" rotWithShape="0">
              <a:prstClr val="black">
                <a:alpha val="40000"/>
              </a:prstClr>
            </a:outerShdw>
          </a:effectLst>
        </p:spPr>
      </p:cxnSp>
      <p:sp>
        <p:nvSpPr>
          <p:cNvPr id="10" name="Rectangle 9"/>
          <p:cNvSpPr/>
          <p:nvPr/>
        </p:nvSpPr>
        <p:spPr>
          <a:xfrm>
            <a:off x="511188" y="1069210"/>
            <a:ext cx="8116614" cy="867930"/>
          </a:xfrm>
          <a:prstGeom prst="rect">
            <a:avLst/>
          </a:prstGeom>
        </p:spPr>
        <p:txBody>
          <a:bodyPr wrap="square">
            <a:spAutoFit/>
          </a:bodyPr>
          <a:lstStyle/>
          <a:p>
            <a:pPr algn="ctr">
              <a:lnSpc>
                <a:spcPct val="90000"/>
              </a:lnSpc>
              <a:spcBef>
                <a:spcPct val="20000"/>
              </a:spcBef>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Help reduce unnecessary and undeliverable </a:t>
            </a:r>
            <a:b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b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e-mail through new sender </a:t>
            </a:r>
            <a:r>
              <a:rPr lang="en-US" sz="2800" b="1" dirty="0" err="1"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MailTips</a:t>
            </a:r>
            <a:endPar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endParaRPr>
          </a:p>
        </p:txBody>
      </p:sp>
    </p:spTree>
    <p:extLst>
      <p:ext uri="{BB962C8B-B14F-4D97-AF65-F5344CB8AC3E}">
        <p14:creationId xmlns="" xmlns:p14="http://schemas.microsoft.com/office/powerpoint/2010/main" val="26902489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srcRect b="15372"/>
          <a:stretch>
            <a:fillRect/>
          </a:stretch>
        </p:blipFill>
        <p:spPr bwMode="auto">
          <a:xfrm>
            <a:off x="1295400" y="2112245"/>
            <a:ext cx="6553200" cy="4614710"/>
          </a:xfrm>
          <a:prstGeom prst="rect">
            <a:avLst/>
          </a:prstGeom>
          <a:ln>
            <a:solidFill>
              <a:srgbClr val="4D4D4D">
                <a:lumMod val="40000"/>
                <a:lumOff val="60000"/>
              </a:srgbClr>
            </a:solid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smtClean="0"/>
              <a:t>Enhance Voice Mail</a:t>
            </a:r>
            <a:endParaRPr lang="en-US" dirty="0"/>
          </a:p>
        </p:txBody>
      </p:sp>
      <p:sp>
        <p:nvSpPr>
          <p:cNvPr id="13" name="TextBox 12"/>
          <p:cNvSpPr txBox="1"/>
          <p:nvPr/>
        </p:nvSpPr>
        <p:spPr>
          <a:xfrm>
            <a:off x="4191000" y="3424215"/>
            <a:ext cx="1856874" cy="369332"/>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373737"/>
                </a:solidFill>
                <a:effectLst/>
                <a:uLnTx/>
                <a:uFillTx/>
              </a:rPr>
              <a:t>Audio playback</a:t>
            </a:r>
            <a:endParaRPr kumimoji="0" lang="en-US" sz="1800" b="0" i="0" u="none" strike="noStrike" kern="0" cap="none" spc="0" normalizeH="0" baseline="0" noProof="0" dirty="0">
              <a:ln>
                <a:noFill/>
              </a:ln>
              <a:solidFill>
                <a:srgbClr val="373737"/>
              </a:solidFill>
              <a:effectLst/>
              <a:uLnTx/>
              <a:uFillTx/>
            </a:endParaRPr>
          </a:p>
        </p:txBody>
      </p:sp>
      <p:cxnSp>
        <p:nvCxnSpPr>
          <p:cNvPr id="14" name="Straight Arrow Connector 13"/>
          <p:cNvCxnSpPr/>
          <p:nvPr/>
        </p:nvCxnSpPr>
        <p:spPr>
          <a:xfrm rot="10800000" flipH="1">
            <a:off x="3483427" y="3598385"/>
            <a:ext cx="696074" cy="342257"/>
          </a:xfrm>
          <a:prstGeom prst="straightConnector1">
            <a:avLst/>
          </a:prstGeom>
          <a:noFill/>
          <a:ln w="25400" cap="flat" cmpd="sng" algn="ctr">
            <a:solidFill>
              <a:srgbClr val="FFC000"/>
            </a:solidFill>
            <a:prstDash val="solid"/>
            <a:headEnd type="triangle" w="med" len="med"/>
            <a:tailEnd type="none" w="med" len="med"/>
          </a:ln>
          <a:effectLst>
            <a:outerShdw blurRad="50800" dist="38100" dir="5400000" algn="t" rotWithShape="0">
              <a:prstClr val="black">
                <a:alpha val="40000"/>
              </a:prstClr>
            </a:outerShdw>
          </a:effectLst>
        </p:spPr>
      </p:cxnSp>
      <p:sp>
        <p:nvSpPr>
          <p:cNvPr id="15" name="TextBox 14"/>
          <p:cNvSpPr txBox="1"/>
          <p:nvPr/>
        </p:nvSpPr>
        <p:spPr>
          <a:xfrm>
            <a:off x="204747" y="5404848"/>
            <a:ext cx="2057400"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373737"/>
                </a:solidFill>
                <a:effectLst/>
                <a:uLnTx/>
                <a:uFillTx/>
              </a:rPr>
              <a:t>Text Preview </a:t>
            </a:r>
            <a:br>
              <a:rPr kumimoji="0" lang="en-US" sz="1800" b="0" i="0" u="none" strike="noStrike" kern="0" cap="none" spc="0" normalizeH="0" baseline="0" noProof="0" dirty="0" smtClean="0">
                <a:ln>
                  <a:noFill/>
                </a:ln>
                <a:solidFill>
                  <a:srgbClr val="373737"/>
                </a:solidFill>
                <a:effectLst/>
                <a:uLnTx/>
                <a:uFillTx/>
              </a:rPr>
            </a:br>
            <a:r>
              <a:rPr kumimoji="0" lang="en-US" sz="1800" b="0" i="0" u="none" strike="noStrike" kern="0" cap="none" spc="0" normalizeH="0" baseline="0" noProof="0" dirty="0" smtClean="0">
                <a:ln>
                  <a:noFill/>
                </a:ln>
                <a:solidFill>
                  <a:srgbClr val="373737"/>
                </a:solidFill>
                <a:effectLst/>
                <a:uLnTx/>
                <a:uFillTx/>
              </a:rPr>
              <a:t>of Voice Mail</a:t>
            </a:r>
          </a:p>
        </p:txBody>
      </p:sp>
      <p:cxnSp>
        <p:nvCxnSpPr>
          <p:cNvPr id="16" name="Straight Arrow Connector 15"/>
          <p:cNvCxnSpPr/>
          <p:nvPr/>
        </p:nvCxnSpPr>
        <p:spPr>
          <a:xfrm rot="10800000" flipV="1">
            <a:off x="1231232" y="5105400"/>
            <a:ext cx="445168" cy="227188"/>
          </a:xfrm>
          <a:prstGeom prst="straightConnector1">
            <a:avLst/>
          </a:prstGeom>
          <a:noFill/>
          <a:ln w="25400" cap="flat" cmpd="sng" algn="ctr">
            <a:solidFill>
              <a:srgbClr val="FFC000"/>
            </a:solidFill>
            <a:prstDash val="solid"/>
            <a:headEnd type="triangle" w="med" len="med"/>
            <a:tailEnd type="none" w="med" len="med"/>
          </a:ln>
          <a:effectLst>
            <a:outerShdw blurRad="50800" dist="38100" dir="5400000" algn="t" rotWithShape="0">
              <a:prstClr val="black">
                <a:alpha val="40000"/>
              </a:prstClr>
            </a:outerShdw>
          </a:effectLst>
        </p:spPr>
      </p:cxnSp>
      <p:sp>
        <p:nvSpPr>
          <p:cNvPr id="17" name="TextBox 16"/>
          <p:cNvSpPr txBox="1"/>
          <p:nvPr/>
        </p:nvSpPr>
        <p:spPr>
          <a:xfrm>
            <a:off x="6400800" y="4764323"/>
            <a:ext cx="2286000"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373737"/>
                </a:solidFill>
                <a:effectLst/>
                <a:uLnTx/>
                <a:uFillTx/>
              </a:rPr>
              <a:t>Contextual Contact Actions</a:t>
            </a:r>
            <a:endParaRPr kumimoji="0" lang="en-US" sz="1800" b="0" i="0" u="none" strike="noStrike" kern="0" cap="none" spc="0" normalizeH="0" baseline="0" noProof="0" dirty="0">
              <a:ln>
                <a:noFill/>
              </a:ln>
              <a:solidFill>
                <a:srgbClr val="373737"/>
              </a:solidFill>
              <a:effectLst/>
              <a:uLnTx/>
              <a:uFillTx/>
            </a:endParaRPr>
          </a:p>
        </p:txBody>
      </p:sp>
      <p:cxnSp>
        <p:nvCxnSpPr>
          <p:cNvPr id="18" name="Straight Arrow Connector 17"/>
          <p:cNvCxnSpPr/>
          <p:nvPr/>
        </p:nvCxnSpPr>
        <p:spPr>
          <a:xfrm>
            <a:off x="5698958" y="4724400"/>
            <a:ext cx="674302" cy="141905"/>
          </a:xfrm>
          <a:prstGeom prst="straightConnector1">
            <a:avLst/>
          </a:prstGeom>
          <a:noFill/>
          <a:ln w="25400" cap="flat" cmpd="sng" algn="ctr">
            <a:solidFill>
              <a:srgbClr val="FFC000"/>
            </a:solidFill>
            <a:prstDash val="solid"/>
            <a:headEnd type="triangle" w="med" len="med"/>
            <a:tailEnd type="none" w="med" len="med"/>
          </a:ln>
          <a:effectLst>
            <a:outerShdw blurRad="50800" dist="38100" dir="5400000" algn="t" rotWithShape="0">
              <a:prstClr val="black">
                <a:alpha val="40000"/>
              </a:prstClr>
            </a:outerShdw>
          </a:effectLst>
        </p:spPr>
      </p:cxnSp>
      <p:sp>
        <p:nvSpPr>
          <p:cNvPr id="11" name="Rectangle 10"/>
          <p:cNvSpPr/>
          <p:nvPr/>
        </p:nvSpPr>
        <p:spPr>
          <a:xfrm>
            <a:off x="739877" y="1069210"/>
            <a:ext cx="7650163" cy="867930"/>
          </a:xfrm>
          <a:prstGeom prst="rect">
            <a:avLst/>
          </a:prstGeom>
        </p:spPr>
        <p:txBody>
          <a:bodyPr wrap="square">
            <a:spAutoFit/>
          </a:bodyPr>
          <a:lstStyle/>
          <a:p>
            <a:pPr algn="ctr">
              <a:lnSpc>
                <a:spcPct val="90000"/>
              </a:lnSpc>
              <a:spcBef>
                <a:spcPct val="20000"/>
              </a:spcBef>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Quickly triage and take action on messages with Voice Mail Preview</a:t>
            </a:r>
          </a:p>
        </p:txBody>
      </p:sp>
    </p:spTree>
    <p:extLst>
      <p:ext uri="{BB962C8B-B14F-4D97-AF65-F5344CB8AC3E}">
        <p14:creationId xmlns="" xmlns:p14="http://schemas.microsoft.com/office/powerpoint/2010/main" val="134951342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Enhance Voice Mail</a:t>
            </a:r>
            <a:endParaRPr lang="en-US" dirty="0"/>
          </a:p>
        </p:txBody>
      </p:sp>
      <p:pic>
        <p:nvPicPr>
          <p:cNvPr id="28" name="Picture 2" descr="C:\Users\ianhamer\Desktop\CAR1.bmp"/>
          <p:cNvPicPr>
            <a:picLocks noChangeAspect="1" noChangeArrowheads="1"/>
          </p:cNvPicPr>
          <p:nvPr/>
        </p:nvPicPr>
        <p:blipFill>
          <a:blip r:embed="rId3" cstate="screen"/>
          <a:srcRect l="590"/>
          <a:stretch>
            <a:fillRect/>
          </a:stretch>
        </p:blipFill>
        <p:spPr bwMode="auto">
          <a:xfrm>
            <a:off x="374407" y="2123245"/>
            <a:ext cx="8370835" cy="3783484"/>
          </a:xfrm>
          <a:prstGeom prst="rect">
            <a:avLst/>
          </a:prstGeom>
          <a:ln>
            <a:solidFill>
              <a:srgbClr val="4D4D4D">
                <a:lumMod val="40000"/>
                <a:lumOff val="60000"/>
              </a:srgbClr>
            </a:solidFill>
          </a:ln>
          <a:effectLst>
            <a:outerShdw blurRad="292100" dist="139700" dir="2700000" algn="tl" rotWithShape="0">
              <a:srgbClr val="333333">
                <a:alpha val="65000"/>
              </a:srgbClr>
            </a:outerShdw>
          </a:effectLst>
        </p:spPr>
      </p:pic>
      <p:sp>
        <p:nvSpPr>
          <p:cNvPr id="29" name="TextBox 28"/>
          <p:cNvSpPr txBox="1"/>
          <p:nvPr/>
        </p:nvSpPr>
        <p:spPr>
          <a:xfrm>
            <a:off x="207252" y="5067766"/>
            <a:ext cx="2133600"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373737"/>
                </a:solidFill>
                <a:effectLst/>
                <a:uLnTx/>
                <a:uFillTx/>
              </a:rPr>
              <a:t>Managing Call Answer Rules</a:t>
            </a:r>
            <a:endParaRPr kumimoji="0" lang="en-US" sz="1800" b="0" i="0" u="none" strike="noStrike" kern="0" cap="none" spc="0" normalizeH="0" baseline="0" noProof="0" dirty="0">
              <a:ln>
                <a:noFill/>
              </a:ln>
              <a:solidFill>
                <a:srgbClr val="373737"/>
              </a:solidFill>
              <a:effectLst/>
              <a:uLnTx/>
              <a:uFillTx/>
            </a:endParaRPr>
          </a:p>
        </p:txBody>
      </p:sp>
      <p:cxnSp>
        <p:nvCxnSpPr>
          <p:cNvPr id="30" name="Straight Arrow Connector 29"/>
          <p:cNvCxnSpPr/>
          <p:nvPr/>
        </p:nvCxnSpPr>
        <p:spPr>
          <a:xfrm rot="10800000" flipV="1">
            <a:off x="1209886" y="4619221"/>
            <a:ext cx="770021" cy="425117"/>
          </a:xfrm>
          <a:prstGeom prst="straightConnector1">
            <a:avLst/>
          </a:prstGeom>
          <a:noFill/>
          <a:ln w="25400" cap="flat" cmpd="sng" algn="ctr">
            <a:solidFill>
              <a:srgbClr val="FFC000"/>
            </a:solidFill>
            <a:prstDash val="solid"/>
            <a:headEnd type="triangle" w="med" len="med"/>
            <a:tailEnd type="none" w="med" len="med"/>
          </a:ln>
          <a:effectLst>
            <a:outerShdw blurRad="50800" dist="38100" dir="5400000" algn="t" rotWithShape="0">
              <a:prstClr val="black">
                <a:alpha val="40000"/>
              </a:prstClr>
            </a:outerShdw>
          </a:effectLst>
        </p:spPr>
      </p:cxnSp>
      <p:pic>
        <p:nvPicPr>
          <p:cNvPr id="31" name="Picture 4" descr="C:\Users\ianhamer\Desktop\CAR2.bmp"/>
          <p:cNvPicPr>
            <a:picLocks noChangeAspect="1" noChangeArrowheads="1"/>
          </p:cNvPicPr>
          <p:nvPr/>
        </p:nvPicPr>
        <p:blipFill>
          <a:blip r:embed="rId4" cstate="screen"/>
          <a:srcRect/>
          <a:stretch>
            <a:fillRect/>
          </a:stretch>
        </p:blipFill>
        <p:spPr bwMode="auto">
          <a:xfrm>
            <a:off x="3988033" y="2759843"/>
            <a:ext cx="4865915" cy="3483643"/>
          </a:xfrm>
          <a:prstGeom prst="rect">
            <a:avLst/>
          </a:prstGeom>
          <a:ln>
            <a:solidFill>
              <a:srgbClr val="4D4D4D">
                <a:lumMod val="40000"/>
                <a:lumOff val="60000"/>
              </a:srgbClr>
            </a:solidFill>
          </a:ln>
          <a:effectLst>
            <a:outerShdw blurRad="292100" dist="139700" dir="2700000" algn="tl" rotWithShape="0">
              <a:srgbClr val="333333">
                <a:alpha val="65000"/>
              </a:srgbClr>
            </a:outerShdw>
          </a:effectLst>
        </p:spPr>
      </p:pic>
      <p:sp>
        <p:nvSpPr>
          <p:cNvPr id="32" name="TextBox 31"/>
          <p:cNvSpPr txBox="1"/>
          <p:nvPr/>
        </p:nvSpPr>
        <p:spPr>
          <a:xfrm>
            <a:off x="6582558" y="4785527"/>
            <a:ext cx="2229854"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373737"/>
                </a:solidFill>
                <a:effectLst/>
                <a:uLnTx/>
                <a:uFillTx/>
              </a:rPr>
              <a:t>Defining a Custom </a:t>
            </a:r>
            <a:br>
              <a:rPr kumimoji="0" lang="en-US" sz="1800" b="0" i="0" u="none" strike="noStrike" kern="0" cap="none" spc="0" normalizeH="0" baseline="0" noProof="0" dirty="0" smtClean="0">
                <a:ln>
                  <a:noFill/>
                </a:ln>
                <a:solidFill>
                  <a:srgbClr val="373737"/>
                </a:solidFill>
                <a:effectLst/>
                <a:uLnTx/>
                <a:uFillTx/>
              </a:rPr>
            </a:br>
            <a:r>
              <a:rPr kumimoji="0" lang="en-US" sz="1800" b="0" i="0" u="none" strike="noStrike" kern="0" cap="none" spc="0" normalizeH="0" baseline="0" noProof="0" dirty="0" smtClean="0">
                <a:ln>
                  <a:noFill/>
                </a:ln>
                <a:solidFill>
                  <a:srgbClr val="373737"/>
                </a:solidFill>
                <a:effectLst/>
                <a:uLnTx/>
                <a:uFillTx/>
              </a:rPr>
              <a:t>Voice Mail Menu</a:t>
            </a:r>
            <a:endParaRPr kumimoji="0" lang="en-US" sz="1800" b="0" i="0" u="none" strike="noStrike" kern="0" cap="none" spc="0" normalizeH="0" baseline="0" noProof="0" dirty="0">
              <a:ln>
                <a:noFill/>
              </a:ln>
              <a:solidFill>
                <a:srgbClr val="373737"/>
              </a:solidFill>
              <a:effectLst/>
              <a:uLnTx/>
              <a:uFillTx/>
            </a:endParaRPr>
          </a:p>
        </p:txBody>
      </p:sp>
      <p:cxnSp>
        <p:nvCxnSpPr>
          <p:cNvPr id="33" name="Straight Arrow Connector 32"/>
          <p:cNvCxnSpPr/>
          <p:nvPr/>
        </p:nvCxnSpPr>
        <p:spPr>
          <a:xfrm rot="10800000">
            <a:off x="5852643" y="4782150"/>
            <a:ext cx="697833" cy="288758"/>
          </a:xfrm>
          <a:prstGeom prst="straightConnector1">
            <a:avLst/>
          </a:prstGeom>
          <a:noFill/>
          <a:ln w="25400" cap="flat" cmpd="sng" algn="ctr">
            <a:solidFill>
              <a:srgbClr val="FFC000"/>
            </a:solidFill>
            <a:prstDash val="solid"/>
            <a:headEnd type="none" w="med" len="med"/>
            <a:tailEnd type="triangle" w="med" len="med"/>
          </a:ln>
          <a:effectLst>
            <a:outerShdw blurRad="50800" dist="38100" dir="5400000" algn="t" rotWithShape="0">
              <a:prstClr val="black">
                <a:alpha val="40000"/>
              </a:prstClr>
            </a:outerShdw>
          </a:effectLst>
        </p:spPr>
      </p:cxnSp>
      <p:sp>
        <p:nvSpPr>
          <p:cNvPr id="10" name="Rectangle 9"/>
          <p:cNvSpPr/>
          <p:nvPr/>
        </p:nvSpPr>
        <p:spPr>
          <a:xfrm>
            <a:off x="496440" y="1069210"/>
            <a:ext cx="8116614" cy="867930"/>
          </a:xfrm>
          <a:prstGeom prst="rect">
            <a:avLst/>
          </a:prstGeom>
        </p:spPr>
        <p:txBody>
          <a:bodyPr wrap="square">
            <a:spAutoFit/>
          </a:bodyPr>
          <a:lstStyle/>
          <a:p>
            <a:pPr algn="ctr">
              <a:lnSpc>
                <a:spcPct val="90000"/>
              </a:lnSpc>
              <a:spcBef>
                <a:spcPct val="20000"/>
              </a:spcBef>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Create custom voice mail menus and call answer rules to give callers the right priority</a:t>
            </a:r>
          </a:p>
        </p:txBody>
      </p:sp>
    </p:spTree>
    <p:extLst>
      <p:ext uri="{BB962C8B-B14F-4D97-AF65-F5344CB8AC3E}">
        <p14:creationId xmlns="" xmlns:p14="http://schemas.microsoft.com/office/powerpoint/2010/main" val="410990467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 name="TextBox 32"/>
          <p:cNvSpPr txBox="1">
            <a:spLocks noChangeArrowheads="1"/>
          </p:cNvSpPr>
          <p:nvPr/>
        </p:nvSpPr>
        <p:spPr bwMode="auto">
          <a:xfrm>
            <a:off x="6098718" y="2816844"/>
            <a:ext cx="2834640" cy="3224179"/>
          </a:xfrm>
          <a:prstGeom prst="roundRect">
            <a:avLst>
              <a:gd name="adj" fmla="val 4303"/>
            </a:avLst>
          </a:prstGeom>
          <a:gradFill flip="none" rotWithShape="1">
            <a:gsLst>
              <a:gs pos="0">
                <a:schemeClr val="tx1">
                  <a:lumMod val="50000"/>
                  <a:lumOff val="50000"/>
                  <a:alpha val="52000"/>
                </a:schemeClr>
              </a:gs>
              <a:gs pos="18000">
                <a:schemeClr val="bg1">
                  <a:lumMod val="50000"/>
                  <a:alpha val="49000"/>
                </a:schemeClr>
              </a:gs>
              <a:gs pos="100000">
                <a:schemeClr val="bg1">
                  <a:lumMod val="85000"/>
                  <a:alpha val="56000"/>
                </a:schemeClr>
              </a:gs>
            </a:gsLst>
            <a:lin ang="5400000" scaled="1"/>
            <a:tileRect/>
          </a:gradFill>
          <a:ln>
            <a:solidFill>
              <a:schemeClr val="accent3"/>
            </a:solidFill>
            <a:headEnd type="none" w="med" len="med"/>
            <a:tailEnd type="none" w="med" len="med"/>
          </a:ln>
          <a:effectLst>
            <a:outerShdw blurRad="889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40" tIns="182880" rIns="91440" bIns="0" numCol="1" rtlCol="0" anchor="t" anchorCtr="0" compatLnSpc="1">
            <a:prstTxWarp prst="textNoShape">
              <a:avLst/>
            </a:prstTxWarp>
            <a:noAutofit/>
          </a:bodyPr>
          <a:lstStyle/>
          <a:p>
            <a:pPr marL="225425" indent="-225425" defTabSz="914363">
              <a:lnSpc>
                <a:spcPct val="85000"/>
              </a:lnSpc>
              <a:spcBef>
                <a:spcPts val="200"/>
              </a:spcBef>
              <a:spcAft>
                <a:spcPts val="600"/>
              </a:spcAft>
              <a:buClr>
                <a:schemeClr val="tx1">
                  <a:lumMod val="75000"/>
                  <a:lumOff val="25000"/>
                </a:schemeClr>
              </a:buClr>
              <a:buSzPct val="150000"/>
              <a:buFont typeface="Arial" pitchFamily="34" charset="0"/>
              <a:buChar char="•"/>
              <a:defRPr/>
            </a:pPr>
            <a:endParaRPr lang="en-US" sz="1600" dirty="0" smtClean="0">
              <a:solidFill>
                <a:schemeClr val="tx1"/>
              </a:solidFill>
              <a:latin typeface="+mj-lt"/>
            </a:endParaRPr>
          </a:p>
        </p:txBody>
      </p:sp>
      <p:sp>
        <p:nvSpPr>
          <p:cNvPr id="37" name="Round Same Side Corner Rectangle 36"/>
          <p:cNvSpPr/>
          <p:nvPr/>
        </p:nvSpPr>
        <p:spPr>
          <a:xfrm>
            <a:off x="6088284" y="2074390"/>
            <a:ext cx="2856104" cy="914400"/>
          </a:xfrm>
          <a:prstGeom prst="round2SameRect">
            <a:avLst/>
          </a:prstGeom>
          <a:gradFill flip="none" rotWithShape="1">
            <a:gsLst>
              <a:gs pos="0">
                <a:schemeClr val="accent3">
                  <a:lumMod val="50000"/>
                </a:schemeClr>
              </a:gs>
              <a:gs pos="25000">
                <a:schemeClr val="accent3">
                  <a:lumMod val="75000"/>
                </a:schemeClr>
              </a:gs>
              <a:gs pos="80000">
                <a:schemeClr val="accent3"/>
              </a:gs>
              <a:gs pos="100000">
                <a:schemeClr val="accent3">
                  <a:lumMod val="60000"/>
                  <a:lumOff val="40000"/>
                  <a:alpha val="69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85000"/>
              </a:lnSpc>
            </a:pPr>
            <a:r>
              <a:rPr lang="en-US" sz="28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rPr>
              <a:t>Mobile</a:t>
            </a:r>
            <a:r>
              <a:rPr lang="en-US" dirty="0" smtClean="0">
                <a:gradFill>
                  <a:gsLst>
                    <a:gs pos="0">
                      <a:schemeClr val="bg1"/>
                    </a:gs>
                    <a:gs pos="100000">
                      <a:schemeClr val="bg1"/>
                    </a:gs>
                  </a:gsLst>
                  <a:lin ang="13500000" scaled="1"/>
                </a:gradFill>
                <a:latin typeface="Segoe Semibold" pitchFamily="34" charset="0"/>
              </a:rPr>
              <a:t> </a:t>
            </a:r>
          </a:p>
        </p:txBody>
      </p:sp>
      <p:sp>
        <p:nvSpPr>
          <p:cNvPr id="32" name="TextBox 32"/>
          <p:cNvSpPr txBox="1">
            <a:spLocks noChangeArrowheads="1"/>
          </p:cNvSpPr>
          <p:nvPr/>
        </p:nvSpPr>
        <p:spPr bwMode="auto">
          <a:xfrm>
            <a:off x="3134179" y="2788064"/>
            <a:ext cx="2834640" cy="3249879"/>
          </a:xfrm>
          <a:prstGeom prst="roundRect">
            <a:avLst>
              <a:gd name="adj" fmla="val 4838"/>
            </a:avLst>
          </a:prstGeom>
          <a:gradFill flip="none" rotWithShape="1">
            <a:gsLst>
              <a:gs pos="0">
                <a:schemeClr val="tx1">
                  <a:lumMod val="50000"/>
                  <a:lumOff val="50000"/>
                  <a:alpha val="52000"/>
                </a:schemeClr>
              </a:gs>
              <a:gs pos="18000">
                <a:schemeClr val="bg1">
                  <a:lumMod val="50000"/>
                  <a:alpha val="49000"/>
                </a:schemeClr>
              </a:gs>
              <a:gs pos="100000">
                <a:schemeClr val="bg1">
                  <a:lumMod val="85000"/>
                  <a:alpha val="56000"/>
                </a:schemeClr>
              </a:gs>
            </a:gsLst>
            <a:lin ang="5400000" scaled="1"/>
            <a:tileRect/>
          </a:gradFill>
          <a:ln>
            <a:solidFill>
              <a:schemeClr val="accent2"/>
            </a:solidFill>
            <a:headEnd type="none" w="med" len="med"/>
            <a:tailEnd type="none" w="med" len="med"/>
          </a:ln>
          <a:effectLst>
            <a:outerShdw blurRad="889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40" tIns="182880" rIns="91440" bIns="0" numCol="1" rtlCol="0" anchor="t" anchorCtr="0" compatLnSpc="1">
            <a:prstTxWarp prst="textNoShape">
              <a:avLst/>
            </a:prstTxWarp>
            <a:noAutofit/>
          </a:bodyPr>
          <a:lstStyle/>
          <a:p>
            <a:pPr marL="225425" indent="-225425" defTabSz="914363">
              <a:lnSpc>
                <a:spcPct val="85000"/>
              </a:lnSpc>
              <a:spcBef>
                <a:spcPts val="200"/>
              </a:spcBef>
              <a:spcAft>
                <a:spcPts val="600"/>
              </a:spcAft>
              <a:buClr>
                <a:schemeClr val="tx1">
                  <a:lumMod val="75000"/>
                  <a:lumOff val="25000"/>
                </a:schemeClr>
              </a:buClr>
              <a:buSzPct val="150000"/>
              <a:buFont typeface="Arial" pitchFamily="34" charset="0"/>
              <a:buChar char="•"/>
              <a:defRPr/>
            </a:pPr>
            <a:endParaRPr lang="en-US" sz="1600" dirty="0" smtClean="0">
              <a:solidFill>
                <a:schemeClr val="tx1"/>
              </a:solidFill>
              <a:latin typeface="+mj-lt"/>
            </a:endParaRPr>
          </a:p>
        </p:txBody>
      </p:sp>
      <p:sp>
        <p:nvSpPr>
          <p:cNvPr id="33" name="Round Same Side Corner Rectangle 32"/>
          <p:cNvSpPr/>
          <p:nvPr/>
        </p:nvSpPr>
        <p:spPr>
          <a:xfrm>
            <a:off x="3118130" y="2074390"/>
            <a:ext cx="2854407" cy="914400"/>
          </a:xfrm>
          <a:prstGeom prst="round2SameRect">
            <a:avLst/>
          </a:prstGeom>
          <a:gradFill flip="none" rotWithShape="1">
            <a:gsLst>
              <a:gs pos="0">
                <a:srgbClr val="1B396B"/>
              </a:gs>
              <a:gs pos="25000">
                <a:schemeClr val="accent2">
                  <a:lumMod val="75000"/>
                </a:schemeClr>
              </a:gs>
              <a:gs pos="80000">
                <a:schemeClr val="accent2"/>
              </a:gs>
              <a:gs pos="100000">
                <a:srgbClr val="5C9EE6"/>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85000"/>
              </a:lnSpc>
            </a:pPr>
            <a:r>
              <a:rPr lang="en-US" sz="28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rPr>
              <a:t>Web</a:t>
            </a:r>
            <a:r>
              <a:rPr lang="en-US" dirty="0" smtClean="0">
                <a:gradFill>
                  <a:gsLst>
                    <a:gs pos="0">
                      <a:schemeClr val="bg1"/>
                    </a:gs>
                    <a:gs pos="100000">
                      <a:schemeClr val="bg1"/>
                    </a:gs>
                  </a:gsLst>
                  <a:lin ang="13500000" scaled="1"/>
                </a:gradFill>
                <a:latin typeface="Segoe Semibold" pitchFamily="34" charset="0"/>
              </a:rPr>
              <a:t> </a:t>
            </a:r>
          </a:p>
        </p:txBody>
      </p:sp>
      <p:sp>
        <p:nvSpPr>
          <p:cNvPr id="34" name="TextBox 32"/>
          <p:cNvSpPr txBox="1">
            <a:spLocks noChangeArrowheads="1"/>
          </p:cNvSpPr>
          <p:nvPr/>
        </p:nvSpPr>
        <p:spPr bwMode="auto">
          <a:xfrm>
            <a:off x="165578" y="2788689"/>
            <a:ext cx="2832405" cy="3249322"/>
          </a:xfrm>
          <a:prstGeom prst="roundRect">
            <a:avLst>
              <a:gd name="adj" fmla="val 3983"/>
            </a:avLst>
          </a:prstGeom>
          <a:gradFill flip="none" rotWithShape="1">
            <a:gsLst>
              <a:gs pos="0">
                <a:schemeClr val="tx1">
                  <a:lumMod val="50000"/>
                  <a:lumOff val="50000"/>
                  <a:alpha val="52000"/>
                </a:schemeClr>
              </a:gs>
              <a:gs pos="18000">
                <a:schemeClr val="bg1">
                  <a:lumMod val="50000"/>
                  <a:alpha val="49000"/>
                </a:schemeClr>
              </a:gs>
              <a:gs pos="100000">
                <a:schemeClr val="bg1">
                  <a:lumMod val="85000"/>
                  <a:alpha val="56000"/>
                </a:schemeClr>
              </a:gs>
            </a:gsLst>
            <a:lin ang="5400000" scaled="1"/>
            <a:tileRect/>
          </a:gradFill>
          <a:ln>
            <a:solidFill>
              <a:schemeClr val="accent1"/>
            </a:solidFill>
            <a:headEnd type="none" w="med" len="med"/>
            <a:tailEnd type="none" w="med" len="med"/>
          </a:ln>
          <a:effectLst>
            <a:outerShdw blurRad="889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40" tIns="182880" rIns="91440" bIns="0" numCol="1" rtlCol="0" anchor="t" anchorCtr="0" compatLnSpc="1">
            <a:prstTxWarp prst="textNoShape">
              <a:avLst/>
            </a:prstTxWarp>
            <a:noAutofit/>
          </a:bodyPr>
          <a:lstStyle/>
          <a:p>
            <a:pPr marL="225425" indent="-225425" defTabSz="914363">
              <a:lnSpc>
                <a:spcPct val="85000"/>
              </a:lnSpc>
              <a:spcBef>
                <a:spcPts val="200"/>
              </a:spcBef>
              <a:spcAft>
                <a:spcPts val="600"/>
              </a:spcAft>
              <a:buClr>
                <a:schemeClr val="tx1">
                  <a:lumMod val="75000"/>
                  <a:lumOff val="25000"/>
                </a:schemeClr>
              </a:buClr>
              <a:buSzPct val="150000"/>
              <a:defRPr/>
            </a:pPr>
            <a:endParaRPr lang="en-US" sz="1600" dirty="0" smtClean="0">
              <a:solidFill>
                <a:schemeClr val="tx1"/>
              </a:solidFill>
              <a:latin typeface="+mj-lt"/>
            </a:endParaRPr>
          </a:p>
        </p:txBody>
      </p:sp>
      <p:sp>
        <p:nvSpPr>
          <p:cNvPr id="2" name="Title 1"/>
          <p:cNvSpPr>
            <a:spLocks noGrp="1"/>
          </p:cNvSpPr>
          <p:nvPr>
            <p:ph type="title"/>
          </p:nvPr>
        </p:nvSpPr>
        <p:spPr/>
        <p:txBody>
          <a:bodyPr/>
          <a:lstStyle/>
          <a:p>
            <a:r>
              <a:rPr lang="en-US" dirty="0"/>
              <a:t>Collaborate Effectively</a:t>
            </a:r>
          </a:p>
        </p:txBody>
      </p:sp>
      <p:sp>
        <p:nvSpPr>
          <p:cNvPr id="3" name="Rectangle 2"/>
          <p:cNvSpPr/>
          <p:nvPr/>
        </p:nvSpPr>
        <p:spPr>
          <a:xfrm>
            <a:off x="152400" y="1058644"/>
            <a:ext cx="8686800" cy="867930"/>
          </a:xfrm>
          <a:prstGeom prst="rect">
            <a:avLst/>
          </a:prstGeom>
        </p:spPr>
        <p:txBody>
          <a:bodyPr wrap="square">
            <a:spAutoFit/>
          </a:bodyPr>
          <a:lstStyle/>
          <a:p>
            <a:pPr algn="ctr">
              <a:lnSpc>
                <a:spcPct val="90000"/>
              </a:lnSpc>
              <a:spcBef>
                <a:spcPct val="20000"/>
              </a:spcBef>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A familiar and rich Outlook experience across clients, devices, and platforms</a:t>
            </a:r>
          </a:p>
        </p:txBody>
      </p:sp>
      <p:pic>
        <p:nvPicPr>
          <p:cNvPr id="69" name="Picture 7" descr="\\eventsql\dvd\Online_ART\DVD_ART34\Logos\Internet Explorer 7\IE Internet Explorer 7 logo bug.png"/>
          <p:cNvPicPr>
            <a:picLocks noChangeAspect="1" noChangeArrowheads="1"/>
          </p:cNvPicPr>
          <p:nvPr/>
        </p:nvPicPr>
        <p:blipFill>
          <a:blip r:embed="rId3" cstate="screen"/>
          <a:srcRect/>
          <a:stretch>
            <a:fillRect/>
          </a:stretch>
        </p:blipFill>
        <p:spPr bwMode="auto">
          <a:xfrm>
            <a:off x="3239203" y="4243556"/>
            <a:ext cx="914400" cy="879398"/>
          </a:xfrm>
          <a:prstGeom prst="rect">
            <a:avLst/>
          </a:prstGeom>
          <a:noFill/>
        </p:spPr>
      </p:pic>
      <p:pic>
        <p:nvPicPr>
          <p:cNvPr id="70" name="Picture 7" descr="\\eventsql\dvd\Online_ART\DVD_ART34\Logos\Microsoft Office 2007 - all products\Outlook 2007\Office Outlook 2007 logo rev.png"/>
          <p:cNvPicPr>
            <a:picLocks noChangeAspect="1" noChangeArrowheads="1"/>
          </p:cNvPicPr>
          <p:nvPr/>
        </p:nvPicPr>
        <p:blipFill>
          <a:blip r:embed="rId4" cstate="screen"/>
          <a:srcRect/>
          <a:stretch>
            <a:fillRect/>
          </a:stretch>
        </p:blipFill>
        <p:spPr bwMode="auto">
          <a:xfrm>
            <a:off x="304300" y="4267200"/>
            <a:ext cx="2560320" cy="422351"/>
          </a:xfrm>
          <a:prstGeom prst="rect">
            <a:avLst/>
          </a:prstGeom>
          <a:noFill/>
        </p:spPr>
      </p:pic>
      <p:pic>
        <p:nvPicPr>
          <p:cNvPr id="71" name="Picture 8" descr="\\eventsql\dvd\Online_ART\DVD_ART34\Logos\Microsoft Office for Mac - all products\Office 2008 for MAC\Entourage 2008 for Mac\Entourage Mac 2008 logo r.png"/>
          <p:cNvPicPr>
            <a:picLocks noChangeAspect="1" noChangeArrowheads="1"/>
          </p:cNvPicPr>
          <p:nvPr/>
        </p:nvPicPr>
        <p:blipFill>
          <a:blip r:embed="rId5" cstate="screen"/>
          <a:srcRect/>
          <a:stretch>
            <a:fillRect/>
          </a:stretch>
        </p:blipFill>
        <p:spPr bwMode="auto">
          <a:xfrm>
            <a:off x="258580" y="5273153"/>
            <a:ext cx="2651760" cy="365647"/>
          </a:xfrm>
          <a:prstGeom prst="rect">
            <a:avLst/>
          </a:prstGeom>
          <a:noFill/>
        </p:spPr>
      </p:pic>
      <p:pic>
        <p:nvPicPr>
          <p:cNvPr id="87" name="Picture 4" descr="http://www.mozilla.com/img/press/firefox-logo.png"/>
          <p:cNvPicPr>
            <a:picLocks noChangeAspect="1" noChangeArrowheads="1"/>
          </p:cNvPicPr>
          <p:nvPr/>
        </p:nvPicPr>
        <p:blipFill>
          <a:blip r:embed="rId6" cstate="screen"/>
          <a:srcRect l="14130" t="13098" r="12826" b="14511"/>
          <a:stretch>
            <a:fillRect/>
          </a:stretch>
        </p:blipFill>
        <p:spPr bwMode="auto">
          <a:xfrm>
            <a:off x="4078697" y="4879391"/>
            <a:ext cx="890546" cy="882594"/>
          </a:xfrm>
          <a:prstGeom prst="rect">
            <a:avLst/>
          </a:prstGeom>
          <a:noFill/>
        </p:spPr>
      </p:pic>
      <p:pic>
        <p:nvPicPr>
          <p:cNvPr id="88" name="Picture 6" descr="http://blog.tice.de/a_icons/icons/512%20Safari%20Leopard.png"/>
          <p:cNvPicPr>
            <a:picLocks noChangeAspect="1" noChangeArrowheads="1"/>
          </p:cNvPicPr>
          <p:nvPr/>
        </p:nvPicPr>
        <p:blipFill>
          <a:blip r:embed="rId7" cstate="screen"/>
          <a:srcRect/>
          <a:stretch>
            <a:fillRect/>
          </a:stretch>
        </p:blipFill>
        <p:spPr bwMode="auto">
          <a:xfrm>
            <a:off x="4897352" y="4181189"/>
            <a:ext cx="950976" cy="950976"/>
          </a:xfrm>
          <a:prstGeom prst="rect">
            <a:avLst/>
          </a:prstGeom>
          <a:noFill/>
        </p:spPr>
      </p:pic>
      <p:pic>
        <p:nvPicPr>
          <p:cNvPr id="89" name="Picture 2" descr="https://mediabank.partners.extranet.microsoft.com/transfer/radA4E5F/0/Outlook2010_bL_r.png"/>
          <p:cNvPicPr>
            <a:picLocks noChangeAspect="1" noChangeArrowheads="1"/>
          </p:cNvPicPr>
          <p:nvPr/>
        </p:nvPicPr>
        <p:blipFill>
          <a:blip r:embed="rId8" cstate="screen">
            <a:extLst>
              <a:ext uri="{28A0092B-C50C-407E-A947-70E740481C1C}">
                <a14:useLocalDpi xmlns="" xmlns:a14="http://schemas.microsoft.com/office/drawing/2010/main" val="0"/>
              </a:ext>
            </a:extLst>
          </a:blip>
          <a:srcRect/>
          <a:stretch>
            <a:fillRect/>
          </a:stretch>
        </p:blipFill>
        <p:spPr bwMode="auto">
          <a:xfrm>
            <a:off x="304300" y="3300345"/>
            <a:ext cx="2560320" cy="581891"/>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90" name="Picture 2"/>
          <p:cNvPicPr>
            <a:picLocks noChangeAspect="1" noChangeArrowheads="1"/>
          </p:cNvPicPr>
          <p:nvPr/>
        </p:nvPicPr>
        <p:blipFill>
          <a:blip r:embed="rId9" cstate="screen">
            <a:extLst>
              <a:ext uri="{28A0092B-C50C-407E-A947-70E740481C1C}">
                <a14:useLocalDpi xmlns="" xmlns:a14="http://schemas.microsoft.com/office/drawing/2010/main" val="0"/>
              </a:ext>
            </a:extLst>
          </a:blip>
          <a:srcRect/>
          <a:stretch>
            <a:fillRect/>
          </a:stretch>
        </p:blipFill>
        <p:spPr bwMode="auto">
          <a:xfrm>
            <a:off x="3186706" y="3340900"/>
            <a:ext cx="2743200" cy="500780"/>
          </a:xfrm>
          <a:prstGeom prst="rect">
            <a:avLst/>
          </a:prstGeom>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6" name="Round Same Side Corner Rectangle 35"/>
          <p:cNvSpPr/>
          <p:nvPr/>
        </p:nvSpPr>
        <p:spPr>
          <a:xfrm>
            <a:off x="161980" y="2074390"/>
            <a:ext cx="2835864" cy="914400"/>
          </a:xfrm>
          <a:prstGeom prst="round2SameRect">
            <a:avLst/>
          </a:prstGeom>
          <a:gradFill flip="none" rotWithShape="1">
            <a:gsLst>
              <a:gs pos="0">
                <a:srgbClr val="B64506"/>
              </a:gs>
              <a:gs pos="25000">
                <a:srgbClr val="CB790B"/>
              </a:gs>
              <a:gs pos="80000">
                <a:srgbClr val="FA9B00"/>
              </a:gs>
              <a:gs pos="100000">
                <a:srgbClr val="FFC971"/>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85000"/>
              </a:lnSpc>
              <a:defRPr/>
            </a:pPr>
            <a:r>
              <a:rPr lang="en-US" sz="28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rPr>
              <a:t>Desktop</a:t>
            </a:r>
          </a:p>
        </p:txBody>
      </p:sp>
      <p:pic>
        <p:nvPicPr>
          <p:cNvPr id="26626" name="Picture 2" descr="https://mediabank.partners.extranet.microsoft.com/transfer/rad80DE4/0/ofc-OtlkMob_rgb_r.png"/>
          <p:cNvPicPr>
            <a:picLocks noChangeAspect="1" noChangeArrowheads="1"/>
          </p:cNvPicPr>
          <p:nvPr/>
        </p:nvPicPr>
        <p:blipFill>
          <a:blip r:embed="rId10"/>
          <a:srcRect/>
          <a:stretch>
            <a:fillRect/>
          </a:stretch>
        </p:blipFill>
        <p:spPr bwMode="auto">
          <a:xfrm>
            <a:off x="6127855" y="3220181"/>
            <a:ext cx="2743200" cy="742219"/>
          </a:xfrm>
          <a:prstGeom prst="rect">
            <a:avLst/>
          </a:prstGeom>
          <a:noFill/>
        </p:spPr>
      </p:pic>
      <p:pic>
        <p:nvPicPr>
          <p:cNvPr id="44" name="Picture 6" descr="https://mediabank.partners.extranet.microsoft.com/transfer/rad80DE4/2/WPhone_h_cL_r.png"/>
          <p:cNvPicPr>
            <a:picLocks noChangeAspect="1" noChangeArrowheads="1"/>
          </p:cNvPicPr>
          <p:nvPr/>
        </p:nvPicPr>
        <p:blipFill>
          <a:blip r:embed="rId11"/>
          <a:srcRect/>
          <a:stretch>
            <a:fillRect/>
          </a:stretch>
        </p:blipFill>
        <p:spPr bwMode="auto">
          <a:xfrm>
            <a:off x="6127855" y="4393850"/>
            <a:ext cx="2743200" cy="406750"/>
          </a:xfrm>
          <a:prstGeom prst="rect">
            <a:avLst/>
          </a:prstGeom>
          <a:noFill/>
        </p:spPr>
      </p:pic>
      <p:grpSp>
        <p:nvGrpSpPr>
          <p:cNvPr id="21" name="Group 20"/>
          <p:cNvGrpSpPr/>
          <p:nvPr/>
        </p:nvGrpSpPr>
        <p:grpSpPr>
          <a:xfrm>
            <a:off x="6248400" y="5105400"/>
            <a:ext cx="2590800" cy="863912"/>
            <a:chOff x="6248400" y="5105400"/>
            <a:chExt cx="2590800" cy="863912"/>
          </a:xfrm>
        </p:grpSpPr>
        <p:pic>
          <p:nvPicPr>
            <p:cNvPr id="26628" name="Picture 4" descr="https://mediabank.partners.extranet.microsoft.com/transfer/rad80DE4/1/Exch-ActSync_bL_r.png"/>
            <p:cNvPicPr>
              <a:picLocks noChangeAspect="1" noChangeArrowheads="1"/>
            </p:cNvPicPr>
            <p:nvPr/>
          </p:nvPicPr>
          <p:blipFill>
            <a:blip r:embed="rId12"/>
            <a:srcRect/>
            <a:stretch>
              <a:fillRect/>
            </a:stretch>
          </p:blipFill>
          <p:spPr bwMode="auto">
            <a:xfrm>
              <a:off x="7010400" y="5105400"/>
              <a:ext cx="1828800" cy="863912"/>
            </a:xfrm>
            <a:prstGeom prst="rect">
              <a:avLst/>
            </a:prstGeom>
            <a:noFill/>
          </p:spPr>
        </p:pic>
        <p:pic>
          <p:nvPicPr>
            <p:cNvPr id="20" name="Picture 8" descr="C:\Users\Public\Documents\Mobile\Partner\Logo Program\ninjaStar.jpg"/>
            <p:cNvPicPr>
              <a:picLocks noChangeAspect="1" noChangeArrowheads="1"/>
            </p:cNvPicPr>
            <p:nvPr/>
          </p:nvPicPr>
          <p:blipFill>
            <a:blip r:embed="rId13" cstate="print"/>
            <a:srcRect/>
            <a:stretch>
              <a:fillRect/>
            </a:stretch>
          </p:blipFill>
          <p:spPr bwMode="auto">
            <a:xfrm>
              <a:off x="6248400" y="5204458"/>
              <a:ext cx="685801" cy="6657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extLst>
      <p:ext uri="{BB962C8B-B14F-4D97-AF65-F5344CB8AC3E}">
        <p14:creationId xmlns="" xmlns:p14="http://schemas.microsoft.com/office/powerpoint/2010/main" val="89677560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0250" y="3929350"/>
            <a:ext cx="8653749" cy="652590"/>
          </a:xfrm>
        </p:spPr>
        <p:txBody>
          <a:bodyPr/>
          <a:lstStyle/>
          <a:p>
            <a:r>
              <a:rPr sz="48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t>Introducing Exchange Server 2010</a:t>
            </a:r>
            <a:endParaRPr sz="4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1394091" y="4822917"/>
            <a:ext cx="6398187" cy="1001413"/>
          </a:xfrm>
        </p:spPr>
        <p:txBody>
          <a:bodyPr/>
          <a:lstStyle/>
          <a:p>
            <a:r>
              <a:rPr lang="en-US" dirty="0" smtClean="0">
                <a:solidFill>
                  <a:schemeClr val="bg1"/>
                </a:solidFill>
                <a:latin typeface="Segoe Print" pitchFamily="2" charset="0"/>
              </a:rPr>
              <a:t>Adam Glick</a:t>
            </a:r>
          </a:p>
          <a:p>
            <a:r>
              <a:rPr lang="en-US" dirty="0" smtClean="0">
                <a:solidFill>
                  <a:schemeClr val="bg1"/>
                </a:solidFill>
              </a:rPr>
              <a:t>Sr. Technical Product Manager</a:t>
            </a:r>
          </a:p>
          <a:p>
            <a:r>
              <a:rPr lang="en-US" dirty="0" smtClean="0">
                <a:solidFill>
                  <a:schemeClr val="bg1"/>
                </a:solidFill>
              </a:rPr>
              <a:t>Microsoft Corporation - Unified Communications</a:t>
            </a:r>
          </a:p>
        </p:txBody>
      </p:sp>
      <p:pic>
        <p:nvPicPr>
          <p:cNvPr id="4" name="Picture 2" descr="C:\Users\aglick\Documents\Press\Corp Photos\Web\Adam_Glick_2009_04.jpg"/>
          <p:cNvPicPr>
            <a:picLocks noChangeAspect="1" noChangeArrowheads="1"/>
          </p:cNvPicPr>
          <p:nvPr/>
        </p:nvPicPr>
        <p:blipFill>
          <a:blip r:embed="rId3"/>
          <a:srcRect/>
          <a:stretch>
            <a:fillRect/>
          </a:stretch>
        </p:blipFill>
        <p:spPr bwMode="auto">
          <a:xfrm>
            <a:off x="188084" y="4825448"/>
            <a:ext cx="1065196" cy="1485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8" name="Picture 4" descr="C:\Users\aglick\AppData\Local\Microsoft\Windows\Temporary Internet Files\Content.IE5\OC55TC5D\MCj04316000000[1].png"/>
          <p:cNvPicPr>
            <a:picLocks noChangeAspect="1" noChangeArrowheads="1"/>
          </p:cNvPicPr>
          <p:nvPr/>
        </p:nvPicPr>
        <p:blipFill>
          <a:blip r:embed="rId4"/>
          <a:srcRect/>
          <a:stretch>
            <a:fillRect/>
          </a:stretch>
        </p:blipFill>
        <p:spPr bwMode="auto">
          <a:xfrm>
            <a:off x="1371715" y="5784689"/>
            <a:ext cx="447147" cy="447147"/>
          </a:xfrm>
          <a:prstGeom prst="rect">
            <a:avLst/>
          </a:prstGeom>
          <a:noFill/>
        </p:spPr>
      </p:pic>
      <p:pic>
        <p:nvPicPr>
          <p:cNvPr id="1029" name="Picture 5"/>
          <p:cNvPicPr>
            <a:picLocks noChangeAspect="1" noChangeArrowheads="1"/>
          </p:cNvPicPr>
          <p:nvPr/>
        </p:nvPicPr>
        <p:blipFill>
          <a:blip r:embed="rId5">
            <a:clrChange>
              <a:clrFrom>
                <a:srgbClr val="ED1C24"/>
              </a:clrFrom>
              <a:clrTo>
                <a:srgbClr val="ED1C24">
                  <a:alpha val="0"/>
                </a:srgbClr>
              </a:clrTo>
            </a:clrChange>
          </a:blip>
          <a:srcRect/>
          <a:stretch>
            <a:fillRect/>
          </a:stretch>
        </p:blipFill>
        <p:spPr bwMode="auto">
          <a:xfrm>
            <a:off x="1409551" y="6178723"/>
            <a:ext cx="371475" cy="371475"/>
          </a:xfrm>
          <a:prstGeom prst="rect">
            <a:avLst/>
          </a:prstGeom>
          <a:noFill/>
          <a:ln w="9525">
            <a:noFill/>
            <a:miter lim="800000"/>
            <a:headEnd/>
            <a:tailEnd/>
          </a:ln>
        </p:spPr>
      </p:pic>
      <p:sp>
        <p:nvSpPr>
          <p:cNvPr id="10" name="TextBox 9"/>
          <p:cNvSpPr txBox="1"/>
          <p:nvPr/>
        </p:nvSpPr>
        <p:spPr>
          <a:xfrm>
            <a:off x="1759229" y="5823596"/>
            <a:ext cx="2394310" cy="369332"/>
          </a:xfrm>
          <a:prstGeom prst="rect">
            <a:avLst/>
          </a:prstGeom>
          <a:noFill/>
        </p:spPr>
        <p:txBody>
          <a:bodyPr wrap="none" rtlCol="0">
            <a:spAutoFit/>
          </a:bodyPr>
          <a:lstStyle/>
          <a:p>
            <a:r>
              <a:rPr lang="en-US" dirty="0" smtClean="0">
                <a:hlinkClick r:id="rId6"/>
              </a:rPr>
              <a:t>AGlick@Microsoft.com</a:t>
            </a:r>
            <a:r>
              <a:rPr lang="en-US" dirty="0" smtClean="0"/>
              <a:t> </a:t>
            </a:r>
            <a:endParaRPr lang="en-US" dirty="0"/>
          </a:p>
        </p:txBody>
      </p:sp>
      <p:sp>
        <p:nvSpPr>
          <p:cNvPr id="11" name="TextBox 10"/>
          <p:cNvSpPr txBox="1"/>
          <p:nvPr/>
        </p:nvSpPr>
        <p:spPr>
          <a:xfrm>
            <a:off x="1759229" y="6179794"/>
            <a:ext cx="3152401" cy="369332"/>
          </a:xfrm>
          <a:prstGeom prst="rect">
            <a:avLst/>
          </a:prstGeom>
          <a:noFill/>
        </p:spPr>
        <p:txBody>
          <a:bodyPr wrap="none" rtlCol="0">
            <a:spAutoFit/>
          </a:bodyPr>
          <a:lstStyle/>
          <a:p>
            <a:r>
              <a:rPr lang="en-US" dirty="0" smtClean="0">
                <a:hlinkClick r:id="rId7"/>
              </a:rPr>
              <a:t>http://twitter.com/MobileGlick</a:t>
            </a:r>
            <a:r>
              <a:rPr lang="en-US" dirty="0" smtClean="0"/>
              <a:t> </a:t>
            </a:r>
            <a:endParaRPr lang="en-US" dirty="0"/>
          </a:p>
        </p:txBody>
      </p:sp>
      <p:sp>
        <p:nvSpPr>
          <p:cNvPr id="9" name="TextBox 8"/>
          <p:cNvSpPr txBox="1"/>
          <p:nvPr/>
        </p:nvSpPr>
        <p:spPr>
          <a:xfrm>
            <a:off x="6496050" y="6419850"/>
            <a:ext cx="2276264" cy="369332"/>
          </a:xfrm>
          <a:prstGeom prst="rect">
            <a:avLst/>
          </a:prstGeom>
          <a:noFill/>
        </p:spPr>
        <p:txBody>
          <a:bodyPr wrap="none" rtlCol="0">
            <a:spAutoFit/>
          </a:bodyPr>
          <a:lstStyle/>
          <a:p>
            <a:r>
              <a:rPr lang="en-US" dirty="0" smtClean="0"/>
              <a:t>Session code: UNC201</a:t>
            </a:r>
            <a:endParaRPr lang="en-GB"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0" y="0"/>
            <a:ext cx="9144000" cy="6858000"/>
          </a:xfrm>
          <a:prstGeom prst="rect">
            <a:avLst/>
          </a:prstGeom>
          <a:gradFill flip="none" rotWithShape="1">
            <a:gsLst>
              <a:gs pos="0">
                <a:schemeClr val="tx1">
                  <a:alpha val="52000"/>
                </a:schemeClr>
              </a:gs>
              <a:gs pos="50000">
                <a:schemeClr val="tx1">
                  <a:alpha val="22000"/>
                </a:schemeClr>
              </a:gs>
              <a:gs pos="70000">
                <a:schemeClr val="tx1">
                  <a:alpha val="15000"/>
                </a:schemeClr>
              </a:gs>
              <a:gs pos="100000">
                <a:schemeClr val="tx1">
                  <a:alpha val="0"/>
                </a:schemeClr>
              </a:gs>
            </a:gsLst>
            <a:path path="circle">
              <a:fillToRect l="50000" t="50000" r="50000" b="50000"/>
            </a:path>
            <a:tileRec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7" name="Rounded Rectangle 26"/>
          <p:cNvSpPr/>
          <p:nvPr/>
        </p:nvSpPr>
        <p:spPr bwMode="auto">
          <a:xfrm>
            <a:off x="3162300" y="3095625"/>
            <a:ext cx="2352675" cy="857250"/>
          </a:xfrm>
          <a:prstGeom prst="roundRect">
            <a:avLst/>
          </a:prstGeom>
          <a:solidFill>
            <a:schemeClr val="tx1"/>
          </a:solidFill>
          <a:ln w="41275">
            <a:gradFill>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gra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7" name="Rectangle 56"/>
          <p:cNvSpPr/>
          <p:nvPr/>
        </p:nvSpPr>
        <p:spPr>
          <a:xfrm>
            <a:off x="5228216" y="5191586"/>
            <a:ext cx="3458583" cy="1400534"/>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2"/>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gradFill>
                <a:gsLst>
                  <a:gs pos="0">
                    <a:schemeClr val="tx1"/>
                  </a:gs>
                  <a:gs pos="50000">
                    <a:schemeClr val="tx1"/>
                  </a:gs>
                </a:gsLst>
                <a:lin ang="5400000" scaled="0"/>
              </a:gradFill>
              <a:latin typeface="Segoe" pitchFamily="34" charset="0"/>
            </a:endParaRPr>
          </a:p>
        </p:txBody>
      </p:sp>
      <p:sp>
        <p:nvSpPr>
          <p:cNvPr id="58" name="Rectangle 57"/>
          <p:cNvSpPr/>
          <p:nvPr/>
        </p:nvSpPr>
        <p:spPr>
          <a:xfrm>
            <a:off x="325209" y="1928031"/>
            <a:ext cx="2556075" cy="2685345"/>
          </a:xfrm>
          <a:prstGeom prst="rect">
            <a:avLst/>
          </a:prstGeom>
          <a:gradFill flip="none" rotWithShape="1">
            <a:gsLst>
              <a:gs pos="0">
                <a:schemeClr val="bg1">
                  <a:lumMod val="85000"/>
                  <a:alpha val="11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gradFill>
                <a:gsLst>
                  <a:gs pos="0">
                    <a:schemeClr val="tx1"/>
                  </a:gs>
                  <a:gs pos="50000">
                    <a:schemeClr val="tx1"/>
                  </a:gs>
                </a:gsLst>
                <a:lin ang="5400000" scaled="0"/>
              </a:gradFill>
              <a:latin typeface="Segoe" pitchFamily="34" charset="0"/>
            </a:endParaRPr>
          </a:p>
        </p:txBody>
      </p:sp>
      <p:sp>
        <p:nvSpPr>
          <p:cNvPr id="56" name="Rectangle 55"/>
          <p:cNvSpPr/>
          <p:nvPr/>
        </p:nvSpPr>
        <p:spPr>
          <a:xfrm>
            <a:off x="4668818" y="1301674"/>
            <a:ext cx="4113232" cy="1312435"/>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3"/>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300" dirty="0" smtClean="0">
              <a:gradFill>
                <a:gsLst>
                  <a:gs pos="0">
                    <a:schemeClr val="tx1"/>
                  </a:gs>
                  <a:gs pos="50000">
                    <a:schemeClr val="tx1"/>
                  </a:gs>
                </a:gsLst>
                <a:lin ang="5400000" scaled="0"/>
              </a:gradFill>
              <a:latin typeface="Segoe" pitchFamily="34" charset="0"/>
            </a:endParaRPr>
          </a:p>
        </p:txBody>
      </p:sp>
      <p:pic>
        <p:nvPicPr>
          <p:cNvPr id="1031" name="Picture 7" descr="C:\Program Files\Microsoft Resource DVD Artwork\DVD_ART\Artwork_Imagery\Photos_for_PPT\Soft-edge_photos\FY06 Brand - Windows Mobile\Win Mobile_Abby caucasian woman standing phone.png"/>
          <p:cNvPicPr>
            <a:picLocks noChangeAspect="1" noChangeArrowheads="1"/>
          </p:cNvPicPr>
          <p:nvPr/>
        </p:nvPicPr>
        <p:blipFill>
          <a:blip r:embed="rId3"/>
          <a:srcRect l="50000"/>
          <a:stretch>
            <a:fillRect/>
          </a:stretch>
        </p:blipFill>
        <p:spPr bwMode="auto">
          <a:xfrm>
            <a:off x="333487" y="1772003"/>
            <a:ext cx="1327409" cy="2840657"/>
          </a:xfrm>
          <a:prstGeom prst="rect">
            <a:avLst/>
          </a:prstGeom>
          <a:noFill/>
        </p:spPr>
      </p:pic>
      <p:pic>
        <p:nvPicPr>
          <p:cNvPr id="23" name="Picture 13" descr="G:\Documents\Clipart\Artwork_Imagery\Brand Photos\Scenarios\FY09 Windows Consumer\US\man sitting laptop.png"/>
          <p:cNvPicPr>
            <a:picLocks noChangeAspect="1" noChangeArrowheads="1"/>
          </p:cNvPicPr>
          <p:nvPr/>
        </p:nvPicPr>
        <p:blipFill>
          <a:blip r:embed="rId4" cstate="print"/>
          <a:srcRect r="25510"/>
          <a:stretch>
            <a:fillRect/>
          </a:stretch>
        </p:blipFill>
        <p:spPr bwMode="auto">
          <a:xfrm>
            <a:off x="6937451" y="5109579"/>
            <a:ext cx="1716601" cy="1516314"/>
          </a:xfrm>
          <a:prstGeom prst="rect">
            <a:avLst/>
          </a:prstGeom>
          <a:noFill/>
        </p:spPr>
      </p:pic>
      <p:sp>
        <p:nvSpPr>
          <p:cNvPr id="2" name="Title 1"/>
          <p:cNvSpPr>
            <a:spLocks noGrp="1"/>
          </p:cNvSpPr>
          <p:nvPr>
            <p:ph type="title"/>
          </p:nvPr>
        </p:nvSpPr>
        <p:spPr>
          <a:xfrm>
            <a:off x="381000" y="228600"/>
            <a:ext cx="8382000" cy="443198"/>
          </a:xfrm>
        </p:spPr>
        <p:txBody>
          <a:bodyPr/>
          <a:lstStyle/>
          <a:p>
            <a:r>
              <a:rPr lang="en-US" dirty="0" smtClean="0"/>
              <a:t>The Right Tool for the Job</a:t>
            </a:r>
            <a:endParaRPr lang="en-US" dirty="0"/>
          </a:p>
        </p:txBody>
      </p:sp>
      <p:pic>
        <p:nvPicPr>
          <p:cNvPr id="28" name="Picture 4" descr="http://www.mozilla.com/img/press/firefox-logo.png"/>
          <p:cNvPicPr>
            <a:picLocks noChangeAspect="1" noChangeArrowheads="1"/>
          </p:cNvPicPr>
          <p:nvPr/>
        </p:nvPicPr>
        <p:blipFill>
          <a:blip r:embed="rId5" cstate="print"/>
          <a:srcRect l="14130" t="13098" r="12826" b="14511"/>
          <a:stretch>
            <a:fillRect/>
          </a:stretch>
        </p:blipFill>
        <p:spPr bwMode="auto">
          <a:xfrm>
            <a:off x="6191179" y="5944406"/>
            <a:ext cx="475040" cy="470799"/>
          </a:xfrm>
          <a:prstGeom prst="rect">
            <a:avLst/>
          </a:prstGeom>
          <a:noFill/>
        </p:spPr>
      </p:pic>
      <p:pic>
        <p:nvPicPr>
          <p:cNvPr id="29" name="Picture 6" descr="http://blog.tice.de/a_icons/icons/512%20Safari%20Leopard.png"/>
          <p:cNvPicPr>
            <a:picLocks noChangeAspect="1" noChangeArrowheads="1"/>
          </p:cNvPicPr>
          <p:nvPr/>
        </p:nvPicPr>
        <p:blipFill>
          <a:blip r:embed="rId6" cstate="print"/>
          <a:srcRect/>
          <a:stretch>
            <a:fillRect/>
          </a:stretch>
        </p:blipFill>
        <p:spPr bwMode="auto">
          <a:xfrm>
            <a:off x="6938107" y="5914426"/>
            <a:ext cx="470799" cy="470799"/>
          </a:xfrm>
          <a:prstGeom prst="rect">
            <a:avLst/>
          </a:prstGeom>
          <a:noFill/>
        </p:spPr>
      </p:pic>
      <p:pic>
        <p:nvPicPr>
          <p:cNvPr id="30" name="Picture 7" descr="\\eventsql\dvd\Online_ART\DVD_ART34\Logos\Internet Explorer 7\IE Internet Explorer 7 logo bug.png"/>
          <p:cNvPicPr>
            <a:picLocks noChangeAspect="1" noChangeArrowheads="1"/>
          </p:cNvPicPr>
          <p:nvPr/>
        </p:nvPicPr>
        <p:blipFill>
          <a:blip r:embed="rId7" cstate="print"/>
          <a:srcRect/>
          <a:stretch>
            <a:fillRect/>
          </a:stretch>
        </p:blipFill>
        <p:spPr bwMode="auto">
          <a:xfrm>
            <a:off x="5374469" y="5898187"/>
            <a:ext cx="533241" cy="512828"/>
          </a:xfrm>
          <a:prstGeom prst="rect">
            <a:avLst/>
          </a:prstGeom>
          <a:noFill/>
        </p:spPr>
      </p:pic>
      <p:grpSp>
        <p:nvGrpSpPr>
          <p:cNvPr id="3" name="Group 40"/>
          <p:cNvGrpSpPr/>
          <p:nvPr/>
        </p:nvGrpSpPr>
        <p:grpSpPr>
          <a:xfrm>
            <a:off x="1106629" y="2957584"/>
            <a:ext cx="1691615" cy="539727"/>
            <a:chOff x="380998" y="6303282"/>
            <a:chExt cx="1691615" cy="539727"/>
          </a:xfrm>
        </p:grpSpPr>
        <p:pic>
          <p:nvPicPr>
            <p:cNvPr id="32" name="Picture 7" descr="G:\Documents\Clipart\Logos\Exchange ActiveSync\Exchange ActiveSync logo bl.png"/>
            <p:cNvPicPr>
              <a:picLocks noChangeAspect="1" noChangeArrowheads="1"/>
            </p:cNvPicPr>
            <p:nvPr/>
          </p:nvPicPr>
          <p:blipFill>
            <a:blip r:embed="rId8" cstate="print"/>
            <a:srcRect/>
            <a:stretch>
              <a:fillRect/>
            </a:stretch>
          </p:blipFill>
          <p:spPr bwMode="auto">
            <a:xfrm>
              <a:off x="978107" y="6309610"/>
              <a:ext cx="1094506" cy="533399"/>
            </a:xfrm>
            <a:prstGeom prst="rect">
              <a:avLst/>
            </a:prstGeom>
            <a:noFill/>
          </p:spPr>
        </p:pic>
        <p:pic>
          <p:nvPicPr>
            <p:cNvPr id="33" name="Picture 8" descr="C:\Users\Public\Documents\Mobile\Partner\Logo Program\ninjaStar.jpg"/>
            <p:cNvPicPr>
              <a:picLocks noChangeAspect="1" noChangeArrowheads="1"/>
            </p:cNvPicPr>
            <p:nvPr/>
          </p:nvPicPr>
          <p:blipFill>
            <a:blip r:embed="rId9" cstate="print"/>
            <a:srcRect/>
            <a:stretch>
              <a:fillRect/>
            </a:stretch>
          </p:blipFill>
          <p:spPr bwMode="auto">
            <a:xfrm>
              <a:off x="380998" y="6303282"/>
              <a:ext cx="507167" cy="4923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pic>
        <p:nvPicPr>
          <p:cNvPr id="26" name="Picture 4" descr="G:\Documents\Clipart\Logos\Microsoft Office 2007 - all products\Outlook 2007\Office Outlook 2007 Product Icon.png"/>
          <p:cNvPicPr>
            <a:picLocks noChangeAspect="1" noChangeArrowheads="1"/>
          </p:cNvPicPr>
          <p:nvPr/>
        </p:nvPicPr>
        <p:blipFill>
          <a:blip r:embed="rId10" cstate="print"/>
          <a:srcRect/>
          <a:stretch>
            <a:fillRect/>
          </a:stretch>
        </p:blipFill>
        <p:spPr bwMode="auto">
          <a:xfrm>
            <a:off x="4822870" y="1471175"/>
            <a:ext cx="457200" cy="427046"/>
          </a:xfrm>
          <a:prstGeom prst="rect">
            <a:avLst/>
          </a:prstGeom>
          <a:noFill/>
        </p:spPr>
      </p:pic>
      <p:pic>
        <p:nvPicPr>
          <p:cNvPr id="35" name="Picture 10" descr="G:\Documents\Clipart\Logos\Microsoft Office for Mac - all products\Office 2008 for MAC\Entourage 2008 for Mac\Entourage Mac 2008 icon.png"/>
          <p:cNvPicPr>
            <a:picLocks noChangeAspect="1" noChangeArrowheads="1"/>
          </p:cNvPicPr>
          <p:nvPr/>
        </p:nvPicPr>
        <p:blipFill>
          <a:blip r:embed="rId11" cstate="print"/>
          <a:srcRect/>
          <a:stretch>
            <a:fillRect/>
          </a:stretch>
        </p:blipFill>
        <p:spPr bwMode="auto">
          <a:xfrm>
            <a:off x="4714397" y="2114550"/>
            <a:ext cx="552175" cy="381000"/>
          </a:xfrm>
          <a:prstGeom prst="rect">
            <a:avLst/>
          </a:prstGeom>
          <a:noFill/>
        </p:spPr>
      </p:pic>
      <p:pic>
        <p:nvPicPr>
          <p:cNvPr id="1028" name="Picture 4" descr="D:\DVD_ART36\Logos\Exchange (brand)\Exchange brand h.png"/>
          <p:cNvPicPr>
            <a:picLocks noChangeAspect="1" noChangeArrowheads="1"/>
          </p:cNvPicPr>
          <p:nvPr/>
        </p:nvPicPr>
        <p:blipFill>
          <a:blip r:embed="rId12"/>
          <a:srcRect/>
          <a:stretch>
            <a:fillRect/>
          </a:stretch>
        </p:blipFill>
        <p:spPr bwMode="auto">
          <a:xfrm>
            <a:off x="3269707" y="3208393"/>
            <a:ext cx="2147795" cy="615701"/>
          </a:xfrm>
          <a:prstGeom prst="rect">
            <a:avLst/>
          </a:prstGeom>
          <a:noFill/>
        </p:spPr>
      </p:pic>
      <p:pic>
        <p:nvPicPr>
          <p:cNvPr id="1026" name="Picture 2" descr="C:\Documents and Settings\justin\Desktop\771\ofc-Outlook-VA_rgb.png"/>
          <p:cNvPicPr>
            <a:picLocks noChangeAspect="1" noChangeArrowheads="1"/>
          </p:cNvPicPr>
          <p:nvPr/>
        </p:nvPicPr>
        <p:blipFill>
          <a:blip r:embed="rId13"/>
          <a:srcRect/>
          <a:stretch>
            <a:fillRect/>
          </a:stretch>
        </p:blipFill>
        <p:spPr bwMode="auto">
          <a:xfrm>
            <a:off x="563445" y="2092983"/>
            <a:ext cx="2068910" cy="558757"/>
          </a:xfrm>
          <a:prstGeom prst="rect">
            <a:avLst/>
          </a:prstGeom>
          <a:noFill/>
        </p:spPr>
      </p:pic>
      <p:pic>
        <p:nvPicPr>
          <p:cNvPr id="21" name="Picture 12" descr="G:\Documents\Clipart\Artwork_Imagery\Brand Photos\Scenarios\FY08 Brand - Business\man windows laptop sitting desk casual copy.png"/>
          <p:cNvPicPr>
            <a:picLocks noChangeAspect="1" noChangeArrowheads="1"/>
          </p:cNvPicPr>
          <p:nvPr/>
        </p:nvPicPr>
        <p:blipFill>
          <a:blip r:embed="rId14" cstate="print"/>
          <a:srcRect t="7387" r="40075" b="22746"/>
          <a:stretch>
            <a:fillRect/>
          </a:stretch>
        </p:blipFill>
        <p:spPr bwMode="auto">
          <a:xfrm>
            <a:off x="7035501" y="1086524"/>
            <a:ext cx="1742739" cy="1516828"/>
          </a:xfrm>
          <a:prstGeom prst="rect">
            <a:avLst/>
          </a:prstGeom>
          <a:ln>
            <a:noFill/>
          </a:ln>
          <a:effectLst>
            <a:softEdge rad="112500"/>
          </a:effectLst>
        </p:spPr>
      </p:pic>
      <p:sp>
        <p:nvSpPr>
          <p:cNvPr id="36" name="Round Same Side Corner Rectangle 35"/>
          <p:cNvSpPr/>
          <p:nvPr/>
        </p:nvSpPr>
        <p:spPr>
          <a:xfrm>
            <a:off x="314575" y="1592132"/>
            <a:ext cx="2579231" cy="335172"/>
          </a:xfrm>
          <a:prstGeom prst="round2SameRect">
            <a:avLst/>
          </a:prstGeom>
          <a:gradFill flip="none" rotWithShape="1">
            <a:gsLst>
              <a:gs pos="0">
                <a:srgbClr val="B64506"/>
              </a:gs>
              <a:gs pos="25000">
                <a:srgbClr val="CB790B"/>
              </a:gs>
              <a:gs pos="80000">
                <a:srgbClr val="FA9B00"/>
              </a:gs>
              <a:gs pos="100000">
                <a:srgbClr val="FFC971"/>
              </a:gs>
            </a:gsLst>
            <a:lin ang="5400000" scaled="1"/>
            <a:tileRect/>
          </a:gradFill>
          <a:ln>
            <a:headEnd type="none" w="med" len="med"/>
            <a:tailEnd type="none" w="med" len="med"/>
          </a:ln>
          <a:effectLst>
            <a:outerShdw blurRad="1016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85000"/>
              </a:lnSpc>
            </a:pPr>
            <a:endParaRPr lang="en-US" dirty="0" smtClean="0">
              <a:gradFill>
                <a:gsLst>
                  <a:gs pos="0">
                    <a:schemeClr val="bg1"/>
                  </a:gs>
                  <a:gs pos="100000">
                    <a:schemeClr val="bg1"/>
                  </a:gs>
                </a:gsLst>
                <a:lin ang="13500000" scaled="1"/>
              </a:gradFill>
              <a:latin typeface="Segoe Semibold" pitchFamily="34" charset="0"/>
            </a:endParaRPr>
          </a:p>
        </p:txBody>
      </p:sp>
      <p:sp>
        <p:nvSpPr>
          <p:cNvPr id="37" name="Round Same Side Corner Rectangle 36"/>
          <p:cNvSpPr/>
          <p:nvPr/>
        </p:nvSpPr>
        <p:spPr>
          <a:xfrm>
            <a:off x="5217460" y="4862478"/>
            <a:ext cx="3463962" cy="335172"/>
          </a:xfrm>
          <a:prstGeom prst="round2SameRect">
            <a:avLst/>
          </a:prstGeom>
          <a:gradFill flip="none" rotWithShape="1">
            <a:gsLst>
              <a:gs pos="0">
                <a:schemeClr val="bg2">
                  <a:lumMod val="25000"/>
                </a:schemeClr>
              </a:gs>
              <a:gs pos="25000">
                <a:schemeClr val="accent2">
                  <a:lumMod val="75000"/>
                </a:schemeClr>
              </a:gs>
              <a:gs pos="80000">
                <a:schemeClr val="accent2"/>
              </a:gs>
              <a:gs pos="100000">
                <a:schemeClr val="bg2">
                  <a:lumMod val="75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lnSpc>
                <a:spcPct val="85000"/>
              </a:lnSpc>
            </a:pPr>
            <a:endParaRPr lang="en-US" dirty="0" smtClean="0">
              <a:gradFill>
                <a:gsLst>
                  <a:gs pos="0">
                    <a:schemeClr val="bg1"/>
                  </a:gs>
                  <a:gs pos="100000">
                    <a:schemeClr val="bg1"/>
                  </a:gs>
                </a:gsLst>
                <a:lin ang="13500000" scaled="1"/>
              </a:gradFill>
              <a:latin typeface="Segoe Semibold" pitchFamily="34" charset="0"/>
            </a:endParaRPr>
          </a:p>
        </p:txBody>
      </p:sp>
      <p:sp>
        <p:nvSpPr>
          <p:cNvPr id="38" name="Round Same Side Corner Rectangle 37"/>
          <p:cNvSpPr/>
          <p:nvPr/>
        </p:nvSpPr>
        <p:spPr>
          <a:xfrm>
            <a:off x="4668694" y="968211"/>
            <a:ext cx="4120304" cy="335172"/>
          </a:xfrm>
          <a:prstGeom prst="round2SameRect">
            <a:avLst/>
          </a:prstGeom>
          <a:gradFill flip="none" rotWithShape="1">
            <a:gsLst>
              <a:gs pos="0">
                <a:schemeClr val="accent3">
                  <a:lumMod val="50000"/>
                </a:schemeClr>
              </a:gs>
              <a:gs pos="25000">
                <a:schemeClr val="accent3">
                  <a:lumMod val="75000"/>
                </a:schemeClr>
              </a:gs>
              <a:gs pos="80000">
                <a:schemeClr val="accent3"/>
              </a:gs>
              <a:gs pos="100000">
                <a:schemeClr val="accent3">
                  <a:lumMod val="60000"/>
                  <a:lumOff val="40000"/>
                  <a:alpha val="69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a:lnSpc>
                <a:spcPct val="85000"/>
              </a:lnSpc>
              <a:buClr>
                <a:srgbClr val="FFFF99"/>
              </a:buClr>
              <a:buSzPct val="80000"/>
              <a:tabLst>
                <a:tab pos="424590" algn="l"/>
              </a:tabLst>
              <a:defRPr/>
            </a:pPr>
            <a:endParaRPr lang="en-US" altLang="zh-CN" dirty="0" smtClean="0">
              <a:gradFill>
                <a:gsLst>
                  <a:gs pos="0">
                    <a:schemeClr val="bg1"/>
                  </a:gs>
                  <a:gs pos="100000">
                    <a:schemeClr val="bg1"/>
                  </a:gs>
                </a:gsLst>
                <a:lin ang="13500000" scaled="1"/>
              </a:gradFill>
              <a:latin typeface="Segoe Semibold" pitchFamily="34" charset="0"/>
            </a:endParaRPr>
          </a:p>
        </p:txBody>
      </p:sp>
      <p:pic>
        <p:nvPicPr>
          <p:cNvPr id="6" name="Picture 2" descr="C:\Users\aglick\Desktop\Core Content\Final\Outlook2010_bL.png"/>
          <p:cNvPicPr>
            <a:picLocks noChangeAspect="1" noChangeArrowheads="1"/>
          </p:cNvPicPr>
          <p:nvPr/>
        </p:nvPicPr>
        <p:blipFill>
          <a:blip r:embed="rId15"/>
          <a:srcRect/>
          <a:stretch>
            <a:fillRect/>
          </a:stretch>
        </p:blipFill>
        <p:spPr bwMode="auto">
          <a:xfrm>
            <a:off x="5334000" y="1472551"/>
            <a:ext cx="1866900" cy="424295"/>
          </a:xfrm>
          <a:prstGeom prst="rect">
            <a:avLst/>
          </a:prstGeom>
          <a:noFill/>
        </p:spPr>
      </p:pic>
      <p:pic>
        <p:nvPicPr>
          <p:cNvPr id="1027" name="Picture 3" descr="C:\Users\aglick\Desktop\Core Content\Final\OutlookWebApp_h_bL.png"/>
          <p:cNvPicPr>
            <a:picLocks noChangeAspect="1" noChangeArrowheads="1"/>
          </p:cNvPicPr>
          <p:nvPr/>
        </p:nvPicPr>
        <p:blipFill>
          <a:blip r:embed="rId16"/>
          <a:srcRect/>
          <a:stretch>
            <a:fillRect/>
          </a:stretch>
        </p:blipFill>
        <p:spPr bwMode="auto">
          <a:xfrm>
            <a:off x="5276850" y="5410200"/>
            <a:ext cx="1905000" cy="347681"/>
          </a:xfrm>
          <a:prstGeom prst="rect">
            <a:avLst/>
          </a:prstGeom>
          <a:noFill/>
        </p:spPr>
      </p:pic>
      <p:pic>
        <p:nvPicPr>
          <p:cNvPr id="7" name="Picture 4" descr="C:\Users\aglick\Desktop\Core Content\Final\WPhone_h_cL.png"/>
          <p:cNvPicPr>
            <a:picLocks noChangeAspect="1" noChangeArrowheads="1"/>
          </p:cNvPicPr>
          <p:nvPr/>
        </p:nvPicPr>
        <p:blipFill>
          <a:blip r:embed="rId17"/>
          <a:srcRect/>
          <a:stretch>
            <a:fillRect/>
          </a:stretch>
        </p:blipFill>
        <p:spPr bwMode="auto">
          <a:xfrm>
            <a:off x="352425" y="3867149"/>
            <a:ext cx="2505296" cy="371475"/>
          </a:xfrm>
          <a:prstGeom prst="rect">
            <a:avLst/>
          </a:prstGeom>
          <a:noFill/>
        </p:spPr>
      </p:pic>
      <p:pic>
        <p:nvPicPr>
          <p:cNvPr id="1030" name="Picture 6" descr="C:\Users\aglick\Desktop\screenshot.1.png"/>
          <p:cNvPicPr>
            <a:picLocks noChangeAspect="1" noChangeArrowheads="1"/>
          </p:cNvPicPr>
          <p:nvPr/>
        </p:nvPicPr>
        <p:blipFill>
          <a:blip r:embed="rId18">
            <a:clrChange>
              <a:clrFrom>
                <a:srgbClr val="FFFFFF"/>
              </a:clrFrom>
              <a:clrTo>
                <a:srgbClr val="FFFFFF">
                  <a:alpha val="0"/>
                </a:srgbClr>
              </a:clrTo>
            </a:clrChange>
          </a:blip>
          <a:srcRect/>
          <a:stretch>
            <a:fillRect/>
          </a:stretch>
        </p:blipFill>
        <p:spPr bwMode="auto">
          <a:xfrm>
            <a:off x="5243934" y="2066925"/>
            <a:ext cx="2088136" cy="476250"/>
          </a:xfrm>
          <a:prstGeom prst="rect">
            <a:avLst/>
          </a:prstGeom>
          <a:noFill/>
        </p:spPr>
      </p:pic>
      <p:pic>
        <p:nvPicPr>
          <p:cNvPr id="39" name="Picture 5" descr="C:\Users\mollie\Pictures\DVD_ART34\Artwork_Imagery\Shapes\Arrows\Curved\3 white curved arrows.png"/>
          <p:cNvPicPr>
            <a:picLocks noChangeAspect="1" noChangeArrowheads="1"/>
          </p:cNvPicPr>
          <p:nvPr/>
        </p:nvPicPr>
        <p:blipFill>
          <a:blip r:embed="rId19">
            <a:lum/>
          </a:blip>
          <a:srcRect/>
          <a:stretch>
            <a:fillRect/>
          </a:stretch>
        </p:blipFill>
        <p:spPr bwMode="auto">
          <a:xfrm rot="21354898">
            <a:off x="2625531" y="1506878"/>
            <a:ext cx="3557619" cy="4114045"/>
          </a:xfrm>
          <a:prstGeom prst="rect">
            <a:avLst/>
          </a:prstGeom>
          <a:noFill/>
          <a:effectLst>
            <a:outerShdw blurRad="139700" dist="127000" dir="5400000" algn="ctr" rotWithShape="0">
              <a:srgbClr val="000000">
                <a:alpha val="43137"/>
              </a:srgbClr>
            </a:outerShdw>
          </a:effectLst>
        </p:spPr>
      </p:pic>
      <p:sp>
        <p:nvSpPr>
          <p:cNvPr id="41" name="TextBox 40"/>
          <p:cNvSpPr txBox="1"/>
          <p:nvPr/>
        </p:nvSpPr>
        <p:spPr>
          <a:xfrm>
            <a:off x="314325" y="1562100"/>
            <a:ext cx="2489079" cy="369332"/>
          </a:xfrm>
          <a:prstGeom prst="rect">
            <a:avLst/>
          </a:prstGeom>
          <a:noFill/>
        </p:spPr>
        <p:txBody>
          <a:bodyPr wrap="none" rtlCol="0">
            <a:spAutoFit/>
          </a:bodyPr>
          <a:lstStyle/>
          <a:p>
            <a:r>
              <a:rPr lang="en-US" dirty="0" smtClean="0"/>
              <a:t>MOB-201 Nov. 9</a:t>
            </a:r>
            <a:r>
              <a:rPr lang="en-US" baseline="30000" dirty="0" smtClean="0"/>
              <a:t>th</a:t>
            </a:r>
            <a:r>
              <a:rPr lang="en-US" dirty="0" smtClean="0"/>
              <a:t>, 15:15</a:t>
            </a:r>
            <a:endParaRPr lang="en-US" dirty="0"/>
          </a:p>
        </p:txBody>
      </p:sp>
      <p:sp>
        <p:nvSpPr>
          <p:cNvPr id="42" name="TextBox 41"/>
          <p:cNvSpPr txBox="1"/>
          <p:nvPr/>
        </p:nvSpPr>
        <p:spPr>
          <a:xfrm>
            <a:off x="4648200" y="942975"/>
            <a:ext cx="2375202" cy="369332"/>
          </a:xfrm>
          <a:prstGeom prst="rect">
            <a:avLst/>
          </a:prstGeom>
          <a:noFill/>
        </p:spPr>
        <p:txBody>
          <a:bodyPr wrap="none" rtlCol="0">
            <a:spAutoFit/>
          </a:bodyPr>
          <a:lstStyle/>
          <a:p>
            <a:r>
              <a:rPr lang="en-US" dirty="0" smtClean="0"/>
              <a:t>OFS-216 Nov. 9</a:t>
            </a:r>
            <a:r>
              <a:rPr lang="en-US" baseline="30000" dirty="0" smtClean="0"/>
              <a:t>th</a:t>
            </a:r>
            <a:r>
              <a:rPr lang="en-US" dirty="0" smtClean="0"/>
              <a:t>, 17:00</a:t>
            </a:r>
            <a:endParaRPr lang="en-US" dirty="0"/>
          </a:p>
        </p:txBody>
      </p:sp>
      <p:sp>
        <p:nvSpPr>
          <p:cNvPr id="43" name="TextBox 42"/>
          <p:cNvSpPr txBox="1"/>
          <p:nvPr/>
        </p:nvSpPr>
        <p:spPr>
          <a:xfrm>
            <a:off x="5191125" y="4819650"/>
            <a:ext cx="2434577" cy="369332"/>
          </a:xfrm>
          <a:prstGeom prst="rect">
            <a:avLst/>
          </a:prstGeom>
          <a:noFill/>
        </p:spPr>
        <p:txBody>
          <a:bodyPr wrap="none" rtlCol="0">
            <a:spAutoFit/>
          </a:bodyPr>
          <a:lstStyle/>
          <a:p>
            <a:r>
              <a:rPr lang="en-US" dirty="0" smtClean="0"/>
              <a:t>UNC-202 Nov. 9</a:t>
            </a:r>
            <a:r>
              <a:rPr lang="en-US" baseline="30000" dirty="0" smtClean="0"/>
              <a:t>th</a:t>
            </a:r>
            <a:r>
              <a:rPr lang="en-US" dirty="0" smtClean="0"/>
              <a:t>, 13:15</a:t>
            </a:r>
            <a:endParaRPr lang="en-US"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7" descr="C:\Users\aglick\AppData\Local\Microsoft\Windows\Temporary Internet Files\Content.IE5\5UM9SFXR\MCj04348590000[1].png"/>
          <p:cNvPicPr>
            <a:picLocks noChangeAspect="1" noChangeArrowheads="1"/>
          </p:cNvPicPr>
          <p:nvPr/>
        </p:nvPicPr>
        <p:blipFill>
          <a:blip r:embed="rId3"/>
          <a:srcRect/>
          <a:stretch>
            <a:fillRect/>
          </a:stretch>
        </p:blipFill>
        <p:spPr bwMode="auto">
          <a:xfrm>
            <a:off x="2314575" y="885824"/>
            <a:ext cx="923925" cy="923925"/>
          </a:xfrm>
          <a:prstGeom prst="rect">
            <a:avLst/>
          </a:prstGeom>
          <a:noFill/>
        </p:spPr>
      </p:pic>
      <p:pic>
        <p:nvPicPr>
          <p:cNvPr id="28" name="Picture 2" descr="E:\Documents\Work\Clipart\Old Clipart\User red.png"/>
          <p:cNvPicPr>
            <a:picLocks noChangeAspect="1" noChangeArrowheads="1"/>
          </p:cNvPicPr>
          <p:nvPr/>
        </p:nvPicPr>
        <p:blipFill>
          <a:blip r:embed="rId4"/>
          <a:srcRect/>
          <a:stretch>
            <a:fillRect/>
          </a:stretch>
        </p:blipFill>
        <p:spPr bwMode="auto">
          <a:xfrm>
            <a:off x="2336865" y="5173106"/>
            <a:ext cx="647699" cy="875269"/>
          </a:xfrm>
          <a:prstGeom prst="rect">
            <a:avLst/>
          </a:prstGeom>
          <a:noFill/>
        </p:spPr>
      </p:pic>
      <p:pic>
        <p:nvPicPr>
          <p:cNvPr id="25" name="Picture 2" descr="E:\Documents\Work\Clipart\Old Clipart\User red.png"/>
          <p:cNvPicPr>
            <a:picLocks noChangeAspect="1" noChangeArrowheads="1"/>
          </p:cNvPicPr>
          <p:nvPr/>
        </p:nvPicPr>
        <p:blipFill>
          <a:blip r:embed="rId4"/>
          <a:srcRect/>
          <a:stretch>
            <a:fillRect/>
          </a:stretch>
        </p:blipFill>
        <p:spPr bwMode="auto">
          <a:xfrm>
            <a:off x="2990850" y="3370744"/>
            <a:ext cx="647699" cy="875269"/>
          </a:xfrm>
          <a:prstGeom prst="rect">
            <a:avLst/>
          </a:prstGeom>
          <a:noFill/>
        </p:spPr>
      </p:pic>
      <p:pic>
        <p:nvPicPr>
          <p:cNvPr id="27" name="Picture 2" descr="E:\Documents\Work\Clipart\Old Clipart\User red.png"/>
          <p:cNvPicPr>
            <a:picLocks noChangeAspect="1" noChangeArrowheads="1"/>
          </p:cNvPicPr>
          <p:nvPr/>
        </p:nvPicPr>
        <p:blipFill>
          <a:blip r:embed="rId4"/>
          <a:srcRect/>
          <a:stretch>
            <a:fillRect/>
          </a:stretch>
        </p:blipFill>
        <p:spPr bwMode="auto">
          <a:xfrm>
            <a:off x="2336865" y="1733550"/>
            <a:ext cx="647699" cy="875269"/>
          </a:xfrm>
          <a:prstGeom prst="rect">
            <a:avLst/>
          </a:prstGeom>
          <a:noFill/>
        </p:spPr>
      </p:pic>
      <p:pic>
        <p:nvPicPr>
          <p:cNvPr id="26" name="Picture 2" descr="E:\Documents\Work\Clipart\Old Clipart\User red.png"/>
          <p:cNvPicPr>
            <a:picLocks noChangeAspect="1" noChangeArrowheads="1"/>
          </p:cNvPicPr>
          <p:nvPr/>
        </p:nvPicPr>
        <p:blipFill>
          <a:blip r:embed="rId4"/>
          <a:srcRect/>
          <a:stretch>
            <a:fillRect/>
          </a:stretch>
        </p:blipFill>
        <p:spPr bwMode="auto">
          <a:xfrm>
            <a:off x="819150" y="1733550"/>
            <a:ext cx="647699" cy="875269"/>
          </a:xfrm>
          <a:prstGeom prst="rect">
            <a:avLst/>
          </a:prstGeom>
          <a:noFill/>
        </p:spPr>
      </p:pic>
      <p:pic>
        <p:nvPicPr>
          <p:cNvPr id="24" name="Picture 2" descr="E:\Documents\Work\Clipart\Old Clipart\User red.png"/>
          <p:cNvPicPr>
            <a:picLocks noChangeAspect="1" noChangeArrowheads="1"/>
          </p:cNvPicPr>
          <p:nvPr/>
        </p:nvPicPr>
        <p:blipFill>
          <a:blip r:embed="rId4"/>
          <a:srcRect/>
          <a:stretch>
            <a:fillRect/>
          </a:stretch>
        </p:blipFill>
        <p:spPr bwMode="auto">
          <a:xfrm>
            <a:off x="819150" y="5173106"/>
            <a:ext cx="647699" cy="875269"/>
          </a:xfrm>
          <a:prstGeom prst="rect">
            <a:avLst/>
          </a:prstGeom>
          <a:noFill/>
        </p:spPr>
      </p:pic>
      <p:pic>
        <p:nvPicPr>
          <p:cNvPr id="1026" name="Picture 2" descr="E:\Documents\Work\Clipart\Old Clipart\User red.png"/>
          <p:cNvPicPr>
            <a:picLocks noChangeAspect="1" noChangeArrowheads="1"/>
          </p:cNvPicPr>
          <p:nvPr/>
        </p:nvPicPr>
        <p:blipFill>
          <a:blip r:embed="rId4"/>
          <a:srcRect/>
          <a:stretch>
            <a:fillRect/>
          </a:stretch>
        </p:blipFill>
        <p:spPr bwMode="auto">
          <a:xfrm>
            <a:off x="180975" y="3370744"/>
            <a:ext cx="647699" cy="875269"/>
          </a:xfrm>
          <a:prstGeom prst="rect">
            <a:avLst/>
          </a:prstGeom>
          <a:noFill/>
        </p:spPr>
      </p:pic>
      <p:sp>
        <p:nvSpPr>
          <p:cNvPr id="2" name="Title 1"/>
          <p:cNvSpPr>
            <a:spLocks noGrp="1"/>
          </p:cNvSpPr>
          <p:nvPr>
            <p:ph type="title"/>
          </p:nvPr>
        </p:nvSpPr>
        <p:spPr/>
        <p:txBody>
          <a:bodyPr/>
          <a:lstStyle/>
          <a:p>
            <a:r>
              <a:rPr lang="en-US" dirty="0" smtClean="0"/>
              <a:t>Story Time</a:t>
            </a:r>
            <a:endParaRPr lang="en-US" dirty="0"/>
          </a:p>
        </p:txBody>
      </p:sp>
      <p:sp>
        <p:nvSpPr>
          <p:cNvPr id="5" name="Vertical Scroll 4"/>
          <p:cNvSpPr/>
          <p:nvPr/>
        </p:nvSpPr>
        <p:spPr bwMode="auto">
          <a:xfrm>
            <a:off x="3076575" y="323850"/>
            <a:ext cx="6067425" cy="6534150"/>
          </a:xfrm>
          <a:prstGeom prst="verticalScroll">
            <a:avLst/>
          </a:prstGeom>
          <a:blipFill>
            <a:blip r:embed="rId5"/>
            <a:tile tx="0" ty="0" sx="100000" sy="100000" flip="none" algn="tl"/>
          </a:blip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6" name="TextBox 5"/>
          <p:cNvSpPr txBox="1"/>
          <p:nvPr/>
        </p:nvSpPr>
        <p:spPr>
          <a:xfrm>
            <a:off x="3800476" y="1827818"/>
            <a:ext cx="4667249" cy="2862322"/>
          </a:xfrm>
          <a:prstGeom prst="rect">
            <a:avLst/>
          </a:prstGeom>
          <a:noFill/>
        </p:spPr>
        <p:txBody>
          <a:bodyPr wrap="square" rtlCol="0">
            <a:spAutoFit/>
          </a:bodyPr>
          <a:lstStyle/>
          <a:p>
            <a:r>
              <a:rPr lang="en-US" sz="2000" dirty="0" smtClean="0">
                <a:solidFill>
                  <a:schemeClr val="bg1"/>
                </a:solidFill>
              </a:rPr>
              <a:t>“Department staff hitting 'reply to all' on an e-mail with a large distribution list is causing an e-mail storm on the department's </a:t>
            </a:r>
            <a:r>
              <a:rPr lang="en-US" sz="2000" dirty="0" err="1" smtClean="0">
                <a:solidFill>
                  <a:schemeClr val="bg1"/>
                </a:solidFill>
              </a:rPr>
              <a:t>OpenNet</a:t>
            </a:r>
            <a:r>
              <a:rPr lang="en-US" sz="2000" dirty="0" smtClean="0">
                <a:solidFill>
                  <a:schemeClr val="bg1"/>
                </a:solidFill>
              </a:rPr>
              <a:t> e-mail system … [in effect creating] a denial of service as e-mail queues, especially between posts, back up while processing the extra volume of e-mails.”</a:t>
            </a:r>
          </a:p>
          <a:p>
            <a:endParaRPr lang="en-US" sz="2000" dirty="0" smtClean="0"/>
          </a:p>
        </p:txBody>
      </p:sp>
      <p:sp>
        <p:nvSpPr>
          <p:cNvPr id="7" name="TextBox 6"/>
          <p:cNvSpPr txBox="1"/>
          <p:nvPr/>
        </p:nvSpPr>
        <p:spPr>
          <a:xfrm>
            <a:off x="476250" y="4410075"/>
            <a:ext cx="184731" cy="461665"/>
          </a:xfrm>
          <a:prstGeom prst="rect">
            <a:avLst/>
          </a:prstGeom>
          <a:noFill/>
        </p:spPr>
        <p:txBody>
          <a:bodyPr wrap="none" rtlCol="0">
            <a:spAutoFit/>
          </a:bodyPr>
          <a:lstStyle/>
          <a:p>
            <a:endParaRPr lang="en-US" sz="2400" dirty="0" err="1" smtClean="0"/>
          </a:p>
        </p:txBody>
      </p:sp>
      <p:sp>
        <p:nvSpPr>
          <p:cNvPr id="8" name="TextBox 7"/>
          <p:cNvSpPr txBox="1"/>
          <p:nvPr/>
        </p:nvSpPr>
        <p:spPr>
          <a:xfrm>
            <a:off x="3810001" y="4332595"/>
            <a:ext cx="4495800" cy="1015663"/>
          </a:xfrm>
          <a:prstGeom prst="rect">
            <a:avLst/>
          </a:prstGeom>
          <a:noFill/>
        </p:spPr>
        <p:txBody>
          <a:bodyPr wrap="square" rtlCol="0">
            <a:spAutoFit/>
          </a:bodyPr>
          <a:lstStyle/>
          <a:p>
            <a:r>
              <a:rPr lang="en-US" sz="2000" dirty="0" smtClean="0">
                <a:solidFill>
                  <a:schemeClr val="bg1"/>
                </a:solidFill>
              </a:rPr>
              <a:t>“Anyone who disregards these instructions will be subject to disciplinary actions”</a:t>
            </a:r>
          </a:p>
        </p:txBody>
      </p:sp>
      <p:sp>
        <p:nvSpPr>
          <p:cNvPr id="10" name="TextBox 9"/>
          <p:cNvSpPr txBox="1"/>
          <p:nvPr/>
        </p:nvSpPr>
        <p:spPr>
          <a:xfrm>
            <a:off x="3800476" y="5310545"/>
            <a:ext cx="4438650" cy="707886"/>
          </a:xfrm>
          <a:prstGeom prst="rect">
            <a:avLst/>
          </a:prstGeom>
          <a:noFill/>
        </p:spPr>
        <p:txBody>
          <a:bodyPr wrap="square" rtlCol="0">
            <a:spAutoFit/>
          </a:bodyPr>
          <a:lstStyle/>
          <a:p>
            <a:r>
              <a:rPr lang="en-US" sz="2000" dirty="0" smtClean="0">
                <a:solidFill>
                  <a:schemeClr val="bg1"/>
                </a:solidFill>
              </a:rPr>
              <a:t>“Please ensure widest distribution of this message”</a:t>
            </a:r>
          </a:p>
        </p:txBody>
      </p:sp>
      <p:sp>
        <p:nvSpPr>
          <p:cNvPr id="11" name="TextBox 10"/>
          <p:cNvSpPr txBox="1"/>
          <p:nvPr/>
        </p:nvSpPr>
        <p:spPr>
          <a:xfrm>
            <a:off x="3790951" y="5990243"/>
            <a:ext cx="4067175" cy="692497"/>
          </a:xfrm>
          <a:prstGeom prst="rect">
            <a:avLst/>
          </a:prstGeom>
          <a:noFill/>
        </p:spPr>
        <p:txBody>
          <a:bodyPr wrap="square" rtlCol="0">
            <a:spAutoFit/>
          </a:bodyPr>
          <a:lstStyle/>
          <a:p>
            <a:r>
              <a:rPr lang="en-US" sz="1600" dirty="0" smtClean="0">
                <a:solidFill>
                  <a:schemeClr val="bg1"/>
                </a:solidFill>
              </a:rPr>
              <a:t>-</a:t>
            </a:r>
            <a:r>
              <a:rPr lang="en-US" sz="1600" dirty="0" smtClean="0">
                <a:solidFill>
                  <a:schemeClr val="bg1"/>
                </a:solidFill>
                <a:latin typeface="Script MT Bold" pitchFamily="66" charset="0"/>
              </a:rPr>
              <a:t>Patrick Kennedy </a:t>
            </a:r>
          </a:p>
          <a:p>
            <a:r>
              <a:rPr lang="en-US" sz="1200" dirty="0" smtClean="0">
                <a:solidFill>
                  <a:schemeClr val="bg1"/>
                </a:solidFill>
              </a:rPr>
              <a:t>Under Secretary of State for Management</a:t>
            </a:r>
          </a:p>
          <a:p>
            <a:r>
              <a:rPr lang="en-US" sz="1100" i="1" dirty="0" smtClean="0">
                <a:solidFill>
                  <a:schemeClr val="bg1"/>
                </a:solidFill>
              </a:rPr>
              <a:t>Internal Memo - Jan. 2009</a:t>
            </a:r>
            <a:endParaRPr lang="en-US" sz="1600" i="1" dirty="0" smtClean="0">
              <a:solidFill>
                <a:schemeClr val="bg1"/>
              </a:solidFill>
            </a:endParaRPr>
          </a:p>
        </p:txBody>
      </p:sp>
      <p:pic>
        <p:nvPicPr>
          <p:cNvPr id="13" name="Picture 2" descr="C:\Documents and Settings\Captain\Desktop\Mesh\Clip Art\User green.png"/>
          <p:cNvPicPr>
            <a:picLocks noChangeAspect="1" noChangeArrowheads="1"/>
          </p:cNvPicPr>
          <p:nvPr/>
        </p:nvPicPr>
        <p:blipFill>
          <a:blip r:embed="rId6"/>
          <a:srcRect/>
          <a:stretch>
            <a:fillRect/>
          </a:stretch>
        </p:blipFill>
        <p:spPr bwMode="auto">
          <a:xfrm>
            <a:off x="819150" y="1733550"/>
            <a:ext cx="641414" cy="866775"/>
          </a:xfrm>
          <a:prstGeom prst="rect">
            <a:avLst/>
          </a:prstGeom>
          <a:noFill/>
        </p:spPr>
      </p:pic>
      <p:pic>
        <p:nvPicPr>
          <p:cNvPr id="14" name="Picture 2" descr="C:\Documents and Settings\Captain\Desktop\Mesh\Clip Art\User green.png"/>
          <p:cNvPicPr>
            <a:picLocks noChangeAspect="1" noChangeArrowheads="1"/>
          </p:cNvPicPr>
          <p:nvPr/>
        </p:nvPicPr>
        <p:blipFill>
          <a:blip r:embed="rId6"/>
          <a:srcRect/>
          <a:stretch>
            <a:fillRect/>
          </a:stretch>
        </p:blipFill>
        <p:spPr bwMode="auto">
          <a:xfrm>
            <a:off x="190500" y="3374991"/>
            <a:ext cx="641414" cy="866775"/>
          </a:xfrm>
          <a:prstGeom prst="rect">
            <a:avLst/>
          </a:prstGeom>
          <a:noFill/>
        </p:spPr>
      </p:pic>
      <p:pic>
        <p:nvPicPr>
          <p:cNvPr id="15" name="Picture 2" descr="C:\Documents and Settings\Captain\Desktop\Mesh\Clip Art\User green.png"/>
          <p:cNvPicPr>
            <a:picLocks noChangeAspect="1" noChangeArrowheads="1"/>
          </p:cNvPicPr>
          <p:nvPr/>
        </p:nvPicPr>
        <p:blipFill>
          <a:blip r:embed="rId6"/>
          <a:srcRect/>
          <a:stretch>
            <a:fillRect/>
          </a:stretch>
        </p:blipFill>
        <p:spPr bwMode="auto">
          <a:xfrm>
            <a:off x="2343150" y="1733550"/>
            <a:ext cx="641414" cy="866775"/>
          </a:xfrm>
          <a:prstGeom prst="rect">
            <a:avLst/>
          </a:prstGeom>
          <a:noFill/>
        </p:spPr>
      </p:pic>
      <p:pic>
        <p:nvPicPr>
          <p:cNvPr id="16" name="Picture 2" descr="C:\Documents and Settings\Captain\Desktop\Mesh\Clip Art\User green.png"/>
          <p:cNvPicPr>
            <a:picLocks noChangeAspect="1" noChangeArrowheads="1"/>
          </p:cNvPicPr>
          <p:nvPr/>
        </p:nvPicPr>
        <p:blipFill>
          <a:blip r:embed="rId6"/>
          <a:srcRect/>
          <a:stretch>
            <a:fillRect/>
          </a:stretch>
        </p:blipFill>
        <p:spPr bwMode="auto">
          <a:xfrm>
            <a:off x="819150" y="5173106"/>
            <a:ext cx="641414" cy="866775"/>
          </a:xfrm>
          <a:prstGeom prst="rect">
            <a:avLst/>
          </a:prstGeom>
          <a:noFill/>
        </p:spPr>
      </p:pic>
      <p:pic>
        <p:nvPicPr>
          <p:cNvPr id="17" name="Picture 2" descr="C:\Documents and Settings\Captain\Desktop\Mesh\Clip Art\User green.png"/>
          <p:cNvPicPr>
            <a:picLocks noChangeAspect="1" noChangeArrowheads="1"/>
          </p:cNvPicPr>
          <p:nvPr/>
        </p:nvPicPr>
        <p:blipFill>
          <a:blip r:embed="rId6"/>
          <a:srcRect/>
          <a:stretch>
            <a:fillRect/>
          </a:stretch>
        </p:blipFill>
        <p:spPr bwMode="auto">
          <a:xfrm>
            <a:off x="2990850" y="3374991"/>
            <a:ext cx="641414" cy="866775"/>
          </a:xfrm>
          <a:prstGeom prst="rect">
            <a:avLst/>
          </a:prstGeom>
          <a:noFill/>
        </p:spPr>
      </p:pic>
      <p:pic>
        <p:nvPicPr>
          <p:cNvPr id="18" name="Picture 2" descr="C:\Documents and Settings\Captain\Desktop\Mesh\Clip Art\User green.png"/>
          <p:cNvPicPr>
            <a:picLocks noChangeAspect="1" noChangeArrowheads="1"/>
          </p:cNvPicPr>
          <p:nvPr/>
        </p:nvPicPr>
        <p:blipFill>
          <a:blip r:embed="rId6"/>
          <a:srcRect/>
          <a:stretch>
            <a:fillRect/>
          </a:stretch>
        </p:blipFill>
        <p:spPr bwMode="auto">
          <a:xfrm>
            <a:off x="2343150" y="5173106"/>
            <a:ext cx="641414" cy="866775"/>
          </a:xfrm>
          <a:prstGeom prst="rect">
            <a:avLst/>
          </a:prstGeom>
          <a:noFill/>
        </p:spPr>
      </p:pic>
      <p:cxnSp>
        <p:nvCxnSpPr>
          <p:cNvPr id="56" name="Straight Connector 55"/>
          <p:cNvCxnSpPr>
            <a:endCxn id="18" idx="0"/>
          </p:cNvCxnSpPr>
          <p:nvPr/>
        </p:nvCxnSpPr>
        <p:spPr>
          <a:xfrm rot="16200000" flipH="1">
            <a:off x="726576" y="3235824"/>
            <a:ext cx="2591831" cy="1282732"/>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14" idx="3"/>
            <a:endCxn id="17" idx="1"/>
          </p:cNvCxnSpPr>
          <p:nvPr/>
        </p:nvCxnSpPr>
        <p:spPr>
          <a:xfrm>
            <a:off x="831914" y="3808379"/>
            <a:ext cx="215893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5400000" flipH="1" flipV="1">
            <a:off x="576263" y="3271838"/>
            <a:ext cx="2676525" cy="1238250"/>
          </a:xfrm>
          <a:prstGeom prst="line">
            <a:avLst/>
          </a:prstGeom>
        </p:spPr>
        <p:style>
          <a:lnRef idx="1">
            <a:schemeClr val="accent1"/>
          </a:lnRef>
          <a:fillRef idx="0">
            <a:schemeClr val="accent1"/>
          </a:fillRef>
          <a:effectRef idx="0">
            <a:schemeClr val="accent1"/>
          </a:effectRef>
          <a:fontRef idx="minor">
            <a:schemeClr val="tx1"/>
          </a:fontRef>
        </p:style>
      </p:cxnSp>
      <p:pic>
        <p:nvPicPr>
          <p:cNvPr id="12" name="Picture 3" descr="C:\Users\aglick\Documents\Clipart\Server Exchange.png"/>
          <p:cNvPicPr>
            <a:picLocks noChangeAspect="1" noChangeArrowheads="1"/>
          </p:cNvPicPr>
          <p:nvPr/>
        </p:nvPicPr>
        <p:blipFill>
          <a:blip r:embed="rId7" cstate="print"/>
          <a:srcRect/>
          <a:stretch>
            <a:fillRect/>
          </a:stretch>
        </p:blipFill>
        <p:spPr bwMode="auto">
          <a:xfrm>
            <a:off x="1485899" y="3200399"/>
            <a:ext cx="847725" cy="1215959"/>
          </a:xfrm>
          <a:prstGeom prst="rect">
            <a:avLst/>
          </a:prstGeom>
          <a:noFill/>
        </p:spPr>
      </p:pic>
      <p:pic>
        <p:nvPicPr>
          <p:cNvPr id="1027" name="Picture 3" descr="E:\Documents\Work\Clipart\Artwork_Imagery\Shapes\rings\Orange yellow fire ring1.png"/>
          <p:cNvPicPr>
            <a:picLocks noChangeAspect="1" noChangeArrowheads="1"/>
          </p:cNvPicPr>
          <p:nvPr/>
        </p:nvPicPr>
        <p:blipFill>
          <a:blip r:embed="rId8"/>
          <a:srcRect/>
          <a:stretch>
            <a:fillRect/>
          </a:stretch>
        </p:blipFill>
        <p:spPr bwMode="auto">
          <a:xfrm>
            <a:off x="1062037" y="2833687"/>
            <a:ext cx="1748420" cy="1757363"/>
          </a:xfrm>
          <a:prstGeom prst="rect">
            <a:avLst/>
          </a:prstGeom>
          <a:noFill/>
        </p:spPr>
      </p:pic>
      <p:pic>
        <p:nvPicPr>
          <p:cNvPr id="21" name="Picture 4" descr="C:\Documents and Settings\Captain\Desktop\Mesh\Clip Art\envelope email.png"/>
          <p:cNvPicPr>
            <a:picLocks noChangeAspect="1" noChangeArrowheads="1"/>
          </p:cNvPicPr>
          <p:nvPr/>
        </p:nvPicPr>
        <p:blipFill>
          <a:blip r:embed="rId9"/>
          <a:srcRect/>
          <a:stretch>
            <a:fillRect/>
          </a:stretch>
        </p:blipFill>
        <p:spPr bwMode="auto">
          <a:xfrm>
            <a:off x="2495615" y="2066925"/>
            <a:ext cx="365124" cy="461534"/>
          </a:xfrm>
          <a:prstGeom prst="rect">
            <a:avLst/>
          </a:prstGeom>
          <a:noFill/>
        </p:spPr>
      </p:pic>
      <p:pic>
        <p:nvPicPr>
          <p:cNvPr id="30" name="Picture 4" descr="C:\Documents and Settings\Captain\Desktop\Mesh\Clip Art\envelope email.png"/>
          <p:cNvPicPr>
            <a:picLocks noChangeAspect="1" noChangeArrowheads="1"/>
          </p:cNvPicPr>
          <p:nvPr/>
        </p:nvPicPr>
        <p:blipFill>
          <a:blip r:embed="rId9"/>
          <a:srcRect/>
          <a:stretch>
            <a:fillRect/>
          </a:stretch>
        </p:blipFill>
        <p:spPr bwMode="auto">
          <a:xfrm>
            <a:off x="958851" y="5539216"/>
            <a:ext cx="365124" cy="461534"/>
          </a:xfrm>
          <a:prstGeom prst="rect">
            <a:avLst/>
          </a:prstGeom>
          <a:noFill/>
        </p:spPr>
      </p:pic>
      <p:pic>
        <p:nvPicPr>
          <p:cNvPr id="22" name="Picture 4" descr="C:\Documents and Settings\Captain\Desktop\Mesh\Clip Art\envelope email.png"/>
          <p:cNvPicPr>
            <a:picLocks noChangeAspect="1" noChangeArrowheads="1"/>
          </p:cNvPicPr>
          <p:nvPr/>
        </p:nvPicPr>
        <p:blipFill>
          <a:blip r:embed="rId9"/>
          <a:srcRect/>
          <a:stretch>
            <a:fillRect/>
          </a:stretch>
        </p:blipFill>
        <p:spPr bwMode="auto">
          <a:xfrm>
            <a:off x="1816101" y="3505200"/>
            <a:ext cx="365124" cy="461534"/>
          </a:xfrm>
          <a:prstGeom prst="rect">
            <a:avLst/>
          </a:prstGeom>
          <a:noFill/>
        </p:spPr>
      </p:pic>
      <p:pic>
        <p:nvPicPr>
          <p:cNvPr id="67" name="Picture 4" descr="C:\Documents and Settings\Captain\Desktop\Mesh\Clip Art\envelope email.png"/>
          <p:cNvPicPr>
            <a:picLocks noChangeAspect="1" noChangeArrowheads="1"/>
          </p:cNvPicPr>
          <p:nvPr/>
        </p:nvPicPr>
        <p:blipFill>
          <a:blip r:embed="rId9"/>
          <a:srcRect/>
          <a:stretch>
            <a:fillRect/>
          </a:stretch>
        </p:blipFill>
        <p:spPr bwMode="auto">
          <a:xfrm>
            <a:off x="1816101" y="3505200"/>
            <a:ext cx="365124" cy="461534"/>
          </a:xfrm>
          <a:prstGeom prst="rect">
            <a:avLst/>
          </a:prstGeom>
          <a:noFill/>
        </p:spPr>
      </p:pic>
      <p:pic>
        <p:nvPicPr>
          <p:cNvPr id="68" name="Picture 4" descr="C:\Documents and Settings\Captain\Desktop\Mesh\Clip Art\envelope email.png"/>
          <p:cNvPicPr>
            <a:picLocks noChangeAspect="1" noChangeArrowheads="1"/>
          </p:cNvPicPr>
          <p:nvPr/>
        </p:nvPicPr>
        <p:blipFill>
          <a:blip r:embed="rId9"/>
          <a:srcRect/>
          <a:stretch>
            <a:fillRect/>
          </a:stretch>
        </p:blipFill>
        <p:spPr bwMode="auto">
          <a:xfrm>
            <a:off x="1825626" y="3505200"/>
            <a:ext cx="365124" cy="461534"/>
          </a:xfrm>
          <a:prstGeom prst="rect">
            <a:avLst/>
          </a:prstGeom>
          <a:noFill/>
        </p:spPr>
      </p:pic>
      <p:pic>
        <p:nvPicPr>
          <p:cNvPr id="69" name="Picture 4" descr="C:\Documents and Settings\Captain\Desktop\Mesh\Clip Art\envelope email.png"/>
          <p:cNvPicPr>
            <a:picLocks noChangeAspect="1" noChangeArrowheads="1"/>
          </p:cNvPicPr>
          <p:nvPr/>
        </p:nvPicPr>
        <p:blipFill>
          <a:blip r:embed="rId9"/>
          <a:srcRect/>
          <a:stretch>
            <a:fillRect/>
          </a:stretch>
        </p:blipFill>
        <p:spPr bwMode="auto">
          <a:xfrm>
            <a:off x="1825626" y="3505200"/>
            <a:ext cx="365124" cy="461534"/>
          </a:xfrm>
          <a:prstGeom prst="rect">
            <a:avLst/>
          </a:prstGeom>
          <a:noFill/>
        </p:spPr>
      </p:pic>
      <p:pic>
        <p:nvPicPr>
          <p:cNvPr id="70" name="Picture 4" descr="C:\Documents and Settings\Captain\Desktop\Mesh\Clip Art\envelope email.png"/>
          <p:cNvPicPr>
            <a:picLocks noChangeAspect="1" noChangeArrowheads="1"/>
          </p:cNvPicPr>
          <p:nvPr/>
        </p:nvPicPr>
        <p:blipFill>
          <a:blip r:embed="rId9"/>
          <a:srcRect/>
          <a:stretch>
            <a:fillRect/>
          </a:stretch>
        </p:blipFill>
        <p:spPr bwMode="auto">
          <a:xfrm>
            <a:off x="1816101" y="3505200"/>
            <a:ext cx="365124" cy="461534"/>
          </a:xfrm>
          <a:prstGeom prst="rect">
            <a:avLst/>
          </a:prstGeom>
          <a:noFill/>
        </p:spPr>
      </p:pic>
      <p:pic>
        <p:nvPicPr>
          <p:cNvPr id="71" name="Picture 4" descr="C:\Documents and Settings\Captain\Desktop\Mesh\Clip Art\envelope email.png"/>
          <p:cNvPicPr>
            <a:picLocks noChangeAspect="1" noChangeArrowheads="1"/>
          </p:cNvPicPr>
          <p:nvPr/>
        </p:nvPicPr>
        <p:blipFill>
          <a:blip r:embed="rId9"/>
          <a:srcRect/>
          <a:stretch>
            <a:fillRect/>
          </a:stretch>
        </p:blipFill>
        <p:spPr bwMode="auto">
          <a:xfrm>
            <a:off x="1825626" y="3495675"/>
            <a:ext cx="365124" cy="461534"/>
          </a:xfrm>
          <a:prstGeom prst="rect">
            <a:avLst/>
          </a:prstGeom>
          <a:noFill/>
        </p:spPr>
      </p:pic>
      <p:pic>
        <p:nvPicPr>
          <p:cNvPr id="72" name="Picture 4" descr="C:\Documents and Settings\Captain\Desktop\Mesh\Clip Art\envelope email.png"/>
          <p:cNvPicPr>
            <a:picLocks noChangeAspect="1" noChangeArrowheads="1"/>
          </p:cNvPicPr>
          <p:nvPr/>
        </p:nvPicPr>
        <p:blipFill>
          <a:blip r:embed="rId9"/>
          <a:srcRect/>
          <a:stretch>
            <a:fillRect/>
          </a:stretch>
        </p:blipFill>
        <p:spPr bwMode="auto">
          <a:xfrm>
            <a:off x="1806576" y="3505200"/>
            <a:ext cx="365124" cy="461534"/>
          </a:xfrm>
          <a:prstGeom prst="rect">
            <a:avLst/>
          </a:prstGeom>
          <a:noFill/>
        </p:spPr>
      </p:pic>
      <p:pic>
        <p:nvPicPr>
          <p:cNvPr id="73" name="Picture 4" descr="C:\Documents and Settings\Captain\Desktop\Mesh\Clip Art\envelope email.png"/>
          <p:cNvPicPr>
            <a:picLocks noChangeAspect="1" noChangeArrowheads="1"/>
          </p:cNvPicPr>
          <p:nvPr/>
        </p:nvPicPr>
        <p:blipFill>
          <a:blip r:embed="rId9"/>
          <a:srcRect/>
          <a:stretch>
            <a:fillRect/>
          </a:stretch>
        </p:blipFill>
        <p:spPr bwMode="auto">
          <a:xfrm>
            <a:off x="1806576" y="3505200"/>
            <a:ext cx="365124" cy="461534"/>
          </a:xfrm>
          <a:prstGeom prst="rect">
            <a:avLst/>
          </a:prstGeom>
          <a:noFill/>
        </p:spPr>
      </p:pic>
      <p:pic>
        <p:nvPicPr>
          <p:cNvPr id="74" name="Picture 4" descr="C:\Documents and Settings\Captain\Desktop\Mesh\Clip Art\envelope email.png"/>
          <p:cNvPicPr>
            <a:picLocks noChangeAspect="1" noChangeArrowheads="1"/>
          </p:cNvPicPr>
          <p:nvPr/>
        </p:nvPicPr>
        <p:blipFill>
          <a:blip r:embed="rId9"/>
          <a:srcRect/>
          <a:stretch>
            <a:fillRect/>
          </a:stretch>
        </p:blipFill>
        <p:spPr bwMode="auto">
          <a:xfrm>
            <a:off x="1816101" y="3505200"/>
            <a:ext cx="365124" cy="461534"/>
          </a:xfrm>
          <a:prstGeom prst="rect">
            <a:avLst/>
          </a:prstGeom>
          <a:noFill/>
        </p:spPr>
      </p:pic>
      <p:pic>
        <p:nvPicPr>
          <p:cNvPr id="75" name="Picture 4" descr="C:\Documents and Settings\Captain\Desktop\Mesh\Clip Art\envelope email.png"/>
          <p:cNvPicPr>
            <a:picLocks noChangeAspect="1" noChangeArrowheads="1"/>
          </p:cNvPicPr>
          <p:nvPr/>
        </p:nvPicPr>
        <p:blipFill>
          <a:blip r:embed="rId9"/>
          <a:srcRect/>
          <a:stretch>
            <a:fillRect/>
          </a:stretch>
        </p:blipFill>
        <p:spPr bwMode="auto">
          <a:xfrm>
            <a:off x="1816101" y="3505200"/>
            <a:ext cx="365124" cy="461534"/>
          </a:xfrm>
          <a:prstGeom prst="rect">
            <a:avLst/>
          </a:prstGeom>
          <a:noFill/>
        </p:spPr>
      </p:pic>
      <p:pic>
        <p:nvPicPr>
          <p:cNvPr id="76" name="Picture 4" descr="C:\Documents and Settings\Captain\Desktop\Mesh\Clip Art\envelope email.png"/>
          <p:cNvPicPr>
            <a:picLocks noChangeAspect="1" noChangeArrowheads="1"/>
          </p:cNvPicPr>
          <p:nvPr/>
        </p:nvPicPr>
        <p:blipFill>
          <a:blip r:embed="rId9"/>
          <a:srcRect/>
          <a:stretch>
            <a:fillRect/>
          </a:stretch>
        </p:blipFill>
        <p:spPr bwMode="auto">
          <a:xfrm>
            <a:off x="1806576" y="3505200"/>
            <a:ext cx="365124" cy="461534"/>
          </a:xfrm>
          <a:prstGeom prst="rect">
            <a:avLst/>
          </a:prstGeom>
          <a:noFill/>
        </p:spPr>
      </p:pic>
      <p:pic>
        <p:nvPicPr>
          <p:cNvPr id="77" name="Picture 4" descr="C:\Documents and Settings\Captain\Desktop\Mesh\Clip Art\envelope email.png"/>
          <p:cNvPicPr>
            <a:picLocks noChangeAspect="1" noChangeArrowheads="1"/>
          </p:cNvPicPr>
          <p:nvPr/>
        </p:nvPicPr>
        <p:blipFill>
          <a:blip r:embed="rId9"/>
          <a:srcRect/>
          <a:stretch>
            <a:fillRect/>
          </a:stretch>
        </p:blipFill>
        <p:spPr bwMode="auto">
          <a:xfrm>
            <a:off x="1816101" y="3495675"/>
            <a:ext cx="365124" cy="461534"/>
          </a:xfrm>
          <a:prstGeom prst="rect">
            <a:avLst/>
          </a:prstGeom>
          <a:noFill/>
        </p:spPr>
      </p:pic>
      <p:grpSp>
        <p:nvGrpSpPr>
          <p:cNvPr id="3" name="Group 64"/>
          <p:cNvGrpSpPr/>
          <p:nvPr/>
        </p:nvGrpSpPr>
        <p:grpSpPr>
          <a:xfrm>
            <a:off x="3000374" y="3657599"/>
            <a:ext cx="609601" cy="561975"/>
            <a:chOff x="-1866901" y="1476374"/>
            <a:chExt cx="609601" cy="561975"/>
          </a:xfrm>
        </p:grpSpPr>
        <p:pic>
          <p:nvPicPr>
            <p:cNvPr id="64" name="Picture 4" descr="C:\Documents and Settings\Captain\Desktop\Mesh\Clip Art\envelope email.png"/>
            <p:cNvPicPr>
              <a:picLocks noChangeAspect="1" noChangeArrowheads="1"/>
            </p:cNvPicPr>
            <p:nvPr/>
          </p:nvPicPr>
          <p:blipFill>
            <a:blip r:embed="rId9"/>
            <a:srcRect/>
            <a:stretch>
              <a:fillRect/>
            </a:stretch>
          </p:blipFill>
          <p:spPr bwMode="auto">
            <a:xfrm>
              <a:off x="-1743010" y="1543050"/>
              <a:ext cx="365124" cy="461534"/>
            </a:xfrm>
            <a:prstGeom prst="rect">
              <a:avLst/>
            </a:prstGeom>
            <a:noFill/>
          </p:spPr>
        </p:pic>
        <p:pic>
          <p:nvPicPr>
            <p:cNvPr id="63" name="Picture 3" descr="E:\Documents\Work\Clipart\Artwork_Imagery\Shapes\rings\Orange yellow fire ring1.png"/>
            <p:cNvPicPr>
              <a:picLocks noChangeArrowheads="1"/>
            </p:cNvPicPr>
            <p:nvPr/>
          </p:nvPicPr>
          <p:blipFill>
            <a:blip r:embed="rId8"/>
            <a:srcRect/>
            <a:stretch>
              <a:fillRect/>
            </a:stretch>
          </p:blipFill>
          <p:spPr bwMode="auto">
            <a:xfrm>
              <a:off x="-1866901" y="1476374"/>
              <a:ext cx="609601" cy="561975"/>
            </a:xfrm>
            <a:prstGeom prst="rect">
              <a:avLst/>
            </a:prstGeom>
            <a:noFill/>
            <a:scene3d>
              <a:camera prst="orthographicFront">
                <a:rot lat="3000000" lon="1800000" rev="0"/>
              </a:camera>
              <a:lightRig rig="threePt" dir="t"/>
            </a:scene3d>
          </p:spPr>
        </p:pic>
      </p:grpSp>
      <p:grpSp>
        <p:nvGrpSpPr>
          <p:cNvPr id="4" name="Group 77"/>
          <p:cNvGrpSpPr/>
          <p:nvPr/>
        </p:nvGrpSpPr>
        <p:grpSpPr>
          <a:xfrm>
            <a:off x="1676399" y="3438524"/>
            <a:ext cx="609601" cy="561975"/>
            <a:chOff x="-1866901" y="1476374"/>
            <a:chExt cx="609601" cy="561975"/>
          </a:xfrm>
        </p:grpSpPr>
        <p:pic>
          <p:nvPicPr>
            <p:cNvPr id="79" name="Picture 4" descr="C:\Documents and Settings\Captain\Desktop\Mesh\Clip Art\envelope email.png"/>
            <p:cNvPicPr>
              <a:picLocks noChangeAspect="1" noChangeArrowheads="1"/>
            </p:cNvPicPr>
            <p:nvPr/>
          </p:nvPicPr>
          <p:blipFill>
            <a:blip r:embed="rId9"/>
            <a:srcRect/>
            <a:stretch>
              <a:fillRect/>
            </a:stretch>
          </p:blipFill>
          <p:spPr bwMode="auto">
            <a:xfrm>
              <a:off x="-1743010" y="1543050"/>
              <a:ext cx="365124" cy="461534"/>
            </a:xfrm>
            <a:prstGeom prst="rect">
              <a:avLst/>
            </a:prstGeom>
            <a:noFill/>
          </p:spPr>
        </p:pic>
        <p:pic>
          <p:nvPicPr>
            <p:cNvPr id="80" name="Picture 3" descr="E:\Documents\Work\Clipart\Artwork_Imagery\Shapes\rings\Orange yellow fire ring1.png"/>
            <p:cNvPicPr>
              <a:picLocks noChangeArrowheads="1"/>
            </p:cNvPicPr>
            <p:nvPr/>
          </p:nvPicPr>
          <p:blipFill>
            <a:blip r:embed="rId8"/>
            <a:srcRect/>
            <a:stretch>
              <a:fillRect/>
            </a:stretch>
          </p:blipFill>
          <p:spPr bwMode="auto">
            <a:xfrm>
              <a:off x="-1866901" y="1476374"/>
              <a:ext cx="609601" cy="561975"/>
            </a:xfrm>
            <a:prstGeom prst="rect">
              <a:avLst/>
            </a:prstGeom>
            <a:noFill/>
            <a:scene3d>
              <a:camera prst="orthographicFront">
                <a:rot lat="3000000" lon="1800000" rev="0"/>
              </a:camera>
              <a:lightRig rig="threePt" dir="t"/>
            </a:scene3d>
          </p:spPr>
        </p:pic>
      </p:grpSp>
      <p:grpSp>
        <p:nvGrpSpPr>
          <p:cNvPr id="9" name="Group 80"/>
          <p:cNvGrpSpPr/>
          <p:nvPr/>
        </p:nvGrpSpPr>
        <p:grpSpPr>
          <a:xfrm>
            <a:off x="1685924" y="3428999"/>
            <a:ext cx="609601" cy="561975"/>
            <a:chOff x="-1866901" y="1476374"/>
            <a:chExt cx="609601" cy="561975"/>
          </a:xfrm>
        </p:grpSpPr>
        <p:pic>
          <p:nvPicPr>
            <p:cNvPr id="82" name="Picture 4" descr="C:\Documents and Settings\Captain\Desktop\Mesh\Clip Art\envelope email.png"/>
            <p:cNvPicPr>
              <a:picLocks noChangeAspect="1" noChangeArrowheads="1"/>
            </p:cNvPicPr>
            <p:nvPr/>
          </p:nvPicPr>
          <p:blipFill>
            <a:blip r:embed="rId9"/>
            <a:srcRect/>
            <a:stretch>
              <a:fillRect/>
            </a:stretch>
          </p:blipFill>
          <p:spPr bwMode="auto">
            <a:xfrm>
              <a:off x="-1743010" y="1543050"/>
              <a:ext cx="365124" cy="461534"/>
            </a:xfrm>
            <a:prstGeom prst="rect">
              <a:avLst/>
            </a:prstGeom>
            <a:noFill/>
          </p:spPr>
        </p:pic>
        <p:pic>
          <p:nvPicPr>
            <p:cNvPr id="83" name="Picture 3" descr="E:\Documents\Work\Clipart\Artwork_Imagery\Shapes\rings\Orange yellow fire ring1.png"/>
            <p:cNvPicPr>
              <a:picLocks noChangeArrowheads="1"/>
            </p:cNvPicPr>
            <p:nvPr/>
          </p:nvPicPr>
          <p:blipFill>
            <a:blip r:embed="rId8"/>
            <a:srcRect/>
            <a:stretch>
              <a:fillRect/>
            </a:stretch>
          </p:blipFill>
          <p:spPr bwMode="auto">
            <a:xfrm>
              <a:off x="-1866901" y="1476374"/>
              <a:ext cx="609601" cy="561975"/>
            </a:xfrm>
            <a:prstGeom prst="rect">
              <a:avLst/>
            </a:prstGeom>
            <a:noFill/>
            <a:scene3d>
              <a:camera prst="orthographicFront">
                <a:rot lat="3000000" lon="1800000" rev="0"/>
              </a:camera>
              <a:lightRig rig="threePt" dir="t"/>
            </a:scene3d>
          </p:spPr>
        </p:pic>
      </p:grpSp>
      <p:grpSp>
        <p:nvGrpSpPr>
          <p:cNvPr id="19" name="Group 83"/>
          <p:cNvGrpSpPr/>
          <p:nvPr/>
        </p:nvGrpSpPr>
        <p:grpSpPr>
          <a:xfrm>
            <a:off x="1676399" y="3419474"/>
            <a:ext cx="609601" cy="561975"/>
            <a:chOff x="-1866901" y="1476374"/>
            <a:chExt cx="609601" cy="561975"/>
          </a:xfrm>
        </p:grpSpPr>
        <p:pic>
          <p:nvPicPr>
            <p:cNvPr id="85" name="Picture 4" descr="C:\Documents and Settings\Captain\Desktop\Mesh\Clip Art\envelope email.png"/>
            <p:cNvPicPr>
              <a:picLocks noChangeAspect="1" noChangeArrowheads="1"/>
            </p:cNvPicPr>
            <p:nvPr/>
          </p:nvPicPr>
          <p:blipFill>
            <a:blip r:embed="rId9"/>
            <a:srcRect/>
            <a:stretch>
              <a:fillRect/>
            </a:stretch>
          </p:blipFill>
          <p:spPr bwMode="auto">
            <a:xfrm>
              <a:off x="-1743010" y="1543050"/>
              <a:ext cx="365124" cy="461534"/>
            </a:xfrm>
            <a:prstGeom prst="rect">
              <a:avLst/>
            </a:prstGeom>
            <a:noFill/>
          </p:spPr>
        </p:pic>
        <p:pic>
          <p:nvPicPr>
            <p:cNvPr id="86" name="Picture 3" descr="E:\Documents\Work\Clipart\Artwork_Imagery\Shapes\rings\Orange yellow fire ring1.png"/>
            <p:cNvPicPr>
              <a:picLocks noChangeArrowheads="1"/>
            </p:cNvPicPr>
            <p:nvPr/>
          </p:nvPicPr>
          <p:blipFill>
            <a:blip r:embed="rId8"/>
            <a:srcRect/>
            <a:stretch>
              <a:fillRect/>
            </a:stretch>
          </p:blipFill>
          <p:spPr bwMode="auto">
            <a:xfrm>
              <a:off x="-1866901" y="1476374"/>
              <a:ext cx="609601" cy="561975"/>
            </a:xfrm>
            <a:prstGeom prst="rect">
              <a:avLst/>
            </a:prstGeom>
            <a:noFill/>
            <a:scene3d>
              <a:camera prst="orthographicFront">
                <a:rot lat="3000000" lon="1800000" rev="0"/>
              </a:camera>
              <a:lightRig rig="threePt" dir="t"/>
            </a:scene3d>
          </p:spPr>
        </p:pic>
      </p:grpSp>
      <p:grpSp>
        <p:nvGrpSpPr>
          <p:cNvPr id="20" name="Group 86"/>
          <p:cNvGrpSpPr/>
          <p:nvPr/>
        </p:nvGrpSpPr>
        <p:grpSpPr>
          <a:xfrm>
            <a:off x="1685924" y="3428999"/>
            <a:ext cx="609601" cy="561975"/>
            <a:chOff x="-1866901" y="1476374"/>
            <a:chExt cx="609601" cy="561975"/>
          </a:xfrm>
        </p:grpSpPr>
        <p:pic>
          <p:nvPicPr>
            <p:cNvPr id="88" name="Picture 4" descr="C:\Documents and Settings\Captain\Desktop\Mesh\Clip Art\envelope email.png"/>
            <p:cNvPicPr>
              <a:picLocks noChangeAspect="1" noChangeArrowheads="1"/>
            </p:cNvPicPr>
            <p:nvPr/>
          </p:nvPicPr>
          <p:blipFill>
            <a:blip r:embed="rId9"/>
            <a:srcRect/>
            <a:stretch>
              <a:fillRect/>
            </a:stretch>
          </p:blipFill>
          <p:spPr bwMode="auto">
            <a:xfrm>
              <a:off x="-1743010" y="1543050"/>
              <a:ext cx="365124" cy="461534"/>
            </a:xfrm>
            <a:prstGeom prst="rect">
              <a:avLst/>
            </a:prstGeom>
            <a:noFill/>
          </p:spPr>
        </p:pic>
        <p:pic>
          <p:nvPicPr>
            <p:cNvPr id="89" name="Picture 3" descr="E:\Documents\Work\Clipart\Artwork_Imagery\Shapes\rings\Orange yellow fire ring1.png"/>
            <p:cNvPicPr>
              <a:picLocks noChangeArrowheads="1"/>
            </p:cNvPicPr>
            <p:nvPr/>
          </p:nvPicPr>
          <p:blipFill>
            <a:blip r:embed="rId8"/>
            <a:srcRect/>
            <a:stretch>
              <a:fillRect/>
            </a:stretch>
          </p:blipFill>
          <p:spPr bwMode="auto">
            <a:xfrm>
              <a:off x="-1866901" y="1476374"/>
              <a:ext cx="609601" cy="561975"/>
            </a:xfrm>
            <a:prstGeom prst="rect">
              <a:avLst/>
            </a:prstGeom>
            <a:noFill/>
            <a:scene3d>
              <a:camera prst="orthographicFront">
                <a:rot lat="3000000" lon="1800000" rev="0"/>
              </a:camera>
              <a:lightRig rig="threePt" dir="t"/>
            </a:scene3d>
          </p:spPr>
        </p:pic>
      </p:grpSp>
      <p:grpSp>
        <p:nvGrpSpPr>
          <p:cNvPr id="23" name="Group 89"/>
          <p:cNvGrpSpPr/>
          <p:nvPr/>
        </p:nvGrpSpPr>
        <p:grpSpPr>
          <a:xfrm>
            <a:off x="1704974" y="3448049"/>
            <a:ext cx="609601" cy="561975"/>
            <a:chOff x="-1866901" y="1476374"/>
            <a:chExt cx="609601" cy="561975"/>
          </a:xfrm>
        </p:grpSpPr>
        <p:pic>
          <p:nvPicPr>
            <p:cNvPr id="91" name="Picture 4" descr="C:\Documents and Settings\Captain\Desktop\Mesh\Clip Art\envelope email.png"/>
            <p:cNvPicPr>
              <a:picLocks noChangeAspect="1" noChangeArrowheads="1"/>
            </p:cNvPicPr>
            <p:nvPr/>
          </p:nvPicPr>
          <p:blipFill>
            <a:blip r:embed="rId9"/>
            <a:srcRect/>
            <a:stretch>
              <a:fillRect/>
            </a:stretch>
          </p:blipFill>
          <p:spPr bwMode="auto">
            <a:xfrm>
              <a:off x="-1743010" y="1543050"/>
              <a:ext cx="365124" cy="461534"/>
            </a:xfrm>
            <a:prstGeom prst="rect">
              <a:avLst/>
            </a:prstGeom>
            <a:noFill/>
          </p:spPr>
        </p:pic>
        <p:pic>
          <p:nvPicPr>
            <p:cNvPr id="92" name="Picture 3" descr="E:\Documents\Work\Clipart\Artwork_Imagery\Shapes\rings\Orange yellow fire ring1.png"/>
            <p:cNvPicPr>
              <a:picLocks noChangeArrowheads="1"/>
            </p:cNvPicPr>
            <p:nvPr/>
          </p:nvPicPr>
          <p:blipFill>
            <a:blip r:embed="rId8"/>
            <a:srcRect/>
            <a:stretch>
              <a:fillRect/>
            </a:stretch>
          </p:blipFill>
          <p:spPr bwMode="auto">
            <a:xfrm>
              <a:off x="-1866901" y="1476374"/>
              <a:ext cx="609601" cy="561975"/>
            </a:xfrm>
            <a:prstGeom prst="rect">
              <a:avLst/>
            </a:prstGeom>
            <a:noFill/>
            <a:scene3d>
              <a:camera prst="orthographicFront">
                <a:rot lat="3000000" lon="1800000" rev="0"/>
              </a:camera>
              <a:lightRig rig="threePt" dir="t"/>
            </a:scene3d>
          </p:spPr>
        </p:pic>
      </p:grpSp>
      <p:grpSp>
        <p:nvGrpSpPr>
          <p:cNvPr id="29" name="Group 92"/>
          <p:cNvGrpSpPr/>
          <p:nvPr/>
        </p:nvGrpSpPr>
        <p:grpSpPr>
          <a:xfrm>
            <a:off x="1685924" y="3428999"/>
            <a:ext cx="609601" cy="561975"/>
            <a:chOff x="-1866901" y="1476374"/>
            <a:chExt cx="609601" cy="561975"/>
          </a:xfrm>
        </p:grpSpPr>
        <p:pic>
          <p:nvPicPr>
            <p:cNvPr id="94" name="Picture 4" descr="C:\Documents and Settings\Captain\Desktop\Mesh\Clip Art\envelope email.png"/>
            <p:cNvPicPr>
              <a:picLocks noChangeAspect="1" noChangeArrowheads="1"/>
            </p:cNvPicPr>
            <p:nvPr/>
          </p:nvPicPr>
          <p:blipFill>
            <a:blip r:embed="rId9"/>
            <a:srcRect/>
            <a:stretch>
              <a:fillRect/>
            </a:stretch>
          </p:blipFill>
          <p:spPr bwMode="auto">
            <a:xfrm>
              <a:off x="-1743010" y="1543050"/>
              <a:ext cx="365124" cy="461534"/>
            </a:xfrm>
            <a:prstGeom prst="rect">
              <a:avLst/>
            </a:prstGeom>
            <a:noFill/>
          </p:spPr>
        </p:pic>
        <p:pic>
          <p:nvPicPr>
            <p:cNvPr id="95" name="Picture 3" descr="E:\Documents\Work\Clipart\Artwork_Imagery\Shapes\rings\Orange yellow fire ring1.png"/>
            <p:cNvPicPr>
              <a:picLocks noChangeArrowheads="1"/>
            </p:cNvPicPr>
            <p:nvPr/>
          </p:nvPicPr>
          <p:blipFill>
            <a:blip r:embed="rId8"/>
            <a:srcRect/>
            <a:stretch>
              <a:fillRect/>
            </a:stretch>
          </p:blipFill>
          <p:spPr bwMode="auto">
            <a:xfrm>
              <a:off x="-1866901" y="1476374"/>
              <a:ext cx="609601" cy="561975"/>
            </a:xfrm>
            <a:prstGeom prst="rect">
              <a:avLst/>
            </a:prstGeom>
            <a:noFill/>
            <a:scene3d>
              <a:camera prst="orthographicFront">
                <a:rot lat="3000000" lon="1800000" rev="0"/>
              </a:camera>
              <a:lightRig rig="threePt" dir="t"/>
            </a:scene3d>
          </p:spPr>
        </p:pic>
      </p:grpSp>
      <p:grpSp>
        <p:nvGrpSpPr>
          <p:cNvPr id="31" name="Group 95"/>
          <p:cNvGrpSpPr/>
          <p:nvPr/>
        </p:nvGrpSpPr>
        <p:grpSpPr>
          <a:xfrm>
            <a:off x="219074" y="3638549"/>
            <a:ext cx="609601" cy="561975"/>
            <a:chOff x="-1866901" y="1476374"/>
            <a:chExt cx="609601" cy="561975"/>
          </a:xfrm>
        </p:grpSpPr>
        <p:pic>
          <p:nvPicPr>
            <p:cNvPr id="97" name="Picture 4" descr="C:\Documents and Settings\Captain\Desktop\Mesh\Clip Art\envelope email.png"/>
            <p:cNvPicPr>
              <a:picLocks noChangeAspect="1" noChangeArrowheads="1"/>
            </p:cNvPicPr>
            <p:nvPr/>
          </p:nvPicPr>
          <p:blipFill>
            <a:blip r:embed="rId9"/>
            <a:srcRect/>
            <a:stretch>
              <a:fillRect/>
            </a:stretch>
          </p:blipFill>
          <p:spPr bwMode="auto">
            <a:xfrm>
              <a:off x="-1743010" y="1543050"/>
              <a:ext cx="365124" cy="461534"/>
            </a:xfrm>
            <a:prstGeom prst="rect">
              <a:avLst/>
            </a:prstGeom>
            <a:noFill/>
          </p:spPr>
        </p:pic>
        <p:pic>
          <p:nvPicPr>
            <p:cNvPr id="98" name="Picture 3" descr="E:\Documents\Work\Clipart\Artwork_Imagery\Shapes\rings\Orange yellow fire ring1.png"/>
            <p:cNvPicPr>
              <a:picLocks noChangeArrowheads="1"/>
            </p:cNvPicPr>
            <p:nvPr/>
          </p:nvPicPr>
          <p:blipFill>
            <a:blip r:embed="rId8"/>
            <a:srcRect/>
            <a:stretch>
              <a:fillRect/>
            </a:stretch>
          </p:blipFill>
          <p:spPr bwMode="auto">
            <a:xfrm>
              <a:off x="-1866901" y="1476374"/>
              <a:ext cx="609601" cy="561975"/>
            </a:xfrm>
            <a:prstGeom prst="rect">
              <a:avLst/>
            </a:prstGeom>
            <a:noFill/>
            <a:scene3d>
              <a:camera prst="orthographicFront">
                <a:rot lat="3000000" lon="1800000" rev="0"/>
              </a:camera>
              <a:lightRig rig="threePt" dir="t"/>
            </a:scene3d>
          </p:spPr>
        </p:pic>
      </p:grpSp>
      <p:grpSp>
        <p:nvGrpSpPr>
          <p:cNvPr id="32" name="Group 98"/>
          <p:cNvGrpSpPr/>
          <p:nvPr/>
        </p:nvGrpSpPr>
        <p:grpSpPr>
          <a:xfrm>
            <a:off x="3000374" y="3638549"/>
            <a:ext cx="609601" cy="561975"/>
            <a:chOff x="-1866901" y="1476374"/>
            <a:chExt cx="609601" cy="561975"/>
          </a:xfrm>
        </p:grpSpPr>
        <p:pic>
          <p:nvPicPr>
            <p:cNvPr id="100" name="Picture 4" descr="C:\Documents and Settings\Captain\Desktop\Mesh\Clip Art\envelope email.png"/>
            <p:cNvPicPr>
              <a:picLocks noChangeAspect="1" noChangeArrowheads="1"/>
            </p:cNvPicPr>
            <p:nvPr/>
          </p:nvPicPr>
          <p:blipFill>
            <a:blip r:embed="rId9"/>
            <a:srcRect/>
            <a:stretch>
              <a:fillRect/>
            </a:stretch>
          </p:blipFill>
          <p:spPr bwMode="auto">
            <a:xfrm>
              <a:off x="-1743010" y="1543050"/>
              <a:ext cx="365124" cy="461534"/>
            </a:xfrm>
            <a:prstGeom prst="rect">
              <a:avLst/>
            </a:prstGeom>
            <a:noFill/>
          </p:spPr>
        </p:pic>
        <p:pic>
          <p:nvPicPr>
            <p:cNvPr id="101" name="Picture 3" descr="E:\Documents\Work\Clipart\Artwork_Imagery\Shapes\rings\Orange yellow fire ring1.png"/>
            <p:cNvPicPr>
              <a:picLocks noChangeArrowheads="1"/>
            </p:cNvPicPr>
            <p:nvPr/>
          </p:nvPicPr>
          <p:blipFill>
            <a:blip r:embed="rId8"/>
            <a:srcRect/>
            <a:stretch>
              <a:fillRect/>
            </a:stretch>
          </p:blipFill>
          <p:spPr bwMode="auto">
            <a:xfrm>
              <a:off x="-1866901" y="1476374"/>
              <a:ext cx="609601" cy="561975"/>
            </a:xfrm>
            <a:prstGeom prst="rect">
              <a:avLst/>
            </a:prstGeom>
            <a:noFill/>
            <a:scene3d>
              <a:camera prst="orthographicFront">
                <a:rot lat="3000000" lon="1800000" rev="0"/>
              </a:camera>
              <a:lightRig rig="threePt" dir="t"/>
            </a:scene3d>
          </p:spPr>
        </p:pic>
      </p:grpSp>
      <p:grpSp>
        <p:nvGrpSpPr>
          <p:cNvPr id="33" name="Group 101"/>
          <p:cNvGrpSpPr/>
          <p:nvPr/>
        </p:nvGrpSpPr>
        <p:grpSpPr>
          <a:xfrm>
            <a:off x="2362199" y="5448299"/>
            <a:ext cx="609601" cy="561975"/>
            <a:chOff x="-1866901" y="1476374"/>
            <a:chExt cx="609601" cy="561975"/>
          </a:xfrm>
        </p:grpSpPr>
        <p:pic>
          <p:nvPicPr>
            <p:cNvPr id="103" name="Picture 4" descr="C:\Documents and Settings\Captain\Desktop\Mesh\Clip Art\envelope email.png"/>
            <p:cNvPicPr>
              <a:picLocks noChangeAspect="1" noChangeArrowheads="1"/>
            </p:cNvPicPr>
            <p:nvPr/>
          </p:nvPicPr>
          <p:blipFill>
            <a:blip r:embed="rId9"/>
            <a:srcRect/>
            <a:stretch>
              <a:fillRect/>
            </a:stretch>
          </p:blipFill>
          <p:spPr bwMode="auto">
            <a:xfrm>
              <a:off x="-1743010" y="1543050"/>
              <a:ext cx="365124" cy="461534"/>
            </a:xfrm>
            <a:prstGeom prst="rect">
              <a:avLst/>
            </a:prstGeom>
            <a:noFill/>
          </p:spPr>
        </p:pic>
        <p:pic>
          <p:nvPicPr>
            <p:cNvPr id="104" name="Picture 3" descr="E:\Documents\Work\Clipart\Artwork_Imagery\Shapes\rings\Orange yellow fire ring1.png"/>
            <p:cNvPicPr>
              <a:picLocks noChangeArrowheads="1"/>
            </p:cNvPicPr>
            <p:nvPr/>
          </p:nvPicPr>
          <p:blipFill>
            <a:blip r:embed="rId8"/>
            <a:srcRect/>
            <a:stretch>
              <a:fillRect/>
            </a:stretch>
          </p:blipFill>
          <p:spPr bwMode="auto">
            <a:xfrm>
              <a:off x="-1866901" y="1476374"/>
              <a:ext cx="609601" cy="561975"/>
            </a:xfrm>
            <a:prstGeom prst="rect">
              <a:avLst/>
            </a:prstGeom>
            <a:noFill/>
            <a:scene3d>
              <a:camera prst="orthographicFront">
                <a:rot lat="3000000" lon="1800000" rev="0"/>
              </a:camera>
              <a:lightRig rig="threePt" dir="t"/>
            </a:scene3d>
          </p:spPr>
        </p:pic>
      </p:grpSp>
      <p:grpSp>
        <p:nvGrpSpPr>
          <p:cNvPr id="34" name="Group 104"/>
          <p:cNvGrpSpPr/>
          <p:nvPr/>
        </p:nvGrpSpPr>
        <p:grpSpPr>
          <a:xfrm>
            <a:off x="838199" y="5476874"/>
            <a:ext cx="609601" cy="561975"/>
            <a:chOff x="-1866901" y="1476374"/>
            <a:chExt cx="609601" cy="561975"/>
          </a:xfrm>
        </p:grpSpPr>
        <p:pic>
          <p:nvPicPr>
            <p:cNvPr id="106" name="Picture 4" descr="C:\Documents and Settings\Captain\Desktop\Mesh\Clip Art\envelope email.png"/>
            <p:cNvPicPr>
              <a:picLocks noChangeAspect="1" noChangeArrowheads="1"/>
            </p:cNvPicPr>
            <p:nvPr/>
          </p:nvPicPr>
          <p:blipFill>
            <a:blip r:embed="rId9"/>
            <a:srcRect/>
            <a:stretch>
              <a:fillRect/>
            </a:stretch>
          </p:blipFill>
          <p:spPr bwMode="auto">
            <a:xfrm>
              <a:off x="-1743010" y="1543050"/>
              <a:ext cx="365124" cy="461534"/>
            </a:xfrm>
            <a:prstGeom prst="rect">
              <a:avLst/>
            </a:prstGeom>
            <a:noFill/>
          </p:spPr>
        </p:pic>
        <p:pic>
          <p:nvPicPr>
            <p:cNvPr id="107" name="Picture 3" descr="E:\Documents\Work\Clipart\Artwork_Imagery\Shapes\rings\Orange yellow fire ring1.png"/>
            <p:cNvPicPr>
              <a:picLocks noChangeArrowheads="1"/>
            </p:cNvPicPr>
            <p:nvPr/>
          </p:nvPicPr>
          <p:blipFill>
            <a:blip r:embed="rId8"/>
            <a:srcRect/>
            <a:stretch>
              <a:fillRect/>
            </a:stretch>
          </p:blipFill>
          <p:spPr bwMode="auto">
            <a:xfrm>
              <a:off x="-1866901" y="1476374"/>
              <a:ext cx="609601" cy="561975"/>
            </a:xfrm>
            <a:prstGeom prst="rect">
              <a:avLst/>
            </a:prstGeom>
            <a:noFill/>
            <a:scene3d>
              <a:camera prst="orthographicFront">
                <a:rot lat="3000000" lon="1800000" rev="0"/>
              </a:camera>
              <a:lightRig rig="threePt" dir="t"/>
            </a:scene3d>
          </p:spPr>
        </p:pic>
      </p:grpSp>
      <p:grpSp>
        <p:nvGrpSpPr>
          <p:cNvPr id="35" name="Group 107"/>
          <p:cNvGrpSpPr/>
          <p:nvPr/>
        </p:nvGrpSpPr>
        <p:grpSpPr>
          <a:xfrm>
            <a:off x="857249" y="2000249"/>
            <a:ext cx="609601" cy="561975"/>
            <a:chOff x="-1866901" y="1476374"/>
            <a:chExt cx="609601" cy="561975"/>
          </a:xfrm>
        </p:grpSpPr>
        <p:pic>
          <p:nvPicPr>
            <p:cNvPr id="109" name="Picture 4" descr="C:\Documents and Settings\Captain\Desktop\Mesh\Clip Art\envelope email.png"/>
            <p:cNvPicPr>
              <a:picLocks noChangeAspect="1" noChangeArrowheads="1"/>
            </p:cNvPicPr>
            <p:nvPr/>
          </p:nvPicPr>
          <p:blipFill>
            <a:blip r:embed="rId9"/>
            <a:srcRect/>
            <a:stretch>
              <a:fillRect/>
            </a:stretch>
          </p:blipFill>
          <p:spPr bwMode="auto">
            <a:xfrm>
              <a:off x="-1743010" y="1543050"/>
              <a:ext cx="365124" cy="461534"/>
            </a:xfrm>
            <a:prstGeom prst="rect">
              <a:avLst/>
            </a:prstGeom>
            <a:noFill/>
          </p:spPr>
        </p:pic>
        <p:pic>
          <p:nvPicPr>
            <p:cNvPr id="110" name="Picture 3" descr="E:\Documents\Work\Clipart\Artwork_Imagery\Shapes\rings\Orange yellow fire ring1.png"/>
            <p:cNvPicPr>
              <a:picLocks noChangeArrowheads="1"/>
            </p:cNvPicPr>
            <p:nvPr/>
          </p:nvPicPr>
          <p:blipFill>
            <a:blip r:embed="rId8"/>
            <a:srcRect/>
            <a:stretch>
              <a:fillRect/>
            </a:stretch>
          </p:blipFill>
          <p:spPr bwMode="auto">
            <a:xfrm>
              <a:off x="-1866901" y="1476374"/>
              <a:ext cx="609601" cy="561975"/>
            </a:xfrm>
            <a:prstGeom prst="rect">
              <a:avLst/>
            </a:prstGeom>
            <a:noFill/>
            <a:scene3d>
              <a:camera prst="orthographicFront">
                <a:rot lat="3000000" lon="1800000" rev="0"/>
              </a:camera>
              <a:lightRig rig="threePt" dir="t"/>
            </a:scene3d>
          </p:spPr>
        </p:pic>
      </p:grpSp>
      <p:grpSp>
        <p:nvGrpSpPr>
          <p:cNvPr id="36" name="Group 110"/>
          <p:cNvGrpSpPr/>
          <p:nvPr/>
        </p:nvGrpSpPr>
        <p:grpSpPr>
          <a:xfrm>
            <a:off x="2371724" y="2009774"/>
            <a:ext cx="609601" cy="561975"/>
            <a:chOff x="-1866901" y="1476374"/>
            <a:chExt cx="609601" cy="561975"/>
          </a:xfrm>
        </p:grpSpPr>
        <p:pic>
          <p:nvPicPr>
            <p:cNvPr id="112" name="Picture 4" descr="C:\Documents and Settings\Captain\Desktop\Mesh\Clip Art\envelope email.png"/>
            <p:cNvPicPr>
              <a:picLocks noChangeAspect="1" noChangeArrowheads="1"/>
            </p:cNvPicPr>
            <p:nvPr/>
          </p:nvPicPr>
          <p:blipFill>
            <a:blip r:embed="rId9"/>
            <a:srcRect/>
            <a:stretch>
              <a:fillRect/>
            </a:stretch>
          </p:blipFill>
          <p:spPr bwMode="auto">
            <a:xfrm>
              <a:off x="-1743010" y="1543050"/>
              <a:ext cx="365124" cy="461534"/>
            </a:xfrm>
            <a:prstGeom prst="rect">
              <a:avLst/>
            </a:prstGeom>
            <a:noFill/>
          </p:spPr>
        </p:pic>
        <p:pic>
          <p:nvPicPr>
            <p:cNvPr id="113" name="Picture 3" descr="E:\Documents\Work\Clipart\Artwork_Imagery\Shapes\rings\Orange yellow fire ring1.png"/>
            <p:cNvPicPr>
              <a:picLocks noChangeArrowheads="1"/>
            </p:cNvPicPr>
            <p:nvPr/>
          </p:nvPicPr>
          <p:blipFill>
            <a:blip r:embed="rId8"/>
            <a:srcRect/>
            <a:stretch>
              <a:fillRect/>
            </a:stretch>
          </p:blipFill>
          <p:spPr bwMode="auto">
            <a:xfrm>
              <a:off x="-1866901" y="1476374"/>
              <a:ext cx="609601" cy="561975"/>
            </a:xfrm>
            <a:prstGeom prst="rect">
              <a:avLst/>
            </a:prstGeom>
            <a:noFill/>
            <a:scene3d>
              <a:camera prst="orthographicFront">
                <a:rot lat="3000000" lon="1800000" rev="0"/>
              </a:camera>
              <a:lightRig rig="threePt" dir="t"/>
            </a:scene3d>
          </p:spPr>
        </p:pic>
      </p:grpSp>
      <p:sp>
        <p:nvSpPr>
          <p:cNvPr id="114" name="TextBox 113"/>
          <p:cNvSpPr txBox="1"/>
          <p:nvPr/>
        </p:nvSpPr>
        <p:spPr>
          <a:xfrm>
            <a:off x="3790951" y="1143000"/>
            <a:ext cx="4358886" cy="646331"/>
          </a:xfrm>
          <a:prstGeom prst="rect">
            <a:avLst/>
          </a:prstGeom>
          <a:noFill/>
        </p:spPr>
        <p:txBody>
          <a:bodyPr wrap="none" rtlCol="0">
            <a:spAutoFit/>
          </a:bodyPr>
          <a:lstStyle/>
          <a:p>
            <a:r>
              <a:rPr lang="en-US" sz="3600" dirty="0" smtClean="0">
                <a:solidFill>
                  <a:schemeClr val="bg1"/>
                </a:solidFill>
                <a:latin typeface="Old English Text MT" pitchFamily="66" charset="0"/>
              </a:rPr>
              <a:t>Once Upon A Time…</a:t>
            </a:r>
          </a:p>
        </p:txBody>
      </p:sp>
    </p:spTree>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iterate type="lt">
                                    <p:tmAbs val="0"/>
                                  </p:iterate>
                                  <p:childTnLst>
                                    <p:set>
                                      <p:cBhvr>
                                        <p:cTn id="6" dur="1" fill="hold">
                                          <p:stCondLst>
                                            <p:cond delay="0"/>
                                          </p:stCondLst>
                                        </p:cTn>
                                        <p:tgtEl>
                                          <p:spTgt spid="66"/>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027"/>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21"/>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30"/>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3"/>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70"/>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69"/>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68"/>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71"/>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76"/>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75"/>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74"/>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77"/>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72"/>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73"/>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22"/>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67"/>
                                        </p:tgtEl>
                                        <p:attrNameLst>
                                          <p:attrName>style.visibility</p:attrName>
                                        </p:attrNameLst>
                                      </p:cBhvr>
                                      <p:to>
                                        <p:strVal val="hidden"/>
                                      </p:to>
                                    </p:set>
                                  </p:childTnLst>
                                </p:cTn>
                              </p:par>
                              <p:par>
                                <p:cTn id="45" presetID="1" presetClass="exit" presetSubtype="0" fill="hold" grpId="0" nodeType="withEffect">
                                  <p:stCondLst>
                                    <p:cond delay="0"/>
                                  </p:stCondLst>
                                  <p:childTnLst>
                                    <p:set>
                                      <p:cBhvr>
                                        <p:cTn id="46" dur="1" fill="hold">
                                          <p:stCondLst>
                                            <p:cond delay="0"/>
                                          </p:stCondLst>
                                        </p:cTn>
                                        <p:tgtEl>
                                          <p:spTgt spid="6"/>
                                        </p:tgtEl>
                                        <p:attrNameLst>
                                          <p:attrName>style.visibility</p:attrName>
                                        </p:attrNameLst>
                                      </p:cBhvr>
                                      <p:to>
                                        <p:strVal val="hidden"/>
                                      </p:to>
                                    </p:set>
                                  </p:childTnLst>
                                </p:cTn>
                              </p:par>
                              <p:par>
                                <p:cTn id="47" presetID="1" presetClass="exit" presetSubtype="0" fill="hold" grpId="0" nodeType="withEffect">
                                  <p:stCondLst>
                                    <p:cond delay="0"/>
                                  </p:stCondLst>
                                  <p:childTnLst>
                                    <p:set>
                                      <p:cBhvr>
                                        <p:cTn id="48" dur="1" fill="hold">
                                          <p:stCondLst>
                                            <p:cond delay="0"/>
                                          </p:stCondLst>
                                        </p:cTn>
                                        <p:tgtEl>
                                          <p:spTgt spid="5"/>
                                        </p:tgtEl>
                                        <p:attrNameLst>
                                          <p:attrName>style.visibility</p:attrName>
                                        </p:attrNameLst>
                                      </p:cBhvr>
                                      <p:to>
                                        <p:strVal val="hidden"/>
                                      </p:to>
                                    </p:set>
                                  </p:childTnLst>
                                </p:cTn>
                              </p:par>
                              <p:par>
                                <p:cTn id="49" presetID="1" presetClass="entr" presetSubtype="0" fill="hold" grpId="1" nodeType="withEffect">
                                  <p:stCondLst>
                                    <p:cond delay="0"/>
                                  </p:stCondLst>
                                  <p:childTnLst>
                                    <p:set>
                                      <p:cBhvr>
                                        <p:cTn id="50" dur="1" fill="hold">
                                          <p:stCondLst>
                                            <p:cond delay="0"/>
                                          </p:stCondLst>
                                        </p:cTn>
                                        <p:tgtEl>
                                          <p:spTgt spid="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iterate type="lt">
                                    <p:tmPct val="0"/>
                                  </p:iterate>
                                  <p:childTnLst>
                                    <p:set>
                                      <p:cBhvr>
                                        <p:cTn id="54" dur="1" fill="hold">
                                          <p:stCondLst>
                                            <p:cond delay="0"/>
                                          </p:stCondLst>
                                        </p:cTn>
                                        <p:tgtEl>
                                          <p:spTgt spid="66"/>
                                        </p:tgtEl>
                                        <p:attrNameLst>
                                          <p:attrName>style.visibility</p:attrName>
                                        </p:attrNameLst>
                                      </p:cBhvr>
                                      <p:to>
                                        <p:strVal val="visible"/>
                                      </p:to>
                                    </p:set>
                                    <p:animEffect transition="in" filter="fade">
                                      <p:cBhvr>
                                        <p:cTn id="55" dur="1000"/>
                                        <p:tgtEl>
                                          <p:spTgt spid="66"/>
                                        </p:tgtEl>
                                      </p:cBhvr>
                                    </p:animEffect>
                                    <p:anim calcmode="lin" valueType="num">
                                      <p:cBhvr>
                                        <p:cTn id="56" dur="1000" fill="hold"/>
                                        <p:tgtEl>
                                          <p:spTgt spid="66"/>
                                        </p:tgtEl>
                                        <p:attrNameLst>
                                          <p:attrName>ppt_x</p:attrName>
                                        </p:attrNameLst>
                                      </p:cBhvr>
                                      <p:tavLst>
                                        <p:tav tm="0">
                                          <p:val>
                                            <p:strVal val="#ppt_x"/>
                                          </p:val>
                                        </p:tav>
                                        <p:tav tm="100000">
                                          <p:val>
                                            <p:strVal val="#ppt_x"/>
                                          </p:val>
                                        </p:tav>
                                      </p:tavLst>
                                    </p:anim>
                                    <p:anim calcmode="lin" valueType="num">
                                      <p:cBhvr>
                                        <p:cTn id="57"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childTnLst>
                          </p:cTn>
                        </p:par>
                        <p:par>
                          <p:cTn id="63" fill="hold">
                            <p:stCondLst>
                              <p:cond delay="500"/>
                            </p:stCondLst>
                            <p:childTnLst>
                              <p:par>
                                <p:cTn id="64" presetID="0" presetClass="path" presetSubtype="0" accel="50000" decel="50000" fill="hold" nodeType="afterEffect">
                                  <p:stCondLst>
                                    <p:cond delay="0"/>
                                  </p:stCondLst>
                                  <p:childTnLst>
                                    <p:animMotion origin="layout" path="M 5.27778E-6 3.7037E-7 L -0.07708 0.2125 " pathEditMode="relative" ptsTypes="AA">
                                      <p:cBhvr>
                                        <p:cTn id="65" dur="2000" fill="hold"/>
                                        <p:tgtEl>
                                          <p:spTgt spid="21"/>
                                        </p:tgtEl>
                                        <p:attrNameLst>
                                          <p:attrName>ppt_x</p:attrName>
                                          <p:attrName>ppt_y</p:attrName>
                                        </p:attrNameLst>
                                      </p:cBhvr>
                                    </p:animMotion>
                                  </p:childTnLst>
                                </p:cTn>
                              </p:par>
                            </p:childTnLst>
                          </p:cTn>
                        </p:par>
                        <p:par>
                          <p:cTn id="66" fill="hold">
                            <p:stCondLst>
                              <p:cond delay="2500"/>
                            </p:stCondLst>
                            <p:childTnLst>
                              <p:par>
                                <p:cTn id="67" presetID="12" presetClass="exit" presetSubtype="4" fill="hold" nodeType="afterEffect">
                                  <p:stCondLst>
                                    <p:cond delay="0"/>
                                  </p:stCondLst>
                                  <p:iterate type="lt">
                                    <p:tmPct val="0"/>
                                  </p:iterate>
                                  <p:childTnLst>
                                    <p:animEffect transition="out" filter="slide(fromBottom)">
                                      <p:cBhvr>
                                        <p:cTn id="68" dur="500"/>
                                        <p:tgtEl>
                                          <p:spTgt spid="66"/>
                                        </p:tgtEl>
                                      </p:cBhvr>
                                    </p:animEffect>
                                    <p:set>
                                      <p:cBhvr>
                                        <p:cTn id="69" dur="1" fill="hold">
                                          <p:stCondLst>
                                            <p:cond delay="499"/>
                                          </p:stCondLst>
                                        </p:cTn>
                                        <p:tgtEl>
                                          <p:spTgt spid="66"/>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21"/>
                                        </p:tgtEl>
                                        <p:attrNameLst>
                                          <p:attrName>style.visibility</p:attrName>
                                        </p:attrNameLst>
                                      </p:cBhvr>
                                      <p:to>
                                        <p:strVal val="hidden"/>
                                      </p:to>
                                    </p:set>
                                  </p:childTnLst>
                                </p:cTn>
                              </p:par>
                              <p:par>
                                <p:cTn id="72" presetID="1" presetClass="entr" presetSubtype="0"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childTnLst>
                                </p:cTn>
                              </p:par>
                              <p:par>
                                <p:cTn id="74" presetID="1"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childTnLst>
                                </p:cTn>
                              </p:par>
                              <p:par>
                                <p:cTn id="76" presetID="1" presetClass="entr" presetSubtype="0" fill="hold" nodeType="withEffect">
                                  <p:stCondLst>
                                    <p:cond delay="0"/>
                                  </p:stCondLst>
                                  <p:childTnLst>
                                    <p:set>
                                      <p:cBhvr>
                                        <p:cTn id="77" dur="1" fill="hold">
                                          <p:stCondLst>
                                            <p:cond delay="0"/>
                                          </p:stCondLst>
                                        </p:cTn>
                                        <p:tgtEl>
                                          <p:spTgt spid="68"/>
                                        </p:tgtEl>
                                        <p:attrNameLst>
                                          <p:attrName>style.visibility</p:attrName>
                                        </p:attrNameLst>
                                      </p:cBhvr>
                                      <p:to>
                                        <p:strVal val="visible"/>
                                      </p:to>
                                    </p:set>
                                  </p:childTnLst>
                                </p:cTn>
                              </p:par>
                              <p:par>
                                <p:cTn id="78" presetID="1" presetClass="entr" presetSubtype="0" fill="hold" nodeType="withEffect">
                                  <p:stCondLst>
                                    <p:cond delay="0"/>
                                  </p:stCondLst>
                                  <p:childTnLst>
                                    <p:set>
                                      <p:cBhvr>
                                        <p:cTn id="79" dur="1" fill="hold">
                                          <p:stCondLst>
                                            <p:cond delay="0"/>
                                          </p:stCondLst>
                                        </p:cTn>
                                        <p:tgtEl>
                                          <p:spTgt spid="69"/>
                                        </p:tgtEl>
                                        <p:attrNameLst>
                                          <p:attrName>style.visibility</p:attrName>
                                        </p:attrNameLst>
                                      </p:cBhvr>
                                      <p:to>
                                        <p:strVal val="visible"/>
                                      </p:to>
                                    </p:set>
                                  </p:childTnLst>
                                </p:cTn>
                              </p:par>
                              <p:par>
                                <p:cTn id="80" presetID="1" presetClass="entr" presetSubtype="0" fill="hold" nodeType="withEffect">
                                  <p:stCondLst>
                                    <p:cond delay="0"/>
                                  </p:stCondLst>
                                  <p:childTnLst>
                                    <p:set>
                                      <p:cBhvr>
                                        <p:cTn id="81" dur="1" fill="hold">
                                          <p:stCondLst>
                                            <p:cond delay="0"/>
                                          </p:stCondLst>
                                        </p:cTn>
                                        <p:tgtEl>
                                          <p:spTgt spid="70"/>
                                        </p:tgtEl>
                                        <p:attrNameLst>
                                          <p:attrName>style.visibility</p:attrName>
                                        </p:attrNameLst>
                                      </p:cBhvr>
                                      <p:to>
                                        <p:strVal val="visible"/>
                                      </p:to>
                                    </p:set>
                                  </p:childTnLst>
                                </p:cTn>
                              </p:par>
                              <p:par>
                                <p:cTn id="82" presetID="1" presetClass="entr" presetSubtype="0" fill="hold" nodeType="withEffect">
                                  <p:stCondLst>
                                    <p:cond delay="0"/>
                                  </p:stCondLst>
                                  <p:childTnLst>
                                    <p:set>
                                      <p:cBhvr>
                                        <p:cTn id="83" dur="1" fill="hold">
                                          <p:stCondLst>
                                            <p:cond delay="0"/>
                                          </p:stCondLst>
                                        </p:cTn>
                                        <p:tgtEl>
                                          <p:spTgt spid="71"/>
                                        </p:tgtEl>
                                        <p:attrNameLst>
                                          <p:attrName>style.visibility</p:attrName>
                                        </p:attrNameLst>
                                      </p:cBhvr>
                                      <p:to>
                                        <p:strVal val="visible"/>
                                      </p:to>
                                    </p:set>
                                  </p:childTnLst>
                                </p:cTn>
                              </p:par>
                              <p:par>
                                <p:cTn id="84" presetID="0" presetClass="path" presetSubtype="0" accel="50000" decel="50000" fill="hold" nodeType="withEffect">
                                  <p:stCondLst>
                                    <p:cond delay="0"/>
                                  </p:stCondLst>
                                  <p:childTnLst>
                                    <p:animMotion origin="layout" path="M -0.07708 0.2125 L -0.00208 0.00417 " pathEditMode="relative" ptsTypes="AA">
                                      <p:cBhvr>
                                        <p:cTn id="85" dur="2000" fill="hold"/>
                                        <p:tgtEl>
                                          <p:spTgt spid="21"/>
                                        </p:tgtEl>
                                        <p:attrNameLst>
                                          <p:attrName>ppt_x</p:attrName>
                                          <p:attrName>ppt_y</p:attrName>
                                        </p:attrNameLst>
                                      </p:cBhvr>
                                    </p:animMotion>
                                  </p:childTnLst>
                                </p:cTn>
                              </p:par>
                              <p:par>
                                <p:cTn id="86" presetID="0" presetClass="path" presetSubtype="0" accel="50000" decel="50000" fill="hold" nodeType="withEffect">
                                  <p:stCondLst>
                                    <p:cond delay="0"/>
                                  </p:stCondLst>
                                  <p:childTnLst>
                                    <p:animMotion origin="layout" path="M -0.00382 0.00417 L -0.09236 -0.20695 " pathEditMode="relative" ptsTypes="AA">
                                      <p:cBhvr>
                                        <p:cTn id="87" dur="2000" fill="hold"/>
                                        <p:tgtEl>
                                          <p:spTgt spid="71"/>
                                        </p:tgtEl>
                                        <p:attrNameLst>
                                          <p:attrName>ppt_x</p:attrName>
                                          <p:attrName>ppt_y</p:attrName>
                                        </p:attrNameLst>
                                      </p:cBhvr>
                                    </p:animMotion>
                                  </p:childTnLst>
                                </p:cTn>
                              </p:par>
                              <p:par>
                                <p:cTn id="88" presetID="0" presetClass="path" presetSubtype="0" accel="50000" decel="50000" fill="hold" nodeType="withEffect">
                                  <p:stCondLst>
                                    <p:cond delay="0"/>
                                  </p:stCondLst>
                                  <p:childTnLst>
                                    <p:animMotion origin="layout" path="M -3.61111E-6 -7.40741E-6 L -0.16354 0.02777 " pathEditMode="relative" ptsTypes="AA">
                                      <p:cBhvr>
                                        <p:cTn id="89" dur="2000" fill="hold"/>
                                        <p:tgtEl>
                                          <p:spTgt spid="70"/>
                                        </p:tgtEl>
                                        <p:attrNameLst>
                                          <p:attrName>ppt_x</p:attrName>
                                          <p:attrName>ppt_y</p:attrName>
                                        </p:attrNameLst>
                                      </p:cBhvr>
                                    </p:animMotion>
                                  </p:childTnLst>
                                </p:cTn>
                              </p:par>
                              <p:par>
                                <p:cTn id="90" presetID="0" presetClass="path" presetSubtype="0" accel="50000" decel="50000" fill="hold" nodeType="withEffect">
                                  <p:stCondLst>
                                    <p:cond delay="0"/>
                                  </p:stCondLst>
                                  <p:childTnLst>
                                    <p:animMotion origin="layout" path="M 1.38889E-6 3.7037E-7 L -0.09271 0.29027 " pathEditMode="relative" ptsTypes="AA">
                                      <p:cBhvr>
                                        <p:cTn id="91" dur="2000" fill="hold"/>
                                        <p:tgtEl>
                                          <p:spTgt spid="69"/>
                                        </p:tgtEl>
                                        <p:attrNameLst>
                                          <p:attrName>ppt_x</p:attrName>
                                          <p:attrName>ppt_y</p:attrName>
                                        </p:attrNameLst>
                                      </p:cBhvr>
                                    </p:animMotion>
                                  </p:childTnLst>
                                </p:cTn>
                              </p:par>
                              <p:par>
                                <p:cTn id="92" presetID="0" presetClass="path" presetSubtype="0" accel="50000" decel="50000" fill="hold" nodeType="withEffect">
                                  <p:stCondLst>
                                    <p:cond delay="0"/>
                                  </p:stCondLst>
                                  <p:childTnLst>
                                    <p:animMotion origin="layout" path="M 1.38889E-6 -7.40741E-7 L 0.07187 0.29305 " pathEditMode="relative" ptsTypes="AA">
                                      <p:cBhvr>
                                        <p:cTn id="93" dur="2000" fill="hold"/>
                                        <p:tgtEl>
                                          <p:spTgt spid="68"/>
                                        </p:tgtEl>
                                        <p:attrNameLst>
                                          <p:attrName>ppt_x</p:attrName>
                                          <p:attrName>ppt_y</p:attrName>
                                        </p:attrNameLst>
                                      </p:cBhvr>
                                    </p:animMotion>
                                  </p:childTnLst>
                                </p:cTn>
                              </p:par>
                              <p:par>
                                <p:cTn id="94" presetID="0" presetClass="path" presetSubtype="0" accel="50000" decel="50000" fill="hold" nodeType="withEffect">
                                  <p:stCondLst>
                                    <p:cond delay="0"/>
                                  </p:stCondLst>
                                  <p:childTnLst>
                                    <p:animMotion origin="layout" path="M 1.38889E-6 -3.7037E-6 L 0.14479 0.025 " pathEditMode="relative" rAng="0" ptsTypes="AA">
                                      <p:cBhvr>
                                        <p:cTn id="95" dur="2000" fill="hold"/>
                                        <p:tgtEl>
                                          <p:spTgt spid="67"/>
                                        </p:tgtEl>
                                        <p:attrNameLst>
                                          <p:attrName>ppt_x</p:attrName>
                                          <p:attrName>ppt_y</p:attrName>
                                        </p:attrNameLst>
                                      </p:cBhvr>
                                      <p:rCtr x="7200" y="1300"/>
                                    </p:animMotion>
                                  </p:childTnLst>
                                </p:cTn>
                              </p:par>
                              <p:par>
                                <p:cTn id="96" presetID="0" presetClass="path" presetSubtype="0" accel="50000" decel="50000" fill="hold" nodeType="withEffect">
                                  <p:stCondLst>
                                    <p:cond delay="0"/>
                                  </p:stCondLst>
                                  <p:childTnLst>
                                    <p:animMotion origin="layout" path="M 1.38889E-6 -6.2963E-6 L 0.07604 -0.20973 " pathEditMode="relative" ptsTypes="AA">
                                      <p:cBhvr>
                                        <p:cTn id="97" dur="2000" fill="hold"/>
                                        <p:tgtEl>
                                          <p:spTgt spid="22"/>
                                        </p:tgtEl>
                                        <p:attrNameLst>
                                          <p:attrName>ppt_x</p:attrName>
                                          <p:attrName>ppt_y</p:attrName>
                                        </p:attrNameLst>
                                      </p:cBhvr>
                                    </p:animMotion>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fade">
                                      <p:cBhvr>
                                        <p:cTn id="102" dur="500"/>
                                        <p:tgtEl>
                                          <p:spTgt spid="30"/>
                                        </p:tgtEl>
                                      </p:cBhvr>
                                    </p:animEffect>
                                  </p:childTnLst>
                                </p:cTn>
                              </p:par>
                            </p:childTnLst>
                          </p:cTn>
                        </p:par>
                        <p:par>
                          <p:cTn id="103" fill="hold">
                            <p:stCondLst>
                              <p:cond delay="500"/>
                            </p:stCondLst>
                            <p:childTnLst>
                              <p:par>
                                <p:cTn id="104" presetID="0" presetClass="path" presetSubtype="0" accel="50000" decel="50000" fill="hold" nodeType="afterEffect">
                                  <p:stCondLst>
                                    <p:cond delay="0"/>
                                  </p:stCondLst>
                                  <p:childTnLst>
                                    <p:animMotion origin="layout" path="M -5.27778E-6 7.03704E-6 L 0.0927 -0.2986 " pathEditMode="relative" ptsTypes="AA">
                                      <p:cBhvr>
                                        <p:cTn id="105" dur="2000" fill="hold"/>
                                        <p:tgtEl>
                                          <p:spTgt spid="30"/>
                                        </p:tgtEl>
                                        <p:attrNameLst>
                                          <p:attrName>ppt_x</p:attrName>
                                          <p:attrName>ppt_y</p:attrName>
                                        </p:attrNameLst>
                                      </p:cBhvr>
                                    </p:animMotion>
                                  </p:childTnLst>
                                </p:cTn>
                              </p:par>
                            </p:childTnLst>
                          </p:cTn>
                        </p:par>
                        <p:par>
                          <p:cTn id="106" fill="hold">
                            <p:stCondLst>
                              <p:cond delay="2500"/>
                            </p:stCondLst>
                            <p:childTnLst>
                              <p:par>
                                <p:cTn id="107" presetID="1" presetClass="exit" presetSubtype="0" fill="hold" nodeType="afterEffect">
                                  <p:stCondLst>
                                    <p:cond delay="0"/>
                                  </p:stCondLst>
                                  <p:childTnLst>
                                    <p:set>
                                      <p:cBhvr>
                                        <p:cTn id="108" dur="1" fill="hold">
                                          <p:stCondLst>
                                            <p:cond delay="0"/>
                                          </p:stCondLst>
                                        </p:cTn>
                                        <p:tgtEl>
                                          <p:spTgt spid="30"/>
                                        </p:tgtEl>
                                        <p:attrNameLst>
                                          <p:attrName>style.visibility</p:attrName>
                                        </p:attrNameLst>
                                      </p:cBhvr>
                                      <p:to>
                                        <p:strVal val="hidden"/>
                                      </p:to>
                                    </p:set>
                                  </p:childTnLst>
                                </p:cTn>
                              </p:par>
                              <p:par>
                                <p:cTn id="109" presetID="1" presetClass="entr" presetSubtype="0" fill="hold" nodeType="withEffect">
                                  <p:stCondLst>
                                    <p:cond delay="0"/>
                                  </p:stCondLst>
                                  <p:childTnLst>
                                    <p:set>
                                      <p:cBhvr>
                                        <p:cTn id="110" dur="1" fill="hold">
                                          <p:stCondLst>
                                            <p:cond delay="0"/>
                                          </p:stCondLst>
                                        </p:cTn>
                                        <p:tgtEl>
                                          <p:spTgt spid="72"/>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73"/>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74"/>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75"/>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76"/>
                                        </p:tgtEl>
                                        <p:attrNameLst>
                                          <p:attrName>style.visibility</p:attrName>
                                        </p:attrNameLst>
                                      </p:cBhvr>
                                      <p:to>
                                        <p:strVal val="visible"/>
                                      </p:to>
                                    </p:set>
                                  </p:childTnLst>
                                </p:cTn>
                              </p:par>
                              <p:par>
                                <p:cTn id="119" presetID="1" presetClass="entr" presetSubtype="0" fill="hold" nodeType="withEffect">
                                  <p:stCondLst>
                                    <p:cond delay="0"/>
                                  </p:stCondLst>
                                  <p:childTnLst>
                                    <p:set>
                                      <p:cBhvr>
                                        <p:cTn id="120" dur="1" fill="hold">
                                          <p:stCondLst>
                                            <p:cond delay="0"/>
                                          </p:stCondLst>
                                        </p:cTn>
                                        <p:tgtEl>
                                          <p:spTgt spid="77"/>
                                        </p:tgtEl>
                                        <p:attrNameLst>
                                          <p:attrName>style.visibility</p:attrName>
                                        </p:attrNameLst>
                                      </p:cBhvr>
                                      <p:to>
                                        <p:strVal val="visible"/>
                                      </p:to>
                                    </p:set>
                                  </p:childTnLst>
                                </p:cTn>
                              </p:par>
                              <p:par>
                                <p:cTn id="121" presetID="0" presetClass="path" presetSubtype="0" accel="50000" decel="50000" fill="hold" nodeType="withEffect">
                                  <p:stCondLst>
                                    <p:cond delay="0"/>
                                  </p:stCondLst>
                                  <p:childTnLst>
                                    <p:animMotion origin="layout" path="M -0.00382 0.00417 L -0.09236 -0.20695 " pathEditMode="relative" ptsTypes="AA">
                                      <p:cBhvr>
                                        <p:cTn id="122" dur="2000" fill="hold"/>
                                        <p:tgtEl>
                                          <p:spTgt spid="77"/>
                                        </p:tgtEl>
                                        <p:attrNameLst>
                                          <p:attrName>ppt_x</p:attrName>
                                          <p:attrName>ppt_y</p:attrName>
                                        </p:attrNameLst>
                                      </p:cBhvr>
                                    </p:animMotion>
                                  </p:childTnLst>
                                </p:cTn>
                              </p:par>
                              <p:par>
                                <p:cTn id="123" presetID="0" presetClass="path" presetSubtype="0" accel="50000" decel="50000" fill="hold" nodeType="withEffect">
                                  <p:stCondLst>
                                    <p:cond delay="0"/>
                                  </p:stCondLst>
                                  <p:childTnLst>
                                    <p:animMotion origin="layout" path="M -3.61111E-6 -7.40741E-6 L -0.16354 0.02777 " pathEditMode="relative" ptsTypes="AA">
                                      <p:cBhvr>
                                        <p:cTn id="124" dur="2000" fill="hold"/>
                                        <p:tgtEl>
                                          <p:spTgt spid="76"/>
                                        </p:tgtEl>
                                        <p:attrNameLst>
                                          <p:attrName>ppt_x</p:attrName>
                                          <p:attrName>ppt_y</p:attrName>
                                        </p:attrNameLst>
                                      </p:cBhvr>
                                    </p:animMotion>
                                  </p:childTnLst>
                                </p:cTn>
                              </p:par>
                              <p:par>
                                <p:cTn id="125" presetID="0" presetClass="path" presetSubtype="0" accel="50000" decel="50000" fill="hold" nodeType="withEffect">
                                  <p:stCondLst>
                                    <p:cond delay="0"/>
                                  </p:stCondLst>
                                  <p:childTnLst>
                                    <p:animMotion origin="layout" path="M 1.38889E-6 3.7037E-7 L -0.09271 0.29027 " pathEditMode="relative" ptsTypes="AA">
                                      <p:cBhvr>
                                        <p:cTn id="126" dur="2000" fill="hold"/>
                                        <p:tgtEl>
                                          <p:spTgt spid="75"/>
                                        </p:tgtEl>
                                        <p:attrNameLst>
                                          <p:attrName>ppt_x</p:attrName>
                                          <p:attrName>ppt_y</p:attrName>
                                        </p:attrNameLst>
                                      </p:cBhvr>
                                    </p:animMotion>
                                  </p:childTnLst>
                                </p:cTn>
                              </p:par>
                              <p:par>
                                <p:cTn id="127" presetID="0" presetClass="path" presetSubtype="0" accel="50000" decel="50000" fill="hold" nodeType="withEffect">
                                  <p:stCondLst>
                                    <p:cond delay="0"/>
                                  </p:stCondLst>
                                  <p:childTnLst>
                                    <p:animMotion origin="layout" path="M 1.38889E-6 -7.40741E-7 L 0.07187 0.29305 " pathEditMode="relative" ptsTypes="AA">
                                      <p:cBhvr>
                                        <p:cTn id="128" dur="2000" fill="hold"/>
                                        <p:tgtEl>
                                          <p:spTgt spid="74"/>
                                        </p:tgtEl>
                                        <p:attrNameLst>
                                          <p:attrName>ppt_x</p:attrName>
                                          <p:attrName>ppt_y</p:attrName>
                                        </p:attrNameLst>
                                      </p:cBhvr>
                                    </p:animMotion>
                                  </p:childTnLst>
                                </p:cTn>
                              </p:par>
                              <p:par>
                                <p:cTn id="129" presetID="0" presetClass="path" presetSubtype="0" accel="50000" decel="50000" fill="hold" nodeType="withEffect">
                                  <p:stCondLst>
                                    <p:cond delay="0"/>
                                  </p:stCondLst>
                                  <p:childTnLst>
                                    <p:animMotion origin="layout" path="M 1.38889E-6 -3.7037E-6 L 0.14479 0.025 " pathEditMode="relative" rAng="0" ptsTypes="AA">
                                      <p:cBhvr>
                                        <p:cTn id="130" dur="2000" fill="hold"/>
                                        <p:tgtEl>
                                          <p:spTgt spid="73"/>
                                        </p:tgtEl>
                                        <p:attrNameLst>
                                          <p:attrName>ppt_x</p:attrName>
                                          <p:attrName>ppt_y</p:attrName>
                                        </p:attrNameLst>
                                      </p:cBhvr>
                                      <p:rCtr x="7200" y="1300"/>
                                    </p:animMotion>
                                  </p:childTnLst>
                                </p:cTn>
                              </p:par>
                              <p:par>
                                <p:cTn id="131" presetID="0" presetClass="path" presetSubtype="0" accel="50000" decel="50000" fill="hold" nodeType="withEffect">
                                  <p:stCondLst>
                                    <p:cond delay="0"/>
                                  </p:stCondLst>
                                  <p:childTnLst>
                                    <p:animMotion origin="layout" path="M 1.38889E-6 -6.2963E-6 L 0.07604 -0.20973 " pathEditMode="relative" ptsTypes="AA">
                                      <p:cBhvr>
                                        <p:cTn id="132" dur="2000" fill="hold"/>
                                        <p:tgtEl>
                                          <p:spTgt spid="72"/>
                                        </p:tgtEl>
                                        <p:attrNameLst>
                                          <p:attrName>ppt_x</p:attrName>
                                          <p:attrName>ppt_y</p:attrName>
                                        </p:attrNameLst>
                                      </p:cBhvr>
                                    </p:animMotion>
                                  </p:childTnLst>
                                </p:cTn>
                              </p:par>
                            </p:childTnLst>
                          </p:cTn>
                        </p:par>
                      </p:childTnLst>
                    </p:cTn>
                  </p:par>
                  <p:par>
                    <p:cTn id="133" fill="hold">
                      <p:stCondLst>
                        <p:cond delay="indefinite"/>
                      </p:stCondLst>
                      <p:childTnLst>
                        <p:par>
                          <p:cTn id="134" fill="hold">
                            <p:stCondLst>
                              <p:cond delay="0"/>
                            </p:stCondLst>
                            <p:childTnLst>
                              <p:par>
                                <p:cTn id="135" presetID="10" presetClass="exit" presetSubtype="0" fill="hold" nodeType="clickEffect">
                                  <p:stCondLst>
                                    <p:cond delay="0"/>
                                  </p:stCondLst>
                                  <p:childTnLst>
                                    <p:animEffect transition="out" filter="fade">
                                      <p:cBhvr>
                                        <p:cTn id="136" dur="2000"/>
                                        <p:tgtEl>
                                          <p:spTgt spid="17"/>
                                        </p:tgtEl>
                                      </p:cBhvr>
                                    </p:animEffect>
                                    <p:set>
                                      <p:cBhvr>
                                        <p:cTn id="137" dur="1" fill="hold">
                                          <p:stCondLst>
                                            <p:cond delay="1999"/>
                                          </p:stCondLst>
                                        </p:cTn>
                                        <p:tgtEl>
                                          <p:spTgt spid="17"/>
                                        </p:tgtEl>
                                        <p:attrNameLst>
                                          <p:attrName>style.visibility</p:attrName>
                                        </p:attrNameLst>
                                      </p:cBhvr>
                                      <p:to>
                                        <p:strVal val="hidden"/>
                                      </p:to>
                                    </p:set>
                                  </p:childTnLst>
                                </p:cTn>
                              </p:par>
                            </p:childTnLst>
                          </p:cTn>
                        </p:par>
                        <p:par>
                          <p:cTn id="138" fill="hold">
                            <p:stCondLst>
                              <p:cond delay="2000"/>
                            </p:stCondLst>
                            <p:childTnLst>
                              <p:par>
                                <p:cTn id="139" presetID="10" presetClass="entr" presetSubtype="0" fill="hold" nodeType="afterEffect">
                                  <p:stCondLst>
                                    <p:cond delay="0"/>
                                  </p:stCondLst>
                                  <p:childTnLst>
                                    <p:set>
                                      <p:cBhvr>
                                        <p:cTn id="140" dur="1" fill="hold">
                                          <p:stCondLst>
                                            <p:cond delay="0"/>
                                          </p:stCondLst>
                                        </p:cTn>
                                        <p:tgtEl>
                                          <p:spTgt spid="3"/>
                                        </p:tgtEl>
                                        <p:attrNameLst>
                                          <p:attrName>style.visibility</p:attrName>
                                        </p:attrNameLst>
                                      </p:cBhvr>
                                      <p:to>
                                        <p:strVal val="visible"/>
                                      </p:to>
                                    </p:set>
                                    <p:animEffect transition="in" filter="fade">
                                      <p:cBhvr>
                                        <p:cTn id="141" dur="500"/>
                                        <p:tgtEl>
                                          <p:spTgt spid="3"/>
                                        </p:tgtEl>
                                      </p:cBhvr>
                                    </p:animEffect>
                                  </p:childTnLst>
                                </p:cTn>
                              </p:par>
                            </p:childTnLst>
                          </p:cTn>
                        </p:par>
                        <p:par>
                          <p:cTn id="142" fill="hold">
                            <p:stCondLst>
                              <p:cond delay="2500"/>
                            </p:stCondLst>
                            <p:childTnLst>
                              <p:par>
                                <p:cTn id="143" presetID="0" presetClass="path" presetSubtype="0" accel="50000" decel="50000" fill="hold" nodeType="afterEffect">
                                  <p:stCondLst>
                                    <p:cond delay="0"/>
                                  </p:stCondLst>
                                  <p:childTnLst>
                                    <p:animMotion origin="layout" path="M 1.66667E-6 0.00069 L -0.14271 -0.03125 " pathEditMode="relative" ptsTypes="AA">
                                      <p:cBhvr>
                                        <p:cTn id="144" dur="2000" fill="hold"/>
                                        <p:tgtEl>
                                          <p:spTgt spid="3"/>
                                        </p:tgtEl>
                                        <p:attrNameLst>
                                          <p:attrName>ppt_x</p:attrName>
                                          <p:attrName>ppt_y</p:attrName>
                                        </p:attrNameLst>
                                      </p:cBhvr>
                                    </p:animMotion>
                                  </p:childTnLst>
                                </p:cTn>
                              </p:par>
                            </p:childTnLst>
                          </p:cTn>
                        </p:par>
                        <p:par>
                          <p:cTn id="145" fill="hold">
                            <p:stCondLst>
                              <p:cond delay="4500"/>
                            </p:stCondLst>
                            <p:childTnLst>
                              <p:par>
                                <p:cTn id="146" presetID="1" presetClass="exit" presetSubtype="0" fill="hold" nodeType="afterEffect">
                                  <p:stCondLst>
                                    <p:cond delay="0"/>
                                  </p:stCondLst>
                                  <p:childTnLst>
                                    <p:set>
                                      <p:cBhvr>
                                        <p:cTn id="147" dur="1" fill="hold">
                                          <p:stCondLst>
                                            <p:cond delay="0"/>
                                          </p:stCondLst>
                                        </p:cTn>
                                        <p:tgtEl>
                                          <p:spTgt spid="3"/>
                                        </p:tgtEl>
                                        <p:attrNameLst>
                                          <p:attrName>style.visibility</p:attrName>
                                        </p:attrNameLst>
                                      </p:cBhvr>
                                      <p:to>
                                        <p:strVal val="hidden"/>
                                      </p:to>
                                    </p:set>
                                  </p:childTnLst>
                                </p:cTn>
                              </p:par>
                              <p:par>
                                <p:cTn id="148" presetID="1" presetClass="entr" presetSubtype="0" fill="hold" nodeType="withEffect">
                                  <p:stCondLst>
                                    <p:cond delay="0"/>
                                  </p:stCondLst>
                                  <p:childTnLst>
                                    <p:set>
                                      <p:cBhvr>
                                        <p:cTn id="149" dur="1" fill="hold">
                                          <p:stCondLst>
                                            <p:cond delay="0"/>
                                          </p:stCondLst>
                                        </p:cTn>
                                        <p:tgtEl>
                                          <p:spTgt spid="4"/>
                                        </p:tgtEl>
                                        <p:attrNameLst>
                                          <p:attrName>style.visibility</p:attrName>
                                        </p:attrNameLst>
                                      </p:cBhvr>
                                      <p:to>
                                        <p:strVal val="visible"/>
                                      </p:to>
                                    </p:set>
                                  </p:childTnLst>
                                </p:cTn>
                              </p:par>
                              <p:par>
                                <p:cTn id="150" presetID="1" presetClass="entr" presetSubtype="0" fill="hold" nodeType="withEffect">
                                  <p:stCondLst>
                                    <p:cond delay="0"/>
                                  </p:stCondLst>
                                  <p:childTnLst>
                                    <p:set>
                                      <p:cBhvr>
                                        <p:cTn id="151" dur="1" fill="hold">
                                          <p:stCondLst>
                                            <p:cond delay="0"/>
                                          </p:stCondLst>
                                        </p:cTn>
                                        <p:tgtEl>
                                          <p:spTgt spid="9"/>
                                        </p:tgtEl>
                                        <p:attrNameLst>
                                          <p:attrName>style.visibility</p:attrName>
                                        </p:attrNameLst>
                                      </p:cBhvr>
                                      <p:to>
                                        <p:strVal val="visible"/>
                                      </p:to>
                                    </p:set>
                                  </p:childTnLst>
                                </p:cTn>
                              </p:par>
                              <p:par>
                                <p:cTn id="152" presetID="1" presetClass="entr" presetSubtype="0" fill="hold" nodeType="withEffect">
                                  <p:stCondLst>
                                    <p:cond delay="0"/>
                                  </p:stCondLst>
                                  <p:childTnLst>
                                    <p:set>
                                      <p:cBhvr>
                                        <p:cTn id="153" dur="1" fill="hold">
                                          <p:stCondLst>
                                            <p:cond delay="0"/>
                                          </p:stCondLst>
                                        </p:cTn>
                                        <p:tgtEl>
                                          <p:spTgt spid="19"/>
                                        </p:tgtEl>
                                        <p:attrNameLst>
                                          <p:attrName>style.visibility</p:attrName>
                                        </p:attrNameLst>
                                      </p:cBhvr>
                                      <p:to>
                                        <p:strVal val="visible"/>
                                      </p:to>
                                    </p:set>
                                  </p:childTnLst>
                                </p:cTn>
                              </p:par>
                              <p:par>
                                <p:cTn id="154" presetID="1" presetClass="entr" presetSubtype="0" fill="hold" nodeType="withEffect">
                                  <p:stCondLst>
                                    <p:cond delay="0"/>
                                  </p:stCondLst>
                                  <p:childTnLst>
                                    <p:set>
                                      <p:cBhvr>
                                        <p:cTn id="155" dur="1" fill="hold">
                                          <p:stCondLst>
                                            <p:cond delay="0"/>
                                          </p:stCondLst>
                                        </p:cTn>
                                        <p:tgtEl>
                                          <p:spTgt spid="20"/>
                                        </p:tgtEl>
                                        <p:attrNameLst>
                                          <p:attrName>style.visibility</p:attrName>
                                        </p:attrNameLst>
                                      </p:cBhvr>
                                      <p:to>
                                        <p:strVal val="visible"/>
                                      </p:to>
                                    </p:set>
                                  </p:childTnLst>
                                </p:cTn>
                              </p:par>
                              <p:par>
                                <p:cTn id="156" presetID="1" presetClass="entr" presetSubtype="0" fill="hold" nodeType="withEffect">
                                  <p:stCondLst>
                                    <p:cond delay="0"/>
                                  </p:stCondLst>
                                  <p:childTnLst>
                                    <p:set>
                                      <p:cBhvr>
                                        <p:cTn id="157" dur="1" fill="hold">
                                          <p:stCondLst>
                                            <p:cond delay="0"/>
                                          </p:stCondLst>
                                        </p:cTn>
                                        <p:tgtEl>
                                          <p:spTgt spid="23"/>
                                        </p:tgtEl>
                                        <p:attrNameLst>
                                          <p:attrName>style.visibility</p:attrName>
                                        </p:attrNameLst>
                                      </p:cBhvr>
                                      <p:to>
                                        <p:strVal val="visible"/>
                                      </p:to>
                                    </p:set>
                                  </p:childTnLst>
                                </p:cTn>
                              </p:par>
                              <p:par>
                                <p:cTn id="158" presetID="1" presetClass="entr" presetSubtype="0" fill="hold" nodeType="withEffect">
                                  <p:stCondLst>
                                    <p:cond delay="0"/>
                                  </p:stCondLst>
                                  <p:childTnLst>
                                    <p:set>
                                      <p:cBhvr>
                                        <p:cTn id="159" dur="1" fill="hold">
                                          <p:stCondLst>
                                            <p:cond delay="0"/>
                                          </p:stCondLst>
                                        </p:cTn>
                                        <p:tgtEl>
                                          <p:spTgt spid="29"/>
                                        </p:tgtEl>
                                        <p:attrNameLst>
                                          <p:attrName>style.visibility</p:attrName>
                                        </p:attrNameLst>
                                      </p:cBhvr>
                                      <p:to>
                                        <p:strVal val="visible"/>
                                      </p:to>
                                    </p:set>
                                  </p:childTnLst>
                                </p:cTn>
                              </p:par>
                              <p:par>
                                <p:cTn id="160" presetID="0" presetClass="path" presetSubtype="0" accel="50000" decel="50000" fill="hold" nodeType="withEffect">
                                  <p:stCondLst>
                                    <p:cond delay="0"/>
                                  </p:stCondLst>
                                  <p:childTnLst>
                                    <p:animMotion origin="layout" path="M -1.66667E-6 5.55556E-6 L 0.07292 -0.20694 " pathEditMode="relative" ptsTypes="AA">
                                      <p:cBhvr>
                                        <p:cTn id="161" dur="2000" fill="hold"/>
                                        <p:tgtEl>
                                          <p:spTgt spid="29"/>
                                        </p:tgtEl>
                                        <p:attrNameLst>
                                          <p:attrName>ppt_x</p:attrName>
                                          <p:attrName>ppt_y</p:attrName>
                                        </p:attrNameLst>
                                      </p:cBhvr>
                                    </p:animMotion>
                                  </p:childTnLst>
                                </p:cTn>
                              </p:par>
                              <p:par>
                                <p:cTn id="162" presetID="0" presetClass="path" presetSubtype="0" accel="50000" decel="50000" fill="hold" nodeType="withEffect">
                                  <p:stCondLst>
                                    <p:cond delay="0"/>
                                  </p:stCondLst>
                                  <p:childTnLst>
                                    <p:animMotion origin="layout" path="M 1.66667E-6 3.33333E-6 L -0.09271 -0.2125 " pathEditMode="relative" ptsTypes="AA">
                                      <p:cBhvr>
                                        <p:cTn id="163" dur="2000" fill="hold"/>
                                        <p:tgtEl>
                                          <p:spTgt spid="23"/>
                                        </p:tgtEl>
                                        <p:attrNameLst>
                                          <p:attrName>ppt_x</p:attrName>
                                          <p:attrName>ppt_y</p:attrName>
                                        </p:attrNameLst>
                                      </p:cBhvr>
                                    </p:animMotion>
                                  </p:childTnLst>
                                </p:cTn>
                              </p:par>
                              <p:par>
                                <p:cTn id="164" presetID="0" presetClass="path" presetSubtype="0" accel="50000" decel="50000" fill="hold" nodeType="withEffect">
                                  <p:stCondLst>
                                    <p:cond delay="0"/>
                                  </p:stCondLst>
                                  <p:childTnLst>
                                    <p:animMotion origin="layout" path="M -1.66667E-6 -1.11111E-6 L -0.16562 0.02639 " pathEditMode="relative" ptsTypes="AA">
                                      <p:cBhvr>
                                        <p:cTn id="165" dur="2000" fill="hold"/>
                                        <p:tgtEl>
                                          <p:spTgt spid="20"/>
                                        </p:tgtEl>
                                        <p:attrNameLst>
                                          <p:attrName>ppt_x</p:attrName>
                                          <p:attrName>ppt_y</p:attrName>
                                        </p:attrNameLst>
                                      </p:cBhvr>
                                    </p:animMotion>
                                  </p:childTnLst>
                                </p:cTn>
                              </p:par>
                              <p:par>
                                <p:cTn id="166" presetID="0" presetClass="path" presetSubtype="0" accel="50000" decel="50000" fill="hold" nodeType="withEffect">
                                  <p:stCondLst>
                                    <p:cond delay="0"/>
                                  </p:stCondLst>
                                  <p:childTnLst>
                                    <p:animMotion origin="layout" path="M 0.00209 0.00348 L -0.09167 0.3007 " pathEditMode="relative" ptsTypes="AA">
                                      <p:cBhvr>
                                        <p:cTn id="167" dur="2000" fill="hold"/>
                                        <p:tgtEl>
                                          <p:spTgt spid="19"/>
                                        </p:tgtEl>
                                        <p:attrNameLst>
                                          <p:attrName>ppt_x</p:attrName>
                                          <p:attrName>ppt_y</p:attrName>
                                        </p:attrNameLst>
                                      </p:cBhvr>
                                    </p:animMotion>
                                  </p:childTnLst>
                                </p:cTn>
                              </p:par>
                              <p:par>
                                <p:cTn id="168" presetID="0" presetClass="path" presetSubtype="0" accel="50000" decel="50000" fill="hold" nodeType="withEffect">
                                  <p:stCondLst>
                                    <p:cond delay="0"/>
                                  </p:stCondLst>
                                  <p:childTnLst>
                                    <p:animMotion origin="layout" path="M 0.00104 0.00209 L 0.07396 0.29792 " pathEditMode="relative" ptsTypes="AA">
                                      <p:cBhvr>
                                        <p:cTn id="169" dur="2000" fill="hold"/>
                                        <p:tgtEl>
                                          <p:spTgt spid="9"/>
                                        </p:tgtEl>
                                        <p:attrNameLst>
                                          <p:attrName>ppt_x</p:attrName>
                                          <p:attrName>ppt_y</p:attrName>
                                        </p:attrNameLst>
                                      </p:cBhvr>
                                    </p:animMotion>
                                  </p:childTnLst>
                                </p:cTn>
                              </p:par>
                              <p:par>
                                <p:cTn id="170" presetID="0" presetClass="path" presetSubtype="0" accel="50000" decel="50000" fill="hold" nodeType="withEffect">
                                  <p:stCondLst>
                                    <p:cond delay="0"/>
                                  </p:stCondLst>
                                  <p:childTnLst>
                                    <p:animMotion origin="layout" path="M -1.66667E-6 4.44444E-6 L 0.14375 0.03333 " pathEditMode="relative" ptsTypes="AA">
                                      <p:cBhvr>
                                        <p:cTn id="171" dur="2000" fill="hold"/>
                                        <p:tgtEl>
                                          <p:spTgt spid="4"/>
                                        </p:tgtEl>
                                        <p:attrNameLst>
                                          <p:attrName>ppt_x</p:attrName>
                                          <p:attrName>ppt_y</p:attrName>
                                        </p:attrNameLst>
                                      </p:cBhvr>
                                    </p:animMotion>
                                  </p:childTnLst>
                                </p:cTn>
                              </p:par>
                            </p:childTnLst>
                          </p:cTn>
                        </p:par>
                      </p:childTnLst>
                    </p:cTn>
                  </p:par>
                  <p:par>
                    <p:cTn id="172" fill="hold">
                      <p:stCondLst>
                        <p:cond delay="indefinite"/>
                      </p:stCondLst>
                      <p:childTnLst>
                        <p:par>
                          <p:cTn id="173" fill="hold">
                            <p:stCondLst>
                              <p:cond delay="0"/>
                            </p:stCondLst>
                            <p:childTnLst>
                              <p:par>
                                <p:cTn id="174" presetID="10" presetClass="exit" presetSubtype="0" fill="hold" nodeType="clickEffect">
                                  <p:stCondLst>
                                    <p:cond delay="0"/>
                                  </p:stCondLst>
                                  <p:childTnLst>
                                    <p:animEffect transition="out" filter="fade">
                                      <p:cBhvr>
                                        <p:cTn id="175" dur="500"/>
                                        <p:tgtEl>
                                          <p:spTgt spid="18"/>
                                        </p:tgtEl>
                                      </p:cBhvr>
                                    </p:animEffect>
                                    <p:set>
                                      <p:cBhvr>
                                        <p:cTn id="176" dur="1" fill="hold">
                                          <p:stCondLst>
                                            <p:cond delay="499"/>
                                          </p:stCondLst>
                                        </p:cTn>
                                        <p:tgtEl>
                                          <p:spTgt spid="18"/>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16"/>
                                        </p:tgtEl>
                                      </p:cBhvr>
                                    </p:animEffect>
                                    <p:set>
                                      <p:cBhvr>
                                        <p:cTn id="179" dur="1" fill="hold">
                                          <p:stCondLst>
                                            <p:cond delay="499"/>
                                          </p:stCondLst>
                                        </p:cTn>
                                        <p:tgtEl>
                                          <p:spTgt spid="16"/>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4"/>
                                        </p:tgtEl>
                                      </p:cBhvr>
                                    </p:animEffect>
                                    <p:set>
                                      <p:cBhvr>
                                        <p:cTn id="182" dur="1" fill="hold">
                                          <p:stCondLst>
                                            <p:cond delay="499"/>
                                          </p:stCondLst>
                                        </p:cTn>
                                        <p:tgtEl>
                                          <p:spTgt spid="14"/>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13"/>
                                        </p:tgtEl>
                                      </p:cBhvr>
                                    </p:animEffect>
                                    <p:set>
                                      <p:cBhvr>
                                        <p:cTn id="185" dur="1" fill="hold">
                                          <p:stCondLst>
                                            <p:cond delay="499"/>
                                          </p:stCondLst>
                                        </p:cTn>
                                        <p:tgtEl>
                                          <p:spTgt spid="13"/>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15"/>
                                        </p:tgtEl>
                                      </p:cBhvr>
                                    </p:animEffect>
                                    <p:set>
                                      <p:cBhvr>
                                        <p:cTn id="188" dur="1" fill="hold">
                                          <p:stCondLst>
                                            <p:cond delay="499"/>
                                          </p:stCondLst>
                                        </p:cTn>
                                        <p:tgtEl>
                                          <p:spTgt spid="15"/>
                                        </p:tgtEl>
                                        <p:attrNameLst>
                                          <p:attrName>style.visibility</p:attrName>
                                        </p:attrNameLst>
                                      </p:cBhvr>
                                      <p:to>
                                        <p:strVal val="hidden"/>
                                      </p:to>
                                    </p:set>
                                  </p:childTnLst>
                                </p:cTn>
                              </p:par>
                            </p:childTnLst>
                          </p:cTn>
                        </p:par>
                      </p:childTnLst>
                    </p:cTn>
                  </p:par>
                  <p:par>
                    <p:cTn id="189" fill="hold">
                      <p:stCondLst>
                        <p:cond delay="indefinite"/>
                      </p:stCondLst>
                      <p:childTnLst>
                        <p:par>
                          <p:cTn id="190" fill="hold">
                            <p:stCondLst>
                              <p:cond delay="0"/>
                            </p:stCondLst>
                            <p:childTnLst>
                              <p:par>
                                <p:cTn id="191" presetID="10" presetClass="entr" presetSubtype="0" fill="hold" nodeType="clickEffect">
                                  <p:stCondLst>
                                    <p:cond delay="0"/>
                                  </p:stCondLst>
                                  <p:childTnLst>
                                    <p:set>
                                      <p:cBhvr>
                                        <p:cTn id="192" dur="1" fill="hold">
                                          <p:stCondLst>
                                            <p:cond delay="0"/>
                                          </p:stCondLst>
                                        </p:cTn>
                                        <p:tgtEl>
                                          <p:spTgt spid="31"/>
                                        </p:tgtEl>
                                        <p:attrNameLst>
                                          <p:attrName>style.visibility</p:attrName>
                                        </p:attrNameLst>
                                      </p:cBhvr>
                                      <p:to>
                                        <p:strVal val="visible"/>
                                      </p:to>
                                    </p:set>
                                    <p:animEffect transition="in" filter="fade">
                                      <p:cBhvr>
                                        <p:cTn id="193" dur="500"/>
                                        <p:tgtEl>
                                          <p:spTgt spid="31"/>
                                        </p:tgtEl>
                                      </p:cBhvr>
                                    </p:animEffect>
                                  </p:childTnLst>
                                </p:cTn>
                              </p:par>
                              <p:par>
                                <p:cTn id="194" presetID="10" presetClass="entr" presetSubtype="0" fill="hold" nodeType="withEffect">
                                  <p:stCondLst>
                                    <p:cond delay="0"/>
                                  </p:stCondLst>
                                  <p:childTnLst>
                                    <p:set>
                                      <p:cBhvr>
                                        <p:cTn id="195" dur="1" fill="hold">
                                          <p:stCondLst>
                                            <p:cond delay="0"/>
                                          </p:stCondLst>
                                        </p:cTn>
                                        <p:tgtEl>
                                          <p:spTgt spid="32"/>
                                        </p:tgtEl>
                                        <p:attrNameLst>
                                          <p:attrName>style.visibility</p:attrName>
                                        </p:attrNameLst>
                                      </p:cBhvr>
                                      <p:to>
                                        <p:strVal val="visible"/>
                                      </p:to>
                                    </p:set>
                                    <p:animEffect transition="in" filter="fade">
                                      <p:cBhvr>
                                        <p:cTn id="196" dur="500"/>
                                        <p:tgtEl>
                                          <p:spTgt spid="32"/>
                                        </p:tgtEl>
                                      </p:cBhvr>
                                    </p:animEffect>
                                  </p:childTnLst>
                                </p:cTn>
                              </p:par>
                              <p:par>
                                <p:cTn id="197" presetID="10" presetClass="entr" presetSubtype="0" fill="hold" nodeType="withEffect">
                                  <p:stCondLst>
                                    <p:cond delay="0"/>
                                  </p:stCondLst>
                                  <p:childTnLst>
                                    <p:set>
                                      <p:cBhvr>
                                        <p:cTn id="198" dur="1" fill="hold">
                                          <p:stCondLst>
                                            <p:cond delay="0"/>
                                          </p:stCondLst>
                                        </p:cTn>
                                        <p:tgtEl>
                                          <p:spTgt spid="33"/>
                                        </p:tgtEl>
                                        <p:attrNameLst>
                                          <p:attrName>style.visibility</p:attrName>
                                        </p:attrNameLst>
                                      </p:cBhvr>
                                      <p:to>
                                        <p:strVal val="visible"/>
                                      </p:to>
                                    </p:set>
                                    <p:animEffect transition="in" filter="fade">
                                      <p:cBhvr>
                                        <p:cTn id="199" dur="500"/>
                                        <p:tgtEl>
                                          <p:spTgt spid="33"/>
                                        </p:tgtEl>
                                      </p:cBhvr>
                                    </p:animEffect>
                                  </p:childTnLst>
                                </p:cTn>
                              </p:par>
                              <p:par>
                                <p:cTn id="200" presetID="10" presetClass="entr" presetSubtype="0" fill="hold" nodeType="withEffect">
                                  <p:stCondLst>
                                    <p:cond delay="0"/>
                                  </p:stCondLst>
                                  <p:childTnLst>
                                    <p:set>
                                      <p:cBhvr>
                                        <p:cTn id="201" dur="1" fill="hold">
                                          <p:stCondLst>
                                            <p:cond delay="0"/>
                                          </p:stCondLst>
                                        </p:cTn>
                                        <p:tgtEl>
                                          <p:spTgt spid="34"/>
                                        </p:tgtEl>
                                        <p:attrNameLst>
                                          <p:attrName>style.visibility</p:attrName>
                                        </p:attrNameLst>
                                      </p:cBhvr>
                                      <p:to>
                                        <p:strVal val="visible"/>
                                      </p:to>
                                    </p:set>
                                    <p:animEffect transition="in" filter="fade">
                                      <p:cBhvr>
                                        <p:cTn id="202" dur="500"/>
                                        <p:tgtEl>
                                          <p:spTgt spid="34"/>
                                        </p:tgtEl>
                                      </p:cBhvr>
                                    </p:animEffect>
                                  </p:childTnLst>
                                </p:cTn>
                              </p:par>
                              <p:par>
                                <p:cTn id="203" presetID="10" presetClass="entr" presetSubtype="0" fill="hold" nodeType="withEffect">
                                  <p:stCondLst>
                                    <p:cond delay="0"/>
                                  </p:stCondLst>
                                  <p:childTnLst>
                                    <p:set>
                                      <p:cBhvr>
                                        <p:cTn id="204" dur="1" fill="hold">
                                          <p:stCondLst>
                                            <p:cond delay="0"/>
                                          </p:stCondLst>
                                        </p:cTn>
                                        <p:tgtEl>
                                          <p:spTgt spid="35"/>
                                        </p:tgtEl>
                                        <p:attrNameLst>
                                          <p:attrName>style.visibility</p:attrName>
                                        </p:attrNameLst>
                                      </p:cBhvr>
                                      <p:to>
                                        <p:strVal val="visible"/>
                                      </p:to>
                                    </p:set>
                                    <p:animEffect transition="in" filter="fade">
                                      <p:cBhvr>
                                        <p:cTn id="205" dur="500"/>
                                        <p:tgtEl>
                                          <p:spTgt spid="35"/>
                                        </p:tgtEl>
                                      </p:cBhvr>
                                    </p:animEffect>
                                  </p:childTnLst>
                                </p:cTn>
                              </p:par>
                              <p:par>
                                <p:cTn id="206" presetID="10" presetClass="entr" presetSubtype="0" fill="hold" nodeType="withEffect">
                                  <p:stCondLst>
                                    <p:cond delay="0"/>
                                  </p:stCondLst>
                                  <p:childTnLst>
                                    <p:set>
                                      <p:cBhvr>
                                        <p:cTn id="207" dur="1" fill="hold">
                                          <p:stCondLst>
                                            <p:cond delay="0"/>
                                          </p:stCondLst>
                                        </p:cTn>
                                        <p:tgtEl>
                                          <p:spTgt spid="36"/>
                                        </p:tgtEl>
                                        <p:attrNameLst>
                                          <p:attrName>style.visibility</p:attrName>
                                        </p:attrNameLst>
                                      </p:cBhvr>
                                      <p:to>
                                        <p:strVal val="visible"/>
                                      </p:to>
                                    </p:set>
                                    <p:animEffect transition="in" filter="fade">
                                      <p:cBhvr>
                                        <p:cTn id="208" dur="500"/>
                                        <p:tgtEl>
                                          <p:spTgt spid="36"/>
                                        </p:tgtEl>
                                      </p:cBhvr>
                                    </p:animEffect>
                                  </p:childTnLst>
                                </p:cTn>
                              </p:par>
                            </p:childTnLst>
                          </p:cTn>
                        </p:par>
                        <p:par>
                          <p:cTn id="209" fill="hold">
                            <p:stCondLst>
                              <p:cond delay="500"/>
                            </p:stCondLst>
                            <p:childTnLst>
                              <p:par>
                                <p:cTn id="210" presetID="0" presetClass="path" presetSubtype="0" accel="50000" decel="50000" fill="hold" nodeType="afterEffect">
                                  <p:stCondLst>
                                    <p:cond delay="0"/>
                                  </p:stCondLst>
                                  <p:childTnLst>
                                    <p:animMotion origin="layout" path="M 3.33333E-6 -3.33333E-6 L -0.07396 0.20695 " pathEditMode="relative" ptsTypes="AA">
                                      <p:cBhvr>
                                        <p:cTn id="211" dur="500" fill="hold"/>
                                        <p:tgtEl>
                                          <p:spTgt spid="36"/>
                                        </p:tgtEl>
                                        <p:attrNameLst>
                                          <p:attrName>ppt_x</p:attrName>
                                          <p:attrName>ppt_y</p:attrName>
                                        </p:attrNameLst>
                                      </p:cBhvr>
                                    </p:animMotion>
                                  </p:childTnLst>
                                </p:cTn>
                              </p:par>
                            </p:childTnLst>
                          </p:cTn>
                        </p:par>
                        <p:par>
                          <p:cTn id="212" fill="hold">
                            <p:stCondLst>
                              <p:cond delay="1500"/>
                            </p:stCondLst>
                            <p:childTnLst>
                              <p:par>
                                <p:cTn id="213" presetID="0" presetClass="path" presetSubtype="0" accel="50000" decel="50000" fill="hold" nodeType="afterEffect">
                                  <p:stCondLst>
                                    <p:cond delay="0"/>
                                  </p:stCondLst>
                                  <p:childTnLst>
                                    <p:animMotion origin="layout" path="M -3.33333E-6 -0.00139 L 0.09167 0.20834 " pathEditMode="relative" ptsTypes="AA">
                                      <p:cBhvr>
                                        <p:cTn id="214" dur="500" fill="hold"/>
                                        <p:tgtEl>
                                          <p:spTgt spid="35"/>
                                        </p:tgtEl>
                                        <p:attrNameLst>
                                          <p:attrName>ppt_x</p:attrName>
                                          <p:attrName>ppt_y</p:attrName>
                                        </p:attrNameLst>
                                      </p:cBhvr>
                                    </p:animMotion>
                                  </p:childTnLst>
                                </p:cTn>
                              </p:par>
                            </p:childTnLst>
                          </p:cTn>
                        </p:par>
                        <p:par>
                          <p:cTn id="215" fill="hold">
                            <p:stCondLst>
                              <p:cond delay="2000"/>
                            </p:stCondLst>
                            <p:childTnLst>
                              <p:par>
                                <p:cTn id="216" presetID="0" presetClass="path" presetSubtype="0" accel="50000" decel="50000" fill="hold" nodeType="afterEffect">
                                  <p:stCondLst>
                                    <p:cond delay="0"/>
                                  </p:stCondLst>
                                  <p:childTnLst>
                                    <p:animMotion origin="layout" path="M -1.66667E-6 -3.33333E-6 L 0.16042 -0.03194 " pathEditMode="relative" ptsTypes="AA">
                                      <p:cBhvr>
                                        <p:cTn id="217" dur="500" fill="hold"/>
                                        <p:tgtEl>
                                          <p:spTgt spid="31"/>
                                        </p:tgtEl>
                                        <p:attrNameLst>
                                          <p:attrName>ppt_x</p:attrName>
                                          <p:attrName>ppt_y</p:attrName>
                                        </p:attrNameLst>
                                      </p:cBhvr>
                                    </p:animMotion>
                                  </p:childTnLst>
                                </p:cTn>
                              </p:par>
                            </p:childTnLst>
                          </p:cTn>
                        </p:par>
                        <p:par>
                          <p:cTn id="218" fill="hold">
                            <p:stCondLst>
                              <p:cond delay="2500"/>
                            </p:stCondLst>
                            <p:childTnLst>
                              <p:par>
                                <p:cTn id="219" presetID="0" presetClass="path" presetSubtype="0" accel="50000" decel="50000" fill="hold" nodeType="afterEffect">
                                  <p:stCondLst>
                                    <p:cond delay="0"/>
                                  </p:stCondLst>
                                  <p:childTnLst>
                                    <p:animMotion origin="layout" path="M 0 0.0007 L 0.09375 -0.2993 " pathEditMode="relative" ptsTypes="AA">
                                      <p:cBhvr>
                                        <p:cTn id="220" dur="500" fill="hold"/>
                                        <p:tgtEl>
                                          <p:spTgt spid="34"/>
                                        </p:tgtEl>
                                        <p:attrNameLst>
                                          <p:attrName>ppt_x</p:attrName>
                                          <p:attrName>ppt_y</p:attrName>
                                        </p:attrNameLst>
                                      </p:cBhvr>
                                    </p:animMotion>
                                  </p:childTnLst>
                                </p:cTn>
                              </p:par>
                            </p:childTnLst>
                          </p:cTn>
                        </p:par>
                        <p:par>
                          <p:cTn id="221" fill="hold">
                            <p:stCondLst>
                              <p:cond delay="3000"/>
                            </p:stCondLst>
                            <p:childTnLst>
                              <p:par>
                                <p:cTn id="222" presetID="0" presetClass="path" presetSubtype="0" accel="50000" decel="50000" fill="hold" nodeType="afterEffect">
                                  <p:stCondLst>
                                    <p:cond delay="0"/>
                                  </p:stCondLst>
                                  <p:childTnLst>
                                    <p:animMotion origin="layout" path="M -1.66667E-6 -2.22222E-6 L -0.07396 -0.29722 " pathEditMode="relative" ptsTypes="AA">
                                      <p:cBhvr>
                                        <p:cTn id="223" dur="500" fill="hold"/>
                                        <p:tgtEl>
                                          <p:spTgt spid="33"/>
                                        </p:tgtEl>
                                        <p:attrNameLst>
                                          <p:attrName>ppt_x</p:attrName>
                                          <p:attrName>ppt_y</p:attrName>
                                        </p:attrNameLst>
                                      </p:cBhvr>
                                    </p:animMotion>
                                  </p:childTnLst>
                                </p:cTn>
                              </p:par>
                            </p:childTnLst>
                          </p:cTn>
                        </p:par>
                        <p:par>
                          <p:cTn id="224" fill="hold">
                            <p:stCondLst>
                              <p:cond delay="3500"/>
                            </p:stCondLst>
                            <p:childTnLst>
                              <p:par>
                                <p:cTn id="225" presetID="0" presetClass="path" presetSubtype="0" accel="50000" decel="50000" fill="hold" nodeType="afterEffect">
                                  <p:stCondLst>
                                    <p:cond delay="0"/>
                                  </p:stCondLst>
                                  <p:childTnLst>
                                    <p:animMotion origin="layout" path="M 1.66667E-6 -4.44444E-6 L -0.14375 -0.03194 " pathEditMode="relative" ptsTypes="AA">
                                      <p:cBhvr>
                                        <p:cTn id="226" dur="500" fill="hold"/>
                                        <p:tgtEl>
                                          <p:spTgt spid="32"/>
                                        </p:tgtEl>
                                        <p:attrNameLst>
                                          <p:attrName>ppt_x</p:attrName>
                                          <p:attrName>ppt_y</p:attrName>
                                        </p:attrNameLst>
                                      </p:cBhvr>
                                    </p:animMotion>
                                  </p:childTnLst>
                                </p:cTn>
                              </p:par>
                            </p:childTnLst>
                          </p:cTn>
                        </p:par>
                        <p:par>
                          <p:cTn id="227" fill="hold">
                            <p:stCondLst>
                              <p:cond delay="4000"/>
                            </p:stCondLst>
                            <p:childTnLst>
                              <p:par>
                                <p:cTn id="228" presetID="10" presetClass="entr" presetSubtype="0" fill="hold" nodeType="afterEffect">
                                  <p:stCondLst>
                                    <p:cond delay="0"/>
                                  </p:stCondLst>
                                  <p:childTnLst>
                                    <p:set>
                                      <p:cBhvr>
                                        <p:cTn id="229" dur="1" fill="hold">
                                          <p:stCondLst>
                                            <p:cond delay="0"/>
                                          </p:stCondLst>
                                        </p:cTn>
                                        <p:tgtEl>
                                          <p:spTgt spid="1027"/>
                                        </p:tgtEl>
                                        <p:attrNameLst>
                                          <p:attrName>style.visibility</p:attrName>
                                        </p:attrNameLst>
                                      </p:cBhvr>
                                      <p:to>
                                        <p:strVal val="visible"/>
                                      </p:to>
                                    </p:set>
                                    <p:animEffect transition="in" filter="fade">
                                      <p:cBhvr>
                                        <p:cTn id="230" dur="500"/>
                                        <p:tgtEl>
                                          <p:spTgt spid="1027"/>
                                        </p:tgtEl>
                                      </p:cBhvr>
                                    </p:animEffect>
                                  </p:childTnLst>
                                </p:cTn>
                              </p:par>
                            </p:childTnLst>
                          </p:cTn>
                        </p:par>
                        <p:par>
                          <p:cTn id="231" fill="hold">
                            <p:stCondLst>
                              <p:cond delay="4500"/>
                            </p:stCondLst>
                            <p:childTnLst>
                              <p:par>
                                <p:cTn id="232" presetID="3" presetClass="emph" presetSubtype="2" fill="hold" grpId="0" nodeType="afterEffect">
                                  <p:stCondLst>
                                    <p:cond delay="0"/>
                                  </p:stCondLst>
                                  <p:childTnLst>
                                    <p:animClr clrSpc="rgb" dir="cw">
                                      <p:cBhvr override="childStyle">
                                        <p:cTn id="233" dur="500" fill="hold"/>
                                        <p:tgtEl>
                                          <p:spTgt spid="114"/>
                                        </p:tgtEl>
                                        <p:attrNameLst>
                                          <p:attrName>style.color</p:attrName>
                                        </p:attrNameLst>
                                      </p:cBhvr>
                                      <p:to>
                                        <a:srgbClr val="C0C0C0"/>
                                      </p:to>
                                    </p:animClr>
                                  </p:childTnLst>
                                </p:cTn>
                              </p:par>
                              <p:par>
                                <p:cTn id="234" presetID="10" presetClass="entr" presetSubtype="0" fill="hold" grpId="1" nodeType="withEffect">
                                  <p:stCondLst>
                                    <p:cond delay="0"/>
                                  </p:stCondLst>
                                  <p:childTnLst>
                                    <p:set>
                                      <p:cBhvr>
                                        <p:cTn id="235" dur="1" fill="hold">
                                          <p:stCondLst>
                                            <p:cond delay="0"/>
                                          </p:stCondLst>
                                        </p:cTn>
                                        <p:tgtEl>
                                          <p:spTgt spid="6"/>
                                        </p:tgtEl>
                                        <p:attrNameLst>
                                          <p:attrName>style.visibility</p:attrName>
                                        </p:attrNameLst>
                                      </p:cBhvr>
                                      <p:to>
                                        <p:strVal val="visible"/>
                                      </p:to>
                                    </p:set>
                                    <p:animEffect transition="in" filter="fade">
                                      <p:cBhvr>
                                        <p:cTn id="236" dur="500"/>
                                        <p:tgtEl>
                                          <p:spTgt spid="6"/>
                                        </p:tgtEl>
                                      </p:cBhvr>
                                    </p:animEffect>
                                  </p:childTnLst>
                                </p:cTn>
                              </p:par>
                            </p:childTnLst>
                          </p:cTn>
                        </p:par>
                      </p:childTnLst>
                    </p:cTn>
                  </p:par>
                  <p:par>
                    <p:cTn id="237" fill="hold">
                      <p:stCondLst>
                        <p:cond delay="indefinite"/>
                      </p:stCondLst>
                      <p:childTnLst>
                        <p:par>
                          <p:cTn id="238" fill="hold">
                            <p:stCondLst>
                              <p:cond delay="0"/>
                            </p:stCondLst>
                            <p:childTnLst>
                              <p:par>
                                <p:cTn id="239" presetID="3" presetClass="emph" presetSubtype="2" fill="hold" grpId="2" nodeType="clickEffect">
                                  <p:stCondLst>
                                    <p:cond delay="0"/>
                                  </p:stCondLst>
                                  <p:childTnLst>
                                    <p:animClr clrSpc="rgb" dir="cw">
                                      <p:cBhvr override="childStyle">
                                        <p:cTn id="240" dur="500" fill="hold"/>
                                        <p:tgtEl>
                                          <p:spTgt spid="6"/>
                                        </p:tgtEl>
                                        <p:attrNameLst>
                                          <p:attrName>style.color</p:attrName>
                                        </p:attrNameLst>
                                      </p:cBhvr>
                                      <p:to>
                                        <a:srgbClr val="C0C0C0"/>
                                      </p:to>
                                    </p:animClr>
                                  </p:childTnLst>
                                </p:cTn>
                              </p:par>
                              <p:par>
                                <p:cTn id="241" presetID="10" presetClass="entr" presetSubtype="0" fill="hold" grpId="1" nodeType="withEffect">
                                  <p:stCondLst>
                                    <p:cond delay="0"/>
                                  </p:stCondLst>
                                  <p:childTnLst>
                                    <p:set>
                                      <p:cBhvr>
                                        <p:cTn id="242" dur="1" fill="hold">
                                          <p:stCondLst>
                                            <p:cond delay="0"/>
                                          </p:stCondLst>
                                        </p:cTn>
                                        <p:tgtEl>
                                          <p:spTgt spid="8"/>
                                        </p:tgtEl>
                                        <p:attrNameLst>
                                          <p:attrName>style.visibility</p:attrName>
                                        </p:attrNameLst>
                                      </p:cBhvr>
                                      <p:to>
                                        <p:strVal val="visible"/>
                                      </p:to>
                                    </p:set>
                                    <p:animEffect transition="in" filter="fade">
                                      <p:cBhvr>
                                        <p:cTn id="243" dur="500"/>
                                        <p:tgtEl>
                                          <p:spTgt spid="8"/>
                                        </p:tgtEl>
                                      </p:cBhvr>
                                    </p:animEffect>
                                  </p:childTnLst>
                                </p:cTn>
                              </p:par>
                            </p:childTnLst>
                          </p:cTn>
                        </p:par>
                      </p:childTnLst>
                    </p:cTn>
                  </p:par>
                  <p:par>
                    <p:cTn id="244" fill="hold">
                      <p:stCondLst>
                        <p:cond delay="indefinite"/>
                      </p:stCondLst>
                      <p:childTnLst>
                        <p:par>
                          <p:cTn id="245" fill="hold">
                            <p:stCondLst>
                              <p:cond delay="0"/>
                            </p:stCondLst>
                            <p:childTnLst>
                              <p:par>
                                <p:cTn id="246" presetID="3" presetClass="emph" presetSubtype="2" fill="hold" grpId="2" nodeType="clickEffect">
                                  <p:stCondLst>
                                    <p:cond delay="0"/>
                                  </p:stCondLst>
                                  <p:childTnLst>
                                    <p:animClr clrSpc="rgb" dir="cw">
                                      <p:cBhvr override="childStyle">
                                        <p:cTn id="247" dur="500" fill="hold"/>
                                        <p:tgtEl>
                                          <p:spTgt spid="8"/>
                                        </p:tgtEl>
                                        <p:attrNameLst>
                                          <p:attrName>style.color</p:attrName>
                                        </p:attrNameLst>
                                      </p:cBhvr>
                                      <p:to>
                                        <a:srgbClr val="C0C0C0"/>
                                      </p:to>
                                    </p:animClr>
                                  </p:childTnLst>
                                </p:cTn>
                              </p:par>
                              <p:par>
                                <p:cTn id="248" presetID="10" presetClass="entr" presetSubtype="0" fill="hold" grpId="1" nodeType="withEffect">
                                  <p:stCondLst>
                                    <p:cond delay="0"/>
                                  </p:stCondLst>
                                  <p:childTnLst>
                                    <p:set>
                                      <p:cBhvr>
                                        <p:cTn id="249" dur="1" fill="hold">
                                          <p:stCondLst>
                                            <p:cond delay="0"/>
                                          </p:stCondLst>
                                        </p:cTn>
                                        <p:tgtEl>
                                          <p:spTgt spid="10"/>
                                        </p:tgtEl>
                                        <p:attrNameLst>
                                          <p:attrName>style.visibility</p:attrName>
                                        </p:attrNameLst>
                                      </p:cBhvr>
                                      <p:to>
                                        <p:strVal val="visible"/>
                                      </p:to>
                                    </p:set>
                                    <p:animEffect transition="in" filter="fade">
                                      <p:cBhvr>
                                        <p:cTn id="250" dur="500"/>
                                        <p:tgtEl>
                                          <p:spTgt spid="10"/>
                                        </p:tgtEl>
                                      </p:cBhvr>
                                    </p:animEffect>
                                  </p:childTnLst>
                                </p:cTn>
                              </p:par>
                            </p:childTnLst>
                          </p:cTn>
                        </p:par>
                        <p:par>
                          <p:cTn id="251" fill="hold">
                            <p:stCondLst>
                              <p:cond delay="500"/>
                            </p:stCondLst>
                            <p:childTnLst>
                              <p:par>
                                <p:cTn id="252" presetID="10" presetClass="entr" presetSubtype="0" fill="hold" grpId="1" nodeType="afterEffect">
                                  <p:stCondLst>
                                    <p:cond delay="0"/>
                                  </p:stCondLst>
                                  <p:childTnLst>
                                    <p:set>
                                      <p:cBhvr>
                                        <p:cTn id="253" dur="1" fill="hold">
                                          <p:stCondLst>
                                            <p:cond delay="0"/>
                                          </p:stCondLst>
                                        </p:cTn>
                                        <p:tgtEl>
                                          <p:spTgt spid="11"/>
                                        </p:tgtEl>
                                        <p:attrNameLst>
                                          <p:attrName>style.visibility</p:attrName>
                                        </p:attrNameLst>
                                      </p:cBhvr>
                                      <p:to>
                                        <p:strVal val="visible"/>
                                      </p:to>
                                    </p:set>
                                    <p:animEffect transition="in" filter="fade">
                                      <p:cBhvr>
                                        <p:cTn id="25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6" grpId="1"/>
      <p:bldP spid="6" grpId="2"/>
      <p:bldP spid="8" grpId="0"/>
      <p:bldP spid="8" grpId="1"/>
      <p:bldP spid="8" grpId="2"/>
      <p:bldP spid="10" grpId="0"/>
      <p:bldP spid="10" grpId="1"/>
      <p:bldP spid="11" grpId="0"/>
      <p:bldP spid="11" grpId="1"/>
      <p:bldP spid="114"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4578" name="Picture 2" descr="http://sharepoint/sites/exmarketing/productmanagement/ReleaseLibrary/Core%20Content/E14%20BOM/Screen%20Shots/Outlook%20Web%20App/OWA%20-%20Scheduling%20Assistant%20-%20External%20-%20IE.png"/>
          <p:cNvPicPr>
            <a:picLocks noChangeAspect="1" noChangeArrowheads="1"/>
          </p:cNvPicPr>
          <p:nvPr/>
        </p:nvPicPr>
        <p:blipFill>
          <a:blip r:embed="rId3"/>
          <a:srcRect l="945" t="12055" r="1057" b="6324"/>
          <a:stretch>
            <a:fillRect/>
          </a:stretch>
        </p:blipFill>
        <p:spPr bwMode="auto">
          <a:xfrm>
            <a:off x="371475" y="2209800"/>
            <a:ext cx="8391525" cy="3933825"/>
          </a:xfrm>
          <a:prstGeom prst="rect">
            <a:avLst/>
          </a:prstGeom>
          <a:ln>
            <a:solidFill>
              <a:srgbClr val="4D4D4D">
                <a:lumMod val="40000"/>
                <a:lumOff val="60000"/>
              </a:srgbClr>
            </a:solid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a:t>Collaborate Effectively</a:t>
            </a:r>
          </a:p>
        </p:txBody>
      </p:sp>
      <p:sp>
        <p:nvSpPr>
          <p:cNvPr id="10" name="TextBox 9"/>
          <p:cNvSpPr txBox="1"/>
          <p:nvPr/>
        </p:nvSpPr>
        <p:spPr>
          <a:xfrm>
            <a:off x="2286000" y="4495800"/>
            <a:ext cx="2743200"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373737"/>
                </a:solidFill>
                <a:effectLst/>
                <a:uLnTx/>
                <a:uFillTx/>
              </a:rPr>
              <a:t>External Contact Free/Busy</a:t>
            </a:r>
            <a:r>
              <a:rPr kumimoji="0" lang="en-US" sz="1800" b="0" i="0" u="none" strike="noStrike" kern="0" cap="none" spc="0" normalizeH="0" noProof="0" dirty="0" smtClean="0">
                <a:ln>
                  <a:noFill/>
                </a:ln>
                <a:solidFill>
                  <a:srgbClr val="373737"/>
                </a:solidFill>
                <a:effectLst/>
                <a:uLnTx/>
                <a:uFillTx/>
              </a:rPr>
              <a:t> Information</a:t>
            </a:r>
            <a:endParaRPr kumimoji="0" lang="en-US" sz="1800" b="0" i="0" u="none" strike="noStrike" kern="0" cap="none" spc="0" normalizeH="0" baseline="0" noProof="0" dirty="0">
              <a:ln>
                <a:noFill/>
              </a:ln>
              <a:solidFill>
                <a:srgbClr val="373737"/>
              </a:solidFill>
              <a:effectLst/>
              <a:uLnTx/>
              <a:uFillTx/>
            </a:endParaRPr>
          </a:p>
        </p:txBody>
      </p:sp>
      <p:cxnSp>
        <p:nvCxnSpPr>
          <p:cNvPr id="11" name="Straight Arrow Connector 10"/>
          <p:cNvCxnSpPr/>
          <p:nvPr/>
        </p:nvCxnSpPr>
        <p:spPr>
          <a:xfrm>
            <a:off x="1828800" y="3886198"/>
            <a:ext cx="914400" cy="609602"/>
          </a:xfrm>
          <a:prstGeom prst="straightConnector1">
            <a:avLst/>
          </a:prstGeom>
          <a:noFill/>
          <a:ln w="25400" cap="flat" cmpd="sng" algn="ctr">
            <a:solidFill>
              <a:schemeClr val="accent1"/>
            </a:solidFill>
            <a:prstDash val="solid"/>
            <a:headEnd type="triangle" w="med" len="med"/>
            <a:tailEnd type="none" w="med" len="med"/>
          </a:ln>
          <a:effectLst>
            <a:outerShdw blurRad="50800" dist="38100" dir="5400000" algn="t" rotWithShape="0">
              <a:prstClr val="black">
                <a:alpha val="40000"/>
              </a:prstClr>
            </a:outerShdw>
          </a:effectLst>
        </p:spPr>
      </p:cxnSp>
      <p:sp>
        <p:nvSpPr>
          <p:cNvPr id="12" name="Rectangle 11"/>
          <p:cNvSpPr/>
          <p:nvPr/>
        </p:nvSpPr>
        <p:spPr>
          <a:xfrm>
            <a:off x="503814" y="1066566"/>
            <a:ext cx="8116614" cy="867930"/>
          </a:xfrm>
          <a:prstGeom prst="rect">
            <a:avLst/>
          </a:prstGeom>
        </p:spPr>
        <p:txBody>
          <a:bodyPr wrap="square">
            <a:spAutoFit/>
          </a:bodyPr>
          <a:lstStyle/>
          <a:p>
            <a:pPr algn="ctr">
              <a:lnSpc>
                <a:spcPct val="90000"/>
              </a:lnSpc>
              <a:spcBef>
                <a:spcPct val="20000"/>
              </a:spcBef>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Ease collaboration by federating calendar details with external business partners</a:t>
            </a:r>
          </a:p>
        </p:txBody>
      </p:sp>
      <p:cxnSp>
        <p:nvCxnSpPr>
          <p:cNvPr id="22" name="Straight Arrow Connector 21"/>
          <p:cNvCxnSpPr/>
          <p:nvPr/>
        </p:nvCxnSpPr>
        <p:spPr>
          <a:xfrm rot="10800000" flipV="1">
            <a:off x="4572000" y="3886196"/>
            <a:ext cx="762000" cy="609602"/>
          </a:xfrm>
          <a:prstGeom prst="straightConnector1">
            <a:avLst/>
          </a:prstGeom>
          <a:noFill/>
          <a:ln w="25400" cap="flat" cmpd="sng" algn="ctr">
            <a:solidFill>
              <a:schemeClr val="accent1"/>
            </a:solidFill>
            <a:prstDash val="solid"/>
            <a:headEnd type="triangle" w="med" len="med"/>
            <a:tailEnd type="none" w="med" len="med"/>
          </a:ln>
          <a:effectLst>
            <a:outerShdw blurRad="50800" dist="38100" dir="5400000" algn="t" rotWithShape="0">
              <a:prstClr val="black">
                <a:alpha val="40000"/>
              </a:prstClr>
            </a:outerShdw>
          </a:effectLst>
        </p:spPr>
      </p:cxnSp>
    </p:spTree>
    <p:extLst>
      <p:ext uri="{BB962C8B-B14F-4D97-AF65-F5344CB8AC3E}">
        <p14:creationId xmlns="" xmlns:p14="http://schemas.microsoft.com/office/powerpoint/2010/main" val="122530122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Anywhere Access</a:t>
            </a:r>
            <a:endParaRPr lang="en-US" dirty="0"/>
          </a:p>
        </p:txBody>
      </p:sp>
      <p:sp>
        <p:nvSpPr>
          <p:cNvPr id="3" name="Subtitle 2"/>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bwMode="auto">
          <a:xfrm flipH="1">
            <a:off x="176253" y="1905000"/>
            <a:ext cx="8763000" cy="4648200"/>
          </a:xfrm>
          <a:prstGeom prst="roundRect">
            <a:avLst>
              <a:gd name="adj" fmla="val 4748"/>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indent="-523854" algn="ctr" defTabSz="914099" fontAlgn="base">
              <a:lnSpc>
                <a:spcPct val="85000"/>
              </a:lnSpc>
              <a:spcBef>
                <a:spcPct val="0"/>
              </a:spcBef>
              <a:spcAft>
                <a:spcPct val="0"/>
              </a:spcAft>
              <a:buClr>
                <a:srgbClr val="FFC000"/>
              </a:buClr>
              <a:buSzPct val="76000"/>
              <a:defRPr/>
            </a:pPr>
            <a:endParaRPr lang="en-US" sz="2300" dirty="0" smtClean="0">
              <a:gradFill>
                <a:gsLst>
                  <a:gs pos="0">
                    <a:schemeClr val="tx1"/>
                  </a:gs>
                  <a:gs pos="50000">
                    <a:schemeClr val="tx1"/>
                  </a:gs>
                </a:gsLst>
                <a:lin ang="5400000" scaled="0"/>
              </a:gradFill>
              <a:latin typeface="Segoe" pitchFamily="34" charset="0"/>
            </a:endParaRPr>
          </a:p>
        </p:txBody>
      </p:sp>
      <p:sp>
        <p:nvSpPr>
          <p:cNvPr id="16" name="Rounded Rectangle 15"/>
          <p:cNvSpPr/>
          <p:nvPr/>
        </p:nvSpPr>
        <p:spPr>
          <a:xfrm>
            <a:off x="2695660" y="3634740"/>
            <a:ext cx="6231057" cy="1219200"/>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854057" lvl="3" indent="-396875" fontAlgn="base">
              <a:lnSpc>
                <a:spcPct val="90000"/>
              </a:lnSpc>
              <a:spcBef>
                <a:spcPct val="20000"/>
              </a:spcBef>
              <a:spcAft>
                <a:spcPts val="400"/>
              </a:spcAft>
              <a:buClr>
                <a:srgbClr val="777777"/>
              </a:buClr>
              <a:buSzPct val="130000"/>
              <a:buBlip>
                <a:blip r:embed="rId3"/>
              </a:buBlip>
              <a:tabLst>
                <a:tab pos="914400" algn="l"/>
              </a:tabLst>
              <a:defRPr/>
            </a:pPr>
            <a:r>
              <a:rPr lang="en-US" sz="1900" dirty="0">
                <a:solidFill>
                  <a:srgbClr val="99CC99"/>
                </a:solidFill>
              </a:rPr>
              <a:t>Array of Informational Protection and Control tools</a:t>
            </a:r>
          </a:p>
          <a:p>
            <a:pPr marL="854057" lvl="3" indent="-396875" fontAlgn="base">
              <a:lnSpc>
                <a:spcPct val="90000"/>
              </a:lnSpc>
              <a:spcBef>
                <a:spcPct val="20000"/>
              </a:spcBef>
              <a:spcAft>
                <a:spcPts val="400"/>
              </a:spcAft>
              <a:buClr>
                <a:srgbClr val="777777"/>
              </a:buClr>
              <a:buSzPct val="130000"/>
              <a:buBlip>
                <a:blip r:embed="rId3"/>
              </a:buBlip>
              <a:tabLst>
                <a:tab pos="914400" algn="l"/>
              </a:tabLst>
              <a:defRPr/>
            </a:pPr>
            <a:r>
              <a:rPr lang="en-US" sz="1900" dirty="0">
                <a:solidFill>
                  <a:srgbClr val="99CC99"/>
                </a:solidFill>
              </a:rPr>
              <a:t>Automate Rights Management policies in Transport</a:t>
            </a:r>
          </a:p>
        </p:txBody>
      </p:sp>
      <p:sp>
        <p:nvSpPr>
          <p:cNvPr id="15" name="Rounded Rectangle 14"/>
          <p:cNvSpPr/>
          <p:nvPr/>
        </p:nvSpPr>
        <p:spPr>
          <a:xfrm>
            <a:off x="2695720" y="2110740"/>
            <a:ext cx="6212890" cy="1219200"/>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854057" lvl="3" indent="-396875" fontAlgn="base">
              <a:lnSpc>
                <a:spcPct val="90000"/>
              </a:lnSpc>
              <a:spcBef>
                <a:spcPct val="20000"/>
              </a:spcBef>
              <a:spcAft>
                <a:spcPts val="400"/>
              </a:spcAft>
              <a:buClr>
                <a:srgbClr val="777777"/>
              </a:buClr>
              <a:buSzPct val="130000"/>
              <a:buBlip>
                <a:blip r:embed="rId3"/>
              </a:buBlip>
              <a:tabLst>
                <a:tab pos="914400" algn="l"/>
              </a:tabLst>
              <a:defRPr/>
            </a:pPr>
            <a:r>
              <a:rPr lang="en-US" sz="1900" dirty="0">
                <a:solidFill>
                  <a:srgbClr val="99CC99"/>
                </a:solidFill>
              </a:rPr>
              <a:t>Integrated archiving, retention, and discovery</a:t>
            </a:r>
          </a:p>
          <a:p>
            <a:pPr marL="854057" lvl="3" indent="-396875" fontAlgn="base">
              <a:lnSpc>
                <a:spcPct val="90000"/>
              </a:lnSpc>
              <a:spcBef>
                <a:spcPct val="20000"/>
              </a:spcBef>
              <a:spcAft>
                <a:spcPts val="400"/>
              </a:spcAft>
              <a:buClr>
                <a:srgbClr val="777777"/>
              </a:buClr>
              <a:buSzPct val="130000"/>
              <a:buBlip>
                <a:blip r:embed="rId3"/>
              </a:buBlip>
              <a:tabLst>
                <a:tab pos="914400" algn="l"/>
              </a:tabLst>
              <a:defRPr/>
            </a:pPr>
            <a:r>
              <a:rPr lang="en-US" sz="1900" dirty="0">
                <a:solidFill>
                  <a:srgbClr val="99CC99"/>
                </a:solidFill>
              </a:rPr>
              <a:t>Granular retention and legal hold policies</a:t>
            </a:r>
          </a:p>
        </p:txBody>
      </p:sp>
      <p:sp>
        <p:nvSpPr>
          <p:cNvPr id="19" name="Rounded Rectangle 18"/>
          <p:cNvSpPr/>
          <p:nvPr/>
        </p:nvSpPr>
        <p:spPr>
          <a:xfrm>
            <a:off x="2695659" y="5141323"/>
            <a:ext cx="6222003" cy="1219200"/>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854057" lvl="3" indent="-396875" fontAlgn="base">
              <a:lnSpc>
                <a:spcPct val="90000"/>
              </a:lnSpc>
              <a:spcBef>
                <a:spcPct val="20000"/>
              </a:spcBef>
              <a:spcAft>
                <a:spcPts val="400"/>
              </a:spcAft>
              <a:buClr>
                <a:srgbClr val="777777"/>
              </a:buClr>
              <a:buSzPct val="130000"/>
              <a:buBlip>
                <a:blip r:embed="rId3"/>
              </a:buBlip>
              <a:tabLst>
                <a:tab pos="914400" algn="l"/>
              </a:tabLst>
              <a:defRPr/>
            </a:pPr>
            <a:r>
              <a:rPr lang="en-US" sz="1900" dirty="0">
                <a:solidFill>
                  <a:srgbClr val="99CC99"/>
                </a:solidFill>
              </a:rPr>
              <a:t>Multiple antivirus scanning engines with Forefront</a:t>
            </a:r>
          </a:p>
          <a:p>
            <a:pPr marL="854057" lvl="3" indent="-396875" fontAlgn="base">
              <a:lnSpc>
                <a:spcPct val="90000"/>
              </a:lnSpc>
              <a:spcBef>
                <a:spcPct val="20000"/>
              </a:spcBef>
              <a:spcAft>
                <a:spcPts val="400"/>
              </a:spcAft>
              <a:buClr>
                <a:srgbClr val="777777"/>
              </a:buClr>
              <a:buSzPct val="130000"/>
              <a:buBlip>
                <a:blip r:embed="rId3"/>
              </a:buBlip>
              <a:tabLst>
                <a:tab pos="914400" algn="l"/>
              </a:tabLst>
              <a:defRPr/>
            </a:pPr>
            <a:r>
              <a:rPr lang="en-US" sz="1900" dirty="0">
                <a:solidFill>
                  <a:srgbClr val="99CC99"/>
                </a:solidFill>
              </a:rPr>
              <a:t>Choice of service or on-premises protection</a:t>
            </a:r>
          </a:p>
        </p:txBody>
      </p:sp>
      <p:sp>
        <p:nvSpPr>
          <p:cNvPr id="2" name="Title 1"/>
          <p:cNvSpPr>
            <a:spLocks noGrp="1"/>
          </p:cNvSpPr>
          <p:nvPr>
            <p:ph type="title"/>
          </p:nvPr>
        </p:nvSpPr>
        <p:spPr/>
        <p:txBody>
          <a:bodyPr/>
          <a:lstStyle/>
          <a:p>
            <a:r>
              <a:rPr lang="en-US" dirty="0"/>
              <a:t>Protection and Compliance</a:t>
            </a:r>
          </a:p>
        </p:txBody>
      </p:sp>
      <p:sp>
        <p:nvSpPr>
          <p:cNvPr id="10" name="Rounded Rectangle 9"/>
          <p:cNvSpPr/>
          <p:nvPr/>
        </p:nvSpPr>
        <p:spPr bwMode="auto">
          <a:xfrm>
            <a:off x="381000" y="2057400"/>
            <a:ext cx="2743200" cy="1325880"/>
          </a:xfrm>
          <a:prstGeom prst="round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FFFF99"/>
              </a:buClr>
              <a:buSzPct val="80000"/>
              <a:tabLst>
                <a:tab pos="424590" algn="l"/>
              </a:tabLst>
              <a:defRPr/>
            </a:pPr>
            <a:r>
              <a:rPr lang="en-US"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rPr>
              <a:t>E-mail Archiving</a:t>
            </a:r>
          </a:p>
        </p:txBody>
      </p:sp>
      <p:sp>
        <p:nvSpPr>
          <p:cNvPr id="18" name="Rounded Rectangle 17"/>
          <p:cNvSpPr/>
          <p:nvPr/>
        </p:nvSpPr>
        <p:spPr bwMode="auto">
          <a:xfrm>
            <a:off x="381000" y="3581400"/>
            <a:ext cx="2743200" cy="1325880"/>
          </a:xfrm>
          <a:prstGeom prst="round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FFFF99"/>
              </a:buClr>
              <a:buSzPct val="80000"/>
              <a:tabLst>
                <a:tab pos="424590" algn="l"/>
              </a:tabLst>
              <a:defRPr/>
            </a:pPr>
            <a:r>
              <a:rPr lang="en-US"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rPr>
              <a:t>Protect Communications</a:t>
            </a:r>
          </a:p>
        </p:txBody>
      </p:sp>
      <p:sp>
        <p:nvSpPr>
          <p:cNvPr id="21" name="Rounded Rectangle 20"/>
          <p:cNvSpPr/>
          <p:nvPr/>
        </p:nvSpPr>
        <p:spPr bwMode="auto">
          <a:xfrm>
            <a:off x="381000" y="5087983"/>
            <a:ext cx="2743200" cy="1325880"/>
          </a:xfrm>
          <a:prstGeom prst="round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FFFF99"/>
              </a:buClr>
              <a:buSzPct val="80000"/>
              <a:tabLst>
                <a:tab pos="424590" algn="l"/>
              </a:tabLst>
              <a:defRPr/>
            </a:pPr>
            <a:r>
              <a:rPr lang="en-US"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rPr>
              <a:t>Advanced Security</a:t>
            </a:r>
          </a:p>
        </p:txBody>
      </p:sp>
      <p:sp>
        <p:nvSpPr>
          <p:cNvPr id="14" name="Rectangle 13"/>
          <p:cNvSpPr/>
          <p:nvPr/>
        </p:nvSpPr>
        <p:spPr>
          <a:xfrm>
            <a:off x="152400" y="1012448"/>
            <a:ext cx="8686800" cy="707886"/>
          </a:xfrm>
          <a:prstGeom prst="rect">
            <a:avLst/>
          </a:prstGeom>
        </p:spPr>
        <p:txBody>
          <a:bodyPr wrap="square">
            <a:spAutoFit/>
          </a:bodyPr>
          <a:lstStyle/>
          <a:p>
            <a:pPr algn="ctr" defTabSz="914099"/>
            <a:r>
              <a:rPr lang="en-US" sz="2000" b="1" i="1" dirty="0" smtClean="0">
                <a:gradFill>
                  <a:gsLst>
                    <a:gs pos="0">
                      <a:schemeClr val="tx1">
                        <a:lumMod val="95000"/>
                        <a:lumOff val="5000"/>
                      </a:schemeClr>
                    </a:gs>
                    <a:gs pos="100000">
                      <a:schemeClr val="tx1">
                        <a:lumMod val="65000"/>
                        <a:lumOff val="35000"/>
                      </a:schemeClr>
                    </a:gs>
                  </a:gsLst>
                  <a:lin ang="5400000" scaled="0"/>
                </a:gradFill>
                <a:cs typeface="Segoe UI" pitchFamily="34" charset="0"/>
              </a:rPr>
              <a:t>Simplify and automate the process of protecting your organization’s communications and meeting regulatory requirements</a:t>
            </a:r>
          </a:p>
        </p:txBody>
      </p:sp>
    </p:spTree>
    <p:extLst>
      <p:ext uri="{BB962C8B-B14F-4D97-AF65-F5344CB8AC3E}">
        <p14:creationId xmlns="" xmlns:p14="http://schemas.microsoft.com/office/powerpoint/2010/main" val="265989061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bwMode="auto">
          <a:xfrm>
            <a:off x="368968" y="2356945"/>
            <a:ext cx="8382000" cy="3586655"/>
          </a:xfrm>
          <a:prstGeom prst="roundRect">
            <a:avLst>
              <a:gd name="adj" fmla="val 4546"/>
            </a:avLst>
          </a:prstGeom>
          <a:gradFill flip="none" rotWithShape="1">
            <a:gsLst>
              <a:gs pos="0">
                <a:schemeClr val="bg1">
                  <a:lumMod val="95000"/>
                  <a:alpha val="80000"/>
                </a:schemeClr>
              </a:gs>
              <a:gs pos="50000">
                <a:schemeClr val="tx1">
                  <a:lumMod val="20000"/>
                  <a:lumOff val="80000"/>
                  <a:alpha val="69000"/>
                </a:schemeClr>
              </a:gs>
              <a:gs pos="100000">
                <a:schemeClr val="bg1">
                  <a:lumMod val="95000"/>
                  <a:alpha val="29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523854" indent="-523854" algn="ctr" defTabSz="914099" eaLnBrk="0" fontAlgn="base" hangingPunct="0">
              <a:lnSpc>
                <a:spcPct val="85000"/>
              </a:lnSpc>
              <a:spcBef>
                <a:spcPct val="0"/>
              </a:spcBef>
              <a:spcAft>
                <a:spcPct val="0"/>
              </a:spcAft>
              <a:buClr>
                <a:srgbClr val="FFC000"/>
              </a:buClr>
              <a:buSzPct val="76000"/>
              <a:defRPr/>
            </a:pPr>
            <a:endParaRPr lang="en-US" sz="2300" dirty="0" err="1" smtClean="0">
              <a:gradFill>
                <a:gsLst>
                  <a:gs pos="0">
                    <a:schemeClr val="tx1"/>
                  </a:gs>
                  <a:gs pos="50000">
                    <a:schemeClr val="tx1"/>
                  </a:gs>
                </a:gsLst>
                <a:lin ang="5400000" scaled="0"/>
              </a:gradFill>
              <a:latin typeface="Segoe" pitchFamily="34" charset="0"/>
            </a:endParaRPr>
          </a:p>
        </p:txBody>
      </p:sp>
      <p:sp>
        <p:nvSpPr>
          <p:cNvPr id="2" name="Title 1"/>
          <p:cNvSpPr>
            <a:spLocks noGrp="1"/>
          </p:cNvSpPr>
          <p:nvPr>
            <p:ph type="title"/>
          </p:nvPr>
        </p:nvSpPr>
        <p:spPr/>
        <p:txBody>
          <a:bodyPr/>
          <a:lstStyle/>
          <a:p>
            <a:r>
              <a:rPr lang="en-US" dirty="0" smtClean="0"/>
              <a:t>E-mail Archiving</a:t>
            </a:r>
            <a:endParaRPr lang="en-US" dirty="0"/>
          </a:p>
        </p:txBody>
      </p:sp>
      <p:sp>
        <p:nvSpPr>
          <p:cNvPr id="19" name="Rectangle 18"/>
          <p:cNvSpPr/>
          <p:nvPr/>
        </p:nvSpPr>
        <p:spPr>
          <a:xfrm>
            <a:off x="228600" y="1066800"/>
            <a:ext cx="8664314" cy="867930"/>
          </a:xfrm>
          <a:prstGeom prst="rect">
            <a:avLst/>
          </a:prstGeom>
        </p:spPr>
        <p:txBody>
          <a:bodyPr wrap="square">
            <a:spAutoFit/>
          </a:bodyPr>
          <a:lstStyle/>
          <a:p>
            <a:pPr algn="ctr">
              <a:lnSpc>
                <a:spcPct val="90000"/>
              </a:lnSpc>
              <a:spcBef>
                <a:spcPct val="20000"/>
              </a:spcBef>
              <a:defRPr/>
            </a:pPr>
            <a:r>
              <a:rPr lang="en-US" sz="2800" b="1" dirty="0" smtClean="0">
                <a:gradFill>
                  <a:gsLst>
                    <a:gs pos="0">
                      <a:schemeClr val="tx1">
                        <a:lumMod val="95000"/>
                        <a:lumOff val="5000"/>
                      </a:schemeClr>
                    </a:gs>
                    <a:gs pos="100000">
                      <a:schemeClr val="tx1">
                        <a:lumMod val="65000"/>
                        <a:lumOff val="35000"/>
                      </a:schemeClr>
                    </a:gs>
                  </a:gsLst>
                  <a:lin ang="5400000" scaled="0"/>
                </a:gradFill>
                <a:cs typeface="Segoe UI" pitchFamily="34" charset="0"/>
              </a:rPr>
              <a:t>Preserve and discover e-mail data without changing the user or IT pro experience</a:t>
            </a:r>
          </a:p>
        </p:txBody>
      </p:sp>
      <p:sp>
        <p:nvSpPr>
          <p:cNvPr id="21" name="Rounded Rectangle 20"/>
          <p:cNvSpPr/>
          <p:nvPr/>
        </p:nvSpPr>
        <p:spPr>
          <a:xfrm>
            <a:off x="523224" y="2521408"/>
            <a:ext cx="5980946" cy="810891"/>
          </a:xfrm>
          <a:prstGeom prst="roundRect">
            <a:avLst/>
          </a:prstGeom>
          <a:gradFill flip="none" rotWithShape="1">
            <a:gsLst>
              <a:gs pos="0">
                <a:schemeClr val="accent3">
                  <a:lumMod val="50000"/>
                </a:schemeClr>
              </a:gs>
              <a:gs pos="25000">
                <a:schemeClr val="accent3">
                  <a:lumMod val="75000"/>
                </a:schemeClr>
              </a:gs>
              <a:gs pos="80000">
                <a:schemeClr val="accent3">
                  <a:lumMod val="60000"/>
                  <a:lumOff val="40000"/>
                </a:schemeClr>
              </a:gs>
              <a:gs pos="100000">
                <a:schemeClr val="accent3">
                  <a:lumMod val="40000"/>
                  <a:lumOff val="60000"/>
                </a:schemeClr>
              </a:gs>
            </a:gsLst>
            <a:lin ang="5400000" scaled="1"/>
            <a:tileRect/>
          </a:gradFill>
          <a:ln>
            <a:headEnd type="none" w="med" len="med"/>
            <a:tailEnd type="none" w="med" len="med"/>
          </a:ln>
          <a:effectLst>
            <a:outerShdw blurRad="1016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defRPr/>
            </a:pPr>
            <a:r>
              <a:rPr lang="en-US" sz="2400" dirty="0" smtClean="0">
                <a:solidFill>
                  <a:schemeClr val="accent5"/>
                </a:solidFill>
                <a:effectLst>
                  <a:outerShdw blurRad="38100" dist="38100" dir="2700000" algn="tl">
                    <a:srgbClr val="000000">
                      <a:alpha val="43137"/>
                    </a:srgbClr>
                  </a:outerShdw>
                </a:effectLst>
                <a:latin typeface="Segoe Semibold" pitchFamily="34" charset="0"/>
              </a:rPr>
              <a:t>Preserve</a:t>
            </a:r>
          </a:p>
        </p:txBody>
      </p:sp>
      <p:grpSp>
        <p:nvGrpSpPr>
          <p:cNvPr id="3" name="Group 7"/>
          <p:cNvGrpSpPr/>
          <p:nvPr/>
        </p:nvGrpSpPr>
        <p:grpSpPr>
          <a:xfrm>
            <a:off x="6610664" y="2521396"/>
            <a:ext cx="2046156" cy="797835"/>
            <a:chOff x="0" y="3041359"/>
            <a:chExt cx="2324862" cy="1320663"/>
          </a:xfrm>
          <a:scene3d>
            <a:camera prst="orthographicFront"/>
            <a:lightRig rig="flat" dir="t"/>
          </a:scene3d>
        </p:grpSpPr>
        <p:sp>
          <p:nvSpPr>
            <p:cNvPr id="23" name="Rounded Rectangle 22"/>
            <p:cNvSpPr/>
            <p:nvPr/>
          </p:nvSpPr>
          <p:spPr>
            <a:xfrm>
              <a:off x="0" y="3041359"/>
              <a:ext cx="2324862" cy="1320663"/>
            </a:xfrm>
            <a:prstGeom prst="round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sp>
        <p:sp>
          <p:nvSpPr>
            <p:cNvPr id="24" name="Rounded Rectangle 4"/>
            <p:cNvSpPr/>
            <p:nvPr/>
          </p:nvSpPr>
          <p:spPr>
            <a:xfrm>
              <a:off x="64469" y="3120776"/>
              <a:ext cx="2195924" cy="1191733"/>
            </a:xfrm>
            <a:prstGeom prst="rect">
              <a:avLst/>
            </a:prstGeom>
            <a:no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defRPr/>
              </a:pPr>
              <a:r>
                <a:rPr lang="en-US" sz="2400" dirty="0" smtClean="0">
                  <a:solidFill>
                    <a:schemeClr val="accent5"/>
                  </a:solidFill>
                  <a:effectLst>
                    <a:outerShdw blurRad="38100" dist="38100" dir="2700000" algn="tl">
                      <a:srgbClr val="000000">
                        <a:alpha val="43137"/>
                      </a:srgbClr>
                    </a:outerShdw>
                  </a:effectLst>
                  <a:latin typeface="Segoe Semibold" pitchFamily="34" charset="0"/>
                </a:rPr>
                <a:t>Discover</a:t>
              </a:r>
            </a:p>
          </p:txBody>
        </p:sp>
      </p:grpSp>
      <p:sp>
        <p:nvSpPr>
          <p:cNvPr id="20" name="Rounded Rectangle 19"/>
          <p:cNvSpPr/>
          <p:nvPr/>
        </p:nvSpPr>
        <p:spPr bwMode="auto">
          <a:xfrm>
            <a:off x="514491" y="4106916"/>
            <a:ext cx="1933902" cy="1694796"/>
          </a:xfrm>
          <a:prstGeom prst="roundRect">
            <a:avLst>
              <a:gd name="adj" fmla="val 0"/>
            </a:avLst>
          </a:prstGeom>
          <a:gradFill rotWithShape="1">
            <a:gsLst>
              <a:gs pos="0">
                <a:srgbClr val="4D4D4D">
                  <a:tint val="50000"/>
                  <a:satMod val="300000"/>
                  <a:alpha val="5000"/>
                </a:srgbClr>
              </a:gs>
              <a:gs pos="35000">
                <a:srgbClr val="4D4D4D">
                  <a:tint val="37000"/>
                  <a:satMod val="300000"/>
                  <a:alpha val="19000"/>
                </a:srgbClr>
              </a:gs>
              <a:gs pos="100000">
                <a:schemeClr val="bg1"/>
              </a:gs>
            </a:gsLst>
            <a:lin ang="16200000" scaled="1"/>
          </a:gradFill>
          <a:ln w="9525" cap="flat" cmpd="sng" algn="ctr">
            <a:noFill/>
            <a:prstDash val="solid"/>
          </a:ln>
          <a:effectLst>
            <a:outerShdw blurRad="40000" dist="20000" dir="5400000" rotWithShape="0">
              <a:srgbClr val="000000">
                <a:alpha val="38000"/>
              </a:srgbClr>
            </a:outerShdw>
          </a:effectLst>
        </p:spPr>
        <p:txBody>
          <a:bodyPr anchor="ctr"/>
          <a:lstStyle/>
          <a:p>
            <a:pPr marL="523854" indent="-523854" algn="ctr" defTabSz="912777" eaLnBrk="0" hangingPunct="0">
              <a:lnSpc>
                <a:spcPct val="85000"/>
              </a:lnSpc>
              <a:spcBef>
                <a:spcPct val="50000"/>
              </a:spcBef>
              <a:buClr>
                <a:srgbClr val="FFC000"/>
              </a:buClr>
              <a:buSzPct val="76000"/>
              <a:defRPr/>
            </a:pPr>
            <a:endParaRPr lang="en-US" sz="3000" i="1" kern="0" spc="-50" dirty="0" smtClean="0">
              <a:latin typeface="Arial"/>
            </a:endParaRPr>
          </a:p>
        </p:txBody>
      </p:sp>
      <p:sp>
        <p:nvSpPr>
          <p:cNvPr id="34" name="Rounded Rectangle 33"/>
          <p:cNvSpPr/>
          <p:nvPr/>
        </p:nvSpPr>
        <p:spPr bwMode="auto">
          <a:xfrm>
            <a:off x="2551213" y="4106916"/>
            <a:ext cx="1933902" cy="1694796"/>
          </a:xfrm>
          <a:prstGeom prst="roundRect">
            <a:avLst>
              <a:gd name="adj" fmla="val 0"/>
            </a:avLst>
          </a:prstGeom>
          <a:gradFill rotWithShape="1">
            <a:gsLst>
              <a:gs pos="0">
                <a:srgbClr val="4D4D4D">
                  <a:tint val="50000"/>
                  <a:satMod val="300000"/>
                  <a:alpha val="5000"/>
                </a:srgbClr>
              </a:gs>
              <a:gs pos="35000">
                <a:srgbClr val="4D4D4D">
                  <a:tint val="37000"/>
                  <a:satMod val="300000"/>
                  <a:alpha val="19000"/>
                </a:srgbClr>
              </a:gs>
              <a:gs pos="100000">
                <a:schemeClr val="bg1"/>
              </a:gs>
            </a:gsLst>
            <a:lin ang="16200000" scaled="1"/>
          </a:gradFill>
          <a:ln w="9525" cap="flat" cmpd="sng" algn="ctr">
            <a:noFill/>
            <a:prstDash val="solid"/>
          </a:ln>
          <a:effectLst>
            <a:outerShdw blurRad="40000" dist="20000" dir="5400000" rotWithShape="0">
              <a:srgbClr val="000000">
                <a:alpha val="38000"/>
              </a:srgbClr>
            </a:outerShdw>
          </a:effectLst>
        </p:spPr>
        <p:txBody>
          <a:bodyPr anchor="ctr"/>
          <a:lstStyle/>
          <a:p>
            <a:pPr marL="523854" indent="-523854" algn="ctr" defTabSz="912777" eaLnBrk="0" hangingPunct="0">
              <a:lnSpc>
                <a:spcPct val="85000"/>
              </a:lnSpc>
              <a:spcBef>
                <a:spcPct val="50000"/>
              </a:spcBef>
              <a:buClr>
                <a:srgbClr val="FFC000"/>
              </a:buClr>
              <a:buSzPct val="76000"/>
              <a:defRPr/>
            </a:pPr>
            <a:endParaRPr lang="en-US" sz="3000" i="1" kern="0" spc="-50" dirty="0" smtClean="0">
              <a:latin typeface="Arial"/>
            </a:endParaRPr>
          </a:p>
        </p:txBody>
      </p:sp>
      <p:sp>
        <p:nvSpPr>
          <p:cNvPr id="35" name="Rounded Rectangle 34"/>
          <p:cNvSpPr/>
          <p:nvPr/>
        </p:nvSpPr>
        <p:spPr bwMode="auto">
          <a:xfrm>
            <a:off x="4571818" y="4106916"/>
            <a:ext cx="1933902" cy="1694796"/>
          </a:xfrm>
          <a:prstGeom prst="roundRect">
            <a:avLst>
              <a:gd name="adj" fmla="val 0"/>
            </a:avLst>
          </a:prstGeom>
          <a:gradFill rotWithShape="1">
            <a:gsLst>
              <a:gs pos="0">
                <a:srgbClr val="4D4D4D">
                  <a:tint val="50000"/>
                  <a:satMod val="300000"/>
                  <a:alpha val="5000"/>
                </a:srgbClr>
              </a:gs>
              <a:gs pos="35000">
                <a:srgbClr val="4D4D4D">
                  <a:tint val="37000"/>
                  <a:satMod val="300000"/>
                  <a:alpha val="19000"/>
                </a:srgbClr>
              </a:gs>
              <a:gs pos="100000">
                <a:schemeClr val="bg1"/>
              </a:gs>
            </a:gsLst>
            <a:lin ang="16200000" scaled="1"/>
          </a:gradFill>
          <a:ln w="9525" cap="flat" cmpd="sng" algn="ctr">
            <a:noFill/>
            <a:prstDash val="solid"/>
          </a:ln>
          <a:effectLst>
            <a:outerShdw blurRad="40000" dist="20000" dir="5400000" rotWithShape="0">
              <a:srgbClr val="000000">
                <a:alpha val="38000"/>
              </a:srgbClr>
            </a:outerShdw>
          </a:effectLst>
        </p:spPr>
        <p:txBody>
          <a:bodyPr anchor="ctr"/>
          <a:lstStyle/>
          <a:p>
            <a:pPr marL="523854" indent="-523854" algn="ctr" defTabSz="912777" eaLnBrk="0" hangingPunct="0">
              <a:lnSpc>
                <a:spcPct val="85000"/>
              </a:lnSpc>
              <a:spcBef>
                <a:spcPct val="50000"/>
              </a:spcBef>
              <a:buClr>
                <a:srgbClr val="FFC000"/>
              </a:buClr>
              <a:buSzPct val="76000"/>
              <a:defRPr/>
            </a:pPr>
            <a:endParaRPr lang="en-US" sz="3000" i="1" kern="0" spc="-50" dirty="0" smtClean="0">
              <a:latin typeface="Arial"/>
            </a:endParaRPr>
          </a:p>
        </p:txBody>
      </p:sp>
      <p:sp>
        <p:nvSpPr>
          <p:cNvPr id="36" name="Rounded Rectangle 35"/>
          <p:cNvSpPr/>
          <p:nvPr/>
        </p:nvSpPr>
        <p:spPr bwMode="auto">
          <a:xfrm>
            <a:off x="6656294" y="4106916"/>
            <a:ext cx="1933902" cy="1694796"/>
          </a:xfrm>
          <a:prstGeom prst="roundRect">
            <a:avLst>
              <a:gd name="adj" fmla="val 0"/>
            </a:avLst>
          </a:prstGeom>
          <a:gradFill rotWithShape="1">
            <a:gsLst>
              <a:gs pos="0">
                <a:srgbClr val="4D4D4D">
                  <a:tint val="50000"/>
                  <a:satMod val="300000"/>
                  <a:alpha val="5000"/>
                </a:srgbClr>
              </a:gs>
              <a:gs pos="35000">
                <a:srgbClr val="4D4D4D">
                  <a:tint val="37000"/>
                  <a:satMod val="300000"/>
                  <a:alpha val="19000"/>
                </a:srgbClr>
              </a:gs>
              <a:gs pos="100000">
                <a:schemeClr val="bg1"/>
              </a:gs>
            </a:gsLst>
            <a:lin ang="16200000" scaled="1"/>
          </a:gradFill>
          <a:ln w="9525" cap="flat" cmpd="sng" algn="ctr">
            <a:noFill/>
            <a:prstDash val="solid"/>
          </a:ln>
          <a:effectLst>
            <a:outerShdw blurRad="40000" dist="20000" dir="5400000" rotWithShape="0">
              <a:srgbClr val="000000">
                <a:alpha val="38000"/>
              </a:srgbClr>
            </a:outerShdw>
          </a:effectLst>
        </p:spPr>
        <p:txBody>
          <a:bodyPr anchor="ctr"/>
          <a:lstStyle/>
          <a:p>
            <a:pPr marL="523854" indent="-523854" algn="ctr" defTabSz="912777" eaLnBrk="0" hangingPunct="0">
              <a:lnSpc>
                <a:spcPct val="85000"/>
              </a:lnSpc>
              <a:spcBef>
                <a:spcPct val="50000"/>
              </a:spcBef>
              <a:buClr>
                <a:srgbClr val="FFC000"/>
              </a:buClr>
              <a:buSzPct val="76000"/>
              <a:defRPr/>
            </a:pPr>
            <a:endParaRPr lang="en-US" sz="3000" i="1" kern="0" spc="-50" dirty="0" smtClean="0">
              <a:latin typeface="Arial"/>
            </a:endParaRPr>
          </a:p>
        </p:txBody>
      </p:sp>
      <p:sp>
        <p:nvSpPr>
          <p:cNvPr id="25" name="Rectangle 24"/>
          <p:cNvSpPr/>
          <p:nvPr/>
        </p:nvSpPr>
        <p:spPr bwMode="auto">
          <a:xfrm>
            <a:off x="540810" y="4172498"/>
            <a:ext cx="1881265" cy="1542502"/>
          </a:xfrm>
          <a:prstGeom prst="rect">
            <a:avLst/>
          </a:prstGeom>
          <a:noFill/>
          <a:ln w="9525" cap="flat" cmpd="sng" algn="ctr">
            <a:noFill/>
            <a:prstDash val="solid"/>
            <a:headEnd type="none" w="med" len="med"/>
            <a:tailEnd type="none" w="med" len="med"/>
          </a:ln>
          <a:effectLst/>
        </p:spPr>
        <p:txBody>
          <a:bodyPr vert="horz" wrap="square" lIns="91436" tIns="45718" rIns="91436" bIns="45718" numCol="1" rtlCol="0" anchor="t" anchorCtr="0" compatLnSpc="1">
            <a:prstTxWarp prst="textNoShape">
              <a:avLst/>
            </a:prstTxWarp>
          </a:bodyPr>
          <a:lstStyle/>
          <a:p>
            <a:pPr marL="115888" marR="0" lvl="0" indent="-115888" defTabSz="914363" eaLnBrk="1" fontAlgn="auto" latinLnBrk="0" hangingPunct="1">
              <a:lnSpc>
                <a:spcPct val="100000"/>
              </a:lnSpc>
              <a:spcBef>
                <a:spcPts val="0"/>
              </a:spcBef>
              <a:spcAft>
                <a:spcPts val="600"/>
              </a:spcAft>
              <a:buClr>
                <a:schemeClr val="tx1"/>
              </a:buClr>
              <a:buSzPct val="125000"/>
              <a:buFont typeface="Arial" pitchFamily="34" charset="0"/>
              <a:buChar char="•"/>
              <a:tabLst/>
              <a:defRPr/>
            </a:pPr>
            <a:r>
              <a:rPr kumimoji="0" lang="en-US" sz="1400" b="0" i="0" u="none" strike="noStrike" kern="0" cap="none" spc="0" normalizeH="0" baseline="0" noProof="0" dirty="0" smtClean="0">
                <a:ln>
                  <a:noFill/>
                </a:ln>
                <a:effectLst/>
                <a:uLnTx/>
                <a:uFillTx/>
                <a:latin typeface="Segoe" pitchFamily="34" charset="0"/>
                <a:ea typeface="+mn-ea"/>
                <a:cs typeface="+mn-cs"/>
              </a:rPr>
              <a:t>Secondary mailbox with separate quota</a:t>
            </a:r>
          </a:p>
          <a:p>
            <a:pPr marL="115888" marR="0" lvl="0" indent="-115888" defTabSz="914363" eaLnBrk="1" fontAlgn="auto" latinLnBrk="0" hangingPunct="1">
              <a:lnSpc>
                <a:spcPct val="100000"/>
              </a:lnSpc>
              <a:spcBef>
                <a:spcPts val="0"/>
              </a:spcBef>
              <a:spcAft>
                <a:spcPts val="600"/>
              </a:spcAft>
              <a:buClr>
                <a:schemeClr val="tx1"/>
              </a:buClr>
              <a:buSzPct val="125000"/>
              <a:buFont typeface="Arial" pitchFamily="34" charset="0"/>
              <a:buChar char="•"/>
              <a:tabLst/>
              <a:defRPr/>
            </a:pPr>
            <a:r>
              <a:rPr kumimoji="0" lang="en-US" sz="1400" b="0" i="0" u="none" strike="noStrike" kern="0" cap="none" spc="0" normalizeH="0" baseline="0" noProof="0" dirty="0" smtClean="0">
                <a:ln>
                  <a:noFill/>
                </a:ln>
                <a:effectLst/>
                <a:uLnTx/>
                <a:uFillTx/>
                <a:latin typeface="Segoe" pitchFamily="34" charset="0"/>
                <a:ea typeface="+mn-ea"/>
                <a:cs typeface="+mn-cs"/>
              </a:rPr>
              <a:t>Appears in Outlook and OWA</a:t>
            </a:r>
          </a:p>
          <a:p>
            <a:pPr marL="115888" marR="0" lvl="0" indent="-115888" defTabSz="914363" eaLnBrk="1" fontAlgn="auto" latinLnBrk="0" hangingPunct="1">
              <a:lnSpc>
                <a:spcPct val="100000"/>
              </a:lnSpc>
              <a:spcBef>
                <a:spcPts val="0"/>
              </a:spcBef>
              <a:spcAft>
                <a:spcPts val="600"/>
              </a:spcAft>
              <a:buClr>
                <a:schemeClr val="tx1"/>
              </a:buClr>
              <a:buSzPct val="125000"/>
              <a:buFont typeface="Arial" pitchFamily="34" charset="0"/>
              <a:buChar char="•"/>
              <a:tabLst/>
              <a:defRPr/>
            </a:pPr>
            <a:r>
              <a:rPr kumimoji="0" lang="en-US" sz="1400" b="0" i="0" u="none" strike="noStrike" kern="0" cap="none" spc="0" normalizeH="0" baseline="0" noProof="0" dirty="0" smtClean="0">
                <a:ln>
                  <a:noFill/>
                </a:ln>
                <a:effectLst/>
                <a:uLnTx/>
                <a:uFillTx/>
                <a:latin typeface="Segoe" pitchFamily="34" charset="0"/>
                <a:ea typeface="+mn-ea"/>
                <a:cs typeface="+mn-cs"/>
              </a:rPr>
              <a:t>Managed through EMC or PowerShell</a:t>
            </a:r>
          </a:p>
        </p:txBody>
      </p:sp>
      <p:sp>
        <p:nvSpPr>
          <p:cNvPr id="26" name="Rectangle 25"/>
          <p:cNvSpPr/>
          <p:nvPr/>
        </p:nvSpPr>
        <p:spPr bwMode="auto">
          <a:xfrm>
            <a:off x="513861" y="3479376"/>
            <a:ext cx="1935163" cy="629587"/>
          </a:xfrm>
          <a:prstGeom prst="rect">
            <a:avLst/>
          </a:prstGeom>
          <a:gradFill flip="none" rotWithShape="1">
            <a:gsLst>
              <a:gs pos="0">
                <a:schemeClr val="accent3">
                  <a:lumMod val="50000"/>
                </a:schemeClr>
              </a:gs>
              <a:gs pos="25000">
                <a:schemeClr val="accent3">
                  <a:lumMod val="75000"/>
                </a:schemeClr>
              </a:gs>
              <a:gs pos="80000">
                <a:schemeClr val="accent3">
                  <a:lumMod val="60000"/>
                  <a:lumOff val="40000"/>
                </a:schemeClr>
              </a:gs>
              <a:gs pos="100000">
                <a:schemeClr val="accent3">
                  <a:lumMod val="40000"/>
                  <a:lumOff val="60000"/>
                </a:schemeClr>
              </a:gs>
            </a:gsLst>
            <a:lin ang="5400000" scaled="1"/>
            <a:tileRect/>
          </a:gradFill>
          <a:ln>
            <a:headEnd type="none" w="med" len="med"/>
            <a:tailEnd type="none" w="med" len="med"/>
          </a:ln>
          <a:effectLst>
            <a:outerShdw blurRad="1016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R="0" lvl="0" indent="0" algn="ctr" defTabSz="914099" fontAlgn="base">
              <a:lnSpc>
                <a:spcPct val="85000"/>
              </a:lnSpc>
              <a:spcBef>
                <a:spcPct val="0"/>
              </a:spcBef>
              <a:spcAft>
                <a:spcPct val="0"/>
              </a:spcAft>
              <a:buClrTx/>
              <a:buSzTx/>
              <a:buFontTx/>
              <a:buNone/>
              <a:tabLst/>
              <a:defRPr/>
            </a:pPr>
            <a:r>
              <a:rPr lang="en-US" dirty="0" smtClean="0">
                <a:solidFill>
                  <a:schemeClr val="accent5"/>
                </a:solidFill>
                <a:effectLst>
                  <a:outerShdw blurRad="38100" dist="38100" dir="2700000" algn="tl">
                    <a:srgbClr val="000000">
                      <a:alpha val="43137"/>
                    </a:srgbClr>
                  </a:outerShdw>
                </a:effectLst>
              </a:rPr>
              <a:t>Personal Archive</a:t>
            </a:r>
          </a:p>
        </p:txBody>
      </p:sp>
      <p:sp>
        <p:nvSpPr>
          <p:cNvPr id="27" name="Rectangle 26"/>
          <p:cNvSpPr/>
          <p:nvPr/>
        </p:nvSpPr>
        <p:spPr>
          <a:xfrm>
            <a:off x="598290" y="4415221"/>
            <a:ext cx="302006" cy="307777"/>
          </a:xfrm>
          <a:prstGeom prst="rect">
            <a:avLst/>
          </a:prstGeom>
        </p:spPr>
        <p:txBody>
          <a:bodyPr wrap="none">
            <a:spAutoFit/>
          </a:bodyPr>
          <a:lstStyle/>
          <a:p>
            <a:pPr marL="115888" marR="0" lvl="0" indent="-115888" defTabSz="914363" eaLnBrk="1" fontAlgn="auto" latinLnBrk="0" hangingPunct="1">
              <a:lnSpc>
                <a:spcPct val="100000"/>
              </a:lnSpc>
              <a:spcBef>
                <a:spcPts val="0"/>
              </a:spcBef>
              <a:spcAft>
                <a:spcPts val="600"/>
              </a:spcAft>
              <a:buClrTx/>
              <a:buSzPct val="65000"/>
              <a:buFontTx/>
              <a:buBlip>
                <a:blip r:embed="rId3"/>
              </a:buBlip>
              <a:tabLst/>
              <a:defRPr/>
            </a:pPr>
            <a:endParaRPr kumimoji="0" lang="en-US" sz="1400" b="0" i="0" u="none" strike="noStrike" kern="0" cap="none" spc="0" normalizeH="0" baseline="0" noProof="0" dirty="0" smtClean="0">
              <a:ln>
                <a:noFill/>
              </a:ln>
              <a:effectLst/>
              <a:uLnTx/>
              <a:uFillTx/>
              <a:latin typeface="Segoe" pitchFamily="34" charset="0"/>
            </a:endParaRPr>
          </a:p>
        </p:txBody>
      </p:sp>
      <p:sp>
        <p:nvSpPr>
          <p:cNvPr id="28" name="Rectangle 27"/>
          <p:cNvSpPr/>
          <p:nvPr/>
        </p:nvSpPr>
        <p:spPr bwMode="auto">
          <a:xfrm>
            <a:off x="2577532" y="4172498"/>
            <a:ext cx="1881265" cy="1542502"/>
          </a:xfrm>
          <a:prstGeom prst="rect">
            <a:avLst/>
          </a:prstGeom>
          <a:noFill/>
          <a:ln w="9525" cap="flat" cmpd="sng" algn="ctr">
            <a:noFill/>
            <a:prstDash val="solid"/>
            <a:headEnd type="none" w="med" len="med"/>
            <a:tailEnd type="none" w="med" len="med"/>
          </a:ln>
          <a:effectLst/>
        </p:spPr>
        <p:txBody>
          <a:bodyPr vert="horz" wrap="square" lIns="91436" tIns="45718" rIns="91436" bIns="45718" numCol="1" rtlCol="0" anchor="t" anchorCtr="0" compatLnSpc="1">
            <a:prstTxWarp prst="textNoShape">
              <a:avLst/>
            </a:prstTxWarp>
          </a:bodyPr>
          <a:lstStyle/>
          <a:p>
            <a:pPr marL="115888" indent="-115888">
              <a:spcAft>
                <a:spcPts val="600"/>
              </a:spcAft>
              <a:buClr>
                <a:schemeClr val="tx1"/>
              </a:buClr>
              <a:buSzPct val="125000"/>
              <a:buFont typeface="Arial" pitchFamily="34" charset="0"/>
              <a:buChar char="•"/>
              <a:defRPr/>
            </a:pPr>
            <a:r>
              <a:rPr lang="en-US" sz="1400" kern="0" dirty="0">
                <a:latin typeface="Segoe" pitchFamily="34" charset="0"/>
              </a:rPr>
              <a:t>Automated and time-based criteria</a:t>
            </a:r>
          </a:p>
          <a:p>
            <a:pPr marL="115888" indent="-115888">
              <a:spcAft>
                <a:spcPts val="600"/>
              </a:spcAft>
              <a:buClr>
                <a:schemeClr val="tx1"/>
              </a:buClr>
              <a:buSzPct val="125000"/>
              <a:buFont typeface="Arial" pitchFamily="34" charset="0"/>
              <a:buChar char="•"/>
              <a:defRPr/>
            </a:pPr>
            <a:r>
              <a:rPr lang="en-US" sz="1400" kern="0" dirty="0">
                <a:latin typeface="Segoe" pitchFamily="34" charset="0"/>
              </a:rPr>
              <a:t>Set policies at item or folder level</a:t>
            </a:r>
          </a:p>
          <a:p>
            <a:pPr marL="115888" indent="-115888">
              <a:spcAft>
                <a:spcPts val="600"/>
              </a:spcAft>
              <a:buClr>
                <a:schemeClr val="tx1"/>
              </a:buClr>
              <a:buSzPct val="125000"/>
              <a:buFont typeface="Arial" pitchFamily="34" charset="0"/>
              <a:buChar char="•"/>
              <a:defRPr/>
            </a:pPr>
            <a:r>
              <a:rPr lang="en-US" sz="1400" kern="0" dirty="0">
                <a:latin typeface="Segoe" pitchFamily="34" charset="0"/>
              </a:rPr>
              <a:t>Expiry date shown in e-mail message</a:t>
            </a:r>
          </a:p>
          <a:p>
            <a:pPr marL="115888" marR="0" lvl="0" indent="-115888" defTabSz="914363" eaLnBrk="1" fontAlgn="auto" latinLnBrk="0" hangingPunct="1">
              <a:lnSpc>
                <a:spcPct val="100000"/>
              </a:lnSpc>
              <a:spcBef>
                <a:spcPts val="0"/>
              </a:spcBef>
              <a:spcAft>
                <a:spcPts val="600"/>
              </a:spcAft>
              <a:buClr>
                <a:schemeClr val="bg1">
                  <a:lumMod val="50000"/>
                </a:schemeClr>
              </a:buClr>
              <a:buSzPct val="125000"/>
              <a:buFont typeface="Arial" pitchFamily="34" charset="0"/>
              <a:buChar char="•"/>
              <a:tabLst/>
              <a:defRPr/>
            </a:pPr>
            <a:endParaRPr kumimoji="0" lang="en-US" sz="1400" b="0" i="0" u="none" strike="noStrike" kern="0" cap="none" spc="0" normalizeH="0" baseline="0" noProof="0" dirty="0" smtClean="0">
              <a:ln>
                <a:noFill/>
              </a:ln>
              <a:effectLst/>
              <a:uLnTx/>
              <a:uFillTx/>
              <a:latin typeface="Segoe" pitchFamily="34" charset="0"/>
              <a:ea typeface="+mn-ea"/>
              <a:cs typeface="+mn-cs"/>
            </a:endParaRPr>
          </a:p>
        </p:txBody>
      </p:sp>
      <p:sp>
        <p:nvSpPr>
          <p:cNvPr id="29" name="Rectangle 28"/>
          <p:cNvSpPr/>
          <p:nvPr/>
        </p:nvSpPr>
        <p:spPr bwMode="auto">
          <a:xfrm>
            <a:off x="2550583" y="3479376"/>
            <a:ext cx="1935163" cy="629587"/>
          </a:xfrm>
          <a:prstGeom prst="rect">
            <a:avLst/>
          </a:prstGeom>
          <a:gradFill flip="none" rotWithShape="1">
            <a:gsLst>
              <a:gs pos="0">
                <a:schemeClr val="accent3">
                  <a:lumMod val="50000"/>
                </a:schemeClr>
              </a:gs>
              <a:gs pos="25000">
                <a:schemeClr val="accent3">
                  <a:lumMod val="75000"/>
                </a:schemeClr>
              </a:gs>
              <a:gs pos="80000">
                <a:schemeClr val="accent3">
                  <a:lumMod val="60000"/>
                  <a:lumOff val="40000"/>
                </a:schemeClr>
              </a:gs>
              <a:gs pos="100000">
                <a:schemeClr val="accent3">
                  <a:lumMod val="40000"/>
                  <a:lumOff val="60000"/>
                </a:schemeClr>
              </a:gs>
            </a:gsLst>
            <a:lin ang="5400000" scaled="1"/>
            <a:tileRect/>
          </a:gradFill>
          <a:ln>
            <a:headEnd type="none" w="med" len="med"/>
            <a:tailEnd type="none" w="med" len="med"/>
          </a:ln>
          <a:effectLst>
            <a:outerShdw blurRad="1016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defRPr/>
            </a:pPr>
            <a:r>
              <a:rPr lang="en-US" dirty="0" smtClean="0">
                <a:solidFill>
                  <a:schemeClr val="accent5"/>
                </a:solidFill>
                <a:effectLst>
                  <a:outerShdw blurRad="38100" dist="38100" dir="2700000" algn="tl">
                    <a:srgbClr val="000000">
                      <a:alpha val="43137"/>
                    </a:srgbClr>
                  </a:outerShdw>
                </a:effectLst>
              </a:rPr>
              <a:t>Move and Delete Policies</a:t>
            </a:r>
          </a:p>
        </p:txBody>
      </p:sp>
      <p:sp>
        <p:nvSpPr>
          <p:cNvPr id="30" name="Rectangle 29"/>
          <p:cNvSpPr/>
          <p:nvPr/>
        </p:nvSpPr>
        <p:spPr bwMode="auto">
          <a:xfrm>
            <a:off x="4598137" y="4172498"/>
            <a:ext cx="1881265" cy="1542502"/>
          </a:xfrm>
          <a:prstGeom prst="rect">
            <a:avLst/>
          </a:prstGeom>
          <a:noFill/>
          <a:ln w="9525" cap="flat" cmpd="sng" algn="ctr">
            <a:noFill/>
            <a:prstDash val="solid"/>
            <a:headEnd type="none" w="med" len="med"/>
            <a:tailEnd type="none" w="med" len="med"/>
          </a:ln>
          <a:effectLst/>
        </p:spPr>
        <p:txBody>
          <a:bodyPr vert="horz" wrap="square" lIns="91436" tIns="45718" rIns="91436" bIns="45718" numCol="1" rtlCol="0" anchor="t" anchorCtr="0" compatLnSpc="1">
            <a:prstTxWarp prst="textNoShape">
              <a:avLst/>
            </a:prstTxWarp>
          </a:bodyPr>
          <a:lstStyle/>
          <a:p>
            <a:pPr marL="115888" marR="0" lvl="0" indent="-115888" fontAlgn="auto">
              <a:lnSpc>
                <a:spcPct val="100000"/>
              </a:lnSpc>
              <a:spcBef>
                <a:spcPts val="0"/>
              </a:spcBef>
              <a:spcAft>
                <a:spcPts val="600"/>
              </a:spcAft>
              <a:buClr>
                <a:schemeClr val="tx1"/>
              </a:buClr>
              <a:buSzPct val="125000"/>
              <a:buFont typeface="Arial" pitchFamily="34" charset="0"/>
              <a:buChar char="•"/>
              <a:tabLst/>
              <a:defRPr/>
            </a:pPr>
            <a:r>
              <a:rPr lang="en-US" sz="1400" kern="0" dirty="0">
                <a:latin typeface="Segoe" pitchFamily="34" charset="0"/>
              </a:rPr>
              <a:t>Capture deleted and edited e-mail messages</a:t>
            </a:r>
          </a:p>
          <a:p>
            <a:pPr marL="115888" marR="0" lvl="0" indent="-115888" fontAlgn="auto">
              <a:lnSpc>
                <a:spcPct val="100000"/>
              </a:lnSpc>
              <a:spcBef>
                <a:spcPts val="0"/>
              </a:spcBef>
              <a:spcAft>
                <a:spcPts val="600"/>
              </a:spcAft>
              <a:buClr>
                <a:schemeClr val="tx1"/>
              </a:buClr>
              <a:buSzPct val="125000"/>
              <a:buFont typeface="Arial" pitchFamily="34" charset="0"/>
              <a:buChar char="•"/>
              <a:tabLst/>
              <a:defRPr/>
            </a:pPr>
            <a:r>
              <a:rPr lang="en-US" sz="1400" kern="0" dirty="0">
                <a:latin typeface="Segoe" pitchFamily="34" charset="0"/>
              </a:rPr>
              <a:t>Offers single item restore</a:t>
            </a:r>
          </a:p>
          <a:p>
            <a:pPr marL="115888" marR="0" lvl="0" indent="-115888" fontAlgn="auto">
              <a:lnSpc>
                <a:spcPct val="100000"/>
              </a:lnSpc>
              <a:spcBef>
                <a:spcPts val="0"/>
              </a:spcBef>
              <a:spcAft>
                <a:spcPts val="600"/>
              </a:spcAft>
              <a:buClr>
                <a:schemeClr val="tx1"/>
              </a:buClr>
              <a:buSzPct val="125000"/>
              <a:buFont typeface="Arial" pitchFamily="34" charset="0"/>
              <a:buChar char="•"/>
              <a:tabLst/>
              <a:defRPr/>
            </a:pPr>
            <a:r>
              <a:rPr lang="en-US" sz="1400" kern="0" dirty="0">
                <a:latin typeface="Segoe" pitchFamily="34" charset="0"/>
              </a:rPr>
              <a:t>Notify user on hold</a:t>
            </a:r>
          </a:p>
        </p:txBody>
      </p:sp>
      <p:sp>
        <p:nvSpPr>
          <p:cNvPr id="31" name="Rectangle 30"/>
          <p:cNvSpPr/>
          <p:nvPr/>
        </p:nvSpPr>
        <p:spPr bwMode="auto">
          <a:xfrm>
            <a:off x="6682613" y="4172498"/>
            <a:ext cx="1881265" cy="1542502"/>
          </a:xfrm>
          <a:prstGeom prst="rect">
            <a:avLst/>
          </a:prstGeom>
          <a:noFill/>
          <a:ln w="9525" cap="flat" cmpd="sng" algn="ctr">
            <a:noFill/>
            <a:prstDash val="solid"/>
            <a:headEnd type="none" w="med" len="med"/>
            <a:tailEnd type="none" w="med" len="med"/>
          </a:ln>
          <a:effectLst/>
        </p:spPr>
        <p:txBody>
          <a:bodyPr vert="horz" wrap="square" lIns="91436" tIns="45718" rIns="91436" bIns="45718" numCol="1" rtlCol="0" anchor="t" anchorCtr="0" compatLnSpc="1">
            <a:prstTxWarp prst="textNoShape">
              <a:avLst/>
            </a:prstTxWarp>
          </a:bodyPr>
          <a:lstStyle/>
          <a:p>
            <a:pPr marL="115888" indent="-115888">
              <a:spcAft>
                <a:spcPts val="600"/>
              </a:spcAft>
              <a:buClr>
                <a:schemeClr val="tx1"/>
              </a:buClr>
              <a:buSzPct val="125000"/>
              <a:buFont typeface="Arial" pitchFamily="34" charset="0"/>
              <a:buChar char="•"/>
              <a:defRPr/>
            </a:pPr>
            <a:r>
              <a:rPr lang="en-US" sz="1400" kern="0" dirty="0">
                <a:latin typeface="Segoe" pitchFamily="34" charset="0"/>
              </a:rPr>
              <a:t>Web-based UI</a:t>
            </a:r>
          </a:p>
          <a:p>
            <a:pPr marL="115888" indent="-115888">
              <a:spcAft>
                <a:spcPts val="600"/>
              </a:spcAft>
              <a:buClr>
                <a:schemeClr val="tx1"/>
              </a:buClr>
              <a:buSzPct val="125000"/>
              <a:buFont typeface="Arial" pitchFamily="34" charset="0"/>
              <a:buChar char="•"/>
              <a:defRPr/>
            </a:pPr>
            <a:r>
              <a:rPr lang="en-US" sz="1400" kern="0" dirty="0">
                <a:latin typeface="Segoe" pitchFamily="34" charset="0"/>
              </a:rPr>
              <a:t>Search primary, archive, and recoverable items</a:t>
            </a:r>
          </a:p>
          <a:p>
            <a:pPr marL="115888" indent="-115888">
              <a:spcAft>
                <a:spcPts val="600"/>
              </a:spcAft>
              <a:buClr>
                <a:schemeClr val="tx1"/>
              </a:buClr>
              <a:buSzPct val="125000"/>
              <a:buFont typeface="Arial" pitchFamily="34" charset="0"/>
              <a:buChar char="•"/>
              <a:defRPr/>
            </a:pPr>
            <a:r>
              <a:rPr lang="en-US" sz="1400" kern="0" dirty="0">
                <a:latin typeface="Segoe" pitchFamily="34" charset="0"/>
              </a:rPr>
              <a:t>Delegate through roles-based admin</a:t>
            </a:r>
          </a:p>
          <a:p>
            <a:pPr marL="115888" marR="0" lvl="0" indent="-115888" defTabSz="914363" eaLnBrk="1" fontAlgn="auto" latinLnBrk="0" hangingPunct="1">
              <a:lnSpc>
                <a:spcPct val="100000"/>
              </a:lnSpc>
              <a:spcBef>
                <a:spcPts val="0"/>
              </a:spcBef>
              <a:spcAft>
                <a:spcPts val="600"/>
              </a:spcAft>
              <a:buClr>
                <a:schemeClr val="bg1">
                  <a:lumMod val="50000"/>
                </a:schemeClr>
              </a:buClr>
              <a:buSzPct val="125000"/>
              <a:buFont typeface="Arial" pitchFamily="34" charset="0"/>
              <a:buChar char="•"/>
              <a:tabLst/>
              <a:defRPr/>
            </a:pPr>
            <a:endParaRPr kumimoji="0" lang="en-US" sz="1400" b="0" i="0" u="none" strike="noStrike" kern="0" cap="none" spc="0" normalizeH="0" baseline="0" noProof="0" dirty="0" smtClean="0">
              <a:ln>
                <a:noFill/>
              </a:ln>
              <a:effectLst/>
              <a:uLnTx/>
              <a:uFillTx/>
              <a:latin typeface="Segoe" pitchFamily="34" charset="0"/>
              <a:ea typeface="+mn-ea"/>
              <a:cs typeface="+mn-cs"/>
            </a:endParaRPr>
          </a:p>
          <a:p>
            <a:pPr marL="115888" marR="0" lvl="0" indent="-115888" defTabSz="914363" eaLnBrk="1" fontAlgn="auto" latinLnBrk="0" hangingPunct="1">
              <a:lnSpc>
                <a:spcPct val="100000"/>
              </a:lnSpc>
              <a:spcBef>
                <a:spcPts val="0"/>
              </a:spcBef>
              <a:spcAft>
                <a:spcPts val="600"/>
              </a:spcAft>
              <a:buClr>
                <a:schemeClr val="bg1">
                  <a:lumMod val="50000"/>
                </a:schemeClr>
              </a:buClr>
              <a:buSzPct val="125000"/>
              <a:buFont typeface="Arial" pitchFamily="34" charset="0"/>
              <a:buChar char="•"/>
              <a:tabLst/>
              <a:defRPr/>
            </a:pPr>
            <a:endParaRPr kumimoji="0" lang="en-US" sz="1400" b="0" i="0" u="none" strike="noStrike" kern="0" cap="none" spc="0" normalizeH="0" baseline="0" noProof="0" dirty="0" smtClean="0">
              <a:ln>
                <a:noFill/>
              </a:ln>
              <a:effectLst/>
              <a:uLnTx/>
              <a:uFillTx/>
              <a:latin typeface="Segoe" pitchFamily="34" charset="0"/>
              <a:ea typeface="+mn-ea"/>
              <a:cs typeface="+mn-cs"/>
            </a:endParaRPr>
          </a:p>
        </p:txBody>
      </p:sp>
      <p:sp>
        <p:nvSpPr>
          <p:cNvPr id="32" name="Rectangle 31"/>
          <p:cNvSpPr/>
          <p:nvPr/>
        </p:nvSpPr>
        <p:spPr bwMode="auto">
          <a:xfrm>
            <a:off x="4571188" y="3479376"/>
            <a:ext cx="1935163" cy="629587"/>
          </a:xfrm>
          <a:prstGeom prst="rect">
            <a:avLst/>
          </a:prstGeom>
          <a:gradFill flip="none" rotWithShape="1">
            <a:gsLst>
              <a:gs pos="0">
                <a:schemeClr val="accent3">
                  <a:lumMod val="50000"/>
                </a:schemeClr>
              </a:gs>
              <a:gs pos="25000">
                <a:schemeClr val="accent3">
                  <a:lumMod val="75000"/>
                </a:schemeClr>
              </a:gs>
              <a:gs pos="80000">
                <a:schemeClr val="accent3">
                  <a:lumMod val="60000"/>
                  <a:lumOff val="40000"/>
                </a:schemeClr>
              </a:gs>
              <a:gs pos="100000">
                <a:schemeClr val="accent3">
                  <a:lumMod val="40000"/>
                  <a:lumOff val="60000"/>
                </a:schemeClr>
              </a:gs>
            </a:gsLst>
            <a:lin ang="5400000" scaled="1"/>
            <a:tileRect/>
          </a:gradFill>
          <a:ln>
            <a:headEnd type="none" w="med" len="med"/>
            <a:tailEnd type="none" w="med" len="med"/>
          </a:ln>
          <a:effectLst>
            <a:outerShdw blurRad="1016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defRPr/>
            </a:pPr>
            <a:r>
              <a:rPr lang="en-US" dirty="0" smtClean="0">
                <a:solidFill>
                  <a:schemeClr val="accent5"/>
                </a:solidFill>
                <a:effectLst>
                  <a:outerShdw blurRad="38100" dist="38100" dir="2700000" algn="tl">
                    <a:srgbClr val="000000">
                      <a:alpha val="43137"/>
                    </a:srgbClr>
                  </a:outerShdw>
                </a:effectLst>
              </a:rPr>
              <a:t>Hold Policy</a:t>
            </a:r>
          </a:p>
        </p:txBody>
      </p:sp>
      <p:sp>
        <p:nvSpPr>
          <p:cNvPr id="33" name="Rectangle 32"/>
          <p:cNvSpPr/>
          <p:nvPr/>
        </p:nvSpPr>
        <p:spPr bwMode="auto">
          <a:xfrm>
            <a:off x="6655664" y="3481876"/>
            <a:ext cx="1935163" cy="629587"/>
          </a:xfrm>
          <a:prstGeom prst="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defRPr/>
            </a:pPr>
            <a:r>
              <a:rPr lang="en-US" dirty="0" smtClean="0">
                <a:solidFill>
                  <a:schemeClr val="accent5"/>
                </a:solidFill>
                <a:effectLst>
                  <a:outerShdw blurRad="38100" dist="38100" dir="2700000" algn="tl">
                    <a:srgbClr val="000000">
                      <a:alpha val="43137"/>
                    </a:srgbClr>
                  </a:outerShdw>
                </a:effectLst>
                <a:latin typeface="+mj-lt"/>
              </a:rPr>
              <a:t>Multi-Mailbox Search</a:t>
            </a:r>
          </a:p>
        </p:txBody>
      </p:sp>
    </p:spTree>
    <p:extLst>
      <p:ext uri="{BB962C8B-B14F-4D97-AF65-F5344CB8AC3E}">
        <p14:creationId xmlns="" xmlns:p14="http://schemas.microsoft.com/office/powerpoint/2010/main" val="424765187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E-mail Archiving</a:t>
            </a:r>
            <a:endParaRPr lang="en-US" dirty="0"/>
          </a:p>
        </p:txBody>
      </p:sp>
      <p:sp>
        <p:nvSpPr>
          <p:cNvPr id="14" name="Rectangle 13"/>
          <p:cNvSpPr/>
          <p:nvPr/>
        </p:nvSpPr>
        <p:spPr>
          <a:xfrm>
            <a:off x="503814" y="1069210"/>
            <a:ext cx="8116614" cy="867930"/>
          </a:xfrm>
          <a:prstGeom prst="rect">
            <a:avLst/>
          </a:prstGeom>
        </p:spPr>
        <p:txBody>
          <a:bodyPr wrap="square">
            <a:spAutoFit/>
          </a:bodyPr>
          <a:lstStyle/>
          <a:p>
            <a:pPr algn="ctr">
              <a:lnSpc>
                <a:spcPct val="90000"/>
              </a:lnSpc>
              <a:spcBef>
                <a:spcPct val="20000"/>
              </a:spcBef>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Set granular per item retention policies and capture all edits and deletions with legal hold</a:t>
            </a:r>
          </a:p>
        </p:txBody>
      </p:sp>
      <p:pic>
        <p:nvPicPr>
          <p:cNvPr id="15" name="Picture 5" descr="\\Tkzaw-pro-18\Mydocs3\ianhamer\My Documents\_Archiving_\Ex2010 Launch\Content Refresh\Screen Shots\Outlook 2010\OL2010 Archive Policy (Hi-Res).bmp"/>
          <p:cNvPicPr>
            <a:picLocks noChangeAspect="1" noChangeArrowheads="1"/>
          </p:cNvPicPr>
          <p:nvPr/>
        </p:nvPicPr>
        <p:blipFill>
          <a:blip r:embed="rId3" cstate="screen"/>
          <a:srcRect/>
          <a:stretch>
            <a:fillRect/>
          </a:stretch>
        </p:blipFill>
        <p:spPr bwMode="auto">
          <a:xfrm>
            <a:off x="279162" y="2522339"/>
            <a:ext cx="8569419" cy="3842829"/>
          </a:xfrm>
          <a:prstGeom prst="rect">
            <a:avLst/>
          </a:prstGeom>
          <a:ln>
            <a:solidFill>
              <a:srgbClr val="FFFFFF">
                <a:lumMod val="75000"/>
              </a:srgbClr>
            </a:solidFill>
          </a:ln>
          <a:effectLst>
            <a:outerShdw blurRad="292100" dist="139700" dir="2700000" algn="tl" rotWithShape="0">
              <a:srgbClr val="333333">
                <a:alpha val="65000"/>
              </a:srgbClr>
            </a:outerShdw>
          </a:effectLst>
        </p:spPr>
      </p:pic>
      <p:pic>
        <p:nvPicPr>
          <p:cNvPr id="16" name="Picture 2" descr="\\Tkzaw-pro-18\Mydocs3\ianhamer\My Documents\_Archiving_\Ex2010 Launch\Content Refresh\Screen Shots\Outlook 2010\OL2010 Inbox Folder Retention Policy (Hi-Res).bmp"/>
          <p:cNvPicPr>
            <a:picLocks noChangeAspect="1" noChangeArrowheads="1"/>
          </p:cNvPicPr>
          <p:nvPr/>
        </p:nvPicPr>
        <p:blipFill>
          <a:blip r:embed="rId4" cstate="screen"/>
          <a:srcRect/>
          <a:stretch>
            <a:fillRect/>
          </a:stretch>
        </p:blipFill>
        <p:spPr bwMode="auto">
          <a:xfrm>
            <a:off x="679561" y="2097968"/>
            <a:ext cx="3435239" cy="4607632"/>
          </a:xfrm>
          <a:prstGeom prst="rect">
            <a:avLst/>
          </a:prstGeom>
          <a:ln>
            <a:solidFill>
              <a:srgbClr val="FFFFFF">
                <a:lumMod val="75000"/>
              </a:srgbClr>
            </a:solidFill>
          </a:ln>
          <a:effectLst>
            <a:outerShdw blurRad="292100" dist="139700" dir="2700000" algn="tl" rotWithShape="0">
              <a:srgbClr val="333333">
                <a:alpha val="65000"/>
              </a:srgbClr>
            </a:outerShdw>
          </a:effectLst>
        </p:spPr>
      </p:pic>
      <p:cxnSp>
        <p:nvCxnSpPr>
          <p:cNvPr id="17" name="Straight Arrow Connector 16"/>
          <p:cNvCxnSpPr/>
          <p:nvPr/>
        </p:nvCxnSpPr>
        <p:spPr>
          <a:xfrm rot="10800000">
            <a:off x="5486400" y="2859970"/>
            <a:ext cx="685800" cy="304799"/>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8" name="TextBox 4"/>
          <p:cNvSpPr txBox="1"/>
          <p:nvPr/>
        </p:nvSpPr>
        <p:spPr>
          <a:xfrm>
            <a:off x="4343400" y="2174168"/>
            <a:ext cx="3429000"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dirty="0" smtClean="0"/>
              <a:t>Apply Move and Delete Policies to Individual Messages</a:t>
            </a:r>
            <a:endParaRPr lang="en-US" dirty="0"/>
          </a:p>
        </p:txBody>
      </p:sp>
      <p:cxnSp>
        <p:nvCxnSpPr>
          <p:cNvPr id="19" name="Straight Arrow Connector 18"/>
          <p:cNvCxnSpPr/>
          <p:nvPr/>
        </p:nvCxnSpPr>
        <p:spPr>
          <a:xfrm rot="5400000">
            <a:off x="6705600" y="4841168"/>
            <a:ext cx="533400" cy="5334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0" name="TextBox 6"/>
          <p:cNvSpPr txBox="1"/>
          <p:nvPr/>
        </p:nvSpPr>
        <p:spPr>
          <a:xfrm>
            <a:off x="5385276" y="5450768"/>
            <a:ext cx="2133600"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dirty="0" smtClean="0"/>
              <a:t>Retention Policy and Expiry Details </a:t>
            </a:r>
            <a:endParaRPr lang="en-US" dirty="0"/>
          </a:p>
        </p:txBody>
      </p:sp>
      <p:sp>
        <p:nvSpPr>
          <p:cNvPr id="21" name="TextBox 9"/>
          <p:cNvSpPr txBox="1"/>
          <p:nvPr/>
        </p:nvSpPr>
        <p:spPr>
          <a:xfrm>
            <a:off x="381000" y="4138276"/>
            <a:ext cx="2514600"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dirty="0"/>
              <a:t>Policies </a:t>
            </a:r>
            <a:r>
              <a:rPr lang="en-US" dirty="0" smtClean="0"/>
              <a:t>Applied </a:t>
            </a:r>
            <a:r>
              <a:rPr lang="en-US" dirty="0"/>
              <a:t>to </a:t>
            </a:r>
            <a:r>
              <a:rPr lang="en-US" dirty="0" smtClean="0"/>
              <a:t>All E-mail Within </a:t>
            </a:r>
            <a:r>
              <a:rPr lang="en-US" dirty="0"/>
              <a:t>a </a:t>
            </a:r>
            <a:r>
              <a:rPr lang="en-US" dirty="0" smtClean="0"/>
              <a:t>Folder</a:t>
            </a:r>
            <a:endParaRPr lang="en-US" dirty="0"/>
          </a:p>
        </p:txBody>
      </p:sp>
      <p:cxnSp>
        <p:nvCxnSpPr>
          <p:cNvPr id="22" name="Straight Arrow Connector 21"/>
          <p:cNvCxnSpPr/>
          <p:nvPr/>
        </p:nvCxnSpPr>
        <p:spPr>
          <a:xfrm rot="5400000">
            <a:off x="1524000" y="3621968"/>
            <a:ext cx="457200" cy="4572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rot="10800000">
            <a:off x="1524000" y="4841168"/>
            <a:ext cx="457200" cy="3048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rot="16200000" flipH="1">
            <a:off x="5638800" y="4841169"/>
            <a:ext cx="533400" cy="533400"/>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8167102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E-mail Archiving</a:t>
            </a:r>
            <a:endParaRPr lang="en-US" dirty="0"/>
          </a:p>
        </p:txBody>
      </p:sp>
      <p:pic>
        <p:nvPicPr>
          <p:cNvPr id="4" name="Picture 3" descr="C:\Users\ianhamer\Desktop\Meshing Around\Work\MMS05.bmp"/>
          <p:cNvPicPr>
            <a:picLocks noChangeAspect="1" noChangeArrowheads="1"/>
          </p:cNvPicPr>
          <p:nvPr/>
        </p:nvPicPr>
        <p:blipFill>
          <a:blip r:embed="rId3" cstate="screen"/>
          <a:srcRect t="560" b="7376"/>
          <a:stretch>
            <a:fillRect/>
          </a:stretch>
        </p:blipFill>
        <p:spPr bwMode="auto">
          <a:xfrm>
            <a:off x="400620" y="1809164"/>
            <a:ext cx="8333370" cy="4695092"/>
          </a:xfrm>
          <a:prstGeom prst="rect">
            <a:avLst/>
          </a:prstGeom>
          <a:ln>
            <a:solidFill>
              <a:srgbClr val="4D4D4D">
                <a:lumMod val="40000"/>
                <a:lumOff val="60000"/>
              </a:srgbClr>
            </a:solidFill>
          </a:ln>
          <a:effectLst>
            <a:outerShdw blurRad="292100" dist="139700" dir="2700000" algn="tl" rotWithShape="0">
              <a:srgbClr val="333333">
                <a:alpha val="65000"/>
              </a:srgbClr>
            </a:outerShdw>
          </a:effectLst>
        </p:spPr>
      </p:pic>
      <p:pic>
        <p:nvPicPr>
          <p:cNvPr id="5" name="Picture 4" descr="C:\Users\ianhamer\Desktop\Meshing Around\Work\MMS02.bmp"/>
          <p:cNvPicPr>
            <a:picLocks noChangeAspect="1" noChangeArrowheads="1"/>
          </p:cNvPicPr>
          <p:nvPr/>
        </p:nvPicPr>
        <p:blipFill>
          <a:blip r:embed="rId4" cstate="screen"/>
          <a:srcRect/>
          <a:stretch>
            <a:fillRect/>
          </a:stretch>
        </p:blipFill>
        <p:spPr bwMode="auto">
          <a:xfrm>
            <a:off x="990600" y="2217840"/>
            <a:ext cx="3307743" cy="3753016"/>
          </a:xfrm>
          <a:prstGeom prst="rect">
            <a:avLst/>
          </a:prstGeom>
          <a:ln>
            <a:solidFill>
              <a:schemeClr val="bg1">
                <a:lumMod val="60000"/>
                <a:lumOff val="40000"/>
              </a:schemeClr>
            </a:solidFill>
          </a:ln>
          <a:effectLst>
            <a:outerShdw blurRad="292100" dist="139700" dir="2700000" algn="tl" rotWithShape="0">
              <a:srgbClr val="333333">
                <a:alpha val="65000"/>
              </a:srgbClr>
            </a:outerShdw>
          </a:effectLst>
        </p:spPr>
      </p:pic>
      <p:pic>
        <p:nvPicPr>
          <p:cNvPr id="6" name="Picture 5" descr="C:\Users\ianhamer\Desktop\Meshing Around\Work\MMS04.bmp"/>
          <p:cNvPicPr>
            <a:picLocks noChangeAspect="1" noChangeArrowheads="1"/>
          </p:cNvPicPr>
          <p:nvPr/>
        </p:nvPicPr>
        <p:blipFill>
          <a:blip r:embed="rId5" cstate="screen"/>
          <a:srcRect/>
          <a:stretch>
            <a:fillRect/>
          </a:stretch>
        </p:blipFill>
        <p:spPr bwMode="auto">
          <a:xfrm>
            <a:off x="2564352" y="2846656"/>
            <a:ext cx="3291840" cy="3746714"/>
          </a:xfrm>
          <a:prstGeom prst="rect">
            <a:avLst/>
          </a:prstGeom>
          <a:ln>
            <a:solidFill>
              <a:schemeClr val="bg1">
                <a:lumMod val="60000"/>
                <a:lumOff val="40000"/>
              </a:schemeClr>
            </a:solidFill>
          </a:ln>
          <a:effectLst>
            <a:outerShdw blurRad="292100" dist="139700" dir="2700000" algn="tl" rotWithShape="0">
              <a:srgbClr val="333333">
                <a:alpha val="65000"/>
              </a:srgbClr>
            </a:outerShdw>
          </a:effectLst>
        </p:spPr>
      </p:pic>
      <p:sp>
        <p:nvSpPr>
          <p:cNvPr id="7" name="TextBox 5"/>
          <p:cNvSpPr txBox="1"/>
          <p:nvPr/>
        </p:nvSpPr>
        <p:spPr>
          <a:xfrm>
            <a:off x="76200" y="5019820"/>
            <a:ext cx="2438400"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dirty="0"/>
              <a:t>Rich </a:t>
            </a:r>
            <a:r>
              <a:rPr lang="en-US" dirty="0" smtClean="0"/>
              <a:t>Search Criteria </a:t>
            </a:r>
            <a:r>
              <a:rPr lang="en-US" dirty="0"/>
              <a:t>and </a:t>
            </a:r>
            <a:r>
              <a:rPr lang="en-US" dirty="0" smtClean="0"/>
              <a:t>Targeting Options</a:t>
            </a:r>
            <a:endParaRPr lang="en-US" dirty="0"/>
          </a:p>
        </p:txBody>
      </p:sp>
      <p:cxnSp>
        <p:nvCxnSpPr>
          <p:cNvPr id="8" name="Straight Arrow Connector 7"/>
          <p:cNvCxnSpPr/>
          <p:nvPr/>
        </p:nvCxnSpPr>
        <p:spPr>
          <a:xfrm rot="5400000">
            <a:off x="548899" y="4067150"/>
            <a:ext cx="1394849" cy="325464"/>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rot="10800000" flipV="1">
            <a:off x="1261823" y="4524346"/>
            <a:ext cx="1464589" cy="457201"/>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0" name="TextBox 23"/>
          <p:cNvSpPr txBox="1"/>
          <p:nvPr/>
        </p:nvSpPr>
        <p:spPr>
          <a:xfrm>
            <a:off x="5377913" y="2100879"/>
            <a:ext cx="1937287"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dirty="0"/>
              <a:t>Delegate </a:t>
            </a:r>
            <a:r>
              <a:rPr lang="en-US" dirty="0" smtClean="0"/>
              <a:t>Access </a:t>
            </a:r>
            <a:r>
              <a:rPr lang="en-US" dirty="0"/>
              <a:t>to </a:t>
            </a:r>
            <a:r>
              <a:rPr lang="en-US" dirty="0" smtClean="0"/>
              <a:t>Specialists</a:t>
            </a:r>
            <a:endParaRPr lang="en-US" dirty="0"/>
          </a:p>
        </p:txBody>
      </p:sp>
      <p:cxnSp>
        <p:nvCxnSpPr>
          <p:cNvPr id="11" name="Straight Arrow Connector 10"/>
          <p:cNvCxnSpPr/>
          <p:nvPr/>
        </p:nvCxnSpPr>
        <p:spPr>
          <a:xfrm rot="10800000" flipV="1">
            <a:off x="7391400" y="2008456"/>
            <a:ext cx="401668" cy="241514"/>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2" name="TextBox 26"/>
          <p:cNvSpPr txBox="1"/>
          <p:nvPr/>
        </p:nvSpPr>
        <p:spPr>
          <a:xfrm>
            <a:off x="6384012" y="5763456"/>
            <a:ext cx="2260169"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dirty="0"/>
              <a:t>Results </a:t>
            </a:r>
            <a:r>
              <a:rPr lang="en-US" dirty="0" smtClean="0"/>
              <a:t>Stored </a:t>
            </a:r>
            <a:r>
              <a:rPr lang="en-US" dirty="0"/>
              <a:t>in </a:t>
            </a:r>
            <a:r>
              <a:rPr lang="en-US" dirty="0" smtClean="0"/>
              <a:t>Specialized Mailbox</a:t>
            </a:r>
            <a:endParaRPr lang="en-US" dirty="0"/>
          </a:p>
        </p:txBody>
      </p:sp>
      <p:cxnSp>
        <p:nvCxnSpPr>
          <p:cNvPr id="13" name="Straight Arrow Connector 12"/>
          <p:cNvCxnSpPr/>
          <p:nvPr/>
        </p:nvCxnSpPr>
        <p:spPr>
          <a:xfrm rot="10800000" flipV="1">
            <a:off x="6563762" y="5285056"/>
            <a:ext cx="599038" cy="429284"/>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4703885" y="5668987"/>
            <a:ext cx="1625882" cy="242459"/>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5" name="Rectangle 14"/>
          <p:cNvSpPr/>
          <p:nvPr/>
        </p:nvSpPr>
        <p:spPr>
          <a:xfrm>
            <a:off x="503814" y="880780"/>
            <a:ext cx="8116614" cy="867930"/>
          </a:xfrm>
          <a:prstGeom prst="rect">
            <a:avLst/>
          </a:prstGeom>
        </p:spPr>
        <p:txBody>
          <a:bodyPr wrap="square">
            <a:spAutoFit/>
          </a:bodyPr>
          <a:lstStyle/>
          <a:p>
            <a:pPr algn="ctr">
              <a:lnSpc>
                <a:spcPct val="90000"/>
              </a:lnSpc>
              <a:spcBef>
                <a:spcPct val="20000"/>
              </a:spcBef>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Empower compliance officers to conduct</a:t>
            </a:r>
            <a:b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b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multi-mailbox searches with ease</a:t>
            </a:r>
          </a:p>
        </p:txBody>
      </p:sp>
    </p:spTree>
    <p:extLst>
      <p:ext uri="{BB962C8B-B14F-4D97-AF65-F5344CB8AC3E}">
        <p14:creationId xmlns="" xmlns:p14="http://schemas.microsoft.com/office/powerpoint/2010/main" val="156789315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ounded Rectangle 25"/>
          <p:cNvSpPr/>
          <p:nvPr/>
        </p:nvSpPr>
        <p:spPr>
          <a:xfrm>
            <a:off x="228600" y="2209800"/>
            <a:ext cx="8686800" cy="2971800"/>
          </a:xfrm>
          <a:prstGeom prst="roundRect">
            <a:avLst>
              <a:gd name="adj" fmla="val 5556"/>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indent="-523854" algn="ctr" defTabSz="914099">
              <a:lnSpc>
                <a:spcPct val="85000"/>
              </a:lnSpc>
              <a:buClr>
                <a:srgbClr val="FFC000"/>
              </a:buClr>
              <a:buSzPct val="76000"/>
              <a:defRPr/>
            </a:pPr>
            <a:endParaRPr lang="en-US" sz="2300" dirty="0">
              <a:gradFill>
                <a:gsLst>
                  <a:gs pos="0">
                    <a:schemeClr val="tx1"/>
                  </a:gs>
                  <a:gs pos="50000">
                    <a:schemeClr val="tx1"/>
                  </a:gs>
                </a:gsLst>
                <a:lin ang="5400000" scaled="0"/>
              </a:gradFill>
              <a:latin typeface="Segoe" pitchFamily="34" charset="0"/>
            </a:endParaRPr>
          </a:p>
        </p:txBody>
      </p:sp>
      <p:sp>
        <p:nvSpPr>
          <p:cNvPr id="45" name="Left-Right Arrow 44"/>
          <p:cNvSpPr/>
          <p:nvPr/>
        </p:nvSpPr>
        <p:spPr>
          <a:xfrm>
            <a:off x="1600200" y="3128061"/>
            <a:ext cx="6019800" cy="914400"/>
          </a:xfrm>
          <a:prstGeom prst="leftRightArrow">
            <a:avLst>
              <a:gd name="adj1" fmla="val 50000"/>
              <a:gd name="adj2" fmla="val 30303"/>
            </a:avLst>
          </a:prstGeom>
          <a:gradFill flip="none" rotWithShape="1">
            <a:gsLst>
              <a:gs pos="17000">
                <a:srgbClr val="FF0000"/>
              </a:gs>
              <a:gs pos="50000">
                <a:srgbClr val="FFC000">
                  <a:shade val="67500"/>
                  <a:satMod val="115000"/>
                </a:srgbClr>
              </a:gs>
              <a:gs pos="100000">
                <a:srgbClr val="FFC000">
                  <a:shade val="100000"/>
                  <a:satMod val="115000"/>
                </a:srgbClr>
              </a:gs>
            </a:gsLst>
            <a:lin ang="10800000" scaled="1"/>
            <a:tileRect/>
          </a:gradFill>
          <a:scene3d>
            <a:camera prst="orthographicFront">
              <a:rot lat="0" lon="0" rev="0"/>
            </a:camera>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sp>
        <p:nvSpPr>
          <p:cNvPr id="25" name="TextBox 24"/>
          <p:cNvSpPr txBox="1"/>
          <p:nvPr/>
        </p:nvSpPr>
        <p:spPr>
          <a:xfrm>
            <a:off x="1676400" y="3431373"/>
            <a:ext cx="5943600" cy="307777"/>
          </a:xfrm>
          <a:prstGeom prst="rect">
            <a:avLst/>
          </a:prstGeom>
          <a:noFill/>
        </p:spPr>
        <p:txBody>
          <a:bodyPr wrap="square" rtlCol="0">
            <a:spAutoFit/>
          </a:bodyPr>
          <a:lstStyle/>
          <a:p>
            <a:r>
              <a:rPr lang="en-US" sz="1400" b="1" dirty="0" smtClean="0">
                <a:solidFill>
                  <a:schemeClr val="bg1"/>
                </a:solidFill>
                <a:latin typeface="+mj-lt"/>
              </a:rPr>
              <a:t> LESS RESTRICTIVE </a:t>
            </a:r>
            <a:r>
              <a:rPr lang="en-US" sz="1400" b="1" dirty="0" smtClean="0">
                <a:latin typeface="+mj-lt"/>
              </a:rPr>
              <a:t>	</a:t>
            </a:r>
            <a:r>
              <a:rPr lang="en-US" sz="1400" dirty="0" smtClean="0">
                <a:latin typeface="+mj-lt"/>
              </a:rPr>
              <a:t>        </a:t>
            </a:r>
            <a:r>
              <a:rPr lang="en-US" sz="1400" dirty="0" smtClean="0"/>
              <a:t>                                                      </a:t>
            </a:r>
            <a:r>
              <a:rPr lang="en-US" sz="1400" b="1" dirty="0" smtClean="0">
                <a:solidFill>
                  <a:schemeClr val="bg1"/>
                </a:solidFill>
              </a:rPr>
              <a:t>MORE RESTRICTIVE</a:t>
            </a:r>
            <a:endParaRPr lang="en-US" sz="1400" b="1" dirty="0" smtClean="0">
              <a:solidFill>
                <a:schemeClr val="bg1"/>
              </a:solidFill>
              <a:latin typeface="+mj-lt"/>
            </a:endParaRPr>
          </a:p>
        </p:txBody>
      </p:sp>
      <p:sp>
        <p:nvSpPr>
          <p:cNvPr id="20" name="Isosceles Triangle 19"/>
          <p:cNvSpPr/>
          <p:nvPr/>
        </p:nvSpPr>
        <p:spPr bwMode="auto">
          <a:xfrm flipV="1">
            <a:off x="2232660" y="3183572"/>
            <a:ext cx="152400" cy="152400"/>
          </a:xfrm>
          <a:prstGeom prst="triangle">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21" name="Isosceles Triangle 20"/>
          <p:cNvSpPr/>
          <p:nvPr/>
        </p:nvSpPr>
        <p:spPr bwMode="auto">
          <a:xfrm flipV="1">
            <a:off x="3505200" y="3198812"/>
            <a:ext cx="152400" cy="152400"/>
          </a:xfrm>
          <a:prstGeom prst="triangle">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22" name="Isosceles Triangle 21"/>
          <p:cNvSpPr/>
          <p:nvPr/>
        </p:nvSpPr>
        <p:spPr bwMode="auto">
          <a:xfrm flipV="1">
            <a:off x="4724400" y="3198812"/>
            <a:ext cx="152400" cy="152400"/>
          </a:xfrm>
          <a:prstGeom prst="triangle">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23" name="Isosceles Triangle 22"/>
          <p:cNvSpPr/>
          <p:nvPr/>
        </p:nvSpPr>
        <p:spPr bwMode="auto">
          <a:xfrm flipV="1">
            <a:off x="6019800" y="3198812"/>
            <a:ext cx="152400" cy="152400"/>
          </a:xfrm>
          <a:prstGeom prst="triangle">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24" name="Isosceles Triangle 23"/>
          <p:cNvSpPr/>
          <p:nvPr/>
        </p:nvSpPr>
        <p:spPr bwMode="auto">
          <a:xfrm>
            <a:off x="2819400" y="3808412"/>
            <a:ext cx="152400" cy="152400"/>
          </a:xfrm>
          <a:prstGeom prst="triangle">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27" name="Isosceles Triangle 26"/>
          <p:cNvSpPr/>
          <p:nvPr/>
        </p:nvSpPr>
        <p:spPr bwMode="auto">
          <a:xfrm>
            <a:off x="4114800" y="3808412"/>
            <a:ext cx="152400" cy="152400"/>
          </a:xfrm>
          <a:prstGeom prst="triangle">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28" name="Isosceles Triangle 27"/>
          <p:cNvSpPr/>
          <p:nvPr/>
        </p:nvSpPr>
        <p:spPr bwMode="auto">
          <a:xfrm>
            <a:off x="5410200" y="3808412"/>
            <a:ext cx="152400" cy="152400"/>
          </a:xfrm>
          <a:prstGeom prst="triangle">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29" name="Isosceles Triangle 28"/>
          <p:cNvSpPr/>
          <p:nvPr/>
        </p:nvSpPr>
        <p:spPr bwMode="auto">
          <a:xfrm>
            <a:off x="6629400" y="3808412"/>
            <a:ext cx="152400" cy="152400"/>
          </a:xfrm>
          <a:prstGeom prst="triangle">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30" name="TextBox 29"/>
          <p:cNvSpPr txBox="1"/>
          <p:nvPr/>
        </p:nvSpPr>
        <p:spPr>
          <a:xfrm>
            <a:off x="2407465" y="4061936"/>
            <a:ext cx="1066800" cy="353943"/>
          </a:xfrm>
          <a:prstGeom prst="rect">
            <a:avLst/>
          </a:prstGeom>
          <a:noFill/>
        </p:spPr>
        <p:txBody>
          <a:bodyPr wrap="square" rtlCol="0">
            <a:spAutoFit/>
          </a:bodyPr>
          <a:lstStyle/>
          <a:p>
            <a:r>
              <a:rPr lang="en-US" sz="1700" b="1" dirty="0" smtClean="0"/>
              <a:t> Classify </a:t>
            </a:r>
          </a:p>
        </p:txBody>
      </p:sp>
      <p:sp>
        <p:nvSpPr>
          <p:cNvPr id="34" name="TextBox 33"/>
          <p:cNvSpPr txBox="1"/>
          <p:nvPr/>
        </p:nvSpPr>
        <p:spPr>
          <a:xfrm>
            <a:off x="6324600" y="4061936"/>
            <a:ext cx="1371600" cy="353943"/>
          </a:xfrm>
          <a:prstGeom prst="rect">
            <a:avLst/>
          </a:prstGeom>
          <a:noFill/>
        </p:spPr>
        <p:txBody>
          <a:bodyPr wrap="square" rtlCol="0">
            <a:spAutoFit/>
          </a:bodyPr>
          <a:lstStyle/>
          <a:p>
            <a:r>
              <a:rPr lang="en-US" sz="1700" b="1" dirty="0" smtClean="0"/>
              <a:t> Block </a:t>
            </a:r>
          </a:p>
        </p:txBody>
      </p:sp>
      <p:sp>
        <p:nvSpPr>
          <p:cNvPr id="39" name="TextBox 38"/>
          <p:cNvSpPr txBox="1"/>
          <p:nvPr/>
        </p:nvSpPr>
        <p:spPr>
          <a:xfrm>
            <a:off x="5029200" y="4061936"/>
            <a:ext cx="1828800" cy="353943"/>
          </a:xfrm>
          <a:prstGeom prst="rect">
            <a:avLst/>
          </a:prstGeom>
          <a:noFill/>
        </p:spPr>
        <p:txBody>
          <a:bodyPr wrap="square" rtlCol="0">
            <a:spAutoFit/>
          </a:bodyPr>
          <a:lstStyle/>
          <a:p>
            <a:r>
              <a:rPr lang="en-US" sz="1700" b="1" dirty="0" smtClean="0"/>
              <a:t>Redirect </a:t>
            </a:r>
          </a:p>
        </p:txBody>
      </p:sp>
      <p:sp>
        <p:nvSpPr>
          <p:cNvPr id="43" name="TextBox 42"/>
          <p:cNvSpPr txBox="1"/>
          <p:nvPr/>
        </p:nvSpPr>
        <p:spPr>
          <a:xfrm>
            <a:off x="3751906" y="4061936"/>
            <a:ext cx="2057400" cy="353943"/>
          </a:xfrm>
          <a:prstGeom prst="rect">
            <a:avLst/>
          </a:prstGeom>
          <a:noFill/>
        </p:spPr>
        <p:txBody>
          <a:bodyPr wrap="square" rtlCol="0">
            <a:spAutoFit/>
          </a:bodyPr>
          <a:lstStyle/>
          <a:p>
            <a:r>
              <a:rPr lang="en-US" sz="1700" b="1" dirty="0" smtClean="0"/>
              <a:t>Modify</a:t>
            </a:r>
          </a:p>
        </p:txBody>
      </p:sp>
      <p:sp>
        <p:nvSpPr>
          <p:cNvPr id="44" name="TextBox 43"/>
          <p:cNvSpPr txBox="1"/>
          <p:nvPr/>
        </p:nvSpPr>
        <p:spPr>
          <a:xfrm>
            <a:off x="1932159" y="2766536"/>
            <a:ext cx="1371600" cy="353943"/>
          </a:xfrm>
          <a:prstGeom prst="rect">
            <a:avLst/>
          </a:prstGeom>
          <a:noFill/>
        </p:spPr>
        <p:txBody>
          <a:bodyPr wrap="square" rtlCol="0">
            <a:spAutoFit/>
          </a:bodyPr>
          <a:lstStyle/>
          <a:p>
            <a:r>
              <a:rPr lang="en-US" sz="1700" dirty="0" smtClean="0"/>
              <a:t> </a:t>
            </a:r>
            <a:r>
              <a:rPr lang="en-US" sz="1700" b="1" dirty="0" smtClean="0"/>
              <a:t>Alert </a:t>
            </a:r>
          </a:p>
        </p:txBody>
      </p:sp>
      <p:sp>
        <p:nvSpPr>
          <p:cNvPr id="46" name="TextBox 45"/>
          <p:cNvSpPr txBox="1"/>
          <p:nvPr/>
        </p:nvSpPr>
        <p:spPr>
          <a:xfrm>
            <a:off x="4335848" y="2766536"/>
            <a:ext cx="1371600" cy="353943"/>
          </a:xfrm>
          <a:prstGeom prst="rect">
            <a:avLst/>
          </a:prstGeom>
          <a:noFill/>
        </p:spPr>
        <p:txBody>
          <a:bodyPr wrap="square" rtlCol="0">
            <a:spAutoFit/>
          </a:bodyPr>
          <a:lstStyle/>
          <a:p>
            <a:r>
              <a:rPr lang="en-US" sz="1700" dirty="0" smtClean="0"/>
              <a:t> </a:t>
            </a:r>
            <a:r>
              <a:rPr lang="en-US" sz="1700" b="1" dirty="0" smtClean="0"/>
              <a:t>Protect </a:t>
            </a:r>
          </a:p>
        </p:txBody>
      </p:sp>
      <p:sp>
        <p:nvSpPr>
          <p:cNvPr id="47" name="TextBox 46"/>
          <p:cNvSpPr txBox="1"/>
          <p:nvPr/>
        </p:nvSpPr>
        <p:spPr>
          <a:xfrm>
            <a:off x="3069882" y="2766536"/>
            <a:ext cx="1371600" cy="353943"/>
          </a:xfrm>
          <a:prstGeom prst="rect">
            <a:avLst/>
          </a:prstGeom>
          <a:noFill/>
        </p:spPr>
        <p:txBody>
          <a:bodyPr wrap="square" rtlCol="0">
            <a:spAutoFit/>
          </a:bodyPr>
          <a:lstStyle/>
          <a:p>
            <a:r>
              <a:rPr lang="en-US" sz="1700" b="1" dirty="0" smtClean="0"/>
              <a:t> Append</a:t>
            </a:r>
          </a:p>
        </p:txBody>
      </p:sp>
      <p:sp>
        <p:nvSpPr>
          <p:cNvPr id="48" name="TextBox 47"/>
          <p:cNvSpPr txBox="1"/>
          <p:nvPr/>
        </p:nvSpPr>
        <p:spPr>
          <a:xfrm>
            <a:off x="5658407" y="2766536"/>
            <a:ext cx="1371600" cy="353943"/>
          </a:xfrm>
          <a:prstGeom prst="rect">
            <a:avLst/>
          </a:prstGeom>
          <a:noFill/>
        </p:spPr>
        <p:txBody>
          <a:bodyPr wrap="square" rtlCol="0">
            <a:spAutoFit/>
          </a:bodyPr>
          <a:lstStyle/>
          <a:p>
            <a:r>
              <a:rPr lang="en-US" sz="1700" b="1" dirty="0" smtClean="0"/>
              <a:t>Review</a:t>
            </a:r>
          </a:p>
        </p:txBody>
      </p:sp>
      <p:sp>
        <p:nvSpPr>
          <p:cNvPr id="31" name="Rectangle 30"/>
          <p:cNvSpPr/>
          <p:nvPr/>
        </p:nvSpPr>
        <p:spPr>
          <a:xfrm>
            <a:off x="419100" y="5373104"/>
            <a:ext cx="8382000" cy="759182"/>
          </a:xfrm>
          <a:prstGeom prst="rect">
            <a:avLst/>
          </a:prstGeom>
        </p:spPr>
        <p:txBody>
          <a:bodyPr wrap="square" lIns="0" rIns="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396875" lvl="2" indent="-396875" fontAlgn="base">
              <a:lnSpc>
                <a:spcPct val="90000"/>
              </a:lnSpc>
              <a:spcBef>
                <a:spcPct val="20000"/>
              </a:spcBef>
              <a:spcAft>
                <a:spcPts val="400"/>
              </a:spcAft>
              <a:buClr>
                <a:srgbClr val="777777"/>
              </a:buClr>
              <a:buSzPct val="130000"/>
              <a:buBlip>
                <a:blip r:embed="rId4"/>
              </a:buBlip>
              <a:defRPr/>
            </a:pPr>
            <a:r>
              <a:rPr lang="en-US" sz="2000" dirty="0">
                <a:solidFill>
                  <a:srgbClr val="99CC99"/>
                </a:solidFill>
              </a:rPr>
              <a:t>Apply the right level of control based on the sensitivity of the data</a:t>
            </a:r>
          </a:p>
          <a:p>
            <a:pPr marL="396875" lvl="2" indent="-396875" fontAlgn="base">
              <a:lnSpc>
                <a:spcPct val="90000"/>
              </a:lnSpc>
              <a:spcBef>
                <a:spcPct val="20000"/>
              </a:spcBef>
              <a:spcAft>
                <a:spcPts val="400"/>
              </a:spcAft>
              <a:buClr>
                <a:srgbClr val="777777"/>
              </a:buClr>
              <a:buSzPct val="130000"/>
              <a:buBlip>
                <a:blip r:embed="rId4"/>
              </a:buBlip>
              <a:defRPr/>
            </a:pPr>
            <a:r>
              <a:rPr lang="en-US" sz="2000" dirty="0">
                <a:solidFill>
                  <a:srgbClr val="99CC99"/>
                </a:solidFill>
              </a:rPr>
              <a:t>Maximize control and minimize unnecessary user disruptions </a:t>
            </a:r>
          </a:p>
        </p:txBody>
      </p:sp>
      <p:sp>
        <p:nvSpPr>
          <p:cNvPr id="36" name="Title 1"/>
          <p:cNvSpPr>
            <a:spLocks noGrp="1"/>
          </p:cNvSpPr>
          <p:nvPr>
            <p:ph type="title"/>
          </p:nvPr>
        </p:nvSpPr>
        <p:spPr>
          <a:xfrm>
            <a:off x="381000" y="304800"/>
            <a:ext cx="8382000" cy="664797"/>
          </a:xfrm>
        </p:spPr>
        <p:txBody>
          <a:bodyPr/>
          <a:lstStyle/>
          <a:p>
            <a:pPr lvl="0"/>
            <a:r>
              <a:rPr lang="en-US" dirty="0" smtClean="0"/>
              <a:t>Protect Communications</a:t>
            </a:r>
            <a:endParaRPr lang="en-US" dirty="0"/>
          </a:p>
        </p:txBody>
      </p:sp>
      <p:sp>
        <p:nvSpPr>
          <p:cNvPr id="35" name="Rectangle 34"/>
          <p:cNvSpPr/>
          <p:nvPr/>
        </p:nvSpPr>
        <p:spPr>
          <a:xfrm>
            <a:off x="457200" y="1143000"/>
            <a:ext cx="8116614" cy="867930"/>
          </a:xfrm>
          <a:prstGeom prst="rect">
            <a:avLst/>
          </a:prstGeom>
        </p:spPr>
        <p:txBody>
          <a:bodyPr wrap="square">
            <a:spAutoFit/>
          </a:bodyPr>
          <a:lstStyle/>
          <a:p>
            <a:pPr algn="ctr">
              <a:lnSpc>
                <a:spcPct val="90000"/>
              </a:lnSpc>
              <a:spcBef>
                <a:spcPct val="20000"/>
              </a:spcBef>
              <a:buNone/>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Safeguard communications with an array of information protection and control tools</a:t>
            </a:r>
          </a:p>
        </p:txBody>
      </p:sp>
      <p:sp>
        <p:nvSpPr>
          <p:cNvPr id="63" name="TextBox 62"/>
          <p:cNvSpPr txBox="1"/>
          <p:nvPr/>
        </p:nvSpPr>
        <p:spPr>
          <a:xfrm>
            <a:off x="7665357" y="4276104"/>
            <a:ext cx="1232581" cy="61555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1700" b="1" dirty="0" smtClean="0">
                <a:solidFill>
                  <a:srgbClr val="FF0000"/>
                </a:solidFill>
              </a:rPr>
              <a:t>HARD</a:t>
            </a:r>
          </a:p>
          <a:p>
            <a:pPr algn="ctr"/>
            <a:r>
              <a:rPr lang="en-US" sz="1700" b="1" dirty="0" smtClean="0">
                <a:solidFill>
                  <a:srgbClr val="FF0000"/>
                </a:solidFill>
              </a:rPr>
              <a:t>CONTROLS</a:t>
            </a:r>
          </a:p>
        </p:txBody>
      </p:sp>
      <p:sp>
        <p:nvSpPr>
          <p:cNvPr id="64" name="TextBox 63"/>
          <p:cNvSpPr txBox="1"/>
          <p:nvPr/>
        </p:nvSpPr>
        <p:spPr>
          <a:xfrm>
            <a:off x="573881" y="4341419"/>
            <a:ext cx="1232581" cy="615553"/>
          </a:xfrm>
          <a:prstGeom prst="rect">
            <a:avLst/>
          </a:prstGeom>
          <a:noFill/>
          <a:effectLst>
            <a:outerShdw blurRad="50800" dist="38100" dir="2700000" algn="tl" rotWithShape="0">
              <a:prstClr val="black">
                <a:alpha val="40000"/>
              </a:prstClr>
            </a:outerShdw>
          </a:effectLst>
          <a:scene3d>
            <a:camera prst="orthographicFront"/>
            <a:lightRig rig="threePt" dir="t"/>
          </a:scene3d>
          <a:sp3d extrusionH="76200">
            <a:extrusionClr>
              <a:schemeClr val="bg1">
                <a:lumMod val="65000"/>
                <a:lumOff val="35000"/>
              </a:schemeClr>
            </a:extrusionClr>
          </a:sp3d>
        </p:spPr>
        <p:txBody>
          <a:bodyPr wrap="square" rtlCol="0">
            <a:spAutoFit/>
          </a:bodyPr>
          <a:lstStyle/>
          <a:p>
            <a:pPr algn="ctr"/>
            <a:r>
              <a:rPr lang="en-US" sz="1700" b="1" dirty="0" smtClean="0">
                <a:solidFill>
                  <a:schemeClr val="accent5"/>
                </a:solidFill>
              </a:rPr>
              <a:t>SOFT</a:t>
            </a:r>
          </a:p>
          <a:p>
            <a:pPr algn="ctr"/>
            <a:r>
              <a:rPr lang="en-US" sz="1700" b="1" dirty="0" smtClean="0">
                <a:solidFill>
                  <a:schemeClr val="accent5"/>
                </a:solidFill>
              </a:rPr>
              <a:t>CONTROLS</a:t>
            </a:r>
          </a:p>
        </p:txBody>
      </p:sp>
      <p:grpSp>
        <p:nvGrpSpPr>
          <p:cNvPr id="88" name="Group 87"/>
          <p:cNvGrpSpPr/>
          <p:nvPr/>
        </p:nvGrpSpPr>
        <p:grpSpPr>
          <a:xfrm>
            <a:off x="563319" y="2832786"/>
            <a:ext cx="910675" cy="1504950"/>
            <a:chOff x="563319" y="2832786"/>
            <a:chExt cx="910675" cy="1504950"/>
          </a:xfrm>
        </p:grpSpPr>
        <p:grpSp>
          <p:nvGrpSpPr>
            <p:cNvPr id="33" name="Group 27"/>
            <p:cNvGrpSpPr>
              <a:grpSpLocks noChangeAspect="1"/>
            </p:cNvGrpSpPr>
            <p:nvPr/>
          </p:nvGrpSpPr>
          <p:grpSpPr bwMode="auto">
            <a:xfrm>
              <a:off x="573881" y="2832786"/>
              <a:ext cx="900113" cy="1504950"/>
              <a:chOff x="78" y="957"/>
              <a:chExt cx="567" cy="948"/>
            </a:xfrm>
          </p:grpSpPr>
          <p:sp>
            <p:nvSpPr>
              <p:cNvPr id="37" name="AutoShape 26"/>
              <p:cNvSpPr>
                <a:spLocks noChangeAspect="1" noChangeArrowheads="1" noTextEdit="1"/>
              </p:cNvSpPr>
              <p:nvPr/>
            </p:nvSpPr>
            <p:spPr bwMode="auto">
              <a:xfrm>
                <a:off x="78" y="957"/>
                <a:ext cx="567" cy="948"/>
              </a:xfrm>
              <a:prstGeom prst="rect">
                <a:avLst/>
              </a:prstGeom>
              <a:noFill/>
              <a:ln>
                <a:noFill/>
              </a:ln>
              <a:scene3d>
                <a:camera prst="orthographicFront"/>
                <a:lightRig rig="threePt" dir="t"/>
              </a:scene3d>
              <a:sp3d>
                <a:bevelT/>
              </a:sp3d>
              <a:extLst>
                <a:ext uri="{909E8E84-426E-40DD-AFC4-6F175D3DCCD1}">
                  <a14:hiddenFill xmlns="" xmlns:a14="http://schemas.microsoft.com/office/drawing/2010/main">
                    <a:solidFill>
                      <a:srgbClr xmlns:mc="http://schemas.openxmlformats.org/markup-compatibility/2006" val="FFFFFF" mc:Ignorable=""/>
                    </a:solidFill>
                  </a14:hiddenFill>
                </a:ext>
                <a:ext uri="{91240B29-F687-4F45-9708-019B960494DF}">
                  <a14:hiddenLine xmlns=""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8"/>
              <p:cNvSpPr>
                <a:spLocks/>
              </p:cNvSpPr>
              <p:nvPr/>
            </p:nvSpPr>
            <p:spPr bwMode="auto">
              <a:xfrm>
                <a:off x="266" y="957"/>
                <a:ext cx="379" cy="948"/>
              </a:xfrm>
              <a:custGeom>
                <a:avLst/>
                <a:gdLst>
                  <a:gd name="T0" fmla="*/ 95 w 759"/>
                  <a:gd name="T1" fmla="*/ 0 h 1896"/>
                  <a:gd name="T2" fmla="*/ 664 w 759"/>
                  <a:gd name="T3" fmla="*/ 0 h 1896"/>
                  <a:gd name="T4" fmla="*/ 684 w 759"/>
                  <a:gd name="T5" fmla="*/ 2 h 1896"/>
                  <a:gd name="T6" fmla="*/ 701 w 759"/>
                  <a:gd name="T7" fmla="*/ 8 h 1896"/>
                  <a:gd name="T8" fmla="*/ 716 w 759"/>
                  <a:gd name="T9" fmla="*/ 15 h 1896"/>
                  <a:gd name="T10" fmla="*/ 732 w 759"/>
                  <a:gd name="T11" fmla="*/ 27 h 1896"/>
                  <a:gd name="T12" fmla="*/ 744 w 759"/>
                  <a:gd name="T13" fmla="*/ 43 h 1896"/>
                  <a:gd name="T14" fmla="*/ 751 w 759"/>
                  <a:gd name="T15" fmla="*/ 58 h 1896"/>
                  <a:gd name="T16" fmla="*/ 757 w 759"/>
                  <a:gd name="T17" fmla="*/ 75 h 1896"/>
                  <a:gd name="T18" fmla="*/ 759 w 759"/>
                  <a:gd name="T19" fmla="*/ 95 h 1896"/>
                  <a:gd name="T20" fmla="*/ 759 w 759"/>
                  <a:gd name="T21" fmla="*/ 1801 h 1896"/>
                  <a:gd name="T22" fmla="*/ 757 w 759"/>
                  <a:gd name="T23" fmla="*/ 1821 h 1896"/>
                  <a:gd name="T24" fmla="*/ 751 w 759"/>
                  <a:gd name="T25" fmla="*/ 1838 h 1896"/>
                  <a:gd name="T26" fmla="*/ 744 w 759"/>
                  <a:gd name="T27" fmla="*/ 1853 h 1896"/>
                  <a:gd name="T28" fmla="*/ 732 w 759"/>
                  <a:gd name="T29" fmla="*/ 1869 h 1896"/>
                  <a:gd name="T30" fmla="*/ 716 w 759"/>
                  <a:gd name="T31" fmla="*/ 1881 h 1896"/>
                  <a:gd name="T32" fmla="*/ 701 w 759"/>
                  <a:gd name="T33" fmla="*/ 1888 h 1896"/>
                  <a:gd name="T34" fmla="*/ 684 w 759"/>
                  <a:gd name="T35" fmla="*/ 1894 h 1896"/>
                  <a:gd name="T36" fmla="*/ 664 w 759"/>
                  <a:gd name="T37" fmla="*/ 1896 h 1896"/>
                  <a:gd name="T38" fmla="*/ 95 w 759"/>
                  <a:gd name="T39" fmla="*/ 1896 h 1896"/>
                  <a:gd name="T40" fmla="*/ 76 w 759"/>
                  <a:gd name="T41" fmla="*/ 1894 h 1896"/>
                  <a:gd name="T42" fmla="*/ 58 w 759"/>
                  <a:gd name="T43" fmla="*/ 1888 h 1896"/>
                  <a:gd name="T44" fmla="*/ 43 w 759"/>
                  <a:gd name="T45" fmla="*/ 1881 h 1896"/>
                  <a:gd name="T46" fmla="*/ 28 w 759"/>
                  <a:gd name="T47" fmla="*/ 1869 h 1896"/>
                  <a:gd name="T48" fmla="*/ 16 w 759"/>
                  <a:gd name="T49" fmla="*/ 1853 h 1896"/>
                  <a:gd name="T50" fmla="*/ 8 w 759"/>
                  <a:gd name="T51" fmla="*/ 1838 h 1896"/>
                  <a:gd name="T52" fmla="*/ 2 w 759"/>
                  <a:gd name="T53" fmla="*/ 1821 h 1896"/>
                  <a:gd name="T54" fmla="*/ 0 w 759"/>
                  <a:gd name="T55" fmla="*/ 1801 h 1896"/>
                  <a:gd name="T56" fmla="*/ 0 w 759"/>
                  <a:gd name="T57" fmla="*/ 95 h 1896"/>
                  <a:gd name="T58" fmla="*/ 2 w 759"/>
                  <a:gd name="T59" fmla="*/ 75 h 1896"/>
                  <a:gd name="T60" fmla="*/ 8 w 759"/>
                  <a:gd name="T61" fmla="*/ 58 h 1896"/>
                  <a:gd name="T62" fmla="*/ 16 w 759"/>
                  <a:gd name="T63" fmla="*/ 43 h 1896"/>
                  <a:gd name="T64" fmla="*/ 28 w 759"/>
                  <a:gd name="T65" fmla="*/ 27 h 1896"/>
                  <a:gd name="T66" fmla="*/ 43 w 759"/>
                  <a:gd name="T67" fmla="*/ 15 h 1896"/>
                  <a:gd name="T68" fmla="*/ 58 w 759"/>
                  <a:gd name="T69" fmla="*/ 8 h 1896"/>
                  <a:gd name="T70" fmla="*/ 76 w 759"/>
                  <a:gd name="T71" fmla="*/ 2 h 1896"/>
                  <a:gd name="T72" fmla="*/ 95 w 759"/>
                  <a:gd name="T73" fmla="*/ 0 h 1896"/>
                  <a:gd name="T74" fmla="*/ 95 w 759"/>
                  <a:gd name="T75" fmla="*/ 0 h 1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9" h="1896">
                    <a:moveTo>
                      <a:pt x="95" y="0"/>
                    </a:moveTo>
                    <a:lnTo>
                      <a:pt x="664" y="0"/>
                    </a:lnTo>
                    <a:lnTo>
                      <a:pt x="684" y="2"/>
                    </a:lnTo>
                    <a:lnTo>
                      <a:pt x="701" y="8"/>
                    </a:lnTo>
                    <a:lnTo>
                      <a:pt x="716" y="15"/>
                    </a:lnTo>
                    <a:lnTo>
                      <a:pt x="732" y="27"/>
                    </a:lnTo>
                    <a:lnTo>
                      <a:pt x="744" y="43"/>
                    </a:lnTo>
                    <a:lnTo>
                      <a:pt x="751" y="58"/>
                    </a:lnTo>
                    <a:lnTo>
                      <a:pt x="757" y="75"/>
                    </a:lnTo>
                    <a:lnTo>
                      <a:pt x="759" y="95"/>
                    </a:lnTo>
                    <a:lnTo>
                      <a:pt x="759" y="1801"/>
                    </a:lnTo>
                    <a:lnTo>
                      <a:pt x="757" y="1821"/>
                    </a:lnTo>
                    <a:lnTo>
                      <a:pt x="751" y="1838"/>
                    </a:lnTo>
                    <a:lnTo>
                      <a:pt x="744" y="1853"/>
                    </a:lnTo>
                    <a:lnTo>
                      <a:pt x="732" y="1869"/>
                    </a:lnTo>
                    <a:lnTo>
                      <a:pt x="716" y="1881"/>
                    </a:lnTo>
                    <a:lnTo>
                      <a:pt x="701" y="1888"/>
                    </a:lnTo>
                    <a:lnTo>
                      <a:pt x="684" y="1894"/>
                    </a:lnTo>
                    <a:lnTo>
                      <a:pt x="664" y="1896"/>
                    </a:lnTo>
                    <a:lnTo>
                      <a:pt x="95" y="1896"/>
                    </a:lnTo>
                    <a:lnTo>
                      <a:pt x="76" y="1894"/>
                    </a:lnTo>
                    <a:lnTo>
                      <a:pt x="58" y="1888"/>
                    </a:lnTo>
                    <a:lnTo>
                      <a:pt x="43" y="1881"/>
                    </a:lnTo>
                    <a:lnTo>
                      <a:pt x="28" y="1869"/>
                    </a:lnTo>
                    <a:lnTo>
                      <a:pt x="16" y="1853"/>
                    </a:lnTo>
                    <a:lnTo>
                      <a:pt x="8" y="1838"/>
                    </a:lnTo>
                    <a:lnTo>
                      <a:pt x="2" y="1821"/>
                    </a:lnTo>
                    <a:lnTo>
                      <a:pt x="0" y="1801"/>
                    </a:lnTo>
                    <a:lnTo>
                      <a:pt x="0" y="95"/>
                    </a:lnTo>
                    <a:lnTo>
                      <a:pt x="2" y="75"/>
                    </a:lnTo>
                    <a:lnTo>
                      <a:pt x="8" y="58"/>
                    </a:lnTo>
                    <a:lnTo>
                      <a:pt x="16" y="43"/>
                    </a:lnTo>
                    <a:lnTo>
                      <a:pt x="28" y="27"/>
                    </a:lnTo>
                    <a:lnTo>
                      <a:pt x="43" y="15"/>
                    </a:lnTo>
                    <a:lnTo>
                      <a:pt x="58" y="8"/>
                    </a:lnTo>
                    <a:lnTo>
                      <a:pt x="76" y="2"/>
                    </a:lnTo>
                    <a:lnTo>
                      <a:pt x="95" y="0"/>
                    </a:lnTo>
                    <a:lnTo>
                      <a:pt x="95" y="0"/>
                    </a:lnTo>
                    <a:close/>
                  </a:path>
                </a:pathLst>
              </a:custGeom>
              <a:solidFill>
                <a:srgbClr val="496B42"/>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9"/>
              <p:cNvSpPr>
                <a:spLocks/>
              </p:cNvSpPr>
              <p:nvPr/>
            </p:nvSpPr>
            <p:spPr bwMode="auto">
              <a:xfrm>
                <a:off x="78" y="1313"/>
                <a:ext cx="190" cy="160"/>
              </a:xfrm>
              <a:custGeom>
                <a:avLst/>
                <a:gdLst>
                  <a:gd name="T0" fmla="*/ 377 w 379"/>
                  <a:gd name="T1" fmla="*/ 0 h 321"/>
                  <a:gd name="T2" fmla="*/ 0 w 379"/>
                  <a:gd name="T3" fmla="*/ 0 h 321"/>
                  <a:gd name="T4" fmla="*/ 8 w 379"/>
                  <a:gd name="T5" fmla="*/ 54 h 321"/>
                  <a:gd name="T6" fmla="*/ 10 w 379"/>
                  <a:gd name="T7" fmla="*/ 56 h 321"/>
                  <a:gd name="T8" fmla="*/ 19 w 379"/>
                  <a:gd name="T9" fmla="*/ 66 h 321"/>
                  <a:gd name="T10" fmla="*/ 31 w 379"/>
                  <a:gd name="T11" fmla="*/ 78 h 321"/>
                  <a:gd name="T12" fmla="*/ 48 w 379"/>
                  <a:gd name="T13" fmla="*/ 95 h 321"/>
                  <a:gd name="T14" fmla="*/ 68 w 379"/>
                  <a:gd name="T15" fmla="*/ 114 h 321"/>
                  <a:gd name="T16" fmla="*/ 91 w 379"/>
                  <a:gd name="T17" fmla="*/ 136 h 321"/>
                  <a:gd name="T18" fmla="*/ 118 w 379"/>
                  <a:gd name="T19" fmla="*/ 159 h 321"/>
                  <a:gd name="T20" fmla="*/ 145 w 379"/>
                  <a:gd name="T21" fmla="*/ 184 h 321"/>
                  <a:gd name="T22" fmla="*/ 174 w 379"/>
                  <a:gd name="T23" fmla="*/ 207 h 321"/>
                  <a:gd name="T24" fmla="*/ 205 w 379"/>
                  <a:gd name="T25" fmla="*/ 232 h 321"/>
                  <a:gd name="T26" fmla="*/ 236 w 379"/>
                  <a:gd name="T27" fmla="*/ 253 h 321"/>
                  <a:gd name="T28" fmla="*/ 267 w 379"/>
                  <a:gd name="T29" fmla="*/ 275 h 321"/>
                  <a:gd name="T30" fmla="*/ 296 w 379"/>
                  <a:gd name="T31" fmla="*/ 292 h 321"/>
                  <a:gd name="T32" fmla="*/ 325 w 379"/>
                  <a:gd name="T33" fmla="*/ 306 h 321"/>
                  <a:gd name="T34" fmla="*/ 352 w 379"/>
                  <a:gd name="T35" fmla="*/ 315 h 321"/>
                  <a:gd name="T36" fmla="*/ 377 w 379"/>
                  <a:gd name="T37" fmla="*/ 321 h 321"/>
                  <a:gd name="T38" fmla="*/ 379 w 379"/>
                  <a:gd name="T39" fmla="*/ 244 h 321"/>
                  <a:gd name="T40" fmla="*/ 379 w 379"/>
                  <a:gd name="T41" fmla="*/ 136 h 321"/>
                  <a:gd name="T42" fmla="*/ 377 w 379"/>
                  <a:gd name="T43" fmla="*/ 41 h 321"/>
                  <a:gd name="T44" fmla="*/ 377 w 379"/>
                  <a:gd name="T4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9" h="321">
                    <a:moveTo>
                      <a:pt x="377" y="0"/>
                    </a:moveTo>
                    <a:lnTo>
                      <a:pt x="0" y="0"/>
                    </a:lnTo>
                    <a:lnTo>
                      <a:pt x="8" y="54"/>
                    </a:lnTo>
                    <a:lnTo>
                      <a:pt x="10" y="56"/>
                    </a:lnTo>
                    <a:lnTo>
                      <a:pt x="19" y="66"/>
                    </a:lnTo>
                    <a:lnTo>
                      <a:pt x="31" y="78"/>
                    </a:lnTo>
                    <a:lnTo>
                      <a:pt x="48" y="95"/>
                    </a:lnTo>
                    <a:lnTo>
                      <a:pt x="68" y="114"/>
                    </a:lnTo>
                    <a:lnTo>
                      <a:pt x="91" y="136"/>
                    </a:lnTo>
                    <a:lnTo>
                      <a:pt x="118" y="159"/>
                    </a:lnTo>
                    <a:lnTo>
                      <a:pt x="145" y="184"/>
                    </a:lnTo>
                    <a:lnTo>
                      <a:pt x="174" y="207"/>
                    </a:lnTo>
                    <a:lnTo>
                      <a:pt x="205" y="232"/>
                    </a:lnTo>
                    <a:lnTo>
                      <a:pt x="236" y="253"/>
                    </a:lnTo>
                    <a:lnTo>
                      <a:pt x="267" y="275"/>
                    </a:lnTo>
                    <a:lnTo>
                      <a:pt x="296" y="292"/>
                    </a:lnTo>
                    <a:lnTo>
                      <a:pt x="325" y="306"/>
                    </a:lnTo>
                    <a:lnTo>
                      <a:pt x="352" y="315"/>
                    </a:lnTo>
                    <a:lnTo>
                      <a:pt x="377" y="321"/>
                    </a:lnTo>
                    <a:lnTo>
                      <a:pt x="379" y="244"/>
                    </a:lnTo>
                    <a:lnTo>
                      <a:pt x="379" y="136"/>
                    </a:lnTo>
                    <a:lnTo>
                      <a:pt x="377" y="41"/>
                    </a:lnTo>
                    <a:lnTo>
                      <a:pt x="377" y="0"/>
                    </a:lnTo>
                    <a:close/>
                  </a:path>
                </a:pathLst>
              </a:custGeom>
              <a:solidFill>
                <a:srgbClr val="496B42"/>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0"/>
              <p:cNvSpPr>
                <a:spLocks/>
              </p:cNvSpPr>
              <p:nvPr/>
            </p:nvSpPr>
            <p:spPr bwMode="auto">
              <a:xfrm>
                <a:off x="78" y="1609"/>
                <a:ext cx="190" cy="161"/>
              </a:xfrm>
              <a:custGeom>
                <a:avLst/>
                <a:gdLst>
                  <a:gd name="T0" fmla="*/ 377 w 379"/>
                  <a:gd name="T1" fmla="*/ 0 h 320"/>
                  <a:gd name="T2" fmla="*/ 0 w 379"/>
                  <a:gd name="T3" fmla="*/ 0 h 320"/>
                  <a:gd name="T4" fmla="*/ 8 w 379"/>
                  <a:gd name="T5" fmla="*/ 54 h 320"/>
                  <a:gd name="T6" fmla="*/ 10 w 379"/>
                  <a:gd name="T7" fmla="*/ 56 h 320"/>
                  <a:gd name="T8" fmla="*/ 19 w 379"/>
                  <a:gd name="T9" fmla="*/ 65 h 320"/>
                  <a:gd name="T10" fmla="*/ 31 w 379"/>
                  <a:gd name="T11" fmla="*/ 77 h 320"/>
                  <a:gd name="T12" fmla="*/ 48 w 379"/>
                  <a:gd name="T13" fmla="*/ 94 h 320"/>
                  <a:gd name="T14" fmla="*/ 68 w 379"/>
                  <a:gd name="T15" fmla="*/ 114 h 320"/>
                  <a:gd name="T16" fmla="*/ 91 w 379"/>
                  <a:gd name="T17" fmla="*/ 135 h 320"/>
                  <a:gd name="T18" fmla="*/ 118 w 379"/>
                  <a:gd name="T19" fmla="*/ 158 h 320"/>
                  <a:gd name="T20" fmla="*/ 145 w 379"/>
                  <a:gd name="T21" fmla="*/ 183 h 320"/>
                  <a:gd name="T22" fmla="*/ 174 w 379"/>
                  <a:gd name="T23" fmla="*/ 206 h 320"/>
                  <a:gd name="T24" fmla="*/ 205 w 379"/>
                  <a:gd name="T25" fmla="*/ 232 h 320"/>
                  <a:gd name="T26" fmla="*/ 236 w 379"/>
                  <a:gd name="T27" fmla="*/ 253 h 320"/>
                  <a:gd name="T28" fmla="*/ 267 w 379"/>
                  <a:gd name="T29" fmla="*/ 274 h 320"/>
                  <a:gd name="T30" fmla="*/ 296 w 379"/>
                  <a:gd name="T31" fmla="*/ 291 h 320"/>
                  <a:gd name="T32" fmla="*/ 325 w 379"/>
                  <a:gd name="T33" fmla="*/ 305 h 320"/>
                  <a:gd name="T34" fmla="*/ 352 w 379"/>
                  <a:gd name="T35" fmla="*/ 315 h 320"/>
                  <a:gd name="T36" fmla="*/ 377 w 379"/>
                  <a:gd name="T37" fmla="*/ 320 h 320"/>
                  <a:gd name="T38" fmla="*/ 379 w 379"/>
                  <a:gd name="T39" fmla="*/ 243 h 320"/>
                  <a:gd name="T40" fmla="*/ 379 w 379"/>
                  <a:gd name="T41" fmla="*/ 135 h 320"/>
                  <a:gd name="T42" fmla="*/ 377 w 379"/>
                  <a:gd name="T43" fmla="*/ 40 h 320"/>
                  <a:gd name="T44" fmla="*/ 377 w 379"/>
                  <a:gd name="T45"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9" h="320">
                    <a:moveTo>
                      <a:pt x="377" y="0"/>
                    </a:moveTo>
                    <a:lnTo>
                      <a:pt x="0" y="0"/>
                    </a:lnTo>
                    <a:lnTo>
                      <a:pt x="8" y="54"/>
                    </a:lnTo>
                    <a:lnTo>
                      <a:pt x="10" y="56"/>
                    </a:lnTo>
                    <a:lnTo>
                      <a:pt x="19" y="65"/>
                    </a:lnTo>
                    <a:lnTo>
                      <a:pt x="31" y="77"/>
                    </a:lnTo>
                    <a:lnTo>
                      <a:pt x="48" y="94"/>
                    </a:lnTo>
                    <a:lnTo>
                      <a:pt x="68" y="114"/>
                    </a:lnTo>
                    <a:lnTo>
                      <a:pt x="91" y="135"/>
                    </a:lnTo>
                    <a:lnTo>
                      <a:pt x="118" y="158"/>
                    </a:lnTo>
                    <a:lnTo>
                      <a:pt x="145" y="183"/>
                    </a:lnTo>
                    <a:lnTo>
                      <a:pt x="174" y="206"/>
                    </a:lnTo>
                    <a:lnTo>
                      <a:pt x="205" y="232"/>
                    </a:lnTo>
                    <a:lnTo>
                      <a:pt x="236" y="253"/>
                    </a:lnTo>
                    <a:lnTo>
                      <a:pt x="267" y="274"/>
                    </a:lnTo>
                    <a:lnTo>
                      <a:pt x="296" y="291"/>
                    </a:lnTo>
                    <a:lnTo>
                      <a:pt x="325" y="305"/>
                    </a:lnTo>
                    <a:lnTo>
                      <a:pt x="352" y="315"/>
                    </a:lnTo>
                    <a:lnTo>
                      <a:pt x="377" y="320"/>
                    </a:lnTo>
                    <a:lnTo>
                      <a:pt x="379" y="243"/>
                    </a:lnTo>
                    <a:lnTo>
                      <a:pt x="379" y="135"/>
                    </a:lnTo>
                    <a:lnTo>
                      <a:pt x="377" y="40"/>
                    </a:lnTo>
                    <a:lnTo>
                      <a:pt x="377" y="0"/>
                    </a:lnTo>
                    <a:close/>
                  </a:path>
                </a:pathLst>
              </a:custGeom>
              <a:solidFill>
                <a:srgbClr val="496B42"/>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1"/>
              <p:cNvSpPr>
                <a:spLocks/>
              </p:cNvSpPr>
              <p:nvPr/>
            </p:nvSpPr>
            <p:spPr bwMode="auto">
              <a:xfrm>
                <a:off x="344" y="1020"/>
                <a:ext cx="224" cy="222"/>
              </a:xfrm>
              <a:custGeom>
                <a:avLst/>
                <a:gdLst>
                  <a:gd name="T0" fmla="*/ 0 w 447"/>
                  <a:gd name="T1" fmla="*/ 222 h 444"/>
                  <a:gd name="T2" fmla="*/ 4 w 447"/>
                  <a:gd name="T3" fmla="*/ 177 h 444"/>
                  <a:gd name="T4" fmla="*/ 18 w 447"/>
                  <a:gd name="T5" fmla="*/ 135 h 444"/>
                  <a:gd name="T6" fmla="*/ 39 w 447"/>
                  <a:gd name="T7" fmla="*/ 98 h 444"/>
                  <a:gd name="T8" fmla="*/ 66 w 447"/>
                  <a:gd name="T9" fmla="*/ 65 h 444"/>
                  <a:gd name="T10" fmla="*/ 99 w 447"/>
                  <a:gd name="T11" fmla="*/ 38 h 444"/>
                  <a:gd name="T12" fmla="*/ 136 w 447"/>
                  <a:gd name="T13" fmla="*/ 17 h 444"/>
                  <a:gd name="T14" fmla="*/ 178 w 447"/>
                  <a:gd name="T15" fmla="*/ 3 h 444"/>
                  <a:gd name="T16" fmla="*/ 223 w 447"/>
                  <a:gd name="T17" fmla="*/ 0 h 444"/>
                  <a:gd name="T18" fmla="*/ 267 w 447"/>
                  <a:gd name="T19" fmla="*/ 3 h 444"/>
                  <a:gd name="T20" fmla="*/ 310 w 447"/>
                  <a:gd name="T21" fmla="*/ 17 h 444"/>
                  <a:gd name="T22" fmla="*/ 348 w 447"/>
                  <a:gd name="T23" fmla="*/ 38 h 444"/>
                  <a:gd name="T24" fmla="*/ 381 w 447"/>
                  <a:gd name="T25" fmla="*/ 65 h 444"/>
                  <a:gd name="T26" fmla="*/ 408 w 447"/>
                  <a:gd name="T27" fmla="*/ 98 h 444"/>
                  <a:gd name="T28" fmla="*/ 430 w 447"/>
                  <a:gd name="T29" fmla="*/ 135 h 444"/>
                  <a:gd name="T30" fmla="*/ 443 w 447"/>
                  <a:gd name="T31" fmla="*/ 177 h 444"/>
                  <a:gd name="T32" fmla="*/ 447 w 447"/>
                  <a:gd name="T33" fmla="*/ 222 h 444"/>
                  <a:gd name="T34" fmla="*/ 443 w 447"/>
                  <a:gd name="T35" fmla="*/ 266 h 444"/>
                  <a:gd name="T36" fmla="*/ 430 w 447"/>
                  <a:gd name="T37" fmla="*/ 309 h 444"/>
                  <a:gd name="T38" fmla="*/ 408 w 447"/>
                  <a:gd name="T39" fmla="*/ 348 h 444"/>
                  <a:gd name="T40" fmla="*/ 381 w 447"/>
                  <a:gd name="T41" fmla="*/ 378 h 444"/>
                  <a:gd name="T42" fmla="*/ 348 w 447"/>
                  <a:gd name="T43" fmla="*/ 405 h 444"/>
                  <a:gd name="T44" fmla="*/ 310 w 447"/>
                  <a:gd name="T45" fmla="*/ 427 h 444"/>
                  <a:gd name="T46" fmla="*/ 267 w 447"/>
                  <a:gd name="T47" fmla="*/ 440 h 444"/>
                  <a:gd name="T48" fmla="*/ 223 w 447"/>
                  <a:gd name="T49" fmla="*/ 444 h 444"/>
                  <a:gd name="T50" fmla="*/ 178 w 447"/>
                  <a:gd name="T51" fmla="*/ 440 h 444"/>
                  <a:gd name="T52" fmla="*/ 136 w 447"/>
                  <a:gd name="T53" fmla="*/ 427 h 444"/>
                  <a:gd name="T54" fmla="*/ 99 w 447"/>
                  <a:gd name="T55" fmla="*/ 405 h 444"/>
                  <a:gd name="T56" fmla="*/ 66 w 447"/>
                  <a:gd name="T57" fmla="*/ 378 h 444"/>
                  <a:gd name="T58" fmla="*/ 39 w 447"/>
                  <a:gd name="T59" fmla="*/ 348 h 444"/>
                  <a:gd name="T60" fmla="*/ 18 w 447"/>
                  <a:gd name="T61" fmla="*/ 309 h 444"/>
                  <a:gd name="T62" fmla="*/ 4 w 447"/>
                  <a:gd name="T63" fmla="*/ 266 h 444"/>
                  <a:gd name="T64" fmla="*/ 0 w 447"/>
                  <a:gd name="T65" fmla="*/ 22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7" h="444">
                    <a:moveTo>
                      <a:pt x="0" y="222"/>
                    </a:moveTo>
                    <a:lnTo>
                      <a:pt x="4" y="177"/>
                    </a:lnTo>
                    <a:lnTo>
                      <a:pt x="18" y="135"/>
                    </a:lnTo>
                    <a:lnTo>
                      <a:pt x="39" y="98"/>
                    </a:lnTo>
                    <a:lnTo>
                      <a:pt x="66" y="65"/>
                    </a:lnTo>
                    <a:lnTo>
                      <a:pt x="99" y="38"/>
                    </a:lnTo>
                    <a:lnTo>
                      <a:pt x="136" y="17"/>
                    </a:lnTo>
                    <a:lnTo>
                      <a:pt x="178" y="3"/>
                    </a:lnTo>
                    <a:lnTo>
                      <a:pt x="223" y="0"/>
                    </a:lnTo>
                    <a:lnTo>
                      <a:pt x="267" y="3"/>
                    </a:lnTo>
                    <a:lnTo>
                      <a:pt x="310" y="17"/>
                    </a:lnTo>
                    <a:lnTo>
                      <a:pt x="348" y="38"/>
                    </a:lnTo>
                    <a:lnTo>
                      <a:pt x="381" y="65"/>
                    </a:lnTo>
                    <a:lnTo>
                      <a:pt x="408" y="98"/>
                    </a:lnTo>
                    <a:lnTo>
                      <a:pt x="430" y="135"/>
                    </a:lnTo>
                    <a:lnTo>
                      <a:pt x="443" y="177"/>
                    </a:lnTo>
                    <a:lnTo>
                      <a:pt x="447" y="222"/>
                    </a:lnTo>
                    <a:lnTo>
                      <a:pt x="443" y="266"/>
                    </a:lnTo>
                    <a:lnTo>
                      <a:pt x="430" y="309"/>
                    </a:lnTo>
                    <a:lnTo>
                      <a:pt x="408" y="348"/>
                    </a:lnTo>
                    <a:lnTo>
                      <a:pt x="381" y="378"/>
                    </a:lnTo>
                    <a:lnTo>
                      <a:pt x="348" y="405"/>
                    </a:lnTo>
                    <a:lnTo>
                      <a:pt x="310" y="427"/>
                    </a:lnTo>
                    <a:lnTo>
                      <a:pt x="267" y="440"/>
                    </a:lnTo>
                    <a:lnTo>
                      <a:pt x="223" y="444"/>
                    </a:lnTo>
                    <a:lnTo>
                      <a:pt x="178" y="440"/>
                    </a:lnTo>
                    <a:lnTo>
                      <a:pt x="136" y="427"/>
                    </a:lnTo>
                    <a:lnTo>
                      <a:pt x="99" y="405"/>
                    </a:lnTo>
                    <a:lnTo>
                      <a:pt x="66" y="378"/>
                    </a:lnTo>
                    <a:lnTo>
                      <a:pt x="39" y="348"/>
                    </a:lnTo>
                    <a:lnTo>
                      <a:pt x="18" y="309"/>
                    </a:lnTo>
                    <a:lnTo>
                      <a:pt x="4" y="266"/>
                    </a:lnTo>
                    <a:lnTo>
                      <a:pt x="0" y="222"/>
                    </a:lnTo>
                    <a:close/>
                  </a:path>
                </a:pathLst>
              </a:custGeom>
              <a:solidFill>
                <a:schemeClr val="bg1"/>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2"/>
              <p:cNvSpPr>
                <a:spLocks/>
              </p:cNvSpPr>
              <p:nvPr/>
            </p:nvSpPr>
            <p:spPr bwMode="auto">
              <a:xfrm>
                <a:off x="331" y="1002"/>
                <a:ext cx="249" cy="101"/>
              </a:xfrm>
              <a:custGeom>
                <a:avLst/>
                <a:gdLst>
                  <a:gd name="T0" fmla="*/ 66 w 499"/>
                  <a:gd name="T1" fmla="*/ 191 h 201"/>
                  <a:gd name="T2" fmla="*/ 77 w 499"/>
                  <a:gd name="T3" fmla="*/ 164 h 201"/>
                  <a:gd name="T4" fmla="*/ 95 w 499"/>
                  <a:gd name="T5" fmla="*/ 139 h 201"/>
                  <a:gd name="T6" fmla="*/ 114 w 499"/>
                  <a:gd name="T7" fmla="*/ 118 h 201"/>
                  <a:gd name="T8" fmla="*/ 137 w 499"/>
                  <a:gd name="T9" fmla="*/ 98 h 201"/>
                  <a:gd name="T10" fmla="*/ 163 w 499"/>
                  <a:gd name="T11" fmla="*/ 83 h 201"/>
                  <a:gd name="T12" fmla="*/ 190 w 499"/>
                  <a:gd name="T13" fmla="*/ 71 h 201"/>
                  <a:gd name="T14" fmla="*/ 219 w 499"/>
                  <a:gd name="T15" fmla="*/ 64 h 201"/>
                  <a:gd name="T16" fmla="*/ 250 w 499"/>
                  <a:gd name="T17" fmla="*/ 62 h 201"/>
                  <a:gd name="T18" fmla="*/ 281 w 499"/>
                  <a:gd name="T19" fmla="*/ 64 h 201"/>
                  <a:gd name="T20" fmla="*/ 310 w 499"/>
                  <a:gd name="T21" fmla="*/ 71 h 201"/>
                  <a:gd name="T22" fmla="*/ 339 w 499"/>
                  <a:gd name="T23" fmla="*/ 83 h 201"/>
                  <a:gd name="T24" fmla="*/ 364 w 499"/>
                  <a:gd name="T25" fmla="*/ 98 h 201"/>
                  <a:gd name="T26" fmla="*/ 385 w 499"/>
                  <a:gd name="T27" fmla="*/ 118 h 201"/>
                  <a:gd name="T28" fmla="*/ 405 w 499"/>
                  <a:gd name="T29" fmla="*/ 139 h 201"/>
                  <a:gd name="T30" fmla="*/ 422 w 499"/>
                  <a:gd name="T31" fmla="*/ 164 h 201"/>
                  <a:gd name="T32" fmla="*/ 434 w 499"/>
                  <a:gd name="T33" fmla="*/ 191 h 201"/>
                  <a:gd name="T34" fmla="*/ 447 w 499"/>
                  <a:gd name="T35" fmla="*/ 191 h 201"/>
                  <a:gd name="T36" fmla="*/ 461 w 499"/>
                  <a:gd name="T37" fmla="*/ 191 h 201"/>
                  <a:gd name="T38" fmla="*/ 472 w 499"/>
                  <a:gd name="T39" fmla="*/ 191 h 201"/>
                  <a:gd name="T40" fmla="*/ 482 w 499"/>
                  <a:gd name="T41" fmla="*/ 191 h 201"/>
                  <a:gd name="T42" fmla="*/ 490 w 499"/>
                  <a:gd name="T43" fmla="*/ 191 h 201"/>
                  <a:gd name="T44" fmla="*/ 495 w 499"/>
                  <a:gd name="T45" fmla="*/ 191 h 201"/>
                  <a:gd name="T46" fmla="*/ 497 w 499"/>
                  <a:gd name="T47" fmla="*/ 191 h 201"/>
                  <a:gd name="T48" fmla="*/ 499 w 499"/>
                  <a:gd name="T49" fmla="*/ 191 h 201"/>
                  <a:gd name="T50" fmla="*/ 495 w 499"/>
                  <a:gd name="T51" fmla="*/ 176 h 201"/>
                  <a:gd name="T52" fmla="*/ 490 w 499"/>
                  <a:gd name="T53" fmla="*/ 162 h 201"/>
                  <a:gd name="T54" fmla="*/ 484 w 499"/>
                  <a:gd name="T55" fmla="*/ 147 h 201"/>
                  <a:gd name="T56" fmla="*/ 476 w 499"/>
                  <a:gd name="T57" fmla="*/ 133 h 201"/>
                  <a:gd name="T58" fmla="*/ 459 w 499"/>
                  <a:gd name="T59" fmla="*/ 104 h 201"/>
                  <a:gd name="T60" fmla="*/ 437 w 499"/>
                  <a:gd name="T61" fmla="*/ 79 h 201"/>
                  <a:gd name="T62" fmla="*/ 412 w 499"/>
                  <a:gd name="T63" fmla="*/ 56 h 201"/>
                  <a:gd name="T64" fmla="*/ 383 w 499"/>
                  <a:gd name="T65" fmla="*/ 37 h 201"/>
                  <a:gd name="T66" fmla="*/ 354 w 499"/>
                  <a:gd name="T67" fmla="*/ 21 h 201"/>
                  <a:gd name="T68" fmla="*/ 321 w 499"/>
                  <a:gd name="T69" fmla="*/ 10 h 201"/>
                  <a:gd name="T70" fmla="*/ 286 w 499"/>
                  <a:gd name="T71" fmla="*/ 2 h 201"/>
                  <a:gd name="T72" fmla="*/ 250 w 499"/>
                  <a:gd name="T73" fmla="*/ 0 h 201"/>
                  <a:gd name="T74" fmla="*/ 215 w 499"/>
                  <a:gd name="T75" fmla="*/ 2 h 201"/>
                  <a:gd name="T76" fmla="*/ 180 w 499"/>
                  <a:gd name="T77" fmla="*/ 10 h 201"/>
                  <a:gd name="T78" fmla="*/ 149 w 499"/>
                  <a:gd name="T79" fmla="*/ 21 h 201"/>
                  <a:gd name="T80" fmla="*/ 118 w 499"/>
                  <a:gd name="T81" fmla="*/ 37 h 201"/>
                  <a:gd name="T82" fmla="*/ 91 w 499"/>
                  <a:gd name="T83" fmla="*/ 54 h 201"/>
                  <a:gd name="T84" fmla="*/ 66 w 499"/>
                  <a:gd name="T85" fmla="*/ 77 h 201"/>
                  <a:gd name="T86" fmla="*/ 45 w 499"/>
                  <a:gd name="T87" fmla="*/ 102 h 201"/>
                  <a:gd name="T88" fmla="*/ 25 w 499"/>
                  <a:gd name="T89" fmla="*/ 131 h 201"/>
                  <a:gd name="T90" fmla="*/ 17 w 499"/>
                  <a:gd name="T91" fmla="*/ 147 h 201"/>
                  <a:gd name="T92" fmla="*/ 12 w 499"/>
                  <a:gd name="T93" fmla="*/ 160 h 201"/>
                  <a:gd name="T94" fmla="*/ 6 w 499"/>
                  <a:gd name="T95" fmla="*/ 176 h 201"/>
                  <a:gd name="T96" fmla="*/ 0 w 499"/>
                  <a:gd name="T97" fmla="*/ 191 h 201"/>
                  <a:gd name="T98" fmla="*/ 2 w 499"/>
                  <a:gd name="T99" fmla="*/ 191 h 201"/>
                  <a:gd name="T100" fmla="*/ 8 w 499"/>
                  <a:gd name="T101" fmla="*/ 195 h 201"/>
                  <a:gd name="T102" fmla="*/ 17 w 499"/>
                  <a:gd name="T103" fmla="*/ 197 h 201"/>
                  <a:gd name="T104" fmla="*/ 29 w 499"/>
                  <a:gd name="T105" fmla="*/ 199 h 201"/>
                  <a:gd name="T106" fmla="*/ 41 w 499"/>
                  <a:gd name="T107" fmla="*/ 201 h 201"/>
                  <a:gd name="T108" fmla="*/ 52 w 499"/>
                  <a:gd name="T109" fmla="*/ 201 h 201"/>
                  <a:gd name="T110" fmla="*/ 60 w 499"/>
                  <a:gd name="T111" fmla="*/ 197 h 201"/>
                  <a:gd name="T112" fmla="*/ 66 w 499"/>
                  <a:gd name="T113" fmla="*/ 19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1">
                    <a:moveTo>
                      <a:pt x="66" y="191"/>
                    </a:moveTo>
                    <a:lnTo>
                      <a:pt x="77" y="164"/>
                    </a:lnTo>
                    <a:lnTo>
                      <a:pt x="95" y="139"/>
                    </a:lnTo>
                    <a:lnTo>
                      <a:pt x="114" y="118"/>
                    </a:lnTo>
                    <a:lnTo>
                      <a:pt x="137" y="98"/>
                    </a:lnTo>
                    <a:lnTo>
                      <a:pt x="163" y="83"/>
                    </a:lnTo>
                    <a:lnTo>
                      <a:pt x="190" y="71"/>
                    </a:lnTo>
                    <a:lnTo>
                      <a:pt x="219" y="64"/>
                    </a:lnTo>
                    <a:lnTo>
                      <a:pt x="250" y="62"/>
                    </a:lnTo>
                    <a:lnTo>
                      <a:pt x="281" y="64"/>
                    </a:lnTo>
                    <a:lnTo>
                      <a:pt x="310" y="71"/>
                    </a:lnTo>
                    <a:lnTo>
                      <a:pt x="339" y="83"/>
                    </a:lnTo>
                    <a:lnTo>
                      <a:pt x="364" y="98"/>
                    </a:lnTo>
                    <a:lnTo>
                      <a:pt x="385" y="118"/>
                    </a:lnTo>
                    <a:lnTo>
                      <a:pt x="405" y="139"/>
                    </a:lnTo>
                    <a:lnTo>
                      <a:pt x="422" y="164"/>
                    </a:lnTo>
                    <a:lnTo>
                      <a:pt x="434" y="191"/>
                    </a:lnTo>
                    <a:lnTo>
                      <a:pt x="447" y="191"/>
                    </a:lnTo>
                    <a:lnTo>
                      <a:pt x="461" y="191"/>
                    </a:lnTo>
                    <a:lnTo>
                      <a:pt x="472" y="191"/>
                    </a:lnTo>
                    <a:lnTo>
                      <a:pt x="482" y="191"/>
                    </a:lnTo>
                    <a:lnTo>
                      <a:pt x="490" y="191"/>
                    </a:lnTo>
                    <a:lnTo>
                      <a:pt x="495" y="191"/>
                    </a:lnTo>
                    <a:lnTo>
                      <a:pt x="497" y="191"/>
                    </a:lnTo>
                    <a:lnTo>
                      <a:pt x="499" y="191"/>
                    </a:lnTo>
                    <a:lnTo>
                      <a:pt x="495" y="176"/>
                    </a:lnTo>
                    <a:lnTo>
                      <a:pt x="490" y="162"/>
                    </a:lnTo>
                    <a:lnTo>
                      <a:pt x="484" y="147"/>
                    </a:lnTo>
                    <a:lnTo>
                      <a:pt x="476" y="133"/>
                    </a:lnTo>
                    <a:lnTo>
                      <a:pt x="459" y="104"/>
                    </a:lnTo>
                    <a:lnTo>
                      <a:pt x="437" y="79"/>
                    </a:lnTo>
                    <a:lnTo>
                      <a:pt x="412" y="56"/>
                    </a:lnTo>
                    <a:lnTo>
                      <a:pt x="383" y="37"/>
                    </a:lnTo>
                    <a:lnTo>
                      <a:pt x="354" y="21"/>
                    </a:lnTo>
                    <a:lnTo>
                      <a:pt x="321" y="10"/>
                    </a:lnTo>
                    <a:lnTo>
                      <a:pt x="286" y="2"/>
                    </a:lnTo>
                    <a:lnTo>
                      <a:pt x="250" y="0"/>
                    </a:lnTo>
                    <a:lnTo>
                      <a:pt x="215" y="2"/>
                    </a:lnTo>
                    <a:lnTo>
                      <a:pt x="180" y="10"/>
                    </a:lnTo>
                    <a:lnTo>
                      <a:pt x="149" y="21"/>
                    </a:lnTo>
                    <a:lnTo>
                      <a:pt x="118" y="37"/>
                    </a:lnTo>
                    <a:lnTo>
                      <a:pt x="91" y="54"/>
                    </a:lnTo>
                    <a:lnTo>
                      <a:pt x="66" y="77"/>
                    </a:lnTo>
                    <a:lnTo>
                      <a:pt x="45" y="102"/>
                    </a:lnTo>
                    <a:lnTo>
                      <a:pt x="25" y="131"/>
                    </a:lnTo>
                    <a:lnTo>
                      <a:pt x="17" y="147"/>
                    </a:lnTo>
                    <a:lnTo>
                      <a:pt x="12" y="160"/>
                    </a:lnTo>
                    <a:lnTo>
                      <a:pt x="6" y="176"/>
                    </a:lnTo>
                    <a:lnTo>
                      <a:pt x="0" y="191"/>
                    </a:lnTo>
                    <a:lnTo>
                      <a:pt x="2" y="191"/>
                    </a:lnTo>
                    <a:lnTo>
                      <a:pt x="8" y="195"/>
                    </a:lnTo>
                    <a:lnTo>
                      <a:pt x="17" y="197"/>
                    </a:lnTo>
                    <a:lnTo>
                      <a:pt x="29" y="199"/>
                    </a:lnTo>
                    <a:lnTo>
                      <a:pt x="41" y="201"/>
                    </a:lnTo>
                    <a:lnTo>
                      <a:pt x="52" y="201"/>
                    </a:lnTo>
                    <a:lnTo>
                      <a:pt x="60" y="197"/>
                    </a:lnTo>
                    <a:lnTo>
                      <a:pt x="66" y="191"/>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33"/>
              <p:cNvSpPr>
                <a:spLocks/>
              </p:cNvSpPr>
              <p:nvPr/>
            </p:nvSpPr>
            <p:spPr bwMode="auto">
              <a:xfrm>
                <a:off x="332" y="1002"/>
                <a:ext cx="248" cy="101"/>
              </a:xfrm>
              <a:custGeom>
                <a:avLst/>
                <a:gdLst>
                  <a:gd name="T0" fmla="*/ 64 w 497"/>
                  <a:gd name="T1" fmla="*/ 191 h 201"/>
                  <a:gd name="T2" fmla="*/ 75 w 497"/>
                  <a:gd name="T3" fmla="*/ 164 h 201"/>
                  <a:gd name="T4" fmla="*/ 93 w 497"/>
                  <a:gd name="T5" fmla="*/ 139 h 201"/>
                  <a:gd name="T6" fmla="*/ 112 w 497"/>
                  <a:gd name="T7" fmla="*/ 118 h 201"/>
                  <a:gd name="T8" fmla="*/ 135 w 497"/>
                  <a:gd name="T9" fmla="*/ 98 h 201"/>
                  <a:gd name="T10" fmla="*/ 161 w 497"/>
                  <a:gd name="T11" fmla="*/ 83 h 201"/>
                  <a:gd name="T12" fmla="*/ 188 w 497"/>
                  <a:gd name="T13" fmla="*/ 71 h 201"/>
                  <a:gd name="T14" fmla="*/ 217 w 497"/>
                  <a:gd name="T15" fmla="*/ 64 h 201"/>
                  <a:gd name="T16" fmla="*/ 248 w 497"/>
                  <a:gd name="T17" fmla="*/ 62 h 201"/>
                  <a:gd name="T18" fmla="*/ 279 w 497"/>
                  <a:gd name="T19" fmla="*/ 64 h 201"/>
                  <a:gd name="T20" fmla="*/ 308 w 497"/>
                  <a:gd name="T21" fmla="*/ 71 h 201"/>
                  <a:gd name="T22" fmla="*/ 337 w 497"/>
                  <a:gd name="T23" fmla="*/ 83 h 201"/>
                  <a:gd name="T24" fmla="*/ 362 w 497"/>
                  <a:gd name="T25" fmla="*/ 98 h 201"/>
                  <a:gd name="T26" fmla="*/ 383 w 497"/>
                  <a:gd name="T27" fmla="*/ 118 h 201"/>
                  <a:gd name="T28" fmla="*/ 403 w 497"/>
                  <a:gd name="T29" fmla="*/ 139 h 201"/>
                  <a:gd name="T30" fmla="*/ 420 w 497"/>
                  <a:gd name="T31" fmla="*/ 164 h 201"/>
                  <a:gd name="T32" fmla="*/ 432 w 497"/>
                  <a:gd name="T33" fmla="*/ 191 h 201"/>
                  <a:gd name="T34" fmla="*/ 445 w 497"/>
                  <a:gd name="T35" fmla="*/ 191 h 201"/>
                  <a:gd name="T36" fmla="*/ 459 w 497"/>
                  <a:gd name="T37" fmla="*/ 191 h 201"/>
                  <a:gd name="T38" fmla="*/ 470 w 497"/>
                  <a:gd name="T39" fmla="*/ 191 h 201"/>
                  <a:gd name="T40" fmla="*/ 480 w 497"/>
                  <a:gd name="T41" fmla="*/ 191 h 201"/>
                  <a:gd name="T42" fmla="*/ 488 w 497"/>
                  <a:gd name="T43" fmla="*/ 191 h 201"/>
                  <a:gd name="T44" fmla="*/ 493 w 497"/>
                  <a:gd name="T45" fmla="*/ 191 h 201"/>
                  <a:gd name="T46" fmla="*/ 495 w 497"/>
                  <a:gd name="T47" fmla="*/ 191 h 201"/>
                  <a:gd name="T48" fmla="*/ 497 w 497"/>
                  <a:gd name="T49" fmla="*/ 191 h 201"/>
                  <a:gd name="T50" fmla="*/ 493 w 497"/>
                  <a:gd name="T51" fmla="*/ 176 h 201"/>
                  <a:gd name="T52" fmla="*/ 488 w 497"/>
                  <a:gd name="T53" fmla="*/ 162 h 201"/>
                  <a:gd name="T54" fmla="*/ 482 w 497"/>
                  <a:gd name="T55" fmla="*/ 147 h 201"/>
                  <a:gd name="T56" fmla="*/ 474 w 497"/>
                  <a:gd name="T57" fmla="*/ 133 h 201"/>
                  <a:gd name="T58" fmla="*/ 457 w 497"/>
                  <a:gd name="T59" fmla="*/ 104 h 201"/>
                  <a:gd name="T60" fmla="*/ 435 w 497"/>
                  <a:gd name="T61" fmla="*/ 79 h 201"/>
                  <a:gd name="T62" fmla="*/ 410 w 497"/>
                  <a:gd name="T63" fmla="*/ 56 h 201"/>
                  <a:gd name="T64" fmla="*/ 381 w 497"/>
                  <a:gd name="T65" fmla="*/ 37 h 201"/>
                  <a:gd name="T66" fmla="*/ 352 w 497"/>
                  <a:gd name="T67" fmla="*/ 21 h 201"/>
                  <a:gd name="T68" fmla="*/ 319 w 497"/>
                  <a:gd name="T69" fmla="*/ 10 h 201"/>
                  <a:gd name="T70" fmla="*/ 284 w 497"/>
                  <a:gd name="T71" fmla="*/ 2 h 201"/>
                  <a:gd name="T72" fmla="*/ 248 w 497"/>
                  <a:gd name="T73" fmla="*/ 0 h 201"/>
                  <a:gd name="T74" fmla="*/ 213 w 497"/>
                  <a:gd name="T75" fmla="*/ 2 h 201"/>
                  <a:gd name="T76" fmla="*/ 178 w 497"/>
                  <a:gd name="T77" fmla="*/ 10 h 201"/>
                  <a:gd name="T78" fmla="*/ 147 w 497"/>
                  <a:gd name="T79" fmla="*/ 21 h 201"/>
                  <a:gd name="T80" fmla="*/ 116 w 497"/>
                  <a:gd name="T81" fmla="*/ 37 h 201"/>
                  <a:gd name="T82" fmla="*/ 89 w 497"/>
                  <a:gd name="T83" fmla="*/ 54 h 201"/>
                  <a:gd name="T84" fmla="*/ 64 w 497"/>
                  <a:gd name="T85" fmla="*/ 77 h 201"/>
                  <a:gd name="T86" fmla="*/ 43 w 497"/>
                  <a:gd name="T87" fmla="*/ 102 h 201"/>
                  <a:gd name="T88" fmla="*/ 23 w 497"/>
                  <a:gd name="T89" fmla="*/ 131 h 201"/>
                  <a:gd name="T90" fmla="*/ 15 w 497"/>
                  <a:gd name="T91" fmla="*/ 147 h 201"/>
                  <a:gd name="T92" fmla="*/ 10 w 497"/>
                  <a:gd name="T93" fmla="*/ 160 h 201"/>
                  <a:gd name="T94" fmla="*/ 4 w 497"/>
                  <a:gd name="T95" fmla="*/ 176 h 201"/>
                  <a:gd name="T96" fmla="*/ 0 w 497"/>
                  <a:gd name="T97" fmla="*/ 191 h 201"/>
                  <a:gd name="T98" fmla="*/ 2 w 497"/>
                  <a:gd name="T99" fmla="*/ 191 h 201"/>
                  <a:gd name="T100" fmla="*/ 8 w 497"/>
                  <a:gd name="T101" fmla="*/ 195 h 201"/>
                  <a:gd name="T102" fmla="*/ 17 w 497"/>
                  <a:gd name="T103" fmla="*/ 197 h 201"/>
                  <a:gd name="T104" fmla="*/ 27 w 497"/>
                  <a:gd name="T105" fmla="*/ 199 h 201"/>
                  <a:gd name="T106" fmla="*/ 39 w 497"/>
                  <a:gd name="T107" fmla="*/ 201 h 201"/>
                  <a:gd name="T108" fmla="*/ 50 w 497"/>
                  <a:gd name="T109" fmla="*/ 201 h 201"/>
                  <a:gd name="T110" fmla="*/ 58 w 497"/>
                  <a:gd name="T111" fmla="*/ 197 h 201"/>
                  <a:gd name="T112" fmla="*/ 64 w 497"/>
                  <a:gd name="T113" fmla="*/ 19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01">
                    <a:moveTo>
                      <a:pt x="64" y="191"/>
                    </a:moveTo>
                    <a:lnTo>
                      <a:pt x="75" y="164"/>
                    </a:lnTo>
                    <a:lnTo>
                      <a:pt x="93" y="139"/>
                    </a:lnTo>
                    <a:lnTo>
                      <a:pt x="112" y="118"/>
                    </a:lnTo>
                    <a:lnTo>
                      <a:pt x="135" y="98"/>
                    </a:lnTo>
                    <a:lnTo>
                      <a:pt x="161" y="83"/>
                    </a:lnTo>
                    <a:lnTo>
                      <a:pt x="188" y="71"/>
                    </a:lnTo>
                    <a:lnTo>
                      <a:pt x="217" y="64"/>
                    </a:lnTo>
                    <a:lnTo>
                      <a:pt x="248" y="62"/>
                    </a:lnTo>
                    <a:lnTo>
                      <a:pt x="279" y="64"/>
                    </a:lnTo>
                    <a:lnTo>
                      <a:pt x="308" y="71"/>
                    </a:lnTo>
                    <a:lnTo>
                      <a:pt x="337" y="83"/>
                    </a:lnTo>
                    <a:lnTo>
                      <a:pt x="362" y="98"/>
                    </a:lnTo>
                    <a:lnTo>
                      <a:pt x="383" y="118"/>
                    </a:lnTo>
                    <a:lnTo>
                      <a:pt x="403" y="139"/>
                    </a:lnTo>
                    <a:lnTo>
                      <a:pt x="420" y="164"/>
                    </a:lnTo>
                    <a:lnTo>
                      <a:pt x="432" y="191"/>
                    </a:lnTo>
                    <a:lnTo>
                      <a:pt x="445" y="191"/>
                    </a:lnTo>
                    <a:lnTo>
                      <a:pt x="459" y="191"/>
                    </a:lnTo>
                    <a:lnTo>
                      <a:pt x="470" y="191"/>
                    </a:lnTo>
                    <a:lnTo>
                      <a:pt x="480" y="191"/>
                    </a:lnTo>
                    <a:lnTo>
                      <a:pt x="488" y="191"/>
                    </a:lnTo>
                    <a:lnTo>
                      <a:pt x="493" y="191"/>
                    </a:lnTo>
                    <a:lnTo>
                      <a:pt x="495" y="191"/>
                    </a:lnTo>
                    <a:lnTo>
                      <a:pt x="497" y="191"/>
                    </a:lnTo>
                    <a:lnTo>
                      <a:pt x="493" y="176"/>
                    </a:lnTo>
                    <a:lnTo>
                      <a:pt x="488" y="162"/>
                    </a:lnTo>
                    <a:lnTo>
                      <a:pt x="482" y="147"/>
                    </a:lnTo>
                    <a:lnTo>
                      <a:pt x="474" y="133"/>
                    </a:lnTo>
                    <a:lnTo>
                      <a:pt x="457" y="104"/>
                    </a:lnTo>
                    <a:lnTo>
                      <a:pt x="435" y="79"/>
                    </a:lnTo>
                    <a:lnTo>
                      <a:pt x="410" y="56"/>
                    </a:lnTo>
                    <a:lnTo>
                      <a:pt x="381" y="37"/>
                    </a:lnTo>
                    <a:lnTo>
                      <a:pt x="352" y="21"/>
                    </a:lnTo>
                    <a:lnTo>
                      <a:pt x="319" y="10"/>
                    </a:lnTo>
                    <a:lnTo>
                      <a:pt x="284" y="2"/>
                    </a:lnTo>
                    <a:lnTo>
                      <a:pt x="248" y="0"/>
                    </a:lnTo>
                    <a:lnTo>
                      <a:pt x="213" y="2"/>
                    </a:lnTo>
                    <a:lnTo>
                      <a:pt x="178" y="10"/>
                    </a:lnTo>
                    <a:lnTo>
                      <a:pt x="147" y="21"/>
                    </a:lnTo>
                    <a:lnTo>
                      <a:pt x="116" y="37"/>
                    </a:lnTo>
                    <a:lnTo>
                      <a:pt x="89" y="54"/>
                    </a:lnTo>
                    <a:lnTo>
                      <a:pt x="64" y="77"/>
                    </a:lnTo>
                    <a:lnTo>
                      <a:pt x="43" y="102"/>
                    </a:lnTo>
                    <a:lnTo>
                      <a:pt x="23" y="131"/>
                    </a:lnTo>
                    <a:lnTo>
                      <a:pt x="15" y="147"/>
                    </a:lnTo>
                    <a:lnTo>
                      <a:pt x="10" y="160"/>
                    </a:lnTo>
                    <a:lnTo>
                      <a:pt x="4" y="176"/>
                    </a:lnTo>
                    <a:lnTo>
                      <a:pt x="0" y="191"/>
                    </a:lnTo>
                    <a:lnTo>
                      <a:pt x="2" y="191"/>
                    </a:lnTo>
                    <a:lnTo>
                      <a:pt x="8" y="195"/>
                    </a:lnTo>
                    <a:lnTo>
                      <a:pt x="17" y="197"/>
                    </a:lnTo>
                    <a:lnTo>
                      <a:pt x="27" y="199"/>
                    </a:lnTo>
                    <a:lnTo>
                      <a:pt x="39" y="201"/>
                    </a:lnTo>
                    <a:lnTo>
                      <a:pt x="50" y="201"/>
                    </a:lnTo>
                    <a:lnTo>
                      <a:pt x="58" y="197"/>
                    </a:lnTo>
                    <a:lnTo>
                      <a:pt x="64" y="191"/>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4"/>
              <p:cNvSpPr>
                <a:spLocks/>
              </p:cNvSpPr>
              <p:nvPr/>
            </p:nvSpPr>
            <p:spPr bwMode="auto">
              <a:xfrm>
                <a:off x="331" y="1002"/>
                <a:ext cx="249" cy="101"/>
              </a:xfrm>
              <a:custGeom>
                <a:avLst/>
                <a:gdLst>
                  <a:gd name="T0" fmla="*/ 66 w 499"/>
                  <a:gd name="T1" fmla="*/ 191 h 201"/>
                  <a:gd name="T2" fmla="*/ 77 w 499"/>
                  <a:gd name="T3" fmla="*/ 164 h 201"/>
                  <a:gd name="T4" fmla="*/ 95 w 499"/>
                  <a:gd name="T5" fmla="*/ 139 h 201"/>
                  <a:gd name="T6" fmla="*/ 114 w 499"/>
                  <a:gd name="T7" fmla="*/ 118 h 201"/>
                  <a:gd name="T8" fmla="*/ 137 w 499"/>
                  <a:gd name="T9" fmla="*/ 98 h 201"/>
                  <a:gd name="T10" fmla="*/ 163 w 499"/>
                  <a:gd name="T11" fmla="*/ 83 h 201"/>
                  <a:gd name="T12" fmla="*/ 190 w 499"/>
                  <a:gd name="T13" fmla="*/ 71 h 201"/>
                  <a:gd name="T14" fmla="*/ 219 w 499"/>
                  <a:gd name="T15" fmla="*/ 64 h 201"/>
                  <a:gd name="T16" fmla="*/ 250 w 499"/>
                  <a:gd name="T17" fmla="*/ 62 h 201"/>
                  <a:gd name="T18" fmla="*/ 281 w 499"/>
                  <a:gd name="T19" fmla="*/ 64 h 201"/>
                  <a:gd name="T20" fmla="*/ 310 w 499"/>
                  <a:gd name="T21" fmla="*/ 71 h 201"/>
                  <a:gd name="T22" fmla="*/ 339 w 499"/>
                  <a:gd name="T23" fmla="*/ 83 h 201"/>
                  <a:gd name="T24" fmla="*/ 364 w 499"/>
                  <a:gd name="T25" fmla="*/ 98 h 201"/>
                  <a:gd name="T26" fmla="*/ 385 w 499"/>
                  <a:gd name="T27" fmla="*/ 118 h 201"/>
                  <a:gd name="T28" fmla="*/ 405 w 499"/>
                  <a:gd name="T29" fmla="*/ 139 h 201"/>
                  <a:gd name="T30" fmla="*/ 422 w 499"/>
                  <a:gd name="T31" fmla="*/ 164 h 201"/>
                  <a:gd name="T32" fmla="*/ 434 w 499"/>
                  <a:gd name="T33" fmla="*/ 191 h 201"/>
                  <a:gd name="T34" fmla="*/ 447 w 499"/>
                  <a:gd name="T35" fmla="*/ 191 h 201"/>
                  <a:gd name="T36" fmla="*/ 461 w 499"/>
                  <a:gd name="T37" fmla="*/ 191 h 201"/>
                  <a:gd name="T38" fmla="*/ 472 w 499"/>
                  <a:gd name="T39" fmla="*/ 191 h 201"/>
                  <a:gd name="T40" fmla="*/ 482 w 499"/>
                  <a:gd name="T41" fmla="*/ 191 h 201"/>
                  <a:gd name="T42" fmla="*/ 490 w 499"/>
                  <a:gd name="T43" fmla="*/ 191 h 201"/>
                  <a:gd name="T44" fmla="*/ 495 w 499"/>
                  <a:gd name="T45" fmla="*/ 191 h 201"/>
                  <a:gd name="T46" fmla="*/ 497 w 499"/>
                  <a:gd name="T47" fmla="*/ 191 h 201"/>
                  <a:gd name="T48" fmla="*/ 499 w 499"/>
                  <a:gd name="T49" fmla="*/ 191 h 201"/>
                  <a:gd name="T50" fmla="*/ 495 w 499"/>
                  <a:gd name="T51" fmla="*/ 176 h 201"/>
                  <a:gd name="T52" fmla="*/ 490 w 499"/>
                  <a:gd name="T53" fmla="*/ 162 h 201"/>
                  <a:gd name="T54" fmla="*/ 484 w 499"/>
                  <a:gd name="T55" fmla="*/ 147 h 201"/>
                  <a:gd name="T56" fmla="*/ 476 w 499"/>
                  <a:gd name="T57" fmla="*/ 133 h 201"/>
                  <a:gd name="T58" fmla="*/ 459 w 499"/>
                  <a:gd name="T59" fmla="*/ 104 h 201"/>
                  <a:gd name="T60" fmla="*/ 437 w 499"/>
                  <a:gd name="T61" fmla="*/ 79 h 201"/>
                  <a:gd name="T62" fmla="*/ 412 w 499"/>
                  <a:gd name="T63" fmla="*/ 56 h 201"/>
                  <a:gd name="T64" fmla="*/ 383 w 499"/>
                  <a:gd name="T65" fmla="*/ 37 h 201"/>
                  <a:gd name="T66" fmla="*/ 354 w 499"/>
                  <a:gd name="T67" fmla="*/ 21 h 201"/>
                  <a:gd name="T68" fmla="*/ 321 w 499"/>
                  <a:gd name="T69" fmla="*/ 10 h 201"/>
                  <a:gd name="T70" fmla="*/ 286 w 499"/>
                  <a:gd name="T71" fmla="*/ 2 h 201"/>
                  <a:gd name="T72" fmla="*/ 250 w 499"/>
                  <a:gd name="T73" fmla="*/ 0 h 201"/>
                  <a:gd name="T74" fmla="*/ 215 w 499"/>
                  <a:gd name="T75" fmla="*/ 2 h 201"/>
                  <a:gd name="T76" fmla="*/ 180 w 499"/>
                  <a:gd name="T77" fmla="*/ 10 h 201"/>
                  <a:gd name="T78" fmla="*/ 149 w 499"/>
                  <a:gd name="T79" fmla="*/ 21 h 201"/>
                  <a:gd name="T80" fmla="*/ 118 w 499"/>
                  <a:gd name="T81" fmla="*/ 37 h 201"/>
                  <a:gd name="T82" fmla="*/ 91 w 499"/>
                  <a:gd name="T83" fmla="*/ 54 h 201"/>
                  <a:gd name="T84" fmla="*/ 66 w 499"/>
                  <a:gd name="T85" fmla="*/ 77 h 201"/>
                  <a:gd name="T86" fmla="*/ 45 w 499"/>
                  <a:gd name="T87" fmla="*/ 102 h 201"/>
                  <a:gd name="T88" fmla="*/ 25 w 499"/>
                  <a:gd name="T89" fmla="*/ 131 h 201"/>
                  <a:gd name="T90" fmla="*/ 17 w 499"/>
                  <a:gd name="T91" fmla="*/ 147 h 201"/>
                  <a:gd name="T92" fmla="*/ 12 w 499"/>
                  <a:gd name="T93" fmla="*/ 160 h 201"/>
                  <a:gd name="T94" fmla="*/ 6 w 499"/>
                  <a:gd name="T95" fmla="*/ 176 h 201"/>
                  <a:gd name="T96" fmla="*/ 0 w 499"/>
                  <a:gd name="T97" fmla="*/ 191 h 201"/>
                  <a:gd name="T98" fmla="*/ 2 w 499"/>
                  <a:gd name="T99" fmla="*/ 191 h 201"/>
                  <a:gd name="T100" fmla="*/ 8 w 499"/>
                  <a:gd name="T101" fmla="*/ 195 h 201"/>
                  <a:gd name="T102" fmla="*/ 17 w 499"/>
                  <a:gd name="T103" fmla="*/ 197 h 201"/>
                  <a:gd name="T104" fmla="*/ 29 w 499"/>
                  <a:gd name="T105" fmla="*/ 199 h 201"/>
                  <a:gd name="T106" fmla="*/ 41 w 499"/>
                  <a:gd name="T107" fmla="*/ 201 h 201"/>
                  <a:gd name="T108" fmla="*/ 52 w 499"/>
                  <a:gd name="T109" fmla="*/ 201 h 201"/>
                  <a:gd name="T110" fmla="*/ 60 w 499"/>
                  <a:gd name="T111" fmla="*/ 197 h 201"/>
                  <a:gd name="T112" fmla="*/ 66 w 499"/>
                  <a:gd name="T113" fmla="*/ 19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1">
                    <a:moveTo>
                      <a:pt x="66" y="191"/>
                    </a:moveTo>
                    <a:lnTo>
                      <a:pt x="77" y="164"/>
                    </a:lnTo>
                    <a:lnTo>
                      <a:pt x="95" y="139"/>
                    </a:lnTo>
                    <a:lnTo>
                      <a:pt x="114" y="118"/>
                    </a:lnTo>
                    <a:lnTo>
                      <a:pt x="137" y="98"/>
                    </a:lnTo>
                    <a:lnTo>
                      <a:pt x="163" y="83"/>
                    </a:lnTo>
                    <a:lnTo>
                      <a:pt x="190" y="71"/>
                    </a:lnTo>
                    <a:lnTo>
                      <a:pt x="219" y="64"/>
                    </a:lnTo>
                    <a:lnTo>
                      <a:pt x="250" y="62"/>
                    </a:lnTo>
                    <a:lnTo>
                      <a:pt x="281" y="64"/>
                    </a:lnTo>
                    <a:lnTo>
                      <a:pt x="310" y="71"/>
                    </a:lnTo>
                    <a:lnTo>
                      <a:pt x="339" y="83"/>
                    </a:lnTo>
                    <a:lnTo>
                      <a:pt x="364" y="98"/>
                    </a:lnTo>
                    <a:lnTo>
                      <a:pt x="385" y="118"/>
                    </a:lnTo>
                    <a:lnTo>
                      <a:pt x="405" y="139"/>
                    </a:lnTo>
                    <a:lnTo>
                      <a:pt x="422" y="164"/>
                    </a:lnTo>
                    <a:lnTo>
                      <a:pt x="434" y="191"/>
                    </a:lnTo>
                    <a:lnTo>
                      <a:pt x="447" y="191"/>
                    </a:lnTo>
                    <a:lnTo>
                      <a:pt x="461" y="191"/>
                    </a:lnTo>
                    <a:lnTo>
                      <a:pt x="472" y="191"/>
                    </a:lnTo>
                    <a:lnTo>
                      <a:pt x="482" y="191"/>
                    </a:lnTo>
                    <a:lnTo>
                      <a:pt x="490" y="191"/>
                    </a:lnTo>
                    <a:lnTo>
                      <a:pt x="495" y="191"/>
                    </a:lnTo>
                    <a:lnTo>
                      <a:pt x="497" y="191"/>
                    </a:lnTo>
                    <a:lnTo>
                      <a:pt x="499" y="191"/>
                    </a:lnTo>
                    <a:lnTo>
                      <a:pt x="495" y="176"/>
                    </a:lnTo>
                    <a:lnTo>
                      <a:pt x="490" y="162"/>
                    </a:lnTo>
                    <a:lnTo>
                      <a:pt x="484" y="147"/>
                    </a:lnTo>
                    <a:lnTo>
                      <a:pt x="476" y="133"/>
                    </a:lnTo>
                    <a:lnTo>
                      <a:pt x="459" y="104"/>
                    </a:lnTo>
                    <a:lnTo>
                      <a:pt x="437" y="79"/>
                    </a:lnTo>
                    <a:lnTo>
                      <a:pt x="412" y="56"/>
                    </a:lnTo>
                    <a:lnTo>
                      <a:pt x="383" y="37"/>
                    </a:lnTo>
                    <a:lnTo>
                      <a:pt x="354" y="21"/>
                    </a:lnTo>
                    <a:lnTo>
                      <a:pt x="321" y="10"/>
                    </a:lnTo>
                    <a:lnTo>
                      <a:pt x="286" y="2"/>
                    </a:lnTo>
                    <a:lnTo>
                      <a:pt x="250" y="0"/>
                    </a:lnTo>
                    <a:lnTo>
                      <a:pt x="215" y="2"/>
                    </a:lnTo>
                    <a:lnTo>
                      <a:pt x="180" y="10"/>
                    </a:lnTo>
                    <a:lnTo>
                      <a:pt x="149" y="21"/>
                    </a:lnTo>
                    <a:lnTo>
                      <a:pt x="118" y="37"/>
                    </a:lnTo>
                    <a:lnTo>
                      <a:pt x="91" y="54"/>
                    </a:lnTo>
                    <a:lnTo>
                      <a:pt x="66" y="77"/>
                    </a:lnTo>
                    <a:lnTo>
                      <a:pt x="45" y="102"/>
                    </a:lnTo>
                    <a:lnTo>
                      <a:pt x="25" y="131"/>
                    </a:lnTo>
                    <a:lnTo>
                      <a:pt x="17" y="147"/>
                    </a:lnTo>
                    <a:lnTo>
                      <a:pt x="12" y="160"/>
                    </a:lnTo>
                    <a:lnTo>
                      <a:pt x="6" y="176"/>
                    </a:lnTo>
                    <a:lnTo>
                      <a:pt x="0" y="191"/>
                    </a:lnTo>
                    <a:lnTo>
                      <a:pt x="2" y="191"/>
                    </a:lnTo>
                    <a:lnTo>
                      <a:pt x="8" y="195"/>
                    </a:lnTo>
                    <a:lnTo>
                      <a:pt x="17" y="197"/>
                    </a:lnTo>
                    <a:lnTo>
                      <a:pt x="29" y="199"/>
                    </a:lnTo>
                    <a:lnTo>
                      <a:pt x="41" y="201"/>
                    </a:lnTo>
                    <a:lnTo>
                      <a:pt x="52" y="201"/>
                    </a:lnTo>
                    <a:lnTo>
                      <a:pt x="60" y="197"/>
                    </a:lnTo>
                    <a:lnTo>
                      <a:pt x="66" y="191"/>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35"/>
              <p:cNvSpPr>
                <a:spLocks/>
              </p:cNvSpPr>
              <p:nvPr/>
            </p:nvSpPr>
            <p:spPr bwMode="auto">
              <a:xfrm>
                <a:off x="331" y="1002"/>
                <a:ext cx="249" cy="103"/>
              </a:xfrm>
              <a:custGeom>
                <a:avLst/>
                <a:gdLst>
                  <a:gd name="T0" fmla="*/ 66 w 499"/>
                  <a:gd name="T1" fmla="*/ 191 h 205"/>
                  <a:gd name="T2" fmla="*/ 77 w 499"/>
                  <a:gd name="T3" fmla="*/ 164 h 205"/>
                  <a:gd name="T4" fmla="*/ 95 w 499"/>
                  <a:gd name="T5" fmla="*/ 139 h 205"/>
                  <a:gd name="T6" fmla="*/ 114 w 499"/>
                  <a:gd name="T7" fmla="*/ 118 h 205"/>
                  <a:gd name="T8" fmla="*/ 137 w 499"/>
                  <a:gd name="T9" fmla="*/ 98 h 205"/>
                  <a:gd name="T10" fmla="*/ 163 w 499"/>
                  <a:gd name="T11" fmla="*/ 83 h 205"/>
                  <a:gd name="T12" fmla="*/ 190 w 499"/>
                  <a:gd name="T13" fmla="*/ 71 h 205"/>
                  <a:gd name="T14" fmla="*/ 219 w 499"/>
                  <a:gd name="T15" fmla="*/ 64 h 205"/>
                  <a:gd name="T16" fmla="*/ 250 w 499"/>
                  <a:gd name="T17" fmla="*/ 62 h 205"/>
                  <a:gd name="T18" fmla="*/ 281 w 499"/>
                  <a:gd name="T19" fmla="*/ 64 h 205"/>
                  <a:gd name="T20" fmla="*/ 310 w 499"/>
                  <a:gd name="T21" fmla="*/ 71 h 205"/>
                  <a:gd name="T22" fmla="*/ 339 w 499"/>
                  <a:gd name="T23" fmla="*/ 83 h 205"/>
                  <a:gd name="T24" fmla="*/ 364 w 499"/>
                  <a:gd name="T25" fmla="*/ 98 h 205"/>
                  <a:gd name="T26" fmla="*/ 385 w 499"/>
                  <a:gd name="T27" fmla="*/ 118 h 205"/>
                  <a:gd name="T28" fmla="*/ 405 w 499"/>
                  <a:gd name="T29" fmla="*/ 139 h 205"/>
                  <a:gd name="T30" fmla="*/ 422 w 499"/>
                  <a:gd name="T31" fmla="*/ 164 h 205"/>
                  <a:gd name="T32" fmla="*/ 434 w 499"/>
                  <a:gd name="T33" fmla="*/ 191 h 205"/>
                  <a:gd name="T34" fmla="*/ 439 w 499"/>
                  <a:gd name="T35" fmla="*/ 195 h 205"/>
                  <a:gd name="T36" fmla="*/ 447 w 499"/>
                  <a:gd name="T37" fmla="*/ 199 h 205"/>
                  <a:gd name="T38" fmla="*/ 459 w 499"/>
                  <a:gd name="T39" fmla="*/ 201 h 205"/>
                  <a:gd name="T40" fmla="*/ 470 w 499"/>
                  <a:gd name="T41" fmla="*/ 201 h 205"/>
                  <a:gd name="T42" fmla="*/ 482 w 499"/>
                  <a:gd name="T43" fmla="*/ 199 h 205"/>
                  <a:gd name="T44" fmla="*/ 492 w 499"/>
                  <a:gd name="T45" fmla="*/ 199 h 205"/>
                  <a:gd name="T46" fmla="*/ 497 w 499"/>
                  <a:gd name="T47" fmla="*/ 195 h 205"/>
                  <a:gd name="T48" fmla="*/ 499 w 499"/>
                  <a:gd name="T49" fmla="*/ 191 h 205"/>
                  <a:gd name="T50" fmla="*/ 495 w 499"/>
                  <a:gd name="T51" fmla="*/ 176 h 205"/>
                  <a:gd name="T52" fmla="*/ 490 w 499"/>
                  <a:gd name="T53" fmla="*/ 162 h 205"/>
                  <a:gd name="T54" fmla="*/ 484 w 499"/>
                  <a:gd name="T55" fmla="*/ 147 h 205"/>
                  <a:gd name="T56" fmla="*/ 476 w 499"/>
                  <a:gd name="T57" fmla="*/ 133 h 205"/>
                  <a:gd name="T58" fmla="*/ 459 w 499"/>
                  <a:gd name="T59" fmla="*/ 104 h 205"/>
                  <a:gd name="T60" fmla="*/ 437 w 499"/>
                  <a:gd name="T61" fmla="*/ 79 h 205"/>
                  <a:gd name="T62" fmla="*/ 412 w 499"/>
                  <a:gd name="T63" fmla="*/ 56 h 205"/>
                  <a:gd name="T64" fmla="*/ 383 w 499"/>
                  <a:gd name="T65" fmla="*/ 37 h 205"/>
                  <a:gd name="T66" fmla="*/ 354 w 499"/>
                  <a:gd name="T67" fmla="*/ 21 h 205"/>
                  <a:gd name="T68" fmla="*/ 321 w 499"/>
                  <a:gd name="T69" fmla="*/ 10 h 205"/>
                  <a:gd name="T70" fmla="*/ 286 w 499"/>
                  <a:gd name="T71" fmla="*/ 2 h 205"/>
                  <a:gd name="T72" fmla="*/ 250 w 499"/>
                  <a:gd name="T73" fmla="*/ 0 h 205"/>
                  <a:gd name="T74" fmla="*/ 215 w 499"/>
                  <a:gd name="T75" fmla="*/ 2 h 205"/>
                  <a:gd name="T76" fmla="*/ 180 w 499"/>
                  <a:gd name="T77" fmla="*/ 10 h 205"/>
                  <a:gd name="T78" fmla="*/ 149 w 499"/>
                  <a:gd name="T79" fmla="*/ 21 h 205"/>
                  <a:gd name="T80" fmla="*/ 118 w 499"/>
                  <a:gd name="T81" fmla="*/ 37 h 205"/>
                  <a:gd name="T82" fmla="*/ 91 w 499"/>
                  <a:gd name="T83" fmla="*/ 54 h 205"/>
                  <a:gd name="T84" fmla="*/ 66 w 499"/>
                  <a:gd name="T85" fmla="*/ 77 h 205"/>
                  <a:gd name="T86" fmla="*/ 45 w 499"/>
                  <a:gd name="T87" fmla="*/ 102 h 205"/>
                  <a:gd name="T88" fmla="*/ 25 w 499"/>
                  <a:gd name="T89" fmla="*/ 131 h 205"/>
                  <a:gd name="T90" fmla="*/ 17 w 499"/>
                  <a:gd name="T91" fmla="*/ 147 h 205"/>
                  <a:gd name="T92" fmla="*/ 12 w 499"/>
                  <a:gd name="T93" fmla="*/ 160 h 205"/>
                  <a:gd name="T94" fmla="*/ 6 w 499"/>
                  <a:gd name="T95" fmla="*/ 176 h 205"/>
                  <a:gd name="T96" fmla="*/ 0 w 499"/>
                  <a:gd name="T97" fmla="*/ 191 h 205"/>
                  <a:gd name="T98" fmla="*/ 0 w 499"/>
                  <a:gd name="T99" fmla="*/ 195 h 205"/>
                  <a:gd name="T100" fmla="*/ 6 w 499"/>
                  <a:gd name="T101" fmla="*/ 199 h 205"/>
                  <a:gd name="T102" fmla="*/ 16 w 499"/>
                  <a:gd name="T103" fmla="*/ 203 h 205"/>
                  <a:gd name="T104" fmla="*/ 27 w 499"/>
                  <a:gd name="T105" fmla="*/ 205 h 205"/>
                  <a:gd name="T106" fmla="*/ 41 w 499"/>
                  <a:gd name="T107" fmla="*/ 205 h 205"/>
                  <a:gd name="T108" fmla="*/ 52 w 499"/>
                  <a:gd name="T109" fmla="*/ 203 h 205"/>
                  <a:gd name="T110" fmla="*/ 60 w 499"/>
                  <a:gd name="T111" fmla="*/ 199 h 205"/>
                  <a:gd name="T112" fmla="*/ 66 w 499"/>
                  <a:gd name="T113" fmla="*/ 191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5">
                    <a:moveTo>
                      <a:pt x="66" y="191"/>
                    </a:moveTo>
                    <a:lnTo>
                      <a:pt x="77" y="164"/>
                    </a:lnTo>
                    <a:lnTo>
                      <a:pt x="95" y="139"/>
                    </a:lnTo>
                    <a:lnTo>
                      <a:pt x="114" y="118"/>
                    </a:lnTo>
                    <a:lnTo>
                      <a:pt x="137" y="98"/>
                    </a:lnTo>
                    <a:lnTo>
                      <a:pt x="163" y="83"/>
                    </a:lnTo>
                    <a:lnTo>
                      <a:pt x="190" y="71"/>
                    </a:lnTo>
                    <a:lnTo>
                      <a:pt x="219" y="64"/>
                    </a:lnTo>
                    <a:lnTo>
                      <a:pt x="250" y="62"/>
                    </a:lnTo>
                    <a:lnTo>
                      <a:pt x="281" y="64"/>
                    </a:lnTo>
                    <a:lnTo>
                      <a:pt x="310" y="71"/>
                    </a:lnTo>
                    <a:lnTo>
                      <a:pt x="339" y="83"/>
                    </a:lnTo>
                    <a:lnTo>
                      <a:pt x="364" y="98"/>
                    </a:lnTo>
                    <a:lnTo>
                      <a:pt x="385" y="118"/>
                    </a:lnTo>
                    <a:lnTo>
                      <a:pt x="405" y="139"/>
                    </a:lnTo>
                    <a:lnTo>
                      <a:pt x="422" y="164"/>
                    </a:lnTo>
                    <a:lnTo>
                      <a:pt x="434" y="191"/>
                    </a:lnTo>
                    <a:lnTo>
                      <a:pt x="439" y="195"/>
                    </a:lnTo>
                    <a:lnTo>
                      <a:pt x="447" y="199"/>
                    </a:lnTo>
                    <a:lnTo>
                      <a:pt x="459" y="201"/>
                    </a:lnTo>
                    <a:lnTo>
                      <a:pt x="470" y="201"/>
                    </a:lnTo>
                    <a:lnTo>
                      <a:pt x="482" y="199"/>
                    </a:lnTo>
                    <a:lnTo>
                      <a:pt x="492" y="199"/>
                    </a:lnTo>
                    <a:lnTo>
                      <a:pt x="497" y="195"/>
                    </a:lnTo>
                    <a:lnTo>
                      <a:pt x="499" y="191"/>
                    </a:lnTo>
                    <a:lnTo>
                      <a:pt x="495" y="176"/>
                    </a:lnTo>
                    <a:lnTo>
                      <a:pt x="490" y="162"/>
                    </a:lnTo>
                    <a:lnTo>
                      <a:pt x="484" y="147"/>
                    </a:lnTo>
                    <a:lnTo>
                      <a:pt x="476" y="133"/>
                    </a:lnTo>
                    <a:lnTo>
                      <a:pt x="459" y="104"/>
                    </a:lnTo>
                    <a:lnTo>
                      <a:pt x="437" y="79"/>
                    </a:lnTo>
                    <a:lnTo>
                      <a:pt x="412" y="56"/>
                    </a:lnTo>
                    <a:lnTo>
                      <a:pt x="383" y="37"/>
                    </a:lnTo>
                    <a:lnTo>
                      <a:pt x="354" y="21"/>
                    </a:lnTo>
                    <a:lnTo>
                      <a:pt x="321" y="10"/>
                    </a:lnTo>
                    <a:lnTo>
                      <a:pt x="286" y="2"/>
                    </a:lnTo>
                    <a:lnTo>
                      <a:pt x="250" y="0"/>
                    </a:lnTo>
                    <a:lnTo>
                      <a:pt x="215" y="2"/>
                    </a:lnTo>
                    <a:lnTo>
                      <a:pt x="180" y="10"/>
                    </a:lnTo>
                    <a:lnTo>
                      <a:pt x="149" y="21"/>
                    </a:lnTo>
                    <a:lnTo>
                      <a:pt x="118" y="37"/>
                    </a:lnTo>
                    <a:lnTo>
                      <a:pt x="91" y="54"/>
                    </a:lnTo>
                    <a:lnTo>
                      <a:pt x="66" y="77"/>
                    </a:lnTo>
                    <a:lnTo>
                      <a:pt x="45" y="102"/>
                    </a:lnTo>
                    <a:lnTo>
                      <a:pt x="25" y="131"/>
                    </a:lnTo>
                    <a:lnTo>
                      <a:pt x="17" y="147"/>
                    </a:lnTo>
                    <a:lnTo>
                      <a:pt x="12" y="160"/>
                    </a:lnTo>
                    <a:lnTo>
                      <a:pt x="6" y="176"/>
                    </a:lnTo>
                    <a:lnTo>
                      <a:pt x="0" y="191"/>
                    </a:lnTo>
                    <a:lnTo>
                      <a:pt x="0" y="195"/>
                    </a:lnTo>
                    <a:lnTo>
                      <a:pt x="6" y="199"/>
                    </a:lnTo>
                    <a:lnTo>
                      <a:pt x="16" y="203"/>
                    </a:lnTo>
                    <a:lnTo>
                      <a:pt x="27" y="205"/>
                    </a:lnTo>
                    <a:lnTo>
                      <a:pt x="41" y="205"/>
                    </a:lnTo>
                    <a:lnTo>
                      <a:pt x="52" y="203"/>
                    </a:lnTo>
                    <a:lnTo>
                      <a:pt x="60" y="199"/>
                    </a:lnTo>
                    <a:lnTo>
                      <a:pt x="66" y="191"/>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36"/>
              <p:cNvSpPr>
                <a:spLocks/>
              </p:cNvSpPr>
              <p:nvPr/>
            </p:nvSpPr>
            <p:spPr bwMode="auto">
              <a:xfrm>
                <a:off x="344" y="1315"/>
                <a:ext cx="224" cy="223"/>
              </a:xfrm>
              <a:custGeom>
                <a:avLst/>
                <a:gdLst>
                  <a:gd name="T0" fmla="*/ 0 w 447"/>
                  <a:gd name="T1" fmla="*/ 222 h 447"/>
                  <a:gd name="T2" fmla="*/ 4 w 447"/>
                  <a:gd name="T3" fmla="*/ 178 h 447"/>
                  <a:gd name="T4" fmla="*/ 18 w 447"/>
                  <a:gd name="T5" fmla="*/ 135 h 447"/>
                  <a:gd name="T6" fmla="*/ 39 w 447"/>
                  <a:gd name="T7" fmla="*/ 99 h 447"/>
                  <a:gd name="T8" fmla="*/ 66 w 447"/>
                  <a:gd name="T9" fmla="*/ 66 h 447"/>
                  <a:gd name="T10" fmla="*/ 99 w 447"/>
                  <a:gd name="T11" fmla="*/ 39 h 447"/>
                  <a:gd name="T12" fmla="*/ 136 w 447"/>
                  <a:gd name="T13" fmla="*/ 18 h 447"/>
                  <a:gd name="T14" fmla="*/ 178 w 447"/>
                  <a:gd name="T15" fmla="*/ 4 h 447"/>
                  <a:gd name="T16" fmla="*/ 223 w 447"/>
                  <a:gd name="T17" fmla="*/ 0 h 447"/>
                  <a:gd name="T18" fmla="*/ 267 w 447"/>
                  <a:gd name="T19" fmla="*/ 4 h 447"/>
                  <a:gd name="T20" fmla="*/ 310 w 447"/>
                  <a:gd name="T21" fmla="*/ 18 h 447"/>
                  <a:gd name="T22" fmla="*/ 348 w 447"/>
                  <a:gd name="T23" fmla="*/ 39 h 447"/>
                  <a:gd name="T24" fmla="*/ 381 w 447"/>
                  <a:gd name="T25" fmla="*/ 66 h 447"/>
                  <a:gd name="T26" fmla="*/ 408 w 447"/>
                  <a:gd name="T27" fmla="*/ 99 h 447"/>
                  <a:gd name="T28" fmla="*/ 430 w 447"/>
                  <a:gd name="T29" fmla="*/ 135 h 447"/>
                  <a:gd name="T30" fmla="*/ 443 w 447"/>
                  <a:gd name="T31" fmla="*/ 178 h 447"/>
                  <a:gd name="T32" fmla="*/ 447 w 447"/>
                  <a:gd name="T33" fmla="*/ 222 h 447"/>
                  <a:gd name="T34" fmla="*/ 443 w 447"/>
                  <a:gd name="T35" fmla="*/ 267 h 447"/>
                  <a:gd name="T36" fmla="*/ 430 w 447"/>
                  <a:gd name="T37" fmla="*/ 309 h 447"/>
                  <a:gd name="T38" fmla="*/ 408 w 447"/>
                  <a:gd name="T39" fmla="*/ 348 h 447"/>
                  <a:gd name="T40" fmla="*/ 381 w 447"/>
                  <a:gd name="T41" fmla="*/ 381 h 447"/>
                  <a:gd name="T42" fmla="*/ 348 w 447"/>
                  <a:gd name="T43" fmla="*/ 408 h 447"/>
                  <a:gd name="T44" fmla="*/ 310 w 447"/>
                  <a:gd name="T45" fmla="*/ 429 h 447"/>
                  <a:gd name="T46" fmla="*/ 267 w 447"/>
                  <a:gd name="T47" fmla="*/ 443 h 447"/>
                  <a:gd name="T48" fmla="*/ 223 w 447"/>
                  <a:gd name="T49" fmla="*/ 447 h 447"/>
                  <a:gd name="T50" fmla="*/ 178 w 447"/>
                  <a:gd name="T51" fmla="*/ 443 h 447"/>
                  <a:gd name="T52" fmla="*/ 136 w 447"/>
                  <a:gd name="T53" fmla="*/ 429 h 447"/>
                  <a:gd name="T54" fmla="*/ 99 w 447"/>
                  <a:gd name="T55" fmla="*/ 408 h 447"/>
                  <a:gd name="T56" fmla="*/ 66 w 447"/>
                  <a:gd name="T57" fmla="*/ 381 h 447"/>
                  <a:gd name="T58" fmla="*/ 39 w 447"/>
                  <a:gd name="T59" fmla="*/ 348 h 447"/>
                  <a:gd name="T60" fmla="*/ 18 w 447"/>
                  <a:gd name="T61" fmla="*/ 309 h 447"/>
                  <a:gd name="T62" fmla="*/ 4 w 447"/>
                  <a:gd name="T63" fmla="*/ 267 h 447"/>
                  <a:gd name="T64" fmla="*/ 0 w 447"/>
                  <a:gd name="T65" fmla="*/ 22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7" h="447">
                    <a:moveTo>
                      <a:pt x="0" y="222"/>
                    </a:moveTo>
                    <a:lnTo>
                      <a:pt x="4" y="178"/>
                    </a:lnTo>
                    <a:lnTo>
                      <a:pt x="18" y="135"/>
                    </a:lnTo>
                    <a:lnTo>
                      <a:pt x="39" y="99"/>
                    </a:lnTo>
                    <a:lnTo>
                      <a:pt x="66" y="66"/>
                    </a:lnTo>
                    <a:lnTo>
                      <a:pt x="99" y="39"/>
                    </a:lnTo>
                    <a:lnTo>
                      <a:pt x="136" y="18"/>
                    </a:lnTo>
                    <a:lnTo>
                      <a:pt x="178" y="4"/>
                    </a:lnTo>
                    <a:lnTo>
                      <a:pt x="223" y="0"/>
                    </a:lnTo>
                    <a:lnTo>
                      <a:pt x="267" y="4"/>
                    </a:lnTo>
                    <a:lnTo>
                      <a:pt x="310" y="18"/>
                    </a:lnTo>
                    <a:lnTo>
                      <a:pt x="348" y="39"/>
                    </a:lnTo>
                    <a:lnTo>
                      <a:pt x="381" y="66"/>
                    </a:lnTo>
                    <a:lnTo>
                      <a:pt x="408" y="99"/>
                    </a:lnTo>
                    <a:lnTo>
                      <a:pt x="430" y="135"/>
                    </a:lnTo>
                    <a:lnTo>
                      <a:pt x="443" y="178"/>
                    </a:lnTo>
                    <a:lnTo>
                      <a:pt x="447" y="222"/>
                    </a:lnTo>
                    <a:lnTo>
                      <a:pt x="443" y="267"/>
                    </a:lnTo>
                    <a:lnTo>
                      <a:pt x="430" y="309"/>
                    </a:lnTo>
                    <a:lnTo>
                      <a:pt x="408" y="348"/>
                    </a:lnTo>
                    <a:lnTo>
                      <a:pt x="381" y="381"/>
                    </a:lnTo>
                    <a:lnTo>
                      <a:pt x="348" y="408"/>
                    </a:lnTo>
                    <a:lnTo>
                      <a:pt x="310" y="429"/>
                    </a:lnTo>
                    <a:lnTo>
                      <a:pt x="267" y="443"/>
                    </a:lnTo>
                    <a:lnTo>
                      <a:pt x="223" y="447"/>
                    </a:lnTo>
                    <a:lnTo>
                      <a:pt x="178" y="443"/>
                    </a:lnTo>
                    <a:lnTo>
                      <a:pt x="136" y="429"/>
                    </a:lnTo>
                    <a:lnTo>
                      <a:pt x="99" y="408"/>
                    </a:lnTo>
                    <a:lnTo>
                      <a:pt x="66" y="381"/>
                    </a:lnTo>
                    <a:lnTo>
                      <a:pt x="39" y="348"/>
                    </a:lnTo>
                    <a:lnTo>
                      <a:pt x="18" y="309"/>
                    </a:lnTo>
                    <a:lnTo>
                      <a:pt x="4" y="267"/>
                    </a:lnTo>
                    <a:lnTo>
                      <a:pt x="0" y="222"/>
                    </a:lnTo>
                    <a:close/>
                  </a:path>
                </a:pathLst>
              </a:custGeom>
              <a:solidFill>
                <a:srgbClr val="FFFF00"/>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37"/>
              <p:cNvSpPr>
                <a:spLocks/>
              </p:cNvSpPr>
              <p:nvPr/>
            </p:nvSpPr>
            <p:spPr bwMode="auto">
              <a:xfrm>
                <a:off x="331" y="1297"/>
                <a:ext cx="249" cy="101"/>
              </a:xfrm>
              <a:custGeom>
                <a:avLst/>
                <a:gdLst>
                  <a:gd name="T0" fmla="*/ 66 w 499"/>
                  <a:gd name="T1" fmla="*/ 192 h 201"/>
                  <a:gd name="T2" fmla="*/ 77 w 499"/>
                  <a:gd name="T3" fmla="*/ 165 h 201"/>
                  <a:gd name="T4" fmla="*/ 95 w 499"/>
                  <a:gd name="T5" fmla="*/ 139 h 201"/>
                  <a:gd name="T6" fmla="*/ 114 w 499"/>
                  <a:gd name="T7" fmla="*/ 118 h 201"/>
                  <a:gd name="T8" fmla="*/ 137 w 499"/>
                  <a:gd name="T9" fmla="*/ 99 h 201"/>
                  <a:gd name="T10" fmla="*/ 163 w 499"/>
                  <a:gd name="T11" fmla="*/ 85 h 201"/>
                  <a:gd name="T12" fmla="*/ 190 w 499"/>
                  <a:gd name="T13" fmla="*/ 74 h 201"/>
                  <a:gd name="T14" fmla="*/ 219 w 499"/>
                  <a:gd name="T15" fmla="*/ 66 h 201"/>
                  <a:gd name="T16" fmla="*/ 250 w 499"/>
                  <a:gd name="T17" fmla="*/ 64 h 201"/>
                  <a:gd name="T18" fmla="*/ 281 w 499"/>
                  <a:gd name="T19" fmla="*/ 66 h 201"/>
                  <a:gd name="T20" fmla="*/ 310 w 499"/>
                  <a:gd name="T21" fmla="*/ 74 h 201"/>
                  <a:gd name="T22" fmla="*/ 339 w 499"/>
                  <a:gd name="T23" fmla="*/ 85 h 201"/>
                  <a:gd name="T24" fmla="*/ 364 w 499"/>
                  <a:gd name="T25" fmla="*/ 99 h 201"/>
                  <a:gd name="T26" fmla="*/ 385 w 499"/>
                  <a:gd name="T27" fmla="*/ 118 h 201"/>
                  <a:gd name="T28" fmla="*/ 405 w 499"/>
                  <a:gd name="T29" fmla="*/ 139 h 201"/>
                  <a:gd name="T30" fmla="*/ 422 w 499"/>
                  <a:gd name="T31" fmla="*/ 165 h 201"/>
                  <a:gd name="T32" fmla="*/ 434 w 499"/>
                  <a:gd name="T33" fmla="*/ 192 h 201"/>
                  <a:gd name="T34" fmla="*/ 447 w 499"/>
                  <a:gd name="T35" fmla="*/ 192 h 201"/>
                  <a:gd name="T36" fmla="*/ 461 w 499"/>
                  <a:gd name="T37" fmla="*/ 192 h 201"/>
                  <a:gd name="T38" fmla="*/ 472 w 499"/>
                  <a:gd name="T39" fmla="*/ 192 h 201"/>
                  <a:gd name="T40" fmla="*/ 482 w 499"/>
                  <a:gd name="T41" fmla="*/ 192 h 201"/>
                  <a:gd name="T42" fmla="*/ 490 w 499"/>
                  <a:gd name="T43" fmla="*/ 192 h 201"/>
                  <a:gd name="T44" fmla="*/ 495 w 499"/>
                  <a:gd name="T45" fmla="*/ 192 h 201"/>
                  <a:gd name="T46" fmla="*/ 497 w 499"/>
                  <a:gd name="T47" fmla="*/ 192 h 201"/>
                  <a:gd name="T48" fmla="*/ 499 w 499"/>
                  <a:gd name="T49" fmla="*/ 192 h 201"/>
                  <a:gd name="T50" fmla="*/ 495 w 499"/>
                  <a:gd name="T51" fmla="*/ 176 h 201"/>
                  <a:gd name="T52" fmla="*/ 490 w 499"/>
                  <a:gd name="T53" fmla="*/ 163 h 201"/>
                  <a:gd name="T54" fmla="*/ 484 w 499"/>
                  <a:gd name="T55" fmla="*/ 147 h 201"/>
                  <a:gd name="T56" fmla="*/ 476 w 499"/>
                  <a:gd name="T57" fmla="*/ 134 h 201"/>
                  <a:gd name="T58" fmla="*/ 459 w 499"/>
                  <a:gd name="T59" fmla="*/ 105 h 201"/>
                  <a:gd name="T60" fmla="*/ 437 w 499"/>
                  <a:gd name="T61" fmla="*/ 80 h 201"/>
                  <a:gd name="T62" fmla="*/ 412 w 499"/>
                  <a:gd name="T63" fmla="*/ 56 h 201"/>
                  <a:gd name="T64" fmla="*/ 383 w 499"/>
                  <a:gd name="T65" fmla="*/ 37 h 201"/>
                  <a:gd name="T66" fmla="*/ 354 w 499"/>
                  <a:gd name="T67" fmla="*/ 22 h 201"/>
                  <a:gd name="T68" fmla="*/ 321 w 499"/>
                  <a:gd name="T69" fmla="*/ 10 h 201"/>
                  <a:gd name="T70" fmla="*/ 286 w 499"/>
                  <a:gd name="T71" fmla="*/ 2 h 201"/>
                  <a:gd name="T72" fmla="*/ 250 w 499"/>
                  <a:gd name="T73" fmla="*/ 0 h 201"/>
                  <a:gd name="T74" fmla="*/ 215 w 499"/>
                  <a:gd name="T75" fmla="*/ 2 h 201"/>
                  <a:gd name="T76" fmla="*/ 180 w 499"/>
                  <a:gd name="T77" fmla="*/ 10 h 201"/>
                  <a:gd name="T78" fmla="*/ 149 w 499"/>
                  <a:gd name="T79" fmla="*/ 22 h 201"/>
                  <a:gd name="T80" fmla="*/ 118 w 499"/>
                  <a:gd name="T81" fmla="*/ 37 h 201"/>
                  <a:gd name="T82" fmla="*/ 91 w 499"/>
                  <a:gd name="T83" fmla="*/ 54 h 201"/>
                  <a:gd name="T84" fmla="*/ 66 w 499"/>
                  <a:gd name="T85" fmla="*/ 78 h 201"/>
                  <a:gd name="T86" fmla="*/ 45 w 499"/>
                  <a:gd name="T87" fmla="*/ 103 h 201"/>
                  <a:gd name="T88" fmla="*/ 25 w 499"/>
                  <a:gd name="T89" fmla="*/ 132 h 201"/>
                  <a:gd name="T90" fmla="*/ 17 w 499"/>
                  <a:gd name="T91" fmla="*/ 147 h 201"/>
                  <a:gd name="T92" fmla="*/ 12 w 499"/>
                  <a:gd name="T93" fmla="*/ 161 h 201"/>
                  <a:gd name="T94" fmla="*/ 6 w 499"/>
                  <a:gd name="T95" fmla="*/ 176 h 201"/>
                  <a:gd name="T96" fmla="*/ 0 w 499"/>
                  <a:gd name="T97" fmla="*/ 192 h 201"/>
                  <a:gd name="T98" fmla="*/ 2 w 499"/>
                  <a:gd name="T99" fmla="*/ 192 h 201"/>
                  <a:gd name="T100" fmla="*/ 8 w 499"/>
                  <a:gd name="T101" fmla="*/ 196 h 201"/>
                  <a:gd name="T102" fmla="*/ 17 w 499"/>
                  <a:gd name="T103" fmla="*/ 197 h 201"/>
                  <a:gd name="T104" fmla="*/ 29 w 499"/>
                  <a:gd name="T105" fmla="*/ 199 h 201"/>
                  <a:gd name="T106" fmla="*/ 41 w 499"/>
                  <a:gd name="T107" fmla="*/ 201 h 201"/>
                  <a:gd name="T108" fmla="*/ 52 w 499"/>
                  <a:gd name="T109" fmla="*/ 201 h 201"/>
                  <a:gd name="T110" fmla="*/ 60 w 499"/>
                  <a:gd name="T111" fmla="*/ 197 h 201"/>
                  <a:gd name="T112" fmla="*/ 66 w 499"/>
                  <a:gd name="T113" fmla="*/ 19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1">
                    <a:moveTo>
                      <a:pt x="66" y="192"/>
                    </a:moveTo>
                    <a:lnTo>
                      <a:pt x="77" y="165"/>
                    </a:lnTo>
                    <a:lnTo>
                      <a:pt x="95" y="139"/>
                    </a:lnTo>
                    <a:lnTo>
                      <a:pt x="114" y="118"/>
                    </a:lnTo>
                    <a:lnTo>
                      <a:pt x="137" y="99"/>
                    </a:lnTo>
                    <a:lnTo>
                      <a:pt x="163" y="85"/>
                    </a:lnTo>
                    <a:lnTo>
                      <a:pt x="190" y="74"/>
                    </a:lnTo>
                    <a:lnTo>
                      <a:pt x="219" y="66"/>
                    </a:lnTo>
                    <a:lnTo>
                      <a:pt x="250" y="64"/>
                    </a:lnTo>
                    <a:lnTo>
                      <a:pt x="281" y="66"/>
                    </a:lnTo>
                    <a:lnTo>
                      <a:pt x="310" y="74"/>
                    </a:lnTo>
                    <a:lnTo>
                      <a:pt x="339" y="85"/>
                    </a:lnTo>
                    <a:lnTo>
                      <a:pt x="364" y="99"/>
                    </a:lnTo>
                    <a:lnTo>
                      <a:pt x="385" y="118"/>
                    </a:lnTo>
                    <a:lnTo>
                      <a:pt x="405" y="139"/>
                    </a:lnTo>
                    <a:lnTo>
                      <a:pt x="422" y="165"/>
                    </a:lnTo>
                    <a:lnTo>
                      <a:pt x="434" y="192"/>
                    </a:lnTo>
                    <a:lnTo>
                      <a:pt x="447" y="192"/>
                    </a:lnTo>
                    <a:lnTo>
                      <a:pt x="461" y="192"/>
                    </a:lnTo>
                    <a:lnTo>
                      <a:pt x="472" y="192"/>
                    </a:lnTo>
                    <a:lnTo>
                      <a:pt x="482" y="192"/>
                    </a:lnTo>
                    <a:lnTo>
                      <a:pt x="490" y="192"/>
                    </a:lnTo>
                    <a:lnTo>
                      <a:pt x="495" y="192"/>
                    </a:lnTo>
                    <a:lnTo>
                      <a:pt x="497" y="192"/>
                    </a:lnTo>
                    <a:lnTo>
                      <a:pt x="499" y="192"/>
                    </a:lnTo>
                    <a:lnTo>
                      <a:pt x="495" y="176"/>
                    </a:lnTo>
                    <a:lnTo>
                      <a:pt x="490" y="163"/>
                    </a:lnTo>
                    <a:lnTo>
                      <a:pt x="484" y="147"/>
                    </a:lnTo>
                    <a:lnTo>
                      <a:pt x="476" y="134"/>
                    </a:lnTo>
                    <a:lnTo>
                      <a:pt x="459" y="105"/>
                    </a:lnTo>
                    <a:lnTo>
                      <a:pt x="437" y="80"/>
                    </a:lnTo>
                    <a:lnTo>
                      <a:pt x="412" y="56"/>
                    </a:lnTo>
                    <a:lnTo>
                      <a:pt x="383" y="37"/>
                    </a:lnTo>
                    <a:lnTo>
                      <a:pt x="354" y="22"/>
                    </a:lnTo>
                    <a:lnTo>
                      <a:pt x="321" y="10"/>
                    </a:lnTo>
                    <a:lnTo>
                      <a:pt x="286" y="2"/>
                    </a:lnTo>
                    <a:lnTo>
                      <a:pt x="250" y="0"/>
                    </a:lnTo>
                    <a:lnTo>
                      <a:pt x="215" y="2"/>
                    </a:lnTo>
                    <a:lnTo>
                      <a:pt x="180" y="10"/>
                    </a:lnTo>
                    <a:lnTo>
                      <a:pt x="149" y="22"/>
                    </a:lnTo>
                    <a:lnTo>
                      <a:pt x="118" y="37"/>
                    </a:lnTo>
                    <a:lnTo>
                      <a:pt x="91" y="54"/>
                    </a:lnTo>
                    <a:lnTo>
                      <a:pt x="66" y="78"/>
                    </a:lnTo>
                    <a:lnTo>
                      <a:pt x="45" y="103"/>
                    </a:lnTo>
                    <a:lnTo>
                      <a:pt x="25" y="132"/>
                    </a:lnTo>
                    <a:lnTo>
                      <a:pt x="17" y="147"/>
                    </a:lnTo>
                    <a:lnTo>
                      <a:pt x="12" y="161"/>
                    </a:lnTo>
                    <a:lnTo>
                      <a:pt x="6" y="176"/>
                    </a:lnTo>
                    <a:lnTo>
                      <a:pt x="0" y="192"/>
                    </a:lnTo>
                    <a:lnTo>
                      <a:pt x="2" y="192"/>
                    </a:lnTo>
                    <a:lnTo>
                      <a:pt x="8" y="196"/>
                    </a:lnTo>
                    <a:lnTo>
                      <a:pt x="17" y="197"/>
                    </a:lnTo>
                    <a:lnTo>
                      <a:pt x="29" y="199"/>
                    </a:lnTo>
                    <a:lnTo>
                      <a:pt x="41" y="201"/>
                    </a:lnTo>
                    <a:lnTo>
                      <a:pt x="52" y="201"/>
                    </a:lnTo>
                    <a:lnTo>
                      <a:pt x="60" y="197"/>
                    </a:lnTo>
                    <a:lnTo>
                      <a:pt x="66" y="192"/>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38"/>
              <p:cNvSpPr>
                <a:spLocks/>
              </p:cNvSpPr>
              <p:nvPr/>
            </p:nvSpPr>
            <p:spPr bwMode="auto">
              <a:xfrm>
                <a:off x="332" y="1297"/>
                <a:ext cx="248" cy="101"/>
              </a:xfrm>
              <a:custGeom>
                <a:avLst/>
                <a:gdLst>
                  <a:gd name="T0" fmla="*/ 64 w 497"/>
                  <a:gd name="T1" fmla="*/ 192 h 201"/>
                  <a:gd name="T2" fmla="*/ 75 w 497"/>
                  <a:gd name="T3" fmla="*/ 165 h 201"/>
                  <a:gd name="T4" fmla="*/ 93 w 497"/>
                  <a:gd name="T5" fmla="*/ 139 h 201"/>
                  <a:gd name="T6" fmla="*/ 112 w 497"/>
                  <a:gd name="T7" fmla="*/ 118 h 201"/>
                  <a:gd name="T8" fmla="*/ 135 w 497"/>
                  <a:gd name="T9" fmla="*/ 99 h 201"/>
                  <a:gd name="T10" fmla="*/ 161 w 497"/>
                  <a:gd name="T11" fmla="*/ 85 h 201"/>
                  <a:gd name="T12" fmla="*/ 188 w 497"/>
                  <a:gd name="T13" fmla="*/ 74 h 201"/>
                  <a:gd name="T14" fmla="*/ 217 w 497"/>
                  <a:gd name="T15" fmla="*/ 66 h 201"/>
                  <a:gd name="T16" fmla="*/ 248 w 497"/>
                  <a:gd name="T17" fmla="*/ 64 h 201"/>
                  <a:gd name="T18" fmla="*/ 279 w 497"/>
                  <a:gd name="T19" fmla="*/ 66 h 201"/>
                  <a:gd name="T20" fmla="*/ 308 w 497"/>
                  <a:gd name="T21" fmla="*/ 74 h 201"/>
                  <a:gd name="T22" fmla="*/ 337 w 497"/>
                  <a:gd name="T23" fmla="*/ 85 h 201"/>
                  <a:gd name="T24" fmla="*/ 362 w 497"/>
                  <a:gd name="T25" fmla="*/ 99 h 201"/>
                  <a:gd name="T26" fmla="*/ 383 w 497"/>
                  <a:gd name="T27" fmla="*/ 118 h 201"/>
                  <a:gd name="T28" fmla="*/ 403 w 497"/>
                  <a:gd name="T29" fmla="*/ 139 h 201"/>
                  <a:gd name="T30" fmla="*/ 420 w 497"/>
                  <a:gd name="T31" fmla="*/ 165 h 201"/>
                  <a:gd name="T32" fmla="*/ 432 w 497"/>
                  <a:gd name="T33" fmla="*/ 192 h 201"/>
                  <a:gd name="T34" fmla="*/ 445 w 497"/>
                  <a:gd name="T35" fmla="*/ 192 h 201"/>
                  <a:gd name="T36" fmla="*/ 459 w 497"/>
                  <a:gd name="T37" fmla="*/ 192 h 201"/>
                  <a:gd name="T38" fmla="*/ 470 w 497"/>
                  <a:gd name="T39" fmla="*/ 192 h 201"/>
                  <a:gd name="T40" fmla="*/ 480 w 497"/>
                  <a:gd name="T41" fmla="*/ 192 h 201"/>
                  <a:gd name="T42" fmla="*/ 488 w 497"/>
                  <a:gd name="T43" fmla="*/ 192 h 201"/>
                  <a:gd name="T44" fmla="*/ 493 w 497"/>
                  <a:gd name="T45" fmla="*/ 192 h 201"/>
                  <a:gd name="T46" fmla="*/ 495 w 497"/>
                  <a:gd name="T47" fmla="*/ 192 h 201"/>
                  <a:gd name="T48" fmla="*/ 497 w 497"/>
                  <a:gd name="T49" fmla="*/ 192 h 201"/>
                  <a:gd name="T50" fmla="*/ 493 w 497"/>
                  <a:gd name="T51" fmla="*/ 176 h 201"/>
                  <a:gd name="T52" fmla="*/ 488 w 497"/>
                  <a:gd name="T53" fmla="*/ 163 h 201"/>
                  <a:gd name="T54" fmla="*/ 482 w 497"/>
                  <a:gd name="T55" fmla="*/ 147 h 201"/>
                  <a:gd name="T56" fmla="*/ 474 w 497"/>
                  <a:gd name="T57" fmla="*/ 134 h 201"/>
                  <a:gd name="T58" fmla="*/ 457 w 497"/>
                  <a:gd name="T59" fmla="*/ 105 h 201"/>
                  <a:gd name="T60" fmla="*/ 435 w 497"/>
                  <a:gd name="T61" fmla="*/ 80 h 201"/>
                  <a:gd name="T62" fmla="*/ 410 w 497"/>
                  <a:gd name="T63" fmla="*/ 56 h 201"/>
                  <a:gd name="T64" fmla="*/ 381 w 497"/>
                  <a:gd name="T65" fmla="*/ 37 h 201"/>
                  <a:gd name="T66" fmla="*/ 352 w 497"/>
                  <a:gd name="T67" fmla="*/ 22 h 201"/>
                  <a:gd name="T68" fmla="*/ 319 w 497"/>
                  <a:gd name="T69" fmla="*/ 10 h 201"/>
                  <a:gd name="T70" fmla="*/ 284 w 497"/>
                  <a:gd name="T71" fmla="*/ 2 h 201"/>
                  <a:gd name="T72" fmla="*/ 248 w 497"/>
                  <a:gd name="T73" fmla="*/ 0 h 201"/>
                  <a:gd name="T74" fmla="*/ 213 w 497"/>
                  <a:gd name="T75" fmla="*/ 2 h 201"/>
                  <a:gd name="T76" fmla="*/ 178 w 497"/>
                  <a:gd name="T77" fmla="*/ 10 h 201"/>
                  <a:gd name="T78" fmla="*/ 147 w 497"/>
                  <a:gd name="T79" fmla="*/ 22 h 201"/>
                  <a:gd name="T80" fmla="*/ 116 w 497"/>
                  <a:gd name="T81" fmla="*/ 37 h 201"/>
                  <a:gd name="T82" fmla="*/ 89 w 497"/>
                  <a:gd name="T83" fmla="*/ 54 h 201"/>
                  <a:gd name="T84" fmla="*/ 64 w 497"/>
                  <a:gd name="T85" fmla="*/ 78 h 201"/>
                  <a:gd name="T86" fmla="*/ 43 w 497"/>
                  <a:gd name="T87" fmla="*/ 103 h 201"/>
                  <a:gd name="T88" fmla="*/ 23 w 497"/>
                  <a:gd name="T89" fmla="*/ 132 h 201"/>
                  <a:gd name="T90" fmla="*/ 15 w 497"/>
                  <a:gd name="T91" fmla="*/ 147 h 201"/>
                  <a:gd name="T92" fmla="*/ 10 w 497"/>
                  <a:gd name="T93" fmla="*/ 161 h 201"/>
                  <a:gd name="T94" fmla="*/ 4 w 497"/>
                  <a:gd name="T95" fmla="*/ 176 h 201"/>
                  <a:gd name="T96" fmla="*/ 0 w 497"/>
                  <a:gd name="T97" fmla="*/ 192 h 201"/>
                  <a:gd name="T98" fmla="*/ 2 w 497"/>
                  <a:gd name="T99" fmla="*/ 192 h 201"/>
                  <a:gd name="T100" fmla="*/ 8 w 497"/>
                  <a:gd name="T101" fmla="*/ 196 h 201"/>
                  <a:gd name="T102" fmla="*/ 17 w 497"/>
                  <a:gd name="T103" fmla="*/ 197 h 201"/>
                  <a:gd name="T104" fmla="*/ 27 w 497"/>
                  <a:gd name="T105" fmla="*/ 199 h 201"/>
                  <a:gd name="T106" fmla="*/ 39 w 497"/>
                  <a:gd name="T107" fmla="*/ 201 h 201"/>
                  <a:gd name="T108" fmla="*/ 50 w 497"/>
                  <a:gd name="T109" fmla="*/ 201 h 201"/>
                  <a:gd name="T110" fmla="*/ 58 w 497"/>
                  <a:gd name="T111" fmla="*/ 197 h 201"/>
                  <a:gd name="T112" fmla="*/ 64 w 497"/>
                  <a:gd name="T113" fmla="*/ 19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01">
                    <a:moveTo>
                      <a:pt x="64" y="192"/>
                    </a:moveTo>
                    <a:lnTo>
                      <a:pt x="75" y="165"/>
                    </a:lnTo>
                    <a:lnTo>
                      <a:pt x="93" y="139"/>
                    </a:lnTo>
                    <a:lnTo>
                      <a:pt x="112" y="118"/>
                    </a:lnTo>
                    <a:lnTo>
                      <a:pt x="135" y="99"/>
                    </a:lnTo>
                    <a:lnTo>
                      <a:pt x="161" y="85"/>
                    </a:lnTo>
                    <a:lnTo>
                      <a:pt x="188" y="74"/>
                    </a:lnTo>
                    <a:lnTo>
                      <a:pt x="217" y="66"/>
                    </a:lnTo>
                    <a:lnTo>
                      <a:pt x="248" y="64"/>
                    </a:lnTo>
                    <a:lnTo>
                      <a:pt x="279" y="66"/>
                    </a:lnTo>
                    <a:lnTo>
                      <a:pt x="308" y="74"/>
                    </a:lnTo>
                    <a:lnTo>
                      <a:pt x="337" y="85"/>
                    </a:lnTo>
                    <a:lnTo>
                      <a:pt x="362" y="99"/>
                    </a:lnTo>
                    <a:lnTo>
                      <a:pt x="383" y="118"/>
                    </a:lnTo>
                    <a:lnTo>
                      <a:pt x="403" y="139"/>
                    </a:lnTo>
                    <a:lnTo>
                      <a:pt x="420" y="165"/>
                    </a:lnTo>
                    <a:lnTo>
                      <a:pt x="432" y="192"/>
                    </a:lnTo>
                    <a:lnTo>
                      <a:pt x="445" y="192"/>
                    </a:lnTo>
                    <a:lnTo>
                      <a:pt x="459" y="192"/>
                    </a:lnTo>
                    <a:lnTo>
                      <a:pt x="470" y="192"/>
                    </a:lnTo>
                    <a:lnTo>
                      <a:pt x="480" y="192"/>
                    </a:lnTo>
                    <a:lnTo>
                      <a:pt x="488" y="192"/>
                    </a:lnTo>
                    <a:lnTo>
                      <a:pt x="493" y="192"/>
                    </a:lnTo>
                    <a:lnTo>
                      <a:pt x="495" y="192"/>
                    </a:lnTo>
                    <a:lnTo>
                      <a:pt x="497" y="192"/>
                    </a:lnTo>
                    <a:lnTo>
                      <a:pt x="493" y="176"/>
                    </a:lnTo>
                    <a:lnTo>
                      <a:pt x="488" y="163"/>
                    </a:lnTo>
                    <a:lnTo>
                      <a:pt x="482" y="147"/>
                    </a:lnTo>
                    <a:lnTo>
                      <a:pt x="474" y="134"/>
                    </a:lnTo>
                    <a:lnTo>
                      <a:pt x="457" y="105"/>
                    </a:lnTo>
                    <a:lnTo>
                      <a:pt x="435" y="80"/>
                    </a:lnTo>
                    <a:lnTo>
                      <a:pt x="410" y="56"/>
                    </a:lnTo>
                    <a:lnTo>
                      <a:pt x="381" y="37"/>
                    </a:lnTo>
                    <a:lnTo>
                      <a:pt x="352" y="22"/>
                    </a:lnTo>
                    <a:lnTo>
                      <a:pt x="319" y="10"/>
                    </a:lnTo>
                    <a:lnTo>
                      <a:pt x="284" y="2"/>
                    </a:lnTo>
                    <a:lnTo>
                      <a:pt x="248" y="0"/>
                    </a:lnTo>
                    <a:lnTo>
                      <a:pt x="213" y="2"/>
                    </a:lnTo>
                    <a:lnTo>
                      <a:pt x="178" y="10"/>
                    </a:lnTo>
                    <a:lnTo>
                      <a:pt x="147" y="22"/>
                    </a:lnTo>
                    <a:lnTo>
                      <a:pt x="116" y="37"/>
                    </a:lnTo>
                    <a:lnTo>
                      <a:pt x="89" y="54"/>
                    </a:lnTo>
                    <a:lnTo>
                      <a:pt x="64" y="78"/>
                    </a:lnTo>
                    <a:lnTo>
                      <a:pt x="43" y="103"/>
                    </a:lnTo>
                    <a:lnTo>
                      <a:pt x="23" y="132"/>
                    </a:lnTo>
                    <a:lnTo>
                      <a:pt x="15" y="147"/>
                    </a:lnTo>
                    <a:lnTo>
                      <a:pt x="10" y="161"/>
                    </a:lnTo>
                    <a:lnTo>
                      <a:pt x="4" y="176"/>
                    </a:lnTo>
                    <a:lnTo>
                      <a:pt x="0" y="192"/>
                    </a:lnTo>
                    <a:lnTo>
                      <a:pt x="2" y="192"/>
                    </a:lnTo>
                    <a:lnTo>
                      <a:pt x="8" y="196"/>
                    </a:lnTo>
                    <a:lnTo>
                      <a:pt x="17" y="197"/>
                    </a:lnTo>
                    <a:lnTo>
                      <a:pt x="27" y="199"/>
                    </a:lnTo>
                    <a:lnTo>
                      <a:pt x="39" y="201"/>
                    </a:lnTo>
                    <a:lnTo>
                      <a:pt x="50" y="201"/>
                    </a:lnTo>
                    <a:lnTo>
                      <a:pt x="58" y="197"/>
                    </a:lnTo>
                    <a:lnTo>
                      <a:pt x="64" y="192"/>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39"/>
              <p:cNvSpPr>
                <a:spLocks/>
              </p:cNvSpPr>
              <p:nvPr/>
            </p:nvSpPr>
            <p:spPr bwMode="auto">
              <a:xfrm>
                <a:off x="331" y="1297"/>
                <a:ext cx="249" cy="101"/>
              </a:xfrm>
              <a:custGeom>
                <a:avLst/>
                <a:gdLst>
                  <a:gd name="T0" fmla="*/ 66 w 499"/>
                  <a:gd name="T1" fmla="*/ 192 h 201"/>
                  <a:gd name="T2" fmla="*/ 77 w 499"/>
                  <a:gd name="T3" fmla="*/ 165 h 201"/>
                  <a:gd name="T4" fmla="*/ 95 w 499"/>
                  <a:gd name="T5" fmla="*/ 139 h 201"/>
                  <a:gd name="T6" fmla="*/ 114 w 499"/>
                  <a:gd name="T7" fmla="*/ 118 h 201"/>
                  <a:gd name="T8" fmla="*/ 137 w 499"/>
                  <a:gd name="T9" fmla="*/ 99 h 201"/>
                  <a:gd name="T10" fmla="*/ 163 w 499"/>
                  <a:gd name="T11" fmla="*/ 85 h 201"/>
                  <a:gd name="T12" fmla="*/ 190 w 499"/>
                  <a:gd name="T13" fmla="*/ 74 h 201"/>
                  <a:gd name="T14" fmla="*/ 219 w 499"/>
                  <a:gd name="T15" fmla="*/ 66 h 201"/>
                  <a:gd name="T16" fmla="*/ 250 w 499"/>
                  <a:gd name="T17" fmla="*/ 64 h 201"/>
                  <a:gd name="T18" fmla="*/ 281 w 499"/>
                  <a:gd name="T19" fmla="*/ 66 h 201"/>
                  <a:gd name="T20" fmla="*/ 310 w 499"/>
                  <a:gd name="T21" fmla="*/ 74 h 201"/>
                  <a:gd name="T22" fmla="*/ 339 w 499"/>
                  <a:gd name="T23" fmla="*/ 85 h 201"/>
                  <a:gd name="T24" fmla="*/ 364 w 499"/>
                  <a:gd name="T25" fmla="*/ 99 h 201"/>
                  <a:gd name="T26" fmla="*/ 385 w 499"/>
                  <a:gd name="T27" fmla="*/ 118 h 201"/>
                  <a:gd name="T28" fmla="*/ 405 w 499"/>
                  <a:gd name="T29" fmla="*/ 139 h 201"/>
                  <a:gd name="T30" fmla="*/ 422 w 499"/>
                  <a:gd name="T31" fmla="*/ 165 h 201"/>
                  <a:gd name="T32" fmla="*/ 434 w 499"/>
                  <a:gd name="T33" fmla="*/ 192 h 201"/>
                  <a:gd name="T34" fmla="*/ 447 w 499"/>
                  <a:gd name="T35" fmla="*/ 192 h 201"/>
                  <a:gd name="T36" fmla="*/ 461 w 499"/>
                  <a:gd name="T37" fmla="*/ 192 h 201"/>
                  <a:gd name="T38" fmla="*/ 472 w 499"/>
                  <a:gd name="T39" fmla="*/ 192 h 201"/>
                  <a:gd name="T40" fmla="*/ 482 w 499"/>
                  <a:gd name="T41" fmla="*/ 192 h 201"/>
                  <a:gd name="T42" fmla="*/ 490 w 499"/>
                  <a:gd name="T43" fmla="*/ 192 h 201"/>
                  <a:gd name="T44" fmla="*/ 495 w 499"/>
                  <a:gd name="T45" fmla="*/ 192 h 201"/>
                  <a:gd name="T46" fmla="*/ 497 w 499"/>
                  <a:gd name="T47" fmla="*/ 192 h 201"/>
                  <a:gd name="T48" fmla="*/ 499 w 499"/>
                  <a:gd name="T49" fmla="*/ 192 h 201"/>
                  <a:gd name="T50" fmla="*/ 495 w 499"/>
                  <a:gd name="T51" fmla="*/ 176 h 201"/>
                  <a:gd name="T52" fmla="*/ 490 w 499"/>
                  <a:gd name="T53" fmla="*/ 163 h 201"/>
                  <a:gd name="T54" fmla="*/ 484 w 499"/>
                  <a:gd name="T55" fmla="*/ 147 h 201"/>
                  <a:gd name="T56" fmla="*/ 476 w 499"/>
                  <a:gd name="T57" fmla="*/ 134 h 201"/>
                  <a:gd name="T58" fmla="*/ 459 w 499"/>
                  <a:gd name="T59" fmla="*/ 105 h 201"/>
                  <a:gd name="T60" fmla="*/ 437 w 499"/>
                  <a:gd name="T61" fmla="*/ 80 h 201"/>
                  <a:gd name="T62" fmla="*/ 412 w 499"/>
                  <a:gd name="T63" fmla="*/ 56 h 201"/>
                  <a:gd name="T64" fmla="*/ 383 w 499"/>
                  <a:gd name="T65" fmla="*/ 37 h 201"/>
                  <a:gd name="T66" fmla="*/ 354 w 499"/>
                  <a:gd name="T67" fmla="*/ 22 h 201"/>
                  <a:gd name="T68" fmla="*/ 321 w 499"/>
                  <a:gd name="T69" fmla="*/ 10 h 201"/>
                  <a:gd name="T70" fmla="*/ 286 w 499"/>
                  <a:gd name="T71" fmla="*/ 2 h 201"/>
                  <a:gd name="T72" fmla="*/ 250 w 499"/>
                  <a:gd name="T73" fmla="*/ 0 h 201"/>
                  <a:gd name="T74" fmla="*/ 215 w 499"/>
                  <a:gd name="T75" fmla="*/ 2 h 201"/>
                  <a:gd name="T76" fmla="*/ 180 w 499"/>
                  <a:gd name="T77" fmla="*/ 10 h 201"/>
                  <a:gd name="T78" fmla="*/ 149 w 499"/>
                  <a:gd name="T79" fmla="*/ 22 h 201"/>
                  <a:gd name="T80" fmla="*/ 118 w 499"/>
                  <a:gd name="T81" fmla="*/ 37 h 201"/>
                  <a:gd name="T82" fmla="*/ 91 w 499"/>
                  <a:gd name="T83" fmla="*/ 54 h 201"/>
                  <a:gd name="T84" fmla="*/ 66 w 499"/>
                  <a:gd name="T85" fmla="*/ 78 h 201"/>
                  <a:gd name="T86" fmla="*/ 45 w 499"/>
                  <a:gd name="T87" fmla="*/ 103 h 201"/>
                  <a:gd name="T88" fmla="*/ 25 w 499"/>
                  <a:gd name="T89" fmla="*/ 132 h 201"/>
                  <a:gd name="T90" fmla="*/ 17 w 499"/>
                  <a:gd name="T91" fmla="*/ 147 h 201"/>
                  <a:gd name="T92" fmla="*/ 12 w 499"/>
                  <a:gd name="T93" fmla="*/ 161 h 201"/>
                  <a:gd name="T94" fmla="*/ 6 w 499"/>
                  <a:gd name="T95" fmla="*/ 176 h 201"/>
                  <a:gd name="T96" fmla="*/ 0 w 499"/>
                  <a:gd name="T97" fmla="*/ 192 h 201"/>
                  <a:gd name="T98" fmla="*/ 2 w 499"/>
                  <a:gd name="T99" fmla="*/ 192 h 201"/>
                  <a:gd name="T100" fmla="*/ 8 w 499"/>
                  <a:gd name="T101" fmla="*/ 196 h 201"/>
                  <a:gd name="T102" fmla="*/ 17 w 499"/>
                  <a:gd name="T103" fmla="*/ 197 h 201"/>
                  <a:gd name="T104" fmla="*/ 29 w 499"/>
                  <a:gd name="T105" fmla="*/ 199 h 201"/>
                  <a:gd name="T106" fmla="*/ 41 w 499"/>
                  <a:gd name="T107" fmla="*/ 201 h 201"/>
                  <a:gd name="T108" fmla="*/ 52 w 499"/>
                  <a:gd name="T109" fmla="*/ 201 h 201"/>
                  <a:gd name="T110" fmla="*/ 60 w 499"/>
                  <a:gd name="T111" fmla="*/ 197 h 201"/>
                  <a:gd name="T112" fmla="*/ 66 w 499"/>
                  <a:gd name="T113" fmla="*/ 19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1">
                    <a:moveTo>
                      <a:pt x="66" y="192"/>
                    </a:moveTo>
                    <a:lnTo>
                      <a:pt x="77" y="165"/>
                    </a:lnTo>
                    <a:lnTo>
                      <a:pt x="95" y="139"/>
                    </a:lnTo>
                    <a:lnTo>
                      <a:pt x="114" y="118"/>
                    </a:lnTo>
                    <a:lnTo>
                      <a:pt x="137" y="99"/>
                    </a:lnTo>
                    <a:lnTo>
                      <a:pt x="163" y="85"/>
                    </a:lnTo>
                    <a:lnTo>
                      <a:pt x="190" y="74"/>
                    </a:lnTo>
                    <a:lnTo>
                      <a:pt x="219" y="66"/>
                    </a:lnTo>
                    <a:lnTo>
                      <a:pt x="250" y="64"/>
                    </a:lnTo>
                    <a:lnTo>
                      <a:pt x="281" y="66"/>
                    </a:lnTo>
                    <a:lnTo>
                      <a:pt x="310" y="74"/>
                    </a:lnTo>
                    <a:lnTo>
                      <a:pt x="339" y="85"/>
                    </a:lnTo>
                    <a:lnTo>
                      <a:pt x="364" y="99"/>
                    </a:lnTo>
                    <a:lnTo>
                      <a:pt x="385" y="118"/>
                    </a:lnTo>
                    <a:lnTo>
                      <a:pt x="405" y="139"/>
                    </a:lnTo>
                    <a:lnTo>
                      <a:pt x="422" y="165"/>
                    </a:lnTo>
                    <a:lnTo>
                      <a:pt x="434" y="192"/>
                    </a:lnTo>
                    <a:lnTo>
                      <a:pt x="447" y="192"/>
                    </a:lnTo>
                    <a:lnTo>
                      <a:pt x="461" y="192"/>
                    </a:lnTo>
                    <a:lnTo>
                      <a:pt x="472" y="192"/>
                    </a:lnTo>
                    <a:lnTo>
                      <a:pt x="482" y="192"/>
                    </a:lnTo>
                    <a:lnTo>
                      <a:pt x="490" y="192"/>
                    </a:lnTo>
                    <a:lnTo>
                      <a:pt x="495" y="192"/>
                    </a:lnTo>
                    <a:lnTo>
                      <a:pt x="497" y="192"/>
                    </a:lnTo>
                    <a:lnTo>
                      <a:pt x="499" y="192"/>
                    </a:lnTo>
                    <a:lnTo>
                      <a:pt x="495" y="176"/>
                    </a:lnTo>
                    <a:lnTo>
                      <a:pt x="490" y="163"/>
                    </a:lnTo>
                    <a:lnTo>
                      <a:pt x="484" y="147"/>
                    </a:lnTo>
                    <a:lnTo>
                      <a:pt x="476" y="134"/>
                    </a:lnTo>
                    <a:lnTo>
                      <a:pt x="459" y="105"/>
                    </a:lnTo>
                    <a:lnTo>
                      <a:pt x="437" y="80"/>
                    </a:lnTo>
                    <a:lnTo>
                      <a:pt x="412" y="56"/>
                    </a:lnTo>
                    <a:lnTo>
                      <a:pt x="383" y="37"/>
                    </a:lnTo>
                    <a:lnTo>
                      <a:pt x="354" y="22"/>
                    </a:lnTo>
                    <a:lnTo>
                      <a:pt x="321" y="10"/>
                    </a:lnTo>
                    <a:lnTo>
                      <a:pt x="286" y="2"/>
                    </a:lnTo>
                    <a:lnTo>
                      <a:pt x="250" y="0"/>
                    </a:lnTo>
                    <a:lnTo>
                      <a:pt x="215" y="2"/>
                    </a:lnTo>
                    <a:lnTo>
                      <a:pt x="180" y="10"/>
                    </a:lnTo>
                    <a:lnTo>
                      <a:pt x="149" y="22"/>
                    </a:lnTo>
                    <a:lnTo>
                      <a:pt x="118" y="37"/>
                    </a:lnTo>
                    <a:lnTo>
                      <a:pt x="91" y="54"/>
                    </a:lnTo>
                    <a:lnTo>
                      <a:pt x="66" y="78"/>
                    </a:lnTo>
                    <a:lnTo>
                      <a:pt x="45" y="103"/>
                    </a:lnTo>
                    <a:lnTo>
                      <a:pt x="25" y="132"/>
                    </a:lnTo>
                    <a:lnTo>
                      <a:pt x="17" y="147"/>
                    </a:lnTo>
                    <a:lnTo>
                      <a:pt x="12" y="161"/>
                    </a:lnTo>
                    <a:lnTo>
                      <a:pt x="6" y="176"/>
                    </a:lnTo>
                    <a:lnTo>
                      <a:pt x="0" y="192"/>
                    </a:lnTo>
                    <a:lnTo>
                      <a:pt x="2" y="192"/>
                    </a:lnTo>
                    <a:lnTo>
                      <a:pt x="8" y="196"/>
                    </a:lnTo>
                    <a:lnTo>
                      <a:pt x="17" y="197"/>
                    </a:lnTo>
                    <a:lnTo>
                      <a:pt x="29" y="199"/>
                    </a:lnTo>
                    <a:lnTo>
                      <a:pt x="41" y="201"/>
                    </a:lnTo>
                    <a:lnTo>
                      <a:pt x="52" y="201"/>
                    </a:lnTo>
                    <a:lnTo>
                      <a:pt x="60" y="197"/>
                    </a:lnTo>
                    <a:lnTo>
                      <a:pt x="66" y="192"/>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0"/>
              <p:cNvSpPr>
                <a:spLocks/>
              </p:cNvSpPr>
              <p:nvPr/>
            </p:nvSpPr>
            <p:spPr bwMode="auto">
              <a:xfrm>
                <a:off x="331" y="1297"/>
                <a:ext cx="249" cy="103"/>
              </a:xfrm>
              <a:custGeom>
                <a:avLst/>
                <a:gdLst>
                  <a:gd name="T0" fmla="*/ 66 w 499"/>
                  <a:gd name="T1" fmla="*/ 192 h 205"/>
                  <a:gd name="T2" fmla="*/ 77 w 499"/>
                  <a:gd name="T3" fmla="*/ 165 h 205"/>
                  <a:gd name="T4" fmla="*/ 95 w 499"/>
                  <a:gd name="T5" fmla="*/ 139 h 205"/>
                  <a:gd name="T6" fmla="*/ 114 w 499"/>
                  <a:gd name="T7" fmla="*/ 118 h 205"/>
                  <a:gd name="T8" fmla="*/ 137 w 499"/>
                  <a:gd name="T9" fmla="*/ 99 h 205"/>
                  <a:gd name="T10" fmla="*/ 163 w 499"/>
                  <a:gd name="T11" fmla="*/ 85 h 205"/>
                  <a:gd name="T12" fmla="*/ 190 w 499"/>
                  <a:gd name="T13" fmla="*/ 74 h 205"/>
                  <a:gd name="T14" fmla="*/ 219 w 499"/>
                  <a:gd name="T15" fmla="*/ 66 h 205"/>
                  <a:gd name="T16" fmla="*/ 250 w 499"/>
                  <a:gd name="T17" fmla="*/ 64 h 205"/>
                  <a:gd name="T18" fmla="*/ 281 w 499"/>
                  <a:gd name="T19" fmla="*/ 66 h 205"/>
                  <a:gd name="T20" fmla="*/ 310 w 499"/>
                  <a:gd name="T21" fmla="*/ 74 h 205"/>
                  <a:gd name="T22" fmla="*/ 339 w 499"/>
                  <a:gd name="T23" fmla="*/ 85 h 205"/>
                  <a:gd name="T24" fmla="*/ 364 w 499"/>
                  <a:gd name="T25" fmla="*/ 99 h 205"/>
                  <a:gd name="T26" fmla="*/ 385 w 499"/>
                  <a:gd name="T27" fmla="*/ 118 h 205"/>
                  <a:gd name="T28" fmla="*/ 405 w 499"/>
                  <a:gd name="T29" fmla="*/ 139 h 205"/>
                  <a:gd name="T30" fmla="*/ 422 w 499"/>
                  <a:gd name="T31" fmla="*/ 165 h 205"/>
                  <a:gd name="T32" fmla="*/ 434 w 499"/>
                  <a:gd name="T33" fmla="*/ 192 h 205"/>
                  <a:gd name="T34" fmla="*/ 439 w 499"/>
                  <a:gd name="T35" fmla="*/ 196 h 205"/>
                  <a:gd name="T36" fmla="*/ 447 w 499"/>
                  <a:gd name="T37" fmla="*/ 199 h 205"/>
                  <a:gd name="T38" fmla="*/ 459 w 499"/>
                  <a:gd name="T39" fmla="*/ 201 h 205"/>
                  <a:gd name="T40" fmla="*/ 470 w 499"/>
                  <a:gd name="T41" fmla="*/ 201 h 205"/>
                  <a:gd name="T42" fmla="*/ 482 w 499"/>
                  <a:gd name="T43" fmla="*/ 199 h 205"/>
                  <a:gd name="T44" fmla="*/ 492 w 499"/>
                  <a:gd name="T45" fmla="*/ 199 h 205"/>
                  <a:gd name="T46" fmla="*/ 497 w 499"/>
                  <a:gd name="T47" fmla="*/ 196 h 205"/>
                  <a:gd name="T48" fmla="*/ 499 w 499"/>
                  <a:gd name="T49" fmla="*/ 192 h 205"/>
                  <a:gd name="T50" fmla="*/ 495 w 499"/>
                  <a:gd name="T51" fmla="*/ 176 h 205"/>
                  <a:gd name="T52" fmla="*/ 490 w 499"/>
                  <a:gd name="T53" fmla="*/ 163 h 205"/>
                  <a:gd name="T54" fmla="*/ 484 w 499"/>
                  <a:gd name="T55" fmla="*/ 147 h 205"/>
                  <a:gd name="T56" fmla="*/ 476 w 499"/>
                  <a:gd name="T57" fmla="*/ 134 h 205"/>
                  <a:gd name="T58" fmla="*/ 459 w 499"/>
                  <a:gd name="T59" fmla="*/ 105 h 205"/>
                  <a:gd name="T60" fmla="*/ 437 w 499"/>
                  <a:gd name="T61" fmla="*/ 80 h 205"/>
                  <a:gd name="T62" fmla="*/ 412 w 499"/>
                  <a:gd name="T63" fmla="*/ 56 h 205"/>
                  <a:gd name="T64" fmla="*/ 383 w 499"/>
                  <a:gd name="T65" fmla="*/ 37 h 205"/>
                  <a:gd name="T66" fmla="*/ 354 w 499"/>
                  <a:gd name="T67" fmla="*/ 22 h 205"/>
                  <a:gd name="T68" fmla="*/ 321 w 499"/>
                  <a:gd name="T69" fmla="*/ 10 h 205"/>
                  <a:gd name="T70" fmla="*/ 286 w 499"/>
                  <a:gd name="T71" fmla="*/ 2 h 205"/>
                  <a:gd name="T72" fmla="*/ 250 w 499"/>
                  <a:gd name="T73" fmla="*/ 0 h 205"/>
                  <a:gd name="T74" fmla="*/ 215 w 499"/>
                  <a:gd name="T75" fmla="*/ 2 h 205"/>
                  <a:gd name="T76" fmla="*/ 180 w 499"/>
                  <a:gd name="T77" fmla="*/ 10 h 205"/>
                  <a:gd name="T78" fmla="*/ 149 w 499"/>
                  <a:gd name="T79" fmla="*/ 22 h 205"/>
                  <a:gd name="T80" fmla="*/ 118 w 499"/>
                  <a:gd name="T81" fmla="*/ 37 h 205"/>
                  <a:gd name="T82" fmla="*/ 91 w 499"/>
                  <a:gd name="T83" fmla="*/ 54 h 205"/>
                  <a:gd name="T84" fmla="*/ 66 w 499"/>
                  <a:gd name="T85" fmla="*/ 78 h 205"/>
                  <a:gd name="T86" fmla="*/ 45 w 499"/>
                  <a:gd name="T87" fmla="*/ 103 h 205"/>
                  <a:gd name="T88" fmla="*/ 25 w 499"/>
                  <a:gd name="T89" fmla="*/ 132 h 205"/>
                  <a:gd name="T90" fmla="*/ 17 w 499"/>
                  <a:gd name="T91" fmla="*/ 147 h 205"/>
                  <a:gd name="T92" fmla="*/ 12 w 499"/>
                  <a:gd name="T93" fmla="*/ 161 h 205"/>
                  <a:gd name="T94" fmla="*/ 6 w 499"/>
                  <a:gd name="T95" fmla="*/ 176 h 205"/>
                  <a:gd name="T96" fmla="*/ 0 w 499"/>
                  <a:gd name="T97" fmla="*/ 192 h 205"/>
                  <a:gd name="T98" fmla="*/ 0 w 499"/>
                  <a:gd name="T99" fmla="*/ 196 h 205"/>
                  <a:gd name="T100" fmla="*/ 6 w 499"/>
                  <a:gd name="T101" fmla="*/ 199 h 205"/>
                  <a:gd name="T102" fmla="*/ 16 w 499"/>
                  <a:gd name="T103" fmla="*/ 203 h 205"/>
                  <a:gd name="T104" fmla="*/ 27 w 499"/>
                  <a:gd name="T105" fmla="*/ 205 h 205"/>
                  <a:gd name="T106" fmla="*/ 41 w 499"/>
                  <a:gd name="T107" fmla="*/ 205 h 205"/>
                  <a:gd name="T108" fmla="*/ 52 w 499"/>
                  <a:gd name="T109" fmla="*/ 203 h 205"/>
                  <a:gd name="T110" fmla="*/ 60 w 499"/>
                  <a:gd name="T111" fmla="*/ 199 h 205"/>
                  <a:gd name="T112" fmla="*/ 66 w 499"/>
                  <a:gd name="T113" fmla="*/ 19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5">
                    <a:moveTo>
                      <a:pt x="66" y="192"/>
                    </a:moveTo>
                    <a:lnTo>
                      <a:pt x="77" y="165"/>
                    </a:lnTo>
                    <a:lnTo>
                      <a:pt x="95" y="139"/>
                    </a:lnTo>
                    <a:lnTo>
                      <a:pt x="114" y="118"/>
                    </a:lnTo>
                    <a:lnTo>
                      <a:pt x="137" y="99"/>
                    </a:lnTo>
                    <a:lnTo>
                      <a:pt x="163" y="85"/>
                    </a:lnTo>
                    <a:lnTo>
                      <a:pt x="190" y="74"/>
                    </a:lnTo>
                    <a:lnTo>
                      <a:pt x="219" y="66"/>
                    </a:lnTo>
                    <a:lnTo>
                      <a:pt x="250" y="64"/>
                    </a:lnTo>
                    <a:lnTo>
                      <a:pt x="281" y="66"/>
                    </a:lnTo>
                    <a:lnTo>
                      <a:pt x="310" y="74"/>
                    </a:lnTo>
                    <a:lnTo>
                      <a:pt x="339" y="85"/>
                    </a:lnTo>
                    <a:lnTo>
                      <a:pt x="364" y="99"/>
                    </a:lnTo>
                    <a:lnTo>
                      <a:pt x="385" y="118"/>
                    </a:lnTo>
                    <a:lnTo>
                      <a:pt x="405" y="139"/>
                    </a:lnTo>
                    <a:lnTo>
                      <a:pt x="422" y="165"/>
                    </a:lnTo>
                    <a:lnTo>
                      <a:pt x="434" y="192"/>
                    </a:lnTo>
                    <a:lnTo>
                      <a:pt x="439" y="196"/>
                    </a:lnTo>
                    <a:lnTo>
                      <a:pt x="447" y="199"/>
                    </a:lnTo>
                    <a:lnTo>
                      <a:pt x="459" y="201"/>
                    </a:lnTo>
                    <a:lnTo>
                      <a:pt x="470" y="201"/>
                    </a:lnTo>
                    <a:lnTo>
                      <a:pt x="482" y="199"/>
                    </a:lnTo>
                    <a:lnTo>
                      <a:pt x="492" y="199"/>
                    </a:lnTo>
                    <a:lnTo>
                      <a:pt x="497" y="196"/>
                    </a:lnTo>
                    <a:lnTo>
                      <a:pt x="499" y="192"/>
                    </a:lnTo>
                    <a:lnTo>
                      <a:pt x="495" y="176"/>
                    </a:lnTo>
                    <a:lnTo>
                      <a:pt x="490" y="163"/>
                    </a:lnTo>
                    <a:lnTo>
                      <a:pt x="484" y="147"/>
                    </a:lnTo>
                    <a:lnTo>
                      <a:pt x="476" y="134"/>
                    </a:lnTo>
                    <a:lnTo>
                      <a:pt x="459" y="105"/>
                    </a:lnTo>
                    <a:lnTo>
                      <a:pt x="437" y="80"/>
                    </a:lnTo>
                    <a:lnTo>
                      <a:pt x="412" y="56"/>
                    </a:lnTo>
                    <a:lnTo>
                      <a:pt x="383" y="37"/>
                    </a:lnTo>
                    <a:lnTo>
                      <a:pt x="354" y="22"/>
                    </a:lnTo>
                    <a:lnTo>
                      <a:pt x="321" y="10"/>
                    </a:lnTo>
                    <a:lnTo>
                      <a:pt x="286" y="2"/>
                    </a:lnTo>
                    <a:lnTo>
                      <a:pt x="250" y="0"/>
                    </a:lnTo>
                    <a:lnTo>
                      <a:pt x="215" y="2"/>
                    </a:lnTo>
                    <a:lnTo>
                      <a:pt x="180" y="10"/>
                    </a:lnTo>
                    <a:lnTo>
                      <a:pt x="149" y="22"/>
                    </a:lnTo>
                    <a:lnTo>
                      <a:pt x="118" y="37"/>
                    </a:lnTo>
                    <a:lnTo>
                      <a:pt x="91" y="54"/>
                    </a:lnTo>
                    <a:lnTo>
                      <a:pt x="66" y="78"/>
                    </a:lnTo>
                    <a:lnTo>
                      <a:pt x="45" y="103"/>
                    </a:lnTo>
                    <a:lnTo>
                      <a:pt x="25" y="132"/>
                    </a:lnTo>
                    <a:lnTo>
                      <a:pt x="17" y="147"/>
                    </a:lnTo>
                    <a:lnTo>
                      <a:pt x="12" y="161"/>
                    </a:lnTo>
                    <a:lnTo>
                      <a:pt x="6" y="176"/>
                    </a:lnTo>
                    <a:lnTo>
                      <a:pt x="0" y="192"/>
                    </a:lnTo>
                    <a:lnTo>
                      <a:pt x="0" y="196"/>
                    </a:lnTo>
                    <a:lnTo>
                      <a:pt x="6" y="199"/>
                    </a:lnTo>
                    <a:lnTo>
                      <a:pt x="16" y="203"/>
                    </a:lnTo>
                    <a:lnTo>
                      <a:pt x="27" y="205"/>
                    </a:lnTo>
                    <a:lnTo>
                      <a:pt x="41" y="205"/>
                    </a:lnTo>
                    <a:lnTo>
                      <a:pt x="52" y="203"/>
                    </a:lnTo>
                    <a:lnTo>
                      <a:pt x="60" y="199"/>
                    </a:lnTo>
                    <a:lnTo>
                      <a:pt x="66" y="192"/>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1"/>
              <p:cNvSpPr>
                <a:spLocks/>
              </p:cNvSpPr>
              <p:nvPr/>
            </p:nvSpPr>
            <p:spPr bwMode="auto">
              <a:xfrm>
                <a:off x="344" y="1621"/>
                <a:ext cx="224" cy="222"/>
              </a:xfrm>
              <a:custGeom>
                <a:avLst/>
                <a:gdLst>
                  <a:gd name="T0" fmla="*/ 0 w 447"/>
                  <a:gd name="T1" fmla="*/ 222 h 444"/>
                  <a:gd name="T2" fmla="*/ 4 w 447"/>
                  <a:gd name="T3" fmla="*/ 178 h 444"/>
                  <a:gd name="T4" fmla="*/ 18 w 447"/>
                  <a:gd name="T5" fmla="*/ 135 h 444"/>
                  <a:gd name="T6" fmla="*/ 39 w 447"/>
                  <a:gd name="T7" fmla="*/ 96 h 444"/>
                  <a:gd name="T8" fmla="*/ 66 w 447"/>
                  <a:gd name="T9" fmla="*/ 64 h 444"/>
                  <a:gd name="T10" fmla="*/ 99 w 447"/>
                  <a:gd name="T11" fmla="*/ 38 h 444"/>
                  <a:gd name="T12" fmla="*/ 136 w 447"/>
                  <a:gd name="T13" fmla="*/ 17 h 444"/>
                  <a:gd name="T14" fmla="*/ 178 w 447"/>
                  <a:gd name="T15" fmla="*/ 4 h 444"/>
                  <a:gd name="T16" fmla="*/ 223 w 447"/>
                  <a:gd name="T17" fmla="*/ 0 h 444"/>
                  <a:gd name="T18" fmla="*/ 267 w 447"/>
                  <a:gd name="T19" fmla="*/ 4 h 444"/>
                  <a:gd name="T20" fmla="*/ 310 w 447"/>
                  <a:gd name="T21" fmla="*/ 17 h 444"/>
                  <a:gd name="T22" fmla="*/ 348 w 447"/>
                  <a:gd name="T23" fmla="*/ 38 h 444"/>
                  <a:gd name="T24" fmla="*/ 381 w 447"/>
                  <a:gd name="T25" fmla="*/ 64 h 444"/>
                  <a:gd name="T26" fmla="*/ 408 w 447"/>
                  <a:gd name="T27" fmla="*/ 96 h 444"/>
                  <a:gd name="T28" fmla="*/ 430 w 447"/>
                  <a:gd name="T29" fmla="*/ 135 h 444"/>
                  <a:gd name="T30" fmla="*/ 443 w 447"/>
                  <a:gd name="T31" fmla="*/ 178 h 444"/>
                  <a:gd name="T32" fmla="*/ 447 w 447"/>
                  <a:gd name="T33" fmla="*/ 222 h 444"/>
                  <a:gd name="T34" fmla="*/ 443 w 447"/>
                  <a:gd name="T35" fmla="*/ 266 h 444"/>
                  <a:gd name="T36" fmla="*/ 430 w 447"/>
                  <a:gd name="T37" fmla="*/ 309 h 444"/>
                  <a:gd name="T38" fmla="*/ 408 w 447"/>
                  <a:gd name="T39" fmla="*/ 348 h 444"/>
                  <a:gd name="T40" fmla="*/ 381 w 447"/>
                  <a:gd name="T41" fmla="*/ 379 h 444"/>
                  <a:gd name="T42" fmla="*/ 348 w 447"/>
                  <a:gd name="T43" fmla="*/ 406 h 444"/>
                  <a:gd name="T44" fmla="*/ 310 w 447"/>
                  <a:gd name="T45" fmla="*/ 427 h 444"/>
                  <a:gd name="T46" fmla="*/ 267 w 447"/>
                  <a:gd name="T47" fmla="*/ 440 h 444"/>
                  <a:gd name="T48" fmla="*/ 223 w 447"/>
                  <a:gd name="T49" fmla="*/ 444 h 444"/>
                  <a:gd name="T50" fmla="*/ 178 w 447"/>
                  <a:gd name="T51" fmla="*/ 440 h 444"/>
                  <a:gd name="T52" fmla="*/ 136 w 447"/>
                  <a:gd name="T53" fmla="*/ 427 h 444"/>
                  <a:gd name="T54" fmla="*/ 99 w 447"/>
                  <a:gd name="T55" fmla="*/ 406 h 444"/>
                  <a:gd name="T56" fmla="*/ 66 w 447"/>
                  <a:gd name="T57" fmla="*/ 379 h 444"/>
                  <a:gd name="T58" fmla="*/ 39 w 447"/>
                  <a:gd name="T59" fmla="*/ 348 h 444"/>
                  <a:gd name="T60" fmla="*/ 18 w 447"/>
                  <a:gd name="T61" fmla="*/ 309 h 444"/>
                  <a:gd name="T62" fmla="*/ 4 w 447"/>
                  <a:gd name="T63" fmla="*/ 266 h 444"/>
                  <a:gd name="T64" fmla="*/ 0 w 447"/>
                  <a:gd name="T65" fmla="*/ 22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7" h="444">
                    <a:moveTo>
                      <a:pt x="0" y="222"/>
                    </a:moveTo>
                    <a:lnTo>
                      <a:pt x="4" y="178"/>
                    </a:lnTo>
                    <a:lnTo>
                      <a:pt x="18" y="135"/>
                    </a:lnTo>
                    <a:lnTo>
                      <a:pt x="39" y="96"/>
                    </a:lnTo>
                    <a:lnTo>
                      <a:pt x="66" y="64"/>
                    </a:lnTo>
                    <a:lnTo>
                      <a:pt x="99" y="38"/>
                    </a:lnTo>
                    <a:lnTo>
                      <a:pt x="136" y="17"/>
                    </a:lnTo>
                    <a:lnTo>
                      <a:pt x="178" y="4"/>
                    </a:lnTo>
                    <a:lnTo>
                      <a:pt x="223" y="0"/>
                    </a:lnTo>
                    <a:lnTo>
                      <a:pt x="267" y="4"/>
                    </a:lnTo>
                    <a:lnTo>
                      <a:pt x="310" y="17"/>
                    </a:lnTo>
                    <a:lnTo>
                      <a:pt x="348" y="38"/>
                    </a:lnTo>
                    <a:lnTo>
                      <a:pt x="381" y="64"/>
                    </a:lnTo>
                    <a:lnTo>
                      <a:pt x="408" y="96"/>
                    </a:lnTo>
                    <a:lnTo>
                      <a:pt x="430" y="135"/>
                    </a:lnTo>
                    <a:lnTo>
                      <a:pt x="443" y="178"/>
                    </a:lnTo>
                    <a:lnTo>
                      <a:pt x="447" y="222"/>
                    </a:lnTo>
                    <a:lnTo>
                      <a:pt x="443" y="266"/>
                    </a:lnTo>
                    <a:lnTo>
                      <a:pt x="430" y="309"/>
                    </a:lnTo>
                    <a:lnTo>
                      <a:pt x="408" y="348"/>
                    </a:lnTo>
                    <a:lnTo>
                      <a:pt x="381" y="379"/>
                    </a:lnTo>
                    <a:lnTo>
                      <a:pt x="348" y="406"/>
                    </a:lnTo>
                    <a:lnTo>
                      <a:pt x="310" y="427"/>
                    </a:lnTo>
                    <a:lnTo>
                      <a:pt x="267" y="440"/>
                    </a:lnTo>
                    <a:lnTo>
                      <a:pt x="223" y="444"/>
                    </a:lnTo>
                    <a:lnTo>
                      <a:pt x="178" y="440"/>
                    </a:lnTo>
                    <a:lnTo>
                      <a:pt x="136" y="427"/>
                    </a:lnTo>
                    <a:lnTo>
                      <a:pt x="99" y="406"/>
                    </a:lnTo>
                    <a:lnTo>
                      <a:pt x="66" y="379"/>
                    </a:lnTo>
                    <a:lnTo>
                      <a:pt x="39" y="348"/>
                    </a:lnTo>
                    <a:lnTo>
                      <a:pt x="18" y="309"/>
                    </a:lnTo>
                    <a:lnTo>
                      <a:pt x="4" y="266"/>
                    </a:lnTo>
                    <a:lnTo>
                      <a:pt x="0" y="222"/>
                    </a:lnTo>
                    <a:close/>
                  </a:path>
                </a:pathLst>
              </a:custGeom>
              <a:solidFill>
                <a:srgbClr val="000000"/>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42"/>
              <p:cNvSpPr>
                <a:spLocks/>
              </p:cNvSpPr>
              <p:nvPr/>
            </p:nvSpPr>
            <p:spPr bwMode="auto">
              <a:xfrm>
                <a:off x="331" y="1603"/>
                <a:ext cx="249" cy="101"/>
              </a:xfrm>
              <a:custGeom>
                <a:avLst/>
                <a:gdLst>
                  <a:gd name="T0" fmla="*/ 66 w 499"/>
                  <a:gd name="T1" fmla="*/ 191 h 201"/>
                  <a:gd name="T2" fmla="*/ 77 w 499"/>
                  <a:gd name="T3" fmla="*/ 164 h 201"/>
                  <a:gd name="T4" fmla="*/ 95 w 499"/>
                  <a:gd name="T5" fmla="*/ 139 h 201"/>
                  <a:gd name="T6" fmla="*/ 114 w 499"/>
                  <a:gd name="T7" fmla="*/ 118 h 201"/>
                  <a:gd name="T8" fmla="*/ 137 w 499"/>
                  <a:gd name="T9" fmla="*/ 99 h 201"/>
                  <a:gd name="T10" fmla="*/ 163 w 499"/>
                  <a:gd name="T11" fmla="*/ 83 h 201"/>
                  <a:gd name="T12" fmla="*/ 190 w 499"/>
                  <a:gd name="T13" fmla="*/ 72 h 201"/>
                  <a:gd name="T14" fmla="*/ 219 w 499"/>
                  <a:gd name="T15" fmla="*/ 64 h 201"/>
                  <a:gd name="T16" fmla="*/ 250 w 499"/>
                  <a:gd name="T17" fmla="*/ 62 h 201"/>
                  <a:gd name="T18" fmla="*/ 281 w 499"/>
                  <a:gd name="T19" fmla="*/ 64 h 201"/>
                  <a:gd name="T20" fmla="*/ 310 w 499"/>
                  <a:gd name="T21" fmla="*/ 72 h 201"/>
                  <a:gd name="T22" fmla="*/ 339 w 499"/>
                  <a:gd name="T23" fmla="*/ 83 h 201"/>
                  <a:gd name="T24" fmla="*/ 364 w 499"/>
                  <a:gd name="T25" fmla="*/ 99 h 201"/>
                  <a:gd name="T26" fmla="*/ 385 w 499"/>
                  <a:gd name="T27" fmla="*/ 118 h 201"/>
                  <a:gd name="T28" fmla="*/ 405 w 499"/>
                  <a:gd name="T29" fmla="*/ 139 h 201"/>
                  <a:gd name="T30" fmla="*/ 422 w 499"/>
                  <a:gd name="T31" fmla="*/ 164 h 201"/>
                  <a:gd name="T32" fmla="*/ 434 w 499"/>
                  <a:gd name="T33" fmla="*/ 191 h 201"/>
                  <a:gd name="T34" fmla="*/ 447 w 499"/>
                  <a:gd name="T35" fmla="*/ 191 h 201"/>
                  <a:gd name="T36" fmla="*/ 461 w 499"/>
                  <a:gd name="T37" fmla="*/ 191 h 201"/>
                  <a:gd name="T38" fmla="*/ 472 w 499"/>
                  <a:gd name="T39" fmla="*/ 191 h 201"/>
                  <a:gd name="T40" fmla="*/ 482 w 499"/>
                  <a:gd name="T41" fmla="*/ 191 h 201"/>
                  <a:gd name="T42" fmla="*/ 490 w 499"/>
                  <a:gd name="T43" fmla="*/ 191 h 201"/>
                  <a:gd name="T44" fmla="*/ 495 w 499"/>
                  <a:gd name="T45" fmla="*/ 191 h 201"/>
                  <a:gd name="T46" fmla="*/ 497 w 499"/>
                  <a:gd name="T47" fmla="*/ 191 h 201"/>
                  <a:gd name="T48" fmla="*/ 499 w 499"/>
                  <a:gd name="T49" fmla="*/ 191 h 201"/>
                  <a:gd name="T50" fmla="*/ 495 w 499"/>
                  <a:gd name="T51" fmla="*/ 176 h 201"/>
                  <a:gd name="T52" fmla="*/ 490 w 499"/>
                  <a:gd name="T53" fmla="*/ 162 h 201"/>
                  <a:gd name="T54" fmla="*/ 484 w 499"/>
                  <a:gd name="T55" fmla="*/ 147 h 201"/>
                  <a:gd name="T56" fmla="*/ 476 w 499"/>
                  <a:gd name="T57" fmla="*/ 133 h 201"/>
                  <a:gd name="T58" fmla="*/ 459 w 499"/>
                  <a:gd name="T59" fmla="*/ 104 h 201"/>
                  <a:gd name="T60" fmla="*/ 437 w 499"/>
                  <a:gd name="T61" fmla="*/ 79 h 201"/>
                  <a:gd name="T62" fmla="*/ 412 w 499"/>
                  <a:gd name="T63" fmla="*/ 56 h 201"/>
                  <a:gd name="T64" fmla="*/ 383 w 499"/>
                  <a:gd name="T65" fmla="*/ 37 h 201"/>
                  <a:gd name="T66" fmla="*/ 354 w 499"/>
                  <a:gd name="T67" fmla="*/ 21 h 201"/>
                  <a:gd name="T68" fmla="*/ 321 w 499"/>
                  <a:gd name="T69" fmla="*/ 10 h 201"/>
                  <a:gd name="T70" fmla="*/ 286 w 499"/>
                  <a:gd name="T71" fmla="*/ 2 h 201"/>
                  <a:gd name="T72" fmla="*/ 250 w 499"/>
                  <a:gd name="T73" fmla="*/ 0 h 201"/>
                  <a:gd name="T74" fmla="*/ 215 w 499"/>
                  <a:gd name="T75" fmla="*/ 2 h 201"/>
                  <a:gd name="T76" fmla="*/ 180 w 499"/>
                  <a:gd name="T77" fmla="*/ 10 h 201"/>
                  <a:gd name="T78" fmla="*/ 149 w 499"/>
                  <a:gd name="T79" fmla="*/ 21 h 201"/>
                  <a:gd name="T80" fmla="*/ 118 w 499"/>
                  <a:gd name="T81" fmla="*/ 37 h 201"/>
                  <a:gd name="T82" fmla="*/ 91 w 499"/>
                  <a:gd name="T83" fmla="*/ 54 h 201"/>
                  <a:gd name="T84" fmla="*/ 66 w 499"/>
                  <a:gd name="T85" fmla="*/ 77 h 201"/>
                  <a:gd name="T86" fmla="*/ 45 w 499"/>
                  <a:gd name="T87" fmla="*/ 102 h 201"/>
                  <a:gd name="T88" fmla="*/ 25 w 499"/>
                  <a:gd name="T89" fmla="*/ 131 h 201"/>
                  <a:gd name="T90" fmla="*/ 17 w 499"/>
                  <a:gd name="T91" fmla="*/ 145 h 201"/>
                  <a:gd name="T92" fmla="*/ 12 w 499"/>
                  <a:gd name="T93" fmla="*/ 160 h 201"/>
                  <a:gd name="T94" fmla="*/ 6 w 499"/>
                  <a:gd name="T95" fmla="*/ 176 h 201"/>
                  <a:gd name="T96" fmla="*/ 0 w 499"/>
                  <a:gd name="T97" fmla="*/ 191 h 201"/>
                  <a:gd name="T98" fmla="*/ 2 w 499"/>
                  <a:gd name="T99" fmla="*/ 191 h 201"/>
                  <a:gd name="T100" fmla="*/ 8 w 499"/>
                  <a:gd name="T101" fmla="*/ 195 h 201"/>
                  <a:gd name="T102" fmla="*/ 17 w 499"/>
                  <a:gd name="T103" fmla="*/ 197 h 201"/>
                  <a:gd name="T104" fmla="*/ 29 w 499"/>
                  <a:gd name="T105" fmla="*/ 199 h 201"/>
                  <a:gd name="T106" fmla="*/ 41 w 499"/>
                  <a:gd name="T107" fmla="*/ 201 h 201"/>
                  <a:gd name="T108" fmla="*/ 52 w 499"/>
                  <a:gd name="T109" fmla="*/ 201 h 201"/>
                  <a:gd name="T110" fmla="*/ 60 w 499"/>
                  <a:gd name="T111" fmla="*/ 197 h 201"/>
                  <a:gd name="T112" fmla="*/ 66 w 499"/>
                  <a:gd name="T113" fmla="*/ 19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1">
                    <a:moveTo>
                      <a:pt x="66" y="191"/>
                    </a:moveTo>
                    <a:lnTo>
                      <a:pt x="77" y="164"/>
                    </a:lnTo>
                    <a:lnTo>
                      <a:pt x="95" y="139"/>
                    </a:lnTo>
                    <a:lnTo>
                      <a:pt x="114" y="118"/>
                    </a:lnTo>
                    <a:lnTo>
                      <a:pt x="137" y="99"/>
                    </a:lnTo>
                    <a:lnTo>
                      <a:pt x="163" y="83"/>
                    </a:lnTo>
                    <a:lnTo>
                      <a:pt x="190" y="72"/>
                    </a:lnTo>
                    <a:lnTo>
                      <a:pt x="219" y="64"/>
                    </a:lnTo>
                    <a:lnTo>
                      <a:pt x="250" y="62"/>
                    </a:lnTo>
                    <a:lnTo>
                      <a:pt x="281" y="64"/>
                    </a:lnTo>
                    <a:lnTo>
                      <a:pt x="310" y="72"/>
                    </a:lnTo>
                    <a:lnTo>
                      <a:pt x="339" y="83"/>
                    </a:lnTo>
                    <a:lnTo>
                      <a:pt x="364" y="99"/>
                    </a:lnTo>
                    <a:lnTo>
                      <a:pt x="385" y="118"/>
                    </a:lnTo>
                    <a:lnTo>
                      <a:pt x="405" y="139"/>
                    </a:lnTo>
                    <a:lnTo>
                      <a:pt x="422" y="164"/>
                    </a:lnTo>
                    <a:lnTo>
                      <a:pt x="434" y="191"/>
                    </a:lnTo>
                    <a:lnTo>
                      <a:pt x="447" y="191"/>
                    </a:lnTo>
                    <a:lnTo>
                      <a:pt x="461" y="191"/>
                    </a:lnTo>
                    <a:lnTo>
                      <a:pt x="472" y="191"/>
                    </a:lnTo>
                    <a:lnTo>
                      <a:pt x="482" y="191"/>
                    </a:lnTo>
                    <a:lnTo>
                      <a:pt x="490" y="191"/>
                    </a:lnTo>
                    <a:lnTo>
                      <a:pt x="495" y="191"/>
                    </a:lnTo>
                    <a:lnTo>
                      <a:pt x="497" y="191"/>
                    </a:lnTo>
                    <a:lnTo>
                      <a:pt x="499" y="191"/>
                    </a:lnTo>
                    <a:lnTo>
                      <a:pt x="495" y="176"/>
                    </a:lnTo>
                    <a:lnTo>
                      <a:pt x="490" y="162"/>
                    </a:lnTo>
                    <a:lnTo>
                      <a:pt x="484" y="147"/>
                    </a:lnTo>
                    <a:lnTo>
                      <a:pt x="476" y="133"/>
                    </a:lnTo>
                    <a:lnTo>
                      <a:pt x="459" y="104"/>
                    </a:lnTo>
                    <a:lnTo>
                      <a:pt x="437" y="79"/>
                    </a:lnTo>
                    <a:lnTo>
                      <a:pt x="412" y="56"/>
                    </a:lnTo>
                    <a:lnTo>
                      <a:pt x="383" y="37"/>
                    </a:lnTo>
                    <a:lnTo>
                      <a:pt x="354" y="21"/>
                    </a:lnTo>
                    <a:lnTo>
                      <a:pt x="321" y="10"/>
                    </a:lnTo>
                    <a:lnTo>
                      <a:pt x="286" y="2"/>
                    </a:lnTo>
                    <a:lnTo>
                      <a:pt x="250" y="0"/>
                    </a:lnTo>
                    <a:lnTo>
                      <a:pt x="215" y="2"/>
                    </a:lnTo>
                    <a:lnTo>
                      <a:pt x="180" y="10"/>
                    </a:lnTo>
                    <a:lnTo>
                      <a:pt x="149" y="21"/>
                    </a:lnTo>
                    <a:lnTo>
                      <a:pt x="118" y="37"/>
                    </a:lnTo>
                    <a:lnTo>
                      <a:pt x="91" y="54"/>
                    </a:lnTo>
                    <a:lnTo>
                      <a:pt x="66" y="77"/>
                    </a:lnTo>
                    <a:lnTo>
                      <a:pt x="45" y="102"/>
                    </a:lnTo>
                    <a:lnTo>
                      <a:pt x="25" y="131"/>
                    </a:lnTo>
                    <a:lnTo>
                      <a:pt x="17" y="145"/>
                    </a:lnTo>
                    <a:lnTo>
                      <a:pt x="12" y="160"/>
                    </a:lnTo>
                    <a:lnTo>
                      <a:pt x="6" y="176"/>
                    </a:lnTo>
                    <a:lnTo>
                      <a:pt x="0" y="191"/>
                    </a:lnTo>
                    <a:lnTo>
                      <a:pt x="2" y="191"/>
                    </a:lnTo>
                    <a:lnTo>
                      <a:pt x="8" y="195"/>
                    </a:lnTo>
                    <a:lnTo>
                      <a:pt x="17" y="197"/>
                    </a:lnTo>
                    <a:lnTo>
                      <a:pt x="29" y="199"/>
                    </a:lnTo>
                    <a:lnTo>
                      <a:pt x="41" y="201"/>
                    </a:lnTo>
                    <a:lnTo>
                      <a:pt x="52" y="201"/>
                    </a:lnTo>
                    <a:lnTo>
                      <a:pt x="60" y="197"/>
                    </a:lnTo>
                    <a:lnTo>
                      <a:pt x="66" y="191"/>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3"/>
              <p:cNvSpPr>
                <a:spLocks/>
              </p:cNvSpPr>
              <p:nvPr/>
            </p:nvSpPr>
            <p:spPr bwMode="auto">
              <a:xfrm>
                <a:off x="332" y="1603"/>
                <a:ext cx="248" cy="101"/>
              </a:xfrm>
              <a:custGeom>
                <a:avLst/>
                <a:gdLst>
                  <a:gd name="T0" fmla="*/ 64 w 497"/>
                  <a:gd name="T1" fmla="*/ 191 h 201"/>
                  <a:gd name="T2" fmla="*/ 75 w 497"/>
                  <a:gd name="T3" fmla="*/ 164 h 201"/>
                  <a:gd name="T4" fmla="*/ 93 w 497"/>
                  <a:gd name="T5" fmla="*/ 139 h 201"/>
                  <a:gd name="T6" fmla="*/ 112 w 497"/>
                  <a:gd name="T7" fmla="*/ 118 h 201"/>
                  <a:gd name="T8" fmla="*/ 135 w 497"/>
                  <a:gd name="T9" fmla="*/ 99 h 201"/>
                  <a:gd name="T10" fmla="*/ 161 w 497"/>
                  <a:gd name="T11" fmla="*/ 83 h 201"/>
                  <a:gd name="T12" fmla="*/ 188 w 497"/>
                  <a:gd name="T13" fmla="*/ 72 h 201"/>
                  <a:gd name="T14" fmla="*/ 217 w 497"/>
                  <a:gd name="T15" fmla="*/ 64 h 201"/>
                  <a:gd name="T16" fmla="*/ 248 w 497"/>
                  <a:gd name="T17" fmla="*/ 62 h 201"/>
                  <a:gd name="T18" fmla="*/ 279 w 497"/>
                  <a:gd name="T19" fmla="*/ 64 h 201"/>
                  <a:gd name="T20" fmla="*/ 308 w 497"/>
                  <a:gd name="T21" fmla="*/ 72 h 201"/>
                  <a:gd name="T22" fmla="*/ 337 w 497"/>
                  <a:gd name="T23" fmla="*/ 83 h 201"/>
                  <a:gd name="T24" fmla="*/ 362 w 497"/>
                  <a:gd name="T25" fmla="*/ 99 h 201"/>
                  <a:gd name="T26" fmla="*/ 383 w 497"/>
                  <a:gd name="T27" fmla="*/ 118 h 201"/>
                  <a:gd name="T28" fmla="*/ 403 w 497"/>
                  <a:gd name="T29" fmla="*/ 139 h 201"/>
                  <a:gd name="T30" fmla="*/ 420 w 497"/>
                  <a:gd name="T31" fmla="*/ 164 h 201"/>
                  <a:gd name="T32" fmla="*/ 432 w 497"/>
                  <a:gd name="T33" fmla="*/ 191 h 201"/>
                  <a:gd name="T34" fmla="*/ 445 w 497"/>
                  <a:gd name="T35" fmla="*/ 191 h 201"/>
                  <a:gd name="T36" fmla="*/ 459 w 497"/>
                  <a:gd name="T37" fmla="*/ 191 h 201"/>
                  <a:gd name="T38" fmla="*/ 470 w 497"/>
                  <a:gd name="T39" fmla="*/ 191 h 201"/>
                  <a:gd name="T40" fmla="*/ 480 w 497"/>
                  <a:gd name="T41" fmla="*/ 191 h 201"/>
                  <a:gd name="T42" fmla="*/ 488 w 497"/>
                  <a:gd name="T43" fmla="*/ 191 h 201"/>
                  <a:gd name="T44" fmla="*/ 493 w 497"/>
                  <a:gd name="T45" fmla="*/ 191 h 201"/>
                  <a:gd name="T46" fmla="*/ 495 w 497"/>
                  <a:gd name="T47" fmla="*/ 191 h 201"/>
                  <a:gd name="T48" fmla="*/ 497 w 497"/>
                  <a:gd name="T49" fmla="*/ 191 h 201"/>
                  <a:gd name="T50" fmla="*/ 493 w 497"/>
                  <a:gd name="T51" fmla="*/ 176 h 201"/>
                  <a:gd name="T52" fmla="*/ 488 w 497"/>
                  <a:gd name="T53" fmla="*/ 162 h 201"/>
                  <a:gd name="T54" fmla="*/ 482 w 497"/>
                  <a:gd name="T55" fmla="*/ 147 h 201"/>
                  <a:gd name="T56" fmla="*/ 474 w 497"/>
                  <a:gd name="T57" fmla="*/ 133 h 201"/>
                  <a:gd name="T58" fmla="*/ 457 w 497"/>
                  <a:gd name="T59" fmla="*/ 104 h 201"/>
                  <a:gd name="T60" fmla="*/ 435 w 497"/>
                  <a:gd name="T61" fmla="*/ 79 h 201"/>
                  <a:gd name="T62" fmla="*/ 410 w 497"/>
                  <a:gd name="T63" fmla="*/ 56 h 201"/>
                  <a:gd name="T64" fmla="*/ 381 w 497"/>
                  <a:gd name="T65" fmla="*/ 37 h 201"/>
                  <a:gd name="T66" fmla="*/ 352 w 497"/>
                  <a:gd name="T67" fmla="*/ 21 h 201"/>
                  <a:gd name="T68" fmla="*/ 319 w 497"/>
                  <a:gd name="T69" fmla="*/ 10 h 201"/>
                  <a:gd name="T70" fmla="*/ 284 w 497"/>
                  <a:gd name="T71" fmla="*/ 2 h 201"/>
                  <a:gd name="T72" fmla="*/ 248 w 497"/>
                  <a:gd name="T73" fmla="*/ 0 h 201"/>
                  <a:gd name="T74" fmla="*/ 213 w 497"/>
                  <a:gd name="T75" fmla="*/ 2 h 201"/>
                  <a:gd name="T76" fmla="*/ 178 w 497"/>
                  <a:gd name="T77" fmla="*/ 10 h 201"/>
                  <a:gd name="T78" fmla="*/ 147 w 497"/>
                  <a:gd name="T79" fmla="*/ 21 h 201"/>
                  <a:gd name="T80" fmla="*/ 116 w 497"/>
                  <a:gd name="T81" fmla="*/ 37 h 201"/>
                  <a:gd name="T82" fmla="*/ 89 w 497"/>
                  <a:gd name="T83" fmla="*/ 54 h 201"/>
                  <a:gd name="T84" fmla="*/ 64 w 497"/>
                  <a:gd name="T85" fmla="*/ 77 h 201"/>
                  <a:gd name="T86" fmla="*/ 43 w 497"/>
                  <a:gd name="T87" fmla="*/ 102 h 201"/>
                  <a:gd name="T88" fmla="*/ 23 w 497"/>
                  <a:gd name="T89" fmla="*/ 131 h 201"/>
                  <a:gd name="T90" fmla="*/ 15 w 497"/>
                  <a:gd name="T91" fmla="*/ 145 h 201"/>
                  <a:gd name="T92" fmla="*/ 10 w 497"/>
                  <a:gd name="T93" fmla="*/ 160 h 201"/>
                  <a:gd name="T94" fmla="*/ 4 w 497"/>
                  <a:gd name="T95" fmla="*/ 176 h 201"/>
                  <a:gd name="T96" fmla="*/ 0 w 497"/>
                  <a:gd name="T97" fmla="*/ 191 h 201"/>
                  <a:gd name="T98" fmla="*/ 2 w 497"/>
                  <a:gd name="T99" fmla="*/ 191 h 201"/>
                  <a:gd name="T100" fmla="*/ 8 w 497"/>
                  <a:gd name="T101" fmla="*/ 195 h 201"/>
                  <a:gd name="T102" fmla="*/ 17 w 497"/>
                  <a:gd name="T103" fmla="*/ 197 h 201"/>
                  <a:gd name="T104" fmla="*/ 27 w 497"/>
                  <a:gd name="T105" fmla="*/ 199 h 201"/>
                  <a:gd name="T106" fmla="*/ 39 w 497"/>
                  <a:gd name="T107" fmla="*/ 201 h 201"/>
                  <a:gd name="T108" fmla="*/ 50 w 497"/>
                  <a:gd name="T109" fmla="*/ 201 h 201"/>
                  <a:gd name="T110" fmla="*/ 58 w 497"/>
                  <a:gd name="T111" fmla="*/ 197 h 201"/>
                  <a:gd name="T112" fmla="*/ 64 w 497"/>
                  <a:gd name="T113" fmla="*/ 19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01">
                    <a:moveTo>
                      <a:pt x="64" y="191"/>
                    </a:moveTo>
                    <a:lnTo>
                      <a:pt x="75" y="164"/>
                    </a:lnTo>
                    <a:lnTo>
                      <a:pt x="93" y="139"/>
                    </a:lnTo>
                    <a:lnTo>
                      <a:pt x="112" y="118"/>
                    </a:lnTo>
                    <a:lnTo>
                      <a:pt x="135" y="99"/>
                    </a:lnTo>
                    <a:lnTo>
                      <a:pt x="161" y="83"/>
                    </a:lnTo>
                    <a:lnTo>
                      <a:pt x="188" y="72"/>
                    </a:lnTo>
                    <a:lnTo>
                      <a:pt x="217" y="64"/>
                    </a:lnTo>
                    <a:lnTo>
                      <a:pt x="248" y="62"/>
                    </a:lnTo>
                    <a:lnTo>
                      <a:pt x="279" y="64"/>
                    </a:lnTo>
                    <a:lnTo>
                      <a:pt x="308" y="72"/>
                    </a:lnTo>
                    <a:lnTo>
                      <a:pt x="337" y="83"/>
                    </a:lnTo>
                    <a:lnTo>
                      <a:pt x="362" y="99"/>
                    </a:lnTo>
                    <a:lnTo>
                      <a:pt x="383" y="118"/>
                    </a:lnTo>
                    <a:lnTo>
                      <a:pt x="403" y="139"/>
                    </a:lnTo>
                    <a:lnTo>
                      <a:pt x="420" y="164"/>
                    </a:lnTo>
                    <a:lnTo>
                      <a:pt x="432" y="191"/>
                    </a:lnTo>
                    <a:lnTo>
                      <a:pt x="445" y="191"/>
                    </a:lnTo>
                    <a:lnTo>
                      <a:pt x="459" y="191"/>
                    </a:lnTo>
                    <a:lnTo>
                      <a:pt x="470" y="191"/>
                    </a:lnTo>
                    <a:lnTo>
                      <a:pt x="480" y="191"/>
                    </a:lnTo>
                    <a:lnTo>
                      <a:pt x="488" y="191"/>
                    </a:lnTo>
                    <a:lnTo>
                      <a:pt x="493" y="191"/>
                    </a:lnTo>
                    <a:lnTo>
                      <a:pt x="495" y="191"/>
                    </a:lnTo>
                    <a:lnTo>
                      <a:pt x="497" y="191"/>
                    </a:lnTo>
                    <a:lnTo>
                      <a:pt x="493" y="176"/>
                    </a:lnTo>
                    <a:lnTo>
                      <a:pt x="488" y="162"/>
                    </a:lnTo>
                    <a:lnTo>
                      <a:pt x="482" y="147"/>
                    </a:lnTo>
                    <a:lnTo>
                      <a:pt x="474" y="133"/>
                    </a:lnTo>
                    <a:lnTo>
                      <a:pt x="457" y="104"/>
                    </a:lnTo>
                    <a:lnTo>
                      <a:pt x="435" y="79"/>
                    </a:lnTo>
                    <a:lnTo>
                      <a:pt x="410" y="56"/>
                    </a:lnTo>
                    <a:lnTo>
                      <a:pt x="381" y="37"/>
                    </a:lnTo>
                    <a:lnTo>
                      <a:pt x="352" y="21"/>
                    </a:lnTo>
                    <a:lnTo>
                      <a:pt x="319" y="10"/>
                    </a:lnTo>
                    <a:lnTo>
                      <a:pt x="284" y="2"/>
                    </a:lnTo>
                    <a:lnTo>
                      <a:pt x="248" y="0"/>
                    </a:lnTo>
                    <a:lnTo>
                      <a:pt x="213" y="2"/>
                    </a:lnTo>
                    <a:lnTo>
                      <a:pt x="178" y="10"/>
                    </a:lnTo>
                    <a:lnTo>
                      <a:pt x="147" y="21"/>
                    </a:lnTo>
                    <a:lnTo>
                      <a:pt x="116" y="37"/>
                    </a:lnTo>
                    <a:lnTo>
                      <a:pt x="89" y="54"/>
                    </a:lnTo>
                    <a:lnTo>
                      <a:pt x="64" y="77"/>
                    </a:lnTo>
                    <a:lnTo>
                      <a:pt x="43" y="102"/>
                    </a:lnTo>
                    <a:lnTo>
                      <a:pt x="23" y="131"/>
                    </a:lnTo>
                    <a:lnTo>
                      <a:pt x="15" y="145"/>
                    </a:lnTo>
                    <a:lnTo>
                      <a:pt x="10" y="160"/>
                    </a:lnTo>
                    <a:lnTo>
                      <a:pt x="4" y="176"/>
                    </a:lnTo>
                    <a:lnTo>
                      <a:pt x="0" y="191"/>
                    </a:lnTo>
                    <a:lnTo>
                      <a:pt x="2" y="191"/>
                    </a:lnTo>
                    <a:lnTo>
                      <a:pt x="8" y="195"/>
                    </a:lnTo>
                    <a:lnTo>
                      <a:pt x="17" y="197"/>
                    </a:lnTo>
                    <a:lnTo>
                      <a:pt x="27" y="199"/>
                    </a:lnTo>
                    <a:lnTo>
                      <a:pt x="39" y="201"/>
                    </a:lnTo>
                    <a:lnTo>
                      <a:pt x="50" y="201"/>
                    </a:lnTo>
                    <a:lnTo>
                      <a:pt x="58" y="197"/>
                    </a:lnTo>
                    <a:lnTo>
                      <a:pt x="64" y="191"/>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4"/>
              <p:cNvSpPr>
                <a:spLocks/>
              </p:cNvSpPr>
              <p:nvPr/>
            </p:nvSpPr>
            <p:spPr bwMode="auto">
              <a:xfrm>
                <a:off x="331" y="1603"/>
                <a:ext cx="249" cy="101"/>
              </a:xfrm>
              <a:custGeom>
                <a:avLst/>
                <a:gdLst>
                  <a:gd name="T0" fmla="*/ 66 w 499"/>
                  <a:gd name="T1" fmla="*/ 191 h 201"/>
                  <a:gd name="T2" fmla="*/ 77 w 499"/>
                  <a:gd name="T3" fmla="*/ 164 h 201"/>
                  <a:gd name="T4" fmla="*/ 95 w 499"/>
                  <a:gd name="T5" fmla="*/ 139 h 201"/>
                  <a:gd name="T6" fmla="*/ 114 w 499"/>
                  <a:gd name="T7" fmla="*/ 118 h 201"/>
                  <a:gd name="T8" fmla="*/ 137 w 499"/>
                  <a:gd name="T9" fmla="*/ 99 h 201"/>
                  <a:gd name="T10" fmla="*/ 163 w 499"/>
                  <a:gd name="T11" fmla="*/ 83 h 201"/>
                  <a:gd name="T12" fmla="*/ 190 w 499"/>
                  <a:gd name="T13" fmla="*/ 72 h 201"/>
                  <a:gd name="T14" fmla="*/ 219 w 499"/>
                  <a:gd name="T15" fmla="*/ 64 h 201"/>
                  <a:gd name="T16" fmla="*/ 250 w 499"/>
                  <a:gd name="T17" fmla="*/ 62 h 201"/>
                  <a:gd name="T18" fmla="*/ 281 w 499"/>
                  <a:gd name="T19" fmla="*/ 64 h 201"/>
                  <a:gd name="T20" fmla="*/ 310 w 499"/>
                  <a:gd name="T21" fmla="*/ 72 h 201"/>
                  <a:gd name="T22" fmla="*/ 339 w 499"/>
                  <a:gd name="T23" fmla="*/ 83 h 201"/>
                  <a:gd name="T24" fmla="*/ 364 w 499"/>
                  <a:gd name="T25" fmla="*/ 99 h 201"/>
                  <a:gd name="T26" fmla="*/ 385 w 499"/>
                  <a:gd name="T27" fmla="*/ 118 h 201"/>
                  <a:gd name="T28" fmla="*/ 405 w 499"/>
                  <a:gd name="T29" fmla="*/ 139 h 201"/>
                  <a:gd name="T30" fmla="*/ 422 w 499"/>
                  <a:gd name="T31" fmla="*/ 164 h 201"/>
                  <a:gd name="T32" fmla="*/ 434 w 499"/>
                  <a:gd name="T33" fmla="*/ 191 h 201"/>
                  <a:gd name="T34" fmla="*/ 447 w 499"/>
                  <a:gd name="T35" fmla="*/ 191 h 201"/>
                  <a:gd name="T36" fmla="*/ 461 w 499"/>
                  <a:gd name="T37" fmla="*/ 191 h 201"/>
                  <a:gd name="T38" fmla="*/ 472 w 499"/>
                  <a:gd name="T39" fmla="*/ 191 h 201"/>
                  <a:gd name="T40" fmla="*/ 482 w 499"/>
                  <a:gd name="T41" fmla="*/ 191 h 201"/>
                  <a:gd name="T42" fmla="*/ 490 w 499"/>
                  <a:gd name="T43" fmla="*/ 191 h 201"/>
                  <a:gd name="T44" fmla="*/ 495 w 499"/>
                  <a:gd name="T45" fmla="*/ 191 h 201"/>
                  <a:gd name="T46" fmla="*/ 497 w 499"/>
                  <a:gd name="T47" fmla="*/ 191 h 201"/>
                  <a:gd name="T48" fmla="*/ 499 w 499"/>
                  <a:gd name="T49" fmla="*/ 191 h 201"/>
                  <a:gd name="T50" fmla="*/ 495 w 499"/>
                  <a:gd name="T51" fmla="*/ 176 h 201"/>
                  <a:gd name="T52" fmla="*/ 490 w 499"/>
                  <a:gd name="T53" fmla="*/ 162 h 201"/>
                  <a:gd name="T54" fmla="*/ 484 w 499"/>
                  <a:gd name="T55" fmla="*/ 147 h 201"/>
                  <a:gd name="T56" fmla="*/ 476 w 499"/>
                  <a:gd name="T57" fmla="*/ 133 h 201"/>
                  <a:gd name="T58" fmla="*/ 459 w 499"/>
                  <a:gd name="T59" fmla="*/ 104 h 201"/>
                  <a:gd name="T60" fmla="*/ 437 w 499"/>
                  <a:gd name="T61" fmla="*/ 79 h 201"/>
                  <a:gd name="T62" fmla="*/ 412 w 499"/>
                  <a:gd name="T63" fmla="*/ 56 h 201"/>
                  <a:gd name="T64" fmla="*/ 383 w 499"/>
                  <a:gd name="T65" fmla="*/ 37 h 201"/>
                  <a:gd name="T66" fmla="*/ 354 w 499"/>
                  <a:gd name="T67" fmla="*/ 21 h 201"/>
                  <a:gd name="T68" fmla="*/ 321 w 499"/>
                  <a:gd name="T69" fmla="*/ 10 h 201"/>
                  <a:gd name="T70" fmla="*/ 286 w 499"/>
                  <a:gd name="T71" fmla="*/ 2 h 201"/>
                  <a:gd name="T72" fmla="*/ 250 w 499"/>
                  <a:gd name="T73" fmla="*/ 0 h 201"/>
                  <a:gd name="T74" fmla="*/ 215 w 499"/>
                  <a:gd name="T75" fmla="*/ 2 h 201"/>
                  <a:gd name="T76" fmla="*/ 180 w 499"/>
                  <a:gd name="T77" fmla="*/ 10 h 201"/>
                  <a:gd name="T78" fmla="*/ 149 w 499"/>
                  <a:gd name="T79" fmla="*/ 21 h 201"/>
                  <a:gd name="T80" fmla="*/ 118 w 499"/>
                  <a:gd name="T81" fmla="*/ 37 h 201"/>
                  <a:gd name="T82" fmla="*/ 91 w 499"/>
                  <a:gd name="T83" fmla="*/ 54 h 201"/>
                  <a:gd name="T84" fmla="*/ 66 w 499"/>
                  <a:gd name="T85" fmla="*/ 77 h 201"/>
                  <a:gd name="T86" fmla="*/ 45 w 499"/>
                  <a:gd name="T87" fmla="*/ 102 h 201"/>
                  <a:gd name="T88" fmla="*/ 25 w 499"/>
                  <a:gd name="T89" fmla="*/ 131 h 201"/>
                  <a:gd name="T90" fmla="*/ 17 w 499"/>
                  <a:gd name="T91" fmla="*/ 145 h 201"/>
                  <a:gd name="T92" fmla="*/ 12 w 499"/>
                  <a:gd name="T93" fmla="*/ 160 h 201"/>
                  <a:gd name="T94" fmla="*/ 6 w 499"/>
                  <a:gd name="T95" fmla="*/ 176 h 201"/>
                  <a:gd name="T96" fmla="*/ 0 w 499"/>
                  <a:gd name="T97" fmla="*/ 191 h 201"/>
                  <a:gd name="T98" fmla="*/ 2 w 499"/>
                  <a:gd name="T99" fmla="*/ 191 h 201"/>
                  <a:gd name="T100" fmla="*/ 8 w 499"/>
                  <a:gd name="T101" fmla="*/ 195 h 201"/>
                  <a:gd name="T102" fmla="*/ 17 w 499"/>
                  <a:gd name="T103" fmla="*/ 197 h 201"/>
                  <a:gd name="T104" fmla="*/ 29 w 499"/>
                  <a:gd name="T105" fmla="*/ 199 h 201"/>
                  <a:gd name="T106" fmla="*/ 41 w 499"/>
                  <a:gd name="T107" fmla="*/ 201 h 201"/>
                  <a:gd name="T108" fmla="*/ 52 w 499"/>
                  <a:gd name="T109" fmla="*/ 201 h 201"/>
                  <a:gd name="T110" fmla="*/ 60 w 499"/>
                  <a:gd name="T111" fmla="*/ 197 h 201"/>
                  <a:gd name="T112" fmla="*/ 66 w 499"/>
                  <a:gd name="T113" fmla="*/ 19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1">
                    <a:moveTo>
                      <a:pt x="66" y="191"/>
                    </a:moveTo>
                    <a:lnTo>
                      <a:pt x="77" y="164"/>
                    </a:lnTo>
                    <a:lnTo>
                      <a:pt x="95" y="139"/>
                    </a:lnTo>
                    <a:lnTo>
                      <a:pt x="114" y="118"/>
                    </a:lnTo>
                    <a:lnTo>
                      <a:pt x="137" y="99"/>
                    </a:lnTo>
                    <a:lnTo>
                      <a:pt x="163" y="83"/>
                    </a:lnTo>
                    <a:lnTo>
                      <a:pt x="190" y="72"/>
                    </a:lnTo>
                    <a:lnTo>
                      <a:pt x="219" y="64"/>
                    </a:lnTo>
                    <a:lnTo>
                      <a:pt x="250" y="62"/>
                    </a:lnTo>
                    <a:lnTo>
                      <a:pt x="281" y="64"/>
                    </a:lnTo>
                    <a:lnTo>
                      <a:pt x="310" y="72"/>
                    </a:lnTo>
                    <a:lnTo>
                      <a:pt x="339" y="83"/>
                    </a:lnTo>
                    <a:lnTo>
                      <a:pt x="364" y="99"/>
                    </a:lnTo>
                    <a:lnTo>
                      <a:pt x="385" y="118"/>
                    </a:lnTo>
                    <a:lnTo>
                      <a:pt x="405" y="139"/>
                    </a:lnTo>
                    <a:lnTo>
                      <a:pt x="422" y="164"/>
                    </a:lnTo>
                    <a:lnTo>
                      <a:pt x="434" y="191"/>
                    </a:lnTo>
                    <a:lnTo>
                      <a:pt x="447" y="191"/>
                    </a:lnTo>
                    <a:lnTo>
                      <a:pt x="461" y="191"/>
                    </a:lnTo>
                    <a:lnTo>
                      <a:pt x="472" y="191"/>
                    </a:lnTo>
                    <a:lnTo>
                      <a:pt x="482" y="191"/>
                    </a:lnTo>
                    <a:lnTo>
                      <a:pt x="490" y="191"/>
                    </a:lnTo>
                    <a:lnTo>
                      <a:pt x="495" y="191"/>
                    </a:lnTo>
                    <a:lnTo>
                      <a:pt x="497" y="191"/>
                    </a:lnTo>
                    <a:lnTo>
                      <a:pt x="499" y="191"/>
                    </a:lnTo>
                    <a:lnTo>
                      <a:pt x="495" y="176"/>
                    </a:lnTo>
                    <a:lnTo>
                      <a:pt x="490" y="162"/>
                    </a:lnTo>
                    <a:lnTo>
                      <a:pt x="484" y="147"/>
                    </a:lnTo>
                    <a:lnTo>
                      <a:pt x="476" y="133"/>
                    </a:lnTo>
                    <a:lnTo>
                      <a:pt x="459" y="104"/>
                    </a:lnTo>
                    <a:lnTo>
                      <a:pt x="437" y="79"/>
                    </a:lnTo>
                    <a:lnTo>
                      <a:pt x="412" y="56"/>
                    </a:lnTo>
                    <a:lnTo>
                      <a:pt x="383" y="37"/>
                    </a:lnTo>
                    <a:lnTo>
                      <a:pt x="354" y="21"/>
                    </a:lnTo>
                    <a:lnTo>
                      <a:pt x="321" y="10"/>
                    </a:lnTo>
                    <a:lnTo>
                      <a:pt x="286" y="2"/>
                    </a:lnTo>
                    <a:lnTo>
                      <a:pt x="250" y="0"/>
                    </a:lnTo>
                    <a:lnTo>
                      <a:pt x="215" y="2"/>
                    </a:lnTo>
                    <a:lnTo>
                      <a:pt x="180" y="10"/>
                    </a:lnTo>
                    <a:lnTo>
                      <a:pt x="149" y="21"/>
                    </a:lnTo>
                    <a:lnTo>
                      <a:pt x="118" y="37"/>
                    </a:lnTo>
                    <a:lnTo>
                      <a:pt x="91" y="54"/>
                    </a:lnTo>
                    <a:lnTo>
                      <a:pt x="66" y="77"/>
                    </a:lnTo>
                    <a:lnTo>
                      <a:pt x="45" y="102"/>
                    </a:lnTo>
                    <a:lnTo>
                      <a:pt x="25" y="131"/>
                    </a:lnTo>
                    <a:lnTo>
                      <a:pt x="17" y="145"/>
                    </a:lnTo>
                    <a:lnTo>
                      <a:pt x="12" y="160"/>
                    </a:lnTo>
                    <a:lnTo>
                      <a:pt x="6" y="176"/>
                    </a:lnTo>
                    <a:lnTo>
                      <a:pt x="0" y="191"/>
                    </a:lnTo>
                    <a:lnTo>
                      <a:pt x="2" y="191"/>
                    </a:lnTo>
                    <a:lnTo>
                      <a:pt x="8" y="195"/>
                    </a:lnTo>
                    <a:lnTo>
                      <a:pt x="17" y="197"/>
                    </a:lnTo>
                    <a:lnTo>
                      <a:pt x="29" y="199"/>
                    </a:lnTo>
                    <a:lnTo>
                      <a:pt x="41" y="201"/>
                    </a:lnTo>
                    <a:lnTo>
                      <a:pt x="52" y="201"/>
                    </a:lnTo>
                    <a:lnTo>
                      <a:pt x="60" y="197"/>
                    </a:lnTo>
                    <a:lnTo>
                      <a:pt x="66" y="191"/>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5"/>
              <p:cNvSpPr>
                <a:spLocks/>
              </p:cNvSpPr>
              <p:nvPr/>
            </p:nvSpPr>
            <p:spPr bwMode="auto">
              <a:xfrm>
                <a:off x="331" y="1603"/>
                <a:ext cx="249" cy="103"/>
              </a:xfrm>
              <a:custGeom>
                <a:avLst/>
                <a:gdLst>
                  <a:gd name="T0" fmla="*/ 66 w 499"/>
                  <a:gd name="T1" fmla="*/ 191 h 205"/>
                  <a:gd name="T2" fmla="*/ 77 w 499"/>
                  <a:gd name="T3" fmla="*/ 164 h 205"/>
                  <a:gd name="T4" fmla="*/ 95 w 499"/>
                  <a:gd name="T5" fmla="*/ 139 h 205"/>
                  <a:gd name="T6" fmla="*/ 114 w 499"/>
                  <a:gd name="T7" fmla="*/ 118 h 205"/>
                  <a:gd name="T8" fmla="*/ 137 w 499"/>
                  <a:gd name="T9" fmla="*/ 99 h 205"/>
                  <a:gd name="T10" fmla="*/ 163 w 499"/>
                  <a:gd name="T11" fmla="*/ 83 h 205"/>
                  <a:gd name="T12" fmla="*/ 190 w 499"/>
                  <a:gd name="T13" fmla="*/ 72 h 205"/>
                  <a:gd name="T14" fmla="*/ 219 w 499"/>
                  <a:gd name="T15" fmla="*/ 64 h 205"/>
                  <a:gd name="T16" fmla="*/ 250 w 499"/>
                  <a:gd name="T17" fmla="*/ 62 h 205"/>
                  <a:gd name="T18" fmla="*/ 281 w 499"/>
                  <a:gd name="T19" fmla="*/ 64 h 205"/>
                  <a:gd name="T20" fmla="*/ 310 w 499"/>
                  <a:gd name="T21" fmla="*/ 72 h 205"/>
                  <a:gd name="T22" fmla="*/ 339 w 499"/>
                  <a:gd name="T23" fmla="*/ 83 h 205"/>
                  <a:gd name="T24" fmla="*/ 364 w 499"/>
                  <a:gd name="T25" fmla="*/ 99 h 205"/>
                  <a:gd name="T26" fmla="*/ 385 w 499"/>
                  <a:gd name="T27" fmla="*/ 118 h 205"/>
                  <a:gd name="T28" fmla="*/ 405 w 499"/>
                  <a:gd name="T29" fmla="*/ 139 h 205"/>
                  <a:gd name="T30" fmla="*/ 422 w 499"/>
                  <a:gd name="T31" fmla="*/ 164 h 205"/>
                  <a:gd name="T32" fmla="*/ 434 w 499"/>
                  <a:gd name="T33" fmla="*/ 191 h 205"/>
                  <a:gd name="T34" fmla="*/ 439 w 499"/>
                  <a:gd name="T35" fmla="*/ 195 h 205"/>
                  <a:gd name="T36" fmla="*/ 447 w 499"/>
                  <a:gd name="T37" fmla="*/ 199 h 205"/>
                  <a:gd name="T38" fmla="*/ 459 w 499"/>
                  <a:gd name="T39" fmla="*/ 199 h 205"/>
                  <a:gd name="T40" fmla="*/ 470 w 499"/>
                  <a:gd name="T41" fmla="*/ 199 h 205"/>
                  <a:gd name="T42" fmla="*/ 482 w 499"/>
                  <a:gd name="T43" fmla="*/ 199 h 205"/>
                  <a:gd name="T44" fmla="*/ 492 w 499"/>
                  <a:gd name="T45" fmla="*/ 197 h 205"/>
                  <a:gd name="T46" fmla="*/ 497 w 499"/>
                  <a:gd name="T47" fmla="*/ 195 h 205"/>
                  <a:gd name="T48" fmla="*/ 499 w 499"/>
                  <a:gd name="T49" fmla="*/ 191 h 205"/>
                  <a:gd name="T50" fmla="*/ 495 w 499"/>
                  <a:gd name="T51" fmla="*/ 176 h 205"/>
                  <a:gd name="T52" fmla="*/ 490 w 499"/>
                  <a:gd name="T53" fmla="*/ 162 h 205"/>
                  <a:gd name="T54" fmla="*/ 484 w 499"/>
                  <a:gd name="T55" fmla="*/ 147 h 205"/>
                  <a:gd name="T56" fmla="*/ 476 w 499"/>
                  <a:gd name="T57" fmla="*/ 133 h 205"/>
                  <a:gd name="T58" fmla="*/ 459 w 499"/>
                  <a:gd name="T59" fmla="*/ 104 h 205"/>
                  <a:gd name="T60" fmla="*/ 437 w 499"/>
                  <a:gd name="T61" fmla="*/ 79 h 205"/>
                  <a:gd name="T62" fmla="*/ 412 w 499"/>
                  <a:gd name="T63" fmla="*/ 56 h 205"/>
                  <a:gd name="T64" fmla="*/ 383 w 499"/>
                  <a:gd name="T65" fmla="*/ 37 h 205"/>
                  <a:gd name="T66" fmla="*/ 354 w 499"/>
                  <a:gd name="T67" fmla="*/ 21 h 205"/>
                  <a:gd name="T68" fmla="*/ 321 w 499"/>
                  <a:gd name="T69" fmla="*/ 10 h 205"/>
                  <a:gd name="T70" fmla="*/ 286 w 499"/>
                  <a:gd name="T71" fmla="*/ 2 h 205"/>
                  <a:gd name="T72" fmla="*/ 250 w 499"/>
                  <a:gd name="T73" fmla="*/ 0 h 205"/>
                  <a:gd name="T74" fmla="*/ 215 w 499"/>
                  <a:gd name="T75" fmla="*/ 2 h 205"/>
                  <a:gd name="T76" fmla="*/ 180 w 499"/>
                  <a:gd name="T77" fmla="*/ 10 h 205"/>
                  <a:gd name="T78" fmla="*/ 149 w 499"/>
                  <a:gd name="T79" fmla="*/ 21 h 205"/>
                  <a:gd name="T80" fmla="*/ 118 w 499"/>
                  <a:gd name="T81" fmla="*/ 37 h 205"/>
                  <a:gd name="T82" fmla="*/ 91 w 499"/>
                  <a:gd name="T83" fmla="*/ 54 h 205"/>
                  <a:gd name="T84" fmla="*/ 66 w 499"/>
                  <a:gd name="T85" fmla="*/ 77 h 205"/>
                  <a:gd name="T86" fmla="*/ 45 w 499"/>
                  <a:gd name="T87" fmla="*/ 102 h 205"/>
                  <a:gd name="T88" fmla="*/ 25 w 499"/>
                  <a:gd name="T89" fmla="*/ 131 h 205"/>
                  <a:gd name="T90" fmla="*/ 17 w 499"/>
                  <a:gd name="T91" fmla="*/ 145 h 205"/>
                  <a:gd name="T92" fmla="*/ 12 w 499"/>
                  <a:gd name="T93" fmla="*/ 160 h 205"/>
                  <a:gd name="T94" fmla="*/ 6 w 499"/>
                  <a:gd name="T95" fmla="*/ 176 h 205"/>
                  <a:gd name="T96" fmla="*/ 0 w 499"/>
                  <a:gd name="T97" fmla="*/ 191 h 205"/>
                  <a:gd name="T98" fmla="*/ 0 w 499"/>
                  <a:gd name="T99" fmla="*/ 195 h 205"/>
                  <a:gd name="T100" fmla="*/ 6 w 499"/>
                  <a:gd name="T101" fmla="*/ 199 h 205"/>
                  <a:gd name="T102" fmla="*/ 16 w 499"/>
                  <a:gd name="T103" fmla="*/ 203 h 205"/>
                  <a:gd name="T104" fmla="*/ 27 w 499"/>
                  <a:gd name="T105" fmla="*/ 205 h 205"/>
                  <a:gd name="T106" fmla="*/ 41 w 499"/>
                  <a:gd name="T107" fmla="*/ 205 h 205"/>
                  <a:gd name="T108" fmla="*/ 52 w 499"/>
                  <a:gd name="T109" fmla="*/ 203 h 205"/>
                  <a:gd name="T110" fmla="*/ 60 w 499"/>
                  <a:gd name="T111" fmla="*/ 199 h 205"/>
                  <a:gd name="T112" fmla="*/ 66 w 499"/>
                  <a:gd name="T113" fmla="*/ 191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5">
                    <a:moveTo>
                      <a:pt x="66" y="191"/>
                    </a:moveTo>
                    <a:lnTo>
                      <a:pt x="77" y="164"/>
                    </a:lnTo>
                    <a:lnTo>
                      <a:pt x="95" y="139"/>
                    </a:lnTo>
                    <a:lnTo>
                      <a:pt x="114" y="118"/>
                    </a:lnTo>
                    <a:lnTo>
                      <a:pt x="137" y="99"/>
                    </a:lnTo>
                    <a:lnTo>
                      <a:pt x="163" y="83"/>
                    </a:lnTo>
                    <a:lnTo>
                      <a:pt x="190" y="72"/>
                    </a:lnTo>
                    <a:lnTo>
                      <a:pt x="219" y="64"/>
                    </a:lnTo>
                    <a:lnTo>
                      <a:pt x="250" y="62"/>
                    </a:lnTo>
                    <a:lnTo>
                      <a:pt x="281" y="64"/>
                    </a:lnTo>
                    <a:lnTo>
                      <a:pt x="310" y="72"/>
                    </a:lnTo>
                    <a:lnTo>
                      <a:pt x="339" y="83"/>
                    </a:lnTo>
                    <a:lnTo>
                      <a:pt x="364" y="99"/>
                    </a:lnTo>
                    <a:lnTo>
                      <a:pt x="385" y="118"/>
                    </a:lnTo>
                    <a:lnTo>
                      <a:pt x="405" y="139"/>
                    </a:lnTo>
                    <a:lnTo>
                      <a:pt x="422" y="164"/>
                    </a:lnTo>
                    <a:lnTo>
                      <a:pt x="434" y="191"/>
                    </a:lnTo>
                    <a:lnTo>
                      <a:pt x="439" y="195"/>
                    </a:lnTo>
                    <a:lnTo>
                      <a:pt x="447" y="199"/>
                    </a:lnTo>
                    <a:lnTo>
                      <a:pt x="459" y="199"/>
                    </a:lnTo>
                    <a:lnTo>
                      <a:pt x="470" y="199"/>
                    </a:lnTo>
                    <a:lnTo>
                      <a:pt x="482" y="199"/>
                    </a:lnTo>
                    <a:lnTo>
                      <a:pt x="492" y="197"/>
                    </a:lnTo>
                    <a:lnTo>
                      <a:pt x="497" y="195"/>
                    </a:lnTo>
                    <a:lnTo>
                      <a:pt x="499" y="191"/>
                    </a:lnTo>
                    <a:lnTo>
                      <a:pt x="495" y="176"/>
                    </a:lnTo>
                    <a:lnTo>
                      <a:pt x="490" y="162"/>
                    </a:lnTo>
                    <a:lnTo>
                      <a:pt x="484" y="147"/>
                    </a:lnTo>
                    <a:lnTo>
                      <a:pt x="476" y="133"/>
                    </a:lnTo>
                    <a:lnTo>
                      <a:pt x="459" y="104"/>
                    </a:lnTo>
                    <a:lnTo>
                      <a:pt x="437" y="79"/>
                    </a:lnTo>
                    <a:lnTo>
                      <a:pt x="412" y="56"/>
                    </a:lnTo>
                    <a:lnTo>
                      <a:pt x="383" y="37"/>
                    </a:lnTo>
                    <a:lnTo>
                      <a:pt x="354" y="21"/>
                    </a:lnTo>
                    <a:lnTo>
                      <a:pt x="321" y="10"/>
                    </a:lnTo>
                    <a:lnTo>
                      <a:pt x="286" y="2"/>
                    </a:lnTo>
                    <a:lnTo>
                      <a:pt x="250" y="0"/>
                    </a:lnTo>
                    <a:lnTo>
                      <a:pt x="215" y="2"/>
                    </a:lnTo>
                    <a:lnTo>
                      <a:pt x="180" y="10"/>
                    </a:lnTo>
                    <a:lnTo>
                      <a:pt x="149" y="21"/>
                    </a:lnTo>
                    <a:lnTo>
                      <a:pt x="118" y="37"/>
                    </a:lnTo>
                    <a:lnTo>
                      <a:pt x="91" y="54"/>
                    </a:lnTo>
                    <a:lnTo>
                      <a:pt x="66" y="77"/>
                    </a:lnTo>
                    <a:lnTo>
                      <a:pt x="45" y="102"/>
                    </a:lnTo>
                    <a:lnTo>
                      <a:pt x="25" y="131"/>
                    </a:lnTo>
                    <a:lnTo>
                      <a:pt x="17" y="145"/>
                    </a:lnTo>
                    <a:lnTo>
                      <a:pt x="12" y="160"/>
                    </a:lnTo>
                    <a:lnTo>
                      <a:pt x="6" y="176"/>
                    </a:lnTo>
                    <a:lnTo>
                      <a:pt x="0" y="191"/>
                    </a:lnTo>
                    <a:lnTo>
                      <a:pt x="0" y="195"/>
                    </a:lnTo>
                    <a:lnTo>
                      <a:pt x="6" y="199"/>
                    </a:lnTo>
                    <a:lnTo>
                      <a:pt x="16" y="203"/>
                    </a:lnTo>
                    <a:lnTo>
                      <a:pt x="27" y="205"/>
                    </a:lnTo>
                    <a:lnTo>
                      <a:pt x="41" y="205"/>
                    </a:lnTo>
                    <a:lnTo>
                      <a:pt x="52" y="203"/>
                    </a:lnTo>
                    <a:lnTo>
                      <a:pt x="60" y="199"/>
                    </a:lnTo>
                    <a:lnTo>
                      <a:pt x="66" y="191"/>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5" name="Freeform 29"/>
            <p:cNvSpPr>
              <a:spLocks/>
            </p:cNvSpPr>
            <p:nvPr/>
          </p:nvSpPr>
          <p:spPr bwMode="auto">
            <a:xfrm>
              <a:off x="563319" y="2907539"/>
              <a:ext cx="301625" cy="254000"/>
            </a:xfrm>
            <a:custGeom>
              <a:avLst/>
              <a:gdLst>
                <a:gd name="T0" fmla="*/ 377 w 379"/>
                <a:gd name="T1" fmla="*/ 0 h 321"/>
                <a:gd name="T2" fmla="*/ 0 w 379"/>
                <a:gd name="T3" fmla="*/ 0 h 321"/>
                <a:gd name="T4" fmla="*/ 8 w 379"/>
                <a:gd name="T5" fmla="*/ 54 h 321"/>
                <a:gd name="T6" fmla="*/ 10 w 379"/>
                <a:gd name="T7" fmla="*/ 56 h 321"/>
                <a:gd name="T8" fmla="*/ 19 w 379"/>
                <a:gd name="T9" fmla="*/ 66 h 321"/>
                <a:gd name="T10" fmla="*/ 31 w 379"/>
                <a:gd name="T11" fmla="*/ 78 h 321"/>
                <a:gd name="T12" fmla="*/ 48 w 379"/>
                <a:gd name="T13" fmla="*/ 95 h 321"/>
                <a:gd name="T14" fmla="*/ 68 w 379"/>
                <a:gd name="T15" fmla="*/ 114 h 321"/>
                <a:gd name="T16" fmla="*/ 91 w 379"/>
                <a:gd name="T17" fmla="*/ 136 h 321"/>
                <a:gd name="T18" fmla="*/ 118 w 379"/>
                <a:gd name="T19" fmla="*/ 159 h 321"/>
                <a:gd name="T20" fmla="*/ 145 w 379"/>
                <a:gd name="T21" fmla="*/ 184 h 321"/>
                <a:gd name="T22" fmla="*/ 174 w 379"/>
                <a:gd name="T23" fmla="*/ 207 h 321"/>
                <a:gd name="T24" fmla="*/ 205 w 379"/>
                <a:gd name="T25" fmla="*/ 232 h 321"/>
                <a:gd name="T26" fmla="*/ 236 w 379"/>
                <a:gd name="T27" fmla="*/ 253 h 321"/>
                <a:gd name="T28" fmla="*/ 267 w 379"/>
                <a:gd name="T29" fmla="*/ 275 h 321"/>
                <a:gd name="T30" fmla="*/ 296 w 379"/>
                <a:gd name="T31" fmla="*/ 292 h 321"/>
                <a:gd name="T32" fmla="*/ 325 w 379"/>
                <a:gd name="T33" fmla="*/ 306 h 321"/>
                <a:gd name="T34" fmla="*/ 352 w 379"/>
                <a:gd name="T35" fmla="*/ 315 h 321"/>
                <a:gd name="T36" fmla="*/ 377 w 379"/>
                <a:gd name="T37" fmla="*/ 321 h 321"/>
                <a:gd name="T38" fmla="*/ 379 w 379"/>
                <a:gd name="T39" fmla="*/ 244 h 321"/>
                <a:gd name="T40" fmla="*/ 379 w 379"/>
                <a:gd name="T41" fmla="*/ 136 h 321"/>
                <a:gd name="T42" fmla="*/ 377 w 379"/>
                <a:gd name="T43" fmla="*/ 41 h 321"/>
                <a:gd name="T44" fmla="*/ 377 w 379"/>
                <a:gd name="T4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9" h="321">
                  <a:moveTo>
                    <a:pt x="377" y="0"/>
                  </a:moveTo>
                  <a:lnTo>
                    <a:pt x="0" y="0"/>
                  </a:lnTo>
                  <a:lnTo>
                    <a:pt x="8" y="54"/>
                  </a:lnTo>
                  <a:lnTo>
                    <a:pt x="10" y="56"/>
                  </a:lnTo>
                  <a:lnTo>
                    <a:pt x="19" y="66"/>
                  </a:lnTo>
                  <a:lnTo>
                    <a:pt x="31" y="78"/>
                  </a:lnTo>
                  <a:lnTo>
                    <a:pt x="48" y="95"/>
                  </a:lnTo>
                  <a:lnTo>
                    <a:pt x="68" y="114"/>
                  </a:lnTo>
                  <a:lnTo>
                    <a:pt x="91" y="136"/>
                  </a:lnTo>
                  <a:lnTo>
                    <a:pt x="118" y="159"/>
                  </a:lnTo>
                  <a:lnTo>
                    <a:pt x="145" y="184"/>
                  </a:lnTo>
                  <a:lnTo>
                    <a:pt x="174" y="207"/>
                  </a:lnTo>
                  <a:lnTo>
                    <a:pt x="205" y="232"/>
                  </a:lnTo>
                  <a:lnTo>
                    <a:pt x="236" y="253"/>
                  </a:lnTo>
                  <a:lnTo>
                    <a:pt x="267" y="275"/>
                  </a:lnTo>
                  <a:lnTo>
                    <a:pt x="296" y="292"/>
                  </a:lnTo>
                  <a:lnTo>
                    <a:pt x="325" y="306"/>
                  </a:lnTo>
                  <a:lnTo>
                    <a:pt x="352" y="315"/>
                  </a:lnTo>
                  <a:lnTo>
                    <a:pt x="377" y="321"/>
                  </a:lnTo>
                  <a:lnTo>
                    <a:pt x="379" y="244"/>
                  </a:lnTo>
                  <a:lnTo>
                    <a:pt x="379" y="136"/>
                  </a:lnTo>
                  <a:lnTo>
                    <a:pt x="377" y="41"/>
                  </a:lnTo>
                  <a:lnTo>
                    <a:pt x="377" y="0"/>
                  </a:lnTo>
                  <a:close/>
                </a:path>
              </a:pathLst>
            </a:custGeom>
            <a:solidFill>
              <a:srgbClr val="496B42"/>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9" name="Group 88"/>
          <p:cNvGrpSpPr/>
          <p:nvPr/>
        </p:nvGrpSpPr>
        <p:grpSpPr>
          <a:xfrm>
            <a:off x="7750262" y="2832786"/>
            <a:ext cx="901622" cy="1504950"/>
            <a:chOff x="7750262" y="2832786"/>
            <a:chExt cx="901622" cy="1504950"/>
          </a:xfrm>
        </p:grpSpPr>
        <p:grpSp>
          <p:nvGrpSpPr>
            <p:cNvPr id="65" name="Group 27"/>
            <p:cNvGrpSpPr>
              <a:grpSpLocks noChangeAspect="1"/>
            </p:cNvGrpSpPr>
            <p:nvPr/>
          </p:nvGrpSpPr>
          <p:grpSpPr bwMode="auto">
            <a:xfrm>
              <a:off x="7751771" y="2832786"/>
              <a:ext cx="900113" cy="1504950"/>
              <a:chOff x="78" y="957"/>
              <a:chExt cx="567" cy="948"/>
            </a:xfrm>
          </p:grpSpPr>
          <p:sp>
            <p:nvSpPr>
              <p:cNvPr id="66" name="AutoShape 26"/>
              <p:cNvSpPr>
                <a:spLocks noChangeAspect="1" noChangeArrowheads="1" noTextEdit="1"/>
              </p:cNvSpPr>
              <p:nvPr/>
            </p:nvSpPr>
            <p:spPr bwMode="auto">
              <a:xfrm>
                <a:off x="78" y="957"/>
                <a:ext cx="567" cy="948"/>
              </a:xfrm>
              <a:prstGeom prst="rect">
                <a:avLst/>
              </a:prstGeom>
              <a:noFill/>
              <a:ln>
                <a:noFill/>
              </a:ln>
              <a:scene3d>
                <a:camera prst="orthographicFront"/>
                <a:lightRig rig="threePt" dir="t"/>
              </a:scene3d>
              <a:sp3d>
                <a:bevelT/>
              </a:sp3d>
              <a:extLst>
                <a:ext uri="{909E8E84-426E-40DD-AFC4-6F175D3DCCD1}">
                  <a14:hiddenFill xmlns="" xmlns:a14="http://schemas.microsoft.com/office/drawing/2010/main">
                    <a:solidFill>
                      <a:srgbClr xmlns:mc="http://schemas.openxmlformats.org/markup-compatibility/2006" val="FFFFFF" mc:Ignorable=""/>
                    </a:solidFill>
                  </a14:hiddenFill>
                </a:ext>
                <a:ext uri="{91240B29-F687-4F45-9708-019B960494DF}">
                  <a14:hiddenLine xmlns=""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28"/>
              <p:cNvSpPr>
                <a:spLocks/>
              </p:cNvSpPr>
              <p:nvPr/>
            </p:nvSpPr>
            <p:spPr bwMode="auto">
              <a:xfrm>
                <a:off x="266" y="957"/>
                <a:ext cx="379" cy="948"/>
              </a:xfrm>
              <a:custGeom>
                <a:avLst/>
                <a:gdLst>
                  <a:gd name="T0" fmla="*/ 95 w 759"/>
                  <a:gd name="T1" fmla="*/ 0 h 1896"/>
                  <a:gd name="T2" fmla="*/ 664 w 759"/>
                  <a:gd name="T3" fmla="*/ 0 h 1896"/>
                  <a:gd name="T4" fmla="*/ 684 w 759"/>
                  <a:gd name="T5" fmla="*/ 2 h 1896"/>
                  <a:gd name="T6" fmla="*/ 701 w 759"/>
                  <a:gd name="T7" fmla="*/ 8 h 1896"/>
                  <a:gd name="T8" fmla="*/ 716 w 759"/>
                  <a:gd name="T9" fmla="*/ 15 h 1896"/>
                  <a:gd name="T10" fmla="*/ 732 w 759"/>
                  <a:gd name="T11" fmla="*/ 27 h 1896"/>
                  <a:gd name="T12" fmla="*/ 744 w 759"/>
                  <a:gd name="T13" fmla="*/ 43 h 1896"/>
                  <a:gd name="T14" fmla="*/ 751 w 759"/>
                  <a:gd name="T15" fmla="*/ 58 h 1896"/>
                  <a:gd name="T16" fmla="*/ 757 w 759"/>
                  <a:gd name="T17" fmla="*/ 75 h 1896"/>
                  <a:gd name="T18" fmla="*/ 759 w 759"/>
                  <a:gd name="T19" fmla="*/ 95 h 1896"/>
                  <a:gd name="T20" fmla="*/ 759 w 759"/>
                  <a:gd name="T21" fmla="*/ 1801 h 1896"/>
                  <a:gd name="T22" fmla="*/ 757 w 759"/>
                  <a:gd name="T23" fmla="*/ 1821 h 1896"/>
                  <a:gd name="T24" fmla="*/ 751 w 759"/>
                  <a:gd name="T25" fmla="*/ 1838 h 1896"/>
                  <a:gd name="T26" fmla="*/ 744 w 759"/>
                  <a:gd name="T27" fmla="*/ 1853 h 1896"/>
                  <a:gd name="T28" fmla="*/ 732 w 759"/>
                  <a:gd name="T29" fmla="*/ 1869 h 1896"/>
                  <a:gd name="T30" fmla="*/ 716 w 759"/>
                  <a:gd name="T31" fmla="*/ 1881 h 1896"/>
                  <a:gd name="T32" fmla="*/ 701 w 759"/>
                  <a:gd name="T33" fmla="*/ 1888 h 1896"/>
                  <a:gd name="T34" fmla="*/ 684 w 759"/>
                  <a:gd name="T35" fmla="*/ 1894 h 1896"/>
                  <a:gd name="T36" fmla="*/ 664 w 759"/>
                  <a:gd name="T37" fmla="*/ 1896 h 1896"/>
                  <a:gd name="T38" fmla="*/ 95 w 759"/>
                  <a:gd name="T39" fmla="*/ 1896 h 1896"/>
                  <a:gd name="T40" fmla="*/ 76 w 759"/>
                  <a:gd name="T41" fmla="*/ 1894 h 1896"/>
                  <a:gd name="T42" fmla="*/ 58 w 759"/>
                  <a:gd name="T43" fmla="*/ 1888 h 1896"/>
                  <a:gd name="T44" fmla="*/ 43 w 759"/>
                  <a:gd name="T45" fmla="*/ 1881 h 1896"/>
                  <a:gd name="T46" fmla="*/ 28 w 759"/>
                  <a:gd name="T47" fmla="*/ 1869 h 1896"/>
                  <a:gd name="T48" fmla="*/ 16 w 759"/>
                  <a:gd name="T49" fmla="*/ 1853 h 1896"/>
                  <a:gd name="T50" fmla="*/ 8 w 759"/>
                  <a:gd name="T51" fmla="*/ 1838 h 1896"/>
                  <a:gd name="T52" fmla="*/ 2 w 759"/>
                  <a:gd name="T53" fmla="*/ 1821 h 1896"/>
                  <a:gd name="T54" fmla="*/ 0 w 759"/>
                  <a:gd name="T55" fmla="*/ 1801 h 1896"/>
                  <a:gd name="T56" fmla="*/ 0 w 759"/>
                  <a:gd name="T57" fmla="*/ 95 h 1896"/>
                  <a:gd name="T58" fmla="*/ 2 w 759"/>
                  <a:gd name="T59" fmla="*/ 75 h 1896"/>
                  <a:gd name="T60" fmla="*/ 8 w 759"/>
                  <a:gd name="T61" fmla="*/ 58 h 1896"/>
                  <a:gd name="T62" fmla="*/ 16 w 759"/>
                  <a:gd name="T63" fmla="*/ 43 h 1896"/>
                  <a:gd name="T64" fmla="*/ 28 w 759"/>
                  <a:gd name="T65" fmla="*/ 27 h 1896"/>
                  <a:gd name="T66" fmla="*/ 43 w 759"/>
                  <a:gd name="T67" fmla="*/ 15 h 1896"/>
                  <a:gd name="T68" fmla="*/ 58 w 759"/>
                  <a:gd name="T69" fmla="*/ 8 h 1896"/>
                  <a:gd name="T70" fmla="*/ 76 w 759"/>
                  <a:gd name="T71" fmla="*/ 2 h 1896"/>
                  <a:gd name="T72" fmla="*/ 95 w 759"/>
                  <a:gd name="T73" fmla="*/ 0 h 1896"/>
                  <a:gd name="T74" fmla="*/ 95 w 759"/>
                  <a:gd name="T75" fmla="*/ 0 h 1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9" h="1896">
                    <a:moveTo>
                      <a:pt x="95" y="0"/>
                    </a:moveTo>
                    <a:lnTo>
                      <a:pt x="664" y="0"/>
                    </a:lnTo>
                    <a:lnTo>
                      <a:pt x="684" y="2"/>
                    </a:lnTo>
                    <a:lnTo>
                      <a:pt x="701" y="8"/>
                    </a:lnTo>
                    <a:lnTo>
                      <a:pt x="716" y="15"/>
                    </a:lnTo>
                    <a:lnTo>
                      <a:pt x="732" y="27"/>
                    </a:lnTo>
                    <a:lnTo>
                      <a:pt x="744" y="43"/>
                    </a:lnTo>
                    <a:lnTo>
                      <a:pt x="751" y="58"/>
                    </a:lnTo>
                    <a:lnTo>
                      <a:pt x="757" y="75"/>
                    </a:lnTo>
                    <a:lnTo>
                      <a:pt x="759" y="95"/>
                    </a:lnTo>
                    <a:lnTo>
                      <a:pt x="759" y="1801"/>
                    </a:lnTo>
                    <a:lnTo>
                      <a:pt x="757" y="1821"/>
                    </a:lnTo>
                    <a:lnTo>
                      <a:pt x="751" y="1838"/>
                    </a:lnTo>
                    <a:lnTo>
                      <a:pt x="744" y="1853"/>
                    </a:lnTo>
                    <a:lnTo>
                      <a:pt x="732" y="1869"/>
                    </a:lnTo>
                    <a:lnTo>
                      <a:pt x="716" y="1881"/>
                    </a:lnTo>
                    <a:lnTo>
                      <a:pt x="701" y="1888"/>
                    </a:lnTo>
                    <a:lnTo>
                      <a:pt x="684" y="1894"/>
                    </a:lnTo>
                    <a:lnTo>
                      <a:pt x="664" y="1896"/>
                    </a:lnTo>
                    <a:lnTo>
                      <a:pt x="95" y="1896"/>
                    </a:lnTo>
                    <a:lnTo>
                      <a:pt x="76" y="1894"/>
                    </a:lnTo>
                    <a:lnTo>
                      <a:pt x="58" y="1888"/>
                    </a:lnTo>
                    <a:lnTo>
                      <a:pt x="43" y="1881"/>
                    </a:lnTo>
                    <a:lnTo>
                      <a:pt x="28" y="1869"/>
                    </a:lnTo>
                    <a:lnTo>
                      <a:pt x="16" y="1853"/>
                    </a:lnTo>
                    <a:lnTo>
                      <a:pt x="8" y="1838"/>
                    </a:lnTo>
                    <a:lnTo>
                      <a:pt x="2" y="1821"/>
                    </a:lnTo>
                    <a:lnTo>
                      <a:pt x="0" y="1801"/>
                    </a:lnTo>
                    <a:lnTo>
                      <a:pt x="0" y="95"/>
                    </a:lnTo>
                    <a:lnTo>
                      <a:pt x="2" y="75"/>
                    </a:lnTo>
                    <a:lnTo>
                      <a:pt x="8" y="58"/>
                    </a:lnTo>
                    <a:lnTo>
                      <a:pt x="16" y="43"/>
                    </a:lnTo>
                    <a:lnTo>
                      <a:pt x="28" y="27"/>
                    </a:lnTo>
                    <a:lnTo>
                      <a:pt x="43" y="15"/>
                    </a:lnTo>
                    <a:lnTo>
                      <a:pt x="58" y="8"/>
                    </a:lnTo>
                    <a:lnTo>
                      <a:pt x="76" y="2"/>
                    </a:lnTo>
                    <a:lnTo>
                      <a:pt x="95" y="0"/>
                    </a:lnTo>
                    <a:lnTo>
                      <a:pt x="95" y="0"/>
                    </a:lnTo>
                    <a:close/>
                  </a:path>
                </a:pathLst>
              </a:custGeom>
              <a:solidFill>
                <a:srgbClr val="496B42"/>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9"/>
              <p:cNvSpPr>
                <a:spLocks/>
              </p:cNvSpPr>
              <p:nvPr/>
            </p:nvSpPr>
            <p:spPr bwMode="auto">
              <a:xfrm>
                <a:off x="78" y="1313"/>
                <a:ext cx="190" cy="160"/>
              </a:xfrm>
              <a:custGeom>
                <a:avLst/>
                <a:gdLst>
                  <a:gd name="T0" fmla="*/ 377 w 379"/>
                  <a:gd name="T1" fmla="*/ 0 h 321"/>
                  <a:gd name="T2" fmla="*/ 0 w 379"/>
                  <a:gd name="T3" fmla="*/ 0 h 321"/>
                  <a:gd name="T4" fmla="*/ 8 w 379"/>
                  <a:gd name="T5" fmla="*/ 54 h 321"/>
                  <a:gd name="T6" fmla="*/ 10 w 379"/>
                  <a:gd name="T7" fmla="*/ 56 h 321"/>
                  <a:gd name="T8" fmla="*/ 19 w 379"/>
                  <a:gd name="T9" fmla="*/ 66 h 321"/>
                  <a:gd name="T10" fmla="*/ 31 w 379"/>
                  <a:gd name="T11" fmla="*/ 78 h 321"/>
                  <a:gd name="T12" fmla="*/ 48 w 379"/>
                  <a:gd name="T13" fmla="*/ 95 h 321"/>
                  <a:gd name="T14" fmla="*/ 68 w 379"/>
                  <a:gd name="T15" fmla="*/ 114 h 321"/>
                  <a:gd name="T16" fmla="*/ 91 w 379"/>
                  <a:gd name="T17" fmla="*/ 136 h 321"/>
                  <a:gd name="T18" fmla="*/ 118 w 379"/>
                  <a:gd name="T19" fmla="*/ 159 h 321"/>
                  <a:gd name="T20" fmla="*/ 145 w 379"/>
                  <a:gd name="T21" fmla="*/ 184 h 321"/>
                  <a:gd name="T22" fmla="*/ 174 w 379"/>
                  <a:gd name="T23" fmla="*/ 207 h 321"/>
                  <a:gd name="T24" fmla="*/ 205 w 379"/>
                  <a:gd name="T25" fmla="*/ 232 h 321"/>
                  <a:gd name="T26" fmla="*/ 236 w 379"/>
                  <a:gd name="T27" fmla="*/ 253 h 321"/>
                  <a:gd name="T28" fmla="*/ 267 w 379"/>
                  <a:gd name="T29" fmla="*/ 275 h 321"/>
                  <a:gd name="T30" fmla="*/ 296 w 379"/>
                  <a:gd name="T31" fmla="*/ 292 h 321"/>
                  <a:gd name="T32" fmla="*/ 325 w 379"/>
                  <a:gd name="T33" fmla="*/ 306 h 321"/>
                  <a:gd name="T34" fmla="*/ 352 w 379"/>
                  <a:gd name="T35" fmla="*/ 315 h 321"/>
                  <a:gd name="T36" fmla="*/ 377 w 379"/>
                  <a:gd name="T37" fmla="*/ 321 h 321"/>
                  <a:gd name="T38" fmla="*/ 379 w 379"/>
                  <a:gd name="T39" fmla="*/ 244 h 321"/>
                  <a:gd name="T40" fmla="*/ 379 w 379"/>
                  <a:gd name="T41" fmla="*/ 136 h 321"/>
                  <a:gd name="T42" fmla="*/ 377 w 379"/>
                  <a:gd name="T43" fmla="*/ 41 h 321"/>
                  <a:gd name="T44" fmla="*/ 377 w 379"/>
                  <a:gd name="T4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9" h="321">
                    <a:moveTo>
                      <a:pt x="377" y="0"/>
                    </a:moveTo>
                    <a:lnTo>
                      <a:pt x="0" y="0"/>
                    </a:lnTo>
                    <a:lnTo>
                      <a:pt x="8" y="54"/>
                    </a:lnTo>
                    <a:lnTo>
                      <a:pt x="10" y="56"/>
                    </a:lnTo>
                    <a:lnTo>
                      <a:pt x="19" y="66"/>
                    </a:lnTo>
                    <a:lnTo>
                      <a:pt x="31" y="78"/>
                    </a:lnTo>
                    <a:lnTo>
                      <a:pt x="48" y="95"/>
                    </a:lnTo>
                    <a:lnTo>
                      <a:pt x="68" y="114"/>
                    </a:lnTo>
                    <a:lnTo>
                      <a:pt x="91" y="136"/>
                    </a:lnTo>
                    <a:lnTo>
                      <a:pt x="118" y="159"/>
                    </a:lnTo>
                    <a:lnTo>
                      <a:pt x="145" y="184"/>
                    </a:lnTo>
                    <a:lnTo>
                      <a:pt x="174" y="207"/>
                    </a:lnTo>
                    <a:lnTo>
                      <a:pt x="205" y="232"/>
                    </a:lnTo>
                    <a:lnTo>
                      <a:pt x="236" y="253"/>
                    </a:lnTo>
                    <a:lnTo>
                      <a:pt x="267" y="275"/>
                    </a:lnTo>
                    <a:lnTo>
                      <a:pt x="296" y="292"/>
                    </a:lnTo>
                    <a:lnTo>
                      <a:pt x="325" y="306"/>
                    </a:lnTo>
                    <a:lnTo>
                      <a:pt x="352" y="315"/>
                    </a:lnTo>
                    <a:lnTo>
                      <a:pt x="377" y="321"/>
                    </a:lnTo>
                    <a:lnTo>
                      <a:pt x="379" y="244"/>
                    </a:lnTo>
                    <a:lnTo>
                      <a:pt x="379" y="136"/>
                    </a:lnTo>
                    <a:lnTo>
                      <a:pt x="377" y="41"/>
                    </a:lnTo>
                    <a:lnTo>
                      <a:pt x="377" y="0"/>
                    </a:lnTo>
                    <a:close/>
                  </a:path>
                </a:pathLst>
              </a:custGeom>
              <a:solidFill>
                <a:srgbClr val="496B42"/>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30"/>
              <p:cNvSpPr>
                <a:spLocks/>
              </p:cNvSpPr>
              <p:nvPr/>
            </p:nvSpPr>
            <p:spPr bwMode="auto">
              <a:xfrm>
                <a:off x="78" y="1609"/>
                <a:ext cx="190" cy="161"/>
              </a:xfrm>
              <a:custGeom>
                <a:avLst/>
                <a:gdLst>
                  <a:gd name="T0" fmla="*/ 377 w 379"/>
                  <a:gd name="T1" fmla="*/ 0 h 320"/>
                  <a:gd name="T2" fmla="*/ 0 w 379"/>
                  <a:gd name="T3" fmla="*/ 0 h 320"/>
                  <a:gd name="T4" fmla="*/ 8 w 379"/>
                  <a:gd name="T5" fmla="*/ 54 h 320"/>
                  <a:gd name="T6" fmla="*/ 10 w 379"/>
                  <a:gd name="T7" fmla="*/ 56 h 320"/>
                  <a:gd name="T8" fmla="*/ 19 w 379"/>
                  <a:gd name="T9" fmla="*/ 65 h 320"/>
                  <a:gd name="T10" fmla="*/ 31 w 379"/>
                  <a:gd name="T11" fmla="*/ 77 h 320"/>
                  <a:gd name="T12" fmla="*/ 48 w 379"/>
                  <a:gd name="T13" fmla="*/ 94 h 320"/>
                  <a:gd name="T14" fmla="*/ 68 w 379"/>
                  <a:gd name="T15" fmla="*/ 114 h 320"/>
                  <a:gd name="T16" fmla="*/ 91 w 379"/>
                  <a:gd name="T17" fmla="*/ 135 h 320"/>
                  <a:gd name="T18" fmla="*/ 118 w 379"/>
                  <a:gd name="T19" fmla="*/ 158 h 320"/>
                  <a:gd name="T20" fmla="*/ 145 w 379"/>
                  <a:gd name="T21" fmla="*/ 183 h 320"/>
                  <a:gd name="T22" fmla="*/ 174 w 379"/>
                  <a:gd name="T23" fmla="*/ 206 h 320"/>
                  <a:gd name="T24" fmla="*/ 205 w 379"/>
                  <a:gd name="T25" fmla="*/ 232 h 320"/>
                  <a:gd name="T26" fmla="*/ 236 w 379"/>
                  <a:gd name="T27" fmla="*/ 253 h 320"/>
                  <a:gd name="T28" fmla="*/ 267 w 379"/>
                  <a:gd name="T29" fmla="*/ 274 h 320"/>
                  <a:gd name="T30" fmla="*/ 296 w 379"/>
                  <a:gd name="T31" fmla="*/ 291 h 320"/>
                  <a:gd name="T32" fmla="*/ 325 w 379"/>
                  <a:gd name="T33" fmla="*/ 305 h 320"/>
                  <a:gd name="T34" fmla="*/ 352 w 379"/>
                  <a:gd name="T35" fmla="*/ 315 h 320"/>
                  <a:gd name="T36" fmla="*/ 377 w 379"/>
                  <a:gd name="T37" fmla="*/ 320 h 320"/>
                  <a:gd name="T38" fmla="*/ 379 w 379"/>
                  <a:gd name="T39" fmla="*/ 243 h 320"/>
                  <a:gd name="T40" fmla="*/ 379 w 379"/>
                  <a:gd name="T41" fmla="*/ 135 h 320"/>
                  <a:gd name="T42" fmla="*/ 377 w 379"/>
                  <a:gd name="T43" fmla="*/ 40 h 320"/>
                  <a:gd name="T44" fmla="*/ 377 w 379"/>
                  <a:gd name="T45"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9" h="320">
                    <a:moveTo>
                      <a:pt x="377" y="0"/>
                    </a:moveTo>
                    <a:lnTo>
                      <a:pt x="0" y="0"/>
                    </a:lnTo>
                    <a:lnTo>
                      <a:pt x="8" y="54"/>
                    </a:lnTo>
                    <a:lnTo>
                      <a:pt x="10" y="56"/>
                    </a:lnTo>
                    <a:lnTo>
                      <a:pt x="19" y="65"/>
                    </a:lnTo>
                    <a:lnTo>
                      <a:pt x="31" y="77"/>
                    </a:lnTo>
                    <a:lnTo>
                      <a:pt x="48" y="94"/>
                    </a:lnTo>
                    <a:lnTo>
                      <a:pt x="68" y="114"/>
                    </a:lnTo>
                    <a:lnTo>
                      <a:pt x="91" y="135"/>
                    </a:lnTo>
                    <a:lnTo>
                      <a:pt x="118" y="158"/>
                    </a:lnTo>
                    <a:lnTo>
                      <a:pt x="145" y="183"/>
                    </a:lnTo>
                    <a:lnTo>
                      <a:pt x="174" y="206"/>
                    </a:lnTo>
                    <a:lnTo>
                      <a:pt x="205" y="232"/>
                    </a:lnTo>
                    <a:lnTo>
                      <a:pt x="236" y="253"/>
                    </a:lnTo>
                    <a:lnTo>
                      <a:pt x="267" y="274"/>
                    </a:lnTo>
                    <a:lnTo>
                      <a:pt x="296" y="291"/>
                    </a:lnTo>
                    <a:lnTo>
                      <a:pt x="325" y="305"/>
                    </a:lnTo>
                    <a:lnTo>
                      <a:pt x="352" y="315"/>
                    </a:lnTo>
                    <a:lnTo>
                      <a:pt x="377" y="320"/>
                    </a:lnTo>
                    <a:lnTo>
                      <a:pt x="379" y="243"/>
                    </a:lnTo>
                    <a:lnTo>
                      <a:pt x="379" y="135"/>
                    </a:lnTo>
                    <a:lnTo>
                      <a:pt x="377" y="40"/>
                    </a:lnTo>
                    <a:lnTo>
                      <a:pt x="377" y="0"/>
                    </a:lnTo>
                    <a:close/>
                  </a:path>
                </a:pathLst>
              </a:custGeom>
              <a:solidFill>
                <a:srgbClr val="496B42"/>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31"/>
              <p:cNvSpPr>
                <a:spLocks/>
              </p:cNvSpPr>
              <p:nvPr/>
            </p:nvSpPr>
            <p:spPr bwMode="auto">
              <a:xfrm>
                <a:off x="344" y="1020"/>
                <a:ext cx="224" cy="222"/>
              </a:xfrm>
              <a:custGeom>
                <a:avLst/>
                <a:gdLst>
                  <a:gd name="T0" fmla="*/ 0 w 447"/>
                  <a:gd name="T1" fmla="*/ 222 h 444"/>
                  <a:gd name="T2" fmla="*/ 4 w 447"/>
                  <a:gd name="T3" fmla="*/ 177 h 444"/>
                  <a:gd name="T4" fmla="*/ 18 w 447"/>
                  <a:gd name="T5" fmla="*/ 135 h 444"/>
                  <a:gd name="T6" fmla="*/ 39 w 447"/>
                  <a:gd name="T7" fmla="*/ 98 h 444"/>
                  <a:gd name="T8" fmla="*/ 66 w 447"/>
                  <a:gd name="T9" fmla="*/ 65 h 444"/>
                  <a:gd name="T10" fmla="*/ 99 w 447"/>
                  <a:gd name="T11" fmla="*/ 38 h 444"/>
                  <a:gd name="T12" fmla="*/ 136 w 447"/>
                  <a:gd name="T13" fmla="*/ 17 h 444"/>
                  <a:gd name="T14" fmla="*/ 178 w 447"/>
                  <a:gd name="T15" fmla="*/ 3 h 444"/>
                  <a:gd name="T16" fmla="*/ 223 w 447"/>
                  <a:gd name="T17" fmla="*/ 0 h 444"/>
                  <a:gd name="T18" fmla="*/ 267 w 447"/>
                  <a:gd name="T19" fmla="*/ 3 h 444"/>
                  <a:gd name="T20" fmla="*/ 310 w 447"/>
                  <a:gd name="T21" fmla="*/ 17 h 444"/>
                  <a:gd name="T22" fmla="*/ 348 w 447"/>
                  <a:gd name="T23" fmla="*/ 38 h 444"/>
                  <a:gd name="T24" fmla="*/ 381 w 447"/>
                  <a:gd name="T25" fmla="*/ 65 h 444"/>
                  <a:gd name="T26" fmla="*/ 408 w 447"/>
                  <a:gd name="T27" fmla="*/ 98 h 444"/>
                  <a:gd name="T28" fmla="*/ 430 w 447"/>
                  <a:gd name="T29" fmla="*/ 135 h 444"/>
                  <a:gd name="T30" fmla="*/ 443 w 447"/>
                  <a:gd name="T31" fmla="*/ 177 h 444"/>
                  <a:gd name="T32" fmla="*/ 447 w 447"/>
                  <a:gd name="T33" fmla="*/ 222 h 444"/>
                  <a:gd name="T34" fmla="*/ 443 w 447"/>
                  <a:gd name="T35" fmla="*/ 266 h 444"/>
                  <a:gd name="T36" fmla="*/ 430 w 447"/>
                  <a:gd name="T37" fmla="*/ 309 h 444"/>
                  <a:gd name="T38" fmla="*/ 408 w 447"/>
                  <a:gd name="T39" fmla="*/ 348 h 444"/>
                  <a:gd name="T40" fmla="*/ 381 w 447"/>
                  <a:gd name="T41" fmla="*/ 378 h 444"/>
                  <a:gd name="T42" fmla="*/ 348 w 447"/>
                  <a:gd name="T43" fmla="*/ 405 h 444"/>
                  <a:gd name="T44" fmla="*/ 310 w 447"/>
                  <a:gd name="T45" fmla="*/ 427 h 444"/>
                  <a:gd name="T46" fmla="*/ 267 w 447"/>
                  <a:gd name="T47" fmla="*/ 440 h 444"/>
                  <a:gd name="T48" fmla="*/ 223 w 447"/>
                  <a:gd name="T49" fmla="*/ 444 h 444"/>
                  <a:gd name="T50" fmla="*/ 178 w 447"/>
                  <a:gd name="T51" fmla="*/ 440 h 444"/>
                  <a:gd name="T52" fmla="*/ 136 w 447"/>
                  <a:gd name="T53" fmla="*/ 427 h 444"/>
                  <a:gd name="T54" fmla="*/ 99 w 447"/>
                  <a:gd name="T55" fmla="*/ 405 h 444"/>
                  <a:gd name="T56" fmla="*/ 66 w 447"/>
                  <a:gd name="T57" fmla="*/ 378 h 444"/>
                  <a:gd name="T58" fmla="*/ 39 w 447"/>
                  <a:gd name="T59" fmla="*/ 348 h 444"/>
                  <a:gd name="T60" fmla="*/ 18 w 447"/>
                  <a:gd name="T61" fmla="*/ 309 h 444"/>
                  <a:gd name="T62" fmla="*/ 4 w 447"/>
                  <a:gd name="T63" fmla="*/ 266 h 444"/>
                  <a:gd name="T64" fmla="*/ 0 w 447"/>
                  <a:gd name="T65" fmla="*/ 22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7" h="444">
                    <a:moveTo>
                      <a:pt x="0" y="222"/>
                    </a:moveTo>
                    <a:lnTo>
                      <a:pt x="4" y="177"/>
                    </a:lnTo>
                    <a:lnTo>
                      <a:pt x="18" y="135"/>
                    </a:lnTo>
                    <a:lnTo>
                      <a:pt x="39" y="98"/>
                    </a:lnTo>
                    <a:lnTo>
                      <a:pt x="66" y="65"/>
                    </a:lnTo>
                    <a:lnTo>
                      <a:pt x="99" y="38"/>
                    </a:lnTo>
                    <a:lnTo>
                      <a:pt x="136" y="17"/>
                    </a:lnTo>
                    <a:lnTo>
                      <a:pt x="178" y="3"/>
                    </a:lnTo>
                    <a:lnTo>
                      <a:pt x="223" y="0"/>
                    </a:lnTo>
                    <a:lnTo>
                      <a:pt x="267" y="3"/>
                    </a:lnTo>
                    <a:lnTo>
                      <a:pt x="310" y="17"/>
                    </a:lnTo>
                    <a:lnTo>
                      <a:pt x="348" y="38"/>
                    </a:lnTo>
                    <a:lnTo>
                      <a:pt x="381" y="65"/>
                    </a:lnTo>
                    <a:lnTo>
                      <a:pt x="408" y="98"/>
                    </a:lnTo>
                    <a:lnTo>
                      <a:pt x="430" y="135"/>
                    </a:lnTo>
                    <a:lnTo>
                      <a:pt x="443" y="177"/>
                    </a:lnTo>
                    <a:lnTo>
                      <a:pt x="447" y="222"/>
                    </a:lnTo>
                    <a:lnTo>
                      <a:pt x="443" y="266"/>
                    </a:lnTo>
                    <a:lnTo>
                      <a:pt x="430" y="309"/>
                    </a:lnTo>
                    <a:lnTo>
                      <a:pt x="408" y="348"/>
                    </a:lnTo>
                    <a:lnTo>
                      <a:pt x="381" y="378"/>
                    </a:lnTo>
                    <a:lnTo>
                      <a:pt x="348" y="405"/>
                    </a:lnTo>
                    <a:lnTo>
                      <a:pt x="310" y="427"/>
                    </a:lnTo>
                    <a:lnTo>
                      <a:pt x="267" y="440"/>
                    </a:lnTo>
                    <a:lnTo>
                      <a:pt x="223" y="444"/>
                    </a:lnTo>
                    <a:lnTo>
                      <a:pt x="178" y="440"/>
                    </a:lnTo>
                    <a:lnTo>
                      <a:pt x="136" y="427"/>
                    </a:lnTo>
                    <a:lnTo>
                      <a:pt x="99" y="405"/>
                    </a:lnTo>
                    <a:lnTo>
                      <a:pt x="66" y="378"/>
                    </a:lnTo>
                    <a:lnTo>
                      <a:pt x="39" y="348"/>
                    </a:lnTo>
                    <a:lnTo>
                      <a:pt x="18" y="309"/>
                    </a:lnTo>
                    <a:lnTo>
                      <a:pt x="4" y="266"/>
                    </a:lnTo>
                    <a:lnTo>
                      <a:pt x="0" y="222"/>
                    </a:lnTo>
                    <a:close/>
                  </a:path>
                </a:pathLst>
              </a:custGeom>
              <a:solidFill>
                <a:schemeClr val="accent6"/>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32"/>
              <p:cNvSpPr>
                <a:spLocks/>
              </p:cNvSpPr>
              <p:nvPr/>
            </p:nvSpPr>
            <p:spPr bwMode="auto">
              <a:xfrm>
                <a:off x="331" y="1002"/>
                <a:ext cx="249" cy="101"/>
              </a:xfrm>
              <a:custGeom>
                <a:avLst/>
                <a:gdLst>
                  <a:gd name="T0" fmla="*/ 66 w 499"/>
                  <a:gd name="T1" fmla="*/ 191 h 201"/>
                  <a:gd name="T2" fmla="*/ 77 w 499"/>
                  <a:gd name="T3" fmla="*/ 164 h 201"/>
                  <a:gd name="T4" fmla="*/ 95 w 499"/>
                  <a:gd name="T5" fmla="*/ 139 h 201"/>
                  <a:gd name="T6" fmla="*/ 114 w 499"/>
                  <a:gd name="T7" fmla="*/ 118 h 201"/>
                  <a:gd name="T8" fmla="*/ 137 w 499"/>
                  <a:gd name="T9" fmla="*/ 98 h 201"/>
                  <a:gd name="T10" fmla="*/ 163 w 499"/>
                  <a:gd name="T11" fmla="*/ 83 h 201"/>
                  <a:gd name="T12" fmla="*/ 190 w 499"/>
                  <a:gd name="T13" fmla="*/ 71 h 201"/>
                  <a:gd name="T14" fmla="*/ 219 w 499"/>
                  <a:gd name="T15" fmla="*/ 64 h 201"/>
                  <a:gd name="T16" fmla="*/ 250 w 499"/>
                  <a:gd name="T17" fmla="*/ 62 h 201"/>
                  <a:gd name="T18" fmla="*/ 281 w 499"/>
                  <a:gd name="T19" fmla="*/ 64 h 201"/>
                  <a:gd name="T20" fmla="*/ 310 w 499"/>
                  <a:gd name="T21" fmla="*/ 71 h 201"/>
                  <a:gd name="T22" fmla="*/ 339 w 499"/>
                  <a:gd name="T23" fmla="*/ 83 h 201"/>
                  <a:gd name="T24" fmla="*/ 364 w 499"/>
                  <a:gd name="T25" fmla="*/ 98 h 201"/>
                  <a:gd name="T26" fmla="*/ 385 w 499"/>
                  <a:gd name="T27" fmla="*/ 118 h 201"/>
                  <a:gd name="T28" fmla="*/ 405 w 499"/>
                  <a:gd name="T29" fmla="*/ 139 h 201"/>
                  <a:gd name="T30" fmla="*/ 422 w 499"/>
                  <a:gd name="T31" fmla="*/ 164 h 201"/>
                  <a:gd name="T32" fmla="*/ 434 w 499"/>
                  <a:gd name="T33" fmla="*/ 191 h 201"/>
                  <a:gd name="T34" fmla="*/ 447 w 499"/>
                  <a:gd name="T35" fmla="*/ 191 h 201"/>
                  <a:gd name="T36" fmla="*/ 461 w 499"/>
                  <a:gd name="T37" fmla="*/ 191 h 201"/>
                  <a:gd name="T38" fmla="*/ 472 w 499"/>
                  <a:gd name="T39" fmla="*/ 191 h 201"/>
                  <a:gd name="T40" fmla="*/ 482 w 499"/>
                  <a:gd name="T41" fmla="*/ 191 h 201"/>
                  <a:gd name="T42" fmla="*/ 490 w 499"/>
                  <a:gd name="T43" fmla="*/ 191 h 201"/>
                  <a:gd name="T44" fmla="*/ 495 w 499"/>
                  <a:gd name="T45" fmla="*/ 191 h 201"/>
                  <a:gd name="T46" fmla="*/ 497 w 499"/>
                  <a:gd name="T47" fmla="*/ 191 h 201"/>
                  <a:gd name="T48" fmla="*/ 499 w 499"/>
                  <a:gd name="T49" fmla="*/ 191 h 201"/>
                  <a:gd name="T50" fmla="*/ 495 w 499"/>
                  <a:gd name="T51" fmla="*/ 176 h 201"/>
                  <a:gd name="T52" fmla="*/ 490 w 499"/>
                  <a:gd name="T53" fmla="*/ 162 h 201"/>
                  <a:gd name="T54" fmla="*/ 484 w 499"/>
                  <a:gd name="T55" fmla="*/ 147 h 201"/>
                  <a:gd name="T56" fmla="*/ 476 w 499"/>
                  <a:gd name="T57" fmla="*/ 133 h 201"/>
                  <a:gd name="T58" fmla="*/ 459 w 499"/>
                  <a:gd name="T59" fmla="*/ 104 h 201"/>
                  <a:gd name="T60" fmla="*/ 437 w 499"/>
                  <a:gd name="T61" fmla="*/ 79 h 201"/>
                  <a:gd name="T62" fmla="*/ 412 w 499"/>
                  <a:gd name="T63" fmla="*/ 56 h 201"/>
                  <a:gd name="T64" fmla="*/ 383 w 499"/>
                  <a:gd name="T65" fmla="*/ 37 h 201"/>
                  <a:gd name="T66" fmla="*/ 354 w 499"/>
                  <a:gd name="T67" fmla="*/ 21 h 201"/>
                  <a:gd name="T68" fmla="*/ 321 w 499"/>
                  <a:gd name="T69" fmla="*/ 10 h 201"/>
                  <a:gd name="T70" fmla="*/ 286 w 499"/>
                  <a:gd name="T71" fmla="*/ 2 h 201"/>
                  <a:gd name="T72" fmla="*/ 250 w 499"/>
                  <a:gd name="T73" fmla="*/ 0 h 201"/>
                  <a:gd name="T74" fmla="*/ 215 w 499"/>
                  <a:gd name="T75" fmla="*/ 2 h 201"/>
                  <a:gd name="T76" fmla="*/ 180 w 499"/>
                  <a:gd name="T77" fmla="*/ 10 h 201"/>
                  <a:gd name="T78" fmla="*/ 149 w 499"/>
                  <a:gd name="T79" fmla="*/ 21 h 201"/>
                  <a:gd name="T80" fmla="*/ 118 w 499"/>
                  <a:gd name="T81" fmla="*/ 37 h 201"/>
                  <a:gd name="T82" fmla="*/ 91 w 499"/>
                  <a:gd name="T83" fmla="*/ 54 h 201"/>
                  <a:gd name="T84" fmla="*/ 66 w 499"/>
                  <a:gd name="T85" fmla="*/ 77 h 201"/>
                  <a:gd name="T86" fmla="*/ 45 w 499"/>
                  <a:gd name="T87" fmla="*/ 102 h 201"/>
                  <a:gd name="T88" fmla="*/ 25 w 499"/>
                  <a:gd name="T89" fmla="*/ 131 h 201"/>
                  <a:gd name="T90" fmla="*/ 17 w 499"/>
                  <a:gd name="T91" fmla="*/ 147 h 201"/>
                  <a:gd name="T92" fmla="*/ 12 w 499"/>
                  <a:gd name="T93" fmla="*/ 160 h 201"/>
                  <a:gd name="T94" fmla="*/ 6 w 499"/>
                  <a:gd name="T95" fmla="*/ 176 h 201"/>
                  <a:gd name="T96" fmla="*/ 0 w 499"/>
                  <a:gd name="T97" fmla="*/ 191 h 201"/>
                  <a:gd name="T98" fmla="*/ 2 w 499"/>
                  <a:gd name="T99" fmla="*/ 191 h 201"/>
                  <a:gd name="T100" fmla="*/ 8 w 499"/>
                  <a:gd name="T101" fmla="*/ 195 h 201"/>
                  <a:gd name="T102" fmla="*/ 17 w 499"/>
                  <a:gd name="T103" fmla="*/ 197 h 201"/>
                  <a:gd name="T104" fmla="*/ 29 w 499"/>
                  <a:gd name="T105" fmla="*/ 199 h 201"/>
                  <a:gd name="T106" fmla="*/ 41 w 499"/>
                  <a:gd name="T107" fmla="*/ 201 h 201"/>
                  <a:gd name="T108" fmla="*/ 52 w 499"/>
                  <a:gd name="T109" fmla="*/ 201 h 201"/>
                  <a:gd name="T110" fmla="*/ 60 w 499"/>
                  <a:gd name="T111" fmla="*/ 197 h 201"/>
                  <a:gd name="T112" fmla="*/ 66 w 499"/>
                  <a:gd name="T113" fmla="*/ 19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1">
                    <a:moveTo>
                      <a:pt x="66" y="191"/>
                    </a:moveTo>
                    <a:lnTo>
                      <a:pt x="77" y="164"/>
                    </a:lnTo>
                    <a:lnTo>
                      <a:pt x="95" y="139"/>
                    </a:lnTo>
                    <a:lnTo>
                      <a:pt x="114" y="118"/>
                    </a:lnTo>
                    <a:lnTo>
                      <a:pt x="137" y="98"/>
                    </a:lnTo>
                    <a:lnTo>
                      <a:pt x="163" y="83"/>
                    </a:lnTo>
                    <a:lnTo>
                      <a:pt x="190" y="71"/>
                    </a:lnTo>
                    <a:lnTo>
                      <a:pt x="219" y="64"/>
                    </a:lnTo>
                    <a:lnTo>
                      <a:pt x="250" y="62"/>
                    </a:lnTo>
                    <a:lnTo>
                      <a:pt x="281" y="64"/>
                    </a:lnTo>
                    <a:lnTo>
                      <a:pt x="310" y="71"/>
                    </a:lnTo>
                    <a:lnTo>
                      <a:pt x="339" y="83"/>
                    </a:lnTo>
                    <a:lnTo>
                      <a:pt x="364" y="98"/>
                    </a:lnTo>
                    <a:lnTo>
                      <a:pt x="385" y="118"/>
                    </a:lnTo>
                    <a:lnTo>
                      <a:pt x="405" y="139"/>
                    </a:lnTo>
                    <a:lnTo>
                      <a:pt x="422" y="164"/>
                    </a:lnTo>
                    <a:lnTo>
                      <a:pt x="434" y="191"/>
                    </a:lnTo>
                    <a:lnTo>
                      <a:pt x="447" y="191"/>
                    </a:lnTo>
                    <a:lnTo>
                      <a:pt x="461" y="191"/>
                    </a:lnTo>
                    <a:lnTo>
                      <a:pt x="472" y="191"/>
                    </a:lnTo>
                    <a:lnTo>
                      <a:pt x="482" y="191"/>
                    </a:lnTo>
                    <a:lnTo>
                      <a:pt x="490" y="191"/>
                    </a:lnTo>
                    <a:lnTo>
                      <a:pt x="495" y="191"/>
                    </a:lnTo>
                    <a:lnTo>
                      <a:pt x="497" y="191"/>
                    </a:lnTo>
                    <a:lnTo>
                      <a:pt x="499" y="191"/>
                    </a:lnTo>
                    <a:lnTo>
                      <a:pt x="495" y="176"/>
                    </a:lnTo>
                    <a:lnTo>
                      <a:pt x="490" y="162"/>
                    </a:lnTo>
                    <a:lnTo>
                      <a:pt x="484" y="147"/>
                    </a:lnTo>
                    <a:lnTo>
                      <a:pt x="476" y="133"/>
                    </a:lnTo>
                    <a:lnTo>
                      <a:pt x="459" y="104"/>
                    </a:lnTo>
                    <a:lnTo>
                      <a:pt x="437" y="79"/>
                    </a:lnTo>
                    <a:lnTo>
                      <a:pt x="412" y="56"/>
                    </a:lnTo>
                    <a:lnTo>
                      <a:pt x="383" y="37"/>
                    </a:lnTo>
                    <a:lnTo>
                      <a:pt x="354" y="21"/>
                    </a:lnTo>
                    <a:lnTo>
                      <a:pt x="321" y="10"/>
                    </a:lnTo>
                    <a:lnTo>
                      <a:pt x="286" y="2"/>
                    </a:lnTo>
                    <a:lnTo>
                      <a:pt x="250" y="0"/>
                    </a:lnTo>
                    <a:lnTo>
                      <a:pt x="215" y="2"/>
                    </a:lnTo>
                    <a:lnTo>
                      <a:pt x="180" y="10"/>
                    </a:lnTo>
                    <a:lnTo>
                      <a:pt x="149" y="21"/>
                    </a:lnTo>
                    <a:lnTo>
                      <a:pt x="118" y="37"/>
                    </a:lnTo>
                    <a:lnTo>
                      <a:pt x="91" y="54"/>
                    </a:lnTo>
                    <a:lnTo>
                      <a:pt x="66" y="77"/>
                    </a:lnTo>
                    <a:lnTo>
                      <a:pt x="45" y="102"/>
                    </a:lnTo>
                    <a:lnTo>
                      <a:pt x="25" y="131"/>
                    </a:lnTo>
                    <a:lnTo>
                      <a:pt x="17" y="147"/>
                    </a:lnTo>
                    <a:lnTo>
                      <a:pt x="12" y="160"/>
                    </a:lnTo>
                    <a:lnTo>
                      <a:pt x="6" y="176"/>
                    </a:lnTo>
                    <a:lnTo>
                      <a:pt x="0" y="191"/>
                    </a:lnTo>
                    <a:lnTo>
                      <a:pt x="2" y="191"/>
                    </a:lnTo>
                    <a:lnTo>
                      <a:pt x="8" y="195"/>
                    </a:lnTo>
                    <a:lnTo>
                      <a:pt x="17" y="197"/>
                    </a:lnTo>
                    <a:lnTo>
                      <a:pt x="29" y="199"/>
                    </a:lnTo>
                    <a:lnTo>
                      <a:pt x="41" y="201"/>
                    </a:lnTo>
                    <a:lnTo>
                      <a:pt x="52" y="201"/>
                    </a:lnTo>
                    <a:lnTo>
                      <a:pt x="60" y="197"/>
                    </a:lnTo>
                    <a:lnTo>
                      <a:pt x="66" y="191"/>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33"/>
              <p:cNvSpPr>
                <a:spLocks/>
              </p:cNvSpPr>
              <p:nvPr/>
            </p:nvSpPr>
            <p:spPr bwMode="auto">
              <a:xfrm>
                <a:off x="332" y="1002"/>
                <a:ext cx="248" cy="101"/>
              </a:xfrm>
              <a:custGeom>
                <a:avLst/>
                <a:gdLst>
                  <a:gd name="T0" fmla="*/ 64 w 497"/>
                  <a:gd name="T1" fmla="*/ 191 h 201"/>
                  <a:gd name="T2" fmla="*/ 75 w 497"/>
                  <a:gd name="T3" fmla="*/ 164 h 201"/>
                  <a:gd name="T4" fmla="*/ 93 w 497"/>
                  <a:gd name="T5" fmla="*/ 139 h 201"/>
                  <a:gd name="T6" fmla="*/ 112 w 497"/>
                  <a:gd name="T7" fmla="*/ 118 h 201"/>
                  <a:gd name="T8" fmla="*/ 135 w 497"/>
                  <a:gd name="T9" fmla="*/ 98 h 201"/>
                  <a:gd name="T10" fmla="*/ 161 w 497"/>
                  <a:gd name="T11" fmla="*/ 83 h 201"/>
                  <a:gd name="T12" fmla="*/ 188 w 497"/>
                  <a:gd name="T13" fmla="*/ 71 h 201"/>
                  <a:gd name="T14" fmla="*/ 217 w 497"/>
                  <a:gd name="T15" fmla="*/ 64 h 201"/>
                  <a:gd name="T16" fmla="*/ 248 w 497"/>
                  <a:gd name="T17" fmla="*/ 62 h 201"/>
                  <a:gd name="T18" fmla="*/ 279 w 497"/>
                  <a:gd name="T19" fmla="*/ 64 h 201"/>
                  <a:gd name="T20" fmla="*/ 308 w 497"/>
                  <a:gd name="T21" fmla="*/ 71 h 201"/>
                  <a:gd name="T22" fmla="*/ 337 w 497"/>
                  <a:gd name="T23" fmla="*/ 83 h 201"/>
                  <a:gd name="T24" fmla="*/ 362 w 497"/>
                  <a:gd name="T25" fmla="*/ 98 h 201"/>
                  <a:gd name="T26" fmla="*/ 383 w 497"/>
                  <a:gd name="T27" fmla="*/ 118 h 201"/>
                  <a:gd name="T28" fmla="*/ 403 w 497"/>
                  <a:gd name="T29" fmla="*/ 139 h 201"/>
                  <a:gd name="T30" fmla="*/ 420 w 497"/>
                  <a:gd name="T31" fmla="*/ 164 h 201"/>
                  <a:gd name="T32" fmla="*/ 432 w 497"/>
                  <a:gd name="T33" fmla="*/ 191 h 201"/>
                  <a:gd name="T34" fmla="*/ 445 w 497"/>
                  <a:gd name="T35" fmla="*/ 191 h 201"/>
                  <a:gd name="T36" fmla="*/ 459 w 497"/>
                  <a:gd name="T37" fmla="*/ 191 h 201"/>
                  <a:gd name="T38" fmla="*/ 470 w 497"/>
                  <a:gd name="T39" fmla="*/ 191 h 201"/>
                  <a:gd name="T40" fmla="*/ 480 w 497"/>
                  <a:gd name="T41" fmla="*/ 191 h 201"/>
                  <a:gd name="T42" fmla="*/ 488 w 497"/>
                  <a:gd name="T43" fmla="*/ 191 h 201"/>
                  <a:gd name="T44" fmla="*/ 493 w 497"/>
                  <a:gd name="T45" fmla="*/ 191 h 201"/>
                  <a:gd name="T46" fmla="*/ 495 w 497"/>
                  <a:gd name="T47" fmla="*/ 191 h 201"/>
                  <a:gd name="T48" fmla="*/ 497 w 497"/>
                  <a:gd name="T49" fmla="*/ 191 h 201"/>
                  <a:gd name="T50" fmla="*/ 493 w 497"/>
                  <a:gd name="T51" fmla="*/ 176 h 201"/>
                  <a:gd name="T52" fmla="*/ 488 w 497"/>
                  <a:gd name="T53" fmla="*/ 162 h 201"/>
                  <a:gd name="T54" fmla="*/ 482 w 497"/>
                  <a:gd name="T55" fmla="*/ 147 h 201"/>
                  <a:gd name="T56" fmla="*/ 474 w 497"/>
                  <a:gd name="T57" fmla="*/ 133 h 201"/>
                  <a:gd name="T58" fmla="*/ 457 w 497"/>
                  <a:gd name="T59" fmla="*/ 104 h 201"/>
                  <a:gd name="T60" fmla="*/ 435 w 497"/>
                  <a:gd name="T61" fmla="*/ 79 h 201"/>
                  <a:gd name="T62" fmla="*/ 410 w 497"/>
                  <a:gd name="T63" fmla="*/ 56 h 201"/>
                  <a:gd name="T64" fmla="*/ 381 w 497"/>
                  <a:gd name="T65" fmla="*/ 37 h 201"/>
                  <a:gd name="T66" fmla="*/ 352 w 497"/>
                  <a:gd name="T67" fmla="*/ 21 h 201"/>
                  <a:gd name="T68" fmla="*/ 319 w 497"/>
                  <a:gd name="T69" fmla="*/ 10 h 201"/>
                  <a:gd name="T70" fmla="*/ 284 w 497"/>
                  <a:gd name="T71" fmla="*/ 2 h 201"/>
                  <a:gd name="T72" fmla="*/ 248 w 497"/>
                  <a:gd name="T73" fmla="*/ 0 h 201"/>
                  <a:gd name="T74" fmla="*/ 213 w 497"/>
                  <a:gd name="T75" fmla="*/ 2 h 201"/>
                  <a:gd name="T76" fmla="*/ 178 w 497"/>
                  <a:gd name="T77" fmla="*/ 10 h 201"/>
                  <a:gd name="T78" fmla="*/ 147 w 497"/>
                  <a:gd name="T79" fmla="*/ 21 h 201"/>
                  <a:gd name="T80" fmla="*/ 116 w 497"/>
                  <a:gd name="T81" fmla="*/ 37 h 201"/>
                  <a:gd name="T82" fmla="*/ 89 w 497"/>
                  <a:gd name="T83" fmla="*/ 54 h 201"/>
                  <a:gd name="T84" fmla="*/ 64 w 497"/>
                  <a:gd name="T85" fmla="*/ 77 h 201"/>
                  <a:gd name="T86" fmla="*/ 43 w 497"/>
                  <a:gd name="T87" fmla="*/ 102 h 201"/>
                  <a:gd name="T88" fmla="*/ 23 w 497"/>
                  <a:gd name="T89" fmla="*/ 131 h 201"/>
                  <a:gd name="T90" fmla="*/ 15 w 497"/>
                  <a:gd name="T91" fmla="*/ 147 h 201"/>
                  <a:gd name="T92" fmla="*/ 10 w 497"/>
                  <a:gd name="T93" fmla="*/ 160 h 201"/>
                  <a:gd name="T94" fmla="*/ 4 w 497"/>
                  <a:gd name="T95" fmla="*/ 176 h 201"/>
                  <a:gd name="T96" fmla="*/ 0 w 497"/>
                  <a:gd name="T97" fmla="*/ 191 h 201"/>
                  <a:gd name="T98" fmla="*/ 2 w 497"/>
                  <a:gd name="T99" fmla="*/ 191 h 201"/>
                  <a:gd name="T100" fmla="*/ 8 w 497"/>
                  <a:gd name="T101" fmla="*/ 195 h 201"/>
                  <a:gd name="T102" fmla="*/ 17 w 497"/>
                  <a:gd name="T103" fmla="*/ 197 h 201"/>
                  <a:gd name="T104" fmla="*/ 27 w 497"/>
                  <a:gd name="T105" fmla="*/ 199 h 201"/>
                  <a:gd name="T106" fmla="*/ 39 w 497"/>
                  <a:gd name="T107" fmla="*/ 201 h 201"/>
                  <a:gd name="T108" fmla="*/ 50 w 497"/>
                  <a:gd name="T109" fmla="*/ 201 h 201"/>
                  <a:gd name="T110" fmla="*/ 58 w 497"/>
                  <a:gd name="T111" fmla="*/ 197 h 201"/>
                  <a:gd name="T112" fmla="*/ 64 w 497"/>
                  <a:gd name="T113" fmla="*/ 19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01">
                    <a:moveTo>
                      <a:pt x="64" y="191"/>
                    </a:moveTo>
                    <a:lnTo>
                      <a:pt x="75" y="164"/>
                    </a:lnTo>
                    <a:lnTo>
                      <a:pt x="93" y="139"/>
                    </a:lnTo>
                    <a:lnTo>
                      <a:pt x="112" y="118"/>
                    </a:lnTo>
                    <a:lnTo>
                      <a:pt x="135" y="98"/>
                    </a:lnTo>
                    <a:lnTo>
                      <a:pt x="161" y="83"/>
                    </a:lnTo>
                    <a:lnTo>
                      <a:pt x="188" y="71"/>
                    </a:lnTo>
                    <a:lnTo>
                      <a:pt x="217" y="64"/>
                    </a:lnTo>
                    <a:lnTo>
                      <a:pt x="248" y="62"/>
                    </a:lnTo>
                    <a:lnTo>
                      <a:pt x="279" y="64"/>
                    </a:lnTo>
                    <a:lnTo>
                      <a:pt x="308" y="71"/>
                    </a:lnTo>
                    <a:lnTo>
                      <a:pt x="337" y="83"/>
                    </a:lnTo>
                    <a:lnTo>
                      <a:pt x="362" y="98"/>
                    </a:lnTo>
                    <a:lnTo>
                      <a:pt x="383" y="118"/>
                    </a:lnTo>
                    <a:lnTo>
                      <a:pt x="403" y="139"/>
                    </a:lnTo>
                    <a:lnTo>
                      <a:pt x="420" y="164"/>
                    </a:lnTo>
                    <a:lnTo>
                      <a:pt x="432" y="191"/>
                    </a:lnTo>
                    <a:lnTo>
                      <a:pt x="445" y="191"/>
                    </a:lnTo>
                    <a:lnTo>
                      <a:pt x="459" y="191"/>
                    </a:lnTo>
                    <a:lnTo>
                      <a:pt x="470" y="191"/>
                    </a:lnTo>
                    <a:lnTo>
                      <a:pt x="480" y="191"/>
                    </a:lnTo>
                    <a:lnTo>
                      <a:pt x="488" y="191"/>
                    </a:lnTo>
                    <a:lnTo>
                      <a:pt x="493" y="191"/>
                    </a:lnTo>
                    <a:lnTo>
                      <a:pt x="495" y="191"/>
                    </a:lnTo>
                    <a:lnTo>
                      <a:pt x="497" y="191"/>
                    </a:lnTo>
                    <a:lnTo>
                      <a:pt x="493" y="176"/>
                    </a:lnTo>
                    <a:lnTo>
                      <a:pt x="488" y="162"/>
                    </a:lnTo>
                    <a:lnTo>
                      <a:pt x="482" y="147"/>
                    </a:lnTo>
                    <a:lnTo>
                      <a:pt x="474" y="133"/>
                    </a:lnTo>
                    <a:lnTo>
                      <a:pt x="457" y="104"/>
                    </a:lnTo>
                    <a:lnTo>
                      <a:pt x="435" y="79"/>
                    </a:lnTo>
                    <a:lnTo>
                      <a:pt x="410" y="56"/>
                    </a:lnTo>
                    <a:lnTo>
                      <a:pt x="381" y="37"/>
                    </a:lnTo>
                    <a:lnTo>
                      <a:pt x="352" y="21"/>
                    </a:lnTo>
                    <a:lnTo>
                      <a:pt x="319" y="10"/>
                    </a:lnTo>
                    <a:lnTo>
                      <a:pt x="284" y="2"/>
                    </a:lnTo>
                    <a:lnTo>
                      <a:pt x="248" y="0"/>
                    </a:lnTo>
                    <a:lnTo>
                      <a:pt x="213" y="2"/>
                    </a:lnTo>
                    <a:lnTo>
                      <a:pt x="178" y="10"/>
                    </a:lnTo>
                    <a:lnTo>
                      <a:pt x="147" y="21"/>
                    </a:lnTo>
                    <a:lnTo>
                      <a:pt x="116" y="37"/>
                    </a:lnTo>
                    <a:lnTo>
                      <a:pt x="89" y="54"/>
                    </a:lnTo>
                    <a:lnTo>
                      <a:pt x="64" y="77"/>
                    </a:lnTo>
                    <a:lnTo>
                      <a:pt x="43" y="102"/>
                    </a:lnTo>
                    <a:lnTo>
                      <a:pt x="23" y="131"/>
                    </a:lnTo>
                    <a:lnTo>
                      <a:pt x="15" y="147"/>
                    </a:lnTo>
                    <a:lnTo>
                      <a:pt x="10" y="160"/>
                    </a:lnTo>
                    <a:lnTo>
                      <a:pt x="4" y="176"/>
                    </a:lnTo>
                    <a:lnTo>
                      <a:pt x="0" y="191"/>
                    </a:lnTo>
                    <a:lnTo>
                      <a:pt x="2" y="191"/>
                    </a:lnTo>
                    <a:lnTo>
                      <a:pt x="8" y="195"/>
                    </a:lnTo>
                    <a:lnTo>
                      <a:pt x="17" y="197"/>
                    </a:lnTo>
                    <a:lnTo>
                      <a:pt x="27" y="199"/>
                    </a:lnTo>
                    <a:lnTo>
                      <a:pt x="39" y="201"/>
                    </a:lnTo>
                    <a:lnTo>
                      <a:pt x="50" y="201"/>
                    </a:lnTo>
                    <a:lnTo>
                      <a:pt x="58" y="197"/>
                    </a:lnTo>
                    <a:lnTo>
                      <a:pt x="64" y="191"/>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34"/>
              <p:cNvSpPr>
                <a:spLocks/>
              </p:cNvSpPr>
              <p:nvPr/>
            </p:nvSpPr>
            <p:spPr bwMode="auto">
              <a:xfrm>
                <a:off x="331" y="1002"/>
                <a:ext cx="249" cy="101"/>
              </a:xfrm>
              <a:custGeom>
                <a:avLst/>
                <a:gdLst>
                  <a:gd name="T0" fmla="*/ 66 w 499"/>
                  <a:gd name="T1" fmla="*/ 191 h 201"/>
                  <a:gd name="T2" fmla="*/ 77 w 499"/>
                  <a:gd name="T3" fmla="*/ 164 h 201"/>
                  <a:gd name="T4" fmla="*/ 95 w 499"/>
                  <a:gd name="T5" fmla="*/ 139 h 201"/>
                  <a:gd name="T6" fmla="*/ 114 w 499"/>
                  <a:gd name="T7" fmla="*/ 118 h 201"/>
                  <a:gd name="T8" fmla="*/ 137 w 499"/>
                  <a:gd name="T9" fmla="*/ 98 h 201"/>
                  <a:gd name="T10" fmla="*/ 163 w 499"/>
                  <a:gd name="T11" fmla="*/ 83 h 201"/>
                  <a:gd name="T12" fmla="*/ 190 w 499"/>
                  <a:gd name="T13" fmla="*/ 71 h 201"/>
                  <a:gd name="T14" fmla="*/ 219 w 499"/>
                  <a:gd name="T15" fmla="*/ 64 h 201"/>
                  <a:gd name="T16" fmla="*/ 250 w 499"/>
                  <a:gd name="T17" fmla="*/ 62 h 201"/>
                  <a:gd name="T18" fmla="*/ 281 w 499"/>
                  <a:gd name="T19" fmla="*/ 64 h 201"/>
                  <a:gd name="T20" fmla="*/ 310 w 499"/>
                  <a:gd name="T21" fmla="*/ 71 h 201"/>
                  <a:gd name="T22" fmla="*/ 339 w 499"/>
                  <a:gd name="T23" fmla="*/ 83 h 201"/>
                  <a:gd name="T24" fmla="*/ 364 w 499"/>
                  <a:gd name="T25" fmla="*/ 98 h 201"/>
                  <a:gd name="T26" fmla="*/ 385 w 499"/>
                  <a:gd name="T27" fmla="*/ 118 h 201"/>
                  <a:gd name="T28" fmla="*/ 405 w 499"/>
                  <a:gd name="T29" fmla="*/ 139 h 201"/>
                  <a:gd name="T30" fmla="*/ 422 w 499"/>
                  <a:gd name="T31" fmla="*/ 164 h 201"/>
                  <a:gd name="T32" fmla="*/ 434 w 499"/>
                  <a:gd name="T33" fmla="*/ 191 h 201"/>
                  <a:gd name="T34" fmla="*/ 447 w 499"/>
                  <a:gd name="T35" fmla="*/ 191 h 201"/>
                  <a:gd name="T36" fmla="*/ 461 w 499"/>
                  <a:gd name="T37" fmla="*/ 191 h 201"/>
                  <a:gd name="T38" fmla="*/ 472 w 499"/>
                  <a:gd name="T39" fmla="*/ 191 h 201"/>
                  <a:gd name="T40" fmla="*/ 482 w 499"/>
                  <a:gd name="T41" fmla="*/ 191 h 201"/>
                  <a:gd name="T42" fmla="*/ 490 w 499"/>
                  <a:gd name="T43" fmla="*/ 191 h 201"/>
                  <a:gd name="T44" fmla="*/ 495 w 499"/>
                  <a:gd name="T45" fmla="*/ 191 h 201"/>
                  <a:gd name="T46" fmla="*/ 497 w 499"/>
                  <a:gd name="T47" fmla="*/ 191 h 201"/>
                  <a:gd name="T48" fmla="*/ 499 w 499"/>
                  <a:gd name="T49" fmla="*/ 191 h 201"/>
                  <a:gd name="T50" fmla="*/ 495 w 499"/>
                  <a:gd name="T51" fmla="*/ 176 h 201"/>
                  <a:gd name="T52" fmla="*/ 490 w 499"/>
                  <a:gd name="T53" fmla="*/ 162 h 201"/>
                  <a:gd name="T54" fmla="*/ 484 w 499"/>
                  <a:gd name="T55" fmla="*/ 147 h 201"/>
                  <a:gd name="T56" fmla="*/ 476 w 499"/>
                  <a:gd name="T57" fmla="*/ 133 h 201"/>
                  <a:gd name="T58" fmla="*/ 459 w 499"/>
                  <a:gd name="T59" fmla="*/ 104 h 201"/>
                  <a:gd name="T60" fmla="*/ 437 w 499"/>
                  <a:gd name="T61" fmla="*/ 79 h 201"/>
                  <a:gd name="T62" fmla="*/ 412 w 499"/>
                  <a:gd name="T63" fmla="*/ 56 h 201"/>
                  <a:gd name="T64" fmla="*/ 383 w 499"/>
                  <a:gd name="T65" fmla="*/ 37 h 201"/>
                  <a:gd name="T66" fmla="*/ 354 w 499"/>
                  <a:gd name="T67" fmla="*/ 21 h 201"/>
                  <a:gd name="T68" fmla="*/ 321 w 499"/>
                  <a:gd name="T69" fmla="*/ 10 h 201"/>
                  <a:gd name="T70" fmla="*/ 286 w 499"/>
                  <a:gd name="T71" fmla="*/ 2 h 201"/>
                  <a:gd name="T72" fmla="*/ 250 w 499"/>
                  <a:gd name="T73" fmla="*/ 0 h 201"/>
                  <a:gd name="T74" fmla="*/ 215 w 499"/>
                  <a:gd name="T75" fmla="*/ 2 h 201"/>
                  <a:gd name="T76" fmla="*/ 180 w 499"/>
                  <a:gd name="T77" fmla="*/ 10 h 201"/>
                  <a:gd name="T78" fmla="*/ 149 w 499"/>
                  <a:gd name="T79" fmla="*/ 21 h 201"/>
                  <a:gd name="T80" fmla="*/ 118 w 499"/>
                  <a:gd name="T81" fmla="*/ 37 h 201"/>
                  <a:gd name="T82" fmla="*/ 91 w 499"/>
                  <a:gd name="T83" fmla="*/ 54 h 201"/>
                  <a:gd name="T84" fmla="*/ 66 w 499"/>
                  <a:gd name="T85" fmla="*/ 77 h 201"/>
                  <a:gd name="T86" fmla="*/ 45 w 499"/>
                  <a:gd name="T87" fmla="*/ 102 h 201"/>
                  <a:gd name="T88" fmla="*/ 25 w 499"/>
                  <a:gd name="T89" fmla="*/ 131 h 201"/>
                  <a:gd name="T90" fmla="*/ 17 w 499"/>
                  <a:gd name="T91" fmla="*/ 147 h 201"/>
                  <a:gd name="T92" fmla="*/ 12 w 499"/>
                  <a:gd name="T93" fmla="*/ 160 h 201"/>
                  <a:gd name="T94" fmla="*/ 6 w 499"/>
                  <a:gd name="T95" fmla="*/ 176 h 201"/>
                  <a:gd name="T96" fmla="*/ 0 w 499"/>
                  <a:gd name="T97" fmla="*/ 191 h 201"/>
                  <a:gd name="T98" fmla="*/ 2 w 499"/>
                  <a:gd name="T99" fmla="*/ 191 h 201"/>
                  <a:gd name="T100" fmla="*/ 8 w 499"/>
                  <a:gd name="T101" fmla="*/ 195 h 201"/>
                  <a:gd name="T102" fmla="*/ 17 w 499"/>
                  <a:gd name="T103" fmla="*/ 197 h 201"/>
                  <a:gd name="T104" fmla="*/ 29 w 499"/>
                  <a:gd name="T105" fmla="*/ 199 h 201"/>
                  <a:gd name="T106" fmla="*/ 41 w 499"/>
                  <a:gd name="T107" fmla="*/ 201 h 201"/>
                  <a:gd name="T108" fmla="*/ 52 w 499"/>
                  <a:gd name="T109" fmla="*/ 201 h 201"/>
                  <a:gd name="T110" fmla="*/ 60 w 499"/>
                  <a:gd name="T111" fmla="*/ 197 h 201"/>
                  <a:gd name="T112" fmla="*/ 66 w 499"/>
                  <a:gd name="T113" fmla="*/ 19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1">
                    <a:moveTo>
                      <a:pt x="66" y="191"/>
                    </a:moveTo>
                    <a:lnTo>
                      <a:pt x="77" y="164"/>
                    </a:lnTo>
                    <a:lnTo>
                      <a:pt x="95" y="139"/>
                    </a:lnTo>
                    <a:lnTo>
                      <a:pt x="114" y="118"/>
                    </a:lnTo>
                    <a:lnTo>
                      <a:pt x="137" y="98"/>
                    </a:lnTo>
                    <a:lnTo>
                      <a:pt x="163" y="83"/>
                    </a:lnTo>
                    <a:lnTo>
                      <a:pt x="190" y="71"/>
                    </a:lnTo>
                    <a:lnTo>
                      <a:pt x="219" y="64"/>
                    </a:lnTo>
                    <a:lnTo>
                      <a:pt x="250" y="62"/>
                    </a:lnTo>
                    <a:lnTo>
                      <a:pt x="281" y="64"/>
                    </a:lnTo>
                    <a:lnTo>
                      <a:pt x="310" y="71"/>
                    </a:lnTo>
                    <a:lnTo>
                      <a:pt x="339" y="83"/>
                    </a:lnTo>
                    <a:lnTo>
                      <a:pt x="364" y="98"/>
                    </a:lnTo>
                    <a:lnTo>
                      <a:pt x="385" y="118"/>
                    </a:lnTo>
                    <a:lnTo>
                      <a:pt x="405" y="139"/>
                    </a:lnTo>
                    <a:lnTo>
                      <a:pt x="422" y="164"/>
                    </a:lnTo>
                    <a:lnTo>
                      <a:pt x="434" y="191"/>
                    </a:lnTo>
                    <a:lnTo>
                      <a:pt x="447" y="191"/>
                    </a:lnTo>
                    <a:lnTo>
                      <a:pt x="461" y="191"/>
                    </a:lnTo>
                    <a:lnTo>
                      <a:pt x="472" y="191"/>
                    </a:lnTo>
                    <a:lnTo>
                      <a:pt x="482" y="191"/>
                    </a:lnTo>
                    <a:lnTo>
                      <a:pt x="490" y="191"/>
                    </a:lnTo>
                    <a:lnTo>
                      <a:pt x="495" y="191"/>
                    </a:lnTo>
                    <a:lnTo>
                      <a:pt x="497" y="191"/>
                    </a:lnTo>
                    <a:lnTo>
                      <a:pt x="499" y="191"/>
                    </a:lnTo>
                    <a:lnTo>
                      <a:pt x="495" y="176"/>
                    </a:lnTo>
                    <a:lnTo>
                      <a:pt x="490" y="162"/>
                    </a:lnTo>
                    <a:lnTo>
                      <a:pt x="484" y="147"/>
                    </a:lnTo>
                    <a:lnTo>
                      <a:pt x="476" y="133"/>
                    </a:lnTo>
                    <a:lnTo>
                      <a:pt x="459" y="104"/>
                    </a:lnTo>
                    <a:lnTo>
                      <a:pt x="437" y="79"/>
                    </a:lnTo>
                    <a:lnTo>
                      <a:pt x="412" y="56"/>
                    </a:lnTo>
                    <a:lnTo>
                      <a:pt x="383" y="37"/>
                    </a:lnTo>
                    <a:lnTo>
                      <a:pt x="354" y="21"/>
                    </a:lnTo>
                    <a:lnTo>
                      <a:pt x="321" y="10"/>
                    </a:lnTo>
                    <a:lnTo>
                      <a:pt x="286" y="2"/>
                    </a:lnTo>
                    <a:lnTo>
                      <a:pt x="250" y="0"/>
                    </a:lnTo>
                    <a:lnTo>
                      <a:pt x="215" y="2"/>
                    </a:lnTo>
                    <a:lnTo>
                      <a:pt x="180" y="10"/>
                    </a:lnTo>
                    <a:lnTo>
                      <a:pt x="149" y="21"/>
                    </a:lnTo>
                    <a:lnTo>
                      <a:pt x="118" y="37"/>
                    </a:lnTo>
                    <a:lnTo>
                      <a:pt x="91" y="54"/>
                    </a:lnTo>
                    <a:lnTo>
                      <a:pt x="66" y="77"/>
                    </a:lnTo>
                    <a:lnTo>
                      <a:pt x="45" y="102"/>
                    </a:lnTo>
                    <a:lnTo>
                      <a:pt x="25" y="131"/>
                    </a:lnTo>
                    <a:lnTo>
                      <a:pt x="17" y="147"/>
                    </a:lnTo>
                    <a:lnTo>
                      <a:pt x="12" y="160"/>
                    </a:lnTo>
                    <a:lnTo>
                      <a:pt x="6" y="176"/>
                    </a:lnTo>
                    <a:lnTo>
                      <a:pt x="0" y="191"/>
                    </a:lnTo>
                    <a:lnTo>
                      <a:pt x="2" y="191"/>
                    </a:lnTo>
                    <a:lnTo>
                      <a:pt x="8" y="195"/>
                    </a:lnTo>
                    <a:lnTo>
                      <a:pt x="17" y="197"/>
                    </a:lnTo>
                    <a:lnTo>
                      <a:pt x="29" y="199"/>
                    </a:lnTo>
                    <a:lnTo>
                      <a:pt x="41" y="201"/>
                    </a:lnTo>
                    <a:lnTo>
                      <a:pt x="52" y="201"/>
                    </a:lnTo>
                    <a:lnTo>
                      <a:pt x="60" y="197"/>
                    </a:lnTo>
                    <a:lnTo>
                      <a:pt x="66" y="191"/>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35"/>
              <p:cNvSpPr>
                <a:spLocks/>
              </p:cNvSpPr>
              <p:nvPr/>
            </p:nvSpPr>
            <p:spPr bwMode="auto">
              <a:xfrm>
                <a:off x="331" y="1002"/>
                <a:ext cx="249" cy="103"/>
              </a:xfrm>
              <a:custGeom>
                <a:avLst/>
                <a:gdLst>
                  <a:gd name="T0" fmla="*/ 66 w 499"/>
                  <a:gd name="T1" fmla="*/ 191 h 205"/>
                  <a:gd name="T2" fmla="*/ 77 w 499"/>
                  <a:gd name="T3" fmla="*/ 164 h 205"/>
                  <a:gd name="T4" fmla="*/ 95 w 499"/>
                  <a:gd name="T5" fmla="*/ 139 h 205"/>
                  <a:gd name="T6" fmla="*/ 114 w 499"/>
                  <a:gd name="T7" fmla="*/ 118 h 205"/>
                  <a:gd name="T8" fmla="*/ 137 w 499"/>
                  <a:gd name="T9" fmla="*/ 98 h 205"/>
                  <a:gd name="T10" fmla="*/ 163 w 499"/>
                  <a:gd name="T11" fmla="*/ 83 h 205"/>
                  <a:gd name="T12" fmla="*/ 190 w 499"/>
                  <a:gd name="T13" fmla="*/ 71 h 205"/>
                  <a:gd name="T14" fmla="*/ 219 w 499"/>
                  <a:gd name="T15" fmla="*/ 64 h 205"/>
                  <a:gd name="T16" fmla="*/ 250 w 499"/>
                  <a:gd name="T17" fmla="*/ 62 h 205"/>
                  <a:gd name="T18" fmla="*/ 281 w 499"/>
                  <a:gd name="T19" fmla="*/ 64 h 205"/>
                  <a:gd name="T20" fmla="*/ 310 w 499"/>
                  <a:gd name="T21" fmla="*/ 71 h 205"/>
                  <a:gd name="T22" fmla="*/ 339 w 499"/>
                  <a:gd name="T23" fmla="*/ 83 h 205"/>
                  <a:gd name="T24" fmla="*/ 364 w 499"/>
                  <a:gd name="T25" fmla="*/ 98 h 205"/>
                  <a:gd name="T26" fmla="*/ 385 w 499"/>
                  <a:gd name="T27" fmla="*/ 118 h 205"/>
                  <a:gd name="T28" fmla="*/ 405 w 499"/>
                  <a:gd name="T29" fmla="*/ 139 h 205"/>
                  <a:gd name="T30" fmla="*/ 422 w 499"/>
                  <a:gd name="T31" fmla="*/ 164 h 205"/>
                  <a:gd name="T32" fmla="*/ 434 w 499"/>
                  <a:gd name="T33" fmla="*/ 191 h 205"/>
                  <a:gd name="T34" fmla="*/ 439 w 499"/>
                  <a:gd name="T35" fmla="*/ 195 h 205"/>
                  <a:gd name="T36" fmla="*/ 447 w 499"/>
                  <a:gd name="T37" fmla="*/ 199 h 205"/>
                  <a:gd name="T38" fmla="*/ 459 w 499"/>
                  <a:gd name="T39" fmla="*/ 201 h 205"/>
                  <a:gd name="T40" fmla="*/ 470 w 499"/>
                  <a:gd name="T41" fmla="*/ 201 h 205"/>
                  <a:gd name="T42" fmla="*/ 482 w 499"/>
                  <a:gd name="T43" fmla="*/ 199 h 205"/>
                  <a:gd name="T44" fmla="*/ 492 w 499"/>
                  <a:gd name="T45" fmla="*/ 199 h 205"/>
                  <a:gd name="T46" fmla="*/ 497 w 499"/>
                  <a:gd name="T47" fmla="*/ 195 h 205"/>
                  <a:gd name="T48" fmla="*/ 499 w 499"/>
                  <a:gd name="T49" fmla="*/ 191 h 205"/>
                  <a:gd name="T50" fmla="*/ 495 w 499"/>
                  <a:gd name="T51" fmla="*/ 176 h 205"/>
                  <a:gd name="T52" fmla="*/ 490 w 499"/>
                  <a:gd name="T53" fmla="*/ 162 h 205"/>
                  <a:gd name="T54" fmla="*/ 484 w 499"/>
                  <a:gd name="T55" fmla="*/ 147 h 205"/>
                  <a:gd name="T56" fmla="*/ 476 w 499"/>
                  <a:gd name="T57" fmla="*/ 133 h 205"/>
                  <a:gd name="T58" fmla="*/ 459 w 499"/>
                  <a:gd name="T59" fmla="*/ 104 h 205"/>
                  <a:gd name="T60" fmla="*/ 437 w 499"/>
                  <a:gd name="T61" fmla="*/ 79 h 205"/>
                  <a:gd name="T62" fmla="*/ 412 w 499"/>
                  <a:gd name="T63" fmla="*/ 56 h 205"/>
                  <a:gd name="T64" fmla="*/ 383 w 499"/>
                  <a:gd name="T65" fmla="*/ 37 h 205"/>
                  <a:gd name="T66" fmla="*/ 354 w 499"/>
                  <a:gd name="T67" fmla="*/ 21 h 205"/>
                  <a:gd name="T68" fmla="*/ 321 w 499"/>
                  <a:gd name="T69" fmla="*/ 10 h 205"/>
                  <a:gd name="T70" fmla="*/ 286 w 499"/>
                  <a:gd name="T71" fmla="*/ 2 h 205"/>
                  <a:gd name="T72" fmla="*/ 250 w 499"/>
                  <a:gd name="T73" fmla="*/ 0 h 205"/>
                  <a:gd name="T74" fmla="*/ 215 w 499"/>
                  <a:gd name="T75" fmla="*/ 2 h 205"/>
                  <a:gd name="T76" fmla="*/ 180 w 499"/>
                  <a:gd name="T77" fmla="*/ 10 h 205"/>
                  <a:gd name="T78" fmla="*/ 149 w 499"/>
                  <a:gd name="T79" fmla="*/ 21 h 205"/>
                  <a:gd name="T80" fmla="*/ 118 w 499"/>
                  <a:gd name="T81" fmla="*/ 37 h 205"/>
                  <a:gd name="T82" fmla="*/ 91 w 499"/>
                  <a:gd name="T83" fmla="*/ 54 h 205"/>
                  <a:gd name="T84" fmla="*/ 66 w 499"/>
                  <a:gd name="T85" fmla="*/ 77 h 205"/>
                  <a:gd name="T86" fmla="*/ 45 w 499"/>
                  <a:gd name="T87" fmla="*/ 102 h 205"/>
                  <a:gd name="T88" fmla="*/ 25 w 499"/>
                  <a:gd name="T89" fmla="*/ 131 h 205"/>
                  <a:gd name="T90" fmla="*/ 17 w 499"/>
                  <a:gd name="T91" fmla="*/ 147 h 205"/>
                  <a:gd name="T92" fmla="*/ 12 w 499"/>
                  <a:gd name="T93" fmla="*/ 160 h 205"/>
                  <a:gd name="T94" fmla="*/ 6 w 499"/>
                  <a:gd name="T95" fmla="*/ 176 h 205"/>
                  <a:gd name="T96" fmla="*/ 0 w 499"/>
                  <a:gd name="T97" fmla="*/ 191 h 205"/>
                  <a:gd name="T98" fmla="*/ 0 w 499"/>
                  <a:gd name="T99" fmla="*/ 195 h 205"/>
                  <a:gd name="T100" fmla="*/ 6 w 499"/>
                  <a:gd name="T101" fmla="*/ 199 h 205"/>
                  <a:gd name="T102" fmla="*/ 16 w 499"/>
                  <a:gd name="T103" fmla="*/ 203 h 205"/>
                  <a:gd name="T104" fmla="*/ 27 w 499"/>
                  <a:gd name="T105" fmla="*/ 205 h 205"/>
                  <a:gd name="T106" fmla="*/ 41 w 499"/>
                  <a:gd name="T107" fmla="*/ 205 h 205"/>
                  <a:gd name="T108" fmla="*/ 52 w 499"/>
                  <a:gd name="T109" fmla="*/ 203 h 205"/>
                  <a:gd name="T110" fmla="*/ 60 w 499"/>
                  <a:gd name="T111" fmla="*/ 199 h 205"/>
                  <a:gd name="T112" fmla="*/ 66 w 499"/>
                  <a:gd name="T113" fmla="*/ 191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5">
                    <a:moveTo>
                      <a:pt x="66" y="191"/>
                    </a:moveTo>
                    <a:lnTo>
                      <a:pt x="77" y="164"/>
                    </a:lnTo>
                    <a:lnTo>
                      <a:pt x="95" y="139"/>
                    </a:lnTo>
                    <a:lnTo>
                      <a:pt x="114" y="118"/>
                    </a:lnTo>
                    <a:lnTo>
                      <a:pt x="137" y="98"/>
                    </a:lnTo>
                    <a:lnTo>
                      <a:pt x="163" y="83"/>
                    </a:lnTo>
                    <a:lnTo>
                      <a:pt x="190" y="71"/>
                    </a:lnTo>
                    <a:lnTo>
                      <a:pt x="219" y="64"/>
                    </a:lnTo>
                    <a:lnTo>
                      <a:pt x="250" y="62"/>
                    </a:lnTo>
                    <a:lnTo>
                      <a:pt x="281" y="64"/>
                    </a:lnTo>
                    <a:lnTo>
                      <a:pt x="310" y="71"/>
                    </a:lnTo>
                    <a:lnTo>
                      <a:pt x="339" y="83"/>
                    </a:lnTo>
                    <a:lnTo>
                      <a:pt x="364" y="98"/>
                    </a:lnTo>
                    <a:lnTo>
                      <a:pt x="385" y="118"/>
                    </a:lnTo>
                    <a:lnTo>
                      <a:pt x="405" y="139"/>
                    </a:lnTo>
                    <a:lnTo>
                      <a:pt x="422" y="164"/>
                    </a:lnTo>
                    <a:lnTo>
                      <a:pt x="434" y="191"/>
                    </a:lnTo>
                    <a:lnTo>
                      <a:pt x="439" y="195"/>
                    </a:lnTo>
                    <a:lnTo>
                      <a:pt x="447" y="199"/>
                    </a:lnTo>
                    <a:lnTo>
                      <a:pt x="459" y="201"/>
                    </a:lnTo>
                    <a:lnTo>
                      <a:pt x="470" y="201"/>
                    </a:lnTo>
                    <a:lnTo>
                      <a:pt x="482" y="199"/>
                    </a:lnTo>
                    <a:lnTo>
                      <a:pt x="492" y="199"/>
                    </a:lnTo>
                    <a:lnTo>
                      <a:pt x="497" y="195"/>
                    </a:lnTo>
                    <a:lnTo>
                      <a:pt x="499" y="191"/>
                    </a:lnTo>
                    <a:lnTo>
                      <a:pt x="495" y="176"/>
                    </a:lnTo>
                    <a:lnTo>
                      <a:pt x="490" y="162"/>
                    </a:lnTo>
                    <a:lnTo>
                      <a:pt x="484" y="147"/>
                    </a:lnTo>
                    <a:lnTo>
                      <a:pt x="476" y="133"/>
                    </a:lnTo>
                    <a:lnTo>
                      <a:pt x="459" y="104"/>
                    </a:lnTo>
                    <a:lnTo>
                      <a:pt x="437" y="79"/>
                    </a:lnTo>
                    <a:lnTo>
                      <a:pt x="412" y="56"/>
                    </a:lnTo>
                    <a:lnTo>
                      <a:pt x="383" y="37"/>
                    </a:lnTo>
                    <a:lnTo>
                      <a:pt x="354" y="21"/>
                    </a:lnTo>
                    <a:lnTo>
                      <a:pt x="321" y="10"/>
                    </a:lnTo>
                    <a:lnTo>
                      <a:pt x="286" y="2"/>
                    </a:lnTo>
                    <a:lnTo>
                      <a:pt x="250" y="0"/>
                    </a:lnTo>
                    <a:lnTo>
                      <a:pt x="215" y="2"/>
                    </a:lnTo>
                    <a:lnTo>
                      <a:pt x="180" y="10"/>
                    </a:lnTo>
                    <a:lnTo>
                      <a:pt x="149" y="21"/>
                    </a:lnTo>
                    <a:lnTo>
                      <a:pt x="118" y="37"/>
                    </a:lnTo>
                    <a:lnTo>
                      <a:pt x="91" y="54"/>
                    </a:lnTo>
                    <a:lnTo>
                      <a:pt x="66" y="77"/>
                    </a:lnTo>
                    <a:lnTo>
                      <a:pt x="45" y="102"/>
                    </a:lnTo>
                    <a:lnTo>
                      <a:pt x="25" y="131"/>
                    </a:lnTo>
                    <a:lnTo>
                      <a:pt x="17" y="147"/>
                    </a:lnTo>
                    <a:lnTo>
                      <a:pt x="12" y="160"/>
                    </a:lnTo>
                    <a:lnTo>
                      <a:pt x="6" y="176"/>
                    </a:lnTo>
                    <a:lnTo>
                      <a:pt x="0" y="191"/>
                    </a:lnTo>
                    <a:lnTo>
                      <a:pt x="0" y="195"/>
                    </a:lnTo>
                    <a:lnTo>
                      <a:pt x="6" y="199"/>
                    </a:lnTo>
                    <a:lnTo>
                      <a:pt x="16" y="203"/>
                    </a:lnTo>
                    <a:lnTo>
                      <a:pt x="27" y="205"/>
                    </a:lnTo>
                    <a:lnTo>
                      <a:pt x="41" y="205"/>
                    </a:lnTo>
                    <a:lnTo>
                      <a:pt x="52" y="203"/>
                    </a:lnTo>
                    <a:lnTo>
                      <a:pt x="60" y="199"/>
                    </a:lnTo>
                    <a:lnTo>
                      <a:pt x="66" y="191"/>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36"/>
              <p:cNvSpPr>
                <a:spLocks/>
              </p:cNvSpPr>
              <p:nvPr/>
            </p:nvSpPr>
            <p:spPr bwMode="auto">
              <a:xfrm>
                <a:off x="344" y="1315"/>
                <a:ext cx="224" cy="223"/>
              </a:xfrm>
              <a:custGeom>
                <a:avLst/>
                <a:gdLst>
                  <a:gd name="T0" fmla="*/ 0 w 447"/>
                  <a:gd name="T1" fmla="*/ 222 h 447"/>
                  <a:gd name="T2" fmla="*/ 4 w 447"/>
                  <a:gd name="T3" fmla="*/ 178 h 447"/>
                  <a:gd name="T4" fmla="*/ 18 w 447"/>
                  <a:gd name="T5" fmla="*/ 135 h 447"/>
                  <a:gd name="T6" fmla="*/ 39 w 447"/>
                  <a:gd name="T7" fmla="*/ 99 h 447"/>
                  <a:gd name="T8" fmla="*/ 66 w 447"/>
                  <a:gd name="T9" fmla="*/ 66 h 447"/>
                  <a:gd name="T10" fmla="*/ 99 w 447"/>
                  <a:gd name="T11" fmla="*/ 39 h 447"/>
                  <a:gd name="T12" fmla="*/ 136 w 447"/>
                  <a:gd name="T13" fmla="*/ 18 h 447"/>
                  <a:gd name="T14" fmla="*/ 178 w 447"/>
                  <a:gd name="T15" fmla="*/ 4 h 447"/>
                  <a:gd name="T16" fmla="*/ 223 w 447"/>
                  <a:gd name="T17" fmla="*/ 0 h 447"/>
                  <a:gd name="T18" fmla="*/ 267 w 447"/>
                  <a:gd name="T19" fmla="*/ 4 h 447"/>
                  <a:gd name="T20" fmla="*/ 310 w 447"/>
                  <a:gd name="T21" fmla="*/ 18 h 447"/>
                  <a:gd name="T22" fmla="*/ 348 w 447"/>
                  <a:gd name="T23" fmla="*/ 39 h 447"/>
                  <a:gd name="T24" fmla="*/ 381 w 447"/>
                  <a:gd name="T25" fmla="*/ 66 h 447"/>
                  <a:gd name="T26" fmla="*/ 408 w 447"/>
                  <a:gd name="T27" fmla="*/ 99 h 447"/>
                  <a:gd name="T28" fmla="*/ 430 w 447"/>
                  <a:gd name="T29" fmla="*/ 135 h 447"/>
                  <a:gd name="T30" fmla="*/ 443 w 447"/>
                  <a:gd name="T31" fmla="*/ 178 h 447"/>
                  <a:gd name="T32" fmla="*/ 447 w 447"/>
                  <a:gd name="T33" fmla="*/ 222 h 447"/>
                  <a:gd name="T34" fmla="*/ 443 w 447"/>
                  <a:gd name="T35" fmla="*/ 267 h 447"/>
                  <a:gd name="T36" fmla="*/ 430 w 447"/>
                  <a:gd name="T37" fmla="*/ 309 h 447"/>
                  <a:gd name="T38" fmla="*/ 408 w 447"/>
                  <a:gd name="T39" fmla="*/ 348 h 447"/>
                  <a:gd name="T40" fmla="*/ 381 w 447"/>
                  <a:gd name="T41" fmla="*/ 381 h 447"/>
                  <a:gd name="T42" fmla="*/ 348 w 447"/>
                  <a:gd name="T43" fmla="*/ 408 h 447"/>
                  <a:gd name="T44" fmla="*/ 310 w 447"/>
                  <a:gd name="T45" fmla="*/ 429 h 447"/>
                  <a:gd name="T46" fmla="*/ 267 w 447"/>
                  <a:gd name="T47" fmla="*/ 443 h 447"/>
                  <a:gd name="T48" fmla="*/ 223 w 447"/>
                  <a:gd name="T49" fmla="*/ 447 h 447"/>
                  <a:gd name="T50" fmla="*/ 178 w 447"/>
                  <a:gd name="T51" fmla="*/ 443 h 447"/>
                  <a:gd name="T52" fmla="*/ 136 w 447"/>
                  <a:gd name="T53" fmla="*/ 429 h 447"/>
                  <a:gd name="T54" fmla="*/ 99 w 447"/>
                  <a:gd name="T55" fmla="*/ 408 h 447"/>
                  <a:gd name="T56" fmla="*/ 66 w 447"/>
                  <a:gd name="T57" fmla="*/ 381 h 447"/>
                  <a:gd name="T58" fmla="*/ 39 w 447"/>
                  <a:gd name="T59" fmla="*/ 348 h 447"/>
                  <a:gd name="T60" fmla="*/ 18 w 447"/>
                  <a:gd name="T61" fmla="*/ 309 h 447"/>
                  <a:gd name="T62" fmla="*/ 4 w 447"/>
                  <a:gd name="T63" fmla="*/ 267 h 447"/>
                  <a:gd name="T64" fmla="*/ 0 w 447"/>
                  <a:gd name="T65" fmla="*/ 22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7" h="447">
                    <a:moveTo>
                      <a:pt x="0" y="222"/>
                    </a:moveTo>
                    <a:lnTo>
                      <a:pt x="4" y="178"/>
                    </a:lnTo>
                    <a:lnTo>
                      <a:pt x="18" y="135"/>
                    </a:lnTo>
                    <a:lnTo>
                      <a:pt x="39" y="99"/>
                    </a:lnTo>
                    <a:lnTo>
                      <a:pt x="66" y="66"/>
                    </a:lnTo>
                    <a:lnTo>
                      <a:pt x="99" y="39"/>
                    </a:lnTo>
                    <a:lnTo>
                      <a:pt x="136" y="18"/>
                    </a:lnTo>
                    <a:lnTo>
                      <a:pt x="178" y="4"/>
                    </a:lnTo>
                    <a:lnTo>
                      <a:pt x="223" y="0"/>
                    </a:lnTo>
                    <a:lnTo>
                      <a:pt x="267" y="4"/>
                    </a:lnTo>
                    <a:lnTo>
                      <a:pt x="310" y="18"/>
                    </a:lnTo>
                    <a:lnTo>
                      <a:pt x="348" y="39"/>
                    </a:lnTo>
                    <a:lnTo>
                      <a:pt x="381" y="66"/>
                    </a:lnTo>
                    <a:lnTo>
                      <a:pt x="408" y="99"/>
                    </a:lnTo>
                    <a:lnTo>
                      <a:pt x="430" y="135"/>
                    </a:lnTo>
                    <a:lnTo>
                      <a:pt x="443" y="178"/>
                    </a:lnTo>
                    <a:lnTo>
                      <a:pt x="447" y="222"/>
                    </a:lnTo>
                    <a:lnTo>
                      <a:pt x="443" y="267"/>
                    </a:lnTo>
                    <a:lnTo>
                      <a:pt x="430" y="309"/>
                    </a:lnTo>
                    <a:lnTo>
                      <a:pt x="408" y="348"/>
                    </a:lnTo>
                    <a:lnTo>
                      <a:pt x="381" y="381"/>
                    </a:lnTo>
                    <a:lnTo>
                      <a:pt x="348" y="408"/>
                    </a:lnTo>
                    <a:lnTo>
                      <a:pt x="310" y="429"/>
                    </a:lnTo>
                    <a:lnTo>
                      <a:pt x="267" y="443"/>
                    </a:lnTo>
                    <a:lnTo>
                      <a:pt x="223" y="447"/>
                    </a:lnTo>
                    <a:lnTo>
                      <a:pt x="178" y="443"/>
                    </a:lnTo>
                    <a:lnTo>
                      <a:pt x="136" y="429"/>
                    </a:lnTo>
                    <a:lnTo>
                      <a:pt x="99" y="408"/>
                    </a:lnTo>
                    <a:lnTo>
                      <a:pt x="66" y="381"/>
                    </a:lnTo>
                    <a:lnTo>
                      <a:pt x="39" y="348"/>
                    </a:lnTo>
                    <a:lnTo>
                      <a:pt x="18" y="309"/>
                    </a:lnTo>
                    <a:lnTo>
                      <a:pt x="4" y="267"/>
                    </a:lnTo>
                    <a:lnTo>
                      <a:pt x="0" y="222"/>
                    </a:lnTo>
                    <a:close/>
                  </a:path>
                </a:pathLst>
              </a:custGeom>
              <a:solidFill>
                <a:schemeClr val="bg1"/>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37"/>
              <p:cNvSpPr>
                <a:spLocks/>
              </p:cNvSpPr>
              <p:nvPr/>
            </p:nvSpPr>
            <p:spPr bwMode="auto">
              <a:xfrm>
                <a:off x="331" y="1297"/>
                <a:ext cx="249" cy="101"/>
              </a:xfrm>
              <a:custGeom>
                <a:avLst/>
                <a:gdLst>
                  <a:gd name="T0" fmla="*/ 66 w 499"/>
                  <a:gd name="T1" fmla="*/ 192 h 201"/>
                  <a:gd name="T2" fmla="*/ 77 w 499"/>
                  <a:gd name="T3" fmla="*/ 165 h 201"/>
                  <a:gd name="T4" fmla="*/ 95 w 499"/>
                  <a:gd name="T5" fmla="*/ 139 h 201"/>
                  <a:gd name="T6" fmla="*/ 114 w 499"/>
                  <a:gd name="T7" fmla="*/ 118 h 201"/>
                  <a:gd name="T8" fmla="*/ 137 w 499"/>
                  <a:gd name="T9" fmla="*/ 99 h 201"/>
                  <a:gd name="T10" fmla="*/ 163 w 499"/>
                  <a:gd name="T11" fmla="*/ 85 h 201"/>
                  <a:gd name="T12" fmla="*/ 190 w 499"/>
                  <a:gd name="T13" fmla="*/ 74 h 201"/>
                  <a:gd name="T14" fmla="*/ 219 w 499"/>
                  <a:gd name="T15" fmla="*/ 66 h 201"/>
                  <a:gd name="T16" fmla="*/ 250 w 499"/>
                  <a:gd name="T17" fmla="*/ 64 h 201"/>
                  <a:gd name="T18" fmla="*/ 281 w 499"/>
                  <a:gd name="T19" fmla="*/ 66 h 201"/>
                  <a:gd name="T20" fmla="*/ 310 w 499"/>
                  <a:gd name="T21" fmla="*/ 74 h 201"/>
                  <a:gd name="T22" fmla="*/ 339 w 499"/>
                  <a:gd name="T23" fmla="*/ 85 h 201"/>
                  <a:gd name="T24" fmla="*/ 364 w 499"/>
                  <a:gd name="T25" fmla="*/ 99 h 201"/>
                  <a:gd name="T26" fmla="*/ 385 w 499"/>
                  <a:gd name="T27" fmla="*/ 118 h 201"/>
                  <a:gd name="T28" fmla="*/ 405 w 499"/>
                  <a:gd name="T29" fmla="*/ 139 h 201"/>
                  <a:gd name="T30" fmla="*/ 422 w 499"/>
                  <a:gd name="T31" fmla="*/ 165 h 201"/>
                  <a:gd name="T32" fmla="*/ 434 w 499"/>
                  <a:gd name="T33" fmla="*/ 192 h 201"/>
                  <a:gd name="T34" fmla="*/ 447 w 499"/>
                  <a:gd name="T35" fmla="*/ 192 h 201"/>
                  <a:gd name="T36" fmla="*/ 461 w 499"/>
                  <a:gd name="T37" fmla="*/ 192 h 201"/>
                  <a:gd name="T38" fmla="*/ 472 w 499"/>
                  <a:gd name="T39" fmla="*/ 192 h 201"/>
                  <a:gd name="T40" fmla="*/ 482 w 499"/>
                  <a:gd name="T41" fmla="*/ 192 h 201"/>
                  <a:gd name="T42" fmla="*/ 490 w 499"/>
                  <a:gd name="T43" fmla="*/ 192 h 201"/>
                  <a:gd name="T44" fmla="*/ 495 w 499"/>
                  <a:gd name="T45" fmla="*/ 192 h 201"/>
                  <a:gd name="T46" fmla="*/ 497 w 499"/>
                  <a:gd name="T47" fmla="*/ 192 h 201"/>
                  <a:gd name="T48" fmla="*/ 499 w 499"/>
                  <a:gd name="T49" fmla="*/ 192 h 201"/>
                  <a:gd name="T50" fmla="*/ 495 w 499"/>
                  <a:gd name="T51" fmla="*/ 176 h 201"/>
                  <a:gd name="T52" fmla="*/ 490 w 499"/>
                  <a:gd name="T53" fmla="*/ 163 h 201"/>
                  <a:gd name="T54" fmla="*/ 484 w 499"/>
                  <a:gd name="T55" fmla="*/ 147 h 201"/>
                  <a:gd name="T56" fmla="*/ 476 w 499"/>
                  <a:gd name="T57" fmla="*/ 134 h 201"/>
                  <a:gd name="T58" fmla="*/ 459 w 499"/>
                  <a:gd name="T59" fmla="*/ 105 h 201"/>
                  <a:gd name="T60" fmla="*/ 437 w 499"/>
                  <a:gd name="T61" fmla="*/ 80 h 201"/>
                  <a:gd name="T62" fmla="*/ 412 w 499"/>
                  <a:gd name="T63" fmla="*/ 56 h 201"/>
                  <a:gd name="T64" fmla="*/ 383 w 499"/>
                  <a:gd name="T65" fmla="*/ 37 h 201"/>
                  <a:gd name="T66" fmla="*/ 354 w 499"/>
                  <a:gd name="T67" fmla="*/ 22 h 201"/>
                  <a:gd name="T68" fmla="*/ 321 w 499"/>
                  <a:gd name="T69" fmla="*/ 10 h 201"/>
                  <a:gd name="T70" fmla="*/ 286 w 499"/>
                  <a:gd name="T71" fmla="*/ 2 h 201"/>
                  <a:gd name="T72" fmla="*/ 250 w 499"/>
                  <a:gd name="T73" fmla="*/ 0 h 201"/>
                  <a:gd name="T74" fmla="*/ 215 w 499"/>
                  <a:gd name="T75" fmla="*/ 2 h 201"/>
                  <a:gd name="T76" fmla="*/ 180 w 499"/>
                  <a:gd name="T77" fmla="*/ 10 h 201"/>
                  <a:gd name="T78" fmla="*/ 149 w 499"/>
                  <a:gd name="T79" fmla="*/ 22 h 201"/>
                  <a:gd name="T80" fmla="*/ 118 w 499"/>
                  <a:gd name="T81" fmla="*/ 37 h 201"/>
                  <a:gd name="T82" fmla="*/ 91 w 499"/>
                  <a:gd name="T83" fmla="*/ 54 h 201"/>
                  <a:gd name="T84" fmla="*/ 66 w 499"/>
                  <a:gd name="T85" fmla="*/ 78 h 201"/>
                  <a:gd name="T86" fmla="*/ 45 w 499"/>
                  <a:gd name="T87" fmla="*/ 103 h 201"/>
                  <a:gd name="T88" fmla="*/ 25 w 499"/>
                  <a:gd name="T89" fmla="*/ 132 h 201"/>
                  <a:gd name="T90" fmla="*/ 17 w 499"/>
                  <a:gd name="T91" fmla="*/ 147 h 201"/>
                  <a:gd name="T92" fmla="*/ 12 w 499"/>
                  <a:gd name="T93" fmla="*/ 161 h 201"/>
                  <a:gd name="T94" fmla="*/ 6 w 499"/>
                  <a:gd name="T95" fmla="*/ 176 h 201"/>
                  <a:gd name="T96" fmla="*/ 0 w 499"/>
                  <a:gd name="T97" fmla="*/ 192 h 201"/>
                  <a:gd name="T98" fmla="*/ 2 w 499"/>
                  <a:gd name="T99" fmla="*/ 192 h 201"/>
                  <a:gd name="T100" fmla="*/ 8 w 499"/>
                  <a:gd name="T101" fmla="*/ 196 h 201"/>
                  <a:gd name="T102" fmla="*/ 17 w 499"/>
                  <a:gd name="T103" fmla="*/ 197 h 201"/>
                  <a:gd name="T104" fmla="*/ 29 w 499"/>
                  <a:gd name="T105" fmla="*/ 199 h 201"/>
                  <a:gd name="T106" fmla="*/ 41 w 499"/>
                  <a:gd name="T107" fmla="*/ 201 h 201"/>
                  <a:gd name="T108" fmla="*/ 52 w 499"/>
                  <a:gd name="T109" fmla="*/ 201 h 201"/>
                  <a:gd name="T110" fmla="*/ 60 w 499"/>
                  <a:gd name="T111" fmla="*/ 197 h 201"/>
                  <a:gd name="T112" fmla="*/ 66 w 499"/>
                  <a:gd name="T113" fmla="*/ 19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1">
                    <a:moveTo>
                      <a:pt x="66" y="192"/>
                    </a:moveTo>
                    <a:lnTo>
                      <a:pt x="77" y="165"/>
                    </a:lnTo>
                    <a:lnTo>
                      <a:pt x="95" y="139"/>
                    </a:lnTo>
                    <a:lnTo>
                      <a:pt x="114" y="118"/>
                    </a:lnTo>
                    <a:lnTo>
                      <a:pt x="137" y="99"/>
                    </a:lnTo>
                    <a:lnTo>
                      <a:pt x="163" y="85"/>
                    </a:lnTo>
                    <a:lnTo>
                      <a:pt x="190" y="74"/>
                    </a:lnTo>
                    <a:lnTo>
                      <a:pt x="219" y="66"/>
                    </a:lnTo>
                    <a:lnTo>
                      <a:pt x="250" y="64"/>
                    </a:lnTo>
                    <a:lnTo>
                      <a:pt x="281" y="66"/>
                    </a:lnTo>
                    <a:lnTo>
                      <a:pt x="310" y="74"/>
                    </a:lnTo>
                    <a:lnTo>
                      <a:pt x="339" y="85"/>
                    </a:lnTo>
                    <a:lnTo>
                      <a:pt x="364" y="99"/>
                    </a:lnTo>
                    <a:lnTo>
                      <a:pt x="385" y="118"/>
                    </a:lnTo>
                    <a:lnTo>
                      <a:pt x="405" y="139"/>
                    </a:lnTo>
                    <a:lnTo>
                      <a:pt x="422" y="165"/>
                    </a:lnTo>
                    <a:lnTo>
                      <a:pt x="434" y="192"/>
                    </a:lnTo>
                    <a:lnTo>
                      <a:pt x="447" y="192"/>
                    </a:lnTo>
                    <a:lnTo>
                      <a:pt x="461" y="192"/>
                    </a:lnTo>
                    <a:lnTo>
                      <a:pt x="472" y="192"/>
                    </a:lnTo>
                    <a:lnTo>
                      <a:pt x="482" y="192"/>
                    </a:lnTo>
                    <a:lnTo>
                      <a:pt x="490" y="192"/>
                    </a:lnTo>
                    <a:lnTo>
                      <a:pt x="495" y="192"/>
                    </a:lnTo>
                    <a:lnTo>
                      <a:pt x="497" y="192"/>
                    </a:lnTo>
                    <a:lnTo>
                      <a:pt x="499" y="192"/>
                    </a:lnTo>
                    <a:lnTo>
                      <a:pt x="495" y="176"/>
                    </a:lnTo>
                    <a:lnTo>
                      <a:pt x="490" y="163"/>
                    </a:lnTo>
                    <a:lnTo>
                      <a:pt x="484" y="147"/>
                    </a:lnTo>
                    <a:lnTo>
                      <a:pt x="476" y="134"/>
                    </a:lnTo>
                    <a:lnTo>
                      <a:pt x="459" y="105"/>
                    </a:lnTo>
                    <a:lnTo>
                      <a:pt x="437" y="80"/>
                    </a:lnTo>
                    <a:lnTo>
                      <a:pt x="412" y="56"/>
                    </a:lnTo>
                    <a:lnTo>
                      <a:pt x="383" y="37"/>
                    </a:lnTo>
                    <a:lnTo>
                      <a:pt x="354" y="22"/>
                    </a:lnTo>
                    <a:lnTo>
                      <a:pt x="321" y="10"/>
                    </a:lnTo>
                    <a:lnTo>
                      <a:pt x="286" y="2"/>
                    </a:lnTo>
                    <a:lnTo>
                      <a:pt x="250" y="0"/>
                    </a:lnTo>
                    <a:lnTo>
                      <a:pt x="215" y="2"/>
                    </a:lnTo>
                    <a:lnTo>
                      <a:pt x="180" y="10"/>
                    </a:lnTo>
                    <a:lnTo>
                      <a:pt x="149" y="22"/>
                    </a:lnTo>
                    <a:lnTo>
                      <a:pt x="118" y="37"/>
                    </a:lnTo>
                    <a:lnTo>
                      <a:pt x="91" y="54"/>
                    </a:lnTo>
                    <a:lnTo>
                      <a:pt x="66" y="78"/>
                    </a:lnTo>
                    <a:lnTo>
                      <a:pt x="45" y="103"/>
                    </a:lnTo>
                    <a:lnTo>
                      <a:pt x="25" y="132"/>
                    </a:lnTo>
                    <a:lnTo>
                      <a:pt x="17" y="147"/>
                    </a:lnTo>
                    <a:lnTo>
                      <a:pt x="12" y="161"/>
                    </a:lnTo>
                    <a:lnTo>
                      <a:pt x="6" y="176"/>
                    </a:lnTo>
                    <a:lnTo>
                      <a:pt x="0" y="192"/>
                    </a:lnTo>
                    <a:lnTo>
                      <a:pt x="2" y="192"/>
                    </a:lnTo>
                    <a:lnTo>
                      <a:pt x="8" y="196"/>
                    </a:lnTo>
                    <a:lnTo>
                      <a:pt x="17" y="197"/>
                    </a:lnTo>
                    <a:lnTo>
                      <a:pt x="29" y="199"/>
                    </a:lnTo>
                    <a:lnTo>
                      <a:pt x="41" y="201"/>
                    </a:lnTo>
                    <a:lnTo>
                      <a:pt x="52" y="201"/>
                    </a:lnTo>
                    <a:lnTo>
                      <a:pt x="60" y="197"/>
                    </a:lnTo>
                    <a:lnTo>
                      <a:pt x="66" y="192"/>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38"/>
              <p:cNvSpPr>
                <a:spLocks/>
              </p:cNvSpPr>
              <p:nvPr/>
            </p:nvSpPr>
            <p:spPr bwMode="auto">
              <a:xfrm>
                <a:off x="332" y="1297"/>
                <a:ext cx="248" cy="101"/>
              </a:xfrm>
              <a:custGeom>
                <a:avLst/>
                <a:gdLst>
                  <a:gd name="T0" fmla="*/ 64 w 497"/>
                  <a:gd name="T1" fmla="*/ 192 h 201"/>
                  <a:gd name="T2" fmla="*/ 75 w 497"/>
                  <a:gd name="T3" fmla="*/ 165 h 201"/>
                  <a:gd name="T4" fmla="*/ 93 w 497"/>
                  <a:gd name="T5" fmla="*/ 139 h 201"/>
                  <a:gd name="T6" fmla="*/ 112 w 497"/>
                  <a:gd name="T7" fmla="*/ 118 h 201"/>
                  <a:gd name="T8" fmla="*/ 135 w 497"/>
                  <a:gd name="T9" fmla="*/ 99 h 201"/>
                  <a:gd name="T10" fmla="*/ 161 w 497"/>
                  <a:gd name="T11" fmla="*/ 85 h 201"/>
                  <a:gd name="T12" fmla="*/ 188 w 497"/>
                  <a:gd name="T13" fmla="*/ 74 h 201"/>
                  <a:gd name="T14" fmla="*/ 217 w 497"/>
                  <a:gd name="T15" fmla="*/ 66 h 201"/>
                  <a:gd name="T16" fmla="*/ 248 w 497"/>
                  <a:gd name="T17" fmla="*/ 64 h 201"/>
                  <a:gd name="T18" fmla="*/ 279 w 497"/>
                  <a:gd name="T19" fmla="*/ 66 h 201"/>
                  <a:gd name="T20" fmla="*/ 308 w 497"/>
                  <a:gd name="T21" fmla="*/ 74 h 201"/>
                  <a:gd name="T22" fmla="*/ 337 w 497"/>
                  <a:gd name="T23" fmla="*/ 85 h 201"/>
                  <a:gd name="T24" fmla="*/ 362 w 497"/>
                  <a:gd name="T25" fmla="*/ 99 h 201"/>
                  <a:gd name="T26" fmla="*/ 383 w 497"/>
                  <a:gd name="T27" fmla="*/ 118 h 201"/>
                  <a:gd name="T28" fmla="*/ 403 w 497"/>
                  <a:gd name="T29" fmla="*/ 139 h 201"/>
                  <a:gd name="T30" fmla="*/ 420 w 497"/>
                  <a:gd name="T31" fmla="*/ 165 h 201"/>
                  <a:gd name="T32" fmla="*/ 432 w 497"/>
                  <a:gd name="T33" fmla="*/ 192 h 201"/>
                  <a:gd name="T34" fmla="*/ 445 w 497"/>
                  <a:gd name="T35" fmla="*/ 192 h 201"/>
                  <a:gd name="T36" fmla="*/ 459 w 497"/>
                  <a:gd name="T37" fmla="*/ 192 h 201"/>
                  <a:gd name="T38" fmla="*/ 470 w 497"/>
                  <a:gd name="T39" fmla="*/ 192 h 201"/>
                  <a:gd name="T40" fmla="*/ 480 w 497"/>
                  <a:gd name="T41" fmla="*/ 192 h 201"/>
                  <a:gd name="T42" fmla="*/ 488 w 497"/>
                  <a:gd name="T43" fmla="*/ 192 h 201"/>
                  <a:gd name="T44" fmla="*/ 493 w 497"/>
                  <a:gd name="T45" fmla="*/ 192 h 201"/>
                  <a:gd name="T46" fmla="*/ 495 w 497"/>
                  <a:gd name="T47" fmla="*/ 192 h 201"/>
                  <a:gd name="T48" fmla="*/ 497 w 497"/>
                  <a:gd name="T49" fmla="*/ 192 h 201"/>
                  <a:gd name="T50" fmla="*/ 493 w 497"/>
                  <a:gd name="T51" fmla="*/ 176 h 201"/>
                  <a:gd name="T52" fmla="*/ 488 w 497"/>
                  <a:gd name="T53" fmla="*/ 163 h 201"/>
                  <a:gd name="T54" fmla="*/ 482 w 497"/>
                  <a:gd name="T55" fmla="*/ 147 h 201"/>
                  <a:gd name="T56" fmla="*/ 474 w 497"/>
                  <a:gd name="T57" fmla="*/ 134 h 201"/>
                  <a:gd name="T58" fmla="*/ 457 w 497"/>
                  <a:gd name="T59" fmla="*/ 105 h 201"/>
                  <a:gd name="T60" fmla="*/ 435 w 497"/>
                  <a:gd name="T61" fmla="*/ 80 h 201"/>
                  <a:gd name="T62" fmla="*/ 410 w 497"/>
                  <a:gd name="T63" fmla="*/ 56 h 201"/>
                  <a:gd name="T64" fmla="*/ 381 w 497"/>
                  <a:gd name="T65" fmla="*/ 37 h 201"/>
                  <a:gd name="T66" fmla="*/ 352 w 497"/>
                  <a:gd name="T67" fmla="*/ 22 h 201"/>
                  <a:gd name="T68" fmla="*/ 319 w 497"/>
                  <a:gd name="T69" fmla="*/ 10 h 201"/>
                  <a:gd name="T70" fmla="*/ 284 w 497"/>
                  <a:gd name="T71" fmla="*/ 2 h 201"/>
                  <a:gd name="T72" fmla="*/ 248 w 497"/>
                  <a:gd name="T73" fmla="*/ 0 h 201"/>
                  <a:gd name="T74" fmla="*/ 213 w 497"/>
                  <a:gd name="T75" fmla="*/ 2 h 201"/>
                  <a:gd name="T76" fmla="*/ 178 w 497"/>
                  <a:gd name="T77" fmla="*/ 10 h 201"/>
                  <a:gd name="T78" fmla="*/ 147 w 497"/>
                  <a:gd name="T79" fmla="*/ 22 h 201"/>
                  <a:gd name="T80" fmla="*/ 116 w 497"/>
                  <a:gd name="T81" fmla="*/ 37 h 201"/>
                  <a:gd name="T82" fmla="*/ 89 w 497"/>
                  <a:gd name="T83" fmla="*/ 54 h 201"/>
                  <a:gd name="T84" fmla="*/ 64 w 497"/>
                  <a:gd name="T85" fmla="*/ 78 h 201"/>
                  <a:gd name="T86" fmla="*/ 43 w 497"/>
                  <a:gd name="T87" fmla="*/ 103 h 201"/>
                  <a:gd name="T88" fmla="*/ 23 w 497"/>
                  <a:gd name="T89" fmla="*/ 132 h 201"/>
                  <a:gd name="T90" fmla="*/ 15 w 497"/>
                  <a:gd name="T91" fmla="*/ 147 h 201"/>
                  <a:gd name="T92" fmla="*/ 10 w 497"/>
                  <a:gd name="T93" fmla="*/ 161 h 201"/>
                  <a:gd name="T94" fmla="*/ 4 w 497"/>
                  <a:gd name="T95" fmla="*/ 176 h 201"/>
                  <a:gd name="T96" fmla="*/ 0 w 497"/>
                  <a:gd name="T97" fmla="*/ 192 h 201"/>
                  <a:gd name="T98" fmla="*/ 2 w 497"/>
                  <a:gd name="T99" fmla="*/ 192 h 201"/>
                  <a:gd name="T100" fmla="*/ 8 w 497"/>
                  <a:gd name="T101" fmla="*/ 196 h 201"/>
                  <a:gd name="T102" fmla="*/ 17 w 497"/>
                  <a:gd name="T103" fmla="*/ 197 h 201"/>
                  <a:gd name="T104" fmla="*/ 27 w 497"/>
                  <a:gd name="T105" fmla="*/ 199 h 201"/>
                  <a:gd name="T106" fmla="*/ 39 w 497"/>
                  <a:gd name="T107" fmla="*/ 201 h 201"/>
                  <a:gd name="T108" fmla="*/ 50 w 497"/>
                  <a:gd name="T109" fmla="*/ 201 h 201"/>
                  <a:gd name="T110" fmla="*/ 58 w 497"/>
                  <a:gd name="T111" fmla="*/ 197 h 201"/>
                  <a:gd name="T112" fmla="*/ 64 w 497"/>
                  <a:gd name="T113" fmla="*/ 19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01">
                    <a:moveTo>
                      <a:pt x="64" y="192"/>
                    </a:moveTo>
                    <a:lnTo>
                      <a:pt x="75" y="165"/>
                    </a:lnTo>
                    <a:lnTo>
                      <a:pt x="93" y="139"/>
                    </a:lnTo>
                    <a:lnTo>
                      <a:pt x="112" y="118"/>
                    </a:lnTo>
                    <a:lnTo>
                      <a:pt x="135" y="99"/>
                    </a:lnTo>
                    <a:lnTo>
                      <a:pt x="161" y="85"/>
                    </a:lnTo>
                    <a:lnTo>
                      <a:pt x="188" y="74"/>
                    </a:lnTo>
                    <a:lnTo>
                      <a:pt x="217" y="66"/>
                    </a:lnTo>
                    <a:lnTo>
                      <a:pt x="248" y="64"/>
                    </a:lnTo>
                    <a:lnTo>
                      <a:pt x="279" y="66"/>
                    </a:lnTo>
                    <a:lnTo>
                      <a:pt x="308" y="74"/>
                    </a:lnTo>
                    <a:lnTo>
                      <a:pt x="337" y="85"/>
                    </a:lnTo>
                    <a:lnTo>
                      <a:pt x="362" y="99"/>
                    </a:lnTo>
                    <a:lnTo>
                      <a:pt x="383" y="118"/>
                    </a:lnTo>
                    <a:lnTo>
                      <a:pt x="403" y="139"/>
                    </a:lnTo>
                    <a:lnTo>
                      <a:pt x="420" y="165"/>
                    </a:lnTo>
                    <a:lnTo>
                      <a:pt x="432" y="192"/>
                    </a:lnTo>
                    <a:lnTo>
                      <a:pt x="445" y="192"/>
                    </a:lnTo>
                    <a:lnTo>
                      <a:pt x="459" y="192"/>
                    </a:lnTo>
                    <a:lnTo>
                      <a:pt x="470" y="192"/>
                    </a:lnTo>
                    <a:lnTo>
                      <a:pt x="480" y="192"/>
                    </a:lnTo>
                    <a:lnTo>
                      <a:pt x="488" y="192"/>
                    </a:lnTo>
                    <a:lnTo>
                      <a:pt x="493" y="192"/>
                    </a:lnTo>
                    <a:lnTo>
                      <a:pt x="495" y="192"/>
                    </a:lnTo>
                    <a:lnTo>
                      <a:pt x="497" y="192"/>
                    </a:lnTo>
                    <a:lnTo>
                      <a:pt x="493" y="176"/>
                    </a:lnTo>
                    <a:lnTo>
                      <a:pt x="488" y="163"/>
                    </a:lnTo>
                    <a:lnTo>
                      <a:pt x="482" y="147"/>
                    </a:lnTo>
                    <a:lnTo>
                      <a:pt x="474" y="134"/>
                    </a:lnTo>
                    <a:lnTo>
                      <a:pt x="457" y="105"/>
                    </a:lnTo>
                    <a:lnTo>
                      <a:pt x="435" y="80"/>
                    </a:lnTo>
                    <a:lnTo>
                      <a:pt x="410" y="56"/>
                    </a:lnTo>
                    <a:lnTo>
                      <a:pt x="381" y="37"/>
                    </a:lnTo>
                    <a:lnTo>
                      <a:pt x="352" y="22"/>
                    </a:lnTo>
                    <a:lnTo>
                      <a:pt x="319" y="10"/>
                    </a:lnTo>
                    <a:lnTo>
                      <a:pt x="284" y="2"/>
                    </a:lnTo>
                    <a:lnTo>
                      <a:pt x="248" y="0"/>
                    </a:lnTo>
                    <a:lnTo>
                      <a:pt x="213" y="2"/>
                    </a:lnTo>
                    <a:lnTo>
                      <a:pt x="178" y="10"/>
                    </a:lnTo>
                    <a:lnTo>
                      <a:pt x="147" y="22"/>
                    </a:lnTo>
                    <a:lnTo>
                      <a:pt x="116" y="37"/>
                    </a:lnTo>
                    <a:lnTo>
                      <a:pt x="89" y="54"/>
                    </a:lnTo>
                    <a:lnTo>
                      <a:pt x="64" y="78"/>
                    </a:lnTo>
                    <a:lnTo>
                      <a:pt x="43" y="103"/>
                    </a:lnTo>
                    <a:lnTo>
                      <a:pt x="23" y="132"/>
                    </a:lnTo>
                    <a:lnTo>
                      <a:pt x="15" y="147"/>
                    </a:lnTo>
                    <a:lnTo>
                      <a:pt x="10" y="161"/>
                    </a:lnTo>
                    <a:lnTo>
                      <a:pt x="4" y="176"/>
                    </a:lnTo>
                    <a:lnTo>
                      <a:pt x="0" y="192"/>
                    </a:lnTo>
                    <a:lnTo>
                      <a:pt x="2" y="192"/>
                    </a:lnTo>
                    <a:lnTo>
                      <a:pt x="8" y="196"/>
                    </a:lnTo>
                    <a:lnTo>
                      <a:pt x="17" y="197"/>
                    </a:lnTo>
                    <a:lnTo>
                      <a:pt x="27" y="199"/>
                    </a:lnTo>
                    <a:lnTo>
                      <a:pt x="39" y="201"/>
                    </a:lnTo>
                    <a:lnTo>
                      <a:pt x="50" y="201"/>
                    </a:lnTo>
                    <a:lnTo>
                      <a:pt x="58" y="197"/>
                    </a:lnTo>
                    <a:lnTo>
                      <a:pt x="64" y="192"/>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39"/>
              <p:cNvSpPr>
                <a:spLocks/>
              </p:cNvSpPr>
              <p:nvPr/>
            </p:nvSpPr>
            <p:spPr bwMode="auto">
              <a:xfrm>
                <a:off x="331" y="1297"/>
                <a:ext cx="249" cy="101"/>
              </a:xfrm>
              <a:custGeom>
                <a:avLst/>
                <a:gdLst>
                  <a:gd name="T0" fmla="*/ 66 w 499"/>
                  <a:gd name="T1" fmla="*/ 192 h 201"/>
                  <a:gd name="T2" fmla="*/ 77 w 499"/>
                  <a:gd name="T3" fmla="*/ 165 h 201"/>
                  <a:gd name="T4" fmla="*/ 95 w 499"/>
                  <a:gd name="T5" fmla="*/ 139 h 201"/>
                  <a:gd name="T6" fmla="*/ 114 w 499"/>
                  <a:gd name="T7" fmla="*/ 118 h 201"/>
                  <a:gd name="T8" fmla="*/ 137 w 499"/>
                  <a:gd name="T9" fmla="*/ 99 h 201"/>
                  <a:gd name="T10" fmla="*/ 163 w 499"/>
                  <a:gd name="T11" fmla="*/ 85 h 201"/>
                  <a:gd name="T12" fmla="*/ 190 w 499"/>
                  <a:gd name="T13" fmla="*/ 74 h 201"/>
                  <a:gd name="T14" fmla="*/ 219 w 499"/>
                  <a:gd name="T15" fmla="*/ 66 h 201"/>
                  <a:gd name="T16" fmla="*/ 250 w 499"/>
                  <a:gd name="T17" fmla="*/ 64 h 201"/>
                  <a:gd name="T18" fmla="*/ 281 w 499"/>
                  <a:gd name="T19" fmla="*/ 66 h 201"/>
                  <a:gd name="T20" fmla="*/ 310 w 499"/>
                  <a:gd name="T21" fmla="*/ 74 h 201"/>
                  <a:gd name="T22" fmla="*/ 339 w 499"/>
                  <a:gd name="T23" fmla="*/ 85 h 201"/>
                  <a:gd name="T24" fmla="*/ 364 w 499"/>
                  <a:gd name="T25" fmla="*/ 99 h 201"/>
                  <a:gd name="T26" fmla="*/ 385 w 499"/>
                  <a:gd name="T27" fmla="*/ 118 h 201"/>
                  <a:gd name="T28" fmla="*/ 405 w 499"/>
                  <a:gd name="T29" fmla="*/ 139 h 201"/>
                  <a:gd name="T30" fmla="*/ 422 w 499"/>
                  <a:gd name="T31" fmla="*/ 165 h 201"/>
                  <a:gd name="T32" fmla="*/ 434 w 499"/>
                  <a:gd name="T33" fmla="*/ 192 h 201"/>
                  <a:gd name="T34" fmla="*/ 447 w 499"/>
                  <a:gd name="T35" fmla="*/ 192 h 201"/>
                  <a:gd name="T36" fmla="*/ 461 w 499"/>
                  <a:gd name="T37" fmla="*/ 192 h 201"/>
                  <a:gd name="T38" fmla="*/ 472 w 499"/>
                  <a:gd name="T39" fmla="*/ 192 h 201"/>
                  <a:gd name="T40" fmla="*/ 482 w 499"/>
                  <a:gd name="T41" fmla="*/ 192 h 201"/>
                  <a:gd name="T42" fmla="*/ 490 w 499"/>
                  <a:gd name="T43" fmla="*/ 192 h 201"/>
                  <a:gd name="T44" fmla="*/ 495 w 499"/>
                  <a:gd name="T45" fmla="*/ 192 h 201"/>
                  <a:gd name="T46" fmla="*/ 497 w 499"/>
                  <a:gd name="T47" fmla="*/ 192 h 201"/>
                  <a:gd name="T48" fmla="*/ 499 w 499"/>
                  <a:gd name="T49" fmla="*/ 192 h 201"/>
                  <a:gd name="T50" fmla="*/ 495 w 499"/>
                  <a:gd name="T51" fmla="*/ 176 h 201"/>
                  <a:gd name="T52" fmla="*/ 490 w 499"/>
                  <a:gd name="T53" fmla="*/ 163 h 201"/>
                  <a:gd name="T54" fmla="*/ 484 w 499"/>
                  <a:gd name="T55" fmla="*/ 147 h 201"/>
                  <a:gd name="T56" fmla="*/ 476 w 499"/>
                  <a:gd name="T57" fmla="*/ 134 h 201"/>
                  <a:gd name="T58" fmla="*/ 459 w 499"/>
                  <a:gd name="T59" fmla="*/ 105 h 201"/>
                  <a:gd name="T60" fmla="*/ 437 w 499"/>
                  <a:gd name="T61" fmla="*/ 80 h 201"/>
                  <a:gd name="T62" fmla="*/ 412 w 499"/>
                  <a:gd name="T63" fmla="*/ 56 h 201"/>
                  <a:gd name="T64" fmla="*/ 383 w 499"/>
                  <a:gd name="T65" fmla="*/ 37 h 201"/>
                  <a:gd name="T66" fmla="*/ 354 w 499"/>
                  <a:gd name="T67" fmla="*/ 22 h 201"/>
                  <a:gd name="T68" fmla="*/ 321 w 499"/>
                  <a:gd name="T69" fmla="*/ 10 h 201"/>
                  <a:gd name="T70" fmla="*/ 286 w 499"/>
                  <a:gd name="T71" fmla="*/ 2 h 201"/>
                  <a:gd name="T72" fmla="*/ 250 w 499"/>
                  <a:gd name="T73" fmla="*/ 0 h 201"/>
                  <a:gd name="T74" fmla="*/ 215 w 499"/>
                  <a:gd name="T75" fmla="*/ 2 h 201"/>
                  <a:gd name="T76" fmla="*/ 180 w 499"/>
                  <a:gd name="T77" fmla="*/ 10 h 201"/>
                  <a:gd name="T78" fmla="*/ 149 w 499"/>
                  <a:gd name="T79" fmla="*/ 22 h 201"/>
                  <a:gd name="T80" fmla="*/ 118 w 499"/>
                  <a:gd name="T81" fmla="*/ 37 h 201"/>
                  <a:gd name="T82" fmla="*/ 91 w 499"/>
                  <a:gd name="T83" fmla="*/ 54 h 201"/>
                  <a:gd name="T84" fmla="*/ 66 w 499"/>
                  <a:gd name="T85" fmla="*/ 78 h 201"/>
                  <a:gd name="T86" fmla="*/ 45 w 499"/>
                  <a:gd name="T87" fmla="*/ 103 h 201"/>
                  <a:gd name="T88" fmla="*/ 25 w 499"/>
                  <a:gd name="T89" fmla="*/ 132 h 201"/>
                  <a:gd name="T90" fmla="*/ 17 w 499"/>
                  <a:gd name="T91" fmla="*/ 147 h 201"/>
                  <a:gd name="T92" fmla="*/ 12 w 499"/>
                  <a:gd name="T93" fmla="*/ 161 h 201"/>
                  <a:gd name="T94" fmla="*/ 6 w 499"/>
                  <a:gd name="T95" fmla="*/ 176 h 201"/>
                  <a:gd name="T96" fmla="*/ 0 w 499"/>
                  <a:gd name="T97" fmla="*/ 192 h 201"/>
                  <a:gd name="T98" fmla="*/ 2 w 499"/>
                  <a:gd name="T99" fmla="*/ 192 h 201"/>
                  <a:gd name="T100" fmla="*/ 8 w 499"/>
                  <a:gd name="T101" fmla="*/ 196 h 201"/>
                  <a:gd name="T102" fmla="*/ 17 w 499"/>
                  <a:gd name="T103" fmla="*/ 197 h 201"/>
                  <a:gd name="T104" fmla="*/ 29 w 499"/>
                  <a:gd name="T105" fmla="*/ 199 h 201"/>
                  <a:gd name="T106" fmla="*/ 41 w 499"/>
                  <a:gd name="T107" fmla="*/ 201 h 201"/>
                  <a:gd name="T108" fmla="*/ 52 w 499"/>
                  <a:gd name="T109" fmla="*/ 201 h 201"/>
                  <a:gd name="T110" fmla="*/ 60 w 499"/>
                  <a:gd name="T111" fmla="*/ 197 h 201"/>
                  <a:gd name="T112" fmla="*/ 66 w 499"/>
                  <a:gd name="T113" fmla="*/ 19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1">
                    <a:moveTo>
                      <a:pt x="66" y="192"/>
                    </a:moveTo>
                    <a:lnTo>
                      <a:pt x="77" y="165"/>
                    </a:lnTo>
                    <a:lnTo>
                      <a:pt x="95" y="139"/>
                    </a:lnTo>
                    <a:lnTo>
                      <a:pt x="114" y="118"/>
                    </a:lnTo>
                    <a:lnTo>
                      <a:pt x="137" y="99"/>
                    </a:lnTo>
                    <a:lnTo>
                      <a:pt x="163" y="85"/>
                    </a:lnTo>
                    <a:lnTo>
                      <a:pt x="190" y="74"/>
                    </a:lnTo>
                    <a:lnTo>
                      <a:pt x="219" y="66"/>
                    </a:lnTo>
                    <a:lnTo>
                      <a:pt x="250" y="64"/>
                    </a:lnTo>
                    <a:lnTo>
                      <a:pt x="281" y="66"/>
                    </a:lnTo>
                    <a:lnTo>
                      <a:pt x="310" y="74"/>
                    </a:lnTo>
                    <a:lnTo>
                      <a:pt x="339" y="85"/>
                    </a:lnTo>
                    <a:lnTo>
                      <a:pt x="364" y="99"/>
                    </a:lnTo>
                    <a:lnTo>
                      <a:pt x="385" y="118"/>
                    </a:lnTo>
                    <a:lnTo>
                      <a:pt x="405" y="139"/>
                    </a:lnTo>
                    <a:lnTo>
                      <a:pt x="422" y="165"/>
                    </a:lnTo>
                    <a:lnTo>
                      <a:pt x="434" y="192"/>
                    </a:lnTo>
                    <a:lnTo>
                      <a:pt x="447" y="192"/>
                    </a:lnTo>
                    <a:lnTo>
                      <a:pt x="461" y="192"/>
                    </a:lnTo>
                    <a:lnTo>
                      <a:pt x="472" y="192"/>
                    </a:lnTo>
                    <a:lnTo>
                      <a:pt x="482" y="192"/>
                    </a:lnTo>
                    <a:lnTo>
                      <a:pt x="490" y="192"/>
                    </a:lnTo>
                    <a:lnTo>
                      <a:pt x="495" y="192"/>
                    </a:lnTo>
                    <a:lnTo>
                      <a:pt x="497" y="192"/>
                    </a:lnTo>
                    <a:lnTo>
                      <a:pt x="499" y="192"/>
                    </a:lnTo>
                    <a:lnTo>
                      <a:pt x="495" y="176"/>
                    </a:lnTo>
                    <a:lnTo>
                      <a:pt x="490" y="163"/>
                    </a:lnTo>
                    <a:lnTo>
                      <a:pt x="484" y="147"/>
                    </a:lnTo>
                    <a:lnTo>
                      <a:pt x="476" y="134"/>
                    </a:lnTo>
                    <a:lnTo>
                      <a:pt x="459" y="105"/>
                    </a:lnTo>
                    <a:lnTo>
                      <a:pt x="437" y="80"/>
                    </a:lnTo>
                    <a:lnTo>
                      <a:pt x="412" y="56"/>
                    </a:lnTo>
                    <a:lnTo>
                      <a:pt x="383" y="37"/>
                    </a:lnTo>
                    <a:lnTo>
                      <a:pt x="354" y="22"/>
                    </a:lnTo>
                    <a:lnTo>
                      <a:pt x="321" y="10"/>
                    </a:lnTo>
                    <a:lnTo>
                      <a:pt x="286" y="2"/>
                    </a:lnTo>
                    <a:lnTo>
                      <a:pt x="250" y="0"/>
                    </a:lnTo>
                    <a:lnTo>
                      <a:pt x="215" y="2"/>
                    </a:lnTo>
                    <a:lnTo>
                      <a:pt x="180" y="10"/>
                    </a:lnTo>
                    <a:lnTo>
                      <a:pt x="149" y="22"/>
                    </a:lnTo>
                    <a:lnTo>
                      <a:pt x="118" y="37"/>
                    </a:lnTo>
                    <a:lnTo>
                      <a:pt x="91" y="54"/>
                    </a:lnTo>
                    <a:lnTo>
                      <a:pt x="66" y="78"/>
                    </a:lnTo>
                    <a:lnTo>
                      <a:pt x="45" y="103"/>
                    </a:lnTo>
                    <a:lnTo>
                      <a:pt x="25" y="132"/>
                    </a:lnTo>
                    <a:lnTo>
                      <a:pt x="17" y="147"/>
                    </a:lnTo>
                    <a:lnTo>
                      <a:pt x="12" y="161"/>
                    </a:lnTo>
                    <a:lnTo>
                      <a:pt x="6" y="176"/>
                    </a:lnTo>
                    <a:lnTo>
                      <a:pt x="0" y="192"/>
                    </a:lnTo>
                    <a:lnTo>
                      <a:pt x="2" y="192"/>
                    </a:lnTo>
                    <a:lnTo>
                      <a:pt x="8" y="196"/>
                    </a:lnTo>
                    <a:lnTo>
                      <a:pt x="17" y="197"/>
                    </a:lnTo>
                    <a:lnTo>
                      <a:pt x="29" y="199"/>
                    </a:lnTo>
                    <a:lnTo>
                      <a:pt x="41" y="201"/>
                    </a:lnTo>
                    <a:lnTo>
                      <a:pt x="52" y="201"/>
                    </a:lnTo>
                    <a:lnTo>
                      <a:pt x="60" y="197"/>
                    </a:lnTo>
                    <a:lnTo>
                      <a:pt x="66" y="192"/>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40"/>
              <p:cNvSpPr>
                <a:spLocks/>
              </p:cNvSpPr>
              <p:nvPr/>
            </p:nvSpPr>
            <p:spPr bwMode="auto">
              <a:xfrm>
                <a:off x="331" y="1297"/>
                <a:ext cx="249" cy="103"/>
              </a:xfrm>
              <a:custGeom>
                <a:avLst/>
                <a:gdLst>
                  <a:gd name="T0" fmla="*/ 66 w 499"/>
                  <a:gd name="T1" fmla="*/ 192 h 205"/>
                  <a:gd name="T2" fmla="*/ 77 w 499"/>
                  <a:gd name="T3" fmla="*/ 165 h 205"/>
                  <a:gd name="T4" fmla="*/ 95 w 499"/>
                  <a:gd name="T5" fmla="*/ 139 h 205"/>
                  <a:gd name="T6" fmla="*/ 114 w 499"/>
                  <a:gd name="T7" fmla="*/ 118 h 205"/>
                  <a:gd name="T8" fmla="*/ 137 w 499"/>
                  <a:gd name="T9" fmla="*/ 99 h 205"/>
                  <a:gd name="T10" fmla="*/ 163 w 499"/>
                  <a:gd name="T11" fmla="*/ 85 h 205"/>
                  <a:gd name="T12" fmla="*/ 190 w 499"/>
                  <a:gd name="T13" fmla="*/ 74 h 205"/>
                  <a:gd name="T14" fmla="*/ 219 w 499"/>
                  <a:gd name="T15" fmla="*/ 66 h 205"/>
                  <a:gd name="T16" fmla="*/ 250 w 499"/>
                  <a:gd name="T17" fmla="*/ 64 h 205"/>
                  <a:gd name="T18" fmla="*/ 281 w 499"/>
                  <a:gd name="T19" fmla="*/ 66 h 205"/>
                  <a:gd name="T20" fmla="*/ 310 w 499"/>
                  <a:gd name="T21" fmla="*/ 74 h 205"/>
                  <a:gd name="T22" fmla="*/ 339 w 499"/>
                  <a:gd name="T23" fmla="*/ 85 h 205"/>
                  <a:gd name="T24" fmla="*/ 364 w 499"/>
                  <a:gd name="T25" fmla="*/ 99 h 205"/>
                  <a:gd name="T26" fmla="*/ 385 w 499"/>
                  <a:gd name="T27" fmla="*/ 118 h 205"/>
                  <a:gd name="T28" fmla="*/ 405 w 499"/>
                  <a:gd name="T29" fmla="*/ 139 h 205"/>
                  <a:gd name="T30" fmla="*/ 422 w 499"/>
                  <a:gd name="T31" fmla="*/ 165 h 205"/>
                  <a:gd name="T32" fmla="*/ 434 w 499"/>
                  <a:gd name="T33" fmla="*/ 192 h 205"/>
                  <a:gd name="T34" fmla="*/ 439 w 499"/>
                  <a:gd name="T35" fmla="*/ 196 h 205"/>
                  <a:gd name="T36" fmla="*/ 447 w 499"/>
                  <a:gd name="T37" fmla="*/ 199 h 205"/>
                  <a:gd name="T38" fmla="*/ 459 w 499"/>
                  <a:gd name="T39" fmla="*/ 201 h 205"/>
                  <a:gd name="T40" fmla="*/ 470 w 499"/>
                  <a:gd name="T41" fmla="*/ 201 h 205"/>
                  <a:gd name="T42" fmla="*/ 482 w 499"/>
                  <a:gd name="T43" fmla="*/ 199 h 205"/>
                  <a:gd name="T44" fmla="*/ 492 w 499"/>
                  <a:gd name="T45" fmla="*/ 199 h 205"/>
                  <a:gd name="T46" fmla="*/ 497 w 499"/>
                  <a:gd name="T47" fmla="*/ 196 h 205"/>
                  <a:gd name="T48" fmla="*/ 499 w 499"/>
                  <a:gd name="T49" fmla="*/ 192 h 205"/>
                  <a:gd name="T50" fmla="*/ 495 w 499"/>
                  <a:gd name="T51" fmla="*/ 176 h 205"/>
                  <a:gd name="T52" fmla="*/ 490 w 499"/>
                  <a:gd name="T53" fmla="*/ 163 h 205"/>
                  <a:gd name="T54" fmla="*/ 484 w 499"/>
                  <a:gd name="T55" fmla="*/ 147 h 205"/>
                  <a:gd name="T56" fmla="*/ 476 w 499"/>
                  <a:gd name="T57" fmla="*/ 134 h 205"/>
                  <a:gd name="T58" fmla="*/ 459 w 499"/>
                  <a:gd name="T59" fmla="*/ 105 h 205"/>
                  <a:gd name="T60" fmla="*/ 437 w 499"/>
                  <a:gd name="T61" fmla="*/ 80 h 205"/>
                  <a:gd name="T62" fmla="*/ 412 w 499"/>
                  <a:gd name="T63" fmla="*/ 56 h 205"/>
                  <a:gd name="T64" fmla="*/ 383 w 499"/>
                  <a:gd name="T65" fmla="*/ 37 h 205"/>
                  <a:gd name="T66" fmla="*/ 354 w 499"/>
                  <a:gd name="T67" fmla="*/ 22 h 205"/>
                  <a:gd name="T68" fmla="*/ 321 w 499"/>
                  <a:gd name="T69" fmla="*/ 10 h 205"/>
                  <a:gd name="T70" fmla="*/ 286 w 499"/>
                  <a:gd name="T71" fmla="*/ 2 h 205"/>
                  <a:gd name="T72" fmla="*/ 250 w 499"/>
                  <a:gd name="T73" fmla="*/ 0 h 205"/>
                  <a:gd name="T74" fmla="*/ 215 w 499"/>
                  <a:gd name="T75" fmla="*/ 2 h 205"/>
                  <a:gd name="T76" fmla="*/ 180 w 499"/>
                  <a:gd name="T77" fmla="*/ 10 h 205"/>
                  <a:gd name="T78" fmla="*/ 149 w 499"/>
                  <a:gd name="T79" fmla="*/ 22 h 205"/>
                  <a:gd name="T80" fmla="*/ 118 w 499"/>
                  <a:gd name="T81" fmla="*/ 37 h 205"/>
                  <a:gd name="T82" fmla="*/ 91 w 499"/>
                  <a:gd name="T83" fmla="*/ 54 h 205"/>
                  <a:gd name="T84" fmla="*/ 66 w 499"/>
                  <a:gd name="T85" fmla="*/ 78 h 205"/>
                  <a:gd name="T86" fmla="*/ 45 w 499"/>
                  <a:gd name="T87" fmla="*/ 103 h 205"/>
                  <a:gd name="T88" fmla="*/ 25 w 499"/>
                  <a:gd name="T89" fmla="*/ 132 h 205"/>
                  <a:gd name="T90" fmla="*/ 17 w 499"/>
                  <a:gd name="T91" fmla="*/ 147 h 205"/>
                  <a:gd name="T92" fmla="*/ 12 w 499"/>
                  <a:gd name="T93" fmla="*/ 161 h 205"/>
                  <a:gd name="T94" fmla="*/ 6 w 499"/>
                  <a:gd name="T95" fmla="*/ 176 h 205"/>
                  <a:gd name="T96" fmla="*/ 0 w 499"/>
                  <a:gd name="T97" fmla="*/ 192 h 205"/>
                  <a:gd name="T98" fmla="*/ 0 w 499"/>
                  <a:gd name="T99" fmla="*/ 196 h 205"/>
                  <a:gd name="T100" fmla="*/ 6 w 499"/>
                  <a:gd name="T101" fmla="*/ 199 h 205"/>
                  <a:gd name="T102" fmla="*/ 16 w 499"/>
                  <a:gd name="T103" fmla="*/ 203 h 205"/>
                  <a:gd name="T104" fmla="*/ 27 w 499"/>
                  <a:gd name="T105" fmla="*/ 205 h 205"/>
                  <a:gd name="T106" fmla="*/ 41 w 499"/>
                  <a:gd name="T107" fmla="*/ 205 h 205"/>
                  <a:gd name="T108" fmla="*/ 52 w 499"/>
                  <a:gd name="T109" fmla="*/ 203 h 205"/>
                  <a:gd name="T110" fmla="*/ 60 w 499"/>
                  <a:gd name="T111" fmla="*/ 199 h 205"/>
                  <a:gd name="T112" fmla="*/ 66 w 499"/>
                  <a:gd name="T113" fmla="*/ 19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5">
                    <a:moveTo>
                      <a:pt x="66" y="192"/>
                    </a:moveTo>
                    <a:lnTo>
                      <a:pt x="77" y="165"/>
                    </a:lnTo>
                    <a:lnTo>
                      <a:pt x="95" y="139"/>
                    </a:lnTo>
                    <a:lnTo>
                      <a:pt x="114" y="118"/>
                    </a:lnTo>
                    <a:lnTo>
                      <a:pt x="137" y="99"/>
                    </a:lnTo>
                    <a:lnTo>
                      <a:pt x="163" y="85"/>
                    </a:lnTo>
                    <a:lnTo>
                      <a:pt x="190" y="74"/>
                    </a:lnTo>
                    <a:lnTo>
                      <a:pt x="219" y="66"/>
                    </a:lnTo>
                    <a:lnTo>
                      <a:pt x="250" y="64"/>
                    </a:lnTo>
                    <a:lnTo>
                      <a:pt x="281" y="66"/>
                    </a:lnTo>
                    <a:lnTo>
                      <a:pt x="310" y="74"/>
                    </a:lnTo>
                    <a:lnTo>
                      <a:pt x="339" y="85"/>
                    </a:lnTo>
                    <a:lnTo>
                      <a:pt x="364" y="99"/>
                    </a:lnTo>
                    <a:lnTo>
                      <a:pt x="385" y="118"/>
                    </a:lnTo>
                    <a:lnTo>
                      <a:pt x="405" y="139"/>
                    </a:lnTo>
                    <a:lnTo>
                      <a:pt x="422" y="165"/>
                    </a:lnTo>
                    <a:lnTo>
                      <a:pt x="434" y="192"/>
                    </a:lnTo>
                    <a:lnTo>
                      <a:pt x="439" y="196"/>
                    </a:lnTo>
                    <a:lnTo>
                      <a:pt x="447" y="199"/>
                    </a:lnTo>
                    <a:lnTo>
                      <a:pt x="459" y="201"/>
                    </a:lnTo>
                    <a:lnTo>
                      <a:pt x="470" y="201"/>
                    </a:lnTo>
                    <a:lnTo>
                      <a:pt x="482" y="199"/>
                    </a:lnTo>
                    <a:lnTo>
                      <a:pt x="492" y="199"/>
                    </a:lnTo>
                    <a:lnTo>
                      <a:pt x="497" y="196"/>
                    </a:lnTo>
                    <a:lnTo>
                      <a:pt x="499" y="192"/>
                    </a:lnTo>
                    <a:lnTo>
                      <a:pt x="495" y="176"/>
                    </a:lnTo>
                    <a:lnTo>
                      <a:pt x="490" y="163"/>
                    </a:lnTo>
                    <a:lnTo>
                      <a:pt x="484" y="147"/>
                    </a:lnTo>
                    <a:lnTo>
                      <a:pt x="476" y="134"/>
                    </a:lnTo>
                    <a:lnTo>
                      <a:pt x="459" y="105"/>
                    </a:lnTo>
                    <a:lnTo>
                      <a:pt x="437" y="80"/>
                    </a:lnTo>
                    <a:lnTo>
                      <a:pt x="412" y="56"/>
                    </a:lnTo>
                    <a:lnTo>
                      <a:pt x="383" y="37"/>
                    </a:lnTo>
                    <a:lnTo>
                      <a:pt x="354" y="22"/>
                    </a:lnTo>
                    <a:lnTo>
                      <a:pt x="321" y="10"/>
                    </a:lnTo>
                    <a:lnTo>
                      <a:pt x="286" y="2"/>
                    </a:lnTo>
                    <a:lnTo>
                      <a:pt x="250" y="0"/>
                    </a:lnTo>
                    <a:lnTo>
                      <a:pt x="215" y="2"/>
                    </a:lnTo>
                    <a:lnTo>
                      <a:pt x="180" y="10"/>
                    </a:lnTo>
                    <a:lnTo>
                      <a:pt x="149" y="22"/>
                    </a:lnTo>
                    <a:lnTo>
                      <a:pt x="118" y="37"/>
                    </a:lnTo>
                    <a:lnTo>
                      <a:pt x="91" y="54"/>
                    </a:lnTo>
                    <a:lnTo>
                      <a:pt x="66" y="78"/>
                    </a:lnTo>
                    <a:lnTo>
                      <a:pt x="45" y="103"/>
                    </a:lnTo>
                    <a:lnTo>
                      <a:pt x="25" y="132"/>
                    </a:lnTo>
                    <a:lnTo>
                      <a:pt x="17" y="147"/>
                    </a:lnTo>
                    <a:lnTo>
                      <a:pt x="12" y="161"/>
                    </a:lnTo>
                    <a:lnTo>
                      <a:pt x="6" y="176"/>
                    </a:lnTo>
                    <a:lnTo>
                      <a:pt x="0" y="192"/>
                    </a:lnTo>
                    <a:lnTo>
                      <a:pt x="0" y="196"/>
                    </a:lnTo>
                    <a:lnTo>
                      <a:pt x="6" y="199"/>
                    </a:lnTo>
                    <a:lnTo>
                      <a:pt x="16" y="203"/>
                    </a:lnTo>
                    <a:lnTo>
                      <a:pt x="27" y="205"/>
                    </a:lnTo>
                    <a:lnTo>
                      <a:pt x="41" y="205"/>
                    </a:lnTo>
                    <a:lnTo>
                      <a:pt x="52" y="203"/>
                    </a:lnTo>
                    <a:lnTo>
                      <a:pt x="60" y="199"/>
                    </a:lnTo>
                    <a:lnTo>
                      <a:pt x="66" y="192"/>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41"/>
              <p:cNvSpPr>
                <a:spLocks/>
              </p:cNvSpPr>
              <p:nvPr/>
            </p:nvSpPr>
            <p:spPr bwMode="auto">
              <a:xfrm>
                <a:off x="344" y="1621"/>
                <a:ext cx="224" cy="222"/>
              </a:xfrm>
              <a:custGeom>
                <a:avLst/>
                <a:gdLst>
                  <a:gd name="T0" fmla="*/ 0 w 447"/>
                  <a:gd name="T1" fmla="*/ 222 h 444"/>
                  <a:gd name="T2" fmla="*/ 4 w 447"/>
                  <a:gd name="T3" fmla="*/ 178 h 444"/>
                  <a:gd name="T4" fmla="*/ 18 w 447"/>
                  <a:gd name="T5" fmla="*/ 135 h 444"/>
                  <a:gd name="T6" fmla="*/ 39 w 447"/>
                  <a:gd name="T7" fmla="*/ 96 h 444"/>
                  <a:gd name="T8" fmla="*/ 66 w 447"/>
                  <a:gd name="T9" fmla="*/ 64 h 444"/>
                  <a:gd name="T10" fmla="*/ 99 w 447"/>
                  <a:gd name="T11" fmla="*/ 38 h 444"/>
                  <a:gd name="T12" fmla="*/ 136 w 447"/>
                  <a:gd name="T13" fmla="*/ 17 h 444"/>
                  <a:gd name="T14" fmla="*/ 178 w 447"/>
                  <a:gd name="T15" fmla="*/ 4 h 444"/>
                  <a:gd name="T16" fmla="*/ 223 w 447"/>
                  <a:gd name="T17" fmla="*/ 0 h 444"/>
                  <a:gd name="T18" fmla="*/ 267 w 447"/>
                  <a:gd name="T19" fmla="*/ 4 h 444"/>
                  <a:gd name="T20" fmla="*/ 310 w 447"/>
                  <a:gd name="T21" fmla="*/ 17 h 444"/>
                  <a:gd name="T22" fmla="*/ 348 w 447"/>
                  <a:gd name="T23" fmla="*/ 38 h 444"/>
                  <a:gd name="T24" fmla="*/ 381 w 447"/>
                  <a:gd name="T25" fmla="*/ 64 h 444"/>
                  <a:gd name="T26" fmla="*/ 408 w 447"/>
                  <a:gd name="T27" fmla="*/ 96 h 444"/>
                  <a:gd name="T28" fmla="*/ 430 w 447"/>
                  <a:gd name="T29" fmla="*/ 135 h 444"/>
                  <a:gd name="T30" fmla="*/ 443 w 447"/>
                  <a:gd name="T31" fmla="*/ 178 h 444"/>
                  <a:gd name="T32" fmla="*/ 447 w 447"/>
                  <a:gd name="T33" fmla="*/ 222 h 444"/>
                  <a:gd name="T34" fmla="*/ 443 w 447"/>
                  <a:gd name="T35" fmla="*/ 266 h 444"/>
                  <a:gd name="T36" fmla="*/ 430 w 447"/>
                  <a:gd name="T37" fmla="*/ 309 h 444"/>
                  <a:gd name="T38" fmla="*/ 408 w 447"/>
                  <a:gd name="T39" fmla="*/ 348 h 444"/>
                  <a:gd name="T40" fmla="*/ 381 w 447"/>
                  <a:gd name="T41" fmla="*/ 379 h 444"/>
                  <a:gd name="T42" fmla="*/ 348 w 447"/>
                  <a:gd name="T43" fmla="*/ 406 h 444"/>
                  <a:gd name="T44" fmla="*/ 310 w 447"/>
                  <a:gd name="T45" fmla="*/ 427 h 444"/>
                  <a:gd name="T46" fmla="*/ 267 w 447"/>
                  <a:gd name="T47" fmla="*/ 440 h 444"/>
                  <a:gd name="T48" fmla="*/ 223 w 447"/>
                  <a:gd name="T49" fmla="*/ 444 h 444"/>
                  <a:gd name="T50" fmla="*/ 178 w 447"/>
                  <a:gd name="T51" fmla="*/ 440 h 444"/>
                  <a:gd name="T52" fmla="*/ 136 w 447"/>
                  <a:gd name="T53" fmla="*/ 427 h 444"/>
                  <a:gd name="T54" fmla="*/ 99 w 447"/>
                  <a:gd name="T55" fmla="*/ 406 h 444"/>
                  <a:gd name="T56" fmla="*/ 66 w 447"/>
                  <a:gd name="T57" fmla="*/ 379 h 444"/>
                  <a:gd name="T58" fmla="*/ 39 w 447"/>
                  <a:gd name="T59" fmla="*/ 348 h 444"/>
                  <a:gd name="T60" fmla="*/ 18 w 447"/>
                  <a:gd name="T61" fmla="*/ 309 h 444"/>
                  <a:gd name="T62" fmla="*/ 4 w 447"/>
                  <a:gd name="T63" fmla="*/ 266 h 444"/>
                  <a:gd name="T64" fmla="*/ 0 w 447"/>
                  <a:gd name="T65" fmla="*/ 22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7" h="444">
                    <a:moveTo>
                      <a:pt x="0" y="222"/>
                    </a:moveTo>
                    <a:lnTo>
                      <a:pt x="4" y="178"/>
                    </a:lnTo>
                    <a:lnTo>
                      <a:pt x="18" y="135"/>
                    </a:lnTo>
                    <a:lnTo>
                      <a:pt x="39" y="96"/>
                    </a:lnTo>
                    <a:lnTo>
                      <a:pt x="66" y="64"/>
                    </a:lnTo>
                    <a:lnTo>
                      <a:pt x="99" y="38"/>
                    </a:lnTo>
                    <a:lnTo>
                      <a:pt x="136" y="17"/>
                    </a:lnTo>
                    <a:lnTo>
                      <a:pt x="178" y="4"/>
                    </a:lnTo>
                    <a:lnTo>
                      <a:pt x="223" y="0"/>
                    </a:lnTo>
                    <a:lnTo>
                      <a:pt x="267" y="4"/>
                    </a:lnTo>
                    <a:lnTo>
                      <a:pt x="310" y="17"/>
                    </a:lnTo>
                    <a:lnTo>
                      <a:pt x="348" y="38"/>
                    </a:lnTo>
                    <a:lnTo>
                      <a:pt x="381" y="64"/>
                    </a:lnTo>
                    <a:lnTo>
                      <a:pt x="408" y="96"/>
                    </a:lnTo>
                    <a:lnTo>
                      <a:pt x="430" y="135"/>
                    </a:lnTo>
                    <a:lnTo>
                      <a:pt x="443" y="178"/>
                    </a:lnTo>
                    <a:lnTo>
                      <a:pt x="447" y="222"/>
                    </a:lnTo>
                    <a:lnTo>
                      <a:pt x="443" y="266"/>
                    </a:lnTo>
                    <a:lnTo>
                      <a:pt x="430" y="309"/>
                    </a:lnTo>
                    <a:lnTo>
                      <a:pt x="408" y="348"/>
                    </a:lnTo>
                    <a:lnTo>
                      <a:pt x="381" y="379"/>
                    </a:lnTo>
                    <a:lnTo>
                      <a:pt x="348" y="406"/>
                    </a:lnTo>
                    <a:lnTo>
                      <a:pt x="310" y="427"/>
                    </a:lnTo>
                    <a:lnTo>
                      <a:pt x="267" y="440"/>
                    </a:lnTo>
                    <a:lnTo>
                      <a:pt x="223" y="444"/>
                    </a:lnTo>
                    <a:lnTo>
                      <a:pt x="178" y="440"/>
                    </a:lnTo>
                    <a:lnTo>
                      <a:pt x="136" y="427"/>
                    </a:lnTo>
                    <a:lnTo>
                      <a:pt x="99" y="406"/>
                    </a:lnTo>
                    <a:lnTo>
                      <a:pt x="66" y="379"/>
                    </a:lnTo>
                    <a:lnTo>
                      <a:pt x="39" y="348"/>
                    </a:lnTo>
                    <a:lnTo>
                      <a:pt x="18" y="309"/>
                    </a:lnTo>
                    <a:lnTo>
                      <a:pt x="4" y="266"/>
                    </a:lnTo>
                    <a:lnTo>
                      <a:pt x="0" y="222"/>
                    </a:lnTo>
                    <a:close/>
                  </a:path>
                </a:pathLst>
              </a:custGeom>
              <a:solidFill>
                <a:schemeClr val="bg1"/>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42"/>
              <p:cNvSpPr>
                <a:spLocks/>
              </p:cNvSpPr>
              <p:nvPr/>
            </p:nvSpPr>
            <p:spPr bwMode="auto">
              <a:xfrm>
                <a:off x="331" y="1603"/>
                <a:ext cx="249" cy="101"/>
              </a:xfrm>
              <a:custGeom>
                <a:avLst/>
                <a:gdLst>
                  <a:gd name="T0" fmla="*/ 66 w 499"/>
                  <a:gd name="T1" fmla="*/ 191 h 201"/>
                  <a:gd name="T2" fmla="*/ 77 w 499"/>
                  <a:gd name="T3" fmla="*/ 164 h 201"/>
                  <a:gd name="T4" fmla="*/ 95 w 499"/>
                  <a:gd name="T5" fmla="*/ 139 h 201"/>
                  <a:gd name="T6" fmla="*/ 114 w 499"/>
                  <a:gd name="T7" fmla="*/ 118 h 201"/>
                  <a:gd name="T8" fmla="*/ 137 w 499"/>
                  <a:gd name="T9" fmla="*/ 99 h 201"/>
                  <a:gd name="T10" fmla="*/ 163 w 499"/>
                  <a:gd name="T11" fmla="*/ 83 h 201"/>
                  <a:gd name="T12" fmla="*/ 190 w 499"/>
                  <a:gd name="T13" fmla="*/ 72 h 201"/>
                  <a:gd name="T14" fmla="*/ 219 w 499"/>
                  <a:gd name="T15" fmla="*/ 64 h 201"/>
                  <a:gd name="T16" fmla="*/ 250 w 499"/>
                  <a:gd name="T17" fmla="*/ 62 h 201"/>
                  <a:gd name="T18" fmla="*/ 281 w 499"/>
                  <a:gd name="T19" fmla="*/ 64 h 201"/>
                  <a:gd name="T20" fmla="*/ 310 w 499"/>
                  <a:gd name="T21" fmla="*/ 72 h 201"/>
                  <a:gd name="T22" fmla="*/ 339 w 499"/>
                  <a:gd name="T23" fmla="*/ 83 h 201"/>
                  <a:gd name="T24" fmla="*/ 364 w 499"/>
                  <a:gd name="T25" fmla="*/ 99 h 201"/>
                  <a:gd name="T26" fmla="*/ 385 w 499"/>
                  <a:gd name="T27" fmla="*/ 118 h 201"/>
                  <a:gd name="T28" fmla="*/ 405 w 499"/>
                  <a:gd name="T29" fmla="*/ 139 h 201"/>
                  <a:gd name="T30" fmla="*/ 422 w 499"/>
                  <a:gd name="T31" fmla="*/ 164 h 201"/>
                  <a:gd name="T32" fmla="*/ 434 w 499"/>
                  <a:gd name="T33" fmla="*/ 191 h 201"/>
                  <a:gd name="T34" fmla="*/ 447 w 499"/>
                  <a:gd name="T35" fmla="*/ 191 h 201"/>
                  <a:gd name="T36" fmla="*/ 461 w 499"/>
                  <a:gd name="T37" fmla="*/ 191 h 201"/>
                  <a:gd name="T38" fmla="*/ 472 w 499"/>
                  <a:gd name="T39" fmla="*/ 191 h 201"/>
                  <a:gd name="T40" fmla="*/ 482 w 499"/>
                  <a:gd name="T41" fmla="*/ 191 h 201"/>
                  <a:gd name="T42" fmla="*/ 490 w 499"/>
                  <a:gd name="T43" fmla="*/ 191 h 201"/>
                  <a:gd name="T44" fmla="*/ 495 w 499"/>
                  <a:gd name="T45" fmla="*/ 191 h 201"/>
                  <a:gd name="T46" fmla="*/ 497 w 499"/>
                  <a:gd name="T47" fmla="*/ 191 h 201"/>
                  <a:gd name="T48" fmla="*/ 499 w 499"/>
                  <a:gd name="T49" fmla="*/ 191 h 201"/>
                  <a:gd name="T50" fmla="*/ 495 w 499"/>
                  <a:gd name="T51" fmla="*/ 176 h 201"/>
                  <a:gd name="T52" fmla="*/ 490 w 499"/>
                  <a:gd name="T53" fmla="*/ 162 h 201"/>
                  <a:gd name="T54" fmla="*/ 484 w 499"/>
                  <a:gd name="T55" fmla="*/ 147 h 201"/>
                  <a:gd name="T56" fmla="*/ 476 w 499"/>
                  <a:gd name="T57" fmla="*/ 133 h 201"/>
                  <a:gd name="T58" fmla="*/ 459 w 499"/>
                  <a:gd name="T59" fmla="*/ 104 h 201"/>
                  <a:gd name="T60" fmla="*/ 437 w 499"/>
                  <a:gd name="T61" fmla="*/ 79 h 201"/>
                  <a:gd name="T62" fmla="*/ 412 w 499"/>
                  <a:gd name="T63" fmla="*/ 56 h 201"/>
                  <a:gd name="T64" fmla="*/ 383 w 499"/>
                  <a:gd name="T65" fmla="*/ 37 h 201"/>
                  <a:gd name="T66" fmla="*/ 354 w 499"/>
                  <a:gd name="T67" fmla="*/ 21 h 201"/>
                  <a:gd name="T68" fmla="*/ 321 w 499"/>
                  <a:gd name="T69" fmla="*/ 10 h 201"/>
                  <a:gd name="T70" fmla="*/ 286 w 499"/>
                  <a:gd name="T71" fmla="*/ 2 h 201"/>
                  <a:gd name="T72" fmla="*/ 250 w 499"/>
                  <a:gd name="T73" fmla="*/ 0 h 201"/>
                  <a:gd name="T74" fmla="*/ 215 w 499"/>
                  <a:gd name="T75" fmla="*/ 2 h 201"/>
                  <a:gd name="T76" fmla="*/ 180 w 499"/>
                  <a:gd name="T77" fmla="*/ 10 h 201"/>
                  <a:gd name="T78" fmla="*/ 149 w 499"/>
                  <a:gd name="T79" fmla="*/ 21 h 201"/>
                  <a:gd name="T80" fmla="*/ 118 w 499"/>
                  <a:gd name="T81" fmla="*/ 37 h 201"/>
                  <a:gd name="T82" fmla="*/ 91 w 499"/>
                  <a:gd name="T83" fmla="*/ 54 h 201"/>
                  <a:gd name="T84" fmla="*/ 66 w 499"/>
                  <a:gd name="T85" fmla="*/ 77 h 201"/>
                  <a:gd name="T86" fmla="*/ 45 w 499"/>
                  <a:gd name="T87" fmla="*/ 102 h 201"/>
                  <a:gd name="T88" fmla="*/ 25 w 499"/>
                  <a:gd name="T89" fmla="*/ 131 h 201"/>
                  <a:gd name="T90" fmla="*/ 17 w 499"/>
                  <a:gd name="T91" fmla="*/ 145 h 201"/>
                  <a:gd name="T92" fmla="*/ 12 w 499"/>
                  <a:gd name="T93" fmla="*/ 160 h 201"/>
                  <a:gd name="T94" fmla="*/ 6 w 499"/>
                  <a:gd name="T95" fmla="*/ 176 h 201"/>
                  <a:gd name="T96" fmla="*/ 0 w 499"/>
                  <a:gd name="T97" fmla="*/ 191 h 201"/>
                  <a:gd name="T98" fmla="*/ 2 w 499"/>
                  <a:gd name="T99" fmla="*/ 191 h 201"/>
                  <a:gd name="T100" fmla="*/ 8 w 499"/>
                  <a:gd name="T101" fmla="*/ 195 h 201"/>
                  <a:gd name="T102" fmla="*/ 17 w 499"/>
                  <a:gd name="T103" fmla="*/ 197 h 201"/>
                  <a:gd name="T104" fmla="*/ 29 w 499"/>
                  <a:gd name="T105" fmla="*/ 199 h 201"/>
                  <a:gd name="T106" fmla="*/ 41 w 499"/>
                  <a:gd name="T107" fmla="*/ 201 h 201"/>
                  <a:gd name="T108" fmla="*/ 52 w 499"/>
                  <a:gd name="T109" fmla="*/ 201 h 201"/>
                  <a:gd name="T110" fmla="*/ 60 w 499"/>
                  <a:gd name="T111" fmla="*/ 197 h 201"/>
                  <a:gd name="T112" fmla="*/ 66 w 499"/>
                  <a:gd name="T113" fmla="*/ 19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1">
                    <a:moveTo>
                      <a:pt x="66" y="191"/>
                    </a:moveTo>
                    <a:lnTo>
                      <a:pt x="77" y="164"/>
                    </a:lnTo>
                    <a:lnTo>
                      <a:pt x="95" y="139"/>
                    </a:lnTo>
                    <a:lnTo>
                      <a:pt x="114" y="118"/>
                    </a:lnTo>
                    <a:lnTo>
                      <a:pt x="137" y="99"/>
                    </a:lnTo>
                    <a:lnTo>
                      <a:pt x="163" y="83"/>
                    </a:lnTo>
                    <a:lnTo>
                      <a:pt x="190" y="72"/>
                    </a:lnTo>
                    <a:lnTo>
                      <a:pt x="219" y="64"/>
                    </a:lnTo>
                    <a:lnTo>
                      <a:pt x="250" y="62"/>
                    </a:lnTo>
                    <a:lnTo>
                      <a:pt x="281" y="64"/>
                    </a:lnTo>
                    <a:lnTo>
                      <a:pt x="310" y="72"/>
                    </a:lnTo>
                    <a:lnTo>
                      <a:pt x="339" y="83"/>
                    </a:lnTo>
                    <a:lnTo>
                      <a:pt x="364" y="99"/>
                    </a:lnTo>
                    <a:lnTo>
                      <a:pt x="385" y="118"/>
                    </a:lnTo>
                    <a:lnTo>
                      <a:pt x="405" y="139"/>
                    </a:lnTo>
                    <a:lnTo>
                      <a:pt x="422" y="164"/>
                    </a:lnTo>
                    <a:lnTo>
                      <a:pt x="434" y="191"/>
                    </a:lnTo>
                    <a:lnTo>
                      <a:pt x="447" y="191"/>
                    </a:lnTo>
                    <a:lnTo>
                      <a:pt x="461" y="191"/>
                    </a:lnTo>
                    <a:lnTo>
                      <a:pt x="472" y="191"/>
                    </a:lnTo>
                    <a:lnTo>
                      <a:pt x="482" y="191"/>
                    </a:lnTo>
                    <a:lnTo>
                      <a:pt x="490" y="191"/>
                    </a:lnTo>
                    <a:lnTo>
                      <a:pt x="495" y="191"/>
                    </a:lnTo>
                    <a:lnTo>
                      <a:pt x="497" y="191"/>
                    </a:lnTo>
                    <a:lnTo>
                      <a:pt x="499" y="191"/>
                    </a:lnTo>
                    <a:lnTo>
                      <a:pt x="495" y="176"/>
                    </a:lnTo>
                    <a:lnTo>
                      <a:pt x="490" y="162"/>
                    </a:lnTo>
                    <a:lnTo>
                      <a:pt x="484" y="147"/>
                    </a:lnTo>
                    <a:lnTo>
                      <a:pt x="476" y="133"/>
                    </a:lnTo>
                    <a:lnTo>
                      <a:pt x="459" y="104"/>
                    </a:lnTo>
                    <a:lnTo>
                      <a:pt x="437" y="79"/>
                    </a:lnTo>
                    <a:lnTo>
                      <a:pt x="412" y="56"/>
                    </a:lnTo>
                    <a:lnTo>
                      <a:pt x="383" y="37"/>
                    </a:lnTo>
                    <a:lnTo>
                      <a:pt x="354" y="21"/>
                    </a:lnTo>
                    <a:lnTo>
                      <a:pt x="321" y="10"/>
                    </a:lnTo>
                    <a:lnTo>
                      <a:pt x="286" y="2"/>
                    </a:lnTo>
                    <a:lnTo>
                      <a:pt x="250" y="0"/>
                    </a:lnTo>
                    <a:lnTo>
                      <a:pt x="215" y="2"/>
                    </a:lnTo>
                    <a:lnTo>
                      <a:pt x="180" y="10"/>
                    </a:lnTo>
                    <a:lnTo>
                      <a:pt x="149" y="21"/>
                    </a:lnTo>
                    <a:lnTo>
                      <a:pt x="118" y="37"/>
                    </a:lnTo>
                    <a:lnTo>
                      <a:pt x="91" y="54"/>
                    </a:lnTo>
                    <a:lnTo>
                      <a:pt x="66" y="77"/>
                    </a:lnTo>
                    <a:lnTo>
                      <a:pt x="45" y="102"/>
                    </a:lnTo>
                    <a:lnTo>
                      <a:pt x="25" y="131"/>
                    </a:lnTo>
                    <a:lnTo>
                      <a:pt x="17" y="145"/>
                    </a:lnTo>
                    <a:lnTo>
                      <a:pt x="12" y="160"/>
                    </a:lnTo>
                    <a:lnTo>
                      <a:pt x="6" y="176"/>
                    </a:lnTo>
                    <a:lnTo>
                      <a:pt x="0" y="191"/>
                    </a:lnTo>
                    <a:lnTo>
                      <a:pt x="2" y="191"/>
                    </a:lnTo>
                    <a:lnTo>
                      <a:pt x="8" y="195"/>
                    </a:lnTo>
                    <a:lnTo>
                      <a:pt x="17" y="197"/>
                    </a:lnTo>
                    <a:lnTo>
                      <a:pt x="29" y="199"/>
                    </a:lnTo>
                    <a:lnTo>
                      <a:pt x="41" y="201"/>
                    </a:lnTo>
                    <a:lnTo>
                      <a:pt x="52" y="201"/>
                    </a:lnTo>
                    <a:lnTo>
                      <a:pt x="60" y="197"/>
                    </a:lnTo>
                    <a:lnTo>
                      <a:pt x="66" y="191"/>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43"/>
              <p:cNvSpPr>
                <a:spLocks/>
              </p:cNvSpPr>
              <p:nvPr/>
            </p:nvSpPr>
            <p:spPr bwMode="auto">
              <a:xfrm>
                <a:off x="332" y="1603"/>
                <a:ext cx="248" cy="101"/>
              </a:xfrm>
              <a:custGeom>
                <a:avLst/>
                <a:gdLst>
                  <a:gd name="T0" fmla="*/ 64 w 497"/>
                  <a:gd name="T1" fmla="*/ 191 h 201"/>
                  <a:gd name="T2" fmla="*/ 75 w 497"/>
                  <a:gd name="T3" fmla="*/ 164 h 201"/>
                  <a:gd name="T4" fmla="*/ 93 w 497"/>
                  <a:gd name="T5" fmla="*/ 139 h 201"/>
                  <a:gd name="T6" fmla="*/ 112 w 497"/>
                  <a:gd name="T7" fmla="*/ 118 h 201"/>
                  <a:gd name="T8" fmla="*/ 135 w 497"/>
                  <a:gd name="T9" fmla="*/ 99 h 201"/>
                  <a:gd name="T10" fmla="*/ 161 w 497"/>
                  <a:gd name="T11" fmla="*/ 83 h 201"/>
                  <a:gd name="T12" fmla="*/ 188 w 497"/>
                  <a:gd name="T13" fmla="*/ 72 h 201"/>
                  <a:gd name="T14" fmla="*/ 217 w 497"/>
                  <a:gd name="T15" fmla="*/ 64 h 201"/>
                  <a:gd name="T16" fmla="*/ 248 w 497"/>
                  <a:gd name="T17" fmla="*/ 62 h 201"/>
                  <a:gd name="T18" fmla="*/ 279 w 497"/>
                  <a:gd name="T19" fmla="*/ 64 h 201"/>
                  <a:gd name="T20" fmla="*/ 308 w 497"/>
                  <a:gd name="T21" fmla="*/ 72 h 201"/>
                  <a:gd name="T22" fmla="*/ 337 w 497"/>
                  <a:gd name="T23" fmla="*/ 83 h 201"/>
                  <a:gd name="T24" fmla="*/ 362 w 497"/>
                  <a:gd name="T25" fmla="*/ 99 h 201"/>
                  <a:gd name="T26" fmla="*/ 383 w 497"/>
                  <a:gd name="T27" fmla="*/ 118 h 201"/>
                  <a:gd name="T28" fmla="*/ 403 w 497"/>
                  <a:gd name="T29" fmla="*/ 139 h 201"/>
                  <a:gd name="T30" fmla="*/ 420 w 497"/>
                  <a:gd name="T31" fmla="*/ 164 h 201"/>
                  <a:gd name="T32" fmla="*/ 432 w 497"/>
                  <a:gd name="T33" fmla="*/ 191 h 201"/>
                  <a:gd name="T34" fmla="*/ 445 w 497"/>
                  <a:gd name="T35" fmla="*/ 191 h 201"/>
                  <a:gd name="T36" fmla="*/ 459 w 497"/>
                  <a:gd name="T37" fmla="*/ 191 h 201"/>
                  <a:gd name="T38" fmla="*/ 470 w 497"/>
                  <a:gd name="T39" fmla="*/ 191 h 201"/>
                  <a:gd name="T40" fmla="*/ 480 w 497"/>
                  <a:gd name="T41" fmla="*/ 191 h 201"/>
                  <a:gd name="T42" fmla="*/ 488 w 497"/>
                  <a:gd name="T43" fmla="*/ 191 h 201"/>
                  <a:gd name="T44" fmla="*/ 493 w 497"/>
                  <a:gd name="T45" fmla="*/ 191 h 201"/>
                  <a:gd name="T46" fmla="*/ 495 w 497"/>
                  <a:gd name="T47" fmla="*/ 191 h 201"/>
                  <a:gd name="T48" fmla="*/ 497 w 497"/>
                  <a:gd name="T49" fmla="*/ 191 h 201"/>
                  <a:gd name="T50" fmla="*/ 493 w 497"/>
                  <a:gd name="T51" fmla="*/ 176 h 201"/>
                  <a:gd name="T52" fmla="*/ 488 w 497"/>
                  <a:gd name="T53" fmla="*/ 162 h 201"/>
                  <a:gd name="T54" fmla="*/ 482 w 497"/>
                  <a:gd name="T55" fmla="*/ 147 h 201"/>
                  <a:gd name="T56" fmla="*/ 474 w 497"/>
                  <a:gd name="T57" fmla="*/ 133 h 201"/>
                  <a:gd name="T58" fmla="*/ 457 w 497"/>
                  <a:gd name="T59" fmla="*/ 104 h 201"/>
                  <a:gd name="T60" fmla="*/ 435 w 497"/>
                  <a:gd name="T61" fmla="*/ 79 h 201"/>
                  <a:gd name="T62" fmla="*/ 410 w 497"/>
                  <a:gd name="T63" fmla="*/ 56 h 201"/>
                  <a:gd name="T64" fmla="*/ 381 w 497"/>
                  <a:gd name="T65" fmla="*/ 37 h 201"/>
                  <a:gd name="T66" fmla="*/ 352 w 497"/>
                  <a:gd name="T67" fmla="*/ 21 h 201"/>
                  <a:gd name="T68" fmla="*/ 319 w 497"/>
                  <a:gd name="T69" fmla="*/ 10 h 201"/>
                  <a:gd name="T70" fmla="*/ 284 w 497"/>
                  <a:gd name="T71" fmla="*/ 2 h 201"/>
                  <a:gd name="T72" fmla="*/ 248 w 497"/>
                  <a:gd name="T73" fmla="*/ 0 h 201"/>
                  <a:gd name="T74" fmla="*/ 213 w 497"/>
                  <a:gd name="T75" fmla="*/ 2 h 201"/>
                  <a:gd name="T76" fmla="*/ 178 w 497"/>
                  <a:gd name="T77" fmla="*/ 10 h 201"/>
                  <a:gd name="T78" fmla="*/ 147 w 497"/>
                  <a:gd name="T79" fmla="*/ 21 h 201"/>
                  <a:gd name="T80" fmla="*/ 116 w 497"/>
                  <a:gd name="T81" fmla="*/ 37 h 201"/>
                  <a:gd name="T82" fmla="*/ 89 w 497"/>
                  <a:gd name="T83" fmla="*/ 54 h 201"/>
                  <a:gd name="T84" fmla="*/ 64 w 497"/>
                  <a:gd name="T85" fmla="*/ 77 h 201"/>
                  <a:gd name="T86" fmla="*/ 43 w 497"/>
                  <a:gd name="T87" fmla="*/ 102 h 201"/>
                  <a:gd name="T88" fmla="*/ 23 w 497"/>
                  <a:gd name="T89" fmla="*/ 131 h 201"/>
                  <a:gd name="T90" fmla="*/ 15 w 497"/>
                  <a:gd name="T91" fmla="*/ 145 h 201"/>
                  <a:gd name="T92" fmla="*/ 10 w 497"/>
                  <a:gd name="T93" fmla="*/ 160 h 201"/>
                  <a:gd name="T94" fmla="*/ 4 w 497"/>
                  <a:gd name="T95" fmla="*/ 176 h 201"/>
                  <a:gd name="T96" fmla="*/ 0 w 497"/>
                  <a:gd name="T97" fmla="*/ 191 h 201"/>
                  <a:gd name="T98" fmla="*/ 2 w 497"/>
                  <a:gd name="T99" fmla="*/ 191 h 201"/>
                  <a:gd name="T100" fmla="*/ 8 w 497"/>
                  <a:gd name="T101" fmla="*/ 195 h 201"/>
                  <a:gd name="T102" fmla="*/ 17 w 497"/>
                  <a:gd name="T103" fmla="*/ 197 h 201"/>
                  <a:gd name="T104" fmla="*/ 27 w 497"/>
                  <a:gd name="T105" fmla="*/ 199 h 201"/>
                  <a:gd name="T106" fmla="*/ 39 w 497"/>
                  <a:gd name="T107" fmla="*/ 201 h 201"/>
                  <a:gd name="T108" fmla="*/ 50 w 497"/>
                  <a:gd name="T109" fmla="*/ 201 h 201"/>
                  <a:gd name="T110" fmla="*/ 58 w 497"/>
                  <a:gd name="T111" fmla="*/ 197 h 201"/>
                  <a:gd name="T112" fmla="*/ 64 w 497"/>
                  <a:gd name="T113" fmla="*/ 19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01">
                    <a:moveTo>
                      <a:pt x="64" y="191"/>
                    </a:moveTo>
                    <a:lnTo>
                      <a:pt x="75" y="164"/>
                    </a:lnTo>
                    <a:lnTo>
                      <a:pt x="93" y="139"/>
                    </a:lnTo>
                    <a:lnTo>
                      <a:pt x="112" y="118"/>
                    </a:lnTo>
                    <a:lnTo>
                      <a:pt x="135" y="99"/>
                    </a:lnTo>
                    <a:lnTo>
                      <a:pt x="161" y="83"/>
                    </a:lnTo>
                    <a:lnTo>
                      <a:pt x="188" y="72"/>
                    </a:lnTo>
                    <a:lnTo>
                      <a:pt x="217" y="64"/>
                    </a:lnTo>
                    <a:lnTo>
                      <a:pt x="248" y="62"/>
                    </a:lnTo>
                    <a:lnTo>
                      <a:pt x="279" y="64"/>
                    </a:lnTo>
                    <a:lnTo>
                      <a:pt x="308" y="72"/>
                    </a:lnTo>
                    <a:lnTo>
                      <a:pt x="337" y="83"/>
                    </a:lnTo>
                    <a:lnTo>
                      <a:pt x="362" y="99"/>
                    </a:lnTo>
                    <a:lnTo>
                      <a:pt x="383" y="118"/>
                    </a:lnTo>
                    <a:lnTo>
                      <a:pt x="403" y="139"/>
                    </a:lnTo>
                    <a:lnTo>
                      <a:pt x="420" y="164"/>
                    </a:lnTo>
                    <a:lnTo>
                      <a:pt x="432" y="191"/>
                    </a:lnTo>
                    <a:lnTo>
                      <a:pt x="445" y="191"/>
                    </a:lnTo>
                    <a:lnTo>
                      <a:pt x="459" y="191"/>
                    </a:lnTo>
                    <a:lnTo>
                      <a:pt x="470" y="191"/>
                    </a:lnTo>
                    <a:lnTo>
                      <a:pt x="480" y="191"/>
                    </a:lnTo>
                    <a:lnTo>
                      <a:pt x="488" y="191"/>
                    </a:lnTo>
                    <a:lnTo>
                      <a:pt x="493" y="191"/>
                    </a:lnTo>
                    <a:lnTo>
                      <a:pt x="495" y="191"/>
                    </a:lnTo>
                    <a:lnTo>
                      <a:pt x="497" y="191"/>
                    </a:lnTo>
                    <a:lnTo>
                      <a:pt x="493" y="176"/>
                    </a:lnTo>
                    <a:lnTo>
                      <a:pt x="488" y="162"/>
                    </a:lnTo>
                    <a:lnTo>
                      <a:pt x="482" y="147"/>
                    </a:lnTo>
                    <a:lnTo>
                      <a:pt x="474" y="133"/>
                    </a:lnTo>
                    <a:lnTo>
                      <a:pt x="457" y="104"/>
                    </a:lnTo>
                    <a:lnTo>
                      <a:pt x="435" y="79"/>
                    </a:lnTo>
                    <a:lnTo>
                      <a:pt x="410" y="56"/>
                    </a:lnTo>
                    <a:lnTo>
                      <a:pt x="381" y="37"/>
                    </a:lnTo>
                    <a:lnTo>
                      <a:pt x="352" y="21"/>
                    </a:lnTo>
                    <a:lnTo>
                      <a:pt x="319" y="10"/>
                    </a:lnTo>
                    <a:lnTo>
                      <a:pt x="284" y="2"/>
                    </a:lnTo>
                    <a:lnTo>
                      <a:pt x="248" y="0"/>
                    </a:lnTo>
                    <a:lnTo>
                      <a:pt x="213" y="2"/>
                    </a:lnTo>
                    <a:lnTo>
                      <a:pt x="178" y="10"/>
                    </a:lnTo>
                    <a:lnTo>
                      <a:pt x="147" y="21"/>
                    </a:lnTo>
                    <a:lnTo>
                      <a:pt x="116" y="37"/>
                    </a:lnTo>
                    <a:lnTo>
                      <a:pt x="89" y="54"/>
                    </a:lnTo>
                    <a:lnTo>
                      <a:pt x="64" y="77"/>
                    </a:lnTo>
                    <a:lnTo>
                      <a:pt x="43" y="102"/>
                    </a:lnTo>
                    <a:lnTo>
                      <a:pt x="23" y="131"/>
                    </a:lnTo>
                    <a:lnTo>
                      <a:pt x="15" y="145"/>
                    </a:lnTo>
                    <a:lnTo>
                      <a:pt x="10" y="160"/>
                    </a:lnTo>
                    <a:lnTo>
                      <a:pt x="4" y="176"/>
                    </a:lnTo>
                    <a:lnTo>
                      <a:pt x="0" y="191"/>
                    </a:lnTo>
                    <a:lnTo>
                      <a:pt x="2" y="191"/>
                    </a:lnTo>
                    <a:lnTo>
                      <a:pt x="8" y="195"/>
                    </a:lnTo>
                    <a:lnTo>
                      <a:pt x="17" y="197"/>
                    </a:lnTo>
                    <a:lnTo>
                      <a:pt x="27" y="199"/>
                    </a:lnTo>
                    <a:lnTo>
                      <a:pt x="39" y="201"/>
                    </a:lnTo>
                    <a:lnTo>
                      <a:pt x="50" y="201"/>
                    </a:lnTo>
                    <a:lnTo>
                      <a:pt x="58" y="197"/>
                    </a:lnTo>
                    <a:lnTo>
                      <a:pt x="64" y="191"/>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4"/>
              <p:cNvSpPr>
                <a:spLocks/>
              </p:cNvSpPr>
              <p:nvPr/>
            </p:nvSpPr>
            <p:spPr bwMode="auto">
              <a:xfrm>
                <a:off x="331" y="1603"/>
                <a:ext cx="249" cy="101"/>
              </a:xfrm>
              <a:custGeom>
                <a:avLst/>
                <a:gdLst>
                  <a:gd name="T0" fmla="*/ 66 w 499"/>
                  <a:gd name="T1" fmla="*/ 191 h 201"/>
                  <a:gd name="T2" fmla="*/ 77 w 499"/>
                  <a:gd name="T3" fmla="*/ 164 h 201"/>
                  <a:gd name="T4" fmla="*/ 95 w 499"/>
                  <a:gd name="T5" fmla="*/ 139 h 201"/>
                  <a:gd name="T6" fmla="*/ 114 w 499"/>
                  <a:gd name="T7" fmla="*/ 118 h 201"/>
                  <a:gd name="T8" fmla="*/ 137 w 499"/>
                  <a:gd name="T9" fmla="*/ 99 h 201"/>
                  <a:gd name="T10" fmla="*/ 163 w 499"/>
                  <a:gd name="T11" fmla="*/ 83 h 201"/>
                  <a:gd name="T12" fmla="*/ 190 w 499"/>
                  <a:gd name="T13" fmla="*/ 72 h 201"/>
                  <a:gd name="T14" fmla="*/ 219 w 499"/>
                  <a:gd name="T15" fmla="*/ 64 h 201"/>
                  <a:gd name="T16" fmla="*/ 250 w 499"/>
                  <a:gd name="T17" fmla="*/ 62 h 201"/>
                  <a:gd name="T18" fmla="*/ 281 w 499"/>
                  <a:gd name="T19" fmla="*/ 64 h 201"/>
                  <a:gd name="T20" fmla="*/ 310 w 499"/>
                  <a:gd name="T21" fmla="*/ 72 h 201"/>
                  <a:gd name="T22" fmla="*/ 339 w 499"/>
                  <a:gd name="T23" fmla="*/ 83 h 201"/>
                  <a:gd name="T24" fmla="*/ 364 w 499"/>
                  <a:gd name="T25" fmla="*/ 99 h 201"/>
                  <a:gd name="T26" fmla="*/ 385 w 499"/>
                  <a:gd name="T27" fmla="*/ 118 h 201"/>
                  <a:gd name="T28" fmla="*/ 405 w 499"/>
                  <a:gd name="T29" fmla="*/ 139 h 201"/>
                  <a:gd name="T30" fmla="*/ 422 w 499"/>
                  <a:gd name="T31" fmla="*/ 164 h 201"/>
                  <a:gd name="T32" fmla="*/ 434 w 499"/>
                  <a:gd name="T33" fmla="*/ 191 h 201"/>
                  <a:gd name="T34" fmla="*/ 447 w 499"/>
                  <a:gd name="T35" fmla="*/ 191 h 201"/>
                  <a:gd name="T36" fmla="*/ 461 w 499"/>
                  <a:gd name="T37" fmla="*/ 191 h 201"/>
                  <a:gd name="T38" fmla="*/ 472 w 499"/>
                  <a:gd name="T39" fmla="*/ 191 h 201"/>
                  <a:gd name="T40" fmla="*/ 482 w 499"/>
                  <a:gd name="T41" fmla="*/ 191 h 201"/>
                  <a:gd name="T42" fmla="*/ 490 w 499"/>
                  <a:gd name="T43" fmla="*/ 191 h 201"/>
                  <a:gd name="T44" fmla="*/ 495 w 499"/>
                  <a:gd name="T45" fmla="*/ 191 h 201"/>
                  <a:gd name="T46" fmla="*/ 497 w 499"/>
                  <a:gd name="T47" fmla="*/ 191 h 201"/>
                  <a:gd name="T48" fmla="*/ 499 w 499"/>
                  <a:gd name="T49" fmla="*/ 191 h 201"/>
                  <a:gd name="T50" fmla="*/ 495 w 499"/>
                  <a:gd name="T51" fmla="*/ 176 h 201"/>
                  <a:gd name="T52" fmla="*/ 490 w 499"/>
                  <a:gd name="T53" fmla="*/ 162 h 201"/>
                  <a:gd name="T54" fmla="*/ 484 w 499"/>
                  <a:gd name="T55" fmla="*/ 147 h 201"/>
                  <a:gd name="T56" fmla="*/ 476 w 499"/>
                  <a:gd name="T57" fmla="*/ 133 h 201"/>
                  <a:gd name="T58" fmla="*/ 459 w 499"/>
                  <a:gd name="T59" fmla="*/ 104 h 201"/>
                  <a:gd name="T60" fmla="*/ 437 w 499"/>
                  <a:gd name="T61" fmla="*/ 79 h 201"/>
                  <a:gd name="T62" fmla="*/ 412 w 499"/>
                  <a:gd name="T63" fmla="*/ 56 h 201"/>
                  <a:gd name="T64" fmla="*/ 383 w 499"/>
                  <a:gd name="T65" fmla="*/ 37 h 201"/>
                  <a:gd name="T66" fmla="*/ 354 w 499"/>
                  <a:gd name="T67" fmla="*/ 21 h 201"/>
                  <a:gd name="T68" fmla="*/ 321 w 499"/>
                  <a:gd name="T69" fmla="*/ 10 h 201"/>
                  <a:gd name="T70" fmla="*/ 286 w 499"/>
                  <a:gd name="T71" fmla="*/ 2 h 201"/>
                  <a:gd name="T72" fmla="*/ 250 w 499"/>
                  <a:gd name="T73" fmla="*/ 0 h 201"/>
                  <a:gd name="T74" fmla="*/ 215 w 499"/>
                  <a:gd name="T75" fmla="*/ 2 h 201"/>
                  <a:gd name="T76" fmla="*/ 180 w 499"/>
                  <a:gd name="T77" fmla="*/ 10 h 201"/>
                  <a:gd name="T78" fmla="*/ 149 w 499"/>
                  <a:gd name="T79" fmla="*/ 21 h 201"/>
                  <a:gd name="T80" fmla="*/ 118 w 499"/>
                  <a:gd name="T81" fmla="*/ 37 h 201"/>
                  <a:gd name="T82" fmla="*/ 91 w 499"/>
                  <a:gd name="T83" fmla="*/ 54 h 201"/>
                  <a:gd name="T84" fmla="*/ 66 w 499"/>
                  <a:gd name="T85" fmla="*/ 77 h 201"/>
                  <a:gd name="T86" fmla="*/ 45 w 499"/>
                  <a:gd name="T87" fmla="*/ 102 h 201"/>
                  <a:gd name="T88" fmla="*/ 25 w 499"/>
                  <a:gd name="T89" fmla="*/ 131 h 201"/>
                  <a:gd name="T90" fmla="*/ 17 w 499"/>
                  <a:gd name="T91" fmla="*/ 145 h 201"/>
                  <a:gd name="T92" fmla="*/ 12 w 499"/>
                  <a:gd name="T93" fmla="*/ 160 h 201"/>
                  <a:gd name="T94" fmla="*/ 6 w 499"/>
                  <a:gd name="T95" fmla="*/ 176 h 201"/>
                  <a:gd name="T96" fmla="*/ 0 w 499"/>
                  <a:gd name="T97" fmla="*/ 191 h 201"/>
                  <a:gd name="T98" fmla="*/ 2 w 499"/>
                  <a:gd name="T99" fmla="*/ 191 h 201"/>
                  <a:gd name="T100" fmla="*/ 8 w 499"/>
                  <a:gd name="T101" fmla="*/ 195 h 201"/>
                  <a:gd name="T102" fmla="*/ 17 w 499"/>
                  <a:gd name="T103" fmla="*/ 197 h 201"/>
                  <a:gd name="T104" fmla="*/ 29 w 499"/>
                  <a:gd name="T105" fmla="*/ 199 h 201"/>
                  <a:gd name="T106" fmla="*/ 41 w 499"/>
                  <a:gd name="T107" fmla="*/ 201 h 201"/>
                  <a:gd name="T108" fmla="*/ 52 w 499"/>
                  <a:gd name="T109" fmla="*/ 201 h 201"/>
                  <a:gd name="T110" fmla="*/ 60 w 499"/>
                  <a:gd name="T111" fmla="*/ 197 h 201"/>
                  <a:gd name="T112" fmla="*/ 66 w 499"/>
                  <a:gd name="T113" fmla="*/ 19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1">
                    <a:moveTo>
                      <a:pt x="66" y="191"/>
                    </a:moveTo>
                    <a:lnTo>
                      <a:pt x="77" y="164"/>
                    </a:lnTo>
                    <a:lnTo>
                      <a:pt x="95" y="139"/>
                    </a:lnTo>
                    <a:lnTo>
                      <a:pt x="114" y="118"/>
                    </a:lnTo>
                    <a:lnTo>
                      <a:pt x="137" y="99"/>
                    </a:lnTo>
                    <a:lnTo>
                      <a:pt x="163" y="83"/>
                    </a:lnTo>
                    <a:lnTo>
                      <a:pt x="190" y="72"/>
                    </a:lnTo>
                    <a:lnTo>
                      <a:pt x="219" y="64"/>
                    </a:lnTo>
                    <a:lnTo>
                      <a:pt x="250" y="62"/>
                    </a:lnTo>
                    <a:lnTo>
                      <a:pt x="281" y="64"/>
                    </a:lnTo>
                    <a:lnTo>
                      <a:pt x="310" y="72"/>
                    </a:lnTo>
                    <a:lnTo>
                      <a:pt x="339" y="83"/>
                    </a:lnTo>
                    <a:lnTo>
                      <a:pt x="364" y="99"/>
                    </a:lnTo>
                    <a:lnTo>
                      <a:pt x="385" y="118"/>
                    </a:lnTo>
                    <a:lnTo>
                      <a:pt x="405" y="139"/>
                    </a:lnTo>
                    <a:lnTo>
                      <a:pt x="422" y="164"/>
                    </a:lnTo>
                    <a:lnTo>
                      <a:pt x="434" y="191"/>
                    </a:lnTo>
                    <a:lnTo>
                      <a:pt x="447" y="191"/>
                    </a:lnTo>
                    <a:lnTo>
                      <a:pt x="461" y="191"/>
                    </a:lnTo>
                    <a:lnTo>
                      <a:pt x="472" y="191"/>
                    </a:lnTo>
                    <a:lnTo>
                      <a:pt x="482" y="191"/>
                    </a:lnTo>
                    <a:lnTo>
                      <a:pt x="490" y="191"/>
                    </a:lnTo>
                    <a:lnTo>
                      <a:pt x="495" y="191"/>
                    </a:lnTo>
                    <a:lnTo>
                      <a:pt x="497" y="191"/>
                    </a:lnTo>
                    <a:lnTo>
                      <a:pt x="499" y="191"/>
                    </a:lnTo>
                    <a:lnTo>
                      <a:pt x="495" y="176"/>
                    </a:lnTo>
                    <a:lnTo>
                      <a:pt x="490" y="162"/>
                    </a:lnTo>
                    <a:lnTo>
                      <a:pt x="484" y="147"/>
                    </a:lnTo>
                    <a:lnTo>
                      <a:pt x="476" y="133"/>
                    </a:lnTo>
                    <a:lnTo>
                      <a:pt x="459" y="104"/>
                    </a:lnTo>
                    <a:lnTo>
                      <a:pt x="437" y="79"/>
                    </a:lnTo>
                    <a:lnTo>
                      <a:pt x="412" y="56"/>
                    </a:lnTo>
                    <a:lnTo>
                      <a:pt x="383" y="37"/>
                    </a:lnTo>
                    <a:lnTo>
                      <a:pt x="354" y="21"/>
                    </a:lnTo>
                    <a:lnTo>
                      <a:pt x="321" y="10"/>
                    </a:lnTo>
                    <a:lnTo>
                      <a:pt x="286" y="2"/>
                    </a:lnTo>
                    <a:lnTo>
                      <a:pt x="250" y="0"/>
                    </a:lnTo>
                    <a:lnTo>
                      <a:pt x="215" y="2"/>
                    </a:lnTo>
                    <a:lnTo>
                      <a:pt x="180" y="10"/>
                    </a:lnTo>
                    <a:lnTo>
                      <a:pt x="149" y="21"/>
                    </a:lnTo>
                    <a:lnTo>
                      <a:pt x="118" y="37"/>
                    </a:lnTo>
                    <a:lnTo>
                      <a:pt x="91" y="54"/>
                    </a:lnTo>
                    <a:lnTo>
                      <a:pt x="66" y="77"/>
                    </a:lnTo>
                    <a:lnTo>
                      <a:pt x="45" y="102"/>
                    </a:lnTo>
                    <a:lnTo>
                      <a:pt x="25" y="131"/>
                    </a:lnTo>
                    <a:lnTo>
                      <a:pt x="17" y="145"/>
                    </a:lnTo>
                    <a:lnTo>
                      <a:pt x="12" y="160"/>
                    </a:lnTo>
                    <a:lnTo>
                      <a:pt x="6" y="176"/>
                    </a:lnTo>
                    <a:lnTo>
                      <a:pt x="0" y="191"/>
                    </a:lnTo>
                    <a:lnTo>
                      <a:pt x="2" y="191"/>
                    </a:lnTo>
                    <a:lnTo>
                      <a:pt x="8" y="195"/>
                    </a:lnTo>
                    <a:lnTo>
                      <a:pt x="17" y="197"/>
                    </a:lnTo>
                    <a:lnTo>
                      <a:pt x="29" y="199"/>
                    </a:lnTo>
                    <a:lnTo>
                      <a:pt x="41" y="201"/>
                    </a:lnTo>
                    <a:lnTo>
                      <a:pt x="52" y="201"/>
                    </a:lnTo>
                    <a:lnTo>
                      <a:pt x="60" y="197"/>
                    </a:lnTo>
                    <a:lnTo>
                      <a:pt x="66" y="191"/>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45"/>
              <p:cNvSpPr>
                <a:spLocks/>
              </p:cNvSpPr>
              <p:nvPr/>
            </p:nvSpPr>
            <p:spPr bwMode="auto">
              <a:xfrm>
                <a:off x="331" y="1603"/>
                <a:ext cx="249" cy="103"/>
              </a:xfrm>
              <a:custGeom>
                <a:avLst/>
                <a:gdLst>
                  <a:gd name="T0" fmla="*/ 66 w 499"/>
                  <a:gd name="T1" fmla="*/ 191 h 205"/>
                  <a:gd name="T2" fmla="*/ 77 w 499"/>
                  <a:gd name="T3" fmla="*/ 164 h 205"/>
                  <a:gd name="T4" fmla="*/ 95 w 499"/>
                  <a:gd name="T5" fmla="*/ 139 h 205"/>
                  <a:gd name="T6" fmla="*/ 114 w 499"/>
                  <a:gd name="T7" fmla="*/ 118 h 205"/>
                  <a:gd name="T8" fmla="*/ 137 w 499"/>
                  <a:gd name="T9" fmla="*/ 99 h 205"/>
                  <a:gd name="T10" fmla="*/ 163 w 499"/>
                  <a:gd name="T11" fmla="*/ 83 h 205"/>
                  <a:gd name="T12" fmla="*/ 190 w 499"/>
                  <a:gd name="T13" fmla="*/ 72 h 205"/>
                  <a:gd name="T14" fmla="*/ 219 w 499"/>
                  <a:gd name="T15" fmla="*/ 64 h 205"/>
                  <a:gd name="T16" fmla="*/ 250 w 499"/>
                  <a:gd name="T17" fmla="*/ 62 h 205"/>
                  <a:gd name="T18" fmla="*/ 281 w 499"/>
                  <a:gd name="T19" fmla="*/ 64 h 205"/>
                  <a:gd name="T20" fmla="*/ 310 w 499"/>
                  <a:gd name="T21" fmla="*/ 72 h 205"/>
                  <a:gd name="T22" fmla="*/ 339 w 499"/>
                  <a:gd name="T23" fmla="*/ 83 h 205"/>
                  <a:gd name="T24" fmla="*/ 364 w 499"/>
                  <a:gd name="T25" fmla="*/ 99 h 205"/>
                  <a:gd name="T26" fmla="*/ 385 w 499"/>
                  <a:gd name="T27" fmla="*/ 118 h 205"/>
                  <a:gd name="T28" fmla="*/ 405 w 499"/>
                  <a:gd name="T29" fmla="*/ 139 h 205"/>
                  <a:gd name="T30" fmla="*/ 422 w 499"/>
                  <a:gd name="T31" fmla="*/ 164 h 205"/>
                  <a:gd name="T32" fmla="*/ 434 w 499"/>
                  <a:gd name="T33" fmla="*/ 191 h 205"/>
                  <a:gd name="T34" fmla="*/ 439 w 499"/>
                  <a:gd name="T35" fmla="*/ 195 h 205"/>
                  <a:gd name="T36" fmla="*/ 447 w 499"/>
                  <a:gd name="T37" fmla="*/ 199 h 205"/>
                  <a:gd name="T38" fmla="*/ 459 w 499"/>
                  <a:gd name="T39" fmla="*/ 199 h 205"/>
                  <a:gd name="T40" fmla="*/ 470 w 499"/>
                  <a:gd name="T41" fmla="*/ 199 h 205"/>
                  <a:gd name="T42" fmla="*/ 482 w 499"/>
                  <a:gd name="T43" fmla="*/ 199 h 205"/>
                  <a:gd name="T44" fmla="*/ 492 w 499"/>
                  <a:gd name="T45" fmla="*/ 197 h 205"/>
                  <a:gd name="T46" fmla="*/ 497 w 499"/>
                  <a:gd name="T47" fmla="*/ 195 h 205"/>
                  <a:gd name="T48" fmla="*/ 499 w 499"/>
                  <a:gd name="T49" fmla="*/ 191 h 205"/>
                  <a:gd name="T50" fmla="*/ 495 w 499"/>
                  <a:gd name="T51" fmla="*/ 176 h 205"/>
                  <a:gd name="T52" fmla="*/ 490 w 499"/>
                  <a:gd name="T53" fmla="*/ 162 h 205"/>
                  <a:gd name="T54" fmla="*/ 484 w 499"/>
                  <a:gd name="T55" fmla="*/ 147 h 205"/>
                  <a:gd name="T56" fmla="*/ 476 w 499"/>
                  <a:gd name="T57" fmla="*/ 133 h 205"/>
                  <a:gd name="T58" fmla="*/ 459 w 499"/>
                  <a:gd name="T59" fmla="*/ 104 h 205"/>
                  <a:gd name="T60" fmla="*/ 437 w 499"/>
                  <a:gd name="T61" fmla="*/ 79 h 205"/>
                  <a:gd name="T62" fmla="*/ 412 w 499"/>
                  <a:gd name="T63" fmla="*/ 56 h 205"/>
                  <a:gd name="T64" fmla="*/ 383 w 499"/>
                  <a:gd name="T65" fmla="*/ 37 h 205"/>
                  <a:gd name="T66" fmla="*/ 354 w 499"/>
                  <a:gd name="T67" fmla="*/ 21 h 205"/>
                  <a:gd name="T68" fmla="*/ 321 w 499"/>
                  <a:gd name="T69" fmla="*/ 10 h 205"/>
                  <a:gd name="T70" fmla="*/ 286 w 499"/>
                  <a:gd name="T71" fmla="*/ 2 h 205"/>
                  <a:gd name="T72" fmla="*/ 250 w 499"/>
                  <a:gd name="T73" fmla="*/ 0 h 205"/>
                  <a:gd name="T74" fmla="*/ 215 w 499"/>
                  <a:gd name="T75" fmla="*/ 2 h 205"/>
                  <a:gd name="T76" fmla="*/ 180 w 499"/>
                  <a:gd name="T77" fmla="*/ 10 h 205"/>
                  <a:gd name="T78" fmla="*/ 149 w 499"/>
                  <a:gd name="T79" fmla="*/ 21 h 205"/>
                  <a:gd name="T80" fmla="*/ 118 w 499"/>
                  <a:gd name="T81" fmla="*/ 37 h 205"/>
                  <a:gd name="T82" fmla="*/ 91 w 499"/>
                  <a:gd name="T83" fmla="*/ 54 h 205"/>
                  <a:gd name="T84" fmla="*/ 66 w 499"/>
                  <a:gd name="T85" fmla="*/ 77 h 205"/>
                  <a:gd name="T86" fmla="*/ 45 w 499"/>
                  <a:gd name="T87" fmla="*/ 102 h 205"/>
                  <a:gd name="T88" fmla="*/ 25 w 499"/>
                  <a:gd name="T89" fmla="*/ 131 h 205"/>
                  <a:gd name="T90" fmla="*/ 17 w 499"/>
                  <a:gd name="T91" fmla="*/ 145 h 205"/>
                  <a:gd name="T92" fmla="*/ 12 w 499"/>
                  <a:gd name="T93" fmla="*/ 160 h 205"/>
                  <a:gd name="T94" fmla="*/ 6 w 499"/>
                  <a:gd name="T95" fmla="*/ 176 h 205"/>
                  <a:gd name="T96" fmla="*/ 0 w 499"/>
                  <a:gd name="T97" fmla="*/ 191 h 205"/>
                  <a:gd name="T98" fmla="*/ 0 w 499"/>
                  <a:gd name="T99" fmla="*/ 195 h 205"/>
                  <a:gd name="T100" fmla="*/ 6 w 499"/>
                  <a:gd name="T101" fmla="*/ 199 h 205"/>
                  <a:gd name="T102" fmla="*/ 16 w 499"/>
                  <a:gd name="T103" fmla="*/ 203 h 205"/>
                  <a:gd name="T104" fmla="*/ 27 w 499"/>
                  <a:gd name="T105" fmla="*/ 205 h 205"/>
                  <a:gd name="T106" fmla="*/ 41 w 499"/>
                  <a:gd name="T107" fmla="*/ 205 h 205"/>
                  <a:gd name="T108" fmla="*/ 52 w 499"/>
                  <a:gd name="T109" fmla="*/ 203 h 205"/>
                  <a:gd name="T110" fmla="*/ 60 w 499"/>
                  <a:gd name="T111" fmla="*/ 199 h 205"/>
                  <a:gd name="T112" fmla="*/ 66 w 499"/>
                  <a:gd name="T113" fmla="*/ 191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205">
                    <a:moveTo>
                      <a:pt x="66" y="191"/>
                    </a:moveTo>
                    <a:lnTo>
                      <a:pt x="77" y="164"/>
                    </a:lnTo>
                    <a:lnTo>
                      <a:pt x="95" y="139"/>
                    </a:lnTo>
                    <a:lnTo>
                      <a:pt x="114" y="118"/>
                    </a:lnTo>
                    <a:lnTo>
                      <a:pt x="137" y="99"/>
                    </a:lnTo>
                    <a:lnTo>
                      <a:pt x="163" y="83"/>
                    </a:lnTo>
                    <a:lnTo>
                      <a:pt x="190" y="72"/>
                    </a:lnTo>
                    <a:lnTo>
                      <a:pt x="219" y="64"/>
                    </a:lnTo>
                    <a:lnTo>
                      <a:pt x="250" y="62"/>
                    </a:lnTo>
                    <a:lnTo>
                      <a:pt x="281" y="64"/>
                    </a:lnTo>
                    <a:lnTo>
                      <a:pt x="310" y="72"/>
                    </a:lnTo>
                    <a:lnTo>
                      <a:pt x="339" y="83"/>
                    </a:lnTo>
                    <a:lnTo>
                      <a:pt x="364" y="99"/>
                    </a:lnTo>
                    <a:lnTo>
                      <a:pt x="385" y="118"/>
                    </a:lnTo>
                    <a:lnTo>
                      <a:pt x="405" y="139"/>
                    </a:lnTo>
                    <a:lnTo>
                      <a:pt x="422" y="164"/>
                    </a:lnTo>
                    <a:lnTo>
                      <a:pt x="434" y="191"/>
                    </a:lnTo>
                    <a:lnTo>
                      <a:pt x="439" y="195"/>
                    </a:lnTo>
                    <a:lnTo>
                      <a:pt x="447" y="199"/>
                    </a:lnTo>
                    <a:lnTo>
                      <a:pt x="459" y="199"/>
                    </a:lnTo>
                    <a:lnTo>
                      <a:pt x="470" y="199"/>
                    </a:lnTo>
                    <a:lnTo>
                      <a:pt x="482" y="199"/>
                    </a:lnTo>
                    <a:lnTo>
                      <a:pt x="492" y="197"/>
                    </a:lnTo>
                    <a:lnTo>
                      <a:pt x="497" y="195"/>
                    </a:lnTo>
                    <a:lnTo>
                      <a:pt x="499" y="191"/>
                    </a:lnTo>
                    <a:lnTo>
                      <a:pt x="495" y="176"/>
                    </a:lnTo>
                    <a:lnTo>
                      <a:pt x="490" y="162"/>
                    </a:lnTo>
                    <a:lnTo>
                      <a:pt x="484" y="147"/>
                    </a:lnTo>
                    <a:lnTo>
                      <a:pt x="476" y="133"/>
                    </a:lnTo>
                    <a:lnTo>
                      <a:pt x="459" y="104"/>
                    </a:lnTo>
                    <a:lnTo>
                      <a:pt x="437" y="79"/>
                    </a:lnTo>
                    <a:lnTo>
                      <a:pt x="412" y="56"/>
                    </a:lnTo>
                    <a:lnTo>
                      <a:pt x="383" y="37"/>
                    </a:lnTo>
                    <a:lnTo>
                      <a:pt x="354" y="21"/>
                    </a:lnTo>
                    <a:lnTo>
                      <a:pt x="321" y="10"/>
                    </a:lnTo>
                    <a:lnTo>
                      <a:pt x="286" y="2"/>
                    </a:lnTo>
                    <a:lnTo>
                      <a:pt x="250" y="0"/>
                    </a:lnTo>
                    <a:lnTo>
                      <a:pt x="215" y="2"/>
                    </a:lnTo>
                    <a:lnTo>
                      <a:pt x="180" y="10"/>
                    </a:lnTo>
                    <a:lnTo>
                      <a:pt x="149" y="21"/>
                    </a:lnTo>
                    <a:lnTo>
                      <a:pt x="118" y="37"/>
                    </a:lnTo>
                    <a:lnTo>
                      <a:pt x="91" y="54"/>
                    </a:lnTo>
                    <a:lnTo>
                      <a:pt x="66" y="77"/>
                    </a:lnTo>
                    <a:lnTo>
                      <a:pt x="45" y="102"/>
                    </a:lnTo>
                    <a:lnTo>
                      <a:pt x="25" y="131"/>
                    </a:lnTo>
                    <a:lnTo>
                      <a:pt x="17" y="145"/>
                    </a:lnTo>
                    <a:lnTo>
                      <a:pt x="12" y="160"/>
                    </a:lnTo>
                    <a:lnTo>
                      <a:pt x="6" y="176"/>
                    </a:lnTo>
                    <a:lnTo>
                      <a:pt x="0" y="191"/>
                    </a:lnTo>
                    <a:lnTo>
                      <a:pt x="0" y="195"/>
                    </a:lnTo>
                    <a:lnTo>
                      <a:pt x="6" y="199"/>
                    </a:lnTo>
                    <a:lnTo>
                      <a:pt x="16" y="203"/>
                    </a:lnTo>
                    <a:lnTo>
                      <a:pt x="27" y="205"/>
                    </a:lnTo>
                    <a:lnTo>
                      <a:pt x="41" y="205"/>
                    </a:lnTo>
                    <a:lnTo>
                      <a:pt x="52" y="203"/>
                    </a:lnTo>
                    <a:lnTo>
                      <a:pt x="60" y="199"/>
                    </a:lnTo>
                    <a:lnTo>
                      <a:pt x="66" y="191"/>
                    </a:lnTo>
                    <a:close/>
                  </a:path>
                </a:pathLst>
              </a:custGeom>
              <a:solidFill>
                <a:srgbClr val="849B7F"/>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6" name="Freeform 29"/>
            <p:cNvSpPr>
              <a:spLocks/>
            </p:cNvSpPr>
            <p:nvPr/>
          </p:nvSpPr>
          <p:spPr bwMode="auto">
            <a:xfrm>
              <a:off x="7750262" y="2906030"/>
              <a:ext cx="301625" cy="254000"/>
            </a:xfrm>
            <a:custGeom>
              <a:avLst/>
              <a:gdLst>
                <a:gd name="T0" fmla="*/ 377 w 379"/>
                <a:gd name="T1" fmla="*/ 0 h 321"/>
                <a:gd name="T2" fmla="*/ 0 w 379"/>
                <a:gd name="T3" fmla="*/ 0 h 321"/>
                <a:gd name="T4" fmla="*/ 8 w 379"/>
                <a:gd name="T5" fmla="*/ 54 h 321"/>
                <a:gd name="T6" fmla="*/ 10 w 379"/>
                <a:gd name="T7" fmla="*/ 56 h 321"/>
                <a:gd name="T8" fmla="*/ 19 w 379"/>
                <a:gd name="T9" fmla="*/ 66 h 321"/>
                <a:gd name="T10" fmla="*/ 31 w 379"/>
                <a:gd name="T11" fmla="*/ 78 h 321"/>
                <a:gd name="T12" fmla="*/ 48 w 379"/>
                <a:gd name="T13" fmla="*/ 95 h 321"/>
                <a:gd name="T14" fmla="*/ 68 w 379"/>
                <a:gd name="T15" fmla="*/ 114 h 321"/>
                <a:gd name="T16" fmla="*/ 91 w 379"/>
                <a:gd name="T17" fmla="*/ 136 h 321"/>
                <a:gd name="T18" fmla="*/ 118 w 379"/>
                <a:gd name="T19" fmla="*/ 159 h 321"/>
                <a:gd name="T20" fmla="*/ 145 w 379"/>
                <a:gd name="T21" fmla="*/ 184 h 321"/>
                <a:gd name="T22" fmla="*/ 174 w 379"/>
                <a:gd name="T23" fmla="*/ 207 h 321"/>
                <a:gd name="T24" fmla="*/ 205 w 379"/>
                <a:gd name="T25" fmla="*/ 232 h 321"/>
                <a:gd name="T26" fmla="*/ 236 w 379"/>
                <a:gd name="T27" fmla="*/ 253 h 321"/>
                <a:gd name="T28" fmla="*/ 267 w 379"/>
                <a:gd name="T29" fmla="*/ 275 h 321"/>
                <a:gd name="T30" fmla="*/ 296 w 379"/>
                <a:gd name="T31" fmla="*/ 292 h 321"/>
                <a:gd name="T32" fmla="*/ 325 w 379"/>
                <a:gd name="T33" fmla="*/ 306 h 321"/>
                <a:gd name="T34" fmla="*/ 352 w 379"/>
                <a:gd name="T35" fmla="*/ 315 h 321"/>
                <a:gd name="T36" fmla="*/ 377 w 379"/>
                <a:gd name="T37" fmla="*/ 321 h 321"/>
                <a:gd name="T38" fmla="*/ 379 w 379"/>
                <a:gd name="T39" fmla="*/ 244 h 321"/>
                <a:gd name="T40" fmla="*/ 379 w 379"/>
                <a:gd name="T41" fmla="*/ 136 h 321"/>
                <a:gd name="T42" fmla="*/ 377 w 379"/>
                <a:gd name="T43" fmla="*/ 41 h 321"/>
                <a:gd name="T44" fmla="*/ 377 w 379"/>
                <a:gd name="T4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9" h="321">
                  <a:moveTo>
                    <a:pt x="377" y="0"/>
                  </a:moveTo>
                  <a:lnTo>
                    <a:pt x="0" y="0"/>
                  </a:lnTo>
                  <a:lnTo>
                    <a:pt x="8" y="54"/>
                  </a:lnTo>
                  <a:lnTo>
                    <a:pt x="10" y="56"/>
                  </a:lnTo>
                  <a:lnTo>
                    <a:pt x="19" y="66"/>
                  </a:lnTo>
                  <a:lnTo>
                    <a:pt x="31" y="78"/>
                  </a:lnTo>
                  <a:lnTo>
                    <a:pt x="48" y="95"/>
                  </a:lnTo>
                  <a:lnTo>
                    <a:pt x="68" y="114"/>
                  </a:lnTo>
                  <a:lnTo>
                    <a:pt x="91" y="136"/>
                  </a:lnTo>
                  <a:lnTo>
                    <a:pt x="118" y="159"/>
                  </a:lnTo>
                  <a:lnTo>
                    <a:pt x="145" y="184"/>
                  </a:lnTo>
                  <a:lnTo>
                    <a:pt x="174" y="207"/>
                  </a:lnTo>
                  <a:lnTo>
                    <a:pt x="205" y="232"/>
                  </a:lnTo>
                  <a:lnTo>
                    <a:pt x="236" y="253"/>
                  </a:lnTo>
                  <a:lnTo>
                    <a:pt x="267" y="275"/>
                  </a:lnTo>
                  <a:lnTo>
                    <a:pt x="296" y="292"/>
                  </a:lnTo>
                  <a:lnTo>
                    <a:pt x="325" y="306"/>
                  </a:lnTo>
                  <a:lnTo>
                    <a:pt x="352" y="315"/>
                  </a:lnTo>
                  <a:lnTo>
                    <a:pt x="377" y="321"/>
                  </a:lnTo>
                  <a:lnTo>
                    <a:pt x="379" y="244"/>
                  </a:lnTo>
                  <a:lnTo>
                    <a:pt x="379" y="136"/>
                  </a:lnTo>
                  <a:lnTo>
                    <a:pt x="377" y="41"/>
                  </a:lnTo>
                  <a:lnTo>
                    <a:pt x="377" y="0"/>
                  </a:lnTo>
                  <a:close/>
                </a:path>
              </a:pathLst>
            </a:custGeom>
            <a:solidFill>
              <a:srgbClr val="496B42"/>
            </a:solidFill>
            <a:ln>
              <a:noFill/>
            </a:ln>
            <a:scene3d>
              <a:camera prst="orthographicFront"/>
              <a:lightRig rig="threePt" dir="t"/>
            </a:scene3d>
            <a:sp3d>
              <a:bevelT/>
            </a:sp3d>
            <a:extLst>
              <a:ext uri="{91240B29-F687-4F45-9708-019B960494DF}">
                <a14:hiddenLine xmlns="" xmlns:a14="http://schemas.microsoft.com/office/drawing/2010/main" w="9525">
                  <a:solidFill>
                    <a:srgbClr xmlns:mc="http://schemas.openxmlformats.org/markup-compatibility/2006" val="000000" mc:Ignorable=""/>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 xmlns:p14="http://schemas.microsoft.com/office/powerpoint/2010/main" val="390360312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Rounded Rectangle 10"/>
          <p:cNvSpPr/>
          <p:nvPr/>
        </p:nvSpPr>
        <p:spPr>
          <a:xfrm>
            <a:off x="304800" y="2133600"/>
            <a:ext cx="8508274" cy="4114800"/>
          </a:xfrm>
          <a:prstGeom prst="roundRect">
            <a:avLst>
              <a:gd name="adj" fmla="val 5556"/>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indent="-523854" algn="ctr" defTabSz="914099">
              <a:lnSpc>
                <a:spcPct val="85000"/>
              </a:lnSpc>
              <a:buClr>
                <a:srgbClr val="FFC000"/>
              </a:buClr>
              <a:buSzPct val="76000"/>
              <a:defRPr/>
            </a:pPr>
            <a:endParaRPr lang="en-US" sz="2300" dirty="0">
              <a:gradFill>
                <a:gsLst>
                  <a:gs pos="0">
                    <a:schemeClr val="tx1"/>
                  </a:gs>
                  <a:gs pos="50000">
                    <a:schemeClr val="tx1"/>
                  </a:gs>
                </a:gsLst>
                <a:lin ang="5400000" scaled="0"/>
              </a:gradFill>
              <a:latin typeface="Segoe" pitchFamily="34" charset="0"/>
            </a:endParaRPr>
          </a:p>
        </p:txBody>
      </p:sp>
      <p:sp>
        <p:nvSpPr>
          <p:cNvPr id="2" name="Title 1"/>
          <p:cNvSpPr>
            <a:spLocks noGrp="1"/>
          </p:cNvSpPr>
          <p:nvPr>
            <p:ph type="title"/>
          </p:nvPr>
        </p:nvSpPr>
        <p:spPr/>
        <p:txBody>
          <a:bodyPr/>
          <a:lstStyle/>
          <a:p>
            <a:r>
              <a:rPr lang="en-US" dirty="0" smtClean="0"/>
              <a:t>Protect Communications</a:t>
            </a:r>
            <a:endParaRPr lang="en-US" dirty="0"/>
          </a:p>
        </p:txBody>
      </p:sp>
      <p:pic>
        <p:nvPicPr>
          <p:cNvPr id="5" name="Picture 4" descr="Edit Transport Rule.jpg"/>
          <p:cNvPicPr>
            <a:picLocks noChangeAspect="1"/>
          </p:cNvPicPr>
          <p:nvPr/>
        </p:nvPicPr>
        <p:blipFill>
          <a:blip r:embed="rId3" cstate="screen"/>
          <a:srcRect l="642" t="1103" r="1040" b="2535"/>
          <a:stretch>
            <a:fillRect/>
          </a:stretch>
        </p:blipFill>
        <p:spPr>
          <a:xfrm>
            <a:off x="533400" y="2357485"/>
            <a:ext cx="4191000" cy="3586115"/>
          </a:xfrm>
          <a:prstGeom prst="rect">
            <a:avLst/>
          </a:prstGeom>
          <a:ln>
            <a:solidFill>
              <a:srgbClr val="4D4D4D">
                <a:lumMod val="40000"/>
                <a:lumOff val="60000"/>
              </a:srgbClr>
            </a:solidFill>
          </a:ln>
          <a:effectLst>
            <a:outerShdw blurRad="292100" dist="139700" dir="2700000" algn="tl" rotWithShape="0">
              <a:srgbClr val="333333">
                <a:alpha val="65000"/>
              </a:srgbClr>
            </a:outerShdw>
          </a:effectLst>
        </p:spPr>
      </p:pic>
      <p:sp>
        <p:nvSpPr>
          <p:cNvPr id="47" name="Rectangle 46"/>
          <p:cNvSpPr/>
          <p:nvPr/>
        </p:nvSpPr>
        <p:spPr>
          <a:xfrm>
            <a:off x="4887310" y="2438400"/>
            <a:ext cx="3951890" cy="3200876"/>
          </a:xfrm>
          <a:prstGeom prst="rect">
            <a:avLst/>
          </a:prstGeom>
        </p:spPr>
        <p:txBody>
          <a:bodyPr wrap="square">
            <a:spAutoFit/>
          </a:bodyPr>
          <a:lstStyle/>
          <a:p>
            <a:pPr marL="396875" lvl="2" indent="-396875" fontAlgn="base">
              <a:lnSpc>
                <a:spcPct val="90000"/>
              </a:lnSpc>
              <a:spcBef>
                <a:spcPct val="20000"/>
              </a:spcBef>
              <a:spcAft>
                <a:spcPts val="400"/>
              </a:spcAft>
              <a:buClr>
                <a:srgbClr val="777777"/>
              </a:buClr>
              <a:buSzPct val="130000"/>
              <a:buBlip>
                <a:blip r:embed="rId4"/>
              </a:buBlip>
              <a:defRPr/>
            </a:pPr>
            <a:r>
              <a:rPr lang="en-US" sz="2000" dirty="0"/>
              <a:t>Transport Rule action to apply Rights Management template to e-mail or voice mail messages</a:t>
            </a:r>
          </a:p>
          <a:p>
            <a:pPr marL="396875" lvl="2" indent="-396875" fontAlgn="base">
              <a:lnSpc>
                <a:spcPct val="90000"/>
              </a:lnSpc>
              <a:spcBef>
                <a:spcPct val="20000"/>
              </a:spcBef>
              <a:spcAft>
                <a:spcPts val="400"/>
              </a:spcAft>
              <a:buClr>
                <a:srgbClr val="777777"/>
              </a:buClr>
              <a:buSzPct val="130000"/>
              <a:buBlip>
                <a:blip r:embed="rId4"/>
              </a:buBlip>
              <a:defRPr/>
            </a:pPr>
            <a:r>
              <a:rPr lang="en-US" sz="2000" dirty="0"/>
              <a:t>Support for scanning of attachments and searching of protected e-mail</a:t>
            </a:r>
          </a:p>
          <a:p>
            <a:pPr marL="396875" lvl="2" indent="-396875" fontAlgn="base">
              <a:lnSpc>
                <a:spcPct val="90000"/>
              </a:lnSpc>
              <a:spcBef>
                <a:spcPct val="20000"/>
              </a:spcBef>
              <a:spcAft>
                <a:spcPts val="400"/>
              </a:spcAft>
              <a:buClr>
                <a:srgbClr val="777777"/>
              </a:buClr>
              <a:buSzPct val="130000"/>
              <a:buBlip>
                <a:blip r:embed="rId4"/>
              </a:buBlip>
              <a:defRPr/>
            </a:pPr>
            <a:r>
              <a:rPr lang="en-US" sz="2000" dirty="0"/>
              <a:t>“Do Not Forward” policies available by default</a:t>
            </a:r>
          </a:p>
          <a:p>
            <a:pPr marL="396875" lvl="2" indent="-396875" fontAlgn="base">
              <a:lnSpc>
                <a:spcPct val="90000"/>
              </a:lnSpc>
              <a:spcBef>
                <a:spcPct val="20000"/>
              </a:spcBef>
              <a:spcAft>
                <a:spcPts val="400"/>
              </a:spcAft>
              <a:buClr>
                <a:srgbClr val="777777"/>
              </a:buClr>
              <a:buSzPct val="130000"/>
              <a:buBlip>
                <a:blip r:embed="rId4"/>
              </a:buBlip>
              <a:defRPr/>
            </a:pPr>
            <a:r>
              <a:rPr lang="en-US" sz="2000" dirty="0"/>
              <a:t>Information protection across PC, Web, and mobile device</a:t>
            </a:r>
          </a:p>
        </p:txBody>
      </p:sp>
      <p:sp>
        <p:nvSpPr>
          <p:cNvPr id="48" name="TextBox 23"/>
          <p:cNvSpPr txBox="1"/>
          <p:nvPr/>
        </p:nvSpPr>
        <p:spPr>
          <a:xfrm>
            <a:off x="543906" y="4069422"/>
            <a:ext cx="2819400" cy="369332"/>
          </a:xfrm>
          <a:prstGeom prst="rect">
            <a:avLst/>
          </a:prstGeom>
          <a:solidFill>
            <a:schemeClr val="bg1">
              <a:lumMod val="95000"/>
              <a:alpha val="80000"/>
            </a:schemeClr>
          </a:solidFill>
          <a:effectLst>
            <a:outerShdw blurRad="50800" dist="38100" dir="2700000" algn="tl" rotWithShape="0">
              <a:prstClr val="black">
                <a:alpha val="40000"/>
              </a:prstClr>
            </a:outerShdw>
          </a:effectLst>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dirty="0" smtClean="0"/>
              <a:t>Transport Protection Rule</a:t>
            </a:r>
            <a:endParaRPr lang="en-US" dirty="0"/>
          </a:p>
        </p:txBody>
      </p:sp>
      <p:cxnSp>
        <p:nvCxnSpPr>
          <p:cNvPr id="49" name="Straight Arrow Connector 48"/>
          <p:cNvCxnSpPr/>
          <p:nvPr/>
        </p:nvCxnSpPr>
        <p:spPr>
          <a:xfrm rot="5400000">
            <a:off x="1892037" y="3746021"/>
            <a:ext cx="381742" cy="203416"/>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52" name="Straight Arrow Connector 51"/>
          <p:cNvCxnSpPr/>
          <p:nvPr/>
        </p:nvCxnSpPr>
        <p:spPr>
          <a:xfrm rot="16200000" flipV="1">
            <a:off x="1955692" y="4521308"/>
            <a:ext cx="304800" cy="253784"/>
          </a:xfrm>
          <a:prstGeom prst="straightConnector1">
            <a:avLst/>
          </a:prstGeom>
          <a:ln cap="flat" cmpd="sng">
            <a:solidFill>
              <a:schemeClr val="accent1"/>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503814" y="1069210"/>
            <a:ext cx="8116614" cy="867930"/>
          </a:xfrm>
          <a:prstGeom prst="rect">
            <a:avLst/>
          </a:prstGeom>
        </p:spPr>
        <p:txBody>
          <a:bodyPr wrap="square">
            <a:spAutoFit/>
          </a:bodyPr>
          <a:lstStyle/>
          <a:p>
            <a:pPr algn="ctr">
              <a:lnSpc>
                <a:spcPct val="90000"/>
              </a:lnSpc>
              <a:spcBef>
                <a:spcPct val="20000"/>
              </a:spcBef>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Automatically protect e-mail after being sent </a:t>
            </a:r>
            <a:b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b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with Rights Management policies in Transport</a:t>
            </a:r>
          </a:p>
        </p:txBody>
      </p:sp>
    </p:spTree>
    <p:extLst>
      <p:ext uri="{BB962C8B-B14F-4D97-AF65-F5344CB8AC3E}">
        <p14:creationId xmlns="" xmlns:p14="http://schemas.microsoft.com/office/powerpoint/2010/main" val="341898998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 Same Side Corner Rectangle 30"/>
          <p:cNvSpPr/>
          <p:nvPr/>
        </p:nvSpPr>
        <p:spPr bwMode="auto">
          <a:xfrm>
            <a:off x="6172200" y="1741487"/>
            <a:ext cx="2590800" cy="5116513"/>
          </a:xfrm>
          <a:prstGeom prst="round2SameRect">
            <a:avLst>
              <a:gd name="adj1" fmla="val 6709"/>
              <a:gd name="adj2" fmla="val 0"/>
            </a:avLst>
          </a:prstGeom>
          <a:gradFill flip="none" rotWithShape="1">
            <a:gsLst>
              <a:gs pos="0">
                <a:schemeClr val="bg2">
                  <a:lumMod val="25000"/>
                </a:schemeClr>
              </a:gs>
              <a:gs pos="25000">
                <a:schemeClr val="accent2">
                  <a:lumMod val="75000"/>
                </a:schemeClr>
              </a:gs>
              <a:gs pos="80000">
                <a:schemeClr val="accent2"/>
              </a:gs>
              <a:gs pos="100000">
                <a:schemeClr val="bg2">
                  <a:lumMod val="90000"/>
                  <a:alpha val="18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FFFF99"/>
              </a:buClr>
              <a:buSzPct val="80000"/>
              <a:tabLst>
                <a:tab pos="424590" algn="l"/>
              </a:tabLst>
              <a:defRPr/>
            </a:pPr>
            <a:endParaRPr lang="en-US" altLang="zh-CN" dirty="0" smtClean="0">
              <a:gradFill>
                <a:gsLst>
                  <a:gs pos="0">
                    <a:schemeClr val="bg1"/>
                  </a:gs>
                  <a:gs pos="100000">
                    <a:schemeClr val="bg1"/>
                  </a:gs>
                </a:gsLst>
                <a:lin ang="13500000" scaled="1"/>
              </a:gradFill>
              <a:latin typeface="Segoe Semibold" pitchFamily="34" charset="0"/>
            </a:endParaRPr>
          </a:p>
        </p:txBody>
      </p:sp>
      <p:sp>
        <p:nvSpPr>
          <p:cNvPr id="32" name="Rectangle 31"/>
          <p:cNvSpPr/>
          <p:nvPr/>
        </p:nvSpPr>
        <p:spPr bwMode="auto">
          <a:xfrm>
            <a:off x="6172200" y="2856896"/>
            <a:ext cx="2590800" cy="1808704"/>
          </a:xfrm>
          <a:prstGeom prst="rect">
            <a:avLst/>
          </a:prstGeom>
          <a:solidFill>
            <a:schemeClr val="bg1">
              <a:lumMod val="50000"/>
              <a:alpha val="2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r>
              <a:rPr lang="en-US" i="1" dirty="0" smtClean="0"/>
              <a:t>“We need to deliver secure and compliant communications tools”</a:t>
            </a:r>
          </a:p>
          <a:p>
            <a:pPr marL="100534" indent="-100534" algn="r">
              <a:spcBef>
                <a:spcPct val="50000"/>
              </a:spcBef>
              <a:defRPr/>
            </a:pPr>
            <a:r>
              <a:rPr lang="en-US" dirty="0" smtClean="0"/>
              <a:t>- CIO</a:t>
            </a:r>
          </a:p>
        </p:txBody>
      </p:sp>
      <p:sp>
        <p:nvSpPr>
          <p:cNvPr id="29" name="Round Same Side Corner Rectangle 28"/>
          <p:cNvSpPr/>
          <p:nvPr/>
        </p:nvSpPr>
        <p:spPr bwMode="auto">
          <a:xfrm>
            <a:off x="3276600" y="1730374"/>
            <a:ext cx="2590800" cy="5116513"/>
          </a:xfrm>
          <a:prstGeom prst="round2SameRect">
            <a:avLst>
              <a:gd name="adj1" fmla="val 6709"/>
              <a:gd name="adj2" fmla="val 0"/>
            </a:avLst>
          </a:prstGeom>
          <a:gradFill flip="none" rotWithShape="1">
            <a:gsLst>
              <a:gs pos="0">
                <a:schemeClr val="bg2">
                  <a:lumMod val="25000"/>
                </a:schemeClr>
              </a:gs>
              <a:gs pos="25000">
                <a:schemeClr val="accent2">
                  <a:lumMod val="75000"/>
                </a:schemeClr>
              </a:gs>
              <a:gs pos="80000">
                <a:schemeClr val="accent2"/>
              </a:gs>
              <a:gs pos="100000">
                <a:schemeClr val="bg2">
                  <a:lumMod val="90000"/>
                  <a:alpha val="18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defRPr/>
            </a:pPr>
            <a:endParaRPr lang="en-US" dirty="0" smtClean="0">
              <a:gradFill>
                <a:gsLst>
                  <a:gs pos="0">
                    <a:schemeClr val="bg1"/>
                  </a:gs>
                  <a:gs pos="100000">
                    <a:schemeClr val="bg1"/>
                  </a:gs>
                </a:gsLst>
                <a:lin ang="13500000" scaled="1"/>
              </a:gradFill>
              <a:latin typeface="Segoe Semibold" pitchFamily="34" charset="0"/>
            </a:endParaRPr>
          </a:p>
        </p:txBody>
      </p:sp>
      <p:sp>
        <p:nvSpPr>
          <p:cNvPr id="30" name="Rectangle 29"/>
          <p:cNvSpPr/>
          <p:nvPr/>
        </p:nvSpPr>
        <p:spPr bwMode="auto">
          <a:xfrm>
            <a:off x="3276600" y="2845783"/>
            <a:ext cx="2590800" cy="1808704"/>
          </a:xfrm>
          <a:prstGeom prst="rect">
            <a:avLst/>
          </a:prstGeom>
          <a:solidFill>
            <a:schemeClr val="bg1">
              <a:lumMod val="50000"/>
              <a:alpha val="2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r>
              <a:rPr lang="en-US" i="1" dirty="0" smtClean="0"/>
              <a:t>“Sales needs to easily connect with customers while on the road”</a:t>
            </a:r>
          </a:p>
          <a:p>
            <a:pPr algn="r">
              <a:spcBef>
                <a:spcPct val="50000"/>
              </a:spcBef>
              <a:defRPr/>
            </a:pPr>
            <a:r>
              <a:rPr lang="en-US" dirty="0" smtClean="0"/>
              <a:t>- VP of Sales</a:t>
            </a:r>
          </a:p>
        </p:txBody>
      </p:sp>
      <p:sp>
        <p:nvSpPr>
          <p:cNvPr id="25" name="Round Same Side Corner Rectangle 24"/>
          <p:cNvSpPr/>
          <p:nvPr/>
        </p:nvSpPr>
        <p:spPr bwMode="auto">
          <a:xfrm>
            <a:off x="381000" y="1741487"/>
            <a:ext cx="2590800" cy="5116513"/>
          </a:xfrm>
          <a:prstGeom prst="round2SameRect">
            <a:avLst>
              <a:gd name="adj1" fmla="val 6341"/>
              <a:gd name="adj2" fmla="val 0"/>
            </a:avLst>
          </a:prstGeom>
          <a:gradFill flip="none" rotWithShape="1">
            <a:gsLst>
              <a:gs pos="0">
                <a:schemeClr val="bg2">
                  <a:lumMod val="25000"/>
                </a:schemeClr>
              </a:gs>
              <a:gs pos="25000">
                <a:schemeClr val="accent2">
                  <a:lumMod val="75000"/>
                </a:schemeClr>
              </a:gs>
              <a:gs pos="80000">
                <a:schemeClr val="accent2"/>
              </a:gs>
              <a:gs pos="100000">
                <a:schemeClr val="bg2">
                  <a:lumMod val="90000"/>
                  <a:alpha val="18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defRPr/>
            </a:pPr>
            <a:endParaRPr lang="en-US" dirty="0" smtClean="0">
              <a:gradFill>
                <a:gsLst>
                  <a:gs pos="0">
                    <a:schemeClr val="bg1"/>
                  </a:gs>
                  <a:gs pos="100000">
                    <a:schemeClr val="bg1"/>
                  </a:gs>
                </a:gsLst>
                <a:lin ang="13500000" scaled="1"/>
              </a:gradFill>
              <a:latin typeface="Segoe Semibold" pitchFamily="34" charset="0"/>
            </a:endParaRPr>
          </a:p>
        </p:txBody>
      </p:sp>
      <p:sp>
        <p:nvSpPr>
          <p:cNvPr id="5" name="Title 4"/>
          <p:cNvSpPr>
            <a:spLocks noGrp="1"/>
          </p:cNvSpPr>
          <p:nvPr>
            <p:ph type="title"/>
          </p:nvPr>
        </p:nvSpPr>
        <p:spPr/>
        <p:txBody>
          <a:bodyPr/>
          <a:lstStyle/>
          <a:p>
            <a:r>
              <a:rPr lang="en-US" dirty="0" smtClean="0"/>
              <a:t>Strategic Business Challenges</a:t>
            </a:r>
            <a:endParaRPr lang="en-US" dirty="0"/>
          </a:p>
        </p:txBody>
      </p:sp>
      <p:pic>
        <p:nvPicPr>
          <p:cNvPr id="15" name="Picture 67" descr="Group_HiR-Man copy 2"/>
          <p:cNvPicPr>
            <a:picLocks noChangeAspect="1" noChangeArrowheads="1"/>
          </p:cNvPicPr>
          <p:nvPr>
            <p:custDataLst>
              <p:tags r:id="rId1"/>
            </p:custDataLst>
          </p:nvPr>
        </p:nvPicPr>
        <p:blipFill>
          <a:blip r:embed="rId4"/>
          <a:stretch>
            <a:fillRect/>
          </a:stretch>
        </p:blipFill>
        <p:spPr bwMode="auto">
          <a:xfrm>
            <a:off x="3200400" y="4060081"/>
            <a:ext cx="660912" cy="1920240"/>
          </a:xfrm>
          <a:prstGeom prst="rect">
            <a:avLst/>
          </a:prstGeom>
          <a:noFill/>
          <a:ln>
            <a:noFill/>
          </a:ln>
          <a:effectLst>
            <a:outerShdw blurRad="76200" dir="18900000" sy="23000" kx="-1200000" algn="bl" rotWithShape="0">
              <a:prstClr val="black">
                <a:alpha val="20000"/>
              </a:prstClr>
            </a:outerShdw>
            <a:reflection blurRad="6350" stA="52000" endA="300" endPos="35000" dir="5400000" sy="-100000" algn="bl" rotWithShape="0"/>
          </a:effectLst>
        </p:spPr>
      </p:pic>
      <p:pic>
        <p:nvPicPr>
          <p:cNvPr id="18" name="Picture 17" descr="Woman_Masked.png"/>
          <p:cNvPicPr>
            <a:picLocks noChangeAspect="1"/>
          </p:cNvPicPr>
          <p:nvPr/>
        </p:nvPicPr>
        <p:blipFill>
          <a:blip r:embed="rId5" cstate="email"/>
          <a:stretch>
            <a:fillRect/>
          </a:stretch>
        </p:blipFill>
        <p:spPr>
          <a:xfrm>
            <a:off x="6058217" y="4096385"/>
            <a:ext cx="821604" cy="1920240"/>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p:spPr>
      </p:pic>
      <p:sp>
        <p:nvSpPr>
          <p:cNvPr id="20" name="TextBox 19"/>
          <p:cNvSpPr txBox="1"/>
          <p:nvPr/>
        </p:nvSpPr>
        <p:spPr>
          <a:xfrm>
            <a:off x="339815" y="1821121"/>
            <a:ext cx="2619440" cy="954107"/>
          </a:xfrm>
          <a:prstGeom prst="rect">
            <a:avLst/>
          </a:prstGeom>
          <a:noFill/>
        </p:spPr>
        <p:txBody>
          <a:bodyPr wrap="square" rtlCol="0">
            <a:spAutoFit/>
          </a:bodyPr>
          <a:lstStyle/>
          <a:p>
            <a:pPr algn="ctr"/>
            <a:r>
              <a:rPr lang="en-US" sz="2800" dirty="0" smtClean="0">
                <a:solidFill>
                  <a:schemeClr val="accent5">
                    <a:lumMod val="60000"/>
                    <a:lumOff val="40000"/>
                  </a:schemeClr>
                </a:solidFill>
              </a:rPr>
              <a:t>Lowering</a:t>
            </a:r>
            <a:br>
              <a:rPr lang="en-US" sz="2800" dirty="0" smtClean="0">
                <a:solidFill>
                  <a:schemeClr val="accent5">
                    <a:lumMod val="60000"/>
                    <a:lumOff val="40000"/>
                  </a:schemeClr>
                </a:solidFill>
              </a:rPr>
            </a:br>
            <a:r>
              <a:rPr lang="en-US" sz="2800" dirty="0" smtClean="0">
                <a:solidFill>
                  <a:schemeClr val="accent5">
                    <a:lumMod val="60000"/>
                    <a:lumOff val="40000"/>
                  </a:schemeClr>
                </a:solidFill>
              </a:rPr>
              <a:t>IT Costs</a:t>
            </a:r>
          </a:p>
        </p:txBody>
      </p:sp>
      <p:sp>
        <p:nvSpPr>
          <p:cNvPr id="21" name="TextBox 20"/>
          <p:cNvSpPr txBox="1"/>
          <p:nvPr/>
        </p:nvSpPr>
        <p:spPr>
          <a:xfrm>
            <a:off x="3259909" y="1821121"/>
            <a:ext cx="2619440" cy="954107"/>
          </a:xfrm>
          <a:prstGeom prst="rect">
            <a:avLst/>
          </a:prstGeom>
          <a:noFill/>
        </p:spPr>
        <p:txBody>
          <a:bodyPr wrap="square" rtlCol="0">
            <a:spAutoFit/>
          </a:bodyPr>
          <a:lstStyle/>
          <a:p>
            <a:pPr algn="ctr"/>
            <a:r>
              <a:rPr lang="en-US" sz="2800" dirty="0" smtClean="0">
                <a:solidFill>
                  <a:schemeClr val="accent5">
                    <a:lumMod val="60000"/>
                    <a:lumOff val="40000"/>
                  </a:schemeClr>
                </a:solidFill>
              </a:rPr>
              <a:t>Increasing Productivity</a:t>
            </a:r>
          </a:p>
        </p:txBody>
      </p:sp>
      <p:sp>
        <p:nvSpPr>
          <p:cNvPr id="22" name="TextBox 21"/>
          <p:cNvSpPr txBox="1"/>
          <p:nvPr/>
        </p:nvSpPr>
        <p:spPr>
          <a:xfrm>
            <a:off x="6560662" y="1821121"/>
            <a:ext cx="1858124" cy="954107"/>
          </a:xfrm>
          <a:prstGeom prst="rect">
            <a:avLst/>
          </a:prstGeom>
          <a:noFill/>
        </p:spPr>
        <p:txBody>
          <a:bodyPr wrap="square" rtlCol="0">
            <a:spAutoFit/>
          </a:bodyPr>
          <a:lstStyle/>
          <a:p>
            <a:pPr algn="ctr"/>
            <a:r>
              <a:rPr lang="en-US" sz="2800" dirty="0" smtClean="0">
                <a:solidFill>
                  <a:schemeClr val="accent5">
                    <a:lumMod val="60000"/>
                    <a:lumOff val="40000"/>
                  </a:schemeClr>
                </a:solidFill>
              </a:rPr>
              <a:t>Managing Risk</a:t>
            </a:r>
          </a:p>
        </p:txBody>
      </p:sp>
      <p:sp>
        <p:nvSpPr>
          <p:cNvPr id="27" name="Rectangle 26"/>
          <p:cNvSpPr/>
          <p:nvPr/>
        </p:nvSpPr>
        <p:spPr bwMode="auto">
          <a:xfrm>
            <a:off x="381000" y="2856896"/>
            <a:ext cx="2590800" cy="1808704"/>
          </a:xfrm>
          <a:prstGeom prst="rect">
            <a:avLst/>
          </a:prstGeom>
          <a:solidFill>
            <a:schemeClr val="bg1">
              <a:lumMod val="50000"/>
              <a:alpha val="2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r>
              <a:rPr lang="en-US" i="1" dirty="0" smtClean="0"/>
              <a:t>“I need to reduce hardware costs and operational overhead”</a:t>
            </a:r>
          </a:p>
          <a:p>
            <a:pPr algn="r">
              <a:spcBef>
                <a:spcPct val="50000"/>
              </a:spcBef>
              <a:defRPr/>
            </a:pPr>
            <a:r>
              <a:rPr lang="en-US" dirty="0" smtClean="0"/>
              <a:t>- IT Manager</a:t>
            </a:r>
          </a:p>
        </p:txBody>
      </p:sp>
      <p:pic>
        <p:nvPicPr>
          <p:cNvPr id="17" name="Picture 16" descr="PRB_CEO.png"/>
          <p:cNvPicPr>
            <a:picLocks noChangeAspect="1"/>
          </p:cNvPicPr>
          <p:nvPr/>
        </p:nvPicPr>
        <p:blipFill>
          <a:blip r:embed="rId6" cstate="email"/>
          <a:stretch>
            <a:fillRect/>
          </a:stretch>
        </p:blipFill>
        <p:spPr>
          <a:xfrm>
            <a:off x="-5491" y="4107498"/>
            <a:ext cx="1048278" cy="1920240"/>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p:spPr>
      </p:pic>
      <p:grpSp>
        <p:nvGrpSpPr>
          <p:cNvPr id="42" name="Group 41"/>
          <p:cNvGrpSpPr/>
          <p:nvPr/>
        </p:nvGrpSpPr>
        <p:grpSpPr>
          <a:xfrm>
            <a:off x="-9526" y="4800600"/>
            <a:ext cx="9172575" cy="1219200"/>
            <a:chOff x="-1" y="4295776"/>
            <a:chExt cx="9172575" cy="1219200"/>
          </a:xfrm>
        </p:grpSpPr>
        <p:pic>
          <p:nvPicPr>
            <p:cNvPr id="41" name="Picture 2" descr="\\eventsql\dvd\Online_ART\DVD_ART36\Artwork_Imagery\Shapes\Bars\bowtie glass swoosh.png"/>
            <p:cNvPicPr>
              <a:picLocks noChangeAspect="1" noChangeArrowheads="1"/>
            </p:cNvPicPr>
            <p:nvPr/>
          </p:nvPicPr>
          <p:blipFill>
            <a:blip r:embed="rId7">
              <a:lum bright="-100000"/>
            </a:blip>
            <a:srcRect/>
            <a:stretch>
              <a:fillRect/>
            </a:stretch>
          </p:blipFill>
          <p:spPr bwMode="auto">
            <a:xfrm>
              <a:off x="-1" y="4295776"/>
              <a:ext cx="9172575" cy="1219200"/>
            </a:xfrm>
            <a:prstGeom prst="rect">
              <a:avLst/>
            </a:prstGeom>
            <a:noFill/>
          </p:spPr>
        </p:pic>
        <p:sp>
          <p:nvSpPr>
            <p:cNvPr id="35" name="TextBox 34"/>
            <p:cNvSpPr txBox="1"/>
            <p:nvPr/>
          </p:nvSpPr>
          <p:spPr>
            <a:xfrm>
              <a:off x="0" y="4659155"/>
              <a:ext cx="9144000" cy="492443"/>
            </a:xfrm>
            <a:prstGeom prst="rect">
              <a:avLst/>
            </a:prstGeom>
            <a:noFill/>
          </p:spPr>
          <p:txBody>
            <a:bodyPr wrap="square" rtlCol="0">
              <a:spAutoFit/>
            </a:bodyPr>
            <a:lstStyle/>
            <a:p>
              <a:pPr algn="ctr"/>
              <a:r>
                <a:rPr lang="en-US" sz="2500" dirty="0" smtClean="0">
                  <a:solidFill>
                    <a:schemeClr val="accent5">
                      <a:lumMod val="60000"/>
                      <a:lumOff val="40000"/>
                    </a:schemeClr>
                  </a:solidFill>
                  <a:effectLst>
                    <a:outerShdw blurRad="38100" dist="38100" dir="2700000" algn="tl">
                      <a:srgbClr val="000000">
                        <a:alpha val="43137"/>
                      </a:srgbClr>
                    </a:outerShdw>
                  </a:effectLst>
                </a:rPr>
                <a:t>“How do I balance these needs in a changing workplace?”</a:t>
              </a:r>
            </a:p>
          </p:txBody>
        </p:sp>
      </p:grpSp>
    </p:spTree>
    <p:extLst>
      <p:ext uri="{BB962C8B-B14F-4D97-AF65-F5344CB8AC3E}">
        <p14:creationId xmlns="" xmlns:p14="http://schemas.microsoft.com/office/powerpoint/2010/main" val="4947766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2000"/>
                                        <p:tgtEl>
                                          <p:spTgt spid="20"/>
                                        </p:tgtEl>
                                      </p:cBhvr>
                                    </p:animEffect>
                                  </p:childTnLst>
                                </p:cTn>
                              </p:par>
                            </p:childTnLst>
                          </p:cTn>
                        </p:par>
                        <p:par>
                          <p:cTn id="11" fill="hold">
                            <p:stCondLst>
                              <p:cond delay="2000"/>
                            </p:stCondLst>
                            <p:childTnLst>
                              <p:par>
                                <p:cTn id="12" presetID="17" presetClass="entr" presetSubtype="8"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ppt_x</p:attrName>
                                        </p:attrNameLst>
                                      </p:cBhvr>
                                      <p:tavLst>
                                        <p:tav tm="0">
                                          <p:val>
                                            <p:strVal val="#ppt_x-#ppt_w/2"/>
                                          </p:val>
                                        </p:tav>
                                        <p:tav tm="100000">
                                          <p:val>
                                            <p:strVal val="#ppt_x"/>
                                          </p:val>
                                        </p:tav>
                                      </p:tavLst>
                                    </p:anim>
                                    <p:anim calcmode="lin" valueType="num">
                                      <p:cBhvr>
                                        <p:cTn id="15" dur="500" fill="hold"/>
                                        <p:tgtEl>
                                          <p:spTgt spid="27"/>
                                        </p:tgtEl>
                                        <p:attrNameLst>
                                          <p:attrName>ppt_y</p:attrName>
                                        </p:attrNameLst>
                                      </p:cBhvr>
                                      <p:tavLst>
                                        <p:tav tm="0">
                                          <p:val>
                                            <p:strVal val="#ppt_y"/>
                                          </p:val>
                                        </p:tav>
                                        <p:tav tm="100000">
                                          <p:val>
                                            <p:strVal val="#ppt_y"/>
                                          </p:val>
                                        </p:tav>
                                      </p:tavLst>
                                    </p:anim>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strVal val="#ppt_h"/>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childTnLst>
                                </p:cTn>
                              </p:par>
                              <p:par>
                                <p:cTn id="21" presetID="10"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2000"/>
                                        <p:tgtEl>
                                          <p:spTgt spid="21"/>
                                        </p:tgtEl>
                                      </p:cBhvr>
                                    </p:animEffect>
                                  </p:childTnLst>
                                </p:cTn>
                              </p:par>
                            </p:childTnLst>
                          </p:cTn>
                        </p:par>
                        <p:par>
                          <p:cTn id="27" fill="hold">
                            <p:stCondLst>
                              <p:cond delay="4000"/>
                            </p:stCondLst>
                            <p:childTnLst>
                              <p:par>
                                <p:cTn id="28" presetID="17" presetClass="entr" presetSubtype="8"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ppt_x-#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strVal val="#ppt_h"/>
                                          </p:val>
                                        </p:tav>
                                        <p:tav tm="100000">
                                          <p:val>
                                            <p:strVal val="#ppt_h"/>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childTnLst>
                                </p:cTn>
                              </p:par>
                              <p:par>
                                <p:cTn id="37" presetID="10"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2000"/>
                                        <p:tgtEl>
                                          <p:spTgt spid="22"/>
                                        </p:tgtEl>
                                      </p:cBhvr>
                                    </p:animEffect>
                                  </p:childTnLst>
                                </p:cTn>
                              </p:par>
                            </p:childTnLst>
                          </p:cTn>
                        </p:par>
                        <p:par>
                          <p:cTn id="43" fill="hold">
                            <p:stCondLst>
                              <p:cond delay="6000"/>
                            </p:stCondLst>
                            <p:childTnLst>
                              <p:par>
                                <p:cTn id="44" presetID="17" presetClass="entr" presetSubtype="8"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ppt_x</p:attrName>
                                        </p:attrNameLst>
                                      </p:cBhvr>
                                      <p:tavLst>
                                        <p:tav tm="0">
                                          <p:val>
                                            <p:strVal val="#ppt_x-#ppt_w/2"/>
                                          </p:val>
                                        </p:tav>
                                        <p:tav tm="100000">
                                          <p:val>
                                            <p:strVal val="#ppt_x"/>
                                          </p:val>
                                        </p:tav>
                                      </p:tavLst>
                                    </p:anim>
                                    <p:anim calcmode="lin" valueType="num">
                                      <p:cBhvr>
                                        <p:cTn id="47" dur="500" fill="hold"/>
                                        <p:tgtEl>
                                          <p:spTgt spid="32"/>
                                        </p:tgtEl>
                                        <p:attrNameLst>
                                          <p:attrName>ppt_y</p:attrName>
                                        </p:attrNameLst>
                                      </p:cBhvr>
                                      <p:tavLst>
                                        <p:tav tm="0">
                                          <p:val>
                                            <p:strVal val="#ppt_y"/>
                                          </p:val>
                                        </p:tav>
                                        <p:tav tm="100000">
                                          <p:val>
                                            <p:strVal val="#ppt_y"/>
                                          </p:val>
                                        </p:tav>
                                      </p:tavLst>
                                    </p:anim>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strVal val="#ppt_h"/>
                                          </p:val>
                                        </p:tav>
                                        <p:tav tm="100000">
                                          <p:val>
                                            <p:strVal val="#ppt_h"/>
                                          </p:val>
                                        </p:tav>
                                      </p:tavLst>
                                    </p:anim>
                                  </p:childTnLst>
                                </p:cTn>
                              </p:par>
                              <p:par>
                                <p:cTn id="50" presetID="10" presetClass="entr" presetSubtype="0" fill="hold"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50" presetClass="entr" presetSubtype="0" decel="100000" fill="hold" nodeType="click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p:cTn id="57" dur="1000" fill="hold"/>
                                        <p:tgtEl>
                                          <p:spTgt spid="42"/>
                                        </p:tgtEl>
                                        <p:attrNameLst>
                                          <p:attrName>ppt_w</p:attrName>
                                        </p:attrNameLst>
                                      </p:cBhvr>
                                      <p:tavLst>
                                        <p:tav tm="0">
                                          <p:val>
                                            <p:strVal val="#ppt_w+.3"/>
                                          </p:val>
                                        </p:tav>
                                        <p:tav tm="100000">
                                          <p:val>
                                            <p:strVal val="#ppt_w"/>
                                          </p:val>
                                        </p:tav>
                                      </p:tavLst>
                                    </p:anim>
                                    <p:anim calcmode="lin" valueType="num">
                                      <p:cBhvr>
                                        <p:cTn id="58" dur="1000" fill="hold"/>
                                        <p:tgtEl>
                                          <p:spTgt spid="42"/>
                                        </p:tgtEl>
                                        <p:attrNameLst>
                                          <p:attrName>ppt_h</p:attrName>
                                        </p:attrNameLst>
                                      </p:cBhvr>
                                      <p:tavLst>
                                        <p:tav tm="0">
                                          <p:val>
                                            <p:strVal val="#ppt_h"/>
                                          </p:val>
                                        </p:tav>
                                        <p:tav tm="100000">
                                          <p:val>
                                            <p:strVal val="#ppt_h"/>
                                          </p:val>
                                        </p:tav>
                                      </p:tavLst>
                                    </p:anim>
                                    <p:animEffect transition="in" filter="fade">
                                      <p:cBhvr>
                                        <p:cTn id="59"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29" grpId="0" animBg="1"/>
      <p:bldP spid="30" grpId="0" animBg="1"/>
      <p:bldP spid="25" grpId="0" animBg="1"/>
      <p:bldP spid="20" grpId="0"/>
      <p:bldP spid="21" grpId="0"/>
      <p:bldP spid="22" grpId="0"/>
      <p:bldP spid="2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ounded Rectangle 66"/>
          <p:cNvSpPr/>
          <p:nvPr/>
        </p:nvSpPr>
        <p:spPr>
          <a:xfrm>
            <a:off x="126274" y="2018211"/>
            <a:ext cx="8915400" cy="2819400"/>
          </a:xfrm>
          <a:prstGeom prst="roundRect">
            <a:avLst>
              <a:gd name="adj" fmla="val 5556"/>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indent="-523854" algn="ctr" defTabSz="914099">
              <a:lnSpc>
                <a:spcPct val="85000"/>
              </a:lnSpc>
              <a:buClr>
                <a:srgbClr val="FFC000"/>
              </a:buClr>
              <a:buSzPct val="76000"/>
              <a:defRPr/>
            </a:pPr>
            <a:endParaRPr lang="en-US" sz="2300" dirty="0">
              <a:gradFill>
                <a:gsLst>
                  <a:gs pos="0">
                    <a:schemeClr val="tx1"/>
                  </a:gs>
                  <a:gs pos="50000">
                    <a:schemeClr val="tx1"/>
                  </a:gs>
                </a:gsLst>
                <a:lin ang="5400000" scaled="0"/>
              </a:gradFill>
              <a:latin typeface="Segoe" pitchFamily="34" charset="0"/>
            </a:endParaRPr>
          </a:p>
        </p:txBody>
      </p:sp>
      <p:sp>
        <p:nvSpPr>
          <p:cNvPr id="2" name="Title 1"/>
          <p:cNvSpPr>
            <a:spLocks noGrp="1"/>
          </p:cNvSpPr>
          <p:nvPr>
            <p:ph type="title"/>
          </p:nvPr>
        </p:nvSpPr>
        <p:spPr/>
        <p:txBody>
          <a:bodyPr/>
          <a:lstStyle/>
          <a:p>
            <a:r>
              <a:rPr lang="en-US" dirty="0" smtClean="0"/>
              <a:t>Advanced Security</a:t>
            </a:r>
            <a:endParaRPr lang="en-US" dirty="0"/>
          </a:p>
        </p:txBody>
      </p:sp>
      <p:sp>
        <p:nvSpPr>
          <p:cNvPr id="35" name="Rounded Rectangle 34"/>
          <p:cNvSpPr/>
          <p:nvPr/>
        </p:nvSpPr>
        <p:spPr bwMode="auto">
          <a:xfrm>
            <a:off x="3599958" y="2209800"/>
            <a:ext cx="5267325" cy="2460098"/>
          </a:xfrm>
          <a:prstGeom prst="roundRect">
            <a:avLst>
              <a:gd name="adj" fmla="val 6118"/>
            </a:avLst>
          </a:prstGeom>
          <a:gradFill flip="none" rotWithShape="1">
            <a:gsLst>
              <a:gs pos="0">
                <a:schemeClr val="accent2">
                  <a:lumMod val="50000"/>
                </a:schemeClr>
              </a:gs>
              <a:gs pos="50000">
                <a:schemeClr val="accent2">
                  <a:lumMod val="75000"/>
                </a:schemeClr>
              </a:gs>
              <a:gs pos="100000">
                <a:schemeClr val="accent2"/>
              </a:gs>
            </a:gsLst>
            <a:lin ang="13500000" scaled="1"/>
            <a:tileRect/>
          </a:gradFill>
          <a:ln>
            <a:headEnd type="none" w="med" len="med"/>
            <a:tailEnd type="none" w="med" len="med"/>
          </a:ln>
          <a:effectLst>
            <a:outerShdw blurRad="50800" dist="38100" dir="10800000" algn="r" rotWithShape="0">
              <a:prstClr val="black">
                <a:alpha val="40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R="0" lvl="0" indent="0" algn="ctr" defTabSz="914099" fontAlgn="base">
              <a:lnSpc>
                <a:spcPct val="85000"/>
              </a:lnSpc>
              <a:spcBef>
                <a:spcPct val="0"/>
              </a:spcBef>
              <a:spcAft>
                <a:spcPct val="0"/>
              </a:spcAft>
              <a:buClrTx/>
              <a:buSzTx/>
              <a:buFontTx/>
              <a:buNone/>
              <a:tabLst/>
              <a:defRPr/>
            </a:pPr>
            <a:endParaRPr lang="en-US" dirty="0">
              <a:gradFill>
                <a:gsLst>
                  <a:gs pos="0">
                    <a:schemeClr val="bg1"/>
                  </a:gs>
                  <a:gs pos="100000">
                    <a:schemeClr val="bg1"/>
                  </a:gs>
                </a:gsLst>
                <a:lin ang="13500000" scaled="1"/>
              </a:gradFill>
              <a:latin typeface="Segoe Semibold" pitchFamily="34" charset="0"/>
            </a:endParaRPr>
          </a:p>
        </p:txBody>
      </p:sp>
      <p:sp>
        <p:nvSpPr>
          <p:cNvPr id="36" name="Rounded Rectangle 35"/>
          <p:cNvSpPr/>
          <p:nvPr/>
        </p:nvSpPr>
        <p:spPr bwMode="auto">
          <a:xfrm>
            <a:off x="3823565" y="2605699"/>
            <a:ext cx="4825258" cy="1318749"/>
          </a:xfrm>
          <a:prstGeom prst="roundRect">
            <a:avLst>
              <a:gd name="adj" fmla="val 7683"/>
            </a:avLst>
          </a:prstGeom>
          <a:solidFill>
            <a:srgbClr val="FFFFFF">
              <a:alpha val="25000"/>
            </a:srgbClr>
          </a:solidFill>
          <a:ln w="952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0969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73737"/>
              </a:solidFill>
              <a:effectLst/>
              <a:uLnTx/>
              <a:uFillTx/>
              <a:latin typeface="Arial"/>
              <a:ea typeface="+mn-ea"/>
              <a:cs typeface="+mn-cs"/>
            </a:endParaRPr>
          </a:p>
        </p:txBody>
      </p:sp>
      <p:sp>
        <p:nvSpPr>
          <p:cNvPr id="37" name="Rounded Rectangle 36"/>
          <p:cNvSpPr/>
          <p:nvPr/>
        </p:nvSpPr>
        <p:spPr bwMode="auto">
          <a:xfrm>
            <a:off x="363210" y="2209800"/>
            <a:ext cx="2122488" cy="2460098"/>
          </a:xfrm>
          <a:prstGeom prst="roundRect">
            <a:avLst>
              <a:gd name="adj" fmla="val 7464"/>
            </a:avLst>
          </a:prstGeom>
          <a:gradFill flip="none" rotWithShape="1">
            <a:gsLst>
              <a:gs pos="0">
                <a:schemeClr val="accent2">
                  <a:lumMod val="50000"/>
                </a:schemeClr>
              </a:gs>
              <a:gs pos="50000">
                <a:schemeClr val="accent2">
                  <a:lumMod val="75000"/>
                </a:schemeClr>
              </a:gs>
              <a:gs pos="100000">
                <a:schemeClr val="accent2"/>
              </a:gs>
            </a:gsLst>
            <a:lin ang="13500000" scaled="1"/>
            <a:tileRect/>
          </a:gradFill>
          <a:ln>
            <a:headEnd type="none" w="med" len="med"/>
            <a:tailEnd type="none" w="med" len="med"/>
          </a:ln>
          <a:effectLst>
            <a:outerShdw blurRad="50800" dist="38100" dir="10800000" algn="r" rotWithShape="0">
              <a:prstClr val="black">
                <a:alpha val="40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99" fontAlgn="base">
              <a:lnSpc>
                <a:spcPct val="85000"/>
              </a:lnSpc>
              <a:spcBef>
                <a:spcPct val="0"/>
              </a:spcBef>
              <a:spcAft>
                <a:spcPct val="0"/>
              </a:spcAft>
              <a:defRPr/>
            </a:pPr>
            <a:endParaRPr lang="en-US" dirty="0">
              <a:gradFill>
                <a:gsLst>
                  <a:gs pos="0">
                    <a:schemeClr val="bg1"/>
                  </a:gs>
                  <a:gs pos="100000">
                    <a:schemeClr val="bg1"/>
                  </a:gs>
                </a:gsLst>
                <a:lin ang="13500000" scaled="1"/>
              </a:gradFill>
              <a:latin typeface="Segoe Semibold" pitchFamily="34" charset="0"/>
            </a:endParaRPr>
          </a:p>
        </p:txBody>
      </p:sp>
      <p:sp>
        <p:nvSpPr>
          <p:cNvPr id="38" name="Text Box 154"/>
          <p:cNvSpPr txBox="1">
            <a:spLocks noChangeArrowheads="1"/>
          </p:cNvSpPr>
          <p:nvPr/>
        </p:nvSpPr>
        <p:spPr bwMode="auto">
          <a:xfrm>
            <a:off x="5849446" y="4133395"/>
            <a:ext cx="3097212" cy="461665"/>
          </a:xfrm>
          <a:prstGeom prst="rect">
            <a:avLst/>
          </a:prstGeom>
          <a:noFill/>
          <a:ln w="9525">
            <a:noFill/>
            <a:miter lim="800000"/>
            <a:headEnd/>
            <a:tailEnd/>
          </a:ln>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mj-lt"/>
                <a:ea typeface="+mn-ea"/>
                <a:cs typeface="+mn-cs"/>
              </a:rPr>
              <a:t>Antivirus and anti-spam protection for Exchange Server </a:t>
            </a:r>
            <a:r>
              <a:rPr kumimoji="0" lang="en-US" sz="1200" b="0" i="0" u="none" strike="noStrike" kern="1200" cap="none" spc="0" normalizeH="0" baseline="0" noProof="0" dirty="0" smtClean="0">
                <a:ln>
                  <a:noFill/>
                </a:ln>
                <a:solidFill>
                  <a:srgbClr val="FFFFFF"/>
                </a:solidFill>
                <a:effectLst/>
                <a:uLnTx/>
                <a:uFillTx/>
                <a:latin typeface="+mj-lt"/>
                <a:ea typeface="+mn-ea"/>
                <a:cs typeface="+mn-cs"/>
              </a:rPr>
              <a:t>2010 </a:t>
            </a:r>
            <a:r>
              <a:rPr kumimoji="0" lang="en-US" sz="1200" b="0" i="0" u="none" strike="noStrike" kern="1200" cap="none" spc="0" normalizeH="0" baseline="0" noProof="0" dirty="0">
                <a:ln>
                  <a:noFill/>
                </a:ln>
                <a:solidFill>
                  <a:srgbClr val="FFFFFF"/>
                </a:solidFill>
                <a:effectLst/>
                <a:uLnTx/>
                <a:uFillTx/>
                <a:latin typeface="+mj-lt"/>
                <a:ea typeface="+mn-ea"/>
                <a:cs typeface="+mn-cs"/>
              </a:rPr>
              <a:t>Server Roles</a:t>
            </a:r>
          </a:p>
        </p:txBody>
      </p:sp>
      <p:sp>
        <p:nvSpPr>
          <p:cNvPr id="39" name="Text Box 156"/>
          <p:cNvSpPr txBox="1">
            <a:spLocks noChangeArrowheads="1"/>
          </p:cNvSpPr>
          <p:nvPr/>
        </p:nvSpPr>
        <p:spPr bwMode="auto">
          <a:xfrm>
            <a:off x="4771533" y="2220680"/>
            <a:ext cx="2971800" cy="369332"/>
          </a:xfrm>
          <a:prstGeom prst="rect">
            <a:avLst/>
          </a:prstGeom>
          <a:noFill/>
          <a:ln w="50800">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180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mj-lt"/>
                <a:ea typeface="+mn-ea"/>
                <a:cs typeface="+mn-cs"/>
              </a:rPr>
              <a:t>On-Premises </a:t>
            </a:r>
            <a:r>
              <a:rPr kumimoji="0" lang="en-US" sz="1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mj-lt"/>
                <a:ea typeface="+mn-ea"/>
                <a:cs typeface="+mn-cs"/>
              </a:rPr>
              <a:t>Software</a:t>
            </a:r>
          </a:p>
        </p:txBody>
      </p:sp>
      <p:sp>
        <p:nvSpPr>
          <p:cNvPr id="40" name="AutoShape 173"/>
          <p:cNvSpPr>
            <a:spLocks noChangeArrowheads="1"/>
          </p:cNvSpPr>
          <p:nvPr/>
        </p:nvSpPr>
        <p:spPr bwMode="auto">
          <a:xfrm>
            <a:off x="1126797" y="2979050"/>
            <a:ext cx="1295400" cy="703094"/>
          </a:xfrm>
          <a:prstGeom prst="rightArrow">
            <a:avLst>
              <a:gd name="adj1" fmla="val 50000"/>
              <a:gd name="adj2" fmla="val 50233"/>
            </a:avLst>
          </a:prstGeom>
          <a:gradFill rotWithShape="1">
            <a:gsLst>
              <a:gs pos="0">
                <a:srgbClr val="FFFFFF">
                  <a:lumMod val="50000"/>
                  <a:lumOff val="50000"/>
                  <a:alpha val="0"/>
                </a:srgbClr>
              </a:gs>
              <a:gs pos="100000">
                <a:srgbClr val="FFFFFF">
                  <a:lumMod val="50000"/>
                  <a:lumOff val="50000"/>
                </a:srgbClr>
              </a:gs>
            </a:gsLst>
            <a:lin ang="0" scaled="1"/>
          </a:gradFill>
          <a:ln w="12700" algn="ctr">
            <a:noFill/>
            <a:miter lim="800000"/>
            <a:headEnd/>
            <a:tailEnd/>
          </a:ln>
        </p:spPr>
        <p:txBody>
          <a:bodyPr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85000"/>
              </a:lnSpc>
              <a:spcBef>
                <a:spcPct val="2000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Semibold" pitchFamily="34" charset="0"/>
            </a:endParaRPr>
          </a:p>
        </p:txBody>
      </p:sp>
      <p:sp>
        <p:nvSpPr>
          <p:cNvPr id="41" name="Text Box 125"/>
          <p:cNvSpPr txBox="1">
            <a:spLocks noChangeArrowheads="1"/>
          </p:cNvSpPr>
          <p:nvPr/>
        </p:nvSpPr>
        <p:spPr bwMode="auto">
          <a:xfrm>
            <a:off x="360035" y="2231793"/>
            <a:ext cx="2108200" cy="369332"/>
          </a:xfrm>
          <a:prstGeom prst="rect">
            <a:avLst/>
          </a:prstGeom>
          <a:noFill/>
          <a:ln w="50800">
            <a:noFill/>
            <a:miter lim="800000"/>
            <a:headEnd/>
            <a:tailEnd/>
          </a:ln>
          <a:effectLst/>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1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mj-lt"/>
                <a:ea typeface="+mn-ea"/>
                <a:cs typeface="+mn-cs"/>
              </a:rPr>
              <a:t>Hosted Service</a:t>
            </a:r>
          </a:p>
        </p:txBody>
      </p:sp>
      <p:grpSp>
        <p:nvGrpSpPr>
          <p:cNvPr id="42" name="Group 41"/>
          <p:cNvGrpSpPr/>
          <p:nvPr/>
        </p:nvGrpSpPr>
        <p:grpSpPr>
          <a:xfrm>
            <a:off x="3824247" y="3106996"/>
            <a:ext cx="1709737" cy="780427"/>
            <a:chOff x="3983945" y="2747772"/>
            <a:chExt cx="1709737" cy="780427"/>
          </a:xfrm>
        </p:grpSpPr>
        <p:sp>
          <p:nvSpPr>
            <p:cNvPr id="62" name="Text Box 159"/>
            <p:cNvSpPr txBox="1">
              <a:spLocks noChangeArrowheads="1"/>
            </p:cNvSpPr>
            <p:nvPr/>
          </p:nvSpPr>
          <p:spPr bwMode="auto">
            <a:xfrm>
              <a:off x="3983945" y="3251200"/>
              <a:ext cx="1709737" cy="276999"/>
            </a:xfrm>
            <a:prstGeom prst="rect">
              <a:avLst/>
            </a:prstGeom>
            <a:noFill/>
            <a:ln w="12700" algn="ctr">
              <a:noFill/>
              <a:miter lim="800000"/>
              <a:headEnd/>
              <a:tailEnd/>
            </a:ln>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73737"/>
                  </a:solidFill>
                  <a:effectLst/>
                  <a:uLnTx/>
                  <a:uFillTx/>
                  <a:latin typeface="Segoe Semibold" pitchFamily="34" charset="0"/>
                </a:rPr>
                <a:t>Hub Transport Server</a:t>
              </a:r>
            </a:p>
          </p:txBody>
        </p:sp>
        <p:grpSp>
          <p:nvGrpSpPr>
            <p:cNvPr id="63" name="Group 62"/>
            <p:cNvGrpSpPr/>
            <p:nvPr/>
          </p:nvGrpSpPr>
          <p:grpSpPr>
            <a:xfrm>
              <a:off x="4588633" y="2747772"/>
              <a:ext cx="594555" cy="536337"/>
              <a:chOff x="4468890" y="2747772"/>
              <a:chExt cx="594555" cy="536337"/>
            </a:xfrm>
          </p:grpSpPr>
          <p:pic>
            <p:nvPicPr>
              <p:cNvPr id="64" name="Picture 63" descr="C:\Documents and Settings\justin\Desktop\JC015\Servers computer.png"/>
              <p:cNvPicPr>
                <a:picLocks noChangeAspect="1" noChangeArrowheads="1"/>
              </p:cNvPicPr>
              <p:nvPr/>
            </p:nvPicPr>
            <p:blipFill>
              <a:blip r:embed="rId3" cstate="screen"/>
              <a:srcRect/>
              <a:stretch>
                <a:fillRect/>
              </a:stretch>
            </p:blipFill>
            <p:spPr bwMode="auto">
              <a:xfrm>
                <a:off x="4468890" y="2747772"/>
                <a:ext cx="391939" cy="536337"/>
              </a:xfrm>
              <a:prstGeom prst="rect">
                <a:avLst/>
              </a:prstGeom>
              <a:noFill/>
            </p:spPr>
          </p:pic>
          <p:pic>
            <p:nvPicPr>
              <p:cNvPr id="65" name="Picture 64" descr="letter"/>
              <p:cNvPicPr>
                <a:picLocks noChangeAspect="1" noChangeArrowheads="1"/>
              </p:cNvPicPr>
              <p:nvPr/>
            </p:nvPicPr>
            <p:blipFill>
              <a:blip r:embed="rId4" cstate="screen"/>
              <a:srcRect/>
              <a:stretch>
                <a:fillRect/>
              </a:stretch>
            </p:blipFill>
            <p:spPr bwMode="auto">
              <a:xfrm>
                <a:off x="4708441" y="2847148"/>
                <a:ext cx="355004" cy="315899"/>
              </a:xfrm>
              <a:prstGeom prst="rect">
                <a:avLst/>
              </a:prstGeom>
              <a:noFill/>
              <a:ln w="9525">
                <a:noFill/>
                <a:miter lim="800000"/>
                <a:headEnd/>
                <a:tailEnd/>
              </a:ln>
              <a:effectLst>
                <a:outerShdw dist="35921" dir="2700000" algn="ctr" rotWithShape="0">
                  <a:srgbClr val="FFC000">
                    <a:alpha val="50000"/>
                  </a:srgbClr>
                </a:outerShdw>
              </a:effectLst>
            </p:spPr>
          </p:pic>
        </p:grpSp>
      </p:grpSp>
      <p:grpSp>
        <p:nvGrpSpPr>
          <p:cNvPr id="43" name="Group 42"/>
          <p:cNvGrpSpPr/>
          <p:nvPr/>
        </p:nvGrpSpPr>
        <p:grpSpPr>
          <a:xfrm>
            <a:off x="5570242" y="3106996"/>
            <a:ext cx="1232582" cy="780427"/>
            <a:chOff x="5729940" y="2747772"/>
            <a:chExt cx="1232582" cy="780427"/>
          </a:xfrm>
        </p:grpSpPr>
        <p:sp>
          <p:nvSpPr>
            <p:cNvPr id="59" name="Text Box 158"/>
            <p:cNvSpPr txBox="1">
              <a:spLocks noChangeArrowheads="1"/>
            </p:cNvSpPr>
            <p:nvPr/>
          </p:nvSpPr>
          <p:spPr bwMode="auto">
            <a:xfrm>
              <a:off x="5729940" y="3251200"/>
              <a:ext cx="1232582" cy="276999"/>
            </a:xfrm>
            <a:prstGeom prst="rect">
              <a:avLst/>
            </a:prstGeom>
            <a:noFill/>
            <a:ln w="12700" algn="ctr">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73737"/>
                  </a:solidFill>
                  <a:effectLst/>
                  <a:uLnTx/>
                  <a:uFillTx/>
                  <a:latin typeface="Segoe Semibold" pitchFamily="34" charset="0"/>
                </a:rPr>
                <a:t>Mailbox Server</a:t>
              </a:r>
            </a:p>
          </p:txBody>
        </p:sp>
        <p:pic>
          <p:nvPicPr>
            <p:cNvPr id="60" name="Picture 59" descr="C:\Documents and Settings\justin\Desktop\JC015\Servers computer.png"/>
            <p:cNvPicPr>
              <a:picLocks noChangeAspect="1" noChangeArrowheads="1"/>
            </p:cNvPicPr>
            <p:nvPr/>
          </p:nvPicPr>
          <p:blipFill>
            <a:blip r:embed="rId3" cstate="screen"/>
            <a:srcRect/>
            <a:stretch>
              <a:fillRect/>
            </a:stretch>
          </p:blipFill>
          <p:spPr bwMode="auto">
            <a:xfrm>
              <a:off x="6058205" y="2747772"/>
              <a:ext cx="391939" cy="536337"/>
            </a:xfrm>
            <a:prstGeom prst="rect">
              <a:avLst/>
            </a:prstGeom>
            <a:noFill/>
          </p:spPr>
        </p:pic>
        <p:pic>
          <p:nvPicPr>
            <p:cNvPr id="61" name="Picture 60" descr="box"/>
            <p:cNvPicPr>
              <a:picLocks noChangeAspect="1" noChangeArrowheads="1"/>
            </p:cNvPicPr>
            <p:nvPr/>
          </p:nvPicPr>
          <p:blipFill>
            <a:blip r:embed="rId5" cstate="screen"/>
            <a:srcRect/>
            <a:stretch>
              <a:fillRect/>
            </a:stretch>
          </p:blipFill>
          <p:spPr bwMode="auto">
            <a:xfrm>
              <a:off x="6281262" y="2827309"/>
              <a:ext cx="290308" cy="358629"/>
            </a:xfrm>
            <a:prstGeom prst="rect">
              <a:avLst/>
            </a:prstGeom>
            <a:noFill/>
            <a:ln w="9525">
              <a:noFill/>
              <a:miter lim="800000"/>
              <a:headEnd/>
              <a:tailEnd/>
            </a:ln>
            <a:effectLst>
              <a:outerShdw dist="35921" dir="2700000" algn="ctr" rotWithShape="0">
                <a:srgbClr val="FFC000">
                  <a:alpha val="50000"/>
                </a:srgbClr>
              </a:outerShdw>
            </a:effectLst>
          </p:spPr>
        </p:pic>
      </p:grpSp>
      <p:grpSp>
        <p:nvGrpSpPr>
          <p:cNvPr id="44" name="Group 43"/>
          <p:cNvGrpSpPr/>
          <p:nvPr/>
        </p:nvGrpSpPr>
        <p:grpSpPr>
          <a:xfrm>
            <a:off x="6990483" y="3106996"/>
            <a:ext cx="1571713" cy="780427"/>
            <a:chOff x="7150181" y="2747772"/>
            <a:chExt cx="1571713" cy="780427"/>
          </a:xfrm>
        </p:grpSpPr>
        <p:pic>
          <p:nvPicPr>
            <p:cNvPr id="54" name="Picture 53" descr="C:\Documents and Settings\justin\Desktop\JC015\Servers computer.png"/>
            <p:cNvPicPr>
              <a:picLocks noChangeAspect="1" noChangeArrowheads="1"/>
            </p:cNvPicPr>
            <p:nvPr/>
          </p:nvPicPr>
          <p:blipFill>
            <a:blip r:embed="rId3" cstate="screen"/>
            <a:srcRect/>
            <a:stretch>
              <a:fillRect/>
            </a:stretch>
          </p:blipFill>
          <p:spPr bwMode="auto">
            <a:xfrm>
              <a:off x="7647520" y="2747772"/>
              <a:ext cx="391939" cy="536337"/>
            </a:xfrm>
            <a:prstGeom prst="rect">
              <a:avLst/>
            </a:prstGeom>
            <a:noFill/>
          </p:spPr>
        </p:pic>
        <p:sp>
          <p:nvSpPr>
            <p:cNvPr id="55" name="Text Box 160"/>
            <p:cNvSpPr txBox="1">
              <a:spLocks noChangeArrowheads="1"/>
            </p:cNvSpPr>
            <p:nvPr/>
          </p:nvSpPr>
          <p:spPr bwMode="auto">
            <a:xfrm>
              <a:off x="7150181" y="3251200"/>
              <a:ext cx="1571713" cy="276999"/>
            </a:xfrm>
            <a:prstGeom prst="rect">
              <a:avLst/>
            </a:prstGeom>
            <a:noFill/>
            <a:ln w="12700" algn="ctr">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73737"/>
                  </a:solidFill>
                  <a:effectLst/>
                  <a:uLnTx/>
                  <a:uFillTx/>
                  <a:latin typeface="Segoe Semibold" pitchFamily="34" charset="0"/>
                </a:rPr>
                <a:t>Client Access Server</a:t>
              </a:r>
            </a:p>
          </p:txBody>
        </p:sp>
        <p:grpSp>
          <p:nvGrpSpPr>
            <p:cNvPr id="56" name="Group 55"/>
            <p:cNvGrpSpPr/>
            <p:nvPr/>
          </p:nvGrpSpPr>
          <p:grpSpPr>
            <a:xfrm>
              <a:off x="7842665" y="2932711"/>
              <a:ext cx="365617" cy="334364"/>
              <a:chOff x="7505208" y="2932711"/>
              <a:chExt cx="365617" cy="334364"/>
            </a:xfrm>
          </p:grpSpPr>
          <p:pic>
            <p:nvPicPr>
              <p:cNvPr id="57" name="Picture 56" descr="letter"/>
              <p:cNvPicPr>
                <a:picLocks noChangeAspect="1" noChangeArrowheads="1"/>
              </p:cNvPicPr>
              <p:nvPr/>
            </p:nvPicPr>
            <p:blipFill>
              <a:blip r:embed="rId6" cstate="screen"/>
              <a:srcRect/>
              <a:stretch>
                <a:fillRect/>
              </a:stretch>
            </p:blipFill>
            <p:spPr bwMode="auto">
              <a:xfrm>
                <a:off x="7534852" y="2932711"/>
                <a:ext cx="335973" cy="309936"/>
              </a:xfrm>
              <a:prstGeom prst="rect">
                <a:avLst/>
              </a:prstGeom>
              <a:noFill/>
              <a:ln w="9525">
                <a:noFill/>
                <a:miter lim="800000"/>
                <a:headEnd/>
                <a:tailEnd/>
              </a:ln>
              <a:effectLst>
                <a:outerShdw dist="35921" dir="2700000" algn="ctr" rotWithShape="0">
                  <a:srgbClr val="FFC000">
                    <a:alpha val="50000"/>
                  </a:srgbClr>
                </a:outerShdw>
              </a:effectLst>
            </p:spPr>
          </p:pic>
          <p:pic>
            <p:nvPicPr>
              <p:cNvPr id="58" name="Picture 57" descr="man1"/>
              <p:cNvPicPr>
                <a:picLocks noChangeAspect="1" noChangeArrowheads="1"/>
              </p:cNvPicPr>
              <p:nvPr/>
            </p:nvPicPr>
            <p:blipFill>
              <a:blip r:embed="rId7" cstate="screen"/>
              <a:srcRect/>
              <a:stretch>
                <a:fillRect/>
              </a:stretch>
            </p:blipFill>
            <p:spPr bwMode="auto">
              <a:xfrm>
                <a:off x="7505208" y="3013630"/>
                <a:ext cx="197631" cy="253445"/>
              </a:xfrm>
              <a:prstGeom prst="rect">
                <a:avLst/>
              </a:prstGeom>
              <a:noFill/>
              <a:ln w="9525">
                <a:noFill/>
                <a:miter lim="800000"/>
                <a:headEnd/>
                <a:tailEnd/>
              </a:ln>
              <a:effectLst>
                <a:outerShdw dist="35921" dir="2700000" algn="ctr" rotWithShape="0">
                  <a:srgbClr val="FFC000">
                    <a:alpha val="50000"/>
                  </a:srgbClr>
                </a:outerShdw>
              </a:effectLst>
            </p:spPr>
          </p:pic>
        </p:grpSp>
      </p:grpSp>
      <p:grpSp>
        <p:nvGrpSpPr>
          <p:cNvPr id="45" name="Group 44"/>
          <p:cNvGrpSpPr/>
          <p:nvPr/>
        </p:nvGrpSpPr>
        <p:grpSpPr>
          <a:xfrm>
            <a:off x="425574" y="2993564"/>
            <a:ext cx="1156447" cy="612314"/>
            <a:chOff x="2372980" y="2731906"/>
            <a:chExt cx="1299303" cy="687953"/>
          </a:xfrm>
        </p:grpSpPr>
        <p:pic>
          <p:nvPicPr>
            <p:cNvPr id="52" name="Picture 51" descr="C:\Documents and Settings\justin\Desktop\JC015\cloud illustration icon.png"/>
            <p:cNvPicPr>
              <a:picLocks noChangeAspect="1" noChangeArrowheads="1"/>
            </p:cNvPicPr>
            <p:nvPr/>
          </p:nvPicPr>
          <p:blipFill>
            <a:blip r:embed="rId8" cstate="screen"/>
            <a:srcRect/>
            <a:stretch>
              <a:fillRect/>
            </a:stretch>
          </p:blipFill>
          <p:spPr bwMode="auto">
            <a:xfrm>
              <a:off x="2372980" y="2731906"/>
              <a:ext cx="1299303" cy="687953"/>
            </a:xfrm>
            <a:prstGeom prst="rect">
              <a:avLst/>
            </a:prstGeom>
            <a:noFill/>
          </p:spPr>
        </p:pic>
        <p:sp>
          <p:nvSpPr>
            <p:cNvPr id="53" name="TextBox 64"/>
            <p:cNvSpPr txBox="1"/>
            <p:nvPr/>
          </p:nvSpPr>
          <p:spPr>
            <a:xfrm>
              <a:off x="2470824" y="2942776"/>
              <a:ext cx="1088507" cy="31121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373737"/>
                  </a:solidFill>
                  <a:effectLst/>
                  <a:uLnTx/>
                  <a:uFillTx/>
                  <a:latin typeface="Segoe Semibold" pitchFamily="34" charset="0"/>
                </a:rPr>
                <a:t>Internet</a:t>
              </a:r>
              <a:endParaRPr kumimoji="0" lang="en-US" sz="1200" b="0" i="0" u="none" strike="noStrike" kern="1200" cap="none" spc="0" normalizeH="0" baseline="0" noProof="0" dirty="0">
                <a:ln>
                  <a:noFill/>
                </a:ln>
                <a:solidFill>
                  <a:srgbClr val="373737"/>
                </a:solidFill>
                <a:effectLst/>
                <a:uLnTx/>
                <a:uFillTx/>
                <a:latin typeface="Segoe Semibold" pitchFamily="34" charset="0"/>
              </a:endParaRPr>
            </a:p>
          </p:txBody>
        </p:sp>
      </p:grpSp>
      <p:sp>
        <p:nvSpPr>
          <p:cNvPr id="46" name="TextBox 65"/>
          <p:cNvSpPr txBox="1"/>
          <p:nvPr/>
        </p:nvSpPr>
        <p:spPr>
          <a:xfrm>
            <a:off x="1644775" y="3189509"/>
            <a:ext cx="664029"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373737"/>
                </a:solidFill>
                <a:effectLst/>
                <a:uLnTx/>
                <a:uFillTx/>
                <a:latin typeface="Segoe Semibold" pitchFamily="34" charset="0"/>
              </a:rPr>
              <a:t>SMTP      </a:t>
            </a:r>
          </a:p>
        </p:txBody>
      </p:sp>
      <p:pic>
        <p:nvPicPr>
          <p:cNvPr id="47" name="Picture 46" descr="C:\Documents and Settings\justin\Desktop\JC015\Security firewall fire wall secure.png"/>
          <p:cNvPicPr>
            <a:picLocks noChangeAspect="1" noChangeArrowheads="1"/>
          </p:cNvPicPr>
          <p:nvPr/>
        </p:nvPicPr>
        <p:blipFill>
          <a:blip r:embed="rId9" cstate="screen"/>
          <a:srcRect/>
          <a:stretch>
            <a:fillRect/>
          </a:stretch>
        </p:blipFill>
        <p:spPr bwMode="auto">
          <a:xfrm>
            <a:off x="2662949" y="2979275"/>
            <a:ext cx="707065" cy="1091769"/>
          </a:xfrm>
          <a:prstGeom prst="rect">
            <a:avLst/>
          </a:prstGeom>
          <a:noFill/>
        </p:spPr>
      </p:pic>
      <p:pic>
        <p:nvPicPr>
          <p:cNvPr id="48" name="Picture 47" descr="ExchangeSvr2010_h_rgb_r.png"/>
          <p:cNvPicPr>
            <a:picLocks noChangeAspect="1"/>
          </p:cNvPicPr>
          <p:nvPr/>
        </p:nvPicPr>
        <p:blipFill>
          <a:blip r:embed="rId10" cstate="screen"/>
          <a:stretch>
            <a:fillRect/>
          </a:stretch>
        </p:blipFill>
        <p:spPr>
          <a:xfrm>
            <a:off x="5180394" y="2661455"/>
            <a:ext cx="2138944" cy="345688"/>
          </a:xfrm>
          <a:prstGeom prst="rect">
            <a:avLst/>
          </a:prstGeom>
        </p:spPr>
      </p:pic>
      <p:sp>
        <p:nvSpPr>
          <p:cNvPr id="49" name="Rectangle 48"/>
          <p:cNvSpPr/>
          <p:nvPr/>
        </p:nvSpPr>
        <p:spPr>
          <a:xfrm>
            <a:off x="372708" y="5029200"/>
            <a:ext cx="8753708" cy="114903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96875" lvl="2" indent="-396875" defTabSz="914363" fontAlgn="base">
              <a:lnSpc>
                <a:spcPct val="90000"/>
              </a:lnSpc>
              <a:spcBef>
                <a:spcPct val="20000"/>
              </a:spcBef>
              <a:spcAft>
                <a:spcPts val="400"/>
              </a:spcAft>
              <a:buClr>
                <a:srgbClr val="777777"/>
              </a:buClr>
              <a:buSzPct val="130000"/>
              <a:buBlip>
                <a:blip r:embed="rId11"/>
              </a:buBlip>
              <a:defRPr/>
            </a:pPr>
            <a:r>
              <a:rPr lang="en-US" sz="2000" dirty="0">
                <a:solidFill>
                  <a:srgbClr val="99CC99"/>
                </a:solidFill>
              </a:rPr>
              <a:t>Multiple scan engines throughout the corporate infrastructure</a:t>
            </a:r>
          </a:p>
          <a:p>
            <a:pPr marL="396875" lvl="2" indent="-396875" defTabSz="914363" fontAlgn="base">
              <a:lnSpc>
                <a:spcPct val="90000"/>
              </a:lnSpc>
              <a:spcBef>
                <a:spcPct val="20000"/>
              </a:spcBef>
              <a:spcAft>
                <a:spcPts val="400"/>
              </a:spcAft>
              <a:buClr>
                <a:srgbClr val="777777"/>
              </a:buClr>
              <a:buSzPct val="130000"/>
              <a:buBlip>
                <a:blip r:embed="rId11"/>
              </a:buBlip>
              <a:defRPr/>
            </a:pPr>
            <a:r>
              <a:rPr lang="en-US" sz="2000" dirty="0">
                <a:solidFill>
                  <a:srgbClr val="99CC99"/>
                </a:solidFill>
              </a:rPr>
              <a:t>Tight integration with Exchange maximizes availability and performance</a:t>
            </a:r>
          </a:p>
          <a:p>
            <a:pPr marL="396875" lvl="2" indent="-396875" defTabSz="914363" fontAlgn="base">
              <a:lnSpc>
                <a:spcPct val="90000"/>
              </a:lnSpc>
              <a:spcBef>
                <a:spcPct val="20000"/>
              </a:spcBef>
              <a:spcAft>
                <a:spcPts val="400"/>
              </a:spcAft>
              <a:buClr>
                <a:srgbClr val="777777"/>
              </a:buClr>
              <a:buSzPct val="130000"/>
              <a:buBlip>
                <a:blip r:embed="rId11"/>
              </a:buBlip>
              <a:defRPr/>
            </a:pPr>
            <a:r>
              <a:rPr lang="en-US" sz="2000" dirty="0">
                <a:solidFill>
                  <a:srgbClr val="99CC99"/>
                </a:solidFill>
              </a:rPr>
              <a:t>Easy-to-use admin console for central configuration and operation</a:t>
            </a:r>
          </a:p>
        </p:txBody>
      </p:sp>
      <p:pic>
        <p:nvPicPr>
          <p:cNvPr id="50" name="Picture 49" descr="F:\LIAB and VLE\Forefront-Protect10-ExchSrvr_h_bL_r.png"/>
          <p:cNvPicPr>
            <a:picLocks noChangeAspect="1" noChangeArrowheads="1"/>
          </p:cNvPicPr>
          <p:nvPr/>
        </p:nvPicPr>
        <p:blipFill>
          <a:blip r:embed="rId12" cstate="print"/>
          <a:srcRect/>
          <a:stretch>
            <a:fillRect/>
          </a:stretch>
        </p:blipFill>
        <p:spPr bwMode="auto">
          <a:xfrm>
            <a:off x="4212207" y="4012742"/>
            <a:ext cx="1227840" cy="590532"/>
          </a:xfrm>
          <a:prstGeom prst="rect">
            <a:avLst/>
          </a:prstGeom>
          <a:noFill/>
        </p:spPr>
      </p:pic>
      <p:pic>
        <p:nvPicPr>
          <p:cNvPr id="51" name="Picture 50" descr="C:\Users\ianhamer\Desktop\Forefront-OPExch_h_bL_r.png"/>
          <p:cNvPicPr>
            <a:picLocks noChangeAspect="1" noChangeArrowheads="1"/>
          </p:cNvPicPr>
          <p:nvPr/>
        </p:nvPicPr>
        <p:blipFill>
          <a:blip r:embed="rId13" cstate="print"/>
          <a:srcRect/>
          <a:stretch>
            <a:fillRect/>
          </a:stretch>
        </p:blipFill>
        <p:spPr bwMode="auto">
          <a:xfrm>
            <a:off x="507541" y="3945946"/>
            <a:ext cx="1801368" cy="376544"/>
          </a:xfrm>
          <a:prstGeom prst="rect">
            <a:avLst/>
          </a:prstGeom>
          <a:noFill/>
        </p:spPr>
      </p:pic>
      <p:sp>
        <p:nvSpPr>
          <p:cNvPr id="66" name="Rectangle 65"/>
          <p:cNvSpPr/>
          <p:nvPr/>
        </p:nvSpPr>
        <p:spPr>
          <a:xfrm>
            <a:off x="503814" y="1069210"/>
            <a:ext cx="8116614" cy="867930"/>
          </a:xfrm>
          <a:prstGeom prst="rect">
            <a:avLst/>
          </a:prstGeom>
        </p:spPr>
        <p:txBody>
          <a:bodyPr wrap="square">
            <a:spAutoFit/>
          </a:bodyPr>
          <a:lstStyle/>
          <a:p>
            <a:pPr algn="ctr">
              <a:lnSpc>
                <a:spcPct val="90000"/>
              </a:lnSpc>
              <a:spcBef>
                <a:spcPct val="20000"/>
              </a:spcBef>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Prevent malicious software and spam from </a:t>
            </a:r>
            <a:b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b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entering into the messaging environment</a:t>
            </a:r>
          </a:p>
        </p:txBody>
      </p:sp>
    </p:spTree>
    <p:extLst>
      <p:ext uri="{BB962C8B-B14F-4D97-AF65-F5344CB8AC3E}">
        <p14:creationId xmlns="" xmlns:p14="http://schemas.microsoft.com/office/powerpoint/2010/main" val="46159572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334767" y="800434"/>
            <a:ext cx="8293396" cy="2467867"/>
          </a:xfrm>
          <a:prstGeom prst="roundRect">
            <a:avLst>
              <a:gd name="adj" fmla="val 1953"/>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smtClean="0">
              <a:gradFill>
                <a:gsLst>
                  <a:gs pos="0">
                    <a:schemeClr val="tx1"/>
                  </a:gs>
                  <a:gs pos="50000">
                    <a:schemeClr val="tx1"/>
                  </a:gs>
                </a:gsLst>
                <a:lin ang="5400000" scaled="0"/>
              </a:gradFill>
              <a:latin typeface="Segoe" pitchFamily="34" charset="0"/>
            </a:endParaRPr>
          </a:p>
        </p:txBody>
      </p:sp>
      <p:sp>
        <p:nvSpPr>
          <p:cNvPr id="2" name="Title 1"/>
          <p:cNvSpPr>
            <a:spLocks noGrp="1"/>
          </p:cNvSpPr>
          <p:nvPr>
            <p:ph type="title"/>
          </p:nvPr>
        </p:nvSpPr>
        <p:spPr>
          <a:xfrm>
            <a:off x="381000" y="185032"/>
            <a:ext cx="8382000" cy="664797"/>
          </a:xfrm>
        </p:spPr>
        <p:txBody>
          <a:bodyPr/>
          <a:lstStyle/>
          <a:p>
            <a:r>
              <a:rPr lang="en-US" dirty="0" smtClean="0"/>
              <a:t>Block/Allow List</a:t>
            </a:r>
            <a:endParaRPr lang="en-US" dirty="0"/>
          </a:p>
        </p:txBody>
      </p:sp>
      <p:sp>
        <p:nvSpPr>
          <p:cNvPr id="3" name="TextBox 2"/>
          <p:cNvSpPr txBox="1"/>
          <p:nvPr/>
        </p:nvSpPr>
        <p:spPr>
          <a:xfrm>
            <a:off x="457200" y="1752600"/>
            <a:ext cx="184731" cy="369332"/>
          </a:xfrm>
          <a:prstGeom prst="rect">
            <a:avLst/>
          </a:prstGeom>
          <a:noFill/>
        </p:spPr>
        <p:txBody>
          <a:bodyPr wrap="none" rtlCol="0">
            <a:spAutoFit/>
          </a:bodyPr>
          <a:lstStyle/>
          <a:p>
            <a:endParaRPr lang="en-US"/>
          </a:p>
        </p:txBody>
      </p:sp>
      <p:sp>
        <p:nvSpPr>
          <p:cNvPr id="4" name="Content Placeholder 2"/>
          <p:cNvSpPr txBox="1">
            <a:spLocks/>
          </p:cNvSpPr>
          <p:nvPr/>
        </p:nvSpPr>
        <p:spPr>
          <a:xfrm>
            <a:off x="449232" y="901378"/>
            <a:ext cx="7715593" cy="3505181"/>
          </a:xfrm>
          <a:prstGeom prst="rect">
            <a:avLst/>
          </a:prstGeom>
        </p:spPr>
        <p:txBody>
          <a:bodyPr vert="horz" lIns="0" tIns="0" rIns="0" bIns="0" rtlCol="0">
            <a:noAutofit/>
          </a:bodyPr>
          <a:lstStyle/>
          <a:p>
            <a:pPr>
              <a:spcAft>
                <a:spcPts val="600"/>
              </a:spcAft>
              <a:buClr>
                <a:srgbClr val="777777"/>
              </a:buClr>
              <a:buSzPct val="130000"/>
              <a:defRPr/>
            </a:pPr>
            <a:r>
              <a:rPr lang="en-US" sz="2200" dirty="0" smtClean="0">
                <a:solidFill>
                  <a:schemeClr val="bg2">
                    <a:lumMod val="90000"/>
                  </a:schemeClr>
                </a:solidFill>
              </a:rPr>
              <a:t>The Block/Allow list allows IT Administrators to define which phones are allowed to connect to their Exchange Servers.</a:t>
            </a:r>
          </a:p>
          <a:p>
            <a:pPr marL="396875" marR="0" lvl="2" indent="-396875" fontAlgn="base">
              <a:lnSpc>
                <a:spcPct val="90000"/>
              </a:lnSpc>
              <a:buClr>
                <a:srgbClr val="777777"/>
              </a:buClr>
              <a:buSzPct val="130000"/>
              <a:buBlip>
                <a:blip r:embed="rId3"/>
              </a:buBlip>
              <a:tabLst/>
              <a:defRPr/>
            </a:pPr>
            <a:r>
              <a:rPr lang="en-US" b="1" dirty="0" smtClean="0">
                <a:solidFill>
                  <a:schemeClr val="accent5"/>
                </a:solidFill>
              </a:rPr>
              <a:t>Approve: </a:t>
            </a:r>
            <a:r>
              <a:rPr lang="en-US" dirty="0" smtClean="0">
                <a:solidFill>
                  <a:srgbClr val="99CC99"/>
                </a:solidFill>
              </a:rPr>
              <a:t>By device type or user</a:t>
            </a:r>
          </a:p>
          <a:p>
            <a:pPr marL="396875" marR="0" lvl="2" indent="-396875" fontAlgn="base">
              <a:lnSpc>
                <a:spcPct val="90000"/>
              </a:lnSpc>
              <a:buClr>
                <a:srgbClr val="777777"/>
              </a:buClr>
              <a:buSzPct val="130000"/>
              <a:buBlip>
                <a:blip r:embed="rId3"/>
              </a:buBlip>
              <a:tabLst/>
              <a:defRPr/>
            </a:pPr>
            <a:r>
              <a:rPr lang="en-US" b="1" dirty="0" smtClean="0">
                <a:solidFill>
                  <a:schemeClr val="accent5"/>
                </a:solidFill>
              </a:rPr>
              <a:t>Block: </a:t>
            </a:r>
            <a:r>
              <a:rPr lang="en-US" dirty="0" smtClean="0">
                <a:solidFill>
                  <a:srgbClr val="99CC99"/>
                </a:solidFill>
              </a:rPr>
              <a:t>Unsupported devices</a:t>
            </a:r>
          </a:p>
          <a:p>
            <a:pPr marL="396875" marR="0" lvl="2" indent="-396875" fontAlgn="base">
              <a:lnSpc>
                <a:spcPct val="90000"/>
              </a:lnSpc>
              <a:buClr>
                <a:srgbClr val="777777"/>
              </a:buClr>
              <a:buSzPct val="130000"/>
              <a:buBlip>
                <a:blip r:embed="rId3"/>
              </a:buBlip>
              <a:tabLst/>
              <a:defRPr/>
            </a:pPr>
            <a:r>
              <a:rPr lang="en-US" b="1" dirty="0" smtClean="0">
                <a:solidFill>
                  <a:schemeClr val="accent5"/>
                </a:solidFill>
              </a:rPr>
              <a:t>Quarantine: </a:t>
            </a:r>
            <a:r>
              <a:rPr lang="en-US" dirty="0" smtClean="0">
                <a:solidFill>
                  <a:srgbClr val="99CC99"/>
                </a:solidFill>
              </a:rPr>
              <a:t>Unknown devices for further analysis</a:t>
            </a:r>
          </a:p>
          <a:p>
            <a:pPr marL="396875" marR="0" lvl="2" indent="-396875" fontAlgn="base">
              <a:lnSpc>
                <a:spcPct val="90000"/>
              </a:lnSpc>
              <a:buClr>
                <a:srgbClr val="777777"/>
              </a:buClr>
              <a:buSzPct val="130000"/>
              <a:buBlip>
                <a:blip r:embed="rId3"/>
              </a:buBlip>
              <a:tabLst/>
              <a:defRPr/>
            </a:pPr>
            <a:r>
              <a:rPr lang="en-US" b="1" dirty="0" smtClean="0">
                <a:solidFill>
                  <a:schemeClr val="accent5"/>
                </a:solidFill>
              </a:rPr>
              <a:t>Notifications: </a:t>
            </a:r>
            <a:r>
              <a:rPr lang="en-US" dirty="0" smtClean="0">
                <a:solidFill>
                  <a:srgbClr val="99CC99"/>
                </a:solidFill>
              </a:rPr>
              <a:t>E-mail is delivered to Administrators letting them know that a device has been put in Quarantine; Users also receive a message so they are aware of their device’s approval state.</a:t>
            </a:r>
          </a:p>
        </p:txBody>
      </p:sp>
      <p:pic>
        <p:nvPicPr>
          <p:cNvPr id="6" name="Picture 2" descr="C:\Users\aglick\Documents\Clipart\Pocket PC pda.png"/>
          <p:cNvPicPr>
            <a:picLocks noChangeAspect="1" noChangeArrowheads="1"/>
          </p:cNvPicPr>
          <p:nvPr/>
        </p:nvPicPr>
        <p:blipFill>
          <a:blip r:embed="rId4"/>
          <a:stretch>
            <a:fillRect/>
          </a:stretch>
        </p:blipFill>
        <p:spPr bwMode="auto">
          <a:xfrm>
            <a:off x="411654" y="3514423"/>
            <a:ext cx="733883" cy="733883"/>
          </a:xfrm>
          <a:prstGeom prst="rect">
            <a:avLst/>
          </a:prstGeom>
          <a:noFill/>
        </p:spPr>
      </p:pic>
      <p:pic>
        <p:nvPicPr>
          <p:cNvPr id="7" name="Picture 3" descr="C:\Users\aglick\Documents\Clipart\Server Exchange.png"/>
          <p:cNvPicPr>
            <a:picLocks noChangeAspect="1" noChangeArrowheads="1"/>
          </p:cNvPicPr>
          <p:nvPr/>
        </p:nvPicPr>
        <p:blipFill>
          <a:blip r:embed="rId5"/>
          <a:stretch>
            <a:fillRect/>
          </a:stretch>
        </p:blipFill>
        <p:spPr bwMode="auto">
          <a:xfrm>
            <a:off x="3992687" y="5968455"/>
            <a:ext cx="690720" cy="808068"/>
          </a:xfrm>
          <a:prstGeom prst="rect">
            <a:avLst/>
          </a:prstGeom>
          <a:noFill/>
        </p:spPr>
      </p:pic>
      <p:cxnSp>
        <p:nvCxnSpPr>
          <p:cNvPr id="8" name="Straight Arrow Connector 7"/>
          <p:cNvCxnSpPr/>
          <p:nvPr/>
        </p:nvCxnSpPr>
        <p:spPr>
          <a:xfrm>
            <a:off x="930674" y="3854451"/>
            <a:ext cx="393772" cy="1588"/>
          </a:xfrm>
          <a:prstGeom prst="straightConnector1">
            <a:avLst/>
          </a:prstGeom>
          <a:ln w="28575">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9" name="Flowchart: Decision 8"/>
          <p:cNvSpPr/>
          <p:nvPr/>
        </p:nvSpPr>
        <p:spPr bwMode="auto">
          <a:xfrm>
            <a:off x="1351901" y="3247235"/>
            <a:ext cx="1578634" cy="1233578"/>
          </a:xfrm>
          <a:prstGeom prst="flowChartDecision">
            <a:avLst/>
          </a:prstGeom>
          <a:gradFill flip="none" rotWithShape="1">
            <a:gsLst>
              <a:gs pos="0">
                <a:srgbClr val="B64506"/>
              </a:gs>
              <a:gs pos="25000">
                <a:srgbClr val="CB790B"/>
              </a:gs>
              <a:gs pos="80000">
                <a:srgbClr val="FA9B00"/>
              </a:gs>
              <a:gs pos="100000">
                <a:srgbClr val="FFC971"/>
              </a:gs>
            </a:gsLst>
            <a:lin ang="5400000" scaled="1"/>
            <a:tileRect/>
          </a:gradFill>
          <a:ln>
            <a:headEnd type="none" w="med" len="med"/>
            <a:tailEnd type="none" w="med" len="med"/>
          </a:ln>
          <a:effectLst>
            <a:outerShdw blurRad="1016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indent="-523854" algn="ctr" defTabSz="914099" fontAlgn="base">
              <a:lnSpc>
                <a:spcPct val="85000"/>
              </a:lnSpc>
              <a:spcBef>
                <a:spcPct val="0"/>
              </a:spcBef>
              <a:spcAft>
                <a:spcPct val="0"/>
              </a:spcAft>
              <a:buClr>
                <a:srgbClr val="FFC000"/>
              </a:buClr>
              <a:buSzPct val="76000"/>
              <a:defRPr/>
            </a:pPr>
            <a:r>
              <a:rPr lang="en-US" sz="1400" dirty="0" smtClean="0">
                <a:solidFill>
                  <a:schemeClr val="tx1"/>
                </a:solidFill>
                <a:latin typeface="Segoe Semibold" pitchFamily="34" charset="0"/>
              </a:rPr>
              <a:t>Person</a:t>
            </a:r>
          </a:p>
        </p:txBody>
      </p:sp>
      <p:sp>
        <p:nvSpPr>
          <p:cNvPr id="10" name="Flowchart: Decision 9"/>
          <p:cNvSpPr/>
          <p:nvPr/>
        </p:nvSpPr>
        <p:spPr bwMode="auto">
          <a:xfrm>
            <a:off x="3583267" y="3235733"/>
            <a:ext cx="1578634" cy="1233578"/>
          </a:xfrm>
          <a:prstGeom prst="flowChartDecision">
            <a:avLst/>
          </a:prstGeom>
          <a:gradFill flip="none" rotWithShape="1">
            <a:gsLst>
              <a:gs pos="0">
                <a:srgbClr val="B64506"/>
              </a:gs>
              <a:gs pos="25000">
                <a:srgbClr val="CB790B"/>
              </a:gs>
              <a:gs pos="80000">
                <a:srgbClr val="FA9B00"/>
              </a:gs>
              <a:gs pos="100000">
                <a:srgbClr val="FFC971"/>
              </a:gs>
            </a:gsLst>
            <a:lin ang="5400000" scaled="1"/>
            <a:tileRect/>
          </a:gradFill>
          <a:ln>
            <a:headEnd type="none" w="med" len="med"/>
            <a:tailEnd type="none" w="med" len="med"/>
          </a:ln>
          <a:effectLst>
            <a:outerShdw blurRad="1016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indent="-523854" algn="ctr" defTabSz="914099" fontAlgn="base">
              <a:lnSpc>
                <a:spcPct val="85000"/>
              </a:lnSpc>
              <a:spcBef>
                <a:spcPct val="0"/>
              </a:spcBef>
              <a:spcAft>
                <a:spcPct val="0"/>
              </a:spcAft>
              <a:buClr>
                <a:srgbClr val="FFC000"/>
              </a:buClr>
              <a:buSzPct val="76000"/>
              <a:defRPr/>
            </a:pPr>
            <a:r>
              <a:rPr lang="en-US" sz="1400" dirty="0" smtClean="0">
                <a:solidFill>
                  <a:schemeClr val="tx1"/>
                </a:solidFill>
                <a:latin typeface="Segoe Semibold" pitchFamily="34" charset="0"/>
              </a:rPr>
              <a:t>Device</a:t>
            </a:r>
          </a:p>
        </p:txBody>
      </p:sp>
      <p:sp>
        <p:nvSpPr>
          <p:cNvPr id="11" name="Flowchart: Decision 10"/>
          <p:cNvSpPr/>
          <p:nvPr/>
        </p:nvSpPr>
        <p:spPr bwMode="auto">
          <a:xfrm>
            <a:off x="5813779" y="3232430"/>
            <a:ext cx="1578634" cy="1233578"/>
          </a:xfrm>
          <a:prstGeom prst="flowChartDecision">
            <a:avLst/>
          </a:prstGeom>
          <a:gradFill flip="none" rotWithShape="1">
            <a:gsLst>
              <a:gs pos="0">
                <a:srgbClr val="B64506"/>
              </a:gs>
              <a:gs pos="25000">
                <a:srgbClr val="CB790B"/>
              </a:gs>
              <a:gs pos="80000">
                <a:srgbClr val="FA9B00"/>
              </a:gs>
              <a:gs pos="100000">
                <a:srgbClr val="FFC971"/>
              </a:gs>
            </a:gsLst>
            <a:lin ang="5400000" scaled="1"/>
            <a:tileRect/>
          </a:gradFill>
          <a:ln>
            <a:headEnd type="none" w="med" len="med"/>
            <a:tailEnd type="none" w="med" len="med"/>
          </a:ln>
          <a:effectLst>
            <a:outerShdw blurRad="1016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indent="-523854" algn="ctr" defTabSz="914099" fontAlgn="base">
              <a:lnSpc>
                <a:spcPct val="85000"/>
              </a:lnSpc>
              <a:spcBef>
                <a:spcPct val="0"/>
              </a:spcBef>
              <a:spcAft>
                <a:spcPct val="0"/>
              </a:spcAft>
              <a:buClr>
                <a:srgbClr val="FFC000"/>
              </a:buClr>
              <a:buSzPct val="76000"/>
              <a:defRPr/>
            </a:pPr>
            <a:endParaRPr lang="en-US" sz="1100" dirty="0" smtClean="0">
              <a:gradFill>
                <a:gsLst>
                  <a:gs pos="0">
                    <a:schemeClr val="bg1"/>
                  </a:gs>
                  <a:gs pos="100000">
                    <a:schemeClr val="bg1"/>
                  </a:gs>
                </a:gsLst>
                <a:lin ang="13500000" scaled="1"/>
              </a:gradFill>
              <a:latin typeface="Segoe Semibold" pitchFamily="34" charset="0"/>
            </a:endParaRPr>
          </a:p>
        </p:txBody>
      </p:sp>
      <p:cxnSp>
        <p:nvCxnSpPr>
          <p:cNvPr id="12" name="Straight Arrow Connector 11"/>
          <p:cNvCxnSpPr/>
          <p:nvPr/>
        </p:nvCxnSpPr>
        <p:spPr>
          <a:xfrm flipV="1">
            <a:off x="7433308" y="3842458"/>
            <a:ext cx="811118" cy="4367"/>
          </a:xfrm>
          <a:prstGeom prst="straightConnector1">
            <a:avLst/>
          </a:prstGeom>
          <a:ln w="28575">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5178939" y="3848700"/>
            <a:ext cx="625492" cy="3876"/>
          </a:xfrm>
          <a:prstGeom prst="straightConnector1">
            <a:avLst/>
          </a:prstGeom>
          <a:ln w="28575">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2941822" y="3854451"/>
            <a:ext cx="625492" cy="3876"/>
          </a:xfrm>
          <a:prstGeom prst="straightConnector1">
            <a:avLst/>
          </a:prstGeom>
          <a:ln w="28575">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16200000" flipH="1">
            <a:off x="3666387" y="5190784"/>
            <a:ext cx="1400425" cy="9094"/>
          </a:xfrm>
          <a:prstGeom prst="straightConnector1">
            <a:avLst/>
          </a:prstGeom>
          <a:ln w="28575">
            <a:solidFill>
              <a:schemeClr val="accent2"/>
            </a:solidFill>
            <a:tailEnd type="arrow"/>
          </a:ln>
        </p:spPr>
        <p:style>
          <a:lnRef idx="1">
            <a:schemeClr val="accent1"/>
          </a:lnRef>
          <a:fillRef idx="0">
            <a:schemeClr val="accent1"/>
          </a:fillRef>
          <a:effectRef idx="0">
            <a:schemeClr val="accent1"/>
          </a:effectRef>
          <a:fontRef idx="minor">
            <a:schemeClr val="tx1"/>
          </a:fontRef>
        </p:style>
      </p:cxnSp>
      <p:pic>
        <p:nvPicPr>
          <p:cNvPr id="16" name="Picture 4" descr="C:\Users\aglick\AppData\Local\Microsoft\Windows\Temporary Internet Files\Content.IE5\VNECXNSS\MCj04338580000[1].png"/>
          <p:cNvPicPr>
            <a:picLocks noChangeAspect="1" noChangeArrowheads="1"/>
          </p:cNvPicPr>
          <p:nvPr/>
        </p:nvPicPr>
        <p:blipFill>
          <a:blip r:embed="rId6"/>
          <a:srcRect/>
          <a:stretch>
            <a:fillRect/>
          </a:stretch>
        </p:blipFill>
        <p:spPr bwMode="auto">
          <a:xfrm>
            <a:off x="8144262" y="3445642"/>
            <a:ext cx="755772" cy="755772"/>
          </a:xfrm>
          <a:prstGeom prst="rect">
            <a:avLst/>
          </a:prstGeom>
          <a:noFill/>
        </p:spPr>
      </p:pic>
      <p:pic>
        <p:nvPicPr>
          <p:cNvPr id="17" name="Picture 1" descr="C:\Documents and Settings\Captain\Local Settings\Temporary Internet Files\Content.IE5\60N2FS3L\MCj04348050000[1].png"/>
          <p:cNvPicPr>
            <a:picLocks noChangeAspect="1" noChangeArrowheads="1"/>
          </p:cNvPicPr>
          <p:nvPr/>
        </p:nvPicPr>
        <p:blipFill>
          <a:blip r:embed="rId7"/>
          <a:srcRect/>
          <a:stretch>
            <a:fillRect/>
          </a:stretch>
        </p:blipFill>
        <p:spPr bwMode="auto">
          <a:xfrm>
            <a:off x="4953612" y="4618835"/>
            <a:ext cx="1122140" cy="1122140"/>
          </a:xfrm>
          <a:prstGeom prst="rect">
            <a:avLst/>
          </a:prstGeom>
          <a:noFill/>
        </p:spPr>
      </p:pic>
      <p:cxnSp>
        <p:nvCxnSpPr>
          <p:cNvPr id="18" name="Straight Arrow Connector 35"/>
          <p:cNvCxnSpPr/>
          <p:nvPr/>
        </p:nvCxnSpPr>
        <p:spPr>
          <a:xfrm rot="16200000" flipH="1">
            <a:off x="4339122" y="4547484"/>
            <a:ext cx="670406" cy="594437"/>
          </a:xfrm>
          <a:prstGeom prst="bentConnector2">
            <a:avLst/>
          </a:prstGeom>
          <a:ln w="28575">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9" name="Shape 18"/>
          <p:cNvCxnSpPr>
            <a:stCxn id="9" idx="2"/>
            <a:endCxn id="7" idx="1"/>
          </p:cNvCxnSpPr>
          <p:nvPr/>
        </p:nvCxnSpPr>
        <p:spPr>
          <a:xfrm rot="16200000" flipH="1">
            <a:off x="2121114" y="4500916"/>
            <a:ext cx="1891676" cy="1851469"/>
          </a:xfrm>
          <a:prstGeom prst="bentConnector2">
            <a:avLst/>
          </a:prstGeom>
          <a:ln w="28575">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44"/>
          <p:cNvCxnSpPr/>
          <p:nvPr/>
        </p:nvCxnSpPr>
        <p:spPr>
          <a:xfrm rot="5400000">
            <a:off x="5977058" y="4560723"/>
            <a:ext cx="690717" cy="547646"/>
          </a:xfrm>
          <a:prstGeom prst="bentConnector2">
            <a:avLst/>
          </a:prstGeom>
          <a:ln w="28575">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21" name="Shape 20"/>
          <p:cNvCxnSpPr>
            <a:endCxn id="7" idx="3"/>
          </p:cNvCxnSpPr>
          <p:nvPr/>
        </p:nvCxnSpPr>
        <p:spPr>
          <a:xfrm rot="5400000">
            <a:off x="4682600" y="4455113"/>
            <a:ext cx="1918184" cy="1916569"/>
          </a:xfrm>
          <a:prstGeom prst="bentConnector2">
            <a:avLst/>
          </a:prstGeom>
          <a:ln w="28575">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bwMode="auto">
          <a:xfrm>
            <a:off x="4032919" y="4624621"/>
            <a:ext cx="695344" cy="286232"/>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algn="ctr" defTabSz="914400">
              <a:lnSpc>
                <a:spcPct val="90000"/>
              </a:lnSpc>
              <a:spcBef>
                <a:spcPct val="30000"/>
              </a:spcBef>
              <a:buClr>
                <a:schemeClr val="tx2"/>
              </a:buClr>
              <a:buSzPct val="95000"/>
              <a:buNone/>
              <a:defRPr/>
            </a:pPr>
            <a:r>
              <a:rPr lang="en-US" sz="1400" dirty="0" smtClean="0"/>
              <a:t>Block</a:t>
            </a:r>
            <a:endParaRPr lang="en-US" sz="1400" dirty="0"/>
          </a:p>
        </p:txBody>
      </p:sp>
      <p:sp>
        <p:nvSpPr>
          <p:cNvPr id="23" name="TextBox 22"/>
          <p:cNvSpPr txBox="1"/>
          <p:nvPr/>
        </p:nvSpPr>
        <p:spPr bwMode="auto">
          <a:xfrm>
            <a:off x="6282040" y="4624621"/>
            <a:ext cx="695344" cy="286232"/>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algn="ctr" defTabSz="914400">
              <a:lnSpc>
                <a:spcPct val="90000"/>
              </a:lnSpc>
              <a:spcBef>
                <a:spcPct val="30000"/>
              </a:spcBef>
              <a:buClr>
                <a:schemeClr val="tx2"/>
              </a:buClr>
              <a:buSzPct val="95000"/>
              <a:defRPr/>
            </a:pPr>
            <a:r>
              <a:rPr lang="en-US" sz="1400" dirty="0" smtClean="0"/>
              <a:t>Block</a:t>
            </a:r>
            <a:endParaRPr lang="en-US" sz="1400" dirty="0"/>
          </a:p>
        </p:txBody>
      </p:sp>
      <p:sp>
        <p:nvSpPr>
          <p:cNvPr id="24" name="TextBox 23"/>
          <p:cNvSpPr txBox="1"/>
          <p:nvPr/>
        </p:nvSpPr>
        <p:spPr bwMode="auto">
          <a:xfrm>
            <a:off x="6286731" y="5382785"/>
            <a:ext cx="695344" cy="286232"/>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algn="ctr" defTabSz="914400">
              <a:lnSpc>
                <a:spcPct val="90000"/>
              </a:lnSpc>
              <a:spcBef>
                <a:spcPct val="30000"/>
              </a:spcBef>
              <a:buClr>
                <a:schemeClr val="tx2"/>
              </a:buClr>
              <a:buSzPct val="95000"/>
              <a:buNone/>
              <a:defRPr/>
            </a:pPr>
            <a:r>
              <a:rPr lang="en-US" sz="1400" dirty="0" smtClean="0"/>
              <a:t>Allow</a:t>
            </a:r>
            <a:endParaRPr lang="en-US" sz="1400" dirty="0"/>
          </a:p>
        </p:txBody>
      </p:sp>
      <p:sp>
        <p:nvSpPr>
          <p:cNvPr id="25" name="TextBox 24"/>
          <p:cNvSpPr txBox="1"/>
          <p:nvPr/>
        </p:nvSpPr>
        <p:spPr bwMode="auto">
          <a:xfrm>
            <a:off x="4040987" y="5382785"/>
            <a:ext cx="695344" cy="286232"/>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algn="ctr" defTabSz="914400">
              <a:lnSpc>
                <a:spcPct val="90000"/>
              </a:lnSpc>
              <a:spcBef>
                <a:spcPct val="30000"/>
              </a:spcBef>
              <a:buClr>
                <a:schemeClr val="tx2"/>
              </a:buClr>
              <a:buSzPct val="95000"/>
              <a:buNone/>
              <a:defRPr/>
            </a:pPr>
            <a:r>
              <a:rPr lang="en-US" sz="1400" dirty="0" smtClean="0"/>
              <a:t>Allow</a:t>
            </a:r>
            <a:endParaRPr lang="en-US" sz="1400" dirty="0"/>
          </a:p>
        </p:txBody>
      </p:sp>
      <p:sp>
        <p:nvSpPr>
          <p:cNvPr id="26" name="TextBox 25"/>
          <p:cNvSpPr txBox="1"/>
          <p:nvPr/>
        </p:nvSpPr>
        <p:spPr bwMode="auto">
          <a:xfrm>
            <a:off x="1795301" y="4859127"/>
            <a:ext cx="695344" cy="286232"/>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algn="ctr" defTabSz="914400">
              <a:lnSpc>
                <a:spcPct val="90000"/>
              </a:lnSpc>
              <a:spcBef>
                <a:spcPct val="30000"/>
              </a:spcBef>
              <a:buClr>
                <a:schemeClr val="tx2"/>
              </a:buClr>
              <a:buSzPct val="95000"/>
              <a:defRPr/>
            </a:pPr>
            <a:r>
              <a:rPr lang="en-US" sz="1400" dirty="0" smtClean="0"/>
              <a:t>Allow</a:t>
            </a:r>
            <a:endParaRPr lang="en-US" sz="1400" dirty="0"/>
          </a:p>
        </p:txBody>
      </p:sp>
      <p:sp>
        <p:nvSpPr>
          <p:cNvPr id="27" name="TextBox 26"/>
          <p:cNvSpPr txBox="1"/>
          <p:nvPr/>
        </p:nvSpPr>
        <p:spPr bwMode="auto">
          <a:xfrm>
            <a:off x="2853474" y="3310619"/>
            <a:ext cx="695344" cy="4801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algn="ctr" defTabSz="914400">
              <a:lnSpc>
                <a:spcPct val="90000"/>
              </a:lnSpc>
              <a:spcBef>
                <a:spcPct val="30000"/>
              </a:spcBef>
              <a:buClr>
                <a:schemeClr val="tx2"/>
              </a:buClr>
              <a:buSzPct val="95000"/>
              <a:buNone/>
              <a:defRPr/>
            </a:pPr>
            <a:r>
              <a:rPr lang="en-US" sz="1400" dirty="0" smtClean="0"/>
              <a:t>No Policy</a:t>
            </a:r>
            <a:endParaRPr lang="en-US" sz="1400" dirty="0"/>
          </a:p>
        </p:txBody>
      </p:sp>
      <p:sp>
        <p:nvSpPr>
          <p:cNvPr id="28" name="TextBox 27"/>
          <p:cNvSpPr txBox="1"/>
          <p:nvPr/>
        </p:nvSpPr>
        <p:spPr bwMode="auto">
          <a:xfrm>
            <a:off x="5119346" y="3299120"/>
            <a:ext cx="695344" cy="4801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algn="ctr" defTabSz="914400">
              <a:lnSpc>
                <a:spcPct val="90000"/>
              </a:lnSpc>
              <a:spcBef>
                <a:spcPct val="30000"/>
              </a:spcBef>
              <a:buClr>
                <a:schemeClr val="tx2"/>
              </a:buClr>
              <a:buSzPct val="95000"/>
              <a:defRPr/>
            </a:pPr>
            <a:r>
              <a:rPr lang="en-US" sz="1400" dirty="0" smtClean="0"/>
              <a:t>No Policy</a:t>
            </a:r>
            <a:endParaRPr lang="en-US" sz="1400" dirty="0"/>
          </a:p>
        </p:txBody>
      </p:sp>
      <p:pic>
        <p:nvPicPr>
          <p:cNvPr id="29" name="Picture 4" descr="C:\Documents and Settings\Captain\Desktop\Mesh\Clip Art\envelope email.png"/>
          <p:cNvPicPr>
            <a:picLocks noChangeAspect="1" noChangeArrowheads="1"/>
          </p:cNvPicPr>
          <p:nvPr/>
        </p:nvPicPr>
        <p:blipFill>
          <a:blip r:embed="rId8"/>
          <a:stretch>
            <a:fillRect/>
          </a:stretch>
        </p:blipFill>
        <p:spPr bwMode="auto">
          <a:xfrm>
            <a:off x="8515887" y="3874578"/>
            <a:ext cx="372244" cy="347158"/>
          </a:xfrm>
          <a:prstGeom prst="rect">
            <a:avLst/>
          </a:prstGeom>
          <a:noFill/>
        </p:spPr>
      </p:pic>
      <p:sp>
        <p:nvSpPr>
          <p:cNvPr id="30" name="TextBox 29"/>
          <p:cNvSpPr txBox="1"/>
          <p:nvPr/>
        </p:nvSpPr>
        <p:spPr bwMode="auto">
          <a:xfrm>
            <a:off x="7215504" y="3497518"/>
            <a:ext cx="1123813" cy="286232"/>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algn="ctr" defTabSz="914400">
              <a:lnSpc>
                <a:spcPct val="90000"/>
              </a:lnSpc>
              <a:spcBef>
                <a:spcPct val="30000"/>
              </a:spcBef>
              <a:buClr>
                <a:schemeClr val="tx2"/>
              </a:buClr>
              <a:buSzPct val="95000"/>
              <a:defRPr/>
            </a:pPr>
            <a:r>
              <a:rPr lang="en-US" sz="1400" dirty="0" smtClean="0"/>
              <a:t>Quarantine</a:t>
            </a:r>
            <a:endParaRPr lang="en-US" sz="1400" dirty="0"/>
          </a:p>
        </p:txBody>
      </p:sp>
      <p:sp>
        <p:nvSpPr>
          <p:cNvPr id="31" name="TextBox 30"/>
          <p:cNvSpPr txBox="1"/>
          <p:nvPr/>
        </p:nvSpPr>
        <p:spPr>
          <a:xfrm>
            <a:off x="5883661" y="3606058"/>
            <a:ext cx="1502229" cy="458587"/>
          </a:xfrm>
          <a:prstGeom prst="rect">
            <a:avLst/>
          </a:prstGeom>
          <a:noFill/>
        </p:spPr>
        <p:txBody>
          <a:bodyPr wrap="square" rtlCol="0">
            <a:spAutoFit/>
          </a:bodyPr>
          <a:lstStyle/>
          <a:p>
            <a:pPr lvl="0" indent="-523854" algn="ctr" defTabSz="914099" fontAlgn="base">
              <a:lnSpc>
                <a:spcPct val="85000"/>
              </a:lnSpc>
              <a:spcBef>
                <a:spcPct val="0"/>
              </a:spcBef>
              <a:spcAft>
                <a:spcPct val="0"/>
              </a:spcAft>
              <a:buClr>
                <a:srgbClr val="FFC000"/>
              </a:buClr>
              <a:buSzPct val="76000"/>
              <a:defRPr/>
            </a:pPr>
            <a:r>
              <a:rPr lang="en-US" sz="1400" dirty="0" smtClean="0">
                <a:gradFill>
                  <a:gsLst>
                    <a:gs pos="0">
                      <a:srgbClr val="FFFFFF"/>
                    </a:gs>
                    <a:gs pos="100000">
                      <a:srgbClr val="FFFFFF"/>
                    </a:gs>
                  </a:gsLst>
                  <a:lin ang="13500000" scaled="1"/>
                </a:gradFill>
                <a:latin typeface="Segoe Semibold" pitchFamily="34" charset="0"/>
              </a:rPr>
              <a:t>Anything Unknown</a:t>
            </a:r>
          </a:p>
        </p:txBody>
      </p:sp>
    </p:spTree>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Protection and Compliance</a:t>
            </a:r>
            <a:endParaRPr lang="en-US" dirty="0"/>
          </a:p>
        </p:txBody>
      </p:sp>
      <p:sp>
        <p:nvSpPr>
          <p:cNvPr id="3" name="Subtitle 2"/>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763000" cy="609398"/>
          </a:xfrm>
        </p:spPr>
        <p:txBody>
          <a:bodyPr/>
          <a:lstStyle/>
          <a:p>
            <a:r>
              <a:rPr lang="en-US" sz="4400" dirty="0" smtClean="0"/>
              <a:t>Optimized for Software + Services</a:t>
            </a:r>
            <a:endParaRPr sz="3200" dirty="0">
              <a:solidFill>
                <a:schemeClr val="accent1"/>
              </a:solidFill>
              <a:effectLst>
                <a:outerShdw blurRad="38100" dist="38100" dir="2700000" algn="tl">
                  <a:srgbClr val="000000">
                    <a:alpha val="43137"/>
                  </a:srgbClr>
                </a:outerShdw>
              </a:effectLst>
            </a:endParaRPr>
          </a:p>
        </p:txBody>
      </p:sp>
      <p:sp>
        <p:nvSpPr>
          <p:cNvPr id="35" name="Rectangle 34"/>
          <p:cNvSpPr/>
          <p:nvPr/>
        </p:nvSpPr>
        <p:spPr>
          <a:xfrm>
            <a:off x="214044" y="951214"/>
            <a:ext cx="8686800" cy="646331"/>
          </a:xfrm>
          <a:prstGeom prst="rect">
            <a:avLst/>
          </a:prstGeom>
        </p:spPr>
        <p:txBody>
          <a:bodyPr wrap="square">
            <a:spAutoFit/>
          </a:bodyPr>
          <a:lstStyle/>
          <a:p>
            <a:pPr algn="ctr" defTabSz="914099">
              <a:lnSpc>
                <a:spcPct val="90000"/>
              </a:lnSpc>
              <a:spcBef>
                <a:spcPct val="20000"/>
              </a:spcBef>
              <a:defRPr/>
            </a:pPr>
            <a:r>
              <a:rPr lang="en-US" sz="2000" b="1" i="1" dirty="0" smtClean="0">
                <a:gradFill>
                  <a:gsLst>
                    <a:gs pos="0">
                      <a:schemeClr val="tx1">
                        <a:lumMod val="95000"/>
                        <a:lumOff val="5000"/>
                      </a:schemeClr>
                    </a:gs>
                    <a:gs pos="100000">
                      <a:schemeClr val="tx1">
                        <a:lumMod val="65000"/>
                        <a:lumOff val="35000"/>
                      </a:schemeClr>
                    </a:gs>
                  </a:gsLst>
                  <a:lin ang="5400000" scaled="0"/>
                </a:gradFill>
                <a:cs typeface="Segoe UI" pitchFamily="34" charset="0"/>
              </a:rPr>
              <a:t>Deliver powerful productivity tools to your users, in a way that best fits your business or technology needs </a:t>
            </a:r>
          </a:p>
        </p:txBody>
      </p:sp>
      <p:pic>
        <p:nvPicPr>
          <p:cNvPr id="43" name="Picture 42" descr="C:\Users\v-sacars\Documents\Microsoft\US EPG Marketing\New Economy\Presentation graphics\S+S funnel.png"/>
          <p:cNvPicPr>
            <a:picLocks noChangeAspect="1" noChangeArrowheads="1"/>
          </p:cNvPicPr>
          <p:nvPr/>
        </p:nvPicPr>
        <p:blipFill>
          <a:blip r:embed="rId3" cstate="screen">
            <a:duotone>
              <a:schemeClr val="accent1">
                <a:shade val="45000"/>
                <a:satMod val="135000"/>
              </a:schemeClr>
              <a:prstClr val="white"/>
            </a:duotone>
            <a:lum bright="27000" contrast="-4000"/>
          </a:blip>
          <a:srcRect/>
          <a:stretch>
            <a:fillRect/>
          </a:stretch>
        </p:blipFill>
        <p:spPr bwMode="auto">
          <a:xfrm>
            <a:off x="2631876" y="3526064"/>
            <a:ext cx="3633747" cy="2057400"/>
          </a:xfrm>
          <a:prstGeom prst="rect">
            <a:avLst/>
          </a:prstGeom>
          <a:noFill/>
        </p:spPr>
      </p:pic>
      <p:sp>
        <p:nvSpPr>
          <p:cNvPr id="44" name="Rounded Rectangle 43"/>
          <p:cNvSpPr/>
          <p:nvPr/>
        </p:nvSpPr>
        <p:spPr bwMode="auto">
          <a:xfrm flipH="1">
            <a:off x="176253" y="1752600"/>
            <a:ext cx="8763000" cy="4691910"/>
          </a:xfrm>
          <a:prstGeom prst="roundRect">
            <a:avLst>
              <a:gd name="adj" fmla="val 2596"/>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marL="523854" marR="0" lvl="0" indent="-523854" algn="ctr" defTabSz="914099" eaLnBrk="0" latinLnBrk="0" hangingPunct="0">
              <a:lnSpc>
                <a:spcPct val="85000"/>
              </a:lnSpc>
              <a:buClr>
                <a:srgbClr val="FFC000"/>
              </a:buClr>
              <a:buSzPct val="76000"/>
              <a:buFontTx/>
              <a:buNone/>
              <a:tabLst/>
              <a:defRPr/>
            </a:pPr>
            <a:endParaRPr lang="en-US" sz="2300" dirty="0" smtClean="0">
              <a:gradFill>
                <a:gsLst>
                  <a:gs pos="0">
                    <a:schemeClr val="tx1"/>
                  </a:gs>
                  <a:gs pos="50000">
                    <a:schemeClr val="tx1"/>
                  </a:gs>
                </a:gsLst>
                <a:lin ang="5400000" scaled="0"/>
              </a:gradFill>
              <a:latin typeface="Segoe" pitchFamily="34" charset="0"/>
            </a:endParaRPr>
          </a:p>
        </p:txBody>
      </p:sp>
      <p:sp>
        <p:nvSpPr>
          <p:cNvPr id="45" name="Moon 44"/>
          <p:cNvSpPr/>
          <p:nvPr/>
        </p:nvSpPr>
        <p:spPr bwMode="auto">
          <a:xfrm rot="5400000">
            <a:off x="3965588" y="921880"/>
            <a:ext cx="942489" cy="3546285"/>
          </a:xfrm>
          <a:prstGeom prst="moon">
            <a:avLst>
              <a:gd name="adj" fmla="val 40573"/>
            </a:avLst>
          </a:prstGeom>
          <a:gradFill flip="none" rotWithShape="1">
            <a:gsLst>
              <a:gs pos="25000">
                <a:schemeClr val="accent1">
                  <a:lumMod val="60000"/>
                  <a:lumOff val="40000"/>
                </a:schemeClr>
              </a:gs>
              <a:gs pos="100000">
                <a:schemeClr val="bg1">
                  <a:alpha val="0"/>
                </a:schemeClr>
              </a:gs>
            </a:gsLst>
            <a:path path="circle">
              <a:fillToRect l="50000" t="50000" r="50000" b="50000"/>
            </a:path>
            <a:tileRect/>
          </a:gra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endParaRPr lang="en-US" sz="2300" dirty="0">
              <a:solidFill>
                <a:srgbClr val="FFFFFF"/>
              </a:solidFill>
              <a:effectLst>
                <a:outerShdw blurRad="38100" dist="38100" dir="2700000" algn="tl">
                  <a:srgbClr val="000000">
                    <a:alpha val="43137"/>
                  </a:srgbClr>
                </a:outerShdw>
              </a:effectLst>
            </a:endParaRPr>
          </a:p>
        </p:txBody>
      </p:sp>
      <p:sp>
        <p:nvSpPr>
          <p:cNvPr id="46" name="Oval 45"/>
          <p:cNvSpPr/>
          <p:nvPr/>
        </p:nvSpPr>
        <p:spPr bwMode="auto">
          <a:xfrm>
            <a:off x="3349669" y="4403244"/>
            <a:ext cx="2200340" cy="1692569"/>
          </a:xfrm>
          <a:prstGeom prst="ellipse">
            <a:avLst/>
          </a:prstGeom>
          <a:gradFill flip="none" rotWithShape="1">
            <a:gsLst>
              <a:gs pos="11000">
                <a:schemeClr val="bg1">
                  <a:alpha val="15000"/>
                </a:schemeClr>
              </a:gs>
              <a:gs pos="100000">
                <a:schemeClr val="accent1">
                  <a:lumMod val="60000"/>
                  <a:lumOff val="40000"/>
                </a:schemeClr>
              </a:gs>
            </a:gsLst>
            <a:lin ang="5400000" scaled="1"/>
            <a:tileRect/>
          </a:gradFill>
          <a:ln>
            <a:headEnd type="none" w="med" len="med"/>
            <a:tailEnd type="none" w="med" len="med"/>
          </a:ln>
          <a:effectLst>
            <a:outerShdw blurRad="44450" dist="38100" dir="5400000" algn="tl" rotWithShape="0">
              <a:prstClr val="black">
                <a:alpha val="35000"/>
              </a:prstClr>
            </a:out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grpSp>
        <p:nvGrpSpPr>
          <p:cNvPr id="47" name="Group 74"/>
          <p:cNvGrpSpPr/>
          <p:nvPr/>
        </p:nvGrpSpPr>
        <p:grpSpPr>
          <a:xfrm>
            <a:off x="4024062" y="4396908"/>
            <a:ext cx="800011" cy="748975"/>
            <a:chOff x="4073764" y="4529879"/>
            <a:chExt cx="656502" cy="614621"/>
          </a:xfrm>
        </p:grpSpPr>
        <p:pic>
          <p:nvPicPr>
            <p:cNvPr id="48" name="Rectangle 1024050"/>
            <p:cNvPicPr>
              <a:picLocks noChangeAspect="1" noChangeArrowheads="1"/>
            </p:cNvPicPr>
            <p:nvPr/>
          </p:nvPicPr>
          <p:blipFill>
            <a:blip r:embed="rId4" cstate="print"/>
            <a:srcRect/>
            <a:stretch>
              <a:fillRect/>
            </a:stretch>
          </p:blipFill>
          <p:spPr bwMode="gray">
            <a:xfrm rot="180883">
              <a:off x="4073764" y="4529879"/>
              <a:ext cx="656502" cy="614621"/>
            </a:xfrm>
            <a:prstGeom prst="rect">
              <a:avLst/>
            </a:prstGeom>
            <a:noFill/>
            <a:ln w="9525">
              <a:noFill/>
              <a:miter lim="800000"/>
              <a:headEnd/>
              <a:tailEnd/>
            </a:ln>
          </p:spPr>
        </p:pic>
        <p:sp>
          <p:nvSpPr>
            <p:cNvPr id="49" name="TextBox 48"/>
            <p:cNvSpPr txBox="1"/>
            <p:nvPr/>
          </p:nvSpPr>
          <p:spPr>
            <a:xfrm>
              <a:off x="4114800" y="4626298"/>
              <a:ext cx="457200" cy="202053"/>
            </a:xfrm>
            <a:prstGeom prst="rect">
              <a:avLst/>
            </a:prstGeom>
            <a:noFill/>
          </p:spPr>
          <p:txBody>
            <a:bodyPr wrap="square" rtlCol="0">
              <a:spAutoFit/>
            </a:bodyPr>
            <a:lstStyle/>
            <a:p>
              <a:pPr algn="ctr"/>
              <a:r>
                <a:rPr lang="en-US" sz="1000" b="1" dirty="0" smtClean="0">
                  <a:latin typeface="+mn-lt"/>
                </a:rPr>
                <a:t>PC</a:t>
              </a:r>
            </a:p>
          </p:txBody>
        </p:sp>
      </p:grpSp>
      <p:grpSp>
        <p:nvGrpSpPr>
          <p:cNvPr id="50" name="Group 73"/>
          <p:cNvGrpSpPr/>
          <p:nvPr/>
        </p:nvGrpSpPr>
        <p:grpSpPr>
          <a:xfrm>
            <a:off x="4811845" y="5015258"/>
            <a:ext cx="775155" cy="768544"/>
            <a:chOff x="4720232" y="5037304"/>
            <a:chExt cx="636105" cy="630680"/>
          </a:xfrm>
        </p:grpSpPr>
        <p:pic>
          <p:nvPicPr>
            <p:cNvPr id="51" name="Rectangle 1024044"/>
            <p:cNvPicPr>
              <a:picLocks noChangeAspect="1" noChangeArrowheads="1"/>
            </p:cNvPicPr>
            <p:nvPr/>
          </p:nvPicPr>
          <p:blipFill>
            <a:blip r:embed="rId5" cstate="print"/>
            <a:srcRect/>
            <a:stretch>
              <a:fillRect/>
            </a:stretch>
          </p:blipFill>
          <p:spPr bwMode="gray">
            <a:xfrm>
              <a:off x="4888017" y="5232214"/>
              <a:ext cx="292765" cy="435770"/>
            </a:xfrm>
            <a:prstGeom prst="rect">
              <a:avLst/>
            </a:prstGeom>
            <a:noFill/>
            <a:ln w="9525">
              <a:noFill/>
              <a:miter lim="800000"/>
              <a:headEnd/>
              <a:tailEnd/>
            </a:ln>
          </p:spPr>
        </p:pic>
        <p:sp>
          <p:nvSpPr>
            <p:cNvPr id="52" name="TextBox 51"/>
            <p:cNvSpPr txBox="1"/>
            <p:nvPr/>
          </p:nvSpPr>
          <p:spPr>
            <a:xfrm>
              <a:off x="4720232" y="5037304"/>
              <a:ext cx="636105" cy="202053"/>
            </a:xfrm>
            <a:prstGeom prst="rect">
              <a:avLst/>
            </a:prstGeom>
            <a:noFill/>
          </p:spPr>
          <p:txBody>
            <a:bodyPr wrap="square" rtlCol="0">
              <a:spAutoFit/>
            </a:bodyPr>
            <a:lstStyle/>
            <a:p>
              <a:pPr algn="ctr"/>
              <a:r>
                <a:rPr lang="en-US" sz="1000" b="1" dirty="0" smtClean="0">
                  <a:latin typeface="+mn-lt"/>
                </a:rPr>
                <a:t>PHONE</a:t>
              </a:r>
            </a:p>
          </p:txBody>
        </p:sp>
      </p:grpSp>
      <p:grpSp>
        <p:nvGrpSpPr>
          <p:cNvPr id="53" name="Group 76"/>
          <p:cNvGrpSpPr/>
          <p:nvPr/>
        </p:nvGrpSpPr>
        <p:grpSpPr>
          <a:xfrm>
            <a:off x="3451017" y="5159198"/>
            <a:ext cx="942070" cy="727139"/>
            <a:chOff x="3394094" y="5155422"/>
            <a:chExt cx="773077" cy="596702"/>
          </a:xfrm>
        </p:grpSpPr>
        <p:pic>
          <p:nvPicPr>
            <p:cNvPr id="54" name="Rectangle 1024041"/>
            <p:cNvPicPr>
              <a:picLocks noChangeAspect="1" noChangeArrowheads="1"/>
            </p:cNvPicPr>
            <p:nvPr/>
          </p:nvPicPr>
          <p:blipFill>
            <a:blip r:embed="rId6" cstate="print"/>
            <a:srcRect/>
            <a:stretch>
              <a:fillRect/>
            </a:stretch>
          </p:blipFill>
          <p:spPr bwMode="gray">
            <a:xfrm flipH="1">
              <a:off x="3394094" y="5155422"/>
              <a:ext cx="773077" cy="596702"/>
            </a:xfrm>
            <a:prstGeom prst="rect">
              <a:avLst/>
            </a:prstGeom>
            <a:noFill/>
            <a:ln w="9525">
              <a:noFill/>
              <a:miter lim="800000"/>
              <a:headEnd/>
              <a:tailEnd/>
            </a:ln>
          </p:spPr>
        </p:pic>
        <p:sp>
          <p:nvSpPr>
            <p:cNvPr id="55" name="TextBox 54"/>
            <p:cNvSpPr txBox="1"/>
            <p:nvPr/>
          </p:nvSpPr>
          <p:spPr>
            <a:xfrm>
              <a:off x="3401679" y="5277256"/>
              <a:ext cx="533400" cy="202053"/>
            </a:xfrm>
            <a:prstGeom prst="rect">
              <a:avLst/>
            </a:prstGeom>
            <a:noFill/>
          </p:spPr>
          <p:txBody>
            <a:bodyPr wrap="square" rtlCol="0">
              <a:spAutoFit/>
            </a:bodyPr>
            <a:lstStyle/>
            <a:p>
              <a:pPr algn="ctr"/>
              <a:r>
                <a:rPr lang="en-US" sz="1000" b="1" dirty="0" smtClean="0">
                  <a:latin typeface="+mn-lt"/>
                </a:rPr>
                <a:t>WEB</a:t>
              </a:r>
            </a:p>
          </p:txBody>
        </p:sp>
      </p:grpSp>
      <p:sp>
        <p:nvSpPr>
          <p:cNvPr id="56" name="Rectangle 55"/>
          <p:cNvSpPr/>
          <p:nvPr/>
        </p:nvSpPr>
        <p:spPr>
          <a:xfrm>
            <a:off x="3048008" y="6085378"/>
            <a:ext cx="2924094" cy="307777"/>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20000"/>
              </a:spcBef>
              <a:spcAft>
                <a:spcPts val="1200"/>
              </a:spcAft>
              <a:buClr>
                <a:srgbClr val="FF5B00"/>
              </a:buClr>
            </a:pPr>
            <a:r>
              <a:rPr lang="en-US" sz="1400" b="1" dirty="0" smtClean="0">
                <a:solidFill>
                  <a:schemeClr val="tx1">
                    <a:lumMod val="85000"/>
                    <a:lumOff val="15000"/>
                  </a:schemeClr>
                </a:solidFill>
                <a:cs typeface="Segoe UI" pitchFamily="34" charset="0"/>
              </a:rPr>
              <a:t>Consistent User Experience</a:t>
            </a:r>
          </a:p>
        </p:txBody>
      </p:sp>
      <p:sp>
        <p:nvSpPr>
          <p:cNvPr id="57" name="Rectangle 56"/>
          <p:cNvSpPr/>
          <p:nvPr/>
        </p:nvSpPr>
        <p:spPr>
          <a:xfrm>
            <a:off x="730497" y="2487566"/>
            <a:ext cx="1965937" cy="307777"/>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ctr">
              <a:spcBef>
                <a:spcPct val="20000"/>
              </a:spcBef>
              <a:spcAft>
                <a:spcPts val="1200"/>
              </a:spcAft>
              <a:buClr>
                <a:srgbClr val="FF5B00"/>
              </a:buClr>
            </a:pPr>
            <a:r>
              <a:rPr lang="en-US" sz="1400" i="1" dirty="0" smtClean="0">
                <a:solidFill>
                  <a:schemeClr val="bg1"/>
                </a:solidFill>
                <a:cs typeface="Segoe UI" pitchFamily="34" charset="0"/>
              </a:rPr>
              <a:t>On-Premises</a:t>
            </a:r>
            <a:endParaRPr lang="en-US" sz="1400" i="1" dirty="0" smtClean="0">
              <a:solidFill>
                <a:schemeClr val="bg1"/>
              </a:solidFill>
              <a:latin typeface="Segoe Semibold" pitchFamily="34" charset="0"/>
              <a:cs typeface="Segoe UI" pitchFamily="34" charset="0"/>
            </a:endParaRPr>
          </a:p>
        </p:txBody>
      </p:sp>
      <p:pic>
        <p:nvPicPr>
          <p:cNvPr id="58" name="Picture 57" descr="server-in-the-clouds.png"/>
          <p:cNvPicPr>
            <a:picLocks noChangeAspect="1"/>
          </p:cNvPicPr>
          <p:nvPr/>
        </p:nvPicPr>
        <p:blipFill>
          <a:blip r:embed="rId7" cstate="print"/>
          <a:stretch>
            <a:fillRect/>
          </a:stretch>
        </p:blipFill>
        <p:spPr>
          <a:xfrm>
            <a:off x="5882168" y="2114630"/>
            <a:ext cx="2578798" cy="2130556"/>
          </a:xfrm>
          <a:prstGeom prst="rect">
            <a:avLst/>
          </a:prstGeom>
        </p:spPr>
      </p:pic>
      <p:pic>
        <p:nvPicPr>
          <p:cNvPr id="59" name="Picture 58" descr="ExchangeOnline_h_rgb.png"/>
          <p:cNvPicPr>
            <a:picLocks noChangeAspect="1"/>
          </p:cNvPicPr>
          <p:nvPr/>
        </p:nvPicPr>
        <p:blipFill>
          <a:blip r:embed="rId8"/>
          <a:stretch>
            <a:fillRect/>
          </a:stretch>
        </p:blipFill>
        <p:spPr>
          <a:xfrm>
            <a:off x="5990365" y="4174783"/>
            <a:ext cx="2286000" cy="431031"/>
          </a:xfrm>
          <a:prstGeom prst="rect">
            <a:avLst/>
          </a:prstGeom>
        </p:spPr>
      </p:pic>
      <p:pic>
        <p:nvPicPr>
          <p:cNvPr id="60" name="Picture 59" descr="ExchangeSvr_h_rgb.png"/>
          <p:cNvPicPr>
            <a:picLocks noChangeAspect="1"/>
          </p:cNvPicPr>
          <p:nvPr/>
        </p:nvPicPr>
        <p:blipFill>
          <a:blip r:embed="rId9"/>
          <a:stretch>
            <a:fillRect/>
          </a:stretch>
        </p:blipFill>
        <p:spPr>
          <a:xfrm>
            <a:off x="674349" y="4102993"/>
            <a:ext cx="2267712" cy="429550"/>
          </a:xfrm>
          <a:prstGeom prst="rect">
            <a:avLst/>
          </a:prstGeom>
        </p:spPr>
      </p:pic>
      <p:sp>
        <p:nvSpPr>
          <p:cNvPr id="61" name="Rectangle 60"/>
          <p:cNvSpPr/>
          <p:nvPr/>
        </p:nvSpPr>
        <p:spPr>
          <a:xfrm>
            <a:off x="6362060" y="2538243"/>
            <a:ext cx="1965937" cy="307777"/>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ctr">
              <a:spcBef>
                <a:spcPct val="20000"/>
              </a:spcBef>
              <a:spcAft>
                <a:spcPts val="1200"/>
              </a:spcAft>
              <a:buClr>
                <a:srgbClr val="FF5B00"/>
              </a:buClr>
            </a:pPr>
            <a:r>
              <a:rPr lang="en-US" sz="1400" i="1" dirty="0" smtClean="0">
                <a:solidFill>
                  <a:schemeClr val="bg1"/>
                </a:solidFill>
                <a:cs typeface="Segoe UI" pitchFamily="34" charset="0"/>
              </a:rPr>
              <a:t>Cloud Service</a:t>
            </a:r>
            <a:endParaRPr lang="en-US" sz="1400" i="1" dirty="0" smtClean="0">
              <a:solidFill>
                <a:schemeClr val="bg1"/>
              </a:solidFill>
              <a:latin typeface="Segoe Semibold" pitchFamily="34" charset="0"/>
              <a:cs typeface="Segoe UI" pitchFamily="34" charset="0"/>
            </a:endParaRPr>
          </a:p>
        </p:txBody>
      </p:sp>
      <p:sp>
        <p:nvSpPr>
          <p:cNvPr id="62" name="Rectangle 61"/>
          <p:cNvSpPr/>
          <p:nvPr/>
        </p:nvSpPr>
        <p:spPr>
          <a:xfrm>
            <a:off x="2903728" y="2435044"/>
            <a:ext cx="3070694" cy="1839446"/>
          </a:xfrm>
          <a:prstGeom prst="rect">
            <a:avLst/>
          </a:prstGeom>
          <a:noFill/>
        </p:spPr>
        <p:txBody>
          <a:bodyPr wrap="none" lIns="91440" tIns="45720" rIns="91440" bIns="45720">
            <a:prstTxWarp prst="textArchUp">
              <a:avLst/>
            </a:prstTxWarp>
            <a:spAutoFit/>
          </a:bodyPr>
          <a:lstStyle/>
          <a:p>
            <a:pPr algn="ctr"/>
            <a:r>
              <a:rPr lang="en-US" sz="1400" i="1" dirty="0" smtClean="0">
                <a:solidFill>
                  <a:schemeClr val="bg1"/>
                </a:solidFill>
                <a:effectLst/>
              </a:rPr>
              <a:t>COEXISTENCE</a:t>
            </a:r>
          </a:p>
        </p:txBody>
      </p:sp>
      <p:pic>
        <p:nvPicPr>
          <p:cNvPr id="63" name="Picture 2" descr="C:\Users\aliciat\Desktop\Events\MIX\ForMonicaRayOzzieKit\ForMonicaRayOzzieKit\Ray1970Pic\EDC data center more masked.png"/>
          <p:cNvPicPr>
            <a:picLocks noChangeAspect="1" noChangeArrowheads="1"/>
          </p:cNvPicPr>
          <p:nvPr/>
        </p:nvPicPr>
        <p:blipFill>
          <a:blip r:embed="rId10" cstate="print">
            <a:lum bright="-5000"/>
          </a:blip>
          <a:stretch>
            <a:fillRect/>
          </a:stretch>
        </p:blipFill>
        <p:spPr bwMode="auto">
          <a:xfrm rot="21319449">
            <a:off x="640771" y="2751204"/>
            <a:ext cx="2522439" cy="1610797"/>
          </a:xfrm>
          <a:prstGeom prst="rect">
            <a:avLst/>
          </a:prstGeom>
          <a:noFill/>
          <a:ln>
            <a:noFill/>
          </a:ln>
        </p:spPr>
      </p:pic>
    </p:spTree>
    <p:extLst>
      <p:ext uri="{BB962C8B-B14F-4D97-AF65-F5344CB8AC3E}">
        <p14:creationId xmlns="" xmlns:p14="http://schemas.microsoft.com/office/powerpoint/2010/main" val="124698997"/>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a:xfrm>
            <a:off x="1758506" y="4938486"/>
            <a:ext cx="6923315" cy="990599"/>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a:gradFill>
                <a:gsLst>
                  <a:gs pos="0">
                    <a:srgbClr val="FFFFFF"/>
                  </a:gs>
                  <a:gs pos="100000">
                    <a:srgbClr val="FFFFFF"/>
                  </a:gs>
                </a:gsLst>
                <a:lin ang="13500000" scaled="1"/>
              </a:gradFill>
              <a:latin typeface="Segoe Semibold" pitchFamily="34" charset="0"/>
            </a:endParaRPr>
          </a:p>
        </p:txBody>
      </p:sp>
      <p:sp>
        <p:nvSpPr>
          <p:cNvPr id="30" name="Rounded Rectangle 29"/>
          <p:cNvSpPr/>
          <p:nvPr/>
        </p:nvSpPr>
        <p:spPr>
          <a:xfrm>
            <a:off x="1828799" y="3218543"/>
            <a:ext cx="6923315" cy="990599"/>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a:gradFill>
                <a:gsLst>
                  <a:gs pos="0">
                    <a:srgbClr val="FFFFFF"/>
                  </a:gs>
                  <a:gs pos="100000">
                    <a:srgbClr val="FFFFFF"/>
                  </a:gs>
                </a:gsLst>
                <a:lin ang="13500000" scaled="1"/>
              </a:gradFill>
              <a:latin typeface="Segoe Semibold" pitchFamily="34" charset="0"/>
            </a:endParaRPr>
          </a:p>
        </p:txBody>
      </p:sp>
      <p:sp>
        <p:nvSpPr>
          <p:cNvPr id="22" name="Rounded Rectangle 21"/>
          <p:cNvSpPr/>
          <p:nvPr/>
        </p:nvSpPr>
        <p:spPr>
          <a:xfrm>
            <a:off x="1828800" y="1676400"/>
            <a:ext cx="6923315" cy="990599"/>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a:gradFill>
                <a:gsLst>
                  <a:gs pos="0">
                    <a:srgbClr val="FFFFFF"/>
                  </a:gs>
                  <a:gs pos="100000">
                    <a:srgbClr val="FFFFFF"/>
                  </a:gs>
                </a:gsLst>
                <a:lin ang="13500000" scaled="1"/>
              </a:gradFill>
              <a:latin typeface="Segoe Semibold" pitchFamily="34" charset="0"/>
            </a:endParaRPr>
          </a:p>
        </p:txBody>
      </p:sp>
      <p:sp>
        <p:nvSpPr>
          <p:cNvPr id="17" name="Round Same Side Corner Rectangle 16"/>
          <p:cNvSpPr/>
          <p:nvPr/>
        </p:nvSpPr>
        <p:spPr>
          <a:xfrm>
            <a:off x="457200" y="1579809"/>
            <a:ext cx="1518093" cy="1273259"/>
          </a:xfrm>
          <a:prstGeom prst="round2SameRect">
            <a:avLst>
              <a:gd name="adj1" fmla="val 10809"/>
              <a:gd name="adj2" fmla="val 8788"/>
            </a:avLst>
          </a:prstGeom>
          <a:gradFill flip="none" rotWithShape="1">
            <a:gsLst>
              <a:gs pos="0">
                <a:srgbClr val="B64506"/>
              </a:gs>
              <a:gs pos="25000">
                <a:srgbClr val="CB790B"/>
              </a:gs>
              <a:gs pos="80000">
                <a:srgbClr val="FA9B00"/>
              </a:gs>
              <a:gs pos="100000">
                <a:srgbClr val="FFC971"/>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a:gradFill>
                <a:gsLst>
                  <a:gs pos="0">
                    <a:srgbClr val="FFFFFF"/>
                  </a:gs>
                  <a:gs pos="100000">
                    <a:srgbClr val="FFFFFF"/>
                  </a:gs>
                </a:gsLst>
                <a:lin ang="13500000" scaled="1"/>
              </a:gradFill>
              <a:latin typeface="Segoe Semibold" pitchFamily="34" charset="0"/>
            </a:endParaRPr>
          </a:p>
        </p:txBody>
      </p:sp>
      <p:sp>
        <p:nvSpPr>
          <p:cNvPr id="18" name="Round Same Side Corner Rectangle 17"/>
          <p:cNvSpPr/>
          <p:nvPr/>
        </p:nvSpPr>
        <p:spPr>
          <a:xfrm>
            <a:off x="463106" y="3142343"/>
            <a:ext cx="1518093" cy="1273259"/>
          </a:xfrm>
          <a:prstGeom prst="round2SameRect">
            <a:avLst>
              <a:gd name="adj1" fmla="val 10809"/>
              <a:gd name="adj2" fmla="val 8788"/>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a:gradFill>
                <a:gsLst>
                  <a:gs pos="0">
                    <a:srgbClr val="FFFFFF"/>
                  </a:gs>
                  <a:gs pos="100000">
                    <a:srgbClr val="FFFFFF"/>
                  </a:gs>
                </a:gsLst>
                <a:lin ang="13500000" scaled="1"/>
              </a:gradFill>
              <a:latin typeface="Segoe Semibold" pitchFamily="34" charset="0"/>
            </a:endParaRPr>
          </a:p>
        </p:txBody>
      </p:sp>
      <p:sp>
        <p:nvSpPr>
          <p:cNvPr id="19" name="Round Same Side Corner Rectangle 18"/>
          <p:cNvSpPr/>
          <p:nvPr/>
        </p:nvSpPr>
        <p:spPr>
          <a:xfrm>
            <a:off x="469013" y="4765255"/>
            <a:ext cx="1518093" cy="1273259"/>
          </a:xfrm>
          <a:prstGeom prst="round2SameRect">
            <a:avLst>
              <a:gd name="adj1" fmla="val 10809"/>
              <a:gd name="adj2" fmla="val 8788"/>
            </a:avLst>
          </a:prstGeom>
          <a:gradFill flip="none" rotWithShape="1">
            <a:gsLst>
              <a:gs pos="0">
                <a:schemeClr val="accent3">
                  <a:lumMod val="50000"/>
                </a:schemeClr>
              </a:gs>
              <a:gs pos="25000">
                <a:schemeClr val="accent3">
                  <a:lumMod val="75000"/>
                </a:schemeClr>
              </a:gs>
              <a:gs pos="80000">
                <a:schemeClr val="accent3"/>
              </a:gs>
              <a:gs pos="100000">
                <a:schemeClr val="accent3">
                  <a:lumMod val="60000"/>
                  <a:lumOff val="40000"/>
                  <a:alpha val="69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pPr>
            <a:endParaRPr lang="en-US" dirty="0">
              <a:gradFill>
                <a:gsLst>
                  <a:gs pos="0">
                    <a:srgbClr val="FFFFFF"/>
                  </a:gs>
                  <a:gs pos="100000">
                    <a:srgbClr val="FFFFFF"/>
                  </a:gs>
                </a:gsLst>
                <a:lin ang="13500000" scaled="1"/>
              </a:gradFill>
              <a:latin typeface="Segoe Semibold" pitchFamily="34" charset="0"/>
            </a:endParaRPr>
          </a:p>
        </p:txBody>
      </p:sp>
      <p:pic>
        <p:nvPicPr>
          <p:cNvPr id="23" name="Picture 22" descr="server_03"/>
          <p:cNvPicPr>
            <a:picLocks noChangeAspect="1" noChangeArrowheads="1"/>
          </p:cNvPicPr>
          <p:nvPr/>
        </p:nvPicPr>
        <p:blipFill>
          <a:blip r:embed="rId3" cstate="email"/>
          <a:srcRect/>
          <a:stretch>
            <a:fillRect/>
          </a:stretch>
        </p:blipFill>
        <p:spPr bwMode="auto">
          <a:xfrm>
            <a:off x="742590" y="1547790"/>
            <a:ext cx="773959" cy="1247818"/>
          </a:xfrm>
          <a:prstGeom prst="rect">
            <a:avLst/>
          </a:prstGeom>
          <a:noFill/>
          <a:ln w="9525">
            <a:noFill/>
            <a:miter lim="800000"/>
            <a:headEnd/>
            <a:tailEnd/>
          </a:ln>
        </p:spPr>
      </p:pic>
      <p:sp>
        <p:nvSpPr>
          <p:cNvPr id="26" name="Rectangle 25"/>
          <p:cNvSpPr/>
          <p:nvPr/>
        </p:nvSpPr>
        <p:spPr>
          <a:xfrm>
            <a:off x="2057400" y="1712893"/>
            <a:ext cx="6648917" cy="954107"/>
          </a:xfrm>
          <a:prstGeom prst="rect">
            <a:avLst/>
          </a:prstGeom>
        </p:spPr>
        <p:txBody>
          <a:bodyPr wrap="square">
            <a:spAutoFit/>
          </a:bodyPr>
          <a:lstStyle/>
          <a:p>
            <a:r>
              <a:rPr lang="en-US" sz="2800" b="1" dirty="0" smtClean="0">
                <a:latin typeface="Segoe Semibold" pitchFamily="34" charset="0"/>
              </a:rPr>
              <a:t>Lower IT costs </a:t>
            </a:r>
            <a:r>
              <a:rPr lang="en-US" sz="2800" dirty="0" smtClean="0"/>
              <a:t>with a </a:t>
            </a:r>
            <a:r>
              <a:rPr lang="en-US" sz="2800" b="1" dirty="0" smtClean="0">
                <a:latin typeface="Segoe Semibold" pitchFamily="34" charset="0"/>
              </a:rPr>
              <a:t>Flexible and Reliable</a:t>
            </a:r>
            <a:r>
              <a:rPr lang="en-US" sz="2800" dirty="0" smtClean="0">
                <a:latin typeface="Segoe Semibold" pitchFamily="34" charset="0"/>
              </a:rPr>
              <a:t> </a:t>
            </a:r>
            <a:r>
              <a:rPr lang="en-US" sz="2800" dirty="0" smtClean="0"/>
              <a:t>messaging platform</a:t>
            </a:r>
            <a:endParaRPr lang="en-US" sz="2800" dirty="0"/>
          </a:p>
        </p:txBody>
      </p:sp>
      <p:sp>
        <p:nvSpPr>
          <p:cNvPr id="29" name="Rectangle 28"/>
          <p:cNvSpPr/>
          <p:nvPr/>
        </p:nvSpPr>
        <p:spPr>
          <a:xfrm>
            <a:off x="1987106" y="4938487"/>
            <a:ext cx="6781799" cy="954107"/>
          </a:xfrm>
          <a:prstGeom prst="rect">
            <a:avLst/>
          </a:prstGeom>
        </p:spPr>
        <p:txBody>
          <a:bodyPr wrap="square">
            <a:spAutoFit/>
          </a:bodyPr>
          <a:lstStyle/>
          <a:p>
            <a:r>
              <a:rPr lang="en-US" sz="2800" dirty="0" smtClean="0"/>
              <a:t>Better</a:t>
            </a:r>
            <a:r>
              <a:rPr lang="en-US" sz="2800" b="1" dirty="0" smtClean="0"/>
              <a:t> </a:t>
            </a:r>
            <a:r>
              <a:rPr lang="en-US" sz="2800" b="1" dirty="0" smtClean="0">
                <a:latin typeface="Segoe Semibold" pitchFamily="34" charset="0"/>
              </a:rPr>
              <a:t>manage risk </a:t>
            </a:r>
            <a:r>
              <a:rPr lang="en-US" sz="2800" dirty="0" smtClean="0"/>
              <a:t>by safeguarding your business with </a:t>
            </a:r>
            <a:r>
              <a:rPr lang="en-US" sz="2800" b="1" dirty="0" smtClean="0">
                <a:latin typeface="Segoe Semibold" pitchFamily="34" charset="0"/>
              </a:rPr>
              <a:t>Protection and Compliance</a:t>
            </a:r>
          </a:p>
        </p:txBody>
      </p:sp>
      <p:pic>
        <p:nvPicPr>
          <p:cNvPr id="32" name="Picture 6" descr="\\eventsql\dvd\Online_ART\DVD_ART36\Artwork_Imagery\Icons - Illustrations\_ VIRTUALIZATION ICONS\Server Virtual Email.png"/>
          <p:cNvPicPr>
            <a:picLocks noChangeAspect="1" noChangeArrowheads="1"/>
          </p:cNvPicPr>
          <p:nvPr/>
        </p:nvPicPr>
        <p:blipFill>
          <a:blip r:embed="rId4" cstate="screen">
            <a:grayscl/>
          </a:blip>
          <a:srcRect/>
          <a:stretch>
            <a:fillRect/>
          </a:stretch>
        </p:blipFill>
        <p:spPr bwMode="auto">
          <a:xfrm>
            <a:off x="463106" y="4800697"/>
            <a:ext cx="1447800" cy="1168778"/>
          </a:xfrm>
          <a:prstGeom prst="rect">
            <a:avLst/>
          </a:prstGeom>
          <a:noFill/>
        </p:spPr>
      </p:pic>
      <p:pic>
        <p:nvPicPr>
          <p:cNvPr id="33" name="Picture 4" descr="\\eventsql\dvd\Online_ART\DVD_ART36\Artwork_Imagery\Icons - Illustrations\_ REAL VISTA STYLE\lock locked secure security.png"/>
          <p:cNvPicPr>
            <a:picLocks noChangeAspect="1" noChangeArrowheads="1"/>
          </p:cNvPicPr>
          <p:nvPr/>
        </p:nvPicPr>
        <p:blipFill>
          <a:blip r:embed="rId5" cstate="screen"/>
          <a:srcRect/>
          <a:stretch>
            <a:fillRect/>
          </a:stretch>
        </p:blipFill>
        <p:spPr bwMode="auto">
          <a:xfrm>
            <a:off x="987077" y="5090886"/>
            <a:ext cx="891296" cy="950076"/>
          </a:xfrm>
          <a:prstGeom prst="rect">
            <a:avLst/>
          </a:prstGeom>
          <a:noFill/>
        </p:spPr>
      </p:pic>
      <p:sp>
        <p:nvSpPr>
          <p:cNvPr id="35" name="Rectangle 34"/>
          <p:cNvSpPr/>
          <p:nvPr/>
        </p:nvSpPr>
        <p:spPr>
          <a:xfrm>
            <a:off x="2037882" y="3256184"/>
            <a:ext cx="7029917" cy="954107"/>
          </a:xfrm>
          <a:prstGeom prst="rect">
            <a:avLst/>
          </a:prstGeom>
        </p:spPr>
        <p:txBody>
          <a:bodyPr wrap="square">
            <a:spAutoFit/>
          </a:bodyPr>
          <a:lstStyle/>
          <a:p>
            <a:r>
              <a:rPr lang="en-US" sz="2800" b="1" dirty="0" smtClean="0">
                <a:latin typeface="Segoe Semibold" pitchFamily="34" charset="0"/>
              </a:rPr>
              <a:t>Increase productivity </a:t>
            </a:r>
            <a:r>
              <a:rPr lang="en-US" sz="2800" dirty="0" smtClean="0"/>
              <a:t>through </a:t>
            </a:r>
            <a:r>
              <a:rPr lang="en-US" sz="2800" b="1" dirty="0" smtClean="0">
                <a:latin typeface="Segoe Semibold" pitchFamily="34" charset="0"/>
              </a:rPr>
              <a:t>Anywhere</a:t>
            </a:r>
            <a:r>
              <a:rPr lang="en-US" sz="2800" b="1" dirty="0" smtClean="0"/>
              <a:t> </a:t>
            </a:r>
            <a:r>
              <a:rPr lang="en-US" sz="2800" b="1" dirty="0" smtClean="0">
                <a:latin typeface="Segoe Semibold" pitchFamily="34" charset="0"/>
              </a:rPr>
              <a:t>Access</a:t>
            </a:r>
            <a:r>
              <a:rPr lang="en-US" sz="2800" b="1" dirty="0" smtClean="0"/>
              <a:t> </a:t>
            </a:r>
            <a:r>
              <a:rPr lang="en-US" sz="2800" dirty="0" smtClean="0"/>
              <a:t>to business communications</a:t>
            </a:r>
          </a:p>
        </p:txBody>
      </p:sp>
      <p:pic>
        <p:nvPicPr>
          <p:cNvPr id="36" name="Picture 7" descr="\\eventsql\dvd\Online_ART\DVD_ART36\Artwork_Imagery\Icons - Illustrations\_ MISC ICONS\Connecting people icon.png"/>
          <p:cNvPicPr>
            <a:picLocks noChangeAspect="1" noChangeArrowheads="1"/>
          </p:cNvPicPr>
          <p:nvPr/>
        </p:nvPicPr>
        <p:blipFill>
          <a:blip r:embed="rId6"/>
          <a:srcRect/>
          <a:stretch>
            <a:fillRect/>
          </a:stretch>
        </p:blipFill>
        <p:spPr bwMode="auto">
          <a:xfrm>
            <a:off x="380999" y="2986667"/>
            <a:ext cx="1600200" cy="1600200"/>
          </a:xfrm>
          <a:prstGeom prst="rect">
            <a:avLst/>
          </a:prstGeom>
          <a:noFill/>
        </p:spPr>
      </p:pic>
      <p:pic>
        <p:nvPicPr>
          <p:cNvPr id="20" name="Picture 3" descr="C:\Users\astridm\Documents\E14 Information\Logos\MediaBin_Items_1\Logos and logotypes\Horizontal\ExchangeSvr2010_h_rgb_r.png"/>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416689" y="362857"/>
            <a:ext cx="6600825" cy="1066800"/>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sp>
        <p:nvSpPr>
          <p:cNvPr id="3" name="Rectangle 2"/>
          <p:cNvSpPr/>
          <p:nvPr/>
        </p:nvSpPr>
        <p:spPr>
          <a:xfrm>
            <a:off x="1216246" y="1570304"/>
            <a:ext cx="699230" cy="1200329"/>
          </a:xfrm>
          <a:prstGeom prst="rect">
            <a:avLst/>
          </a:prstGeom>
          <a:noFill/>
        </p:spPr>
        <p:txBody>
          <a:bodyPr wrap="none" lIns="91440" tIns="45720" rIns="91440" bIns="45720">
            <a:spAutoFit/>
          </a:bodyPr>
          <a:lstStyle/>
          <a:p>
            <a:pPr algn="ctr"/>
            <a:r>
              <a:rPr lang="en-US" sz="7200" b="1" cap="none" spc="0" dirty="0">
                <a:ln w="10541" cmpd="sng">
                  <a:solidFill>
                    <a:schemeClr val="accent1">
                      <a:shade val="88000"/>
                      <a:satMod val="110000"/>
                    </a:schemeClr>
                  </a:solidFill>
                  <a:prstDash val="solid"/>
                </a:ln>
                <a:solidFill>
                  <a:schemeClr val="bg2">
                    <a:lumMod val="75000"/>
                  </a:schemeClr>
                </a:solidFill>
                <a:effectLst/>
                <a:latin typeface="Segoe Semibold" pitchFamily="34" charset="0"/>
              </a:rPr>
              <a:t>€</a:t>
            </a:r>
            <a:endParaRPr lang="en-US" sz="7200" b="1" cap="none" spc="0" dirty="0">
              <a:ln w="10541" cmpd="sng">
                <a:solidFill>
                  <a:schemeClr val="accent1">
                    <a:shade val="88000"/>
                    <a:satMod val="110000"/>
                  </a:schemeClr>
                </a:solidFill>
                <a:prstDash val="solid"/>
              </a:ln>
              <a:solidFill>
                <a:schemeClr val="bg2">
                  <a:lumMod val="75000"/>
                </a:schemeClr>
              </a:solidFill>
              <a:effectLst/>
            </a:endParaRPr>
          </a:p>
        </p:txBody>
      </p:sp>
      <p:pic>
        <p:nvPicPr>
          <p:cNvPr id="27" name="Picture 2" descr="\\eventsql\dvd\Online_ART\DVD_ART36\Artwork_Imagery\Shapes\Arrows\Straight\arrow 14 red down arrow jaggy.png"/>
          <p:cNvPicPr>
            <a:picLocks noChangeAspect="1" noChangeArrowheads="1"/>
          </p:cNvPicPr>
          <p:nvPr/>
        </p:nvPicPr>
        <p:blipFill>
          <a:blip r:embed="rId8"/>
          <a:srcRect l="33928"/>
          <a:stretch>
            <a:fillRect/>
          </a:stretch>
        </p:blipFill>
        <p:spPr bwMode="auto">
          <a:xfrm>
            <a:off x="470933" y="1570304"/>
            <a:ext cx="1357867" cy="1489075"/>
          </a:xfrm>
          <a:prstGeom prst="rect">
            <a:avLst/>
          </a:prstGeom>
          <a:noFill/>
        </p:spPr>
      </p:pic>
    </p:spTree>
    <p:extLst>
      <p:ext uri="{BB962C8B-B14F-4D97-AF65-F5344CB8AC3E}">
        <p14:creationId xmlns="" xmlns:p14="http://schemas.microsoft.com/office/powerpoint/2010/main" val="2506885479"/>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Exchange Difference</a:t>
            </a:r>
            <a:endParaRPr lang="en-US" dirty="0"/>
          </a:p>
        </p:txBody>
      </p:sp>
      <p:sp>
        <p:nvSpPr>
          <p:cNvPr id="4" name="Rounded Rectangle 3"/>
          <p:cNvSpPr/>
          <p:nvPr/>
        </p:nvSpPr>
        <p:spPr bwMode="auto">
          <a:xfrm>
            <a:off x="-228600" y="1600200"/>
            <a:ext cx="8991600" cy="762000"/>
          </a:xfrm>
          <a:prstGeom prst="roundRect">
            <a:avLst/>
          </a:prstGeom>
          <a:gradFill flip="none" rotWithShape="1">
            <a:gsLst>
              <a:gs pos="0">
                <a:srgbClr val="B64506"/>
              </a:gs>
              <a:gs pos="25000">
                <a:srgbClr val="CB790B"/>
              </a:gs>
              <a:gs pos="80000">
                <a:srgbClr val="FA9B00"/>
              </a:gs>
              <a:gs pos="100000">
                <a:srgbClr val="FFC971"/>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457200" lvl="1" defTabSz="914099" fontAlgn="base">
              <a:lnSpc>
                <a:spcPct val="85000"/>
              </a:lnSpc>
              <a:spcBef>
                <a:spcPct val="0"/>
              </a:spcBef>
              <a:spcAft>
                <a:spcPct val="0"/>
              </a:spcAft>
            </a:pPr>
            <a:r>
              <a:rPr lang="en-US"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mj-lt"/>
              </a:rPr>
              <a:t>Richest User Experiences</a:t>
            </a:r>
          </a:p>
        </p:txBody>
      </p:sp>
      <p:sp>
        <p:nvSpPr>
          <p:cNvPr id="5" name="Rounded Rectangle 4"/>
          <p:cNvSpPr/>
          <p:nvPr/>
        </p:nvSpPr>
        <p:spPr bwMode="auto">
          <a:xfrm>
            <a:off x="-228600" y="2921000"/>
            <a:ext cx="8991600" cy="762000"/>
          </a:xfrm>
          <a:prstGeom prst="roundRect">
            <a:avLst/>
          </a:prstGeom>
          <a:gradFill flip="none" rotWithShape="1">
            <a:gsLst>
              <a:gs pos="0">
                <a:srgbClr val="1B396B"/>
              </a:gs>
              <a:gs pos="25000">
                <a:schemeClr val="accent2">
                  <a:lumMod val="75000"/>
                </a:schemeClr>
              </a:gs>
              <a:gs pos="80000">
                <a:schemeClr val="accent2"/>
              </a:gs>
              <a:gs pos="100000">
                <a:srgbClr val="5C9EE6"/>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457200" lvl="1" defTabSz="914099" fontAlgn="base">
              <a:lnSpc>
                <a:spcPct val="85000"/>
              </a:lnSpc>
              <a:spcBef>
                <a:spcPct val="0"/>
              </a:spcBef>
              <a:spcAft>
                <a:spcPct val="0"/>
              </a:spcAft>
            </a:pPr>
            <a:r>
              <a:rPr lang="en-US"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mj-lt"/>
              </a:rPr>
              <a:t>Flexibility and Choice</a:t>
            </a:r>
          </a:p>
        </p:txBody>
      </p:sp>
      <p:sp>
        <p:nvSpPr>
          <p:cNvPr id="6" name="Rounded Rectangle 5"/>
          <p:cNvSpPr/>
          <p:nvPr/>
        </p:nvSpPr>
        <p:spPr bwMode="auto">
          <a:xfrm>
            <a:off x="-228600" y="4241800"/>
            <a:ext cx="8991600" cy="762000"/>
          </a:xfrm>
          <a:prstGeom prst="roundRect">
            <a:avLst/>
          </a:prstGeom>
          <a:gradFill flip="none" rotWithShape="1">
            <a:gsLst>
              <a:gs pos="0">
                <a:schemeClr val="accent3">
                  <a:lumMod val="50000"/>
                </a:schemeClr>
              </a:gs>
              <a:gs pos="25000">
                <a:schemeClr val="accent3">
                  <a:lumMod val="75000"/>
                </a:schemeClr>
              </a:gs>
              <a:gs pos="80000">
                <a:schemeClr val="accent3"/>
              </a:gs>
              <a:gs pos="100000">
                <a:schemeClr val="accent3">
                  <a:lumMod val="60000"/>
                  <a:lumOff val="40000"/>
                  <a:alpha val="69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457200" lvl="1" defTabSz="914099" fontAlgn="base">
              <a:lnSpc>
                <a:spcPct val="85000"/>
              </a:lnSpc>
              <a:spcBef>
                <a:spcPct val="0"/>
              </a:spcBef>
              <a:spcAft>
                <a:spcPct val="0"/>
              </a:spcAft>
            </a:pPr>
            <a:r>
              <a:rPr lang="en-US"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mj-lt"/>
              </a:rPr>
              <a:t>Management and Control</a:t>
            </a:r>
          </a:p>
        </p:txBody>
      </p:sp>
      <p:sp>
        <p:nvSpPr>
          <p:cNvPr id="7" name="Rounded Rectangle 6"/>
          <p:cNvSpPr/>
          <p:nvPr/>
        </p:nvSpPr>
        <p:spPr bwMode="auto">
          <a:xfrm>
            <a:off x="-228600" y="5562600"/>
            <a:ext cx="8991600" cy="762000"/>
          </a:xfrm>
          <a:prstGeom prst="roundRect">
            <a:avLst/>
          </a:prstGeom>
          <a:gradFill flip="none" rotWithShape="1">
            <a:gsLst>
              <a:gs pos="0">
                <a:schemeClr val="accent4">
                  <a:lumMod val="75000"/>
                </a:schemeClr>
              </a:gs>
              <a:gs pos="25000">
                <a:schemeClr val="accent4">
                  <a:lumMod val="75000"/>
                </a:schemeClr>
              </a:gs>
              <a:gs pos="80000">
                <a:schemeClr val="accent4"/>
              </a:gs>
              <a:gs pos="100000">
                <a:schemeClr val="accent4">
                  <a:lumMod val="60000"/>
                  <a:lumOff val="4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457200" lvl="1" defTabSz="914099" fontAlgn="base">
              <a:lnSpc>
                <a:spcPct val="85000"/>
              </a:lnSpc>
              <a:spcBef>
                <a:spcPct val="0"/>
              </a:spcBef>
              <a:spcAft>
                <a:spcPct val="0"/>
              </a:spcAft>
              <a:defRPr/>
            </a:pPr>
            <a:r>
              <a:rPr lang="en-US"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mj-lt"/>
              </a:rPr>
              <a:t>Unified Business Platform</a:t>
            </a:r>
          </a:p>
        </p:txBody>
      </p:sp>
      <p:sp>
        <p:nvSpPr>
          <p:cNvPr id="8" name="TextBox 7"/>
          <p:cNvSpPr txBox="1"/>
          <p:nvPr/>
        </p:nvSpPr>
        <p:spPr>
          <a:xfrm>
            <a:off x="838200" y="6324600"/>
            <a:ext cx="7848600" cy="523220"/>
          </a:xfrm>
          <a:prstGeom prst="rect">
            <a:avLst/>
          </a:prstGeom>
          <a:noFill/>
        </p:spPr>
        <p:txBody>
          <a:bodyPr wrap="square" rtlCol="0">
            <a:spAutoFit/>
          </a:bodyPr>
          <a:lstStyle/>
          <a:p>
            <a:r>
              <a:rPr lang="en-US" sz="1400" dirty="0" smtClean="0"/>
              <a:t>Exchange is part of a unified platform that provides customers value in productivity, unified communications and collaboration with extensive interoperability across major Microsoft products.</a:t>
            </a:r>
          </a:p>
        </p:txBody>
      </p:sp>
      <p:sp>
        <p:nvSpPr>
          <p:cNvPr id="9" name="TextBox 8"/>
          <p:cNvSpPr txBox="1"/>
          <p:nvPr/>
        </p:nvSpPr>
        <p:spPr>
          <a:xfrm>
            <a:off x="838200" y="5039380"/>
            <a:ext cx="7924800" cy="523220"/>
          </a:xfrm>
          <a:prstGeom prst="rect">
            <a:avLst/>
          </a:prstGeom>
          <a:noFill/>
        </p:spPr>
        <p:txBody>
          <a:bodyPr wrap="square" rtlCol="0">
            <a:spAutoFit/>
          </a:bodyPr>
          <a:lstStyle/>
          <a:p>
            <a:r>
              <a:rPr lang="en-US" sz="1400" dirty="0" smtClean="0"/>
              <a:t>Powerful IT professional management capabilities to control information, rights, and intellectual property and an advanced set of developer tools that extend our capabilities to suit customer need.</a:t>
            </a:r>
          </a:p>
        </p:txBody>
      </p:sp>
      <p:sp>
        <p:nvSpPr>
          <p:cNvPr id="10" name="TextBox 9"/>
          <p:cNvSpPr txBox="1"/>
          <p:nvPr/>
        </p:nvSpPr>
        <p:spPr>
          <a:xfrm>
            <a:off x="838200" y="3810000"/>
            <a:ext cx="8305800" cy="307777"/>
          </a:xfrm>
          <a:prstGeom prst="rect">
            <a:avLst/>
          </a:prstGeom>
          <a:noFill/>
        </p:spPr>
        <p:txBody>
          <a:bodyPr wrap="square" rtlCol="0">
            <a:spAutoFit/>
          </a:bodyPr>
          <a:lstStyle/>
          <a:p>
            <a:r>
              <a:rPr lang="en-US" sz="1400" dirty="0" smtClean="0"/>
              <a:t>Choice and flexibility with storage, administration and deployment. The power of software-plus-services.</a:t>
            </a:r>
          </a:p>
        </p:txBody>
      </p:sp>
      <p:sp>
        <p:nvSpPr>
          <p:cNvPr id="12" name="TextBox 11"/>
          <p:cNvSpPr txBox="1"/>
          <p:nvPr/>
        </p:nvSpPr>
        <p:spPr>
          <a:xfrm>
            <a:off x="838200" y="2362200"/>
            <a:ext cx="7924800" cy="523220"/>
          </a:xfrm>
          <a:prstGeom prst="rect">
            <a:avLst/>
          </a:prstGeom>
          <a:noFill/>
        </p:spPr>
        <p:txBody>
          <a:bodyPr wrap="square" rtlCol="0">
            <a:spAutoFit/>
          </a:bodyPr>
          <a:lstStyle/>
          <a:p>
            <a:r>
              <a:rPr lang="en-US" sz="1400" dirty="0" smtClean="0"/>
              <a:t>Innovative user experiences across all three screens (PC, browser and mobile device) with workloads others don’t include natively (voicemail, archiving, mobile, information leakage protection, etc).</a:t>
            </a:r>
          </a:p>
        </p:txBody>
      </p:sp>
      <p:sp>
        <p:nvSpPr>
          <p:cNvPr id="13" name="Title 1"/>
          <p:cNvSpPr txBox="1">
            <a:spLocks/>
          </p:cNvSpPr>
          <p:nvPr/>
        </p:nvSpPr>
        <p:spPr>
          <a:xfrm>
            <a:off x="152400" y="914400"/>
            <a:ext cx="8763000" cy="480131"/>
          </a:xfrm>
          <a:prstGeom prst="rect">
            <a:avLst/>
          </a:prstGeom>
        </p:spPr>
        <p:txBody>
          <a:bodyPr wrap="square">
            <a:spAutoFit/>
          </a:bodyPr>
          <a:lstStyle/>
          <a:p>
            <a:pPr marR="0" lvl="0" indent="0" algn="ctr" fontAlgn="auto">
              <a:lnSpc>
                <a:spcPct val="90000"/>
              </a:lnSpc>
              <a:spcBef>
                <a:spcPct val="20000"/>
              </a:spcBef>
              <a:spcAft>
                <a:spcPts val="0"/>
              </a:spcAft>
              <a:buClrTx/>
              <a:buSzTx/>
              <a:buFontTx/>
              <a:buNone/>
              <a:tabLst/>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What sets Exchange 2010 apart in the marketplace</a:t>
            </a:r>
          </a:p>
        </p:txBody>
      </p:sp>
    </p:spTree>
    <p:extLst>
      <p:ext uri="{BB962C8B-B14F-4D97-AF65-F5344CB8AC3E}">
        <p14:creationId xmlns="" xmlns:p14="http://schemas.microsoft.com/office/powerpoint/2010/main" val="413020761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t>UNC Track </a:t>
            </a:r>
            <a:r>
              <a:rPr lang="en-US" b="1" dirty="0" smtClean="0"/>
              <a:t>Call to Action</a:t>
            </a:r>
            <a:r>
              <a:rPr lang="en-US" dirty="0" smtClean="0"/>
              <a:t>!</a:t>
            </a:r>
            <a:endParaRPr lang="en-US" dirty="0">
              <a:solidFill>
                <a:schemeClr val="tx2"/>
              </a:solidFill>
            </a:endParaRPr>
          </a:p>
        </p:txBody>
      </p:sp>
      <p:sp>
        <p:nvSpPr>
          <p:cNvPr id="3" name="Text Placeholder 2"/>
          <p:cNvSpPr>
            <a:spLocks noGrp="1"/>
          </p:cNvSpPr>
          <p:nvPr>
            <p:ph idx="1"/>
          </p:nvPr>
        </p:nvSpPr>
        <p:spPr>
          <a:xfrm>
            <a:off x="381000" y="901396"/>
            <a:ext cx="8458200" cy="5367133"/>
          </a:xfrm>
        </p:spPr>
        <p:txBody>
          <a:bodyPr/>
          <a:lstStyle/>
          <a:p>
            <a:pPr>
              <a:buNone/>
            </a:pPr>
            <a:r>
              <a:rPr lang="en-US" sz="3000" i="1" dirty="0" smtClean="0">
                <a:solidFill>
                  <a:schemeClr val="tx2"/>
                </a:solidFill>
              </a:rPr>
              <a:t>Learn More!</a:t>
            </a:r>
            <a:endParaRPr lang="en-US" sz="3000" i="1" dirty="0" smtClean="0"/>
          </a:p>
          <a:p>
            <a:r>
              <a:rPr lang="en-US" sz="2600" dirty="0" smtClean="0"/>
              <a:t>Related Content at TechEd on “Related Content” Slide</a:t>
            </a:r>
          </a:p>
          <a:p>
            <a:pPr lvl="1"/>
            <a:r>
              <a:rPr lang="en-US" sz="2000" dirty="0" smtClean="0"/>
              <a:t>Attend in-person or consume post-event at </a:t>
            </a:r>
            <a:r>
              <a:rPr lang="en-US" sz="2000" dirty="0" smtClean="0">
                <a:hlinkClick r:id="rId3"/>
              </a:rPr>
              <a:t>TechEd Online</a:t>
            </a:r>
            <a:endParaRPr lang="en-US" sz="2000" dirty="0" smtClean="0"/>
          </a:p>
          <a:p>
            <a:r>
              <a:rPr lang="en-US" sz="2600" dirty="0"/>
              <a:t>Check out learning/training resources at Microsoft TechNet</a:t>
            </a:r>
          </a:p>
          <a:p>
            <a:pPr lvl="1">
              <a:spcAft>
                <a:spcPts val="2000"/>
              </a:spcAft>
            </a:pPr>
            <a:r>
              <a:rPr lang="en-US" sz="2200" dirty="0">
                <a:hlinkClick r:id="rId4"/>
              </a:rPr>
              <a:t>Exchange Server</a:t>
            </a:r>
            <a:r>
              <a:rPr lang="en-US" sz="2200" dirty="0"/>
              <a:t> and </a:t>
            </a:r>
            <a:r>
              <a:rPr lang="en-US" sz="2200" dirty="0">
                <a:hlinkClick r:id="rId5"/>
              </a:rPr>
              <a:t>Office Communications Server</a:t>
            </a:r>
            <a:endParaRPr lang="en-US" sz="1600" dirty="0"/>
          </a:p>
          <a:p>
            <a:pPr>
              <a:lnSpc>
                <a:spcPct val="100000"/>
              </a:lnSpc>
              <a:spcAft>
                <a:spcPts val="300"/>
              </a:spcAft>
            </a:pPr>
            <a:r>
              <a:rPr lang="en-US" sz="2600" dirty="0" smtClean="0"/>
              <a:t>Check out Exchange Server 2010 at</a:t>
            </a:r>
            <a:br>
              <a:rPr lang="en-US" sz="2600" dirty="0" smtClean="0"/>
            </a:br>
            <a:r>
              <a:rPr lang="en-US" sz="2600" dirty="0" smtClean="0"/>
              <a:t>Virtual Launch Experience (VLE) at </a:t>
            </a:r>
            <a:r>
              <a:rPr lang="en-US" sz="2600" u="sng" dirty="0" smtClean="0">
                <a:hlinkClick r:id="rId6"/>
              </a:rPr>
              <a:t>the</a:t>
            </a:r>
            <a:r>
              <a:rPr lang="en-US" b="1" u="sng" dirty="0" smtClean="0">
                <a:solidFill>
                  <a:srgbClr val="FF0000"/>
                </a:solidFill>
                <a:hlinkClick r:id="rId6"/>
              </a:rPr>
              <a:t>new</a:t>
            </a:r>
            <a:r>
              <a:rPr lang="en-US" sz="2600" u="sng" dirty="0" smtClean="0">
                <a:hlinkClick r:id="rId6"/>
              </a:rPr>
              <a:t>efficiency.com</a:t>
            </a:r>
            <a:endParaRPr lang="en-US" sz="2600" u="sng" dirty="0" smtClean="0"/>
          </a:p>
          <a:p>
            <a:pPr marL="517525" lvl="1" indent="0">
              <a:buNone/>
            </a:pPr>
            <a:endParaRPr lang="en-US" sz="1800" dirty="0" smtClean="0"/>
          </a:p>
          <a:p>
            <a:pPr>
              <a:buNone/>
            </a:pPr>
            <a:r>
              <a:rPr lang="en-US" sz="3000" i="1" dirty="0" smtClean="0">
                <a:solidFill>
                  <a:schemeClr val="tx2"/>
                </a:solidFill>
              </a:rPr>
              <a:t>Try It Out!</a:t>
            </a:r>
            <a:endParaRPr lang="en-US" sz="3000" i="1" dirty="0" smtClean="0"/>
          </a:p>
          <a:p>
            <a:r>
              <a:rPr lang="en-US" sz="2600" dirty="0" smtClean="0"/>
              <a:t>Download the </a:t>
            </a:r>
            <a:r>
              <a:rPr lang="en-US" sz="2600" dirty="0" smtClean="0">
                <a:hlinkClick r:id="rId7"/>
              </a:rPr>
              <a:t>Exchange Server </a:t>
            </a:r>
            <a:r>
              <a:rPr lang="en-US" sz="2600" dirty="0">
                <a:hlinkClick r:id="rId7"/>
              </a:rPr>
              <a:t>2010 </a:t>
            </a:r>
            <a:r>
              <a:rPr lang="en-US" sz="2600" dirty="0" smtClean="0">
                <a:hlinkClick r:id="rId7"/>
              </a:rPr>
              <a:t>Trial</a:t>
            </a:r>
            <a:endParaRPr lang="en-US" sz="2000" dirty="0" smtClean="0">
              <a:solidFill>
                <a:srgbClr val="FF0000"/>
              </a:solidFill>
            </a:endParaRPr>
          </a:p>
          <a:p>
            <a:r>
              <a:rPr lang="en-US" sz="2600" dirty="0" smtClean="0"/>
              <a:t>Take </a:t>
            </a:r>
            <a:r>
              <a:rPr lang="en-US" sz="2600" dirty="0"/>
              <a:t>a simple Web-based test drive </a:t>
            </a:r>
            <a:r>
              <a:rPr lang="en-US" sz="2600" dirty="0" smtClean="0"/>
              <a:t>of UC solutions through the </a:t>
            </a:r>
            <a:r>
              <a:rPr lang="en-US" sz="2600" dirty="0">
                <a:hlinkClick r:id="rId8"/>
              </a:rPr>
              <a:t>60-Day Virtual Experience</a:t>
            </a:r>
            <a:r>
              <a:rPr lang="en-US" sz="2600" dirty="0"/>
              <a:t> </a:t>
            </a:r>
            <a:endParaRPr lang="en-US" sz="2600" dirty="0" smtClean="0"/>
          </a:p>
        </p:txBody>
      </p:sp>
      <p:pic>
        <p:nvPicPr>
          <p:cNvPr id="5" name="Picture 4" descr="Joint_Launch_Styleguide FINAL-11.png"/>
          <p:cNvPicPr>
            <a:picLocks noChangeAspect="1"/>
          </p:cNvPicPr>
          <p:nvPr/>
        </p:nvPicPr>
        <p:blipFill rotWithShape="1">
          <a:blip r:embed="rId9" cstate="print"/>
          <a:srcRect l="7677" t="62227" r="8681" b="9533"/>
          <a:stretch/>
        </p:blipFill>
        <p:spPr>
          <a:xfrm>
            <a:off x="5542759" y="3096264"/>
            <a:ext cx="2620166" cy="636838"/>
          </a:xfrm>
          <a:prstGeom prst="rect">
            <a:avLst/>
          </a:prstGeom>
        </p:spPr>
      </p:pic>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2"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3"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4"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5"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6"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443198"/>
          </a:xfrm>
        </p:spPr>
        <p:txBody>
          <a:bodyPr/>
          <a:lstStyle/>
          <a:p>
            <a:r>
              <a:rPr lang="en-US" dirty="0" smtClean="0"/>
              <a:t>Additional Resources</a:t>
            </a:r>
            <a:endParaRPr lang="en-US" dirty="0"/>
          </a:p>
        </p:txBody>
      </p:sp>
      <p:sp>
        <p:nvSpPr>
          <p:cNvPr id="12" name="Rectangle 11"/>
          <p:cNvSpPr/>
          <p:nvPr/>
        </p:nvSpPr>
        <p:spPr>
          <a:xfrm>
            <a:off x="328477" y="1047394"/>
            <a:ext cx="8449056" cy="823609"/>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1"/>
            </a:solid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gradFill>
                <a:gsLst>
                  <a:gs pos="0">
                    <a:schemeClr val="tx1"/>
                  </a:gs>
                  <a:gs pos="50000">
                    <a:schemeClr val="tx1"/>
                  </a:gs>
                </a:gsLst>
                <a:lin ang="5400000" scaled="0"/>
              </a:gradFill>
              <a:latin typeface="Segoe" pitchFamily="34" charset="0"/>
            </a:endParaRPr>
          </a:p>
        </p:txBody>
      </p:sp>
      <p:sp>
        <p:nvSpPr>
          <p:cNvPr id="13" name="Rectangle 12"/>
          <p:cNvSpPr/>
          <p:nvPr/>
        </p:nvSpPr>
        <p:spPr bwMode="auto">
          <a:xfrm>
            <a:off x="420953" y="1042928"/>
            <a:ext cx="8264105" cy="778838"/>
          </a:xfrm>
          <a:prstGeom prst="rect">
            <a:avLst/>
          </a:prstGeom>
          <a:solidFill>
            <a:schemeClr val="bg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gradFill>
                <a:gsLst>
                  <a:gs pos="0">
                    <a:schemeClr val="tx1"/>
                  </a:gs>
                  <a:gs pos="50000">
                    <a:schemeClr val="tx1"/>
                  </a:gs>
                </a:gsLst>
                <a:lin ang="5400000" scaled="0"/>
              </a:gradFill>
              <a:latin typeface="Segoe" pitchFamily="34" charset="0"/>
            </a:endParaRPr>
          </a:p>
        </p:txBody>
      </p:sp>
      <p:sp>
        <p:nvSpPr>
          <p:cNvPr id="14" name="Snip Single Corner Rectangle 13"/>
          <p:cNvSpPr/>
          <p:nvPr/>
        </p:nvSpPr>
        <p:spPr>
          <a:xfrm>
            <a:off x="328478" y="778329"/>
            <a:ext cx="8451420" cy="308347"/>
          </a:xfrm>
          <a:prstGeom prst="snip1Rect">
            <a:avLst>
              <a:gd name="adj" fmla="val 38178"/>
            </a:avLst>
          </a:prstGeom>
          <a:gradFill flip="none" rotWithShape="1">
            <a:gsLst>
              <a:gs pos="0">
                <a:schemeClr val="accent1">
                  <a:lumMod val="50000"/>
                </a:schemeClr>
              </a:gs>
              <a:gs pos="50000">
                <a:schemeClr val="accent1">
                  <a:lumMod val="75000"/>
                </a:schemeClr>
              </a:gs>
              <a:gs pos="100000">
                <a:schemeClr val="accent1"/>
              </a:gs>
            </a:gsLst>
            <a:lin ang="13500000" scaled="1"/>
            <a:tileRect/>
          </a:gra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1600" dirty="0">
              <a:gradFill>
                <a:gsLst>
                  <a:gs pos="0">
                    <a:schemeClr val="tx1"/>
                  </a:gs>
                  <a:gs pos="100000">
                    <a:schemeClr val="tx1"/>
                  </a:gs>
                </a:gsLst>
                <a:lin ang="13500000" scaled="1"/>
              </a:gradFill>
              <a:latin typeface="Segoe Semibold" pitchFamily="34" charset="0"/>
            </a:endParaRPr>
          </a:p>
        </p:txBody>
      </p:sp>
      <p:sp>
        <p:nvSpPr>
          <p:cNvPr id="26" name="Rectangle 25"/>
          <p:cNvSpPr/>
          <p:nvPr/>
        </p:nvSpPr>
        <p:spPr>
          <a:xfrm>
            <a:off x="328477" y="2261992"/>
            <a:ext cx="8449056" cy="1043916"/>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tx1"/>
            </a:solid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gradFill>
                <a:gsLst>
                  <a:gs pos="0">
                    <a:schemeClr val="tx1"/>
                  </a:gs>
                  <a:gs pos="50000">
                    <a:schemeClr val="tx1"/>
                  </a:gs>
                </a:gsLst>
                <a:lin ang="5400000" scaled="0"/>
              </a:gradFill>
              <a:latin typeface="Segoe" pitchFamily="34" charset="0"/>
            </a:endParaRPr>
          </a:p>
        </p:txBody>
      </p:sp>
      <p:sp>
        <p:nvSpPr>
          <p:cNvPr id="27" name="Rectangle 26"/>
          <p:cNvSpPr/>
          <p:nvPr/>
        </p:nvSpPr>
        <p:spPr bwMode="auto">
          <a:xfrm>
            <a:off x="420953" y="2257523"/>
            <a:ext cx="8264105" cy="1013215"/>
          </a:xfrm>
          <a:prstGeom prst="rect">
            <a:avLst/>
          </a:prstGeom>
          <a:solidFill>
            <a:schemeClr val="bg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gradFill>
                <a:gsLst>
                  <a:gs pos="0">
                    <a:schemeClr val="tx1"/>
                  </a:gs>
                  <a:gs pos="50000">
                    <a:schemeClr val="tx1"/>
                  </a:gs>
                </a:gsLst>
                <a:lin ang="5400000" scaled="0"/>
              </a:gradFill>
              <a:latin typeface="Segoe" pitchFamily="34" charset="0"/>
            </a:endParaRPr>
          </a:p>
        </p:txBody>
      </p:sp>
      <p:sp>
        <p:nvSpPr>
          <p:cNvPr id="28" name="Snip Single Corner Rectangle 27"/>
          <p:cNvSpPr/>
          <p:nvPr/>
        </p:nvSpPr>
        <p:spPr>
          <a:xfrm>
            <a:off x="328478" y="1971931"/>
            <a:ext cx="8451420" cy="308347"/>
          </a:xfrm>
          <a:prstGeom prst="snip1Rect">
            <a:avLst>
              <a:gd name="adj" fmla="val 38178"/>
            </a:avLst>
          </a:prstGeom>
          <a:gradFill flip="none" rotWithShape="1">
            <a:gsLst>
              <a:gs pos="0">
                <a:schemeClr val="bg2">
                  <a:lumMod val="50000"/>
                </a:schemeClr>
              </a:gs>
              <a:gs pos="31000">
                <a:schemeClr val="bg2">
                  <a:lumMod val="75000"/>
                </a:schemeClr>
              </a:gs>
              <a:gs pos="81000">
                <a:schemeClr val="bg2"/>
              </a:gs>
            </a:gsLst>
            <a:lin ang="13500000" scaled="1"/>
            <a:tileRect/>
          </a:gra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1600" dirty="0">
              <a:gradFill>
                <a:gsLst>
                  <a:gs pos="0">
                    <a:schemeClr val="bg1"/>
                  </a:gs>
                  <a:gs pos="100000">
                    <a:schemeClr val="bg1"/>
                  </a:gs>
                </a:gsLst>
                <a:lin ang="13500000" scaled="1"/>
              </a:gradFill>
              <a:latin typeface="Segoe" pitchFamily="34" charset="0"/>
            </a:endParaRPr>
          </a:p>
        </p:txBody>
      </p:sp>
      <p:sp>
        <p:nvSpPr>
          <p:cNvPr id="29" name="Text Placeholder 23"/>
          <p:cNvSpPr>
            <a:spLocks noGrp="1"/>
          </p:cNvSpPr>
          <p:nvPr>
            <p:ph type="body" sz="quarter" idx="10"/>
          </p:nvPr>
        </p:nvSpPr>
        <p:spPr>
          <a:xfrm>
            <a:off x="511098" y="1194681"/>
            <a:ext cx="7696200" cy="421654"/>
          </a:xfrm>
        </p:spPr>
        <p:txBody>
          <a:bodyPr/>
          <a:lstStyle>
            <a:lvl1pPr marL="230188" indent="-230188">
              <a:buSzPct val="85000"/>
              <a:defRPr sz="1600"/>
            </a:lvl1pPr>
          </a:lstStyle>
          <a:p>
            <a:pPr lvl="0">
              <a:lnSpc>
                <a:spcPct val="80000"/>
              </a:lnSpc>
            </a:pPr>
            <a:r>
              <a:rPr lang="en-US" sz="1400" dirty="0" smtClean="0"/>
              <a:t>Exchange 2010 site			</a:t>
            </a:r>
            <a:r>
              <a:rPr lang="en-US" sz="1400" dirty="0" smtClean="0">
                <a:hlinkClick r:id="rId3"/>
              </a:rPr>
              <a:t>http://www.microsoft.com/exchange/2010</a:t>
            </a:r>
            <a:endParaRPr lang="en-US" sz="1400" dirty="0" smtClean="0"/>
          </a:p>
          <a:p>
            <a:pPr lvl="0">
              <a:lnSpc>
                <a:spcPct val="80000"/>
              </a:lnSpc>
              <a:buNone/>
            </a:pPr>
            <a:endParaRPr lang="en-US" sz="1400" dirty="0"/>
          </a:p>
        </p:txBody>
      </p:sp>
      <p:sp>
        <p:nvSpPr>
          <p:cNvPr id="30" name="Text Placeholder 23"/>
          <p:cNvSpPr txBox="1">
            <a:spLocks/>
          </p:cNvSpPr>
          <p:nvPr/>
        </p:nvSpPr>
        <p:spPr>
          <a:xfrm>
            <a:off x="419563" y="2105538"/>
            <a:ext cx="8001000" cy="300589"/>
          </a:xfrm>
          <a:prstGeom prst="rect">
            <a:avLst/>
          </a:prstGeom>
        </p:spPr>
        <p:txBody>
          <a:bodyPr/>
          <a:lstStyle>
            <a:lvl1pPr marL="230188" indent="-230188">
              <a:buSzPct val="85000"/>
              <a:defRPr sz="1600"/>
            </a:lvl1pPr>
          </a:lstStyle>
          <a:p>
            <a:pPr lvl="0">
              <a:lnSpc>
                <a:spcPct val="80000"/>
              </a:lnSpc>
              <a:spcAft>
                <a:spcPts val="600"/>
              </a:spcAft>
              <a:buBlip>
                <a:blip r:embed="rId4"/>
              </a:buBlip>
            </a:pPr>
            <a:endParaRPr lang="en-US" sz="1200" dirty="0" smtClean="0">
              <a:gradFill>
                <a:gsLst>
                  <a:gs pos="0">
                    <a:schemeClr val="tx1"/>
                  </a:gs>
                  <a:gs pos="81000">
                    <a:schemeClr val="tx1"/>
                  </a:gs>
                </a:gsLst>
                <a:lin ang="13500000" scaled="1"/>
              </a:gradFill>
              <a:latin typeface="Segoe" pitchFamily="34" charset="0"/>
            </a:endParaRPr>
          </a:p>
        </p:txBody>
      </p:sp>
      <p:sp>
        <p:nvSpPr>
          <p:cNvPr id="31" name="Text Placeholder 23"/>
          <p:cNvSpPr txBox="1">
            <a:spLocks/>
          </p:cNvSpPr>
          <p:nvPr/>
        </p:nvSpPr>
        <p:spPr>
          <a:xfrm>
            <a:off x="458752" y="2348905"/>
            <a:ext cx="8077200" cy="212145"/>
          </a:xfrm>
          <a:prstGeom prst="rect">
            <a:avLst/>
          </a:prstGeom>
        </p:spPr>
        <p:txBody>
          <a:bodyPr/>
          <a:lstStyle>
            <a:lvl1pPr marL="230188" indent="-230188">
              <a:buSzPct val="85000"/>
              <a:defRPr sz="1600"/>
            </a:lvl1pPr>
          </a:lstStyle>
          <a:p>
            <a:pPr lvl="0">
              <a:lnSpc>
                <a:spcPct val="80000"/>
              </a:lnSpc>
              <a:spcAft>
                <a:spcPts val="600"/>
              </a:spcAft>
              <a:buBlip>
                <a:blip r:embed="rId4"/>
              </a:buBlip>
            </a:pPr>
            <a:r>
              <a:rPr lang="en-US" sz="1400" dirty="0" smtClean="0">
                <a:gradFill>
                  <a:gsLst>
                    <a:gs pos="0">
                      <a:schemeClr val="tx1"/>
                    </a:gs>
                    <a:gs pos="81000">
                      <a:schemeClr val="tx1"/>
                    </a:gs>
                  </a:gsLst>
                  <a:lin ang="13500000" scaled="1"/>
                </a:gradFill>
                <a:latin typeface="Segoe" pitchFamily="34" charset="0"/>
              </a:rPr>
              <a:t>Exchange </a:t>
            </a:r>
            <a:r>
              <a:rPr lang="en-US" sz="1400" dirty="0" err="1" smtClean="0">
                <a:gradFill>
                  <a:gsLst>
                    <a:gs pos="0">
                      <a:schemeClr val="tx1"/>
                    </a:gs>
                    <a:gs pos="81000">
                      <a:schemeClr val="tx1"/>
                    </a:gs>
                  </a:gsLst>
                  <a:lin ang="13500000" scaled="1"/>
                </a:gradFill>
                <a:latin typeface="Segoe" pitchFamily="34" charset="0"/>
              </a:rPr>
              <a:t>TechCenter</a:t>
            </a:r>
            <a:r>
              <a:rPr lang="en-US" sz="1400" dirty="0" smtClean="0">
                <a:gradFill>
                  <a:gsLst>
                    <a:gs pos="0">
                      <a:schemeClr val="tx1"/>
                    </a:gs>
                    <a:gs pos="81000">
                      <a:schemeClr val="tx1"/>
                    </a:gs>
                  </a:gsLst>
                  <a:lin ang="13500000" scaled="1"/>
                </a:gradFill>
                <a:latin typeface="Segoe" pitchFamily="34" charset="0"/>
              </a:rPr>
              <a:t>		</a:t>
            </a:r>
            <a:r>
              <a:rPr lang="en-US" sz="1400" dirty="0" smtClean="0">
                <a:gradFill>
                  <a:gsLst>
                    <a:gs pos="0">
                      <a:schemeClr val="tx1"/>
                    </a:gs>
                    <a:gs pos="81000">
                      <a:schemeClr val="tx1"/>
                    </a:gs>
                  </a:gsLst>
                  <a:lin ang="13500000" scaled="1"/>
                </a:gradFill>
                <a:latin typeface="Segoe" pitchFamily="34" charset="0"/>
                <a:hlinkClick r:id="rId5"/>
              </a:rPr>
              <a:t>http://technet.microsoft.com/exchange</a:t>
            </a:r>
            <a:endParaRPr lang="en-US" sz="1400" dirty="0" smtClean="0">
              <a:gradFill>
                <a:gsLst>
                  <a:gs pos="0">
                    <a:schemeClr val="tx1"/>
                  </a:gs>
                  <a:gs pos="81000">
                    <a:schemeClr val="tx1"/>
                  </a:gs>
                </a:gsLst>
                <a:lin ang="13500000" scaled="1"/>
              </a:gradFill>
              <a:latin typeface="Segoe" pitchFamily="34" charset="0"/>
            </a:endParaRPr>
          </a:p>
          <a:p>
            <a:pPr lvl="0">
              <a:lnSpc>
                <a:spcPct val="80000"/>
              </a:lnSpc>
              <a:spcAft>
                <a:spcPts val="600"/>
              </a:spcAft>
              <a:buBlip>
                <a:blip r:embed="rId4"/>
              </a:buBlip>
            </a:pPr>
            <a:r>
              <a:rPr lang="en-US" sz="1400" dirty="0" smtClean="0">
                <a:gradFill>
                  <a:gsLst>
                    <a:gs pos="0">
                      <a:schemeClr val="tx1"/>
                    </a:gs>
                    <a:gs pos="81000">
                      <a:schemeClr val="tx1"/>
                    </a:gs>
                  </a:gsLst>
                  <a:lin ang="13500000" scaled="1"/>
                </a:gradFill>
                <a:latin typeface="Segoe" pitchFamily="34" charset="0"/>
              </a:rPr>
              <a:t>Download Exchange RC		</a:t>
            </a:r>
            <a:r>
              <a:rPr lang="en-US" sz="1400" dirty="0" smtClean="0">
                <a:gradFill>
                  <a:gsLst>
                    <a:gs pos="0">
                      <a:schemeClr val="tx1"/>
                    </a:gs>
                    <a:gs pos="81000">
                      <a:schemeClr val="tx1"/>
                    </a:gs>
                  </a:gsLst>
                  <a:lin ang="13500000" scaled="1"/>
                </a:gradFill>
                <a:latin typeface="Segoe" pitchFamily="34" charset="0"/>
                <a:hlinkClick r:id="rId6"/>
              </a:rPr>
              <a:t>http://www.microsoft.com/exchange/2010/try-it</a:t>
            </a:r>
            <a:endParaRPr lang="en-US" sz="1400" dirty="0" smtClean="0">
              <a:gradFill>
                <a:gsLst>
                  <a:gs pos="0">
                    <a:schemeClr val="tx1"/>
                  </a:gs>
                  <a:gs pos="81000">
                    <a:schemeClr val="tx1"/>
                  </a:gs>
                </a:gsLst>
                <a:lin ang="13500000" scaled="1"/>
              </a:gradFill>
              <a:latin typeface="Segoe" pitchFamily="34" charset="0"/>
            </a:endParaRPr>
          </a:p>
          <a:p>
            <a:pPr lvl="0">
              <a:lnSpc>
                <a:spcPct val="80000"/>
              </a:lnSpc>
              <a:spcAft>
                <a:spcPts val="600"/>
              </a:spcAft>
              <a:buBlip>
                <a:blip r:embed="rId4"/>
              </a:buBlip>
            </a:pPr>
            <a:r>
              <a:rPr lang="en-US" sz="1400" dirty="0" smtClean="0">
                <a:gradFill>
                  <a:gsLst>
                    <a:gs pos="0">
                      <a:schemeClr val="tx1"/>
                    </a:gs>
                    <a:gs pos="81000">
                      <a:schemeClr val="tx1"/>
                    </a:gs>
                  </a:gsLst>
                  <a:lin ang="13500000" scaled="1"/>
                </a:gradFill>
                <a:latin typeface="Segoe" pitchFamily="34" charset="0"/>
              </a:rPr>
              <a:t>Certification and Training 	</a:t>
            </a:r>
            <a:r>
              <a:rPr lang="en-US" sz="1200" dirty="0" smtClean="0">
                <a:gradFill>
                  <a:gsLst>
                    <a:gs pos="0">
                      <a:schemeClr val="tx1"/>
                    </a:gs>
                    <a:gs pos="81000">
                      <a:schemeClr val="tx1"/>
                    </a:gs>
                  </a:gsLst>
                  <a:lin ang="13500000" scaled="1"/>
                </a:gradFill>
                <a:latin typeface="Segoe" pitchFamily="34" charset="0"/>
              </a:rPr>
              <a:t>	</a:t>
            </a:r>
            <a:r>
              <a:rPr lang="en-US" sz="1400" dirty="0" smtClean="0">
                <a:gradFill>
                  <a:gsLst>
                    <a:gs pos="0">
                      <a:schemeClr val="tx1"/>
                    </a:gs>
                    <a:gs pos="81000">
                      <a:schemeClr val="tx1"/>
                    </a:gs>
                  </a:gsLst>
                  <a:lin ang="13500000" scaled="1"/>
                </a:gradFill>
                <a:latin typeface="Segoe" pitchFamily="34" charset="0"/>
                <a:hlinkClick r:id="rId7"/>
              </a:rPr>
              <a:t>http://www.microsoft.com/learning/</a:t>
            </a:r>
            <a:endParaRPr lang="en-US" sz="1400" dirty="0" smtClean="0">
              <a:gradFill>
                <a:gsLst>
                  <a:gs pos="0">
                    <a:schemeClr val="tx1"/>
                  </a:gs>
                  <a:gs pos="81000">
                    <a:schemeClr val="tx1"/>
                  </a:gs>
                </a:gsLst>
                <a:lin ang="13500000" scaled="1"/>
              </a:gradFill>
              <a:latin typeface="Segoe" pitchFamily="34" charset="0"/>
            </a:endParaRPr>
          </a:p>
          <a:p>
            <a:pPr lvl="0">
              <a:lnSpc>
                <a:spcPct val="80000"/>
              </a:lnSpc>
              <a:spcAft>
                <a:spcPts val="600"/>
              </a:spcAft>
              <a:buBlip>
                <a:blip r:embed="rId4"/>
              </a:buBlip>
            </a:pPr>
            <a:endParaRPr lang="en-US" sz="1400" dirty="0" smtClean="0">
              <a:gradFill>
                <a:gsLst>
                  <a:gs pos="0">
                    <a:schemeClr val="tx1"/>
                  </a:gs>
                  <a:gs pos="81000">
                    <a:schemeClr val="tx1"/>
                  </a:gs>
                </a:gsLst>
                <a:lin ang="13500000" scaled="1"/>
              </a:gradFill>
              <a:latin typeface="Segoe" pitchFamily="34" charset="0"/>
            </a:endParaRPr>
          </a:p>
          <a:p>
            <a:pPr lvl="0">
              <a:lnSpc>
                <a:spcPct val="80000"/>
              </a:lnSpc>
              <a:spcAft>
                <a:spcPts val="600"/>
              </a:spcAft>
              <a:buBlip>
                <a:blip r:embed="rId4"/>
              </a:buBlip>
            </a:pPr>
            <a:endParaRPr lang="en-US" sz="1400" dirty="0" smtClean="0">
              <a:gradFill>
                <a:gsLst>
                  <a:gs pos="0">
                    <a:schemeClr val="tx1"/>
                  </a:gs>
                  <a:gs pos="81000">
                    <a:schemeClr val="tx1"/>
                  </a:gs>
                </a:gsLst>
                <a:lin ang="13500000" scaled="1"/>
              </a:gradFill>
              <a:latin typeface="Segoe" pitchFamily="34" charset="0"/>
            </a:endParaRPr>
          </a:p>
          <a:p>
            <a:pPr lvl="0">
              <a:lnSpc>
                <a:spcPct val="80000"/>
              </a:lnSpc>
              <a:spcAft>
                <a:spcPts val="600"/>
              </a:spcAft>
              <a:buBlip>
                <a:blip r:embed="rId4"/>
              </a:buBlip>
            </a:pPr>
            <a:endParaRPr lang="en-US" sz="1200" dirty="0" smtClean="0">
              <a:gradFill>
                <a:gsLst>
                  <a:gs pos="0">
                    <a:schemeClr val="tx1"/>
                  </a:gs>
                  <a:gs pos="81000">
                    <a:schemeClr val="tx1"/>
                  </a:gs>
                </a:gsLst>
                <a:lin ang="13500000" scaled="1"/>
              </a:gradFill>
              <a:latin typeface="Segoe" pitchFamily="34" charset="0"/>
            </a:endParaRPr>
          </a:p>
          <a:p>
            <a:pPr lvl="0">
              <a:lnSpc>
                <a:spcPct val="80000"/>
              </a:lnSpc>
              <a:spcAft>
                <a:spcPts val="600"/>
              </a:spcAft>
            </a:pPr>
            <a:endParaRPr lang="en-US" sz="1200" dirty="0" smtClean="0">
              <a:gradFill>
                <a:gsLst>
                  <a:gs pos="0">
                    <a:schemeClr val="tx1"/>
                  </a:gs>
                  <a:gs pos="81000">
                    <a:schemeClr val="tx1"/>
                  </a:gs>
                </a:gsLst>
                <a:lin ang="13500000" scaled="1"/>
              </a:gradFill>
              <a:latin typeface="Segoe" pitchFamily="34" charset="0"/>
            </a:endParaRPr>
          </a:p>
        </p:txBody>
      </p:sp>
      <p:sp>
        <p:nvSpPr>
          <p:cNvPr id="32" name="Text Placeholder 27"/>
          <p:cNvSpPr txBox="1">
            <a:spLocks/>
          </p:cNvSpPr>
          <p:nvPr/>
        </p:nvSpPr>
        <p:spPr>
          <a:xfrm>
            <a:off x="533400" y="753044"/>
            <a:ext cx="5791200" cy="369332"/>
          </a:xfrm>
          <a:prstGeom prst="rect">
            <a:avLst/>
          </a:prstGeom>
        </p:spPr>
        <p:txBody>
          <a:bodyPr wrap="square">
            <a:spAutoFit/>
          </a:bodyPr>
          <a:lstStyle>
            <a:lvl1pPr>
              <a:buFontTx/>
              <a:buNone/>
              <a:defRPr lang="en-US" sz="2000" kern="12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defRPr>
            </a:lvl1pPr>
          </a:lstStyle>
          <a:p>
            <a:pPr marL="342900" marR="0" lvl="0" indent="-342900" algn="l" defTabSz="914363" rtl="0" eaLnBrk="1" fontAlgn="auto" latinLnBrk="0" hangingPunct="1">
              <a:lnSpc>
                <a:spcPct val="100000"/>
              </a:lnSpc>
              <a:spcBef>
                <a:spcPct val="20000"/>
              </a:spcBef>
              <a:spcAft>
                <a:spcPts val="1200"/>
              </a:spcAft>
              <a:buClr>
                <a:srgbClr val="FF5B00"/>
              </a:buClr>
              <a:buSzPct val="65000"/>
              <a:buFontTx/>
              <a:buNone/>
              <a:tabLst/>
              <a:defRPr/>
            </a:pPr>
            <a:r>
              <a:rPr kumimoji="0" lang="en-US" sz="1800" b="0" i="0" u="none" strike="noStrike" kern="1200" cap="none" spc="0" normalizeH="0" baseline="0" noProof="0" dirty="0" smtClean="0">
                <a:ln>
                  <a:noFill/>
                </a:ln>
                <a:gradFill>
                  <a:gsLst>
                    <a:gs pos="0">
                      <a:schemeClr val="bg1"/>
                    </a:gs>
                    <a:gs pos="100000">
                      <a:schemeClr val="bg1"/>
                    </a:gs>
                  </a:gsLst>
                  <a:lin ang="13500000" scaled="1"/>
                </a:gradFill>
                <a:effectLst>
                  <a:outerShdw blurRad="38100" dist="38100" dir="2700000" algn="tl">
                    <a:srgbClr val="000000">
                      <a:alpha val="43137"/>
                    </a:srgbClr>
                  </a:outerShdw>
                </a:effectLst>
                <a:uLnTx/>
                <a:uFillTx/>
                <a:latin typeface="Segoe Semibold" pitchFamily="34" charset="0"/>
                <a:ea typeface="+mn-ea"/>
                <a:cs typeface="Segoe UI" pitchFamily="34" charset="0"/>
              </a:rPr>
              <a:t>Business Value</a:t>
            </a:r>
          </a:p>
        </p:txBody>
      </p:sp>
      <p:sp>
        <p:nvSpPr>
          <p:cNvPr id="34" name="Text Placeholder 27"/>
          <p:cNvSpPr txBox="1">
            <a:spLocks/>
          </p:cNvSpPr>
          <p:nvPr/>
        </p:nvSpPr>
        <p:spPr>
          <a:xfrm>
            <a:off x="533400" y="1962975"/>
            <a:ext cx="5791200" cy="369332"/>
          </a:xfrm>
          <a:prstGeom prst="rect">
            <a:avLst/>
          </a:prstGeom>
        </p:spPr>
        <p:txBody>
          <a:bodyPr wrap="square">
            <a:spAutoFit/>
          </a:bodyPr>
          <a:lstStyle>
            <a:lvl1pPr>
              <a:buFontTx/>
              <a:buNone/>
              <a:defRPr lang="en-US" sz="2000" kern="12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defRPr>
            </a:lvl1pPr>
          </a:lstStyle>
          <a:p>
            <a:pPr marL="342900" marR="0" lvl="0" indent="-342900" algn="l" defTabSz="914363" rtl="0" eaLnBrk="1" fontAlgn="auto" latinLnBrk="0" hangingPunct="1">
              <a:lnSpc>
                <a:spcPct val="100000"/>
              </a:lnSpc>
              <a:spcBef>
                <a:spcPct val="20000"/>
              </a:spcBef>
              <a:spcAft>
                <a:spcPts val="1200"/>
              </a:spcAft>
              <a:buClr>
                <a:srgbClr val="FF5B00"/>
              </a:buClr>
              <a:buSzPct val="65000"/>
              <a:buFontTx/>
              <a:buNone/>
              <a:tabLst/>
              <a:defRPr/>
            </a:pPr>
            <a:r>
              <a:rPr kumimoji="0" lang="en-US" sz="1800" b="0" i="0" u="none" strike="noStrike" kern="1200" cap="none" spc="0" normalizeH="0" baseline="0" noProof="0" dirty="0" smtClean="0">
                <a:ln>
                  <a:noFill/>
                </a:ln>
                <a:gradFill>
                  <a:gsLst>
                    <a:gs pos="0">
                      <a:schemeClr val="bg1"/>
                    </a:gs>
                    <a:gs pos="100000">
                      <a:schemeClr val="bg1"/>
                    </a:gs>
                  </a:gsLst>
                  <a:lin ang="13500000" scaled="1"/>
                </a:gradFill>
                <a:effectLst>
                  <a:outerShdw blurRad="38100" dist="38100" dir="2700000" algn="tl">
                    <a:srgbClr val="000000">
                      <a:alpha val="43137"/>
                    </a:srgbClr>
                  </a:outerShdw>
                </a:effectLst>
                <a:uLnTx/>
                <a:uFillTx/>
                <a:latin typeface="Segoe Semibold" pitchFamily="34" charset="0"/>
                <a:ea typeface="+mn-ea"/>
                <a:cs typeface="Segoe UI" pitchFamily="34" charset="0"/>
              </a:rPr>
              <a:t>IT Pros</a:t>
            </a:r>
          </a:p>
        </p:txBody>
      </p:sp>
      <p:sp>
        <p:nvSpPr>
          <p:cNvPr id="19" name="Rectangle 18"/>
          <p:cNvSpPr/>
          <p:nvPr/>
        </p:nvSpPr>
        <p:spPr>
          <a:xfrm>
            <a:off x="326133" y="3647574"/>
            <a:ext cx="8449056" cy="823609"/>
          </a:xfrm>
          <a:prstGeom prst="rect">
            <a:avLst/>
          </a:prstGeom>
          <a:gradFill flip="none" rotWithShape="1">
            <a:gsLst>
              <a:gs pos="0">
                <a:schemeClr val="bg1">
                  <a:lumMod val="85000"/>
                </a:schemeClr>
              </a:gs>
              <a:gs pos="50000">
                <a:schemeClr val="tx1">
                  <a:lumMod val="20000"/>
                  <a:lumOff val="80000"/>
                </a:schemeClr>
              </a:gs>
              <a:gs pos="100000">
                <a:schemeClr val="bg1">
                  <a:lumMod val="95000"/>
                </a:schemeClr>
              </a:gs>
            </a:gsLst>
            <a:lin ang="13500000" scaled="1"/>
            <a:tileRect/>
          </a:gradFill>
          <a:ln>
            <a:solidFill>
              <a:schemeClr val="accent1"/>
            </a:solid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gradFill>
                <a:gsLst>
                  <a:gs pos="0">
                    <a:schemeClr val="tx1"/>
                  </a:gs>
                  <a:gs pos="50000">
                    <a:schemeClr val="tx1"/>
                  </a:gs>
                </a:gsLst>
                <a:lin ang="5400000" scaled="0"/>
              </a:gradFill>
              <a:latin typeface="Segoe" pitchFamily="34" charset="0"/>
            </a:endParaRPr>
          </a:p>
        </p:txBody>
      </p:sp>
      <p:sp>
        <p:nvSpPr>
          <p:cNvPr id="20" name="Rectangle 19"/>
          <p:cNvSpPr/>
          <p:nvPr/>
        </p:nvSpPr>
        <p:spPr bwMode="auto">
          <a:xfrm>
            <a:off x="418609" y="3643108"/>
            <a:ext cx="8264105" cy="778838"/>
          </a:xfrm>
          <a:prstGeom prst="rect">
            <a:avLst/>
          </a:prstGeom>
          <a:solidFill>
            <a:schemeClr val="bg1"/>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gradFill>
                <a:gsLst>
                  <a:gs pos="0">
                    <a:schemeClr val="tx1"/>
                  </a:gs>
                  <a:gs pos="50000">
                    <a:schemeClr val="tx1"/>
                  </a:gs>
                </a:gsLst>
                <a:lin ang="5400000" scaled="0"/>
              </a:gradFill>
              <a:latin typeface="Segoe" pitchFamily="34" charset="0"/>
            </a:endParaRPr>
          </a:p>
        </p:txBody>
      </p:sp>
      <p:sp>
        <p:nvSpPr>
          <p:cNvPr id="21" name="Snip Single Corner Rectangle 20"/>
          <p:cNvSpPr/>
          <p:nvPr/>
        </p:nvSpPr>
        <p:spPr>
          <a:xfrm>
            <a:off x="326134" y="3378509"/>
            <a:ext cx="8451420" cy="308347"/>
          </a:xfrm>
          <a:prstGeom prst="snip1Rect">
            <a:avLst>
              <a:gd name="adj" fmla="val 38178"/>
            </a:avLst>
          </a:prstGeom>
          <a:gradFill flip="none" rotWithShape="1">
            <a:gsLst>
              <a:gs pos="0">
                <a:schemeClr val="accent1">
                  <a:lumMod val="50000"/>
                </a:schemeClr>
              </a:gs>
              <a:gs pos="50000">
                <a:schemeClr val="accent1">
                  <a:lumMod val="75000"/>
                </a:schemeClr>
              </a:gs>
              <a:gs pos="100000">
                <a:schemeClr val="accent1"/>
              </a:gs>
            </a:gsLst>
            <a:lin ang="13500000" scaled="1"/>
            <a:tileRect/>
          </a:gradFill>
          <a:ln>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1600" dirty="0">
              <a:gradFill>
                <a:gsLst>
                  <a:gs pos="0">
                    <a:schemeClr val="tx1"/>
                  </a:gs>
                  <a:gs pos="100000">
                    <a:schemeClr val="tx1"/>
                  </a:gs>
                </a:gsLst>
                <a:lin ang="13500000" scaled="1"/>
              </a:gradFill>
              <a:latin typeface="Segoe Semibold" pitchFamily="34" charset="0"/>
            </a:endParaRPr>
          </a:p>
        </p:txBody>
      </p:sp>
      <p:sp>
        <p:nvSpPr>
          <p:cNvPr id="22" name="Text Placeholder 23"/>
          <p:cNvSpPr txBox="1">
            <a:spLocks/>
          </p:cNvSpPr>
          <p:nvPr/>
        </p:nvSpPr>
        <p:spPr>
          <a:xfrm>
            <a:off x="517994" y="3802507"/>
            <a:ext cx="7696200" cy="421654"/>
          </a:xfrm>
          <a:prstGeom prst="rect">
            <a:avLst/>
          </a:prstGeom>
        </p:spPr>
        <p:txBody>
          <a:bodyPr vert="horz" wrap="square" lIns="0" tIns="0" rIns="0" bIns="0" rtlCol="0">
            <a:spAutoFit/>
          </a:bodyPr>
          <a:lstStyle>
            <a:lvl1pPr marL="230188" indent="-230188" algn="l" defTabSz="914363" rtl="0" eaLnBrk="1" latinLnBrk="0" hangingPunct="1">
              <a:lnSpc>
                <a:spcPct val="100000"/>
              </a:lnSpc>
              <a:spcBef>
                <a:spcPts val="0"/>
              </a:spcBef>
              <a:spcAft>
                <a:spcPts val="600"/>
              </a:spcAft>
              <a:buSzPct val="85000"/>
              <a:buFontTx/>
              <a:buBlip>
                <a:blip r:embed="rId4"/>
              </a:buBlip>
              <a:defRPr lang="en-US" sz="1600" b="0" kern="1200">
                <a:gradFill>
                  <a:gsLst>
                    <a:gs pos="0">
                      <a:schemeClr val="tx1"/>
                    </a:gs>
                    <a:gs pos="81000">
                      <a:schemeClr val="tx1"/>
                    </a:gs>
                  </a:gsLst>
                  <a:lin ang="13500000" scaled="1"/>
                </a:gradFill>
                <a:latin typeface="Segoe" pitchFamily="34" charset="0"/>
                <a:ea typeface="+mn-ea"/>
                <a:cs typeface="+mn-cs"/>
              </a:defRPr>
            </a:lvl1pPr>
            <a:lvl2pPr marL="630238" indent="-284163" algn="l" defTabSz="914363" rtl="0" eaLnBrk="1" latinLnBrk="0" hangingPunct="1">
              <a:lnSpc>
                <a:spcPct val="100000"/>
              </a:lnSpc>
              <a:spcBef>
                <a:spcPts val="0"/>
              </a:spcBef>
              <a:spcAft>
                <a:spcPts val="600"/>
              </a:spcAft>
              <a:buSzPct val="65000"/>
              <a:buFontTx/>
              <a:buBlip>
                <a:blip r:embed="rId4"/>
              </a:buBlip>
              <a:defRPr lang="en-US" sz="2400" b="0" kern="1200">
                <a:gradFill>
                  <a:gsLst>
                    <a:gs pos="0">
                      <a:schemeClr val="tx1"/>
                    </a:gs>
                    <a:gs pos="81000">
                      <a:schemeClr val="tx1"/>
                    </a:gs>
                  </a:gsLst>
                  <a:lin ang="13500000" scaled="1"/>
                </a:gradFill>
                <a:latin typeface="Segoe" pitchFamily="34" charset="0"/>
                <a:ea typeface="+mn-ea"/>
                <a:cs typeface="+mn-cs"/>
              </a:defRPr>
            </a:lvl2pPr>
            <a:lvl3pPr marL="860425" indent="-292100" algn="l" defTabSz="914363" rtl="0" eaLnBrk="1" latinLnBrk="0" hangingPunct="1">
              <a:lnSpc>
                <a:spcPct val="100000"/>
              </a:lnSpc>
              <a:spcBef>
                <a:spcPts val="0"/>
              </a:spcBef>
              <a:spcAft>
                <a:spcPts val="600"/>
              </a:spcAft>
              <a:buSzPct val="65000"/>
              <a:buFontTx/>
              <a:buBlip>
                <a:blip r:embed="rId4"/>
              </a:buBlip>
              <a:defRPr lang="en-US" sz="2000" b="0" kern="1200">
                <a:gradFill>
                  <a:gsLst>
                    <a:gs pos="0">
                      <a:schemeClr val="tx1"/>
                    </a:gs>
                    <a:gs pos="81000">
                      <a:schemeClr val="tx1"/>
                    </a:gs>
                  </a:gsLst>
                  <a:lin ang="13500000" scaled="1"/>
                </a:gradFill>
                <a:latin typeface="Segoe" pitchFamily="34" charset="0"/>
                <a:ea typeface="+mn-ea"/>
                <a:cs typeface="+mn-cs"/>
              </a:defRPr>
            </a:lvl3pPr>
            <a:lvl4pPr marL="1144588" indent="-284163" algn="l" defTabSz="914363" rtl="0" eaLnBrk="1" latinLnBrk="0" hangingPunct="1">
              <a:lnSpc>
                <a:spcPct val="100000"/>
              </a:lnSpc>
              <a:spcBef>
                <a:spcPts val="0"/>
              </a:spcBef>
              <a:spcAft>
                <a:spcPts val="600"/>
              </a:spcAft>
              <a:buSzPct val="65000"/>
              <a:buFontTx/>
              <a:buBlip>
                <a:blip r:embed="rId4"/>
              </a:buBlip>
              <a:defRPr lang="en-US" sz="2000" b="0" kern="1200">
                <a:gradFill>
                  <a:gsLst>
                    <a:gs pos="0">
                      <a:schemeClr val="tx1"/>
                    </a:gs>
                    <a:gs pos="81000">
                      <a:schemeClr val="tx1"/>
                    </a:gs>
                  </a:gsLst>
                  <a:lin ang="13500000" scaled="1"/>
                </a:gradFill>
                <a:latin typeface="Segoe" pitchFamily="34" charset="0"/>
                <a:ea typeface="+mn-ea"/>
                <a:cs typeface="+mn-cs"/>
              </a:defRPr>
            </a:lvl4pPr>
            <a:lvl5pPr marL="1428750" indent="-284163" algn="l" defTabSz="914363" rtl="0" eaLnBrk="1" latinLnBrk="0" hangingPunct="1">
              <a:lnSpc>
                <a:spcPct val="100000"/>
              </a:lnSpc>
              <a:spcBef>
                <a:spcPts val="0"/>
              </a:spcBef>
              <a:spcAft>
                <a:spcPts val="600"/>
              </a:spcAft>
              <a:buSzPct val="65000"/>
              <a:buFontTx/>
              <a:buBlip>
                <a:blip r:embed="rId4"/>
              </a:buBlip>
              <a:defRPr lang="en-US" sz="1800" b="0" kern="1200">
                <a:gradFill>
                  <a:gsLst>
                    <a:gs pos="0">
                      <a:schemeClr val="tx1"/>
                    </a:gs>
                    <a:gs pos="81000">
                      <a:schemeClr val="tx1"/>
                    </a:gs>
                  </a:gsLst>
                  <a:lin ang="13500000" scaled="1"/>
                </a:gradFill>
                <a:latin typeface="Segoe"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lnSpc>
                <a:spcPct val="80000"/>
              </a:lnSpc>
            </a:pPr>
            <a:r>
              <a:rPr lang="en-US" sz="1400" dirty="0" smtClean="0"/>
              <a:t>Get the latest Exchange news		</a:t>
            </a:r>
            <a:r>
              <a:rPr lang="en-US" sz="1400" dirty="0" smtClean="0">
                <a:hlinkClick r:id="rId8"/>
              </a:rPr>
              <a:t>http://www.msexchangeteam.com</a:t>
            </a:r>
            <a:endParaRPr lang="en-US" sz="1400" dirty="0" smtClean="0"/>
          </a:p>
          <a:p>
            <a:pPr lvl="0">
              <a:lnSpc>
                <a:spcPct val="80000"/>
              </a:lnSpc>
              <a:buNone/>
            </a:pPr>
            <a:endParaRPr lang="en-US" sz="1400" dirty="0"/>
          </a:p>
        </p:txBody>
      </p:sp>
      <p:sp>
        <p:nvSpPr>
          <p:cNvPr id="23" name="Text Placeholder 27"/>
          <p:cNvSpPr txBox="1">
            <a:spLocks/>
          </p:cNvSpPr>
          <p:nvPr/>
        </p:nvSpPr>
        <p:spPr>
          <a:xfrm>
            <a:off x="531056" y="3353224"/>
            <a:ext cx="5791200" cy="369332"/>
          </a:xfrm>
          <a:prstGeom prst="rect">
            <a:avLst/>
          </a:prstGeom>
        </p:spPr>
        <p:txBody>
          <a:bodyPr wrap="square">
            <a:spAutoFit/>
          </a:bodyPr>
          <a:lstStyle>
            <a:lvl1pPr>
              <a:buFontTx/>
              <a:buNone/>
              <a:defRPr lang="en-US" sz="2000" kern="1200" dirty="0" smtClean="0">
                <a:gradFill>
                  <a:gsLst>
                    <a:gs pos="0">
                      <a:schemeClr val="bg1"/>
                    </a:gs>
                    <a:gs pos="100000">
                      <a:schemeClr val="bg1"/>
                    </a:gs>
                  </a:gsLst>
                  <a:lin ang="13500000" scaled="1"/>
                </a:gradFill>
                <a:effectLst>
                  <a:outerShdw blurRad="38100" dist="38100" dir="2700000" algn="tl">
                    <a:srgbClr val="000000">
                      <a:alpha val="43137"/>
                    </a:srgbClr>
                  </a:outerShdw>
                </a:effectLst>
                <a:latin typeface="Segoe Semibold" pitchFamily="34" charset="0"/>
                <a:ea typeface="+mn-ea"/>
                <a:cs typeface="Segoe UI" pitchFamily="34" charset="0"/>
              </a:defRPr>
            </a:lvl1pPr>
          </a:lstStyle>
          <a:p>
            <a:pPr marL="342900" marR="0" lvl="0" indent="-342900" algn="l" defTabSz="914363" rtl="0" eaLnBrk="1" fontAlgn="auto" latinLnBrk="0" hangingPunct="1">
              <a:lnSpc>
                <a:spcPct val="100000"/>
              </a:lnSpc>
              <a:spcBef>
                <a:spcPct val="20000"/>
              </a:spcBef>
              <a:spcAft>
                <a:spcPts val="1200"/>
              </a:spcAft>
              <a:buClr>
                <a:srgbClr val="FF5B00"/>
              </a:buClr>
              <a:buSzPct val="65000"/>
              <a:buFontTx/>
              <a:buNone/>
              <a:tabLst/>
              <a:defRPr/>
            </a:pPr>
            <a:r>
              <a:rPr lang="en-US" sz="1800" dirty="0" smtClean="0"/>
              <a:t>Blogs</a:t>
            </a:r>
            <a:endParaRPr kumimoji="0" lang="en-US" sz="1800" b="0" i="0" u="none" strike="noStrike" kern="1200" cap="none" spc="0" normalizeH="0" baseline="0" noProof="0" dirty="0" smtClean="0">
              <a:ln>
                <a:noFill/>
              </a:ln>
              <a:gradFill>
                <a:gsLst>
                  <a:gs pos="0">
                    <a:schemeClr val="bg1"/>
                  </a:gs>
                  <a:gs pos="100000">
                    <a:schemeClr val="bg1"/>
                  </a:gs>
                </a:gsLst>
                <a:lin ang="13500000" scaled="1"/>
              </a:gradFill>
              <a:effectLst>
                <a:outerShdw blurRad="38100" dist="38100" dir="2700000" algn="tl">
                  <a:srgbClr val="000000">
                    <a:alpha val="43137"/>
                  </a:srgbClr>
                </a:outerShdw>
              </a:effectLst>
              <a:uLnTx/>
              <a:uFillTx/>
              <a:latin typeface="Segoe Semibold" pitchFamily="34" charset="0"/>
              <a:ea typeface="+mn-ea"/>
              <a:cs typeface="Segoe UI" pitchFamily="34" charset="0"/>
            </a:endParaRPr>
          </a:p>
        </p:txBody>
      </p:sp>
    </p:spTree>
    <p:extLst>
      <p:ext uri="{BB962C8B-B14F-4D97-AF65-F5344CB8AC3E}">
        <p14:creationId xmlns="" xmlns:p14="http://schemas.microsoft.com/office/powerpoint/2007/7/12/main" val="562639175"/>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17" name="Content Placeholder 16"/>
          <p:cNvSpPr>
            <a:spLocks noGrp="1"/>
          </p:cNvSpPr>
          <p:nvPr>
            <p:ph sz="quarter" idx="10"/>
          </p:nvPr>
        </p:nvSpPr>
        <p:spPr>
          <a:xfrm>
            <a:off x="381000" y="1076325"/>
            <a:ext cx="8385048" cy="1647826"/>
          </a:xfrm>
        </p:spPr>
        <p:txBody>
          <a:bodyPr/>
          <a:lstStyle/>
          <a:p>
            <a:endParaRPr dirty="0" smtClean="0"/>
          </a:p>
          <a:p>
            <a:endParaRPr sz="2400" dirty="0" smtClean="0">
              <a:solidFill>
                <a:schemeClr val="bg2">
                  <a:lumMod val="50000"/>
                </a:schemeClr>
              </a:solidFill>
            </a:endParaRPr>
          </a:p>
          <a:p>
            <a:endParaRPr lang="en-US" sz="2400" dirty="0" smtClean="0">
              <a:solidFill>
                <a:schemeClr val="bg2">
                  <a:lumMod val="50000"/>
                </a:schemeClr>
              </a:solidFill>
            </a:endParaRPr>
          </a:p>
          <a:p>
            <a:endParaRPr lang="en-US" sz="2400" dirty="0" smtClean="0">
              <a:solidFill>
                <a:schemeClr val="bg2">
                  <a:lumMod val="50000"/>
                </a:schemeClr>
              </a:solidFill>
            </a:endParaRPr>
          </a:p>
          <a:p>
            <a:endParaRPr lang="en-US" sz="2400" dirty="0" smtClean="0">
              <a:solidFill>
                <a:schemeClr val="bg2">
                  <a:lumMod val="50000"/>
                </a:schemeClr>
              </a:solidFill>
            </a:endParaRPr>
          </a:p>
          <a:p>
            <a:endParaRPr lang="en-US" sz="2400" dirty="0" smtClean="0">
              <a:solidFill>
                <a:schemeClr val="bg2">
                  <a:lumMod val="50000"/>
                </a:schemeClr>
              </a:solidFill>
            </a:endParaRPr>
          </a:p>
          <a:p>
            <a:endParaRPr lang="en-US" sz="2400" dirty="0" smtClean="0">
              <a:solidFill>
                <a:schemeClr val="bg2">
                  <a:lumMod val="50000"/>
                </a:schemeClr>
              </a:solidFill>
            </a:endParaRPr>
          </a:p>
          <a:p>
            <a:endParaRPr lang="en-US" sz="2400" dirty="0" smtClean="0">
              <a:solidFill>
                <a:schemeClr val="bg2">
                  <a:lumMod val="50000"/>
                </a:schemeClr>
              </a:solidFill>
            </a:endParaRPr>
          </a:p>
          <a:p>
            <a:r>
              <a:rPr sz="2400" dirty="0" smtClean="0">
                <a:solidFill>
                  <a:schemeClr val="bg2">
                    <a:lumMod val="50000"/>
                  </a:schemeClr>
                </a:solidFill>
              </a:rPr>
              <a:t>Breakout Sessions:</a:t>
            </a:r>
          </a:p>
          <a:p>
            <a:r>
              <a:rPr lang="en-US" dirty="0" smtClean="0">
                <a:solidFill>
                  <a:schemeClr val="accent5">
                    <a:lumMod val="60000"/>
                    <a:lumOff val="40000"/>
                  </a:schemeClr>
                </a:solidFill>
              </a:rPr>
              <a:t>UNC201</a:t>
            </a:r>
            <a:r>
              <a:rPr lang="en-US" dirty="0" smtClean="0"/>
              <a:t> </a:t>
            </a:r>
            <a:r>
              <a:rPr lang="en-US" sz="1600" dirty="0" smtClean="0"/>
              <a:t>Introducing Microsoft Exchange Server 2010</a:t>
            </a:r>
            <a:endParaRPr lang="en-US" dirty="0" smtClean="0"/>
          </a:p>
          <a:p>
            <a:r>
              <a:rPr lang="en-US" dirty="0" smtClean="0">
                <a:solidFill>
                  <a:schemeClr val="accent5">
                    <a:lumMod val="60000"/>
                    <a:lumOff val="40000"/>
                  </a:schemeClr>
                </a:solidFill>
              </a:rPr>
              <a:t>UNC202 </a:t>
            </a:r>
            <a:r>
              <a:rPr lang="en-US" sz="1600" dirty="0" smtClean="0">
                <a:solidFill>
                  <a:schemeClr val="tx1"/>
                </a:solidFill>
              </a:rPr>
              <a:t>Discover the New OWA: Outlook Web App</a:t>
            </a:r>
            <a:endParaRPr lang="en-US" dirty="0" smtClean="0">
              <a:solidFill>
                <a:schemeClr val="tx1"/>
              </a:solidFill>
            </a:endParaRPr>
          </a:p>
          <a:p>
            <a:r>
              <a:rPr lang="en-US" dirty="0" smtClean="0">
                <a:solidFill>
                  <a:schemeClr val="accent5">
                    <a:lumMod val="60000"/>
                    <a:lumOff val="40000"/>
                  </a:schemeClr>
                </a:solidFill>
              </a:rPr>
              <a:t>OFS216</a:t>
            </a:r>
            <a:r>
              <a:rPr lang="en-US" dirty="0" smtClean="0"/>
              <a:t>  </a:t>
            </a:r>
            <a:r>
              <a:rPr lang="en-US" sz="1600" dirty="0" smtClean="0"/>
              <a:t>Outlook 2010: Client Overview &amp; Exchange 2010 Integration</a:t>
            </a:r>
            <a:endParaRPr lang="en-US" dirty="0" smtClean="0"/>
          </a:p>
          <a:p>
            <a:r>
              <a:rPr lang="en-US" dirty="0" smtClean="0">
                <a:solidFill>
                  <a:schemeClr val="accent5">
                    <a:lumMod val="60000"/>
                    <a:lumOff val="40000"/>
                  </a:schemeClr>
                </a:solidFill>
              </a:rPr>
              <a:t>MOB201</a:t>
            </a:r>
            <a:r>
              <a:rPr lang="en-US" dirty="0" smtClean="0"/>
              <a:t> </a:t>
            </a:r>
            <a:r>
              <a:rPr lang="en-US" sz="1600" dirty="0" smtClean="0"/>
              <a:t>What’s New in Mobile Messaging: Outlook Mobile and Office Communicator Mobile</a:t>
            </a:r>
            <a:endParaRPr lang="en-US" dirty="0" smtClean="0"/>
          </a:p>
          <a:p>
            <a:r>
              <a:rPr lang="en-US" dirty="0" smtClean="0">
                <a:solidFill>
                  <a:schemeClr val="accent5">
                    <a:lumMod val="60000"/>
                    <a:lumOff val="40000"/>
                  </a:schemeClr>
                </a:solidFill>
              </a:rPr>
              <a:t>UNC301</a:t>
            </a:r>
            <a:r>
              <a:rPr lang="en-US" dirty="0" smtClean="0"/>
              <a:t> </a:t>
            </a:r>
            <a:r>
              <a:rPr lang="en-US" sz="1600" dirty="0" smtClean="0"/>
              <a:t>Exchange Server 2010 Upgrade and Coexistence with Exchange Server 2007 and 2003</a:t>
            </a:r>
            <a:endParaRPr lang="en-US" dirty="0" smtClean="0"/>
          </a:p>
          <a:p>
            <a:r>
              <a:rPr lang="en-US" dirty="0" smtClean="0">
                <a:solidFill>
                  <a:schemeClr val="accent5">
                    <a:lumMod val="60000"/>
                    <a:lumOff val="40000"/>
                  </a:schemeClr>
                </a:solidFill>
              </a:rPr>
              <a:t>UNC306 </a:t>
            </a:r>
            <a:r>
              <a:rPr lang="en-US" sz="1600" dirty="0" smtClean="0">
                <a:solidFill>
                  <a:schemeClr val="tx1"/>
                </a:solidFill>
              </a:rPr>
              <a:t>Information Protection and Control in Microsoft Exchange Server 2010</a:t>
            </a:r>
            <a:endParaRPr lang="en-US" dirty="0" smtClean="0">
              <a:solidFill>
                <a:schemeClr val="tx1"/>
              </a:solidFill>
            </a:endParaRPr>
          </a:p>
          <a:p>
            <a:r>
              <a:rPr lang="en-US" dirty="0" smtClean="0">
                <a:solidFill>
                  <a:schemeClr val="accent5">
                    <a:lumMod val="60000"/>
                    <a:lumOff val="40000"/>
                  </a:schemeClr>
                </a:solidFill>
              </a:rPr>
              <a:t>UNC307</a:t>
            </a:r>
            <a:r>
              <a:rPr lang="en-US" dirty="0" smtClean="0"/>
              <a:t> </a:t>
            </a:r>
            <a:r>
              <a:rPr lang="en-US" sz="1600" dirty="0" smtClean="0"/>
              <a:t>Microsoft Exchange Server 2010 High Availability</a:t>
            </a:r>
            <a:endParaRPr lang="en-US" dirty="0" smtClean="0"/>
          </a:p>
          <a:p>
            <a:r>
              <a:rPr lang="en-US" dirty="0" smtClean="0">
                <a:solidFill>
                  <a:schemeClr val="accent5">
                    <a:lumMod val="60000"/>
                    <a:lumOff val="40000"/>
                  </a:schemeClr>
                </a:solidFill>
              </a:rPr>
              <a:t>UNC309 </a:t>
            </a:r>
            <a:r>
              <a:rPr lang="en-US" sz="1600" dirty="0" smtClean="0">
                <a:solidFill>
                  <a:schemeClr val="tx1"/>
                </a:solidFill>
              </a:rPr>
              <a:t>Getting the Most out of Microsoft Exchange Server 2010: Performance and Scalability</a:t>
            </a:r>
            <a:endParaRPr lang="en-US" dirty="0" smtClean="0">
              <a:solidFill>
                <a:schemeClr val="tx1"/>
              </a:solidFill>
            </a:endParaRPr>
          </a:p>
          <a:p>
            <a:r>
              <a:rPr lang="en-US" dirty="0" smtClean="0">
                <a:solidFill>
                  <a:schemeClr val="accent5">
                    <a:lumMod val="60000"/>
                    <a:lumOff val="40000"/>
                  </a:schemeClr>
                </a:solidFill>
              </a:rPr>
              <a:t>UNC311</a:t>
            </a:r>
            <a:r>
              <a:rPr lang="en-US" dirty="0" smtClean="0"/>
              <a:t> </a:t>
            </a:r>
            <a:r>
              <a:rPr lang="en-US" sz="1600" dirty="0" smtClean="0"/>
              <a:t>Deploying and Managing Microsoft Exchange Server 2010 Transport Servers</a:t>
            </a:r>
          </a:p>
          <a:p>
            <a:r>
              <a:rPr lang="en-US" dirty="0" smtClean="0">
                <a:solidFill>
                  <a:schemeClr val="accent5">
                    <a:lumMod val="60000"/>
                    <a:lumOff val="40000"/>
                  </a:schemeClr>
                </a:solidFill>
              </a:rPr>
              <a:t>UNC312</a:t>
            </a:r>
            <a:r>
              <a:rPr lang="en-US" dirty="0" smtClean="0"/>
              <a:t> </a:t>
            </a:r>
            <a:r>
              <a:rPr lang="en-US" sz="1600" dirty="0" smtClean="0"/>
              <a:t>Addressing E-mail Archiving and Retention with Microsoft Exchange Server 2010</a:t>
            </a:r>
            <a:endParaRPr lang="en-US" dirty="0" smtClean="0"/>
          </a:p>
          <a:p>
            <a:r>
              <a:rPr lang="en-US" dirty="0" smtClean="0">
                <a:solidFill>
                  <a:schemeClr val="accent5">
                    <a:lumMod val="60000"/>
                    <a:lumOff val="40000"/>
                  </a:schemeClr>
                </a:solidFill>
              </a:rPr>
              <a:t>UNC 314 </a:t>
            </a:r>
            <a:r>
              <a:rPr lang="en-US" sz="1600" dirty="0" smtClean="0">
                <a:solidFill>
                  <a:schemeClr val="tx1"/>
                </a:solidFill>
              </a:rPr>
              <a:t>Microsoft Exchange Server 2010 Storage Architecture</a:t>
            </a:r>
            <a:endParaRPr lang="en-US" dirty="0" smtClean="0">
              <a:solidFill>
                <a:schemeClr val="tx1"/>
              </a:solidFill>
            </a:endParaRPr>
          </a:p>
          <a:p>
            <a:r>
              <a:rPr lang="en-US" dirty="0" smtClean="0">
                <a:solidFill>
                  <a:schemeClr val="accent5">
                    <a:lumMod val="60000"/>
                    <a:lumOff val="40000"/>
                  </a:schemeClr>
                </a:solidFill>
              </a:rPr>
              <a:t>UNC315</a:t>
            </a:r>
            <a:r>
              <a:rPr lang="en-US" dirty="0" smtClean="0"/>
              <a:t> </a:t>
            </a:r>
            <a:r>
              <a:rPr lang="en-US" sz="1600" dirty="0" smtClean="0"/>
              <a:t>Microsoft Exchange Server 2010 Unified Messaging</a:t>
            </a:r>
          </a:p>
          <a:p>
            <a:r>
              <a:rPr lang="en-US" dirty="0" smtClean="0">
                <a:solidFill>
                  <a:schemeClr val="accent5">
                    <a:lumMod val="60000"/>
                    <a:lumOff val="40000"/>
                  </a:schemeClr>
                </a:solidFill>
              </a:rPr>
              <a:t>UNC316</a:t>
            </a:r>
            <a:r>
              <a:rPr lang="en-US" sz="1600" dirty="0" smtClean="0"/>
              <a:t> Microsoft Exchange Server 2010 Management and Operations</a:t>
            </a:r>
            <a:endParaRPr lang="en-US" dirty="0" smtClean="0"/>
          </a:p>
          <a:p>
            <a:r>
              <a:rPr lang="en-US" dirty="0" smtClean="0">
                <a:solidFill>
                  <a:schemeClr val="accent5">
                    <a:lumMod val="60000"/>
                    <a:lumOff val="40000"/>
                  </a:schemeClr>
                </a:solidFill>
              </a:rPr>
              <a:t>UNC317</a:t>
            </a:r>
            <a:r>
              <a:rPr lang="en-US" dirty="0" smtClean="0"/>
              <a:t> </a:t>
            </a:r>
            <a:r>
              <a:rPr lang="en-US" sz="1600" dirty="0" smtClean="0"/>
              <a:t>Calendar Sharing and Federation in Microsoft Exchange Server 2010</a:t>
            </a:r>
            <a:endParaRPr lang="en-US" dirty="0" smtClean="0"/>
          </a:p>
          <a:p>
            <a:endParaRPr lang="en-US" dirty="0" smtClean="0"/>
          </a:p>
          <a:p>
            <a:endParaRPr dirty="0" smtClean="0"/>
          </a:p>
          <a:p>
            <a:endParaRPr dirty="0" smtClean="0"/>
          </a:p>
        </p:txBody>
      </p:sp>
      <p:sp>
        <p:nvSpPr>
          <p:cNvPr id="18" name="Content Placeholder 17"/>
          <p:cNvSpPr>
            <a:spLocks noGrp="1"/>
          </p:cNvSpPr>
          <p:nvPr>
            <p:ph sz="quarter" idx="11"/>
          </p:nvPr>
        </p:nvSpPr>
        <p:spPr>
          <a:xfrm>
            <a:off x="381000" y="5041022"/>
            <a:ext cx="8385048" cy="929180"/>
          </a:xfrm>
        </p:spPr>
        <p:txBody>
          <a:bodyPr/>
          <a:lstStyle/>
          <a:p>
            <a:pPr>
              <a:defRPr/>
            </a:pPr>
            <a:endParaRPr sz="2400" dirty="0" smtClean="0">
              <a:solidFill>
                <a:schemeClr val="bg2">
                  <a:lumMod val="50000"/>
                </a:schemeClr>
              </a:solidFill>
            </a:endParaRPr>
          </a:p>
          <a:p>
            <a:pPr>
              <a:defRPr/>
            </a:pPr>
            <a:endParaRPr lang="en-US" sz="1400" dirty="0" smtClean="0">
              <a:solidFill>
                <a:schemeClr val="bg2">
                  <a:lumMod val="50000"/>
                </a:schemeClr>
              </a:solidFill>
            </a:endParaRPr>
          </a:p>
          <a:p>
            <a:pPr>
              <a:defRPr/>
            </a:pPr>
            <a:r>
              <a:rPr sz="2400" dirty="0" smtClean="0">
                <a:solidFill>
                  <a:schemeClr val="bg2">
                    <a:lumMod val="50000"/>
                  </a:schemeClr>
                </a:solidFill>
              </a:rPr>
              <a:t>Interactive Theater Sessions:</a:t>
            </a:r>
          </a:p>
          <a:p>
            <a:pPr>
              <a:defRPr/>
            </a:pPr>
            <a:r>
              <a:rPr lang="en-US" dirty="0" smtClean="0">
                <a:solidFill>
                  <a:schemeClr val="accent5">
                    <a:lumMod val="60000"/>
                    <a:lumOff val="40000"/>
                  </a:schemeClr>
                </a:solidFill>
              </a:rPr>
              <a:t>UNC01-IS</a:t>
            </a:r>
            <a:r>
              <a:rPr lang="en-US" dirty="0" smtClean="0"/>
              <a:t> </a:t>
            </a:r>
            <a:r>
              <a:rPr lang="en-US" sz="1600" dirty="0" smtClean="0"/>
              <a:t>Microsoft Exchange Server 2010 Archiving Q&amp;A</a:t>
            </a:r>
            <a:endParaRPr lang="en-US" dirty="0" smtClean="0"/>
          </a:p>
          <a:p>
            <a:pPr>
              <a:defRPr/>
            </a:pPr>
            <a:r>
              <a:rPr lang="en-US" dirty="0" smtClean="0">
                <a:solidFill>
                  <a:schemeClr val="accent5">
                    <a:lumMod val="60000"/>
                    <a:lumOff val="40000"/>
                  </a:schemeClr>
                </a:solidFill>
              </a:rPr>
              <a:t>UNC02-IS</a:t>
            </a:r>
            <a:r>
              <a:rPr lang="en-US" dirty="0" smtClean="0"/>
              <a:t> </a:t>
            </a:r>
            <a:r>
              <a:rPr lang="en-US" sz="1600" dirty="0" smtClean="0"/>
              <a:t>Microsoft Exchange Server 2010 Upgrade Strategies and Caveats</a:t>
            </a:r>
          </a:p>
          <a:p>
            <a:pPr>
              <a:defRPr/>
            </a:pPr>
            <a:r>
              <a:rPr lang="en-US" dirty="0" smtClean="0">
                <a:solidFill>
                  <a:schemeClr val="accent5">
                    <a:lumMod val="60000"/>
                    <a:lumOff val="40000"/>
                  </a:schemeClr>
                </a:solidFill>
              </a:rPr>
              <a:t>UNC03-IS</a:t>
            </a:r>
            <a:r>
              <a:rPr lang="en-US" sz="1600" dirty="0" smtClean="0"/>
              <a:t> Microsoft Exchange Server Virtualization: Does It Make Sense?</a:t>
            </a:r>
          </a:p>
          <a:p>
            <a:pPr>
              <a:defRPr/>
            </a:pPr>
            <a:r>
              <a:rPr lang="en-US" dirty="0" smtClean="0">
                <a:solidFill>
                  <a:schemeClr val="accent5">
                    <a:lumMod val="60000"/>
                    <a:lumOff val="40000"/>
                  </a:schemeClr>
                </a:solidFill>
              </a:rPr>
              <a:t>UNC06-IS</a:t>
            </a:r>
            <a:r>
              <a:rPr lang="en-US" sz="1600" dirty="0" smtClean="0"/>
              <a:t> Site Resiliency in Microsoft Exchange Server 2010</a:t>
            </a:r>
          </a:p>
          <a:p>
            <a:pPr>
              <a:defRPr/>
            </a:pPr>
            <a:endParaRPr lang="en-US" sz="200" dirty="0" smtClean="0"/>
          </a:p>
          <a:p>
            <a:pPr>
              <a:defRPr/>
            </a:pPr>
            <a:endParaRPr lang="en-US" dirty="0" smtClean="0"/>
          </a:p>
          <a:p>
            <a:pPr>
              <a:defRPr/>
            </a:pPr>
            <a:endParaRPr lang="en-US" sz="1600" dirty="0" smtClean="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ounded Rectangle 47"/>
          <p:cNvSpPr/>
          <p:nvPr/>
        </p:nvSpPr>
        <p:spPr bwMode="auto">
          <a:xfrm flipH="1">
            <a:off x="416689" y="1743075"/>
            <a:ext cx="8310622" cy="4288662"/>
          </a:xfrm>
          <a:prstGeom prst="roundRect">
            <a:avLst>
              <a:gd name="adj" fmla="val 5169"/>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marR="0" lvl="0" indent="-523854" algn="ctr" defTabSz="914099" fontAlgn="base">
              <a:lnSpc>
                <a:spcPct val="85000"/>
              </a:lnSpc>
              <a:spcBef>
                <a:spcPct val="0"/>
              </a:spcBef>
              <a:spcAft>
                <a:spcPct val="0"/>
              </a:spcAft>
              <a:buClr>
                <a:srgbClr val="FFC000"/>
              </a:buClr>
              <a:buSzPct val="76000"/>
              <a:buFontTx/>
              <a:buNone/>
              <a:tabLst/>
              <a:defRPr/>
            </a:pPr>
            <a:endParaRPr lang="en-US" sz="2300" dirty="0" smtClean="0">
              <a:gradFill>
                <a:gsLst>
                  <a:gs pos="0">
                    <a:schemeClr val="tx1"/>
                  </a:gs>
                  <a:gs pos="50000">
                    <a:schemeClr val="tx1"/>
                  </a:gs>
                </a:gsLst>
                <a:lin ang="5400000" scaled="0"/>
              </a:gradFill>
              <a:latin typeface="Segoe" pitchFamily="34" charset="0"/>
            </a:endParaRPr>
          </a:p>
        </p:txBody>
      </p:sp>
      <p:sp>
        <p:nvSpPr>
          <p:cNvPr id="49" name="Rounded Rectangle 48"/>
          <p:cNvSpPr/>
          <p:nvPr/>
        </p:nvSpPr>
        <p:spPr bwMode="auto">
          <a:xfrm>
            <a:off x="3280185" y="1896121"/>
            <a:ext cx="2560320" cy="2724149"/>
          </a:xfrm>
          <a:prstGeom prst="roundRect">
            <a:avLst>
              <a:gd name="adj" fmla="val 9464"/>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FFFF99"/>
              </a:buClr>
              <a:buSzPct val="80000"/>
              <a:tabLst>
                <a:tab pos="424590" algn="l"/>
              </a:tabLst>
              <a:defRPr/>
            </a:pPr>
            <a:endParaRPr lang="en-US" altLang="zh-CN"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endParaRPr>
          </a:p>
        </p:txBody>
      </p:sp>
      <p:sp>
        <p:nvSpPr>
          <p:cNvPr id="50" name="Rounded Rectangle 49"/>
          <p:cNvSpPr/>
          <p:nvPr/>
        </p:nvSpPr>
        <p:spPr bwMode="auto">
          <a:xfrm>
            <a:off x="5954598" y="1894538"/>
            <a:ext cx="2560320" cy="2724149"/>
          </a:xfrm>
          <a:prstGeom prst="roundRect">
            <a:avLst>
              <a:gd name="adj" fmla="val 9464"/>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marR="0" lvl="1" indent="-342900" algn="ctr" defTabSz="914099" fontAlgn="base">
              <a:lnSpc>
                <a:spcPct val="85000"/>
              </a:lnSpc>
              <a:spcBef>
                <a:spcPct val="0"/>
              </a:spcBef>
              <a:spcAft>
                <a:spcPct val="0"/>
              </a:spcAft>
              <a:buClr>
                <a:srgbClr val="FFFF99"/>
              </a:buClr>
              <a:buSzPct val="80000"/>
              <a:buFontTx/>
              <a:buNone/>
              <a:tabLst>
                <a:tab pos="424590" algn="l"/>
              </a:tabLst>
              <a:defRPr/>
            </a:pPr>
            <a:endParaRPr lang="en-US" altLang="zh-CN"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endParaRPr>
          </a:p>
        </p:txBody>
      </p:sp>
      <p:sp>
        <p:nvSpPr>
          <p:cNvPr id="51" name="Rounded Rectangle 50"/>
          <p:cNvSpPr/>
          <p:nvPr/>
        </p:nvSpPr>
        <p:spPr bwMode="auto">
          <a:xfrm>
            <a:off x="609600" y="4754737"/>
            <a:ext cx="7924800" cy="1143000"/>
          </a:xfrm>
          <a:prstGeom prst="round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FFFF99"/>
              </a:buClr>
              <a:buSzPct val="80000"/>
              <a:tabLst>
                <a:tab pos="424590" algn="l"/>
              </a:tabLst>
              <a:defRPr/>
            </a:pPr>
            <a:r>
              <a:rPr lang="en-US" altLang="zh-CN"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rPr>
              <a:t>Optimize for </a:t>
            </a:r>
            <a:br>
              <a:rPr lang="en-US" altLang="zh-CN"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rPr>
            </a:br>
            <a:r>
              <a:rPr lang="en-US" altLang="zh-CN"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rPr>
              <a:t>Software + Services</a:t>
            </a:r>
          </a:p>
        </p:txBody>
      </p:sp>
      <p:pic>
        <p:nvPicPr>
          <p:cNvPr id="52" name="Picture 4" descr="\\eventsql\dvd27\Clip_Installer\DVD_ART\Artwork_Imagery\Photos_for_PPT\Photo_backgrounds\FY07 Partner To Customer\ITandMgmtConsulting_Image-2.png"/>
          <p:cNvPicPr>
            <a:picLocks noChangeAspect="1" noChangeArrowheads="1"/>
          </p:cNvPicPr>
          <p:nvPr/>
        </p:nvPicPr>
        <p:blipFill>
          <a:blip r:embed="rId3" cstate="screen">
            <a:grayscl/>
          </a:blip>
          <a:srcRect/>
          <a:stretch>
            <a:fillRect/>
          </a:stretch>
        </p:blipFill>
        <p:spPr bwMode="auto">
          <a:xfrm>
            <a:off x="5979812" y="1926882"/>
            <a:ext cx="2510590" cy="2667000"/>
          </a:xfrm>
          <a:prstGeom prst="rect">
            <a:avLst/>
          </a:prstGeom>
          <a:noFill/>
        </p:spPr>
      </p:pic>
      <p:pic>
        <p:nvPicPr>
          <p:cNvPr id="53" name="Picture 52" descr="C:\Program Files\Microsoft Resource DVD Artwork\DVD_ART\Artwork_Imagery\Photos_for_PPT\Soft-edge_photos\FY07 Brand - People Ready Business\PRB07_NYCSRVR_LIBV_SHELL.png"/>
          <p:cNvPicPr>
            <a:picLocks noChangeAspect="1" noChangeArrowheads="1"/>
          </p:cNvPicPr>
          <p:nvPr/>
        </p:nvPicPr>
        <p:blipFill>
          <a:blip r:embed="rId4" cstate="screen"/>
          <a:stretch>
            <a:fillRect/>
          </a:stretch>
        </p:blipFill>
        <p:spPr bwMode="auto">
          <a:xfrm>
            <a:off x="1371600" y="4799565"/>
            <a:ext cx="1198995" cy="1053260"/>
          </a:xfrm>
          <a:prstGeom prst="rect">
            <a:avLst/>
          </a:prstGeom>
          <a:noFill/>
          <a:ln>
            <a:noFill/>
          </a:ln>
        </p:spPr>
      </p:pic>
      <p:grpSp>
        <p:nvGrpSpPr>
          <p:cNvPr id="3" name="Group 52"/>
          <p:cNvGrpSpPr/>
          <p:nvPr/>
        </p:nvGrpSpPr>
        <p:grpSpPr>
          <a:xfrm>
            <a:off x="6324600" y="4828842"/>
            <a:ext cx="1497720" cy="994706"/>
            <a:chOff x="5562601" y="4648203"/>
            <a:chExt cx="1662992" cy="1033481"/>
          </a:xfrm>
        </p:grpSpPr>
        <p:pic>
          <p:nvPicPr>
            <p:cNvPr id="55" name="Picture 3" descr="C:\Program Files\Microsoft Resource DVD Artwork\DVD_ART\Artwork_Imagery\Shapes and Graphics\Internet Cloud\cloud 2.png"/>
            <p:cNvPicPr>
              <a:picLocks noChangeAspect="1" noChangeArrowheads="1"/>
            </p:cNvPicPr>
            <p:nvPr/>
          </p:nvPicPr>
          <p:blipFill>
            <a:blip r:embed="rId5" cstate="screen"/>
            <a:srcRect/>
            <a:stretch>
              <a:fillRect/>
            </a:stretch>
          </p:blipFill>
          <p:spPr bwMode="auto">
            <a:xfrm>
              <a:off x="5562601" y="4648203"/>
              <a:ext cx="1662992" cy="837093"/>
            </a:xfrm>
            <a:prstGeom prst="rect">
              <a:avLst/>
            </a:prstGeom>
            <a:noFill/>
            <a:ln>
              <a:noFill/>
            </a:ln>
          </p:spPr>
        </p:pic>
        <p:pic>
          <p:nvPicPr>
            <p:cNvPr id="56" name="Picture 2" descr="C:\Users\arib\Pictures\Presentation Stuff\Globe3.png"/>
            <p:cNvPicPr>
              <a:picLocks noChangeAspect="1" noChangeArrowheads="1"/>
            </p:cNvPicPr>
            <p:nvPr/>
          </p:nvPicPr>
          <p:blipFill>
            <a:blip r:embed="rId6" cstate="screen"/>
            <a:stretch>
              <a:fillRect/>
            </a:stretch>
          </p:blipFill>
          <p:spPr bwMode="auto">
            <a:xfrm>
              <a:off x="5826236" y="4769785"/>
              <a:ext cx="996537" cy="911899"/>
            </a:xfrm>
            <a:prstGeom prst="rect">
              <a:avLst/>
            </a:prstGeom>
            <a:noFill/>
            <a:ln>
              <a:noFill/>
            </a:ln>
          </p:spPr>
        </p:pic>
      </p:grpSp>
      <p:pic>
        <p:nvPicPr>
          <p:cNvPr id="57" name="Picture 3" descr="\\eventsql\dvd27\Clip_Installer\DVD_ART\Artwork_Imagery\Photos_for_PPT\Photo_backgrounds\FY07 Brand - Windows Mobile\MSMB07_Chen_01_BG.png"/>
          <p:cNvPicPr>
            <a:picLocks noChangeAspect="1" noChangeArrowheads="1"/>
          </p:cNvPicPr>
          <p:nvPr/>
        </p:nvPicPr>
        <p:blipFill>
          <a:blip r:embed="rId7" cstate="screen">
            <a:grayscl/>
          </a:blip>
          <a:srcRect/>
          <a:stretch>
            <a:fillRect/>
          </a:stretch>
        </p:blipFill>
        <p:spPr bwMode="auto">
          <a:xfrm>
            <a:off x="3276600" y="1917491"/>
            <a:ext cx="2510590" cy="2672615"/>
          </a:xfrm>
          <a:prstGeom prst="rect">
            <a:avLst/>
          </a:prstGeom>
          <a:noFill/>
        </p:spPr>
      </p:pic>
      <p:sp>
        <p:nvSpPr>
          <p:cNvPr id="58" name="Rounded Rectangle 57"/>
          <p:cNvSpPr/>
          <p:nvPr/>
        </p:nvSpPr>
        <p:spPr bwMode="auto">
          <a:xfrm>
            <a:off x="616513" y="1886695"/>
            <a:ext cx="2560320" cy="2724149"/>
          </a:xfrm>
          <a:prstGeom prst="roundRect">
            <a:avLst>
              <a:gd name="adj" fmla="val 9464"/>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marR="0" lvl="1" indent="-342900" algn="ctr" defTabSz="914099" fontAlgn="base">
              <a:lnSpc>
                <a:spcPct val="85000"/>
              </a:lnSpc>
              <a:spcBef>
                <a:spcPct val="0"/>
              </a:spcBef>
              <a:spcAft>
                <a:spcPct val="0"/>
              </a:spcAft>
              <a:buClr>
                <a:srgbClr val="FFFF99"/>
              </a:buClr>
              <a:buSzPct val="80000"/>
              <a:buFontTx/>
              <a:buNone/>
              <a:tabLst>
                <a:tab pos="424590" algn="l"/>
              </a:tabLst>
              <a:defRPr/>
            </a:pPr>
            <a:endParaRPr lang="en-US" altLang="zh-CN"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endParaRPr>
          </a:p>
        </p:txBody>
      </p:sp>
      <p:pic>
        <p:nvPicPr>
          <p:cNvPr id="59" name="Picture 5" descr="\\eventsql\dvd27\Clip_Installer\DVD_ART\Artwork_Imagery\Photos_for_PPT\Photo_backgrounds\FY07 Brand - US Small Business\US Small Business FY07 receptionist nurse hospital headset.png"/>
          <p:cNvPicPr>
            <a:picLocks noChangeAspect="1" noChangeArrowheads="1"/>
          </p:cNvPicPr>
          <p:nvPr/>
        </p:nvPicPr>
        <p:blipFill>
          <a:blip r:embed="rId8" cstate="screen">
            <a:grayscl/>
          </a:blip>
          <a:srcRect/>
          <a:stretch>
            <a:fillRect/>
          </a:stretch>
        </p:blipFill>
        <p:spPr bwMode="auto">
          <a:xfrm>
            <a:off x="564335" y="1924050"/>
            <a:ext cx="2590799" cy="2667000"/>
          </a:xfrm>
          <a:prstGeom prst="rect">
            <a:avLst/>
          </a:prstGeom>
          <a:noFill/>
        </p:spPr>
      </p:pic>
      <p:sp>
        <p:nvSpPr>
          <p:cNvPr id="60" name="TextBox 59"/>
          <p:cNvSpPr txBox="1"/>
          <p:nvPr/>
        </p:nvSpPr>
        <p:spPr>
          <a:xfrm>
            <a:off x="5960414" y="3114675"/>
            <a:ext cx="2650185" cy="1131079"/>
          </a:xfrm>
          <a:prstGeom prst="rect">
            <a:avLst/>
          </a:prstGeom>
          <a:noFill/>
        </p:spPr>
        <p:txBody>
          <a:bodyPr wrap="square" rtlCol="0">
            <a:spAutoFit/>
          </a:bodyPr>
          <a:lstStyle/>
          <a:p>
            <a:pPr marL="119063" indent="-119063">
              <a:lnSpc>
                <a:spcPct val="150000"/>
              </a:lnSpc>
              <a:buFont typeface="Arial" pitchFamily="34" charset="0"/>
              <a:buChar char="•"/>
            </a:pPr>
            <a:r>
              <a:rPr lang="en-US" sz="1500" b="1" dirty="0" smtClean="0">
                <a:effectLst>
                  <a:outerShdw blurRad="38100" dist="38100" dir="2700000" algn="tl">
                    <a:srgbClr val="000000">
                      <a:alpha val="43137"/>
                    </a:srgbClr>
                  </a:outerShdw>
                </a:effectLst>
                <a:cs typeface="Segoe UI" pitchFamily="34" charset="0"/>
              </a:rPr>
              <a:t>E-mail Archiving</a:t>
            </a:r>
          </a:p>
          <a:p>
            <a:pPr marL="119063" indent="-119063">
              <a:lnSpc>
                <a:spcPct val="150000"/>
              </a:lnSpc>
              <a:buFont typeface="Arial" pitchFamily="34" charset="0"/>
              <a:buChar char="•"/>
            </a:pPr>
            <a:r>
              <a:rPr lang="en-US" sz="1500" b="1" dirty="0" smtClean="0">
                <a:effectLst>
                  <a:outerShdw blurRad="38100" dist="38100" dir="2700000" algn="tl">
                    <a:srgbClr val="000000">
                      <a:alpha val="43137"/>
                    </a:srgbClr>
                  </a:outerShdw>
                </a:effectLst>
                <a:cs typeface="Segoe UI" pitchFamily="34" charset="0"/>
              </a:rPr>
              <a:t>Protect Communications</a:t>
            </a:r>
          </a:p>
          <a:p>
            <a:pPr marL="119063" indent="-119063">
              <a:lnSpc>
                <a:spcPct val="150000"/>
              </a:lnSpc>
              <a:buFont typeface="Arial" pitchFamily="34" charset="0"/>
              <a:buChar char="•"/>
            </a:pPr>
            <a:r>
              <a:rPr lang="en-US" sz="1500" b="1" dirty="0" smtClean="0">
                <a:effectLst>
                  <a:outerShdw blurRad="38100" dist="38100" dir="2700000" algn="tl">
                    <a:srgbClr val="000000">
                      <a:alpha val="43137"/>
                    </a:srgbClr>
                  </a:outerShdw>
                </a:effectLst>
                <a:cs typeface="Segoe UI" pitchFamily="34" charset="0"/>
              </a:rPr>
              <a:t>Advanced Security</a:t>
            </a:r>
          </a:p>
        </p:txBody>
      </p:sp>
      <p:sp>
        <p:nvSpPr>
          <p:cNvPr id="61" name="TextBox 60"/>
          <p:cNvSpPr txBox="1"/>
          <p:nvPr/>
        </p:nvSpPr>
        <p:spPr>
          <a:xfrm>
            <a:off x="3282417" y="3114675"/>
            <a:ext cx="2568388" cy="1131079"/>
          </a:xfrm>
          <a:prstGeom prst="rect">
            <a:avLst/>
          </a:prstGeom>
          <a:noFill/>
        </p:spPr>
        <p:txBody>
          <a:bodyPr wrap="square" rtlCol="0">
            <a:spAutoFit/>
          </a:bodyPr>
          <a:lstStyle/>
          <a:p>
            <a:pPr marL="119063" indent="-119063">
              <a:lnSpc>
                <a:spcPct val="150000"/>
              </a:lnSpc>
              <a:buFont typeface="Arial" pitchFamily="34" charset="0"/>
              <a:buChar char="•"/>
            </a:pPr>
            <a:r>
              <a:rPr lang="en-US" sz="1500" b="1" dirty="0" smtClean="0">
                <a:effectLst>
                  <a:outerShdw blurRad="38100" dist="38100" dir="2700000" algn="tl">
                    <a:srgbClr val="000000">
                      <a:alpha val="43137"/>
                    </a:srgbClr>
                  </a:outerShdw>
                </a:effectLst>
                <a:cs typeface="Segoe UI" pitchFamily="34" charset="0"/>
              </a:rPr>
              <a:t>Manage Inbox Overload</a:t>
            </a:r>
          </a:p>
          <a:p>
            <a:pPr marL="119063" indent="-119063">
              <a:lnSpc>
                <a:spcPct val="150000"/>
              </a:lnSpc>
              <a:buFont typeface="Arial" pitchFamily="34" charset="0"/>
              <a:buChar char="•"/>
            </a:pPr>
            <a:r>
              <a:rPr lang="en-US" sz="1500" b="1" dirty="0" smtClean="0">
                <a:effectLst>
                  <a:outerShdw blurRad="38100" dist="38100" dir="2700000" algn="tl">
                    <a:srgbClr val="000000">
                      <a:alpha val="43137"/>
                    </a:srgbClr>
                  </a:outerShdw>
                </a:effectLst>
                <a:cs typeface="Segoe UI" pitchFamily="34" charset="0"/>
              </a:rPr>
              <a:t>Enhance Voice Mail</a:t>
            </a:r>
          </a:p>
          <a:p>
            <a:pPr marL="119063" indent="-119063">
              <a:lnSpc>
                <a:spcPct val="150000"/>
              </a:lnSpc>
              <a:buFont typeface="Arial" pitchFamily="34" charset="0"/>
              <a:buChar char="•"/>
            </a:pPr>
            <a:r>
              <a:rPr lang="en-US" sz="1500" b="1" dirty="0" smtClean="0">
                <a:effectLst>
                  <a:outerShdw blurRad="38100" dist="38100" dir="2700000" algn="tl">
                    <a:srgbClr val="000000">
                      <a:alpha val="43137"/>
                    </a:srgbClr>
                  </a:outerShdw>
                </a:effectLst>
                <a:cs typeface="Segoe UI" pitchFamily="34" charset="0"/>
              </a:rPr>
              <a:t>Collaborate Effectively</a:t>
            </a:r>
            <a:endParaRPr lang="en-US" sz="1500" b="1" dirty="0">
              <a:effectLst>
                <a:outerShdw blurRad="38100" dist="38100" dir="2700000" algn="tl">
                  <a:srgbClr val="000000">
                    <a:alpha val="43137"/>
                  </a:srgbClr>
                </a:outerShdw>
              </a:effectLst>
              <a:cs typeface="Segoe UI" pitchFamily="34" charset="0"/>
            </a:endParaRPr>
          </a:p>
        </p:txBody>
      </p:sp>
      <p:sp>
        <p:nvSpPr>
          <p:cNvPr id="62" name="TextBox 61"/>
          <p:cNvSpPr txBox="1"/>
          <p:nvPr/>
        </p:nvSpPr>
        <p:spPr>
          <a:xfrm>
            <a:off x="618744" y="3114675"/>
            <a:ext cx="2563905" cy="1088055"/>
          </a:xfrm>
          <a:prstGeom prst="rect">
            <a:avLst/>
          </a:prstGeom>
          <a:noFill/>
        </p:spPr>
        <p:txBody>
          <a:bodyPr wrap="square" rtlCol="0">
            <a:spAutoFit/>
          </a:bodyPr>
          <a:lstStyle/>
          <a:p>
            <a:pPr marL="119063" indent="-119063">
              <a:lnSpc>
                <a:spcPct val="150000"/>
              </a:lnSpc>
              <a:buFont typeface="Arial" pitchFamily="34" charset="0"/>
              <a:buChar char="•"/>
            </a:pPr>
            <a:r>
              <a:rPr lang="en-US" sz="1500" b="1" dirty="0" smtClean="0">
                <a:effectLst>
                  <a:outerShdw blurRad="38100" dist="38100" dir="2700000" algn="tl">
                    <a:srgbClr val="000000">
                      <a:alpha val="43137"/>
                    </a:srgbClr>
                  </a:outerShdw>
                </a:effectLst>
                <a:cs typeface="Segoe UI" pitchFamily="34" charset="0"/>
              </a:rPr>
              <a:t>Continuous Availability</a:t>
            </a:r>
          </a:p>
          <a:p>
            <a:pPr marL="119063" indent="-119063">
              <a:lnSpc>
                <a:spcPct val="150000"/>
              </a:lnSpc>
              <a:buFont typeface="Arial" pitchFamily="34" charset="0"/>
              <a:buChar char="•"/>
            </a:pPr>
            <a:r>
              <a:rPr lang="en-US" sz="1500" b="1" dirty="0" smtClean="0">
                <a:effectLst>
                  <a:outerShdw blurRad="38100" dist="38100" dir="2700000" algn="tl">
                    <a:srgbClr val="000000">
                      <a:alpha val="43137"/>
                    </a:srgbClr>
                  </a:outerShdw>
                </a:effectLst>
                <a:cs typeface="Segoe UI" pitchFamily="34" charset="0"/>
              </a:rPr>
              <a:t>Simplify Administration</a:t>
            </a:r>
          </a:p>
          <a:p>
            <a:pPr marL="119063" indent="-119063">
              <a:lnSpc>
                <a:spcPct val="150000"/>
              </a:lnSpc>
              <a:buFont typeface="Arial" pitchFamily="34" charset="0"/>
              <a:buChar char="•"/>
            </a:pPr>
            <a:r>
              <a:rPr lang="en-US" sz="1500" b="1" dirty="0" smtClean="0">
                <a:effectLst>
                  <a:outerShdw blurRad="38100" dist="38100" dir="2700000" algn="tl">
                    <a:srgbClr val="000000">
                      <a:alpha val="43137"/>
                    </a:srgbClr>
                  </a:outerShdw>
                </a:effectLst>
                <a:cs typeface="Segoe UI" pitchFamily="34" charset="0"/>
              </a:rPr>
              <a:t>Deployment Flexibility</a:t>
            </a:r>
          </a:p>
        </p:txBody>
      </p:sp>
      <p:sp>
        <p:nvSpPr>
          <p:cNvPr id="63" name="Rounded Rectangle 62"/>
          <p:cNvSpPr/>
          <p:nvPr/>
        </p:nvSpPr>
        <p:spPr bwMode="auto">
          <a:xfrm>
            <a:off x="533400" y="2208765"/>
            <a:ext cx="8063753" cy="688297"/>
          </a:xfrm>
          <a:prstGeom prst="roundRect">
            <a:avLst/>
          </a:prstGeom>
          <a:noFill/>
          <a:ln w="9525" cap="flat" cmpd="sng" algn="ctr">
            <a:noFill/>
            <a:prstDash val="solid"/>
            <a:headEnd type="none" w="med" len="med"/>
            <a:tailEnd type="none" w="med" len="med"/>
          </a:ln>
          <a:effectLst>
            <a:glow rad="63500">
              <a:srgbClr val="3497AE">
                <a:tint val="30000"/>
                <a:shade val="95000"/>
                <a:satMod val="300000"/>
                <a:alpha val="50000"/>
              </a:srgbClr>
            </a:glow>
          </a:effectLst>
        </p:spPr>
        <p:txBody>
          <a:bodyPr vert="horz" wrap="square" lIns="0" tIns="54864" rIns="0" bIns="54864" numCol="1" rtlCol="0" anchor="ctr" anchorCtr="0" compatLnSpc="1">
            <a:prstTxWarp prst="textNoShape">
              <a:avLst/>
            </a:prstTxWarp>
          </a:bodyPr>
          <a:lstStyle/>
          <a:p>
            <a:pPr marL="0" marR="0" lvl="0" indent="0" algn="ctr" defTabSz="1096963" rtl="0" eaLnBrk="1" fontAlgn="base" latinLnBrk="0" hangingPunct="1">
              <a:lnSpc>
                <a:spcPct val="80000"/>
              </a:lnSpc>
              <a:spcBef>
                <a:spcPct val="0"/>
              </a:spcBef>
              <a:spcAft>
                <a:spcPct val="0"/>
              </a:spcAft>
              <a:buClrTx/>
              <a:buSzTx/>
              <a:buFontTx/>
              <a:buNone/>
              <a:tabLst/>
              <a:defRPr/>
            </a:pPr>
            <a:endParaRPr kumimoji="0" lang="en-US" sz="2800" b="0" i="0" u="none" strike="noStrike" kern="1200" cap="none" spc="0" normalizeH="0" baseline="0" noProof="0" dirty="0" smtClean="0">
              <a:ln>
                <a:noFill/>
              </a:ln>
              <a:solidFill>
                <a:srgbClr val="000000"/>
              </a:solidFill>
              <a:effectLst/>
              <a:uLnTx/>
              <a:uFillTx/>
              <a:latin typeface="Segoe" pitchFamily="34" charset="0"/>
              <a:ea typeface="+mn-ea"/>
              <a:cs typeface="+mn-cs"/>
            </a:endParaRPr>
          </a:p>
        </p:txBody>
      </p:sp>
      <p:sp>
        <p:nvSpPr>
          <p:cNvPr id="64" name="TextBox 63"/>
          <p:cNvSpPr txBox="1"/>
          <p:nvPr/>
        </p:nvSpPr>
        <p:spPr>
          <a:xfrm>
            <a:off x="3505200" y="2160934"/>
            <a:ext cx="2133600" cy="830997"/>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400" b="1" i="0" u="none" strike="noStrike" kern="0" cap="none" spc="0" normalizeH="0" baseline="0" noProof="0" dirty="0" smtClean="0">
                <a:ln>
                  <a:noFill/>
                </a:ln>
                <a:solidFill>
                  <a:schemeClr val="accent5"/>
                </a:solidFill>
                <a:effectLst>
                  <a:outerShdw blurRad="38100" dist="38100" dir="2700000" algn="tl">
                    <a:srgbClr val="000000">
                      <a:alpha val="43137"/>
                    </a:srgbClr>
                  </a:outerShdw>
                </a:effectLst>
                <a:uLnTx/>
                <a:uFillTx/>
              </a:rPr>
              <a:t>Anywhere Access</a:t>
            </a:r>
          </a:p>
        </p:txBody>
      </p:sp>
      <p:sp>
        <p:nvSpPr>
          <p:cNvPr id="65" name="TextBox 64"/>
          <p:cNvSpPr txBox="1"/>
          <p:nvPr/>
        </p:nvSpPr>
        <p:spPr>
          <a:xfrm>
            <a:off x="715573" y="2151508"/>
            <a:ext cx="2362200" cy="830997"/>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400" b="1" i="0" u="none" strike="noStrike" kern="0" cap="none" spc="0" normalizeH="0" baseline="0" noProof="0" dirty="0" smtClean="0">
                <a:ln>
                  <a:noFill/>
                </a:ln>
                <a:solidFill>
                  <a:schemeClr val="accent5"/>
                </a:solidFill>
                <a:effectLst>
                  <a:outerShdw blurRad="38100" dist="38100" dir="2700000" algn="tl">
                    <a:srgbClr val="000000">
                      <a:alpha val="43137"/>
                    </a:srgbClr>
                  </a:outerShdw>
                </a:effectLst>
                <a:uLnTx/>
                <a:uFillTx/>
              </a:rPr>
              <a:t>Flexible and Reliable</a:t>
            </a:r>
          </a:p>
        </p:txBody>
      </p:sp>
      <p:sp>
        <p:nvSpPr>
          <p:cNvPr id="66" name="TextBox 65"/>
          <p:cNvSpPr txBox="1"/>
          <p:nvPr/>
        </p:nvSpPr>
        <p:spPr>
          <a:xfrm>
            <a:off x="6053658" y="2151507"/>
            <a:ext cx="2362200" cy="830997"/>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400" b="1" i="0" u="none" strike="noStrike" kern="0" cap="none" spc="0" normalizeH="0" baseline="0" noProof="0" dirty="0" smtClean="0">
                <a:ln>
                  <a:noFill/>
                </a:ln>
                <a:solidFill>
                  <a:schemeClr val="accent5"/>
                </a:solidFill>
                <a:effectLst>
                  <a:outerShdw blurRad="38100" dist="38100" dir="2700000" algn="tl">
                    <a:srgbClr val="000000">
                      <a:alpha val="43137"/>
                    </a:srgbClr>
                  </a:outerShdw>
                </a:effectLst>
                <a:uLnTx/>
                <a:uFillTx/>
              </a:rPr>
              <a:t>Protection and Compliance</a:t>
            </a:r>
          </a:p>
        </p:txBody>
      </p:sp>
      <p:pic>
        <p:nvPicPr>
          <p:cNvPr id="1027" name="Picture 3" descr="C:\Users\astridm\Documents\E14 Information\Logos\MediaBin_Items_1\Logos and logotypes\Horizontal\ExchangeSvr2010_h_rgb_r.png"/>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416689" y="362857"/>
            <a:ext cx="6600825" cy="1066800"/>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spTree>
    <p:extLst>
      <p:ext uri="{BB962C8B-B14F-4D97-AF65-F5344CB8AC3E}">
        <p14:creationId xmlns="" xmlns:p14="http://schemas.microsoft.com/office/powerpoint/2010/main" val="703099866"/>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 Quiz</a:t>
            </a:r>
            <a:endParaRPr lang="en-US" dirty="0"/>
          </a:p>
        </p:txBody>
      </p:sp>
      <p:sp>
        <p:nvSpPr>
          <p:cNvPr id="3" name="Text Placeholder 2"/>
          <p:cNvSpPr>
            <a:spLocks noGrp="1"/>
          </p:cNvSpPr>
          <p:nvPr>
            <p:ph type="body" sz="quarter" idx="10"/>
          </p:nvPr>
        </p:nvSpPr>
        <p:spPr>
          <a:xfrm>
            <a:off x="381000" y="1447799"/>
            <a:ext cx="8382000" cy="3225498"/>
          </a:xfrm>
        </p:spPr>
        <p:txBody>
          <a:bodyPr/>
          <a:lstStyle/>
          <a:p>
            <a:r>
              <a:rPr lang="en-US" dirty="0" smtClean="0"/>
              <a:t>How many software businesses are larger than Exchange (not counting Microsoft itself) ?</a:t>
            </a:r>
          </a:p>
          <a:p>
            <a:pPr lvl="1"/>
            <a:r>
              <a:rPr lang="en-US" dirty="0" smtClean="0"/>
              <a:t>A) 30</a:t>
            </a:r>
          </a:p>
          <a:p>
            <a:pPr lvl="1"/>
            <a:r>
              <a:rPr lang="en-US" dirty="0" smtClean="0"/>
              <a:t>B) 7</a:t>
            </a:r>
          </a:p>
          <a:p>
            <a:pPr lvl="1"/>
            <a:r>
              <a:rPr lang="en-US" dirty="0" smtClean="0"/>
              <a:t>C) 21</a:t>
            </a:r>
          </a:p>
          <a:p>
            <a:pPr lvl="1"/>
            <a:r>
              <a:rPr lang="en-US" dirty="0" smtClean="0"/>
              <a:t>D) 3</a:t>
            </a:r>
            <a:endParaRPr lang="en-US" dirty="0"/>
          </a:p>
        </p:txBody>
      </p:sp>
      <p:sp>
        <p:nvSpPr>
          <p:cNvPr id="71681"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TextBox 10"/>
          <p:cNvSpPr txBox="1"/>
          <p:nvPr/>
        </p:nvSpPr>
        <p:spPr>
          <a:xfrm>
            <a:off x="4980553" y="6581001"/>
            <a:ext cx="4163447"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Source: May 4, 2009 -  Fortune Magazine</a:t>
            </a:r>
          </a:p>
        </p:txBody>
      </p:sp>
      <p:graphicFrame>
        <p:nvGraphicFramePr>
          <p:cNvPr id="12" name="Table 11"/>
          <p:cNvGraphicFramePr>
            <a:graphicFrameLocks noGrp="1"/>
          </p:cNvGraphicFramePr>
          <p:nvPr/>
        </p:nvGraphicFramePr>
        <p:xfrm>
          <a:off x="3352800" y="2362200"/>
          <a:ext cx="5410200" cy="4164330"/>
        </p:xfrm>
        <a:graphic>
          <a:graphicData uri="http://schemas.openxmlformats.org/drawingml/2006/table">
            <a:tbl>
              <a:tblPr/>
              <a:tblGrid>
                <a:gridCol w="1803400"/>
                <a:gridCol w="1803400"/>
                <a:gridCol w="1803400"/>
              </a:tblGrid>
              <a:tr h="164381">
                <a:tc>
                  <a:txBody>
                    <a:bodyPr/>
                    <a:lstStyle/>
                    <a:p>
                      <a:pPr marL="0" marR="0">
                        <a:spcBef>
                          <a:spcPts val="0"/>
                        </a:spcBef>
                        <a:spcAft>
                          <a:spcPts val="0"/>
                        </a:spcAft>
                      </a:pPr>
                      <a:r>
                        <a:rPr lang="en-US" sz="1200" b="1" dirty="0" smtClean="0">
                          <a:solidFill>
                            <a:schemeClr val="tx1"/>
                          </a:solidFill>
                          <a:latin typeface="Arial"/>
                          <a:ea typeface="Calibri"/>
                          <a:cs typeface="Times New Roman"/>
                        </a:rPr>
                        <a:t>Fortune 1000 Rank</a:t>
                      </a:r>
                      <a:endParaRPr lang="en-US" sz="2400" dirty="0">
                        <a:solidFill>
                          <a:schemeClr val="tx1"/>
                        </a:solidFill>
                        <a:latin typeface="Calibri"/>
                        <a:ea typeface="Calibri"/>
                        <a:cs typeface="Times New Roman"/>
                      </a:endParaRPr>
                    </a:p>
                  </a:txBody>
                  <a:tcPr marL="95250" marR="47625" marT="0" marB="19050" anchor="b">
                    <a:lnL>
                      <a:noFill/>
                    </a:lnL>
                    <a:lnR>
                      <a:noFill/>
                    </a:lnR>
                    <a:lnT>
                      <a:noFill/>
                    </a:lnT>
                    <a:lnB w="12700" cap="flat" cmpd="sng" algn="ctr">
                      <a:solidFill>
                        <a:srgbClr val="E1E1E1"/>
                      </a:solidFill>
                      <a:prstDash val="dot"/>
                      <a:round/>
                      <a:headEnd type="none" w="med" len="med"/>
                      <a:tailEnd type="none" w="med" len="med"/>
                    </a:lnB>
                    <a:solidFill>
                      <a:schemeClr val="bg1"/>
                    </a:solidFill>
                  </a:tcPr>
                </a:tc>
                <a:tc>
                  <a:txBody>
                    <a:bodyPr/>
                    <a:lstStyle/>
                    <a:p>
                      <a:pPr marL="0" marR="0">
                        <a:spcBef>
                          <a:spcPts val="0"/>
                        </a:spcBef>
                        <a:spcAft>
                          <a:spcPts val="0"/>
                        </a:spcAft>
                      </a:pPr>
                      <a:r>
                        <a:rPr lang="en-US" sz="1200" b="1">
                          <a:solidFill>
                            <a:schemeClr val="tx1"/>
                          </a:solidFill>
                          <a:latin typeface="Arial"/>
                          <a:ea typeface="Calibri"/>
                          <a:cs typeface="Times New Roman"/>
                        </a:rPr>
                        <a:t>Company</a:t>
                      </a:r>
                      <a:endParaRPr lang="en-US" sz="2400">
                        <a:solidFill>
                          <a:schemeClr val="tx1"/>
                        </a:solidFill>
                        <a:latin typeface="Calibri"/>
                        <a:ea typeface="Calibri"/>
                        <a:cs typeface="Times New Roman"/>
                      </a:endParaRPr>
                    </a:p>
                  </a:txBody>
                  <a:tcPr marL="95250" marR="47625" marT="0" marB="19050" anchor="b">
                    <a:lnL>
                      <a:noFill/>
                    </a:lnL>
                    <a:lnR>
                      <a:noFill/>
                    </a:lnR>
                    <a:lnT>
                      <a:noFill/>
                    </a:lnT>
                    <a:lnB w="12700" cap="flat" cmpd="sng" algn="ctr">
                      <a:solidFill>
                        <a:srgbClr val="E1E1E1"/>
                      </a:solidFill>
                      <a:prstDash val="dot"/>
                      <a:round/>
                      <a:headEnd type="none" w="med" len="med"/>
                      <a:tailEnd type="none" w="med" len="med"/>
                    </a:lnB>
                    <a:solidFill>
                      <a:schemeClr val="bg1"/>
                    </a:solidFill>
                  </a:tcPr>
                </a:tc>
                <a:tc>
                  <a:txBody>
                    <a:bodyPr/>
                    <a:lstStyle/>
                    <a:p>
                      <a:pPr marL="0" marR="0" algn="r">
                        <a:spcBef>
                          <a:spcPts val="0"/>
                        </a:spcBef>
                        <a:spcAft>
                          <a:spcPts val="0"/>
                        </a:spcAft>
                      </a:pPr>
                      <a:r>
                        <a:rPr lang="en-US" sz="1200" b="1" dirty="0">
                          <a:solidFill>
                            <a:schemeClr val="tx1"/>
                          </a:solidFill>
                          <a:latin typeface="Arial"/>
                          <a:ea typeface="Calibri"/>
                          <a:cs typeface="Times New Roman"/>
                        </a:rPr>
                        <a:t>Revenues ($ millions)</a:t>
                      </a:r>
                      <a:endParaRPr lang="en-US" sz="2400" dirty="0">
                        <a:solidFill>
                          <a:schemeClr val="tx1"/>
                        </a:solidFill>
                        <a:latin typeface="Calibri"/>
                        <a:ea typeface="Calibri"/>
                        <a:cs typeface="Times New Roman"/>
                      </a:endParaRPr>
                    </a:p>
                  </a:txBody>
                  <a:tcPr marL="47625" marR="95250" marT="0" marB="19050" anchor="b">
                    <a:lnL>
                      <a:noFill/>
                    </a:lnL>
                    <a:lnR>
                      <a:noFill/>
                    </a:lnR>
                    <a:lnT>
                      <a:noFill/>
                    </a:lnT>
                    <a:lnB w="12700" cap="flat" cmpd="sng" algn="ctr">
                      <a:solidFill>
                        <a:srgbClr val="E1E1E1"/>
                      </a:solidFill>
                      <a:prstDash val="dot"/>
                      <a:round/>
                      <a:headEnd type="none" w="med" len="med"/>
                      <a:tailEnd type="none" w="med" len="med"/>
                    </a:lnB>
                    <a:solidFill>
                      <a:schemeClr val="bg1"/>
                    </a:solidFill>
                  </a:tcPr>
                </a:tc>
              </a:tr>
              <a:tr h="356942">
                <a:tc>
                  <a:txBody>
                    <a:bodyPr/>
                    <a:lstStyle/>
                    <a:p>
                      <a:pPr marL="0" marR="0">
                        <a:spcBef>
                          <a:spcPts val="0"/>
                        </a:spcBef>
                        <a:spcAft>
                          <a:spcPts val="0"/>
                        </a:spcAft>
                      </a:pPr>
                      <a:r>
                        <a:rPr lang="en-US" sz="1600">
                          <a:solidFill>
                            <a:schemeClr val="tx1"/>
                          </a:solidFill>
                          <a:latin typeface="Arial"/>
                          <a:ea typeface="Calibri"/>
                          <a:cs typeface="Times New Roman"/>
                        </a:rPr>
                        <a:t>35</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spcBef>
                          <a:spcPts val="0"/>
                        </a:spcBef>
                        <a:spcAft>
                          <a:spcPts val="0"/>
                        </a:spcAft>
                      </a:pPr>
                      <a:r>
                        <a:rPr lang="en-US" sz="1600" u="sng">
                          <a:solidFill>
                            <a:schemeClr val="tx1"/>
                          </a:solidFill>
                          <a:latin typeface="Arial"/>
                          <a:ea typeface="Calibri"/>
                          <a:cs typeface="Times New Roman"/>
                          <a:hlinkClick r:id=""/>
                        </a:rPr>
                        <a:t>Microsoft</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lgn="r">
                        <a:spcBef>
                          <a:spcPts val="0"/>
                        </a:spcBef>
                        <a:spcAft>
                          <a:spcPts val="0"/>
                        </a:spcAft>
                      </a:pPr>
                      <a:r>
                        <a:rPr lang="en-US" sz="1600">
                          <a:solidFill>
                            <a:schemeClr val="tx1"/>
                          </a:solidFill>
                          <a:latin typeface="Arial"/>
                          <a:ea typeface="Calibri"/>
                          <a:cs typeface="Times New Roman"/>
                        </a:rPr>
                        <a:t>60,420.0</a:t>
                      </a:r>
                      <a:endParaRPr lang="en-US" sz="2400">
                        <a:solidFill>
                          <a:schemeClr val="tx1"/>
                        </a:solidFill>
                        <a:latin typeface="Calibri"/>
                        <a:ea typeface="Calibri"/>
                        <a:cs typeface="Times New Roman"/>
                      </a:endParaRPr>
                    </a:p>
                  </a:txBody>
                  <a:tcPr marL="47625" marR="95250"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r>
              <a:tr h="356942">
                <a:tc>
                  <a:txBody>
                    <a:bodyPr/>
                    <a:lstStyle/>
                    <a:p>
                      <a:pPr marL="0" marR="0">
                        <a:spcBef>
                          <a:spcPts val="0"/>
                        </a:spcBef>
                        <a:spcAft>
                          <a:spcPts val="0"/>
                        </a:spcAft>
                      </a:pPr>
                      <a:r>
                        <a:rPr lang="en-US" sz="1600">
                          <a:solidFill>
                            <a:schemeClr val="tx1"/>
                          </a:solidFill>
                          <a:latin typeface="Arial"/>
                          <a:ea typeface="Calibri"/>
                          <a:cs typeface="Times New Roman"/>
                        </a:rPr>
                        <a:t>113</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spcBef>
                          <a:spcPts val="0"/>
                        </a:spcBef>
                        <a:spcAft>
                          <a:spcPts val="0"/>
                        </a:spcAft>
                      </a:pPr>
                      <a:r>
                        <a:rPr lang="en-US" sz="1600" u="sng">
                          <a:solidFill>
                            <a:schemeClr val="tx1"/>
                          </a:solidFill>
                          <a:latin typeface="Arial"/>
                          <a:ea typeface="Calibri"/>
                          <a:cs typeface="Times New Roman"/>
                          <a:hlinkClick r:id=""/>
                        </a:rPr>
                        <a:t>Oracle</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lgn="r">
                        <a:spcBef>
                          <a:spcPts val="0"/>
                        </a:spcBef>
                        <a:spcAft>
                          <a:spcPts val="0"/>
                        </a:spcAft>
                      </a:pPr>
                      <a:r>
                        <a:rPr lang="en-US" sz="1600">
                          <a:solidFill>
                            <a:schemeClr val="tx1"/>
                          </a:solidFill>
                          <a:latin typeface="Arial"/>
                          <a:ea typeface="Calibri"/>
                          <a:cs typeface="Times New Roman"/>
                        </a:rPr>
                        <a:t>22,430.0</a:t>
                      </a:r>
                      <a:endParaRPr lang="en-US" sz="2400">
                        <a:solidFill>
                          <a:schemeClr val="tx1"/>
                        </a:solidFill>
                        <a:latin typeface="Calibri"/>
                        <a:ea typeface="Calibri"/>
                        <a:cs typeface="Times New Roman"/>
                      </a:endParaRPr>
                    </a:p>
                  </a:txBody>
                  <a:tcPr marL="47625" marR="95250"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r>
              <a:tr h="356942">
                <a:tc>
                  <a:txBody>
                    <a:bodyPr/>
                    <a:lstStyle/>
                    <a:p>
                      <a:pPr marL="0" marR="0">
                        <a:spcBef>
                          <a:spcPts val="0"/>
                        </a:spcBef>
                        <a:spcAft>
                          <a:spcPts val="0"/>
                        </a:spcAft>
                      </a:pPr>
                      <a:r>
                        <a:rPr lang="en-US" sz="1600">
                          <a:solidFill>
                            <a:schemeClr val="tx1"/>
                          </a:solidFill>
                          <a:latin typeface="Arial"/>
                          <a:ea typeface="Calibri"/>
                          <a:cs typeface="Times New Roman"/>
                        </a:rPr>
                        <a:t>419</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spcBef>
                          <a:spcPts val="0"/>
                        </a:spcBef>
                        <a:spcAft>
                          <a:spcPts val="0"/>
                        </a:spcAft>
                      </a:pPr>
                      <a:r>
                        <a:rPr lang="en-US" sz="1600" u="sng">
                          <a:solidFill>
                            <a:schemeClr val="tx1"/>
                          </a:solidFill>
                          <a:latin typeface="Arial"/>
                          <a:ea typeface="Calibri"/>
                          <a:cs typeface="Times New Roman"/>
                          <a:hlinkClick r:id=""/>
                        </a:rPr>
                        <a:t>Symantec</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lgn="r">
                        <a:spcBef>
                          <a:spcPts val="0"/>
                        </a:spcBef>
                        <a:spcAft>
                          <a:spcPts val="0"/>
                        </a:spcAft>
                      </a:pPr>
                      <a:r>
                        <a:rPr lang="en-US" sz="1600">
                          <a:solidFill>
                            <a:schemeClr val="tx1"/>
                          </a:solidFill>
                          <a:latin typeface="Arial"/>
                          <a:ea typeface="Calibri"/>
                          <a:cs typeface="Times New Roman"/>
                        </a:rPr>
                        <a:t>5,874.0</a:t>
                      </a:r>
                      <a:endParaRPr lang="en-US" sz="2400">
                        <a:solidFill>
                          <a:schemeClr val="tx1"/>
                        </a:solidFill>
                        <a:latin typeface="Calibri"/>
                        <a:ea typeface="Calibri"/>
                        <a:cs typeface="Times New Roman"/>
                      </a:endParaRPr>
                    </a:p>
                  </a:txBody>
                  <a:tcPr marL="47625" marR="95250"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r>
              <a:tr h="356942">
                <a:tc>
                  <a:txBody>
                    <a:bodyPr/>
                    <a:lstStyle/>
                    <a:p>
                      <a:pPr marL="0" marR="0">
                        <a:spcBef>
                          <a:spcPts val="0"/>
                        </a:spcBef>
                        <a:spcAft>
                          <a:spcPts val="0"/>
                        </a:spcAft>
                      </a:pPr>
                      <a:r>
                        <a:rPr lang="en-US" sz="1600">
                          <a:solidFill>
                            <a:schemeClr val="tx1"/>
                          </a:solidFill>
                          <a:latin typeface="Arial"/>
                          <a:ea typeface="Calibri"/>
                          <a:cs typeface="Times New Roman"/>
                        </a:rPr>
                        <a:t>529</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spcBef>
                          <a:spcPts val="0"/>
                        </a:spcBef>
                        <a:spcAft>
                          <a:spcPts val="0"/>
                        </a:spcAft>
                      </a:pPr>
                      <a:r>
                        <a:rPr lang="en-US" sz="1600" u="sng">
                          <a:solidFill>
                            <a:schemeClr val="tx1"/>
                          </a:solidFill>
                          <a:latin typeface="Arial"/>
                          <a:ea typeface="Calibri"/>
                          <a:cs typeface="Times New Roman"/>
                          <a:hlinkClick r:id=""/>
                        </a:rPr>
                        <a:t>CA</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lgn="r">
                        <a:spcBef>
                          <a:spcPts val="0"/>
                        </a:spcBef>
                        <a:spcAft>
                          <a:spcPts val="0"/>
                        </a:spcAft>
                      </a:pPr>
                      <a:r>
                        <a:rPr lang="en-US" sz="1600">
                          <a:solidFill>
                            <a:schemeClr val="tx1"/>
                          </a:solidFill>
                          <a:latin typeface="Arial"/>
                          <a:ea typeface="Calibri"/>
                          <a:cs typeface="Times New Roman"/>
                        </a:rPr>
                        <a:t>4,277.0</a:t>
                      </a:r>
                      <a:endParaRPr lang="en-US" sz="2400">
                        <a:solidFill>
                          <a:schemeClr val="tx1"/>
                        </a:solidFill>
                        <a:latin typeface="Calibri"/>
                        <a:ea typeface="Calibri"/>
                        <a:cs typeface="Times New Roman"/>
                      </a:endParaRPr>
                    </a:p>
                  </a:txBody>
                  <a:tcPr marL="47625" marR="95250"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r>
              <a:tr h="356942">
                <a:tc>
                  <a:txBody>
                    <a:bodyPr/>
                    <a:lstStyle/>
                    <a:p>
                      <a:pPr marL="0" marR="0">
                        <a:spcBef>
                          <a:spcPts val="0"/>
                        </a:spcBef>
                        <a:spcAft>
                          <a:spcPts val="0"/>
                        </a:spcAft>
                      </a:pPr>
                      <a:r>
                        <a:rPr lang="en-US" sz="1600" dirty="0">
                          <a:solidFill>
                            <a:schemeClr val="tx1"/>
                          </a:solidFill>
                          <a:latin typeface="Arial"/>
                          <a:ea typeface="Calibri"/>
                          <a:cs typeface="Times New Roman"/>
                        </a:rPr>
                        <a:t>590</a:t>
                      </a:r>
                      <a:endParaRPr lang="en-US" sz="2400" dirty="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spcBef>
                          <a:spcPts val="0"/>
                        </a:spcBef>
                        <a:spcAft>
                          <a:spcPts val="0"/>
                        </a:spcAft>
                      </a:pPr>
                      <a:r>
                        <a:rPr lang="en-US" sz="1600" u="sng">
                          <a:solidFill>
                            <a:schemeClr val="tx1"/>
                          </a:solidFill>
                          <a:latin typeface="Arial"/>
                          <a:ea typeface="Calibri"/>
                          <a:cs typeface="Times New Roman"/>
                          <a:hlinkClick r:id=""/>
                        </a:rPr>
                        <a:t>Electronic Arts</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lgn="r">
                        <a:spcBef>
                          <a:spcPts val="0"/>
                        </a:spcBef>
                        <a:spcAft>
                          <a:spcPts val="0"/>
                        </a:spcAft>
                      </a:pPr>
                      <a:r>
                        <a:rPr lang="en-US" sz="1600">
                          <a:solidFill>
                            <a:schemeClr val="tx1"/>
                          </a:solidFill>
                          <a:latin typeface="Arial"/>
                          <a:ea typeface="Calibri"/>
                          <a:cs typeface="Times New Roman"/>
                        </a:rPr>
                        <a:t>3,665.0</a:t>
                      </a:r>
                      <a:endParaRPr lang="en-US" sz="2400">
                        <a:solidFill>
                          <a:schemeClr val="tx1"/>
                        </a:solidFill>
                        <a:latin typeface="Calibri"/>
                        <a:ea typeface="Calibri"/>
                        <a:cs typeface="Times New Roman"/>
                      </a:endParaRPr>
                    </a:p>
                  </a:txBody>
                  <a:tcPr marL="47625" marR="95250"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r>
              <a:tr h="356942">
                <a:tc>
                  <a:txBody>
                    <a:bodyPr/>
                    <a:lstStyle/>
                    <a:p>
                      <a:pPr marL="0" marR="0">
                        <a:spcBef>
                          <a:spcPts val="0"/>
                        </a:spcBef>
                        <a:spcAft>
                          <a:spcPts val="0"/>
                        </a:spcAft>
                      </a:pPr>
                      <a:r>
                        <a:rPr lang="en-US" sz="1600">
                          <a:solidFill>
                            <a:schemeClr val="tx1"/>
                          </a:solidFill>
                          <a:latin typeface="Arial"/>
                          <a:ea typeface="Calibri"/>
                          <a:cs typeface="Times New Roman"/>
                        </a:rPr>
                        <a:t>601</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spcBef>
                          <a:spcPts val="0"/>
                        </a:spcBef>
                        <a:spcAft>
                          <a:spcPts val="0"/>
                        </a:spcAft>
                      </a:pPr>
                      <a:r>
                        <a:rPr lang="en-US" sz="1600" u="sng">
                          <a:solidFill>
                            <a:schemeClr val="tx1"/>
                          </a:solidFill>
                          <a:latin typeface="Arial"/>
                          <a:ea typeface="Calibri"/>
                          <a:cs typeface="Times New Roman"/>
                          <a:hlinkClick r:id=""/>
                        </a:rPr>
                        <a:t>Adobe Systems</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lgn="r">
                        <a:spcBef>
                          <a:spcPts val="0"/>
                        </a:spcBef>
                        <a:spcAft>
                          <a:spcPts val="0"/>
                        </a:spcAft>
                      </a:pPr>
                      <a:r>
                        <a:rPr lang="en-US" sz="1600">
                          <a:solidFill>
                            <a:schemeClr val="tx1"/>
                          </a:solidFill>
                          <a:latin typeface="Arial"/>
                          <a:ea typeface="Calibri"/>
                          <a:cs typeface="Times New Roman"/>
                        </a:rPr>
                        <a:t>3,580.0</a:t>
                      </a:r>
                      <a:endParaRPr lang="en-US" sz="2400">
                        <a:solidFill>
                          <a:schemeClr val="tx1"/>
                        </a:solidFill>
                        <a:latin typeface="Calibri"/>
                        <a:ea typeface="Calibri"/>
                        <a:cs typeface="Times New Roman"/>
                      </a:endParaRPr>
                    </a:p>
                  </a:txBody>
                  <a:tcPr marL="47625" marR="95250"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r>
              <a:tr h="356942">
                <a:tc>
                  <a:txBody>
                    <a:bodyPr/>
                    <a:lstStyle/>
                    <a:p>
                      <a:pPr marL="0" marR="0">
                        <a:spcBef>
                          <a:spcPts val="0"/>
                        </a:spcBef>
                        <a:spcAft>
                          <a:spcPts val="0"/>
                        </a:spcAft>
                      </a:pPr>
                      <a:r>
                        <a:rPr lang="en-US" sz="1600">
                          <a:solidFill>
                            <a:schemeClr val="tx1"/>
                          </a:solidFill>
                          <a:latin typeface="Arial"/>
                          <a:ea typeface="Calibri"/>
                          <a:cs typeface="Times New Roman"/>
                        </a:rPr>
                        <a:t>678</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spcBef>
                          <a:spcPts val="0"/>
                        </a:spcBef>
                        <a:spcAft>
                          <a:spcPts val="0"/>
                        </a:spcAft>
                      </a:pPr>
                      <a:r>
                        <a:rPr lang="en-US" sz="1600" u="sng">
                          <a:solidFill>
                            <a:schemeClr val="tx1"/>
                          </a:solidFill>
                          <a:latin typeface="Arial"/>
                          <a:ea typeface="Calibri"/>
                          <a:cs typeface="Times New Roman"/>
                          <a:hlinkClick r:id=""/>
                        </a:rPr>
                        <a:t>Intuit</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lgn="r">
                        <a:spcBef>
                          <a:spcPts val="0"/>
                        </a:spcBef>
                        <a:spcAft>
                          <a:spcPts val="0"/>
                        </a:spcAft>
                      </a:pPr>
                      <a:r>
                        <a:rPr lang="en-US" sz="1600">
                          <a:solidFill>
                            <a:schemeClr val="tx1"/>
                          </a:solidFill>
                          <a:latin typeface="Arial"/>
                          <a:ea typeface="Calibri"/>
                          <a:cs typeface="Times New Roman"/>
                        </a:rPr>
                        <a:t>3,073.0</a:t>
                      </a:r>
                      <a:endParaRPr lang="en-US" sz="2400">
                        <a:solidFill>
                          <a:schemeClr val="tx1"/>
                        </a:solidFill>
                        <a:latin typeface="Calibri"/>
                        <a:ea typeface="Calibri"/>
                        <a:cs typeface="Times New Roman"/>
                      </a:endParaRPr>
                    </a:p>
                  </a:txBody>
                  <a:tcPr marL="47625" marR="95250"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r>
              <a:tr h="356942">
                <a:tc>
                  <a:txBody>
                    <a:bodyPr/>
                    <a:lstStyle/>
                    <a:p>
                      <a:pPr marL="0" marR="0">
                        <a:spcBef>
                          <a:spcPts val="0"/>
                        </a:spcBef>
                        <a:spcAft>
                          <a:spcPts val="0"/>
                        </a:spcAft>
                      </a:pPr>
                      <a:r>
                        <a:rPr lang="en-US" sz="1600">
                          <a:solidFill>
                            <a:schemeClr val="tx1"/>
                          </a:solidFill>
                          <a:latin typeface="Arial"/>
                          <a:ea typeface="Calibri"/>
                          <a:cs typeface="Times New Roman"/>
                        </a:rPr>
                        <a:t>818</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spcBef>
                          <a:spcPts val="0"/>
                        </a:spcBef>
                        <a:spcAft>
                          <a:spcPts val="0"/>
                        </a:spcAft>
                      </a:pPr>
                      <a:r>
                        <a:rPr lang="en-US" sz="1600" u="sng" dirty="0">
                          <a:solidFill>
                            <a:schemeClr val="tx1"/>
                          </a:solidFill>
                          <a:latin typeface="Arial"/>
                          <a:ea typeface="Calibri"/>
                          <a:cs typeface="Times New Roman"/>
                          <a:hlinkClick r:id=""/>
                        </a:rPr>
                        <a:t>Autodesk</a:t>
                      </a:r>
                      <a:endParaRPr lang="en-US" sz="2400" dirty="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lgn="r">
                        <a:spcBef>
                          <a:spcPts val="0"/>
                        </a:spcBef>
                        <a:spcAft>
                          <a:spcPts val="0"/>
                        </a:spcAft>
                      </a:pPr>
                      <a:r>
                        <a:rPr lang="en-US" sz="1600">
                          <a:solidFill>
                            <a:schemeClr val="tx1"/>
                          </a:solidFill>
                          <a:latin typeface="Arial"/>
                          <a:ea typeface="Calibri"/>
                          <a:cs typeface="Times New Roman"/>
                        </a:rPr>
                        <a:t>2,315.0</a:t>
                      </a:r>
                      <a:endParaRPr lang="en-US" sz="2400">
                        <a:solidFill>
                          <a:schemeClr val="tx1"/>
                        </a:solidFill>
                        <a:latin typeface="Calibri"/>
                        <a:ea typeface="Calibri"/>
                        <a:cs typeface="Times New Roman"/>
                      </a:endParaRPr>
                    </a:p>
                  </a:txBody>
                  <a:tcPr marL="47625" marR="95250"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r>
              <a:tr h="356942">
                <a:tc>
                  <a:txBody>
                    <a:bodyPr/>
                    <a:lstStyle/>
                    <a:p>
                      <a:pPr marL="0" marR="0">
                        <a:spcBef>
                          <a:spcPts val="0"/>
                        </a:spcBef>
                        <a:spcAft>
                          <a:spcPts val="0"/>
                        </a:spcAft>
                      </a:pPr>
                      <a:r>
                        <a:rPr lang="en-US" sz="1600">
                          <a:solidFill>
                            <a:schemeClr val="tx1"/>
                          </a:solidFill>
                          <a:latin typeface="Arial"/>
                          <a:ea typeface="Calibri"/>
                          <a:cs typeface="Times New Roman"/>
                        </a:rPr>
                        <a:t>979</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spcBef>
                          <a:spcPts val="0"/>
                        </a:spcBef>
                        <a:spcAft>
                          <a:spcPts val="0"/>
                        </a:spcAft>
                      </a:pPr>
                      <a:r>
                        <a:rPr lang="en-US" sz="1600" u="sng">
                          <a:solidFill>
                            <a:schemeClr val="tx1"/>
                          </a:solidFill>
                          <a:latin typeface="Arial"/>
                          <a:ea typeface="Calibri"/>
                          <a:cs typeface="Times New Roman"/>
                          <a:hlinkClick r:id=""/>
                        </a:rPr>
                        <a:t>Teradata</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lgn="r">
                        <a:spcBef>
                          <a:spcPts val="0"/>
                        </a:spcBef>
                        <a:spcAft>
                          <a:spcPts val="0"/>
                        </a:spcAft>
                      </a:pPr>
                      <a:r>
                        <a:rPr lang="en-US" sz="1600">
                          <a:solidFill>
                            <a:schemeClr val="tx1"/>
                          </a:solidFill>
                          <a:latin typeface="Arial"/>
                          <a:ea typeface="Calibri"/>
                          <a:cs typeface="Times New Roman"/>
                        </a:rPr>
                        <a:t>1,762.0</a:t>
                      </a:r>
                      <a:endParaRPr lang="en-US" sz="2400">
                        <a:solidFill>
                          <a:schemeClr val="tx1"/>
                        </a:solidFill>
                        <a:latin typeface="Calibri"/>
                        <a:ea typeface="Calibri"/>
                        <a:cs typeface="Times New Roman"/>
                      </a:endParaRPr>
                    </a:p>
                  </a:txBody>
                  <a:tcPr marL="47625" marR="95250"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r>
              <a:tr h="356942">
                <a:tc>
                  <a:txBody>
                    <a:bodyPr/>
                    <a:lstStyle/>
                    <a:p>
                      <a:pPr marL="0" marR="0">
                        <a:spcBef>
                          <a:spcPts val="0"/>
                        </a:spcBef>
                        <a:spcAft>
                          <a:spcPts val="0"/>
                        </a:spcAft>
                      </a:pPr>
                      <a:r>
                        <a:rPr lang="en-US" sz="1600" dirty="0">
                          <a:solidFill>
                            <a:schemeClr val="tx1"/>
                          </a:solidFill>
                          <a:latin typeface="Arial"/>
                          <a:ea typeface="Calibri"/>
                          <a:cs typeface="Times New Roman"/>
                        </a:rPr>
                        <a:t>994</a:t>
                      </a:r>
                      <a:endParaRPr lang="en-US" sz="2400" dirty="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spcBef>
                          <a:spcPts val="0"/>
                        </a:spcBef>
                        <a:spcAft>
                          <a:spcPts val="0"/>
                        </a:spcAft>
                      </a:pPr>
                      <a:r>
                        <a:rPr lang="en-US" sz="1600" u="sng">
                          <a:solidFill>
                            <a:schemeClr val="tx1"/>
                          </a:solidFill>
                          <a:latin typeface="Arial"/>
                          <a:ea typeface="Calibri"/>
                          <a:cs typeface="Times New Roman"/>
                          <a:hlinkClick r:id=""/>
                        </a:rPr>
                        <a:t>BMC Software</a:t>
                      </a:r>
                      <a:endParaRPr lang="en-US" sz="2400">
                        <a:solidFill>
                          <a:schemeClr val="tx1"/>
                        </a:solidFill>
                        <a:latin typeface="Calibri"/>
                        <a:ea typeface="Calibri"/>
                        <a:cs typeface="Times New Roman"/>
                      </a:endParaRPr>
                    </a:p>
                  </a:txBody>
                  <a:tcPr marL="95250" marR="47625"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c>
                  <a:txBody>
                    <a:bodyPr/>
                    <a:lstStyle/>
                    <a:p>
                      <a:pPr marL="0" marR="0" algn="r">
                        <a:spcBef>
                          <a:spcPts val="0"/>
                        </a:spcBef>
                        <a:spcAft>
                          <a:spcPts val="0"/>
                        </a:spcAft>
                      </a:pPr>
                      <a:r>
                        <a:rPr lang="en-US" sz="1600" dirty="0">
                          <a:solidFill>
                            <a:schemeClr val="tx1"/>
                          </a:solidFill>
                          <a:latin typeface="Arial"/>
                          <a:ea typeface="Calibri"/>
                          <a:cs typeface="Times New Roman"/>
                        </a:rPr>
                        <a:t>1,732.0</a:t>
                      </a:r>
                      <a:endParaRPr lang="en-US" sz="2400" dirty="0">
                        <a:solidFill>
                          <a:schemeClr val="tx1"/>
                        </a:solidFill>
                        <a:latin typeface="Calibri"/>
                        <a:ea typeface="Calibri"/>
                        <a:cs typeface="Times New Roman"/>
                      </a:endParaRPr>
                    </a:p>
                  </a:txBody>
                  <a:tcPr marL="47625" marR="95250" marT="76200" marB="76200" anchor="ctr">
                    <a:lnL w="12700" cap="flat" cmpd="sng" algn="ctr">
                      <a:solidFill>
                        <a:srgbClr val="E1E1E1"/>
                      </a:solidFill>
                      <a:prstDash val="dot"/>
                      <a:round/>
                      <a:headEnd type="none" w="med" len="med"/>
                      <a:tailEnd type="none" w="med" len="med"/>
                    </a:lnL>
                    <a:lnR w="12700" cap="flat" cmpd="sng" algn="ctr">
                      <a:solidFill>
                        <a:srgbClr val="E1E1E1"/>
                      </a:solidFill>
                      <a:prstDash val="dot"/>
                      <a:round/>
                      <a:headEnd type="none" w="med" len="med"/>
                      <a:tailEnd type="none" w="med" len="med"/>
                    </a:lnR>
                    <a:lnT w="12700" cap="flat" cmpd="sng" algn="ctr">
                      <a:solidFill>
                        <a:srgbClr val="E1E1E1"/>
                      </a:solidFill>
                      <a:prstDash val="dot"/>
                      <a:round/>
                      <a:headEnd type="none" w="med" len="med"/>
                      <a:tailEnd type="none" w="med" len="med"/>
                    </a:lnT>
                    <a:lnB w="12700" cap="flat" cmpd="sng" algn="ctr">
                      <a:solidFill>
                        <a:srgbClr val="E1E1E1"/>
                      </a:solidFill>
                      <a:prstDash val="dot"/>
                      <a:round/>
                      <a:headEnd type="none" w="med" len="med"/>
                      <a:tailEnd type="none" w="med" len="med"/>
                    </a:lnB>
                    <a:solidFill>
                      <a:schemeClr val="bg1"/>
                    </a:solidFill>
                  </a:tcPr>
                </a:tc>
              </a:tr>
            </a:tbl>
          </a:graphicData>
        </a:graphic>
      </p:graphicFrame>
      <p:sp>
        <p:nvSpPr>
          <p:cNvPr id="13" name="Right Arrow 12"/>
          <p:cNvSpPr/>
          <p:nvPr/>
        </p:nvSpPr>
        <p:spPr bwMode="auto">
          <a:xfrm>
            <a:off x="381000" y="5181600"/>
            <a:ext cx="2971800" cy="1066800"/>
          </a:xfrm>
          <a:prstGeom prs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solidFill>
                  <a:schemeClr val="tx1"/>
                </a:solidFill>
              </a:rPr>
              <a:t>Exchange - $2.07B</a:t>
            </a:r>
          </a:p>
        </p:txBody>
      </p:sp>
    </p:spTree>
    <p:custDataLst>
      <p:tags r:id="rId1"/>
    </p:custData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0" y="533400"/>
            <a:ext cx="4419600" cy="664797"/>
          </a:xfrm>
        </p:spPr>
        <p:txBody>
          <a:bodyPr/>
          <a:lstStyle/>
          <a:p>
            <a:r>
              <a:rPr lang="en-US" dirty="0" smtClean="0"/>
              <a:t>Momentum</a:t>
            </a:r>
            <a:endParaRPr lang="en-US" dirty="0"/>
          </a:p>
        </p:txBody>
      </p:sp>
      <p:sp>
        <p:nvSpPr>
          <p:cNvPr id="3" name="Content Placeholder 2"/>
          <p:cNvSpPr>
            <a:spLocks noGrp="1"/>
          </p:cNvSpPr>
          <p:nvPr>
            <p:ph idx="1"/>
          </p:nvPr>
        </p:nvSpPr>
        <p:spPr>
          <a:xfrm>
            <a:off x="381000" y="1447799"/>
            <a:ext cx="8382000" cy="3034677"/>
          </a:xfrm>
        </p:spPr>
        <p:txBody>
          <a:bodyPr/>
          <a:lstStyle/>
          <a:p>
            <a:r>
              <a:rPr lang="en-US" sz="2400" dirty="0" smtClean="0"/>
              <a:t>63K Exchange Server 2010 beta downloads</a:t>
            </a:r>
          </a:p>
          <a:p>
            <a:r>
              <a:rPr lang="en-US" sz="2400" dirty="0" smtClean="0"/>
              <a:t>100K Enterprise production mailboxes on 2010 (35K TAP)</a:t>
            </a:r>
          </a:p>
          <a:p>
            <a:r>
              <a:rPr lang="en-US" sz="2400" dirty="0" smtClean="0"/>
              <a:t>10 Million Exchange 2010 mailboxes on Outlook Live</a:t>
            </a:r>
            <a:endParaRPr lang="en-US" sz="2400" dirty="0"/>
          </a:p>
          <a:p>
            <a:r>
              <a:rPr lang="en-US" sz="2400" dirty="0" smtClean="0"/>
              <a:t>750 customers and partners through Ignite deep dive Exchange 2010 training</a:t>
            </a:r>
          </a:p>
          <a:p>
            <a:r>
              <a:rPr lang="en-US" sz="2400" dirty="0" smtClean="0"/>
              <a:t>Highest MBD product satisfaction at 147</a:t>
            </a:r>
          </a:p>
          <a:p>
            <a:pPr lvl="1"/>
            <a:r>
              <a:rPr lang="en-US" sz="2000" dirty="0" smtClean="0"/>
              <a:t>30 points higher than Lotus Notes</a:t>
            </a:r>
          </a:p>
          <a:p>
            <a:r>
              <a:rPr lang="en-US" sz="2400" dirty="0" smtClean="0"/>
              <a:t>4.6M Notes switchers in FY09</a:t>
            </a:r>
          </a:p>
        </p:txBody>
      </p:sp>
      <p:pic>
        <p:nvPicPr>
          <p:cNvPr id="5" name="Picture 4"/>
          <p:cNvPicPr>
            <a:picLocks noChangeAspect="1"/>
          </p:cNvPicPr>
          <p:nvPr/>
        </p:nvPicPr>
        <p:blipFill rotWithShape="1">
          <a:blip r:embed="rId3">
            <a:extLst>
              <a:ext uri="28A0092B-C50C-407e-A947-70E740481C1C">
                <a14:useLocalDpi xmlns:a14="http://schemas.microsoft.com/office/drawing/2007/7/7/main" xmlns=""/>
              </a:ext>
            </a:extLst>
          </a:blip>
          <a:srcRect r="42760"/>
          <a:stretch/>
        </p:blipFill>
        <p:spPr>
          <a:xfrm>
            <a:off x="304800" y="152400"/>
            <a:ext cx="3778332" cy="1066800"/>
          </a:xfrm>
          <a:prstGeom prst="rect">
            <a:avLst/>
          </a:prstGeom>
        </p:spPr>
      </p:pic>
      <p:pic>
        <p:nvPicPr>
          <p:cNvPr id="1028" name="Picture 4" descr="\\eventsql\dvd\Online_ART\DVD_ART36\Artwork_Imagery\Icons - Illustrations\Newspaper headlines quotes\headline quote style 3 thin.png"/>
          <p:cNvPicPr>
            <a:picLocks noChangeAspect="1" noChangeArrowheads="1"/>
          </p:cNvPicPr>
          <p:nvPr/>
        </p:nvPicPr>
        <p:blipFill>
          <a:blip r:embed="rId4">
            <a:extLst>
              <a:ext uri="28A0092B-C50C-407e-A947-70E740481C1C">
                <a14:useLocalDpi xmlns:a14="http://schemas.microsoft.com/office/drawing/2007/7/7/main" xmlns="" val="0"/>
              </a:ext>
            </a:extLst>
          </a:blip>
          <a:srcRect/>
          <a:stretch>
            <a:fillRect/>
          </a:stretch>
        </p:blipFill>
        <p:spPr bwMode="auto">
          <a:xfrm>
            <a:off x="685800" y="4876800"/>
            <a:ext cx="8048625" cy="1981200"/>
          </a:xfrm>
          <a:prstGeom prst="rect">
            <a:avLst/>
          </a:prstGeom>
          <a:extLst>
            <a:ext uri="{909E8E84-426E-40dd-AFC4-6F175D3DCCD1}">
              <a14:hiddenFill xmlns:a14="http://schemas.microsoft.com/office/drawing/2007/7/7/main" xmlns="">
                <a:solidFill>
                  <a:srgbClr xmlns:mc="http://schemas.openxmlformats.org/markup-compatibility/2006" val="FFFFFF" mc:Ignorable=""/>
                </a:solidFill>
              </a14:hiddenFill>
            </a:ext>
          </a:extLst>
        </p:spPr>
      </p:pic>
      <p:sp>
        <p:nvSpPr>
          <p:cNvPr id="6" name="TextBox 5"/>
          <p:cNvSpPr txBox="1"/>
          <p:nvPr/>
        </p:nvSpPr>
        <p:spPr>
          <a:xfrm>
            <a:off x="1219201" y="5257800"/>
            <a:ext cx="6934200" cy="984885"/>
          </a:xfrm>
          <a:prstGeom prst="rect">
            <a:avLst/>
          </a:prstGeom>
          <a:noFill/>
        </p:spPr>
        <p:txBody>
          <a:bodyPr wrap="square" lIns="0" tIns="0" rIns="0" bIns="0" rtlCol="0">
            <a:spAutoFit/>
          </a:bodyPr>
          <a:lstStyle/>
          <a:p>
            <a:r>
              <a:rPr lang="en-US" sz="2400" b="1" dirty="0" smtClean="0">
                <a:solidFill>
                  <a:schemeClr val="bg1"/>
                </a:solidFill>
              </a:rPr>
              <a:t>Exchange Server 2010</a:t>
            </a:r>
          </a:p>
          <a:p>
            <a:r>
              <a:rPr lang="en-US" sz="2000" b="1" dirty="0" smtClean="0">
                <a:solidFill>
                  <a:schemeClr val="bg1"/>
                </a:solidFill>
              </a:rPr>
              <a:t>“The first beta of Microsoft’s messaging platform looks solid from core to cloud.” </a:t>
            </a:r>
            <a:r>
              <a:rPr lang="en-US" sz="2000" dirty="0" err="1">
                <a:solidFill>
                  <a:schemeClr val="bg1"/>
                </a:solidFill>
              </a:rPr>
              <a:t>eWeek</a:t>
            </a:r>
            <a:r>
              <a:rPr lang="en-US" sz="2000" dirty="0">
                <a:solidFill>
                  <a:schemeClr val="bg1"/>
                </a:solidFill>
              </a:rPr>
              <a:t> Cover </a:t>
            </a:r>
            <a:r>
              <a:rPr lang="en-US" sz="2000" dirty="0" smtClean="0">
                <a:solidFill>
                  <a:schemeClr val="bg1"/>
                </a:solidFill>
              </a:rPr>
              <a:t>Story, April 2009</a:t>
            </a:r>
          </a:p>
        </p:txBody>
      </p:sp>
    </p:spTree>
    <p:extLst>
      <p:ext uri="{BB962C8B-B14F-4D97-AF65-F5344CB8AC3E}">
        <p14:creationId xmlns:p14="http://schemas.microsoft.com/office/powerpoint/2007/7/12/main" xmlns="" val="4188117669"/>
      </p:ext>
    </p:extLst>
  </p:cSld>
  <p:clrMapOvr>
    <a:masterClrMapping/>
  </p:clrMapOvr>
  <p:transition advTm="0">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30" name="Picture 6" descr="\\eventsql\dvd\Online_ART\DVD_ART36\Artwork_Imagery\Shapes\Stars Starbursts\starburst.png"/>
          <p:cNvPicPr>
            <a:picLocks noChangeAspect="1" noChangeArrowheads="1"/>
          </p:cNvPicPr>
          <p:nvPr/>
        </p:nvPicPr>
        <p:blipFill>
          <a:blip r:embed="rId4">
            <a:extLst>
              <a:ext uri="28A0092B-C50C-407e-A947-70E740481C1C">
                <a14:useLocalDpi xmlns:a14="http://schemas.microsoft.com/office/drawing/2007/7/7/main" xmlns="" val="0"/>
              </a:ext>
            </a:extLst>
          </a:blip>
          <a:srcRect/>
          <a:stretch>
            <a:fillRect/>
          </a:stretch>
        </p:blipFill>
        <p:spPr bwMode="auto">
          <a:xfrm>
            <a:off x="0" y="-1066800"/>
            <a:ext cx="9448800" cy="7162800"/>
          </a:xfrm>
          <a:prstGeom prst="rect">
            <a:avLst/>
          </a:prstGeom>
          <a:noFill/>
          <a:extLst>
            <a:ext uri="{909E8E84-426E-40dd-AFC4-6F175D3DCCD1}">
              <a14:hiddenFill xmlns:a14="http://schemas.microsoft.com/office/drawing/2007/7/7/main" xmlns="">
                <a:solidFill>
                  <a:srgbClr xmlns:mc="http://schemas.openxmlformats.org/markup-compatibility/2006" val="FFFFFF" mc:Ignorable=""/>
                </a:solidFill>
              </a14:hiddenFill>
            </a:ext>
          </a:extLst>
        </p:spPr>
      </p:pic>
      <p:sp>
        <p:nvSpPr>
          <p:cNvPr id="10" name="Rectangle 9"/>
          <p:cNvSpPr/>
          <p:nvPr/>
        </p:nvSpPr>
        <p:spPr>
          <a:xfrm>
            <a:off x="1447800" y="1143000"/>
            <a:ext cx="6477000" cy="830997"/>
          </a:xfrm>
          <a:prstGeom prst="rect">
            <a:avLst/>
          </a:prstGeom>
          <a:noFill/>
        </p:spPr>
        <p:txBody>
          <a:bodyPr wrap="square" lIns="91440" tIns="45720" rIns="91440" bIns="45720">
            <a:spAutoFit/>
          </a:bodyPr>
          <a:lstStyle/>
          <a:p>
            <a:pPr algn="ct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Your Top Ten </a:t>
            </a:r>
          </a:p>
        </p:txBody>
      </p:sp>
      <p:sp>
        <p:nvSpPr>
          <p:cNvPr id="16" name="Rectangle 15"/>
          <p:cNvSpPr/>
          <p:nvPr/>
        </p:nvSpPr>
        <p:spPr>
          <a:xfrm>
            <a:off x="1185730" y="1820091"/>
            <a:ext cx="7010400" cy="830997"/>
          </a:xfrm>
          <a:prstGeom prst="rect">
            <a:avLst/>
          </a:prstGeom>
          <a:noFill/>
        </p:spPr>
        <p:txBody>
          <a:bodyPr wrap="square" lIns="91440" tIns="45720" rIns="91440" bIns="45720">
            <a:spAutoFit/>
          </a:bodyPr>
          <a:lstStyle/>
          <a:p>
            <a:pPr algn="ct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Most Common</a:t>
            </a:r>
          </a:p>
        </p:txBody>
      </p:sp>
      <p:sp>
        <p:nvSpPr>
          <p:cNvPr id="17" name="Rectangle 16"/>
          <p:cNvSpPr/>
          <p:nvPr/>
        </p:nvSpPr>
        <p:spPr>
          <a:xfrm>
            <a:off x="488364" y="2520546"/>
            <a:ext cx="8382001" cy="830997"/>
          </a:xfrm>
          <a:prstGeom prst="rect">
            <a:avLst/>
          </a:prstGeom>
          <a:noFill/>
        </p:spPr>
        <p:txBody>
          <a:bodyPr wrap="square" lIns="91440" tIns="45720" rIns="91440" bIns="45720">
            <a:spAutoFit/>
          </a:bodyPr>
          <a:lstStyle/>
          <a:p>
            <a:pPr algn="ct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Exchange Questions</a:t>
            </a:r>
            <a:endParaRPr lang="en-U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9" name="TextBox 8"/>
          <p:cNvSpPr txBox="1"/>
          <p:nvPr/>
        </p:nvSpPr>
        <p:spPr>
          <a:xfrm rot="20756091">
            <a:off x="1071401" y="4040644"/>
            <a:ext cx="7243314" cy="1477328"/>
          </a:xfrm>
          <a:prstGeom prst="rect">
            <a:avLst/>
          </a:prstGeom>
          <a:solidFill>
            <a:schemeClr val="bg1">
              <a:lumMod val="95000"/>
              <a:lumOff val="5000"/>
            </a:schemeClr>
          </a:solidFill>
          <a:ln>
            <a:noFill/>
          </a:ln>
          <a:effectLst>
            <a:glow rad="228600">
              <a:schemeClr val="tx1">
                <a:lumMod val="75000"/>
                <a:alpha val="40000"/>
              </a:schemeClr>
            </a:glow>
          </a:effectLst>
        </p:spPr>
        <p:txBody>
          <a:bodyPr wrap="square" lIns="0" tIns="0" rIns="0" bIns="0" rtlCol="0">
            <a:spAutoFit/>
          </a:bodyPr>
          <a:lstStyle/>
          <a:p>
            <a:pPr algn="ctr"/>
            <a:r>
              <a:rPr lang="en-US" sz="9600" dirty="0" smtClean="0">
                <a:effectLst>
                  <a:outerShdw blurRad="38100" dist="38100" dir="2700000" algn="tl">
                    <a:srgbClr val="000000">
                      <a:alpha val="43137"/>
                    </a:srgbClr>
                  </a:outerShdw>
                </a:effectLst>
                <a:latin typeface="Stencil" pitchFamily="82" charset="0"/>
              </a:rPr>
              <a:t>ANSWERED!</a:t>
            </a:r>
          </a:p>
        </p:txBody>
      </p:sp>
    </p:spTree>
    <p:custDataLst>
      <p:tags r:id="rId1"/>
    </p:custDataLst>
    <p:extLst>
      <p:ext uri="{BB962C8B-B14F-4D97-AF65-F5344CB8AC3E}">
        <p14:creationId xmlns:p14="http://schemas.microsoft.com/office/powerpoint/2007/7/12/main" xmlns="" val="1318653923"/>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 calcmode="lin" valueType="num">
                                      <p:cBhvr>
                                        <p:cTn id="7" dur="500" fill="hold"/>
                                        <p:tgtEl>
                                          <p:spTgt spid="1030"/>
                                        </p:tgtEl>
                                        <p:attrNameLst>
                                          <p:attrName>ppt_w</p:attrName>
                                        </p:attrNameLst>
                                      </p:cBhvr>
                                      <p:tavLst>
                                        <p:tav tm="0">
                                          <p:val>
                                            <p:fltVal val="0"/>
                                          </p:val>
                                        </p:tav>
                                        <p:tav tm="100000">
                                          <p:val>
                                            <p:strVal val="#ppt_w"/>
                                          </p:val>
                                        </p:tav>
                                      </p:tavLst>
                                    </p:anim>
                                    <p:anim calcmode="lin" valueType="num">
                                      <p:cBhvr>
                                        <p:cTn id="8" dur="500" fill="hold"/>
                                        <p:tgtEl>
                                          <p:spTgt spid="1030"/>
                                        </p:tgtEl>
                                        <p:attrNameLst>
                                          <p:attrName>ppt_h</p:attrName>
                                        </p:attrNameLst>
                                      </p:cBhvr>
                                      <p:tavLst>
                                        <p:tav tm="0">
                                          <p:val>
                                            <p:fltVal val="0"/>
                                          </p:val>
                                        </p:tav>
                                        <p:tav tm="100000">
                                          <p:val>
                                            <p:strVal val="#ppt_h"/>
                                          </p:val>
                                        </p:tav>
                                      </p:tavLst>
                                    </p:anim>
                                    <p:animEffect transition="in" filter="fade">
                                      <p:cBhvr>
                                        <p:cTn id="9" dur="500"/>
                                        <p:tgtEl>
                                          <p:spTgt spid="1030"/>
                                        </p:tgtEl>
                                      </p:cBhvr>
                                    </p:animEffect>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26" presetClass="entr" presetSubtype="0" fill="hold" grpId="0" nodeType="afterEffect">
                                  <p:stCondLst>
                                    <p:cond delay="100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80">
                                          <p:stCondLst>
                                            <p:cond delay="0"/>
                                          </p:stCondLst>
                                        </p:cTn>
                                        <p:tgtEl>
                                          <p:spTgt spid="9"/>
                                        </p:tgtEl>
                                      </p:cBhvr>
                                    </p:animEffect>
                                    <p:anim calcmode="lin" valueType="num">
                                      <p:cBhvr>
                                        <p:cTn id="29"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4" dur="26">
                                          <p:stCondLst>
                                            <p:cond delay="650"/>
                                          </p:stCondLst>
                                        </p:cTn>
                                        <p:tgtEl>
                                          <p:spTgt spid="9"/>
                                        </p:tgtEl>
                                      </p:cBhvr>
                                      <p:to x="100000" y="60000"/>
                                    </p:animScale>
                                    <p:animScale>
                                      <p:cBhvr>
                                        <p:cTn id="35" dur="166" decel="50000">
                                          <p:stCondLst>
                                            <p:cond delay="676"/>
                                          </p:stCondLst>
                                        </p:cTn>
                                        <p:tgtEl>
                                          <p:spTgt spid="9"/>
                                        </p:tgtEl>
                                      </p:cBhvr>
                                      <p:to x="100000" y="100000"/>
                                    </p:animScale>
                                    <p:animScale>
                                      <p:cBhvr>
                                        <p:cTn id="36" dur="26">
                                          <p:stCondLst>
                                            <p:cond delay="1312"/>
                                          </p:stCondLst>
                                        </p:cTn>
                                        <p:tgtEl>
                                          <p:spTgt spid="9"/>
                                        </p:tgtEl>
                                      </p:cBhvr>
                                      <p:to x="100000" y="80000"/>
                                    </p:animScale>
                                    <p:animScale>
                                      <p:cBhvr>
                                        <p:cTn id="37" dur="166" decel="50000">
                                          <p:stCondLst>
                                            <p:cond delay="1338"/>
                                          </p:stCondLst>
                                        </p:cTn>
                                        <p:tgtEl>
                                          <p:spTgt spid="9"/>
                                        </p:tgtEl>
                                      </p:cBhvr>
                                      <p:to x="100000" y="100000"/>
                                    </p:animScale>
                                    <p:animScale>
                                      <p:cBhvr>
                                        <p:cTn id="38" dur="26">
                                          <p:stCondLst>
                                            <p:cond delay="1642"/>
                                          </p:stCondLst>
                                        </p:cTn>
                                        <p:tgtEl>
                                          <p:spTgt spid="9"/>
                                        </p:tgtEl>
                                      </p:cBhvr>
                                      <p:to x="100000" y="90000"/>
                                    </p:animScale>
                                    <p:animScale>
                                      <p:cBhvr>
                                        <p:cTn id="39" dur="166" decel="50000">
                                          <p:stCondLst>
                                            <p:cond delay="1668"/>
                                          </p:stCondLst>
                                        </p:cTn>
                                        <p:tgtEl>
                                          <p:spTgt spid="9"/>
                                        </p:tgtEl>
                                      </p:cBhvr>
                                      <p:to x="100000" y="100000"/>
                                    </p:animScale>
                                    <p:animScale>
                                      <p:cBhvr>
                                        <p:cTn id="40" dur="26">
                                          <p:stCondLst>
                                            <p:cond delay="1808"/>
                                          </p:stCondLst>
                                        </p:cTn>
                                        <p:tgtEl>
                                          <p:spTgt spid="9"/>
                                        </p:tgtEl>
                                      </p:cBhvr>
                                      <p:to x="100000" y="95000"/>
                                    </p:animScale>
                                    <p:animScale>
                                      <p:cBhvr>
                                        <p:cTn id="41"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p:bldP spid="9"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763000" cy="1218795"/>
          </a:xfrm>
        </p:spPr>
        <p:txBody>
          <a:bodyPr/>
          <a:lstStyle/>
          <a:p>
            <a:r>
              <a:rPr lang="en-US" sz="4400" dirty="0" smtClean="0"/>
              <a:t>#1 - Why cut Single Instance Storage?</a:t>
            </a:r>
            <a:endParaRPr lang="en-US" sz="4400" dirty="0"/>
          </a:p>
        </p:txBody>
      </p:sp>
      <p:sp>
        <p:nvSpPr>
          <p:cNvPr id="3" name="Text Placeholder 2"/>
          <p:cNvSpPr>
            <a:spLocks noGrp="1"/>
          </p:cNvSpPr>
          <p:nvPr>
            <p:ph type="body" sz="quarter" idx="10"/>
          </p:nvPr>
        </p:nvSpPr>
        <p:spPr>
          <a:xfrm>
            <a:off x="381000" y="990600"/>
            <a:ext cx="8382000" cy="5343001"/>
          </a:xfrm>
        </p:spPr>
        <p:txBody>
          <a:bodyPr/>
          <a:lstStyle/>
          <a:p>
            <a:r>
              <a:rPr lang="en-US" sz="2800" dirty="0" smtClean="0"/>
              <a:t>Move to &gt;1 DB per server in Exchange 2000 resulted in very low SIS ratio</a:t>
            </a:r>
          </a:p>
          <a:p>
            <a:r>
              <a:rPr lang="en-US" sz="2800" dirty="0" smtClean="0"/>
              <a:t>Database compression in Exchange 2010 provides up to 35% size reduction</a:t>
            </a:r>
          </a:p>
          <a:p>
            <a:r>
              <a:rPr lang="en-US" sz="2800" dirty="0" smtClean="0"/>
              <a:t>Bottleneck of IOPS means that disk space is not a bottleneck</a:t>
            </a:r>
          </a:p>
          <a:p>
            <a:endParaRPr lang="en-US" sz="2800" dirty="0" smtClean="0"/>
          </a:p>
          <a:p>
            <a:endParaRPr lang="en-US" sz="2800" dirty="0" smtClean="0"/>
          </a:p>
          <a:p>
            <a:pPr>
              <a:buNone/>
            </a:pPr>
            <a:endParaRPr lang="en-US" sz="2800" dirty="0" smtClean="0"/>
          </a:p>
          <a:p>
            <a:r>
              <a:rPr lang="en-US" sz="2800" dirty="0" smtClean="0"/>
              <a:t>Random IO: limit is seek time</a:t>
            </a:r>
          </a:p>
          <a:p>
            <a:r>
              <a:rPr lang="en-US" sz="2800" dirty="0" smtClean="0"/>
              <a:t>Sequential IO: limit is RPM</a:t>
            </a:r>
          </a:p>
          <a:p>
            <a:r>
              <a:rPr lang="en-US" sz="2800" dirty="0" smtClean="0"/>
              <a:t>See UC310: Storage</a:t>
            </a:r>
            <a:endParaRPr lang="en-US" sz="2800" dirty="0"/>
          </a:p>
        </p:txBody>
      </p:sp>
      <p:graphicFrame>
        <p:nvGraphicFramePr>
          <p:cNvPr id="4" name="Table 3"/>
          <p:cNvGraphicFramePr>
            <a:graphicFrameLocks noGrp="1"/>
          </p:cNvGraphicFramePr>
          <p:nvPr>
            <p:extLst>
              <p:ext uri="{D42A27DB-BD31-4B8C-83A1-F6EECF244321}">
                <p14:modId xmlns:p14="http://schemas.microsoft.com/office/powerpoint/2007/7/12/main" xmlns="" val="1770757696"/>
              </p:ext>
            </p:extLst>
          </p:nvPr>
        </p:nvGraphicFramePr>
        <p:xfrm>
          <a:off x="609600" y="3505200"/>
          <a:ext cx="7516088" cy="1298534"/>
        </p:xfrm>
        <a:graphic>
          <a:graphicData uri="http://schemas.openxmlformats.org/drawingml/2006/table">
            <a:tbl>
              <a:tblPr/>
              <a:tblGrid>
                <a:gridCol w="3664427"/>
                <a:gridCol w="1283887"/>
                <a:gridCol w="1283887"/>
                <a:gridCol w="1283887"/>
              </a:tblGrid>
              <a:tr h="355754">
                <a:tc>
                  <a:txBody>
                    <a:bodyPr/>
                    <a:lstStyle/>
                    <a:p>
                      <a:pPr algn="l" rtl="0" fontAlgn="t"/>
                      <a:r>
                        <a:rPr lang="en-US" sz="2000" b="1" i="0" u="none" strike="noStrike" dirty="0">
                          <a:solidFill>
                            <a:srgbClr val="FFFFFF"/>
                          </a:solidFill>
                          <a:latin typeface="Arial"/>
                        </a:rPr>
                        <a:t>SATA (3.5</a:t>
                      </a:r>
                      <a:r>
                        <a:rPr lang="en-US" sz="2000" b="1" i="0" u="none" strike="noStrike" dirty="0" smtClean="0">
                          <a:solidFill>
                            <a:srgbClr val="FFFFFF"/>
                          </a:solidFill>
                          <a:latin typeface="Arial"/>
                        </a:rPr>
                        <a:t>")</a:t>
                      </a:r>
                      <a:endParaRPr lang="en-US" sz="2000" b="1" i="0" u="none" strike="noStrike" dirty="0">
                        <a:solidFill>
                          <a:srgbClr val="FFFFFF"/>
                        </a:solidFill>
                        <a:latin typeface="Arial"/>
                      </a:endParaRPr>
                    </a:p>
                  </a:txBody>
                  <a:tcPr marL="9460" marR="9460" marT="94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rtl="0" fontAlgn="t"/>
                      <a:r>
                        <a:rPr lang="en-US" sz="2000" b="1" i="0" u="none" strike="noStrike" dirty="0">
                          <a:solidFill>
                            <a:srgbClr val="FFFFFF"/>
                          </a:solidFill>
                          <a:latin typeface="Arial"/>
                        </a:rPr>
                        <a:t>2006</a:t>
                      </a:r>
                    </a:p>
                  </a:txBody>
                  <a:tcPr marL="9460" marR="9460" marT="94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rtl="0" fontAlgn="t"/>
                      <a:r>
                        <a:rPr lang="en-US" sz="2000" b="1" i="0" u="none" strike="noStrike" dirty="0" smtClean="0">
                          <a:solidFill>
                            <a:srgbClr val="FFFFFF"/>
                          </a:solidFill>
                          <a:latin typeface="Arial"/>
                        </a:rPr>
                        <a:t>2010</a:t>
                      </a:r>
                      <a:endParaRPr lang="en-US" sz="2000" b="1" i="0" u="none" strike="noStrike" dirty="0">
                        <a:solidFill>
                          <a:srgbClr val="FFFFFF"/>
                        </a:solidFill>
                        <a:latin typeface="Arial"/>
                      </a:endParaRPr>
                    </a:p>
                  </a:txBody>
                  <a:tcPr marL="9460" marR="9460" marT="94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rtl="0" fontAlgn="t"/>
                      <a:r>
                        <a:rPr lang="en-US" sz="2000" b="1" i="0" u="none" strike="noStrike" dirty="0">
                          <a:solidFill>
                            <a:srgbClr val="FFFFFF"/>
                          </a:solidFill>
                          <a:latin typeface="Arial"/>
                        </a:rPr>
                        <a:t>2013</a:t>
                      </a:r>
                    </a:p>
                  </a:txBody>
                  <a:tcPr marL="9460" marR="9460" marT="94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r>
              <a:tr h="295015">
                <a:tc>
                  <a:txBody>
                    <a:bodyPr/>
                    <a:lstStyle/>
                    <a:p>
                      <a:pPr algn="l" rtl="0" fontAlgn="t"/>
                      <a:r>
                        <a:rPr lang="en-US" sz="2000" b="0" i="0" u="none" strike="noStrike" dirty="0">
                          <a:solidFill>
                            <a:schemeClr val="bg1"/>
                          </a:solidFill>
                          <a:latin typeface="Arial"/>
                        </a:rPr>
                        <a:t>Drive Capacity (GB)</a:t>
                      </a:r>
                    </a:p>
                  </a:txBody>
                  <a:tcPr marL="9460" marR="9460" marT="94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85000"/>
                      </a:schemeClr>
                    </a:solidFill>
                  </a:tcPr>
                </a:tc>
                <a:tc>
                  <a:txBody>
                    <a:bodyPr/>
                    <a:lstStyle/>
                    <a:p>
                      <a:pPr algn="l" rtl="0" fontAlgn="t"/>
                      <a:r>
                        <a:rPr lang="en-US" sz="2000" b="0" i="0" u="none" strike="noStrike" dirty="0">
                          <a:solidFill>
                            <a:schemeClr val="bg1"/>
                          </a:solidFill>
                          <a:latin typeface="Arial"/>
                        </a:rPr>
                        <a:t>750</a:t>
                      </a:r>
                    </a:p>
                  </a:txBody>
                  <a:tcPr marL="9460" marR="9460" marT="94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85000"/>
                      </a:schemeClr>
                    </a:solidFill>
                  </a:tcPr>
                </a:tc>
                <a:tc>
                  <a:txBody>
                    <a:bodyPr/>
                    <a:lstStyle/>
                    <a:p>
                      <a:pPr algn="l" rtl="0" fontAlgn="t"/>
                      <a:r>
                        <a:rPr lang="en-US" sz="2000" b="1" i="0" u="none" strike="noStrike" dirty="0">
                          <a:solidFill>
                            <a:schemeClr val="bg1"/>
                          </a:solidFill>
                          <a:latin typeface="Arial"/>
                        </a:rPr>
                        <a:t>2,000</a:t>
                      </a:r>
                    </a:p>
                  </a:txBody>
                  <a:tcPr marL="9460" marR="9460" marT="94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85000"/>
                      </a:schemeClr>
                    </a:solidFill>
                  </a:tcPr>
                </a:tc>
                <a:tc>
                  <a:txBody>
                    <a:bodyPr/>
                    <a:lstStyle/>
                    <a:p>
                      <a:pPr algn="l" rtl="0" fontAlgn="t"/>
                      <a:r>
                        <a:rPr lang="en-US" sz="2000" b="0" i="0" u="none" strike="noStrike" dirty="0">
                          <a:solidFill>
                            <a:schemeClr val="bg1"/>
                          </a:solidFill>
                          <a:latin typeface="Arial"/>
                        </a:rPr>
                        <a:t>8,000</a:t>
                      </a:r>
                    </a:p>
                  </a:txBody>
                  <a:tcPr marL="9460" marR="9460" marT="94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85000"/>
                      </a:schemeClr>
                    </a:solidFill>
                  </a:tcPr>
                </a:tc>
              </a:tr>
              <a:tr h="270114">
                <a:tc>
                  <a:txBody>
                    <a:bodyPr/>
                    <a:lstStyle/>
                    <a:p>
                      <a:pPr algn="l" rtl="0" fontAlgn="t"/>
                      <a:r>
                        <a:rPr lang="en-US" sz="2000" b="0" i="0" u="none" strike="noStrike" dirty="0">
                          <a:solidFill>
                            <a:schemeClr val="bg1"/>
                          </a:solidFill>
                          <a:latin typeface="Arial"/>
                        </a:rPr>
                        <a:t>RPM</a:t>
                      </a:r>
                    </a:p>
                  </a:txBody>
                  <a:tcPr marL="9460" marR="9460" marT="94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85000"/>
                      </a:schemeClr>
                    </a:solidFill>
                  </a:tcPr>
                </a:tc>
                <a:tc>
                  <a:txBody>
                    <a:bodyPr/>
                    <a:lstStyle/>
                    <a:p>
                      <a:pPr algn="l" rtl="0" fontAlgn="t"/>
                      <a:r>
                        <a:rPr lang="en-US" sz="2000" b="0" i="0" u="none" strike="noStrike" dirty="0">
                          <a:solidFill>
                            <a:schemeClr val="bg1"/>
                          </a:solidFill>
                          <a:latin typeface="Arial"/>
                        </a:rPr>
                        <a:t>7.2K</a:t>
                      </a:r>
                    </a:p>
                  </a:txBody>
                  <a:tcPr marL="9460" marR="9460" marT="94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85000"/>
                      </a:schemeClr>
                    </a:solidFill>
                  </a:tcPr>
                </a:tc>
                <a:tc>
                  <a:txBody>
                    <a:bodyPr/>
                    <a:lstStyle/>
                    <a:p>
                      <a:pPr algn="l" rtl="0" fontAlgn="t"/>
                      <a:r>
                        <a:rPr lang="en-US" sz="2000" b="1" i="0" u="none" strike="noStrike" dirty="0">
                          <a:solidFill>
                            <a:schemeClr val="bg1"/>
                          </a:solidFill>
                          <a:latin typeface="Arial"/>
                        </a:rPr>
                        <a:t>7.2K</a:t>
                      </a:r>
                    </a:p>
                  </a:txBody>
                  <a:tcPr marL="9460" marR="9460" marT="94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85000"/>
                      </a:schemeClr>
                    </a:solidFill>
                  </a:tcPr>
                </a:tc>
                <a:tc>
                  <a:txBody>
                    <a:bodyPr/>
                    <a:lstStyle/>
                    <a:p>
                      <a:pPr algn="l" rtl="0" fontAlgn="t"/>
                      <a:r>
                        <a:rPr lang="en-US" sz="2000" b="0" i="0" u="none" strike="noStrike" dirty="0">
                          <a:solidFill>
                            <a:schemeClr val="bg1"/>
                          </a:solidFill>
                          <a:latin typeface="Arial"/>
                        </a:rPr>
                        <a:t>10k</a:t>
                      </a:r>
                    </a:p>
                  </a:txBody>
                  <a:tcPr marL="9460" marR="9460" marT="94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85000"/>
                      </a:schemeClr>
                    </a:solidFill>
                  </a:tcPr>
                </a:tc>
              </a:tr>
              <a:tr h="270114">
                <a:tc>
                  <a:txBody>
                    <a:bodyPr/>
                    <a:lstStyle/>
                    <a:p>
                      <a:pPr algn="l" rtl="0" fontAlgn="t"/>
                      <a:r>
                        <a:rPr lang="en-US" sz="2000" b="0" i="0" u="none" strike="noStrike" dirty="0">
                          <a:solidFill>
                            <a:schemeClr val="bg1"/>
                          </a:solidFill>
                          <a:latin typeface="Arial"/>
                        </a:rPr>
                        <a:t>Read Seek Time (ms)</a:t>
                      </a:r>
                    </a:p>
                  </a:txBody>
                  <a:tcPr marL="9460" marR="9460" marT="94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85000"/>
                      </a:schemeClr>
                    </a:solidFill>
                  </a:tcPr>
                </a:tc>
                <a:tc>
                  <a:txBody>
                    <a:bodyPr/>
                    <a:lstStyle/>
                    <a:p>
                      <a:pPr algn="l" rtl="0" fontAlgn="t"/>
                      <a:r>
                        <a:rPr lang="en-US" sz="2000" b="0" i="0" u="none" strike="noStrike" dirty="0">
                          <a:solidFill>
                            <a:schemeClr val="bg1"/>
                          </a:solidFill>
                          <a:latin typeface="Arial"/>
                        </a:rPr>
                        <a:t>8</a:t>
                      </a:r>
                    </a:p>
                  </a:txBody>
                  <a:tcPr marL="9460" marR="9460" marT="94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85000"/>
                      </a:schemeClr>
                    </a:solidFill>
                  </a:tcPr>
                </a:tc>
                <a:tc>
                  <a:txBody>
                    <a:bodyPr/>
                    <a:lstStyle/>
                    <a:p>
                      <a:pPr algn="l" rtl="0" fontAlgn="t"/>
                      <a:r>
                        <a:rPr lang="en-US" sz="2000" b="1" i="0" u="none" strike="noStrike" dirty="0">
                          <a:solidFill>
                            <a:schemeClr val="bg1"/>
                          </a:solidFill>
                          <a:latin typeface="Arial"/>
                        </a:rPr>
                        <a:t>7.2</a:t>
                      </a:r>
                    </a:p>
                  </a:txBody>
                  <a:tcPr marL="9460" marR="9460" marT="94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85000"/>
                      </a:schemeClr>
                    </a:solidFill>
                  </a:tcPr>
                </a:tc>
                <a:tc>
                  <a:txBody>
                    <a:bodyPr/>
                    <a:lstStyle/>
                    <a:p>
                      <a:pPr algn="l" rtl="0" fontAlgn="t"/>
                      <a:r>
                        <a:rPr lang="en-US" sz="2000" b="0" i="0" u="none" strike="noStrike" dirty="0">
                          <a:solidFill>
                            <a:schemeClr val="bg1"/>
                          </a:solidFill>
                          <a:latin typeface="Arial"/>
                        </a:rPr>
                        <a:t>6.5</a:t>
                      </a:r>
                    </a:p>
                  </a:txBody>
                  <a:tcPr marL="9460" marR="9460" marT="94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85000"/>
                      </a:schemeClr>
                    </a:solidFill>
                  </a:tcPr>
                </a:tc>
              </a:tr>
            </a:tbl>
          </a:graphicData>
        </a:graphic>
      </p:graphicFrame>
    </p:spTree>
  </p:cSld>
  <p:clrMapOvr>
    <a:masterClrMapping/>
  </p:clrMapOvr>
  <p:transition advTm="0">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84202"/>
            <a:ext cx="8382000" cy="553998"/>
          </a:xfrm>
        </p:spPr>
        <p:txBody>
          <a:bodyPr/>
          <a:lstStyle/>
          <a:p>
            <a:r>
              <a:rPr lang="en-US" sz="4000" dirty="0" smtClean="0"/>
              <a:t>#2 - Why doesn’t Message Recall Work?</a:t>
            </a:r>
            <a:endParaRPr lang="en-US" sz="4000" dirty="0"/>
          </a:p>
        </p:txBody>
      </p:sp>
      <p:sp>
        <p:nvSpPr>
          <p:cNvPr id="3" name="Text Placeholder 2"/>
          <p:cNvSpPr>
            <a:spLocks noGrp="1"/>
          </p:cNvSpPr>
          <p:nvPr>
            <p:ph type="body" sz="quarter" idx="10"/>
          </p:nvPr>
        </p:nvSpPr>
        <p:spPr>
          <a:xfrm>
            <a:off x="381000" y="1524000"/>
            <a:ext cx="8382000" cy="4431983"/>
          </a:xfrm>
        </p:spPr>
        <p:txBody>
          <a:bodyPr/>
          <a:lstStyle/>
          <a:p>
            <a:r>
              <a:rPr lang="en-US" sz="3600" dirty="0" smtClean="0"/>
              <a:t>Message Recall is an Outlook “feature”</a:t>
            </a:r>
          </a:p>
          <a:p>
            <a:r>
              <a:rPr lang="en-US" sz="3600" dirty="0" smtClean="0"/>
              <a:t>Cases where person has already read it</a:t>
            </a:r>
          </a:p>
          <a:p>
            <a:r>
              <a:rPr lang="en-US" sz="3600" dirty="0" smtClean="0"/>
              <a:t>Bad experience when read e-mail “disappears”</a:t>
            </a:r>
          </a:p>
          <a:p>
            <a:r>
              <a:rPr lang="en-US" sz="3600" dirty="0" smtClean="0"/>
              <a:t>Basically cached mode breaks it</a:t>
            </a:r>
          </a:p>
          <a:p>
            <a:r>
              <a:rPr lang="en-US" sz="3600" dirty="0" smtClean="0"/>
              <a:t>Have looked at fixing on server but hard to know if user has read it (disconnected scenarios)</a:t>
            </a:r>
            <a:endParaRPr lang="en-US" sz="3600" dirty="0"/>
          </a:p>
        </p:txBody>
      </p:sp>
    </p:spTree>
  </p:cSld>
  <p:clrMapOvr>
    <a:masterClrMapping/>
  </p:clrMapOvr>
  <p:transition advTm="0">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1218795"/>
          </a:xfrm>
        </p:spPr>
        <p:txBody>
          <a:bodyPr/>
          <a:lstStyle/>
          <a:p>
            <a:r>
              <a:rPr lang="en-US" sz="4400" dirty="0" smtClean="0"/>
              <a:t>#3 – Will Exchange 2010 be the last “On-Premises” version?</a:t>
            </a:r>
            <a:endParaRPr lang="en-US" sz="4400" dirty="0"/>
          </a:p>
        </p:txBody>
      </p:sp>
      <p:sp>
        <p:nvSpPr>
          <p:cNvPr id="3" name="Text Placeholder 2"/>
          <p:cNvSpPr>
            <a:spLocks noGrp="1"/>
          </p:cNvSpPr>
          <p:nvPr>
            <p:ph type="body" sz="quarter" idx="10"/>
          </p:nvPr>
        </p:nvSpPr>
        <p:spPr>
          <a:xfrm>
            <a:off x="381000" y="1752600"/>
            <a:ext cx="8534400" cy="4924425"/>
          </a:xfrm>
        </p:spPr>
        <p:txBody>
          <a:bodyPr/>
          <a:lstStyle/>
          <a:p>
            <a:r>
              <a:rPr lang="en-US" dirty="0" smtClean="0"/>
              <a:t>Services are essential to our business, today and in the future</a:t>
            </a:r>
          </a:p>
          <a:p>
            <a:r>
              <a:rPr lang="en-US" dirty="0"/>
              <a:t>No plan to drop on-premises Server </a:t>
            </a:r>
            <a:r>
              <a:rPr lang="en-US" dirty="0" smtClean="0"/>
              <a:t>version</a:t>
            </a:r>
          </a:p>
          <a:p>
            <a:r>
              <a:rPr lang="en-US" dirty="0" smtClean="0"/>
              <a:t>S+S is strategic, competitive differentiator -  choice of Server, Online and hybrid is critical</a:t>
            </a:r>
          </a:p>
          <a:p>
            <a:r>
              <a:rPr lang="en-US" dirty="0" smtClean="0"/>
              <a:t>Therefore we will continue to provide on-premises version to provide choice as long as customers require it</a:t>
            </a:r>
          </a:p>
          <a:p>
            <a:endParaRPr lang="en-US" sz="2400" dirty="0" smtClean="0"/>
          </a:p>
        </p:txBody>
      </p:sp>
    </p:spTree>
  </p:cSld>
  <p:clrMapOvr>
    <a:masterClrMapping/>
  </p:clrMapOvr>
  <p:transition advTm="0">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997196"/>
          </a:xfrm>
        </p:spPr>
        <p:txBody>
          <a:bodyPr/>
          <a:lstStyle/>
          <a:p>
            <a:r>
              <a:rPr lang="en-US" sz="3600" dirty="0" smtClean="0"/>
              <a:t>#4 – What’s the story with Public Folders?  Cut?  Deprecated?  Replacement coming?</a:t>
            </a:r>
            <a:endParaRPr lang="en-US" sz="3600" dirty="0"/>
          </a:p>
        </p:txBody>
      </p:sp>
      <p:sp>
        <p:nvSpPr>
          <p:cNvPr id="3" name="Text Placeholder 2"/>
          <p:cNvSpPr>
            <a:spLocks noGrp="1"/>
          </p:cNvSpPr>
          <p:nvPr>
            <p:ph type="body" sz="quarter" idx="10"/>
          </p:nvPr>
        </p:nvSpPr>
        <p:spPr>
          <a:xfrm>
            <a:off x="217283" y="1447799"/>
            <a:ext cx="8926717" cy="3397853"/>
          </a:xfrm>
        </p:spPr>
        <p:txBody>
          <a:bodyPr/>
          <a:lstStyle/>
          <a:p>
            <a:r>
              <a:rPr lang="en-US" dirty="0" smtClean="0"/>
              <a:t>Public Folders are </a:t>
            </a:r>
            <a:r>
              <a:rPr lang="en-US" u="sng" dirty="0" smtClean="0"/>
              <a:t>fully supported</a:t>
            </a:r>
            <a:r>
              <a:rPr lang="en-US" dirty="0" smtClean="0"/>
              <a:t> in Exchange 2010</a:t>
            </a:r>
          </a:p>
          <a:p>
            <a:r>
              <a:rPr lang="en-US" dirty="0" smtClean="0"/>
              <a:t>Expect they will be there in Exchange “15”</a:t>
            </a:r>
          </a:p>
          <a:p>
            <a:r>
              <a:rPr lang="en-US" dirty="0" smtClean="0"/>
              <a:t>See Exchange Team Blog post “Updated Exchange Public Folder Guidance” from 3/31/2008</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07/7/12/main" xmlns="" val="2054248569"/>
              </p:ext>
            </p:extLst>
          </p:nvPr>
        </p:nvGraphicFramePr>
        <p:xfrm>
          <a:off x="2895600" y="4038600"/>
          <a:ext cx="5867400" cy="2560320"/>
        </p:xfrm>
        <a:graphic>
          <a:graphicData uri="http://schemas.openxmlformats.org/drawingml/2006/table">
            <a:tbl>
              <a:tblPr/>
              <a:tblGrid>
                <a:gridCol w="1598825"/>
                <a:gridCol w="2090422"/>
                <a:gridCol w="2178153"/>
              </a:tblGrid>
              <a:tr h="87630">
                <a:tc>
                  <a:txBody>
                    <a:bodyPr/>
                    <a:lstStyle/>
                    <a:p>
                      <a:pPr marL="0" marR="0" algn="ctr">
                        <a:spcBef>
                          <a:spcPts val="0"/>
                        </a:spcBef>
                        <a:spcAft>
                          <a:spcPts val="0"/>
                        </a:spcAft>
                      </a:pPr>
                      <a:r>
                        <a:rPr lang="en-US" sz="1400" b="1">
                          <a:solidFill>
                            <a:srgbClr val="1F497D"/>
                          </a:solidFill>
                          <a:latin typeface="Times New Roman"/>
                          <a:ea typeface="Calibri"/>
                          <a:cs typeface="Times New Roman"/>
                        </a:rPr>
                        <a:t>Scenario</a:t>
                      </a:r>
                      <a:r>
                        <a:rPr lang="en-US" sz="1400">
                          <a:solidFill>
                            <a:srgbClr val="000000"/>
                          </a:solidFill>
                          <a:latin typeface="Times New Roman"/>
                          <a:ea typeface="Calibri"/>
                          <a:cs typeface="Times New Roman"/>
                        </a:rPr>
                        <a:t>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79646"/>
                    </a:solidFill>
                  </a:tcPr>
                </a:tc>
                <a:tc>
                  <a:txBody>
                    <a:bodyPr/>
                    <a:lstStyle/>
                    <a:p>
                      <a:pPr marL="0" marR="0" algn="ctr">
                        <a:spcBef>
                          <a:spcPts val="0"/>
                        </a:spcBef>
                        <a:spcAft>
                          <a:spcPts val="0"/>
                        </a:spcAft>
                      </a:pPr>
                      <a:r>
                        <a:rPr lang="en-US" sz="1400" b="1">
                          <a:solidFill>
                            <a:srgbClr val="1F497D"/>
                          </a:solidFill>
                          <a:latin typeface="Times New Roman"/>
                          <a:ea typeface="Calibri"/>
                          <a:cs typeface="Times New Roman"/>
                        </a:rPr>
                        <a:t>Use PF's Currently?</a:t>
                      </a:r>
                      <a:r>
                        <a:rPr lang="en-US" sz="1400">
                          <a:solidFill>
                            <a:srgbClr val="000000"/>
                          </a:solidFill>
                          <a:latin typeface="Times New Roman"/>
                          <a:ea typeface="Calibri"/>
                          <a:cs typeface="Times New Roman"/>
                        </a:rPr>
                        <a:t>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79646"/>
                    </a:solidFill>
                  </a:tcPr>
                </a:tc>
                <a:tc>
                  <a:txBody>
                    <a:bodyPr/>
                    <a:lstStyle/>
                    <a:p>
                      <a:pPr marL="457200" marR="0">
                        <a:spcBef>
                          <a:spcPts val="0"/>
                        </a:spcBef>
                        <a:spcAft>
                          <a:spcPts val="0"/>
                        </a:spcAft>
                      </a:pPr>
                      <a:r>
                        <a:rPr lang="en-US" sz="1400" b="1">
                          <a:solidFill>
                            <a:srgbClr val="1F497D"/>
                          </a:solidFill>
                          <a:latin typeface="Times New Roman"/>
                          <a:ea typeface="Calibri"/>
                          <a:cs typeface="Times New Roman"/>
                        </a:rPr>
                        <a:t>New to PF's?</a:t>
                      </a:r>
                      <a:r>
                        <a:rPr lang="en-US" sz="1400">
                          <a:solidFill>
                            <a:srgbClr val="000000"/>
                          </a:solidFill>
                          <a:latin typeface="Times New Roman"/>
                          <a:ea typeface="Calibri"/>
                          <a:cs typeface="Times New Roman"/>
                        </a:rPr>
                        <a:t>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79646"/>
                    </a:solidFill>
                  </a:tcPr>
                </a:tc>
              </a:tr>
              <a:tr h="144780">
                <a:tc>
                  <a:txBody>
                    <a:bodyPr/>
                    <a:lstStyle/>
                    <a:p>
                      <a:pPr marL="0" marR="0">
                        <a:spcBef>
                          <a:spcPts val="0"/>
                        </a:spcBef>
                        <a:spcAft>
                          <a:spcPts val="0"/>
                        </a:spcAft>
                      </a:pPr>
                      <a:r>
                        <a:rPr lang="en-US" sz="1400" b="1">
                          <a:solidFill>
                            <a:srgbClr val="1F497D"/>
                          </a:solidFill>
                          <a:latin typeface="Times New Roman"/>
                          <a:ea typeface="Calibri"/>
                          <a:cs typeface="Times New Roman"/>
                        </a:rPr>
                        <a:t>Document Sharing</a:t>
                      </a:r>
                      <a:r>
                        <a:rPr lang="en-US" sz="1400">
                          <a:solidFill>
                            <a:srgbClr val="000000"/>
                          </a:solidFill>
                          <a:latin typeface="Times New Roman"/>
                          <a:ea typeface="Calibri"/>
                          <a:cs typeface="Times New Roman"/>
                        </a:rPr>
                        <a:t>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marL="0" marR="0">
                        <a:spcBef>
                          <a:spcPts val="0"/>
                        </a:spcBef>
                        <a:spcAft>
                          <a:spcPts val="0"/>
                        </a:spcAft>
                      </a:pPr>
                      <a:r>
                        <a:rPr lang="en-US" sz="1400">
                          <a:solidFill>
                            <a:srgbClr val="1F497D"/>
                          </a:solidFill>
                          <a:latin typeface="Times New Roman"/>
                          <a:ea typeface="Calibri"/>
                          <a:cs typeface="Times New Roman"/>
                        </a:rPr>
                        <a:t>SharePoint may be better option</a:t>
                      </a:r>
                      <a:r>
                        <a:rPr lang="en-US" sz="1400">
                          <a:solidFill>
                            <a:srgbClr val="000000"/>
                          </a:solidFill>
                          <a:latin typeface="Times New Roman"/>
                          <a:ea typeface="Calibri"/>
                          <a:cs typeface="Times New Roman"/>
                        </a:rPr>
                        <a:t>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marL="0" marR="0">
                        <a:spcBef>
                          <a:spcPts val="0"/>
                        </a:spcBef>
                        <a:spcAft>
                          <a:spcPts val="0"/>
                        </a:spcAft>
                      </a:pPr>
                      <a:r>
                        <a:rPr lang="en-US" sz="1400">
                          <a:solidFill>
                            <a:srgbClr val="1F497D"/>
                          </a:solidFill>
                          <a:latin typeface="Times New Roman"/>
                          <a:ea typeface="Calibri"/>
                          <a:cs typeface="Times New Roman"/>
                        </a:rPr>
                        <a:t>SharePoint is better option</a:t>
                      </a:r>
                      <a:r>
                        <a:rPr lang="en-US" sz="1400">
                          <a:solidFill>
                            <a:srgbClr val="000000"/>
                          </a:solidFill>
                          <a:latin typeface="Times New Roman"/>
                          <a:ea typeface="Calibri"/>
                          <a:cs typeface="Times New Roman"/>
                        </a:rPr>
                        <a:t>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99060">
                <a:tc>
                  <a:txBody>
                    <a:bodyPr/>
                    <a:lstStyle/>
                    <a:p>
                      <a:pPr marL="0" marR="0">
                        <a:spcBef>
                          <a:spcPts val="0"/>
                        </a:spcBef>
                        <a:spcAft>
                          <a:spcPts val="0"/>
                        </a:spcAft>
                      </a:pPr>
                      <a:r>
                        <a:rPr lang="en-US" sz="1400" b="1">
                          <a:solidFill>
                            <a:srgbClr val="1F497D"/>
                          </a:solidFill>
                          <a:latin typeface="Times New Roman"/>
                          <a:ea typeface="Calibri"/>
                          <a:cs typeface="Times New Roman"/>
                        </a:rPr>
                        <a:t>Calendar Sharing</a:t>
                      </a:r>
                      <a:r>
                        <a:rPr lang="en-US" sz="1400">
                          <a:solidFill>
                            <a:srgbClr val="000000"/>
                          </a:solidFill>
                          <a:latin typeface="Times New Roman"/>
                          <a:ea typeface="Calibri"/>
                          <a:cs typeface="Times New Roman"/>
                        </a:rPr>
                        <a:t>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c>
                  <a:txBody>
                    <a:bodyPr/>
                    <a:lstStyle/>
                    <a:p>
                      <a:pPr marL="0" marR="0">
                        <a:spcBef>
                          <a:spcPts val="0"/>
                        </a:spcBef>
                        <a:spcAft>
                          <a:spcPts val="0"/>
                        </a:spcAft>
                      </a:pPr>
                      <a:r>
                        <a:rPr lang="en-US" sz="1400">
                          <a:solidFill>
                            <a:srgbClr val="1F497D"/>
                          </a:solidFill>
                          <a:latin typeface="Times New Roman"/>
                          <a:ea typeface="Calibri"/>
                          <a:cs typeface="Times New Roman"/>
                        </a:rPr>
                        <a:t>No need to move</a:t>
                      </a:r>
                      <a:r>
                        <a:rPr lang="en-US" sz="1400">
                          <a:solidFill>
                            <a:srgbClr val="000000"/>
                          </a:solidFill>
                          <a:latin typeface="Times New Roman"/>
                          <a:ea typeface="Calibri"/>
                          <a:cs typeface="Times New Roman"/>
                        </a:rPr>
                        <a:t>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c>
                  <a:txBody>
                    <a:bodyPr/>
                    <a:lstStyle/>
                    <a:p>
                      <a:pPr marL="0" marR="0">
                        <a:spcBef>
                          <a:spcPts val="0"/>
                        </a:spcBef>
                        <a:spcAft>
                          <a:spcPts val="0"/>
                        </a:spcAft>
                      </a:pPr>
                      <a:r>
                        <a:rPr lang="en-US" sz="1400">
                          <a:solidFill>
                            <a:srgbClr val="1F497D"/>
                          </a:solidFill>
                          <a:latin typeface="Times New Roman"/>
                          <a:ea typeface="Calibri"/>
                          <a:cs typeface="Times New Roman"/>
                        </a:rPr>
                        <a:t>Use either*</a:t>
                      </a:r>
                      <a:r>
                        <a:rPr lang="en-US" sz="1400">
                          <a:solidFill>
                            <a:srgbClr val="000000"/>
                          </a:solidFill>
                          <a:latin typeface="Times New Roman"/>
                          <a:ea typeface="Calibri"/>
                          <a:cs typeface="Times New Roman"/>
                        </a:rPr>
                        <a:t>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r>
              <a:tr h="104775">
                <a:tc>
                  <a:txBody>
                    <a:bodyPr/>
                    <a:lstStyle/>
                    <a:p>
                      <a:pPr marL="0" marR="0">
                        <a:spcBef>
                          <a:spcPts val="0"/>
                        </a:spcBef>
                        <a:spcAft>
                          <a:spcPts val="0"/>
                        </a:spcAft>
                      </a:pPr>
                      <a:r>
                        <a:rPr lang="en-US" sz="1400" b="1">
                          <a:solidFill>
                            <a:srgbClr val="1F497D"/>
                          </a:solidFill>
                          <a:latin typeface="Times New Roman"/>
                          <a:ea typeface="Calibri"/>
                          <a:cs typeface="Times New Roman"/>
                        </a:rPr>
                        <a:t>Contact Sharing</a:t>
                      </a:r>
                      <a:r>
                        <a:rPr lang="en-US" sz="1400">
                          <a:solidFill>
                            <a:srgbClr val="000000"/>
                          </a:solidFill>
                          <a:latin typeface="Times New Roman"/>
                          <a:ea typeface="Calibri"/>
                          <a:cs typeface="Times New Roman"/>
                        </a:rPr>
                        <a:t>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marL="0" marR="0">
                        <a:spcBef>
                          <a:spcPts val="0"/>
                        </a:spcBef>
                        <a:spcAft>
                          <a:spcPts val="0"/>
                        </a:spcAft>
                      </a:pPr>
                      <a:r>
                        <a:rPr lang="en-US" sz="1400">
                          <a:solidFill>
                            <a:srgbClr val="1F497D"/>
                          </a:solidFill>
                          <a:latin typeface="Times New Roman"/>
                          <a:ea typeface="Calibri"/>
                          <a:cs typeface="Times New Roman"/>
                        </a:rPr>
                        <a:t>No need to move</a:t>
                      </a:r>
                      <a:r>
                        <a:rPr lang="en-US" sz="1400">
                          <a:solidFill>
                            <a:srgbClr val="000000"/>
                          </a:solidFill>
                          <a:latin typeface="Times New Roman"/>
                          <a:ea typeface="Calibri"/>
                          <a:cs typeface="Times New Roman"/>
                        </a:rPr>
                        <a:t>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marL="0" marR="0">
                        <a:spcBef>
                          <a:spcPts val="0"/>
                        </a:spcBef>
                        <a:spcAft>
                          <a:spcPts val="0"/>
                        </a:spcAft>
                      </a:pPr>
                      <a:r>
                        <a:rPr lang="en-US" sz="1400">
                          <a:solidFill>
                            <a:srgbClr val="1F497D"/>
                          </a:solidFill>
                          <a:latin typeface="Times New Roman"/>
                          <a:ea typeface="Calibri"/>
                          <a:cs typeface="Times New Roman"/>
                        </a:rPr>
                        <a:t>Use either*</a:t>
                      </a:r>
                      <a:r>
                        <a:rPr lang="en-US" sz="1400">
                          <a:solidFill>
                            <a:srgbClr val="000000"/>
                          </a:solidFill>
                          <a:latin typeface="Times New Roman"/>
                          <a:ea typeface="Calibri"/>
                          <a:cs typeface="Times New Roman"/>
                        </a:rPr>
                        <a:t>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133350">
                <a:tc>
                  <a:txBody>
                    <a:bodyPr/>
                    <a:lstStyle/>
                    <a:p>
                      <a:pPr marL="0" marR="0">
                        <a:spcBef>
                          <a:spcPts val="0"/>
                        </a:spcBef>
                        <a:spcAft>
                          <a:spcPts val="0"/>
                        </a:spcAft>
                      </a:pPr>
                      <a:r>
                        <a:rPr lang="en-US" sz="1400" b="1">
                          <a:solidFill>
                            <a:srgbClr val="1F497D"/>
                          </a:solidFill>
                          <a:latin typeface="Times New Roman"/>
                          <a:ea typeface="Calibri"/>
                          <a:cs typeface="Times New Roman"/>
                        </a:rPr>
                        <a:t>Discussion Forums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c>
                  <a:txBody>
                    <a:bodyPr/>
                    <a:lstStyle/>
                    <a:p>
                      <a:pPr marL="0" marR="0">
                        <a:spcBef>
                          <a:spcPts val="0"/>
                        </a:spcBef>
                        <a:spcAft>
                          <a:spcPts val="0"/>
                        </a:spcAft>
                      </a:pPr>
                      <a:r>
                        <a:rPr lang="en-US" sz="1400">
                          <a:solidFill>
                            <a:srgbClr val="1F497D"/>
                          </a:solidFill>
                          <a:latin typeface="Times New Roman"/>
                          <a:ea typeface="Calibri"/>
                          <a:cs typeface="Times New Roman"/>
                        </a:rPr>
                        <a:t>No need to move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c>
                  <a:txBody>
                    <a:bodyPr/>
                    <a:lstStyle/>
                    <a:p>
                      <a:pPr marL="0" marR="0">
                        <a:spcBef>
                          <a:spcPts val="0"/>
                        </a:spcBef>
                        <a:spcAft>
                          <a:spcPts val="0"/>
                        </a:spcAft>
                      </a:pPr>
                      <a:r>
                        <a:rPr lang="en-US" sz="1400">
                          <a:solidFill>
                            <a:srgbClr val="1F497D"/>
                          </a:solidFill>
                          <a:latin typeface="Times New Roman"/>
                          <a:ea typeface="Calibri"/>
                          <a:cs typeface="Times New Roman"/>
                        </a:rPr>
                        <a:t>Use either*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r>
              <a:tr h="70485">
                <a:tc>
                  <a:txBody>
                    <a:bodyPr/>
                    <a:lstStyle/>
                    <a:p>
                      <a:pPr marL="0" marR="0">
                        <a:spcBef>
                          <a:spcPts val="0"/>
                        </a:spcBef>
                        <a:spcAft>
                          <a:spcPts val="0"/>
                        </a:spcAft>
                      </a:pPr>
                      <a:r>
                        <a:rPr lang="en-US" sz="1400" b="1">
                          <a:solidFill>
                            <a:srgbClr val="1F497D"/>
                          </a:solidFill>
                          <a:latin typeface="Times New Roman"/>
                          <a:ea typeface="Calibri"/>
                          <a:cs typeface="Times New Roman"/>
                        </a:rPr>
                        <a:t>Distribution Group Archive</a:t>
                      </a:r>
                      <a:r>
                        <a:rPr lang="en-US" sz="1400">
                          <a:solidFill>
                            <a:srgbClr val="000000"/>
                          </a:solidFill>
                          <a:latin typeface="Times New Roman"/>
                          <a:ea typeface="Calibri"/>
                          <a:cs typeface="Times New Roman"/>
                        </a:rPr>
                        <a:t>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marL="0" marR="0">
                        <a:spcBef>
                          <a:spcPts val="0"/>
                        </a:spcBef>
                        <a:spcAft>
                          <a:spcPts val="0"/>
                        </a:spcAft>
                      </a:pPr>
                      <a:r>
                        <a:rPr lang="en-US" sz="1400">
                          <a:solidFill>
                            <a:srgbClr val="1F497D"/>
                          </a:solidFill>
                          <a:latin typeface="Times New Roman"/>
                          <a:ea typeface="Calibri"/>
                          <a:cs typeface="Times New Roman"/>
                        </a:rPr>
                        <a:t>No need to move</a:t>
                      </a:r>
                      <a:r>
                        <a:rPr lang="en-US" sz="1400">
                          <a:solidFill>
                            <a:srgbClr val="000000"/>
                          </a:solidFill>
                          <a:latin typeface="Times New Roman"/>
                          <a:ea typeface="Calibri"/>
                          <a:cs typeface="Times New Roman"/>
                        </a:rPr>
                        <a:t>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marL="0" marR="0">
                        <a:spcBef>
                          <a:spcPts val="0"/>
                        </a:spcBef>
                        <a:spcAft>
                          <a:spcPts val="0"/>
                        </a:spcAft>
                      </a:pPr>
                      <a:r>
                        <a:rPr lang="en-US" sz="1400">
                          <a:solidFill>
                            <a:srgbClr val="1F497D"/>
                          </a:solidFill>
                          <a:latin typeface="Times New Roman"/>
                          <a:ea typeface="Calibri"/>
                          <a:cs typeface="Times New Roman"/>
                        </a:rPr>
                        <a:t>Use either*</a:t>
                      </a:r>
                      <a:r>
                        <a:rPr lang="en-US" sz="1400">
                          <a:solidFill>
                            <a:srgbClr val="000000"/>
                          </a:solidFill>
                          <a:latin typeface="Times New Roman"/>
                          <a:ea typeface="Calibri"/>
                          <a:cs typeface="Times New Roman"/>
                        </a:rPr>
                        <a:t>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76200">
                <a:tc>
                  <a:txBody>
                    <a:bodyPr/>
                    <a:lstStyle/>
                    <a:p>
                      <a:pPr marL="0" marR="0">
                        <a:spcBef>
                          <a:spcPts val="0"/>
                        </a:spcBef>
                        <a:spcAft>
                          <a:spcPts val="0"/>
                        </a:spcAft>
                      </a:pPr>
                      <a:r>
                        <a:rPr lang="en-US" sz="1400" b="1">
                          <a:solidFill>
                            <a:srgbClr val="1F497D"/>
                          </a:solidFill>
                          <a:latin typeface="Times New Roman"/>
                          <a:ea typeface="Calibri"/>
                          <a:cs typeface="Times New Roman"/>
                        </a:rPr>
                        <a:t>Custom Applications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c>
                  <a:txBody>
                    <a:bodyPr/>
                    <a:lstStyle/>
                    <a:p>
                      <a:pPr marL="0" marR="0">
                        <a:spcBef>
                          <a:spcPts val="0"/>
                        </a:spcBef>
                        <a:spcAft>
                          <a:spcPts val="0"/>
                        </a:spcAft>
                      </a:pPr>
                      <a:r>
                        <a:rPr lang="en-US" sz="1400">
                          <a:solidFill>
                            <a:srgbClr val="1F497D"/>
                          </a:solidFill>
                          <a:latin typeface="Times New Roman"/>
                          <a:ea typeface="Calibri"/>
                          <a:cs typeface="Times New Roman"/>
                        </a:rPr>
                        <a:t>SharePoint may be better option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c>
                  <a:txBody>
                    <a:bodyPr/>
                    <a:lstStyle/>
                    <a:p>
                      <a:pPr marL="0" marR="0">
                        <a:spcBef>
                          <a:spcPts val="0"/>
                        </a:spcBef>
                        <a:spcAft>
                          <a:spcPts val="0"/>
                        </a:spcAft>
                      </a:pPr>
                      <a:r>
                        <a:rPr lang="en-US" sz="1400">
                          <a:solidFill>
                            <a:srgbClr val="1F497D"/>
                          </a:solidFill>
                          <a:latin typeface="Times New Roman"/>
                          <a:ea typeface="Calibri"/>
                          <a:cs typeface="Times New Roman"/>
                        </a:rPr>
                        <a:t>SharePoint may be better option**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r>
              <a:tr h="0">
                <a:tc>
                  <a:txBody>
                    <a:bodyPr/>
                    <a:lstStyle/>
                    <a:p>
                      <a:pPr marL="0" marR="0">
                        <a:spcBef>
                          <a:spcPts val="0"/>
                        </a:spcBef>
                        <a:spcAft>
                          <a:spcPts val="0"/>
                        </a:spcAft>
                      </a:pPr>
                      <a:r>
                        <a:rPr lang="en-US" sz="1400" b="1">
                          <a:solidFill>
                            <a:srgbClr val="1F497D"/>
                          </a:solidFill>
                          <a:latin typeface="Times New Roman"/>
                          <a:ea typeface="Calibri"/>
                          <a:cs typeface="Times New Roman"/>
                        </a:rPr>
                        <a:t>Organizational Forms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marL="0" marR="0">
                        <a:spcBef>
                          <a:spcPts val="0"/>
                        </a:spcBef>
                        <a:spcAft>
                          <a:spcPts val="0"/>
                        </a:spcAft>
                      </a:pPr>
                      <a:r>
                        <a:rPr lang="en-US" sz="1400">
                          <a:solidFill>
                            <a:srgbClr val="1F497D"/>
                          </a:solidFill>
                          <a:latin typeface="Times New Roman"/>
                          <a:ea typeface="Calibri"/>
                          <a:cs typeface="Times New Roman"/>
                        </a:rPr>
                        <a:t>No need to move </a:t>
                      </a:r>
                      <a:endParaRPr lang="en-US" sz="120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marL="0" marR="0">
                        <a:spcBef>
                          <a:spcPts val="0"/>
                        </a:spcBef>
                        <a:spcAft>
                          <a:spcPts val="0"/>
                        </a:spcAft>
                      </a:pPr>
                      <a:r>
                        <a:rPr lang="en-US" sz="1400" dirty="0">
                          <a:solidFill>
                            <a:srgbClr val="1F497D"/>
                          </a:solidFill>
                          <a:latin typeface="Times New Roman"/>
                          <a:ea typeface="Calibri"/>
                          <a:cs typeface="Times New Roman"/>
                        </a:rPr>
                        <a:t>Use InfoPath </a:t>
                      </a:r>
                      <a:endParaRPr lang="en-US" sz="1200" dirty="0">
                        <a:latin typeface="Calibri"/>
                        <a:ea typeface="Calibri"/>
                        <a:cs typeface="Times New Roman"/>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bl>
          </a:graphicData>
        </a:graphic>
      </p:graphicFrame>
    </p:spTree>
  </p:cSld>
  <p:clrMapOvr>
    <a:masterClrMapping/>
  </p:clrMapOvr>
  <p:transition advTm="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1" name="Rounded Rectangle 10"/>
          <p:cNvSpPr/>
          <p:nvPr/>
        </p:nvSpPr>
        <p:spPr bwMode="auto">
          <a:xfrm flipH="1">
            <a:off x="176253" y="1905000"/>
            <a:ext cx="8763000" cy="4648200"/>
          </a:xfrm>
          <a:prstGeom prst="roundRect">
            <a:avLst>
              <a:gd name="adj" fmla="val 4748"/>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indent="-523854" algn="ctr" defTabSz="914099" fontAlgn="base">
              <a:lnSpc>
                <a:spcPct val="85000"/>
              </a:lnSpc>
              <a:spcBef>
                <a:spcPct val="0"/>
              </a:spcBef>
              <a:spcAft>
                <a:spcPct val="0"/>
              </a:spcAft>
              <a:buClr>
                <a:srgbClr val="FFC000"/>
              </a:buClr>
              <a:buSzPct val="76000"/>
              <a:defRPr/>
            </a:pPr>
            <a:endParaRPr lang="en-US" sz="2300" dirty="0" smtClean="0">
              <a:gradFill>
                <a:gsLst>
                  <a:gs pos="0">
                    <a:schemeClr val="tx1"/>
                  </a:gs>
                  <a:gs pos="50000">
                    <a:schemeClr val="tx1"/>
                  </a:gs>
                </a:gsLst>
                <a:lin ang="5400000" scaled="0"/>
              </a:gradFill>
              <a:latin typeface="Segoe" pitchFamily="34" charset="0"/>
            </a:endParaRPr>
          </a:p>
        </p:txBody>
      </p:sp>
      <p:sp>
        <p:nvSpPr>
          <p:cNvPr id="16" name="Rounded Rectangle 15"/>
          <p:cNvSpPr/>
          <p:nvPr/>
        </p:nvSpPr>
        <p:spPr>
          <a:xfrm>
            <a:off x="2574195" y="3643251"/>
            <a:ext cx="6334415" cy="1216152"/>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854057" lvl="1" indent="-396875">
              <a:lnSpc>
                <a:spcPct val="90000"/>
              </a:lnSpc>
              <a:spcBef>
                <a:spcPct val="20000"/>
              </a:spcBef>
              <a:buClr>
                <a:srgbClr val="777777"/>
              </a:buClr>
              <a:buSzPct val="130000"/>
              <a:buBlip>
                <a:blip r:embed="rId5"/>
              </a:buBlip>
              <a:defRPr/>
            </a:pPr>
            <a:r>
              <a:rPr lang="en-US" sz="1950" dirty="0" smtClean="0">
                <a:solidFill>
                  <a:srgbClr val="99CC99"/>
                </a:solidFill>
              </a:rPr>
              <a:t>Role-based administration and user self-service</a:t>
            </a:r>
          </a:p>
          <a:p>
            <a:pPr marL="854057" lvl="1" indent="-396875">
              <a:lnSpc>
                <a:spcPct val="90000"/>
              </a:lnSpc>
              <a:spcBef>
                <a:spcPct val="20000"/>
              </a:spcBef>
              <a:buClr>
                <a:srgbClr val="777777"/>
              </a:buClr>
              <a:buSzPct val="130000"/>
              <a:buBlip>
                <a:blip r:embed="rId5"/>
              </a:buBlip>
              <a:defRPr/>
            </a:pPr>
            <a:r>
              <a:rPr lang="en-US" sz="1950" dirty="0" smtClean="0">
                <a:solidFill>
                  <a:srgbClr val="99CC99"/>
                </a:solidFill>
              </a:rPr>
              <a:t>Web-based management and remote </a:t>
            </a:r>
            <a:r>
              <a:rPr lang="en-US" sz="1950" dirty="0" err="1" smtClean="0">
                <a:solidFill>
                  <a:srgbClr val="99CC99"/>
                </a:solidFill>
              </a:rPr>
              <a:t>PowerShell</a:t>
            </a:r>
            <a:endParaRPr lang="en-US" sz="1950" dirty="0" smtClean="0">
              <a:solidFill>
                <a:srgbClr val="99CC99"/>
              </a:solidFill>
            </a:endParaRPr>
          </a:p>
        </p:txBody>
      </p:sp>
      <p:sp>
        <p:nvSpPr>
          <p:cNvPr id="15" name="Rounded Rectangle 14"/>
          <p:cNvSpPr/>
          <p:nvPr/>
        </p:nvSpPr>
        <p:spPr>
          <a:xfrm>
            <a:off x="2583369" y="2118362"/>
            <a:ext cx="6298082" cy="1216152"/>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854057" lvl="1" indent="-396875">
              <a:lnSpc>
                <a:spcPct val="90000"/>
              </a:lnSpc>
              <a:spcBef>
                <a:spcPct val="20000"/>
              </a:spcBef>
              <a:buClr>
                <a:srgbClr val="777777"/>
              </a:buClr>
              <a:buSzPct val="130000"/>
              <a:buBlip>
                <a:blip r:embed="rId5"/>
              </a:buBlip>
              <a:defRPr/>
            </a:pPr>
            <a:r>
              <a:rPr lang="en-US" sz="1950" dirty="0" smtClean="0">
                <a:solidFill>
                  <a:srgbClr val="99CC99"/>
                </a:solidFill>
              </a:rPr>
              <a:t>Single platform for availability, backup, &amp; recovery</a:t>
            </a:r>
          </a:p>
          <a:p>
            <a:pPr marL="854057" lvl="1" indent="-396875">
              <a:lnSpc>
                <a:spcPct val="90000"/>
              </a:lnSpc>
              <a:spcBef>
                <a:spcPct val="20000"/>
              </a:spcBef>
              <a:buClr>
                <a:srgbClr val="777777"/>
              </a:buClr>
              <a:buSzPct val="130000"/>
              <a:buBlip>
                <a:blip r:embed="rId5"/>
              </a:buBlip>
              <a:defRPr/>
            </a:pPr>
            <a:r>
              <a:rPr lang="en-US" sz="1950" dirty="0" smtClean="0">
                <a:solidFill>
                  <a:srgbClr val="99CC99"/>
                </a:solidFill>
              </a:rPr>
              <a:t>Online mailbox moves keep users connected</a:t>
            </a:r>
          </a:p>
        </p:txBody>
      </p:sp>
      <p:sp>
        <p:nvSpPr>
          <p:cNvPr id="19" name="Rounded Rectangle 18"/>
          <p:cNvSpPr/>
          <p:nvPr/>
        </p:nvSpPr>
        <p:spPr>
          <a:xfrm>
            <a:off x="2592301" y="5148945"/>
            <a:ext cx="6343469" cy="1216152"/>
          </a:xfrm>
          <a:prstGeom prst="roundRect">
            <a:avLst>
              <a:gd name="adj" fmla="val 16667"/>
            </a:avLst>
          </a:prstGeom>
          <a:gradFill flip="none" rotWithShape="1">
            <a:gsLst>
              <a:gs pos="0">
                <a:schemeClr val="bg1"/>
              </a:gs>
              <a:gs pos="18000">
                <a:schemeClr val="bg1">
                  <a:lumMod val="65000"/>
                  <a:alpha val="38000"/>
                </a:schemeClr>
              </a:gs>
              <a:gs pos="100000">
                <a:schemeClr val="bg1">
                  <a:alpha val="70000"/>
                </a:schemeClr>
              </a:gs>
            </a:gsLst>
            <a:lin ang="5400000" scaled="1"/>
            <a:tileRect/>
          </a:gradFill>
          <a:ln>
            <a:headEnd type="none" w="med" len="med"/>
            <a:tailEnd type="none" w="med" len="med"/>
          </a:ln>
          <a:effectLst>
            <a:outerShdw blurRad="88900" dist="635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854057" lvl="1" indent="-396875">
              <a:lnSpc>
                <a:spcPct val="90000"/>
              </a:lnSpc>
              <a:spcBef>
                <a:spcPct val="20000"/>
              </a:spcBef>
              <a:buClr>
                <a:srgbClr val="777777"/>
              </a:buClr>
              <a:buSzPct val="130000"/>
              <a:buBlip>
                <a:blip r:embed="rId5"/>
              </a:buBlip>
              <a:defRPr/>
            </a:pPr>
            <a:r>
              <a:rPr lang="en-US" sz="1950" dirty="0" smtClean="0">
                <a:solidFill>
                  <a:srgbClr val="99CC99"/>
                </a:solidFill>
              </a:rPr>
              <a:t>Choice of storage from SAN to low-cost DAS</a:t>
            </a:r>
          </a:p>
          <a:p>
            <a:pPr marL="854057" lvl="1" indent="-396875">
              <a:lnSpc>
                <a:spcPct val="90000"/>
              </a:lnSpc>
              <a:spcBef>
                <a:spcPct val="20000"/>
              </a:spcBef>
              <a:buClr>
                <a:srgbClr val="777777"/>
              </a:buClr>
              <a:buSzPct val="130000"/>
              <a:buBlip>
                <a:blip r:embed="rId5"/>
              </a:buBlip>
              <a:defRPr/>
            </a:pPr>
            <a:r>
              <a:rPr lang="en-US" sz="1950" dirty="0" smtClean="0">
                <a:solidFill>
                  <a:srgbClr val="99CC99"/>
                </a:solidFill>
              </a:rPr>
              <a:t>Modular server roles ease deployment  </a:t>
            </a:r>
          </a:p>
        </p:txBody>
      </p:sp>
      <p:sp>
        <p:nvSpPr>
          <p:cNvPr id="2" name="Title 1"/>
          <p:cNvSpPr>
            <a:spLocks noGrp="1"/>
          </p:cNvSpPr>
          <p:nvPr>
            <p:ph type="title"/>
          </p:nvPr>
        </p:nvSpPr>
        <p:spPr/>
        <p:txBody>
          <a:bodyPr/>
          <a:lstStyle/>
          <a:p>
            <a:r>
              <a:rPr lang="en-US" dirty="0" smtClean="0"/>
              <a:t>Flexible and Reliable</a:t>
            </a:r>
            <a:endParaRPr lang="en-US" dirty="0"/>
          </a:p>
        </p:txBody>
      </p:sp>
      <p:sp>
        <p:nvSpPr>
          <p:cNvPr id="10" name="Rounded Rectangle 9"/>
          <p:cNvSpPr/>
          <p:nvPr/>
        </p:nvSpPr>
        <p:spPr bwMode="auto">
          <a:xfrm>
            <a:off x="381000" y="2057400"/>
            <a:ext cx="2743200" cy="1325880"/>
          </a:xfrm>
          <a:prstGeom prst="round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FFFF99"/>
              </a:buClr>
              <a:buSzPct val="80000"/>
              <a:tabLst>
                <a:tab pos="424590" algn="l"/>
              </a:tabLst>
              <a:defRPr/>
            </a:pPr>
            <a:r>
              <a:rPr lang="en-US"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rPr>
              <a:t>Continuous Availability</a:t>
            </a:r>
            <a:endParaRPr lang="en-US" altLang="zh-CN" sz="2400" dirty="0" smtClean="0">
              <a:gradFill>
                <a:gsLst>
                  <a:gs pos="0">
                    <a:schemeClr val="bg1"/>
                  </a:gs>
                  <a:gs pos="100000">
                    <a:schemeClr val="bg1"/>
                  </a:gs>
                </a:gsLst>
                <a:lin ang="13500000" scaled="1"/>
              </a:gradFill>
              <a:latin typeface="Segoe Semibold" pitchFamily="34" charset="0"/>
            </a:endParaRPr>
          </a:p>
        </p:txBody>
      </p:sp>
      <p:sp>
        <p:nvSpPr>
          <p:cNvPr id="18" name="Rounded Rectangle 17"/>
          <p:cNvSpPr/>
          <p:nvPr/>
        </p:nvSpPr>
        <p:spPr bwMode="auto">
          <a:xfrm>
            <a:off x="381000" y="3581400"/>
            <a:ext cx="2743200" cy="1325880"/>
          </a:xfrm>
          <a:prstGeom prst="round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FFFF99"/>
              </a:buClr>
              <a:buSzPct val="80000"/>
              <a:tabLst>
                <a:tab pos="424590" algn="l"/>
              </a:tabLst>
              <a:defRPr/>
            </a:pPr>
            <a:r>
              <a:rPr lang="en-US"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rPr>
              <a:t>Simplify Administration</a:t>
            </a:r>
          </a:p>
        </p:txBody>
      </p:sp>
      <p:sp>
        <p:nvSpPr>
          <p:cNvPr id="21" name="Rounded Rectangle 20"/>
          <p:cNvSpPr/>
          <p:nvPr/>
        </p:nvSpPr>
        <p:spPr bwMode="auto">
          <a:xfrm>
            <a:off x="381000" y="5087983"/>
            <a:ext cx="2743200" cy="1325880"/>
          </a:xfrm>
          <a:prstGeom prst="round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85000"/>
              </a:lnSpc>
              <a:spcBef>
                <a:spcPct val="0"/>
              </a:spcBef>
              <a:spcAft>
                <a:spcPct val="0"/>
              </a:spcAft>
              <a:buClr>
                <a:srgbClr val="FFFF99"/>
              </a:buClr>
              <a:buSzPct val="80000"/>
              <a:tabLst>
                <a:tab pos="424590" algn="l"/>
              </a:tabLst>
              <a:defRPr/>
            </a:pPr>
            <a:r>
              <a:rPr lang="en-US" sz="240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Semibold" pitchFamily="34" charset="0"/>
              </a:rPr>
              <a:t>Deployment Flexibility</a:t>
            </a:r>
          </a:p>
        </p:txBody>
      </p:sp>
      <p:sp>
        <p:nvSpPr>
          <p:cNvPr id="14" name="Rectangle 13"/>
          <p:cNvSpPr/>
          <p:nvPr/>
        </p:nvSpPr>
        <p:spPr>
          <a:xfrm>
            <a:off x="381000" y="1066800"/>
            <a:ext cx="8382000" cy="707886"/>
          </a:xfrm>
          <a:prstGeom prst="rect">
            <a:avLst/>
          </a:prstGeom>
        </p:spPr>
        <p:txBody>
          <a:bodyPr wrap="square">
            <a:spAutoFit/>
          </a:bodyPr>
          <a:lstStyle/>
          <a:p>
            <a:pPr algn="ctr" defTabSz="914099"/>
            <a:r>
              <a:rPr lang="en-US" sz="2000" b="1" i="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Flexibility to tailor deployment based on your unique needs and a simplified way to keep e-mail continuously available</a:t>
            </a:r>
          </a:p>
        </p:txBody>
      </p:sp>
    </p:spTree>
    <p:extLst>
      <p:ext uri="{BB962C8B-B14F-4D97-AF65-F5344CB8AC3E}">
        <p14:creationId xmlns="" xmlns:p14="http://schemas.microsoft.com/office/powerpoint/2010/main" val="20824714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4797"/>
          </a:xfrm>
        </p:spPr>
        <p:txBody>
          <a:bodyPr/>
          <a:lstStyle/>
          <a:p>
            <a:r>
              <a:rPr lang="en-US" dirty="0" smtClean="0"/>
              <a:t>#5 – 32 bit Admin for E14?</a:t>
            </a:r>
            <a:endParaRPr lang="en-US" dirty="0"/>
          </a:p>
        </p:txBody>
      </p:sp>
      <p:sp>
        <p:nvSpPr>
          <p:cNvPr id="3" name="Text Placeholder 2"/>
          <p:cNvSpPr>
            <a:spLocks noGrp="1"/>
          </p:cNvSpPr>
          <p:nvPr>
            <p:ph type="body" sz="quarter" idx="10"/>
          </p:nvPr>
        </p:nvSpPr>
        <p:spPr>
          <a:xfrm>
            <a:off x="381000" y="1447799"/>
            <a:ext cx="8382000" cy="4038029"/>
          </a:xfrm>
        </p:spPr>
        <p:txBody>
          <a:bodyPr/>
          <a:lstStyle/>
          <a:p>
            <a:r>
              <a:rPr lang="en-US" dirty="0" smtClean="0"/>
              <a:t>Exchange Management Console (EMC) GUI won’t be available</a:t>
            </a:r>
          </a:p>
          <a:p>
            <a:r>
              <a:rPr lang="en-US" dirty="0" smtClean="0"/>
              <a:t>Exchange Control Panel (ECP) – aka “OWA Options” works for many situations</a:t>
            </a:r>
          </a:p>
          <a:p>
            <a:r>
              <a:rPr lang="en-US" dirty="0" smtClean="0"/>
              <a:t>Remote </a:t>
            </a:r>
            <a:r>
              <a:rPr lang="en-US" dirty="0" err="1" smtClean="0"/>
              <a:t>Powershell</a:t>
            </a:r>
            <a:r>
              <a:rPr lang="en-US" dirty="0" smtClean="0"/>
              <a:t> has 32 bit client support</a:t>
            </a:r>
          </a:p>
          <a:p>
            <a:r>
              <a:rPr lang="en-US" dirty="0" smtClean="0"/>
              <a:t>Can always use Terminal Services to Server </a:t>
            </a:r>
          </a:p>
          <a:p>
            <a:endParaRPr lang="en-US" dirty="0" smtClean="0"/>
          </a:p>
        </p:txBody>
      </p:sp>
    </p:spTree>
  </p:cSld>
  <p:clrMapOvr>
    <a:masterClrMapping/>
  </p:clrMapOvr>
  <p:transition advTm="0">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 – Archiving in Exchange 2010? </a:t>
            </a:r>
            <a:endParaRPr lang="en-US" dirty="0"/>
          </a:p>
        </p:txBody>
      </p:sp>
      <p:sp>
        <p:nvSpPr>
          <p:cNvPr id="3" name="Text Placeholder 2"/>
          <p:cNvSpPr>
            <a:spLocks noGrp="1"/>
          </p:cNvSpPr>
          <p:nvPr>
            <p:ph type="body" sz="quarter" idx="10"/>
          </p:nvPr>
        </p:nvSpPr>
        <p:spPr>
          <a:xfrm>
            <a:off x="381000" y="1447799"/>
            <a:ext cx="8382000" cy="2936188"/>
          </a:xfrm>
        </p:spPr>
        <p:txBody>
          <a:bodyPr/>
          <a:lstStyle/>
          <a:p>
            <a:r>
              <a:rPr lang="en-US" sz="3600" dirty="0" smtClean="0"/>
              <a:t>Hierarchical Storage?</a:t>
            </a:r>
          </a:p>
          <a:p>
            <a:r>
              <a:rPr lang="en-US" sz="3600" dirty="0" smtClean="0"/>
              <a:t>Who should use it?</a:t>
            </a:r>
          </a:p>
          <a:p>
            <a:r>
              <a:rPr lang="en-US" sz="3600" dirty="0" smtClean="0"/>
              <a:t>What about third parties?</a:t>
            </a:r>
          </a:p>
          <a:p>
            <a:pPr>
              <a:buNone/>
            </a:pPr>
            <a:endParaRPr lang="en-US" sz="3600" dirty="0" smtClean="0"/>
          </a:p>
        </p:txBody>
      </p:sp>
    </p:spTree>
  </p:cSld>
  <p:clrMapOvr>
    <a:masterClrMapping/>
  </p:clrMapOvr>
  <p:transition advTm="0">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1107996"/>
          </a:xfrm>
        </p:spPr>
        <p:txBody>
          <a:bodyPr/>
          <a:lstStyle/>
          <a:p>
            <a:r>
              <a:rPr lang="en-US" sz="4000" dirty="0" smtClean="0"/>
              <a:t>#7 – Why is the Outlook conversation view different from OWA? </a:t>
            </a:r>
            <a:endParaRPr lang="en-US" sz="4000" dirty="0"/>
          </a:p>
        </p:txBody>
      </p:sp>
      <p:sp>
        <p:nvSpPr>
          <p:cNvPr id="3" name="Text Placeholder 2"/>
          <p:cNvSpPr>
            <a:spLocks noGrp="1"/>
          </p:cNvSpPr>
          <p:nvPr>
            <p:ph type="body" sz="quarter" idx="10"/>
          </p:nvPr>
        </p:nvSpPr>
        <p:spPr>
          <a:xfrm>
            <a:off x="381000" y="1616262"/>
            <a:ext cx="8382000" cy="5096780"/>
          </a:xfrm>
        </p:spPr>
        <p:txBody>
          <a:bodyPr/>
          <a:lstStyle/>
          <a:p>
            <a:r>
              <a:rPr lang="en-US" sz="2800" dirty="0" smtClean="0"/>
              <a:t>Outlook &amp; OWA built conversation view together</a:t>
            </a:r>
          </a:p>
          <a:p>
            <a:pPr lvl="1"/>
            <a:r>
              <a:rPr lang="en-US" sz="2400" dirty="0"/>
              <a:t>B</a:t>
            </a:r>
            <a:r>
              <a:rPr lang="en-US" sz="2400" dirty="0" smtClean="0"/>
              <a:t>oth have a new conversation view in the message list</a:t>
            </a:r>
          </a:p>
          <a:p>
            <a:pPr lvl="1"/>
            <a:r>
              <a:rPr lang="en-US" sz="2400" dirty="0" smtClean="0"/>
              <a:t>Can delete, ignore, categorize an entire thread</a:t>
            </a:r>
          </a:p>
          <a:p>
            <a:r>
              <a:rPr lang="en-US" sz="2800" dirty="0" smtClean="0"/>
              <a:t>Most </a:t>
            </a:r>
            <a:r>
              <a:rPr lang="en-US" sz="2800" dirty="0"/>
              <a:t>actions are the same between the two, only the view in reading pane is different</a:t>
            </a:r>
          </a:p>
          <a:p>
            <a:r>
              <a:rPr lang="en-US" sz="2800" dirty="0" smtClean="0"/>
              <a:t>OWA took next step to build a new reading pane</a:t>
            </a:r>
          </a:p>
          <a:p>
            <a:pPr lvl="1"/>
            <a:r>
              <a:rPr lang="en-US" sz="2400" dirty="0" smtClean="0"/>
              <a:t>OWA split apart messages to reconstruct into new view – would have been major re-architecture of Outlook storage &amp; sync code</a:t>
            </a:r>
          </a:p>
          <a:p>
            <a:pPr lvl="1"/>
            <a:r>
              <a:rPr lang="en-US" sz="2400" dirty="0"/>
              <a:t>Outlook renders single latest message in </a:t>
            </a:r>
            <a:r>
              <a:rPr lang="en-US" sz="2400" dirty="0" smtClean="0"/>
              <a:t>conversation</a:t>
            </a:r>
          </a:p>
          <a:p>
            <a:endParaRPr lang="en-US" sz="2400" dirty="0" smtClean="0"/>
          </a:p>
        </p:txBody>
      </p:sp>
    </p:spTree>
  </p:cSld>
  <p:clrMapOvr>
    <a:masterClrMapping/>
  </p:clrMapOvr>
  <p:transition advTm="0">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1218795"/>
          </a:xfrm>
        </p:spPr>
        <p:txBody>
          <a:bodyPr/>
          <a:lstStyle/>
          <a:p>
            <a:r>
              <a:rPr lang="en-US" sz="4400" dirty="0" smtClean="0"/>
              <a:t>#8 – Why doesn’t Exchange enable in-place upgrade for major releases?</a:t>
            </a:r>
            <a:endParaRPr lang="en-US" sz="4400" dirty="0"/>
          </a:p>
        </p:txBody>
      </p:sp>
      <p:sp>
        <p:nvSpPr>
          <p:cNvPr id="3" name="Text Placeholder 2"/>
          <p:cNvSpPr>
            <a:spLocks noGrp="1"/>
          </p:cNvSpPr>
          <p:nvPr>
            <p:ph type="body" sz="quarter" idx="10"/>
          </p:nvPr>
        </p:nvSpPr>
        <p:spPr>
          <a:xfrm>
            <a:off x="381000" y="1896237"/>
            <a:ext cx="8382000" cy="4382738"/>
          </a:xfrm>
        </p:spPr>
        <p:txBody>
          <a:bodyPr/>
          <a:lstStyle/>
          <a:p>
            <a:r>
              <a:rPr lang="en-US" dirty="0" smtClean="0"/>
              <a:t>“Swing site” upgrades result in higher stability</a:t>
            </a:r>
          </a:p>
          <a:p>
            <a:r>
              <a:rPr lang="en-US" dirty="0" smtClean="0"/>
              <a:t>Allows us to make radical store schema changes to get 70% better performance</a:t>
            </a:r>
          </a:p>
          <a:p>
            <a:r>
              <a:rPr lang="en-US" dirty="0" smtClean="0"/>
              <a:t>In-place store schema upgrade from Exchange 5.5 to 2000 resulted in very slow store during process and many bugs</a:t>
            </a:r>
          </a:p>
          <a:p>
            <a:endParaRPr lang="en-US" dirty="0"/>
          </a:p>
        </p:txBody>
      </p:sp>
    </p:spTree>
  </p:cSld>
  <p:clrMapOvr>
    <a:masterClrMapping/>
  </p:clrMapOvr>
  <p:transition advTm="0">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4797"/>
          </a:xfrm>
        </p:spPr>
        <p:txBody>
          <a:bodyPr/>
          <a:lstStyle/>
          <a:p>
            <a:r>
              <a:rPr lang="en-US" dirty="0" smtClean="0"/>
              <a:t>#9 – Is SAN support cut?</a:t>
            </a:r>
            <a:endParaRPr lang="en-US" dirty="0"/>
          </a:p>
        </p:txBody>
      </p:sp>
      <p:sp>
        <p:nvSpPr>
          <p:cNvPr id="3" name="Text Placeholder 2"/>
          <p:cNvSpPr>
            <a:spLocks noGrp="1"/>
          </p:cNvSpPr>
          <p:nvPr>
            <p:ph type="body" sz="quarter" idx="10"/>
          </p:nvPr>
        </p:nvSpPr>
        <p:spPr>
          <a:xfrm>
            <a:off x="381000" y="1447799"/>
            <a:ext cx="8382000" cy="3785652"/>
          </a:xfrm>
        </p:spPr>
        <p:txBody>
          <a:bodyPr/>
          <a:lstStyle/>
          <a:p>
            <a:r>
              <a:rPr lang="en-US" sz="3600" dirty="0" smtClean="0"/>
              <a:t>No, we’re adding more choices</a:t>
            </a:r>
          </a:p>
          <a:p>
            <a:pPr lvl="1"/>
            <a:r>
              <a:rPr lang="en-US" sz="3200" dirty="0" smtClean="0"/>
              <a:t>In Exchange 2007: DAS or SAN</a:t>
            </a:r>
          </a:p>
          <a:p>
            <a:pPr lvl="1"/>
            <a:r>
              <a:rPr lang="en-US" sz="3200" dirty="0" smtClean="0"/>
              <a:t>In Exchange 2010: SAN, JBOD, or RAID</a:t>
            </a:r>
          </a:p>
          <a:p>
            <a:pPr lvl="1"/>
            <a:r>
              <a:rPr lang="en-US" sz="3200" dirty="0" smtClean="0"/>
              <a:t>In Exchange 2010: Enterprise disks (SAS/FC) or </a:t>
            </a:r>
            <a:r>
              <a:rPr lang="en-US" sz="3200" dirty="0" err="1" smtClean="0"/>
              <a:t>Nearline</a:t>
            </a:r>
            <a:r>
              <a:rPr lang="en-US" sz="3200" dirty="0" smtClean="0"/>
              <a:t> disks (SATA)</a:t>
            </a:r>
          </a:p>
          <a:p>
            <a:endParaRPr lang="en-US" sz="3600" dirty="0" smtClean="0"/>
          </a:p>
        </p:txBody>
      </p:sp>
    </p:spTree>
  </p:cSld>
  <p:clrMapOvr>
    <a:masterClrMapping/>
  </p:clrMapOvr>
  <p:transition advTm="0">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553998"/>
          </a:xfrm>
        </p:spPr>
        <p:txBody>
          <a:bodyPr/>
          <a:lstStyle/>
          <a:p>
            <a:r>
              <a:rPr lang="en-US" sz="4000" dirty="0" smtClean="0"/>
              <a:t>#10 – When is the Store moving to SQL?</a:t>
            </a:r>
            <a:endParaRPr lang="en-US" sz="4000" dirty="0"/>
          </a:p>
        </p:txBody>
      </p:sp>
      <p:sp>
        <p:nvSpPr>
          <p:cNvPr id="3" name="Text Placeholder 2"/>
          <p:cNvSpPr>
            <a:spLocks noGrp="1"/>
          </p:cNvSpPr>
          <p:nvPr>
            <p:ph type="body" sz="quarter" idx="10"/>
          </p:nvPr>
        </p:nvSpPr>
        <p:spPr>
          <a:xfrm>
            <a:off x="381000" y="1447799"/>
            <a:ext cx="8382000" cy="4825937"/>
          </a:xfrm>
        </p:spPr>
        <p:txBody>
          <a:bodyPr/>
          <a:lstStyle/>
          <a:p>
            <a:r>
              <a:rPr lang="en-US" dirty="0" smtClean="0"/>
              <a:t>For Exchange 2010, staying on ESE (formerly known as Jet Blue)</a:t>
            </a:r>
          </a:p>
          <a:p>
            <a:r>
              <a:rPr lang="en-US" dirty="0" smtClean="0"/>
              <a:t>Proved move to SQL was technically possible with same functionality and </a:t>
            </a:r>
            <a:r>
              <a:rPr lang="en-US" dirty="0" err="1" smtClean="0"/>
              <a:t>perf</a:t>
            </a:r>
            <a:endParaRPr lang="en-US" dirty="0" smtClean="0"/>
          </a:p>
          <a:p>
            <a:r>
              <a:rPr lang="en-US" dirty="0" smtClean="0"/>
              <a:t>Chose to enhance existing storage engine with reduced I/O, archiving, improved HA</a:t>
            </a:r>
          </a:p>
          <a:p>
            <a:r>
              <a:rPr lang="en-US" dirty="0" smtClean="0"/>
              <a:t>Future enhancements will further reduce TCO, be more automated and self-healing: may or may not be on SQL</a:t>
            </a:r>
          </a:p>
          <a:p>
            <a:r>
              <a:rPr lang="en-US" dirty="0" smtClean="0"/>
              <a:t>See EHLO blog post from July 16, 2009</a:t>
            </a:r>
          </a:p>
        </p:txBody>
      </p:sp>
    </p:spTree>
  </p:cSld>
  <p:clrMapOvr>
    <a:masterClrMapping/>
  </p:clrMapOvr>
  <p:transition advTm="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Rounded Rectangle 115"/>
          <p:cNvSpPr/>
          <p:nvPr/>
        </p:nvSpPr>
        <p:spPr bwMode="auto">
          <a:xfrm>
            <a:off x="6172201" y="2465696"/>
            <a:ext cx="1828799" cy="2057400"/>
          </a:xfrm>
          <a:prstGeom prst="roundRect">
            <a:avLst>
              <a:gd name="adj" fmla="val 7724"/>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smtClean="0">
              <a:gradFill>
                <a:gsLst>
                  <a:gs pos="0">
                    <a:schemeClr val="tx1"/>
                  </a:gs>
                  <a:gs pos="50000">
                    <a:schemeClr val="tx1"/>
                  </a:gs>
                </a:gsLst>
                <a:lin ang="5400000" scaled="0"/>
              </a:gradFill>
              <a:latin typeface="Segoe" pitchFamily="34" charset="0"/>
            </a:endParaRPr>
          </a:p>
        </p:txBody>
      </p:sp>
      <p:sp>
        <p:nvSpPr>
          <p:cNvPr id="115" name="Rounded Rectangle 114"/>
          <p:cNvSpPr/>
          <p:nvPr/>
        </p:nvSpPr>
        <p:spPr bwMode="auto">
          <a:xfrm>
            <a:off x="1142999" y="2465696"/>
            <a:ext cx="3124201" cy="2057400"/>
          </a:xfrm>
          <a:prstGeom prst="roundRect">
            <a:avLst>
              <a:gd name="adj" fmla="val 7724"/>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smtClean="0">
              <a:gradFill>
                <a:gsLst>
                  <a:gs pos="0">
                    <a:schemeClr val="tx1"/>
                  </a:gs>
                  <a:gs pos="50000">
                    <a:schemeClr val="tx1"/>
                  </a:gs>
                </a:gsLst>
                <a:lin ang="5400000" scaled="0"/>
              </a:gradFill>
              <a:latin typeface="Segoe" pitchFamily="34" charset="0"/>
            </a:endParaRPr>
          </a:p>
        </p:txBody>
      </p:sp>
      <p:sp>
        <p:nvSpPr>
          <p:cNvPr id="71" name="Text Placeholder 70"/>
          <p:cNvSpPr>
            <a:spLocks noGrp="1"/>
          </p:cNvSpPr>
          <p:nvPr>
            <p:ph type="body" sz="quarter" idx="4294967295"/>
          </p:nvPr>
        </p:nvSpPr>
        <p:spPr>
          <a:xfrm>
            <a:off x="258782" y="4953000"/>
            <a:ext cx="8872399" cy="1631950"/>
          </a:xfrm>
        </p:spPr>
        <p:txBody>
          <a:bodyPr>
            <a:noAutofit/>
          </a:bodyPr>
          <a:lstStyle/>
          <a:p>
            <a:r>
              <a:rPr lang="en-US" sz="2000" dirty="0" smtClean="0"/>
              <a:t>Evolution of Continuous Replication technology</a:t>
            </a:r>
          </a:p>
          <a:p>
            <a:r>
              <a:rPr lang="en-US" sz="2000" dirty="0" smtClean="0"/>
              <a:t>Provides full redundancy of Exchange roles on as few as two servers</a:t>
            </a:r>
          </a:p>
          <a:p>
            <a:r>
              <a:rPr lang="en-US" sz="2000" dirty="0" smtClean="0"/>
              <a:t>Reduce backup frequency through up to 16 replicas of each database</a:t>
            </a:r>
          </a:p>
          <a:p>
            <a:r>
              <a:rPr lang="en-US" sz="2000" dirty="0" smtClean="0"/>
              <a:t>Can be deployed on a range of storage options</a:t>
            </a:r>
          </a:p>
          <a:p>
            <a:endParaRPr lang="en-US" sz="2000" dirty="0" smtClean="0"/>
          </a:p>
          <a:p>
            <a:endParaRPr lang="en-US" sz="2000" dirty="0" smtClean="0"/>
          </a:p>
        </p:txBody>
      </p:sp>
      <p:sp>
        <p:nvSpPr>
          <p:cNvPr id="43" name="Title 42"/>
          <p:cNvSpPr>
            <a:spLocks noGrp="1"/>
          </p:cNvSpPr>
          <p:nvPr>
            <p:ph type="title"/>
          </p:nvPr>
        </p:nvSpPr>
        <p:spPr>
          <a:xfrm>
            <a:off x="314325" y="257175"/>
            <a:ext cx="8382000" cy="664797"/>
          </a:xfrm>
        </p:spPr>
        <p:txBody>
          <a:bodyPr/>
          <a:lstStyle/>
          <a:p>
            <a:r>
              <a:rPr lang="en-US" dirty="0"/>
              <a:t>Continuous Availability</a:t>
            </a:r>
          </a:p>
        </p:txBody>
      </p:sp>
      <p:sp>
        <p:nvSpPr>
          <p:cNvPr id="51" name="Rectangle 50"/>
          <p:cNvSpPr/>
          <p:nvPr/>
        </p:nvSpPr>
        <p:spPr>
          <a:xfrm>
            <a:off x="1743075" y="2730800"/>
            <a:ext cx="731520" cy="1600200"/>
          </a:xfrm>
          <a:prstGeom prst="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marR="0" lvl="0" indent="-523854" algn="ctr" defTabSz="914099" fontAlgn="base">
              <a:lnSpc>
                <a:spcPct val="85000"/>
              </a:lnSpc>
              <a:spcBef>
                <a:spcPct val="0"/>
              </a:spcBef>
              <a:spcAft>
                <a:spcPct val="0"/>
              </a:spcAft>
              <a:buClr>
                <a:srgbClr val="FFC000"/>
              </a:buClr>
              <a:buSzPct val="76000"/>
              <a:buFontTx/>
              <a:buNone/>
              <a:tabLst/>
              <a:defRPr/>
            </a:pPr>
            <a:r>
              <a:rPr lang="en-US" sz="1150" dirty="0">
                <a:solidFill>
                  <a:schemeClr val="accent5"/>
                </a:solidFill>
                <a:latin typeface="Segoe Semibold" pitchFamily="34" charset="0"/>
              </a:rPr>
              <a:t>Mailbox </a:t>
            </a:r>
            <a:r>
              <a:rPr lang="en-US" sz="1150" dirty="0" smtClean="0">
                <a:solidFill>
                  <a:schemeClr val="accent5"/>
                </a:solidFill>
                <a:latin typeface="Segoe Semibold" pitchFamily="34" charset="0"/>
              </a:rPr>
              <a:t>Server</a:t>
            </a:r>
          </a:p>
          <a:p>
            <a:pPr marR="0" lvl="0" indent="-523854" algn="ctr" defTabSz="914099" fontAlgn="base">
              <a:lnSpc>
                <a:spcPct val="85000"/>
              </a:lnSpc>
              <a:spcBef>
                <a:spcPct val="0"/>
              </a:spcBef>
              <a:spcAft>
                <a:spcPct val="0"/>
              </a:spcAft>
              <a:buClr>
                <a:srgbClr val="FFC000"/>
              </a:buClr>
              <a:buSzPct val="76000"/>
              <a:buFontTx/>
              <a:buNone/>
              <a:tabLst/>
              <a:defRPr/>
            </a:pPr>
            <a:endParaRPr lang="en-US" sz="1150" dirty="0" smtClean="0">
              <a:solidFill>
                <a:schemeClr val="accent5"/>
              </a:solidFill>
              <a:latin typeface="Segoe Semibold" pitchFamily="34" charset="0"/>
            </a:endParaRPr>
          </a:p>
          <a:p>
            <a:pPr marR="0" lvl="0" indent="-523854" algn="ctr" defTabSz="914099" fontAlgn="base">
              <a:lnSpc>
                <a:spcPct val="85000"/>
              </a:lnSpc>
              <a:spcBef>
                <a:spcPct val="0"/>
              </a:spcBef>
              <a:spcAft>
                <a:spcPct val="0"/>
              </a:spcAft>
              <a:buClr>
                <a:srgbClr val="FFC000"/>
              </a:buClr>
              <a:buSzPct val="76000"/>
              <a:buFontTx/>
              <a:buNone/>
              <a:tabLst/>
              <a:defRPr/>
            </a:pPr>
            <a:endParaRPr lang="en-US" sz="1150" dirty="0" smtClean="0">
              <a:solidFill>
                <a:schemeClr val="accent5"/>
              </a:solidFill>
              <a:latin typeface="Segoe Semibold" pitchFamily="34" charset="0"/>
            </a:endParaRPr>
          </a:p>
          <a:p>
            <a:pPr marR="0" lvl="0" indent="-523854" algn="ctr" defTabSz="914099" fontAlgn="base">
              <a:lnSpc>
                <a:spcPct val="85000"/>
              </a:lnSpc>
              <a:spcBef>
                <a:spcPct val="0"/>
              </a:spcBef>
              <a:spcAft>
                <a:spcPct val="0"/>
              </a:spcAft>
              <a:buClr>
                <a:srgbClr val="FFC000"/>
              </a:buClr>
              <a:buSzPct val="76000"/>
              <a:buFontTx/>
              <a:buNone/>
              <a:tabLst/>
              <a:defRPr/>
            </a:pPr>
            <a:endParaRPr lang="en-US" sz="1150" dirty="0" smtClean="0">
              <a:solidFill>
                <a:schemeClr val="accent5"/>
              </a:solidFill>
              <a:latin typeface="Segoe Semibold" pitchFamily="34" charset="0"/>
            </a:endParaRPr>
          </a:p>
          <a:p>
            <a:pPr marR="0" lvl="0" indent="-523854" algn="ctr" defTabSz="914099" fontAlgn="base">
              <a:lnSpc>
                <a:spcPct val="85000"/>
              </a:lnSpc>
              <a:spcBef>
                <a:spcPct val="0"/>
              </a:spcBef>
              <a:spcAft>
                <a:spcPct val="0"/>
              </a:spcAft>
              <a:buClr>
                <a:srgbClr val="FFC000"/>
              </a:buClr>
              <a:buSzPct val="76000"/>
              <a:buFontTx/>
              <a:buNone/>
              <a:tabLst/>
              <a:defRPr/>
            </a:pPr>
            <a:endParaRPr lang="en-US" sz="1150" dirty="0" smtClean="0">
              <a:solidFill>
                <a:schemeClr val="accent5"/>
              </a:solidFill>
              <a:latin typeface="Segoe Semibold" pitchFamily="34" charset="0"/>
            </a:endParaRPr>
          </a:p>
          <a:p>
            <a:pPr marR="0" lvl="0" indent="-523854" algn="ctr" defTabSz="914099" fontAlgn="base">
              <a:lnSpc>
                <a:spcPct val="85000"/>
              </a:lnSpc>
              <a:spcBef>
                <a:spcPct val="0"/>
              </a:spcBef>
              <a:spcAft>
                <a:spcPct val="0"/>
              </a:spcAft>
              <a:buClr>
                <a:srgbClr val="FFC000"/>
              </a:buClr>
              <a:buSzPct val="76000"/>
              <a:buFontTx/>
              <a:buNone/>
              <a:tabLst/>
              <a:defRPr/>
            </a:pPr>
            <a:endParaRPr lang="en-US" sz="1150" dirty="0" smtClean="0">
              <a:solidFill>
                <a:schemeClr val="accent5"/>
              </a:solidFill>
              <a:latin typeface="Segoe Semibold" pitchFamily="34" charset="0"/>
            </a:endParaRPr>
          </a:p>
          <a:p>
            <a:pPr marR="0" lvl="0" indent="-523854" algn="ctr" defTabSz="914099" fontAlgn="base">
              <a:lnSpc>
                <a:spcPct val="85000"/>
              </a:lnSpc>
              <a:spcBef>
                <a:spcPct val="0"/>
              </a:spcBef>
              <a:spcAft>
                <a:spcPct val="0"/>
              </a:spcAft>
              <a:buClr>
                <a:srgbClr val="FFC000"/>
              </a:buClr>
              <a:buSzPct val="76000"/>
              <a:buFontTx/>
              <a:buNone/>
              <a:tabLst/>
              <a:defRPr/>
            </a:pPr>
            <a:endParaRPr lang="en-US" sz="1150" dirty="0">
              <a:solidFill>
                <a:schemeClr val="accent5"/>
              </a:solidFill>
              <a:latin typeface="Segoe Semibold" pitchFamily="34" charset="0"/>
            </a:endParaRPr>
          </a:p>
        </p:txBody>
      </p:sp>
      <p:sp>
        <p:nvSpPr>
          <p:cNvPr id="52" name="Rectangle 51"/>
          <p:cNvSpPr/>
          <p:nvPr/>
        </p:nvSpPr>
        <p:spPr>
          <a:xfrm>
            <a:off x="1874278" y="3276697"/>
            <a:ext cx="475488" cy="164592"/>
          </a:xfrm>
          <a:prstGeom prst="rect">
            <a:avLst/>
          </a:prstGeom>
          <a:solidFill>
            <a:schemeClr val="bg2">
              <a:lumMod val="5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chemeClr val="bg1"/>
                </a:solidFill>
                <a:effectLst/>
                <a:uLnTx/>
                <a:uFillTx/>
                <a:latin typeface="+mj-lt"/>
                <a:ea typeface="+mn-ea"/>
                <a:cs typeface="+mn-cs"/>
              </a:rPr>
              <a:t>DB1</a:t>
            </a:r>
            <a:endParaRPr kumimoji="0" lang="en-US" sz="1100" b="1" i="0" u="none" strike="noStrike" kern="1200" cap="none" spc="0" normalizeH="0" baseline="0" noProof="0" dirty="0">
              <a:ln>
                <a:noFill/>
              </a:ln>
              <a:solidFill>
                <a:schemeClr val="bg1"/>
              </a:solidFill>
              <a:effectLst/>
              <a:uLnTx/>
              <a:uFillTx/>
              <a:latin typeface="+mj-lt"/>
              <a:ea typeface="+mn-ea"/>
              <a:cs typeface="+mn-cs"/>
            </a:endParaRPr>
          </a:p>
        </p:txBody>
      </p:sp>
      <p:sp>
        <p:nvSpPr>
          <p:cNvPr id="53" name="Rectangle 52"/>
          <p:cNvSpPr/>
          <p:nvPr/>
        </p:nvSpPr>
        <p:spPr>
          <a:xfrm>
            <a:off x="1874278" y="3681906"/>
            <a:ext cx="475488" cy="164592"/>
          </a:xfrm>
          <a:prstGeom prst="rect">
            <a:avLst/>
          </a:prstGeom>
          <a:solidFill>
            <a:schemeClr val="accent6">
              <a:lumMod val="50000"/>
            </a:schemeClr>
          </a:solidFill>
          <a:ln w="25400" cap="flat" cmpd="sng" algn="ctr">
            <a:noFill/>
            <a:prstDash val="solid"/>
          </a:ln>
          <a:effectLst>
            <a:glow rad="63500">
              <a:schemeClr val="accent1">
                <a:satMod val="175000"/>
                <a:alpha val="40000"/>
              </a:schemeClr>
            </a:glo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effectLst/>
                <a:uLnTx/>
                <a:uFillTx/>
                <a:latin typeface="+mj-lt"/>
                <a:ea typeface="+mn-ea"/>
                <a:cs typeface="+mn-cs"/>
              </a:rPr>
              <a:t>DB3</a:t>
            </a:r>
            <a:endParaRPr kumimoji="0" lang="en-US" sz="1100" b="1" i="0" u="none" strike="noStrike" kern="1200" cap="none" spc="0" normalizeH="0" baseline="0" noProof="0" dirty="0">
              <a:ln>
                <a:noFill/>
              </a:ln>
              <a:effectLst/>
              <a:uLnTx/>
              <a:uFillTx/>
              <a:latin typeface="+mj-lt"/>
              <a:ea typeface="+mn-ea"/>
              <a:cs typeface="+mn-cs"/>
            </a:endParaRPr>
          </a:p>
        </p:txBody>
      </p:sp>
      <p:sp>
        <p:nvSpPr>
          <p:cNvPr id="54" name="Rectangle 53"/>
          <p:cNvSpPr/>
          <p:nvPr/>
        </p:nvSpPr>
        <p:spPr>
          <a:xfrm>
            <a:off x="1874278" y="3479301"/>
            <a:ext cx="475488" cy="164592"/>
          </a:xfrm>
          <a:prstGeom prst="rect">
            <a:avLst/>
          </a:prstGeom>
          <a:solidFill>
            <a:schemeClr val="tx1">
              <a:lumMod val="75000"/>
              <a:alpha val="77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chemeClr val="bg1"/>
                </a:solidFill>
                <a:effectLst/>
                <a:uLnTx/>
                <a:uFillTx/>
                <a:latin typeface="+mj-lt"/>
                <a:ea typeface="+mn-ea"/>
                <a:cs typeface="+mn-cs"/>
              </a:rPr>
              <a:t>DB2</a:t>
            </a:r>
            <a:endParaRPr kumimoji="0" lang="en-US" sz="1100" b="1" i="0" u="none" strike="noStrike" kern="0" cap="none" spc="0" normalizeH="0" baseline="0" noProof="0" dirty="0">
              <a:ln>
                <a:noFill/>
              </a:ln>
              <a:solidFill>
                <a:schemeClr val="bg1"/>
              </a:solidFill>
              <a:effectLst/>
              <a:uLnTx/>
              <a:uFillTx/>
              <a:latin typeface="+mj-lt"/>
              <a:ea typeface="+mn-ea"/>
              <a:cs typeface="+mn-cs"/>
            </a:endParaRPr>
          </a:p>
        </p:txBody>
      </p:sp>
      <p:sp>
        <p:nvSpPr>
          <p:cNvPr id="56" name="Rectangle 55"/>
          <p:cNvSpPr/>
          <p:nvPr/>
        </p:nvSpPr>
        <p:spPr>
          <a:xfrm>
            <a:off x="1874278" y="3884511"/>
            <a:ext cx="475488" cy="164592"/>
          </a:xfrm>
          <a:prstGeom prst="rect">
            <a:avLst/>
          </a:prstGeom>
          <a:solidFill>
            <a:schemeClr val="bg2">
              <a:lumMod val="5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chemeClr val="bg1"/>
                </a:solidFill>
                <a:effectLst/>
                <a:uLnTx/>
                <a:uFillTx/>
                <a:latin typeface="+mj-lt"/>
                <a:ea typeface="+mn-ea"/>
                <a:cs typeface="+mn-cs"/>
              </a:rPr>
              <a:t>DB4</a:t>
            </a:r>
            <a:endParaRPr kumimoji="0" lang="en-US" sz="1100" b="1" i="0" u="none" strike="noStrike" kern="1200" cap="none" spc="0" normalizeH="0" baseline="0" noProof="0" dirty="0">
              <a:ln>
                <a:noFill/>
              </a:ln>
              <a:solidFill>
                <a:schemeClr val="bg1"/>
              </a:solidFill>
              <a:effectLst/>
              <a:uLnTx/>
              <a:uFillTx/>
              <a:latin typeface="+mj-lt"/>
              <a:ea typeface="+mn-ea"/>
              <a:cs typeface="+mn-cs"/>
            </a:endParaRPr>
          </a:p>
        </p:txBody>
      </p:sp>
      <p:sp>
        <p:nvSpPr>
          <p:cNvPr id="57" name="Rectangle 56"/>
          <p:cNvSpPr/>
          <p:nvPr/>
        </p:nvSpPr>
        <p:spPr>
          <a:xfrm>
            <a:off x="1874278" y="4087115"/>
            <a:ext cx="475488" cy="164592"/>
          </a:xfrm>
          <a:prstGeom prst="rect">
            <a:avLst/>
          </a:prstGeom>
          <a:solidFill>
            <a:schemeClr val="tx1">
              <a:lumMod val="75000"/>
              <a:alpha val="77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chemeClr val="bg1"/>
                </a:solidFill>
                <a:effectLst/>
                <a:uLnTx/>
                <a:uFillTx/>
                <a:latin typeface="+mj-lt"/>
                <a:ea typeface="+mn-ea"/>
                <a:cs typeface="+mn-cs"/>
              </a:rPr>
              <a:t>DB5</a:t>
            </a:r>
            <a:endParaRPr kumimoji="0" lang="en-US" sz="1100" b="1" i="0" u="none" strike="noStrike" kern="0" cap="none" spc="0" normalizeH="0" baseline="0" noProof="0" dirty="0">
              <a:ln>
                <a:noFill/>
              </a:ln>
              <a:solidFill>
                <a:schemeClr val="bg1"/>
              </a:solidFill>
              <a:effectLst/>
              <a:uLnTx/>
              <a:uFillTx/>
              <a:latin typeface="+mj-lt"/>
              <a:ea typeface="+mn-ea"/>
              <a:cs typeface="+mn-cs"/>
            </a:endParaRPr>
          </a:p>
        </p:txBody>
      </p:sp>
      <p:cxnSp>
        <p:nvCxnSpPr>
          <p:cNvPr id="58" name="Straight Arrow Connector 57"/>
          <p:cNvCxnSpPr/>
          <p:nvPr/>
        </p:nvCxnSpPr>
        <p:spPr>
          <a:xfrm rot="10800000" flipV="1">
            <a:off x="3467101" y="3085807"/>
            <a:ext cx="3171825" cy="7951"/>
          </a:xfrm>
          <a:prstGeom prst="straightConnector1">
            <a:avLst/>
          </a:prstGeom>
          <a:noFill/>
          <a:ln w="28575" cap="flat" cmpd="sng" algn="ctr">
            <a:solidFill>
              <a:schemeClr val="tx1"/>
            </a:solidFill>
            <a:prstDash val="sysDot"/>
            <a:headEnd type="triangle"/>
            <a:tailEnd type="none"/>
          </a:ln>
          <a:effectLst/>
        </p:spPr>
      </p:cxnSp>
      <p:cxnSp>
        <p:nvCxnSpPr>
          <p:cNvPr id="59" name="Straight Arrow Connector 58"/>
          <p:cNvCxnSpPr>
            <a:endCxn id="61" idx="0"/>
          </p:cNvCxnSpPr>
          <p:nvPr/>
        </p:nvCxnSpPr>
        <p:spPr>
          <a:xfrm>
            <a:off x="1714500" y="2628608"/>
            <a:ext cx="5648325" cy="1588"/>
          </a:xfrm>
          <a:prstGeom prst="straightConnector1">
            <a:avLst/>
          </a:prstGeom>
          <a:noFill/>
          <a:ln w="28575" cap="flat" cmpd="sng" algn="ctr">
            <a:solidFill>
              <a:schemeClr val="tx1"/>
            </a:solidFill>
            <a:prstDash val="sysDot"/>
            <a:headEnd type="triangle"/>
            <a:tailEnd type="none"/>
          </a:ln>
          <a:effectLst/>
        </p:spPr>
      </p:cxnSp>
      <p:cxnSp>
        <p:nvCxnSpPr>
          <p:cNvPr id="60" name="Straight Arrow Connector 59"/>
          <p:cNvCxnSpPr/>
          <p:nvPr/>
        </p:nvCxnSpPr>
        <p:spPr>
          <a:xfrm rot="10800000" flipV="1">
            <a:off x="2513426" y="3085808"/>
            <a:ext cx="256032" cy="7951"/>
          </a:xfrm>
          <a:prstGeom prst="straightConnector1">
            <a:avLst/>
          </a:prstGeom>
          <a:noFill/>
          <a:ln w="28575" cap="flat" cmpd="sng" algn="ctr">
            <a:solidFill>
              <a:schemeClr val="tx1"/>
            </a:solidFill>
            <a:prstDash val="sysDot"/>
            <a:headEnd type="triangle"/>
            <a:tailEnd type="none"/>
          </a:ln>
          <a:effectLst/>
        </p:spPr>
      </p:cxnSp>
      <p:sp>
        <p:nvSpPr>
          <p:cNvPr id="61" name="Arc 60"/>
          <p:cNvSpPr/>
          <p:nvPr/>
        </p:nvSpPr>
        <p:spPr>
          <a:xfrm>
            <a:off x="7134225" y="2628608"/>
            <a:ext cx="457200" cy="457200"/>
          </a:xfrm>
          <a:prstGeom prst="arc">
            <a:avLst/>
          </a:prstGeom>
          <a:noFill/>
          <a:ln w="28575" cap="flat" cmpd="sng" algn="ctr">
            <a:solidFill>
              <a:schemeClr val="tx1"/>
            </a:solidFill>
            <a:prstDash val="sysDot"/>
            <a:headEnd type="triangle"/>
            <a:tailEnd type="non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n-ea"/>
              <a:cs typeface="+mn-cs"/>
            </a:endParaRPr>
          </a:p>
        </p:txBody>
      </p:sp>
      <p:sp>
        <p:nvSpPr>
          <p:cNvPr id="62" name="Arc 61"/>
          <p:cNvSpPr/>
          <p:nvPr/>
        </p:nvSpPr>
        <p:spPr>
          <a:xfrm rot="5400000">
            <a:off x="7187564" y="2670518"/>
            <a:ext cx="436245" cy="371475"/>
          </a:xfrm>
          <a:prstGeom prst="arc">
            <a:avLst/>
          </a:prstGeom>
          <a:noFill/>
          <a:ln w="28575" cap="flat" cmpd="sng" algn="ctr">
            <a:solidFill>
              <a:schemeClr val="tx1"/>
            </a:solidFill>
            <a:prstDash val="sysDot"/>
            <a:headEnd type="none"/>
            <a:tailEnd type="non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n-ea"/>
              <a:cs typeface="+mn-cs"/>
            </a:endParaRPr>
          </a:p>
        </p:txBody>
      </p:sp>
      <p:sp>
        <p:nvSpPr>
          <p:cNvPr id="64" name="Arc 63"/>
          <p:cNvSpPr/>
          <p:nvPr/>
        </p:nvSpPr>
        <p:spPr>
          <a:xfrm rot="10800000">
            <a:off x="1531208" y="2628608"/>
            <a:ext cx="457200" cy="457200"/>
          </a:xfrm>
          <a:prstGeom prst="arc">
            <a:avLst/>
          </a:prstGeom>
          <a:noFill/>
          <a:ln w="28575" cap="flat" cmpd="sng" algn="ctr">
            <a:solidFill>
              <a:schemeClr val="tx1"/>
            </a:solidFill>
            <a:prstDash val="sysDot"/>
            <a:headEnd type="triangle"/>
            <a:tailEnd type="non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n-ea"/>
              <a:cs typeface="+mn-cs"/>
            </a:endParaRPr>
          </a:p>
        </p:txBody>
      </p:sp>
      <p:sp>
        <p:nvSpPr>
          <p:cNvPr id="80" name="Arc 79"/>
          <p:cNvSpPr/>
          <p:nvPr/>
        </p:nvSpPr>
        <p:spPr>
          <a:xfrm rot="16200000">
            <a:off x="1502244" y="2659283"/>
            <a:ext cx="436245" cy="371475"/>
          </a:xfrm>
          <a:prstGeom prst="arc">
            <a:avLst/>
          </a:prstGeom>
          <a:noFill/>
          <a:ln w="28575" cap="flat" cmpd="sng" algn="ctr">
            <a:solidFill>
              <a:schemeClr val="tx1"/>
            </a:solidFill>
            <a:prstDash val="sysDot"/>
            <a:headEnd type="none"/>
            <a:tailEnd type="non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n-ea"/>
              <a:cs typeface="+mn-cs"/>
            </a:endParaRPr>
          </a:p>
        </p:txBody>
      </p:sp>
      <p:sp>
        <p:nvSpPr>
          <p:cNvPr id="94" name="TextBox 93"/>
          <p:cNvSpPr txBox="1"/>
          <p:nvPr/>
        </p:nvSpPr>
        <p:spPr>
          <a:xfrm>
            <a:off x="94488" y="3408420"/>
            <a:ext cx="1371600"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r>
              <a:rPr lang="en-US" sz="1200" dirty="0" smtClean="0">
                <a:solidFill>
                  <a:schemeClr val="bg1"/>
                </a:solidFill>
              </a:rPr>
              <a:t>Recover quickly from disk and database failures</a:t>
            </a:r>
            <a:endParaRPr lang="en-US" sz="1200" dirty="0">
              <a:solidFill>
                <a:schemeClr val="bg1"/>
              </a:solidFill>
            </a:endParaRPr>
          </a:p>
        </p:txBody>
      </p:sp>
      <p:cxnSp>
        <p:nvCxnSpPr>
          <p:cNvPr id="95" name="Straight Arrow Connector 94"/>
          <p:cNvCxnSpPr/>
          <p:nvPr/>
        </p:nvCxnSpPr>
        <p:spPr>
          <a:xfrm>
            <a:off x="1500147" y="3706317"/>
            <a:ext cx="381000" cy="76200"/>
          </a:xfrm>
          <a:prstGeom prst="straightConnector1">
            <a:avLst/>
          </a:prstGeom>
          <a:noFill/>
          <a:ln w="25400" cap="flat" cmpd="sng" algn="ctr">
            <a:solidFill>
              <a:schemeClr val="accent1"/>
            </a:solidFill>
            <a:prstDash val="solid"/>
            <a:headEnd type="none" w="med" len="med"/>
            <a:tailEnd type="triangle" w="med" len="med"/>
          </a:ln>
          <a:effectLst>
            <a:outerShdw blurRad="50800" dist="38100" dir="5400000" algn="t" rotWithShape="0">
              <a:prstClr val="black">
                <a:alpha val="40000"/>
              </a:prstClr>
            </a:outerShdw>
          </a:effectLst>
        </p:spPr>
      </p:cxnSp>
      <p:sp>
        <p:nvSpPr>
          <p:cNvPr id="96" name="Rectangle 95"/>
          <p:cNvSpPr/>
          <p:nvPr/>
        </p:nvSpPr>
        <p:spPr>
          <a:xfrm>
            <a:off x="2771775" y="2730800"/>
            <a:ext cx="731520" cy="1600200"/>
          </a:xfrm>
          <a:prstGeom prst="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indent="-523854" algn="ctr" defTabSz="914099" fontAlgn="base">
              <a:lnSpc>
                <a:spcPct val="85000"/>
              </a:lnSpc>
              <a:spcBef>
                <a:spcPct val="0"/>
              </a:spcBef>
              <a:spcAft>
                <a:spcPct val="0"/>
              </a:spcAft>
              <a:buClr>
                <a:srgbClr val="FFC000"/>
              </a:buClr>
              <a:buSzPct val="76000"/>
              <a:defRPr/>
            </a:pPr>
            <a:r>
              <a:rPr lang="en-US" sz="1150" dirty="0">
                <a:solidFill>
                  <a:schemeClr val="accent5"/>
                </a:solidFill>
                <a:latin typeface="Segoe Semibold" pitchFamily="34" charset="0"/>
              </a:rPr>
              <a:t>Mailbox </a:t>
            </a:r>
            <a:r>
              <a:rPr lang="en-US" sz="1150" dirty="0" smtClean="0">
                <a:solidFill>
                  <a:schemeClr val="accent5"/>
                </a:solidFill>
                <a:latin typeface="Segoe Semibold" pitchFamily="34" charset="0"/>
              </a:rPr>
              <a:t>Server</a:t>
            </a:r>
          </a:p>
          <a:p>
            <a:pPr indent="-523854" algn="ctr" defTabSz="914099" fontAlgn="base">
              <a:lnSpc>
                <a:spcPct val="85000"/>
              </a:lnSpc>
              <a:spcBef>
                <a:spcPct val="0"/>
              </a:spcBef>
              <a:spcAft>
                <a:spcPct val="0"/>
              </a:spcAft>
              <a:buClr>
                <a:srgbClr val="FFC000"/>
              </a:buClr>
              <a:buSzPct val="76000"/>
              <a:defRPr/>
            </a:pPr>
            <a:endParaRPr lang="en-US" sz="1150" dirty="0" smtClean="0">
              <a:gradFill>
                <a:gsLst>
                  <a:gs pos="0">
                    <a:schemeClr val="bg1"/>
                  </a:gs>
                  <a:gs pos="100000">
                    <a:schemeClr val="bg1"/>
                  </a:gs>
                </a:gsLst>
                <a:lin ang="13500000" scaled="1"/>
              </a:gradFill>
              <a:latin typeface="Segoe Semibold" pitchFamily="34" charset="0"/>
            </a:endParaRPr>
          </a:p>
          <a:p>
            <a:pPr indent="-523854" algn="ctr" defTabSz="914099" fontAlgn="base">
              <a:lnSpc>
                <a:spcPct val="85000"/>
              </a:lnSpc>
              <a:spcBef>
                <a:spcPct val="0"/>
              </a:spcBef>
              <a:spcAft>
                <a:spcPct val="0"/>
              </a:spcAft>
              <a:buClr>
                <a:srgbClr val="FFC000"/>
              </a:buClr>
              <a:buSzPct val="76000"/>
              <a:defRPr/>
            </a:pPr>
            <a:endParaRPr lang="en-US" sz="1150" dirty="0" smtClean="0">
              <a:gradFill>
                <a:gsLst>
                  <a:gs pos="0">
                    <a:schemeClr val="bg1"/>
                  </a:gs>
                  <a:gs pos="100000">
                    <a:schemeClr val="bg1"/>
                  </a:gs>
                </a:gsLst>
                <a:lin ang="13500000" scaled="1"/>
              </a:gradFill>
              <a:latin typeface="Segoe Semibold" pitchFamily="34" charset="0"/>
            </a:endParaRPr>
          </a:p>
          <a:p>
            <a:pPr indent="-523854" algn="ctr" defTabSz="914099" fontAlgn="base">
              <a:lnSpc>
                <a:spcPct val="85000"/>
              </a:lnSpc>
              <a:spcBef>
                <a:spcPct val="0"/>
              </a:spcBef>
              <a:spcAft>
                <a:spcPct val="0"/>
              </a:spcAft>
              <a:buClr>
                <a:srgbClr val="FFC000"/>
              </a:buClr>
              <a:buSzPct val="76000"/>
              <a:defRPr/>
            </a:pPr>
            <a:endParaRPr lang="en-US" sz="1150" dirty="0" smtClean="0">
              <a:gradFill>
                <a:gsLst>
                  <a:gs pos="0">
                    <a:schemeClr val="bg1"/>
                  </a:gs>
                  <a:gs pos="100000">
                    <a:schemeClr val="bg1"/>
                  </a:gs>
                </a:gsLst>
                <a:lin ang="13500000" scaled="1"/>
              </a:gradFill>
              <a:latin typeface="Segoe Semibold" pitchFamily="34" charset="0"/>
            </a:endParaRPr>
          </a:p>
          <a:p>
            <a:pPr indent="-523854" algn="ctr" defTabSz="914099" fontAlgn="base">
              <a:lnSpc>
                <a:spcPct val="85000"/>
              </a:lnSpc>
              <a:spcBef>
                <a:spcPct val="0"/>
              </a:spcBef>
              <a:spcAft>
                <a:spcPct val="0"/>
              </a:spcAft>
              <a:buClr>
                <a:srgbClr val="FFC000"/>
              </a:buClr>
              <a:buSzPct val="76000"/>
              <a:defRPr/>
            </a:pPr>
            <a:endParaRPr lang="en-US" sz="1150" dirty="0" smtClean="0">
              <a:gradFill>
                <a:gsLst>
                  <a:gs pos="0">
                    <a:schemeClr val="bg1"/>
                  </a:gs>
                  <a:gs pos="100000">
                    <a:schemeClr val="bg1"/>
                  </a:gs>
                </a:gsLst>
                <a:lin ang="13500000" scaled="1"/>
              </a:gradFill>
              <a:latin typeface="Segoe Semibold" pitchFamily="34" charset="0"/>
            </a:endParaRPr>
          </a:p>
          <a:p>
            <a:pPr indent="-523854" algn="ctr" defTabSz="914099" fontAlgn="base">
              <a:lnSpc>
                <a:spcPct val="85000"/>
              </a:lnSpc>
              <a:spcBef>
                <a:spcPct val="0"/>
              </a:spcBef>
              <a:spcAft>
                <a:spcPct val="0"/>
              </a:spcAft>
              <a:buClr>
                <a:srgbClr val="FFC000"/>
              </a:buClr>
              <a:buSzPct val="76000"/>
              <a:defRPr/>
            </a:pPr>
            <a:endParaRPr lang="en-US" sz="1150" dirty="0" smtClean="0">
              <a:gradFill>
                <a:gsLst>
                  <a:gs pos="0">
                    <a:schemeClr val="bg1"/>
                  </a:gs>
                  <a:gs pos="100000">
                    <a:schemeClr val="bg1"/>
                  </a:gs>
                </a:gsLst>
                <a:lin ang="13500000" scaled="1"/>
              </a:gradFill>
              <a:latin typeface="Segoe Semibold" pitchFamily="34" charset="0"/>
            </a:endParaRPr>
          </a:p>
          <a:p>
            <a:pPr indent="-523854" algn="ctr" defTabSz="914099" fontAlgn="base">
              <a:lnSpc>
                <a:spcPct val="85000"/>
              </a:lnSpc>
              <a:spcBef>
                <a:spcPct val="0"/>
              </a:spcBef>
              <a:spcAft>
                <a:spcPct val="0"/>
              </a:spcAft>
              <a:buClr>
                <a:srgbClr val="FFC000"/>
              </a:buClr>
              <a:buSzPct val="76000"/>
              <a:defRPr/>
            </a:pPr>
            <a:endParaRPr lang="en-US" sz="1150" dirty="0">
              <a:gradFill>
                <a:gsLst>
                  <a:gs pos="0">
                    <a:schemeClr val="bg1"/>
                  </a:gs>
                  <a:gs pos="100000">
                    <a:schemeClr val="bg1"/>
                  </a:gs>
                </a:gsLst>
                <a:lin ang="13500000" scaled="1"/>
              </a:gradFill>
              <a:latin typeface="Segoe Semibold" pitchFamily="34" charset="0"/>
            </a:endParaRPr>
          </a:p>
        </p:txBody>
      </p:sp>
      <p:sp>
        <p:nvSpPr>
          <p:cNvPr id="97" name="Rectangle 96"/>
          <p:cNvSpPr/>
          <p:nvPr/>
        </p:nvSpPr>
        <p:spPr>
          <a:xfrm>
            <a:off x="2895938" y="3293266"/>
            <a:ext cx="475488" cy="164592"/>
          </a:xfrm>
          <a:prstGeom prst="rect">
            <a:avLst/>
          </a:prstGeom>
          <a:solidFill>
            <a:schemeClr val="tx1">
              <a:lumMod val="75000"/>
              <a:alpha val="77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chemeClr val="bg1"/>
                </a:solidFill>
                <a:effectLst/>
                <a:uLnTx/>
                <a:uFillTx/>
                <a:latin typeface="+mj-lt"/>
                <a:ea typeface="+mn-ea"/>
                <a:cs typeface="+mn-cs"/>
              </a:rPr>
              <a:t>DB1</a:t>
            </a:r>
            <a:endParaRPr kumimoji="0" lang="en-US" sz="1100" b="1" i="0" u="none" strike="noStrike" kern="1200" cap="none" spc="0" normalizeH="0" baseline="0" noProof="0" dirty="0">
              <a:ln>
                <a:noFill/>
              </a:ln>
              <a:solidFill>
                <a:schemeClr val="bg1"/>
              </a:solidFill>
              <a:effectLst/>
              <a:uLnTx/>
              <a:uFillTx/>
              <a:latin typeface="+mj-lt"/>
              <a:ea typeface="+mn-ea"/>
              <a:cs typeface="+mn-cs"/>
            </a:endParaRPr>
          </a:p>
        </p:txBody>
      </p:sp>
      <p:sp>
        <p:nvSpPr>
          <p:cNvPr id="98" name="Rectangle 97"/>
          <p:cNvSpPr/>
          <p:nvPr/>
        </p:nvSpPr>
        <p:spPr>
          <a:xfrm>
            <a:off x="2895938" y="3492502"/>
            <a:ext cx="475488" cy="164592"/>
          </a:xfrm>
          <a:prstGeom prst="rect">
            <a:avLst/>
          </a:prstGeom>
          <a:solidFill>
            <a:schemeClr val="bg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chemeClr val="bg1"/>
                </a:solidFill>
                <a:effectLst/>
                <a:uLnTx/>
                <a:uFillTx/>
                <a:latin typeface="+mj-lt"/>
                <a:ea typeface="+mn-ea"/>
                <a:cs typeface="+mn-cs"/>
              </a:rPr>
              <a:t>DB2</a:t>
            </a:r>
            <a:endParaRPr kumimoji="0" lang="en-US" sz="1100" b="1" i="0" u="none" strike="noStrike" kern="0" cap="none" spc="0" normalizeH="0" baseline="0" noProof="0" dirty="0">
              <a:ln>
                <a:noFill/>
              </a:ln>
              <a:solidFill>
                <a:schemeClr val="bg1"/>
              </a:solidFill>
              <a:effectLst/>
              <a:uLnTx/>
              <a:uFillTx/>
              <a:latin typeface="+mj-lt"/>
              <a:ea typeface="+mn-ea"/>
              <a:cs typeface="+mn-cs"/>
            </a:endParaRPr>
          </a:p>
        </p:txBody>
      </p:sp>
      <p:sp>
        <p:nvSpPr>
          <p:cNvPr id="99" name="Rectangle 98"/>
          <p:cNvSpPr/>
          <p:nvPr/>
        </p:nvSpPr>
        <p:spPr>
          <a:xfrm>
            <a:off x="2895938" y="3890974"/>
            <a:ext cx="475488" cy="164592"/>
          </a:xfrm>
          <a:prstGeom prst="rect">
            <a:avLst/>
          </a:prstGeom>
          <a:solidFill>
            <a:schemeClr val="tx1">
              <a:lumMod val="75000"/>
              <a:alpha val="77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chemeClr val="bg1"/>
                </a:solidFill>
                <a:effectLst/>
                <a:uLnTx/>
                <a:uFillTx/>
                <a:latin typeface="+mj-lt"/>
                <a:ea typeface="+mn-ea"/>
                <a:cs typeface="+mn-cs"/>
              </a:rPr>
              <a:t>DB4</a:t>
            </a:r>
            <a:endParaRPr kumimoji="0" lang="en-US" sz="1100" b="1" i="0" u="none" strike="noStrike" kern="1200" cap="none" spc="0" normalizeH="0" baseline="0" noProof="0" dirty="0">
              <a:ln>
                <a:noFill/>
              </a:ln>
              <a:solidFill>
                <a:schemeClr val="bg1"/>
              </a:solidFill>
              <a:effectLst/>
              <a:uLnTx/>
              <a:uFillTx/>
              <a:latin typeface="+mj-lt"/>
              <a:ea typeface="+mn-ea"/>
              <a:cs typeface="+mn-cs"/>
            </a:endParaRPr>
          </a:p>
        </p:txBody>
      </p:sp>
      <p:sp>
        <p:nvSpPr>
          <p:cNvPr id="100" name="Rectangle 99"/>
          <p:cNvSpPr/>
          <p:nvPr/>
        </p:nvSpPr>
        <p:spPr>
          <a:xfrm>
            <a:off x="2895938" y="4090208"/>
            <a:ext cx="475488" cy="164592"/>
          </a:xfrm>
          <a:prstGeom prst="rect">
            <a:avLst/>
          </a:prstGeom>
          <a:solidFill>
            <a:schemeClr val="bg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chemeClr val="bg1"/>
                </a:solidFill>
                <a:effectLst/>
                <a:uLnTx/>
                <a:uFillTx/>
                <a:latin typeface="+mj-lt"/>
                <a:ea typeface="+mn-ea"/>
                <a:cs typeface="+mn-cs"/>
              </a:rPr>
              <a:t>DB5</a:t>
            </a:r>
            <a:endParaRPr kumimoji="0" lang="en-US" sz="1100" b="1" i="0" u="none" strike="noStrike" kern="0" cap="none" spc="0" normalizeH="0" baseline="0" noProof="0" dirty="0">
              <a:ln>
                <a:noFill/>
              </a:ln>
              <a:solidFill>
                <a:schemeClr val="bg1"/>
              </a:solidFill>
              <a:effectLst/>
              <a:uLnTx/>
              <a:uFillTx/>
              <a:latin typeface="+mj-lt"/>
              <a:ea typeface="+mn-ea"/>
              <a:cs typeface="+mn-cs"/>
            </a:endParaRPr>
          </a:p>
        </p:txBody>
      </p:sp>
      <p:sp>
        <p:nvSpPr>
          <p:cNvPr id="101" name="Rectangle 100"/>
          <p:cNvSpPr/>
          <p:nvPr/>
        </p:nvSpPr>
        <p:spPr>
          <a:xfrm>
            <a:off x="2895938" y="3691738"/>
            <a:ext cx="475488" cy="164592"/>
          </a:xfrm>
          <a:prstGeom prst="rect">
            <a:avLst/>
          </a:prstGeom>
          <a:solidFill>
            <a:schemeClr val="bg2">
              <a:lumMod val="5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chemeClr val="bg1"/>
                </a:solidFill>
                <a:effectLst/>
                <a:uLnTx/>
                <a:uFillTx/>
                <a:latin typeface="+mj-lt"/>
                <a:ea typeface="+mn-ea"/>
                <a:cs typeface="+mn-cs"/>
              </a:rPr>
              <a:t>DB3</a:t>
            </a:r>
            <a:endParaRPr kumimoji="0" lang="en-US" sz="1100" b="1" i="0" u="none" strike="noStrike" kern="1200" cap="none" spc="0" normalizeH="0" baseline="0" noProof="0" dirty="0">
              <a:ln>
                <a:noFill/>
              </a:ln>
              <a:solidFill>
                <a:schemeClr val="bg1"/>
              </a:solidFill>
              <a:effectLst/>
              <a:uLnTx/>
              <a:uFillTx/>
              <a:latin typeface="+mj-lt"/>
              <a:ea typeface="+mn-ea"/>
              <a:cs typeface="+mn-cs"/>
            </a:endParaRPr>
          </a:p>
        </p:txBody>
      </p:sp>
      <p:sp>
        <p:nvSpPr>
          <p:cNvPr id="102" name="Rectangle 101"/>
          <p:cNvSpPr/>
          <p:nvPr/>
        </p:nvSpPr>
        <p:spPr>
          <a:xfrm>
            <a:off x="6631426" y="2730800"/>
            <a:ext cx="731520" cy="1600200"/>
          </a:xfrm>
          <a:prstGeom prst="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indent="-523854" algn="ctr" defTabSz="914099" fontAlgn="base">
              <a:lnSpc>
                <a:spcPct val="85000"/>
              </a:lnSpc>
              <a:spcBef>
                <a:spcPct val="0"/>
              </a:spcBef>
              <a:spcAft>
                <a:spcPct val="0"/>
              </a:spcAft>
              <a:buClr>
                <a:srgbClr val="FFC000"/>
              </a:buClr>
              <a:buSzPct val="76000"/>
              <a:defRPr/>
            </a:pPr>
            <a:r>
              <a:rPr lang="en-US" sz="1150" dirty="0">
                <a:solidFill>
                  <a:schemeClr val="accent5"/>
                </a:solidFill>
                <a:latin typeface="Segoe Semibold" pitchFamily="34" charset="0"/>
              </a:rPr>
              <a:t>Mailbox </a:t>
            </a:r>
            <a:r>
              <a:rPr lang="en-US" sz="1150" dirty="0" smtClean="0">
                <a:solidFill>
                  <a:schemeClr val="accent5"/>
                </a:solidFill>
                <a:latin typeface="Segoe Semibold" pitchFamily="34" charset="0"/>
              </a:rPr>
              <a:t>Server</a:t>
            </a:r>
          </a:p>
          <a:p>
            <a:pPr indent="-523854" algn="ctr" defTabSz="914099" fontAlgn="base">
              <a:lnSpc>
                <a:spcPct val="85000"/>
              </a:lnSpc>
              <a:spcBef>
                <a:spcPct val="0"/>
              </a:spcBef>
              <a:spcAft>
                <a:spcPct val="0"/>
              </a:spcAft>
              <a:buClr>
                <a:srgbClr val="FFC000"/>
              </a:buClr>
              <a:buSzPct val="76000"/>
              <a:defRPr/>
            </a:pPr>
            <a:endParaRPr lang="en-US" sz="1150" dirty="0" smtClean="0">
              <a:solidFill>
                <a:schemeClr val="accent5"/>
              </a:solidFill>
              <a:latin typeface="Segoe Semibold" pitchFamily="34" charset="0"/>
            </a:endParaRPr>
          </a:p>
          <a:p>
            <a:pPr indent="-523854" algn="ctr" defTabSz="914099" fontAlgn="base">
              <a:lnSpc>
                <a:spcPct val="85000"/>
              </a:lnSpc>
              <a:spcBef>
                <a:spcPct val="0"/>
              </a:spcBef>
              <a:spcAft>
                <a:spcPct val="0"/>
              </a:spcAft>
              <a:buClr>
                <a:srgbClr val="FFC000"/>
              </a:buClr>
              <a:buSzPct val="76000"/>
              <a:defRPr/>
            </a:pPr>
            <a:endParaRPr lang="en-US" sz="1150" dirty="0" smtClean="0">
              <a:solidFill>
                <a:schemeClr val="accent5"/>
              </a:solidFill>
              <a:latin typeface="Segoe Semibold" pitchFamily="34" charset="0"/>
            </a:endParaRPr>
          </a:p>
          <a:p>
            <a:pPr indent="-523854" algn="ctr" defTabSz="914099" fontAlgn="base">
              <a:lnSpc>
                <a:spcPct val="85000"/>
              </a:lnSpc>
              <a:spcBef>
                <a:spcPct val="0"/>
              </a:spcBef>
              <a:spcAft>
                <a:spcPct val="0"/>
              </a:spcAft>
              <a:buClr>
                <a:srgbClr val="FFC000"/>
              </a:buClr>
              <a:buSzPct val="76000"/>
              <a:defRPr/>
            </a:pPr>
            <a:endParaRPr lang="en-US" sz="1150" dirty="0" smtClean="0">
              <a:solidFill>
                <a:schemeClr val="accent5"/>
              </a:solidFill>
              <a:latin typeface="Segoe Semibold" pitchFamily="34" charset="0"/>
            </a:endParaRPr>
          </a:p>
          <a:p>
            <a:pPr indent="-523854" algn="ctr" defTabSz="914099" fontAlgn="base">
              <a:lnSpc>
                <a:spcPct val="85000"/>
              </a:lnSpc>
              <a:spcBef>
                <a:spcPct val="0"/>
              </a:spcBef>
              <a:spcAft>
                <a:spcPct val="0"/>
              </a:spcAft>
              <a:buClr>
                <a:srgbClr val="FFC000"/>
              </a:buClr>
              <a:buSzPct val="76000"/>
              <a:defRPr/>
            </a:pPr>
            <a:endParaRPr lang="en-US" sz="1150" dirty="0" smtClean="0">
              <a:solidFill>
                <a:schemeClr val="accent5"/>
              </a:solidFill>
              <a:latin typeface="Segoe Semibold" pitchFamily="34" charset="0"/>
            </a:endParaRPr>
          </a:p>
          <a:p>
            <a:pPr indent="-523854" algn="ctr" defTabSz="914099" fontAlgn="base">
              <a:lnSpc>
                <a:spcPct val="85000"/>
              </a:lnSpc>
              <a:spcBef>
                <a:spcPct val="0"/>
              </a:spcBef>
              <a:spcAft>
                <a:spcPct val="0"/>
              </a:spcAft>
              <a:buClr>
                <a:srgbClr val="FFC000"/>
              </a:buClr>
              <a:buSzPct val="76000"/>
              <a:defRPr/>
            </a:pPr>
            <a:endParaRPr lang="en-US" sz="1150" dirty="0" smtClean="0">
              <a:solidFill>
                <a:schemeClr val="accent5"/>
              </a:solidFill>
              <a:latin typeface="Segoe Semibold" pitchFamily="34" charset="0"/>
            </a:endParaRPr>
          </a:p>
          <a:p>
            <a:pPr indent="-523854" algn="ctr" defTabSz="914099" fontAlgn="base">
              <a:lnSpc>
                <a:spcPct val="85000"/>
              </a:lnSpc>
              <a:spcBef>
                <a:spcPct val="0"/>
              </a:spcBef>
              <a:spcAft>
                <a:spcPct val="0"/>
              </a:spcAft>
              <a:buClr>
                <a:srgbClr val="FFC000"/>
              </a:buClr>
              <a:buSzPct val="76000"/>
              <a:defRPr/>
            </a:pPr>
            <a:endParaRPr lang="en-US" sz="1150" dirty="0">
              <a:solidFill>
                <a:schemeClr val="accent5"/>
              </a:solidFill>
              <a:latin typeface="Segoe Semibold" pitchFamily="34" charset="0"/>
            </a:endParaRPr>
          </a:p>
        </p:txBody>
      </p:sp>
      <p:sp>
        <p:nvSpPr>
          <p:cNvPr id="103" name="Rectangle 102"/>
          <p:cNvSpPr/>
          <p:nvPr/>
        </p:nvSpPr>
        <p:spPr>
          <a:xfrm>
            <a:off x="6762145" y="3293266"/>
            <a:ext cx="475488" cy="164592"/>
          </a:xfrm>
          <a:prstGeom prst="rect">
            <a:avLst/>
          </a:prstGeom>
          <a:solidFill>
            <a:schemeClr val="tx1">
              <a:lumMod val="75000"/>
              <a:alpha val="77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chemeClr val="bg1"/>
                </a:solidFill>
                <a:effectLst/>
                <a:uLnTx/>
                <a:uFillTx/>
                <a:latin typeface="+mj-lt"/>
                <a:ea typeface="+mn-ea"/>
                <a:cs typeface="+mn-cs"/>
              </a:rPr>
              <a:t>DB1</a:t>
            </a:r>
            <a:endParaRPr kumimoji="0" lang="en-US" sz="1100" b="1" i="0" u="none" strike="noStrike" kern="1200" cap="none" spc="0" normalizeH="0" baseline="0" noProof="0" dirty="0">
              <a:ln>
                <a:noFill/>
              </a:ln>
              <a:solidFill>
                <a:schemeClr val="bg1"/>
              </a:solidFill>
              <a:effectLst/>
              <a:uLnTx/>
              <a:uFillTx/>
              <a:latin typeface="+mj-lt"/>
              <a:ea typeface="+mn-ea"/>
              <a:cs typeface="+mn-cs"/>
            </a:endParaRPr>
          </a:p>
        </p:txBody>
      </p:sp>
      <p:sp>
        <p:nvSpPr>
          <p:cNvPr id="104" name="Rectangle 103"/>
          <p:cNvSpPr/>
          <p:nvPr/>
        </p:nvSpPr>
        <p:spPr>
          <a:xfrm>
            <a:off x="6762145" y="3492502"/>
            <a:ext cx="475488" cy="164592"/>
          </a:xfrm>
          <a:prstGeom prst="rect">
            <a:avLst/>
          </a:prstGeom>
          <a:solidFill>
            <a:schemeClr val="tx1">
              <a:lumMod val="75000"/>
              <a:alpha val="77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chemeClr val="bg1"/>
                </a:solidFill>
                <a:effectLst/>
                <a:uLnTx/>
                <a:uFillTx/>
                <a:latin typeface="+mj-lt"/>
                <a:ea typeface="+mn-ea"/>
                <a:cs typeface="+mn-cs"/>
              </a:rPr>
              <a:t>DB2</a:t>
            </a:r>
            <a:endParaRPr kumimoji="0" lang="en-US" sz="1100" b="1" i="0" u="none" strike="noStrike" kern="1200" cap="none" spc="0" normalizeH="0" baseline="0" noProof="0" dirty="0">
              <a:ln>
                <a:noFill/>
              </a:ln>
              <a:solidFill>
                <a:schemeClr val="bg1"/>
              </a:solidFill>
              <a:effectLst/>
              <a:uLnTx/>
              <a:uFillTx/>
              <a:latin typeface="+mj-lt"/>
              <a:ea typeface="+mn-ea"/>
              <a:cs typeface="+mn-cs"/>
            </a:endParaRPr>
          </a:p>
        </p:txBody>
      </p:sp>
      <p:sp>
        <p:nvSpPr>
          <p:cNvPr id="105" name="Rectangle 104"/>
          <p:cNvSpPr/>
          <p:nvPr/>
        </p:nvSpPr>
        <p:spPr>
          <a:xfrm>
            <a:off x="6762145" y="3890974"/>
            <a:ext cx="475488" cy="164592"/>
          </a:xfrm>
          <a:prstGeom prst="rect">
            <a:avLst/>
          </a:prstGeom>
          <a:solidFill>
            <a:schemeClr val="tx1">
              <a:lumMod val="75000"/>
              <a:alpha val="77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chemeClr val="bg1"/>
                </a:solidFill>
                <a:effectLst/>
                <a:uLnTx/>
                <a:uFillTx/>
                <a:latin typeface="+mj-lt"/>
                <a:ea typeface="+mn-ea"/>
                <a:cs typeface="+mn-cs"/>
              </a:rPr>
              <a:t>DB4</a:t>
            </a:r>
            <a:endParaRPr kumimoji="0" lang="en-US" sz="1100" b="1" i="0" u="none" strike="noStrike" kern="1200" cap="none" spc="0" normalizeH="0" baseline="0" noProof="0" dirty="0">
              <a:ln>
                <a:noFill/>
              </a:ln>
              <a:solidFill>
                <a:schemeClr val="bg1"/>
              </a:solidFill>
              <a:effectLst/>
              <a:uLnTx/>
              <a:uFillTx/>
              <a:latin typeface="+mj-lt"/>
              <a:ea typeface="+mn-ea"/>
              <a:cs typeface="+mn-cs"/>
            </a:endParaRPr>
          </a:p>
        </p:txBody>
      </p:sp>
      <p:sp>
        <p:nvSpPr>
          <p:cNvPr id="106" name="Rectangle 105"/>
          <p:cNvSpPr/>
          <p:nvPr/>
        </p:nvSpPr>
        <p:spPr>
          <a:xfrm>
            <a:off x="6762145" y="4090208"/>
            <a:ext cx="475488" cy="164592"/>
          </a:xfrm>
          <a:prstGeom prst="rect">
            <a:avLst/>
          </a:prstGeom>
          <a:solidFill>
            <a:schemeClr val="tx1">
              <a:lumMod val="75000"/>
              <a:alpha val="77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chemeClr val="bg1"/>
                </a:solidFill>
                <a:effectLst/>
                <a:uLnTx/>
                <a:uFillTx/>
                <a:latin typeface="+mj-lt"/>
                <a:ea typeface="+mn-ea"/>
                <a:cs typeface="+mn-cs"/>
              </a:rPr>
              <a:t>DB5</a:t>
            </a:r>
            <a:endParaRPr kumimoji="0" lang="en-US" sz="1100" b="1" i="0" u="none" strike="noStrike" kern="1200" cap="none" spc="0" normalizeH="0" baseline="0" noProof="0" dirty="0">
              <a:ln>
                <a:noFill/>
              </a:ln>
              <a:solidFill>
                <a:schemeClr val="bg1"/>
              </a:solidFill>
              <a:effectLst/>
              <a:uLnTx/>
              <a:uFillTx/>
              <a:latin typeface="+mj-lt"/>
              <a:ea typeface="+mn-ea"/>
              <a:cs typeface="+mn-cs"/>
            </a:endParaRPr>
          </a:p>
        </p:txBody>
      </p:sp>
      <p:sp>
        <p:nvSpPr>
          <p:cNvPr id="107" name="Rectangle 106"/>
          <p:cNvSpPr/>
          <p:nvPr/>
        </p:nvSpPr>
        <p:spPr>
          <a:xfrm>
            <a:off x="6762145" y="3691738"/>
            <a:ext cx="475488" cy="164592"/>
          </a:xfrm>
          <a:prstGeom prst="rect">
            <a:avLst/>
          </a:prstGeom>
          <a:solidFill>
            <a:schemeClr val="tx1">
              <a:lumMod val="75000"/>
              <a:alpha val="77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chemeClr val="bg1"/>
                </a:solidFill>
                <a:effectLst/>
                <a:uLnTx/>
                <a:uFillTx/>
                <a:latin typeface="+mj-lt"/>
                <a:ea typeface="+mn-ea"/>
                <a:cs typeface="+mn-cs"/>
              </a:rPr>
              <a:t>DB3</a:t>
            </a:r>
            <a:endParaRPr kumimoji="0" lang="en-US" sz="1100" b="1" i="0" u="none" strike="noStrike" kern="1200" cap="none" spc="0" normalizeH="0" baseline="0" noProof="0" dirty="0">
              <a:ln>
                <a:noFill/>
              </a:ln>
              <a:solidFill>
                <a:schemeClr val="bg1"/>
              </a:solidFill>
              <a:effectLst/>
              <a:uLnTx/>
              <a:uFillTx/>
              <a:latin typeface="+mj-lt"/>
              <a:ea typeface="+mn-ea"/>
              <a:cs typeface="+mn-cs"/>
            </a:endParaRPr>
          </a:p>
        </p:txBody>
      </p:sp>
      <p:sp>
        <p:nvSpPr>
          <p:cNvPr id="108" name="TextBox 107"/>
          <p:cNvSpPr txBox="1"/>
          <p:nvPr/>
        </p:nvSpPr>
        <p:spPr>
          <a:xfrm>
            <a:off x="7467600" y="3223978"/>
            <a:ext cx="1600200" cy="461665"/>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p>
            <a:pPr marR="0" lvl="0" indent="0" fontAlgn="auto">
              <a:lnSpc>
                <a:spcPct val="100000"/>
              </a:lnSpc>
              <a:spcBef>
                <a:spcPts val="0"/>
              </a:spcBef>
              <a:spcAft>
                <a:spcPts val="0"/>
              </a:spcAft>
              <a:buClrTx/>
              <a:buSzTx/>
              <a:buFontTx/>
              <a:buNone/>
              <a:tabLst/>
              <a:defRPr/>
            </a:pPr>
            <a:r>
              <a:rPr lang="en-US" sz="1200" dirty="0" smtClean="0">
                <a:solidFill>
                  <a:schemeClr val="bg1"/>
                </a:solidFill>
              </a:rPr>
              <a:t>Replicate databases to remote datacenter</a:t>
            </a:r>
            <a:endParaRPr lang="en-US" sz="1200" dirty="0">
              <a:solidFill>
                <a:schemeClr val="bg1"/>
              </a:solidFill>
            </a:endParaRPr>
          </a:p>
        </p:txBody>
      </p:sp>
      <p:sp>
        <p:nvSpPr>
          <p:cNvPr id="109" name="Rectangle 108"/>
          <p:cNvSpPr/>
          <p:nvPr/>
        </p:nvSpPr>
        <p:spPr>
          <a:xfrm>
            <a:off x="2198171" y="2058542"/>
            <a:ext cx="910827"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chemeClr val="bg2">
                    <a:lumMod val="90000"/>
                  </a:schemeClr>
                </a:solidFill>
                <a:effectLst/>
                <a:uLnTx/>
                <a:uFillTx/>
                <a:latin typeface="Segoe"/>
              </a:rPr>
              <a:t>Berlin</a:t>
            </a:r>
            <a:endParaRPr kumimoji="0" lang="en-US" sz="2000" b="1" i="0" u="none" strike="noStrike" kern="0" cap="none" spc="0" normalizeH="0" baseline="0" noProof="0" dirty="0">
              <a:ln>
                <a:noFill/>
              </a:ln>
              <a:solidFill>
                <a:schemeClr val="bg2">
                  <a:lumMod val="90000"/>
                </a:schemeClr>
              </a:solidFill>
              <a:effectLst/>
              <a:uLnTx/>
              <a:uFillTx/>
              <a:latin typeface="Segoe"/>
            </a:endParaRPr>
          </a:p>
        </p:txBody>
      </p:sp>
      <p:pic>
        <p:nvPicPr>
          <p:cNvPr id="110" name="Picture 3" descr="\\eventsql\dvd\Online_ART\DVD_ART34\Artwork_Imagery\Icons - Illustrations\_WINDOWS SERVER ICONS\Misc\building office with shadow.png"/>
          <p:cNvPicPr>
            <a:picLocks noChangeAspect="1" noChangeArrowheads="1"/>
          </p:cNvPicPr>
          <p:nvPr/>
        </p:nvPicPr>
        <p:blipFill>
          <a:blip r:embed="rId3" cstate="email"/>
          <a:srcRect/>
          <a:stretch>
            <a:fillRect/>
          </a:stretch>
        </p:blipFill>
        <p:spPr bwMode="auto">
          <a:xfrm>
            <a:off x="3695163" y="3481727"/>
            <a:ext cx="1295400" cy="1328474"/>
          </a:xfrm>
          <a:prstGeom prst="rect">
            <a:avLst/>
          </a:prstGeom>
          <a:noFill/>
        </p:spPr>
      </p:pic>
      <p:sp>
        <p:nvSpPr>
          <p:cNvPr id="111" name="Rectangle 110"/>
          <p:cNvSpPr/>
          <p:nvPr/>
        </p:nvSpPr>
        <p:spPr>
          <a:xfrm>
            <a:off x="6655122" y="2058542"/>
            <a:ext cx="811441"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chemeClr val="bg2">
                    <a:lumMod val="90000"/>
                  </a:schemeClr>
                </a:solidFill>
                <a:effectLst/>
                <a:uLnTx/>
                <a:uFillTx/>
                <a:latin typeface="Segoe"/>
              </a:rPr>
              <a:t>Paris</a:t>
            </a:r>
            <a:endParaRPr kumimoji="0" lang="en-US" sz="2000" b="1" i="0" u="none" strike="noStrike" kern="0" cap="none" spc="0" normalizeH="0" baseline="0" noProof="0" dirty="0">
              <a:ln>
                <a:noFill/>
              </a:ln>
              <a:solidFill>
                <a:schemeClr val="bg2">
                  <a:lumMod val="90000"/>
                </a:schemeClr>
              </a:solidFill>
              <a:effectLst/>
              <a:uLnTx/>
              <a:uFillTx/>
              <a:latin typeface="Segoe"/>
            </a:endParaRPr>
          </a:p>
        </p:txBody>
      </p:sp>
      <p:pic>
        <p:nvPicPr>
          <p:cNvPr id="112" name="Picture 3" descr="\\eventsql\dvd\Online_ART\DVD_ART34\Artwork_Imagery\Icons - Illustrations\_WINDOWS SERVER ICONS\Misc\building office with shadow.png"/>
          <p:cNvPicPr>
            <a:picLocks noChangeAspect="1" noChangeArrowheads="1"/>
          </p:cNvPicPr>
          <p:nvPr/>
        </p:nvPicPr>
        <p:blipFill>
          <a:blip r:embed="rId4" cstate="email">
            <a:duotone>
              <a:prstClr val="black"/>
              <a:srgbClr val="0066CC">
                <a:tint val="45000"/>
                <a:satMod val="400000"/>
              </a:srgbClr>
            </a:duotone>
          </a:blip>
          <a:srcRect/>
          <a:stretch>
            <a:fillRect/>
          </a:stretch>
        </p:blipFill>
        <p:spPr bwMode="auto">
          <a:xfrm>
            <a:off x="7620000" y="3862727"/>
            <a:ext cx="914400" cy="937746"/>
          </a:xfrm>
          <a:prstGeom prst="rect">
            <a:avLst/>
          </a:prstGeom>
          <a:noFill/>
        </p:spPr>
      </p:pic>
      <p:cxnSp>
        <p:nvCxnSpPr>
          <p:cNvPr id="113" name="Straight Arrow Connector 112"/>
          <p:cNvCxnSpPr/>
          <p:nvPr/>
        </p:nvCxnSpPr>
        <p:spPr>
          <a:xfrm rot="10800000">
            <a:off x="7162800" y="3172917"/>
            <a:ext cx="304800" cy="152400"/>
          </a:xfrm>
          <a:prstGeom prst="straightConnector1">
            <a:avLst/>
          </a:prstGeom>
          <a:noFill/>
          <a:ln w="25400" cap="flat" cmpd="sng" algn="ctr">
            <a:solidFill>
              <a:schemeClr val="accent1"/>
            </a:solidFill>
            <a:prstDash val="solid"/>
            <a:headEnd type="none" w="med" len="med"/>
            <a:tailEnd type="triangle" w="med" len="med"/>
          </a:ln>
          <a:effectLst>
            <a:outerShdw blurRad="50800" dist="38100" dir="5400000" algn="t" rotWithShape="0">
              <a:prstClr val="black">
                <a:alpha val="40000"/>
              </a:prstClr>
            </a:outerShdw>
          </a:effectLst>
        </p:spPr>
      </p:cxnSp>
      <p:cxnSp>
        <p:nvCxnSpPr>
          <p:cNvPr id="114" name="Straight Arrow Connector 113"/>
          <p:cNvCxnSpPr/>
          <p:nvPr/>
        </p:nvCxnSpPr>
        <p:spPr>
          <a:xfrm>
            <a:off x="2438400" y="3766751"/>
            <a:ext cx="381000" cy="1588"/>
          </a:xfrm>
          <a:prstGeom prst="straightConnector1">
            <a:avLst/>
          </a:prstGeom>
          <a:noFill/>
          <a:ln w="25400" cap="flat" cmpd="sng" algn="ctr">
            <a:solidFill>
              <a:schemeClr val="accent1"/>
            </a:solidFill>
            <a:prstDash val="solid"/>
            <a:headEnd type="none" w="med" len="med"/>
            <a:tailEnd type="triangle" w="med" len="med"/>
          </a:ln>
          <a:effectLst>
            <a:outerShdw blurRad="50800" dist="38100" dir="5400000" algn="t" rotWithShape="0">
              <a:prstClr val="black">
                <a:alpha val="40000"/>
              </a:prstClr>
            </a:outerShdw>
          </a:effectLst>
        </p:spPr>
      </p:cxnSp>
      <p:sp>
        <p:nvSpPr>
          <p:cNvPr id="41" name="Rectangle 40"/>
          <p:cNvSpPr/>
          <p:nvPr/>
        </p:nvSpPr>
        <p:spPr>
          <a:xfrm>
            <a:off x="0" y="1069026"/>
            <a:ext cx="9144000" cy="867930"/>
          </a:xfrm>
          <a:prstGeom prst="rect">
            <a:avLst/>
          </a:prstGeom>
        </p:spPr>
        <p:txBody>
          <a:bodyPr wrap="square">
            <a:spAutoFit/>
          </a:bodyPr>
          <a:lstStyle/>
          <a:p>
            <a:pPr algn="ctr">
              <a:lnSpc>
                <a:spcPct val="90000"/>
              </a:lnSpc>
              <a:spcBef>
                <a:spcPct val="20000"/>
              </a:spcBef>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Simplify mailbox resiliency with new unified solution for High Availability, Backup, and Disaster Recovery</a:t>
            </a:r>
          </a:p>
        </p:txBody>
      </p:sp>
    </p:spTree>
    <p:extLst>
      <p:ext uri="{BB962C8B-B14F-4D97-AF65-F5344CB8AC3E}">
        <p14:creationId xmlns="" xmlns:p14="http://schemas.microsoft.com/office/powerpoint/2010/main" val="34359180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bwMode="auto">
          <a:xfrm>
            <a:off x="304801" y="2057400"/>
            <a:ext cx="3505199" cy="4267200"/>
          </a:xfrm>
          <a:prstGeom prst="roundRect">
            <a:avLst>
              <a:gd name="adj" fmla="val 1953"/>
            </a:avLst>
          </a:prstGeom>
          <a:gradFill flip="none" rotWithShape="1">
            <a:gsLst>
              <a:gs pos="0">
                <a:schemeClr val="bg1">
                  <a:lumMod val="85000"/>
                  <a:alpha val="67000"/>
                </a:schemeClr>
              </a:gs>
              <a:gs pos="50000">
                <a:schemeClr val="tx1">
                  <a:lumMod val="20000"/>
                  <a:lumOff val="80000"/>
                  <a:alpha val="41000"/>
                </a:schemeClr>
              </a:gs>
              <a:gs pos="100000">
                <a:schemeClr val="bg1">
                  <a:lumMod val="95000"/>
                  <a:alpha val="60000"/>
                </a:schemeClr>
              </a:gs>
            </a:gsLst>
            <a:lin ang="13500000" scaled="1"/>
            <a:tileRect/>
          </a:gradFill>
          <a:ln>
            <a:solidFill>
              <a:schemeClr val="accent1"/>
            </a:solid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smtClean="0">
              <a:gradFill>
                <a:gsLst>
                  <a:gs pos="0">
                    <a:schemeClr val="tx1"/>
                  </a:gs>
                  <a:gs pos="50000">
                    <a:schemeClr val="tx1"/>
                  </a:gs>
                </a:gsLst>
                <a:lin ang="5400000" scaled="0"/>
              </a:gradFill>
              <a:latin typeface="Segoe" pitchFamily="34" charset="0"/>
            </a:endParaRPr>
          </a:p>
        </p:txBody>
      </p:sp>
      <p:grpSp>
        <p:nvGrpSpPr>
          <p:cNvPr id="2" name="Group 25"/>
          <p:cNvGrpSpPr/>
          <p:nvPr/>
        </p:nvGrpSpPr>
        <p:grpSpPr>
          <a:xfrm>
            <a:off x="381000" y="2209800"/>
            <a:ext cx="3244909" cy="4029504"/>
            <a:chOff x="304800" y="2396612"/>
            <a:chExt cx="3244909" cy="4029504"/>
          </a:xfrm>
        </p:grpSpPr>
        <p:pic>
          <p:nvPicPr>
            <p:cNvPr id="46081" name="Picture 1" descr="\\eventsql\dvd\Online_ART\DVD_ART34\Artwork_Imagery\Icons - Illustrations\_VIRTUALIZATION ICONS\server.png"/>
            <p:cNvPicPr>
              <a:picLocks noChangeAspect="1" noChangeArrowheads="1"/>
            </p:cNvPicPr>
            <p:nvPr/>
          </p:nvPicPr>
          <p:blipFill>
            <a:blip r:embed="rId3" cstate="print"/>
            <a:srcRect/>
            <a:stretch>
              <a:fillRect/>
            </a:stretch>
          </p:blipFill>
          <p:spPr bwMode="auto">
            <a:xfrm>
              <a:off x="1213605" y="3429001"/>
              <a:ext cx="1295400" cy="1029474"/>
            </a:xfrm>
            <a:prstGeom prst="rect">
              <a:avLst/>
            </a:prstGeom>
            <a:noFill/>
          </p:spPr>
        </p:pic>
        <p:pic>
          <p:nvPicPr>
            <p:cNvPr id="87" name="Picture 3" descr="\\eventsql\dvd27\Clip_Installer\DVD_ART\Artwork_Imagery\HARDWARE_IMAGERY\Illustration - Misc Hardware\Windows Server Icons\Hardware\Computer.png"/>
            <p:cNvPicPr>
              <a:picLocks noChangeAspect="1" noChangeArrowheads="1"/>
            </p:cNvPicPr>
            <p:nvPr/>
          </p:nvPicPr>
          <p:blipFill>
            <a:blip r:embed="rId4" cstate="screen"/>
            <a:srcRect/>
            <a:stretch>
              <a:fillRect/>
            </a:stretch>
          </p:blipFill>
          <p:spPr bwMode="auto">
            <a:xfrm>
              <a:off x="1358385" y="2396612"/>
              <a:ext cx="1005840" cy="839585"/>
            </a:xfrm>
            <a:prstGeom prst="rect">
              <a:avLst/>
            </a:prstGeom>
            <a:noFill/>
          </p:spPr>
        </p:pic>
        <p:cxnSp>
          <p:nvCxnSpPr>
            <p:cNvPr id="91" name="Straight Arrow Connector 90"/>
            <p:cNvCxnSpPr/>
            <p:nvPr/>
          </p:nvCxnSpPr>
          <p:spPr>
            <a:xfrm flipV="1">
              <a:off x="838200" y="4191000"/>
              <a:ext cx="762000" cy="567812"/>
            </a:xfrm>
            <a:prstGeom prst="straightConnector1">
              <a:avLst/>
            </a:prstGeom>
            <a:ln w="19050">
              <a:solidFill>
                <a:schemeClr val="tx1"/>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rot="16200000" flipH="1">
              <a:off x="1594604" y="3543298"/>
              <a:ext cx="533402" cy="2"/>
            </a:xfrm>
            <a:prstGeom prst="straightConnector1">
              <a:avLst/>
            </a:prstGeom>
            <a:ln w="19050">
              <a:solidFill>
                <a:schemeClr val="tx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8" name="Right Arrow 97"/>
            <p:cNvSpPr/>
            <p:nvPr/>
          </p:nvSpPr>
          <p:spPr bwMode="auto">
            <a:xfrm>
              <a:off x="1981200" y="5334000"/>
              <a:ext cx="533400" cy="152400"/>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endParaRPr lang="en-US" sz="2300" kern="1200" dirty="0">
                <a:solidFill>
                  <a:srgbClr val="FFFFFF"/>
                </a:solidFill>
                <a:effectLst>
                  <a:outerShdw blurRad="38100" dist="38100" dir="2700000" algn="tl">
                    <a:srgbClr val="000000">
                      <a:alpha val="43137"/>
                    </a:srgbClr>
                  </a:outerShdw>
                </a:effectLst>
                <a:latin typeface="Segoe" pitchFamily="34" charset="0"/>
                <a:ea typeface="+mn-ea"/>
                <a:cs typeface="+mn-cs"/>
              </a:endParaRPr>
            </a:p>
          </p:txBody>
        </p:sp>
        <p:sp>
          <p:nvSpPr>
            <p:cNvPr id="104" name="Rectangle 103"/>
            <p:cNvSpPr/>
            <p:nvPr/>
          </p:nvSpPr>
          <p:spPr>
            <a:xfrm>
              <a:off x="2384454" y="2619284"/>
              <a:ext cx="950901" cy="253916"/>
            </a:xfrm>
            <a:prstGeom prst="rect">
              <a:avLst/>
            </a:prstGeom>
          </p:spPr>
          <p:txBody>
            <a:bodyPr wrap="none">
              <a:spAutoFit/>
            </a:bodyPr>
            <a:lstStyle/>
            <a:p>
              <a:pPr algn="ctr" defTabSz="914363" rtl="0"/>
              <a:r>
                <a:rPr lang="en-US" sz="1050" kern="1200" dirty="0" smtClean="0">
                  <a:latin typeface="Segoe"/>
                  <a:ea typeface="+mn-ea"/>
                  <a:cs typeface="+mn-cs"/>
                </a:rPr>
                <a:t>E-mail </a:t>
              </a:r>
              <a:r>
                <a:rPr lang="en-US" sz="1050" kern="1200" dirty="0">
                  <a:latin typeface="Segoe"/>
                  <a:ea typeface="+mn-ea"/>
                  <a:cs typeface="+mn-cs"/>
                </a:rPr>
                <a:t>Client</a:t>
              </a:r>
            </a:p>
          </p:txBody>
        </p:sp>
        <p:grpSp>
          <p:nvGrpSpPr>
            <p:cNvPr id="3" name="Group 105"/>
            <p:cNvGrpSpPr/>
            <p:nvPr/>
          </p:nvGrpSpPr>
          <p:grpSpPr>
            <a:xfrm>
              <a:off x="304800" y="4800600"/>
              <a:ext cx="1197764" cy="1625516"/>
              <a:chOff x="391257" y="4953000"/>
              <a:chExt cx="1197764" cy="1625516"/>
            </a:xfrm>
          </p:grpSpPr>
          <p:pic>
            <p:nvPicPr>
              <p:cNvPr id="46082" name="Picture 2" descr="\\eventsql\dvd\Online_ART\DVD_ART34\Artwork_Imagery\Icons - Illustrations\_WINDOWS SERVER ICONS\Hardware\Virtual Servers 2.png"/>
              <p:cNvPicPr>
                <a:picLocks noChangeAspect="1" noChangeArrowheads="1"/>
              </p:cNvPicPr>
              <p:nvPr/>
            </p:nvPicPr>
            <p:blipFill>
              <a:blip r:embed="rId5" cstate="print"/>
              <a:srcRect/>
              <a:stretch>
                <a:fillRect/>
              </a:stretch>
            </p:blipFill>
            <p:spPr bwMode="auto">
              <a:xfrm>
                <a:off x="564320" y="4953000"/>
                <a:ext cx="851638" cy="1390650"/>
              </a:xfrm>
              <a:prstGeom prst="rect">
                <a:avLst/>
              </a:prstGeom>
              <a:noFill/>
            </p:spPr>
          </p:pic>
          <p:sp>
            <p:nvSpPr>
              <p:cNvPr id="105" name="Rectangle 104"/>
              <p:cNvSpPr/>
              <p:nvPr/>
            </p:nvSpPr>
            <p:spPr>
              <a:xfrm>
                <a:off x="391257" y="6324600"/>
                <a:ext cx="1197764" cy="253916"/>
              </a:xfrm>
              <a:prstGeom prst="rect">
                <a:avLst/>
              </a:prstGeom>
            </p:spPr>
            <p:txBody>
              <a:bodyPr wrap="none">
                <a:spAutoFit/>
              </a:bodyPr>
              <a:lstStyle/>
              <a:p>
                <a:pPr algn="r" defTabSz="914363" rtl="0"/>
                <a:r>
                  <a:rPr lang="en-US" sz="1050" kern="1200" dirty="0">
                    <a:latin typeface="Segoe"/>
                    <a:ea typeface="+mn-ea"/>
                    <a:cs typeface="+mn-cs"/>
                  </a:rPr>
                  <a:t>Mailbox Server 1</a:t>
                </a:r>
              </a:p>
            </p:txBody>
          </p:sp>
        </p:grpSp>
        <p:grpSp>
          <p:nvGrpSpPr>
            <p:cNvPr id="4" name="Group 106"/>
            <p:cNvGrpSpPr/>
            <p:nvPr/>
          </p:nvGrpSpPr>
          <p:grpSpPr>
            <a:xfrm>
              <a:off x="2351945" y="4800600"/>
              <a:ext cx="1197764" cy="1625516"/>
              <a:chOff x="391259" y="4953000"/>
              <a:chExt cx="1197764" cy="1625516"/>
            </a:xfrm>
          </p:grpSpPr>
          <p:pic>
            <p:nvPicPr>
              <p:cNvPr id="108" name="Picture 2" descr="\\eventsql\dvd\Online_ART\DVD_ART34\Artwork_Imagery\Icons - Illustrations\_WINDOWS SERVER ICONS\Hardware\Virtual Servers 2.png"/>
              <p:cNvPicPr>
                <a:picLocks noChangeAspect="1" noChangeArrowheads="1"/>
              </p:cNvPicPr>
              <p:nvPr/>
            </p:nvPicPr>
            <p:blipFill>
              <a:blip r:embed="rId5" cstate="print"/>
              <a:srcRect/>
              <a:stretch>
                <a:fillRect/>
              </a:stretch>
            </p:blipFill>
            <p:spPr bwMode="auto">
              <a:xfrm>
                <a:off x="564320" y="4953000"/>
                <a:ext cx="851638" cy="1390650"/>
              </a:xfrm>
              <a:prstGeom prst="rect">
                <a:avLst/>
              </a:prstGeom>
              <a:noFill/>
            </p:spPr>
          </p:pic>
          <p:sp>
            <p:nvSpPr>
              <p:cNvPr id="109" name="Rectangle 108"/>
              <p:cNvSpPr/>
              <p:nvPr/>
            </p:nvSpPr>
            <p:spPr>
              <a:xfrm>
                <a:off x="391259" y="6324600"/>
                <a:ext cx="1197764" cy="253916"/>
              </a:xfrm>
              <a:prstGeom prst="rect">
                <a:avLst/>
              </a:prstGeom>
            </p:spPr>
            <p:txBody>
              <a:bodyPr wrap="none">
                <a:spAutoFit/>
              </a:bodyPr>
              <a:lstStyle/>
              <a:p>
                <a:pPr algn="r" defTabSz="914363" rtl="0"/>
                <a:r>
                  <a:rPr lang="en-US" sz="1050" kern="1200" dirty="0">
                    <a:latin typeface="Segoe"/>
                    <a:ea typeface="+mn-ea"/>
                    <a:cs typeface="+mn-cs"/>
                  </a:rPr>
                  <a:t>Mailbox Server 2</a:t>
                </a:r>
              </a:p>
            </p:txBody>
          </p:sp>
        </p:grpSp>
        <p:cxnSp>
          <p:nvCxnSpPr>
            <p:cNvPr id="112" name="Straight Arrow Connector 111"/>
            <p:cNvCxnSpPr/>
            <p:nvPr/>
          </p:nvCxnSpPr>
          <p:spPr>
            <a:xfrm flipH="1" flipV="1">
              <a:off x="2133600" y="4191000"/>
              <a:ext cx="762000" cy="567812"/>
            </a:xfrm>
            <a:prstGeom prst="straightConnector1">
              <a:avLst/>
            </a:prstGeom>
            <a:ln w="19050">
              <a:solidFill>
                <a:schemeClr val="tx1"/>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03" name="Rectangle 102"/>
            <p:cNvSpPr/>
            <p:nvPr/>
          </p:nvSpPr>
          <p:spPr>
            <a:xfrm>
              <a:off x="1143000" y="4428696"/>
              <a:ext cx="1436611" cy="253916"/>
            </a:xfrm>
            <a:prstGeom prst="rect">
              <a:avLst/>
            </a:prstGeom>
          </p:spPr>
          <p:txBody>
            <a:bodyPr wrap="none">
              <a:spAutoFit/>
            </a:bodyPr>
            <a:lstStyle/>
            <a:p>
              <a:pPr algn="ctr" defTabSz="914363" rtl="0"/>
              <a:r>
                <a:rPr lang="en-US" sz="1050" kern="1200" dirty="0">
                  <a:latin typeface="Segoe"/>
                  <a:ea typeface="+mn-ea"/>
                  <a:cs typeface="+mn-cs"/>
                </a:rPr>
                <a:t>Client Access Server</a:t>
              </a:r>
            </a:p>
          </p:txBody>
        </p:sp>
        <p:pic>
          <p:nvPicPr>
            <p:cNvPr id="46083" name="Picture 3" descr="\\eventsql\dvd\Online_ART\DVD_ART34\Artwork_Imagery\Icons - Illustrations\_MSN ICONS\MSN icon envelope email mail letter.png"/>
            <p:cNvPicPr>
              <a:picLocks noChangeAspect="1" noChangeArrowheads="1"/>
            </p:cNvPicPr>
            <p:nvPr/>
          </p:nvPicPr>
          <p:blipFill>
            <a:blip r:embed="rId6" cstate="print"/>
            <a:srcRect/>
            <a:stretch>
              <a:fillRect/>
            </a:stretch>
          </p:blipFill>
          <p:spPr bwMode="auto">
            <a:xfrm>
              <a:off x="1371600" y="5166360"/>
              <a:ext cx="335601" cy="548640"/>
            </a:xfrm>
            <a:prstGeom prst="rect">
              <a:avLst/>
            </a:prstGeom>
            <a:noFill/>
          </p:spPr>
        </p:pic>
        <p:pic>
          <p:nvPicPr>
            <p:cNvPr id="114" name="Picture 3" descr="\\eventsql\dvd\Online_ART\DVD_ART34\Artwork_Imagery\Icons - Illustrations\_MSN ICONS\MSN icon envelope email mail letter.png"/>
            <p:cNvPicPr>
              <a:picLocks noChangeAspect="1" noChangeArrowheads="1"/>
            </p:cNvPicPr>
            <p:nvPr/>
          </p:nvPicPr>
          <p:blipFill>
            <a:blip r:embed="rId6" cstate="print"/>
            <a:srcRect/>
            <a:stretch>
              <a:fillRect/>
            </a:stretch>
          </p:blipFill>
          <p:spPr bwMode="auto">
            <a:xfrm>
              <a:off x="1508599" y="5288280"/>
              <a:ext cx="335601" cy="548640"/>
            </a:xfrm>
            <a:prstGeom prst="rect">
              <a:avLst/>
            </a:prstGeom>
            <a:noFill/>
          </p:spPr>
        </p:pic>
        <p:pic>
          <p:nvPicPr>
            <p:cNvPr id="115" name="Picture 3" descr="\\eventsql\dvd\Online_ART\DVD_ART34\Artwork_Imagery\Icons - Illustrations\_MSN ICONS\MSN icon envelope email mail letter.png"/>
            <p:cNvPicPr>
              <a:picLocks noChangeAspect="1" noChangeArrowheads="1"/>
            </p:cNvPicPr>
            <p:nvPr/>
          </p:nvPicPr>
          <p:blipFill>
            <a:blip r:embed="rId6" cstate="print"/>
            <a:srcRect/>
            <a:stretch>
              <a:fillRect/>
            </a:stretch>
          </p:blipFill>
          <p:spPr bwMode="auto">
            <a:xfrm>
              <a:off x="1645599" y="5410200"/>
              <a:ext cx="335601" cy="548640"/>
            </a:xfrm>
            <a:prstGeom prst="rect">
              <a:avLst/>
            </a:prstGeom>
            <a:noFill/>
          </p:spPr>
        </p:pic>
      </p:grpSp>
      <p:sp>
        <p:nvSpPr>
          <p:cNvPr id="23" name="Text Placeholder 70"/>
          <p:cNvSpPr txBox="1">
            <a:spLocks/>
          </p:cNvSpPr>
          <p:nvPr/>
        </p:nvSpPr>
        <p:spPr>
          <a:xfrm>
            <a:off x="3886199" y="2042279"/>
            <a:ext cx="5257801" cy="2936188"/>
          </a:xfrm>
          <a:prstGeom prst="rect">
            <a:avLst/>
          </a:prstGeom>
        </p:spPr>
        <p:txBody>
          <a:bodyPr vert="horz" wrap="square" lIns="0" tIns="0" rIns="0" bIns="0" rtlCol="0">
            <a:spAutoFit/>
          </a:bodyPr>
          <a:lstStyle/>
          <a:p>
            <a:pPr marL="396875" indent="-287338">
              <a:spcBef>
                <a:spcPct val="20000"/>
              </a:spcBef>
              <a:buClr>
                <a:schemeClr val="bg1">
                  <a:lumMod val="50000"/>
                </a:schemeClr>
              </a:buClr>
              <a:buSzPct val="125000"/>
              <a:buFont typeface="Arial" pitchFamily="34" charset="0"/>
              <a:buChar char="•"/>
              <a:defRPr/>
            </a:pPr>
            <a:r>
              <a:rPr lang="en-US" sz="2400" dirty="0">
                <a:solidFill>
                  <a:schemeClr val="bg2">
                    <a:lumMod val="90000"/>
                  </a:schemeClr>
                </a:solidFill>
              </a:rPr>
              <a:t>Users remain online while their mailboxes are moved between servers</a:t>
            </a:r>
          </a:p>
          <a:p>
            <a:pPr marL="854056" lvl="2" indent="-396875">
              <a:lnSpc>
                <a:spcPct val="90000"/>
              </a:lnSpc>
              <a:spcBef>
                <a:spcPct val="20000"/>
              </a:spcBef>
              <a:buClr>
                <a:srgbClr val="777777"/>
              </a:buClr>
              <a:buSzPct val="130000"/>
              <a:buBlip>
                <a:blip r:embed="rId7"/>
              </a:buBlip>
            </a:pPr>
            <a:r>
              <a:rPr lang="en-US" sz="2000" dirty="0">
                <a:solidFill>
                  <a:srgbClr val="99CC99"/>
                </a:solidFill>
              </a:rPr>
              <a:t>Sending messages</a:t>
            </a:r>
          </a:p>
          <a:p>
            <a:pPr marL="854056" lvl="2" indent="-396875">
              <a:lnSpc>
                <a:spcPct val="90000"/>
              </a:lnSpc>
              <a:spcBef>
                <a:spcPct val="20000"/>
              </a:spcBef>
              <a:buClr>
                <a:srgbClr val="777777"/>
              </a:buClr>
              <a:buSzPct val="130000"/>
              <a:buBlip>
                <a:blip r:embed="rId7"/>
              </a:buBlip>
            </a:pPr>
            <a:r>
              <a:rPr lang="en-US" sz="2000" dirty="0">
                <a:solidFill>
                  <a:srgbClr val="99CC99"/>
                </a:solidFill>
              </a:rPr>
              <a:t>Receiving messages</a:t>
            </a:r>
          </a:p>
          <a:p>
            <a:pPr marL="854056" lvl="2" indent="-396875">
              <a:lnSpc>
                <a:spcPct val="90000"/>
              </a:lnSpc>
              <a:spcBef>
                <a:spcPct val="20000"/>
              </a:spcBef>
              <a:buClr>
                <a:srgbClr val="777777"/>
              </a:buClr>
              <a:buSzPct val="130000"/>
              <a:buBlip>
                <a:blip r:embed="rId7"/>
              </a:buBlip>
            </a:pPr>
            <a:r>
              <a:rPr lang="en-US" sz="2000" dirty="0">
                <a:solidFill>
                  <a:srgbClr val="99CC99"/>
                </a:solidFill>
              </a:rPr>
              <a:t>Accessing entire </a:t>
            </a:r>
            <a:r>
              <a:rPr lang="en-US" sz="2000" dirty="0" smtClean="0">
                <a:solidFill>
                  <a:srgbClr val="99CC99"/>
                </a:solidFill>
              </a:rPr>
              <a:t>mailbox</a:t>
            </a:r>
          </a:p>
          <a:p>
            <a:pPr marL="396875" indent="-287338">
              <a:spcBef>
                <a:spcPct val="20000"/>
              </a:spcBef>
              <a:buClr>
                <a:schemeClr val="bg1">
                  <a:lumMod val="50000"/>
                </a:schemeClr>
              </a:buClr>
              <a:buSzPct val="125000"/>
              <a:buFont typeface="Arial" pitchFamily="34" charset="0"/>
              <a:buChar char="•"/>
              <a:defRPr/>
            </a:pPr>
            <a:r>
              <a:rPr lang="en-US" sz="2400" dirty="0" smtClean="0">
                <a:solidFill>
                  <a:schemeClr val="bg2">
                    <a:lumMod val="90000"/>
                  </a:schemeClr>
                </a:solidFill>
              </a:rPr>
              <a:t>Administrators </a:t>
            </a:r>
            <a:r>
              <a:rPr lang="en-US" sz="2400" dirty="0">
                <a:solidFill>
                  <a:schemeClr val="bg2">
                    <a:lumMod val="90000"/>
                  </a:schemeClr>
                </a:solidFill>
              </a:rPr>
              <a:t>can perform migration and maintenance during regular </a:t>
            </a:r>
            <a:r>
              <a:rPr lang="en-US" sz="2400" dirty="0" smtClean="0">
                <a:solidFill>
                  <a:schemeClr val="bg2">
                    <a:lumMod val="90000"/>
                  </a:schemeClr>
                </a:solidFill>
              </a:rPr>
              <a:t>hours</a:t>
            </a:r>
          </a:p>
          <a:p>
            <a:pPr algn="l" defTabSz="914363" rtl="0">
              <a:spcBef>
                <a:spcPct val="20000"/>
              </a:spcBef>
              <a:defRPr/>
            </a:pPr>
            <a:endParaRPr lang="en-US" sz="2000" kern="1200" dirty="0">
              <a:latin typeface="Segoe"/>
              <a:ea typeface="+mn-ea"/>
              <a:cs typeface="+mn-cs"/>
            </a:endParaRPr>
          </a:p>
        </p:txBody>
      </p:sp>
      <p:sp>
        <p:nvSpPr>
          <p:cNvPr id="27" name="Rectangle 26"/>
          <p:cNvSpPr/>
          <p:nvPr/>
        </p:nvSpPr>
        <p:spPr>
          <a:xfrm>
            <a:off x="737334" y="1069210"/>
            <a:ext cx="7659414" cy="867930"/>
          </a:xfrm>
          <a:prstGeom prst="rect">
            <a:avLst/>
          </a:prstGeom>
        </p:spPr>
        <p:txBody>
          <a:bodyPr wrap="square">
            <a:spAutoFit/>
          </a:bodyPr>
          <a:lstStyle/>
          <a:p>
            <a:pPr algn="ctr">
              <a:lnSpc>
                <a:spcPct val="90000"/>
              </a:lnSpc>
              <a:spcBef>
                <a:spcPct val="20000"/>
              </a:spcBef>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Keep your users productive during mailbox moves and maintenance</a:t>
            </a:r>
          </a:p>
        </p:txBody>
      </p:sp>
      <p:sp>
        <p:nvSpPr>
          <p:cNvPr id="30" name="Title 42"/>
          <p:cNvSpPr>
            <a:spLocks noGrp="1"/>
          </p:cNvSpPr>
          <p:nvPr>
            <p:ph type="title"/>
          </p:nvPr>
        </p:nvSpPr>
        <p:spPr>
          <a:xfrm>
            <a:off x="314325" y="257175"/>
            <a:ext cx="8382000" cy="664797"/>
          </a:xfrm>
        </p:spPr>
        <p:txBody>
          <a:bodyPr/>
          <a:lstStyle/>
          <a:p>
            <a:r>
              <a:rPr lang="en-US" dirty="0"/>
              <a:t>Continuous Availability</a:t>
            </a:r>
          </a:p>
        </p:txBody>
      </p:sp>
    </p:spTree>
    <p:extLst>
      <p:ext uri="{BB962C8B-B14F-4D97-AF65-F5344CB8AC3E}">
        <p14:creationId xmlns="" xmlns:p14="http://schemas.microsoft.com/office/powerpoint/2010/main" val="171148894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 Same Side Corner Rectangle 28"/>
          <p:cNvSpPr/>
          <p:nvPr/>
        </p:nvSpPr>
        <p:spPr bwMode="auto">
          <a:xfrm>
            <a:off x="735874" y="2254284"/>
            <a:ext cx="2286000" cy="4672584"/>
          </a:xfrm>
          <a:prstGeom prst="round2SameRect">
            <a:avLst>
              <a:gd name="adj1" fmla="val 12098"/>
              <a:gd name="adj2" fmla="val 0"/>
            </a:avLst>
          </a:prstGeom>
          <a:gradFill flip="none" rotWithShape="1">
            <a:gsLst>
              <a:gs pos="0">
                <a:srgbClr val="B64506"/>
              </a:gs>
              <a:gs pos="25000">
                <a:srgbClr val="CB790B"/>
              </a:gs>
              <a:gs pos="80000">
                <a:srgbClr val="FA9B00"/>
              </a:gs>
              <a:gs pos="100000">
                <a:srgbClr val="FFC971">
                  <a:alpha val="18000"/>
                </a:srgbClr>
              </a:gs>
            </a:gsLst>
            <a:lin ang="5400000" scaled="1"/>
            <a:tileRect/>
          </a:gradFill>
          <a:ln>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algn="ctr" fontAlgn="base">
              <a:lnSpc>
                <a:spcPct val="90000"/>
              </a:lnSpc>
              <a:spcBef>
                <a:spcPct val="20000"/>
              </a:spcBef>
              <a:spcAft>
                <a:spcPct val="0"/>
              </a:spcAft>
              <a:defRPr/>
            </a:pPr>
            <a:r>
              <a:rPr lang="en-US" altLang="zh-CN" dirty="0" smtClean="0">
                <a:solidFill>
                  <a:schemeClr val="accent5"/>
                </a:solidFill>
                <a:latin typeface="Segoe" pitchFamily="34" charset="0"/>
              </a:rPr>
              <a:t>Compliance Officer</a:t>
            </a:r>
          </a:p>
        </p:txBody>
      </p:sp>
      <p:sp>
        <p:nvSpPr>
          <p:cNvPr id="30" name="Round Same Side Corner Rectangle 29"/>
          <p:cNvSpPr/>
          <p:nvPr/>
        </p:nvSpPr>
        <p:spPr bwMode="auto">
          <a:xfrm>
            <a:off x="3429000" y="2253242"/>
            <a:ext cx="2286000" cy="4674669"/>
          </a:xfrm>
          <a:prstGeom prst="round2SameRect">
            <a:avLst>
              <a:gd name="adj1" fmla="val 12098"/>
              <a:gd name="adj2" fmla="val 0"/>
            </a:avLst>
          </a:prstGeom>
          <a:gradFill flip="none" rotWithShape="1">
            <a:gsLst>
              <a:gs pos="0">
                <a:schemeClr val="bg2">
                  <a:lumMod val="25000"/>
                </a:schemeClr>
              </a:gs>
              <a:gs pos="25000">
                <a:schemeClr val="accent2">
                  <a:lumMod val="75000"/>
                </a:schemeClr>
              </a:gs>
              <a:gs pos="80000">
                <a:schemeClr val="accent2"/>
              </a:gs>
              <a:gs pos="100000">
                <a:schemeClr val="bg2">
                  <a:lumMod val="90000"/>
                  <a:alpha val="17000"/>
                </a:schemeClr>
              </a:gs>
            </a:gsLst>
            <a:lin ang="5400000" scaled="1"/>
            <a:tileRect/>
          </a:gradFill>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indent="-290513" algn="ctr" defTabSz="914099" fontAlgn="base">
              <a:lnSpc>
                <a:spcPct val="85000"/>
              </a:lnSpc>
              <a:spcBef>
                <a:spcPct val="0"/>
              </a:spcBef>
              <a:spcAft>
                <a:spcPct val="0"/>
              </a:spcAft>
              <a:defRPr/>
            </a:pPr>
            <a:r>
              <a:rPr lang="en-US" altLang="zh-CN" dirty="0">
                <a:solidFill>
                  <a:schemeClr val="accent5"/>
                </a:solidFill>
                <a:latin typeface="Segoe Semibold" pitchFamily="34" charset="0"/>
              </a:rPr>
              <a:t> </a:t>
            </a:r>
            <a:r>
              <a:rPr lang="en-US" altLang="zh-CN" dirty="0" smtClean="0">
                <a:solidFill>
                  <a:schemeClr val="accent5"/>
                </a:solidFill>
                <a:latin typeface="Segoe" pitchFamily="34" charset="0"/>
              </a:rPr>
              <a:t>Human Resources</a:t>
            </a:r>
            <a:r>
              <a:rPr lang="en-US" altLang="zh-CN" dirty="0">
                <a:gradFill>
                  <a:gsLst>
                    <a:gs pos="0">
                      <a:schemeClr val="bg1"/>
                    </a:gs>
                    <a:gs pos="100000">
                      <a:schemeClr val="bg1"/>
                    </a:gs>
                  </a:gsLst>
                  <a:lin ang="13500000" scaled="1"/>
                </a:gradFill>
                <a:latin typeface="Segoe Semibold" pitchFamily="34" charset="0"/>
              </a:rPr>
              <a:t/>
            </a:r>
            <a:br>
              <a:rPr lang="en-US" altLang="zh-CN" dirty="0">
                <a:gradFill>
                  <a:gsLst>
                    <a:gs pos="0">
                      <a:schemeClr val="bg1"/>
                    </a:gs>
                    <a:gs pos="100000">
                      <a:schemeClr val="bg1"/>
                    </a:gs>
                  </a:gsLst>
                  <a:lin ang="13500000" scaled="1"/>
                </a:gradFill>
                <a:latin typeface="Segoe Semibold" pitchFamily="34" charset="0"/>
              </a:rPr>
            </a:br>
            <a:endParaRPr lang="en-US" altLang="zh-CN" dirty="0">
              <a:gradFill>
                <a:gsLst>
                  <a:gs pos="0">
                    <a:schemeClr val="bg1"/>
                  </a:gs>
                  <a:gs pos="100000">
                    <a:schemeClr val="bg1"/>
                  </a:gs>
                </a:gsLst>
                <a:lin ang="13500000" scaled="1"/>
              </a:gradFill>
              <a:latin typeface="Segoe Semibold" pitchFamily="34" charset="0"/>
            </a:endParaRPr>
          </a:p>
          <a:p>
            <a:pPr algn="ctr" defTabSz="914099" fontAlgn="base">
              <a:lnSpc>
                <a:spcPct val="85000"/>
              </a:lnSpc>
              <a:spcBef>
                <a:spcPct val="0"/>
              </a:spcBef>
              <a:spcAft>
                <a:spcPct val="0"/>
              </a:spcAft>
              <a:buFont typeface="Arial" pitchFamily="34" charset="0"/>
              <a:buChar char="•"/>
              <a:defRPr/>
            </a:pPr>
            <a:endParaRPr lang="en-US" altLang="zh-CN" dirty="0">
              <a:gradFill>
                <a:gsLst>
                  <a:gs pos="0">
                    <a:schemeClr val="bg1"/>
                  </a:gs>
                  <a:gs pos="100000">
                    <a:schemeClr val="bg1"/>
                  </a:gs>
                </a:gsLst>
                <a:lin ang="13500000" scaled="1"/>
              </a:gradFill>
              <a:latin typeface="Segoe Semibold" pitchFamily="34" charset="0"/>
            </a:endParaRPr>
          </a:p>
          <a:p>
            <a:pPr indent="-290513" algn="ctr" defTabSz="914099" fontAlgn="base">
              <a:lnSpc>
                <a:spcPct val="85000"/>
              </a:lnSpc>
              <a:spcBef>
                <a:spcPct val="0"/>
              </a:spcBef>
              <a:spcAft>
                <a:spcPct val="0"/>
              </a:spcAft>
              <a:defRPr/>
            </a:pPr>
            <a:endParaRPr lang="en-US" altLang="zh-CN" dirty="0">
              <a:gradFill>
                <a:gsLst>
                  <a:gs pos="0">
                    <a:schemeClr val="bg1"/>
                  </a:gs>
                  <a:gs pos="100000">
                    <a:schemeClr val="bg1"/>
                  </a:gs>
                </a:gsLst>
                <a:lin ang="13500000" scaled="1"/>
              </a:gradFill>
              <a:latin typeface="Segoe Semibold" pitchFamily="34" charset="0"/>
            </a:endParaRPr>
          </a:p>
        </p:txBody>
      </p:sp>
      <p:sp>
        <p:nvSpPr>
          <p:cNvPr id="31" name="Round Same Side Corner Rectangle 30"/>
          <p:cNvSpPr/>
          <p:nvPr/>
        </p:nvSpPr>
        <p:spPr bwMode="auto">
          <a:xfrm>
            <a:off x="6069874" y="2254284"/>
            <a:ext cx="2286000" cy="4672584"/>
          </a:xfrm>
          <a:prstGeom prst="round2SameRect">
            <a:avLst>
              <a:gd name="adj1" fmla="val 12098"/>
              <a:gd name="adj2" fmla="val 0"/>
            </a:avLst>
          </a:prstGeom>
          <a:gradFill flip="none" rotWithShape="1">
            <a:gsLst>
              <a:gs pos="0">
                <a:schemeClr val="accent3">
                  <a:lumMod val="50000"/>
                </a:schemeClr>
              </a:gs>
              <a:gs pos="25000">
                <a:schemeClr val="accent3">
                  <a:lumMod val="75000"/>
                </a:schemeClr>
              </a:gs>
              <a:gs pos="80000">
                <a:schemeClr val="accent3"/>
              </a:gs>
              <a:gs pos="100000">
                <a:schemeClr val="accent3">
                  <a:lumMod val="60000"/>
                  <a:lumOff val="40000"/>
                  <a:alpha val="18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marL="0" lvl="1" indent="-342900" algn="ctr" defTabSz="914099" fontAlgn="base">
              <a:lnSpc>
                <a:spcPct val="85000"/>
              </a:lnSpc>
              <a:spcBef>
                <a:spcPct val="0"/>
              </a:spcBef>
              <a:spcAft>
                <a:spcPct val="0"/>
              </a:spcAft>
              <a:buClr>
                <a:srgbClr val="FFFF99"/>
              </a:buClr>
              <a:buSzPct val="80000"/>
              <a:tabLst>
                <a:tab pos="424590" algn="l"/>
              </a:tabLst>
              <a:defRPr/>
            </a:pPr>
            <a:r>
              <a:rPr lang="en-US" altLang="zh-CN" dirty="0" smtClean="0">
                <a:solidFill>
                  <a:schemeClr val="accent5"/>
                </a:solidFill>
                <a:latin typeface="Segoe" pitchFamily="34" charset="0"/>
              </a:rPr>
              <a:t>Help Desk Staff</a:t>
            </a:r>
          </a:p>
          <a:p>
            <a:pPr marL="0" lvl="1" indent="-342900" algn="ctr" defTabSz="914099" fontAlgn="base">
              <a:lnSpc>
                <a:spcPct val="85000"/>
              </a:lnSpc>
              <a:spcBef>
                <a:spcPct val="0"/>
              </a:spcBef>
              <a:spcAft>
                <a:spcPct val="0"/>
              </a:spcAft>
              <a:buClr>
                <a:srgbClr val="FFFF99"/>
              </a:buClr>
              <a:buSzPct val="80000"/>
              <a:tabLst>
                <a:tab pos="424590" algn="l"/>
              </a:tabLst>
              <a:defRPr/>
            </a:pPr>
            <a:endParaRPr lang="en-US" altLang="zh-CN" dirty="0">
              <a:gradFill>
                <a:gsLst>
                  <a:gs pos="0">
                    <a:schemeClr val="bg1"/>
                  </a:gs>
                  <a:gs pos="100000">
                    <a:schemeClr val="bg1"/>
                  </a:gs>
                </a:gsLst>
                <a:lin ang="13500000" scaled="1"/>
              </a:gradFill>
              <a:latin typeface="Segoe Semibold" pitchFamily="34" charset="0"/>
            </a:endParaRPr>
          </a:p>
        </p:txBody>
      </p:sp>
      <p:sp>
        <p:nvSpPr>
          <p:cNvPr id="2" name="Title 1"/>
          <p:cNvSpPr>
            <a:spLocks noGrp="1"/>
          </p:cNvSpPr>
          <p:nvPr>
            <p:ph type="title"/>
          </p:nvPr>
        </p:nvSpPr>
        <p:spPr/>
        <p:txBody>
          <a:bodyPr/>
          <a:lstStyle/>
          <a:p>
            <a:r>
              <a:rPr lang="en-US" dirty="0" smtClean="0"/>
              <a:t>Simplify Administration</a:t>
            </a:r>
            <a:endParaRPr lang="en-US" dirty="0"/>
          </a:p>
        </p:txBody>
      </p:sp>
      <p:pic>
        <p:nvPicPr>
          <p:cNvPr id="18" name="Picture 6" descr="C:\Program Files\Microsoft Resource DVD Artwork\DVD_ART\Artwork_Imagery\Photos_for_PPT\Soft-edge_photos\FY06 Brand - Ultra Mobile PC\Ultra Mobile PC 06 Samsung 4.png"/>
          <p:cNvPicPr>
            <a:picLocks noChangeAspect="1" noChangeArrowheads="1"/>
          </p:cNvPicPr>
          <p:nvPr/>
        </p:nvPicPr>
        <p:blipFill>
          <a:blip r:embed="rId3" cstate="email"/>
          <a:srcRect/>
          <a:stretch>
            <a:fillRect/>
          </a:stretch>
        </p:blipFill>
        <p:spPr bwMode="auto">
          <a:xfrm>
            <a:off x="1169961" y="2703164"/>
            <a:ext cx="1421072" cy="2743200"/>
          </a:xfrm>
          <a:prstGeom prst="rect">
            <a:avLst/>
          </a:prstGeom>
          <a:noFill/>
        </p:spPr>
      </p:pic>
      <p:pic>
        <p:nvPicPr>
          <p:cNvPr id="19" name="Picture 5" descr="\\eventsql\dvd27\Clip_Installer\DVD_ART\Artwork_Imagery\Photos_for_PPT\Soft-edge_photos\FY08 Office 2008 for Mac\MacBU07_Eileen01.png"/>
          <p:cNvPicPr>
            <a:picLocks noChangeAspect="1" noChangeArrowheads="1"/>
          </p:cNvPicPr>
          <p:nvPr/>
        </p:nvPicPr>
        <p:blipFill>
          <a:blip r:embed="rId4" cstate="email"/>
          <a:stretch>
            <a:fillRect/>
          </a:stretch>
        </p:blipFill>
        <p:spPr bwMode="auto">
          <a:xfrm>
            <a:off x="3711836" y="2779364"/>
            <a:ext cx="1666875" cy="2743200"/>
          </a:xfrm>
          <a:prstGeom prst="rect">
            <a:avLst/>
          </a:prstGeom>
          <a:noFill/>
          <a:ln>
            <a:noFill/>
          </a:ln>
          <a:effectLst>
            <a:softEdge rad="63500"/>
          </a:effectLst>
        </p:spPr>
      </p:pic>
      <p:sp>
        <p:nvSpPr>
          <p:cNvPr id="22" name="Rounded Rectangle 21"/>
          <p:cNvSpPr/>
          <p:nvPr/>
        </p:nvSpPr>
        <p:spPr bwMode="auto">
          <a:xfrm>
            <a:off x="784310" y="5326049"/>
            <a:ext cx="2209799" cy="1282146"/>
          </a:xfrm>
          <a:prstGeom prst="roundRect">
            <a:avLst/>
          </a:prstGeom>
          <a:gradFill flip="none" rotWithShape="1">
            <a:gsLst>
              <a:gs pos="0">
                <a:srgbClr val="B64506"/>
              </a:gs>
              <a:gs pos="25000">
                <a:srgbClr val="CB790B"/>
              </a:gs>
              <a:gs pos="80000">
                <a:srgbClr val="FA9B00"/>
              </a:gs>
              <a:gs pos="100000">
                <a:srgbClr val="FFC971"/>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R="0" lvl="0" indent="0" algn="ctr" defTabSz="914099" fontAlgn="base">
              <a:lnSpc>
                <a:spcPct val="85000"/>
              </a:lnSpc>
              <a:spcBef>
                <a:spcPct val="0"/>
              </a:spcBef>
              <a:spcAft>
                <a:spcPct val="0"/>
              </a:spcAft>
              <a:buClrTx/>
              <a:buSzTx/>
              <a:buFontTx/>
              <a:buNone/>
              <a:tabLst/>
              <a:defRPr/>
            </a:pPr>
            <a:r>
              <a:rPr lang="en-US" dirty="0" smtClean="0">
                <a:gradFill>
                  <a:gsLst>
                    <a:gs pos="0">
                      <a:srgbClr val="FFFFFF"/>
                    </a:gs>
                    <a:gs pos="100000">
                      <a:srgbClr val="FFFFFF"/>
                    </a:gs>
                  </a:gsLst>
                  <a:lin ang="13500000" scaled="1"/>
                </a:gradFill>
                <a:latin typeface="+mj-lt"/>
                <a:ea typeface="+mn-ea"/>
                <a:cs typeface="+mn-cs"/>
              </a:rPr>
              <a:t>Conduct multi-mailbox searches for e-Discovery</a:t>
            </a:r>
          </a:p>
        </p:txBody>
      </p:sp>
      <p:sp>
        <p:nvSpPr>
          <p:cNvPr id="23" name="Rounded Rectangle 22"/>
          <p:cNvSpPr/>
          <p:nvPr/>
        </p:nvSpPr>
        <p:spPr bwMode="auto">
          <a:xfrm>
            <a:off x="3477738" y="5326049"/>
            <a:ext cx="2209799" cy="1282146"/>
          </a:xfrm>
          <a:prstGeom prst="roundRect">
            <a:avLst/>
          </a:prstGeom>
          <a:gradFill flip="none" rotWithShape="1">
            <a:gsLst>
              <a:gs pos="0">
                <a:schemeClr val="bg2">
                  <a:lumMod val="25000"/>
                </a:schemeClr>
              </a:gs>
              <a:gs pos="25000">
                <a:schemeClr val="accent2">
                  <a:lumMod val="75000"/>
                </a:schemeClr>
              </a:gs>
              <a:gs pos="80000">
                <a:schemeClr val="accent2"/>
              </a:gs>
              <a:gs pos="100000">
                <a:schemeClr val="bg2">
                  <a:lumMod val="90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R="0" lvl="0" indent="0" algn="ctr" defTabSz="914099" fontAlgn="base">
              <a:lnSpc>
                <a:spcPct val="85000"/>
              </a:lnSpc>
              <a:spcBef>
                <a:spcPct val="0"/>
              </a:spcBef>
              <a:spcAft>
                <a:spcPct val="0"/>
              </a:spcAft>
              <a:buClrTx/>
              <a:buSzTx/>
              <a:buFontTx/>
              <a:buNone/>
              <a:tabLst/>
              <a:defRPr/>
            </a:pPr>
            <a:r>
              <a:rPr lang="en-US" dirty="0" smtClean="0">
                <a:gradFill>
                  <a:gsLst>
                    <a:gs pos="0">
                      <a:srgbClr val="FFFFFF"/>
                    </a:gs>
                    <a:gs pos="100000">
                      <a:srgbClr val="FFFFFF"/>
                    </a:gs>
                  </a:gsLst>
                  <a:lin ang="13500000" scaled="1"/>
                </a:gradFill>
                <a:latin typeface="+mj-lt"/>
                <a:ea typeface="+mn-ea"/>
                <a:cs typeface="+mn-cs"/>
              </a:rPr>
              <a:t>Update employee information in company directory</a:t>
            </a:r>
          </a:p>
        </p:txBody>
      </p:sp>
      <p:pic>
        <p:nvPicPr>
          <p:cNvPr id="25" name="Picture 24" descr="woman in dataceter.png"/>
          <p:cNvPicPr>
            <a:picLocks noChangeAspect="1"/>
          </p:cNvPicPr>
          <p:nvPr/>
        </p:nvPicPr>
        <p:blipFill>
          <a:blip r:embed="rId5" cstate="email"/>
          <a:srcRect/>
          <a:stretch>
            <a:fillRect/>
          </a:stretch>
        </p:blipFill>
        <p:spPr>
          <a:xfrm>
            <a:off x="6437104" y="2737454"/>
            <a:ext cx="1553957" cy="2708910"/>
          </a:xfrm>
          <a:prstGeom prst="rect">
            <a:avLst/>
          </a:prstGeom>
          <a:effectLst>
            <a:softEdge rad="31750"/>
          </a:effectLst>
        </p:spPr>
      </p:pic>
      <p:sp>
        <p:nvSpPr>
          <p:cNvPr id="27" name="Rounded Rectangle 26"/>
          <p:cNvSpPr/>
          <p:nvPr/>
        </p:nvSpPr>
        <p:spPr bwMode="auto">
          <a:xfrm>
            <a:off x="6122506" y="5339303"/>
            <a:ext cx="2209799" cy="1282146"/>
          </a:xfrm>
          <a:prstGeom prst="roundRect">
            <a:avLst/>
          </a:prstGeom>
          <a:gradFill flip="none" rotWithShape="1">
            <a:gsLst>
              <a:gs pos="0">
                <a:schemeClr val="accent3">
                  <a:lumMod val="50000"/>
                </a:schemeClr>
              </a:gs>
              <a:gs pos="25000">
                <a:schemeClr val="accent3">
                  <a:lumMod val="75000"/>
                </a:schemeClr>
              </a:gs>
              <a:gs pos="80000">
                <a:schemeClr val="accent3"/>
              </a:gs>
              <a:gs pos="100000">
                <a:schemeClr val="accent3">
                  <a:lumMod val="60000"/>
                  <a:lumOff val="40000"/>
                  <a:alpha val="69000"/>
                </a:schemeClr>
              </a:gs>
            </a:gsLst>
            <a:lin ang="5400000" scaled="1"/>
            <a:tileRect/>
          </a:gradFill>
          <a:ln>
            <a:headEnd type="none" w="med" len="med"/>
            <a:tailEnd type="none" w="med" len="med"/>
          </a:ln>
          <a:effectLst>
            <a:outerShdw blurRad="101600" dist="25400" dir="2700000" algn="tl" rotWithShape="0">
              <a:prstClr val="black">
                <a:alpha val="25000"/>
              </a:prstClr>
            </a:outerShdw>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R="0" lvl="0" indent="0" algn="ctr" defTabSz="914099" fontAlgn="base">
              <a:lnSpc>
                <a:spcPct val="85000"/>
              </a:lnSpc>
              <a:spcBef>
                <a:spcPct val="0"/>
              </a:spcBef>
              <a:spcAft>
                <a:spcPct val="0"/>
              </a:spcAft>
              <a:buClrTx/>
              <a:buSzTx/>
              <a:buFontTx/>
              <a:buNone/>
              <a:tabLst/>
              <a:defRPr/>
            </a:pPr>
            <a:r>
              <a:rPr lang="en-US" dirty="0" smtClean="0">
                <a:gradFill>
                  <a:gsLst>
                    <a:gs pos="0">
                      <a:srgbClr val="FFFFFF"/>
                    </a:gs>
                    <a:gs pos="100000">
                      <a:srgbClr val="FFFFFF"/>
                    </a:gs>
                  </a:gsLst>
                  <a:lin ang="13500000" scaled="1"/>
                </a:gradFill>
                <a:latin typeface="+mj-lt"/>
                <a:ea typeface="+mn-ea"/>
                <a:cs typeface="+mn-cs"/>
              </a:rPr>
              <a:t>Manage mailbox quotas </a:t>
            </a:r>
          </a:p>
        </p:txBody>
      </p:sp>
      <p:sp>
        <p:nvSpPr>
          <p:cNvPr id="28" name="Rectangle 27"/>
          <p:cNvSpPr/>
          <p:nvPr/>
        </p:nvSpPr>
        <p:spPr>
          <a:xfrm>
            <a:off x="739794" y="1069210"/>
            <a:ext cx="7659414" cy="867930"/>
          </a:xfrm>
          <a:prstGeom prst="rect">
            <a:avLst/>
          </a:prstGeom>
        </p:spPr>
        <p:txBody>
          <a:bodyPr wrap="square">
            <a:spAutoFit/>
          </a:bodyPr>
          <a:lstStyle/>
          <a:p>
            <a:pPr algn="ctr">
              <a:lnSpc>
                <a:spcPct val="90000"/>
              </a:lnSpc>
              <a:spcBef>
                <a:spcPct val="20000"/>
              </a:spcBef>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Delegate specific tasks to specialist users </a:t>
            </a:r>
            <a:b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b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with role-based administration</a:t>
            </a:r>
          </a:p>
        </p:txBody>
      </p:sp>
    </p:spTree>
    <p:extLst>
      <p:ext uri="{BB962C8B-B14F-4D97-AF65-F5344CB8AC3E}">
        <p14:creationId xmlns="" xmlns:p14="http://schemas.microsoft.com/office/powerpoint/2010/main" val="181081424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Simplify Administration</a:t>
            </a:r>
            <a:endParaRPr lang="en-US" dirty="0"/>
          </a:p>
        </p:txBody>
      </p:sp>
      <p:pic>
        <p:nvPicPr>
          <p:cNvPr id="4" name="Picture 3"/>
          <p:cNvPicPr>
            <a:picLocks noChangeAspect="1"/>
          </p:cNvPicPr>
          <p:nvPr/>
        </p:nvPicPr>
        <p:blipFill rotWithShape="1">
          <a:blip r:embed="rId3" cstate="screen">
            <a:extLst>
              <a:ext uri="{28A0092B-C50C-407E-A947-70E740481C1C}">
                <a14:useLocalDpi xmlns="" xmlns:a14="http://schemas.microsoft.com/office/drawing/2010/main" val="0"/>
              </a:ext>
            </a:extLst>
          </a:blip>
          <a:srcRect/>
          <a:stretch/>
        </p:blipFill>
        <p:spPr>
          <a:xfrm>
            <a:off x="384175" y="2118852"/>
            <a:ext cx="5342467" cy="3153851"/>
          </a:xfrm>
          <a:prstGeom prst="rect">
            <a:avLst/>
          </a:prstGeom>
          <a:ln>
            <a:solidFill>
              <a:schemeClr val="bg1">
                <a:lumMod val="75000"/>
              </a:schemeClr>
            </a:solidFill>
          </a:ln>
          <a:effectLst>
            <a:outerShdw blurRad="292100" dist="139700" dir="2700000" algn="tl" rotWithShape="0">
              <a:srgbClr val="333333">
                <a:alpha val="65000"/>
              </a:srgbClr>
            </a:outerShdw>
          </a:effectLst>
        </p:spPr>
      </p:pic>
      <p:sp>
        <p:nvSpPr>
          <p:cNvPr id="5" name="TextBox 13"/>
          <p:cNvSpPr txBox="1"/>
          <p:nvPr/>
        </p:nvSpPr>
        <p:spPr>
          <a:xfrm>
            <a:off x="5899894" y="2561177"/>
            <a:ext cx="2275726"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dirty="0"/>
              <a:t>Track the </a:t>
            </a:r>
            <a:r>
              <a:rPr lang="en-US" dirty="0" smtClean="0"/>
              <a:t>Status </a:t>
            </a:r>
            <a:r>
              <a:rPr lang="en-US" dirty="0"/>
              <a:t>of </a:t>
            </a:r>
            <a:r>
              <a:rPr lang="en-US" dirty="0" smtClean="0"/>
              <a:t>Sent Messages</a:t>
            </a:r>
            <a:endParaRPr lang="en-US" dirty="0"/>
          </a:p>
        </p:txBody>
      </p:sp>
      <p:cxnSp>
        <p:nvCxnSpPr>
          <p:cNvPr id="6" name="Straight Arrow Connector 5"/>
          <p:cNvCxnSpPr/>
          <p:nvPr/>
        </p:nvCxnSpPr>
        <p:spPr>
          <a:xfrm>
            <a:off x="4907484" y="2775226"/>
            <a:ext cx="914400" cy="76200"/>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pic>
        <p:nvPicPr>
          <p:cNvPr id="7" name="Picture 6"/>
          <p:cNvPicPr>
            <a:picLocks noChangeAspect="1"/>
          </p:cNvPicPr>
          <p:nvPr/>
        </p:nvPicPr>
        <p:blipFill rotWithShape="1">
          <a:blip r:embed="rId4" cstate="screen">
            <a:extLst>
              <a:ext uri="{28A0092B-C50C-407E-A947-70E740481C1C}">
                <a14:useLocalDpi xmlns="" xmlns:a14="http://schemas.microsoft.com/office/drawing/2010/main" val="0"/>
              </a:ext>
            </a:extLst>
          </a:blip>
          <a:srcRect/>
          <a:stretch/>
        </p:blipFill>
        <p:spPr>
          <a:xfrm>
            <a:off x="3389286" y="3758981"/>
            <a:ext cx="5370539" cy="2755577"/>
          </a:xfrm>
          <a:prstGeom prst="rect">
            <a:avLst/>
          </a:prstGeom>
          <a:ln>
            <a:solidFill>
              <a:schemeClr val="bg1">
                <a:lumMod val="75000"/>
              </a:schemeClr>
            </a:solidFill>
          </a:ln>
          <a:effectLst>
            <a:outerShdw blurRad="292100" dist="139700" dir="2700000" algn="tl" rotWithShape="0">
              <a:srgbClr val="333333">
                <a:alpha val="65000"/>
              </a:srgbClr>
            </a:outerShdw>
          </a:effectLst>
        </p:spPr>
      </p:pic>
      <p:cxnSp>
        <p:nvCxnSpPr>
          <p:cNvPr id="8" name="Straight Arrow Connector 7"/>
          <p:cNvCxnSpPr/>
          <p:nvPr/>
        </p:nvCxnSpPr>
        <p:spPr>
          <a:xfrm rot="10800000" flipV="1">
            <a:off x="3332694" y="5454600"/>
            <a:ext cx="838200" cy="304800"/>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9" name="TextBox 17"/>
          <p:cNvSpPr txBox="1"/>
          <p:nvPr/>
        </p:nvSpPr>
        <p:spPr>
          <a:xfrm>
            <a:off x="987425" y="5492082"/>
            <a:ext cx="2275726" cy="646331"/>
          </a:xfrm>
          <a:prstGeom prst="rect">
            <a:avLst/>
          </a:prstGeom>
          <a:solidFill>
            <a:srgbClr val="FFFFFF">
              <a:lumMod val="95000"/>
              <a:alpha val="65000"/>
            </a:srgbClr>
          </a:solidFill>
          <a:effectLst>
            <a:outerShdw blurRad="50800" dist="38100" dir="2700000" algn="tl" rotWithShape="0">
              <a:prstClr val="black">
                <a:alpha val="40000"/>
              </a:prstClr>
            </a:outerShdw>
          </a:effectLst>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dirty="0"/>
              <a:t>Create and </a:t>
            </a:r>
            <a:r>
              <a:rPr lang="en-US" dirty="0" smtClean="0"/>
              <a:t>Manage Distribution Groups</a:t>
            </a:r>
            <a:endParaRPr lang="en-US" dirty="0"/>
          </a:p>
        </p:txBody>
      </p:sp>
      <p:sp>
        <p:nvSpPr>
          <p:cNvPr id="10" name="Rectangle 9"/>
          <p:cNvSpPr/>
          <p:nvPr/>
        </p:nvSpPr>
        <p:spPr>
          <a:xfrm>
            <a:off x="555438" y="1069210"/>
            <a:ext cx="8040414" cy="867930"/>
          </a:xfrm>
          <a:prstGeom prst="rect">
            <a:avLst/>
          </a:prstGeom>
        </p:spPr>
        <p:txBody>
          <a:bodyPr wrap="square">
            <a:spAutoFit/>
          </a:bodyPr>
          <a:lstStyle/>
          <a:p>
            <a:pPr algn="ctr">
              <a:lnSpc>
                <a:spcPct val="90000"/>
              </a:lnSpc>
              <a:spcBef>
                <a:spcPct val="20000"/>
              </a:spcBef>
              <a:defRPr/>
            </a:pP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Lower support costs through new user </a:t>
            </a:r>
            <a:b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br>
            <a:r>
              <a:rPr lang="en-US" sz="2800" b="1" dirty="0" smtClean="0">
                <a:gradFill>
                  <a:gsLst>
                    <a:gs pos="0">
                      <a:schemeClr val="tx1">
                        <a:lumMod val="95000"/>
                        <a:lumOff val="5000"/>
                      </a:schemeClr>
                    </a:gs>
                    <a:gs pos="100000">
                      <a:schemeClr val="tx1">
                        <a:lumMod val="65000"/>
                        <a:lumOff val="35000"/>
                      </a:schemeClr>
                    </a:gs>
                  </a:gsLst>
                  <a:lin ang="5400000" scaled="0"/>
                </a:gradFill>
                <a:latin typeface="Segoe"/>
                <a:cs typeface="Segoe UI" pitchFamily="34" charset="0"/>
              </a:rPr>
              <a:t>self-service options</a:t>
            </a:r>
          </a:p>
        </p:txBody>
      </p:sp>
    </p:spTree>
    <p:extLst>
      <p:ext uri="{BB962C8B-B14F-4D97-AF65-F5344CB8AC3E}">
        <p14:creationId xmlns="" xmlns:p14="http://schemas.microsoft.com/office/powerpoint/2010/main" val="3135915243"/>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ICTUREPATH" val="GROUP_HIR-MAN COPY 2.PNG"/>
  <p:tag name="PSDSOURCE" val="C:\Projects\MBS\Microsoft Guidelines\Partner Ready\Partner Ready Photos\send_HiRes\"/>
  <p:tag name="PSDSOURCELAYER" val="Man copy 2"/>
</p:tagLst>
</file>

<file path=ppt/tags/tag2.xml><?xml version="1.0" encoding="utf-8"?>
<p:tagLst xmlns:a="http://schemas.openxmlformats.org/drawingml/2006/main" xmlns:r="http://schemas.openxmlformats.org/officeDocument/2006/relationships" xmlns:p="http://schemas.openxmlformats.org/presentationml/2006/main">
  <p:tag name="TIMING" val="|0|1|0|3|2|0|2|0|1.5"/>
</p:tagLst>
</file>

<file path=ppt/tags/tag3.xml><?xml version="1.0" encoding="utf-8"?>
<p:tagLst xmlns:a="http://schemas.openxmlformats.org/drawingml/2006/main" xmlns:r="http://schemas.openxmlformats.org/officeDocument/2006/relationships" xmlns:p="http://schemas.openxmlformats.org/presentationml/2006/main">
  <p:tag name="TIMING" val="|.4|.6"/>
</p:tagLst>
</file>

<file path=ppt/tags/tag4.xml><?xml version="1.0" encoding="utf-8"?>
<p:tagLst xmlns:a="http://schemas.openxmlformats.org/drawingml/2006/main" xmlns:r="http://schemas.openxmlformats.org/officeDocument/2006/relationships" xmlns:p="http://schemas.openxmlformats.org/presentationml/2006/main">
  <p:tag name="TIMING" val="|1.8|.5|.5|.5|3|2.6|.5|.5|.5|3"/>
</p:tagLst>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themeOverride>
</file>

<file path=ppt/theme/themeOverride2.xml><?xml version="1.0" encoding="utf-8"?>
<a:themeOverride xmlns:a="http://schemas.openxmlformats.org/drawingml/2006/main">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themeOverride>
</file>

<file path=docProps/app.xml><?xml version="1.0" encoding="utf-8"?>
<Properties xmlns="http://schemas.openxmlformats.org/officeDocument/2006/extended-properties" xmlns:vt="http://schemas.openxmlformats.org/officeDocument/2006/docPropsVTypes">
  <Template/>
  <TotalTime>0</TotalTime>
  <Words>3715</Words>
  <Application>Microsoft Office PowerPoint</Application>
  <PresentationFormat>On-screen Show (4:3)</PresentationFormat>
  <Paragraphs>616</Paragraphs>
  <Slides>55</Slides>
  <Notes>54</Notes>
  <HiddenSlides>24</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TechEd09_Europe</vt:lpstr>
      <vt:lpstr>Slide 1</vt:lpstr>
      <vt:lpstr>Introducing Exchange Server 2010</vt:lpstr>
      <vt:lpstr>Strategic Business Challenges</vt:lpstr>
      <vt:lpstr>Slide 4</vt:lpstr>
      <vt:lpstr>Flexible and Reliable</vt:lpstr>
      <vt:lpstr>Continuous Availability</vt:lpstr>
      <vt:lpstr>Continuous Availability</vt:lpstr>
      <vt:lpstr>Simplify Administration</vt:lpstr>
      <vt:lpstr>Simplify Administration</vt:lpstr>
      <vt:lpstr>Deployment Flexibility</vt:lpstr>
      <vt:lpstr>Deployment Flexibility</vt:lpstr>
      <vt:lpstr>Mobile Device Updates</vt:lpstr>
      <vt:lpstr>Flexible and Reliable</vt:lpstr>
      <vt:lpstr>Anywhere Access</vt:lpstr>
      <vt:lpstr>Manage Inbox Overload</vt:lpstr>
      <vt:lpstr>Manage Inbox Overload</vt:lpstr>
      <vt:lpstr>Enhance Voice Mail</vt:lpstr>
      <vt:lpstr>Enhance Voice Mail</vt:lpstr>
      <vt:lpstr>Collaborate Effectively</vt:lpstr>
      <vt:lpstr>The Right Tool for the Job</vt:lpstr>
      <vt:lpstr>Story Time</vt:lpstr>
      <vt:lpstr>Collaborate Effectively</vt:lpstr>
      <vt:lpstr>Anywhere Access</vt:lpstr>
      <vt:lpstr>Protection and Compliance</vt:lpstr>
      <vt:lpstr>E-mail Archiving</vt:lpstr>
      <vt:lpstr>E-mail Archiving</vt:lpstr>
      <vt:lpstr>E-mail Archiving</vt:lpstr>
      <vt:lpstr>Protect Communications</vt:lpstr>
      <vt:lpstr>Protect Communications</vt:lpstr>
      <vt:lpstr>Advanced Security</vt:lpstr>
      <vt:lpstr>Block/Allow List</vt:lpstr>
      <vt:lpstr>Protection and Compliance</vt:lpstr>
      <vt:lpstr>Optimized for Software + Services</vt:lpstr>
      <vt:lpstr>Slide 34</vt:lpstr>
      <vt:lpstr>The Exchange Difference</vt:lpstr>
      <vt:lpstr>UNC Track Call to Action!</vt:lpstr>
      <vt:lpstr>Resources</vt:lpstr>
      <vt:lpstr>Additional Resources</vt:lpstr>
      <vt:lpstr>Related Content</vt:lpstr>
      <vt:lpstr>Slide 40</vt:lpstr>
      <vt:lpstr>Slide 41</vt:lpstr>
      <vt:lpstr>Slide 42</vt:lpstr>
      <vt:lpstr>Pop Quiz</vt:lpstr>
      <vt:lpstr>Momentum</vt:lpstr>
      <vt:lpstr>Slide 45</vt:lpstr>
      <vt:lpstr>#1 - Why cut Single Instance Storage?</vt:lpstr>
      <vt:lpstr>#2 - Why doesn’t Message Recall Work?</vt:lpstr>
      <vt:lpstr>#3 – Will Exchange 2010 be the last “On-Premises” version?</vt:lpstr>
      <vt:lpstr>#4 – What’s the story with Public Folders?  Cut?  Deprecated?  Replacement coming?</vt:lpstr>
      <vt:lpstr>#5 – 32 bit Admin for E14?</vt:lpstr>
      <vt:lpstr>#6 – Archiving in Exchange 2010? </vt:lpstr>
      <vt:lpstr>#7 – Why is the Outlook conversation view different from OWA? </vt:lpstr>
      <vt:lpstr>#8 – Why doesn’t Exchange enable in-place upgrade for major releases?</vt:lpstr>
      <vt:lpstr>#9 – Is SAN support cut?</vt:lpstr>
      <vt:lpstr>#10 – When is the Store moving to SQL?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Tech.Ed Europe</dc:subject>
  <dc:creator/>
  <dc:description>Tech.Ed Europe</dc:description>
  <cp:lastModifiedBy/>
  <cp:revision>1</cp:revision>
  <dcterms:created xsi:type="dcterms:W3CDTF">2009-11-09T19:31:32Z</dcterms:created>
  <dcterms:modified xsi:type="dcterms:W3CDTF">2009-11-09T10:52:33Z</dcterms:modified>
</cp:coreProperties>
</file>