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Lst>
  <p:notesMasterIdLst>
    <p:notesMasterId r:id="rId58"/>
  </p:notesMasterIdLst>
  <p:handoutMasterIdLst>
    <p:handoutMasterId r:id="rId59"/>
  </p:handoutMasterIdLst>
  <p:sldIdLst>
    <p:sldId id="256" r:id="rId2"/>
    <p:sldId id="257" r:id="rId3"/>
    <p:sldId id="284"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282" r:id="rId52"/>
    <p:sldId id="277" r:id="rId53"/>
    <p:sldId id="334" r:id="rId54"/>
    <p:sldId id="332" r:id="rId55"/>
    <p:sldId id="333" r:id="rId56"/>
    <p:sldId id="280" r:id="rId5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CC"/>
    <a:srgbClr val="CCCCCC"/>
    <a:srgbClr val="99CC99"/>
    <a:srgbClr val="F6AE1E"/>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93" autoAdjust="0"/>
    <p:restoredTop sz="96092" autoAdjust="0"/>
  </p:normalViewPr>
  <p:slideViewPr>
    <p:cSldViewPr snapToGrid="0">
      <p:cViewPr varScale="1">
        <p:scale>
          <a:sx n="70" d="100"/>
          <a:sy n="70" d="100"/>
        </p:scale>
        <p:origin x="-1254" y="-10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outlineViewPr>
    <p:cViewPr>
      <p:scale>
        <a:sx n="33" d="100"/>
        <a:sy n="33" d="100"/>
      </p:scale>
      <p:origin x="0" y="23064"/>
    </p:cViewPr>
  </p:outlineViewPr>
  <p:notesTextViewPr>
    <p:cViewPr>
      <p:scale>
        <a:sx n="100" d="100"/>
        <a:sy n="100" d="100"/>
      </p:scale>
      <p:origin x="0" y="0"/>
    </p:cViewPr>
  </p:notesTextViewPr>
  <p:sorterViewPr>
    <p:cViewPr>
      <p:scale>
        <a:sx n="100" d="100"/>
        <a:sy n="100" d="100"/>
      </p:scale>
      <p:origin x="0" y="210"/>
    </p:cViewPr>
  </p:sorterViewPr>
  <p:notesViewPr>
    <p:cSldViewPr snapToGrid="0" showGuides="1">
      <p:cViewPr varScale="1">
        <p:scale>
          <a:sx n="64" d="100"/>
          <a:sy n="64" d="100"/>
        </p:scale>
        <p:origin x="-2814" y="-12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 Id="rId4"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 Id="rId4"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smtClean="0">
                <a:latin typeface="Trebuchet MS" pitchFamily="34" charset="0"/>
              </a:rPr>
              <a:t>May 11 – 15, 2009</a:t>
            </a:r>
            <a:endParaRPr lang="en-US"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Trebuchet MS" pitchFamily="34" charset="0"/>
              </a:rPr>
            </a:br>
            <a:r>
              <a:rPr lang="en-US" sz="500" dirty="0" smtClean="0">
                <a:solidFill>
                  <a:srgbClr val="000000"/>
                </a:solidFill>
                <a:latin typeface="Trebuchet MS"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Trebuchet MS" pitchFamily="34" charset="0"/>
              </a:rPr>
              <a:pPr/>
              <a:t>‹#›</a:t>
            </a:fld>
            <a:endParaRPr lang="en-US"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err="1" smtClean="0"/>
              <a:t>Tech·Ed</a:t>
            </a:r>
            <a:r>
              <a:rPr lang="en-US" dirty="0" smtClean="0"/>
              <a:t>  North America 2009</a:t>
            </a:r>
          </a:p>
        </p:txBody>
      </p:sp>
      <p:sp>
        <p:nvSpPr>
          <p:cNvPr id="5" name="Date Placeholder 4"/>
          <p:cNvSpPr>
            <a:spLocks noGrp="1"/>
          </p:cNvSpPr>
          <p:nvPr>
            <p:ph type="dt" idx="11"/>
          </p:nvPr>
        </p:nvSpPr>
        <p:spPr/>
        <p:txBody>
          <a:bodyPr/>
          <a:lstStyle/>
          <a:p>
            <a:fld id="{81331B57-0BE5-4F82-AA58-76F53EFF3ADA}" type="datetime8">
              <a:rPr lang="en-US" smtClean="0"/>
              <a:pPr/>
              <a:t>11/10/2009 9:13 AM</a:t>
            </a:fld>
            <a:endParaRPr lang="en-US" dirty="0"/>
          </a:p>
        </p:txBody>
      </p:sp>
      <p:sp>
        <p:nvSpPr>
          <p:cNvPr id="6" name="Footer Placeholder 5"/>
          <p:cNvSpPr>
            <a:spLocks noGrp="1"/>
          </p:cNvSpPr>
          <p:nvPr>
            <p:ph type="ftr" sz="quarter" idx="12"/>
          </p:nvPr>
        </p:nvSpPr>
        <p:spPr/>
        <p:txBody>
          <a:bodyPr/>
          <a:lstStyle/>
          <a:p>
            <a:r>
              <a:rPr lang="en-US" dirty="0" smtClean="0"/>
              <a:t>© 2009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err="1" smtClean="0"/>
              <a:t>Tech·Ed</a:t>
            </a:r>
            <a:r>
              <a:rPr lang="en-US" dirty="0" smtClean="0"/>
              <a:t>  North America 2009</a:t>
            </a:r>
          </a:p>
        </p:txBody>
      </p:sp>
      <p:sp>
        <p:nvSpPr>
          <p:cNvPr id="5" name="Date Placeholder 4"/>
          <p:cNvSpPr>
            <a:spLocks noGrp="1"/>
          </p:cNvSpPr>
          <p:nvPr>
            <p:ph type="dt" idx="11"/>
          </p:nvPr>
        </p:nvSpPr>
        <p:spPr/>
        <p:txBody>
          <a:bodyPr/>
          <a:lstStyle/>
          <a:p>
            <a:fld id="{81331B57-0BE5-4F82-AA58-76F53EFF3ADA}" type="datetime8">
              <a:rPr lang="en-US" smtClean="0"/>
              <a:pPr/>
              <a:t>11/10/2009 9:13 AM</a:t>
            </a:fld>
            <a:endParaRPr lang="en-US" dirty="0"/>
          </a:p>
        </p:txBody>
      </p:sp>
      <p:sp>
        <p:nvSpPr>
          <p:cNvPr id="6" name="Footer Placeholder 5"/>
          <p:cNvSpPr>
            <a:spLocks noGrp="1"/>
          </p:cNvSpPr>
          <p:nvPr>
            <p:ph type="ftr" sz="quarter" idx="12"/>
          </p:nvPr>
        </p:nvSpPr>
        <p:spPr/>
        <p:txBody>
          <a:bodyPr/>
          <a:lstStyle/>
          <a:p>
            <a:r>
              <a:rPr lang="en-US" dirty="0" smtClean="0"/>
              <a:t>© 2009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C22F896-CED3-472E-932D-5973064D0743}"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C22F896-CED3-472E-932D-5973064D0743}" type="slidenum">
              <a:rPr lang="en-US" smtClean="0"/>
              <a:pPr/>
              <a:t>23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C22F896-CED3-472E-932D-5973064D0743}" type="slidenum">
              <a:rPr lang="en-US" smtClean="0"/>
              <a:pPr/>
              <a:t>24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11/10/2009 9:13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XTSeminars.wmf"/>
          <p:cNvPicPr>
            <a:picLocks noChangeAspect="1"/>
          </p:cNvPicPr>
          <p:nvPr userDrawn="1"/>
        </p:nvPicPr>
        <p:blipFill>
          <a:blip r:embed="rId16" cstate="print"/>
          <a:stretch>
            <a:fillRect/>
          </a:stretch>
        </p:blipFill>
        <p:spPr>
          <a:xfrm>
            <a:off x="141168" y="6460326"/>
            <a:ext cx="1857388" cy="303222"/>
          </a:xfrm>
          <a:prstGeom prst="rect">
            <a:avLst/>
          </a:prstGeom>
        </p:spPr>
      </p:pic>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4" r:id="rId11"/>
    <p:sldLayoutId id="2147483725" r:id="rId12"/>
    <p:sldLayoutId id="2147483727"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7"/>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8"/>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oleObject" Target="../embeddings/oleObject21.bin"/><Relationship Id="rId5" Type="http://schemas.openxmlformats.org/officeDocument/2006/relationships/oleObject" Target="../embeddings/oleObject20.bin"/><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9.bin"/><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28.bin"/><Relationship Id="rId11" Type="http://schemas.openxmlformats.org/officeDocument/2006/relationships/image" Target="../media/image18.jpeg"/><Relationship Id="rId5" Type="http://schemas.openxmlformats.org/officeDocument/2006/relationships/oleObject" Target="../embeddings/oleObject27.bin"/><Relationship Id="rId10" Type="http://schemas.openxmlformats.org/officeDocument/2006/relationships/oleObject" Target="../embeddings/oleObject32.bin"/><Relationship Id="rId4" Type="http://schemas.openxmlformats.org/officeDocument/2006/relationships/oleObject" Target="../embeddings/oleObject26.bin"/><Relationship Id="rId9" Type="http://schemas.openxmlformats.org/officeDocument/2006/relationships/oleObject" Target="../embeddings/oleObject3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oleObject" Target="../embeddings/oleObject33.bin"/><Relationship Id="rId7" Type="http://schemas.openxmlformats.org/officeDocument/2006/relationships/oleObject" Target="../embeddings/oleObject37.bin"/><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oleObject" Target="../embeddings/oleObject34.bin"/><Relationship Id="rId9" Type="http://schemas.openxmlformats.org/officeDocument/2006/relationships/oleObject" Target="../embeddings/oleObject39.bin"/></Relationships>
</file>

<file path=ppt/slides/_rels/slide2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1.bin"/><Relationship Id="rId13" Type="http://schemas.openxmlformats.org/officeDocument/2006/relationships/oleObject" Target="../embeddings/oleObject46.bin"/><Relationship Id="rId3" Type="http://schemas.openxmlformats.org/officeDocument/2006/relationships/notesSlide" Target="../notesSlides/notesSlide4.xml"/><Relationship Id="rId7" Type="http://schemas.openxmlformats.org/officeDocument/2006/relationships/oleObject" Target="../embeddings/oleObject40.bin"/><Relationship Id="rId12"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1.emf"/><Relationship Id="rId11" Type="http://schemas.openxmlformats.org/officeDocument/2006/relationships/oleObject" Target="../embeddings/oleObject44.bin"/><Relationship Id="rId5" Type="http://schemas.openxmlformats.org/officeDocument/2006/relationships/image" Target="../media/image14.wmf"/><Relationship Id="rId10" Type="http://schemas.openxmlformats.org/officeDocument/2006/relationships/oleObject" Target="../embeddings/oleObject43.bin"/><Relationship Id="rId4" Type="http://schemas.openxmlformats.org/officeDocument/2006/relationships/image" Target="../media/image13.png"/><Relationship Id="rId9" Type="http://schemas.openxmlformats.org/officeDocument/2006/relationships/oleObject" Target="../embeddings/oleObject42.bin"/><Relationship Id="rId14" Type="http://schemas.openxmlformats.org/officeDocument/2006/relationships/oleObject" Target="../embeddings/oleObject47.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21.emf"/><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oleObject" Target="../embeddings/oleObject1.bin"/><Relationship Id="rId7"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image" Target="../media/image13.png"/><Relationship Id="rId4" Type="http://schemas.openxmlformats.org/officeDocument/2006/relationships/oleObject" Target="../embeddings/oleObject2.bin"/><Relationship Id="rId9" Type="http://schemas.openxmlformats.org/officeDocument/2006/relationships/oleObject" Target="../embeddings/oleObject6.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1.xml"/><Relationship Id="rId1" Type="http://schemas.openxmlformats.org/officeDocument/2006/relationships/vmlDrawing" Target="../drawings/vmlDrawing9.vml"/><Relationship Id="rId6" Type="http://schemas.openxmlformats.org/officeDocument/2006/relationships/oleObject" Target="../embeddings/oleObject48.bin"/><Relationship Id="rId5" Type="http://schemas.openxmlformats.org/officeDocument/2006/relationships/image" Target="../media/image21.emf"/><Relationship Id="rId4" Type="http://schemas.openxmlformats.org/officeDocument/2006/relationships/image" Target="../media/image14.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3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38.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4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21.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oleObject" Target="../embeddings/oleObject49.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image" Target="../media/image14.wmf"/></Relationships>
</file>

<file path=ppt/slides/_rels/slide4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11.xml"/><Relationship Id="rId5" Type="http://schemas.openxmlformats.org/officeDocument/2006/relationships/image" Target="../media/image22.png"/><Relationship Id="rId4" Type="http://schemas.openxmlformats.org/officeDocument/2006/relationships/image" Target="../media/image21.emf"/></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16.png"/><Relationship Id="rId4" Type="http://schemas.openxmlformats.org/officeDocument/2006/relationships/image" Target="../media/image21.e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53.bin"/><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image" Target="../media/image14.wmf"/><Relationship Id="rId5" Type="http://schemas.openxmlformats.org/officeDocument/2006/relationships/image" Target="../media/image21.emf"/><Relationship Id="rId4" Type="http://schemas.openxmlformats.org/officeDocument/2006/relationships/oleObject" Target="../embeddings/oleObject51.bin"/><Relationship Id="rId9" Type="http://schemas.openxmlformats.org/officeDocument/2006/relationships/oleObject" Target="../embeddings/oleObject5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8" Type="http://schemas.openxmlformats.org/officeDocument/2006/relationships/hyperlink" Target="http://www.microsoft.com/learning" TargetMode="External"/><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hyperlink" Target="http://microsoft.com/technet" TargetMode="External"/><Relationship Id="rId9" Type="http://schemas.openxmlformats.org/officeDocument/2006/relationships/image" Target="../media/image28.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oleObject" Target="../embeddings/oleObject11.bin"/><Relationship Id="rId3" Type="http://schemas.openxmlformats.org/officeDocument/2006/relationships/notesSlide" Target="../notesSlides/notesSlide3.xml"/><Relationship Id="rId7" Type="http://schemas.openxmlformats.org/officeDocument/2006/relationships/image" Target="../media/image17.png"/><Relationship Id="rId12"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6.png"/><Relationship Id="rId11" Type="http://schemas.openxmlformats.org/officeDocument/2006/relationships/oleObject" Target="../embeddings/oleObject9.bin"/><Relationship Id="rId5" Type="http://schemas.openxmlformats.org/officeDocument/2006/relationships/image" Target="../media/image15.png"/><Relationship Id="rId10" Type="http://schemas.openxmlformats.org/officeDocument/2006/relationships/image" Target="../media/image13.png"/><Relationship Id="rId4" Type="http://schemas.openxmlformats.org/officeDocument/2006/relationships/image" Target="../media/image14.wmf"/><Relationship Id="rId9" Type="http://schemas.openxmlformats.org/officeDocument/2006/relationships/oleObject" Target="../embeddings/oleObject8.bin"/><Relationship Id="rId14"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oleObject" Target="../embeddings/oleObject13.bin"/><Relationship Id="rId7"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15.bin"/><Relationship Id="rId5" Type="http://schemas.openxmlformats.org/officeDocument/2006/relationships/image" Target="../media/image13.png"/><Relationship Id="rId4" Type="http://schemas.openxmlformats.org/officeDocument/2006/relationships/oleObject" Target="../embeddings/oleObject14.bin"/><Relationship Id="rId9" Type="http://schemas.openxmlformats.org/officeDocument/2006/relationships/oleObject" Target="../embeddings/oleObject18.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Drawbacks</a:t>
            </a:r>
            <a:endParaRPr lang="en-US" dirty="0"/>
          </a:p>
        </p:txBody>
      </p:sp>
      <p:sp>
        <p:nvSpPr>
          <p:cNvPr id="3" name="Content Placeholder 2"/>
          <p:cNvSpPr>
            <a:spLocks noGrp="1"/>
          </p:cNvSpPr>
          <p:nvPr>
            <p:ph idx="1"/>
          </p:nvPr>
        </p:nvSpPr>
        <p:spPr/>
        <p:txBody>
          <a:bodyPr>
            <a:normAutofit/>
          </a:bodyPr>
          <a:lstStyle/>
          <a:p>
            <a:r>
              <a:rPr lang="en-GB" dirty="0" smtClean="0"/>
              <a:t>Requires a new routing infrastructure to support native IPv6</a:t>
            </a:r>
            <a:endParaRPr lang="en-US" dirty="0" smtClean="0"/>
          </a:p>
          <a:p>
            <a:pPr lvl="1"/>
            <a:r>
              <a:rPr lang="en-GB" dirty="0" smtClean="0"/>
              <a:t>IPv6 can be used across IPv4 networks using transition technologies, 6to4, ISATAP and </a:t>
            </a:r>
            <a:r>
              <a:rPr lang="en-GB" dirty="0" err="1" smtClean="0"/>
              <a:t>Teredo</a:t>
            </a:r>
            <a:endParaRPr lang="en-GB" dirty="0" smtClean="0"/>
          </a:p>
          <a:p>
            <a:r>
              <a:rPr lang="en-GB" dirty="0" smtClean="0"/>
              <a:t>Most IPv6 addresses are not easy (impossible) to memorise!</a:t>
            </a:r>
          </a:p>
          <a:p>
            <a:pPr lvl="1"/>
            <a:r>
              <a:rPr lang="en-GB" dirty="0" smtClean="0"/>
              <a:t>Will require the use of host names for all references</a:t>
            </a:r>
          </a:p>
          <a:p>
            <a:r>
              <a:rPr lang="en-GB" dirty="0" smtClean="0"/>
              <a:t>Not all applications will be IPv6 compatible </a:t>
            </a:r>
          </a:p>
          <a:p>
            <a:pPr lvl="2"/>
            <a:endParaRPr lang="en-GB" dirty="0" smtClean="0"/>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Layer 2</a:t>
            </a:r>
            <a:endParaRPr lang="en-US" dirty="0"/>
          </a:p>
        </p:txBody>
      </p:sp>
      <p:sp>
        <p:nvSpPr>
          <p:cNvPr id="3" name="Content Placeholder 2"/>
          <p:cNvSpPr>
            <a:spLocks noGrp="1"/>
          </p:cNvSpPr>
          <p:nvPr>
            <p:ph idx="1"/>
          </p:nvPr>
        </p:nvSpPr>
        <p:spPr>
          <a:xfrm>
            <a:off x="457200" y="4305312"/>
            <a:ext cx="8229600" cy="1382696"/>
          </a:xfrm>
        </p:spPr>
        <p:txBody>
          <a:bodyPr/>
          <a:lstStyle/>
          <a:p>
            <a:r>
              <a:rPr lang="en-GB" dirty="0" smtClean="0"/>
              <a:t>Layer-2 remains the same</a:t>
            </a:r>
          </a:p>
          <a:p>
            <a:pPr lvl="1"/>
            <a:r>
              <a:rPr lang="en-GB" dirty="0" smtClean="0"/>
              <a:t>No need to replace layer-2 appliances</a:t>
            </a:r>
            <a:endParaRPr lang="en-US" dirty="0"/>
          </a:p>
        </p:txBody>
      </p:sp>
      <p:sp>
        <p:nvSpPr>
          <p:cNvPr id="5" name="Rounded Rectangle 4"/>
          <p:cNvSpPr/>
          <p:nvPr/>
        </p:nvSpPr>
        <p:spPr>
          <a:xfrm>
            <a:off x="519057" y="1785915"/>
            <a:ext cx="1277955" cy="69374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dirty="0" smtClean="0">
                <a:solidFill>
                  <a:schemeClr val="bg1"/>
                </a:solidFill>
              </a:rPr>
              <a:t>Link layer header</a:t>
            </a:r>
            <a:endParaRPr lang="en-US" dirty="0">
              <a:solidFill>
                <a:schemeClr val="bg1"/>
              </a:solidFill>
            </a:endParaRPr>
          </a:p>
        </p:txBody>
      </p:sp>
      <p:sp>
        <p:nvSpPr>
          <p:cNvPr id="5509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 name="Rounded Rectangle 7"/>
          <p:cNvSpPr/>
          <p:nvPr/>
        </p:nvSpPr>
        <p:spPr>
          <a:xfrm>
            <a:off x="1797012" y="1785915"/>
            <a:ext cx="1022364" cy="69374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bg1"/>
                </a:solidFill>
              </a:rPr>
              <a:t>IPv6 header</a:t>
            </a:r>
            <a:endParaRPr lang="en-US" dirty="0">
              <a:solidFill>
                <a:schemeClr val="bg1"/>
              </a:solidFill>
            </a:endParaRPr>
          </a:p>
        </p:txBody>
      </p:sp>
      <p:sp>
        <p:nvSpPr>
          <p:cNvPr id="9" name="Rounded Rectangle 8"/>
          <p:cNvSpPr/>
          <p:nvPr/>
        </p:nvSpPr>
        <p:spPr>
          <a:xfrm>
            <a:off x="2819375" y="1785915"/>
            <a:ext cx="4418073" cy="69374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bg1"/>
                </a:solidFill>
              </a:rPr>
              <a:t>Payload</a:t>
            </a:r>
            <a:endParaRPr lang="en-US" dirty="0">
              <a:solidFill>
                <a:schemeClr val="bg1"/>
              </a:solidFill>
            </a:endParaRPr>
          </a:p>
        </p:txBody>
      </p:sp>
      <p:sp>
        <p:nvSpPr>
          <p:cNvPr id="10" name="Rounded Rectangle 9"/>
          <p:cNvSpPr/>
          <p:nvPr/>
        </p:nvSpPr>
        <p:spPr>
          <a:xfrm>
            <a:off x="7237449" y="1785915"/>
            <a:ext cx="1277955" cy="69374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dirty="0" smtClean="0">
                <a:solidFill>
                  <a:schemeClr val="bg1"/>
                </a:solidFill>
              </a:rPr>
              <a:t>Link layer trailer</a:t>
            </a:r>
            <a:endParaRPr lang="en-US" dirty="0">
              <a:solidFill>
                <a:schemeClr val="bg1"/>
              </a:solidFill>
            </a:endParaRPr>
          </a:p>
        </p:txBody>
      </p:sp>
      <p:cxnSp>
        <p:nvCxnSpPr>
          <p:cNvPr id="12" name="Straight Arrow Connector 11"/>
          <p:cNvCxnSpPr/>
          <p:nvPr/>
        </p:nvCxnSpPr>
        <p:spPr>
          <a:xfrm>
            <a:off x="1833525" y="2771766"/>
            <a:ext cx="5403924" cy="1588"/>
          </a:xfrm>
          <a:prstGeom prst="straightConnector1">
            <a:avLst/>
          </a:prstGeom>
          <a:ln>
            <a:headEnd type="triangle" w="med" len="med"/>
            <a:tailEnd type="triangle" w="med" len="med"/>
          </a:ln>
        </p:spPr>
        <p:style>
          <a:lnRef idx="2">
            <a:schemeClr val="accent4"/>
          </a:lnRef>
          <a:fillRef idx="0">
            <a:schemeClr val="accent4"/>
          </a:fillRef>
          <a:effectRef idx="1">
            <a:schemeClr val="accent4"/>
          </a:effectRef>
          <a:fontRef idx="minor">
            <a:schemeClr val="tx1"/>
          </a:fontRef>
        </p:style>
      </p:cxnSp>
      <p:sp>
        <p:nvSpPr>
          <p:cNvPr id="13" name="TextBox 12"/>
          <p:cNvSpPr txBox="1"/>
          <p:nvPr/>
        </p:nvSpPr>
        <p:spPr>
          <a:xfrm>
            <a:off x="4024305" y="2808279"/>
            <a:ext cx="1253228" cy="369332"/>
          </a:xfrm>
          <a:prstGeom prst="rect">
            <a:avLst/>
          </a:prstGeom>
        </p:spPr>
        <p:txBody>
          <a:bodyPr wrap="none" rtlCol="0">
            <a:spAutoFit/>
          </a:bodyPr>
          <a:lstStyle/>
          <a:p>
            <a:r>
              <a:rPr lang="en-GB" dirty="0" smtClean="0"/>
              <a:t>IPv6 packet</a:t>
            </a:r>
            <a:endParaRPr lang="en-US" dirty="0" smtClean="0"/>
          </a:p>
        </p:txBody>
      </p:sp>
      <p:cxnSp>
        <p:nvCxnSpPr>
          <p:cNvPr id="14" name="Straight Arrow Connector 13"/>
          <p:cNvCxnSpPr/>
          <p:nvPr/>
        </p:nvCxnSpPr>
        <p:spPr>
          <a:xfrm>
            <a:off x="519057" y="3538202"/>
            <a:ext cx="7996347" cy="337"/>
          </a:xfrm>
          <a:prstGeom prst="straightConnector1">
            <a:avLst/>
          </a:prstGeom>
          <a:ln>
            <a:headEnd type="triangle" w="med" len="med"/>
            <a:tailEnd type="triangle" w="med" len="med"/>
          </a:ln>
        </p:spPr>
        <p:style>
          <a:lnRef idx="2">
            <a:schemeClr val="accent4"/>
          </a:lnRef>
          <a:fillRef idx="0">
            <a:schemeClr val="accent4"/>
          </a:fillRef>
          <a:effectRef idx="1">
            <a:schemeClr val="accent4"/>
          </a:effectRef>
          <a:fontRef idx="minor">
            <a:schemeClr val="tx1"/>
          </a:fontRef>
        </p:style>
      </p:cxnSp>
      <p:sp>
        <p:nvSpPr>
          <p:cNvPr id="18" name="TextBox 17"/>
          <p:cNvSpPr txBox="1"/>
          <p:nvPr/>
        </p:nvSpPr>
        <p:spPr>
          <a:xfrm>
            <a:off x="3695688" y="3575052"/>
            <a:ext cx="1679627" cy="369332"/>
          </a:xfrm>
          <a:prstGeom prst="rect">
            <a:avLst/>
          </a:prstGeom>
        </p:spPr>
        <p:txBody>
          <a:bodyPr wrap="none" rtlCol="0">
            <a:spAutoFit/>
          </a:bodyPr>
          <a:lstStyle/>
          <a:p>
            <a:r>
              <a:rPr lang="en-GB" dirty="0" smtClean="0">
                <a:solidFill>
                  <a:srgbClr val="FFFFFF"/>
                </a:solidFill>
              </a:rPr>
              <a:t>Link layer frame</a:t>
            </a:r>
            <a:endParaRPr lang="en-US" dirty="0" smtClean="0">
              <a:solidFill>
                <a:srgbClr val="FFFFFF"/>
              </a:solidFill>
            </a:endParaRPr>
          </a:p>
        </p:txBody>
      </p:sp>
      <p:cxnSp>
        <p:nvCxnSpPr>
          <p:cNvPr id="20" name="Straight Connector 19"/>
          <p:cNvCxnSpPr/>
          <p:nvPr/>
        </p:nvCxnSpPr>
        <p:spPr>
          <a:xfrm rot="10800000" flipV="1">
            <a:off x="519057" y="2132789"/>
            <a:ext cx="1588" cy="15518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0" idx="3"/>
          </p:cNvCxnSpPr>
          <p:nvPr/>
        </p:nvCxnSpPr>
        <p:spPr>
          <a:xfrm>
            <a:off x="8515404" y="2132789"/>
            <a:ext cx="1588" cy="1515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1423549" y="2506253"/>
            <a:ext cx="748516" cy="1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flipV="1">
            <a:off x="7237449" y="2132788"/>
            <a:ext cx="1588" cy="7120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Address Notation</a:t>
            </a:r>
            <a:endParaRPr lang="en-US" dirty="0"/>
          </a:p>
        </p:txBody>
      </p:sp>
      <p:sp>
        <p:nvSpPr>
          <p:cNvPr id="3" name="Content Placeholder 2"/>
          <p:cNvSpPr>
            <a:spLocks noGrp="1"/>
          </p:cNvSpPr>
          <p:nvPr>
            <p:ph idx="1"/>
          </p:nvPr>
        </p:nvSpPr>
        <p:spPr>
          <a:xfrm>
            <a:off x="457200" y="3976695"/>
            <a:ext cx="8229600" cy="2339981"/>
          </a:xfrm>
        </p:spPr>
        <p:txBody>
          <a:bodyPr>
            <a:normAutofit lnSpcReduction="10000"/>
          </a:bodyPr>
          <a:lstStyle/>
          <a:p>
            <a:r>
              <a:rPr lang="en-GB" dirty="0" smtClean="0"/>
              <a:t>The 128 bit number is split into eight 16-bit blocks</a:t>
            </a:r>
          </a:p>
          <a:p>
            <a:r>
              <a:rPr lang="en-GB" dirty="0" smtClean="0"/>
              <a:t>The value of each 16-bit block is written as four hex digits</a:t>
            </a:r>
          </a:p>
          <a:p>
            <a:r>
              <a:rPr lang="en-GB" dirty="0" smtClean="0"/>
              <a:t>Each block is separated by a colon  </a:t>
            </a:r>
            <a:endParaRPr lang="en-US" dirty="0"/>
          </a:p>
        </p:txBody>
      </p:sp>
      <p:sp>
        <p:nvSpPr>
          <p:cNvPr id="6" name="TextBox 5"/>
          <p:cNvSpPr txBox="1"/>
          <p:nvPr/>
        </p:nvSpPr>
        <p:spPr>
          <a:xfrm>
            <a:off x="884187" y="1822428"/>
            <a:ext cx="7476919" cy="584775"/>
          </a:xfrm>
          <a:prstGeom prst="rect">
            <a:avLst/>
          </a:prstGeom>
        </p:spPr>
        <p:txBody>
          <a:bodyPr wrap="none" rtlCol="0">
            <a:spAutoFit/>
          </a:bodyPr>
          <a:lstStyle/>
          <a:p>
            <a:r>
              <a:rPr lang="en-GB" sz="3200" dirty="0" smtClean="0"/>
              <a:t>2009:0adb:0001:56af:0321:000d:98fe:dbfe</a:t>
            </a:r>
            <a:endParaRPr lang="en-US" sz="3200" dirty="0" smtClean="0"/>
          </a:p>
        </p:txBody>
      </p:sp>
      <p:sp>
        <p:nvSpPr>
          <p:cNvPr id="7" name="TextBox 6"/>
          <p:cNvSpPr txBox="1"/>
          <p:nvPr/>
        </p:nvSpPr>
        <p:spPr>
          <a:xfrm>
            <a:off x="2855889" y="2735253"/>
            <a:ext cx="3325141" cy="400110"/>
          </a:xfrm>
          <a:prstGeom prst="rect">
            <a:avLst/>
          </a:prstGeom>
        </p:spPr>
        <p:txBody>
          <a:bodyPr wrap="none" rtlCol="0">
            <a:spAutoFit/>
          </a:bodyPr>
          <a:lstStyle/>
          <a:p>
            <a:r>
              <a:rPr lang="en-GB" sz="2000" dirty="0" smtClean="0"/>
              <a:t>Leading zeros can be removed</a:t>
            </a:r>
            <a:endParaRPr lang="en-US" sz="2000" dirty="0" smtClean="0"/>
          </a:p>
        </p:txBody>
      </p:sp>
      <p:cxnSp>
        <p:nvCxnSpPr>
          <p:cNvPr id="9" name="Straight Arrow Connector 8"/>
          <p:cNvCxnSpPr/>
          <p:nvPr/>
        </p:nvCxnSpPr>
        <p:spPr>
          <a:xfrm rot="5400000" flipH="1" flipV="1">
            <a:off x="1833525"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2783657"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flipH="1" flipV="1">
            <a:off x="3002735"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flipH="1" flipV="1">
            <a:off x="3221813"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flipH="1" flipV="1">
            <a:off x="4572794"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flipH="1" flipV="1">
            <a:off x="5522132"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flipH="1" flipV="1">
            <a:off x="5741210"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5923775" y="2516175"/>
            <a:ext cx="36513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504908" y="3136896"/>
            <a:ext cx="5900398" cy="584775"/>
          </a:xfrm>
          <a:prstGeom prst="rect">
            <a:avLst/>
          </a:prstGeom>
        </p:spPr>
        <p:txBody>
          <a:bodyPr wrap="none" rtlCol="0">
            <a:spAutoFit/>
          </a:bodyPr>
          <a:lstStyle/>
          <a:p>
            <a:r>
              <a:rPr lang="en-GB" sz="3200" dirty="0" smtClean="0"/>
              <a:t>2009:adb:1:56af:321:d:98fe:dbfe</a:t>
            </a:r>
            <a:endParaRPr lang="en-US" sz="3200" dirty="0" smtClean="0"/>
          </a:p>
        </p:txBody>
      </p:sp>
      <p:sp>
        <p:nvSpPr>
          <p:cNvPr id="19" name="Oval 1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01622" y="2881305"/>
            <a:ext cx="7448652" cy="116841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622" y="1420785"/>
            <a:ext cx="7448652" cy="11684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dirty="0" smtClean="0"/>
              <a:t>Compressing Zeros</a:t>
            </a:r>
            <a:endParaRPr lang="en-US" dirty="0"/>
          </a:p>
        </p:txBody>
      </p:sp>
      <p:sp>
        <p:nvSpPr>
          <p:cNvPr id="3" name="Content Placeholder 2"/>
          <p:cNvSpPr>
            <a:spLocks noGrp="1"/>
          </p:cNvSpPr>
          <p:nvPr>
            <p:ph idx="1"/>
          </p:nvPr>
        </p:nvSpPr>
        <p:spPr>
          <a:xfrm>
            <a:off x="457200" y="4378339"/>
            <a:ext cx="8229600" cy="2044728"/>
          </a:xfrm>
        </p:spPr>
        <p:txBody>
          <a:bodyPr>
            <a:normAutofit/>
          </a:bodyPr>
          <a:lstStyle/>
          <a:p>
            <a:r>
              <a:rPr lang="en-GB" dirty="0" smtClean="0"/>
              <a:t>Contiguous 16-bit blocks containing zeros can be compressed</a:t>
            </a:r>
          </a:p>
          <a:p>
            <a:pPr lvl="1"/>
            <a:r>
              <a:rPr lang="en-GB" dirty="0" smtClean="0"/>
              <a:t>Known as double colon notation</a:t>
            </a:r>
          </a:p>
          <a:p>
            <a:pPr lvl="1"/>
            <a:r>
              <a:rPr lang="en-GB" dirty="0" smtClean="0"/>
              <a:t>Only one set of blocks can be compressed</a:t>
            </a:r>
          </a:p>
        </p:txBody>
      </p:sp>
      <p:sp>
        <p:nvSpPr>
          <p:cNvPr id="5" name="TextBox 4"/>
          <p:cNvSpPr txBox="1"/>
          <p:nvPr/>
        </p:nvSpPr>
        <p:spPr>
          <a:xfrm>
            <a:off x="738135" y="1347759"/>
            <a:ext cx="7451335" cy="584775"/>
          </a:xfrm>
          <a:prstGeom prst="rect">
            <a:avLst/>
          </a:prstGeom>
        </p:spPr>
        <p:txBody>
          <a:bodyPr wrap="none" rtlCol="0">
            <a:spAutoFit/>
          </a:bodyPr>
          <a:lstStyle/>
          <a:p>
            <a:r>
              <a:rPr lang="en-GB" sz="3200" dirty="0" smtClean="0">
                <a:solidFill>
                  <a:schemeClr val="bg1"/>
                </a:solidFill>
              </a:rPr>
              <a:t>2009:0000:0000:0000:0321:000d:98fe:dbfe</a:t>
            </a:r>
            <a:endParaRPr lang="en-US" sz="3200" dirty="0" smtClean="0">
              <a:solidFill>
                <a:schemeClr val="bg1"/>
              </a:solidFill>
            </a:endParaRPr>
          </a:p>
        </p:txBody>
      </p:sp>
      <p:sp>
        <p:nvSpPr>
          <p:cNvPr id="6" name="TextBox 5"/>
          <p:cNvSpPr txBox="1"/>
          <p:nvPr/>
        </p:nvSpPr>
        <p:spPr>
          <a:xfrm>
            <a:off x="738135" y="1968480"/>
            <a:ext cx="4840043" cy="584775"/>
          </a:xfrm>
          <a:prstGeom prst="rect">
            <a:avLst/>
          </a:prstGeom>
        </p:spPr>
        <p:txBody>
          <a:bodyPr wrap="none" rtlCol="0">
            <a:spAutoFit/>
          </a:bodyPr>
          <a:lstStyle/>
          <a:p>
            <a:r>
              <a:rPr lang="en-GB" sz="3200" dirty="0" smtClean="0">
                <a:solidFill>
                  <a:schemeClr val="bg1"/>
                </a:solidFill>
              </a:rPr>
              <a:t>2009::0321:000d:98fe:dbfe</a:t>
            </a:r>
            <a:endParaRPr lang="en-US" sz="3200" dirty="0" smtClean="0">
              <a:solidFill>
                <a:schemeClr val="bg1"/>
              </a:solidFill>
            </a:endParaRPr>
          </a:p>
        </p:txBody>
      </p:sp>
      <p:sp>
        <p:nvSpPr>
          <p:cNvPr id="7" name="TextBox 6"/>
          <p:cNvSpPr txBox="1"/>
          <p:nvPr/>
        </p:nvSpPr>
        <p:spPr>
          <a:xfrm>
            <a:off x="738135" y="2844792"/>
            <a:ext cx="6597512" cy="584775"/>
          </a:xfrm>
          <a:prstGeom prst="rect">
            <a:avLst/>
          </a:prstGeom>
        </p:spPr>
        <p:txBody>
          <a:bodyPr wrap="none" rtlCol="0">
            <a:spAutoFit/>
          </a:bodyPr>
          <a:lstStyle/>
          <a:p>
            <a:r>
              <a:rPr lang="en-GB" sz="3200" dirty="0" smtClean="0">
                <a:solidFill>
                  <a:schemeClr val="bg1"/>
                </a:solidFill>
              </a:rPr>
              <a:t>2009:0000:0000:0321:0000:0000:dbfe</a:t>
            </a:r>
            <a:endParaRPr lang="en-US" sz="3200" dirty="0" smtClean="0">
              <a:solidFill>
                <a:schemeClr val="bg1"/>
              </a:solidFill>
            </a:endParaRPr>
          </a:p>
        </p:txBody>
      </p:sp>
      <p:sp>
        <p:nvSpPr>
          <p:cNvPr id="9" name="TextBox 8"/>
          <p:cNvSpPr txBox="1"/>
          <p:nvPr/>
        </p:nvSpPr>
        <p:spPr>
          <a:xfrm>
            <a:off x="738135" y="3392487"/>
            <a:ext cx="3042051" cy="584775"/>
          </a:xfrm>
          <a:prstGeom prst="rect">
            <a:avLst/>
          </a:prstGeom>
        </p:spPr>
        <p:txBody>
          <a:bodyPr wrap="none" rtlCol="0">
            <a:spAutoFit/>
          </a:bodyPr>
          <a:lstStyle/>
          <a:p>
            <a:r>
              <a:rPr lang="en-GB" sz="3200" dirty="0" smtClean="0">
                <a:solidFill>
                  <a:schemeClr val="bg1"/>
                </a:solidFill>
              </a:rPr>
              <a:t>2009::0321::</a:t>
            </a:r>
            <a:r>
              <a:rPr lang="en-GB" sz="3200" dirty="0" err="1" smtClean="0">
                <a:solidFill>
                  <a:schemeClr val="bg1"/>
                </a:solidFill>
              </a:rPr>
              <a:t>dbfe</a:t>
            </a:r>
            <a:endParaRPr lang="en-US" sz="3200" dirty="0" smtClean="0">
              <a:solidFill>
                <a:schemeClr val="bg1"/>
              </a:solidFill>
            </a:endParaRPr>
          </a:p>
        </p:txBody>
      </p:sp>
      <p:sp>
        <p:nvSpPr>
          <p:cNvPr id="11" name="Left Arrow 10"/>
          <p:cNvSpPr/>
          <p:nvPr/>
        </p:nvSpPr>
        <p:spPr>
          <a:xfrm>
            <a:off x="3805227" y="3392487"/>
            <a:ext cx="1971702" cy="620721"/>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smtClean="0">
                <a:solidFill>
                  <a:schemeClr val="tx1"/>
                </a:solidFill>
              </a:rPr>
              <a:t>Invalid</a:t>
            </a:r>
            <a:endParaRPr lang="en-US" dirty="0">
              <a:solidFill>
                <a:schemeClr val="tx1"/>
              </a:solidFill>
            </a:endParaRPr>
          </a:p>
        </p:txBody>
      </p:sp>
      <p:sp>
        <p:nvSpPr>
          <p:cNvPr id="14" name="Oval 13"/>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9" grpId="0"/>
      <p:bldP spid="11"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IPv6 Prefix</a:t>
            </a:r>
            <a:endParaRPr lang="en-US" dirty="0"/>
          </a:p>
        </p:txBody>
      </p:sp>
      <p:sp>
        <p:nvSpPr>
          <p:cNvPr id="3" name="Content Placeholder 2"/>
          <p:cNvSpPr>
            <a:spLocks noGrp="1"/>
          </p:cNvSpPr>
          <p:nvPr>
            <p:ph idx="1"/>
          </p:nvPr>
        </p:nvSpPr>
        <p:spPr>
          <a:xfrm>
            <a:off x="446031" y="3611565"/>
            <a:ext cx="8229600" cy="1643085"/>
          </a:xfrm>
        </p:spPr>
        <p:txBody>
          <a:bodyPr>
            <a:normAutofit/>
          </a:bodyPr>
          <a:lstStyle/>
          <a:p>
            <a:r>
              <a:rPr lang="en-GB" dirty="0" smtClean="0"/>
              <a:t>The IPv6 prefix identifies the number of bits identifying the network</a:t>
            </a:r>
          </a:p>
          <a:p>
            <a:pPr lvl="1"/>
            <a:r>
              <a:rPr lang="en-GB" dirty="0" smtClean="0"/>
              <a:t>IPv6 does not support the IPv4 style subnet mask</a:t>
            </a:r>
          </a:p>
          <a:p>
            <a:pPr lvl="1"/>
            <a:endParaRPr lang="en-US" dirty="0"/>
          </a:p>
        </p:txBody>
      </p:sp>
      <p:sp>
        <p:nvSpPr>
          <p:cNvPr id="5" name="Rectangle 4"/>
          <p:cNvSpPr/>
          <p:nvPr/>
        </p:nvSpPr>
        <p:spPr>
          <a:xfrm>
            <a:off x="754631" y="2516175"/>
            <a:ext cx="7359130" cy="584775"/>
          </a:xfrm>
          <a:prstGeom prst="rect">
            <a:avLst/>
          </a:prstGeom>
        </p:spPr>
        <p:txBody>
          <a:bodyPr wrap="none">
            <a:spAutoFit/>
          </a:bodyPr>
          <a:lstStyle/>
          <a:p>
            <a:r>
              <a:rPr lang="en-GB" sz="3200" dirty="0" smtClean="0"/>
              <a:t>2009:0adb:0001:56af:0321:000d:98fe:dbfe</a:t>
            </a:r>
            <a:endParaRPr lang="en-US" sz="3200" dirty="0" smtClean="0"/>
          </a:p>
        </p:txBody>
      </p:sp>
      <p:sp>
        <p:nvSpPr>
          <p:cNvPr id="6" name="TextBox 5"/>
          <p:cNvSpPr txBox="1"/>
          <p:nvPr/>
        </p:nvSpPr>
        <p:spPr>
          <a:xfrm>
            <a:off x="5448312" y="1639863"/>
            <a:ext cx="689612" cy="523220"/>
          </a:xfrm>
          <a:prstGeom prst="rect">
            <a:avLst/>
          </a:prstGeom>
        </p:spPr>
        <p:txBody>
          <a:bodyPr wrap="none" rtlCol="0">
            <a:spAutoFit/>
          </a:bodyPr>
          <a:lstStyle/>
          <a:p>
            <a:r>
              <a:rPr lang="en-GB" sz="2800" dirty="0" smtClean="0"/>
              <a:t>/48</a:t>
            </a:r>
          </a:p>
        </p:txBody>
      </p:sp>
      <p:cxnSp>
        <p:nvCxnSpPr>
          <p:cNvPr id="8" name="Straight Connector 7"/>
          <p:cNvCxnSpPr/>
          <p:nvPr/>
        </p:nvCxnSpPr>
        <p:spPr>
          <a:xfrm rot="5400000" flipH="1" flipV="1">
            <a:off x="336492" y="2224071"/>
            <a:ext cx="94933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4855654" y="2224071"/>
            <a:ext cx="94933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5783514" y="2224071"/>
            <a:ext cx="94933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11161" y="1895454"/>
            <a:ext cx="448698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a:off x="811161" y="2297097"/>
            <a:ext cx="5414827" cy="0"/>
          </a:xfrm>
          <a:prstGeom prst="line">
            <a:avLst/>
          </a:prstGeom>
        </p:spPr>
        <p:style>
          <a:lnRef idx="3">
            <a:schemeClr val="accent1"/>
          </a:lnRef>
          <a:fillRef idx="0">
            <a:schemeClr val="accent1"/>
          </a:fillRef>
          <a:effectRef idx="2">
            <a:schemeClr val="accent1"/>
          </a:effectRef>
          <a:fontRef idx="minor">
            <a:schemeClr val="tx1"/>
          </a:fontRef>
        </p:style>
      </p:cxnSp>
      <p:sp>
        <p:nvSpPr>
          <p:cNvPr id="15" name="TextBox 14"/>
          <p:cNvSpPr txBox="1"/>
          <p:nvPr/>
        </p:nvSpPr>
        <p:spPr>
          <a:xfrm>
            <a:off x="6397650" y="2078019"/>
            <a:ext cx="689612" cy="523220"/>
          </a:xfrm>
          <a:prstGeom prst="rect">
            <a:avLst/>
          </a:prstGeom>
        </p:spPr>
        <p:txBody>
          <a:bodyPr wrap="none" rtlCol="0">
            <a:spAutoFit/>
          </a:bodyPr>
          <a:lstStyle/>
          <a:p>
            <a:r>
              <a:rPr lang="en-GB" sz="2800" dirty="0" smtClean="0"/>
              <a:t>/64</a:t>
            </a:r>
            <a:endParaRPr lang="en-US" sz="2800" dirty="0" smtClean="0"/>
          </a:p>
        </p:txBody>
      </p:sp>
      <p:sp>
        <p:nvSpPr>
          <p:cNvPr id="16" name="Oval 1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IPv6 Addressing</a:t>
            </a:r>
            <a:endParaRPr lang="en-US" dirty="0"/>
          </a:p>
        </p:txBody>
      </p:sp>
      <p:sp>
        <p:nvSpPr>
          <p:cNvPr id="3" name="Content Placeholder 2"/>
          <p:cNvSpPr>
            <a:spLocks noGrp="1"/>
          </p:cNvSpPr>
          <p:nvPr>
            <p:ph idx="1"/>
          </p:nvPr>
        </p:nvSpPr>
        <p:spPr>
          <a:xfrm>
            <a:off x="457200" y="3136896"/>
            <a:ext cx="8229600" cy="3359196"/>
          </a:xfrm>
        </p:spPr>
        <p:txBody>
          <a:bodyPr>
            <a:normAutofit fontScale="92500" lnSpcReduction="10000"/>
          </a:bodyPr>
          <a:lstStyle/>
          <a:p>
            <a:r>
              <a:rPr lang="en-GB" dirty="0" smtClean="0"/>
              <a:t>The host component can be derived from the MAC address of the card</a:t>
            </a:r>
          </a:p>
          <a:p>
            <a:pPr lvl="1"/>
            <a:r>
              <a:rPr lang="en-GB" dirty="0" smtClean="0"/>
              <a:t>Computers could be tracked by their MAC as they move between LANs </a:t>
            </a:r>
          </a:p>
          <a:p>
            <a:pPr lvl="1"/>
            <a:r>
              <a:rPr lang="en-GB" dirty="0" smtClean="0"/>
              <a:t>Windows Server 2008 and Windows 7 use a </a:t>
            </a:r>
            <a:r>
              <a:rPr lang="en-US" dirty="0" smtClean="0"/>
              <a:t>permanent interface identifier that is randomly generated</a:t>
            </a:r>
          </a:p>
          <a:p>
            <a:pPr lvl="2"/>
            <a:r>
              <a:rPr lang="en-GB" dirty="0" smtClean="0"/>
              <a:t>Can be disabled via: </a:t>
            </a:r>
            <a:br>
              <a:rPr lang="en-GB" dirty="0" smtClean="0"/>
            </a:br>
            <a:r>
              <a:rPr lang="en-US" dirty="0" err="1" smtClean="0"/>
              <a:t>netsh</a:t>
            </a:r>
            <a:r>
              <a:rPr lang="en-US" dirty="0" smtClean="0"/>
              <a:t> interface ipv6 set global </a:t>
            </a:r>
            <a:r>
              <a:rPr lang="en-US" dirty="0" err="1" smtClean="0"/>
              <a:t>randomizeidentifiers</a:t>
            </a:r>
            <a:r>
              <a:rPr lang="en-US" dirty="0" smtClean="0"/>
              <a:t>=disabled</a:t>
            </a:r>
          </a:p>
        </p:txBody>
      </p:sp>
      <p:sp>
        <p:nvSpPr>
          <p:cNvPr id="5" name="Rectangle 4"/>
          <p:cNvSpPr/>
          <p:nvPr/>
        </p:nvSpPr>
        <p:spPr>
          <a:xfrm>
            <a:off x="1139778" y="1676376"/>
            <a:ext cx="3286170" cy="47466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bg1"/>
                </a:solidFill>
              </a:rPr>
              <a:t>Network Identifier</a:t>
            </a:r>
            <a:endParaRPr lang="en-US" dirty="0">
              <a:solidFill>
                <a:schemeClr val="bg1"/>
              </a:solidFill>
            </a:endParaRPr>
          </a:p>
        </p:txBody>
      </p:sp>
      <p:sp>
        <p:nvSpPr>
          <p:cNvPr id="6" name="Rectangle 5"/>
          <p:cNvSpPr/>
          <p:nvPr/>
        </p:nvSpPr>
        <p:spPr>
          <a:xfrm>
            <a:off x="4425948" y="1676376"/>
            <a:ext cx="3286170" cy="474669"/>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dirty="0" smtClean="0">
                <a:solidFill>
                  <a:schemeClr val="bg1"/>
                </a:solidFill>
              </a:rPr>
              <a:t>Host Identifier</a:t>
            </a:r>
            <a:endParaRPr lang="en-US" dirty="0">
              <a:solidFill>
                <a:schemeClr val="bg1"/>
              </a:solidFill>
            </a:endParaRPr>
          </a:p>
        </p:txBody>
      </p:sp>
      <p:sp>
        <p:nvSpPr>
          <p:cNvPr id="7" name="Right Brace 6"/>
          <p:cNvSpPr/>
          <p:nvPr/>
        </p:nvSpPr>
        <p:spPr>
          <a:xfrm rot="5400000">
            <a:off x="2563784" y="800065"/>
            <a:ext cx="401644" cy="324965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ight Brace 7"/>
          <p:cNvSpPr/>
          <p:nvPr/>
        </p:nvSpPr>
        <p:spPr>
          <a:xfrm rot="5400000">
            <a:off x="5813442" y="800066"/>
            <a:ext cx="401644" cy="324965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2344707" y="2698740"/>
            <a:ext cx="830677" cy="369332"/>
          </a:xfrm>
          <a:prstGeom prst="rect">
            <a:avLst/>
          </a:prstGeom>
        </p:spPr>
        <p:txBody>
          <a:bodyPr wrap="none" rtlCol="0">
            <a:spAutoFit/>
          </a:bodyPr>
          <a:lstStyle/>
          <a:p>
            <a:r>
              <a:rPr lang="en-GB" dirty="0" smtClean="0"/>
              <a:t>64-bits</a:t>
            </a:r>
            <a:endParaRPr lang="en-US" dirty="0" smtClean="0"/>
          </a:p>
        </p:txBody>
      </p:sp>
      <p:sp>
        <p:nvSpPr>
          <p:cNvPr id="10" name="TextBox 9"/>
          <p:cNvSpPr txBox="1"/>
          <p:nvPr/>
        </p:nvSpPr>
        <p:spPr>
          <a:xfrm>
            <a:off x="5594364" y="2698740"/>
            <a:ext cx="830677" cy="369332"/>
          </a:xfrm>
          <a:prstGeom prst="rect">
            <a:avLst/>
          </a:prstGeom>
        </p:spPr>
        <p:txBody>
          <a:bodyPr wrap="none" rtlCol="0">
            <a:spAutoFit/>
          </a:bodyPr>
          <a:lstStyle/>
          <a:p>
            <a:r>
              <a:rPr lang="en-GB" dirty="0" smtClean="0"/>
              <a:t>64-bits</a:t>
            </a:r>
            <a:endParaRPr lang="en-US" dirty="0" smtClean="0"/>
          </a:p>
        </p:txBody>
      </p:sp>
      <p:sp>
        <p:nvSpPr>
          <p:cNvPr id="12" name="Oval 11"/>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Link Local Address</a:t>
            </a:r>
            <a:endParaRPr lang="en-US" dirty="0"/>
          </a:p>
        </p:txBody>
      </p:sp>
      <p:sp>
        <p:nvSpPr>
          <p:cNvPr id="3" name="Content Placeholder 2"/>
          <p:cNvSpPr>
            <a:spLocks noGrp="1"/>
          </p:cNvSpPr>
          <p:nvPr>
            <p:ph idx="1"/>
          </p:nvPr>
        </p:nvSpPr>
        <p:spPr>
          <a:xfrm>
            <a:off x="457200" y="4633929"/>
            <a:ext cx="8229600" cy="1492235"/>
          </a:xfrm>
        </p:spPr>
        <p:txBody>
          <a:bodyPr>
            <a:normAutofit fontScale="92500" lnSpcReduction="10000"/>
          </a:bodyPr>
          <a:lstStyle/>
          <a:p>
            <a:r>
              <a:rPr lang="en-GB" dirty="0" smtClean="0"/>
              <a:t>Fe80::&lt;host ID&gt; , automatically assigned and only accessible on local network segment</a:t>
            </a:r>
          </a:p>
          <a:p>
            <a:pPr lvl="1"/>
            <a:r>
              <a:rPr lang="en-GB" dirty="0" smtClean="0"/>
              <a:t>All hosts have a link local address even if they have a global address</a:t>
            </a:r>
            <a:endParaRPr lang="en-US" dirty="0"/>
          </a:p>
        </p:txBody>
      </p:sp>
      <p:graphicFrame>
        <p:nvGraphicFramePr>
          <p:cNvPr id="559106" name="Object 2"/>
          <p:cNvGraphicFramePr>
            <a:graphicFrameLocks noChangeAspect="1"/>
          </p:cNvGraphicFramePr>
          <p:nvPr/>
        </p:nvGraphicFramePr>
        <p:xfrm>
          <a:off x="993775" y="2078019"/>
          <a:ext cx="1131888" cy="1541462"/>
        </p:xfrm>
        <a:graphic>
          <a:graphicData uri="http://schemas.openxmlformats.org/presentationml/2006/ole">
            <p:oleObj spid="_x0000_s4098" name="Visio" r:id="rId3" imgW="695706" imgH="947547" progId="Visio.Drawing.11">
              <p:embed/>
            </p:oleObj>
          </a:graphicData>
        </a:graphic>
      </p:graphicFrame>
      <p:grpSp>
        <p:nvGrpSpPr>
          <p:cNvPr id="4" name="Group 8"/>
          <p:cNvGrpSpPr/>
          <p:nvPr/>
        </p:nvGrpSpPr>
        <p:grpSpPr>
          <a:xfrm>
            <a:off x="920700" y="3390877"/>
            <a:ext cx="511182" cy="292104"/>
            <a:chOff x="5375287" y="3903669"/>
            <a:chExt cx="1825650" cy="1131903"/>
          </a:xfrm>
        </p:grpSpPr>
        <p:sp>
          <p:nvSpPr>
            <p:cNvPr id="10" name="Rounded Rectangle 9"/>
            <p:cNvSpPr/>
            <p:nvPr/>
          </p:nvSpPr>
          <p:spPr>
            <a:xfrm>
              <a:off x="5886468" y="4743467"/>
              <a:ext cx="839799" cy="219079"/>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ounded Rectangle 10"/>
            <p:cNvSpPr/>
            <p:nvPr/>
          </p:nvSpPr>
          <p:spPr>
            <a:xfrm>
              <a:off x="6872319" y="4743468"/>
              <a:ext cx="292104" cy="219078"/>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p:nvSpPr>
          <p:spPr>
            <a:xfrm>
              <a:off x="5557851" y="4013206"/>
              <a:ext cx="1643086" cy="839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schemeClr val="tx1"/>
                </a:solidFill>
              </a:endParaRPr>
            </a:p>
          </p:txBody>
        </p:sp>
        <p:cxnSp>
          <p:nvCxnSpPr>
            <p:cNvPr id="13" name="Straight Connector 12"/>
            <p:cNvCxnSpPr/>
            <p:nvPr/>
          </p:nvCxnSpPr>
          <p:spPr>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chemeClr val="tx1"/>
                </a:solidFill>
              </a:endParaRPr>
            </a:p>
          </p:txBody>
        </p:sp>
      </p:grpSp>
      <p:graphicFrame>
        <p:nvGraphicFramePr>
          <p:cNvPr id="16" name="Object 2"/>
          <p:cNvGraphicFramePr>
            <a:graphicFrameLocks noChangeAspect="1"/>
          </p:cNvGraphicFramePr>
          <p:nvPr/>
        </p:nvGraphicFramePr>
        <p:xfrm>
          <a:off x="4462461" y="2078019"/>
          <a:ext cx="1131888" cy="1541462"/>
        </p:xfrm>
        <a:graphic>
          <a:graphicData uri="http://schemas.openxmlformats.org/presentationml/2006/ole">
            <p:oleObj spid="_x0000_s4099" name="Visio" r:id="rId5" imgW="695706" imgH="947547" progId="Visio.Drawing.11">
              <p:embed/>
            </p:oleObj>
          </a:graphicData>
        </a:graphic>
      </p:graphicFrame>
      <p:grpSp>
        <p:nvGrpSpPr>
          <p:cNvPr id="5" name="Group 16"/>
          <p:cNvGrpSpPr/>
          <p:nvPr/>
        </p:nvGrpSpPr>
        <p:grpSpPr>
          <a:xfrm>
            <a:off x="4279896" y="3427390"/>
            <a:ext cx="511182" cy="292104"/>
            <a:chOff x="5375287" y="3903669"/>
            <a:chExt cx="1825650" cy="1131903"/>
          </a:xfrm>
        </p:grpSpPr>
        <p:sp>
          <p:nvSpPr>
            <p:cNvPr id="18" name="Rounded Rectangle 17"/>
            <p:cNvSpPr/>
            <p:nvPr/>
          </p:nvSpPr>
          <p:spPr>
            <a:xfrm>
              <a:off x="5886468" y="4743467"/>
              <a:ext cx="839799" cy="219079"/>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Rounded Rectangle 18"/>
            <p:cNvSpPr/>
            <p:nvPr/>
          </p:nvSpPr>
          <p:spPr>
            <a:xfrm>
              <a:off x="6872319" y="4743468"/>
              <a:ext cx="292104" cy="219078"/>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ectangle 19"/>
            <p:cNvSpPr/>
            <p:nvPr/>
          </p:nvSpPr>
          <p:spPr>
            <a:xfrm>
              <a:off x="5557851" y="4013206"/>
              <a:ext cx="1643086" cy="839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schemeClr val="tx1"/>
                </a:solidFill>
              </a:endParaRPr>
            </a:p>
          </p:txBody>
        </p:sp>
        <p:cxnSp>
          <p:nvCxnSpPr>
            <p:cNvPr id="21" name="Straight Connector 20"/>
            <p:cNvCxnSpPr/>
            <p:nvPr/>
          </p:nvCxnSpPr>
          <p:spPr>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chemeClr val="tx1"/>
                </a:solidFill>
              </a:endParaRPr>
            </a:p>
          </p:txBody>
        </p:sp>
      </p:grpSp>
      <p:graphicFrame>
        <p:nvGraphicFramePr>
          <p:cNvPr id="24" name="Object 2"/>
          <p:cNvGraphicFramePr>
            <a:graphicFrameLocks noChangeAspect="1"/>
          </p:cNvGraphicFramePr>
          <p:nvPr/>
        </p:nvGraphicFramePr>
        <p:xfrm>
          <a:off x="7273977" y="2078019"/>
          <a:ext cx="1131888" cy="1541462"/>
        </p:xfrm>
        <a:graphic>
          <a:graphicData uri="http://schemas.openxmlformats.org/presentationml/2006/ole">
            <p:oleObj spid="_x0000_s4100" name="Visio" r:id="rId6" imgW="695706" imgH="947547" progId="Visio.Drawing.11">
              <p:embed/>
            </p:oleObj>
          </a:graphicData>
        </a:graphic>
      </p:graphicFrame>
      <p:grpSp>
        <p:nvGrpSpPr>
          <p:cNvPr id="6" name="Group 24"/>
          <p:cNvGrpSpPr/>
          <p:nvPr/>
        </p:nvGrpSpPr>
        <p:grpSpPr>
          <a:xfrm>
            <a:off x="7237415" y="3390877"/>
            <a:ext cx="511182" cy="292104"/>
            <a:chOff x="5375287" y="3903669"/>
            <a:chExt cx="1825650" cy="1131903"/>
          </a:xfrm>
        </p:grpSpPr>
        <p:sp>
          <p:nvSpPr>
            <p:cNvPr id="26" name="Rounded Rectangle 25"/>
            <p:cNvSpPr/>
            <p:nvPr/>
          </p:nvSpPr>
          <p:spPr>
            <a:xfrm>
              <a:off x="5886468" y="4743467"/>
              <a:ext cx="839799" cy="219079"/>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Rounded Rectangle 26"/>
            <p:cNvSpPr/>
            <p:nvPr/>
          </p:nvSpPr>
          <p:spPr>
            <a:xfrm>
              <a:off x="6872319" y="4743468"/>
              <a:ext cx="292104" cy="219078"/>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Rectangle 27"/>
            <p:cNvSpPr/>
            <p:nvPr/>
          </p:nvSpPr>
          <p:spPr>
            <a:xfrm>
              <a:off x="5557851" y="4013206"/>
              <a:ext cx="1643086" cy="839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schemeClr val="tx1"/>
                </a:solidFill>
              </a:endParaRPr>
            </a:p>
          </p:txBody>
        </p:sp>
        <p:cxnSp>
          <p:nvCxnSpPr>
            <p:cNvPr id="29" name="Straight Connector 28"/>
            <p:cNvCxnSpPr/>
            <p:nvPr/>
          </p:nvCxnSpPr>
          <p:spPr>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chemeClr val="tx1"/>
                </a:solidFill>
              </a:endParaRPr>
            </a:p>
          </p:txBody>
        </p:sp>
      </p:grpSp>
      <p:grpSp>
        <p:nvGrpSpPr>
          <p:cNvPr id="7" name="Group 31"/>
          <p:cNvGrpSpPr/>
          <p:nvPr/>
        </p:nvGrpSpPr>
        <p:grpSpPr>
          <a:xfrm>
            <a:off x="5119695" y="3390877"/>
            <a:ext cx="511182" cy="292104"/>
            <a:chOff x="5375287" y="3903669"/>
            <a:chExt cx="1825650" cy="1131903"/>
          </a:xfrm>
        </p:grpSpPr>
        <p:sp>
          <p:nvSpPr>
            <p:cNvPr id="33" name="Rounded Rectangle 32"/>
            <p:cNvSpPr/>
            <p:nvPr/>
          </p:nvSpPr>
          <p:spPr>
            <a:xfrm>
              <a:off x="5886468" y="4743467"/>
              <a:ext cx="839799" cy="219079"/>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Rounded Rectangle 33"/>
            <p:cNvSpPr/>
            <p:nvPr/>
          </p:nvSpPr>
          <p:spPr>
            <a:xfrm>
              <a:off x="6872319" y="4743468"/>
              <a:ext cx="292104" cy="219078"/>
            </a:xfrm>
            <a:prstGeom prst="round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Rectangle 34"/>
            <p:cNvSpPr/>
            <p:nvPr/>
          </p:nvSpPr>
          <p:spPr>
            <a:xfrm>
              <a:off x="5557851" y="4013206"/>
              <a:ext cx="1643086" cy="839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schemeClr val="tx1"/>
                </a:solidFill>
              </a:endParaRPr>
            </a:p>
          </p:txBody>
        </p:sp>
        <p:cxnSp>
          <p:nvCxnSpPr>
            <p:cNvPr id="36" name="Straight Connector 35"/>
            <p:cNvCxnSpPr/>
            <p:nvPr/>
          </p:nvCxnSpPr>
          <p:spPr>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chemeClr val="tx1"/>
                </a:solidFill>
              </a:endParaRPr>
            </a:p>
          </p:txBody>
        </p:sp>
      </p:grpSp>
      <p:cxnSp>
        <p:nvCxnSpPr>
          <p:cNvPr id="40" name="Elbow Connector 39"/>
          <p:cNvCxnSpPr/>
          <p:nvPr/>
        </p:nvCxnSpPr>
        <p:spPr>
          <a:xfrm rot="16200000" flipH="1">
            <a:off x="2842745" y="2002794"/>
            <a:ext cx="36513" cy="3359196"/>
          </a:xfrm>
          <a:prstGeom prst="bentConnector3">
            <a:avLst>
              <a:gd name="adj1" fmla="val 726078"/>
            </a:avLst>
          </a:prstGeom>
        </p:spPr>
        <p:style>
          <a:lnRef idx="3">
            <a:schemeClr val="accent6"/>
          </a:lnRef>
          <a:fillRef idx="0">
            <a:schemeClr val="accent6"/>
          </a:fillRef>
          <a:effectRef idx="2">
            <a:schemeClr val="accent6"/>
          </a:effectRef>
          <a:fontRef idx="minor">
            <a:schemeClr val="tx1"/>
          </a:fontRef>
        </p:style>
      </p:cxnSp>
      <p:cxnSp>
        <p:nvCxnSpPr>
          <p:cNvPr id="42" name="Elbow Connector 41"/>
          <p:cNvCxnSpPr/>
          <p:nvPr/>
        </p:nvCxnSpPr>
        <p:spPr>
          <a:xfrm rot="16200000" flipH="1">
            <a:off x="6439258" y="2605276"/>
            <a:ext cx="1588" cy="2117720"/>
          </a:xfrm>
          <a:prstGeom prst="bentConnector3">
            <a:avLst>
              <a:gd name="adj1" fmla="val 14395466"/>
            </a:avLst>
          </a:prstGeom>
        </p:spPr>
        <p:style>
          <a:lnRef idx="3">
            <a:schemeClr val="accent6"/>
          </a:lnRef>
          <a:fillRef idx="0">
            <a:schemeClr val="accent6"/>
          </a:fillRef>
          <a:effectRef idx="2">
            <a:schemeClr val="accent6"/>
          </a:effectRef>
          <a:fontRef idx="minor">
            <a:schemeClr val="tx1"/>
          </a:fontRef>
        </p:style>
      </p:cxnSp>
      <p:sp>
        <p:nvSpPr>
          <p:cNvPr id="43" name="TextBox 42"/>
          <p:cNvSpPr txBox="1"/>
          <p:nvPr/>
        </p:nvSpPr>
        <p:spPr>
          <a:xfrm>
            <a:off x="738135" y="4011598"/>
            <a:ext cx="1791324" cy="369332"/>
          </a:xfrm>
          <a:prstGeom prst="rect">
            <a:avLst/>
          </a:prstGeom>
        </p:spPr>
        <p:txBody>
          <a:bodyPr wrap="none" rtlCol="0">
            <a:spAutoFit/>
          </a:bodyPr>
          <a:lstStyle/>
          <a:p>
            <a:r>
              <a:rPr lang="en-GB" dirty="0" smtClean="0"/>
              <a:t>Fe80::HostID1%4</a:t>
            </a:r>
            <a:endParaRPr lang="en-US" dirty="0" smtClean="0"/>
          </a:p>
        </p:txBody>
      </p:sp>
      <p:sp>
        <p:nvSpPr>
          <p:cNvPr id="44" name="TextBox 43"/>
          <p:cNvSpPr txBox="1"/>
          <p:nvPr/>
        </p:nvSpPr>
        <p:spPr>
          <a:xfrm>
            <a:off x="2746350" y="3025747"/>
            <a:ext cx="1791324" cy="369332"/>
          </a:xfrm>
          <a:prstGeom prst="rect">
            <a:avLst/>
          </a:prstGeom>
        </p:spPr>
        <p:txBody>
          <a:bodyPr wrap="none" rtlCol="0">
            <a:spAutoFit/>
          </a:bodyPr>
          <a:lstStyle/>
          <a:p>
            <a:r>
              <a:rPr lang="en-GB" dirty="0" smtClean="0"/>
              <a:t>Fe80::HostID2%9</a:t>
            </a:r>
            <a:endParaRPr lang="en-US" dirty="0" smtClean="0"/>
          </a:p>
        </p:txBody>
      </p:sp>
      <p:sp>
        <p:nvSpPr>
          <p:cNvPr id="45" name="TextBox 44"/>
          <p:cNvSpPr txBox="1"/>
          <p:nvPr/>
        </p:nvSpPr>
        <p:spPr>
          <a:xfrm>
            <a:off x="5484825" y="3025747"/>
            <a:ext cx="1908343" cy="369332"/>
          </a:xfrm>
          <a:prstGeom prst="rect">
            <a:avLst/>
          </a:prstGeom>
        </p:spPr>
        <p:txBody>
          <a:bodyPr wrap="none" rtlCol="0">
            <a:spAutoFit/>
          </a:bodyPr>
          <a:lstStyle/>
          <a:p>
            <a:r>
              <a:rPr lang="en-GB" dirty="0" smtClean="0"/>
              <a:t>Fe80::HostID3%10</a:t>
            </a:r>
            <a:endParaRPr lang="en-US" dirty="0" smtClean="0"/>
          </a:p>
        </p:txBody>
      </p:sp>
      <p:sp>
        <p:nvSpPr>
          <p:cNvPr id="46" name="TextBox 45"/>
          <p:cNvSpPr txBox="1"/>
          <p:nvPr/>
        </p:nvSpPr>
        <p:spPr>
          <a:xfrm>
            <a:off x="7018371" y="4011598"/>
            <a:ext cx="1791324" cy="369332"/>
          </a:xfrm>
          <a:prstGeom prst="rect">
            <a:avLst/>
          </a:prstGeom>
        </p:spPr>
        <p:txBody>
          <a:bodyPr wrap="none" rtlCol="0">
            <a:spAutoFit/>
          </a:bodyPr>
          <a:lstStyle/>
          <a:p>
            <a:r>
              <a:rPr lang="en-GB" dirty="0" smtClean="0"/>
              <a:t>Fe80::HostID4%6</a:t>
            </a:r>
            <a:endParaRPr lang="en-US" dirty="0" smtClean="0"/>
          </a:p>
        </p:txBody>
      </p:sp>
      <p:sp>
        <p:nvSpPr>
          <p:cNvPr id="47" name="TextBox 46"/>
          <p:cNvSpPr txBox="1"/>
          <p:nvPr/>
        </p:nvSpPr>
        <p:spPr>
          <a:xfrm>
            <a:off x="1358856" y="3536929"/>
            <a:ext cx="1392241" cy="369332"/>
          </a:xfrm>
          <a:prstGeom prst="rect">
            <a:avLst/>
          </a:prstGeom>
        </p:spPr>
        <p:txBody>
          <a:bodyPr wrap="none" rtlCol="0">
            <a:spAutoFit/>
          </a:bodyPr>
          <a:lstStyle/>
          <a:p>
            <a:r>
              <a:rPr lang="en-GB" dirty="0" err="1" smtClean="0"/>
              <a:t>InterfaceID</a:t>
            </a:r>
            <a:r>
              <a:rPr lang="en-GB" dirty="0" smtClean="0"/>
              <a:t> 4</a:t>
            </a:r>
            <a:endParaRPr lang="en-US" dirty="0" smtClean="0"/>
          </a:p>
        </p:txBody>
      </p:sp>
      <p:sp>
        <p:nvSpPr>
          <p:cNvPr id="48" name="TextBox 47"/>
          <p:cNvSpPr txBox="1"/>
          <p:nvPr/>
        </p:nvSpPr>
        <p:spPr>
          <a:xfrm>
            <a:off x="3622662" y="3975085"/>
            <a:ext cx="1392241" cy="369332"/>
          </a:xfrm>
          <a:prstGeom prst="rect">
            <a:avLst/>
          </a:prstGeom>
        </p:spPr>
        <p:txBody>
          <a:bodyPr wrap="none" rtlCol="0">
            <a:spAutoFit/>
          </a:bodyPr>
          <a:lstStyle/>
          <a:p>
            <a:r>
              <a:rPr lang="en-GB" dirty="0" err="1" smtClean="0"/>
              <a:t>InterfaceID</a:t>
            </a:r>
            <a:r>
              <a:rPr lang="en-GB" dirty="0" smtClean="0"/>
              <a:t> 9</a:t>
            </a:r>
            <a:endParaRPr lang="en-US" dirty="0" smtClean="0"/>
          </a:p>
        </p:txBody>
      </p:sp>
      <p:sp>
        <p:nvSpPr>
          <p:cNvPr id="49" name="TextBox 48"/>
          <p:cNvSpPr txBox="1"/>
          <p:nvPr/>
        </p:nvSpPr>
        <p:spPr>
          <a:xfrm>
            <a:off x="5119695" y="3975085"/>
            <a:ext cx="1509259" cy="369332"/>
          </a:xfrm>
          <a:prstGeom prst="rect">
            <a:avLst/>
          </a:prstGeom>
        </p:spPr>
        <p:txBody>
          <a:bodyPr wrap="none" rtlCol="0">
            <a:spAutoFit/>
          </a:bodyPr>
          <a:lstStyle/>
          <a:p>
            <a:r>
              <a:rPr lang="en-GB" dirty="0" err="1" smtClean="0"/>
              <a:t>InterfaceID</a:t>
            </a:r>
            <a:r>
              <a:rPr lang="en-GB" dirty="0" smtClean="0"/>
              <a:t> 10</a:t>
            </a:r>
            <a:endParaRPr lang="en-US" dirty="0" smtClean="0"/>
          </a:p>
        </p:txBody>
      </p:sp>
      <p:sp>
        <p:nvSpPr>
          <p:cNvPr id="50" name="TextBox 49"/>
          <p:cNvSpPr txBox="1"/>
          <p:nvPr/>
        </p:nvSpPr>
        <p:spPr>
          <a:xfrm>
            <a:off x="7670858" y="3536929"/>
            <a:ext cx="1392241" cy="369332"/>
          </a:xfrm>
          <a:prstGeom prst="rect">
            <a:avLst/>
          </a:prstGeom>
        </p:spPr>
        <p:txBody>
          <a:bodyPr wrap="none" rtlCol="0">
            <a:spAutoFit/>
          </a:bodyPr>
          <a:lstStyle/>
          <a:p>
            <a:r>
              <a:rPr lang="en-GB" dirty="0" err="1" smtClean="0"/>
              <a:t>InterfaceID</a:t>
            </a:r>
            <a:r>
              <a:rPr lang="en-GB" dirty="0" smtClean="0"/>
              <a:t> 6</a:t>
            </a:r>
            <a:endParaRPr lang="en-US" dirty="0" smtClean="0"/>
          </a:p>
        </p:txBody>
      </p:sp>
      <p:sp>
        <p:nvSpPr>
          <p:cNvPr id="51" name="TextBox 50"/>
          <p:cNvSpPr txBox="1"/>
          <p:nvPr/>
        </p:nvSpPr>
        <p:spPr>
          <a:xfrm>
            <a:off x="1139778" y="1274733"/>
            <a:ext cx="5111820" cy="646331"/>
          </a:xfrm>
          <a:prstGeom prst="rect">
            <a:avLst/>
          </a:prstGeom>
          <a:ln>
            <a:solidFill>
              <a:schemeClr val="tx1"/>
            </a:solidFill>
          </a:ln>
        </p:spPr>
        <p:txBody>
          <a:bodyPr wrap="square" rtlCol="0">
            <a:spAutoFit/>
          </a:bodyPr>
          <a:lstStyle/>
          <a:p>
            <a:r>
              <a:rPr lang="en-GB" dirty="0" smtClean="0"/>
              <a:t>Zone IDs eliminate ambiguity when more than one interface is connected to a network </a:t>
            </a:r>
            <a:endParaRPr lang="en-US" dirty="0" smtClean="0"/>
          </a:p>
        </p:txBody>
      </p:sp>
      <p:cxnSp>
        <p:nvCxnSpPr>
          <p:cNvPr id="53" name="Straight Arrow Connector 52"/>
          <p:cNvCxnSpPr>
            <a:stCxn id="51" idx="2"/>
          </p:cNvCxnSpPr>
          <p:nvPr/>
        </p:nvCxnSpPr>
        <p:spPr>
          <a:xfrm rot="16200000" flipH="1">
            <a:off x="3398133" y="2218618"/>
            <a:ext cx="1069779" cy="47466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8848763" y="142830"/>
            <a:ext cx="141310" cy="141310"/>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dissolve">
                                      <p:cBhvr>
                                        <p:cTn id="7" dur="500"/>
                                        <p:tgtEl>
                                          <p:spTgt spid="51"/>
                                        </p:tgtEl>
                                      </p:cBhvr>
                                    </p:animEffect>
                                  </p:childTnLst>
                                </p:cTn>
                              </p:par>
                              <p:par>
                                <p:cTn id="8" presetID="9" presetClass="entr" presetSubtype="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dissolve">
                                      <p:cBhvr>
                                        <p:cTn id="10" dur="500"/>
                                        <p:tgtEl>
                                          <p:spTgt spid="53"/>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err="1" smtClean="0"/>
              <a:t>Unicast</a:t>
            </a:r>
            <a:r>
              <a:rPr lang="en-GB" dirty="0" smtClean="0"/>
              <a:t> Addresses</a:t>
            </a:r>
            <a:endParaRPr lang="en-US" dirty="0"/>
          </a:p>
        </p:txBody>
      </p:sp>
      <p:graphicFrame>
        <p:nvGraphicFramePr>
          <p:cNvPr id="5" name="Content Placeholder 4"/>
          <p:cNvGraphicFramePr>
            <a:graphicFrameLocks noGrp="1"/>
          </p:cNvGraphicFramePr>
          <p:nvPr>
            <p:ph idx="1"/>
          </p:nvPr>
        </p:nvGraphicFramePr>
        <p:xfrm>
          <a:off x="373005" y="1858941"/>
          <a:ext cx="8229600" cy="640080"/>
        </p:xfrm>
        <a:graphic>
          <a:graphicData uri="http://schemas.openxmlformats.org/drawingml/2006/table">
            <a:tbl>
              <a:tblPr firstRow="1" bandRow="1">
                <a:tableStyleId>{5C22544A-7EE6-4342-B048-85BDC9FD1C3A}</a:tableStyleId>
              </a:tblPr>
              <a:tblGrid>
                <a:gridCol w="1168416"/>
                <a:gridCol w="2628936"/>
                <a:gridCol w="1460520"/>
                <a:gridCol w="2971728"/>
              </a:tblGrid>
              <a:tr h="370840">
                <a:tc>
                  <a:txBody>
                    <a:bodyPr/>
                    <a:lstStyle/>
                    <a:p>
                      <a:pPr algn="ctr"/>
                      <a:r>
                        <a:rPr lang="en-GB" dirty="0" smtClean="0">
                          <a:solidFill>
                            <a:schemeClr val="bg1"/>
                          </a:solidFill>
                        </a:rPr>
                        <a:t>1111 1101</a:t>
                      </a:r>
                      <a:br>
                        <a:rPr lang="en-GB" dirty="0" smtClean="0">
                          <a:solidFill>
                            <a:schemeClr val="bg1"/>
                          </a:solidFill>
                        </a:rPr>
                      </a:br>
                      <a:r>
                        <a:rPr lang="en-GB" dirty="0" smtClean="0">
                          <a:solidFill>
                            <a:schemeClr val="bg1"/>
                          </a:solidFill>
                        </a:rPr>
                        <a:t>(8-bits)</a:t>
                      </a:r>
                      <a:endParaRPr lang="en-US" dirty="0">
                        <a:solidFill>
                          <a:schemeClr val="bg1"/>
                        </a:solidFill>
                      </a:endParaRPr>
                    </a:p>
                  </a:txBody>
                  <a:tcPr/>
                </a:tc>
                <a:tc>
                  <a:txBody>
                    <a:bodyPr/>
                    <a:lstStyle/>
                    <a:p>
                      <a:pPr algn="ctr"/>
                      <a:r>
                        <a:rPr lang="en-GB" dirty="0" smtClean="0">
                          <a:solidFill>
                            <a:schemeClr val="bg1"/>
                          </a:solidFill>
                        </a:rPr>
                        <a:t>Global ID</a:t>
                      </a:r>
                      <a:br>
                        <a:rPr lang="en-GB" dirty="0" smtClean="0">
                          <a:solidFill>
                            <a:schemeClr val="bg1"/>
                          </a:solidFill>
                        </a:rPr>
                      </a:br>
                      <a:r>
                        <a:rPr lang="en-GB" dirty="0" smtClean="0">
                          <a:solidFill>
                            <a:schemeClr val="bg1"/>
                          </a:solidFill>
                        </a:rPr>
                        <a:t>(40-bits)</a:t>
                      </a:r>
                      <a:endParaRPr lang="en-US" dirty="0">
                        <a:solidFill>
                          <a:schemeClr val="bg1"/>
                        </a:solidFill>
                      </a:endParaRPr>
                    </a:p>
                  </a:txBody>
                  <a:tcPr/>
                </a:tc>
                <a:tc>
                  <a:txBody>
                    <a:bodyPr/>
                    <a:lstStyle/>
                    <a:p>
                      <a:pPr algn="ctr"/>
                      <a:r>
                        <a:rPr lang="en-GB" dirty="0" smtClean="0">
                          <a:solidFill>
                            <a:schemeClr val="bg1"/>
                          </a:solidFill>
                        </a:rPr>
                        <a:t>Subnet ID</a:t>
                      </a:r>
                      <a:br>
                        <a:rPr lang="en-GB" dirty="0" smtClean="0">
                          <a:solidFill>
                            <a:schemeClr val="bg1"/>
                          </a:solidFill>
                        </a:rPr>
                      </a:br>
                      <a:r>
                        <a:rPr lang="en-GB" dirty="0" smtClean="0">
                          <a:solidFill>
                            <a:schemeClr val="bg1"/>
                          </a:solidFill>
                        </a:rPr>
                        <a:t>(16-bits)</a:t>
                      </a:r>
                      <a:endParaRPr lang="en-US" dirty="0">
                        <a:solidFill>
                          <a:schemeClr val="bg1"/>
                        </a:solidFill>
                      </a:endParaRPr>
                    </a:p>
                  </a:txBody>
                  <a:tcPr/>
                </a:tc>
                <a:tc>
                  <a:txBody>
                    <a:bodyPr/>
                    <a:lstStyle/>
                    <a:p>
                      <a:pPr algn="ctr"/>
                      <a:r>
                        <a:rPr lang="en-GB" dirty="0" smtClean="0"/>
                        <a:t>Interface ID</a:t>
                      </a:r>
                      <a:br>
                        <a:rPr lang="en-GB" dirty="0" smtClean="0"/>
                      </a:br>
                      <a:r>
                        <a:rPr lang="en-GB" dirty="0" smtClean="0"/>
                        <a:t>(64-bits)</a:t>
                      </a:r>
                      <a:endParaRPr lang="en-US" dirty="0"/>
                    </a:p>
                  </a:txBody>
                  <a:tcPr>
                    <a:solidFill>
                      <a:schemeClr val="accent2"/>
                    </a:solidFill>
                  </a:tcPr>
                </a:tc>
              </a:tr>
            </a:tbl>
          </a:graphicData>
        </a:graphic>
      </p:graphicFrame>
      <p:sp>
        <p:nvSpPr>
          <p:cNvPr id="6" name="TextBox 5"/>
          <p:cNvSpPr txBox="1"/>
          <p:nvPr/>
        </p:nvSpPr>
        <p:spPr>
          <a:xfrm>
            <a:off x="336492" y="1347759"/>
            <a:ext cx="6504858" cy="400110"/>
          </a:xfrm>
          <a:prstGeom prst="rect">
            <a:avLst/>
          </a:prstGeom>
        </p:spPr>
        <p:txBody>
          <a:bodyPr wrap="none" rtlCol="0">
            <a:spAutoFit/>
          </a:bodyPr>
          <a:lstStyle/>
          <a:p>
            <a:r>
              <a:rPr lang="en-GB" sz="2000" dirty="0" smtClean="0"/>
              <a:t>Unique Local address (Similar to IPv4 private address ranges)</a:t>
            </a:r>
            <a:endParaRPr lang="en-US" sz="2000" dirty="0" smtClean="0"/>
          </a:p>
        </p:txBody>
      </p:sp>
      <p:sp>
        <p:nvSpPr>
          <p:cNvPr id="7" name="TextBox 6"/>
          <p:cNvSpPr txBox="1"/>
          <p:nvPr/>
        </p:nvSpPr>
        <p:spPr>
          <a:xfrm>
            <a:off x="802444" y="3090765"/>
            <a:ext cx="2925929" cy="369332"/>
          </a:xfrm>
          <a:prstGeom prst="rect">
            <a:avLst/>
          </a:prstGeom>
        </p:spPr>
        <p:txBody>
          <a:bodyPr wrap="none" rtlCol="0">
            <a:spAutoFit/>
          </a:bodyPr>
          <a:lstStyle/>
          <a:p>
            <a:r>
              <a:rPr lang="en-GB" dirty="0" smtClean="0"/>
              <a:t>Private routing between sites</a:t>
            </a:r>
            <a:endParaRPr lang="en-US" dirty="0" smtClean="0"/>
          </a:p>
        </p:txBody>
      </p:sp>
      <p:sp>
        <p:nvSpPr>
          <p:cNvPr id="8" name="Right Brace 7"/>
          <p:cNvSpPr/>
          <p:nvPr/>
        </p:nvSpPr>
        <p:spPr>
          <a:xfrm rot="5400000">
            <a:off x="2052602" y="946116"/>
            <a:ext cx="438156" cy="3797352"/>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4008303" y="3063870"/>
            <a:ext cx="1847685" cy="646331"/>
          </a:xfrm>
          <a:prstGeom prst="rect">
            <a:avLst/>
          </a:prstGeom>
        </p:spPr>
        <p:txBody>
          <a:bodyPr wrap="none" rtlCol="0">
            <a:spAutoFit/>
          </a:bodyPr>
          <a:lstStyle/>
          <a:p>
            <a:r>
              <a:rPr lang="en-GB" dirty="0" smtClean="0"/>
              <a:t>Routing between</a:t>
            </a:r>
            <a:br>
              <a:rPr lang="en-GB" dirty="0" smtClean="0"/>
            </a:br>
            <a:r>
              <a:rPr lang="en-GB" dirty="0" smtClean="0"/>
              <a:t>LANs within a site</a:t>
            </a:r>
            <a:endParaRPr lang="en-US" dirty="0" smtClean="0"/>
          </a:p>
        </p:txBody>
      </p:sp>
      <p:sp>
        <p:nvSpPr>
          <p:cNvPr id="10" name="Right Brace 9"/>
          <p:cNvSpPr/>
          <p:nvPr/>
        </p:nvSpPr>
        <p:spPr>
          <a:xfrm rot="5400000">
            <a:off x="4718051" y="2114532"/>
            <a:ext cx="401643" cy="142400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aphicFrame>
        <p:nvGraphicFramePr>
          <p:cNvPr id="11" name="Content Placeholder 4"/>
          <p:cNvGraphicFramePr>
            <a:graphicFrameLocks/>
          </p:cNvGraphicFramePr>
          <p:nvPr/>
        </p:nvGraphicFramePr>
        <p:xfrm>
          <a:off x="373005" y="4775779"/>
          <a:ext cx="8229600" cy="640080"/>
        </p:xfrm>
        <a:graphic>
          <a:graphicData uri="http://schemas.openxmlformats.org/drawingml/2006/table">
            <a:tbl>
              <a:tblPr firstRow="1" bandRow="1">
                <a:tableStyleId>{5C22544A-7EE6-4342-B048-85BDC9FD1C3A}</a:tableStyleId>
              </a:tblPr>
              <a:tblGrid>
                <a:gridCol w="1022364"/>
                <a:gridCol w="2774988"/>
                <a:gridCol w="1460520"/>
                <a:gridCol w="2971728"/>
              </a:tblGrid>
              <a:tr h="370840">
                <a:tc>
                  <a:txBody>
                    <a:bodyPr/>
                    <a:lstStyle/>
                    <a:p>
                      <a:pPr algn="ctr"/>
                      <a:r>
                        <a:rPr lang="en-GB" dirty="0" smtClean="0">
                          <a:solidFill>
                            <a:schemeClr val="bg1"/>
                          </a:solidFill>
                        </a:rPr>
                        <a:t>001</a:t>
                      </a:r>
                      <a:br>
                        <a:rPr lang="en-GB" dirty="0" smtClean="0">
                          <a:solidFill>
                            <a:schemeClr val="bg1"/>
                          </a:solidFill>
                        </a:rPr>
                      </a:br>
                      <a:r>
                        <a:rPr lang="en-GB" dirty="0" smtClean="0">
                          <a:solidFill>
                            <a:schemeClr val="bg1"/>
                          </a:solidFill>
                        </a:rPr>
                        <a:t>(3-bits)</a:t>
                      </a:r>
                      <a:endParaRPr lang="en-US" dirty="0">
                        <a:solidFill>
                          <a:schemeClr val="bg1"/>
                        </a:solidFill>
                      </a:endParaRPr>
                    </a:p>
                  </a:txBody>
                  <a:tcPr/>
                </a:tc>
                <a:tc>
                  <a:txBody>
                    <a:bodyPr/>
                    <a:lstStyle/>
                    <a:p>
                      <a:pPr algn="ctr"/>
                      <a:r>
                        <a:rPr lang="en-GB" dirty="0" smtClean="0">
                          <a:solidFill>
                            <a:schemeClr val="bg1"/>
                          </a:solidFill>
                        </a:rPr>
                        <a:t>Global routing</a:t>
                      </a:r>
                      <a:r>
                        <a:rPr lang="en-GB" baseline="0" dirty="0" smtClean="0">
                          <a:solidFill>
                            <a:schemeClr val="bg1"/>
                          </a:solidFill>
                        </a:rPr>
                        <a:t> prefix</a:t>
                      </a:r>
                    </a:p>
                    <a:p>
                      <a:pPr algn="ctr"/>
                      <a:r>
                        <a:rPr lang="en-GB" dirty="0" smtClean="0">
                          <a:solidFill>
                            <a:schemeClr val="bg1"/>
                          </a:solidFill>
                        </a:rPr>
                        <a:t>(45-bits)</a:t>
                      </a:r>
                      <a:endParaRPr lang="en-US" dirty="0">
                        <a:solidFill>
                          <a:schemeClr val="bg1"/>
                        </a:solidFill>
                      </a:endParaRPr>
                    </a:p>
                  </a:txBody>
                  <a:tcPr/>
                </a:tc>
                <a:tc>
                  <a:txBody>
                    <a:bodyPr/>
                    <a:lstStyle/>
                    <a:p>
                      <a:pPr algn="ctr"/>
                      <a:r>
                        <a:rPr lang="en-GB" dirty="0" smtClean="0">
                          <a:solidFill>
                            <a:schemeClr val="bg1"/>
                          </a:solidFill>
                        </a:rPr>
                        <a:t>Subnet ID</a:t>
                      </a:r>
                      <a:br>
                        <a:rPr lang="en-GB" dirty="0" smtClean="0">
                          <a:solidFill>
                            <a:schemeClr val="bg1"/>
                          </a:solidFill>
                        </a:rPr>
                      </a:br>
                      <a:r>
                        <a:rPr lang="en-GB" dirty="0" smtClean="0">
                          <a:solidFill>
                            <a:schemeClr val="bg1"/>
                          </a:solidFill>
                        </a:rPr>
                        <a:t>(16-bits)</a:t>
                      </a:r>
                      <a:endParaRPr lang="en-US" dirty="0">
                        <a:solidFill>
                          <a:schemeClr val="bg1"/>
                        </a:solidFill>
                      </a:endParaRPr>
                    </a:p>
                  </a:txBody>
                  <a:tcPr/>
                </a:tc>
                <a:tc>
                  <a:txBody>
                    <a:bodyPr/>
                    <a:lstStyle/>
                    <a:p>
                      <a:pPr algn="ctr"/>
                      <a:r>
                        <a:rPr lang="en-GB" dirty="0" smtClean="0"/>
                        <a:t>Interface ID</a:t>
                      </a:r>
                      <a:br>
                        <a:rPr lang="en-GB" dirty="0" smtClean="0"/>
                      </a:br>
                      <a:r>
                        <a:rPr lang="en-GB" dirty="0" smtClean="0"/>
                        <a:t>(64-bits)</a:t>
                      </a:r>
                      <a:endParaRPr lang="en-US" dirty="0"/>
                    </a:p>
                  </a:txBody>
                  <a:tcPr>
                    <a:solidFill>
                      <a:schemeClr val="accent2"/>
                    </a:solidFill>
                  </a:tcPr>
                </a:tc>
              </a:tr>
            </a:tbl>
          </a:graphicData>
        </a:graphic>
      </p:graphicFrame>
      <p:sp>
        <p:nvSpPr>
          <p:cNvPr id="12" name="TextBox 11"/>
          <p:cNvSpPr txBox="1"/>
          <p:nvPr/>
        </p:nvSpPr>
        <p:spPr>
          <a:xfrm>
            <a:off x="336492" y="4264597"/>
            <a:ext cx="3897349" cy="400110"/>
          </a:xfrm>
          <a:prstGeom prst="rect">
            <a:avLst/>
          </a:prstGeom>
        </p:spPr>
        <p:txBody>
          <a:bodyPr wrap="none" rtlCol="0">
            <a:spAutoFit/>
          </a:bodyPr>
          <a:lstStyle/>
          <a:p>
            <a:r>
              <a:rPr lang="en-GB" sz="2000" dirty="0" smtClean="0"/>
              <a:t>Global address (Internet registered)</a:t>
            </a:r>
            <a:endParaRPr lang="en-US" sz="2000" dirty="0" smtClean="0"/>
          </a:p>
        </p:txBody>
      </p:sp>
      <p:sp>
        <p:nvSpPr>
          <p:cNvPr id="13" name="TextBox 12"/>
          <p:cNvSpPr txBox="1"/>
          <p:nvPr/>
        </p:nvSpPr>
        <p:spPr>
          <a:xfrm>
            <a:off x="1539025" y="6017221"/>
            <a:ext cx="1484189" cy="369332"/>
          </a:xfrm>
          <a:prstGeom prst="rect">
            <a:avLst/>
          </a:prstGeom>
          <a:ln>
            <a:noFill/>
          </a:ln>
        </p:spPr>
        <p:txBody>
          <a:bodyPr wrap="none" rtlCol="0">
            <a:spAutoFit/>
          </a:bodyPr>
          <a:lstStyle/>
          <a:p>
            <a:r>
              <a:rPr lang="en-GB" dirty="0" smtClean="0"/>
              <a:t>Public routing</a:t>
            </a:r>
            <a:endParaRPr lang="en-US" dirty="0" smtClean="0"/>
          </a:p>
        </p:txBody>
      </p:sp>
      <p:sp>
        <p:nvSpPr>
          <p:cNvPr id="14" name="Right Brace 13"/>
          <p:cNvSpPr/>
          <p:nvPr/>
        </p:nvSpPr>
        <p:spPr>
          <a:xfrm rot="5400000">
            <a:off x="2052602" y="3862954"/>
            <a:ext cx="438156" cy="3797352"/>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4134755" y="5980708"/>
            <a:ext cx="1569148" cy="369332"/>
          </a:xfrm>
          <a:prstGeom prst="rect">
            <a:avLst/>
          </a:prstGeom>
          <a:ln>
            <a:noFill/>
          </a:ln>
        </p:spPr>
        <p:txBody>
          <a:bodyPr wrap="none" rtlCol="0">
            <a:spAutoFit/>
          </a:bodyPr>
          <a:lstStyle/>
          <a:p>
            <a:r>
              <a:rPr lang="en-GB" dirty="0" smtClean="0"/>
              <a:t>Private routing</a:t>
            </a:r>
            <a:endParaRPr lang="en-US" dirty="0" smtClean="0"/>
          </a:p>
        </p:txBody>
      </p:sp>
      <p:sp>
        <p:nvSpPr>
          <p:cNvPr id="16" name="Right Brace 15"/>
          <p:cNvSpPr/>
          <p:nvPr/>
        </p:nvSpPr>
        <p:spPr>
          <a:xfrm rot="5400000">
            <a:off x="4718051" y="5031370"/>
            <a:ext cx="401643" cy="142400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p:cNvSpPr txBox="1"/>
          <p:nvPr/>
        </p:nvSpPr>
        <p:spPr>
          <a:xfrm>
            <a:off x="482544" y="3648078"/>
            <a:ext cx="6715108" cy="369332"/>
          </a:xfrm>
          <a:prstGeom prst="rect">
            <a:avLst/>
          </a:prstGeom>
        </p:spPr>
        <p:txBody>
          <a:bodyPr wrap="none" rtlCol="0">
            <a:spAutoFit/>
          </a:bodyPr>
          <a:lstStyle/>
          <a:p>
            <a:r>
              <a:rPr lang="en-GB" dirty="0" smtClean="0"/>
              <a:t>Site-local addresses prefixed fec0::/10 where depreciated in RFC 3879</a:t>
            </a:r>
            <a:endParaRPr lang="en-US" dirty="0" smtClean="0"/>
          </a:p>
        </p:txBody>
      </p:sp>
      <p:sp>
        <p:nvSpPr>
          <p:cNvPr id="19" name="Oval 1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
        <p:nvSpPr>
          <p:cNvPr id="18" name="TextBox 17"/>
          <p:cNvSpPr txBox="1"/>
          <p:nvPr/>
        </p:nvSpPr>
        <p:spPr>
          <a:xfrm>
            <a:off x="555570" y="2479662"/>
            <a:ext cx="819199" cy="369332"/>
          </a:xfrm>
          <a:prstGeom prst="rect">
            <a:avLst/>
          </a:prstGeom>
        </p:spPr>
        <p:txBody>
          <a:bodyPr wrap="none" rtlCol="0">
            <a:spAutoFit/>
          </a:bodyPr>
          <a:lstStyle/>
          <a:p>
            <a:r>
              <a:rPr lang="en-GB" dirty="0" smtClean="0"/>
              <a:t>FD hex</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dissolve">
                                      <p:cBhvr>
                                        <p:cTn id="18" dur="500"/>
                                        <p:tgtEl>
                                          <p:spTgt spid="13"/>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500"/>
                                        <p:tgtEl>
                                          <p:spTgt spid="14"/>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500"/>
                                        <p:tgtEl>
                                          <p:spTgt spid="15"/>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animBg="1"/>
      <p:bldP spid="17" grpId="0"/>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mtClean="0"/>
              <a:t>Host Configuration</a:t>
            </a:r>
            <a:endParaRPr lang="en-US" dirty="0"/>
          </a:p>
        </p:txBody>
      </p:sp>
      <p:graphicFrame>
        <p:nvGraphicFramePr>
          <p:cNvPr id="560130" name="Object 2"/>
          <p:cNvGraphicFramePr>
            <a:graphicFrameLocks noChangeAspect="1"/>
          </p:cNvGraphicFramePr>
          <p:nvPr/>
        </p:nvGraphicFramePr>
        <p:xfrm>
          <a:off x="3841740" y="1960564"/>
          <a:ext cx="1131888" cy="1541462"/>
        </p:xfrm>
        <a:graphic>
          <a:graphicData uri="http://schemas.openxmlformats.org/presentationml/2006/ole">
            <p:oleObj spid="_x0000_s5122" name="Visio" r:id="rId3" imgW="695706" imgH="947547" progId="Visio.Drawing.11">
              <p:embed/>
            </p:oleObj>
          </a:graphicData>
        </a:graphic>
      </p:graphicFrame>
      <p:graphicFrame>
        <p:nvGraphicFramePr>
          <p:cNvPr id="560132" name="Object 4"/>
          <p:cNvGraphicFramePr>
            <a:graphicFrameLocks noChangeAspect="1"/>
          </p:cNvGraphicFramePr>
          <p:nvPr/>
        </p:nvGraphicFramePr>
        <p:xfrm>
          <a:off x="336492" y="3100383"/>
          <a:ext cx="947737" cy="947737"/>
        </p:xfrm>
        <a:graphic>
          <a:graphicData uri="http://schemas.openxmlformats.org/presentationml/2006/ole">
            <p:oleObj spid="_x0000_s5123" name="Visio" r:id="rId4" imgW="947547" imgH="947547" progId="Visio.Drawing.11">
              <p:embed/>
            </p:oleObj>
          </a:graphicData>
        </a:graphic>
      </p:graphicFrame>
      <p:graphicFrame>
        <p:nvGraphicFramePr>
          <p:cNvPr id="12" name="Object 2"/>
          <p:cNvGraphicFramePr>
            <a:graphicFrameLocks noChangeAspect="1"/>
          </p:cNvGraphicFramePr>
          <p:nvPr/>
        </p:nvGraphicFramePr>
        <p:xfrm>
          <a:off x="7346988" y="1960564"/>
          <a:ext cx="1131888" cy="1541462"/>
        </p:xfrm>
        <a:graphic>
          <a:graphicData uri="http://schemas.openxmlformats.org/presentationml/2006/ole">
            <p:oleObj spid="_x0000_s5124" name="Visio" r:id="rId5" imgW="695706" imgH="947547" progId="Visio.Drawing.11">
              <p:embed/>
            </p:oleObj>
          </a:graphicData>
        </a:graphic>
      </p:graphicFrame>
      <p:sp>
        <p:nvSpPr>
          <p:cNvPr id="13" name="TextBox 12"/>
          <p:cNvSpPr txBox="1"/>
          <p:nvPr/>
        </p:nvSpPr>
        <p:spPr>
          <a:xfrm>
            <a:off x="482544" y="1858941"/>
            <a:ext cx="3080459" cy="646331"/>
          </a:xfrm>
          <a:prstGeom prst="rect">
            <a:avLst/>
          </a:prstGeom>
        </p:spPr>
        <p:txBody>
          <a:bodyPr wrap="none" rtlCol="0">
            <a:spAutoFit/>
          </a:bodyPr>
          <a:lstStyle/>
          <a:p>
            <a:r>
              <a:rPr lang="en-GB" dirty="0" smtClean="0"/>
              <a:t>Manual configuration of other</a:t>
            </a:r>
            <a:br>
              <a:rPr lang="en-GB" dirty="0" smtClean="0"/>
            </a:br>
            <a:r>
              <a:rPr lang="en-GB" dirty="0" smtClean="0"/>
              <a:t>addresses possible but unlikely</a:t>
            </a:r>
            <a:endParaRPr lang="en-US" dirty="0" smtClean="0"/>
          </a:p>
        </p:txBody>
      </p:sp>
      <p:sp>
        <p:nvSpPr>
          <p:cNvPr id="16" name="TextBox 15"/>
          <p:cNvSpPr txBox="1"/>
          <p:nvPr/>
        </p:nvSpPr>
        <p:spPr>
          <a:xfrm>
            <a:off x="446031" y="1457298"/>
            <a:ext cx="3242554" cy="369332"/>
          </a:xfrm>
          <a:prstGeom prst="rect">
            <a:avLst/>
          </a:prstGeom>
        </p:spPr>
        <p:txBody>
          <a:bodyPr wrap="none" rtlCol="0">
            <a:spAutoFit/>
          </a:bodyPr>
          <a:lstStyle/>
          <a:p>
            <a:r>
              <a:rPr lang="en-GB" dirty="0" smtClean="0">
                <a:solidFill>
                  <a:schemeClr val="bg1"/>
                </a:solidFill>
              </a:rPr>
              <a:t>Auto configure link-local address</a:t>
            </a:r>
            <a:endParaRPr lang="en-US" dirty="0" smtClean="0">
              <a:solidFill>
                <a:schemeClr val="bg1"/>
              </a:solidFill>
            </a:endParaRPr>
          </a:p>
        </p:txBody>
      </p:sp>
      <p:cxnSp>
        <p:nvCxnSpPr>
          <p:cNvPr id="18" name="Elbow Connector 17"/>
          <p:cNvCxnSpPr/>
          <p:nvPr/>
        </p:nvCxnSpPr>
        <p:spPr>
          <a:xfrm rot="10800000">
            <a:off x="1431882" y="3282948"/>
            <a:ext cx="2227293" cy="1588"/>
          </a:xfrm>
          <a:prstGeom prst="bent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212804" y="3319461"/>
            <a:ext cx="2965235" cy="369332"/>
          </a:xfrm>
          <a:prstGeom prst="rect">
            <a:avLst/>
          </a:prstGeom>
        </p:spPr>
        <p:txBody>
          <a:bodyPr wrap="none" rtlCol="0">
            <a:spAutoFit/>
          </a:bodyPr>
          <a:lstStyle/>
          <a:p>
            <a:r>
              <a:rPr lang="en-GB" dirty="0" smtClean="0"/>
              <a:t>Router Solicitation (multicast)</a:t>
            </a:r>
            <a:endParaRPr lang="en-US" dirty="0" smtClean="0"/>
          </a:p>
        </p:txBody>
      </p:sp>
      <p:sp>
        <p:nvSpPr>
          <p:cNvPr id="22" name="TextBox 21"/>
          <p:cNvSpPr txBox="1"/>
          <p:nvPr/>
        </p:nvSpPr>
        <p:spPr>
          <a:xfrm>
            <a:off x="1285830" y="3867156"/>
            <a:ext cx="2663550" cy="369332"/>
          </a:xfrm>
          <a:prstGeom prst="rect">
            <a:avLst/>
          </a:prstGeom>
        </p:spPr>
        <p:txBody>
          <a:bodyPr wrap="none" rtlCol="0">
            <a:spAutoFit/>
          </a:bodyPr>
          <a:lstStyle/>
          <a:p>
            <a:r>
              <a:rPr lang="en-GB" dirty="0" smtClean="0"/>
              <a:t>Returns IPv6 configuration</a:t>
            </a:r>
            <a:endParaRPr lang="en-US" dirty="0" smtClean="0"/>
          </a:p>
        </p:txBody>
      </p:sp>
      <p:cxnSp>
        <p:nvCxnSpPr>
          <p:cNvPr id="24" name="Straight Arrow Connector 23"/>
          <p:cNvCxnSpPr/>
          <p:nvPr/>
        </p:nvCxnSpPr>
        <p:spPr>
          <a:xfrm>
            <a:off x="1504908" y="3830643"/>
            <a:ext cx="219078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420014" y="1639863"/>
            <a:ext cx="934871" cy="369332"/>
          </a:xfrm>
          <a:prstGeom prst="rect">
            <a:avLst/>
          </a:prstGeom>
        </p:spPr>
        <p:txBody>
          <a:bodyPr wrap="none" rtlCol="0">
            <a:spAutoFit/>
          </a:bodyPr>
          <a:lstStyle/>
          <a:p>
            <a:r>
              <a:rPr lang="en-GB" dirty="0" smtClean="0">
                <a:solidFill>
                  <a:schemeClr val="bg1"/>
                </a:solidFill>
              </a:rPr>
              <a:t>DHCPv6</a:t>
            </a:r>
            <a:endParaRPr lang="en-US" dirty="0" smtClean="0">
              <a:solidFill>
                <a:schemeClr val="bg1"/>
              </a:solidFill>
            </a:endParaRPr>
          </a:p>
        </p:txBody>
      </p:sp>
      <p:cxnSp>
        <p:nvCxnSpPr>
          <p:cNvPr id="28" name="Straight Arrow Connector 27"/>
          <p:cNvCxnSpPr/>
          <p:nvPr/>
        </p:nvCxnSpPr>
        <p:spPr>
          <a:xfrm>
            <a:off x="4937130" y="3282948"/>
            <a:ext cx="2263806"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535487" y="3392487"/>
            <a:ext cx="3784947" cy="646331"/>
          </a:xfrm>
          <a:prstGeom prst="rect">
            <a:avLst/>
          </a:prstGeom>
        </p:spPr>
        <p:txBody>
          <a:bodyPr wrap="none" rtlCol="0">
            <a:spAutoFit/>
          </a:bodyPr>
          <a:lstStyle/>
          <a:p>
            <a:r>
              <a:rPr lang="en-GB" dirty="0" smtClean="0"/>
              <a:t>DHCP query if router does not reply or</a:t>
            </a:r>
            <a:br>
              <a:rPr lang="en-GB" dirty="0" smtClean="0"/>
            </a:br>
            <a:r>
              <a:rPr lang="en-GB" dirty="0" smtClean="0"/>
              <a:t>router instructs host to query DHCP</a:t>
            </a:r>
            <a:endParaRPr lang="en-US" dirty="0" smtClean="0"/>
          </a:p>
        </p:txBody>
      </p:sp>
      <p:sp>
        <p:nvSpPr>
          <p:cNvPr id="30" name="TextBox 29"/>
          <p:cNvSpPr txBox="1"/>
          <p:nvPr/>
        </p:nvSpPr>
        <p:spPr>
          <a:xfrm>
            <a:off x="2052603" y="2844792"/>
            <a:ext cx="1010790"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GB" dirty="0" smtClean="0">
                <a:solidFill>
                  <a:schemeClr val="tx1"/>
                </a:solidFill>
              </a:rPr>
              <a:t>Stateless</a:t>
            </a:r>
            <a:endParaRPr lang="en-US" dirty="0" smtClean="0">
              <a:solidFill>
                <a:schemeClr val="tx1"/>
              </a:solidFill>
            </a:endParaRPr>
          </a:p>
        </p:txBody>
      </p:sp>
      <p:sp>
        <p:nvSpPr>
          <p:cNvPr id="31" name="TextBox 30"/>
          <p:cNvSpPr txBox="1"/>
          <p:nvPr/>
        </p:nvSpPr>
        <p:spPr>
          <a:xfrm>
            <a:off x="5703903" y="2844792"/>
            <a:ext cx="906145"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GB" dirty="0" err="1" smtClean="0">
                <a:solidFill>
                  <a:schemeClr val="tx1"/>
                </a:solidFill>
              </a:rPr>
              <a:t>Stateful</a:t>
            </a:r>
            <a:endParaRPr lang="en-US" dirty="0" smtClean="0">
              <a:solidFill>
                <a:schemeClr val="tx1"/>
              </a:solidFill>
            </a:endParaRPr>
          </a:p>
        </p:txBody>
      </p:sp>
      <p:sp>
        <p:nvSpPr>
          <p:cNvPr id="32" name="TextBox 31"/>
          <p:cNvSpPr txBox="1"/>
          <p:nvPr/>
        </p:nvSpPr>
        <p:spPr>
          <a:xfrm>
            <a:off x="4572000" y="4049721"/>
            <a:ext cx="4251420" cy="646331"/>
          </a:xfrm>
          <a:prstGeom prst="rect">
            <a:avLst/>
          </a:prstGeom>
        </p:spPr>
        <p:txBody>
          <a:bodyPr wrap="none" rtlCol="0">
            <a:spAutoFit/>
          </a:bodyPr>
          <a:lstStyle/>
          <a:p>
            <a:r>
              <a:rPr lang="en-GB" dirty="0" smtClean="0"/>
              <a:t>DHCP can supply complete configuration or</a:t>
            </a:r>
            <a:br>
              <a:rPr lang="en-GB" dirty="0" smtClean="0"/>
            </a:br>
            <a:r>
              <a:rPr lang="en-GB" dirty="0" smtClean="0"/>
              <a:t>just additional options</a:t>
            </a:r>
            <a:endParaRPr lang="en-US" dirty="0" smtClean="0"/>
          </a:p>
        </p:txBody>
      </p:sp>
      <p:sp>
        <p:nvSpPr>
          <p:cNvPr id="21" name="Oval 20"/>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60132"/>
                                        </p:tgtEl>
                                        <p:attrNameLst>
                                          <p:attrName>style.visibility</p:attrName>
                                        </p:attrNameLst>
                                      </p:cBhvr>
                                      <p:to>
                                        <p:strVal val="visible"/>
                                      </p:to>
                                    </p:set>
                                    <p:animEffect transition="in" filter="dissolve">
                                      <p:cBhvr>
                                        <p:cTn id="7" dur="500"/>
                                        <p:tgtEl>
                                          <p:spTgt spid="560132"/>
                                        </p:tgtEl>
                                      </p:cBhvr>
                                    </p:animEffect>
                                  </p:childTnLst>
                                </p:cTn>
                              </p:par>
                              <p:par>
                                <p:cTn id="8" presetID="9"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dissolve">
                                      <p:cBhvr>
                                        <p:cTn id="16" dur="500"/>
                                        <p:tgtEl>
                                          <p:spTgt spid="22"/>
                                        </p:tgtEl>
                                      </p:cBhvr>
                                    </p:animEffect>
                                  </p:childTnLst>
                                </p:cTn>
                              </p:par>
                              <p:par>
                                <p:cTn id="17" presetID="9"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dissolve">
                                      <p:cBhvr>
                                        <p:cTn id="19" dur="500"/>
                                        <p:tgtEl>
                                          <p:spTgt spid="2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dissolve">
                                      <p:cBhvr>
                                        <p:cTn id="30" dur="500"/>
                                        <p:tgtEl>
                                          <p:spTgt spid="26"/>
                                        </p:tgtEl>
                                      </p:cBhvr>
                                    </p:animEffect>
                                  </p:childTnLst>
                                </p:cTn>
                              </p:par>
                              <p:par>
                                <p:cTn id="31" presetID="9"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dissolve">
                                      <p:cBhvr>
                                        <p:cTn id="33" dur="500"/>
                                        <p:tgtEl>
                                          <p:spTgt spid="28"/>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dissolve">
                                      <p:cBhvr>
                                        <p:cTn id="36" dur="500"/>
                                        <p:tgtEl>
                                          <p:spTgt spid="2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dissolve">
                                      <p:cBhvr>
                                        <p:cTn id="39" dur="500"/>
                                        <p:tgtEl>
                                          <p:spTgt spid="31"/>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dissolve">
                                      <p:cBhvr>
                                        <p:cTn id="42" dur="500"/>
                                        <p:tgtEl>
                                          <p:spTgt spid="32"/>
                                        </p:tgtEl>
                                      </p:cBhvr>
                                    </p:animEffec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6" grpId="0"/>
      <p:bldP spid="29" grpId="0"/>
      <p:bldP spid="30" grpId="0" animBg="1"/>
      <p:bldP spid="31" grpId="0" animBg="1"/>
      <p:bldP spid="32" grpId="0"/>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Routing (simplified)</a:t>
            </a:r>
            <a:endParaRPr lang="en-GB" dirty="0"/>
          </a:p>
        </p:txBody>
      </p:sp>
      <p:graphicFrame>
        <p:nvGraphicFramePr>
          <p:cNvPr id="1368066" name="Object 2"/>
          <p:cNvGraphicFramePr>
            <a:graphicFrameLocks noChangeAspect="1"/>
          </p:cNvGraphicFramePr>
          <p:nvPr/>
        </p:nvGraphicFramePr>
        <p:xfrm>
          <a:off x="5192721" y="1347759"/>
          <a:ext cx="947738" cy="947737"/>
        </p:xfrm>
        <a:graphic>
          <a:graphicData uri="http://schemas.openxmlformats.org/presentationml/2006/ole">
            <p:oleObj spid="_x0000_s6146" name="Visio" r:id="rId3" imgW="947547" imgH="947547" progId="Visio.Drawing.11">
              <p:embed/>
            </p:oleObj>
          </a:graphicData>
        </a:graphic>
      </p:graphicFrame>
      <p:sp>
        <p:nvSpPr>
          <p:cNvPr id="6" name="Rounded Rectangular Callout 5"/>
          <p:cNvSpPr/>
          <p:nvPr/>
        </p:nvSpPr>
        <p:spPr>
          <a:xfrm>
            <a:off x="336492" y="1274733"/>
            <a:ext cx="3030579" cy="839799"/>
          </a:xfrm>
          <a:prstGeom prst="wedgeRoundRectCallout">
            <a:avLst>
              <a:gd name="adj1" fmla="val 112601"/>
              <a:gd name="adj2" fmla="val -52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Advertise:</a:t>
            </a:r>
          </a:p>
          <a:p>
            <a:pPr algn="ctr"/>
            <a:r>
              <a:rPr lang="en-GB" dirty="0" smtClean="0">
                <a:solidFill>
                  <a:schemeClr val="bg1"/>
                </a:solidFill>
              </a:rPr>
              <a:t>A ::/64 on link</a:t>
            </a:r>
          </a:p>
          <a:p>
            <a:pPr algn="ctr"/>
            <a:r>
              <a:rPr lang="en-GB" dirty="0" smtClean="0">
                <a:solidFill>
                  <a:schemeClr val="bg1"/>
                </a:solidFill>
              </a:rPr>
              <a:t>::/0 next hop A:1</a:t>
            </a:r>
          </a:p>
        </p:txBody>
      </p:sp>
      <p:graphicFrame>
        <p:nvGraphicFramePr>
          <p:cNvPr id="7" name="Object 2"/>
          <p:cNvGraphicFramePr>
            <a:graphicFrameLocks noChangeAspect="1"/>
          </p:cNvGraphicFramePr>
          <p:nvPr/>
        </p:nvGraphicFramePr>
        <p:xfrm>
          <a:off x="5227634" y="2700341"/>
          <a:ext cx="947738" cy="947737"/>
        </p:xfrm>
        <a:graphic>
          <a:graphicData uri="http://schemas.openxmlformats.org/presentationml/2006/ole">
            <p:oleObj spid="_x0000_s6147" name="Visio" r:id="rId4" imgW="947547" imgH="947547" progId="Visio.Drawing.11">
              <p:embed/>
            </p:oleObj>
          </a:graphicData>
        </a:graphic>
      </p:graphicFrame>
      <p:cxnSp>
        <p:nvCxnSpPr>
          <p:cNvPr id="9" name="Straight Connector 8"/>
          <p:cNvCxnSpPr/>
          <p:nvPr/>
        </p:nvCxnSpPr>
        <p:spPr>
          <a:xfrm>
            <a:off x="6103946" y="1822428"/>
            <a:ext cx="153354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140459" y="3175010"/>
            <a:ext cx="1424007" cy="3651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40459" y="1420785"/>
            <a:ext cx="1171988" cy="369332"/>
          </a:xfrm>
          <a:prstGeom prst="rect">
            <a:avLst/>
          </a:prstGeom>
        </p:spPr>
        <p:txBody>
          <a:bodyPr wrap="none" rtlCol="0">
            <a:spAutoFit/>
          </a:bodyPr>
          <a:lstStyle/>
          <a:p>
            <a:r>
              <a:rPr lang="en-GB" dirty="0" smtClean="0"/>
              <a:t>Network B</a:t>
            </a:r>
          </a:p>
        </p:txBody>
      </p:sp>
      <p:sp>
        <p:nvSpPr>
          <p:cNvPr id="13" name="TextBox 12"/>
          <p:cNvSpPr txBox="1"/>
          <p:nvPr/>
        </p:nvSpPr>
        <p:spPr>
          <a:xfrm>
            <a:off x="6251598" y="2809880"/>
            <a:ext cx="1180003" cy="369332"/>
          </a:xfrm>
          <a:prstGeom prst="rect">
            <a:avLst/>
          </a:prstGeom>
        </p:spPr>
        <p:txBody>
          <a:bodyPr wrap="none" rtlCol="0">
            <a:spAutoFit/>
          </a:bodyPr>
          <a:lstStyle/>
          <a:p>
            <a:r>
              <a:rPr lang="en-GB" dirty="0" smtClean="0"/>
              <a:t>Network C</a:t>
            </a:r>
          </a:p>
        </p:txBody>
      </p:sp>
      <p:sp>
        <p:nvSpPr>
          <p:cNvPr id="16" name="TextBox 15"/>
          <p:cNvSpPr txBox="1"/>
          <p:nvPr/>
        </p:nvSpPr>
        <p:spPr>
          <a:xfrm>
            <a:off x="6103946" y="1931967"/>
            <a:ext cx="489236" cy="369332"/>
          </a:xfrm>
          <a:prstGeom prst="rect">
            <a:avLst/>
          </a:prstGeom>
        </p:spPr>
        <p:txBody>
          <a:bodyPr wrap="none" rtlCol="0">
            <a:spAutoFit/>
          </a:bodyPr>
          <a:lstStyle/>
          <a:p>
            <a:r>
              <a:rPr lang="en-GB" dirty="0" smtClean="0"/>
              <a:t>B:1</a:t>
            </a:r>
          </a:p>
        </p:txBody>
      </p:sp>
      <p:sp>
        <p:nvSpPr>
          <p:cNvPr id="17" name="Cloud 16"/>
          <p:cNvSpPr/>
          <p:nvPr/>
        </p:nvSpPr>
        <p:spPr>
          <a:xfrm>
            <a:off x="7346988" y="1128681"/>
            <a:ext cx="1570059" cy="138749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graphicFrame>
        <p:nvGraphicFramePr>
          <p:cNvPr id="1368068" name="Object 4"/>
          <p:cNvGraphicFramePr>
            <a:graphicFrameLocks noChangeAspect="1"/>
          </p:cNvGraphicFramePr>
          <p:nvPr/>
        </p:nvGraphicFramePr>
        <p:xfrm>
          <a:off x="7237449" y="1641463"/>
          <a:ext cx="363530" cy="363530"/>
        </p:xfrm>
        <a:graphic>
          <a:graphicData uri="http://schemas.openxmlformats.org/presentationml/2006/ole">
            <p:oleObj spid="_x0000_s6148" name="Visio" r:id="rId5" imgW="947547" imgH="947547" progId="Visio.Drawing.11">
              <p:embed/>
            </p:oleObj>
          </a:graphicData>
        </a:graphic>
      </p:graphicFrame>
      <p:graphicFrame>
        <p:nvGraphicFramePr>
          <p:cNvPr id="19" name="Object 4"/>
          <p:cNvGraphicFramePr>
            <a:graphicFrameLocks noChangeAspect="1"/>
          </p:cNvGraphicFramePr>
          <p:nvPr/>
        </p:nvGraphicFramePr>
        <p:xfrm>
          <a:off x="7785144" y="1384272"/>
          <a:ext cx="363530" cy="363530"/>
        </p:xfrm>
        <a:graphic>
          <a:graphicData uri="http://schemas.openxmlformats.org/presentationml/2006/ole">
            <p:oleObj spid="_x0000_s6149" name="Visio" r:id="rId6" imgW="947547" imgH="947547" progId="Visio.Drawing.11">
              <p:embed/>
            </p:oleObj>
          </a:graphicData>
        </a:graphic>
      </p:graphicFrame>
      <p:graphicFrame>
        <p:nvGraphicFramePr>
          <p:cNvPr id="1368070" name="Object 6"/>
          <p:cNvGraphicFramePr>
            <a:graphicFrameLocks noChangeAspect="1"/>
          </p:cNvGraphicFramePr>
          <p:nvPr/>
        </p:nvGraphicFramePr>
        <p:xfrm>
          <a:off x="7748631" y="1822428"/>
          <a:ext cx="363538" cy="363537"/>
        </p:xfrm>
        <a:graphic>
          <a:graphicData uri="http://schemas.openxmlformats.org/presentationml/2006/ole">
            <p:oleObj spid="_x0000_s6150" name="Visio" r:id="rId7" imgW="947547" imgH="947547" progId="Visio.Drawing.11">
              <p:embed/>
            </p:oleObj>
          </a:graphicData>
        </a:graphic>
      </p:graphicFrame>
      <p:graphicFrame>
        <p:nvGraphicFramePr>
          <p:cNvPr id="1368071" name="Object 4"/>
          <p:cNvGraphicFramePr>
            <a:graphicFrameLocks noChangeAspect="1"/>
          </p:cNvGraphicFramePr>
          <p:nvPr/>
        </p:nvGraphicFramePr>
        <p:xfrm>
          <a:off x="8223300" y="1420785"/>
          <a:ext cx="363537" cy="363537"/>
        </p:xfrm>
        <a:graphic>
          <a:graphicData uri="http://schemas.openxmlformats.org/presentationml/2006/ole">
            <p:oleObj spid="_x0000_s6151" name="Visio" r:id="rId8" imgW="947547" imgH="947547" progId="Visio.Drawing.11">
              <p:embed/>
            </p:oleObj>
          </a:graphicData>
        </a:graphic>
      </p:graphicFrame>
      <p:graphicFrame>
        <p:nvGraphicFramePr>
          <p:cNvPr id="1368072" name="Object 4"/>
          <p:cNvGraphicFramePr>
            <a:graphicFrameLocks noChangeAspect="1"/>
          </p:cNvGraphicFramePr>
          <p:nvPr/>
        </p:nvGraphicFramePr>
        <p:xfrm>
          <a:off x="8223300" y="1785915"/>
          <a:ext cx="363538" cy="363538"/>
        </p:xfrm>
        <a:graphic>
          <a:graphicData uri="http://schemas.openxmlformats.org/presentationml/2006/ole">
            <p:oleObj spid="_x0000_s6152" name="Visio" r:id="rId9" imgW="947547" imgH="947547" progId="Visio.Drawing.11">
              <p:embed/>
            </p:oleObj>
          </a:graphicData>
        </a:graphic>
      </p:graphicFrame>
      <p:sp>
        <p:nvSpPr>
          <p:cNvPr id="23" name="TextBox 22"/>
          <p:cNvSpPr txBox="1"/>
          <p:nvPr/>
        </p:nvSpPr>
        <p:spPr>
          <a:xfrm>
            <a:off x="6178572" y="3211523"/>
            <a:ext cx="487634" cy="369332"/>
          </a:xfrm>
          <a:prstGeom prst="rect">
            <a:avLst/>
          </a:prstGeom>
        </p:spPr>
        <p:txBody>
          <a:bodyPr wrap="none" rtlCol="0">
            <a:spAutoFit/>
          </a:bodyPr>
          <a:lstStyle/>
          <a:p>
            <a:r>
              <a:rPr lang="en-GB" dirty="0" smtClean="0"/>
              <a:t>C:1</a:t>
            </a:r>
          </a:p>
        </p:txBody>
      </p:sp>
      <p:sp>
        <p:nvSpPr>
          <p:cNvPr id="31" name="Freeform 30"/>
          <p:cNvSpPr/>
          <p:nvPr/>
        </p:nvSpPr>
        <p:spPr>
          <a:xfrm>
            <a:off x="4251960" y="1859280"/>
            <a:ext cx="1005840" cy="1387155"/>
          </a:xfrm>
          <a:custGeom>
            <a:avLst/>
            <a:gdLst>
              <a:gd name="connsiteX0" fmla="*/ 960120 w 1005840"/>
              <a:gd name="connsiteY0" fmla="*/ 0 h 1920240"/>
              <a:gd name="connsiteX1" fmla="*/ 0 w 1005840"/>
              <a:gd name="connsiteY1" fmla="*/ 0 h 1920240"/>
              <a:gd name="connsiteX2" fmla="*/ 0 w 1005840"/>
              <a:gd name="connsiteY2" fmla="*/ 1920240 h 1920240"/>
              <a:gd name="connsiteX3" fmla="*/ 1005840 w 1005840"/>
              <a:gd name="connsiteY3" fmla="*/ 1920240 h 1920240"/>
            </a:gdLst>
            <a:ahLst/>
            <a:cxnLst>
              <a:cxn ang="0">
                <a:pos x="connsiteX0" y="connsiteY0"/>
              </a:cxn>
              <a:cxn ang="0">
                <a:pos x="connsiteX1" y="connsiteY1"/>
              </a:cxn>
              <a:cxn ang="0">
                <a:pos x="connsiteX2" y="connsiteY2"/>
              </a:cxn>
              <a:cxn ang="0">
                <a:pos x="connsiteX3" y="connsiteY3"/>
              </a:cxn>
            </a:cxnLst>
            <a:rect l="l" t="t" r="r" b="b"/>
            <a:pathLst>
              <a:path w="1005840" h="1920240">
                <a:moveTo>
                  <a:pt x="960120" y="0"/>
                </a:moveTo>
                <a:lnTo>
                  <a:pt x="0" y="0"/>
                </a:lnTo>
                <a:lnTo>
                  <a:pt x="0" y="1920240"/>
                </a:lnTo>
                <a:lnTo>
                  <a:pt x="1005840" y="1920240"/>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4754565" y="1931967"/>
            <a:ext cx="497252" cy="369332"/>
          </a:xfrm>
          <a:prstGeom prst="rect">
            <a:avLst/>
          </a:prstGeom>
        </p:spPr>
        <p:txBody>
          <a:bodyPr wrap="none" rtlCol="0">
            <a:spAutoFit/>
          </a:bodyPr>
          <a:lstStyle/>
          <a:p>
            <a:r>
              <a:rPr lang="en-GB" dirty="0" smtClean="0"/>
              <a:t>A:1</a:t>
            </a:r>
          </a:p>
        </p:txBody>
      </p:sp>
      <p:sp>
        <p:nvSpPr>
          <p:cNvPr id="33" name="TextBox 32"/>
          <p:cNvSpPr txBox="1"/>
          <p:nvPr/>
        </p:nvSpPr>
        <p:spPr>
          <a:xfrm>
            <a:off x="4754565" y="3211523"/>
            <a:ext cx="497252" cy="369332"/>
          </a:xfrm>
          <a:prstGeom prst="rect">
            <a:avLst/>
          </a:prstGeom>
        </p:spPr>
        <p:txBody>
          <a:bodyPr wrap="none" rtlCol="0">
            <a:spAutoFit/>
          </a:bodyPr>
          <a:lstStyle/>
          <a:p>
            <a:r>
              <a:rPr lang="en-GB" dirty="0" smtClean="0"/>
              <a:t>A:2</a:t>
            </a:r>
          </a:p>
        </p:txBody>
      </p:sp>
      <p:sp>
        <p:nvSpPr>
          <p:cNvPr id="34" name="Rounded Rectangular Callout 33"/>
          <p:cNvSpPr/>
          <p:nvPr/>
        </p:nvSpPr>
        <p:spPr>
          <a:xfrm>
            <a:off x="336492" y="2479662"/>
            <a:ext cx="3030579" cy="839799"/>
          </a:xfrm>
          <a:prstGeom prst="wedgeRoundRectCallout">
            <a:avLst>
              <a:gd name="adj1" fmla="val 112601"/>
              <a:gd name="adj2" fmla="val -52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Advertise:</a:t>
            </a:r>
          </a:p>
          <a:p>
            <a:pPr algn="ctr"/>
            <a:r>
              <a:rPr lang="en-GB" dirty="0" smtClean="0">
                <a:solidFill>
                  <a:schemeClr val="bg1"/>
                </a:solidFill>
              </a:rPr>
              <a:t>C::/64 next hop A:2</a:t>
            </a:r>
          </a:p>
        </p:txBody>
      </p:sp>
      <p:sp>
        <p:nvSpPr>
          <p:cNvPr id="36" name="Freeform 35"/>
          <p:cNvSpPr/>
          <p:nvPr/>
        </p:nvSpPr>
        <p:spPr>
          <a:xfrm>
            <a:off x="1687472" y="3246120"/>
            <a:ext cx="2579727" cy="944880"/>
          </a:xfrm>
          <a:custGeom>
            <a:avLst/>
            <a:gdLst>
              <a:gd name="connsiteX0" fmla="*/ 3124200 w 3139440"/>
              <a:gd name="connsiteY0" fmla="*/ 0 h 944880"/>
              <a:gd name="connsiteX1" fmla="*/ 3139440 w 3139440"/>
              <a:gd name="connsiteY1" fmla="*/ 944880 h 944880"/>
              <a:gd name="connsiteX2" fmla="*/ 0 w 3139440"/>
              <a:gd name="connsiteY2" fmla="*/ 944880 h 944880"/>
            </a:gdLst>
            <a:ahLst/>
            <a:cxnLst>
              <a:cxn ang="0">
                <a:pos x="connsiteX0" y="connsiteY0"/>
              </a:cxn>
              <a:cxn ang="0">
                <a:pos x="connsiteX1" y="connsiteY1"/>
              </a:cxn>
              <a:cxn ang="0">
                <a:pos x="connsiteX2" y="connsiteY2"/>
              </a:cxn>
            </a:cxnLst>
            <a:rect l="l" t="t" r="r" b="b"/>
            <a:pathLst>
              <a:path w="3139440" h="944880">
                <a:moveTo>
                  <a:pt x="3124200" y="0"/>
                </a:moveTo>
                <a:lnTo>
                  <a:pt x="3139440" y="944880"/>
                </a:lnTo>
                <a:lnTo>
                  <a:pt x="0" y="944880"/>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aphicFrame>
        <p:nvGraphicFramePr>
          <p:cNvPr id="1368073" name="Object 3"/>
          <p:cNvGraphicFramePr>
            <a:graphicFrameLocks noChangeAspect="1"/>
          </p:cNvGraphicFramePr>
          <p:nvPr/>
        </p:nvGraphicFramePr>
        <p:xfrm>
          <a:off x="1030239" y="4049721"/>
          <a:ext cx="1350983" cy="1350981"/>
        </p:xfrm>
        <a:graphic>
          <a:graphicData uri="http://schemas.openxmlformats.org/presentationml/2006/ole">
            <p:oleObj spid="_x0000_s6153" name="Visio" r:id="rId10" imgW="947547" imgH="947547" progId="Visio.Drawing.11">
              <p:embed/>
            </p:oleObj>
          </a:graphicData>
        </a:graphic>
      </p:graphicFrame>
      <p:sp>
        <p:nvSpPr>
          <p:cNvPr id="37" name="TextBox 36"/>
          <p:cNvSpPr txBox="1"/>
          <p:nvPr/>
        </p:nvSpPr>
        <p:spPr>
          <a:xfrm>
            <a:off x="665109" y="5473728"/>
            <a:ext cx="2112310" cy="369332"/>
          </a:xfrm>
          <a:prstGeom prst="rect">
            <a:avLst/>
          </a:prstGeom>
        </p:spPr>
        <p:txBody>
          <a:bodyPr wrap="none" rtlCol="0">
            <a:spAutoFit/>
          </a:bodyPr>
          <a:lstStyle/>
          <a:p>
            <a:r>
              <a:rPr lang="en-GB" dirty="0" smtClean="0"/>
              <a:t>IP address: A: </a:t>
            </a:r>
            <a:r>
              <a:rPr lang="en-GB" dirty="0" err="1" smtClean="0"/>
              <a:t>hostID</a:t>
            </a:r>
            <a:endParaRPr lang="en-GB" dirty="0" smtClean="0"/>
          </a:p>
        </p:txBody>
      </p:sp>
      <p:graphicFrame>
        <p:nvGraphicFramePr>
          <p:cNvPr id="39" name="Table 38"/>
          <p:cNvGraphicFramePr>
            <a:graphicFrameLocks noGrp="1"/>
          </p:cNvGraphicFramePr>
          <p:nvPr/>
        </p:nvGraphicFramePr>
        <p:xfrm>
          <a:off x="3184506" y="4305312"/>
          <a:ext cx="4854558" cy="1854200"/>
        </p:xfrm>
        <a:graphic>
          <a:graphicData uri="http://schemas.openxmlformats.org/drawingml/2006/table">
            <a:tbl>
              <a:tblPr firstRow="1" bandRow="1">
                <a:tableStyleId>{5C22544A-7EE6-4342-B048-85BDC9FD1C3A}</a:tableStyleId>
              </a:tblPr>
              <a:tblGrid>
                <a:gridCol w="1618186"/>
                <a:gridCol w="1618186"/>
                <a:gridCol w="1618186"/>
              </a:tblGrid>
              <a:tr h="370840">
                <a:tc gridSpan="3">
                  <a:txBody>
                    <a:bodyPr/>
                    <a:lstStyle/>
                    <a:p>
                      <a:pPr algn="ctr"/>
                      <a:r>
                        <a:rPr lang="en-GB" dirty="0" smtClean="0">
                          <a:solidFill>
                            <a:schemeClr val="bg1"/>
                          </a:solidFill>
                        </a:rPr>
                        <a:t>Client routing table</a:t>
                      </a:r>
                      <a:endParaRPr lang="en-GB" dirty="0">
                        <a:solidFill>
                          <a:schemeClr val="bg1"/>
                        </a:solidFill>
                      </a:endParaRPr>
                    </a:p>
                  </a:txBody>
                  <a:tcPr/>
                </a:tc>
                <a:tc hMerge="1">
                  <a:txBody>
                    <a:bodyPr/>
                    <a:lstStyle/>
                    <a:p>
                      <a:endParaRPr lang="en-GB" dirty="0"/>
                    </a:p>
                  </a:txBody>
                  <a:tcPr/>
                </a:tc>
                <a:tc hMerge="1">
                  <a:txBody>
                    <a:bodyPr/>
                    <a:lstStyle/>
                    <a:p>
                      <a:endParaRPr lang="en-GB" dirty="0"/>
                    </a:p>
                  </a:txBody>
                  <a:tcPr/>
                </a:tc>
              </a:tr>
              <a:tr h="370840">
                <a:tc>
                  <a:txBody>
                    <a:bodyPr/>
                    <a:lstStyle/>
                    <a:p>
                      <a:pPr algn="ctr"/>
                      <a:r>
                        <a:rPr lang="en-GB" dirty="0" smtClean="0"/>
                        <a:t>To get</a:t>
                      </a:r>
                      <a:r>
                        <a:rPr lang="en-GB" baseline="0" dirty="0" smtClean="0"/>
                        <a:t> to</a:t>
                      </a:r>
                      <a:endParaRPr lang="en-GB" dirty="0"/>
                    </a:p>
                  </a:txBody>
                  <a:tcPr/>
                </a:tc>
                <a:tc>
                  <a:txBody>
                    <a:bodyPr/>
                    <a:lstStyle/>
                    <a:p>
                      <a:pPr algn="ctr"/>
                      <a:r>
                        <a:rPr lang="en-GB" dirty="0" smtClean="0"/>
                        <a:t>Use</a:t>
                      </a:r>
                      <a:r>
                        <a:rPr lang="en-GB" baseline="0" dirty="0" smtClean="0"/>
                        <a:t> zone (</a:t>
                      </a:r>
                      <a:r>
                        <a:rPr lang="en-GB" baseline="0" dirty="0" err="1" smtClean="0"/>
                        <a:t>Idx</a:t>
                      </a:r>
                      <a:r>
                        <a:rPr lang="en-GB" baseline="0" dirty="0" smtClean="0"/>
                        <a:t>)</a:t>
                      </a:r>
                      <a:endParaRPr lang="en-GB" dirty="0"/>
                    </a:p>
                  </a:txBody>
                  <a:tcPr/>
                </a:tc>
                <a:tc>
                  <a:txBody>
                    <a:bodyPr/>
                    <a:lstStyle/>
                    <a:p>
                      <a:pPr algn="ctr"/>
                      <a:r>
                        <a:rPr lang="en-GB" dirty="0" smtClean="0"/>
                        <a:t>Go to:</a:t>
                      </a:r>
                      <a:endParaRPr lang="en-GB" dirty="0"/>
                    </a:p>
                  </a:txBody>
                  <a:tcPr/>
                </a:tc>
              </a:tr>
              <a:tr h="370840">
                <a:tc>
                  <a:txBody>
                    <a:bodyPr/>
                    <a:lstStyle/>
                    <a:p>
                      <a:r>
                        <a:rPr lang="en-GB" dirty="0" smtClean="0"/>
                        <a:t>A::/64</a:t>
                      </a:r>
                      <a:endParaRPr lang="en-GB" dirty="0"/>
                    </a:p>
                  </a:txBody>
                  <a:tcPr/>
                </a:tc>
                <a:tc>
                  <a:txBody>
                    <a:bodyPr/>
                    <a:lstStyle/>
                    <a:p>
                      <a:r>
                        <a:rPr lang="en-GB" dirty="0" smtClean="0"/>
                        <a:t>15</a:t>
                      </a:r>
                      <a:endParaRPr lang="en-GB" dirty="0"/>
                    </a:p>
                  </a:txBody>
                  <a:tcPr/>
                </a:tc>
                <a:tc>
                  <a:txBody>
                    <a:bodyPr/>
                    <a:lstStyle/>
                    <a:p>
                      <a:r>
                        <a:rPr lang="en-GB" dirty="0" smtClean="0"/>
                        <a:t>On-link</a:t>
                      </a:r>
                      <a:endParaRPr lang="en-GB" dirty="0"/>
                    </a:p>
                  </a:txBody>
                  <a:tcPr/>
                </a:tc>
              </a:tr>
              <a:tr h="370840">
                <a:tc>
                  <a:txBody>
                    <a:bodyPr/>
                    <a:lstStyle/>
                    <a:p>
                      <a:r>
                        <a:rPr lang="en-GB" dirty="0" smtClean="0"/>
                        <a:t>C::/64</a:t>
                      </a:r>
                      <a:endParaRPr lang="en-GB" dirty="0"/>
                    </a:p>
                  </a:txBody>
                  <a:tcPr/>
                </a:tc>
                <a:tc>
                  <a:txBody>
                    <a:bodyPr/>
                    <a:lstStyle/>
                    <a:p>
                      <a:r>
                        <a:rPr lang="en-GB" dirty="0" smtClean="0"/>
                        <a:t>15</a:t>
                      </a:r>
                      <a:endParaRPr lang="en-GB" dirty="0"/>
                    </a:p>
                  </a:txBody>
                  <a:tcPr/>
                </a:tc>
                <a:tc>
                  <a:txBody>
                    <a:bodyPr/>
                    <a:lstStyle/>
                    <a:p>
                      <a:r>
                        <a:rPr lang="en-GB" dirty="0" smtClean="0"/>
                        <a:t>A:2</a:t>
                      </a:r>
                      <a:endParaRPr lang="en-GB" dirty="0"/>
                    </a:p>
                  </a:txBody>
                  <a:tcPr/>
                </a:tc>
              </a:tr>
              <a:tr h="370840">
                <a:tc>
                  <a:txBody>
                    <a:bodyPr/>
                    <a:lstStyle/>
                    <a:p>
                      <a:r>
                        <a:rPr lang="en-GB" dirty="0" smtClean="0"/>
                        <a:t>::/0</a:t>
                      </a:r>
                      <a:endParaRPr lang="en-GB" dirty="0"/>
                    </a:p>
                  </a:txBody>
                  <a:tcPr/>
                </a:tc>
                <a:tc>
                  <a:txBody>
                    <a:bodyPr/>
                    <a:lstStyle/>
                    <a:p>
                      <a:r>
                        <a:rPr lang="en-GB" dirty="0" smtClean="0"/>
                        <a:t>15</a:t>
                      </a:r>
                      <a:endParaRPr lang="en-GB" dirty="0"/>
                    </a:p>
                  </a:txBody>
                  <a:tcPr/>
                </a:tc>
                <a:tc>
                  <a:txBody>
                    <a:bodyPr/>
                    <a:lstStyle/>
                    <a:p>
                      <a:r>
                        <a:rPr lang="en-GB" dirty="0" smtClean="0"/>
                        <a:t>A:1</a:t>
                      </a:r>
                      <a:endParaRPr lang="en-GB" dirty="0"/>
                    </a:p>
                  </a:txBody>
                  <a:tcPr/>
                </a:tc>
              </a:tr>
            </a:tbl>
          </a:graphicData>
        </a:graphic>
      </p:graphicFrame>
      <p:grpSp>
        <p:nvGrpSpPr>
          <p:cNvPr id="3" name="Group 39"/>
          <p:cNvGrpSpPr/>
          <p:nvPr/>
        </p:nvGrpSpPr>
        <p:grpSpPr>
          <a:xfrm>
            <a:off x="2016090" y="4049721"/>
            <a:ext cx="511182" cy="292104"/>
            <a:chOff x="5375287" y="3903669"/>
            <a:chExt cx="1825650" cy="1131903"/>
          </a:xfrm>
        </p:grpSpPr>
        <p:sp>
          <p:nvSpPr>
            <p:cNvPr id="41" name="Rounded Rectangle 40"/>
            <p:cNvSpPr/>
            <p:nvPr/>
          </p:nvSpPr>
          <p:spPr>
            <a:xfrm>
              <a:off x="5886468" y="4743467"/>
              <a:ext cx="839799" cy="219079"/>
            </a:xfrm>
            <a:prstGeom prst="roundRect">
              <a:avLst/>
            </a:prstGeom>
            <a:blipFill>
              <a:blip r:embed="rId11"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Rounded Rectangle 41"/>
            <p:cNvSpPr/>
            <p:nvPr/>
          </p:nvSpPr>
          <p:spPr>
            <a:xfrm>
              <a:off x="6872319" y="4743468"/>
              <a:ext cx="292104" cy="219078"/>
            </a:xfrm>
            <a:prstGeom prst="roundRect">
              <a:avLst/>
            </a:prstGeom>
            <a:blipFill>
              <a:blip r:embed="rId11"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3" name="Rectangle 42"/>
            <p:cNvSpPr/>
            <p:nvPr/>
          </p:nvSpPr>
          <p:spPr>
            <a:xfrm>
              <a:off x="5557851" y="4013206"/>
              <a:ext cx="1643086" cy="8398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schemeClr val="tx1"/>
                </a:solidFill>
              </a:endParaRPr>
            </a:p>
          </p:txBody>
        </p:sp>
        <p:cxnSp>
          <p:nvCxnSpPr>
            <p:cNvPr id="44" name="Straight Connector 43"/>
            <p:cNvCxnSpPr/>
            <p:nvPr/>
          </p:nvCxnSpPr>
          <p:spPr>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chemeClr val="tx1"/>
                </a:solidFill>
              </a:endParaRPr>
            </a:p>
          </p:txBody>
        </p:sp>
      </p:grpSp>
      <p:sp>
        <p:nvSpPr>
          <p:cNvPr id="47" name="TextBox 46"/>
          <p:cNvSpPr txBox="1"/>
          <p:nvPr/>
        </p:nvSpPr>
        <p:spPr>
          <a:xfrm>
            <a:off x="1870038" y="3684591"/>
            <a:ext cx="1308884" cy="369332"/>
          </a:xfrm>
          <a:prstGeom prst="rect">
            <a:avLst/>
          </a:prstGeom>
        </p:spPr>
        <p:txBody>
          <a:bodyPr wrap="none" rtlCol="0">
            <a:spAutoFit/>
          </a:bodyPr>
          <a:lstStyle/>
          <a:p>
            <a:r>
              <a:rPr lang="en-GB" dirty="0" smtClean="0"/>
              <a:t>Interface 15</a:t>
            </a:r>
          </a:p>
        </p:txBody>
      </p:sp>
      <p:sp>
        <p:nvSpPr>
          <p:cNvPr id="48" name="Line Callout 2 47"/>
          <p:cNvSpPr/>
          <p:nvPr/>
        </p:nvSpPr>
        <p:spPr>
          <a:xfrm>
            <a:off x="1030239" y="6057936"/>
            <a:ext cx="1314468" cy="612648"/>
          </a:xfrm>
          <a:prstGeom prst="borderCallout2">
            <a:avLst>
              <a:gd name="adj1" fmla="val 16263"/>
              <a:gd name="adj2" fmla="val 100651"/>
              <a:gd name="adj3" fmla="val -3637"/>
              <a:gd name="adj4" fmla="val 123621"/>
              <a:gd name="adj5" fmla="val -16854"/>
              <a:gd name="adj6" fmla="val 1655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Default gateway</a:t>
            </a:r>
            <a:endParaRPr lang="en-GB" dirty="0">
              <a:solidFill>
                <a:schemeClr val="bg1"/>
              </a:solidFill>
            </a:endParaRPr>
          </a:p>
        </p:txBody>
      </p:sp>
      <p:sp>
        <p:nvSpPr>
          <p:cNvPr id="51" name="Oval 50"/>
          <p:cNvSpPr/>
          <p:nvPr/>
        </p:nvSpPr>
        <p:spPr>
          <a:xfrm>
            <a:off x="8848763" y="142830"/>
            <a:ext cx="141310" cy="141310"/>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dissolv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dissolve">
                                      <p:cBhvr>
                                        <p:cTn id="22" dur="500"/>
                                        <p:tgtEl>
                                          <p:spTgt spid="48"/>
                                        </p:tgtEl>
                                      </p:cBhvr>
                                    </p:animEffect>
                                  </p:childTnLst>
                                </p:cTn>
                              </p:par>
                              <p:par>
                                <p:cTn id="23" presetID="9"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dissolve">
                                      <p:cBhvr>
                                        <p:cTn id="25" dur="500"/>
                                        <p:tgtEl>
                                          <p:spTgt spid="39"/>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4" grpId="0" animBg="1"/>
      <p:bldP spid="37" grpId="0"/>
      <p:bldP spid="48"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250" y="3781432"/>
            <a:ext cx="8452043" cy="1337595"/>
          </a:xfrm>
        </p:spPr>
        <p:txBody>
          <a:bodyPr/>
          <a:lstStyle/>
          <a:p>
            <a:r>
              <a:rPr lang="en-US" sz="4400" dirty="0" smtClean="0"/>
              <a:t>DirectAccess Technical Drilldown Part 1 </a:t>
            </a:r>
            <a:br>
              <a:rPr lang="en-US" sz="4400" dirty="0" smtClean="0"/>
            </a:br>
            <a:r>
              <a:rPr lang="en-US" sz="3600" dirty="0" smtClean="0"/>
              <a:t>IPv6 &amp; Transition Technologies</a:t>
            </a:r>
            <a:endParaRPr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75221" y="5341785"/>
            <a:ext cx="4453626" cy="461665"/>
          </a:xfrm>
        </p:spPr>
        <p:txBody>
          <a:bodyPr/>
          <a:lstStyle/>
          <a:p>
            <a:r>
              <a:rPr lang="en-US" dirty="0" smtClean="0"/>
              <a:t>John Craddock</a:t>
            </a:r>
            <a:endParaRPr lang="en-US" dirty="0" smtClean="0">
              <a:solidFill>
                <a:schemeClr val="tx1"/>
              </a:solidFill>
            </a:endParaRPr>
          </a:p>
          <a:p>
            <a:r>
              <a:rPr lang="en-US" dirty="0" smtClean="0">
                <a:solidFill>
                  <a:schemeClr val="tx1"/>
                </a:solidFill>
              </a:rPr>
              <a:t>Infrastructure &amp; Security Architect</a:t>
            </a:r>
          </a:p>
          <a:p>
            <a:r>
              <a:rPr lang="en-US" dirty="0" smtClean="0">
                <a:solidFill>
                  <a:schemeClr val="tx1"/>
                </a:solidFill>
              </a:rPr>
              <a:t>XTSeminars Ltd</a:t>
            </a:r>
          </a:p>
          <a:p>
            <a:r>
              <a:rPr lang="en-US" dirty="0" smtClean="0">
                <a:solidFill>
                  <a:schemeClr val="tx1"/>
                </a:solidFill>
              </a:rPr>
              <a:t>Session Code:  SVR401</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loud 13"/>
          <p:cNvSpPr/>
          <p:nvPr/>
        </p:nvSpPr>
        <p:spPr>
          <a:xfrm>
            <a:off x="5192721" y="1603350"/>
            <a:ext cx="1460520" cy="803286"/>
          </a:xfrm>
          <a:prstGeom prst="cloud">
            <a:avLst/>
          </a:prstGeom>
          <a:solidFill>
            <a:srgbClr val="E6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IPv4</a:t>
            </a:r>
            <a:endParaRPr lang="en-US" dirty="0"/>
          </a:p>
        </p:txBody>
      </p:sp>
      <p:sp>
        <p:nvSpPr>
          <p:cNvPr id="16" name="Cloud 15"/>
          <p:cNvSpPr/>
          <p:nvPr/>
        </p:nvSpPr>
        <p:spPr>
          <a:xfrm>
            <a:off x="6835806" y="1603350"/>
            <a:ext cx="1460520" cy="803286"/>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IPv6</a:t>
            </a:r>
            <a:endParaRPr lang="en-US" dirty="0"/>
          </a:p>
        </p:txBody>
      </p:sp>
      <p:sp>
        <p:nvSpPr>
          <p:cNvPr id="2" name="Title 1"/>
          <p:cNvSpPr>
            <a:spLocks noGrp="1"/>
          </p:cNvSpPr>
          <p:nvPr>
            <p:ph type="title"/>
          </p:nvPr>
        </p:nvSpPr>
        <p:spPr/>
        <p:txBody>
          <a:bodyPr>
            <a:normAutofit/>
          </a:bodyPr>
          <a:lstStyle/>
          <a:p>
            <a:r>
              <a:rPr lang="en-GB" dirty="0" smtClean="0"/>
              <a:t>Transition Technologies</a:t>
            </a:r>
            <a:endParaRPr lang="en-US" dirty="0"/>
          </a:p>
        </p:txBody>
      </p:sp>
      <p:sp>
        <p:nvSpPr>
          <p:cNvPr id="6" name="Rectangle 5"/>
          <p:cNvSpPr/>
          <p:nvPr/>
        </p:nvSpPr>
        <p:spPr>
          <a:xfrm>
            <a:off x="701622" y="1927764"/>
            <a:ext cx="2409858" cy="6207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Layer 7</a:t>
            </a:r>
            <a:br>
              <a:rPr lang="en-GB" dirty="0" smtClean="0"/>
            </a:br>
            <a:r>
              <a:rPr lang="en-GB" dirty="0" smtClean="0"/>
              <a:t>Applications</a:t>
            </a:r>
            <a:endParaRPr lang="en-US" dirty="0"/>
          </a:p>
        </p:txBody>
      </p:sp>
      <p:sp>
        <p:nvSpPr>
          <p:cNvPr id="7" name="Rectangle 6"/>
          <p:cNvSpPr/>
          <p:nvPr/>
        </p:nvSpPr>
        <p:spPr>
          <a:xfrm>
            <a:off x="701622" y="2658025"/>
            <a:ext cx="2409858" cy="6207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Layer 4</a:t>
            </a:r>
            <a:br>
              <a:rPr lang="en-GB" dirty="0" smtClean="0"/>
            </a:br>
            <a:r>
              <a:rPr lang="en-GB" dirty="0" smtClean="0"/>
              <a:t>TCP/UDP</a:t>
            </a:r>
            <a:endParaRPr lang="en-US" dirty="0"/>
          </a:p>
        </p:txBody>
      </p:sp>
      <p:sp>
        <p:nvSpPr>
          <p:cNvPr id="8" name="Rectangle 7"/>
          <p:cNvSpPr/>
          <p:nvPr/>
        </p:nvSpPr>
        <p:spPr>
          <a:xfrm>
            <a:off x="701622" y="3388285"/>
            <a:ext cx="1058877" cy="6207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Layer 3</a:t>
            </a:r>
            <a:br>
              <a:rPr lang="en-GB" dirty="0" smtClean="0"/>
            </a:br>
            <a:r>
              <a:rPr lang="en-GB" dirty="0" smtClean="0"/>
              <a:t>IPv4</a:t>
            </a:r>
            <a:endParaRPr lang="en-US" dirty="0"/>
          </a:p>
        </p:txBody>
      </p:sp>
      <p:sp>
        <p:nvSpPr>
          <p:cNvPr id="9" name="Rectangle 8"/>
          <p:cNvSpPr/>
          <p:nvPr/>
        </p:nvSpPr>
        <p:spPr>
          <a:xfrm>
            <a:off x="2052603" y="3388285"/>
            <a:ext cx="1058877" cy="6207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Layer 3</a:t>
            </a:r>
            <a:br>
              <a:rPr lang="en-GB" dirty="0" smtClean="0"/>
            </a:br>
            <a:r>
              <a:rPr lang="en-GB" dirty="0" smtClean="0"/>
              <a:t>IPv6</a:t>
            </a:r>
            <a:endParaRPr lang="en-US" dirty="0"/>
          </a:p>
        </p:txBody>
      </p:sp>
      <p:sp>
        <p:nvSpPr>
          <p:cNvPr id="10" name="Rectangle 9"/>
          <p:cNvSpPr/>
          <p:nvPr/>
        </p:nvSpPr>
        <p:spPr>
          <a:xfrm>
            <a:off x="701622" y="4082032"/>
            <a:ext cx="2409858" cy="6207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Layer 2</a:t>
            </a:r>
            <a:br>
              <a:rPr lang="en-GB" dirty="0" smtClean="0"/>
            </a:br>
            <a:r>
              <a:rPr lang="en-GB" dirty="0" smtClean="0"/>
              <a:t>Ethernet etc…</a:t>
            </a:r>
            <a:endParaRPr lang="en-US" dirty="0"/>
          </a:p>
        </p:txBody>
      </p:sp>
      <p:sp>
        <p:nvSpPr>
          <p:cNvPr id="11" name="TextBox 10"/>
          <p:cNvSpPr txBox="1"/>
          <p:nvPr/>
        </p:nvSpPr>
        <p:spPr>
          <a:xfrm>
            <a:off x="957213" y="4848805"/>
            <a:ext cx="2033634" cy="369332"/>
          </a:xfrm>
          <a:prstGeom prst="rect">
            <a:avLst/>
          </a:prstGeom>
        </p:spPr>
        <p:txBody>
          <a:bodyPr wrap="none" rtlCol="0">
            <a:spAutoFit/>
          </a:bodyPr>
          <a:lstStyle/>
          <a:p>
            <a:r>
              <a:rPr lang="en-GB" dirty="0" smtClean="0"/>
              <a:t>Dual IP architecture</a:t>
            </a:r>
            <a:endParaRPr lang="en-US" dirty="0" smtClean="0"/>
          </a:p>
        </p:txBody>
      </p:sp>
      <p:sp>
        <p:nvSpPr>
          <p:cNvPr id="12" name="Cloud 11"/>
          <p:cNvSpPr/>
          <p:nvPr/>
        </p:nvSpPr>
        <p:spPr>
          <a:xfrm>
            <a:off x="3622662" y="1603350"/>
            <a:ext cx="1460520" cy="803286"/>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IPv6</a:t>
            </a:r>
            <a:endParaRPr lang="en-US" dirty="0"/>
          </a:p>
        </p:txBody>
      </p:sp>
      <p:graphicFrame>
        <p:nvGraphicFramePr>
          <p:cNvPr id="561154" name="Object 2"/>
          <p:cNvGraphicFramePr>
            <a:graphicFrameLocks noChangeAspect="1"/>
          </p:cNvGraphicFramePr>
          <p:nvPr/>
        </p:nvGraphicFramePr>
        <p:xfrm>
          <a:off x="4900617" y="1749402"/>
          <a:ext cx="400048" cy="400048"/>
        </p:xfrm>
        <a:graphic>
          <a:graphicData uri="http://schemas.openxmlformats.org/presentationml/2006/ole">
            <p:oleObj spid="_x0000_s7170" name="Visio" r:id="rId3" imgW="947547" imgH="947547" progId="Visio.Drawing.11">
              <p:embed/>
            </p:oleObj>
          </a:graphicData>
        </a:graphic>
      </p:graphicFrame>
      <p:graphicFrame>
        <p:nvGraphicFramePr>
          <p:cNvPr id="15" name="Object 2"/>
          <p:cNvGraphicFramePr>
            <a:graphicFrameLocks noChangeAspect="1"/>
          </p:cNvGraphicFramePr>
          <p:nvPr/>
        </p:nvGraphicFramePr>
        <p:xfrm>
          <a:off x="6543702" y="1749402"/>
          <a:ext cx="400048" cy="400048"/>
        </p:xfrm>
        <a:graphic>
          <a:graphicData uri="http://schemas.openxmlformats.org/presentationml/2006/ole">
            <p:oleObj spid="_x0000_s7171" name="Visio" r:id="rId4" imgW="947547" imgH="947547" progId="Visio.Drawing.11">
              <p:embed/>
            </p:oleObj>
          </a:graphicData>
        </a:graphic>
      </p:graphicFrame>
      <p:sp>
        <p:nvSpPr>
          <p:cNvPr id="17" name="TextBox 16"/>
          <p:cNvSpPr txBox="1"/>
          <p:nvPr/>
        </p:nvSpPr>
        <p:spPr>
          <a:xfrm>
            <a:off x="5156208" y="1128681"/>
            <a:ext cx="1503873" cy="369332"/>
          </a:xfrm>
          <a:prstGeom prst="rect">
            <a:avLst/>
          </a:prstGeom>
        </p:spPr>
        <p:txBody>
          <a:bodyPr wrap="none" rtlCol="0">
            <a:spAutoFit/>
          </a:bodyPr>
          <a:lstStyle/>
          <a:p>
            <a:r>
              <a:rPr lang="en-GB" dirty="0" smtClean="0"/>
              <a:t>IPv6 over IPv4</a:t>
            </a:r>
            <a:endParaRPr lang="en-US" dirty="0" smtClean="0"/>
          </a:p>
        </p:txBody>
      </p:sp>
      <p:sp>
        <p:nvSpPr>
          <p:cNvPr id="23" name="TextBox 22"/>
          <p:cNvSpPr txBox="1"/>
          <p:nvPr/>
        </p:nvSpPr>
        <p:spPr>
          <a:xfrm>
            <a:off x="4608513" y="2443149"/>
            <a:ext cx="2764218" cy="369332"/>
          </a:xfrm>
          <a:prstGeom prst="rect">
            <a:avLst/>
          </a:prstGeom>
        </p:spPr>
        <p:txBody>
          <a:bodyPr wrap="none" rtlCol="0">
            <a:spAutoFit/>
          </a:bodyPr>
          <a:lstStyle/>
          <a:p>
            <a:r>
              <a:rPr lang="en-GB" dirty="0" smtClean="0"/>
              <a:t>Router to router tunnelling</a:t>
            </a:r>
            <a:endParaRPr lang="en-US" dirty="0" smtClean="0"/>
          </a:p>
        </p:txBody>
      </p:sp>
      <p:sp>
        <p:nvSpPr>
          <p:cNvPr id="24" name="Cloud 23"/>
          <p:cNvSpPr/>
          <p:nvPr/>
        </p:nvSpPr>
        <p:spPr>
          <a:xfrm>
            <a:off x="6142059" y="3424798"/>
            <a:ext cx="1460520" cy="803286"/>
          </a:xfrm>
          <a:prstGeom prst="cloud">
            <a:avLst/>
          </a:prstGeom>
          <a:solidFill>
            <a:srgbClr val="E6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IPv4</a:t>
            </a:r>
            <a:endParaRPr lang="en-US" dirty="0"/>
          </a:p>
        </p:txBody>
      </p:sp>
      <p:sp>
        <p:nvSpPr>
          <p:cNvPr id="25" name="Cloud 24"/>
          <p:cNvSpPr/>
          <p:nvPr/>
        </p:nvSpPr>
        <p:spPr>
          <a:xfrm>
            <a:off x="4572000" y="3424798"/>
            <a:ext cx="1460520" cy="803286"/>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IPv6</a:t>
            </a:r>
            <a:endParaRPr lang="en-US" dirty="0"/>
          </a:p>
        </p:txBody>
      </p:sp>
      <p:graphicFrame>
        <p:nvGraphicFramePr>
          <p:cNvPr id="26" name="Object 2"/>
          <p:cNvGraphicFramePr>
            <a:graphicFrameLocks noChangeAspect="1"/>
          </p:cNvGraphicFramePr>
          <p:nvPr/>
        </p:nvGraphicFramePr>
        <p:xfrm>
          <a:off x="5849955" y="3570850"/>
          <a:ext cx="400048" cy="400048"/>
        </p:xfrm>
        <a:graphic>
          <a:graphicData uri="http://schemas.openxmlformats.org/presentationml/2006/ole">
            <p:oleObj spid="_x0000_s7172" name="Visio" r:id="rId5" imgW="947547" imgH="947547" progId="Visio.Drawing.11">
              <p:embed/>
            </p:oleObj>
          </a:graphicData>
        </a:graphic>
      </p:graphicFrame>
      <p:graphicFrame>
        <p:nvGraphicFramePr>
          <p:cNvPr id="561158" name="Object 2"/>
          <p:cNvGraphicFramePr>
            <a:graphicFrameLocks noChangeAspect="1"/>
          </p:cNvGraphicFramePr>
          <p:nvPr/>
        </p:nvGraphicFramePr>
        <p:xfrm>
          <a:off x="4170357" y="3424798"/>
          <a:ext cx="511220" cy="696205"/>
        </p:xfrm>
        <a:graphic>
          <a:graphicData uri="http://schemas.openxmlformats.org/presentationml/2006/ole">
            <p:oleObj spid="_x0000_s7173" name="Visio" r:id="rId6" imgW="695706" imgH="947547" progId="Visio.Drawing.11">
              <p:embed/>
            </p:oleObj>
          </a:graphicData>
        </a:graphic>
      </p:graphicFrame>
      <p:graphicFrame>
        <p:nvGraphicFramePr>
          <p:cNvPr id="29" name="Object 2"/>
          <p:cNvGraphicFramePr>
            <a:graphicFrameLocks noChangeAspect="1"/>
          </p:cNvGraphicFramePr>
          <p:nvPr/>
        </p:nvGraphicFramePr>
        <p:xfrm>
          <a:off x="7529553" y="3388285"/>
          <a:ext cx="511220" cy="696205"/>
        </p:xfrm>
        <a:graphic>
          <a:graphicData uri="http://schemas.openxmlformats.org/presentationml/2006/ole">
            <p:oleObj spid="_x0000_s7174" name="Visio" r:id="rId7" imgW="695706" imgH="947547" progId="Visio.Drawing.11">
              <p:embed/>
            </p:oleObj>
          </a:graphicData>
        </a:graphic>
      </p:graphicFrame>
      <p:sp>
        <p:nvSpPr>
          <p:cNvPr id="30" name="TextBox 29"/>
          <p:cNvSpPr txBox="1"/>
          <p:nvPr/>
        </p:nvSpPr>
        <p:spPr>
          <a:xfrm>
            <a:off x="4060818" y="4155058"/>
            <a:ext cx="582211" cy="369332"/>
          </a:xfrm>
          <a:prstGeom prst="rect">
            <a:avLst/>
          </a:prstGeom>
        </p:spPr>
        <p:txBody>
          <a:bodyPr wrap="none" rtlCol="0">
            <a:spAutoFit/>
          </a:bodyPr>
          <a:lstStyle/>
          <a:p>
            <a:r>
              <a:rPr lang="en-GB" dirty="0" smtClean="0"/>
              <a:t>IPv6</a:t>
            </a:r>
            <a:endParaRPr lang="en-US" dirty="0" smtClean="0"/>
          </a:p>
        </p:txBody>
      </p:sp>
      <p:sp>
        <p:nvSpPr>
          <p:cNvPr id="31" name="TextBox 30"/>
          <p:cNvSpPr txBox="1"/>
          <p:nvPr/>
        </p:nvSpPr>
        <p:spPr>
          <a:xfrm>
            <a:off x="7310475" y="4118545"/>
            <a:ext cx="1069524" cy="369332"/>
          </a:xfrm>
          <a:prstGeom prst="rect">
            <a:avLst/>
          </a:prstGeom>
        </p:spPr>
        <p:txBody>
          <a:bodyPr wrap="none" rtlCol="0">
            <a:spAutoFit/>
          </a:bodyPr>
          <a:lstStyle/>
          <a:p>
            <a:r>
              <a:rPr lang="en-GB" dirty="0" smtClean="0"/>
              <a:t>IPv4/IPv6</a:t>
            </a:r>
            <a:endParaRPr lang="en-US" dirty="0" smtClean="0"/>
          </a:p>
        </p:txBody>
      </p:sp>
      <p:sp>
        <p:nvSpPr>
          <p:cNvPr id="32" name="TextBox 31"/>
          <p:cNvSpPr txBox="1"/>
          <p:nvPr/>
        </p:nvSpPr>
        <p:spPr>
          <a:xfrm>
            <a:off x="4572000" y="4410649"/>
            <a:ext cx="2971070" cy="369332"/>
          </a:xfrm>
          <a:prstGeom prst="rect">
            <a:avLst/>
          </a:prstGeom>
        </p:spPr>
        <p:txBody>
          <a:bodyPr wrap="none" rtlCol="0">
            <a:spAutoFit/>
          </a:bodyPr>
          <a:lstStyle/>
          <a:p>
            <a:r>
              <a:rPr lang="en-GB" dirty="0" smtClean="0"/>
              <a:t>Host to router , router to host</a:t>
            </a:r>
            <a:endParaRPr lang="en-US" dirty="0" smtClean="0"/>
          </a:p>
        </p:txBody>
      </p:sp>
      <p:sp>
        <p:nvSpPr>
          <p:cNvPr id="33" name="Cloud 32"/>
          <p:cNvSpPr/>
          <p:nvPr/>
        </p:nvSpPr>
        <p:spPr>
          <a:xfrm>
            <a:off x="5484825" y="5286961"/>
            <a:ext cx="1460520" cy="803286"/>
          </a:xfrm>
          <a:prstGeom prst="cloud">
            <a:avLst/>
          </a:prstGeom>
          <a:solidFill>
            <a:srgbClr val="E6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IPv4</a:t>
            </a:r>
            <a:endParaRPr lang="en-US" dirty="0"/>
          </a:p>
        </p:txBody>
      </p:sp>
      <p:graphicFrame>
        <p:nvGraphicFramePr>
          <p:cNvPr id="34" name="Object 2"/>
          <p:cNvGraphicFramePr>
            <a:graphicFrameLocks noChangeAspect="1"/>
          </p:cNvGraphicFramePr>
          <p:nvPr/>
        </p:nvGraphicFramePr>
        <p:xfrm>
          <a:off x="6872319" y="5250448"/>
          <a:ext cx="511220" cy="696205"/>
        </p:xfrm>
        <a:graphic>
          <a:graphicData uri="http://schemas.openxmlformats.org/presentationml/2006/ole">
            <p:oleObj spid="_x0000_s7175" name="Visio" r:id="rId8" imgW="695706" imgH="947547" progId="Visio.Drawing.11">
              <p:embed/>
            </p:oleObj>
          </a:graphicData>
        </a:graphic>
      </p:graphicFrame>
      <p:sp>
        <p:nvSpPr>
          <p:cNvPr id="35" name="TextBox 34"/>
          <p:cNvSpPr txBox="1"/>
          <p:nvPr/>
        </p:nvSpPr>
        <p:spPr>
          <a:xfrm>
            <a:off x="6872319" y="5944195"/>
            <a:ext cx="582211" cy="369332"/>
          </a:xfrm>
          <a:prstGeom prst="rect">
            <a:avLst/>
          </a:prstGeom>
        </p:spPr>
        <p:txBody>
          <a:bodyPr wrap="none" rtlCol="0">
            <a:spAutoFit/>
          </a:bodyPr>
          <a:lstStyle/>
          <a:p>
            <a:r>
              <a:rPr lang="en-GB" dirty="0" smtClean="0"/>
              <a:t>IPv6</a:t>
            </a:r>
            <a:endParaRPr lang="en-US" dirty="0" smtClean="0"/>
          </a:p>
        </p:txBody>
      </p:sp>
      <p:cxnSp>
        <p:nvCxnSpPr>
          <p:cNvPr id="40" name="Straight Arrow Connector 39"/>
          <p:cNvCxnSpPr/>
          <p:nvPr/>
        </p:nvCxnSpPr>
        <p:spPr>
          <a:xfrm>
            <a:off x="5229234" y="1566837"/>
            <a:ext cx="1424007" cy="1588"/>
          </a:xfrm>
          <a:prstGeom prst="straightConnector1">
            <a:avLst/>
          </a:prstGeom>
          <a:ln>
            <a:headEnd type="triangl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41" name="TextBox 40"/>
          <p:cNvSpPr txBox="1"/>
          <p:nvPr/>
        </p:nvSpPr>
        <p:spPr>
          <a:xfrm>
            <a:off x="6032520" y="2954331"/>
            <a:ext cx="1503873" cy="369332"/>
          </a:xfrm>
          <a:prstGeom prst="rect">
            <a:avLst/>
          </a:prstGeom>
        </p:spPr>
        <p:txBody>
          <a:bodyPr wrap="none" rtlCol="0">
            <a:spAutoFit/>
          </a:bodyPr>
          <a:lstStyle/>
          <a:p>
            <a:r>
              <a:rPr lang="en-GB" dirty="0" smtClean="0"/>
              <a:t>IPv6 over IPv4</a:t>
            </a:r>
            <a:endParaRPr lang="en-US" dirty="0" smtClean="0"/>
          </a:p>
        </p:txBody>
      </p:sp>
      <p:cxnSp>
        <p:nvCxnSpPr>
          <p:cNvPr id="42" name="Straight Arrow Connector 41"/>
          <p:cNvCxnSpPr/>
          <p:nvPr/>
        </p:nvCxnSpPr>
        <p:spPr>
          <a:xfrm>
            <a:off x="6105546" y="3392487"/>
            <a:ext cx="1424007" cy="1588"/>
          </a:xfrm>
          <a:prstGeom prst="straightConnector1">
            <a:avLst/>
          </a:prstGeom>
          <a:ln>
            <a:headEnd type="triangle" w="med" len="med"/>
            <a:tailEnd type="triangle" w="med" len="med"/>
          </a:ln>
        </p:spPr>
        <p:style>
          <a:lnRef idx="3">
            <a:schemeClr val="accent6"/>
          </a:lnRef>
          <a:fillRef idx="0">
            <a:schemeClr val="accent6"/>
          </a:fillRef>
          <a:effectRef idx="2">
            <a:schemeClr val="accent6"/>
          </a:effectRef>
          <a:fontRef idx="minor">
            <a:schemeClr val="tx1"/>
          </a:fontRef>
        </p:style>
      </p:cxnSp>
      <p:graphicFrame>
        <p:nvGraphicFramePr>
          <p:cNvPr id="43" name="Object 2"/>
          <p:cNvGraphicFramePr>
            <a:graphicFrameLocks noChangeAspect="1"/>
          </p:cNvGraphicFramePr>
          <p:nvPr/>
        </p:nvGraphicFramePr>
        <p:xfrm>
          <a:off x="5121692" y="5250448"/>
          <a:ext cx="511220" cy="696205"/>
        </p:xfrm>
        <a:graphic>
          <a:graphicData uri="http://schemas.openxmlformats.org/presentationml/2006/ole">
            <p:oleObj spid="_x0000_s7176" name="Visio" r:id="rId9" imgW="695706" imgH="947547" progId="Visio.Drawing.11">
              <p:embed/>
            </p:oleObj>
          </a:graphicData>
        </a:graphic>
      </p:graphicFrame>
      <p:sp>
        <p:nvSpPr>
          <p:cNvPr id="44" name="TextBox 43"/>
          <p:cNvSpPr txBox="1"/>
          <p:nvPr/>
        </p:nvSpPr>
        <p:spPr>
          <a:xfrm>
            <a:off x="5121692" y="5944195"/>
            <a:ext cx="582211" cy="369332"/>
          </a:xfrm>
          <a:prstGeom prst="rect">
            <a:avLst/>
          </a:prstGeom>
        </p:spPr>
        <p:txBody>
          <a:bodyPr wrap="none" rtlCol="0">
            <a:spAutoFit/>
          </a:bodyPr>
          <a:lstStyle/>
          <a:p>
            <a:r>
              <a:rPr lang="en-GB" dirty="0" smtClean="0"/>
              <a:t>IPv6</a:t>
            </a:r>
            <a:endParaRPr lang="en-US" dirty="0" smtClean="0"/>
          </a:p>
        </p:txBody>
      </p:sp>
      <p:sp>
        <p:nvSpPr>
          <p:cNvPr id="45" name="TextBox 44"/>
          <p:cNvSpPr txBox="1"/>
          <p:nvPr/>
        </p:nvSpPr>
        <p:spPr>
          <a:xfrm>
            <a:off x="5448312" y="4848805"/>
            <a:ext cx="1503873" cy="369332"/>
          </a:xfrm>
          <a:prstGeom prst="rect">
            <a:avLst/>
          </a:prstGeom>
        </p:spPr>
        <p:txBody>
          <a:bodyPr wrap="none" rtlCol="0">
            <a:spAutoFit/>
          </a:bodyPr>
          <a:lstStyle/>
          <a:p>
            <a:r>
              <a:rPr lang="en-GB" dirty="0" smtClean="0"/>
              <a:t>IPv6 over IPv4</a:t>
            </a:r>
            <a:endParaRPr lang="en-US" dirty="0" smtClean="0"/>
          </a:p>
        </p:txBody>
      </p:sp>
      <p:cxnSp>
        <p:nvCxnSpPr>
          <p:cNvPr id="46" name="Straight Arrow Connector 45"/>
          <p:cNvCxnSpPr/>
          <p:nvPr/>
        </p:nvCxnSpPr>
        <p:spPr>
          <a:xfrm>
            <a:off x="5521338" y="5218137"/>
            <a:ext cx="1424007" cy="1588"/>
          </a:xfrm>
          <a:prstGeom prst="straightConnector1">
            <a:avLst/>
          </a:prstGeom>
          <a:ln>
            <a:headEnd type="triangl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47" name="TextBox 46"/>
          <p:cNvSpPr txBox="1"/>
          <p:nvPr/>
        </p:nvSpPr>
        <p:spPr>
          <a:xfrm>
            <a:off x="5594364" y="6057936"/>
            <a:ext cx="1325043" cy="369332"/>
          </a:xfrm>
          <a:prstGeom prst="rect">
            <a:avLst/>
          </a:prstGeom>
        </p:spPr>
        <p:txBody>
          <a:bodyPr wrap="none" rtlCol="0">
            <a:spAutoFit/>
          </a:bodyPr>
          <a:lstStyle/>
          <a:p>
            <a:r>
              <a:rPr lang="en-GB" dirty="0" smtClean="0"/>
              <a:t>Host to host</a:t>
            </a:r>
            <a:endParaRPr lang="en-US" dirty="0" smtClean="0"/>
          </a:p>
        </p:txBody>
      </p:sp>
      <p:sp>
        <p:nvSpPr>
          <p:cNvPr id="37" name="Oval 36"/>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dissolve">
                                      <p:cBhvr>
                                        <p:cTn id="10" dur="500"/>
                                        <p:tgtEl>
                                          <p:spTgt spid="1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nodeType="withEffect">
                                  <p:stCondLst>
                                    <p:cond delay="0"/>
                                  </p:stCondLst>
                                  <p:childTnLst>
                                    <p:set>
                                      <p:cBhvr>
                                        <p:cTn id="15" dur="1" fill="hold">
                                          <p:stCondLst>
                                            <p:cond delay="0"/>
                                          </p:stCondLst>
                                        </p:cTn>
                                        <p:tgtEl>
                                          <p:spTgt spid="561154"/>
                                        </p:tgtEl>
                                        <p:attrNameLst>
                                          <p:attrName>style.visibility</p:attrName>
                                        </p:attrNameLst>
                                      </p:cBhvr>
                                      <p:to>
                                        <p:strVal val="visible"/>
                                      </p:to>
                                    </p:set>
                                    <p:animEffect transition="in" filter="dissolve">
                                      <p:cBhvr>
                                        <p:cTn id="16" dur="500"/>
                                        <p:tgtEl>
                                          <p:spTgt spid="561154"/>
                                        </p:tgtEl>
                                      </p:cBhvr>
                                    </p:animEffect>
                                  </p:childTnLst>
                                </p:cTn>
                              </p:par>
                              <p:par>
                                <p:cTn id="17" presetID="9"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500"/>
                                        <p:tgtEl>
                                          <p:spTgt spid="1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par>
                                <p:cTn id="26" presetID="9"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dissolve">
                                      <p:cBhvr>
                                        <p:cTn id="28" dur="500"/>
                                        <p:tgtEl>
                                          <p:spTgt spid="40"/>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ssolve">
                                      <p:cBhvr>
                                        <p:cTn id="33" dur="500"/>
                                        <p:tgtEl>
                                          <p:spTgt spid="24"/>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dissolve">
                                      <p:cBhvr>
                                        <p:cTn id="36" dur="500"/>
                                        <p:tgtEl>
                                          <p:spTgt spid="25"/>
                                        </p:tgtEl>
                                      </p:cBhvr>
                                    </p:animEffect>
                                  </p:childTnLst>
                                </p:cTn>
                              </p:par>
                              <p:par>
                                <p:cTn id="37" presetID="9"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par>
                                <p:cTn id="40" presetID="9" presetClass="entr" presetSubtype="0" fill="hold" nodeType="withEffect">
                                  <p:stCondLst>
                                    <p:cond delay="0"/>
                                  </p:stCondLst>
                                  <p:childTnLst>
                                    <p:set>
                                      <p:cBhvr>
                                        <p:cTn id="41" dur="1" fill="hold">
                                          <p:stCondLst>
                                            <p:cond delay="0"/>
                                          </p:stCondLst>
                                        </p:cTn>
                                        <p:tgtEl>
                                          <p:spTgt spid="561158"/>
                                        </p:tgtEl>
                                        <p:attrNameLst>
                                          <p:attrName>style.visibility</p:attrName>
                                        </p:attrNameLst>
                                      </p:cBhvr>
                                      <p:to>
                                        <p:strVal val="visible"/>
                                      </p:to>
                                    </p:set>
                                    <p:animEffect transition="in" filter="dissolve">
                                      <p:cBhvr>
                                        <p:cTn id="42" dur="500"/>
                                        <p:tgtEl>
                                          <p:spTgt spid="561158"/>
                                        </p:tgtEl>
                                      </p:cBhvr>
                                    </p:animEffect>
                                  </p:childTnLst>
                                </p:cTn>
                              </p:par>
                              <p:par>
                                <p:cTn id="43" presetID="9"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dissolve">
                                      <p:cBhvr>
                                        <p:cTn id="45" dur="500"/>
                                        <p:tgtEl>
                                          <p:spTgt spid="29"/>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dissolve">
                                      <p:cBhvr>
                                        <p:cTn id="48" dur="500"/>
                                        <p:tgtEl>
                                          <p:spTgt spid="30"/>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dissolve">
                                      <p:cBhvr>
                                        <p:cTn id="51" dur="500"/>
                                        <p:tgtEl>
                                          <p:spTgt spid="31"/>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dissolve">
                                      <p:cBhvr>
                                        <p:cTn id="54" dur="500"/>
                                        <p:tgtEl>
                                          <p:spTgt spid="32"/>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dissolve">
                                      <p:cBhvr>
                                        <p:cTn id="57" dur="500"/>
                                        <p:tgtEl>
                                          <p:spTgt spid="41"/>
                                        </p:tgtEl>
                                      </p:cBhvr>
                                    </p:animEffect>
                                  </p:childTnLst>
                                </p:cTn>
                              </p:par>
                              <p:par>
                                <p:cTn id="58" presetID="9" presetClass="entr" presetSubtype="0" fill="hold"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dissolve">
                                      <p:cBhvr>
                                        <p:cTn id="60" dur="500"/>
                                        <p:tgtEl>
                                          <p:spTgt spid="42"/>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dissolve">
                                      <p:cBhvr>
                                        <p:cTn id="65" dur="500"/>
                                        <p:tgtEl>
                                          <p:spTgt spid="33"/>
                                        </p:tgtEl>
                                      </p:cBhvr>
                                    </p:animEffect>
                                  </p:childTnLst>
                                </p:cTn>
                              </p:par>
                              <p:par>
                                <p:cTn id="66" presetID="9" presetClass="entr" presetSubtype="0" fill="hold"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dissolve">
                                      <p:cBhvr>
                                        <p:cTn id="68" dur="500"/>
                                        <p:tgtEl>
                                          <p:spTgt spid="34"/>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dissolve">
                                      <p:cBhvr>
                                        <p:cTn id="71" dur="500"/>
                                        <p:tgtEl>
                                          <p:spTgt spid="35"/>
                                        </p:tgtEl>
                                      </p:cBhvr>
                                    </p:animEffect>
                                  </p:childTnLst>
                                </p:cTn>
                              </p:par>
                              <p:par>
                                <p:cTn id="72" presetID="9" presetClass="entr" presetSubtype="0"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dissolve">
                                      <p:cBhvr>
                                        <p:cTn id="74" dur="500"/>
                                        <p:tgtEl>
                                          <p:spTgt spid="43"/>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dissolve">
                                      <p:cBhvr>
                                        <p:cTn id="77" dur="500"/>
                                        <p:tgtEl>
                                          <p:spTgt spid="44"/>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dissolve">
                                      <p:cBhvr>
                                        <p:cTn id="80" dur="500"/>
                                        <p:tgtEl>
                                          <p:spTgt spid="45"/>
                                        </p:tgtEl>
                                      </p:cBhvr>
                                    </p:animEffect>
                                  </p:childTnLst>
                                </p:cTn>
                              </p:par>
                              <p:par>
                                <p:cTn id="81" presetID="9" presetClass="entr" presetSubtype="0" fill="hold"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dissolve">
                                      <p:cBhvr>
                                        <p:cTn id="83" dur="500"/>
                                        <p:tgtEl>
                                          <p:spTgt spid="46"/>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dissolve">
                                      <p:cBhvr>
                                        <p:cTn id="86" dur="500"/>
                                        <p:tgtEl>
                                          <p:spTgt spid="47"/>
                                        </p:tgtEl>
                                      </p:cBhvr>
                                    </p:animEffect>
                                  </p:childTnLst>
                                </p:cTn>
                              </p:par>
                            </p:childTnLst>
                          </p:cTn>
                        </p:par>
                        <p:par>
                          <p:cTn id="87" fill="hold">
                            <p:stCondLst>
                              <p:cond delay="500"/>
                            </p:stCondLst>
                            <p:childTnLst>
                              <p:par>
                                <p:cTn id="88" presetID="1" presetClass="entr" presetSubtype="0"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2" grpId="0" animBg="1"/>
      <p:bldP spid="17" grpId="0"/>
      <p:bldP spid="23" grpId="0"/>
      <p:bldP spid="24" grpId="0" animBg="1"/>
      <p:bldP spid="25" grpId="0" animBg="1"/>
      <p:bldP spid="30" grpId="0"/>
      <p:bldP spid="31" grpId="0"/>
      <p:bldP spid="32" grpId="0"/>
      <p:bldP spid="33" grpId="0" animBg="1"/>
      <p:bldP spid="35" grpId="0"/>
      <p:bldP spid="41" grpId="0"/>
      <p:bldP spid="44" grpId="0"/>
      <p:bldP spid="45" grpId="0"/>
      <p:bldP spid="47" grpId="0"/>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Tunnelling </a:t>
            </a:r>
            <a:endParaRPr lang="en-GB" dirty="0"/>
          </a:p>
        </p:txBody>
      </p:sp>
      <p:sp>
        <p:nvSpPr>
          <p:cNvPr id="3" name="Content Placeholder 2"/>
          <p:cNvSpPr>
            <a:spLocks noGrp="1"/>
          </p:cNvSpPr>
          <p:nvPr>
            <p:ph idx="1"/>
          </p:nvPr>
        </p:nvSpPr>
        <p:spPr>
          <a:xfrm>
            <a:off x="555570" y="3429000"/>
            <a:ext cx="8229600" cy="2884527"/>
          </a:xfrm>
        </p:spPr>
        <p:txBody>
          <a:bodyPr>
            <a:normAutofit/>
          </a:bodyPr>
          <a:lstStyle/>
          <a:p>
            <a:r>
              <a:rPr lang="en-GB" dirty="0" smtClean="0"/>
              <a:t>The tunnel end may be a single host or IPv6 network</a:t>
            </a:r>
          </a:p>
          <a:p>
            <a:r>
              <a:rPr lang="en-GB" dirty="0" smtClean="0"/>
              <a:t>IPv6 Traffic can be tunnelled in IPv4 as </a:t>
            </a:r>
          </a:p>
          <a:p>
            <a:pPr lvl="1"/>
            <a:r>
              <a:rPr lang="en-GB" dirty="0" smtClean="0"/>
              <a:t>IP  (used by 6to4 and ISATAP)</a:t>
            </a:r>
          </a:p>
          <a:p>
            <a:pPr lvl="1"/>
            <a:r>
              <a:rPr lang="en-GB" dirty="0" smtClean="0"/>
              <a:t>UDP (used by </a:t>
            </a:r>
            <a:r>
              <a:rPr lang="en-GB" dirty="0" err="1" smtClean="0"/>
              <a:t>Teredo</a:t>
            </a:r>
            <a:r>
              <a:rPr lang="en-GB" dirty="0" smtClean="0"/>
              <a:t>)</a:t>
            </a:r>
          </a:p>
          <a:p>
            <a:pPr lvl="1"/>
            <a:r>
              <a:rPr lang="en-GB" dirty="0" smtClean="0"/>
              <a:t>HTTPS (used by IPHTTPS)</a:t>
            </a:r>
            <a:endParaRPr lang="en-GB" dirty="0"/>
          </a:p>
        </p:txBody>
      </p:sp>
      <p:sp>
        <p:nvSpPr>
          <p:cNvPr id="6" name="Cloud 5"/>
          <p:cNvSpPr/>
          <p:nvPr/>
        </p:nvSpPr>
        <p:spPr>
          <a:xfrm>
            <a:off x="555570" y="1493811"/>
            <a:ext cx="2227293" cy="1058877"/>
          </a:xfrm>
          <a:prstGeom prst="cloud">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dirty="0" smtClean="0">
                <a:solidFill>
                  <a:schemeClr val="bg1"/>
                </a:solidFill>
              </a:rPr>
              <a:t>IPv6</a:t>
            </a:r>
            <a:endParaRPr lang="en-GB" dirty="0">
              <a:solidFill>
                <a:schemeClr val="bg1"/>
              </a:solidFill>
            </a:endParaRPr>
          </a:p>
        </p:txBody>
      </p:sp>
      <p:sp>
        <p:nvSpPr>
          <p:cNvPr id="7" name="Cloud 6"/>
          <p:cNvSpPr/>
          <p:nvPr/>
        </p:nvSpPr>
        <p:spPr>
          <a:xfrm>
            <a:off x="3111480" y="1201707"/>
            <a:ext cx="3505248" cy="1679598"/>
          </a:xfrm>
          <a:prstGeom prst="clou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t>IPv4</a:t>
            </a:r>
            <a:endParaRPr lang="en-GB" dirty="0"/>
          </a:p>
        </p:txBody>
      </p:sp>
      <p:sp>
        <p:nvSpPr>
          <p:cNvPr id="10" name="Cloud 9"/>
          <p:cNvSpPr/>
          <p:nvPr/>
        </p:nvSpPr>
        <p:spPr>
          <a:xfrm>
            <a:off x="7054885" y="1493811"/>
            <a:ext cx="1898676" cy="1058877"/>
          </a:xfrm>
          <a:prstGeom prst="cloud">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dirty="0" smtClean="0">
                <a:solidFill>
                  <a:schemeClr val="bg1"/>
                </a:solidFill>
              </a:rPr>
              <a:t>IPv6</a:t>
            </a:r>
            <a:endParaRPr lang="en-GB" dirty="0">
              <a:solidFill>
                <a:schemeClr val="bg1"/>
              </a:solidFill>
            </a:endParaRPr>
          </a:p>
        </p:txBody>
      </p:sp>
      <p:sp>
        <p:nvSpPr>
          <p:cNvPr id="12" name="Rectangle 11"/>
          <p:cNvSpPr/>
          <p:nvPr/>
        </p:nvSpPr>
        <p:spPr>
          <a:xfrm>
            <a:off x="2782863" y="1931967"/>
            <a:ext cx="4052943"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a:t>
            </a:r>
            <a:endParaRPr lang="en-GB" dirty="0"/>
          </a:p>
        </p:txBody>
      </p:sp>
      <p:pic>
        <p:nvPicPr>
          <p:cNvPr id="5" name="Picture 2" descr="C:\Documents and Settings\John\Local Settings\Temporary Internet Files\Content.IE5\Z3BISEYX\MCj04113680000[1].wmf"/>
          <p:cNvPicPr>
            <a:picLocks noChangeAspect="1" noChangeArrowheads="1"/>
          </p:cNvPicPr>
          <p:nvPr/>
        </p:nvPicPr>
        <p:blipFill>
          <a:blip r:embed="rId2" cstate="print"/>
          <a:srcRect/>
          <a:stretch>
            <a:fillRect/>
          </a:stretch>
        </p:blipFill>
        <p:spPr bwMode="auto">
          <a:xfrm>
            <a:off x="2381220" y="1530324"/>
            <a:ext cx="985851" cy="792618"/>
          </a:xfrm>
          <a:prstGeom prst="rect">
            <a:avLst/>
          </a:prstGeom>
          <a:noFill/>
        </p:spPr>
      </p:pic>
      <p:pic>
        <p:nvPicPr>
          <p:cNvPr id="9" name="Picture 2" descr="C:\Documents and Settings\John\Local Settings\Temporary Internet Files\Content.IE5\Z3BISEYX\MCj04113680000[1].wmf"/>
          <p:cNvPicPr>
            <a:picLocks noChangeAspect="1" noChangeArrowheads="1"/>
          </p:cNvPicPr>
          <p:nvPr/>
        </p:nvPicPr>
        <p:blipFill>
          <a:blip r:embed="rId2" cstate="print"/>
          <a:srcRect/>
          <a:stretch>
            <a:fillRect/>
          </a:stretch>
        </p:blipFill>
        <p:spPr bwMode="auto">
          <a:xfrm>
            <a:off x="6324624" y="1530324"/>
            <a:ext cx="985851" cy="792618"/>
          </a:xfrm>
          <a:prstGeom prst="rect">
            <a:avLst/>
          </a:prstGeom>
          <a:noFill/>
        </p:spPr>
      </p:pic>
      <p:sp>
        <p:nvSpPr>
          <p:cNvPr id="13" name="TextBox 12"/>
          <p:cNvSpPr txBox="1"/>
          <p:nvPr/>
        </p:nvSpPr>
        <p:spPr>
          <a:xfrm>
            <a:off x="4572000" y="1457298"/>
            <a:ext cx="582211" cy="369332"/>
          </a:xfrm>
          <a:prstGeom prst="rect">
            <a:avLst/>
          </a:prstGeom>
        </p:spPr>
        <p:txBody>
          <a:bodyPr wrap="none" rtlCol="0">
            <a:spAutoFit/>
          </a:bodyPr>
          <a:lstStyle/>
          <a:p>
            <a:r>
              <a:rPr lang="en-GB" dirty="0" smtClean="0">
                <a:solidFill>
                  <a:schemeClr val="bg1"/>
                </a:solidFill>
              </a:rPr>
              <a:t>IPv4</a:t>
            </a:r>
          </a:p>
        </p:txBody>
      </p:sp>
      <p:sp>
        <p:nvSpPr>
          <p:cNvPr id="14" name="Oval 13"/>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6to4 Network	</a:t>
            </a:r>
            <a:endParaRPr lang="en-GB" dirty="0"/>
          </a:p>
        </p:txBody>
      </p:sp>
      <p:sp>
        <p:nvSpPr>
          <p:cNvPr id="3" name="Content Placeholder 2"/>
          <p:cNvSpPr>
            <a:spLocks noGrp="1"/>
          </p:cNvSpPr>
          <p:nvPr>
            <p:ph idx="1"/>
          </p:nvPr>
        </p:nvSpPr>
        <p:spPr/>
        <p:txBody>
          <a:bodyPr>
            <a:normAutofit/>
          </a:bodyPr>
          <a:lstStyle/>
          <a:p>
            <a:r>
              <a:rPr lang="en-GB" dirty="0" smtClean="0"/>
              <a:t>The 6to4 Network is an Internet based public IPv6 network</a:t>
            </a:r>
          </a:p>
          <a:p>
            <a:pPr lvl="1"/>
            <a:r>
              <a:rPr lang="en-GB" dirty="0" smtClean="0"/>
              <a:t>Addresses start with the 2002::/16 prefix</a:t>
            </a:r>
          </a:p>
          <a:p>
            <a:r>
              <a:rPr lang="en-GB" dirty="0" smtClean="0"/>
              <a:t>IPv6 traffic is tunnelled in IPv4 between 6to4 routers and relays</a:t>
            </a:r>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loud 59"/>
          <p:cNvSpPr/>
          <p:nvPr/>
        </p:nvSpPr>
        <p:spPr>
          <a:xfrm>
            <a:off x="1833525" y="2078019"/>
            <a:ext cx="4856229" cy="4308534"/>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smtClean="0"/>
              <a:t>IPv4 Internet</a:t>
            </a:r>
            <a:endParaRPr lang="en-GB" dirty="0"/>
          </a:p>
        </p:txBody>
      </p:sp>
      <p:sp>
        <p:nvSpPr>
          <p:cNvPr id="61" name="Rectangle 60"/>
          <p:cNvSpPr/>
          <p:nvPr/>
        </p:nvSpPr>
        <p:spPr>
          <a:xfrm rot="16200000">
            <a:off x="711153" y="3602034"/>
            <a:ext cx="3309892" cy="2618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a:t>
            </a:r>
            <a:endParaRPr lang="en-GB" dirty="0"/>
          </a:p>
        </p:txBody>
      </p:sp>
      <p:sp>
        <p:nvSpPr>
          <p:cNvPr id="40" name="Cloud 39"/>
          <p:cNvSpPr/>
          <p:nvPr/>
        </p:nvSpPr>
        <p:spPr>
          <a:xfrm>
            <a:off x="6689754" y="1676376"/>
            <a:ext cx="2263806" cy="1752624"/>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Native IPv6 network and addressing</a:t>
            </a:r>
            <a:endParaRPr lang="en-GB" dirty="0"/>
          </a:p>
        </p:txBody>
      </p:sp>
      <p:sp>
        <p:nvSpPr>
          <p:cNvPr id="56" name="Rectangle 55"/>
          <p:cNvSpPr/>
          <p:nvPr/>
        </p:nvSpPr>
        <p:spPr>
          <a:xfrm>
            <a:off x="2308194" y="2808279"/>
            <a:ext cx="4052943"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a:t>
            </a:r>
            <a:endParaRPr lang="en-GB" dirty="0"/>
          </a:p>
        </p:txBody>
      </p:sp>
      <p:sp>
        <p:nvSpPr>
          <p:cNvPr id="57" name="Rectangle 56"/>
          <p:cNvSpPr/>
          <p:nvPr/>
        </p:nvSpPr>
        <p:spPr>
          <a:xfrm>
            <a:off x="4973643" y="5327676"/>
            <a:ext cx="1752624" cy="328617"/>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a:t>
            </a:r>
            <a:endParaRPr lang="en-GB" dirty="0"/>
          </a:p>
        </p:txBody>
      </p:sp>
      <p:sp>
        <p:nvSpPr>
          <p:cNvPr id="58" name="Rectangle 57"/>
          <p:cNvSpPr/>
          <p:nvPr/>
        </p:nvSpPr>
        <p:spPr>
          <a:xfrm>
            <a:off x="2709837" y="5327676"/>
            <a:ext cx="1752624" cy="328617"/>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a:t>
            </a:r>
            <a:endParaRPr lang="en-GB" dirty="0"/>
          </a:p>
        </p:txBody>
      </p:sp>
      <p:sp>
        <p:nvSpPr>
          <p:cNvPr id="59" name="Rectangle 58"/>
          <p:cNvSpPr/>
          <p:nvPr/>
        </p:nvSpPr>
        <p:spPr>
          <a:xfrm rot="18161635">
            <a:off x="4103726" y="3739177"/>
            <a:ext cx="3309892" cy="2618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a:t>
            </a:r>
            <a:endParaRPr lang="en-GB" dirty="0"/>
          </a:p>
        </p:txBody>
      </p:sp>
      <p:sp>
        <p:nvSpPr>
          <p:cNvPr id="5" name="Title 4"/>
          <p:cNvSpPr>
            <a:spLocks noGrp="1"/>
          </p:cNvSpPr>
          <p:nvPr>
            <p:ph type="title"/>
          </p:nvPr>
        </p:nvSpPr>
        <p:spPr/>
        <p:txBody>
          <a:bodyPr/>
          <a:lstStyle/>
          <a:p>
            <a:r>
              <a:rPr lang="en-GB" dirty="0" smtClean="0"/>
              <a:t>6to4 Components</a:t>
            </a:r>
            <a:endParaRPr lang="en-GB" dirty="0"/>
          </a:p>
        </p:txBody>
      </p:sp>
      <p:grpSp>
        <p:nvGrpSpPr>
          <p:cNvPr id="2" name="Group 47"/>
          <p:cNvGrpSpPr/>
          <p:nvPr/>
        </p:nvGrpSpPr>
        <p:grpSpPr>
          <a:xfrm>
            <a:off x="4133844" y="4305312"/>
            <a:ext cx="1338636" cy="1497034"/>
            <a:chOff x="4133844" y="4305312"/>
            <a:chExt cx="1338636" cy="1497034"/>
          </a:xfrm>
        </p:grpSpPr>
        <p:sp>
          <p:nvSpPr>
            <p:cNvPr id="41" name="Rounded Rectangle 40"/>
            <p:cNvSpPr/>
            <p:nvPr/>
          </p:nvSpPr>
          <p:spPr>
            <a:xfrm>
              <a:off x="4170357" y="4305312"/>
              <a:ext cx="1241442" cy="149703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45" name="Picture 44" descr="laptop"/>
            <p:cNvPicPr>
              <a:picLocks noChangeAspect="1" noChangeArrowheads="1"/>
            </p:cNvPicPr>
            <p:nvPr/>
          </p:nvPicPr>
          <p:blipFill>
            <a:blip r:embed="rId4" cstate="print"/>
            <a:srcRect/>
            <a:stretch>
              <a:fillRect/>
            </a:stretch>
          </p:blipFill>
          <p:spPr bwMode="auto">
            <a:xfrm>
              <a:off x="4199320" y="4965179"/>
              <a:ext cx="1139453" cy="837166"/>
            </a:xfrm>
            <a:prstGeom prst="rect">
              <a:avLst/>
            </a:prstGeom>
            <a:noFill/>
            <a:ln w="9525">
              <a:noFill/>
              <a:miter lim="800000"/>
              <a:headEnd/>
              <a:tailEnd/>
            </a:ln>
          </p:spPr>
        </p:pic>
        <p:sp>
          <p:nvSpPr>
            <p:cNvPr id="43" name="TextBox 42"/>
            <p:cNvSpPr txBox="1"/>
            <p:nvPr/>
          </p:nvSpPr>
          <p:spPr>
            <a:xfrm>
              <a:off x="4133844" y="4305312"/>
              <a:ext cx="1338636"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Host/Router</a:t>
              </a:r>
            </a:p>
          </p:txBody>
        </p:sp>
        <p:pic>
          <p:nvPicPr>
            <p:cNvPr id="42" name="Picture 2" descr="C:\Documents and Settings\John\Local Settings\Temporary Internet Files\Content.IE5\Z3BISEYX\MCj04113680000[1].wmf"/>
            <p:cNvPicPr>
              <a:picLocks noChangeAspect="1" noChangeArrowheads="1"/>
            </p:cNvPicPr>
            <p:nvPr/>
          </p:nvPicPr>
          <p:blipFill>
            <a:blip r:embed="rId5" cstate="print"/>
            <a:srcRect/>
            <a:stretch>
              <a:fillRect/>
            </a:stretch>
          </p:blipFill>
          <p:spPr bwMode="auto">
            <a:xfrm>
              <a:off x="4498974" y="5193751"/>
              <a:ext cx="620721" cy="499055"/>
            </a:xfrm>
            <a:prstGeom prst="rect">
              <a:avLst/>
            </a:prstGeom>
            <a:noFill/>
          </p:spPr>
        </p:pic>
      </p:grpSp>
      <p:grpSp>
        <p:nvGrpSpPr>
          <p:cNvPr id="3" name="Group 64"/>
          <p:cNvGrpSpPr/>
          <p:nvPr/>
        </p:nvGrpSpPr>
        <p:grpSpPr>
          <a:xfrm>
            <a:off x="5630877" y="1712889"/>
            <a:ext cx="1241442" cy="1460520"/>
            <a:chOff x="5630877" y="1712889"/>
            <a:chExt cx="1241442" cy="1460520"/>
          </a:xfrm>
        </p:grpSpPr>
        <p:sp>
          <p:nvSpPr>
            <p:cNvPr id="12" name="Rounded Rectangle 11"/>
            <p:cNvSpPr/>
            <p:nvPr/>
          </p:nvSpPr>
          <p:spPr>
            <a:xfrm>
              <a:off x="5630877" y="1712889"/>
              <a:ext cx="1241442" cy="14605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4" name="TextBox 13"/>
            <p:cNvSpPr txBox="1"/>
            <p:nvPr/>
          </p:nvSpPr>
          <p:spPr>
            <a:xfrm>
              <a:off x="5959494" y="1712889"/>
              <a:ext cx="684483"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Relay</a:t>
              </a:r>
            </a:p>
          </p:txBody>
        </p:sp>
        <p:pic>
          <p:nvPicPr>
            <p:cNvPr id="50" name="Picture 4"/>
            <p:cNvPicPr>
              <a:picLocks noChangeAspect="1" noChangeArrowheads="1"/>
            </p:cNvPicPr>
            <p:nvPr/>
          </p:nvPicPr>
          <p:blipFill>
            <a:blip r:embed="rId6" cstate="print">
              <a:duotone>
                <a:prstClr val="black"/>
                <a:schemeClr val="accent3">
                  <a:tint val="45000"/>
                  <a:satMod val="400000"/>
                </a:schemeClr>
              </a:duotone>
            </a:blip>
            <a:stretch>
              <a:fillRect/>
            </a:stretch>
          </p:blipFill>
          <p:spPr bwMode="auto">
            <a:xfrm>
              <a:off x="5922981" y="2297097"/>
              <a:ext cx="753948" cy="753948"/>
            </a:xfrm>
            <a:prstGeom prst="rect">
              <a:avLst/>
            </a:prstGeom>
            <a:noFill/>
            <a:ln>
              <a:noFill/>
            </a:ln>
          </p:spPr>
        </p:pic>
        <p:pic>
          <p:nvPicPr>
            <p:cNvPr id="51" name="Picture 2" descr="C:\Documents and Settings\John\Local Settings\Temporary Internet Files\Content.IE5\Z3BISEYX\MCj04113680000[1].wmf"/>
            <p:cNvPicPr>
              <a:picLocks noChangeAspect="1" noChangeArrowheads="1"/>
            </p:cNvPicPr>
            <p:nvPr/>
          </p:nvPicPr>
          <p:blipFill>
            <a:blip r:embed="rId5" cstate="print"/>
            <a:srcRect/>
            <a:stretch>
              <a:fillRect/>
            </a:stretch>
          </p:blipFill>
          <p:spPr bwMode="auto">
            <a:xfrm>
              <a:off x="6032520" y="2625714"/>
              <a:ext cx="620721" cy="499055"/>
            </a:xfrm>
            <a:prstGeom prst="rect">
              <a:avLst/>
            </a:prstGeom>
            <a:noFill/>
          </p:spPr>
        </p:pic>
      </p:grpSp>
      <p:grpSp>
        <p:nvGrpSpPr>
          <p:cNvPr id="4" name="Group 65"/>
          <p:cNvGrpSpPr/>
          <p:nvPr/>
        </p:nvGrpSpPr>
        <p:grpSpPr>
          <a:xfrm>
            <a:off x="409518" y="1676376"/>
            <a:ext cx="2519397" cy="2310824"/>
            <a:chOff x="409518" y="1639863"/>
            <a:chExt cx="2519397" cy="2310824"/>
          </a:xfrm>
        </p:grpSpPr>
        <p:sp>
          <p:nvSpPr>
            <p:cNvPr id="10" name="Rounded Rectangle 9"/>
            <p:cNvSpPr/>
            <p:nvPr/>
          </p:nvSpPr>
          <p:spPr>
            <a:xfrm>
              <a:off x="1687473" y="1639863"/>
              <a:ext cx="1241442" cy="149703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1" name="TextBox 10"/>
            <p:cNvSpPr txBox="1"/>
            <p:nvPr/>
          </p:nvSpPr>
          <p:spPr>
            <a:xfrm>
              <a:off x="1927728" y="1676376"/>
              <a:ext cx="818622"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Router</a:t>
              </a:r>
            </a:p>
          </p:txBody>
        </p:sp>
        <p:cxnSp>
          <p:nvCxnSpPr>
            <p:cNvPr id="18" name="Straight Connector 17"/>
            <p:cNvCxnSpPr/>
            <p:nvPr/>
          </p:nvCxnSpPr>
          <p:spPr>
            <a:xfrm rot="10800000">
              <a:off x="409519" y="2151045"/>
              <a:ext cx="127795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409518" y="2406636"/>
              <a:ext cx="127795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409519" y="2917818"/>
              <a:ext cx="1277955" cy="0"/>
            </a:xfrm>
            <a:prstGeom prst="line">
              <a:avLst/>
            </a:prstGeom>
            <a:ln w="38100"/>
          </p:spPr>
          <p:style>
            <a:lnRef idx="1">
              <a:schemeClr val="accent1"/>
            </a:lnRef>
            <a:fillRef idx="0">
              <a:schemeClr val="accent1"/>
            </a:fillRef>
            <a:effectRef idx="0">
              <a:schemeClr val="accent1"/>
            </a:effectRef>
            <a:fontRef idx="minor">
              <a:schemeClr val="tx1"/>
            </a:fontRef>
          </p:style>
        </p:cxnSp>
        <p:graphicFrame>
          <p:nvGraphicFramePr>
            <p:cNvPr id="1364995" name="Object 3"/>
            <p:cNvGraphicFramePr>
              <a:graphicFrameLocks noChangeAspect="1"/>
            </p:cNvGraphicFramePr>
            <p:nvPr/>
          </p:nvGraphicFramePr>
          <p:xfrm>
            <a:off x="409518" y="1639863"/>
            <a:ext cx="620721" cy="620721"/>
          </p:xfrm>
          <a:graphic>
            <a:graphicData uri="http://schemas.openxmlformats.org/presentationml/2006/ole">
              <p:oleObj spid="_x0000_s8194" name="Visio" r:id="rId7" imgW="947547" imgH="947547" progId="Visio.Drawing.11">
                <p:embed/>
              </p:oleObj>
            </a:graphicData>
          </a:graphic>
        </p:graphicFrame>
        <p:graphicFrame>
          <p:nvGraphicFramePr>
            <p:cNvPr id="23" name="Object 3"/>
            <p:cNvGraphicFramePr>
              <a:graphicFrameLocks noChangeAspect="1"/>
            </p:cNvGraphicFramePr>
            <p:nvPr/>
          </p:nvGraphicFramePr>
          <p:xfrm>
            <a:off x="993726" y="1639863"/>
            <a:ext cx="620721" cy="620721"/>
          </p:xfrm>
          <a:graphic>
            <a:graphicData uri="http://schemas.openxmlformats.org/presentationml/2006/ole">
              <p:oleObj spid="_x0000_s8195" name="Visio" r:id="rId8" imgW="947547" imgH="947547" progId="Visio.Drawing.11">
                <p:embed/>
              </p:oleObj>
            </a:graphicData>
          </a:graphic>
        </p:graphicFrame>
        <p:graphicFrame>
          <p:nvGraphicFramePr>
            <p:cNvPr id="1364997" name="Object 6"/>
            <p:cNvGraphicFramePr>
              <a:graphicFrameLocks noChangeAspect="1"/>
            </p:cNvGraphicFramePr>
            <p:nvPr/>
          </p:nvGraphicFramePr>
          <p:xfrm>
            <a:off x="519057" y="2443149"/>
            <a:ext cx="388177" cy="528640"/>
          </p:xfrm>
          <a:graphic>
            <a:graphicData uri="http://schemas.openxmlformats.org/presentationml/2006/ole">
              <p:oleObj spid="_x0000_s8196" name="Visio" r:id="rId9" imgW="695706" imgH="947547" progId="Visio.Drawing.11">
                <p:embed/>
              </p:oleObj>
            </a:graphicData>
          </a:graphic>
        </p:graphicFrame>
        <p:graphicFrame>
          <p:nvGraphicFramePr>
            <p:cNvPr id="25" name="Object 6"/>
            <p:cNvGraphicFramePr>
              <a:graphicFrameLocks noChangeAspect="1"/>
            </p:cNvGraphicFramePr>
            <p:nvPr/>
          </p:nvGraphicFramePr>
          <p:xfrm>
            <a:off x="1030239" y="2443149"/>
            <a:ext cx="388177" cy="528640"/>
          </p:xfrm>
          <a:graphic>
            <a:graphicData uri="http://schemas.openxmlformats.org/presentationml/2006/ole">
              <p:oleObj spid="_x0000_s8197" name="Visio" r:id="rId10" imgW="695706" imgH="947547" progId="Visio.Drawing.11">
                <p:embed/>
              </p:oleObj>
            </a:graphicData>
          </a:graphic>
        </p:graphicFrame>
        <p:sp>
          <p:nvSpPr>
            <p:cNvPr id="27" name="TextBox 26"/>
            <p:cNvSpPr txBox="1"/>
            <p:nvPr/>
          </p:nvSpPr>
          <p:spPr>
            <a:xfrm>
              <a:off x="446031" y="3027357"/>
              <a:ext cx="1239891" cy="923330"/>
            </a:xfrm>
            <a:prstGeom prst="rect">
              <a:avLst/>
            </a:prstGeom>
          </p:spPr>
          <p:txBody>
            <a:bodyPr wrap="none" rtlCol="0">
              <a:spAutoFit/>
            </a:bodyPr>
            <a:lstStyle/>
            <a:p>
              <a:pPr algn="ctr"/>
              <a:r>
                <a:rPr lang="en-GB" dirty="0" smtClean="0">
                  <a:solidFill>
                    <a:schemeClr val="bg1"/>
                  </a:solidFill>
                </a:rPr>
                <a:t>Native IPv6</a:t>
              </a:r>
              <a:br>
                <a:rPr lang="en-GB" dirty="0" smtClean="0">
                  <a:solidFill>
                    <a:schemeClr val="bg1"/>
                  </a:solidFill>
                </a:rPr>
              </a:br>
              <a:r>
                <a:rPr lang="en-GB" dirty="0" smtClean="0">
                  <a:solidFill>
                    <a:schemeClr val="bg1"/>
                  </a:solidFill>
                </a:rPr>
                <a:t>host  6to4 </a:t>
              </a:r>
              <a:br>
                <a:rPr lang="en-GB" dirty="0" smtClean="0">
                  <a:solidFill>
                    <a:schemeClr val="bg1"/>
                  </a:solidFill>
                </a:rPr>
              </a:br>
              <a:r>
                <a:rPr lang="en-GB" dirty="0" smtClean="0">
                  <a:solidFill>
                    <a:schemeClr val="bg1"/>
                  </a:solidFill>
                </a:rPr>
                <a:t>subnets</a:t>
              </a:r>
            </a:p>
          </p:txBody>
        </p:sp>
        <p:pic>
          <p:nvPicPr>
            <p:cNvPr id="52" name="Picture 4"/>
            <p:cNvPicPr>
              <a:picLocks noChangeAspect="1" noChangeArrowheads="1"/>
            </p:cNvPicPr>
            <p:nvPr/>
          </p:nvPicPr>
          <p:blipFill>
            <a:blip r:embed="rId6" cstate="print"/>
            <a:stretch>
              <a:fillRect/>
            </a:stretch>
          </p:blipFill>
          <p:spPr bwMode="auto">
            <a:xfrm>
              <a:off x="1955889" y="2297097"/>
              <a:ext cx="753948" cy="753948"/>
            </a:xfrm>
            <a:prstGeom prst="rect">
              <a:avLst/>
            </a:prstGeom>
            <a:noFill/>
            <a:ln>
              <a:noFill/>
            </a:ln>
          </p:spPr>
        </p:pic>
        <p:pic>
          <p:nvPicPr>
            <p:cNvPr id="53" name="Picture 2" descr="C:\Documents and Settings\John\Local Settings\Temporary Internet Files\Content.IE5\Z3BISEYX\MCj04113680000[1].wmf"/>
            <p:cNvPicPr>
              <a:picLocks noChangeAspect="1" noChangeArrowheads="1"/>
            </p:cNvPicPr>
            <p:nvPr/>
          </p:nvPicPr>
          <p:blipFill>
            <a:blip r:embed="rId5" cstate="print"/>
            <a:srcRect/>
            <a:stretch>
              <a:fillRect/>
            </a:stretch>
          </p:blipFill>
          <p:spPr bwMode="auto">
            <a:xfrm>
              <a:off x="2065428" y="2625714"/>
              <a:ext cx="620721" cy="499055"/>
            </a:xfrm>
            <a:prstGeom prst="rect">
              <a:avLst/>
            </a:prstGeom>
            <a:noFill/>
          </p:spPr>
        </p:pic>
      </p:grpSp>
      <p:grpSp>
        <p:nvGrpSpPr>
          <p:cNvPr id="6" name="Group 61"/>
          <p:cNvGrpSpPr/>
          <p:nvPr/>
        </p:nvGrpSpPr>
        <p:grpSpPr>
          <a:xfrm>
            <a:off x="6300456" y="4305312"/>
            <a:ext cx="1338636" cy="1497034"/>
            <a:chOff x="6300456" y="4305312"/>
            <a:chExt cx="1338636" cy="1497034"/>
          </a:xfrm>
        </p:grpSpPr>
        <p:sp>
          <p:nvSpPr>
            <p:cNvPr id="46" name="Rounded Rectangle 45"/>
            <p:cNvSpPr/>
            <p:nvPr/>
          </p:nvSpPr>
          <p:spPr>
            <a:xfrm>
              <a:off x="6332174" y="4341825"/>
              <a:ext cx="1241442" cy="14605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47" name="Picture 46" descr="laptop"/>
            <p:cNvPicPr>
              <a:picLocks noChangeAspect="1" noChangeArrowheads="1"/>
            </p:cNvPicPr>
            <p:nvPr/>
          </p:nvPicPr>
          <p:blipFill>
            <a:blip r:embed="rId4" cstate="print"/>
            <a:srcRect/>
            <a:stretch>
              <a:fillRect/>
            </a:stretch>
          </p:blipFill>
          <p:spPr bwMode="auto">
            <a:xfrm>
              <a:off x="6361137" y="4965179"/>
              <a:ext cx="1139453" cy="837166"/>
            </a:xfrm>
            <a:prstGeom prst="rect">
              <a:avLst/>
            </a:prstGeom>
            <a:noFill/>
            <a:ln w="9525">
              <a:noFill/>
              <a:miter lim="800000"/>
              <a:headEnd/>
              <a:tailEnd/>
            </a:ln>
          </p:spPr>
        </p:pic>
        <p:pic>
          <p:nvPicPr>
            <p:cNvPr id="49" name="Picture 2" descr="C:\Documents and Settings\John\Local Settings\Temporary Internet Files\Content.IE5\Z3BISEYX\MCj04113680000[1].wmf"/>
            <p:cNvPicPr>
              <a:picLocks noChangeAspect="1" noChangeArrowheads="1"/>
            </p:cNvPicPr>
            <p:nvPr/>
          </p:nvPicPr>
          <p:blipFill>
            <a:blip r:embed="rId5" cstate="print"/>
            <a:srcRect/>
            <a:stretch>
              <a:fillRect/>
            </a:stretch>
          </p:blipFill>
          <p:spPr bwMode="auto">
            <a:xfrm>
              <a:off x="6660791" y="5193751"/>
              <a:ext cx="620721" cy="499055"/>
            </a:xfrm>
            <a:prstGeom prst="rect">
              <a:avLst/>
            </a:prstGeom>
            <a:noFill/>
          </p:spPr>
        </p:pic>
        <p:sp>
          <p:nvSpPr>
            <p:cNvPr id="63" name="TextBox 62"/>
            <p:cNvSpPr txBox="1"/>
            <p:nvPr/>
          </p:nvSpPr>
          <p:spPr>
            <a:xfrm>
              <a:off x="6300456" y="4305312"/>
              <a:ext cx="1338636"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Host/Router</a:t>
              </a:r>
            </a:p>
          </p:txBody>
        </p:sp>
      </p:grpSp>
      <p:grpSp>
        <p:nvGrpSpPr>
          <p:cNvPr id="7" name="Group 66"/>
          <p:cNvGrpSpPr/>
          <p:nvPr/>
        </p:nvGrpSpPr>
        <p:grpSpPr>
          <a:xfrm>
            <a:off x="409518" y="4305312"/>
            <a:ext cx="2519397" cy="2310824"/>
            <a:chOff x="409518" y="4305312"/>
            <a:chExt cx="2519397" cy="2310824"/>
          </a:xfrm>
        </p:grpSpPr>
        <p:sp>
          <p:nvSpPr>
            <p:cNvPr id="28" name="Rounded Rectangle 27"/>
            <p:cNvSpPr/>
            <p:nvPr/>
          </p:nvSpPr>
          <p:spPr>
            <a:xfrm>
              <a:off x="1687473" y="4305312"/>
              <a:ext cx="1241442" cy="149703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cxnSp>
          <p:nvCxnSpPr>
            <p:cNvPr id="31" name="Straight Connector 30"/>
            <p:cNvCxnSpPr/>
            <p:nvPr/>
          </p:nvCxnSpPr>
          <p:spPr>
            <a:xfrm rot="10800000">
              <a:off x="409519" y="4816494"/>
              <a:ext cx="127795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09518" y="5072085"/>
              <a:ext cx="127795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a:off x="409519" y="5583267"/>
              <a:ext cx="1277955" cy="0"/>
            </a:xfrm>
            <a:prstGeom prst="line">
              <a:avLst/>
            </a:prstGeom>
            <a:ln w="38100"/>
          </p:spPr>
          <p:style>
            <a:lnRef idx="1">
              <a:schemeClr val="accent1"/>
            </a:lnRef>
            <a:fillRef idx="0">
              <a:schemeClr val="accent1"/>
            </a:fillRef>
            <a:effectRef idx="0">
              <a:schemeClr val="accent1"/>
            </a:effectRef>
            <a:fontRef idx="minor">
              <a:schemeClr val="tx1"/>
            </a:fontRef>
          </p:style>
        </p:cxnSp>
        <p:graphicFrame>
          <p:nvGraphicFramePr>
            <p:cNvPr id="34" name="Object 3"/>
            <p:cNvGraphicFramePr>
              <a:graphicFrameLocks noChangeAspect="1"/>
            </p:cNvGraphicFramePr>
            <p:nvPr/>
          </p:nvGraphicFramePr>
          <p:xfrm>
            <a:off x="409518" y="4305312"/>
            <a:ext cx="620721" cy="620721"/>
          </p:xfrm>
          <a:graphic>
            <a:graphicData uri="http://schemas.openxmlformats.org/presentationml/2006/ole">
              <p:oleObj spid="_x0000_s8198" name="Visio" r:id="rId11" imgW="947547" imgH="947547" progId="Visio.Drawing.11">
                <p:embed/>
              </p:oleObj>
            </a:graphicData>
          </a:graphic>
        </p:graphicFrame>
        <p:graphicFrame>
          <p:nvGraphicFramePr>
            <p:cNvPr id="35" name="Object 3"/>
            <p:cNvGraphicFramePr>
              <a:graphicFrameLocks noChangeAspect="1"/>
            </p:cNvGraphicFramePr>
            <p:nvPr/>
          </p:nvGraphicFramePr>
          <p:xfrm>
            <a:off x="993726" y="4305312"/>
            <a:ext cx="620721" cy="620721"/>
          </p:xfrm>
          <a:graphic>
            <a:graphicData uri="http://schemas.openxmlformats.org/presentationml/2006/ole">
              <p:oleObj spid="_x0000_s8199" name="Visio" r:id="rId12" imgW="947547" imgH="947547" progId="Visio.Drawing.11">
                <p:embed/>
              </p:oleObj>
            </a:graphicData>
          </a:graphic>
        </p:graphicFrame>
        <p:graphicFrame>
          <p:nvGraphicFramePr>
            <p:cNvPr id="36" name="Object 6"/>
            <p:cNvGraphicFramePr>
              <a:graphicFrameLocks noChangeAspect="1"/>
            </p:cNvGraphicFramePr>
            <p:nvPr/>
          </p:nvGraphicFramePr>
          <p:xfrm>
            <a:off x="519057" y="5108598"/>
            <a:ext cx="388177" cy="528640"/>
          </p:xfrm>
          <a:graphic>
            <a:graphicData uri="http://schemas.openxmlformats.org/presentationml/2006/ole">
              <p:oleObj spid="_x0000_s8200" name="Visio" r:id="rId13" imgW="695706" imgH="947547" progId="Visio.Drawing.11">
                <p:embed/>
              </p:oleObj>
            </a:graphicData>
          </a:graphic>
        </p:graphicFrame>
        <p:graphicFrame>
          <p:nvGraphicFramePr>
            <p:cNvPr id="37" name="Object 6"/>
            <p:cNvGraphicFramePr>
              <a:graphicFrameLocks noChangeAspect="1"/>
            </p:cNvGraphicFramePr>
            <p:nvPr/>
          </p:nvGraphicFramePr>
          <p:xfrm>
            <a:off x="1030239" y="5108598"/>
            <a:ext cx="388177" cy="528640"/>
          </p:xfrm>
          <a:graphic>
            <a:graphicData uri="http://schemas.openxmlformats.org/presentationml/2006/ole">
              <p:oleObj spid="_x0000_s8201" name="Visio" r:id="rId14" imgW="695706" imgH="947547" progId="Visio.Drawing.11">
                <p:embed/>
              </p:oleObj>
            </a:graphicData>
          </a:graphic>
        </p:graphicFrame>
        <p:sp>
          <p:nvSpPr>
            <p:cNvPr id="38" name="TextBox 37"/>
            <p:cNvSpPr txBox="1"/>
            <p:nvPr/>
          </p:nvSpPr>
          <p:spPr>
            <a:xfrm>
              <a:off x="446031" y="5692806"/>
              <a:ext cx="1239891" cy="923330"/>
            </a:xfrm>
            <a:prstGeom prst="rect">
              <a:avLst/>
            </a:prstGeom>
          </p:spPr>
          <p:txBody>
            <a:bodyPr wrap="none" rtlCol="0">
              <a:spAutoFit/>
            </a:bodyPr>
            <a:lstStyle/>
            <a:p>
              <a:pPr algn="ctr"/>
              <a:r>
                <a:rPr lang="en-GB" dirty="0" smtClean="0">
                  <a:solidFill>
                    <a:schemeClr val="bg1"/>
                  </a:solidFill>
                </a:rPr>
                <a:t>Native IPv6</a:t>
              </a:r>
              <a:br>
                <a:rPr lang="en-GB" dirty="0" smtClean="0">
                  <a:solidFill>
                    <a:schemeClr val="bg1"/>
                  </a:solidFill>
                </a:rPr>
              </a:br>
              <a:r>
                <a:rPr lang="en-GB" dirty="0" smtClean="0">
                  <a:solidFill>
                    <a:schemeClr val="bg1"/>
                  </a:solidFill>
                </a:rPr>
                <a:t>host  6to4 </a:t>
              </a:r>
              <a:br>
                <a:rPr lang="en-GB" dirty="0" smtClean="0">
                  <a:solidFill>
                    <a:schemeClr val="bg1"/>
                  </a:solidFill>
                </a:rPr>
              </a:br>
              <a:r>
                <a:rPr lang="en-GB" dirty="0" smtClean="0">
                  <a:solidFill>
                    <a:schemeClr val="bg1"/>
                  </a:solidFill>
                </a:rPr>
                <a:t>subnets</a:t>
              </a:r>
            </a:p>
          </p:txBody>
        </p:sp>
        <p:pic>
          <p:nvPicPr>
            <p:cNvPr id="54" name="Picture 4"/>
            <p:cNvPicPr>
              <a:picLocks noChangeAspect="1" noChangeArrowheads="1"/>
            </p:cNvPicPr>
            <p:nvPr/>
          </p:nvPicPr>
          <p:blipFill>
            <a:blip r:embed="rId6" cstate="print"/>
            <a:stretch>
              <a:fillRect/>
            </a:stretch>
          </p:blipFill>
          <p:spPr bwMode="auto">
            <a:xfrm>
              <a:off x="1955889" y="4926033"/>
              <a:ext cx="753948" cy="753948"/>
            </a:xfrm>
            <a:prstGeom prst="rect">
              <a:avLst/>
            </a:prstGeom>
            <a:noFill/>
            <a:ln>
              <a:noFill/>
            </a:ln>
          </p:spPr>
        </p:pic>
        <p:pic>
          <p:nvPicPr>
            <p:cNvPr id="55" name="Picture 2" descr="C:\Documents and Settings\John\Local Settings\Temporary Internet Files\Content.IE5\Z3BISEYX\MCj04113680000[1].wmf"/>
            <p:cNvPicPr>
              <a:picLocks noChangeAspect="1" noChangeArrowheads="1"/>
            </p:cNvPicPr>
            <p:nvPr/>
          </p:nvPicPr>
          <p:blipFill>
            <a:blip r:embed="rId5" cstate="print"/>
            <a:srcRect/>
            <a:stretch>
              <a:fillRect/>
            </a:stretch>
          </p:blipFill>
          <p:spPr bwMode="auto">
            <a:xfrm>
              <a:off x="2065428" y="5254650"/>
              <a:ext cx="620721" cy="499055"/>
            </a:xfrm>
            <a:prstGeom prst="rect">
              <a:avLst/>
            </a:prstGeom>
            <a:noFill/>
          </p:spPr>
        </p:pic>
        <p:sp>
          <p:nvSpPr>
            <p:cNvPr id="64" name="TextBox 63"/>
            <p:cNvSpPr txBox="1"/>
            <p:nvPr/>
          </p:nvSpPr>
          <p:spPr>
            <a:xfrm>
              <a:off x="1927728" y="4341825"/>
              <a:ext cx="818622"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Router</a:t>
              </a:r>
            </a:p>
          </p:txBody>
        </p:sp>
      </p:grpSp>
      <p:sp>
        <p:nvSpPr>
          <p:cNvPr id="69" name="Oval 6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dissolve">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dissolve">
                                      <p:cBhvr>
                                        <p:cTn id="22" dur="500"/>
                                        <p:tgtEl>
                                          <p:spTgt spid="57"/>
                                        </p:tgtEl>
                                      </p:cBhvr>
                                    </p:animEffect>
                                  </p:childTnLst>
                                </p:cTn>
                              </p:par>
                              <p:par>
                                <p:cTn id="23" presetID="9"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dissolve">
                                      <p:cBhvr>
                                        <p:cTn id="30" dur="500"/>
                                        <p:tgtEl>
                                          <p:spTgt spid="61"/>
                                        </p:tgtEl>
                                      </p:cBhvr>
                                    </p:animEffect>
                                  </p:childTnLst>
                                </p:cTn>
                              </p:par>
                              <p:par>
                                <p:cTn id="31" presetID="9"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dissolve">
                                      <p:cBhvr>
                                        <p:cTn id="33" dur="500"/>
                                        <p:tgtEl>
                                          <p:spTgt spid="4"/>
                                        </p:tgtEl>
                                      </p:cBhvr>
                                    </p:animEffect>
                                  </p:childTnLst>
                                </p:cTn>
                              </p:par>
                              <p:par>
                                <p:cTn id="34" presetID="9"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dissolv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dissolve">
                                      <p:cBhvr>
                                        <p:cTn id="41" dur="500"/>
                                        <p:tgtEl>
                                          <p:spTgt spid="58"/>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dissolve">
                                      <p:cBhvr>
                                        <p:cTn id="44" dur="500"/>
                                        <p:tgtEl>
                                          <p:spTgt spid="56"/>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56" grpId="0" animBg="1"/>
      <p:bldP spid="57" grpId="0" animBg="1"/>
      <p:bldP spid="58" grpId="0" animBg="1"/>
      <p:bldP spid="59" grpId="0" animBg="1"/>
      <p:bldP spid="6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6to4 Addressing</a:t>
            </a:r>
            <a:endParaRPr lang="en-GB" dirty="0"/>
          </a:p>
        </p:txBody>
      </p:sp>
      <p:sp>
        <p:nvSpPr>
          <p:cNvPr id="3" name="Content Placeholder 2"/>
          <p:cNvSpPr>
            <a:spLocks noGrp="1"/>
          </p:cNvSpPr>
          <p:nvPr>
            <p:ph idx="1"/>
          </p:nvPr>
        </p:nvSpPr>
        <p:spPr/>
        <p:txBody>
          <a:bodyPr>
            <a:normAutofit/>
          </a:bodyPr>
          <a:lstStyle/>
          <a:p>
            <a:r>
              <a:rPr lang="en-GB" dirty="0" smtClean="0"/>
              <a:t>Host configured with a public IPv4 address </a:t>
            </a:r>
          </a:p>
          <a:p>
            <a:pPr lvl="1"/>
            <a:r>
              <a:rPr lang="en-GB" dirty="0" smtClean="0"/>
              <a:t>6to4 interface automatically enabled and assigned a unique global (public) IPv6 address</a:t>
            </a:r>
          </a:p>
          <a:p>
            <a:r>
              <a:rPr lang="en-GB" dirty="0" smtClean="0"/>
              <a:t>Interface assigned IPv6 address: 2002:</a:t>
            </a:r>
            <a:r>
              <a:rPr lang="en-GB" dirty="0" smtClean="0">
                <a:solidFill>
                  <a:schemeClr val="tx1"/>
                </a:solidFill>
              </a:rPr>
              <a:t>wwxx:yyzz</a:t>
            </a:r>
            <a:r>
              <a:rPr lang="en-GB" dirty="0" smtClean="0"/>
              <a:t>:0:0:0:</a:t>
            </a:r>
            <a:r>
              <a:rPr lang="en-GB" dirty="0" smtClean="0">
                <a:solidFill>
                  <a:schemeClr val="tx1"/>
                </a:solidFill>
              </a:rPr>
              <a:t>wwxx:yyzz</a:t>
            </a:r>
          </a:p>
          <a:p>
            <a:pPr lvl="1"/>
            <a:r>
              <a:rPr lang="en-GB" dirty="0" err="1" smtClean="0">
                <a:solidFill>
                  <a:schemeClr val="tx1"/>
                </a:solidFill>
              </a:rPr>
              <a:t>wwxx:yyzz</a:t>
            </a:r>
            <a:r>
              <a:rPr lang="en-GB" dirty="0" smtClean="0"/>
              <a:t> is the hexadecimal representation of the host’s IPv4 address</a:t>
            </a:r>
          </a:p>
          <a:p>
            <a:r>
              <a:rPr lang="en-GB" dirty="0" smtClean="0"/>
              <a:t>144.19.200.2 translates to 9013:c802</a:t>
            </a:r>
          </a:p>
          <a:p>
            <a:pPr lvl="1"/>
            <a:r>
              <a:rPr lang="en-GB" dirty="0" smtClean="0"/>
              <a:t>Corresponding 6to4 address</a:t>
            </a:r>
          </a:p>
          <a:p>
            <a:pPr lvl="2"/>
            <a:r>
              <a:rPr lang="en-GB" dirty="0" smtClean="0"/>
              <a:t>2002: 9013:c802:0:0:0:9013:c802</a:t>
            </a:r>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3586149" y="1680578"/>
            <a:ext cx="4052943"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IPv4 packet encapsulates IPv6</a:t>
            </a:r>
            <a:endParaRPr lang="en-GB" dirty="0"/>
          </a:p>
        </p:txBody>
      </p:sp>
      <p:sp>
        <p:nvSpPr>
          <p:cNvPr id="2" name="Title 1"/>
          <p:cNvSpPr>
            <a:spLocks noGrp="1"/>
          </p:cNvSpPr>
          <p:nvPr>
            <p:ph type="title"/>
          </p:nvPr>
        </p:nvSpPr>
        <p:spPr/>
        <p:txBody>
          <a:bodyPr/>
          <a:lstStyle/>
          <a:p>
            <a:r>
              <a:rPr lang="en-GB" dirty="0" smtClean="0"/>
              <a:t>6to4 Host/Router to 6to4 Host</a:t>
            </a:r>
            <a:endParaRPr lang="en-GB" dirty="0"/>
          </a:p>
        </p:txBody>
      </p:sp>
      <p:pic>
        <p:nvPicPr>
          <p:cNvPr id="1367042" name="Picture 2" descr="C:\Documents and Settings\John\Local Settings\Temporary Internet Files\Content.IE5\Z3BISEYX\MCj04113680000[1].wmf"/>
          <p:cNvPicPr>
            <a:picLocks noChangeAspect="1" noChangeArrowheads="1"/>
          </p:cNvPicPr>
          <p:nvPr/>
        </p:nvPicPr>
        <p:blipFill>
          <a:blip r:embed="rId2" cstate="print"/>
          <a:srcRect/>
          <a:stretch>
            <a:fillRect/>
          </a:stretch>
        </p:blipFill>
        <p:spPr bwMode="auto">
          <a:xfrm>
            <a:off x="3038454" y="1205910"/>
            <a:ext cx="1204929" cy="968755"/>
          </a:xfrm>
          <a:prstGeom prst="rect">
            <a:avLst/>
          </a:prstGeom>
          <a:noFill/>
        </p:spPr>
      </p:pic>
      <p:sp>
        <p:nvSpPr>
          <p:cNvPr id="6" name="TextBox 5"/>
          <p:cNvSpPr txBox="1"/>
          <p:nvPr/>
        </p:nvSpPr>
        <p:spPr>
          <a:xfrm>
            <a:off x="1943064" y="2155247"/>
            <a:ext cx="3328155" cy="369332"/>
          </a:xfrm>
          <a:prstGeom prst="rect">
            <a:avLst/>
          </a:prstGeom>
        </p:spPr>
        <p:txBody>
          <a:bodyPr wrap="none" rtlCol="0">
            <a:spAutoFit/>
          </a:bodyPr>
          <a:lstStyle/>
          <a:p>
            <a:r>
              <a:rPr lang="en-GB" dirty="0" smtClean="0"/>
              <a:t>2002:9013:c802:0:0:0:9013:c802</a:t>
            </a:r>
          </a:p>
        </p:txBody>
      </p:sp>
      <p:grpSp>
        <p:nvGrpSpPr>
          <p:cNvPr id="3" name="Group 6"/>
          <p:cNvGrpSpPr/>
          <p:nvPr/>
        </p:nvGrpSpPr>
        <p:grpSpPr bwMode="ltGray">
          <a:xfrm>
            <a:off x="7054884" y="1384272"/>
            <a:ext cx="1277955" cy="730260"/>
            <a:chOff x="5375287" y="3903669"/>
            <a:chExt cx="1825649" cy="1131903"/>
          </a:xfrm>
        </p:grpSpPr>
        <p:sp>
          <p:nvSpPr>
            <p:cNvPr id="8" name="Rounded Rectangle 7"/>
            <p:cNvSpPr/>
            <p:nvPr/>
          </p:nvSpPr>
          <p:spPr bwMode="ltGray">
            <a:xfrm>
              <a:off x="5886468" y="4743467"/>
              <a:ext cx="839799" cy="219079"/>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bwMode="ltGray">
            <a:xfrm>
              <a:off x="6872319" y="4743468"/>
              <a:ext cx="292104" cy="219078"/>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bwMode="ltGray">
            <a:xfrm>
              <a:off x="5557851" y="4013206"/>
              <a:ext cx="1643085" cy="83979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tx1"/>
                  </a:solidFill>
                </a:rPr>
                <a:t>physical</a:t>
              </a:r>
              <a:endParaRPr lang="en-US" dirty="0">
                <a:solidFill>
                  <a:schemeClr val="tx1"/>
                </a:solidFill>
              </a:endParaRPr>
            </a:p>
          </p:txBody>
        </p:sp>
        <p:cxnSp>
          <p:nvCxnSpPr>
            <p:cNvPr id="11" name="Straight Connector 10"/>
            <p:cNvCxnSpPr/>
            <p:nvPr/>
          </p:nvCxnSpPr>
          <p:spPr bwMode="ltGray">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ltGray">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14" name="TextBox 13"/>
          <p:cNvSpPr txBox="1"/>
          <p:nvPr/>
        </p:nvSpPr>
        <p:spPr>
          <a:xfrm>
            <a:off x="7456527" y="1092168"/>
            <a:ext cx="582211" cy="369332"/>
          </a:xfrm>
          <a:prstGeom prst="rect">
            <a:avLst/>
          </a:prstGeom>
        </p:spPr>
        <p:txBody>
          <a:bodyPr wrap="none" rtlCol="0">
            <a:spAutoFit/>
          </a:bodyPr>
          <a:lstStyle/>
          <a:p>
            <a:r>
              <a:rPr lang="en-GB" dirty="0" smtClean="0">
                <a:solidFill>
                  <a:schemeClr val="bg1"/>
                </a:solidFill>
              </a:rPr>
              <a:t>IPv4</a:t>
            </a:r>
          </a:p>
        </p:txBody>
      </p:sp>
      <p:sp>
        <p:nvSpPr>
          <p:cNvPr id="15" name="TextBox 14"/>
          <p:cNvSpPr txBox="1"/>
          <p:nvPr/>
        </p:nvSpPr>
        <p:spPr>
          <a:xfrm>
            <a:off x="7054884" y="2187558"/>
            <a:ext cx="1410964" cy="369332"/>
          </a:xfrm>
          <a:prstGeom prst="rect">
            <a:avLst/>
          </a:prstGeom>
        </p:spPr>
        <p:txBody>
          <a:bodyPr wrap="none" rtlCol="0">
            <a:spAutoFit/>
          </a:bodyPr>
          <a:lstStyle/>
          <a:p>
            <a:r>
              <a:rPr lang="en-GB" dirty="0" smtClean="0"/>
              <a:t>144.19.200.2</a:t>
            </a:r>
          </a:p>
        </p:txBody>
      </p:sp>
      <p:sp>
        <p:nvSpPr>
          <p:cNvPr id="16" name="Rounded Rectangular Callout 15"/>
          <p:cNvSpPr/>
          <p:nvPr/>
        </p:nvSpPr>
        <p:spPr>
          <a:xfrm>
            <a:off x="299979" y="1347759"/>
            <a:ext cx="2300319" cy="620721"/>
          </a:xfrm>
          <a:prstGeom prst="wedgeRoundRectCallout">
            <a:avLst>
              <a:gd name="adj1" fmla="val 92981"/>
              <a:gd name="adj2" fmla="val 3566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Use me to get to 2002::/16 on-link</a:t>
            </a:r>
            <a:endParaRPr lang="en-GB" dirty="0">
              <a:solidFill>
                <a:schemeClr val="bg1"/>
              </a:solidFill>
            </a:endParaRPr>
          </a:p>
        </p:txBody>
      </p:sp>
      <p:sp>
        <p:nvSpPr>
          <p:cNvPr id="17" name="TextBox 16"/>
          <p:cNvSpPr txBox="1"/>
          <p:nvPr/>
        </p:nvSpPr>
        <p:spPr>
          <a:xfrm>
            <a:off x="3914766" y="1242423"/>
            <a:ext cx="1331775" cy="369332"/>
          </a:xfrm>
          <a:prstGeom prst="rect">
            <a:avLst/>
          </a:prstGeom>
        </p:spPr>
        <p:txBody>
          <a:bodyPr wrap="none" rtlCol="0">
            <a:spAutoFit/>
          </a:bodyPr>
          <a:lstStyle/>
          <a:p>
            <a:r>
              <a:rPr lang="en-GB" dirty="0" smtClean="0">
                <a:solidFill>
                  <a:schemeClr val="bg1"/>
                </a:solidFill>
              </a:rPr>
              <a:t>6to4 tunnel </a:t>
            </a:r>
          </a:p>
        </p:txBody>
      </p:sp>
      <p:sp>
        <p:nvSpPr>
          <p:cNvPr id="26" name="TextBox 25"/>
          <p:cNvSpPr txBox="1"/>
          <p:nvPr/>
        </p:nvSpPr>
        <p:spPr>
          <a:xfrm>
            <a:off x="373005" y="2958531"/>
            <a:ext cx="3695242" cy="369332"/>
          </a:xfrm>
          <a:prstGeom prst="rect">
            <a:avLst/>
          </a:prstGeom>
        </p:spPr>
        <p:txBody>
          <a:bodyPr wrap="none" rtlCol="0">
            <a:spAutoFit/>
          </a:bodyPr>
          <a:lstStyle/>
          <a:p>
            <a:r>
              <a:rPr lang="en-GB" dirty="0" smtClean="0"/>
              <a:t>Ping 2002:9b0f:1b08:0:0:0:9b0f:1b08</a:t>
            </a:r>
          </a:p>
        </p:txBody>
      </p:sp>
      <p:sp>
        <p:nvSpPr>
          <p:cNvPr id="27" name="TextBox 26"/>
          <p:cNvSpPr txBox="1"/>
          <p:nvPr/>
        </p:nvSpPr>
        <p:spPr>
          <a:xfrm>
            <a:off x="336492" y="2118732"/>
            <a:ext cx="1452129" cy="646331"/>
          </a:xfrm>
          <a:prstGeom prst="rect">
            <a:avLst/>
          </a:prstGeom>
        </p:spPr>
        <p:txBody>
          <a:bodyPr wrap="none" rtlCol="0">
            <a:spAutoFit/>
          </a:bodyPr>
          <a:lstStyle/>
          <a:p>
            <a:pPr algn="ctr"/>
            <a:r>
              <a:rPr lang="en-GB" dirty="0" smtClean="0"/>
              <a:t>Send through</a:t>
            </a:r>
            <a:br>
              <a:rPr lang="en-GB" dirty="0" smtClean="0"/>
            </a:br>
            <a:r>
              <a:rPr lang="en-GB" dirty="0" smtClean="0"/>
              <a:t>6to4 tunnel</a:t>
            </a:r>
          </a:p>
        </p:txBody>
      </p:sp>
      <p:cxnSp>
        <p:nvCxnSpPr>
          <p:cNvPr id="29" name="Straight Arrow Connector 28"/>
          <p:cNvCxnSpPr>
            <a:stCxn id="27" idx="2"/>
          </p:cNvCxnSpPr>
          <p:nvPr/>
        </p:nvCxnSpPr>
        <p:spPr>
          <a:xfrm rot="16200000" flipH="1">
            <a:off x="931407" y="2896212"/>
            <a:ext cx="266494" cy="419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31" name="Table 30"/>
          <p:cNvGraphicFramePr>
            <a:graphicFrameLocks noGrp="1"/>
          </p:cNvGraphicFramePr>
          <p:nvPr/>
        </p:nvGraphicFramePr>
        <p:xfrm>
          <a:off x="446030" y="4845722"/>
          <a:ext cx="8105886" cy="1285240"/>
        </p:xfrm>
        <a:graphic>
          <a:graphicData uri="http://schemas.openxmlformats.org/drawingml/2006/table">
            <a:tbl>
              <a:tblPr firstRow="1" bandRow="1">
                <a:tableStyleId>{5C22544A-7EE6-4342-B048-85BDC9FD1C3A}</a:tableStyleId>
              </a:tblPr>
              <a:tblGrid>
                <a:gridCol w="1505098"/>
                <a:gridCol w="1505098"/>
                <a:gridCol w="1042747"/>
                <a:gridCol w="1350981"/>
                <a:gridCol w="1350981"/>
                <a:gridCol w="1350981"/>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144.19.200.2</a:t>
                      </a:r>
                    </a:p>
                  </a:txBody>
                  <a:tcPr/>
                </a:tc>
                <a:tc>
                  <a:txBody>
                    <a:bodyPr/>
                    <a:lstStyle/>
                    <a:p>
                      <a:pPr algn="ctr"/>
                      <a:r>
                        <a:rPr lang="en-GB" dirty="0" smtClean="0">
                          <a:solidFill>
                            <a:schemeClr val="bg1"/>
                          </a:solidFill>
                        </a:rPr>
                        <a:t>155.15.27.8</a:t>
                      </a:r>
                      <a:endParaRPr lang="en-GB" dirty="0">
                        <a:solidFill>
                          <a:schemeClr val="bg1"/>
                        </a:solidFill>
                      </a:endParaRPr>
                    </a:p>
                  </a:txBody>
                  <a:tcPr/>
                </a:tc>
                <a:tc>
                  <a:txBody>
                    <a:bodyPr/>
                    <a:lstStyle/>
                    <a:p>
                      <a:pPr algn="ctr"/>
                      <a:r>
                        <a:rPr lang="en-GB" dirty="0" smtClean="0">
                          <a:solidFill>
                            <a:schemeClr val="bg1"/>
                          </a:solidFill>
                        </a:rPr>
                        <a:t>41</a:t>
                      </a:r>
                      <a:endParaRPr lang="en-GB"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2002:9013:c802:0:0:0:9013:c802</a:t>
                      </a:r>
                    </a:p>
                  </a:txBody>
                  <a:tcPr/>
                </a:tc>
                <a:tc>
                  <a:txBody>
                    <a:bodyPr/>
                    <a:lstStyle/>
                    <a:p>
                      <a:pPr algn="ctr"/>
                      <a:r>
                        <a:rPr lang="en-GB" dirty="0" smtClean="0">
                          <a:solidFill>
                            <a:schemeClr val="bg1"/>
                          </a:solidFill>
                        </a:rPr>
                        <a:t>2002:9b0f:1b08:0:0:0:9b0f:1b08</a:t>
                      </a:r>
                      <a:endParaRPr lang="en-GB" dirty="0">
                        <a:solidFill>
                          <a:schemeClr val="bg1"/>
                        </a:solidFill>
                      </a:endParaRPr>
                    </a:p>
                  </a:txBody>
                  <a:tcPr/>
                </a:tc>
                <a:tc>
                  <a:txBody>
                    <a:bodyPr/>
                    <a:lstStyle/>
                    <a:p>
                      <a:pPr algn="ctr"/>
                      <a:r>
                        <a:rPr lang="en-GB" dirty="0" smtClean="0">
                          <a:solidFill>
                            <a:schemeClr val="bg1"/>
                          </a:solidFill>
                        </a:rPr>
                        <a:t>ICMPv6</a:t>
                      </a:r>
                      <a:endParaRPr lang="en-GB" dirty="0">
                        <a:solidFill>
                          <a:schemeClr val="bg1"/>
                        </a:solidFill>
                      </a:endParaRPr>
                    </a:p>
                  </a:txBody>
                  <a:tcPr/>
                </a:tc>
              </a:tr>
              <a:tr h="370840">
                <a:tc>
                  <a:txBody>
                    <a:bodyPr/>
                    <a:lstStyle/>
                    <a:p>
                      <a:pPr algn="ctr"/>
                      <a:r>
                        <a:rPr lang="en-GB" dirty="0" smtClean="0">
                          <a:solidFill>
                            <a:schemeClr val="bg1"/>
                          </a:solidFill>
                        </a:rPr>
                        <a:t>IPv4</a:t>
                      </a:r>
                      <a:r>
                        <a:rPr lang="en-GB" baseline="0" dirty="0" smtClean="0">
                          <a:solidFill>
                            <a:schemeClr val="bg1"/>
                          </a:solidFill>
                        </a:rPr>
                        <a:t> </a:t>
                      </a:r>
                      <a:r>
                        <a:rPr lang="en-GB" baseline="0" dirty="0" err="1" smtClean="0">
                          <a:solidFill>
                            <a:schemeClr val="bg1"/>
                          </a:solidFill>
                        </a:rPr>
                        <a:t>Src</a:t>
                      </a:r>
                      <a:endParaRPr lang="en-GB" dirty="0">
                        <a:solidFill>
                          <a:schemeClr val="bg1"/>
                        </a:solidFill>
                      </a:endParaRPr>
                    </a:p>
                  </a:txBody>
                  <a:tcPr/>
                </a:tc>
                <a:tc>
                  <a:txBody>
                    <a:bodyPr/>
                    <a:lstStyle/>
                    <a:p>
                      <a:pPr algn="ctr"/>
                      <a:r>
                        <a:rPr lang="en-GB" dirty="0" smtClean="0">
                          <a:solidFill>
                            <a:schemeClr val="bg1"/>
                          </a:solidFill>
                        </a:rPr>
                        <a:t>IPv4 </a:t>
                      </a:r>
                      <a:r>
                        <a:rPr lang="en-GB" dirty="0" err="1" smtClean="0">
                          <a:solidFill>
                            <a:schemeClr val="bg1"/>
                          </a:solidFill>
                        </a:rPr>
                        <a:t>Dest</a:t>
                      </a:r>
                      <a:endParaRPr lang="en-GB" dirty="0">
                        <a:solidFill>
                          <a:schemeClr val="bg1"/>
                        </a:solidFill>
                      </a:endParaRPr>
                    </a:p>
                  </a:txBody>
                  <a:tcPr/>
                </a:tc>
                <a:tc>
                  <a:txBody>
                    <a:bodyPr/>
                    <a:lstStyle/>
                    <a:p>
                      <a:pPr algn="ctr"/>
                      <a:r>
                        <a:rPr lang="en-GB" dirty="0" smtClean="0">
                          <a:solidFill>
                            <a:schemeClr val="bg1"/>
                          </a:solidFill>
                        </a:rPr>
                        <a:t>Protocol</a:t>
                      </a:r>
                      <a:endParaRPr lang="en-GB" dirty="0">
                        <a:solidFill>
                          <a:schemeClr val="bg1"/>
                        </a:solidFill>
                      </a:endParaRPr>
                    </a:p>
                  </a:txBody>
                  <a:tcPr/>
                </a:tc>
                <a:tc>
                  <a:txBody>
                    <a:bodyPr/>
                    <a:lstStyle/>
                    <a:p>
                      <a:pPr algn="ctr"/>
                      <a:r>
                        <a:rPr lang="en-GB" dirty="0" smtClean="0">
                          <a:solidFill>
                            <a:schemeClr val="bg1"/>
                          </a:solidFill>
                        </a:rPr>
                        <a:t>IPv6 </a:t>
                      </a:r>
                      <a:r>
                        <a:rPr lang="en-GB" dirty="0" err="1" smtClean="0">
                          <a:solidFill>
                            <a:schemeClr val="bg1"/>
                          </a:solidFill>
                        </a:rPr>
                        <a:t>Src</a:t>
                      </a:r>
                      <a:endParaRPr lang="en-GB" dirty="0">
                        <a:solidFill>
                          <a:schemeClr val="bg1"/>
                        </a:solidFill>
                      </a:endParaRPr>
                    </a:p>
                  </a:txBody>
                  <a:tcPr/>
                </a:tc>
                <a:tc>
                  <a:txBody>
                    <a:bodyPr/>
                    <a:lstStyle/>
                    <a:p>
                      <a:pPr algn="ctr"/>
                      <a:r>
                        <a:rPr lang="en-GB" dirty="0" smtClean="0">
                          <a:solidFill>
                            <a:schemeClr val="bg1"/>
                          </a:solidFill>
                        </a:rPr>
                        <a:t>IPv6</a:t>
                      </a:r>
                      <a:r>
                        <a:rPr lang="en-GB" baseline="0" dirty="0" smtClean="0">
                          <a:solidFill>
                            <a:schemeClr val="bg1"/>
                          </a:solidFill>
                        </a:rPr>
                        <a:t> </a:t>
                      </a:r>
                      <a:r>
                        <a:rPr lang="en-GB" baseline="0" dirty="0" err="1" smtClean="0">
                          <a:solidFill>
                            <a:schemeClr val="bg1"/>
                          </a:solidFill>
                        </a:rPr>
                        <a:t>Dest</a:t>
                      </a:r>
                      <a:endParaRPr lang="en-GB" dirty="0">
                        <a:solidFill>
                          <a:schemeClr val="bg1"/>
                        </a:solidFill>
                      </a:endParaRPr>
                    </a:p>
                  </a:txBody>
                  <a:tcPr/>
                </a:tc>
                <a:tc>
                  <a:txBody>
                    <a:bodyPr/>
                    <a:lstStyle/>
                    <a:p>
                      <a:pPr algn="ctr"/>
                      <a:r>
                        <a:rPr lang="en-GB" dirty="0" smtClean="0">
                          <a:solidFill>
                            <a:schemeClr val="bg1"/>
                          </a:solidFill>
                        </a:rPr>
                        <a:t>Payload</a:t>
                      </a:r>
                      <a:endParaRPr lang="en-GB" dirty="0">
                        <a:solidFill>
                          <a:schemeClr val="bg1"/>
                        </a:solidFill>
                      </a:endParaRPr>
                    </a:p>
                  </a:txBody>
                  <a:tcPr/>
                </a:tc>
              </a:tr>
            </a:tbl>
          </a:graphicData>
        </a:graphic>
      </p:graphicFrame>
      <p:sp>
        <p:nvSpPr>
          <p:cNvPr id="34" name="Right Brace 33"/>
          <p:cNvSpPr/>
          <p:nvPr/>
        </p:nvSpPr>
        <p:spPr>
          <a:xfrm rot="5400000">
            <a:off x="1650959" y="2917819"/>
            <a:ext cx="401645" cy="98585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7" name="Rectangle 36"/>
          <p:cNvSpPr/>
          <p:nvPr/>
        </p:nvSpPr>
        <p:spPr>
          <a:xfrm>
            <a:off x="993726"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9" name="Elbow Connector 38"/>
          <p:cNvCxnSpPr>
            <a:stCxn id="15" idx="2"/>
            <a:endCxn id="37" idx="0"/>
          </p:cNvCxnSpPr>
          <p:nvPr/>
        </p:nvCxnSpPr>
        <p:spPr>
          <a:xfrm rot="5400000">
            <a:off x="3415195" y="354499"/>
            <a:ext cx="2142780" cy="6547562"/>
          </a:xfrm>
          <a:prstGeom prst="bentConnector3">
            <a:avLst>
              <a:gd name="adj1" fmla="val 82716"/>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2490759"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hape 46"/>
          <p:cNvCxnSpPr>
            <a:stCxn id="34" idx="1"/>
            <a:endCxn id="45" idx="0"/>
          </p:cNvCxnSpPr>
          <p:nvPr/>
        </p:nvCxnSpPr>
        <p:spPr>
          <a:xfrm rot="16200000" flipH="1">
            <a:off x="1736757" y="3726590"/>
            <a:ext cx="1088103" cy="858056"/>
          </a:xfrm>
          <a:prstGeom prst="bentConnector3">
            <a:avLst>
              <a:gd name="adj1" fmla="val 41287"/>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2" name="Right Brace 51"/>
          <p:cNvSpPr/>
          <p:nvPr/>
        </p:nvSpPr>
        <p:spPr>
          <a:xfrm rot="5400000">
            <a:off x="3330557" y="1096370"/>
            <a:ext cx="401643" cy="303057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4" name="Rectangle 63"/>
          <p:cNvSpPr/>
          <p:nvPr/>
        </p:nvSpPr>
        <p:spPr>
          <a:xfrm>
            <a:off x="4973643"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p:nvSpPr>
        <p:spPr>
          <a:xfrm>
            <a:off x="6288111"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7" name="Elbow Connector 66"/>
          <p:cNvCxnSpPr>
            <a:stCxn id="52" idx="1"/>
            <a:endCxn id="64" idx="0"/>
          </p:cNvCxnSpPr>
          <p:nvPr/>
        </p:nvCxnSpPr>
        <p:spPr>
          <a:xfrm rot="16200000" flipH="1">
            <a:off x="3418454" y="2925404"/>
            <a:ext cx="1887189" cy="1661343"/>
          </a:xfrm>
          <a:prstGeom prst="bentConnector3">
            <a:avLst>
              <a:gd name="adj1" fmla="val 7586"/>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2" name="Right Brace 71"/>
          <p:cNvSpPr/>
          <p:nvPr/>
        </p:nvSpPr>
        <p:spPr>
          <a:xfrm rot="5400000">
            <a:off x="2235168" y="2151045"/>
            <a:ext cx="401643" cy="303057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4" name="Shape 73"/>
          <p:cNvCxnSpPr>
            <a:stCxn id="72" idx="1"/>
            <a:endCxn id="65" idx="0"/>
          </p:cNvCxnSpPr>
          <p:nvPr/>
        </p:nvCxnSpPr>
        <p:spPr>
          <a:xfrm rot="16200000" flipH="1">
            <a:off x="4055332" y="2247813"/>
            <a:ext cx="832514" cy="4071200"/>
          </a:xfrm>
          <a:prstGeom prst="bentConnector3">
            <a:avLst>
              <a:gd name="adj1" fmla="val 6214"/>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dissolve">
                                      <p:cBhvr>
                                        <p:cTn id="12" dur="500"/>
                                        <p:tgtEl>
                                          <p:spTgt spid="52"/>
                                        </p:tgtEl>
                                      </p:cBhvr>
                                    </p:animEffect>
                                  </p:childTnLst>
                                </p:cTn>
                              </p:par>
                              <p:par>
                                <p:cTn id="13" presetID="9" presetClass="entr" presetSubtype="0"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dissolv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dissolve">
                                      <p:cBhvr>
                                        <p:cTn id="20" dur="500"/>
                                        <p:tgtEl>
                                          <p:spTgt spid="72"/>
                                        </p:tgtEl>
                                      </p:cBhvr>
                                    </p:animEffect>
                                  </p:childTnLst>
                                </p:cTn>
                              </p:par>
                              <p:par>
                                <p:cTn id="21" presetID="9"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dissolve">
                                      <p:cBhvr>
                                        <p:cTn id="23" dur="500"/>
                                        <p:tgtEl>
                                          <p:spTgt spid="7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dissolve">
                                      <p:cBhvr>
                                        <p:cTn id="28" dur="500"/>
                                        <p:tgtEl>
                                          <p:spTgt spid="2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dissolv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dissolve">
                                      <p:cBhvr>
                                        <p:cTn id="41" dur="500"/>
                                        <p:tgtEl>
                                          <p:spTgt spid="34"/>
                                        </p:tgtEl>
                                      </p:cBhvr>
                                    </p:animEffect>
                                  </p:childTnLst>
                                </p:cTn>
                              </p:par>
                              <p:par>
                                <p:cTn id="42" presetID="9" presetClass="entr" presetSubtype="0"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dissolve">
                                      <p:cBhvr>
                                        <p:cTn id="44" dur="500"/>
                                        <p:tgtEl>
                                          <p:spTgt spid="47"/>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4" grpId="0" animBg="1"/>
      <p:bldP spid="52" grpId="0" animBg="1"/>
      <p:bldP spid="72" grpId="0" animBg="1"/>
      <p:bldP spid="3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3805227" y="1680578"/>
            <a:ext cx="4052943"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 IPv6</a:t>
            </a:r>
            <a:endParaRPr lang="en-GB" dirty="0"/>
          </a:p>
        </p:txBody>
      </p:sp>
      <p:sp>
        <p:nvSpPr>
          <p:cNvPr id="2" name="Title 1"/>
          <p:cNvSpPr>
            <a:spLocks noGrp="1"/>
          </p:cNvSpPr>
          <p:nvPr>
            <p:ph type="title"/>
          </p:nvPr>
        </p:nvSpPr>
        <p:spPr/>
        <p:txBody>
          <a:bodyPr/>
          <a:lstStyle/>
          <a:p>
            <a:r>
              <a:rPr lang="en-GB" dirty="0" smtClean="0"/>
              <a:t>6to4 Host/Router to Native Host</a:t>
            </a:r>
            <a:endParaRPr lang="en-GB" dirty="0"/>
          </a:p>
        </p:txBody>
      </p:sp>
      <p:pic>
        <p:nvPicPr>
          <p:cNvPr id="1367042" name="Picture 2" descr="C:\Documents and Settings\John\Local Settings\Temporary Internet Files\Content.IE5\Z3BISEYX\MCj04113680000[1].wmf"/>
          <p:cNvPicPr>
            <a:picLocks noChangeAspect="1" noChangeArrowheads="1"/>
          </p:cNvPicPr>
          <p:nvPr/>
        </p:nvPicPr>
        <p:blipFill>
          <a:blip r:embed="rId2" cstate="print"/>
          <a:srcRect/>
          <a:stretch>
            <a:fillRect/>
          </a:stretch>
        </p:blipFill>
        <p:spPr bwMode="auto">
          <a:xfrm>
            <a:off x="3038454" y="1205910"/>
            <a:ext cx="1204929" cy="968755"/>
          </a:xfrm>
          <a:prstGeom prst="rect">
            <a:avLst/>
          </a:prstGeom>
          <a:noFill/>
        </p:spPr>
      </p:pic>
      <p:sp>
        <p:nvSpPr>
          <p:cNvPr id="6" name="TextBox 5"/>
          <p:cNvSpPr txBox="1"/>
          <p:nvPr/>
        </p:nvSpPr>
        <p:spPr>
          <a:xfrm>
            <a:off x="1943064" y="2155247"/>
            <a:ext cx="3328155" cy="369332"/>
          </a:xfrm>
          <a:prstGeom prst="rect">
            <a:avLst/>
          </a:prstGeom>
        </p:spPr>
        <p:txBody>
          <a:bodyPr wrap="none" rtlCol="0">
            <a:spAutoFit/>
          </a:bodyPr>
          <a:lstStyle/>
          <a:p>
            <a:r>
              <a:rPr lang="en-GB" dirty="0" smtClean="0"/>
              <a:t>2002:9013:c802:0:0:0:9013:c802</a:t>
            </a:r>
          </a:p>
        </p:txBody>
      </p:sp>
      <p:grpSp>
        <p:nvGrpSpPr>
          <p:cNvPr id="3" name="Group 6"/>
          <p:cNvGrpSpPr/>
          <p:nvPr/>
        </p:nvGrpSpPr>
        <p:grpSpPr bwMode="ltGray">
          <a:xfrm>
            <a:off x="7054884" y="1384272"/>
            <a:ext cx="1277955" cy="730260"/>
            <a:chOff x="5375287" y="3903669"/>
            <a:chExt cx="1825649" cy="1131903"/>
          </a:xfrm>
        </p:grpSpPr>
        <p:sp>
          <p:nvSpPr>
            <p:cNvPr id="8" name="Rounded Rectangle 7"/>
            <p:cNvSpPr/>
            <p:nvPr/>
          </p:nvSpPr>
          <p:spPr bwMode="ltGray">
            <a:xfrm>
              <a:off x="5886468" y="4743467"/>
              <a:ext cx="839799" cy="219079"/>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bwMode="ltGray">
            <a:xfrm>
              <a:off x="6872319" y="4743468"/>
              <a:ext cx="292104" cy="219078"/>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bwMode="ltGray">
            <a:xfrm>
              <a:off x="5557851" y="4013206"/>
              <a:ext cx="1643085" cy="83979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tx1"/>
                  </a:solidFill>
                </a:rPr>
                <a:t>physical</a:t>
              </a:r>
              <a:endParaRPr lang="en-US" dirty="0">
                <a:solidFill>
                  <a:schemeClr val="tx1"/>
                </a:solidFill>
              </a:endParaRPr>
            </a:p>
          </p:txBody>
        </p:sp>
        <p:cxnSp>
          <p:nvCxnSpPr>
            <p:cNvPr id="11" name="Straight Connector 10"/>
            <p:cNvCxnSpPr/>
            <p:nvPr/>
          </p:nvCxnSpPr>
          <p:spPr bwMode="ltGray">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ltGray">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14" name="TextBox 13"/>
          <p:cNvSpPr txBox="1"/>
          <p:nvPr/>
        </p:nvSpPr>
        <p:spPr>
          <a:xfrm>
            <a:off x="7456527" y="1092168"/>
            <a:ext cx="582211" cy="369332"/>
          </a:xfrm>
          <a:prstGeom prst="rect">
            <a:avLst/>
          </a:prstGeom>
        </p:spPr>
        <p:txBody>
          <a:bodyPr wrap="none" rtlCol="0">
            <a:spAutoFit/>
          </a:bodyPr>
          <a:lstStyle/>
          <a:p>
            <a:r>
              <a:rPr lang="en-GB" dirty="0" smtClean="0">
                <a:solidFill>
                  <a:schemeClr val="bg1"/>
                </a:solidFill>
              </a:rPr>
              <a:t>IPv4</a:t>
            </a:r>
          </a:p>
        </p:txBody>
      </p:sp>
      <p:sp>
        <p:nvSpPr>
          <p:cNvPr id="15" name="TextBox 14"/>
          <p:cNvSpPr txBox="1"/>
          <p:nvPr/>
        </p:nvSpPr>
        <p:spPr>
          <a:xfrm>
            <a:off x="7054884" y="2187558"/>
            <a:ext cx="1410964" cy="369332"/>
          </a:xfrm>
          <a:prstGeom prst="rect">
            <a:avLst/>
          </a:prstGeom>
        </p:spPr>
        <p:txBody>
          <a:bodyPr wrap="none" rtlCol="0">
            <a:spAutoFit/>
          </a:bodyPr>
          <a:lstStyle/>
          <a:p>
            <a:r>
              <a:rPr lang="en-GB" dirty="0" smtClean="0"/>
              <a:t>144.19.200.2</a:t>
            </a:r>
          </a:p>
        </p:txBody>
      </p:sp>
      <p:sp>
        <p:nvSpPr>
          <p:cNvPr id="16" name="Rounded Rectangular Callout 15"/>
          <p:cNvSpPr/>
          <p:nvPr/>
        </p:nvSpPr>
        <p:spPr>
          <a:xfrm>
            <a:off x="299979" y="1238220"/>
            <a:ext cx="2300319" cy="912825"/>
          </a:xfrm>
          <a:prstGeom prst="wedgeRoundRectCallout">
            <a:avLst>
              <a:gd name="adj1" fmla="val 88343"/>
              <a:gd name="adj2" fmla="val 166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Use me to get to default gateway,  next hop 6to4 Relay</a:t>
            </a:r>
            <a:endParaRPr lang="en-GB" dirty="0">
              <a:solidFill>
                <a:schemeClr val="bg1"/>
              </a:solidFill>
            </a:endParaRPr>
          </a:p>
        </p:txBody>
      </p:sp>
      <p:sp>
        <p:nvSpPr>
          <p:cNvPr id="17" name="TextBox 16"/>
          <p:cNvSpPr txBox="1"/>
          <p:nvPr/>
        </p:nvSpPr>
        <p:spPr>
          <a:xfrm>
            <a:off x="3914766" y="1242423"/>
            <a:ext cx="1331775" cy="369332"/>
          </a:xfrm>
          <a:prstGeom prst="rect">
            <a:avLst/>
          </a:prstGeom>
        </p:spPr>
        <p:txBody>
          <a:bodyPr wrap="none" rtlCol="0">
            <a:spAutoFit/>
          </a:bodyPr>
          <a:lstStyle/>
          <a:p>
            <a:r>
              <a:rPr lang="en-GB" dirty="0" smtClean="0">
                <a:solidFill>
                  <a:schemeClr val="bg1"/>
                </a:solidFill>
              </a:rPr>
              <a:t>6to4 tunnel </a:t>
            </a:r>
          </a:p>
        </p:txBody>
      </p:sp>
      <p:sp>
        <p:nvSpPr>
          <p:cNvPr id="26" name="TextBox 25"/>
          <p:cNvSpPr txBox="1"/>
          <p:nvPr/>
        </p:nvSpPr>
        <p:spPr>
          <a:xfrm>
            <a:off x="373005" y="2958531"/>
            <a:ext cx="2309094" cy="369332"/>
          </a:xfrm>
          <a:prstGeom prst="rect">
            <a:avLst/>
          </a:prstGeom>
        </p:spPr>
        <p:txBody>
          <a:bodyPr wrap="none" rtlCol="0">
            <a:spAutoFit/>
          </a:bodyPr>
          <a:lstStyle/>
          <a:p>
            <a:r>
              <a:rPr lang="en-GB" dirty="0" smtClean="0"/>
              <a:t>Ping fd00:9999:0:1::10</a:t>
            </a:r>
          </a:p>
        </p:txBody>
      </p:sp>
      <p:sp>
        <p:nvSpPr>
          <p:cNvPr id="27" name="TextBox 26"/>
          <p:cNvSpPr txBox="1"/>
          <p:nvPr/>
        </p:nvSpPr>
        <p:spPr>
          <a:xfrm>
            <a:off x="336492" y="2118732"/>
            <a:ext cx="1452129" cy="646331"/>
          </a:xfrm>
          <a:prstGeom prst="rect">
            <a:avLst/>
          </a:prstGeom>
        </p:spPr>
        <p:txBody>
          <a:bodyPr wrap="none" rtlCol="0">
            <a:spAutoFit/>
          </a:bodyPr>
          <a:lstStyle/>
          <a:p>
            <a:pPr algn="ctr"/>
            <a:r>
              <a:rPr lang="en-GB" dirty="0" smtClean="0"/>
              <a:t>Send through</a:t>
            </a:r>
            <a:br>
              <a:rPr lang="en-GB" dirty="0" smtClean="0"/>
            </a:br>
            <a:r>
              <a:rPr lang="en-GB" dirty="0" smtClean="0"/>
              <a:t>6to4 tunnel</a:t>
            </a:r>
          </a:p>
        </p:txBody>
      </p:sp>
      <p:cxnSp>
        <p:nvCxnSpPr>
          <p:cNvPr id="29" name="Straight Arrow Connector 28"/>
          <p:cNvCxnSpPr>
            <a:stCxn id="27" idx="2"/>
          </p:cNvCxnSpPr>
          <p:nvPr/>
        </p:nvCxnSpPr>
        <p:spPr>
          <a:xfrm rot="16200000" flipH="1">
            <a:off x="931407" y="2896212"/>
            <a:ext cx="266494" cy="419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31" name="Table 30"/>
          <p:cNvGraphicFramePr>
            <a:graphicFrameLocks noGrp="1"/>
          </p:cNvGraphicFramePr>
          <p:nvPr/>
        </p:nvGraphicFramePr>
        <p:xfrm>
          <a:off x="446030" y="4845722"/>
          <a:ext cx="8105886" cy="1285240"/>
        </p:xfrm>
        <a:graphic>
          <a:graphicData uri="http://schemas.openxmlformats.org/drawingml/2006/table">
            <a:tbl>
              <a:tblPr firstRow="1" bandRow="1">
                <a:tableStyleId>{5C22544A-7EE6-4342-B048-85BDC9FD1C3A}</a:tableStyleId>
              </a:tblPr>
              <a:tblGrid>
                <a:gridCol w="1505098"/>
                <a:gridCol w="1505098"/>
                <a:gridCol w="1042747"/>
                <a:gridCol w="1350981"/>
                <a:gridCol w="1350981"/>
                <a:gridCol w="1350981"/>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144.19.200.2</a:t>
                      </a:r>
                    </a:p>
                  </a:txBody>
                  <a:tcPr/>
                </a:tc>
                <a:tc>
                  <a:txBody>
                    <a:bodyPr/>
                    <a:lstStyle/>
                    <a:p>
                      <a:pPr algn="ctr"/>
                      <a:r>
                        <a:rPr lang="en-GB" dirty="0" smtClean="0">
                          <a:solidFill>
                            <a:schemeClr val="bg1"/>
                          </a:solidFill>
                        </a:rPr>
                        <a:t>Relay</a:t>
                      </a:r>
                      <a:r>
                        <a:rPr lang="en-GB" baseline="0" dirty="0" smtClean="0">
                          <a:solidFill>
                            <a:schemeClr val="bg1"/>
                          </a:solidFill>
                        </a:rPr>
                        <a:t> IPv4 address</a:t>
                      </a:r>
                      <a:endParaRPr lang="en-GB" dirty="0">
                        <a:solidFill>
                          <a:schemeClr val="bg1"/>
                        </a:solidFill>
                      </a:endParaRPr>
                    </a:p>
                  </a:txBody>
                  <a:tcPr/>
                </a:tc>
                <a:tc>
                  <a:txBody>
                    <a:bodyPr/>
                    <a:lstStyle/>
                    <a:p>
                      <a:pPr algn="ctr"/>
                      <a:r>
                        <a:rPr lang="en-GB" dirty="0" smtClean="0">
                          <a:solidFill>
                            <a:schemeClr val="bg1"/>
                          </a:solidFill>
                        </a:rPr>
                        <a:t>41</a:t>
                      </a:r>
                      <a:endParaRPr lang="en-GB"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2002:9013:c802:0:0:0:9013:c802</a:t>
                      </a:r>
                    </a:p>
                  </a:txBody>
                  <a:tcPr/>
                </a:tc>
                <a:tc>
                  <a:txBody>
                    <a:bodyPr/>
                    <a:lstStyle/>
                    <a:p>
                      <a:pPr algn="ctr"/>
                      <a:r>
                        <a:rPr lang="en-GB" dirty="0" smtClean="0">
                          <a:solidFill>
                            <a:schemeClr val="bg1"/>
                          </a:solidFill>
                        </a:rPr>
                        <a:t>fd00:9999:0:1::10</a:t>
                      </a:r>
                      <a:endParaRPr lang="en-GB" dirty="0">
                        <a:solidFill>
                          <a:schemeClr val="bg1"/>
                        </a:solidFill>
                      </a:endParaRPr>
                    </a:p>
                  </a:txBody>
                  <a:tcPr/>
                </a:tc>
                <a:tc>
                  <a:txBody>
                    <a:bodyPr/>
                    <a:lstStyle/>
                    <a:p>
                      <a:pPr algn="ctr"/>
                      <a:r>
                        <a:rPr lang="en-GB" dirty="0" smtClean="0">
                          <a:solidFill>
                            <a:schemeClr val="bg1"/>
                          </a:solidFill>
                        </a:rPr>
                        <a:t>ICMPv6</a:t>
                      </a:r>
                      <a:endParaRPr lang="en-GB" dirty="0">
                        <a:solidFill>
                          <a:schemeClr val="bg1"/>
                        </a:solidFill>
                      </a:endParaRPr>
                    </a:p>
                  </a:txBody>
                  <a:tcPr/>
                </a:tc>
              </a:tr>
              <a:tr h="370840">
                <a:tc>
                  <a:txBody>
                    <a:bodyPr/>
                    <a:lstStyle/>
                    <a:p>
                      <a:pPr algn="ctr"/>
                      <a:r>
                        <a:rPr lang="en-GB" dirty="0" smtClean="0">
                          <a:solidFill>
                            <a:schemeClr val="bg1"/>
                          </a:solidFill>
                        </a:rPr>
                        <a:t>IPv4</a:t>
                      </a:r>
                      <a:r>
                        <a:rPr lang="en-GB" baseline="0" dirty="0" smtClean="0">
                          <a:solidFill>
                            <a:schemeClr val="bg1"/>
                          </a:solidFill>
                        </a:rPr>
                        <a:t> </a:t>
                      </a:r>
                      <a:r>
                        <a:rPr lang="en-GB" baseline="0" dirty="0" err="1" smtClean="0">
                          <a:solidFill>
                            <a:schemeClr val="bg1"/>
                          </a:solidFill>
                        </a:rPr>
                        <a:t>Src</a:t>
                      </a:r>
                      <a:endParaRPr lang="en-GB" dirty="0">
                        <a:solidFill>
                          <a:schemeClr val="bg1"/>
                        </a:solidFill>
                      </a:endParaRPr>
                    </a:p>
                  </a:txBody>
                  <a:tcPr/>
                </a:tc>
                <a:tc>
                  <a:txBody>
                    <a:bodyPr/>
                    <a:lstStyle/>
                    <a:p>
                      <a:pPr algn="ctr"/>
                      <a:r>
                        <a:rPr lang="en-GB" dirty="0" smtClean="0">
                          <a:solidFill>
                            <a:schemeClr val="bg1"/>
                          </a:solidFill>
                        </a:rPr>
                        <a:t>IPv4 </a:t>
                      </a:r>
                      <a:r>
                        <a:rPr lang="en-GB" dirty="0" err="1" smtClean="0">
                          <a:solidFill>
                            <a:schemeClr val="bg1"/>
                          </a:solidFill>
                        </a:rPr>
                        <a:t>Dest</a:t>
                      </a:r>
                      <a:endParaRPr lang="en-GB" dirty="0">
                        <a:solidFill>
                          <a:schemeClr val="bg1"/>
                        </a:solidFill>
                      </a:endParaRPr>
                    </a:p>
                  </a:txBody>
                  <a:tcPr/>
                </a:tc>
                <a:tc>
                  <a:txBody>
                    <a:bodyPr/>
                    <a:lstStyle/>
                    <a:p>
                      <a:pPr algn="ctr"/>
                      <a:r>
                        <a:rPr lang="en-GB" dirty="0" smtClean="0">
                          <a:solidFill>
                            <a:schemeClr val="bg1"/>
                          </a:solidFill>
                        </a:rPr>
                        <a:t>Protocol</a:t>
                      </a:r>
                      <a:endParaRPr lang="en-GB" dirty="0">
                        <a:solidFill>
                          <a:schemeClr val="bg1"/>
                        </a:solidFill>
                      </a:endParaRPr>
                    </a:p>
                  </a:txBody>
                  <a:tcPr/>
                </a:tc>
                <a:tc>
                  <a:txBody>
                    <a:bodyPr/>
                    <a:lstStyle/>
                    <a:p>
                      <a:pPr algn="ctr"/>
                      <a:r>
                        <a:rPr lang="en-GB" dirty="0" smtClean="0">
                          <a:solidFill>
                            <a:schemeClr val="bg1"/>
                          </a:solidFill>
                        </a:rPr>
                        <a:t>IPv6 </a:t>
                      </a:r>
                      <a:r>
                        <a:rPr lang="en-GB" dirty="0" err="1" smtClean="0">
                          <a:solidFill>
                            <a:schemeClr val="bg1"/>
                          </a:solidFill>
                        </a:rPr>
                        <a:t>Src</a:t>
                      </a:r>
                      <a:endParaRPr lang="en-GB" dirty="0">
                        <a:solidFill>
                          <a:schemeClr val="bg1"/>
                        </a:solidFill>
                      </a:endParaRPr>
                    </a:p>
                  </a:txBody>
                  <a:tcPr/>
                </a:tc>
                <a:tc>
                  <a:txBody>
                    <a:bodyPr/>
                    <a:lstStyle/>
                    <a:p>
                      <a:pPr algn="ctr"/>
                      <a:r>
                        <a:rPr lang="en-GB" dirty="0" smtClean="0">
                          <a:solidFill>
                            <a:schemeClr val="bg1"/>
                          </a:solidFill>
                        </a:rPr>
                        <a:t>IPv6</a:t>
                      </a:r>
                      <a:r>
                        <a:rPr lang="en-GB" baseline="0" dirty="0" smtClean="0">
                          <a:solidFill>
                            <a:schemeClr val="bg1"/>
                          </a:solidFill>
                        </a:rPr>
                        <a:t> </a:t>
                      </a:r>
                      <a:r>
                        <a:rPr lang="en-GB" baseline="0" dirty="0" err="1" smtClean="0">
                          <a:solidFill>
                            <a:schemeClr val="bg1"/>
                          </a:solidFill>
                        </a:rPr>
                        <a:t>Dest</a:t>
                      </a:r>
                      <a:endParaRPr lang="en-GB" dirty="0">
                        <a:solidFill>
                          <a:schemeClr val="bg1"/>
                        </a:solidFill>
                      </a:endParaRPr>
                    </a:p>
                  </a:txBody>
                  <a:tcPr/>
                </a:tc>
                <a:tc>
                  <a:txBody>
                    <a:bodyPr/>
                    <a:lstStyle/>
                    <a:p>
                      <a:pPr algn="ctr"/>
                      <a:r>
                        <a:rPr lang="en-GB" dirty="0" smtClean="0">
                          <a:solidFill>
                            <a:schemeClr val="bg1"/>
                          </a:solidFill>
                        </a:rPr>
                        <a:t>Payload</a:t>
                      </a:r>
                      <a:endParaRPr lang="en-GB" dirty="0">
                        <a:solidFill>
                          <a:schemeClr val="bg1"/>
                        </a:solidFill>
                      </a:endParaRPr>
                    </a:p>
                  </a:txBody>
                  <a:tcPr/>
                </a:tc>
              </a:tr>
            </a:tbl>
          </a:graphicData>
        </a:graphic>
      </p:graphicFrame>
      <p:sp>
        <p:nvSpPr>
          <p:cNvPr id="37" name="Rectangle 36"/>
          <p:cNvSpPr/>
          <p:nvPr/>
        </p:nvSpPr>
        <p:spPr>
          <a:xfrm>
            <a:off x="993726"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9" name="Elbow Connector 38"/>
          <p:cNvCxnSpPr>
            <a:stCxn id="15" idx="2"/>
            <a:endCxn id="37" idx="0"/>
          </p:cNvCxnSpPr>
          <p:nvPr/>
        </p:nvCxnSpPr>
        <p:spPr>
          <a:xfrm rot="5400000">
            <a:off x="3415195" y="354499"/>
            <a:ext cx="2142780" cy="6547562"/>
          </a:xfrm>
          <a:prstGeom prst="bentConnector3">
            <a:avLst>
              <a:gd name="adj1" fmla="val 82716"/>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2" name="Right Brace 51"/>
          <p:cNvSpPr/>
          <p:nvPr/>
        </p:nvSpPr>
        <p:spPr>
          <a:xfrm rot="5400000">
            <a:off x="3330557" y="1096370"/>
            <a:ext cx="401643" cy="303057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4" name="Rectangle 63"/>
          <p:cNvSpPr/>
          <p:nvPr/>
        </p:nvSpPr>
        <p:spPr>
          <a:xfrm>
            <a:off x="4973643"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5" name="Rectangle 64"/>
          <p:cNvSpPr/>
          <p:nvPr/>
        </p:nvSpPr>
        <p:spPr>
          <a:xfrm>
            <a:off x="6288111"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67" name="Elbow Connector 66"/>
          <p:cNvCxnSpPr>
            <a:stCxn id="52" idx="1"/>
            <a:endCxn id="64" idx="0"/>
          </p:cNvCxnSpPr>
          <p:nvPr/>
        </p:nvCxnSpPr>
        <p:spPr>
          <a:xfrm rot="16200000" flipH="1">
            <a:off x="3418454" y="2925404"/>
            <a:ext cx="1887189" cy="1661343"/>
          </a:xfrm>
          <a:prstGeom prst="bentConnector3">
            <a:avLst>
              <a:gd name="adj1" fmla="val 7586"/>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2" name="Right Brace 71"/>
          <p:cNvSpPr/>
          <p:nvPr/>
        </p:nvSpPr>
        <p:spPr>
          <a:xfrm rot="5400000">
            <a:off x="1486652" y="2680484"/>
            <a:ext cx="438156" cy="157005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4" name="Shape 73"/>
          <p:cNvCxnSpPr>
            <a:stCxn id="72" idx="1"/>
            <a:endCxn id="65" idx="0"/>
          </p:cNvCxnSpPr>
          <p:nvPr/>
        </p:nvCxnSpPr>
        <p:spPr>
          <a:xfrm rot="16200000" flipH="1">
            <a:off x="3598920" y="1791402"/>
            <a:ext cx="1015078" cy="4801459"/>
          </a:xfrm>
          <a:prstGeom prst="bentConnector3">
            <a:avLst>
              <a:gd name="adj1" fmla="val 15184"/>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8848763" y="142830"/>
            <a:ext cx="141310" cy="141310"/>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
        <p:nvSpPr>
          <p:cNvPr id="36" name="Oval 35"/>
          <p:cNvSpPr/>
          <p:nvPr/>
        </p:nvSpPr>
        <p:spPr>
          <a:xfrm>
            <a:off x="1760499" y="4524390"/>
            <a:ext cx="1862163" cy="12779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dissolve">
                                      <p:cBhvr>
                                        <p:cTn id="12" dur="500"/>
                                        <p:tgtEl>
                                          <p:spTgt spid="52"/>
                                        </p:tgtEl>
                                      </p:cBhvr>
                                    </p:animEffect>
                                  </p:childTnLst>
                                </p:cTn>
                              </p:par>
                              <p:par>
                                <p:cTn id="13" presetID="9" presetClass="entr" presetSubtype="0"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dissolv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dissolve">
                                      <p:cBhvr>
                                        <p:cTn id="20" dur="500"/>
                                        <p:tgtEl>
                                          <p:spTgt spid="72"/>
                                        </p:tgtEl>
                                      </p:cBhvr>
                                    </p:animEffect>
                                  </p:childTnLst>
                                </p:cTn>
                              </p:par>
                              <p:par>
                                <p:cTn id="21" presetID="9"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dissolve">
                                      <p:cBhvr>
                                        <p:cTn id="23" dur="500"/>
                                        <p:tgtEl>
                                          <p:spTgt spid="7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dissolve">
                                      <p:cBhvr>
                                        <p:cTn id="28" dur="500"/>
                                        <p:tgtEl>
                                          <p:spTgt spid="2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dissolv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dissolve">
                                      <p:cBhvr>
                                        <p:cTn id="41" dur="500"/>
                                        <p:tgtEl>
                                          <p:spTgt spid="36"/>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animBg="1"/>
      <p:bldP spid="72" grpId="0" animBg="1"/>
      <p:bldP spid="35"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6to4 Configuration </a:t>
            </a:r>
            <a:r>
              <a:rPr lang="en-GB" i="1" dirty="0" smtClean="0"/>
              <a:t>(reference)</a:t>
            </a:r>
            <a:endParaRPr lang="en-GB" i="1" dirty="0"/>
          </a:p>
        </p:txBody>
      </p:sp>
      <p:sp>
        <p:nvSpPr>
          <p:cNvPr id="9" name="Rounded Rectangle 8"/>
          <p:cNvSpPr/>
          <p:nvPr/>
        </p:nvSpPr>
        <p:spPr>
          <a:xfrm>
            <a:off x="185645" y="4086234"/>
            <a:ext cx="1241442" cy="14605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0" name="TextBox 9"/>
          <p:cNvSpPr txBox="1"/>
          <p:nvPr/>
        </p:nvSpPr>
        <p:spPr>
          <a:xfrm>
            <a:off x="514262" y="4086234"/>
            <a:ext cx="684483"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Relay</a:t>
            </a:r>
          </a:p>
        </p:txBody>
      </p:sp>
      <p:pic>
        <p:nvPicPr>
          <p:cNvPr id="11" name="Picture 4"/>
          <p:cNvPicPr>
            <a:picLocks noChangeAspect="1" noChangeArrowheads="1"/>
          </p:cNvPicPr>
          <p:nvPr/>
        </p:nvPicPr>
        <p:blipFill>
          <a:blip r:embed="rId2" cstate="print">
            <a:duotone>
              <a:prstClr val="black"/>
              <a:schemeClr val="accent3">
                <a:tint val="45000"/>
                <a:satMod val="400000"/>
              </a:schemeClr>
            </a:duotone>
          </a:blip>
          <a:stretch>
            <a:fillRect/>
          </a:stretch>
        </p:blipFill>
        <p:spPr bwMode="auto">
          <a:xfrm>
            <a:off x="477749" y="4670442"/>
            <a:ext cx="753948" cy="753948"/>
          </a:xfrm>
          <a:prstGeom prst="rect">
            <a:avLst/>
          </a:prstGeom>
          <a:noFill/>
          <a:ln>
            <a:noFill/>
          </a:ln>
        </p:spPr>
      </p:pic>
      <p:pic>
        <p:nvPicPr>
          <p:cNvPr id="12"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258671" y="4999059"/>
            <a:ext cx="620721" cy="499055"/>
          </a:xfrm>
          <a:prstGeom prst="rect">
            <a:avLst/>
          </a:prstGeom>
          <a:noFill/>
        </p:spPr>
      </p:pic>
      <p:sp>
        <p:nvSpPr>
          <p:cNvPr id="13" name="Rounded Rectangle 12"/>
          <p:cNvSpPr/>
          <p:nvPr/>
        </p:nvSpPr>
        <p:spPr>
          <a:xfrm>
            <a:off x="112619" y="1712889"/>
            <a:ext cx="1241442" cy="14605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4" name="Picture 13" descr="laptop"/>
          <p:cNvPicPr>
            <a:picLocks noChangeAspect="1" noChangeArrowheads="1"/>
          </p:cNvPicPr>
          <p:nvPr/>
        </p:nvPicPr>
        <p:blipFill>
          <a:blip r:embed="rId4" cstate="print"/>
          <a:srcRect/>
          <a:stretch>
            <a:fillRect/>
          </a:stretch>
        </p:blipFill>
        <p:spPr bwMode="auto">
          <a:xfrm>
            <a:off x="141582" y="2336243"/>
            <a:ext cx="1139453" cy="837166"/>
          </a:xfrm>
          <a:prstGeom prst="rect">
            <a:avLst/>
          </a:prstGeom>
          <a:noFill/>
          <a:ln w="9525">
            <a:noFill/>
            <a:miter lim="800000"/>
            <a:headEnd/>
            <a:tailEnd/>
          </a:ln>
        </p:spPr>
      </p:pic>
      <p:pic>
        <p:nvPicPr>
          <p:cNvPr id="15"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441236" y="2564815"/>
            <a:ext cx="620721" cy="499055"/>
          </a:xfrm>
          <a:prstGeom prst="rect">
            <a:avLst/>
          </a:prstGeom>
          <a:noFill/>
        </p:spPr>
      </p:pic>
      <p:sp>
        <p:nvSpPr>
          <p:cNvPr id="16" name="TextBox 15"/>
          <p:cNvSpPr txBox="1"/>
          <p:nvPr/>
        </p:nvSpPr>
        <p:spPr>
          <a:xfrm>
            <a:off x="80901" y="1676376"/>
            <a:ext cx="1338636"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Host/Router</a:t>
            </a:r>
          </a:p>
        </p:txBody>
      </p:sp>
      <p:sp>
        <p:nvSpPr>
          <p:cNvPr id="17" name="TextBox 16"/>
          <p:cNvSpPr txBox="1"/>
          <p:nvPr/>
        </p:nvSpPr>
        <p:spPr>
          <a:xfrm>
            <a:off x="1759677" y="4487877"/>
            <a:ext cx="45719" cy="369332"/>
          </a:xfrm>
          <a:prstGeom prst="rect">
            <a:avLst/>
          </a:prstGeom>
        </p:spPr>
        <p:txBody>
          <a:bodyPr wrap="square" rtlCol="0">
            <a:spAutoFit/>
          </a:bodyPr>
          <a:lstStyle/>
          <a:p>
            <a:endParaRPr lang="en-GB" dirty="0" smtClean="0">
              <a:solidFill>
                <a:schemeClr val="bg1"/>
              </a:solidFill>
            </a:endParaRPr>
          </a:p>
        </p:txBody>
      </p:sp>
      <p:sp>
        <p:nvSpPr>
          <p:cNvPr id="18" name="TextBox 17"/>
          <p:cNvSpPr txBox="1"/>
          <p:nvPr/>
        </p:nvSpPr>
        <p:spPr>
          <a:xfrm>
            <a:off x="1467573" y="1895454"/>
            <a:ext cx="5143780" cy="923330"/>
          </a:xfrm>
          <a:prstGeom prst="rect">
            <a:avLst/>
          </a:prstGeom>
        </p:spPr>
        <p:txBody>
          <a:bodyPr wrap="none" rtlCol="0">
            <a:spAutoFit/>
          </a:bodyPr>
          <a:lstStyle/>
          <a:p>
            <a:r>
              <a:rPr lang="en-US" dirty="0" smtClean="0">
                <a:solidFill>
                  <a:schemeClr val="bg1"/>
                </a:solidFill>
              </a:rPr>
              <a:t>:: Set name of 6to4 relay</a:t>
            </a:r>
          </a:p>
          <a:p>
            <a:r>
              <a:rPr lang="en-US" dirty="0" err="1" smtClean="0">
                <a:solidFill>
                  <a:schemeClr val="bg1"/>
                </a:solidFill>
              </a:rPr>
              <a:t>netsh</a:t>
            </a:r>
            <a:r>
              <a:rPr lang="en-US" dirty="0" smtClean="0">
                <a:solidFill>
                  <a:schemeClr val="bg1"/>
                </a:solidFill>
              </a:rPr>
              <a:t> interface 6to4 set relay corprelay.example.com</a:t>
            </a:r>
          </a:p>
          <a:p>
            <a:r>
              <a:rPr lang="en-US" dirty="0" smtClean="0">
                <a:solidFill>
                  <a:schemeClr val="bg1"/>
                </a:solidFill>
              </a:rPr>
              <a:t>:: host must be able to resolve FQDN</a:t>
            </a:r>
            <a:endParaRPr lang="en-GB" dirty="0" smtClean="0">
              <a:solidFill>
                <a:schemeClr val="bg1"/>
              </a:solidFill>
            </a:endParaRPr>
          </a:p>
        </p:txBody>
      </p:sp>
      <p:sp>
        <p:nvSpPr>
          <p:cNvPr id="19" name="TextBox 18"/>
          <p:cNvSpPr txBox="1"/>
          <p:nvPr/>
        </p:nvSpPr>
        <p:spPr>
          <a:xfrm>
            <a:off x="1394547" y="3465513"/>
            <a:ext cx="7778091" cy="2862322"/>
          </a:xfrm>
          <a:prstGeom prst="rect">
            <a:avLst/>
          </a:prstGeom>
        </p:spPr>
        <p:txBody>
          <a:bodyPr wrap="none" rtlCol="0">
            <a:spAutoFit/>
          </a:bodyPr>
          <a:lstStyle/>
          <a:p>
            <a:r>
              <a:rPr lang="en-GB" dirty="0" smtClean="0">
                <a:solidFill>
                  <a:schemeClr val="bg1"/>
                </a:solidFill>
              </a:rPr>
              <a:t>::Enable 6to4 Interface</a:t>
            </a:r>
          </a:p>
          <a:p>
            <a:r>
              <a:rPr lang="en-GB" dirty="0" err="1" smtClean="0">
                <a:solidFill>
                  <a:schemeClr val="bg1"/>
                </a:solidFill>
              </a:rPr>
              <a:t>netsh</a:t>
            </a:r>
            <a:r>
              <a:rPr lang="en-GB" dirty="0" smtClean="0">
                <a:solidFill>
                  <a:schemeClr val="bg1"/>
                </a:solidFill>
              </a:rPr>
              <a:t> interface 6to4 set state enabled</a:t>
            </a:r>
          </a:p>
          <a:p>
            <a:r>
              <a:rPr lang="en-GB" dirty="0" smtClean="0">
                <a:solidFill>
                  <a:schemeClr val="bg1"/>
                </a:solidFill>
              </a:rPr>
              <a:t>::Enable forwarding on 6to4 interface</a:t>
            </a:r>
          </a:p>
          <a:p>
            <a:r>
              <a:rPr lang="en-GB" dirty="0" err="1" smtClean="0">
                <a:solidFill>
                  <a:schemeClr val="bg1"/>
                </a:solidFill>
              </a:rPr>
              <a:t>netsh</a:t>
            </a:r>
            <a:r>
              <a:rPr lang="en-GB" dirty="0" smtClean="0">
                <a:solidFill>
                  <a:schemeClr val="bg1"/>
                </a:solidFill>
              </a:rPr>
              <a:t> interface ipv6 set interface “6to4 Adapter” forwarding=enabled</a:t>
            </a:r>
          </a:p>
          <a:p>
            <a:r>
              <a:rPr lang="en-GB" dirty="0" smtClean="0">
                <a:solidFill>
                  <a:schemeClr val="bg1"/>
                </a:solidFill>
              </a:rPr>
              <a:t>::Set fixed IP for </a:t>
            </a:r>
            <a:r>
              <a:rPr lang="en-GB" dirty="0" err="1" smtClean="0">
                <a:solidFill>
                  <a:schemeClr val="bg1"/>
                </a:solidFill>
              </a:rPr>
              <a:t>DAcorp</a:t>
            </a:r>
            <a:r>
              <a:rPr lang="en-GB" dirty="0" smtClean="0">
                <a:solidFill>
                  <a:schemeClr val="bg1"/>
                </a:solidFill>
              </a:rPr>
              <a:t> interface</a:t>
            </a:r>
          </a:p>
          <a:p>
            <a:r>
              <a:rPr lang="en-GB" dirty="0" err="1" smtClean="0">
                <a:solidFill>
                  <a:schemeClr val="bg1"/>
                </a:solidFill>
              </a:rPr>
              <a:t>netsh</a:t>
            </a:r>
            <a:r>
              <a:rPr lang="en-GB" dirty="0" smtClean="0">
                <a:solidFill>
                  <a:schemeClr val="bg1"/>
                </a:solidFill>
              </a:rPr>
              <a:t> interface ipv6 set address </a:t>
            </a:r>
            <a:r>
              <a:rPr lang="en-GB" dirty="0" err="1" smtClean="0">
                <a:solidFill>
                  <a:schemeClr val="bg1"/>
                </a:solidFill>
              </a:rPr>
              <a:t>dacorp</a:t>
            </a:r>
            <a:r>
              <a:rPr lang="en-GB" dirty="0" smtClean="0">
                <a:solidFill>
                  <a:schemeClr val="bg1"/>
                </a:solidFill>
              </a:rPr>
              <a:t> fd00:9999:0:1::200/64</a:t>
            </a:r>
          </a:p>
          <a:p>
            <a:r>
              <a:rPr lang="en-GB" dirty="0" smtClean="0">
                <a:solidFill>
                  <a:schemeClr val="bg1"/>
                </a:solidFill>
              </a:rPr>
              <a:t>::Enable forwarding and advertising on </a:t>
            </a:r>
            <a:r>
              <a:rPr lang="en-GB" dirty="0" err="1" smtClean="0">
                <a:solidFill>
                  <a:schemeClr val="bg1"/>
                </a:solidFill>
              </a:rPr>
              <a:t>DACorp</a:t>
            </a:r>
            <a:r>
              <a:rPr lang="en-GB" dirty="0" smtClean="0">
                <a:solidFill>
                  <a:schemeClr val="bg1"/>
                </a:solidFill>
              </a:rPr>
              <a:t> interface</a:t>
            </a:r>
          </a:p>
          <a:p>
            <a:r>
              <a:rPr lang="en-GB" dirty="0" err="1" smtClean="0">
                <a:solidFill>
                  <a:schemeClr val="bg1"/>
                </a:solidFill>
              </a:rPr>
              <a:t>netsh</a:t>
            </a:r>
            <a:r>
              <a:rPr lang="en-GB" dirty="0" smtClean="0">
                <a:solidFill>
                  <a:schemeClr val="bg1"/>
                </a:solidFill>
              </a:rPr>
              <a:t> interface ipv6 set interface </a:t>
            </a:r>
            <a:r>
              <a:rPr lang="en-GB" dirty="0" err="1" smtClean="0">
                <a:solidFill>
                  <a:schemeClr val="bg1"/>
                </a:solidFill>
              </a:rPr>
              <a:t>DACorp</a:t>
            </a:r>
            <a:r>
              <a:rPr lang="en-GB" dirty="0" smtClean="0">
                <a:solidFill>
                  <a:schemeClr val="bg1"/>
                </a:solidFill>
              </a:rPr>
              <a:t> forwarding=enabled advertise=enabled</a:t>
            </a:r>
          </a:p>
          <a:p>
            <a:r>
              <a:rPr lang="en-GB" dirty="0" smtClean="0">
                <a:solidFill>
                  <a:schemeClr val="bg1"/>
                </a:solidFill>
              </a:rPr>
              <a:t>::Add DNS record for relay</a:t>
            </a:r>
          </a:p>
          <a:p>
            <a:r>
              <a:rPr lang="en-GB" dirty="0" smtClean="0">
                <a:solidFill>
                  <a:schemeClr val="bg1"/>
                </a:solidFill>
              </a:rPr>
              <a:t>corprelay.example.com 144.19.0.10</a:t>
            </a:r>
          </a:p>
        </p:txBody>
      </p:sp>
      <p:sp>
        <p:nvSpPr>
          <p:cNvPr id="21" name="Oval 20"/>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dirty="0" smtClean="0"/>
              <a:t>Intra-Site Automatic Tunnel Addressing Protocol (ISATAP)</a:t>
            </a:r>
            <a:endParaRPr lang="en-GB" dirty="0"/>
          </a:p>
        </p:txBody>
      </p:sp>
      <p:sp>
        <p:nvSpPr>
          <p:cNvPr id="3" name="Content Placeholder 2"/>
          <p:cNvSpPr>
            <a:spLocks noGrp="1"/>
          </p:cNvSpPr>
          <p:nvPr>
            <p:ph idx="1"/>
          </p:nvPr>
        </p:nvSpPr>
        <p:spPr/>
        <p:txBody>
          <a:bodyPr/>
          <a:lstStyle/>
          <a:p>
            <a:r>
              <a:rPr lang="en-GB" dirty="0" smtClean="0"/>
              <a:t>ISATAP is similar to 6to4 as it tunnels IPv6 within an IPv4 packet</a:t>
            </a:r>
          </a:p>
          <a:p>
            <a:pPr lvl="1"/>
            <a:r>
              <a:rPr lang="en-GB" dirty="0" smtClean="0"/>
              <a:t>Protocol ID 41</a:t>
            </a:r>
          </a:p>
          <a:p>
            <a:r>
              <a:rPr lang="en-GB" dirty="0" smtClean="0"/>
              <a:t>ISATAP is used for tunnelling IPv6 across IPv4 intranets</a:t>
            </a:r>
            <a:endParaRPr lang="en-GB" dirty="0"/>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loud 29"/>
          <p:cNvSpPr/>
          <p:nvPr/>
        </p:nvSpPr>
        <p:spPr>
          <a:xfrm>
            <a:off x="6653241" y="2041506"/>
            <a:ext cx="2271681" cy="2263806"/>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Native IPv6</a:t>
            </a:r>
            <a:br>
              <a:rPr lang="en-GB" dirty="0" smtClean="0"/>
            </a:br>
            <a:r>
              <a:rPr lang="en-GB" dirty="0" smtClean="0"/>
              <a:t>Intranet</a:t>
            </a:r>
            <a:endParaRPr lang="en-GB" dirty="0"/>
          </a:p>
        </p:txBody>
      </p:sp>
      <p:sp>
        <p:nvSpPr>
          <p:cNvPr id="2" name="Title 1"/>
          <p:cNvSpPr>
            <a:spLocks noGrp="1"/>
          </p:cNvSpPr>
          <p:nvPr>
            <p:ph type="title"/>
          </p:nvPr>
        </p:nvSpPr>
        <p:spPr/>
        <p:txBody>
          <a:bodyPr/>
          <a:lstStyle/>
          <a:p>
            <a:r>
              <a:rPr lang="en-GB" dirty="0" smtClean="0"/>
              <a:t>ISATAP Components</a:t>
            </a:r>
            <a:endParaRPr lang="en-GB" dirty="0"/>
          </a:p>
        </p:txBody>
      </p:sp>
      <p:sp>
        <p:nvSpPr>
          <p:cNvPr id="9" name="Cloud 8"/>
          <p:cNvSpPr/>
          <p:nvPr/>
        </p:nvSpPr>
        <p:spPr>
          <a:xfrm>
            <a:off x="774648" y="1311246"/>
            <a:ext cx="5367411" cy="4162482"/>
          </a:xfrm>
          <a:prstGeom prst="clou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sp>
        <p:nvSpPr>
          <p:cNvPr id="10" name="Rectangle 9"/>
          <p:cNvSpPr/>
          <p:nvPr/>
        </p:nvSpPr>
        <p:spPr>
          <a:xfrm rot="17945938">
            <a:off x="1135368" y="3371374"/>
            <a:ext cx="2856834" cy="33219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smtClean="0"/>
              <a:t>Tunnel</a:t>
            </a:r>
            <a:endParaRPr lang="en-GB" dirty="0"/>
          </a:p>
        </p:txBody>
      </p:sp>
      <p:sp>
        <p:nvSpPr>
          <p:cNvPr id="11" name="Rectangle 10"/>
          <p:cNvSpPr/>
          <p:nvPr/>
        </p:nvSpPr>
        <p:spPr>
          <a:xfrm rot="20658290">
            <a:off x="1267583" y="4250845"/>
            <a:ext cx="5586489" cy="36513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smtClean="0"/>
              <a:t>Tunnel</a:t>
            </a:r>
            <a:endParaRPr lang="en-GB" dirty="0"/>
          </a:p>
        </p:txBody>
      </p:sp>
      <p:sp>
        <p:nvSpPr>
          <p:cNvPr id="12" name="Rounded Rectangle 11"/>
          <p:cNvSpPr/>
          <p:nvPr/>
        </p:nvSpPr>
        <p:spPr>
          <a:xfrm>
            <a:off x="5849955" y="2406637"/>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3" name="TextBox 12"/>
          <p:cNvSpPr txBox="1"/>
          <p:nvPr/>
        </p:nvSpPr>
        <p:spPr>
          <a:xfrm>
            <a:off x="6079531" y="2479662"/>
            <a:ext cx="865814" cy="646331"/>
          </a:xfrm>
          <a:prstGeom prst="rect">
            <a:avLst/>
          </a:prstGeom>
        </p:spPr>
        <p:txBody>
          <a:bodyPr wrap="none" rtlCol="0">
            <a:spAutoFit/>
          </a:bodyPr>
          <a:lstStyle/>
          <a:p>
            <a:r>
              <a:rPr lang="en-GB" dirty="0" smtClean="0">
                <a:solidFill>
                  <a:schemeClr val="bg1"/>
                </a:solidFill>
              </a:rPr>
              <a:t>ISATAP </a:t>
            </a:r>
            <a:br>
              <a:rPr lang="en-GB" dirty="0" smtClean="0">
                <a:solidFill>
                  <a:schemeClr val="bg1"/>
                </a:solidFill>
              </a:rPr>
            </a:br>
            <a:r>
              <a:rPr lang="en-GB" dirty="0" smtClean="0">
                <a:solidFill>
                  <a:schemeClr val="bg1"/>
                </a:solidFill>
              </a:rPr>
              <a:t>Router</a:t>
            </a:r>
          </a:p>
        </p:txBody>
      </p:sp>
      <p:sp>
        <p:nvSpPr>
          <p:cNvPr id="18" name="Rounded Rectangle 17"/>
          <p:cNvSpPr/>
          <p:nvPr/>
        </p:nvSpPr>
        <p:spPr>
          <a:xfrm>
            <a:off x="2490759" y="131124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9" name="Picture 18" descr="laptop"/>
          <p:cNvPicPr>
            <a:picLocks noChangeAspect="1" noChangeArrowheads="1"/>
          </p:cNvPicPr>
          <p:nvPr/>
        </p:nvPicPr>
        <p:blipFill>
          <a:blip r:embed="rId2" cstate="print"/>
          <a:srcRect/>
          <a:stretch>
            <a:fillRect/>
          </a:stretch>
        </p:blipFill>
        <p:spPr bwMode="auto">
          <a:xfrm>
            <a:off x="2519722" y="2080651"/>
            <a:ext cx="1139453" cy="837166"/>
          </a:xfrm>
          <a:prstGeom prst="rect">
            <a:avLst/>
          </a:prstGeom>
          <a:noFill/>
          <a:ln w="9525">
            <a:noFill/>
            <a:miter lim="800000"/>
            <a:headEnd/>
            <a:tailEnd/>
          </a:ln>
        </p:spPr>
      </p:pic>
      <p:sp>
        <p:nvSpPr>
          <p:cNvPr id="20" name="TextBox 19"/>
          <p:cNvSpPr txBox="1"/>
          <p:nvPr/>
        </p:nvSpPr>
        <p:spPr>
          <a:xfrm>
            <a:off x="2702287" y="1420785"/>
            <a:ext cx="807978" cy="646331"/>
          </a:xfrm>
          <a:prstGeom prst="rect">
            <a:avLst/>
          </a:prstGeom>
        </p:spPr>
        <p:txBody>
          <a:bodyPr wrap="none" rtlCol="0">
            <a:spAutoFit/>
          </a:bodyPr>
          <a:lstStyle/>
          <a:p>
            <a:pPr algn="ctr"/>
            <a:r>
              <a:rPr lang="en-GB" dirty="0" smtClean="0">
                <a:solidFill>
                  <a:schemeClr val="bg1"/>
                </a:solidFill>
              </a:rPr>
              <a:t>ISATAP</a:t>
            </a:r>
            <a:br>
              <a:rPr lang="en-GB" dirty="0" smtClean="0">
                <a:solidFill>
                  <a:schemeClr val="bg1"/>
                </a:solidFill>
              </a:rPr>
            </a:br>
            <a:r>
              <a:rPr lang="en-GB" dirty="0" smtClean="0">
                <a:solidFill>
                  <a:schemeClr val="bg1"/>
                </a:solidFill>
              </a:rPr>
              <a:t>Host</a:t>
            </a:r>
          </a:p>
        </p:txBody>
      </p:sp>
      <p:pic>
        <p:nvPicPr>
          <p:cNvPr id="21"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2819376" y="2309223"/>
            <a:ext cx="620721" cy="499055"/>
          </a:xfrm>
          <a:prstGeom prst="rect">
            <a:avLst/>
          </a:prstGeom>
          <a:noFill/>
        </p:spPr>
      </p:pic>
      <p:pic>
        <p:nvPicPr>
          <p:cNvPr id="22" name="Picture 4"/>
          <p:cNvPicPr>
            <a:picLocks noChangeAspect="1" noChangeArrowheads="1"/>
          </p:cNvPicPr>
          <p:nvPr/>
        </p:nvPicPr>
        <p:blipFill>
          <a:blip r:embed="rId4" cstate="print"/>
          <a:stretch>
            <a:fillRect/>
          </a:stretch>
        </p:blipFill>
        <p:spPr bwMode="auto">
          <a:xfrm>
            <a:off x="6118371" y="3100383"/>
            <a:ext cx="753948" cy="753948"/>
          </a:xfrm>
          <a:prstGeom prst="rect">
            <a:avLst/>
          </a:prstGeom>
          <a:noFill/>
          <a:ln>
            <a:noFill/>
          </a:ln>
        </p:spPr>
      </p:pic>
      <p:pic>
        <p:nvPicPr>
          <p:cNvPr id="23"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6227910" y="3429000"/>
            <a:ext cx="620721" cy="499055"/>
          </a:xfrm>
          <a:prstGeom prst="rect">
            <a:avLst/>
          </a:prstGeom>
          <a:noFill/>
        </p:spPr>
      </p:pic>
      <p:sp>
        <p:nvSpPr>
          <p:cNvPr id="24" name="Rounded Rectangle 23"/>
          <p:cNvSpPr/>
          <p:nvPr/>
        </p:nvSpPr>
        <p:spPr>
          <a:xfrm>
            <a:off x="701622" y="4122747"/>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25" name="Picture 24" descr="laptop"/>
          <p:cNvPicPr>
            <a:picLocks noChangeAspect="1" noChangeArrowheads="1"/>
          </p:cNvPicPr>
          <p:nvPr/>
        </p:nvPicPr>
        <p:blipFill>
          <a:blip r:embed="rId2" cstate="print"/>
          <a:srcRect/>
          <a:stretch>
            <a:fillRect/>
          </a:stretch>
        </p:blipFill>
        <p:spPr bwMode="auto">
          <a:xfrm>
            <a:off x="730585" y="4892152"/>
            <a:ext cx="1139453" cy="837166"/>
          </a:xfrm>
          <a:prstGeom prst="rect">
            <a:avLst/>
          </a:prstGeom>
          <a:noFill/>
          <a:ln w="9525">
            <a:noFill/>
            <a:miter lim="800000"/>
            <a:headEnd/>
            <a:tailEnd/>
          </a:ln>
        </p:spPr>
      </p:pic>
      <p:sp>
        <p:nvSpPr>
          <p:cNvPr id="26" name="TextBox 25"/>
          <p:cNvSpPr txBox="1"/>
          <p:nvPr/>
        </p:nvSpPr>
        <p:spPr>
          <a:xfrm>
            <a:off x="913150" y="4232286"/>
            <a:ext cx="807978" cy="646331"/>
          </a:xfrm>
          <a:prstGeom prst="rect">
            <a:avLst/>
          </a:prstGeom>
        </p:spPr>
        <p:txBody>
          <a:bodyPr wrap="none" rtlCol="0">
            <a:spAutoFit/>
          </a:bodyPr>
          <a:lstStyle/>
          <a:p>
            <a:pPr algn="ctr"/>
            <a:r>
              <a:rPr lang="en-GB" dirty="0" smtClean="0">
                <a:solidFill>
                  <a:schemeClr val="bg1"/>
                </a:solidFill>
              </a:rPr>
              <a:t>ISATAP</a:t>
            </a:r>
            <a:br>
              <a:rPr lang="en-GB" dirty="0" smtClean="0">
                <a:solidFill>
                  <a:schemeClr val="bg1"/>
                </a:solidFill>
              </a:rPr>
            </a:br>
            <a:r>
              <a:rPr lang="en-GB" dirty="0" smtClean="0">
                <a:solidFill>
                  <a:schemeClr val="bg1"/>
                </a:solidFill>
              </a:rPr>
              <a:t>Host</a:t>
            </a:r>
          </a:p>
        </p:txBody>
      </p:sp>
      <p:pic>
        <p:nvPicPr>
          <p:cNvPr id="27"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1030239" y="5120724"/>
            <a:ext cx="620721" cy="499055"/>
          </a:xfrm>
          <a:prstGeom prst="rect">
            <a:avLst/>
          </a:prstGeom>
          <a:noFill/>
        </p:spPr>
      </p:pic>
      <p:sp>
        <p:nvSpPr>
          <p:cNvPr id="28" name="TextBox 27"/>
          <p:cNvSpPr txBox="1"/>
          <p:nvPr/>
        </p:nvSpPr>
        <p:spPr>
          <a:xfrm>
            <a:off x="3586149" y="2954331"/>
            <a:ext cx="1388457" cy="369332"/>
          </a:xfrm>
          <a:prstGeom prst="rect">
            <a:avLst/>
          </a:prstGeom>
        </p:spPr>
        <p:txBody>
          <a:bodyPr wrap="none" rtlCol="0">
            <a:spAutoFit/>
          </a:bodyPr>
          <a:lstStyle/>
          <a:p>
            <a:r>
              <a:rPr lang="en-GB" dirty="0" smtClean="0"/>
              <a:t>IPv4 Intranet</a:t>
            </a:r>
          </a:p>
        </p:txBody>
      </p:sp>
      <p:sp>
        <p:nvSpPr>
          <p:cNvPr id="29" name="Rounded Rectangular Callout 28"/>
          <p:cNvSpPr/>
          <p:nvPr/>
        </p:nvSpPr>
        <p:spPr>
          <a:xfrm>
            <a:off x="3074967" y="5729319"/>
            <a:ext cx="3030579" cy="839799"/>
          </a:xfrm>
          <a:prstGeom prst="wedgeRoundRectCallout">
            <a:avLst>
              <a:gd name="adj1" fmla="val 62816"/>
              <a:gd name="adj2" fmla="val -27197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Advertise to ISATAP Hosts:</a:t>
            </a:r>
          </a:p>
          <a:p>
            <a:pPr algn="ctr"/>
            <a:r>
              <a:rPr lang="en-GB" dirty="0" smtClean="0">
                <a:solidFill>
                  <a:schemeClr val="bg1"/>
                </a:solidFill>
              </a:rPr>
              <a:t>A ::/64 on ISATAP interface</a:t>
            </a:r>
          </a:p>
          <a:p>
            <a:pPr algn="ctr"/>
            <a:r>
              <a:rPr lang="en-GB" dirty="0" smtClean="0">
                <a:solidFill>
                  <a:schemeClr val="bg1"/>
                </a:solidFill>
              </a:rPr>
              <a:t>::/0 next hop A::1</a:t>
            </a:r>
          </a:p>
        </p:txBody>
      </p:sp>
      <p:sp>
        <p:nvSpPr>
          <p:cNvPr id="31" name="Rounded Rectangle 30"/>
          <p:cNvSpPr/>
          <p:nvPr/>
        </p:nvSpPr>
        <p:spPr>
          <a:xfrm>
            <a:off x="7346988" y="909603"/>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32" name="Picture 31" descr="laptop"/>
          <p:cNvPicPr>
            <a:picLocks noChangeAspect="1" noChangeArrowheads="1"/>
          </p:cNvPicPr>
          <p:nvPr/>
        </p:nvPicPr>
        <p:blipFill>
          <a:blip r:embed="rId2" cstate="print"/>
          <a:srcRect/>
          <a:stretch>
            <a:fillRect/>
          </a:stretch>
        </p:blipFill>
        <p:spPr bwMode="auto">
          <a:xfrm>
            <a:off x="7375951" y="1679008"/>
            <a:ext cx="1139453" cy="837166"/>
          </a:xfrm>
          <a:prstGeom prst="rect">
            <a:avLst/>
          </a:prstGeom>
          <a:noFill/>
          <a:ln w="9525">
            <a:noFill/>
            <a:miter lim="800000"/>
            <a:headEnd/>
            <a:tailEnd/>
          </a:ln>
        </p:spPr>
      </p:pic>
      <p:sp>
        <p:nvSpPr>
          <p:cNvPr id="33" name="TextBox 32"/>
          <p:cNvSpPr txBox="1"/>
          <p:nvPr/>
        </p:nvSpPr>
        <p:spPr>
          <a:xfrm>
            <a:off x="7429827" y="1019142"/>
            <a:ext cx="1065356" cy="646331"/>
          </a:xfrm>
          <a:prstGeom prst="rect">
            <a:avLst/>
          </a:prstGeom>
        </p:spPr>
        <p:txBody>
          <a:bodyPr wrap="none" rtlCol="0">
            <a:spAutoFit/>
          </a:bodyPr>
          <a:lstStyle/>
          <a:p>
            <a:pPr algn="ctr"/>
            <a:r>
              <a:rPr lang="en-GB" dirty="0" smtClean="0">
                <a:solidFill>
                  <a:schemeClr val="bg1"/>
                </a:solidFill>
              </a:rPr>
              <a:t>Native</a:t>
            </a:r>
            <a:br>
              <a:rPr lang="en-GB" dirty="0" smtClean="0">
                <a:solidFill>
                  <a:schemeClr val="bg1"/>
                </a:solidFill>
              </a:rPr>
            </a:br>
            <a:r>
              <a:rPr lang="en-GB" dirty="0" smtClean="0">
                <a:solidFill>
                  <a:schemeClr val="bg1"/>
                </a:solidFill>
              </a:rPr>
              <a:t>IPv6 Host</a:t>
            </a:r>
          </a:p>
        </p:txBody>
      </p:sp>
      <p:sp>
        <p:nvSpPr>
          <p:cNvPr id="34" name="TextBox 33"/>
          <p:cNvSpPr txBox="1"/>
          <p:nvPr/>
        </p:nvSpPr>
        <p:spPr>
          <a:xfrm>
            <a:off x="6470676" y="4013208"/>
            <a:ext cx="559769" cy="369332"/>
          </a:xfrm>
          <a:prstGeom prst="rect">
            <a:avLst/>
          </a:prstGeom>
        </p:spPr>
        <p:txBody>
          <a:bodyPr wrap="none" rtlCol="0">
            <a:spAutoFit/>
          </a:bodyPr>
          <a:lstStyle/>
          <a:p>
            <a:r>
              <a:rPr lang="en-GB" dirty="0" smtClean="0">
                <a:solidFill>
                  <a:schemeClr val="bg1"/>
                </a:solidFill>
              </a:rPr>
              <a:t>A::1</a:t>
            </a:r>
          </a:p>
        </p:txBody>
      </p:sp>
      <p:sp>
        <p:nvSpPr>
          <p:cNvPr id="36" name="Oval 3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loud 7"/>
          <p:cNvSpPr/>
          <p:nvPr/>
        </p:nvSpPr>
        <p:spPr>
          <a:xfrm>
            <a:off x="4645026" y="1493811"/>
            <a:ext cx="3322683" cy="2227293"/>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9" name="Cloud 8"/>
          <p:cNvSpPr/>
          <p:nvPr/>
        </p:nvSpPr>
        <p:spPr>
          <a:xfrm>
            <a:off x="1030239" y="1457298"/>
            <a:ext cx="3322683" cy="2227293"/>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14" name="Left-Up Arrow 13"/>
          <p:cNvSpPr/>
          <p:nvPr/>
        </p:nvSpPr>
        <p:spPr>
          <a:xfrm>
            <a:off x="1468395" y="1822428"/>
            <a:ext cx="6653241" cy="912825"/>
          </a:xfrm>
          <a:prstGeom prst="leftUpArrow">
            <a:avLst>
              <a:gd name="adj1" fmla="val 25000"/>
              <a:gd name="adj2" fmla="val 25000"/>
              <a:gd name="adj3" fmla="val 21968"/>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DirectAccess – Simple?</a:t>
            </a:r>
            <a:endParaRPr lang="en-GB" dirty="0"/>
          </a:p>
        </p:txBody>
      </p:sp>
      <p:sp>
        <p:nvSpPr>
          <p:cNvPr id="16" name="Content Placeholder 15"/>
          <p:cNvSpPr>
            <a:spLocks noGrp="1"/>
          </p:cNvSpPr>
          <p:nvPr>
            <p:ph idx="1"/>
          </p:nvPr>
        </p:nvSpPr>
        <p:spPr>
          <a:xfrm>
            <a:off x="457200" y="3940182"/>
            <a:ext cx="8229600" cy="2185982"/>
          </a:xfrm>
        </p:spPr>
        <p:txBody>
          <a:bodyPr/>
          <a:lstStyle/>
          <a:p>
            <a:r>
              <a:rPr lang="en-GB" dirty="0" smtClean="0"/>
              <a:t>When a DirectAccess client connects to the Internet it is automatically connected to the corporate Intranet</a:t>
            </a:r>
          </a:p>
          <a:p>
            <a:pPr lvl="1"/>
            <a:r>
              <a:rPr lang="en-GB" dirty="0" smtClean="0"/>
              <a:t>No user action required</a:t>
            </a:r>
          </a:p>
        </p:txBody>
      </p:sp>
      <p:graphicFrame>
        <p:nvGraphicFramePr>
          <p:cNvPr id="1489922" name="Object 2"/>
          <p:cNvGraphicFramePr>
            <a:graphicFrameLocks noChangeAspect="1"/>
          </p:cNvGraphicFramePr>
          <p:nvPr/>
        </p:nvGraphicFramePr>
        <p:xfrm>
          <a:off x="6616728" y="909603"/>
          <a:ext cx="657234" cy="921821"/>
        </p:xfrm>
        <a:graphic>
          <a:graphicData uri="http://schemas.openxmlformats.org/presentationml/2006/ole">
            <p:oleObj spid="_x0000_s1026" name="Visio" r:id="rId3" imgW="681228" imgH="955548" progId="Visio.Drawing.11">
              <p:embed/>
            </p:oleObj>
          </a:graphicData>
        </a:graphic>
      </p:graphicFrame>
      <p:graphicFrame>
        <p:nvGraphicFramePr>
          <p:cNvPr id="1489923" name="Object 3"/>
          <p:cNvGraphicFramePr>
            <a:graphicFrameLocks noChangeAspect="1"/>
          </p:cNvGraphicFramePr>
          <p:nvPr/>
        </p:nvGraphicFramePr>
        <p:xfrm>
          <a:off x="4206870" y="1931967"/>
          <a:ext cx="676110" cy="920760"/>
        </p:xfrm>
        <a:graphic>
          <a:graphicData uri="http://schemas.openxmlformats.org/presentationml/2006/ole">
            <p:oleObj spid="_x0000_s1027" name="Visio" r:id="rId4" imgW="695706" imgH="947547" progId="Visio.Drawing.11">
              <p:embed/>
            </p:oleObj>
          </a:graphicData>
        </a:graphic>
      </p:graphicFrame>
      <p:pic>
        <p:nvPicPr>
          <p:cNvPr id="5" name="Picture 4" descr="laptop"/>
          <p:cNvPicPr>
            <a:picLocks noChangeAspect="1" noChangeArrowheads="1"/>
          </p:cNvPicPr>
          <p:nvPr/>
        </p:nvPicPr>
        <p:blipFill>
          <a:blip r:embed="rId5" cstate="print"/>
          <a:srcRect/>
          <a:stretch>
            <a:fillRect/>
          </a:stretch>
        </p:blipFill>
        <p:spPr bwMode="auto">
          <a:xfrm>
            <a:off x="336492" y="2151045"/>
            <a:ext cx="1139453" cy="837166"/>
          </a:xfrm>
          <a:prstGeom prst="rect">
            <a:avLst/>
          </a:prstGeom>
          <a:noFill/>
          <a:ln w="9525">
            <a:noFill/>
            <a:miter lim="800000"/>
            <a:headEnd/>
            <a:tailEnd/>
          </a:ln>
        </p:spPr>
      </p:pic>
      <p:graphicFrame>
        <p:nvGraphicFramePr>
          <p:cNvPr id="1489924" name="Object 4"/>
          <p:cNvGraphicFramePr>
            <a:graphicFrameLocks noChangeAspect="1"/>
          </p:cNvGraphicFramePr>
          <p:nvPr/>
        </p:nvGraphicFramePr>
        <p:xfrm>
          <a:off x="7420014" y="2619377"/>
          <a:ext cx="681037" cy="955675"/>
        </p:xfrm>
        <a:graphic>
          <a:graphicData uri="http://schemas.openxmlformats.org/presentationml/2006/ole">
            <p:oleObj spid="_x0000_s1028" name="Visio" r:id="rId6" imgW="681228" imgH="955548" progId="Visio.Drawing.11">
              <p:embed/>
            </p:oleObj>
          </a:graphicData>
        </a:graphic>
      </p:graphicFrame>
      <p:graphicFrame>
        <p:nvGraphicFramePr>
          <p:cNvPr id="7" name="Object 3"/>
          <p:cNvGraphicFramePr>
            <a:graphicFrameLocks noChangeAspect="1"/>
          </p:cNvGraphicFramePr>
          <p:nvPr/>
        </p:nvGraphicFramePr>
        <p:xfrm>
          <a:off x="5192721" y="1055655"/>
          <a:ext cx="676110" cy="920760"/>
        </p:xfrm>
        <a:graphic>
          <a:graphicData uri="http://schemas.openxmlformats.org/presentationml/2006/ole">
            <p:oleObj spid="_x0000_s1029" name="Visio" r:id="rId7" imgW="695706" imgH="947547" progId="Visio.Drawing.11">
              <p:embed/>
            </p:oleObj>
          </a:graphicData>
        </a:graphic>
      </p:graphicFrame>
      <p:graphicFrame>
        <p:nvGraphicFramePr>
          <p:cNvPr id="1489926" name="Object 6"/>
          <p:cNvGraphicFramePr>
            <a:graphicFrameLocks noChangeAspect="1"/>
          </p:cNvGraphicFramePr>
          <p:nvPr/>
        </p:nvGraphicFramePr>
        <p:xfrm>
          <a:off x="5886468" y="2735253"/>
          <a:ext cx="681037" cy="1081087"/>
        </p:xfrm>
        <a:graphic>
          <a:graphicData uri="http://schemas.openxmlformats.org/presentationml/2006/ole">
            <p:oleObj spid="_x0000_s1030" name="Visio" r:id="rId8" imgW="681228" imgH="1081278" progId="Visio.Drawing.11">
              <p:embed/>
            </p:oleObj>
          </a:graphicData>
        </a:graphic>
      </p:graphicFrame>
      <p:sp>
        <p:nvSpPr>
          <p:cNvPr id="11" name="TextBox 10"/>
          <p:cNvSpPr txBox="1"/>
          <p:nvPr/>
        </p:nvSpPr>
        <p:spPr>
          <a:xfrm>
            <a:off x="5384463" y="1964278"/>
            <a:ext cx="1928926" cy="369332"/>
          </a:xfrm>
          <a:prstGeom prst="rect">
            <a:avLst/>
          </a:prstGeom>
        </p:spPr>
        <p:txBody>
          <a:bodyPr wrap="none" rtlCol="0">
            <a:spAutoFit/>
          </a:bodyPr>
          <a:lstStyle/>
          <a:p>
            <a:r>
              <a:rPr lang="en-GB" dirty="0" smtClean="0"/>
              <a:t>Corporate intranet</a:t>
            </a:r>
          </a:p>
        </p:txBody>
      </p:sp>
      <p:sp>
        <p:nvSpPr>
          <p:cNvPr id="12" name="TextBox 11"/>
          <p:cNvSpPr txBox="1"/>
          <p:nvPr/>
        </p:nvSpPr>
        <p:spPr>
          <a:xfrm>
            <a:off x="2271681" y="1931967"/>
            <a:ext cx="945067" cy="369332"/>
          </a:xfrm>
          <a:prstGeom prst="rect">
            <a:avLst/>
          </a:prstGeom>
        </p:spPr>
        <p:txBody>
          <a:bodyPr wrap="none" rtlCol="0">
            <a:spAutoFit/>
          </a:bodyPr>
          <a:lstStyle/>
          <a:p>
            <a:r>
              <a:rPr lang="en-GB" dirty="0" smtClean="0"/>
              <a:t>Internet</a:t>
            </a:r>
          </a:p>
        </p:txBody>
      </p:sp>
      <p:graphicFrame>
        <p:nvGraphicFramePr>
          <p:cNvPr id="15" name="Object 4"/>
          <p:cNvGraphicFramePr>
            <a:graphicFrameLocks noChangeAspect="1"/>
          </p:cNvGraphicFramePr>
          <p:nvPr/>
        </p:nvGraphicFramePr>
        <p:xfrm>
          <a:off x="7529553" y="909603"/>
          <a:ext cx="681037" cy="955675"/>
        </p:xfrm>
        <a:graphic>
          <a:graphicData uri="http://schemas.openxmlformats.org/presentationml/2006/ole">
            <p:oleObj spid="_x0000_s1031" name="Visio" r:id="rId9" imgW="681228" imgH="955548" progId="Visio.Drawing.11">
              <p:embed/>
            </p:oleObj>
          </a:graphicData>
        </a:graphic>
      </p:graphicFrame>
      <p:sp>
        <p:nvSpPr>
          <p:cNvPr id="18" name="Oval 17"/>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ISATAP Host Configuration</a:t>
            </a:r>
            <a:endParaRPr lang="en-US" dirty="0"/>
          </a:p>
        </p:txBody>
      </p:sp>
      <p:sp>
        <p:nvSpPr>
          <p:cNvPr id="3" name="Content Placeholder 2"/>
          <p:cNvSpPr>
            <a:spLocks noGrp="1"/>
          </p:cNvSpPr>
          <p:nvPr>
            <p:ph idx="1"/>
          </p:nvPr>
        </p:nvSpPr>
        <p:spPr>
          <a:xfrm>
            <a:off x="457200" y="3392683"/>
            <a:ext cx="8229600" cy="2592423"/>
          </a:xfrm>
        </p:spPr>
        <p:txBody>
          <a:bodyPr>
            <a:normAutofit/>
          </a:bodyPr>
          <a:lstStyle/>
          <a:p>
            <a:r>
              <a:rPr lang="it-IT" dirty="0" smtClean="0"/>
              <a:t>The ISATAP interface address is constructed from a combination of the IPv6 network address and the IPv4 address</a:t>
            </a:r>
          </a:p>
          <a:p>
            <a:pPr lvl="1"/>
            <a:r>
              <a:rPr lang="it-IT" dirty="0" smtClean="0"/>
              <a:t>The 32-bit IPv4 address is be written in dotted decimal notation</a:t>
            </a:r>
          </a:p>
          <a:p>
            <a:pPr lvl="2"/>
            <a:r>
              <a:rPr lang="en-GB" dirty="0" smtClean="0"/>
              <a:t>fd00:9999:0:100:0:5efe:10.40.99.120</a:t>
            </a:r>
            <a:endParaRPr lang="it-IT" dirty="0" smtClean="0"/>
          </a:p>
          <a:p>
            <a:pPr lvl="2"/>
            <a:endParaRPr lang="it-IT" dirty="0" smtClean="0"/>
          </a:p>
        </p:txBody>
      </p:sp>
      <p:graphicFrame>
        <p:nvGraphicFramePr>
          <p:cNvPr id="5" name="Table 4"/>
          <p:cNvGraphicFramePr>
            <a:graphicFrameLocks noGrp="1"/>
          </p:cNvGraphicFramePr>
          <p:nvPr/>
        </p:nvGraphicFramePr>
        <p:xfrm>
          <a:off x="1504908" y="1234588"/>
          <a:ext cx="6096000" cy="6400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en-GB" dirty="0" smtClean="0">
                          <a:solidFill>
                            <a:schemeClr val="bg1"/>
                          </a:solidFill>
                        </a:rPr>
                        <a:t>Network address</a:t>
                      </a:r>
                      <a:br>
                        <a:rPr lang="en-GB" dirty="0" smtClean="0">
                          <a:solidFill>
                            <a:schemeClr val="bg1"/>
                          </a:solidFill>
                        </a:rPr>
                      </a:br>
                      <a:r>
                        <a:rPr lang="en-GB" dirty="0" smtClean="0">
                          <a:solidFill>
                            <a:schemeClr val="bg1"/>
                          </a:solidFill>
                        </a:rPr>
                        <a:t>(64-bits)</a:t>
                      </a:r>
                      <a:endParaRPr lang="en-US" dirty="0">
                        <a:solidFill>
                          <a:schemeClr val="bg1"/>
                        </a:solidFill>
                      </a:endParaRPr>
                    </a:p>
                  </a:txBody>
                  <a:tcPr/>
                </a:tc>
                <a:tc>
                  <a:txBody>
                    <a:bodyPr/>
                    <a:lstStyle/>
                    <a:p>
                      <a:pPr algn="ctr"/>
                      <a:r>
                        <a:rPr lang="en-GB" dirty="0" smtClean="0">
                          <a:solidFill>
                            <a:schemeClr val="bg1"/>
                          </a:solidFill>
                        </a:rPr>
                        <a:t>0:5efe or 200:5efe</a:t>
                      </a:r>
                      <a:br>
                        <a:rPr lang="en-GB" dirty="0" smtClean="0">
                          <a:solidFill>
                            <a:schemeClr val="bg1"/>
                          </a:solidFill>
                        </a:rPr>
                      </a:br>
                      <a:r>
                        <a:rPr lang="en-GB" dirty="0" smtClean="0">
                          <a:solidFill>
                            <a:schemeClr val="bg1"/>
                          </a:solidFill>
                        </a:rPr>
                        <a:t>(32-bits)</a:t>
                      </a:r>
                      <a:endParaRPr lang="en-US" dirty="0">
                        <a:solidFill>
                          <a:schemeClr val="bg1"/>
                        </a:solidFill>
                      </a:endParaRPr>
                    </a:p>
                  </a:txBody>
                  <a:tcPr/>
                </a:tc>
                <a:tc>
                  <a:txBody>
                    <a:bodyPr/>
                    <a:lstStyle/>
                    <a:p>
                      <a:pPr algn="ctr"/>
                      <a:r>
                        <a:rPr lang="en-GB" dirty="0" smtClean="0">
                          <a:solidFill>
                            <a:schemeClr val="bg1"/>
                          </a:solidFill>
                        </a:rPr>
                        <a:t>IPv4 address</a:t>
                      </a:r>
                      <a:br>
                        <a:rPr lang="en-GB" dirty="0" smtClean="0">
                          <a:solidFill>
                            <a:schemeClr val="bg1"/>
                          </a:solidFill>
                        </a:rPr>
                      </a:br>
                      <a:r>
                        <a:rPr lang="en-GB" dirty="0" smtClean="0">
                          <a:solidFill>
                            <a:schemeClr val="bg1"/>
                          </a:solidFill>
                        </a:rPr>
                        <a:t>(32-bits)</a:t>
                      </a:r>
                      <a:endParaRPr lang="en-US" dirty="0">
                        <a:solidFill>
                          <a:schemeClr val="bg1"/>
                        </a:solidFill>
                      </a:endParaRPr>
                    </a:p>
                  </a:txBody>
                  <a:tcPr/>
                </a:tc>
              </a:tr>
            </a:tbl>
          </a:graphicData>
        </a:graphic>
      </p:graphicFrame>
      <p:sp>
        <p:nvSpPr>
          <p:cNvPr id="6" name="TextBox 5"/>
          <p:cNvSpPr txBox="1"/>
          <p:nvPr/>
        </p:nvSpPr>
        <p:spPr>
          <a:xfrm>
            <a:off x="3074967" y="2439517"/>
            <a:ext cx="3344505" cy="646331"/>
          </a:xfrm>
          <a:prstGeom prst="rect">
            <a:avLst/>
          </a:prstGeom>
        </p:spPr>
        <p:txBody>
          <a:bodyPr wrap="none" rtlCol="0">
            <a:spAutoFit/>
          </a:bodyPr>
          <a:lstStyle/>
          <a:p>
            <a:r>
              <a:rPr lang="en-GB" dirty="0" smtClean="0"/>
              <a:t>0:5efe for a private IPv4 address</a:t>
            </a:r>
          </a:p>
          <a:p>
            <a:r>
              <a:rPr lang="en-GB" dirty="0" smtClean="0"/>
              <a:t>200:5efe for a public IPv4 address</a:t>
            </a:r>
            <a:endParaRPr lang="en-US" dirty="0" smtClean="0"/>
          </a:p>
        </p:txBody>
      </p:sp>
      <p:sp>
        <p:nvSpPr>
          <p:cNvPr id="7" name="Up Arrow 6"/>
          <p:cNvSpPr/>
          <p:nvPr/>
        </p:nvSpPr>
        <p:spPr>
          <a:xfrm>
            <a:off x="4170357" y="2037874"/>
            <a:ext cx="803286" cy="36513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Oval 11"/>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ISATAP Host Configuration</a:t>
            </a:r>
            <a:endParaRPr lang="en-US" dirty="0"/>
          </a:p>
        </p:txBody>
      </p:sp>
      <p:sp>
        <p:nvSpPr>
          <p:cNvPr id="3" name="Content Placeholder 2"/>
          <p:cNvSpPr>
            <a:spLocks noGrp="1"/>
          </p:cNvSpPr>
          <p:nvPr>
            <p:ph idx="1"/>
          </p:nvPr>
        </p:nvSpPr>
        <p:spPr/>
        <p:txBody>
          <a:bodyPr>
            <a:normAutofit fontScale="92500" lnSpcReduction="10000"/>
          </a:bodyPr>
          <a:lstStyle/>
          <a:p>
            <a:r>
              <a:rPr lang="it-IT" dirty="0" smtClean="0"/>
              <a:t>The host can either be configured with the address of the ISATAP router or it can resolve it via DNS</a:t>
            </a:r>
          </a:p>
          <a:p>
            <a:pPr lvl="1"/>
            <a:r>
              <a:rPr lang="it-IT" dirty="0" smtClean="0"/>
              <a:t>If the host can resolve ISATAP via DNS, it automatically configures its ISATAP tunnel interface</a:t>
            </a:r>
          </a:p>
          <a:p>
            <a:pPr lvl="1"/>
            <a:r>
              <a:rPr lang="it-IT" dirty="0" smtClean="0"/>
              <a:t>The network address of the interface is  published  by the ISATAP router</a:t>
            </a:r>
          </a:p>
          <a:p>
            <a:r>
              <a:rPr lang="it-IT" dirty="0" smtClean="0"/>
              <a:t>The location of the ISATAP router is published in DNS with the key word ISATAP</a:t>
            </a:r>
          </a:p>
          <a:p>
            <a:pPr lvl="1"/>
            <a:r>
              <a:rPr lang="it-IT" dirty="0" smtClean="0"/>
              <a:t>For eample: isatap.example.com</a:t>
            </a:r>
          </a:p>
          <a:p>
            <a:pPr lvl="1"/>
            <a:r>
              <a:rPr lang="it-IT" dirty="0" smtClean="0"/>
              <a:t>DNS blocks the name isatap via the globalqueryblocklist </a:t>
            </a:r>
          </a:p>
          <a:p>
            <a:pPr lvl="2"/>
            <a:r>
              <a:rPr lang="it-IT" dirty="0" smtClean="0"/>
              <a:t>This must be cleared</a:t>
            </a:r>
          </a:p>
        </p:txBody>
      </p:sp>
      <p:sp>
        <p:nvSpPr>
          <p:cNvPr id="7" name="Oval 6"/>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3805227" y="1680578"/>
            <a:ext cx="4052943"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 IPv6</a:t>
            </a:r>
            <a:endParaRPr lang="en-GB" dirty="0"/>
          </a:p>
        </p:txBody>
      </p:sp>
      <p:sp>
        <p:nvSpPr>
          <p:cNvPr id="2" name="Title 1"/>
          <p:cNvSpPr>
            <a:spLocks noGrp="1"/>
          </p:cNvSpPr>
          <p:nvPr>
            <p:ph type="title"/>
          </p:nvPr>
        </p:nvSpPr>
        <p:spPr/>
        <p:txBody>
          <a:bodyPr>
            <a:normAutofit/>
          </a:bodyPr>
          <a:lstStyle/>
          <a:p>
            <a:r>
              <a:rPr lang="en-GB" dirty="0" smtClean="0"/>
              <a:t>ISATAP Host to ISATAP Host</a:t>
            </a:r>
            <a:endParaRPr lang="en-GB" dirty="0"/>
          </a:p>
        </p:txBody>
      </p:sp>
      <p:pic>
        <p:nvPicPr>
          <p:cNvPr id="1367042" name="Picture 2" descr="C:\Documents and Settings\John\Local Settings\Temporary Internet Files\Content.IE5\Z3BISEYX\MCj04113680000[1].wmf"/>
          <p:cNvPicPr>
            <a:picLocks noChangeAspect="1" noChangeArrowheads="1"/>
          </p:cNvPicPr>
          <p:nvPr/>
        </p:nvPicPr>
        <p:blipFill>
          <a:blip r:embed="rId2" cstate="print"/>
          <a:srcRect/>
          <a:stretch>
            <a:fillRect/>
          </a:stretch>
        </p:blipFill>
        <p:spPr bwMode="auto">
          <a:xfrm>
            <a:off x="3038454" y="1205910"/>
            <a:ext cx="1204929" cy="968755"/>
          </a:xfrm>
          <a:prstGeom prst="rect">
            <a:avLst/>
          </a:prstGeom>
          <a:noFill/>
        </p:spPr>
      </p:pic>
      <p:sp>
        <p:nvSpPr>
          <p:cNvPr id="6" name="TextBox 5"/>
          <p:cNvSpPr txBox="1"/>
          <p:nvPr/>
        </p:nvSpPr>
        <p:spPr>
          <a:xfrm>
            <a:off x="1943064" y="2155247"/>
            <a:ext cx="3670236" cy="369332"/>
          </a:xfrm>
          <a:prstGeom prst="rect">
            <a:avLst/>
          </a:prstGeom>
        </p:spPr>
        <p:txBody>
          <a:bodyPr wrap="none" rtlCol="0">
            <a:spAutoFit/>
          </a:bodyPr>
          <a:lstStyle/>
          <a:p>
            <a:r>
              <a:rPr lang="en-GB" dirty="0" smtClean="0"/>
              <a:t>fd00:9999:0:100:0:5efe:10.20.100.55</a:t>
            </a:r>
          </a:p>
        </p:txBody>
      </p:sp>
      <p:grpSp>
        <p:nvGrpSpPr>
          <p:cNvPr id="3" name="Group 6"/>
          <p:cNvGrpSpPr/>
          <p:nvPr/>
        </p:nvGrpSpPr>
        <p:grpSpPr bwMode="ltGray">
          <a:xfrm>
            <a:off x="7054884" y="1384272"/>
            <a:ext cx="1277955" cy="730260"/>
            <a:chOff x="5375287" y="3903669"/>
            <a:chExt cx="1825649" cy="1131903"/>
          </a:xfrm>
        </p:grpSpPr>
        <p:sp>
          <p:nvSpPr>
            <p:cNvPr id="8" name="Rounded Rectangle 7"/>
            <p:cNvSpPr/>
            <p:nvPr/>
          </p:nvSpPr>
          <p:spPr bwMode="ltGray">
            <a:xfrm>
              <a:off x="5886468" y="4743467"/>
              <a:ext cx="839799" cy="219079"/>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bwMode="ltGray">
            <a:xfrm>
              <a:off x="6872319" y="4743468"/>
              <a:ext cx="292104" cy="219078"/>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bwMode="ltGray">
            <a:xfrm>
              <a:off x="5557851" y="4013206"/>
              <a:ext cx="1643085" cy="83979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tx1"/>
                  </a:solidFill>
                </a:rPr>
                <a:t>physical</a:t>
              </a:r>
              <a:endParaRPr lang="en-US" dirty="0">
                <a:solidFill>
                  <a:schemeClr val="tx1"/>
                </a:solidFill>
              </a:endParaRPr>
            </a:p>
          </p:txBody>
        </p:sp>
        <p:cxnSp>
          <p:nvCxnSpPr>
            <p:cNvPr id="11" name="Straight Connector 10"/>
            <p:cNvCxnSpPr/>
            <p:nvPr/>
          </p:nvCxnSpPr>
          <p:spPr bwMode="ltGray">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ltGray">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14" name="TextBox 13"/>
          <p:cNvSpPr txBox="1"/>
          <p:nvPr/>
        </p:nvSpPr>
        <p:spPr>
          <a:xfrm>
            <a:off x="7456527" y="1092168"/>
            <a:ext cx="582211" cy="369332"/>
          </a:xfrm>
          <a:prstGeom prst="rect">
            <a:avLst/>
          </a:prstGeom>
        </p:spPr>
        <p:txBody>
          <a:bodyPr wrap="none" rtlCol="0">
            <a:spAutoFit/>
          </a:bodyPr>
          <a:lstStyle/>
          <a:p>
            <a:r>
              <a:rPr lang="en-GB" dirty="0" smtClean="0">
                <a:solidFill>
                  <a:schemeClr val="bg1"/>
                </a:solidFill>
              </a:rPr>
              <a:t>IPv4</a:t>
            </a:r>
          </a:p>
        </p:txBody>
      </p:sp>
      <p:sp>
        <p:nvSpPr>
          <p:cNvPr id="15" name="TextBox 14"/>
          <p:cNvSpPr txBox="1"/>
          <p:nvPr/>
        </p:nvSpPr>
        <p:spPr>
          <a:xfrm>
            <a:off x="7054884" y="2187558"/>
            <a:ext cx="1410964" cy="369332"/>
          </a:xfrm>
          <a:prstGeom prst="rect">
            <a:avLst/>
          </a:prstGeom>
        </p:spPr>
        <p:txBody>
          <a:bodyPr wrap="none" rtlCol="0">
            <a:spAutoFit/>
          </a:bodyPr>
          <a:lstStyle/>
          <a:p>
            <a:r>
              <a:rPr lang="en-GB" dirty="0" smtClean="0"/>
              <a:t>10.20.100.55</a:t>
            </a:r>
          </a:p>
        </p:txBody>
      </p:sp>
      <p:sp>
        <p:nvSpPr>
          <p:cNvPr id="16" name="Rounded Rectangular Callout 15"/>
          <p:cNvSpPr/>
          <p:nvPr/>
        </p:nvSpPr>
        <p:spPr>
          <a:xfrm>
            <a:off x="299979" y="1238220"/>
            <a:ext cx="2300319" cy="912825"/>
          </a:xfrm>
          <a:prstGeom prst="wedgeRoundRectCallout">
            <a:avLst>
              <a:gd name="adj1" fmla="val 88343"/>
              <a:gd name="adj2" fmla="val 166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Use me to get to fd00:9999:0:1::/64</a:t>
            </a:r>
          </a:p>
          <a:p>
            <a:pPr algn="ctr"/>
            <a:r>
              <a:rPr lang="en-GB" dirty="0" smtClean="0">
                <a:solidFill>
                  <a:schemeClr val="bg1"/>
                </a:solidFill>
              </a:rPr>
              <a:t>On link</a:t>
            </a:r>
            <a:endParaRPr lang="en-GB" dirty="0">
              <a:solidFill>
                <a:schemeClr val="bg1"/>
              </a:solidFill>
            </a:endParaRPr>
          </a:p>
        </p:txBody>
      </p:sp>
      <p:sp>
        <p:nvSpPr>
          <p:cNvPr id="17" name="TextBox 16"/>
          <p:cNvSpPr txBox="1"/>
          <p:nvPr/>
        </p:nvSpPr>
        <p:spPr>
          <a:xfrm>
            <a:off x="3914766" y="1242423"/>
            <a:ext cx="1523943" cy="369332"/>
          </a:xfrm>
          <a:prstGeom prst="rect">
            <a:avLst/>
          </a:prstGeom>
        </p:spPr>
        <p:txBody>
          <a:bodyPr wrap="none" rtlCol="0">
            <a:spAutoFit/>
          </a:bodyPr>
          <a:lstStyle/>
          <a:p>
            <a:r>
              <a:rPr lang="en-GB" dirty="0" smtClean="0">
                <a:solidFill>
                  <a:schemeClr val="bg1"/>
                </a:solidFill>
              </a:rPr>
              <a:t>ISATAP tunnel </a:t>
            </a:r>
          </a:p>
        </p:txBody>
      </p:sp>
      <p:sp>
        <p:nvSpPr>
          <p:cNvPr id="26" name="TextBox 25"/>
          <p:cNvSpPr txBox="1"/>
          <p:nvPr/>
        </p:nvSpPr>
        <p:spPr>
          <a:xfrm>
            <a:off x="373005" y="2958531"/>
            <a:ext cx="3891450" cy="369332"/>
          </a:xfrm>
          <a:prstGeom prst="rect">
            <a:avLst/>
          </a:prstGeom>
        </p:spPr>
        <p:txBody>
          <a:bodyPr wrap="none" rtlCol="0">
            <a:spAutoFit/>
          </a:bodyPr>
          <a:lstStyle/>
          <a:p>
            <a:r>
              <a:rPr lang="en-GB" dirty="0" smtClean="0"/>
              <a:t>Ping fd00:9999:0:1:0:5efe:10.40.99.120</a:t>
            </a:r>
          </a:p>
        </p:txBody>
      </p:sp>
      <p:sp>
        <p:nvSpPr>
          <p:cNvPr id="27" name="TextBox 26"/>
          <p:cNvSpPr txBox="1"/>
          <p:nvPr/>
        </p:nvSpPr>
        <p:spPr>
          <a:xfrm>
            <a:off x="327034" y="2118732"/>
            <a:ext cx="1471045" cy="646331"/>
          </a:xfrm>
          <a:prstGeom prst="rect">
            <a:avLst/>
          </a:prstGeom>
        </p:spPr>
        <p:txBody>
          <a:bodyPr wrap="none" rtlCol="0">
            <a:spAutoFit/>
          </a:bodyPr>
          <a:lstStyle/>
          <a:p>
            <a:pPr algn="ctr"/>
            <a:r>
              <a:rPr lang="en-GB" dirty="0" smtClean="0"/>
              <a:t>Send through</a:t>
            </a:r>
            <a:br>
              <a:rPr lang="en-GB" dirty="0" smtClean="0"/>
            </a:br>
            <a:r>
              <a:rPr lang="en-GB" dirty="0" smtClean="0"/>
              <a:t>ISATAP tunnel</a:t>
            </a:r>
          </a:p>
        </p:txBody>
      </p:sp>
      <p:graphicFrame>
        <p:nvGraphicFramePr>
          <p:cNvPr id="31" name="Table 30"/>
          <p:cNvGraphicFramePr>
            <a:graphicFrameLocks noGrp="1"/>
          </p:cNvGraphicFramePr>
          <p:nvPr/>
        </p:nvGraphicFramePr>
        <p:xfrm>
          <a:off x="446030" y="5072085"/>
          <a:ext cx="8105886" cy="1285240"/>
        </p:xfrm>
        <a:graphic>
          <a:graphicData uri="http://schemas.openxmlformats.org/drawingml/2006/table">
            <a:tbl>
              <a:tblPr firstRow="1" bandRow="1">
                <a:tableStyleId>{5C22544A-7EE6-4342-B048-85BDC9FD1C3A}</a:tableStyleId>
              </a:tblPr>
              <a:tblGrid>
                <a:gridCol w="1505098"/>
                <a:gridCol w="1505098"/>
                <a:gridCol w="1042747"/>
                <a:gridCol w="1460521"/>
                <a:gridCol w="1387494"/>
                <a:gridCol w="1204928"/>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10.20.100.55</a:t>
                      </a:r>
                    </a:p>
                  </a:txBody>
                  <a:tcPr/>
                </a:tc>
                <a:tc>
                  <a:txBody>
                    <a:bodyPr/>
                    <a:lstStyle/>
                    <a:p>
                      <a:pPr algn="ctr"/>
                      <a:r>
                        <a:rPr lang="en-GB" dirty="0" smtClean="0">
                          <a:solidFill>
                            <a:schemeClr val="bg1"/>
                          </a:solidFill>
                        </a:rPr>
                        <a:t>10.40.99.120</a:t>
                      </a:r>
                      <a:endParaRPr lang="en-GB" dirty="0">
                        <a:solidFill>
                          <a:schemeClr val="bg1"/>
                        </a:solidFill>
                      </a:endParaRPr>
                    </a:p>
                  </a:txBody>
                  <a:tcPr/>
                </a:tc>
                <a:tc>
                  <a:txBody>
                    <a:bodyPr/>
                    <a:lstStyle/>
                    <a:p>
                      <a:pPr algn="ctr"/>
                      <a:r>
                        <a:rPr lang="en-GB" dirty="0" smtClean="0">
                          <a:solidFill>
                            <a:schemeClr val="bg1"/>
                          </a:solidFill>
                        </a:rPr>
                        <a:t>41</a:t>
                      </a:r>
                      <a:endParaRPr lang="en-GB"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fd00:9999:0:100:0:5efe:10.20.100.55</a:t>
                      </a:r>
                    </a:p>
                  </a:txBody>
                  <a:tcPr/>
                </a:tc>
                <a:tc>
                  <a:txBody>
                    <a:bodyPr/>
                    <a:lstStyle/>
                    <a:p>
                      <a:pPr algn="ctr"/>
                      <a:r>
                        <a:rPr lang="en-GB" dirty="0" smtClean="0">
                          <a:solidFill>
                            <a:schemeClr val="bg1"/>
                          </a:solidFill>
                        </a:rPr>
                        <a:t>fd00:9999:0:1:0:5efe:10.40.99.120</a:t>
                      </a:r>
                      <a:endParaRPr lang="en-GB" dirty="0">
                        <a:solidFill>
                          <a:schemeClr val="bg1"/>
                        </a:solidFill>
                      </a:endParaRPr>
                    </a:p>
                  </a:txBody>
                  <a:tcPr/>
                </a:tc>
                <a:tc>
                  <a:txBody>
                    <a:bodyPr/>
                    <a:lstStyle/>
                    <a:p>
                      <a:pPr algn="ctr"/>
                      <a:r>
                        <a:rPr lang="en-GB" dirty="0" smtClean="0">
                          <a:solidFill>
                            <a:schemeClr val="bg1"/>
                          </a:solidFill>
                        </a:rPr>
                        <a:t>ICMPv6</a:t>
                      </a:r>
                      <a:endParaRPr lang="en-GB" dirty="0">
                        <a:solidFill>
                          <a:schemeClr val="bg1"/>
                        </a:solidFill>
                      </a:endParaRPr>
                    </a:p>
                  </a:txBody>
                  <a:tcPr/>
                </a:tc>
              </a:tr>
              <a:tr h="370840">
                <a:tc>
                  <a:txBody>
                    <a:bodyPr/>
                    <a:lstStyle/>
                    <a:p>
                      <a:pPr algn="ctr"/>
                      <a:r>
                        <a:rPr lang="en-GB" dirty="0" smtClean="0"/>
                        <a:t>IPv4</a:t>
                      </a:r>
                      <a:r>
                        <a:rPr lang="en-GB" baseline="0" dirty="0" smtClean="0"/>
                        <a:t> </a:t>
                      </a:r>
                      <a:r>
                        <a:rPr lang="en-GB" baseline="0" dirty="0" err="1" smtClean="0"/>
                        <a:t>Src</a:t>
                      </a:r>
                      <a:endParaRPr lang="en-GB" dirty="0"/>
                    </a:p>
                  </a:txBody>
                  <a:tcPr/>
                </a:tc>
                <a:tc>
                  <a:txBody>
                    <a:bodyPr/>
                    <a:lstStyle/>
                    <a:p>
                      <a:pPr algn="ctr"/>
                      <a:r>
                        <a:rPr lang="en-GB" dirty="0" smtClean="0"/>
                        <a:t>IPv4 </a:t>
                      </a:r>
                      <a:r>
                        <a:rPr lang="en-GB" dirty="0" err="1" smtClean="0"/>
                        <a:t>Dest</a:t>
                      </a:r>
                      <a:endParaRPr lang="en-GB" dirty="0"/>
                    </a:p>
                  </a:txBody>
                  <a:tcPr/>
                </a:tc>
                <a:tc>
                  <a:txBody>
                    <a:bodyPr/>
                    <a:lstStyle/>
                    <a:p>
                      <a:pPr algn="ctr"/>
                      <a:r>
                        <a:rPr lang="en-GB" dirty="0" smtClean="0"/>
                        <a:t>Protocol</a:t>
                      </a:r>
                      <a:endParaRPr lang="en-GB" dirty="0"/>
                    </a:p>
                  </a:txBody>
                  <a:tcPr/>
                </a:tc>
                <a:tc>
                  <a:txBody>
                    <a:bodyPr/>
                    <a:lstStyle/>
                    <a:p>
                      <a:pPr algn="ctr"/>
                      <a:r>
                        <a:rPr lang="en-GB" dirty="0" smtClean="0"/>
                        <a:t>IPv6 </a:t>
                      </a:r>
                      <a:r>
                        <a:rPr lang="en-GB" dirty="0" err="1" smtClean="0"/>
                        <a:t>Src</a:t>
                      </a:r>
                      <a:endParaRPr lang="en-GB" dirty="0"/>
                    </a:p>
                  </a:txBody>
                  <a:tcPr/>
                </a:tc>
                <a:tc>
                  <a:txBody>
                    <a:bodyPr/>
                    <a:lstStyle/>
                    <a:p>
                      <a:pPr algn="ctr"/>
                      <a:r>
                        <a:rPr lang="en-GB" dirty="0" smtClean="0"/>
                        <a:t>IPv6</a:t>
                      </a:r>
                      <a:r>
                        <a:rPr lang="en-GB" baseline="0" dirty="0" smtClean="0"/>
                        <a:t> </a:t>
                      </a:r>
                      <a:r>
                        <a:rPr lang="en-GB" baseline="0" dirty="0" err="1" smtClean="0"/>
                        <a:t>Dest</a:t>
                      </a:r>
                      <a:endParaRPr lang="en-GB" dirty="0"/>
                    </a:p>
                  </a:txBody>
                  <a:tcPr/>
                </a:tc>
                <a:tc>
                  <a:txBody>
                    <a:bodyPr/>
                    <a:lstStyle/>
                    <a:p>
                      <a:pPr algn="ctr"/>
                      <a:r>
                        <a:rPr lang="en-GB" dirty="0" smtClean="0"/>
                        <a:t>Payload</a:t>
                      </a:r>
                      <a:endParaRPr lang="en-GB" dirty="0"/>
                    </a:p>
                  </a:txBody>
                  <a:tcPr/>
                </a:tc>
              </a:tr>
            </a:tbl>
          </a:graphicData>
        </a:graphic>
      </p:graphicFrame>
      <p:sp>
        <p:nvSpPr>
          <p:cNvPr id="37" name="Rectangle 36"/>
          <p:cNvSpPr/>
          <p:nvPr/>
        </p:nvSpPr>
        <p:spPr>
          <a:xfrm>
            <a:off x="993726" y="4926033"/>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9" name="Elbow Connector 38"/>
          <p:cNvCxnSpPr>
            <a:stCxn id="42" idx="1"/>
            <a:endCxn id="37" idx="0"/>
          </p:cNvCxnSpPr>
          <p:nvPr/>
        </p:nvCxnSpPr>
        <p:spPr>
          <a:xfrm rot="16200000" flipH="1" flipV="1">
            <a:off x="1998814" y="2037871"/>
            <a:ext cx="2102152" cy="3674171"/>
          </a:xfrm>
          <a:prstGeom prst="bentConnector3">
            <a:avLst>
              <a:gd name="adj1" fmla="val 68846"/>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2" name="Right Brace 51"/>
          <p:cNvSpPr/>
          <p:nvPr/>
        </p:nvSpPr>
        <p:spPr>
          <a:xfrm rot="5400000">
            <a:off x="3564891" y="862034"/>
            <a:ext cx="413043" cy="351065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4" name="Rectangle 63"/>
          <p:cNvSpPr/>
          <p:nvPr/>
        </p:nvSpPr>
        <p:spPr>
          <a:xfrm>
            <a:off x="4973643" y="4926033"/>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5" name="Rectangle 64"/>
          <p:cNvSpPr/>
          <p:nvPr/>
        </p:nvSpPr>
        <p:spPr>
          <a:xfrm>
            <a:off x="6288111" y="4926033"/>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67" name="Elbow Connector 66"/>
          <p:cNvCxnSpPr>
            <a:stCxn id="52" idx="1"/>
            <a:endCxn id="64" idx="0"/>
          </p:cNvCxnSpPr>
          <p:nvPr/>
        </p:nvCxnSpPr>
        <p:spPr>
          <a:xfrm rot="16200000" flipH="1">
            <a:off x="3430992" y="3164304"/>
            <a:ext cx="2102150" cy="1421308"/>
          </a:xfrm>
          <a:prstGeom prst="bentConnector3">
            <a:avLst>
              <a:gd name="adj1" fmla="val 6465"/>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2" name="Right Brace 71"/>
          <p:cNvSpPr/>
          <p:nvPr/>
        </p:nvSpPr>
        <p:spPr>
          <a:xfrm rot="5400000">
            <a:off x="2326449" y="1840687"/>
            <a:ext cx="365131" cy="317663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4" name="Shape 73"/>
          <p:cNvCxnSpPr>
            <a:stCxn id="72" idx="1"/>
            <a:endCxn id="65" idx="0"/>
          </p:cNvCxnSpPr>
          <p:nvPr/>
        </p:nvCxnSpPr>
        <p:spPr>
          <a:xfrm rot="16200000" flipH="1">
            <a:off x="3850869" y="2269713"/>
            <a:ext cx="1314465" cy="3998174"/>
          </a:xfrm>
          <a:prstGeom prst="bentConnector3">
            <a:avLst>
              <a:gd name="adj1" fmla="val 25275"/>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4" name="Left Brace 43"/>
          <p:cNvSpPr/>
          <p:nvPr/>
        </p:nvSpPr>
        <p:spPr>
          <a:xfrm rot="5400000">
            <a:off x="1395369" y="2260585"/>
            <a:ext cx="328616" cy="127795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Right Brace 34"/>
          <p:cNvSpPr/>
          <p:nvPr/>
        </p:nvSpPr>
        <p:spPr>
          <a:xfrm rot="5400000">
            <a:off x="3330558" y="3027360"/>
            <a:ext cx="328618" cy="120492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Rectangle 37"/>
          <p:cNvSpPr/>
          <p:nvPr/>
        </p:nvSpPr>
        <p:spPr>
          <a:xfrm>
            <a:off x="2490759" y="4926033"/>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2" name="Right Brace 41"/>
          <p:cNvSpPr/>
          <p:nvPr/>
        </p:nvSpPr>
        <p:spPr>
          <a:xfrm rot="5400000">
            <a:off x="4714865" y="2038900"/>
            <a:ext cx="344221" cy="122574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47" name="Elbow Connector 46"/>
          <p:cNvCxnSpPr>
            <a:stCxn id="35" idx="1"/>
            <a:endCxn id="38" idx="0"/>
          </p:cNvCxnSpPr>
          <p:nvPr/>
        </p:nvCxnSpPr>
        <p:spPr>
          <a:xfrm rot="16200000" flipH="1" flipV="1">
            <a:off x="2536402" y="3967568"/>
            <a:ext cx="1131900" cy="785030"/>
          </a:xfrm>
          <a:prstGeom prst="bentConnector3">
            <a:avLst>
              <a:gd name="adj1" fmla="val 62860"/>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dissolve">
                                      <p:cBhvr>
                                        <p:cTn id="12" dur="500"/>
                                        <p:tgtEl>
                                          <p:spTgt spid="67"/>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dissolv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dissolve">
                                      <p:cBhvr>
                                        <p:cTn id="20" dur="500"/>
                                        <p:tgtEl>
                                          <p:spTgt spid="72"/>
                                        </p:tgtEl>
                                      </p:cBhvr>
                                    </p:animEffect>
                                  </p:childTnLst>
                                </p:cTn>
                              </p:par>
                              <p:par>
                                <p:cTn id="21" presetID="9"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dissolve">
                                      <p:cBhvr>
                                        <p:cTn id="23" dur="500"/>
                                        <p:tgtEl>
                                          <p:spTgt spid="7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dissolve">
                                      <p:cBhvr>
                                        <p:cTn id="28" dur="500"/>
                                        <p:tgtEl>
                                          <p:spTgt spid="4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dissolve">
                                      <p:cBhvr>
                                        <p:cTn id="36" dur="500"/>
                                        <p:tgtEl>
                                          <p:spTgt spid="42"/>
                                        </p:tgtEl>
                                      </p:cBhvr>
                                    </p:animEffect>
                                  </p:childTnLst>
                                </p:cTn>
                              </p:par>
                              <p:par>
                                <p:cTn id="37" presetID="9"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dissolve">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dissolve">
                                      <p:cBhvr>
                                        <p:cTn id="44" dur="500"/>
                                        <p:tgtEl>
                                          <p:spTgt spid="47"/>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dissolve">
                                      <p:cBhvr>
                                        <p:cTn id="47" dur="500"/>
                                        <p:tgtEl>
                                          <p:spTgt spid="35"/>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animBg="1"/>
      <p:bldP spid="72" grpId="0" animBg="1"/>
      <p:bldP spid="44" grpId="0" animBg="1"/>
      <p:bldP spid="35" grpId="0" animBg="1"/>
      <p:bldP spid="42" grpId="0" animBg="1"/>
      <p:bldP spid="3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3805227" y="1680578"/>
            <a:ext cx="4052943"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Tunnel IPv6</a:t>
            </a:r>
            <a:endParaRPr lang="en-GB" dirty="0"/>
          </a:p>
        </p:txBody>
      </p:sp>
      <p:sp>
        <p:nvSpPr>
          <p:cNvPr id="2" name="Title 1"/>
          <p:cNvSpPr>
            <a:spLocks noGrp="1"/>
          </p:cNvSpPr>
          <p:nvPr>
            <p:ph type="title"/>
          </p:nvPr>
        </p:nvSpPr>
        <p:spPr/>
        <p:txBody>
          <a:bodyPr>
            <a:normAutofit/>
          </a:bodyPr>
          <a:lstStyle/>
          <a:p>
            <a:r>
              <a:rPr lang="en-GB" dirty="0" smtClean="0"/>
              <a:t>ISATAP Host to Native IPv6 Host</a:t>
            </a:r>
            <a:endParaRPr lang="en-GB" dirty="0"/>
          </a:p>
        </p:txBody>
      </p:sp>
      <p:pic>
        <p:nvPicPr>
          <p:cNvPr id="1367042" name="Picture 2" descr="C:\Documents and Settings\John\Local Settings\Temporary Internet Files\Content.IE5\Z3BISEYX\MCj04113680000[1].wmf"/>
          <p:cNvPicPr>
            <a:picLocks noChangeAspect="1" noChangeArrowheads="1"/>
          </p:cNvPicPr>
          <p:nvPr/>
        </p:nvPicPr>
        <p:blipFill>
          <a:blip r:embed="rId2" cstate="print"/>
          <a:srcRect/>
          <a:stretch>
            <a:fillRect/>
          </a:stretch>
        </p:blipFill>
        <p:spPr bwMode="auto">
          <a:xfrm>
            <a:off x="3038454" y="1205910"/>
            <a:ext cx="1204929" cy="968755"/>
          </a:xfrm>
          <a:prstGeom prst="rect">
            <a:avLst/>
          </a:prstGeom>
          <a:noFill/>
        </p:spPr>
      </p:pic>
      <p:sp>
        <p:nvSpPr>
          <p:cNvPr id="6" name="TextBox 5"/>
          <p:cNvSpPr txBox="1"/>
          <p:nvPr/>
        </p:nvSpPr>
        <p:spPr>
          <a:xfrm>
            <a:off x="1943064" y="2155247"/>
            <a:ext cx="3670236" cy="369332"/>
          </a:xfrm>
          <a:prstGeom prst="rect">
            <a:avLst/>
          </a:prstGeom>
        </p:spPr>
        <p:txBody>
          <a:bodyPr wrap="none" rtlCol="0">
            <a:spAutoFit/>
          </a:bodyPr>
          <a:lstStyle/>
          <a:p>
            <a:r>
              <a:rPr lang="en-GB" dirty="0" smtClean="0"/>
              <a:t>fd00:9999:0:100:0:5efe:10.20.100.55</a:t>
            </a:r>
          </a:p>
        </p:txBody>
      </p:sp>
      <p:grpSp>
        <p:nvGrpSpPr>
          <p:cNvPr id="3" name="Group 6"/>
          <p:cNvGrpSpPr/>
          <p:nvPr/>
        </p:nvGrpSpPr>
        <p:grpSpPr bwMode="ltGray">
          <a:xfrm>
            <a:off x="7054884" y="1384272"/>
            <a:ext cx="1277955" cy="730260"/>
            <a:chOff x="5375287" y="3903669"/>
            <a:chExt cx="1825649" cy="1131903"/>
          </a:xfrm>
        </p:grpSpPr>
        <p:sp>
          <p:nvSpPr>
            <p:cNvPr id="8" name="Rounded Rectangle 7"/>
            <p:cNvSpPr/>
            <p:nvPr/>
          </p:nvSpPr>
          <p:spPr bwMode="ltGray">
            <a:xfrm>
              <a:off x="5886468" y="4743467"/>
              <a:ext cx="839799" cy="219079"/>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bwMode="ltGray">
            <a:xfrm>
              <a:off x="6872319" y="4743468"/>
              <a:ext cx="292104" cy="219078"/>
            </a:xfrm>
            <a:prstGeom prst="roundRect">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bwMode="ltGray">
            <a:xfrm>
              <a:off x="5557851" y="4013206"/>
              <a:ext cx="1643085" cy="83979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tx1"/>
                  </a:solidFill>
                </a:rPr>
                <a:t>physical</a:t>
              </a:r>
              <a:endParaRPr lang="en-US" dirty="0">
                <a:solidFill>
                  <a:schemeClr val="tx1"/>
                </a:solidFill>
              </a:endParaRPr>
            </a:p>
          </p:txBody>
        </p:sp>
        <p:cxnSp>
          <p:nvCxnSpPr>
            <p:cNvPr id="11" name="Straight Connector 10"/>
            <p:cNvCxnSpPr/>
            <p:nvPr/>
          </p:nvCxnSpPr>
          <p:spPr bwMode="ltGray">
            <a:xfrm rot="16200000" flipV="1">
              <a:off x="4991901" y="4469619"/>
              <a:ext cx="1131903" cy="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rot="10800000">
              <a:off x="5375287" y="3903669"/>
              <a:ext cx="182565" cy="1588"/>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ltGray">
            <a:xfrm flipH="1" flipV="1">
              <a:off x="5557850" y="4122746"/>
              <a:ext cx="292104" cy="18256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14" name="TextBox 13"/>
          <p:cNvSpPr txBox="1"/>
          <p:nvPr/>
        </p:nvSpPr>
        <p:spPr>
          <a:xfrm>
            <a:off x="7456527" y="1092168"/>
            <a:ext cx="582211" cy="369332"/>
          </a:xfrm>
          <a:prstGeom prst="rect">
            <a:avLst/>
          </a:prstGeom>
        </p:spPr>
        <p:txBody>
          <a:bodyPr wrap="none" rtlCol="0">
            <a:spAutoFit/>
          </a:bodyPr>
          <a:lstStyle/>
          <a:p>
            <a:r>
              <a:rPr lang="en-GB" dirty="0" smtClean="0">
                <a:solidFill>
                  <a:schemeClr val="bg1"/>
                </a:solidFill>
              </a:rPr>
              <a:t>IPv4</a:t>
            </a:r>
          </a:p>
        </p:txBody>
      </p:sp>
      <p:sp>
        <p:nvSpPr>
          <p:cNvPr id="15" name="TextBox 14"/>
          <p:cNvSpPr txBox="1"/>
          <p:nvPr/>
        </p:nvSpPr>
        <p:spPr>
          <a:xfrm>
            <a:off x="7054884" y="2187558"/>
            <a:ext cx="1410964" cy="369332"/>
          </a:xfrm>
          <a:prstGeom prst="rect">
            <a:avLst/>
          </a:prstGeom>
        </p:spPr>
        <p:txBody>
          <a:bodyPr wrap="none" rtlCol="0">
            <a:spAutoFit/>
          </a:bodyPr>
          <a:lstStyle/>
          <a:p>
            <a:r>
              <a:rPr lang="en-GB" dirty="0" smtClean="0">
                <a:solidFill>
                  <a:schemeClr val="bg1"/>
                </a:solidFill>
              </a:rPr>
              <a:t>10.20.100.55</a:t>
            </a:r>
          </a:p>
        </p:txBody>
      </p:sp>
      <p:sp>
        <p:nvSpPr>
          <p:cNvPr id="16" name="Rounded Rectangular Callout 15"/>
          <p:cNvSpPr/>
          <p:nvPr/>
        </p:nvSpPr>
        <p:spPr>
          <a:xfrm>
            <a:off x="299979" y="1238220"/>
            <a:ext cx="2300319" cy="912825"/>
          </a:xfrm>
          <a:prstGeom prst="wedgeRoundRectCallout">
            <a:avLst>
              <a:gd name="adj1" fmla="val 88343"/>
              <a:gd name="adj2" fmla="val 166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Use me to get to ::/0</a:t>
            </a:r>
            <a:br>
              <a:rPr lang="en-GB" dirty="0" smtClean="0">
                <a:solidFill>
                  <a:schemeClr val="bg1"/>
                </a:solidFill>
              </a:rPr>
            </a:br>
            <a:r>
              <a:rPr lang="en-GB" dirty="0" smtClean="0">
                <a:solidFill>
                  <a:schemeClr val="bg1"/>
                </a:solidFill>
              </a:rPr>
              <a:t>Next hop ISATAP router</a:t>
            </a:r>
            <a:endParaRPr lang="en-GB" dirty="0">
              <a:solidFill>
                <a:schemeClr val="bg1"/>
              </a:solidFill>
            </a:endParaRPr>
          </a:p>
        </p:txBody>
      </p:sp>
      <p:sp>
        <p:nvSpPr>
          <p:cNvPr id="17" name="TextBox 16"/>
          <p:cNvSpPr txBox="1"/>
          <p:nvPr/>
        </p:nvSpPr>
        <p:spPr>
          <a:xfrm>
            <a:off x="3914766" y="1242423"/>
            <a:ext cx="1523943" cy="369332"/>
          </a:xfrm>
          <a:prstGeom prst="rect">
            <a:avLst/>
          </a:prstGeom>
        </p:spPr>
        <p:txBody>
          <a:bodyPr wrap="none" rtlCol="0">
            <a:spAutoFit/>
          </a:bodyPr>
          <a:lstStyle/>
          <a:p>
            <a:r>
              <a:rPr lang="en-GB" dirty="0" smtClean="0">
                <a:solidFill>
                  <a:schemeClr val="bg1"/>
                </a:solidFill>
              </a:rPr>
              <a:t>ISATAP tunnel </a:t>
            </a:r>
          </a:p>
        </p:txBody>
      </p:sp>
      <p:sp>
        <p:nvSpPr>
          <p:cNvPr id="26" name="TextBox 25"/>
          <p:cNvSpPr txBox="1"/>
          <p:nvPr/>
        </p:nvSpPr>
        <p:spPr>
          <a:xfrm>
            <a:off x="373005" y="2958531"/>
            <a:ext cx="2426113" cy="369332"/>
          </a:xfrm>
          <a:prstGeom prst="rect">
            <a:avLst/>
          </a:prstGeom>
        </p:spPr>
        <p:txBody>
          <a:bodyPr wrap="none" rtlCol="0">
            <a:spAutoFit/>
          </a:bodyPr>
          <a:lstStyle/>
          <a:p>
            <a:r>
              <a:rPr lang="en-GB" dirty="0" smtClean="0"/>
              <a:t>Ping fd00:9999:0:2::100</a:t>
            </a:r>
          </a:p>
        </p:txBody>
      </p:sp>
      <p:graphicFrame>
        <p:nvGraphicFramePr>
          <p:cNvPr id="31" name="Table 30"/>
          <p:cNvGraphicFramePr>
            <a:graphicFrameLocks noGrp="1"/>
          </p:cNvGraphicFramePr>
          <p:nvPr/>
        </p:nvGraphicFramePr>
        <p:xfrm>
          <a:off x="446030" y="4845722"/>
          <a:ext cx="8105886" cy="1285240"/>
        </p:xfrm>
        <a:graphic>
          <a:graphicData uri="http://schemas.openxmlformats.org/drawingml/2006/table">
            <a:tbl>
              <a:tblPr firstRow="1" bandRow="1">
                <a:tableStyleId>{5C22544A-7EE6-4342-B048-85BDC9FD1C3A}</a:tableStyleId>
              </a:tblPr>
              <a:tblGrid>
                <a:gridCol w="1505098"/>
                <a:gridCol w="1505098"/>
                <a:gridCol w="1042747"/>
                <a:gridCol w="1460521"/>
                <a:gridCol w="1241441"/>
                <a:gridCol w="1350981"/>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10.20.100.55</a:t>
                      </a:r>
                    </a:p>
                  </a:txBody>
                  <a:tcPr/>
                </a:tc>
                <a:tc>
                  <a:txBody>
                    <a:bodyPr/>
                    <a:lstStyle/>
                    <a:p>
                      <a:pPr algn="ctr"/>
                      <a:r>
                        <a:rPr lang="en-GB" dirty="0" smtClean="0">
                          <a:solidFill>
                            <a:schemeClr val="bg1"/>
                          </a:solidFill>
                        </a:rPr>
                        <a:t>IP address</a:t>
                      </a:r>
                      <a:r>
                        <a:rPr lang="en-GB" baseline="0" dirty="0" smtClean="0">
                          <a:solidFill>
                            <a:schemeClr val="bg1"/>
                          </a:solidFill>
                        </a:rPr>
                        <a:t> of ISATAP router</a:t>
                      </a:r>
                      <a:endParaRPr lang="en-GB" dirty="0">
                        <a:solidFill>
                          <a:schemeClr val="bg1"/>
                        </a:solidFill>
                      </a:endParaRPr>
                    </a:p>
                  </a:txBody>
                  <a:tcPr/>
                </a:tc>
                <a:tc>
                  <a:txBody>
                    <a:bodyPr/>
                    <a:lstStyle/>
                    <a:p>
                      <a:pPr algn="ctr"/>
                      <a:r>
                        <a:rPr lang="en-GB" dirty="0" smtClean="0">
                          <a:solidFill>
                            <a:schemeClr val="bg1"/>
                          </a:solidFill>
                        </a:rPr>
                        <a:t>41</a:t>
                      </a:r>
                      <a:endParaRPr lang="en-GB"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bg1"/>
                          </a:solidFill>
                        </a:rPr>
                        <a:t>fd00:9999:0:100:0:5efe:10.20.100.55</a:t>
                      </a:r>
                    </a:p>
                  </a:txBody>
                  <a:tcPr/>
                </a:tc>
                <a:tc>
                  <a:txBody>
                    <a:bodyPr/>
                    <a:lstStyle/>
                    <a:p>
                      <a:pPr algn="ctr"/>
                      <a:r>
                        <a:rPr lang="en-GB" dirty="0" smtClean="0">
                          <a:solidFill>
                            <a:schemeClr val="bg1"/>
                          </a:solidFill>
                        </a:rPr>
                        <a:t>fd00:9999:0:2::100</a:t>
                      </a:r>
                      <a:endParaRPr lang="en-GB" dirty="0">
                        <a:solidFill>
                          <a:schemeClr val="bg1"/>
                        </a:solidFill>
                      </a:endParaRPr>
                    </a:p>
                  </a:txBody>
                  <a:tcPr/>
                </a:tc>
                <a:tc>
                  <a:txBody>
                    <a:bodyPr/>
                    <a:lstStyle/>
                    <a:p>
                      <a:pPr algn="ctr"/>
                      <a:r>
                        <a:rPr lang="en-GB" dirty="0" smtClean="0">
                          <a:solidFill>
                            <a:schemeClr val="bg1"/>
                          </a:solidFill>
                        </a:rPr>
                        <a:t>ICMPv6</a:t>
                      </a:r>
                      <a:endParaRPr lang="en-GB" dirty="0">
                        <a:solidFill>
                          <a:schemeClr val="bg1"/>
                        </a:solidFill>
                      </a:endParaRPr>
                    </a:p>
                  </a:txBody>
                  <a:tcPr/>
                </a:tc>
              </a:tr>
              <a:tr h="370840">
                <a:tc>
                  <a:txBody>
                    <a:bodyPr/>
                    <a:lstStyle/>
                    <a:p>
                      <a:pPr algn="ctr"/>
                      <a:r>
                        <a:rPr lang="en-GB" dirty="0" smtClean="0">
                          <a:solidFill>
                            <a:schemeClr val="bg1"/>
                          </a:solidFill>
                        </a:rPr>
                        <a:t>IPv4</a:t>
                      </a:r>
                      <a:r>
                        <a:rPr lang="en-GB" baseline="0" dirty="0" smtClean="0">
                          <a:solidFill>
                            <a:schemeClr val="bg1"/>
                          </a:solidFill>
                        </a:rPr>
                        <a:t> </a:t>
                      </a:r>
                      <a:r>
                        <a:rPr lang="en-GB" baseline="0" dirty="0" err="1" smtClean="0">
                          <a:solidFill>
                            <a:schemeClr val="bg1"/>
                          </a:solidFill>
                        </a:rPr>
                        <a:t>Src</a:t>
                      </a:r>
                      <a:endParaRPr lang="en-GB" dirty="0">
                        <a:solidFill>
                          <a:schemeClr val="bg1"/>
                        </a:solidFill>
                      </a:endParaRPr>
                    </a:p>
                  </a:txBody>
                  <a:tcPr/>
                </a:tc>
                <a:tc>
                  <a:txBody>
                    <a:bodyPr/>
                    <a:lstStyle/>
                    <a:p>
                      <a:pPr algn="ctr"/>
                      <a:r>
                        <a:rPr lang="en-GB" dirty="0" smtClean="0">
                          <a:solidFill>
                            <a:schemeClr val="bg1"/>
                          </a:solidFill>
                        </a:rPr>
                        <a:t>IPv4 </a:t>
                      </a:r>
                      <a:r>
                        <a:rPr lang="en-GB" dirty="0" err="1" smtClean="0">
                          <a:solidFill>
                            <a:schemeClr val="bg1"/>
                          </a:solidFill>
                        </a:rPr>
                        <a:t>Dest</a:t>
                      </a:r>
                      <a:endParaRPr lang="en-GB" dirty="0">
                        <a:solidFill>
                          <a:schemeClr val="bg1"/>
                        </a:solidFill>
                      </a:endParaRPr>
                    </a:p>
                  </a:txBody>
                  <a:tcPr/>
                </a:tc>
                <a:tc>
                  <a:txBody>
                    <a:bodyPr/>
                    <a:lstStyle/>
                    <a:p>
                      <a:pPr algn="ctr"/>
                      <a:r>
                        <a:rPr lang="en-GB" dirty="0" smtClean="0">
                          <a:solidFill>
                            <a:schemeClr val="bg1"/>
                          </a:solidFill>
                        </a:rPr>
                        <a:t>Protocol</a:t>
                      </a:r>
                      <a:endParaRPr lang="en-GB" dirty="0">
                        <a:solidFill>
                          <a:schemeClr val="bg1"/>
                        </a:solidFill>
                      </a:endParaRPr>
                    </a:p>
                  </a:txBody>
                  <a:tcPr/>
                </a:tc>
                <a:tc>
                  <a:txBody>
                    <a:bodyPr/>
                    <a:lstStyle/>
                    <a:p>
                      <a:pPr algn="ctr"/>
                      <a:r>
                        <a:rPr lang="en-GB" dirty="0" smtClean="0">
                          <a:solidFill>
                            <a:schemeClr val="bg1"/>
                          </a:solidFill>
                        </a:rPr>
                        <a:t>IPv6 </a:t>
                      </a:r>
                      <a:r>
                        <a:rPr lang="en-GB" dirty="0" err="1" smtClean="0">
                          <a:solidFill>
                            <a:schemeClr val="bg1"/>
                          </a:solidFill>
                        </a:rPr>
                        <a:t>Src</a:t>
                      </a:r>
                      <a:endParaRPr lang="en-GB" dirty="0">
                        <a:solidFill>
                          <a:schemeClr val="bg1"/>
                        </a:solidFill>
                      </a:endParaRPr>
                    </a:p>
                  </a:txBody>
                  <a:tcPr/>
                </a:tc>
                <a:tc>
                  <a:txBody>
                    <a:bodyPr/>
                    <a:lstStyle/>
                    <a:p>
                      <a:pPr algn="ctr"/>
                      <a:r>
                        <a:rPr lang="en-GB" dirty="0" smtClean="0">
                          <a:solidFill>
                            <a:schemeClr val="bg1"/>
                          </a:solidFill>
                        </a:rPr>
                        <a:t>IPv6</a:t>
                      </a:r>
                      <a:r>
                        <a:rPr lang="en-GB" baseline="0" dirty="0" smtClean="0">
                          <a:solidFill>
                            <a:schemeClr val="bg1"/>
                          </a:solidFill>
                        </a:rPr>
                        <a:t> </a:t>
                      </a:r>
                      <a:r>
                        <a:rPr lang="en-GB" baseline="0" dirty="0" err="1" smtClean="0">
                          <a:solidFill>
                            <a:schemeClr val="bg1"/>
                          </a:solidFill>
                        </a:rPr>
                        <a:t>Dest</a:t>
                      </a:r>
                      <a:endParaRPr lang="en-GB" dirty="0">
                        <a:solidFill>
                          <a:schemeClr val="bg1"/>
                        </a:solidFill>
                      </a:endParaRPr>
                    </a:p>
                  </a:txBody>
                  <a:tcPr/>
                </a:tc>
                <a:tc>
                  <a:txBody>
                    <a:bodyPr/>
                    <a:lstStyle/>
                    <a:p>
                      <a:pPr algn="ctr"/>
                      <a:r>
                        <a:rPr lang="en-GB" dirty="0" smtClean="0">
                          <a:solidFill>
                            <a:schemeClr val="bg1"/>
                          </a:solidFill>
                        </a:rPr>
                        <a:t>Payload</a:t>
                      </a:r>
                      <a:endParaRPr lang="en-GB" dirty="0">
                        <a:solidFill>
                          <a:schemeClr val="bg1"/>
                        </a:solidFill>
                      </a:endParaRPr>
                    </a:p>
                  </a:txBody>
                  <a:tcPr/>
                </a:tc>
              </a:tr>
            </a:tbl>
          </a:graphicData>
        </a:graphic>
      </p:graphicFrame>
      <p:sp>
        <p:nvSpPr>
          <p:cNvPr id="37" name="Rectangle 36"/>
          <p:cNvSpPr/>
          <p:nvPr/>
        </p:nvSpPr>
        <p:spPr>
          <a:xfrm>
            <a:off x="993726"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9" name="Elbow Connector 38"/>
          <p:cNvCxnSpPr>
            <a:stCxn id="34" idx="1"/>
            <a:endCxn id="37" idx="0"/>
          </p:cNvCxnSpPr>
          <p:nvPr/>
        </p:nvCxnSpPr>
        <p:spPr>
          <a:xfrm rot="16200000" flipH="1" flipV="1">
            <a:off x="2178742" y="1988394"/>
            <a:ext cx="1745338" cy="3677213"/>
          </a:xfrm>
          <a:prstGeom prst="bentConnector3">
            <a:avLst>
              <a:gd name="adj1" fmla="val 55457"/>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2" name="Right Brace 51"/>
          <p:cNvSpPr/>
          <p:nvPr/>
        </p:nvSpPr>
        <p:spPr>
          <a:xfrm rot="5400000">
            <a:off x="3533479" y="893448"/>
            <a:ext cx="397442" cy="343222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4" name="Rectangle 63"/>
          <p:cNvSpPr/>
          <p:nvPr/>
        </p:nvSpPr>
        <p:spPr>
          <a:xfrm>
            <a:off x="4973643"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p:nvSpPr>
        <p:spPr>
          <a:xfrm>
            <a:off x="6288111" y="4699670"/>
            <a:ext cx="438156" cy="182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7" name="Elbow Connector 66"/>
          <p:cNvCxnSpPr>
            <a:stCxn id="52" idx="1"/>
            <a:endCxn id="64" idx="0"/>
          </p:cNvCxnSpPr>
          <p:nvPr/>
        </p:nvCxnSpPr>
        <p:spPr>
          <a:xfrm rot="16200000" flipH="1">
            <a:off x="3516765" y="3023715"/>
            <a:ext cx="1891389" cy="1460521"/>
          </a:xfrm>
          <a:prstGeom prst="bentConnector3">
            <a:avLst>
              <a:gd name="adj1" fmla="val 23653"/>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2" name="Right Brace 71"/>
          <p:cNvSpPr/>
          <p:nvPr/>
        </p:nvSpPr>
        <p:spPr>
          <a:xfrm rot="5400000">
            <a:off x="1577935" y="2589203"/>
            <a:ext cx="365128" cy="167959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4" name="Shape 73"/>
          <p:cNvCxnSpPr>
            <a:stCxn id="72" idx="1"/>
            <a:endCxn id="65" idx="0"/>
          </p:cNvCxnSpPr>
          <p:nvPr/>
        </p:nvCxnSpPr>
        <p:spPr>
          <a:xfrm rot="16200000" flipH="1">
            <a:off x="3589792" y="1782273"/>
            <a:ext cx="1088104" cy="4746690"/>
          </a:xfrm>
          <a:prstGeom prst="bentConnector3">
            <a:avLst>
              <a:gd name="adj1" fmla="val 57307"/>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27034" y="2118732"/>
            <a:ext cx="1471045" cy="646331"/>
          </a:xfrm>
          <a:prstGeom prst="rect">
            <a:avLst/>
          </a:prstGeom>
        </p:spPr>
        <p:txBody>
          <a:bodyPr wrap="none" rtlCol="0">
            <a:spAutoFit/>
          </a:bodyPr>
          <a:lstStyle/>
          <a:p>
            <a:pPr algn="ctr"/>
            <a:r>
              <a:rPr lang="en-GB" dirty="0" smtClean="0"/>
              <a:t>Send through</a:t>
            </a:r>
            <a:br>
              <a:rPr lang="en-GB" dirty="0" smtClean="0"/>
            </a:br>
            <a:r>
              <a:rPr lang="en-GB" dirty="0" smtClean="0"/>
              <a:t>ISATAP tunnel</a:t>
            </a:r>
          </a:p>
        </p:txBody>
      </p:sp>
      <p:sp>
        <p:nvSpPr>
          <p:cNvPr id="32" name="Left Brace 31"/>
          <p:cNvSpPr/>
          <p:nvPr/>
        </p:nvSpPr>
        <p:spPr>
          <a:xfrm rot="5400000">
            <a:off x="1395369" y="2260585"/>
            <a:ext cx="328616" cy="127795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4" name="Right Brace 33"/>
          <p:cNvSpPr/>
          <p:nvPr/>
        </p:nvSpPr>
        <p:spPr>
          <a:xfrm rot="5400000">
            <a:off x="4725708" y="2187559"/>
            <a:ext cx="328618" cy="120492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6" name="Oval 35"/>
          <p:cNvSpPr/>
          <p:nvPr/>
        </p:nvSpPr>
        <p:spPr>
          <a:xfrm>
            <a:off x="8848763" y="142830"/>
            <a:ext cx="141310" cy="141310"/>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
        <p:nvSpPr>
          <p:cNvPr id="40" name="Oval 39"/>
          <p:cNvSpPr/>
          <p:nvPr/>
        </p:nvSpPr>
        <p:spPr>
          <a:xfrm>
            <a:off x="1760499" y="4524390"/>
            <a:ext cx="1862163" cy="12779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dissolve">
                                      <p:cBhvr>
                                        <p:cTn id="12" dur="500"/>
                                        <p:tgtEl>
                                          <p:spTgt spid="52"/>
                                        </p:tgtEl>
                                      </p:cBhvr>
                                    </p:animEffect>
                                  </p:childTnLst>
                                </p:cTn>
                              </p:par>
                              <p:par>
                                <p:cTn id="13" presetID="9" presetClass="entr" presetSubtype="0"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dissolv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dissolve">
                                      <p:cBhvr>
                                        <p:cTn id="20" dur="500"/>
                                        <p:tgtEl>
                                          <p:spTgt spid="7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dissolve">
                                      <p:cBhvr>
                                        <p:cTn id="23" dur="500"/>
                                        <p:tgtEl>
                                          <p:spTgt spid="7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dissolve">
                                      <p:cBhvr>
                                        <p:cTn id="36" dur="500"/>
                                        <p:tgtEl>
                                          <p:spTgt spid="34"/>
                                        </p:tgtEl>
                                      </p:cBhvr>
                                    </p:animEffect>
                                  </p:childTnLst>
                                </p:cTn>
                              </p:par>
                              <p:par>
                                <p:cTn id="37" presetID="9"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dissolve">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dissolve">
                                      <p:cBhvr>
                                        <p:cTn id="44" dur="500"/>
                                        <p:tgtEl>
                                          <p:spTgt spid="40"/>
                                        </p:tgtEl>
                                      </p:cBhvr>
                                    </p:animEffect>
                                  </p:childTnLst>
                                </p:cTn>
                              </p:par>
                              <p:par>
                                <p:cTn id="45" presetID="1"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2" grpId="0" animBg="1"/>
      <p:bldP spid="72" grpId="0" animBg="1"/>
      <p:bldP spid="30" grpId="0"/>
      <p:bldP spid="32" grpId="0" animBg="1"/>
      <p:bldP spid="34" grpId="0" animBg="1"/>
      <p:bldP spid="36"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ISATAP Configuration </a:t>
            </a:r>
            <a:r>
              <a:rPr lang="en-GB" i="1" dirty="0" smtClean="0"/>
              <a:t>(reference)</a:t>
            </a:r>
            <a:endParaRPr lang="en-GB" dirty="0"/>
          </a:p>
        </p:txBody>
      </p:sp>
      <p:sp>
        <p:nvSpPr>
          <p:cNvPr id="9" name="Rounded Rectangle 8"/>
          <p:cNvSpPr/>
          <p:nvPr/>
        </p:nvSpPr>
        <p:spPr>
          <a:xfrm>
            <a:off x="190440" y="2356720"/>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0" name="TextBox 9"/>
          <p:cNvSpPr txBox="1"/>
          <p:nvPr/>
        </p:nvSpPr>
        <p:spPr>
          <a:xfrm>
            <a:off x="420016" y="2429745"/>
            <a:ext cx="865814" cy="646331"/>
          </a:xfrm>
          <a:prstGeom prst="rect">
            <a:avLst/>
          </a:prstGeom>
        </p:spPr>
        <p:txBody>
          <a:bodyPr wrap="none" rtlCol="0">
            <a:spAutoFit/>
          </a:bodyPr>
          <a:lstStyle/>
          <a:p>
            <a:r>
              <a:rPr lang="en-GB" dirty="0" smtClean="0">
                <a:solidFill>
                  <a:schemeClr val="bg1"/>
                </a:solidFill>
              </a:rPr>
              <a:t>ISATAP </a:t>
            </a:r>
            <a:br>
              <a:rPr lang="en-GB" dirty="0" smtClean="0">
                <a:solidFill>
                  <a:schemeClr val="bg1"/>
                </a:solidFill>
              </a:rPr>
            </a:br>
            <a:r>
              <a:rPr lang="en-GB" dirty="0" smtClean="0">
                <a:solidFill>
                  <a:schemeClr val="bg1"/>
                </a:solidFill>
              </a:rPr>
              <a:t>Router</a:t>
            </a:r>
          </a:p>
        </p:txBody>
      </p:sp>
      <p:grpSp>
        <p:nvGrpSpPr>
          <p:cNvPr id="3" name="Group 20"/>
          <p:cNvGrpSpPr/>
          <p:nvPr/>
        </p:nvGrpSpPr>
        <p:grpSpPr>
          <a:xfrm>
            <a:off x="446031" y="1420785"/>
            <a:ext cx="657234" cy="736510"/>
            <a:chOff x="153927" y="1250819"/>
            <a:chExt cx="1241442" cy="1666999"/>
          </a:xfrm>
        </p:grpSpPr>
        <p:sp>
          <p:nvSpPr>
            <p:cNvPr id="11" name="Rounded Rectangle 10"/>
            <p:cNvSpPr/>
            <p:nvPr/>
          </p:nvSpPr>
          <p:spPr>
            <a:xfrm>
              <a:off x="153927" y="131124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2" name="Picture 11" descr="laptop"/>
            <p:cNvPicPr>
              <a:picLocks noChangeAspect="1" noChangeArrowheads="1"/>
            </p:cNvPicPr>
            <p:nvPr/>
          </p:nvPicPr>
          <p:blipFill>
            <a:blip r:embed="rId3" cstate="print"/>
            <a:srcRect/>
            <a:stretch>
              <a:fillRect/>
            </a:stretch>
          </p:blipFill>
          <p:spPr bwMode="auto">
            <a:xfrm>
              <a:off x="182890" y="2080651"/>
              <a:ext cx="1139453" cy="837167"/>
            </a:xfrm>
            <a:prstGeom prst="rect">
              <a:avLst/>
            </a:prstGeom>
            <a:noFill/>
            <a:ln w="9525">
              <a:noFill/>
              <a:miter lim="800000"/>
              <a:headEnd/>
              <a:tailEnd/>
            </a:ln>
          </p:spPr>
        </p:pic>
        <p:sp>
          <p:nvSpPr>
            <p:cNvPr id="13" name="TextBox 12"/>
            <p:cNvSpPr txBox="1"/>
            <p:nvPr/>
          </p:nvSpPr>
          <p:spPr>
            <a:xfrm>
              <a:off x="199532" y="1250819"/>
              <a:ext cx="1139822" cy="1044921"/>
            </a:xfrm>
            <a:prstGeom prst="rect">
              <a:avLst/>
            </a:prstGeom>
          </p:spPr>
          <p:txBody>
            <a:bodyPr wrap="none" rtlCol="0">
              <a:spAutoFit/>
            </a:bodyPr>
            <a:lstStyle/>
            <a:p>
              <a:pPr algn="ctr"/>
              <a:r>
                <a:rPr lang="en-GB" sz="1200" dirty="0" smtClean="0">
                  <a:solidFill>
                    <a:schemeClr val="bg1"/>
                  </a:solidFill>
                </a:rPr>
                <a:t>ISATAP</a:t>
              </a:r>
              <a:br>
                <a:rPr lang="en-GB" sz="1200" dirty="0" smtClean="0">
                  <a:solidFill>
                    <a:schemeClr val="bg1"/>
                  </a:solidFill>
                </a:rPr>
              </a:br>
              <a:r>
                <a:rPr lang="en-GB" sz="1200" dirty="0" smtClean="0">
                  <a:solidFill>
                    <a:schemeClr val="bg1"/>
                  </a:solidFill>
                </a:rPr>
                <a:t>Host</a:t>
              </a:r>
            </a:p>
          </p:txBody>
        </p:sp>
        <p:pic>
          <p:nvPicPr>
            <p:cNvPr id="14" name="Picture 2" descr="C:\Documents and Settings\John\Local Settings\Temporary Internet Files\Content.IE5\Z3BISEYX\MCj04113680000[1].wmf"/>
            <p:cNvPicPr>
              <a:picLocks noChangeAspect="1" noChangeArrowheads="1"/>
            </p:cNvPicPr>
            <p:nvPr/>
          </p:nvPicPr>
          <p:blipFill>
            <a:blip r:embed="rId4" cstate="print"/>
            <a:srcRect/>
            <a:stretch>
              <a:fillRect/>
            </a:stretch>
          </p:blipFill>
          <p:spPr bwMode="auto">
            <a:xfrm>
              <a:off x="482544" y="2309223"/>
              <a:ext cx="620721" cy="499055"/>
            </a:xfrm>
            <a:prstGeom prst="rect">
              <a:avLst/>
            </a:prstGeom>
            <a:noFill/>
          </p:spPr>
        </p:pic>
      </p:grpSp>
      <p:pic>
        <p:nvPicPr>
          <p:cNvPr id="15" name="Picture 4"/>
          <p:cNvPicPr>
            <a:picLocks noChangeAspect="1" noChangeArrowheads="1"/>
          </p:cNvPicPr>
          <p:nvPr/>
        </p:nvPicPr>
        <p:blipFill>
          <a:blip r:embed="rId5" cstate="print"/>
          <a:stretch>
            <a:fillRect/>
          </a:stretch>
        </p:blipFill>
        <p:spPr bwMode="auto">
          <a:xfrm>
            <a:off x="458856" y="3050466"/>
            <a:ext cx="753948" cy="753948"/>
          </a:xfrm>
          <a:prstGeom prst="rect">
            <a:avLst/>
          </a:prstGeom>
          <a:noFill/>
          <a:ln>
            <a:noFill/>
          </a:ln>
        </p:spPr>
      </p:pic>
      <p:pic>
        <p:nvPicPr>
          <p:cNvPr id="16" name="Picture 2" descr="C:\Documents and Settings\John\Local Settings\Temporary Internet Files\Content.IE5\Z3BISEYX\MCj04113680000[1].wmf"/>
          <p:cNvPicPr>
            <a:picLocks noChangeAspect="1" noChangeArrowheads="1"/>
          </p:cNvPicPr>
          <p:nvPr/>
        </p:nvPicPr>
        <p:blipFill>
          <a:blip r:embed="rId4" cstate="print"/>
          <a:srcRect/>
          <a:stretch>
            <a:fillRect/>
          </a:stretch>
        </p:blipFill>
        <p:spPr bwMode="auto">
          <a:xfrm>
            <a:off x="568395" y="3379083"/>
            <a:ext cx="620721" cy="499055"/>
          </a:xfrm>
          <a:prstGeom prst="rect">
            <a:avLst/>
          </a:prstGeom>
          <a:noFill/>
        </p:spPr>
      </p:pic>
      <p:graphicFrame>
        <p:nvGraphicFramePr>
          <p:cNvPr id="1426436" name="Object 4"/>
          <p:cNvGraphicFramePr>
            <a:graphicFrameLocks noChangeAspect="1"/>
          </p:cNvGraphicFramePr>
          <p:nvPr/>
        </p:nvGraphicFramePr>
        <p:xfrm>
          <a:off x="446031" y="5072085"/>
          <a:ext cx="803286" cy="1093957"/>
        </p:xfrm>
        <a:graphic>
          <a:graphicData uri="http://schemas.openxmlformats.org/presentationml/2006/ole">
            <p:oleObj spid="_x0000_s9218" name="Visio" r:id="rId6" imgW="695706" imgH="947547" progId="Visio.Drawing.11">
              <p:embed/>
            </p:oleObj>
          </a:graphicData>
        </a:graphic>
      </p:graphicFrame>
      <p:sp>
        <p:nvSpPr>
          <p:cNvPr id="18" name="TextBox 17"/>
          <p:cNvSpPr txBox="1"/>
          <p:nvPr/>
        </p:nvSpPr>
        <p:spPr>
          <a:xfrm>
            <a:off x="226953" y="6130962"/>
            <a:ext cx="1236108" cy="369332"/>
          </a:xfrm>
          <a:prstGeom prst="rect">
            <a:avLst/>
          </a:prstGeom>
        </p:spPr>
        <p:txBody>
          <a:bodyPr wrap="none" rtlCol="0">
            <a:spAutoFit/>
          </a:bodyPr>
          <a:lstStyle/>
          <a:p>
            <a:r>
              <a:rPr lang="en-GB" dirty="0" smtClean="0">
                <a:solidFill>
                  <a:schemeClr val="bg1"/>
                </a:solidFill>
              </a:rPr>
              <a:t>DNS Server</a:t>
            </a:r>
          </a:p>
        </p:txBody>
      </p:sp>
      <p:sp>
        <p:nvSpPr>
          <p:cNvPr id="20" name="TextBox 19"/>
          <p:cNvSpPr txBox="1"/>
          <p:nvPr/>
        </p:nvSpPr>
        <p:spPr>
          <a:xfrm>
            <a:off x="1577934" y="5437215"/>
            <a:ext cx="6497997" cy="1477328"/>
          </a:xfrm>
          <a:prstGeom prst="rect">
            <a:avLst/>
          </a:prstGeom>
        </p:spPr>
        <p:txBody>
          <a:bodyPr wrap="none" rtlCol="0">
            <a:spAutoFit/>
          </a:bodyPr>
          <a:lstStyle/>
          <a:p>
            <a:r>
              <a:rPr lang="en-GB" dirty="0" smtClean="0">
                <a:solidFill>
                  <a:schemeClr val="bg1"/>
                </a:solidFill>
              </a:rPr>
              <a:t>Remove ISATAP block : </a:t>
            </a:r>
            <a:r>
              <a:rPr lang="en-GB" dirty="0" err="1" smtClean="0">
                <a:solidFill>
                  <a:schemeClr val="bg1"/>
                </a:solidFill>
              </a:rPr>
              <a:t>dnscmd</a:t>
            </a:r>
            <a:r>
              <a:rPr lang="en-GB" dirty="0" smtClean="0">
                <a:solidFill>
                  <a:schemeClr val="bg1"/>
                </a:solidFill>
              </a:rPr>
              <a:t> /</a:t>
            </a:r>
            <a:r>
              <a:rPr lang="en-GB" dirty="0" err="1" smtClean="0">
                <a:solidFill>
                  <a:schemeClr val="bg1"/>
                </a:solidFill>
              </a:rPr>
              <a:t>config</a:t>
            </a:r>
            <a:r>
              <a:rPr lang="en-GB" dirty="0" smtClean="0">
                <a:solidFill>
                  <a:schemeClr val="bg1"/>
                </a:solidFill>
              </a:rPr>
              <a:t> /</a:t>
            </a:r>
            <a:r>
              <a:rPr lang="en-GB" dirty="0" err="1" smtClean="0">
                <a:solidFill>
                  <a:schemeClr val="bg1"/>
                </a:solidFill>
              </a:rPr>
              <a:t>globalqueryblocklist</a:t>
            </a:r>
            <a:r>
              <a:rPr lang="en-GB" dirty="0" smtClean="0">
                <a:solidFill>
                  <a:schemeClr val="bg1"/>
                </a:solidFill>
              </a:rPr>
              <a:t> </a:t>
            </a:r>
            <a:r>
              <a:rPr lang="en-GB" dirty="0" err="1" smtClean="0">
                <a:solidFill>
                  <a:schemeClr val="bg1"/>
                </a:solidFill>
              </a:rPr>
              <a:t>wpad</a:t>
            </a:r>
            <a:endParaRPr lang="en-GB" dirty="0" smtClean="0">
              <a:solidFill>
                <a:schemeClr val="bg1"/>
              </a:solidFill>
            </a:endParaRPr>
          </a:p>
          <a:p>
            <a:r>
              <a:rPr lang="en-GB" dirty="0" smtClean="0">
                <a:solidFill>
                  <a:schemeClr val="bg1"/>
                </a:solidFill>
              </a:rPr>
              <a:t>Publish isatap.example.com</a:t>
            </a:r>
          </a:p>
          <a:p>
            <a:r>
              <a:rPr lang="en-GB" dirty="0" smtClean="0">
                <a:solidFill>
                  <a:schemeClr val="bg1"/>
                </a:solidFill>
              </a:rPr>
              <a:t>Alternatively, don’t publish in DNS and configure the host:</a:t>
            </a:r>
          </a:p>
          <a:p>
            <a:r>
              <a:rPr lang="en-GB" dirty="0" err="1" smtClean="0">
                <a:solidFill>
                  <a:schemeClr val="bg1"/>
                </a:solidFill>
              </a:rPr>
              <a:t>Netsh</a:t>
            </a:r>
            <a:r>
              <a:rPr lang="en-GB" dirty="0" smtClean="0">
                <a:solidFill>
                  <a:schemeClr val="bg1"/>
                </a:solidFill>
              </a:rPr>
              <a:t> interface ipv6  </a:t>
            </a:r>
            <a:r>
              <a:rPr lang="en-GB" dirty="0" err="1" smtClean="0">
                <a:solidFill>
                  <a:schemeClr val="bg1"/>
                </a:solidFill>
              </a:rPr>
              <a:t>isatap</a:t>
            </a:r>
            <a:r>
              <a:rPr lang="en-GB" dirty="0" smtClean="0">
                <a:solidFill>
                  <a:schemeClr val="bg1"/>
                </a:solidFill>
              </a:rPr>
              <a:t> set state router xxy.example.com</a:t>
            </a:r>
            <a:br>
              <a:rPr lang="en-GB" dirty="0" smtClean="0">
                <a:solidFill>
                  <a:schemeClr val="bg1"/>
                </a:solidFill>
              </a:rPr>
            </a:br>
            <a:endParaRPr lang="en-GB" dirty="0" smtClean="0">
              <a:solidFill>
                <a:schemeClr val="bg1"/>
              </a:solidFill>
            </a:endParaRPr>
          </a:p>
        </p:txBody>
      </p:sp>
      <p:sp>
        <p:nvSpPr>
          <p:cNvPr id="17" name="TextBox 16"/>
          <p:cNvSpPr txBox="1"/>
          <p:nvPr/>
        </p:nvSpPr>
        <p:spPr>
          <a:xfrm>
            <a:off x="1504908" y="2260584"/>
            <a:ext cx="7712304" cy="2031325"/>
          </a:xfrm>
          <a:prstGeom prst="rect">
            <a:avLst/>
          </a:prstGeom>
        </p:spPr>
        <p:txBody>
          <a:bodyPr wrap="none" rtlCol="0">
            <a:spAutoFit/>
          </a:bodyPr>
          <a:lstStyle/>
          <a:p>
            <a:r>
              <a:rPr lang="en-GB" dirty="0" smtClean="0">
                <a:solidFill>
                  <a:schemeClr val="bg1"/>
                </a:solidFill>
              </a:rPr>
              <a:t>::Enable IPv4 routing</a:t>
            </a:r>
          </a:p>
          <a:p>
            <a:r>
              <a:rPr lang="en-GB" dirty="0" err="1" smtClean="0">
                <a:solidFill>
                  <a:schemeClr val="bg1"/>
                </a:solidFill>
              </a:rPr>
              <a:t>netsh</a:t>
            </a:r>
            <a:r>
              <a:rPr lang="en-GB" dirty="0" smtClean="0">
                <a:solidFill>
                  <a:schemeClr val="bg1"/>
                </a:solidFill>
              </a:rPr>
              <a:t> interface ipv4 set interface </a:t>
            </a:r>
            <a:r>
              <a:rPr lang="en-GB" dirty="0" err="1" smtClean="0">
                <a:solidFill>
                  <a:schemeClr val="bg1"/>
                </a:solidFill>
              </a:rPr>
              <a:t>dacorp</a:t>
            </a:r>
            <a:r>
              <a:rPr lang="en-GB" dirty="0" smtClean="0">
                <a:solidFill>
                  <a:schemeClr val="bg1"/>
                </a:solidFill>
              </a:rPr>
              <a:t> forwarding=enabled</a:t>
            </a:r>
          </a:p>
          <a:p>
            <a:r>
              <a:rPr lang="en-GB" dirty="0" err="1" smtClean="0">
                <a:solidFill>
                  <a:schemeClr val="bg1"/>
                </a:solidFill>
              </a:rPr>
              <a:t>netsh</a:t>
            </a:r>
            <a:r>
              <a:rPr lang="en-GB" dirty="0" smtClean="0">
                <a:solidFill>
                  <a:schemeClr val="bg1"/>
                </a:solidFill>
              </a:rPr>
              <a:t> interface ipv4 set interface </a:t>
            </a:r>
            <a:r>
              <a:rPr lang="en-GB" dirty="0" err="1" smtClean="0">
                <a:solidFill>
                  <a:schemeClr val="bg1"/>
                </a:solidFill>
              </a:rPr>
              <a:t>dabranch</a:t>
            </a:r>
            <a:r>
              <a:rPr lang="en-GB" dirty="0" smtClean="0">
                <a:solidFill>
                  <a:schemeClr val="bg1"/>
                </a:solidFill>
              </a:rPr>
              <a:t> forwarding=enabled</a:t>
            </a:r>
          </a:p>
          <a:p>
            <a:r>
              <a:rPr lang="en-GB" dirty="0" smtClean="0">
                <a:solidFill>
                  <a:schemeClr val="bg1"/>
                </a:solidFill>
              </a:rPr>
              <a:t>::configure IPV6 address, advertising and routing on </a:t>
            </a:r>
            <a:r>
              <a:rPr lang="en-GB" dirty="0" err="1" smtClean="0">
                <a:solidFill>
                  <a:schemeClr val="bg1"/>
                </a:solidFill>
              </a:rPr>
              <a:t>DACorp</a:t>
            </a:r>
            <a:r>
              <a:rPr lang="en-GB" dirty="0" smtClean="0">
                <a:solidFill>
                  <a:schemeClr val="bg1"/>
                </a:solidFill>
              </a:rPr>
              <a:t> interface</a:t>
            </a:r>
          </a:p>
          <a:p>
            <a:r>
              <a:rPr lang="en-GB" dirty="0" err="1" smtClean="0">
                <a:solidFill>
                  <a:schemeClr val="bg1"/>
                </a:solidFill>
              </a:rPr>
              <a:t>netsh</a:t>
            </a:r>
            <a:r>
              <a:rPr lang="en-GB" dirty="0" smtClean="0">
                <a:solidFill>
                  <a:schemeClr val="bg1"/>
                </a:solidFill>
              </a:rPr>
              <a:t> interface ipv6 set address </a:t>
            </a:r>
            <a:r>
              <a:rPr lang="en-GB" dirty="0" err="1" smtClean="0">
                <a:solidFill>
                  <a:schemeClr val="bg1"/>
                </a:solidFill>
              </a:rPr>
              <a:t>dacorp</a:t>
            </a:r>
            <a:r>
              <a:rPr lang="en-GB" dirty="0" smtClean="0">
                <a:solidFill>
                  <a:schemeClr val="bg1"/>
                </a:solidFill>
              </a:rPr>
              <a:t> fd00:9999:0:1::1/64</a:t>
            </a:r>
          </a:p>
          <a:p>
            <a:r>
              <a:rPr lang="en-GB" dirty="0" err="1" smtClean="0">
                <a:solidFill>
                  <a:schemeClr val="bg1"/>
                </a:solidFill>
              </a:rPr>
              <a:t>netsh</a:t>
            </a:r>
            <a:r>
              <a:rPr lang="en-GB" dirty="0" smtClean="0">
                <a:solidFill>
                  <a:schemeClr val="bg1"/>
                </a:solidFill>
              </a:rPr>
              <a:t> interface ipv6 set interface </a:t>
            </a:r>
            <a:r>
              <a:rPr lang="en-GB" dirty="0" err="1" smtClean="0">
                <a:solidFill>
                  <a:schemeClr val="bg1"/>
                </a:solidFill>
              </a:rPr>
              <a:t>dacorp</a:t>
            </a:r>
            <a:r>
              <a:rPr lang="en-GB" dirty="0" smtClean="0">
                <a:solidFill>
                  <a:schemeClr val="bg1"/>
                </a:solidFill>
              </a:rPr>
              <a:t> forwarding=enabled advertise=enabled</a:t>
            </a:r>
          </a:p>
          <a:p>
            <a:r>
              <a:rPr lang="en-GB" dirty="0" err="1" smtClean="0">
                <a:solidFill>
                  <a:schemeClr val="bg1"/>
                </a:solidFill>
              </a:rPr>
              <a:t>netsh</a:t>
            </a:r>
            <a:r>
              <a:rPr lang="en-GB" dirty="0" smtClean="0">
                <a:solidFill>
                  <a:schemeClr val="bg1"/>
                </a:solidFill>
              </a:rPr>
              <a:t> interface ipv6 set route fd00:9999:0:1::/64 </a:t>
            </a:r>
            <a:r>
              <a:rPr lang="en-GB" dirty="0" err="1" smtClean="0">
                <a:solidFill>
                  <a:schemeClr val="bg1"/>
                </a:solidFill>
              </a:rPr>
              <a:t>dacorp</a:t>
            </a:r>
            <a:r>
              <a:rPr lang="en-GB" dirty="0" smtClean="0">
                <a:solidFill>
                  <a:schemeClr val="bg1"/>
                </a:solidFill>
              </a:rPr>
              <a:t> publish=yes</a:t>
            </a:r>
          </a:p>
        </p:txBody>
      </p:sp>
      <p:sp>
        <p:nvSpPr>
          <p:cNvPr id="19" name="TextBox 18"/>
          <p:cNvSpPr txBox="1"/>
          <p:nvPr/>
        </p:nvSpPr>
        <p:spPr>
          <a:xfrm>
            <a:off x="1504908" y="4182370"/>
            <a:ext cx="7294241" cy="923330"/>
          </a:xfrm>
          <a:prstGeom prst="rect">
            <a:avLst/>
          </a:prstGeom>
        </p:spPr>
        <p:txBody>
          <a:bodyPr wrap="none" rtlCol="0">
            <a:spAutoFit/>
          </a:bodyPr>
          <a:lstStyle/>
          <a:p>
            <a:r>
              <a:rPr lang="en-GB" dirty="0" err="1" smtClean="0">
                <a:solidFill>
                  <a:schemeClr val="bg1"/>
                </a:solidFill>
              </a:rPr>
              <a:t>netsh</a:t>
            </a:r>
            <a:r>
              <a:rPr lang="en-GB" dirty="0" smtClean="0">
                <a:solidFill>
                  <a:schemeClr val="bg1"/>
                </a:solidFill>
              </a:rPr>
              <a:t> interface </a:t>
            </a:r>
            <a:r>
              <a:rPr lang="en-GB" dirty="0" err="1" smtClean="0">
                <a:solidFill>
                  <a:schemeClr val="bg1"/>
                </a:solidFill>
              </a:rPr>
              <a:t>isatap</a:t>
            </a:r>
            <a:r>
              <a:rPr lang="en-GB" dirty="0" smtClean="0">
                <a:solidFill>
                  <a:schemeClr val="bg1"/>
                </a:solidFill>
              </a:rPr>
              <a:t> set router 10.40.100.1</a:t>
            </a:r>
          </a:p>
          <a:p>
            <a:r>
              <a:rPr lang="en-GB" dirty="0" err="1" smtClean="0">
                <a:solidFill>
                  <a:schemeClr val="bg1"/>
                </a:solidFill>
              </a:rPr>
              <a:t>netsh</a:t>
            </a:r>
            <a:r>
              <a:rPr lang="en-GB" dirty="0" smtClean="0">
                <a:solidFill>
                  <a:schemeClr val="bg1"/>
                </a:solidFill>
              </a:rPr>
              <a:t> interface ipv6 set interface 15 forwarding=enabled advertise=enabled</a:t>
            </a:r>
          </a:p>
          <a:p>
            <a:r>
              <a:rPr lang="en-GB" dirty="0" err="1" smtClean="0">
                <a:solidFill>
                  <a:schemeClr val="bg1"/>
                </a:solidFill>
              </a:rPr>
              <a:t>netsh</a:t>
            </a:r>
            <a:r>
              <a:rPr lang="en-GB" dirty="0" smtClean="0">
                <a:solidFill>
                  <a:schemeClr val="bg1"/>
                </a:solidFill>
              </a:rPr>
              <a:t> interface ipv6 add route fd00:9999:0:100::/64 15 publish=yes</a:t>
            </a:r>
          </a:p>
        </p:txBody>
      </p:sp>
      <p:sp>
        <p:nvSpPr>
          <p:cNvPr id="22" name="TextBox 21"/>
          <p:cNvSpPr txBox="1"/>
          <p:nvPr/>
        </p:nvSpPr>
        <p:spPr>
          <a:xfrm>
            <a:off x="1431882" y="1493811"/>
            <a:ext cx="7497565" cy="646331"/>
          </a:xfrm>
          <a:prstGeom prst="rect">
            <a:avLst/>
          </a:prstGeom>
        </p:spPr>
        <p:txBody>
          <a:bodyPr wrap="none" rtlCol="0">
            <a:spAutoFit/>
          </a:bodyPr>
          <a:lstStyle/>
          <a:p>
            <a:r>
              <a:rPr lang="en-GB" dirty="0" smtClean="0">
                <a:solidFill>
                  <a:schemeClr val="bg1"/>
                </a:solidFill>
              </a:rPr>
              <a:t>No Client configuration, ISATAP interface automatically configured when client</a:t>
            </a:r>
            <a:br>
              <a:rPr lang="en-GB" dirty="0" smtClean="0">
                <a:solidFill>
                  <a:schemeClr val="bg1"/>
                </a:solidFill>
              </a:rPr>
            </a:br>
            <a:r>
              <a:rPr lang="en-GB" dirty="0" smtClean="0">
                <a:solidFill>
                  <a:schemeClr val="bg1"/>
                </a:solidFill>
              </a:rPr>
              <a:t>can resolve the name ISATAP from DNS</a:t>
            </a:r>
          </a:p>
        </p:txBody>
      </p:sp>
      <p:sp>
        <p:nvSpPr>
          <p:cNvPr id="24" name="Oval 23"/>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Supporting IPv4 Only Hosts</a:t>
            </a:r>
            <a:endParaRPr lang="en-GB" dirty="0"/>
          </a:p>
        </p:txBody>
      </p:sp>
      <p:sp>
        <p:nvSpPr>
          <p:cNvPr id="3" name="Content Placeholder 2"/>
          <p:cNvSpPr>
            <a:spLocks noGrp="1"/>
          </p:cNvSpPr>
          <p:nvPr>
            <p:ph idx="1"/>
          </p:nvPr>
        </p:nvSpPr>
        <p:spPr/>
        <p:txBody>
          <a:bodyPr/>
          <a:lstStyle/>
          <a:p>
            <a:r>
              <a:rPr lang="en-GB" dirty="0" smtClean="0"/>
              <a:t>For connections between IPv6 hosts and hosts that only support IPv4</a:t>
            </a:r>
          </a:p>
          <a:p>
            <a:pPr lvl="1"/>
            <a:r>
              <a:rPr lang="en-GB" dirty="0" smtClean="0"/>
              <a:t>NAT-PT and DNS-ALG require</a:t>
            </a:r>
          </a:p>
          <a:p>
            <a:r>
              <a:rPr lang="en-GB" dirty="0" smtClean="0"/>
              <a:t>Improved translation with NAT64 and DNS64</a:t>
            </a:r>
          </a:p>
          <a:p>
            <a:r>
              <a:rPr lang="en-GB" dirty="0" smtClean="0"/>
              <a:t>Forefront Unified Access Gateway (UAG)</a:t>
            </a:r>
          </a:p>
          <a:p>
            <a:pPr lvl="1"/>
            <a:r>
              <a:rPr lang="en-US" dirty="0" smtClean="0"/>
              <a:t>Includes support for NAT64 and DNS64</a:t>
            </a:r>
            <a:endParaRPr lang="en-GB" dirty="0"/>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loud 20"/>
          <p:cNvSpPr/>
          <p:nvPr/>
        </p:nvSpPr>
        <p:spPr>
          <a:xfrm>
            <a:off x="1614447" y="1165194"/>
            <a:ext cx="2227293" cy="1935189"/>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IPv4 private</a:t>
            </a:r>
            <a:endParaRPr lang="en-GB" dirty="0"/>
          </a:p>
        </p:txBody>
      </p:sp>
      <p:sp>
        <p:nvSpPr>
          <p:cNvPr id="22" name="Cloud 21"/>
          <p:cNvSpPr/>
          <p:nvPr/>
        </p:nvSpPr>
        <p:spPr>
          <a:xfrm>
            <a:off x="4608513" y="1055655"/>
            <a:ext cx="2811501" cy="1935189"/>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smtClean="0"/>
              <a:t>IPv4 Internet</a:t>
            </a:r>
            <a:endParaRPr lang="en-GB" dirty="0"/>
          </a:p>
        </p:txBody>
      </p:sp>
      <p:sp>
        <p:nvSpPr>
          <p:cNvPr id="2" name="Title 1"/>
          <p:cNvSpPr>
            <a:spLocks noGrp="1"/>
          </p:cNvSpPr>
          <p:nvPr>
            <p:ph type="title"/>
          </p:nvPr>
        </p:nvSpPr>
        <p:spPr/>
        <p:txBody>
          <a:bodyPr/>
          <a:lstStyle/>
          <a:p>
            <a:r>
              <a:rPr lang="en-GB" smtClean="0"/>
              <a:t>Teredo</a:t>
            </a:r>
            <a:endParaRPr lang="en-GB" dirty="0"/>
          </a:p>
        </p:txBody>
      </p:sp>
      <p:sp>
        <p:nvSpPr>
          <p:cNvPr id="3" name="Content Placeholder 2"/>
          <p:cNvSpPr>
            <a:spLocks noGrp="1"/>
          </p:cNvSpPr>
          <p:nvPr>
            <p:ph idx="1"/>
          </p:nvPr>
        </p:nvSpPr>
        <p:spPr>
          <a:xfrm>
            <a:off x="457200" y="3973546"/>
            <a:ext cx="8229600" cy="2668598"/>
          </a:xfrm>
        </p:spPr>
        <p:txBody>
          <a:bodyPr/>
          <a:lstStyle/>
          <a:p>
            <a:r>
              <a:rPr lang="en-GB" dirty="0" err="1" smtClean="0"/>
              <a:t>Teredo</a:t>
            </a:r>
            <a:r>
              <a:rPr lang="en-GB" dirty="0" smtClean="0"/>
              <a:t> provides connectivity when the host is behind one or more NATs</a:t>
            </a:r>
          </a:p>
          <a:p>
            <a:pPr lvl="1"/>
            <a:r>
              <a:rPr lang="en-GB" dirty="0" smtClean="0"/>
              <a:t>The NAT will probably not support tunnelling IPv6 within IPv4 (protocol 41)</a:t>
            </a:r>
          </a:p>
          <a:p>
            <a:pPr lvl="1"/>
            <a:r>
              <a:rPr lang="en-GB" dirty="0" err="1" smtClean="0"/>
              <a:t>Teredo</a:t>
            </a:r>
            <a:r>
              <a:rPr lang="en-GB" dirty="0" smtClean="0"/>
              <a:t> tunnels IPv6 in UDP </a:t>
            </a:r>
          </a:p>
        </p:txBody>
      </p:sp>
      <p:sp>
        <p:nvSpPr>
          <p:cNvPr id="8" name="Rounded Rectangle 7"/>
          <p:cNvSpPr/>
          <p:nvPr/>
        </p:nvSpPr>
        <p:spPr>
          <a:xfrm>
            <a:off x="519057" y="131124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9" name="Picture 8" descr="laptop"/>
          <p:cNvPicPr>
            <a:picLocks noChangeAspect="1" noChangeArrowheads="1"/>
          </p:cNvPicPr>
          <p:nvPr/>
        </p:nvPicPr>
        <p:blipFill>
          <a:blip r:embed="rId2" cstate="print"/>
          <a:srcRect/>
          <a:stretch>
            <a:fillRect/>
          </a:stretch>
        </p:blipFill>
        <p:spPr bwMode="auto">
          <a:xfrm>
            <a:off x="548020" y="2080651"/>
            <a:ext cx="1139453" cy="837166"/>
          </a:xfrm>
          <a:prstGeom prst="rect">
            <a:avLst/>
          </a:prstGeom>
          <a:noFill/>
          <a:ln w="9525">
            <a:noFill/>
            <a:miter lim="800000"/>
            <a:headEnd/>
            <a:tailEnd/>
          </a:ln>
        </p:spPr>
      </p:pic>
      <p:sp>
        <p:nvSpPr>
          <p:cNvPr id="10" name="TextBox 9"/>
          <p:cNvSpPr txBox="1"/>
          <p:nvPr/>
        </p:nvSpPr>
        <p:spPr>
          <a:xfrm>
            <a:off x="720583" y="1420785"/>
            <a:ext cx="8279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Host</a:t>
            </a:r>
          </a:p>
        </p:txBody>
      </p:sp>
      <p:pic>
        <p:nvPicPr>
          <p:cNvPr id="11"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847674" y="2309223"/>
            <a:ext cx="620721" cy="499055"/>
          </a:xfrm>
          <a:prstGeom prst="rect">
            <a:avLst/>
          </a:prstGeom>
          <a:noFill/>
        </p:spPr>
      </p:pic>
      <p:sp>
        <p:nvSpPr>
          <p:cNvPr id="12" name="Rounded Rectangle 11"/>
          <p:cNvSpPr/>
          <p:nvPr/>
        </p:nvSpPr>
        <p:spPr>
          <a:xfrm>
            <a:off x="3549636" y="1274733"/>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3" name="TextBox 12"/>
          <p:cNvSpPr txBox="1"/>
          <p:nvPr/>
        </p:nvSpPr>
        <p:spPr>
          <a:xfrm>
            <a:off x="3779212" y="1347758"/>
            <a:ext cx="811889" cy="646331"/>
          </a:xfrm>
          <a:prstGeom prst="rect">
            <a:avLst/>
          </a:prstGeom>
        </p:spPr>
        <p:txBody>
          <a:bodyPr wrap="none" rtlCol="0">
            <a:spAutoFit/>
          </a:bodyPr>
          <a:lstStyle/>
          <a:p>
            <a:pPr algn="ctr"/>
            <a:r>
              <a:rPr lang="en-GB" dirty="0" smtClean="0">
                <a:solidFill>
                  <a:schemeClr val="bg1"/>
                </a:solidFill>
              </a:rPr>
              <a:t>NAT </a:t>
            </a:r>
            <a:br>
              <a:rPr lang="en-GB" dirty="0" smtClean="0">
                <a:solidFill>
                  <a:schemeClr val="bg1"/>
                </a:solidFill>
              </a:rPr>
            </a:br>
            <a:r>
              <a:rPr lang="en-GB" dirty="0" smtClean="0">
                <a:solidFill>
                  <a:schemeClr val="bg1"/>
                </a:solidFill>
              </a:rPr>
              <a:t>Device</a:t>
            </a:r>
          </a:p>
        </p:txBody>
      </p:sp>
      <p:pic>
        <p:nvPicPr>
          <p:cNvPr id="14" name="Picture 4"/>
          <p:cNvPicPr>
            <a:picLocks noChangeAspect="1" noChangeArrowheads="1"/>
          </p:cNvPicPr>
          <p:nvPr/>
        </p:nvPicPr>
        <p:blipFill>
          <a:blip r:embed="rId4" cstate="print"/>
          <a:stretch>
            <a:fillRect/>
          </a:stretch>
        </p:blipFill>
        <p:spPr bwMode="auto">
          <a:xfrm>
            <a:off x="3818052" y="1968479"/>
            <a:ext cx="753948" cy="753948"/>
          </a:xfrm>
          <a:prstGeom prst="rect">
            <a:avLst/>
          </a:prstGeom>
          <a:noFill/>
          <a:ln>
            <a:noFill/>
          </a:ln>
        </p:spPr>
      </p:pic>
      <p:sp>
        <p:nvSpPr>
          <p:cNvPr id="16" name="Rectangle 15"/>
          <p:cNvSpPr/>
          <p:nvPr/>
        </p:nvSpPr>
        <p:spPr>
          <a:xfrm>
            <a:off x="3841740" y="2735253"/>
            <a:ext cx="255591" cy="1825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16409" y="2735253"/>
            <a:ext cx="255591" cy="1825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Elbow Connector 18"/>
          <p:cNvCxnSpPr>
            <a:stCxn id="9" idx="2"/>
            <a:endCxn id="16" idx="2"/>
          </p:cNvCxnSpPr>
          <p:nvPr/>
        </p:nvCxnSpPr>
        <p:spPr>
          <a:xfrm rot="16200000" flipH="1">
            <a:off x="2543641" y="1491922"/>
            <a:ext cx="1" cy="2851789"/>
          </a:xfrm>
          <a:prstGeom prst="bentConnector3">
            <a:avLst>
              <a:gd name="adj1" fmla="val 22860100000"/>
            </a:avLst>
          </a:prstGeom>
          <a:ln w="38100"/>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8184" y="3173409"/>
            <a:ext cx="1338828" cy="646331"/>
          </a:xfrm>
          <a:prstGeom prst="rect">
            <a:avLst/>
          </a:prstGeom>
        </p:spPr>
        <p:txBody>
          <a:bodyPr wrap="none" rtlCol="0">
            <a:spAutoFit/>
          </a:bodyPr>
          <a:lstStyle/>
          <a:p>
            <a:pPr algn="ctr"/>
            <a:r>
              <a:rPr lang="en-GB" dirty="0" smtClean="0"/>
              <a:t>Private IPv4 </a:t>
            </a:r>
            <a:br>
              <a:rPr lang="en-GB" dirty="0" smtClean="0"/>
            </a:br>
            <a:r>
              <a:rPr lang="en-GB" dirty="0" smtClean="0"/>
              <a:t>address</a:t>
            </a:r>
          </a:p>
        </p:txBody>
      </p:sp>
      <p:sp>
        <p:nvSpPr>
          <p:cNvPr id="24" name="TextBox 23"/>
          <p:cNvSpPr txBox="1"/>
          <p:nvPr/>
        </p:nvSpPr>
        <p:spPr>
          <a:xfrm>
            <a:off x="4395402" y="3173409"/>
            <a:ext cx="1253869" cy="646331"/>
          </a:xfrm>
          <a:prstGeom prst="rect">
            <a:avLst/>
          </a:prstGeom>
        </p:spPr>
        <p:txBody>
          <a:bodyPr wrap="none" rtlCol="0">
            <a:spAutoFit/>
          </a:bodyPr>
          <a:lstStyle/>
          <a:p>
            <a:pPr algn="ctr"/>
            <a:r>
              <a:rPr lang="en-GB" dirty="0" smtClean="0"/>
              <a:t>Public IPv4 </a:t>
            </a:r>
            <a:br>
              <a:rPr lang="en-GB" dirty="0" smtClean="0"/>
            </a:br>
            <a:r>
              <a:rPr lang="en-GB" dirty="0" smtClean="0"/>
              <a:t>address</a:t>
            </a:r>
          </a:p>
        </p:txBody>
      </p:sp>
      <p:sp>
        <p:nvSpPr>
          <p:cNvPr id="25" name="TextBox 24"/>
          <p:cNvSpPr txBox="1"/>
          <p:nvPr/>
        </p:nvSpPr>
        <p:spPr>
          <a:xfrm>
            <a:off x="2673324" y="3173409"/>
            <a:ext cx="1338828" cy="646331"/>
          </a:xfrm>
          <a:prstGeom prst="rect">
            <a:avLst/>
          </a:prstGeom>
        </p:spPr>
        <p:txBody>
          <a:bodyPr wrap="none" rtlCol="0">
            <a:spAutoFit/>
          </a:bodyPr>
          <a:lstStyle/>
          <a:p>
            <a:pPr algn="ctr"/>
            <a:r>
              <a:rPr lang="en-GB" dirty="0" smtClean="0"/>
              <a:t>Private IPv4 </a:t>
            </a:r>
            <a:br>
              <a:rPr lang="en-GB" dirty="0" smtClean="0"/>
            </a:br>
            <a:r>
              <a:rPr lang="en-GB" dirty="0" smtClean="0"/>
              <a:t>address</a:t>
            </a:r>
          </a:p>
        </p:txBody>
      </p:sp>
      <p:sp>
        <p:nvSpPr>
          <p:cNvPr id="27" name="Rounded Rectangle 26"/>
          <p:cNvSpPr/>
          <p:nvPr/>
        </p:nvSpPr>
        <p:spPr>
          <a:xfrm>
            <a:off x="7273962" y="1274733"/>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8" name="TextBox 27"/>
          <p:cNvSpPr txBox="1"/>
          <p:nvPr/>
        </p:nvSpPr>
        <p:spPr>
          <a:xfrm>
            <a:off x="7274781" y="1347758"/>
            <a:ext cx="14884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server &amp; relay</a:t>
            </a:r>
          </a:p>
        </p:txBody>
      </p:sp>
      <p:pic>
        <p:nvPicPr>
          <p:cNvPr id="29" name="Picture 4"/>
          <p:cNvPicPr>
            <a:picLocks noChangeAspect="1" noChangeArrowheads="1"/>
          </p:cNvPicPr>
          <p:nvPr/>
        </p:nvPicPr>
        <p:blipFill>
          <a:blip r:embed="rId4" cstate="print"/>
          <a:stretch>
            <a:fillRect/>
          </a:stretch>
        </p:blipFill>
        <p:spPr bwMode="auto">
          <a:xfrm>
            <a:off x="7651917" y="1968479"/>
            <a:ext cx="753948" cy="753948"/>
          </a:xfrm>
          <a:prstGeom prst="rect">
            <a:avLst/>
          </a:prstGeom>
          <a:noFill/>
          <a:ln>
            <a:noFill/>
          </a:ln>
        </p:spPr>
      </p:pic>
      <p:sp>
        <p:nvSpPr>
          <p:cNvPr id="30" name="Rectangle 29"/>
          <p:cNvSpPr/>
          <p:nvPr/>
        </p:nvSpPr>
        <p:spPr>
          <a:xfrm>
            <a:off x="7675605" y="2735253"/>
            <a:ext cx="255591" cy="1825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8150274" y="2735253"/>
            <a:ext cx="255591" cy="1825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3" name="Elbow Connector 32"/>
          <p:cNvCxnSpPr>
            <a:stCxn id="17" idx="2"/>
            <a:endCxn id="30" idx="2"/>
          </p:cNvCxnSpPr>
          <p:nvPr/>
        </p:nvCxnSpPr>
        <p:spPr>
          <a:xfrm rot="16200000" flipH="1">
            <a:off x="6123803" y="1238220"/>
            <a:ext cx="1588" cy="3359196"/>
          </a:xfrm>
          <a:prstGeom prst="bentConnector3">
            <a:avLst>
              <a:gd name="adj1" fmla="val 14395466"/>
            </a:avLst>
          </a:prstGeom>
          <a:ln w="38100"/>
        </p:spPr>
        <p:style>
          <a:lnRef idx="1">
            <a:schemeClr val="accent1"/>
          </a:lnRef>
          <a:fillRef idx="0">
            <a:schemeClr val="accent1"/>
          </a:fillRef>
          <a:effectRef idx="0">
            <a:schemeClr val="accent1"/>
          </a:effectRef>
          <a:fontRef idx="minor">
            <a:schemeClr val="tx1"/>
          </a:fontRef>
        </p:style>
      </p:cxnSp>
      <p:pic>
        <p:nvPicPr>
          <p:cNvPr id="34"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7346988" y="2224071"/>
            <a:ext cx="620721" cy="499055"/>
          </a:xfrm>
          <a:prstGeom prst="rect">
            <a:avLst/>
          </a:prstGeom>
          <a:noFill/>
        </p:spPr>
      </p:pic>
      <p:sp>
        <p:nvSpPr>
          <p:cNvPr id="26" name="Oval 2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8"/>
          <p:cNvSpPr/>
          <p:nvPr/>
        </p:nvSpPr>
        <p:spPr>
          <a:xfrm>
            <a:off x="1979577" y="2041506"/>
            <a:ext cx="4162482" cy="3432222"/>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10" name="Rectangle 9"/>
          <p:cNvSpPr/>
          <p:nvPr/>
        </p:nvSpPr>
        <p:spPr>
          <a:xfrm>
            <a:off x="1395369" y="4706956"/>
            <a:ext cx="1022364" cy="29210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Tunnel</a:t>
            </a:r>
            <a:endParaRPr lang="en-GB" dirty="0"/>
          </a:p>
        </p:txBody>
      </p:sp>
      <p:sp>
        <p:nvSpPr>
          <p:cNvPr id="48" name="Rectangle 47"/>
          <p:cNvSpPr/>
          <p:nvPr/>
        </p:nvSpPr>
        <p:spPr>
          <a:xfrm>
            <a:off x="1431882" y="2333610"/>
            <a:ext cx="1022364" cy="29210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Tunnel</a:t>
            </a:r>
            <a:endParaRPr lang="en-GB" dirty="0"/>
          </a:p>
        </p:txBody>
      </p:sp>
      <p:sp>
        <p:nvSpPr>
          <p:cNvPr id="49" name="Rectangle 48"/>
          <p:cNvSpPr/>
          <p:nvPr/>
        </p:nvSpPr>
        <p:spPr>
          <a:xfrm rot="5400000">
            <a:off x="2454246" y="3611565"/>
            <a:ext cx="1022364" cy="29210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Tunnel</a:t>
            </a:r>
            <a:endParaRPr lang="en-GB" dirty="0"/>
          </a:p>
        </p:txBody>
      </p:sp>
      <p:sp>
        <p:nvSpPr>
          <p:cNvPr id="30" name="Cloud 29"/>
          <p:cNvSpPr/>
          <p:nvPr/>
        </p:nvSpPr>
        <p:spPr>
          <a:xfrm>
            <a:off x="6653241" y="2041506"/>
            <a:ext cx="2271681" cy="2263806"/>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IPv6</a:t>
            </a:r>
            <a:br>
              <a:rPr lang="en-GB" dirty="0" smtClean="0"/>
            </a:br>
            <a:r>
              <a:rPr lang="en-GB" dirty="0" smtClean="0"/>
              <a:t>Intranet</a:t>
            </a:r>
            <a:endParaRPr lang="en-GB" dirty="0"/>
          </a:p>
        </p:txBody>
      </p:sp>
      <p:sp>
        <p:nvSpPr>
          <p:cNvPr id="2" name="Title 1"/>
          <p:cNvSpPr>
            <a:spLocks noGrp="1"/>
          </p:cNvSpPr>
          <p:nvPr>
            <p:ph type="title"/>
          </p:nvPr>
        </p:nvSpPr>
        <p:spPr/>
        <p:txBody>
          <a:bodyPr/>
          <a:lstStyle/>
          <a:p>
            <a:r>
              <a:rPr lang="en-GB" dirty="0" err="1" smtClean="0"/>
              <a:t>Teredo</a:t>
            </a:r>
            <a:r>
              <a:rPr lang="en-GB" dirty="0" smtClean="0"/>
              <a:t> Components</a:t>
            </a:r>
            <a:endParaRPr lang="en-GB" dirty="0"/>
          </a:p>
        </p:txBody>
      </p:sp>
      <p:sp>
        <p:nvSpPr>
          <p:cNvPr id="11" name="Rectangle 10"/>
          <p:cNvSpPr/>
          <p:nvPr/>
        </p:nvSpPr>
        <p:spPr>
          <a:xfrm rot="20131559">
            <a:off x="1110488" y="4423730"/>
            <a:ext cx="5586489" cy="36513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                        Tunnel</a:t>
            </a:r>
            <a:endParaRPr lang="en-GB" dirty="0"/>
          </a:p>
        </p:txBody>
      </p:sp>
      <p:sp>
        <p:nvSpPr>
          <p:cNvPr id="18" name="Rounded Rectangle 17"/>
          <p:cNvSpPr/>
          <p:nvPr/>
        </p:nvSpPr>
        <p:spPr>
          <a:xfrm>
            <a:off x="299979" y="1274733"/>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9" name="Picture 18" descr="laptop"/>
          <p:cNvPicPr>
            <a:picLocks noChangeAspect="1" noChangeArrowheads="1"/>
          </p:cNvPicPr>
          <p:nvPr/>
        </p:nvPicPr>
        <p:blipFill>
          <a:blip r:embed="rId2" cstate="print"/>
          <a:srcRect/>
          <a:stretch>
            <a:fillRect/>
          </a:stretch>
        </p:blipFill>
        <p:spPr bwMode="auto">
          <a:xfrm>
            <a:off x="328942" y="2044138"/>
            <a:ext cx="1139453" cy="837166"/>
          </a:xfrm>
          <a:prstGeom prst="rect">
            <a:avLst/>
          </a:prstGeom>
          <a:noFill/>
          <a:ln w="9525">
            <a:noFill/>
            <a:miter lim="800000"/>
            <a:headEnd/>
            <a:tailEnd/>
          </a:ln>
        </p:spPr>
      </p:pic>
      <p:sp>
        <p:nvSpPr>
          <p:cNvPr id="20" name="TextBox 19"/>
          <p:cNvSpPr txBox="1"/>
          <p:nvPr/>
        </p:nvSpPr>
        <p:spPr>
          <a:xfrm>
            <a:off x="501505" y="1384272"/>
            <a:ext cx="8279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Host</a:t>
            </a:r>
          </a:p>
        </p:txBody>
      </p:sp>
      <p:pic>
        <p:nvPicPr>
          <p:cNvPr id="21"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628596" y="2272710"/>
            <a:ext cx="620721" cy="499055"/>
          </a:xfrm>
          <a:prstGeom prst="rect">
            <a:avLst/>
          </a:prstGeom>
          <a:noFill/>
        </p:spPr>
      </p:pic>
      <p:sp>
        <p:nvSpPr>
          <p:cNvPr id="24" name="Rounded Rectangle 23"/>
          <p:cNvSpPr/>
          <p:nvPr/>
        </p:nvSpPr>
        <p:spPr>
          <a:xfrm>
            <a:off x="263466" y="4487877"/>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25" name="Picture 24" descr="laptop"/>
          <p:cNvPicPr>
            <a:picLocks noChangeAspect="1" noChangeArrowheads="1"/>
          </p:cNvPicPr>
          <p:nvPr/>
        </p:nvPicPr>
        <p:blipFill>
          <a:blip r:embed="rId2" cstate="print"/>
          <a:srcRect/>
          <a:stretch>
            <a:fillRect/>
          </a:stretch>
        </p:blipFill>
        <p:spPr bwMode="auto">
          <a:xfrm>
            <a:off x="292429" y="5257282"/>
            <a:ext cx="1139453" cy="837166"/>
          </a:xfrm>
          <a:prstGeom prst="rect">
            <a:avLst/>
          </a:prstGeom>
          <a:noFill/>
          <a:ln w="9525">
            <a:noFill/>
            <a:miter lim="800000"/>
            <a:headEnd/>
            <a:tailEnd/>
          </a:ln>
        </p:spPr>
      </p:pic>
      <p:sp>
        <p:nvSpPr>
          <p:cNvPr id="26" name="TextBox 25"/>
          <p:cNvSpPr txBox="1"/>
          <p:nvPr/>
        </p:nvSpPr>
        <p:spPr>
          <a:xfrm>
            <a:off x="464992" y="4597416"/>
            <a:ext cx="8279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Host</a:t>
            </a:r>
          </a:p>
        </p:txBody>
      </p:sp>
      <p:pic>
        <p:nvPicPr>
          <p:cNvPr id="27"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92083" y="5485854"/>
            <a:ext cx="620721" cy="499055"/>
          </a:xfrm>
          <a:prstGeom prst="rect">
            <a:avLst/>
          </a:prstGeom>
          <a:noFill/>
        </p:spPr>
      </p:pic>
      <p:sp>
        <p:nvSpPr>
          <p:cNvPr id="28" name="TextBox 27"/>
          <p:cNvSpPr txBox="1"/>
          <p:nvPr/>
        </p:nvSpPr>
        <p:spPr>
          <a:xfrm>
            <a:off x="3513123" y="3502026"/>
            <a:ext cx="1395510" cy="369332"/>
          </a:xfrm>
          <a:prstGeom prst="rect">
            <a:avLst/>
          </a:prstGeom>
        </p:spPr>
        <p:txBody>
          <a:bodyPr wrap="none" rtlCol="0">
            <a:spAutoFit/>
          </a:bodyPr>
          <a:lstStyle/>
          <a:p>
            <a:r>
              <a:rPr lang="en-GB" dirty="0" smtClean="0">
                <a:solidFill>
                  <a:schemeClr val="bg1"/>
                </a:solidFill>
              </a:rPr>
              <a:t>IPv4 Internet</a:t>
            </a:r>
          </a:p>
        </p:txBody>
      </p:sp>
      <p:pic>
        <p:nvPicPr>
          <p:cNvPr id="32" name="Picture 31" descr="laptop"/>
          <p:cNvPicPr>
            <a:picLocks noChangeAspect="1" noChangeArrowheads="1"/>
          </p:cNvPicPr>
          <p:nvPr/>
        </p:nvPicPr>
        <p:blipFill>
          <a:blip r:embed="rId2" cstate="print"/>
          <a:srcRect/>
          <a:stretch>
            <a:fillRect/>
          </a:stretch>
        </p:blipFill>
        <p:spPr bwMode="auto">
          <a:xfrm>
            <a:off x="7375951" y="1679008"/>
            <a:ext cx="1139453" cy="837166"/>
          </a:xfrm>
          <a:prstGeom prst="rect">
            <a:avLst/>
          </a:prstGeom>
          <a:noFill/>
          <a:ln w="9525">
            <a:noFill/>
            <a:miter lim="800000"/>
            <a:headEnd/>
            <a:tailEnd/>
          </a:ln>
        </p:spPr>
      </p:pic>
      <p:sp>
        <p:nvSpPr>
          <p:cNvPr id="33" name="TextBox 32"/>
          <p:cNvSpPr txBox="1"/>
          <p:nvPr/>
        </p:nvSpPr>
        <p:spPr>
          <a:xfrm>
            <a:off x="7429827" y="1307044"/>
            <a:ext cx="1065356" cy="369332"/>
          </a:xfrm>
          <a:prstGeom prst="rect">
            <a:avLst/>
          </a:prstGeom>
        </p:spPr>
        <p:txBody>
          <a:bodyPr wrap="none" rtlCol="0">
            <a:spAutoFit/>
          </a:bodyPr>
          <a:lstStyle/>
          <a:p>
            <a:pPr algn="ctr"/>
            <a:r>
              <a:rPr lang="en-GB" dirty="0" smtClean="0"/>
              <a:t>IPv6 Host</a:t>
            </a:r>
          </a:p>
        </p:txBody>
      </p:sp>
      <p:sp>
        <p:nvSpPr>
          <p:cNvPr id="34" name="Rounded Rectangle 33"/>
          <p:cNvSpPr/>
          <p:nvPr/>
        </p:nvSpPr>
        <p:spPr>
          <a:xfrm>
            <a:off x="2344707" y="4159260"/>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35" name="TextBox 34"/>
          <p:cNvSpPr txBox="1"/>
          <p:nvPr/>
        </p:nvSpPr>
        <p:spPr>
          <a:xfrm>
            <a:off x="2574283" y="4232285"/>
            <a:ext cx="811889" cy="646331"/>
          </a:xfrm>
          <a:prstGeom prst="rect">
            <a:avLst/>
          </a:prstGeom>
        </p:spPr>
        <p:txBody>
          <a:bodyPr wrap="none" rtlCol="0">
            <a:spAutoFit/>
          </a:bodyPr>
          <a:lstStyle/>
          <a:p>
            <a:pPr algn="ctr"/>
            <a:r>
              <a:rPr lang="en-GB" dirty="0" smtClean="0">
                <a:solidFill>
                  <a:schemeClr val="bg1"/>
                </a:solidFill>
              </a:rPr>
              <a:t>NAT </a:t>
            </a:r>
            <a:br>
              <a:rPr lang="en-GB" dirty="0" smtClean="0">
                <a:solidFill>
                  <a:schemeClr val="bg1"/>
                </a:solidFill>
              </a:rPr>
            </a:br>
            <a:r>
              <a:rPr lang="en-GB" dirty="0" smtClean="0">
                <a:solidFill>
                  <a:schemeClr val="bg1"/>
                </a:solidFill>
              </a:rPr>
              <a:t>Device</a:t>
            </a:r>
          </a:p>
        </p:txBody>
      </p:sp>
      <p:pic>
        <p:nvPicPr>
          <p:cNvPr id="36" name="Picture 4"/>
          <p:cNvPicPr>
            <a:picLocks noChangeAspect="1" noChangeArrowheads="1"/>
          </p:cNvPicPr>
          <p:nvPr/>
        </p:nvPicPr>
        <p:blipFill>
          <a:blip r:embed="rId4" cstate="print"/>
          <a:stretch>
            <a:fillRect/>
          </a:stretch>
        </p:blipFill>
        <p:spPr bwMode="auto">
          <a:xfrm>
            <a:off x="2613123" y="4853006"/>
            <a:ext cx="753948" cy="753948"/>
          </a:xfrm>
          <a:prstGeom prst="rect">
            <a:avLst/>
          </a:prstGeom>
          <a:noFill/>
          <a:ln>
            <a:noFill/>
          </a:ln>
        </p:spPr>
      </p:pic>
      <p:sp>
        <p:nvSpPr>
          <p:cNvPr id="39" name="Rounded Rectangle 38"/>
          <p:cNvSpPr/>
          <p:nvPr/>
        </p:nvSpPr>
        <p:spPr>
          <a:xfrm>
            <a:off x="5594364" y="2625714"/>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40" name="TextBox 39"/>
          <p:cNvSpPr txBox="1"/>
          <p:nvPr/>
        </p:nvSpPr>
        <p:spPr>
          <a:xfrm>
            <a:off x="5595183" y="2698739"/>
            <a:ext cx="14884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server &amp; relay</a:t>
            </a:r>
          </a:p>
        </p:txBody>
      </p:sp>
      <p:pic>
        <p:nvPicPr>
          <p:cNvPr id="41" name="Picture 4"/>
          <p:cNvPicPr>
            <a:picLocks noChangeAspect="1" noChangeArrowheads="1"/>
          </p:cNvPicPr>
          <p:nvPr/>
        </p:nvPicPr>
        <p:blipFill>
          <a:blip r:embed="rId4" cstate="print"/>
          <a:stretch>
            <a:fillRect/>
          </a:stretch>
        </p:blipFill>
        <p:spPr bwMode="auto">
          <a:xfrm>
            <a:off x="5972319" y="3319460"/>
            <a:ext cx="753948" cy="753948"/>
          </a:xfrm>
          <a:prstGeom prst="rect">
            <a:avLst/>
          </a:prstGeom>
          <a:noFill/>
          <a:ln>
            <a:noFill/>
          </a:ln>
        </p:spPr>
      </p:pic>
      <p:sp>
        <p:nvSpPr>
          <p:cNvPr id="44" name="Rounded Rectangle 43"/>
          <p:cNvSpPr/>
          <p:nvPr/>
        </p:nvSpPr>
        <p:spPr>
          <a:xfrm>
            <a:off x="2344707" y="1749401"/>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45" name="TextBox 44"/>
          <p:cNvSpPr txBox="1"/>
          <p:nvPr/>
        </p:nvSpPr>
        <p:spPr>
          <a:xfrm>
            <a:off x="2574283" y="1822426"/>
            <a:ext cx="811889" cy="646331"/>
          </a:xfrm>
          <a:prstGeom prst="rect">
            <a:avLst/>
          </a:prstGeom>
        </p:spPr>
        <p:txBody>
          <a:bodyPr wrap="none" rtlCol="0">
            <a:spAutoFit/>
          </a:bodyPr>
          <a:lstStyle/>
          <a:p>
            <a:pPr algn="ctr"/>
            <a:r>
              <a:rPr lang="en-GB" dirty="0" smtClean="0">
                <a:solidFill>
                  <a:schemeClr val="bg1"/>
                </a:solidFill>
              </a:rPr>
              <a:t>NAT </a:t>
            </a:r>
            <a:br>
              <a:rPr lang="en-GB" dirty="0" smtClean="0">
                <a:solidFill>
                  <a:schemeClr val="bg1"/>
                </a:solidFill>
              </a:rPr>
            </a:br>
            <a:r>
              <a:rPr lang="en-GB" dirty="0" smtClean="0">
                <a:solidFill>
                  <a:schemeClr val="bg1"/>
                </a:solidFill>
              </a:rPr>
              <a:t>Device</a:t>
            </a:r>
          </a:p>
        </p:txBody>
      </p:sp>
      <p:pic>
        <p:nvPicPr>
          <p:cNvPr id="46" name="Picture 4"/>
          <p:cNvPicPr>
            <a:picLocks noChangeAspect="1" noChangeArrowheads="1"/>
          </p:cNvPicPr>
          <p:nvPr/>
        </p:nvPicPr>
        <p:blipFill>
          <a:blip r:embed="rId4" cstate="print"/>
          <a:stretch>
            <a:fillRect/>
          </a:stretch>
        </p:blipFill>
        <p:spPr bwMode="auto">
          <a:xfrm>
            <a:off x="2613123" y="2443147"/>
            <a:ext cx="753948" cy="753948"/>
          </a:xfrm>
          <a:prstGeom prst="rect">
            <a:avLst/>
          </a:prstGeom>
          <a:noFill/>
          <a:ln>
            <a:noFill/>
          </a:ln>
        </p:spPr>
      </p:pic>
      <p:pic>
        <p:nvPicPr>
          <p:cNvPr id="47"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594364" y="3538539"/>
            <a:ext cx="620721" cy="499055"/>
          </a:xfrm>
          <a:prstGeom prst="rect">
            <a:avLst/>
          </a:prstGeom>
          <a:noFill/>
        </p:spPr>
      </p:pic>
      <p:sp>
        <p:nvSpPr>
          <p:cNvPr id="37" name="Oval 36"/>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ssolve">
                                      <p:cBhvr>
                                        <p:cTn id="7" dur="500"/>
                                        <p:tgtEl>
                                          <p:spTgt spid="4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par>
                                <p:cTn id="17" presetID="9"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dissolve">
                                      <p:cBhvr>
                                        <p:cTn id="22" dur="500"/>
                                        <p:tgtEl>
                                          <p:spTgt spid="4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dissolve">
                                      <p:cBhvr>
                                        <p:cTn id="25" dur="500"/>
                                        <p:tgtEl>
                                          <p:spTgt spid="45"/>
                                        </p:tgtEl>
                                      </p:cBhvr>
                                    </p:animEffect>
                                  </p:childTnLst>
                                </p:cTn>
                              </p:par>
                              <p:par>
                                <p:cTn id="26" presetID="9" presetClass="entr" presetSubtype="0"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dissolve">
                                      <p:cBhvr>
                                        <p:cTn id="28" dur="500"/>
                                        <p:tgtEl>
                                          <p:spTgt spid="4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dissolve">
                                      <p:cBhvr>
                                        <p:cTn id="31" dur="500"/>
                                        <p:tgtEl>
                                          <p:spTgt spid="4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dissolve">
                                      <p:cBhvr>
                                        <p:cTn id="34" dur="500"/>
                                        <p:tgtEl>
                                          <p:spTgt spid="10"/>
                                        </p:tgtEl>
                                      </p:cBhvr>
                                    </p:animEffec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8" grpId="0" animBg="1"/>
      <p:bldP spid="49" grpId="0" animBg="1"/>
      <p:bldP spid="18" grpId="0" animBg="1"/>
      <p:bldP spid="20" grpId="0"/>
      <p:bldP spid="44" grpId="0" animBg="1"/>
      <p:bldP spid="45" grpId="0"/>
      <p:bldP spid="3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IPv4 Outbound Packet translation</a:t>
            </a:r>
            <a:endParaRPr lang="en-GB" dirty="0"/>
          </a:p>
        </p:txBody>
      </p:sp>
      <p:grpSp>
        <p:nvGrpSpPr>
          <p:cNvPr id="2" name="Group 49"/>
          <p:cNvGrpSpPr/>
          <p:nvPr/>
        </p:nvGrpSpPr>
        <p:grpSpPr>
          <a:xfrm>
            <a:off x="811161" y="1165194"/>
            <a:ext cx="7648085" cy="1931383"/>
            <a:chOff x="519057" y="1055655"/>
            <a:chExt cx="8223086" cy="2663623"/>
          </a:xfrm>
        </p:grpSpPr>
        <p:sp>
          <p:nvSpPr>
            <p:cNvPr id="19" name="Cloud 18"/>
            <p:cNvSpPr/>
            <p:nvPr/>
          </p:nvSpPr>
          <p:spPr>
            <a:xfrm>
              <a:off x="1614447" y="1165194"/>
              <a:ext cx="2227293" cy="1935189"/>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IPv4 private</a:t>
              </a:r>
            </a:p>
          </p:txBody>
        </p:sp>
        <p:sp>
          <p:nvSpPr>
            <p:cNvPr id="20" name="Cloud 19"/>
            <p:cNvSpPr/>
            <p:nvPr/>
          </p:nvSpPr>
          <p:spPr>
            <a:xfrm>
              <a:off x="4608513" y="1055655"/>
              <a:ext cx="2811501" cy="1935189"/>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IPv4 Internet</a:t>
              </a:r>
              <a:endParaRPr lang="en-GB" dirty="0"/>
            </a:p>
          </p:txBody>
        </p:sp>
        <p:sp>
          <p:nvSpPr>
            <p:cNvPr id="21" name="Rounded Rectangle 20"/>
            <p:cNvSpPr/>
            <p:nvPr/>
          </p:nvSpPr>
          <p:spPr>
            <a:xfrm>
              <a:off x="519057" y="131124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22" name="Picture 21" descr="laptop"/>
            <p:cNvPicPr>
              <a:picLocks noChangeAspect="1" noChangeArrowheads="1"/>
            </p:cNvPicPr>
            <p:nvPr/>
          </p:nvPicPr>
          <p:blipFill>
            <a:blip r:embed="rId2" cstate="print"/>
            <a:srcRect/>
            <a:stretch>
              <a:fillRect/>
            </a:stretch>
          </p:blipFill>
          <p:spPr bwMode="auto">
            <a:xfrm>
              <a:off x="548020" y="2080651"/>
              <a:ext cx="1139453" cy="837166"/>
            </a:xfrm>
            <a:prstGeom prst="rect">
              <a:avLst/>
            </a:prstGeom>
          </p:spPr>
        </p:pic>
        <p:sp>
          <p:nvSpPr>
            <p:cNvPr id="23" name="TextBox 22"/>
            <p:cNvSpPr txBox="1"/>
            <p:nvPr/>
          </p:nvSpPr>
          <p:spPr>
            <a:xfrm>
              <a:off x="727685" y="1307435"/>
              <a:ext cx="813778" cy="806479"/>
            </a:xfrm>
            <a:prstGeom prst="rect">
              <a:avLst/>
            </a:prstGeom>
          </p:spPr>
          <p:txBody>
            <a:bodyPr wrap="none" rtlCol="0">
              <a:spAutoFit/>
            </a:bodyPr>
            <a:lstStyle/>
            <a:p>
              <a:pPr algn="ctr"/>
              <a:r>
                <a:rPr lang="en-GB" sz="1600" dirty="0" err="1" smtClean="0">
                  <a:solidFill>
                    <a:schemeClr val="bg1"/>
                  </a:solidFill>
                </a:rPr>
                <a:t>Teredo</a:t>
              </a:r>
              <a:r>
                <a:rPr lang="en-GB" sz="1600" dirty="0" smtClean="0">
                  <a:solidFill>
                    <a:schemeClr val="bg1"/>
                  </a:solidFill>
                </a:rPr>
                <a:t/>
              </a:r>
              <a:br>
                <a:rPr lang="en-GB" sz="1600" dirty="0" smtClean="0">
                  <a:solidFill>
                    <a:schemeClr val="bg1"/>
                  </a:solidFill>
                </a:rPr>
              </a:br>
              <a:r>
                <a:rPr lang="en-GB" sz="1600" dirty="0" smtClean="0">
                  <a:solidFill>
                    <a:schemeClr val="bg1"/>
                  </a:solidFill>
                </a:rPr>
                <a:t>Host</a:t>
              </a:r>
            </a:p>
          </p:txBody>
        </p:sp>
        <p:pic>
          <p:nvPicPr>
            <p:cNvPr id="24"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847674" y="2309223"/>
              <a:ext cx="620721" cy="499055"/>
            </a:xfrm>
            <a:prstGeom prst="rect">
              <a:avLst/>
            </a:prstGeom>
          </p:spPr>
        </p:pic>
        <p:sp>
          <p:nvSpPr>
            <p:cNvPr id="25" name="Rounded Rectangle 24"/>
            <p:cNvSpPr/>
            <p:nvPr/>
          </p:nvSpPr>
          <p:spPr>
            <a:xfrm>
              <a:off x="3549636" y="1274733"/>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6" name="TextBox 25"/>
            <p:cNvSpPr txBox="1"/>
            <p:nvPr/>
          </p:nvSpPr>
          <p:spPr>
            <a:xfrm>
              <a:off x="3786540" y="1257079"/>
              <a:ext cx="797232" cy="806479"/>
            </a:xfrm>
            <a:prstGeom prst="rect">
              <a:avLst/>
            </a:prstGeom>
          </p:spPr>
          <p:txBody>
            <a:bodyPr wrap="none" rtlCol="0">
              <a:spAutoFit/>
            </a:bodyPr>
            <a:lstStyle/>
            <a:p>
              <a:pPr algn="ctr"/>
              <a:r>
                <a:rPr lang="en-GB" sz="1600" dirty="0" smtClean="0">
                  <a:solidFill>
                    <a:schemeClr val="bg1"/>
                  </a:solidFill>
                </a:rPr>
                <a:t>NAT </a:t>
              </a:r>
              <a:br>
                <a:rPr lang="en-GB" sz="1600" dirty="0" smtClean="0">
                  <a:solidFill>
                    <a:schemeClr val="bg1"/>
                  </a:solidFill>
                </a:rPr>
              </a:br>
              <a:r>
                <a:rPr lang="en-GB" sz="1600" dirty="0" smtClean="0">
                  <a:solidFill>
                    <a:schemeClr val="bg1"/>
                  </a:solidFill>
                </a:rPr>
                <a:t>Device</a:t>
              </a:r>
            </a:p>
          </p:txBody>
        </p:sp>
        <p:pic>
          <p:nvPicPr>
            <p:cNvPr id="27" name="Picture 4"/>
            <p:cNvPicPr>
              <a:picLocks noChangeAspect="1" noChangeArrowheads="1"/>
            </p:cNvPicPr>
            <p:nvPr/>
          </p:nvPicPr>
          <p:blipFill>
            <a:blip r:embed="rId4" cstate="print"/>
            <a:stretch>
              <a:fillRect/>
            </a:stretch>
          </p:blipFill>
          <p:spPr bwMode="auto">
            <a:xfrm>
              <a:off x="3818052" y="1968479"/>
              <a:ext cx="753948" cy="753948"/>
            </a:xfrm>
            <a:prstGeom prst="rect">
              <a:avLst/>
            </a:prstGeom>
          </p:spPr>
        </p:pic>
        <p:sp>
          <p:nvSpPr>
            <p:cNvPr id="28" name="Rectangle 27"/>
            <p:cNvSpPr/>
            <p:nvPr/>
          </p:nvSpPr>
          <p:spPr>
            <a:xfrm>
              <a:off x="3841740"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316409"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Elbow Connector 29"/>
            <p:cNvCxnSpPr>
              <a:stCxn id="22" idx="2"/>
              <a:endCxn id="28" idx="2"/>
            </p:cNvCxnSpPr>
            <p:nvPr/>
          </p:nvCxnSpPr>
          <p:spPr>
            <a:xfrm rot="16200000" flipH="1">
              <a:off x="2543641" y="1491922"/>
              <a:ext cx="1" cy="2851789"/>
            </a:xfrm>
            <a:prstGeom prst="bentConnector3">
              <a:avLst>
                <a:gd name="adj1" fmla="val 22860100000"/>
              </a:avLst>
            </a:prstGeom>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a:xfrm>
              <a:off x="7273962" y="1274733"/>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35" name="TextBox 34"/>
            <p:cNvSpPr txBox="1"/>
            <p:nvPr/>
          </p:nvSpPr>
          <p:spPr>
            <a:xfrm>
              <a:off x="7295902" y="1257079"/>
              <a:ext cx="1446241" cy="806479"/>
            </a:xfrm>
            <a:prstGeom prst="rect">
              <a:avLst/>
            </a:prstGeom>
          </p:spPr>
          <p:txBody>
            <a:bodyPr wrap="none" rtlCol="0">
              <a:spAutoFit/>
            </a:bodyPr>
            <a:lstStyle/>
            <a:p>
              <a:pPr algn="ctr"/>
              <a:r>
                <a:rPr lang="en-GB" sz="1600" dirty="0" err="1" smtClean="0">
                  <a:solidFill>
                    <a:schemeClr val="bg1"/>
                  </a:solidFill>
                </a:rPr>
                <a:t>Teredo</a:t>
              </a:r>
              <a:r>
                <a:rPr lang="en-GB" sz="1600" dirty="0" smtClean="0">
                  <a:solidFill>
                    <a:schemeClr val="bg1"/>
                  </a:solidFill>
                </a:rPr>
                <a:t/>
              </a:r>
              <a:br>
                <a:rPr lang="en-GB" sz="1600" dirty="0" smtClean="0">
                  <a:solidFill>
                    <a:schemeClr val="bg1"/>
                  </a:solidFill>
                </a:rPr>
              </a:br>
              <a:r>
                <a:rPr lang="en-GB" sz="1600" dirty="0" smtClean="0">
                  <a:solidFill>
                    <a:schemeClr val="bg1"/>
                  </a:solidFill>
                </a:rPr>
                <a:t>server &amp; relay</a:t>
              </a:r>
            </a:p>
          </p:txBody>
        </p:sp>
        <p:pic>
          <p:nvPicPr>
            <p:cNvPr id="36" name="Picture 4"/>
            <p:cNvPicPr>
              <a:picLocks noChangeAspect="1" noChangeArrowheads="1"/>
            </p:cNvPicPr>
            <p:nvPr/>
          </p:nvPicPr>
          <p:blipFill>
            <a:blip r:embed="rId4" cstate="print"/>
            <a:stretch>
              <a:fillRect/>
            </a:stretch>
          </p:blipFill>
          <p:spPr bwMode="auto">
            <a:xfrm>
              <a:off x="7651917" y="1968479"/>
              <a:ext cx="753948" cy="753948"/>
            </a:xfrm>
            <a:prstGeom prst="rect">
              <a:avLst/>
            </a:prstGeom>
          </p:spPr>
        </p:pic>
        <p:sp>
          <p:nvSpPr>
            <p:cNvPr id="37" name="Rectangle 36"/>
            <p:cNvSpPr/>
            <p:nvPr/>
          </p:nvSpPr>
          <p:spPr>
            <a:xfrm>
              <a:off x="7675605"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8150274"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9" name="Elbow Connector 38"/>
            <p:cNvCxnSpPr>
              <a:stCxn id="29" idx="2"/>
              <a:endCxn id="37" idx="2"/>
            </p:cNvCxnSpPr>
            <p:nvPr/>
          </p:nvCxnSpPr>
          <p:spPr>
            <a:xfrm rot="16200000" flipH="1">
              <a:off x="6123803" y="1238220"/>
              <a:ext cx="1588" cy="3359196"/>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pic>
          <p:nvPicPr>
            <p:cNvPr id="40"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7346988" y="2224071"/>
              <a:ext cx="620721" cy="499055"/>
            </a:xfrm>
            <a:prstGeom prst="rect">
              <a:avLst/>
            </a:prstGeom>
          </p:spPr>
        </p:pic>
        <p:sp>
          <p:nvSpPr>
            <p:cNvPr id="41" name="TextBox 40"/>
            <p:cNvSpPr txBox="1"/>
            <p:nvPr/>
          </p:nvSpPr>
          <p:spPr>
            <a:xfrm>
              <a:off x="3549636" y="3209922"/>
              <a:ext cx="654346" cy="369332"/>
            </a:xfrm>
            <a:prstGeom prst="rect">
              <a:avLst/>
            </a:prstGeom>
          </p:spPr>
          <p:txBody>
            <a:bodyPr wrap="none" rtlCol="0">
              <a:spAutoFit/>
            </a:bodyPr>
            <a:lstStyle/>
            <a:p>
              <a:r>
                <a:rPr lang="en-GB" dirty="0" smtClean="0">
                  <a:solidFill>
                    <a:schemeClr val="bg1"/>
                  </a:solidFill>
                </a:rPr>
                <a:t>P200</a:t>
              </a:r>
            </a:p>
          </p:txBody>
        </p:sp>
        <p:sp>
          <p:nvSpPr>
            <p:cNvPr id="42" name="TextBox 41"/>
            <p:cNvSpPr txBox="1"/>
            <p:nvPr/>
          </p:nvSpPr>
          <p:spPr>
            <a:xfrm>
              <a:off x="884187" y="3209922"/>
              <a:ext cx="1751442" cy="509356"/>
            </a:xfrm>
            <a:prstGeom prst="rect">
              <a:avLst/>
            </a:prstGeom>
          </p:spPr>
          <p:txBody>
            <a:bodyPr wrap="none" rtlCol="0">
              <a:spAutoFit/>
            </a:bodyPr>
            <a:lstStyle/>
            <a:p>
              <a:r>
                <a:rPr lang="en-GB" dirty="0" smtClean="0">
                  <a:solidFill>
                    <a:schemeClr val="bg1"/>
                  </a:solidFill>
                </a:rPr>
                <a:t>P200 port 2000</a:t>
              </a:r>
            </a:p>
          </p:txBody>
        </p:sp>
        <p:sp>
          <p:nvSpPr>
            <p:cNvPr id="43" name="TextBox 42"/>
            <p:cNvSpPr txBox="1"/>
            <p:nvPr/>
          </p:nvSpPr>
          <p:spPr>
            <a:xfrm>
              <a:off x="4425948" y="3209922"/>
              <a:ext cx="1560130" cy="509356"/>
            </a:xfrm>
            <a:prstGeom prst="rect">
              <a:avLst/>
            </a:prstGeom>
          </p:spPr>
          <p:txBody>
            <a:bodyPr wrap="none" rtlCol="0">
              <a:spAutoFit/>
            </a:bodyPr>
            <a:lstStyle/>
            <a:p>
              <a:r>
                <a:rPr lang="en-GB" dirty="0" smtClean="0">
                  <a:solidFill>
                    <a:schemeClr val="bg1"/>
                  </a:solidFill>
                </a:rPr>
                <a:t>I99 port 6000</a:t>
              </a:r>
            </a:p>
          </p:txBody>
        </p:sp>
        <p:sp>
          <p:nvSpPr>
            <p:cNvPr id="44" name="TextBox 43"/>
            <p:cNvSpPr txBox="1"/>
            <p:nvPr/>
          </p:nvSpPr>
          <p:spPr>
            <a:xfrm>
              <a:off x="7493040" y="3209922"/>
              <a:ext cx="476412" cy="369332"/>
            </a:xfrm>
            <a:prstGeom prst="rect">
              <a:avLst/>
            </a:prstGeom>
          </p:spPr>
          <p:txBody>
            <a:bodyPr wrap="none" rtlCol="0">
              <a:spAutoFit/>
            </a:bodyPr>
            <a:lstStyle/>
            <a:p>
              <a:r>
                <a:rPr lang="en-GB" dirty="0" smtClean="0">
                  <a:solidFill>
                    <a:schemeClr val="bg1"/>
                  </a:solidFill>
                </a:rPr>
                <a:t>I77</a:t>
              </a:r>
            </a:p>
          </p:txBody>
        </p:sp>
      </p:grpSp>
      <p:graphicFrame>
        <p:nvGraphicFramePr>
          <p:cNvPr id="45" name="Table 44"/>
          <p:cNvGraphicFramePr>
            <a:graphicFrameLocks noGrp="1"/>
          </p:cNvGraphicFramePr>
          <p:nvPr/>
        </p:nvGraphicFramePr>
        <p:xfrm>
          <a:off x="665109" y="3282948"/>
          <a:ext cx="8104000" cy="741680"/>
        </p:xfrm>
        <a:graphic>
          <a:graphicData uri="http://schemas.openxmlformats.org/drawingml/2006/table">
            <a:tbl>
              <a:tblPr firstRow="1" bandRow="1">
                <a:tableStyleId>{F5AB1C69-6EDB-4FF4-983F-18BD219EF322}</a:tableStyleId>
              </a:tblPr>
              <a:tblGrid>
                <a:gridCol w="1016000"/>
                <a:gridCol w="1016000"/>
                <a:gridCol w="1016000"/>
                <a:gridCol w="1016000"/>
                <a:gridCol w="1016000"/>
                <a:gridCol w="3024000"/>
              </a:tblGrid>
              <a:tr h="370840">
                <a:tc>
                  <a:txBody>
                    <a:bodyPr/>
                    <a:lstStyle/>
                    <a:p>
                      <a:pPr algn="ctr"/>
                      <a:r>
                        <a:rPr lang="en-GB" dirty="0" smtClean="0"/>
                        <a:t>I77</a:t>
                      </a:r>
                      <a:endParaRPr lang="en-GB" dirty="0"/>
                    </a:p>
                  </a:txBody>
                  <a:tcPr/>
                </a:tc>
                <a:tc>
                  <a:txBody>
                    <a:bodyPr/>
                    <a:lstStyle/>
                    <a:p>
                      <a:pPr algn="ctr"/>
                      <a:r>
                        <a:rPr lang="en-GB" dirty="0" smtClean="0"/>
                        <a:t>P200</a:t>
                      </a:r>
                      <a:endParaRPr lang="en-GB" dirty="0"/>
                    </a:p>
                  </a:txBody>
                  <a:tcPr/>
                </a:tc>
                <a:tc>
                  <a:txBody>
                    <a:bodyPr/>
                    <a:lstStyle/>
                    <a:p>
                      <a:pPr algn="ctr"/>
                      <a:r>
                        <a:rPr lang="en-GB" dirty="0" smtClean="0"/>
                        <a:t>UDP</a:t>
                      </a:r>
                      <a:endParaRPr lang="en-GB" dirty="0"/>
                    </a:p>
                  </a:txBody>
                  <a:tcPr/>
                </a:tc>
                <a:tc>
                  <a:txBody>
                    <a:bodyPr/>
                    <a:lstStyle/>
                    <a:p>
                      <a:pPr algn="ctr"/>
                      <a:r>
                        <a:rPr lang="en-GB" dirty="0" smtClean="0"/>
                        <a:t>3544</a:t>
                      </a:r>
                      <a:endParaRPr lang="en-GB" dirty="0"/>
                    </a:p>
                  </a:txBody>
                  <a:tcPr/>
                </a:tc>
                <a:tc>
                  <a:txBody>
                    <a:bodyPr/>
                    <a:lstStyle/>
                    <a:p>
                      <a:pPr algn="ctr"/>
                      <a:r>
                        <a:rPr lang="en-GB" dirty="0" smtClean="0"/>
                        <a:t>2000</a:t>
                      </a:r>
                      <a:endParaRPr lang="en-GB" dirty="0"/>
                    </a:p>
                  </a:txBody>
                  <a:tcPr/>
                </a:tc>
                <a:tc>
                  <a:txBody>
                    <a:bodyPr/>
                    <a:lstStyle/>
                    <a:p>
                      <a:pPr algn="ctr"/>
                      <a:r>
                        <a:rPr lang="en-GB" dirty="0" smtClean="0"/>
                        <a:t>IPv6</a:t>
                      </a:r>
                      <a:endParaRPr lang="en-GB" dirty="0"/>
                    </a:p>
                  </a:txBody>
                  <a:tcPr/>
                </a:tc>
              </a:tr>
              <a:tr h="370840">
                <a:tc>
                  <a:txBody>
                    <a:bodyPr/>
                    <a:lstStyle/>
                    <a:p>
                      <a:pPr algn="ctr"/>
                      <a:r>
                        <a:rPr lang="en-GB" dirty="0" err="1" smtClean="0"/>
                        <a:t>Dst</a:t>
                      </a:r>
                      <a:r>
                        <a:rPr lang="en-GB" baseline="0" dirty="0" smtClean="0"/>
                        <a:t> IP</a:t>
                      </a:r>
                      <a:endParaRPr lang="en-GB" dirty="0"/>
                    </a:p>
                  </a:txBody>
                  <a:tcPr/>
                </a:tc>
                <a:tc>
                  <a:txBody>
                    <a:bodyPr/>
                    <a:lstStyle/>
                    <a:p>
                      <a:pPr algn="ctr"/>
                      <a:r>
                        <a:rPr lang="en-GB" dirty="0" err="1" smtClean="0"/>
                        <a:t>Src</a:t>
                      </a:r>
                      <a:r>
                        <a:rPr lang="en-GB" dirty="0" smtClean="0"/>
                        <a:t> IP</a:t>
                      </a:r>
                      <a:endParaRPr lang="en-GB" dirty="0"/>
                    </a:p>
                  </a:txBody>
                  <a:tcPr/>
                </a:tc>
                <a:tc>
                  <a:txBody>
                    <a:bodyPr/>
                    <a:lstStyle/>
                    <a:p>
                      <a:pPr algn="ctr"/>
                      <a:r>
                        <a:rPr lang="en-GB" dirty="0" smtClean="0"/>
                        <a:t>Protocol</a:t>
                      </a:r>
                      <a:endParaRPr lang="en-GB" dirty="0"/>
                    </a:p>
                  </a:txBody>
                  <a:tcPr/>
                </a:tc>
                <a:tc>
                  <a:txBody>
                    <a:bodyPr/>
                    <a:lstStyle/>
                    <a:p>
                      <a:pPr algn="ctr"/>
                      <a:r>
                        <a:rPr lang="en-GB" dirty="0" err="1" smtClean="0"/>
                        <a:t>Dst</a:t>
                      </a:r>
                      <a:r>
                        <a:rPr lang="en-GB" dirty="0" smtClean="0"/>
                        <a:t> port</a:t>
                      </a:r>
                      <a:endParaRPr lang="en-GB" dirty="0"/>
                    </a:p>
                  </a:txBody>
                  <a:tcPr/>
                </a:tc>
                <a:tc>
                  <a:txBody>
                    <a:bodyPr/>
                    <a:lstStyle/>
                    <a:p>
                      <a:pPr algn="ctr"/>
                      <a:r>
                        <a:rPr lang="en-GB" dirty="0" err="1" smtClean="0"/>
                        <a:t>Src</a:t>
                      </a:r>
                      <a:r>
                        <a:rPr lang="en-GB" baseline="0" dirty="0" smtClean="0"/>
                        <a:t> port</a:t>
                      </a:r>
                      <a:endParaRPr lang="en-GB" dirty="0"/>
                    </a:p>
                  </a:txBody>
                  <a:tcPr/>
                </a:tc>
                <a:tc>
                  <a:txBody>
                    <a:bodyPr/>
                    <a:lstStyle/>
                    <a:p>
                      <a:pPr algn="ctr"/>
                      <a:r>
                        <a:rPr lang="en-GB" dirty="0" smtClean="0"/>
                        <a:t>Payload</a:t>
                      </a:r>
                      <a:endParaRPr lang="en-GB" dirty="0"/>
                    </a:p>
                  </a:txBody>
                  <a:tcPr/>
                </a:tc>
              </a:tr>
            </a:tbl>
          </a:graphicData>
        </a:graphic>
      </p:graphicFrame>
      <p:graphicFrame>
        <p:nvGraphicFramePr>
          <p:cNvPr id="46" name="Table 45"/>
          <p:cNvGraphicFramePr>
            <a:graphicFrameLocks noGrp="1"/>
          </p:cNvGraphicFramePr>
          <p:nvPr/>
        </p:nvGraphicFramePr>
        <p:xfrm>
          <a:off x="665109" y="4560903"/>
          <a:ext cx="8104000" cy="74168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3024000"/>
              </a:tblGrid>
              <a:tr h="370840">
                <a:tc>
                  <a:txBody>
                    <a:bodyPr/>
                    <a:lstStyle/>
                    <a:p>
                      <a:pPr algn="ctr"/>
                      <a:r>
                        <a:rPr lang="en-GB" dirty="0" smtClean="0"/>
                        <a:t>I77</a:t>
                      </a:r>
                      <a:endParaRPr lang="en-GB" dirty="0"/>
                    </a:p>
                  </a:txBody>
                  <a:tcPr>
                    <a:solidFill>
                      <a:srgbClr val="C00000"/>
                    </a:solidFill>
                  </a:tcPr>
                </a:tc>
                <a:tc>
                  <a:txBody>
                    <a:bodyPr/>
                    <a:lstStyle/>
                    <a:p>
                      <a:pPr algn="ctr"/>
                      <a:r>
                        <a:rPr lang="en-GB" dirty="0" smtClean="0"/>
                        <a:t>I99</a:t>
                      </a:r>
                      <a:endParaRPr lang="en-GB" dirty="0"/>
                    </a:p>
                  </a:txBody>
                  <a:tcPr>
                    <a:solidFill>
                      <a:srgbClr val="C00000"/>
                    </a:solidFill>
                  </a:tcPr>
                </a:tc>
                <a:tc>
                  <a:txBody>
                    <a:bodyPr/>
                    <a:lstStyle/>
                    <a:p>
                      <a:pPr algn="ctr"/>
                      <a:r>
                        <a:rPr lang="en-GB" dirty="0" smtClean="0"/>
                        <a:t>UDP</a:t>
                      </a:r>
                      <a:endParaRPr lang="en-GB" dirty="0"/>
                    </a:p>
                  </a:txBody>
                  <a:tcPr>
                    <a:solidFill>
                      <a:srgbClr val="C00000"/>
                    </a:solidFill>
                  </a:tcPr>
                </a:tc>
                <a:tc>
                  <a:txBody>
                    <a:bodyPr/>
                    <a:lstStyle/>
                    <a:p>
                      <a:pPr algn="ctr"/>
                      <a:r>
                        <a:rPr lang="en-GB" dirty="0" smtClean="0"/>
                        <a:t>3544</a:t>
                      </a:r>
                      <a:endParaRPr lang="en-GB" dirty="0"/>
                    </a:p>
                  </a:txBody>
                  <a:tcPr>
                    <a:solidFill>
                      <a:srgbClr val="C00000"/>
                    </a:solidFill>
                  </a:tcPr>
                </a:tc>
                <a:tc>
                  <a:txBody>
                    <a:bodyPr/>
                    <a:lstStyle/>
                    <a:p>
                      <a:pPr algn="ctr"/>
                      <a:r>
                        <a:rPr lang="en-GB" dirty="0" smtClean="0"/>
                        <a:t>6000</a:t>
                      </a:r>
                      <a:endParaRPr lang="en-GB" dirty="0"/>
                    </a:p>
                  </a:txBody>
                  <a:tcPr>
                    <a:solidFill>
                      <a:srgbClr val="C00000"/>
                    </a:solidFill>
                  </a:tcPr>
                </a:tc>
                <a:tc>
                  <a:txBody>
                    <a:bodyPr/>
                    <a:lstStyle/>
                    <a:p>
                      <a:pPr algn="ctr"/>
                      <a:r>
                        <a:rPr lang="en-GB" dirty="0" smtClean="0"/>
                        <a:t>IPv6</a:t>
                      </a:r>
                      <a:endParaRPr lang="en-GB" dirty="0"/>
                    </a:p>
                  </a:txBody>
                  <a:tcPr>
                    <a:solidFill>
                      <a:srgbClr val="C00000"/>
                    </a:solidFill>
                  </a:tcPr>
                </a:tc>
              </a:tr>
              <a:tr h="370840">
                <a:tc>
                  <a:txBody>
                    <a:bodyPr/>
                    <a:lstStyle/>
                    <a:p>
                      <a:pPr algn="ctr"/>
                      <a:r>
                        <a:rPr lang="en-GB" dirty="0" err="1" smtClean="0"/>
                        <a:t>Dst</a:t>
                      </a:r>
                      <a:r>
                        <a:rPr lang="en-GB" baseline="0" dirty="0" smtClean="0"/>
                        <a:t> IP</a:t>
                      </a:r>
                      <a:endParaRPr lang="en-GB" dirty="0"/>
                    </a:p>
                  </a:txBody>
                  <a:tcPr/>
                </a:tc>
                <a:tc>
                  <a:txBody>
                    <a:bodyPr/>
                    <a:lstStyle/>
                    <a:p>
                      <a:pPr algn="ctr"/>
                      <a:r>
                        <a:rPr lang="en-GB" dirty="0" err="1" smtClean="0"/>
                        <a:t>Src</a:t>
                      </a:r>
                      <a:r>
                        <a:rPr lang="en-GB" dirty="0" smtClean="0"/>
                        <a:t> IP</a:t>
                      </a:r>
                      <a:endParaRPr lang="en-GB" dirty="0"/>
                    </a:p>
                  </a:txBody>
                  <a:tcPr/>
                </a:tc>
                <a:tc>
                  <a:txBody>
                    <a:bodyPr/>
                    <a:lstStyle/>
                    <a:p>
                      <a:pPr algn="ctr"/>
                      <a:r>
                        <a:rPr lang="en-GB" dirty="0" smtClean="0"/>
                        <a:t>Protocol</a:t>
                      </a:r>
                      <a:endParaRPr lang="en-GB" dirty="0"/>
                    </a:p>
                  </a:txBody>
                  <a:tcPr/>
                </a:tc>
                <a:tc>
                  <a:txBody>
                    <a:bodyPr/>
                    <a:lstStyle/>
                    <a:p>
                      <a:pPr algn="ctr"/>
                      <a:r>
                        <a:rPr lang="en-GB" dirty="0" err="1" smtClean="0"/>
                        <a:t>Dst</a:t>
                      </a:r>
                      <a:r>
                        <a:rPr lang="en-GB" dirty="0" smtClean="0"/>
                        <a:t> port</a:t>
                      </a:r>
                      <a:endParaRPr lang="en-GB" dirty="0"/>
                    </a:p>
                  </a:txBody>
                  <a:tcPr/>
                </a:tc>
                <a:tc>
                  <a:txBody>
                    <a:bodyPr/>
                    <a:lstStyle/>
                    <a:p>
                      <a:pPr algn="ctr"/>
                      <a:r>
                        <a:rPr lang="en-GB" dirty="0" err="1" smtClean="0"/>
                        <a:t>Src</a:t>
                      </a:r>
                      <a:r>
                        <a:rPr lang="en-GB" baseline="0" dirty="0" smtClean="0"/>
                        <a:t> port</a:t>
                      </a:r>
                      <a:endParaRPr lang="en-GB" dirty="0"/>
                    </a:p>
                  </a:txBody>
                  <a:tcPr/>
                </a:tc>
                <a:tc>
                  <a:txBody>
                    <a:bodyPr/>
                    <a:lstStyle/>
                    <a:p>
                      <a:pPr algn="ctr"/>
                      <a:r>
                        <a:rPr lang="en-GB" dirty="0" smtClean="0"/>
                        <a:t>Payload</a:t>
                      </a:r>
                      <a:endParaRPr lang="en-GB" dirty="0"/>
                    </a:p>
                  </a:txBody>
                  <a:tcPr/>
                </a:tc>
              </a:tr>
            </a:tbl>
          </a:graphicData>
        </a:graphic>
      </p:graphicFrame>
      <p:sp>
        <p:nvSpPr>
          <p:cNvPr id="48" name="Down Arrow 47"/>
          <p:cNvSpPr/>
          <p:nvPr/>
        </p:nvSpPr>
        <p:spPr>
          <a:xfrm>
            <a:off x="2016090" y="4195774"/>
            <a:ext cx="365130" cy="2555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Down Arrow 50"/>
          <p:cNvSpPr/>
          <p:nvPr/>
        </p:nvSpPr>
        <p:spPr>
          <a:xfrm>
            <a:off x="5083182" y="4195774"/>
            <a:ext cx="365130" cy="2555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TextBox 51"/>
          <p:cNvSpPr txBox="1"/>
          <p:nvPr/>
        </p:nvSpPr>
        <p:spPr>
          <a:xfrm>
            <a:off x="3147993" y="4122747"/>
            <a:ext cx="1215076" cy="369332"/>
          </a:xfrm>
          <a:prstGeom prst="rect">
            <a:avLst/>
          </a:prstGeom>
        </p:spPr>
        <p:txBody>
          <a:bodyPr wrap="none" rtlCol="0">
            <a:spAutoFit/>
          </a:bodyPr>
          <a:lstStyle/>
          <a:p>
            <a:r>
              <a:rPr lang="en-GB" dirty="0" smtClean="0"/>
              <a:t>Translation</a:t>
            </a:r>
          </a:p>
        </p:txBody>
      </p:sp>
      <p:sp>
        <p:nvSpPr>
          <p:cNvPr id="53" name="TextBox 52"/>
          <p:cNvSpPr txBox="1"/>
          <p:nvPr/>
        </p:nvSpPr>
        <p:spPr>
          <a:xfrm>
            <a:off x="1103265" y="5546754"/>
            <a:ext cx="5290423" cy="369332"/>
          </a:xfrm>
          <a:prstGeom prst="rect">
            <a:avLst/>
          </a:prstGeom>
        </p:spPr>
        <p:txBody>
          <a:bodyPr wrap="none" rtlCol="0">
            <a:spAutoFit/>
          </a:bodyPr>
          <a:lstStyle/>
          <a:p>
            <a:r>
              <a:rPr lang="en-GB" dirty="0" smtClean="0"/>
              <a:t>Mapping stored:  P200 port 2000              I99 port 6000</a:t>
            </a:r>
          </a:p>
        </p:txBody>
      </p:sp>
      <p:sp>
        <p:nvSpPr>
          <p:cNvPr id="54" name="Left-Right Arrow 53"/>
          <p:cNvSpPr/>
          <p:nvPr/>
        </p:nvSpPr>
        <p:spPr>
          <a:xfrm>
            <a:off x="4279896" y="5619780"/>
            <a:ext cx="584208" cy="29210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9" name="Oval 4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dissolve">
                                      <p:cBhvr>
                                        <p:cTn id="7" dur="500"/>
                                        <p:tgtEl>
                                          <p:spTgt spid="4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dissolve">
                                      <p:cBhvr>
                                        <p:cTn id="10" dur="500"/>
                                        <p:tgtEl>
                                          <p:spTgt spid="4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dissolve">
                                      <p:cBhvr>
                                        <p:cTn id="13" dur="500"/>
                                        <p:tgtEl>
                                          <p:spTgt spid="5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dissolve">
                                      <p:cBhvr>
                                        <p:cTn id="16" dur="500"/>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dissolve">
                                      <p:cBhvr>
                                        <p:cTn id="21" dur="500"/>
                                        <p:tgtEl>
                                          <p:spTgt spid="5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dissolve">
                                      <p:cBhvr>
                                        <p:cTn id="24" dur="500"/>
                                        <p:tgtEl>
                                          <p:spTgt spid="54"/>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2" grpId="0"/>
      <p:bldP spid="53" grpId="0"/>
      <p:bldP spid="54" grpId="0" animBg="1"/>
      <p:bldP spid="4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Inbound traffic</a:t>
            </a:r>
            <a:endParaRPr lang="en-GB" dirty="0"/>
          </a:p>
        </p:txBody>
      </p:sp>
      <p:graphicFrame>
        <p:nvGraphicFramePr>
          <p:cNvPr id="4" name="Table 3"/>
          <p:cNvGraphicFramePr>
            <a:graphicFrameLocks noGrp="1"/>
          </p:cNvGraphicFramePr>
          <p:nvPr/>
        </p:nvGraphicFramePr>
        <p:xfrm>
          <a:off x="592083" y="4556701"/>
          <a:ext cx="8104000" cy="741680"/>
        </p:xfrm>
        <a:graphic>
          <a:graphicData uri="http://schemas.openxmlformats.org/drawingml/2006/table">
            <a:tbl>
              <a:tblPr firstRow="1" bandRow="1">
                <a:tableStyleId>{F5AB1C69-6EDB-4FF4-983F-18BD219EF322}</a:tableStyleId>
              </a:tblPr>
              <a:tblGrid>
                <a:gridCol w="1016000"/>
                <a:gridCol w="1016000"/>
                <a:gridCol w="1016000"/>
                <a:gridCol w="1016000"/>
                <a:gridCol w="1016000"/>
                <a:gridCol w="3024000"/>
              </a:tblGrid>
              <a:tr h="370840">
                <a:tc>
                  <a:txBody>
                    <a:bodyPr/>
                    <a:lstStyle/>
                    <a:p>
                      <a:pPr algn="ctr"/>
                      <a:r>
                        <a:rPr lang="en-GB" dirty="0" smtClean="0"/>
                        <a:t>P200</a:t>
                      </a:r>
                      <a:endParaRPr lang="en-GB" dirty="0"/>
                    </a:p>
                  </a:txBody>
                  <a:tcPr/>
                </a:tc>
                <a:tc>
                  <a:txBody>
                    <a:bodyPr/>
                    <a:lstStyle/>
                    <a:p>
                      <a:pPr algn="ctr"/>
                      <a:r>
                        <a:rPr lang="en-GB" dirty="0" smtClean="0"/>
                        <a:t>I77</a:t>
                      </a:r>
                      <a:endParaRPr lang="en-GB" dirty="0"/>
                    </a:p>
                  </a:txBody>
                  <a:tcPr/>
                </a:tc>
                <a:tc>
                  <a:txBody>
                    <a:bodyPr/>
                    <a:lstStyle/>
                    <a:p>
                      <a:pPr algn="ctr"/>
                      <a:r>
                        <a:rPr lang="en-GB" dirty="0" smtClean="0"/>
                        <a:t>UDP</a:t>
                      </a:r>
                      <a:endParaRPr lang="en-GB" dirty="0"/>
                    </a:p>
                  </a:txBody>
                  <a:tcPr/>
                </a:tc>
                <a:tc>
                  <a:txBody>
                    <a:bodyPr/>
                    <a:lstStyle/>
                    <a:p>
                      <a:pPr algn="ctr"/>
                      <a:r>
                        <a:rPr lang="en-GB" dirty="0" smtClean="0"/>
                        <a:t>2000</a:t>
                      </a:r>
                      <a:endParaRPr lang="en-GB" dirty="0"/>
                    </a:p>
                  </a:txBody>
                  <a:tcPr/>
                </a:tc>
                <a:tc>
                  <a:txBody>
                    <a:bodyPr/>
                    <a:lstStyle/>
                    <a:p>
                      <a:pPr algn="ctr"/>
                      <a:r>
                        <a:rPr lang="en-GB" dirty="0" smtClean="0"/>
                        <a:t>3544</a:t>
                      </a:r>
                      <a:endParaRPr lang="en-GB" dirty="0"/>
                    </a:p>
                  </a:txBody>
                  <a:tcPr/>
                </a:tc>
                <a:tc>
                  <a:txBody>
                    <a:bodyPr/>
                    <a:lstStyle/>
                    <a:p>
                      <a:pPr algn="ctr"/>
                      <a:r>
                        <a:rPr lang="en-GB" dirty="0" smtClean="0"/>
                        <a:t>IPv6</a:t>
                      </a:r>
                      <a:endParaRPr lang="en-GB" dirty="0"/>
                    </a:p>
                  </a:txBody>
                  <a:tcPr/>
                </a:tc>
              </a:tr>
              <a:tr h="370840">
                <a:tc>
                  <a:txBody>
                    <a:bodyPr/>
                    <a:lstStyle/>
                    <a:p>
                      <a:pPr algn="ctr"/>
                      <a:r>
                        <a:rPr lang="en-GB" dirty="0" err="1" smtClean="0"/>
                        <a:t>Dst</a:t>
                      </a:r>
                      <a:r>
                        <a:rPr lang="en-GB" baseline="0" dirty="0" smtClean="0"/>
                        <a:t> IP</a:t>
                      </a:r>
                      <a:endParaRPr lang="en-GB" dirty="0"/>
                    </a:p>
                  </a:txBody>
                  <a:tcPr/>
                </a:tc>
                <a:tc>
                  <a:txBody>
                    <a:bodyPr/>
                    <a:lstStyle/>
                    <a:p>
                      <a:pPr algn="ctr"/>
                      <a:r>
                        <a:rPr lang="en-GB" dirty="0" err="1" smtClean="0"/>
                        <a:t>Src</a:t>
                      </a:r>
                      <a:r>
                        <a:rPr lang="en-GB" dirty="0" smtClean="0"/>
                        <a:t> IP</a:t>
                      </a:r>
                      <a:endParaRPr lang="en-GB" dirty="0"/>
                    </a:p>
                  </a:txBody>
                  <a:tcPr/>
                </a:tc>
                <a:tc>
                  <a:txBody>
                    <a:bodyPr/>
                    <a:lstStyle/>
                    <a:p>
                      <a:pPr algn="ctr"/>
                      <a:r>
                        <a:rPr lang="en-GB" dirty="0" smtClean="0"/>
                        <a:t>Protocol</a:t>
                      </a:r>
                      <a:endParaRPr lang="en-GB" dirty="0"/>
                    </a:p>
                  </a:txBody>
                  <a:tcPr/>
                </a:tc>
                <a:tc>
                  <a:txBody>
                    <a:bodyPr/>
                    <a:lstStyle/>
                    <a:p>
                      <a:pPr algn="ctr"/>
                      <a:r>
                        <a:rPr lang="en-GB" dirty="0" err="1" smtClean="0"/>
                        <a:t>Dst</a:t>
                      </a:r>
                      <a:r>
                        <a:rPr lang="en-GB" dirty="0" smtClean="0"/>
                        <a:t> port</a:t>
                      </a:r>
                      <a:endParaRPr lang="en-GB" dirty="0"/>
                    </a:p>
                  </a:txBody>
                  <a:tcPr/>
                </a:tc>
                <a:tc>
                  <a:txBody>
                    <a:bodyPr/>
                    <a:lstStyle/>
                    <a:p>
                      <a:pPr algn="ctr"/>
                      <a:r>
                        <a:rPr lang="en-GB" dirty="0" err="1" smtClean="0"/>
                        <a:t>Src</a:t>
                      </a:r>
                      <a:r>
                        <a:rPr lang="en-GB" baseline="0" dirty="0" smtClean="0"/>
                        <a:t> port</a:t>
                      </a:r>
                      <a:endParaRPr lang="en-GB" dirty="0"/>
                    </a:p>
                  </a:txBody>
                  <a:tcPr/>
                </a:tc>
                <a:tc>
                  <a:txBody>
                    <a:bodyPr/>
                    <a:lstStyle/>
                    <a:p>
                      <a:pPr algn="ctr"/>
                      <a:r>
                        <a:rPr lang="en-GB" dirty="0" smtClean="0"/>
                        <a:t>Payload</a:t>
                      </a:r>
                      <a:endParaRPr lang="en-GB" dirty="0"/>
                    </a:p>
                  </a:txBody>
                  <a:tcPr/>
                </a:tc>
              </a:tr>
            </a:tbl>
          </a:graphicData>
        </a:graphic>
      </p:graphicFrame>
      <p:graphicFrame>
        <p:nvGraphicFramePr>
          <p:cNvPr id="5" name="Table 4"/>
          <p:cNvGraphicFramePr>
            <a:graphicFrameLocks noGrp="1"/>
          </p:cNvGraphicFramePr>
          <p:nvPr/>
        </p:nvGraphicFramePr>
        <p:xfrm>
          <a:off x="630482" y="3308041"/>
          <a:ext cx="8104000" cy="74168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3024000"/>
              </a:tblGrid>
              <a:tr h="370840">
                <a:tc>
                  <a:txBody>
                    <a:bodyPr/>
                    <a:lstStyle/>
                    <a:p>
                      <a:pPr algn="ctr"/>
                      <a:r>
                        <a:rPr lang="en-GB" dirty="0" smtClean="0"/>
                        <a:t>I99</a:t>
                      </a:r>
                      <a:endParaRPr lang="en-GB" dirty="0"/>
                    </a:p>
                  </a:txBody>
                  <a:tcPr>
                    <a:solidFill>
                      <a:srgbClr val="C00000"/>
                    </a:solidFill>
                  </a:tcPr>
                </a:tc>
                <a:tc>
                  <a:txBody>
                    <a:bodyPr/>
                    <a:lstStyle/>
                    <a:p>
                      <a:pPr algn="ctr"/>
                      <a:r>
                        <a:rPr lang="en-GB" dirty="0" smtClean="0"/>
                        <a:t>I77</a:t>
                      </a:r>
                      <a:endParaRPr lang="en-GB" dirty="0"/>
                    </a:p>
                  </a:txBody>
                  <a:tcPr>
                    <a:solidFill>
                      <a:srgbClr val="C00000"/>
                    </a:solidFill>
                  </a:tcPr>
                </a:tc>
                <a:tc>
                  <a:txBody>
                    <a:bodyPr/>
                    <a:lstStyle/>
                    <a:p>
                      <a:pPr algn="ctr"/>
                      <a:r>
                        <a:rPr lang="en-GB" dirty="0" smtClean="0"/>
                        <a:t>UDP</a:t>
                      </a:r>
                      <a:endParaRPr lang="en-GB" dirty="0"/>
                    </a:p>
                  </a:txBody>
                  <a:tcPr>
                    <a:solidFill>
                      <a:srgbClr val="C00000"/>
                    </a:solidFill>
                  </a:tcPr>
                </a:tc>
                <a:tc>
                  <a:txBody>
                    <a:bodyPr/>
                    <a:lstStyle/>
                    <a:p>
                      <a:pPr algn="ctr"/>
                      <a:r>
                        <a:rPr lang="en-GB" dirty="0" smtClean="0"/>
                        <a:t>6000</a:t>
                      </a:r>
                      <a:endParaRPr lang="en-GB" dirty="0"/>
                    </a:p>
                  </a:txBody>
                  <a:tcPr>
                    <a:solidFill>
                      <a:srgbClr val="C00000"/>
                    </a:solidFill>
                  </a:tcPr>
                </a:tc>
                <a:tc>
                  <a:txBody>
                    <a:bodyPr/>
                    <a:lstStyle/>
                    <a:p>
                      <a:pPr algn="ctr"/>
                      <a:r>
                        <a:rPr lang="en-GB" dirty="0" smtClean="0"/>
                        <a:t>3544</a:t>
                      </a:r>
                      <a:endParaRPr lang="en-GB" dirty="0"/>
                    </a:p>
                  </a:txBody>
                  <a:tcPr>
                    <a:solidFill>
                      <a:srgbClr val="C00000"/>
                    </a:solidFill>
                  </a:tcPr>
                </a:tc>
                <a:tc>
                  <a:txBody>
                    <a:bodyPr/>
                    <a:lstStyle/>
                    <a:p>
                      <a:pPr algn="ctr"/>
                      <a:r>
                        <a:rPr lang="en-GB" dirty="0" smtClean="0"/>
                        <a:t>IPv6</a:t>
                      </a:r>
                      <a:endParaRPr lang="en-GB" dirty="0"/>
                    </a:p>
                  </a:txBody>
                  <a:tcPr>
                    <a:solidFill>
                      <a:srgbClr val="C00000"/>
                    </a:solidFill>
                  </a:tcPr>
                </a:tc>
              </a:tr>
              <a:tr h="370840">
                <a:tc>
                  <a:txBody>
                    <a:bodyPr/>
                    <a:lstStyle/>
                    <a:p>
                      <a:pPr algn="ctr"/>
                      <a:r>
                        <a:rPr lang="en-GB" dirty="0" err="1" smtClean="0"/>
                        <a:t>Dst</a:t>
                      </a:r>
                      <a:r>
                        <a:rPr lang="en-GB" baseline="0" dirty="0" smtClean="0"/>
                        <a:t> IP</a:t>
                      </a:r>
                      <a:endParaRPr lang="en-GB" dirty="0"/>
                    </a:p>
                  </a:txBody>
                  <a:tcPr/>
                </a:tc>
                <a:tc>
                  <a:txBody>
                    <a:bodyPr/>
                    <a:lstStyle/>
                    <a:p>
                      <a:pPr algn="ctr"/>
                      <a:r>
                        <a:rPr lang="en-GB" dirty="0" err="1" smtClean="0"/>
                        <a:t>Src</a:t>
                      </a:r>
                      <a:r>
                        <a:rPr lang="en-GB" dirty="0" smtClean="0"/>
                        <a:t> IP</a:t>
                      </a:r>
                      <a:endParaRPr lang="en-GB" dirty="0"/>
                    </a:p>
                  </a:txBody>
                  <a:tcPr/>
                </a:tc>
                <a:tc>
                  <a:txBody>
                    <a:bodyPr/>
                    <a:lstStyle/>
                    <a:p>
                      <a:pPr algn="ctr"/>
                      <a:r>
                        <a:rPr lang="en-GB" dirty="0" smtClean="0"/>
                        <a:t>Protocol</a:t>
                      </a:r>
                      <a:endParaRPr lang="en-GB" dirty="0"/>
                    </a:p>
                  </a:txBody>
                  <a:tcPr/>
                </a:tc>
                <a:tc>
                  <a:txBody>
                    <a:bodyPr/>
                    <a:lstStyle/>
                    <a:p>
                      <a:pPr algn="ctr"/>
                      <a:r>
                        <a:rPr lang="en-GB" dirty="0" err="1" smtClean="0"/>
                        <a:t>Dst</a:t>
                      </a:r>
                      <a:r>
                        <a:rPr lang="en-GB" dirty="0" smtClean="0"/>
                        <a:t> port</a:t>
                      </a:r>
                      <a:endParaRPr lang="en-GB" dirty="0"/>
                    </a:p>
                  </a:txBody>
                  <a:tcPr/>
                </a:tc>
                <a:tc>
                  <a:txBody>
                    <a:bodyPr/>
                    <a:lstStyle/>
                    <a:p>
                      <a:pPr algn="ctr"/>
                      <a:r>
                        <a:rPr lang="en-GB" dirty="0" err="1" smtClean="0"/>
                        <a:t>Src</a:t>
                      </a:r>
                      <a:r>
                        <a:rPr lang="en-GB" baseline="0" dirty="0" smtClean="0"/>
                        <a:t> port</a:t>
                      </a:r>
                      <a:endParaRPr lang="en-GB" dirty="0"/>
                    </a:p>
                  </a:txBody>
                  <a:tcPr/>
                </a:tc>
                <a:tc>
                  <a:txBody>
                    <a:bodyPr/>
                    <a:lstStyle/>
                    <a:p>
                      <a:pPr algn="ctr"/>
                      <a:r>
                        <a:rPr lang="en-GB" dirty="0" smtClean="0"/>
                        <a:t>Payload</a:t>
                      </a:r>
                      <a:endParaRPr lang="en-GB" dirty="0"/>
                    </a:p>
                  </a:txBody>
                  <a:tcPr/>
                </a:tc>
              </a:tr>
            </a:tbl>
          </a:graphicData>
        </a:graphic>
      </p:graphicFrame>
      <p:grpSp>
        <p:nvGrpSpPr>
          <p:cNvPr id="3" name="Group 8"/>
          <p:cNvGrpSpPr/>
          <p:nvPr/>
        </p:nvGrpSpPr>
        <p:grpSpPr>
          <a:xfrm>
            <a:off x="811161" y="1165194"/>
            <a:ext cx="7648085" cy="1931383"/>
            <a:chOff x="519057" y="1055655"/>
            <a:chExt cx="8223086" cy="2663623"/>
          </a:xfrm>
        </p:grpSpPr>
        <p:sp>
          <p:nvSpPr>
            <p:cNvPr id="10" name="Cloud 9"/>
            <p:cNvSpPr/>
            <p:nvPr/>
          </p:nvSpPr>
          <p:spPr>
            <a:xfrm>
              <a:off x="1614447" y="1165194"/>
              <a:ext cx="2227293" cy="1935189"/>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IPv4 private</a:t>
              </a:r>
              <a:endParaRPr lang="en-GB" dirty="0"/>
            </a:p>
          </p:txBody>
        </p:sp>
        <p:sp>
          <p:nvSpPr>
            <p:cNvPr id="11" name="Cloud 10"/>
            <p:cNvSpPr/>
            <p:nvPr/>
          </p:nvSpPr>
          <p:spPr>
            <a:xfrm>
              <a:off x="4608513" y="1055655"/>
              <a:ext cx="2811501" cy="1935189"/>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IPv4 Internet</a:t>
              </a:r>
              <a:endParaRPr lang="en-GB" dirty="0"/>
            </a:p>
          </p:txBody>
        </p:sp>
        <p:sp>
          <p:nvSpPr>
            <p:cNvPr id="12" name="Rounded Rectangle 11"/>
            <p:cNvSpPr/>
            <p:nvPr/>
          </p:nvSpPr>
          <p:spPr>
            <a:xfrm>
              <a:off x="519057" y="131124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3" name="Picture 12" descr="laptop"/>
            <p:cNvPicPr>
              <a:picLocks noChangeAspect="1" noChangeArrowheads="1"/>
            </p:cNvPicPr>
            <p:nvPr/>
          </p:nvPicPr>
          <p:blipFill>
            <a:blip r:embed="rId2" cstate="print"/>
            <a:srcRect/>
            <a:stretch>
              <a:fillRect/>
            </a:stretch>
          </p:blipFill>
          <p:spPr bwMode="auto">
            <a:xfrm>
              <a:off x="548020" y="2080651"/>
              <a:ext cx="1139453" cy="837166"/>
            </a:xfrm>
            <a:prstGeom prst="rect">
              <a:avLst/>
            </a:prstGeom>
            <a:noFill/>
            <a:ln w="9525">
              <a:noFill/>
              <a:miter lim="800000"/>
              <a:headEnd/>
              <a:tailEnd/>
            </a:ln>
          </p:spPr>
        </p:pic>
        <p:sp>
          <p:nvSpPr>
            <p:cNvPr id="14" name="TextBox 13"/>
            <p:cNvSpPr txBox="1"/>
            <p:nvPr/>
          </p:nvSpPr>
          <p:spPr>
            <a:xfrm>
              <a:off x="727685" y="1307435"/>
              <a:ext cx="813778" cy="806479"/>
            </a:xfrm>
            <a:prstGeom prst="rect">
              <a:avLst/>
            </a:prstGeom>
          </p:spPr>
          <p:txBody>
            <a:bodyPr wrap="none" rtlCol="0">
              <a:spAutoFit/>
            </a:bodyPr>
            <a:lstStyle/>
            <a:p>
              <a:pPr algn="ctr"/>
              <a:r>
                <a:rPr lang="en-GB" sz="1600" dirty="0" err="1" smtClean="0">
                  <a:solidFill>
                    <a:schemeClr val="bg1"/>
                  </a:solidFill>
                </a:rPr>
                <a:t>Teredo</a:t>
              </a:r>
              <a:r>
                <a:rPr lang="en-GB" sz="1600" dirty="0" smtClean="0">
                  <a:solidFill>
                    <a:schemeClr val="bg1"/>
                  </a:solidFill>
                </a:rPr>
                <a:t/>
              </a:r>
              <a:br>
                <a:rPr lang="en-GB" sz="1600" dirty="0" smtClean="0">
                  <a:solidFill>
                    <a:schemeClr val="bg1"/>
                  </a:solidFill>
                </a:rPr>
              </a:br>
              <a:r>
                <a:rPr lang="en-GB" sz="1600" dirty="0" smtClean="0">
                  <a:solidFill>
                    <a:schemeClr val="bg1"/>
                  </a:solidFill>
                </a:rPr>
                <a:t>Host</a:t>
              </a:r>
            </a:p>
          </p:txBody>
        </p:sp>
        <p:pic>
          <p:nvPicPr>
            <p:cNvPr id="15"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847674" y="2309223"/>
              <a:ext cx="620721" cy="499055"/>
            </a:xfrm>
            <a:prstGeom prst="rect">
              <a:avLst/>
            </a:prstGeom>
            <a:noFill/>
          </p:spPr>
        </p:pic>
        <p:sp>
          <p:nvSpPr>
            <p:cNvPr id="16" name="Rounded Rectangle 15"/>
            <p:cNvSpPr/>
            <p:nvPr/>
          </p:nvSpPr>
          <p:spPr>
            <a:xfrm>
              <a:off x="3549636" y="1274733"/>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7" name="TextBox 16"/>
            <p:cNvSpPr txBox="1"/>
            <p:nvPr/>
          </p:nvSpPr>
          <p:spPr>
            <a:xfrm>
              <a:off x="3786540" y="1257079"/>
              <a:ext cx="797232" cy="806479"/>
            </a:xfrm>
            <a:prstGeom prst="rect">
              <a:avLst/>
            </a:prstGeom>
          </p:spPr>
          <p:txBody>
            <a:bodyPr wrap="none" rtlCol="0">
              <a:spAutoFit/>
            </a:bodyPr>
            <a:lstStyle/>
            <a:p>
              <a:pPr algn="ctr"/>
              <a:r>
                <a:rPr lang="en-GB" sz="1600" dirty="0" smtClean="0">
                  <a:solidFill>
                    <a:schemeClr val="bg1"/>
                  </a:solidFill>
                </a:rPr>
                <a:t>NAT </a:t>
              </a:r>
              <a:br>
                <a:rPr lang="en-GB" sz="1600" dirty="0" smtClean="0">
                  <a:solidFill>
                    <a:schemeClr val="bg1"/>
                  </a:solidFill>
                </a:rPr>
              </a:br>
              <a:r>
                <a:rPr lang="en-GB" sz="1600" dirty="0" smtClean="0">
                  <a:solidFill>
                    <a:schemeClr val="bg1"/>
                  </a:solidFill>
                </a:rPr>
                <a:t>Device</a:t>
              </a:r>
            </a:p>
          </p:txBody>
        </p:sp>
        <p:pic>
          <p:nvPicPr>
            <p:cNvPr id="18" name="Picture 4"/>
            <p:cNvPicPr>
              <a:picLocks noChangeAspect="1" noChangeArrowheads="1"/>
            </p:cNvPicPr>
            <p:nvPr/>
          </p:nvPicPr>
          <p:blipFill>
            <a:blip r:embed="rId4" cstate="print"/>
            <a:stretch>
              <a:fillRect/>
            </a:stretch>
          </p:blipFill>
          <p:spPr bwMode="auto">
            <a:xfrm>
              <a:off x="3818052" y="1968479"/>
              <a:ext cx="753948" cy="753948"/>
            </a:xfrm>
            <a:prstGeom prst="rect">
              <a:avLst/>
            </a:prstGeom>
            <a:noFill/>
            <a:ln>
              <a:noFill/>
            </a:ln>
          </p:spPr>
        </p:pic>
        <p:sp>
          <p:nvSpPr>
            <p:cNvPr id="19" name="Rectangle 18"/>
            <p:cNvSpPr/>
            <p:nvPr/>
          </p:nvSpPr>
          <p:spPr>
            <a:xfrm>
              <a:off x="3841740"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4316409"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Elbow Connector 20"/>
            <p:cNvCxnSpPr>
              <a:stCxn id="13" idx="2"/>
              <a:endCxn id="19" idx="2"/>
            </p:cNvCxnSpPr>
            <p:nvPr/>
          </p:nvCxnSpPr>
          <p:spPr>
            <a:xfrm rot="16200000" flipH="1">
              <a:off x="2543641" y="1491922"/>
              <a:ext cx="1" cy="2851789"/>
            </a:xfrm>
            <a:prstGeom prst="bentConnector3">
              <a:avLst>
                <a:gd name="adj1" fmla="val 22860100000"/>
              </a:avLst>
            </a:prstGeom>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7273962" y="1274733"/>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3" name="TextBox 22"/>
            <p:cNvSpPr txBox="1"/>
            <p:nvPr/>
          </p:nvSpPr>
          <p:spPr>
            <a:xfrm>
              <a:off x="7295902" y="1257079"/>
              <a:ext cx="1446241" cy="806479"/>
            </a:xfrm>
            <a:prstGeom prst="rect">
              <a:avLst/>
            </a:prstGeom>
          </p:spPr>
          <p:txBody>
            <a:bodyPr wrap="none" rtlCol="0">
              <a:spAutoFit/>
            </a:bodyPr>
            <a:lstStyle/>
            <a:p>
              <a:pPr algn="ctr"/>
              <a:r>
                <a:rPr lang="en-GB" sz="1600" dirty="0" err="1" smtClean="0">
                  <a:solidFill>
                    <a:schemeClr val="bg1"/>
                  </a:solidFill>
                </a:rPr>
                <a:t>Teredo</a:t>
              </a:r>
              <a:r>
                <a:rPr lang="en-GB" sz="1600" dirty="0" smtClean="0">
                  <a:solidFill>
                    <a:schemeClr val="bg1"/>
                  </a:solidFill>
                </a:rPr>
                <a:t/>
              </a:r>
              <a:br>
                <a:rPr lang="en-GB" sz="1600" dirty="0" smtClean="0">
                  <a:solidFill>
                    <a:schemeClr val="bg1"/>
                  </a:solidFill>
                </a:rPr>
              </a:br>
              <a:r>
                <a:rPr lang="en-GB" sz="1600" dirty="0" smtClean="0">
                  <a:solidFill>
                    <a:schemeClr val="bg1"/>
                  </a:solidFill>
                </a:rPr>
                <a:t>server &amp; relay</a:t>
              </a:r>
            </a:p>
          </p:txBody>
        </p:sp>
        <p:pic>
          <p:nvPicPr>
            <p:cNvPr id="24" name="Picture 4"/>
            <p:cNvPicPr>
              <a:picLocks noChangeAspect="1" noChangeArrowheads="1"/>
            </p:cNvPicPr>
            <p:nvPr/>
          </p:nvPicPr>
          <p:blipFill>
            <a:blip r:embed="rId4" cstate="print"/>
            <a:stretch>
              <a:fillRect/>
            </a:stretch>
          </p:blipFill>
          <p:spPr bwMode="auto">
            <a:xfrm>
              <a:off x="7651917" y="1968479"/>
              <a:ext cx="753948" cy="753948"/>
            </a:xfrm>
            <a:prstGeom prst="rect">
              <a:avLst/>
            </a:prstGeom>
            <a:noFill/>
            <a:ln>
              <a:noFill/>
            </a:ln>
          </p:spPr>
        </p:pic>
        <p:sp>
          <p:nvSpPr>
            <p:cNvPr id="25" name="Rectangle 24"/>
            <p:cNvSpPr/>
            <p:nvPr/>
          </p:nvSpPr>
          <p:spPr>
            <a:xfrm>
              <a:off x="7675605"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8150274"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Elbow Connector 26"/>
            <p:cNvCxnSpPr>
              <a:stCxn id="20" idx="2"/>
              <a:endCxn id="25" idx="2"/>
            </p:cNvCxnSpPr>
            <p:nvPr/>
          </p:nvCxnSpPr>
          <p:spPr>
            <a:xfrm rot="16200000" flipH="1">
              <a:off x="6123803" y="1238220"/>
              <a:ext cx="1588" cy="3359196"/>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pic>
          <p:nvPicPr>
            <p:cNvPr id="28"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7346988" y="2224071"/>
              <a:ext cx="620721" cy="499055"/>
            </a:xfrm>
            <a:prstGeom prst="rect">
              <a:avLst/>
            </a:prstGeom>
            <a:noFill/>
          </p:spPr>
        </p:pic>
        <p:sp>
          <p:nvSpPr>
            <p:cNvPr id="29" name="TextBox 28"/>
            <p:cNvSpPr txBox="1"/>
            <p:nvPr/>
          </p:nvSpPr>
          <p:spPr>
            <a:xfrm>
              <a:off x="3549636" y="3209922"/>
              <a:ext cx="654346" cy="369332"/>
            </a:xfrm>
            <a:prstGeom prst="rect">
              <a:avLst/>
            </a:prstGeom>
          </p:spPr>
          <p:txBody>
            <a:bodyPr wrap="none" rtlCol="0">
              <a:spAutoFit/>
            </a:bodyPr>
            <a:lstStyle/>
            <a:p>
              <a:r>
                <a:rPr lang="en-GB" dirty="0" smtClean="0">
                  <a:solidFill>
                    <a:schemeClr val="bg1"/>
                  </a:solidFill>
                </a:rPr>
                <a:t>P200</a:t>
              </a:r>
            </a:p>
          </p:txBody>
        </p:sp>
        <p:sp>
          <p:nvSpPr>
            <p:cNvPr id="30" name="TextBox 29"/>
            <p:cNvSpPr txBox="1"/>
            <p:nvPr/>
          </p:nvSpPr>
          <p:spPr>
            <a:xfrm>
              <a:off x="884187" y="3209922"/>
              <a:ext cx="1751442" cy="509356"/>
            </a:xfrm>
            <a:prstGeom prst="rect">
              <a:avLst/>
            </a:prstGeom>
          </p:spPr>
          <p:txBody>
            <a:bodyPr wrap="none" rtlCol="0">
              <a:spAutoFit/>
            </a:bodyPr>
            <a:lstStyle/>
            <a:p>
              <a:r>
                <a:rPr lang="en-GB" dirty="0" smtClean="0">
                  <a:solidFill>
                    <a:schemeClr val="bg1"/>
                  </a:solidFill>
                </a:rPr>
                <a:t>P200 port 2000</a:t>
              </a:r>
            </a:p>
          </p:txBody>
        </p:sp>
        <p:sp>
          <p:nvSpPr>
            <p:cNvPr id="31" name="TextBox 30"/>
            <p:cNvSpPr txBox="1"/>
            <p:nvPr/>
          </p:nvSpPr>
          <p:spPr>
            <a:xfrm>
              <a:off x="4425948" y="3209922"/>
              <a:ext cx="1560130" cy="509356"/>
            </a:xfrm>
            <a:prstGeom prst="rect">
              <a:avLst/>
            </a:prstGeom>
          </p:spPr>
          <p:txBody>
            <a:bodyPr wrap="none" rtlCol="0">
              <a:spAutoFit/>
            </a:bodyPr>
            <a:lstStyle/>
            <a:p>
              <a:r>
                <a:rPr lang="en-GB" dirty="0" smtClean="0">
                  <a:solidFill>
                    <a:schemeClr val="bg1"/>
                  </a:solidFill>
                </a:rPr>
                <a:t>I99 port 6000</a:t>
              </a:r>
            </a:p>
          </p:txBody>
        </p:sp>
        <p:sp>
          <p:nvSpPr>
            <p:cNvPr id="32" name="TextBox 31"/>
            <p:cNvSpPr txBox="1"/>
            <p:nvPr/>
          </p:nvSpPr>
          <p:spPr>
            <a:xfrm>
              <a:off x="7493040" y="3209922"/>
              <a:ext cx="476412" cy="369332"/>
            </a:xfrm>
            <a:prstGeom prst="rect">
              <a:avLst/>
            </a:prstGeom>
          </p:spPr>
          <p:txBody>
            <a:bodyPr wrap="none" rtlCol="0">
              <a:spAutoFit/>
            </a:bodyPr>
            <a:lstStyle/>
            <a:p>
              <a:r>
                <a:rPr lang="en-GB" dirty="0" smtClean="0">
                  <a:solidFill>
                    <a:schemeClr val="bg1"/>
                  </a:solidFill>
                </a:rPr>
                <a:t>I77</a:t>
              </a:r>
            </a:p>
          </p:txBody>
        </p:sp>
      </p:grpSp>
      <p:sp>
        <p:nvSpPr>
          <p:cNvPr id="33" name="Down Arrow 32"/>
          <p:cNvSpPr/>
          <p:nvPr/>
        </p:nvSpPr>
        <p:spPr>
          <a:xfrm>
            <a:off x="920700" y="4195774"/>
            <a:ext cx="365130" cy="2555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4" name="Down Arrow 33"/>
          <p:cNvSpPr/>
          <p:nvPr/>
        </p:nvSpPr>
        <p:spPr>
          <a:xfrm>
            <a:off x="3987792" y="4195774"/>
            <a:ext cx="365130" cy="2555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5" name="TextBox 34"/>
          <p:cNvSpPr txBox="1"/>
          <p:nvPr/>
        </p:nvSpPr>
        <p:spPr>
          <a:xfrm>
            <a:off x="2052603" y="4122747"/>
            <a:ext cx="1215076" cy="369332"/>
          </a:xfrm>
          <a:prstGeom prst="rect">
            <a:avLst/>
          </a:prstGeom>
        </p:spPr>
        <p:txBody>
          <a:bodyPr wrap="none" rtlCol="0">
            <a:spAutoFit/>
          </a:bodyPr>
          <a:lstStyle/>
          <a:p>
            <a:r>
              <a:rPr lang="en-GB" dirty="0" smtClean="0"/>
              <a:t>Translation</a:t>
            </a:r>
          </a:p>
        </p:txBody>
      </p:sp>
      <p:sp>
        <p:nvSpPr>
          <p:cNvPr id="37" name="TextBox 36"/>
          <p:cNvSpPr txBox="1"/>
          <p:nvPr/>
        </p:nvSpPr>
        <p:spPr>
          <a:xfrm>
            <a:off x="1103265" y="5546754"/>
            <a:ext cx="5394810" cy="369332"/>
          </a:xfrm>
          <a:prstGeom prst="rect">
            <a:avLst/>
          </a:prstGeom>
        </p:spPr>
        <p:txBody>
          <a:bodyPr wrap="none" rtlCol="0">
            <a:spAutoFit/>
          </a:bodyPr>
          <a:lstStyle/>
          <a:p>
            <a:r>
              <a:rPr lang="en-GB" dirty="0" smtClean="0"/>
              <a:t>Mapping in table:  P200 port 2000              I99 port 6000</a:t>
            </a:r>
          </a:p>
        </p:txBody>
      </p:sp>
      <p:sp>
        <p:nvSpPr>
          <p:cNvPr id="38" name="Left-Right Arrow 37"/>
          <p:cNvSpPr/>
          <p:nvPr/>
        </p:nvSpPr>
        <p:spPr>
          <a:xfrm>
            <a:off x="4389435" y="5583267"/>
            <a:ext cx="584208" cy="29210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9" name="Oval 3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dissolve">
                                      <p:cBhvr>
                                        <p:cTn id="7" dur="500"/>
                                        <p:tgtEl>
                                          <p:spTgt spid="3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dissolve">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dissolve">
                                      <p:cBhvr>
                                        <p:cTn id="18" dur="500"/>
                                        <p:tgtEl>
                                          <p:spTgt spid="33"/>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dissolve">
                                      <p:cBhvr>
                                        <p:cTn id="21" dur="500"/>
                                        <p:tgtEl>
                                          <p:spTgt spid="34"/>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ssolve">
                                      <p:cBhvr>
                                        <p:cTn id="24" dur="500"/>
                                        <p:tgtEl>
                                          <p:spTgt spid="35"/>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7" grpId="0"/>
      <p:bldP spid="38"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VPN on Steroids</a:t>
            </a:r>
            <a:endParaRPr lang="en-GB" dirty="0"/>
          </a:p>
        </p:txBody>
      </p:sp>
      <p:pic>
        <p:nvPicPr>
          <p:cNvPr id="6" name="Picture 5" descr="laptop"/>
          <p:cNvPicPr>
            <a:picLocks noChangeAspect="1" noChangeArrowheads="1"/>
          </p:cNvPicPr>
          <p:nvPr/>
        </p:nvPicPr>
        <p:blipFill>
          <a:blip r:embed="rId2" cstate="print"/>
          <a:srcRect/>
          <a:stretch>
            <a:fillRect/>
          </a:stretch>
        </p:blipFill>
        <p:spPr bwMode="auto">
          <a:xfrm>
            <a:off x="336492" y="2333610"/>
            <a:ext cx="1139453" cy="837166"/>
          </a:xfrm>
          <a:prstGeom prst="rect">
            <a:avLst/>
          </a:prstGeom>
          <a:noFill/>
          <a:ln w="9525">
            <a:noFill/>
            <a:miter lim="800000"/>
            <a:headEnd/>
            <a:tailEnd/>
          </a:ln>
        </p:spPr>
      </p:pic>
      <p:sp>
        <p:nvSpPr>
          <p:cNvPr id="7" name="Cloud 6"/>
          <p:cNvSpPr/>
          <p:nvPr/>
        </p:nvSpPr>
        <p:spPr>
          <a:xfrm>
            <a:off x="6616728" y="873090"/>
            <a:ext cx="2344707" cy="2665449"/>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Corporate Network</a:t>
            </a:r>
            <a:endParaRPr lang="en-GB" dirty="0"/>
          </a:p>
        </p:txBody>
      </p:sp>
      <p:sp>
        <p:nvSpPr>
          <p:cNvPr id="8" name="TextBox 7"/>
          <p:cNvSpPr txBox="1"/>
          <p:nvPr/>
        </p:nvSpPr>
        <p:spPr>
          <a:xfrm>
            <a:off x="555570" y="1749402"/>
            <a:ext cx="1158330" cy="369332"/>
          </a:xfrm>
          <a:prstGeom prst="rect">
            <a:avLst/>
          </a:prstGeom>
        </p:spPr>
        <p:txBody>
          <a:bodyPr wrap="none" rtlCol="0">
            <a:spAutoFit/>
          </a:bodyPr>
          <a:lstStyle/>
          <a:p>
            <a:r>
              <a:rPr lang="en-GB" dirty="0" smtClean="0"/>
              <a:t>Always On</a:t>
            </a:r>
          </a:p>
        </p:txBody>
      </p:sp>
      <p:sp>
        <p:nvSpPr>
          <p:cNvPr id="9" name="TextBox 8"/>
          <p:cNvSpPr txBox="1"/>
          <p:nvPr/>
        </p:nvSpPr>
        <p:spPr>
          <a:xfrm>
            <a:off x="80901" y="3246435"/>
            <a:ext cx="1856086" cy="923330"/>
          </a:xfrm>
          <a:prstGeom prst="rect">
            <a:avLst/>
          </a:prstGeom>
        </p:spPr>
        <p:txBody>
          <a:bodyPr wrap="none" rtlCol="0">
            <a:spAutoFit/>
          </a:bodyPr>
          <a:lstStyle/>
          <a:p>
            <a:pPr algn="ctr"/>
            <a:r>
              <a:rPr lang="en-GB" dirty="0" smtClean="0"/>
              <a:t>Automatically</a:t>
            </a:r>
          </a:p>
          <a:p>
            <a:pPr algn="ctr"/>
            <a:r>
              <a:rPr lang="en-GB" dirty="0" smtClean="0"/>
              <a:t>connects through</a:t>
            </a:r>
            <a:br>
              <a:rPr lang="en-GB" dirty="0" smtClean="0"/>
            </a:br>
            <a:r>
              <a:rPr lang="en-GB" dirty="0" smtClean="0"/>
              <a:t>NAT and firewalls</a:t>
            </a:r>
          </a:p>
        </p:txBody>
      </p:sp>
      <p:sp>
        <p:nvSpPr>
          <p:cNvPr id="10" name="Left-Right Arrow 9"/>
          <p:cNvSpPr/>
          <p:nvPr/>
        </p:nvSpPr>
        <p:spPr>
          <a:xfrm rot="21271736">
            <a:off x="1612336" y="1668735"/>
            <a:ext cx="5453817" cy="876312"/>
          </a:xfrm>
          <a:prstGeom prst="lef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Patch management, health check and GPOs</a:t>
            </a:r>
            <a:endParaRPr lang="en-GB" dirty="0"/>
          </a:p>
        </p:txBody>
      </p:sp>
      <p:sp>
        <p:nvSpPr>
          <p:cNvPr id="11" name="TextBox 10"/>
          <p:cNvSpPr txBox="1"/>
          <p:nvPr/>
        </p:nvSpPr>
        <p:spPr>
          <a:xfrm rot="21236247">
            <a:off x="3114002" y="1412038"/>
            <a:ext cx="1649875" cy="523220"/>
          </a:xfrm>
          <a:prstGeom prst="rect">
            <a:avLst/>
          </a:prstGeom>
        </p:spPr>
        <p:txBody>
          <a:bodyPr wrap="none" rtlCol="0">
            <a:spAutoFit/>
          </a:bodyPr>
          <a:lstStyle/>
          <a:p>
            <a:r>
              <a:rPr lang="en-GB" sz="2800" dirty="0" smtClean="0"/>
              <a:t>Pre log on</a:t>
            </a:r>
          </a:p>
        </p:txBody>
      </p:sp>
      <p:sp>
        <p:nvSpPr>
          <p:cNvPr id="13" name="Left-Right Arrow 12"/>
          <p:cNvSpPr/>
          <p:nvPr/>
        </p:nvSpPr>
        <p:spPr>
          <a:xfrm>
            <a:off x="1504907" y="2625714"/>
            <a:ext cx="6280237" cy="803286"/>
          </a:xfrm>
          <a:prstGeom prst="lef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t>Network  level computer/user authentication and encryption</a:t>
            </a:r>
            <a:endParaRPr lang="en-GB" dirty="0"/>
          </a:p>
        </p:txBody>
      </p:sp>
      <p:sp>
        <p:nvSpPr>
          <p:cNvPr id="15" name="TextBox 14"/>
          <p:cNvSpPr txBox="1"/>
          <p:nvPr/>
        </p:nvSpPr>
        <p:spPr>
          <a:xfrm>
            <a:off x="409518" y="5313873"/>
            <a:ext cx="8324964" cy="890115"/>
          </a:xfrm>
          <a:prstGeom prst="rect">
            <a:avLst/>
          </a:prstGeom>
        </p:spPr>
        <p:txBody>
          <a:bodyPr wrap="square" rtlCol="0">
            <a:spAutoFit/>
          </a:bodyPr>
          <a:lstStyle/>
          <a:p>
            <a:pPr algn="ctr" defTabSz="912703" eaLnBrk="0" hangingPunct="0">
              <a:lnSpc>
                <a:spcPct val="80000"/>
              </a:lnSpc>
            </a:pPr>
            <a:r>
              <a:rPr lang="en-GB" sz="3200" i="1" dirty="0" smtClean="0">
                <a:effectLst>
                  <a:outerShdw blurRad="38100" dist="38100" dir="2700000" algn="tl">
                    <a:srgbClr val="000000">
                      <a:alpha val="43137"/>
                    </a:srgbClr>
                  </a:outerShdw>
                </a:effectLst>
              </a:rPr>
              <a:t>DirectAccess extends the network to the remote computer and user</a:t>
            </a:r>
            <a:endParaRPr lang="en-GB" sz="3200" dirty="0" smtClean="0"/>
          </a:p>
        </p:txBody>
      </p:sp>
      <p:sp>
        <p:nvSpPr>
          <p:cNvPr id="16" name="TextBox 15"/>
          <p:cNvSpPr txBox="1"/>
          <p:nvPr/>
        </p:nvSpPr>
        <p:spPr>
          <a:xfrm>
            <a:off x="993726" y="4706955"/>
            <a:ext cx="7208255" cy="646331"/>
          </a:xfrm>
          <a:prstGeom prst="rect">
            <a:avLst/>
          </a:prstGeom>
        </p:spPr>
        <p:txBody>
          <a:bodyPr wrap="none" rtlCol="0">
            <a:spAutoFit/>
          </a:bodyPr>
          <a:lstStyle/>
          <a:p>
            <a:r>
              <a:rPr lang="en-GB" sz="3600" i="1" dirty="0" smtClean="0">
                <a:solidFill>
                  <a:srgbClr val="00B0F0"/>
                </a:solidFill>
                <a:effectLst>
                  <a:outerShdw blurRad="38100" dist="38100" dir="2700000" algn="tl">
                    <a:srgbClr val="000000">
                      <a:alpha val="43137"/>
                    </a:srgbClr>
                  </a:outerShdw>
                </a:effectLst>
              </a:rPr>
              <a:t>VPNs connect the user to the network</a:t>
            </a:r>
          </a:p>
        </p:txBody>
      </p:sp>
      <p:sp>
        <p:nvSpPr>
          <p:cNvPr id="12" name="Oval 11"/>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ssolv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dissolv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dissolve">
                                      <p:cBhvr>
                                        <p:cTn id="35" dur="500"/>
                                        <p:tgtEl>
                                          <p:spTgt spid="15"/>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p:bldP spid="13" grpId="0" animBg="1"/>
      <p:bldP spid="15" grpId="0"/>
      <p:bldP spid="16" grpId="0"/>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Challenge	</a:t>
            </a:r>
            <a:endParaRPr lang="en-GB" dirty="0"/>
          </a:p>
        </p:txBody>
      </p:sp>
      <p:sp>
        <p:nvSpPr>
          <p:cNvPr id="4" name="Content Placeholder 3"/>
          <p:cNvSpPr>
            <a:spLocks noGrp="1"/>
          </p:cNvSpPr>
          <p:nvPr>
            <p:ph idx="1"/>
          </p:nvPr>
        </p:nvSpPr>
        <p:spPr/>
        <p:txBody>
          <a:bodyPr>
            <a:normAutofit fontScale="85000" lnSpcReduction="10000"/>
          </a:bodyPr>
          <a:lstStyle/>
          <a:p>
            <a:r>
              <a:rPr lang="en-GB" dirty="0" smtClean="0"/>
              <a:t>NAT normally allows inbound traffic as a response to an outbound request</a:t>
            </a:r>
          </a:p>
          <a:p>
            <a:pPr lvl="1"/>
            <a:r>
              <a:rPr lang="en-GB" dirty="0" smtClean="0"/>
              <a:t>To allow any host to initiate communication with a </a:t>
            </a:r>
            <a:r>
              <a:rPr lang="en-GB" dirty="0" err="1" smtClean="0"/>
              <a:t>Teredo</a:t>
            </a:r>
            <a:r>
              <a:rPr lang="en-GB" dirty="0" smtClean="0"/>
              <a:t> host the NAT mappings will need to remain valid </a:t>
            </a:r>
          </a:p>
          <a:p>
            <a:r>
              <a:rPr lang="en-GB" dirty="0" smtClean="0"/>
              <a:t>Three different types of NAT</a:t>
            </a:r>
          </a:p>
          <a:p>
            <a:pPr lvl="1"/>
            <a:r>
              <a:rPr lang="en-GB" dirty="0" smtClean="0"/>
              <a:t>Cone</a:t>
            </a:r>
          </a:p>
          <a:p>
            <a:pPr lvl="2"/>
            <a:r>
              <a:rPr lang="en-GB" dirty="0" smtClean="0"/>
              <a:t>For mapped external IP and ports, allows inbound packets from any source IP address or port </a:t>
            </a:r>
          </a:p>
          <a:p>
            <a:pPr lvl="1"/>
            <a:r>
              <a:rPr lang="en-GB" dirty="0" smtClean="0"/>
              <a:t>Restricted</a:t>
            </a:r>
          </a:p>
          <a:p>
            <a:pPr lvl="2"/>
            <a:r>
              <a:rPr lang="en-GB" dirty="0" smtClean="0"/>
              <a:t>Only allows inbound from IP and Port that matched the original outbound destination IP and Port</a:t>
            </a:r>
          </a:p>
          <a:p>
            <a:pPr lvl="1"/>
            <a:r>
              <a:rPr lang="en-GB" dirty="0" smtClean="0"/>
              <a:t>Symmetric </a:t>
            </a:r>
          </a:p>
          <a:p>
            <a:pPr lvl="2"/>
            <a:r>
              <a:rPr lang="en-GB" dirty="0" smtClean="0"/>
              <a:t>Maps the same internal IP address and port to different external IP addresses and ports depending on the outbound destination address</a:t>
            </a:r>
          </a:p>
        </p:txBody>
      </p:sp>
      <p:sp>
        <p:nvSpPr>
          <p:cNvPr id="6" name="Oval 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Initial Negotiation</a:t>
            </a:r>
            <a:endParaRPr lang="en-GB" dirty="0"/>
          </a:p>
        </p:txBody>
      </p:sp>
      <p:sp>
        <p:nvSpPr>
          <p:cNvPr id="3" name="Content Placeholder 2"/>
          <p:cNvSpPr>
            <a:spLocks noGrp="1"/>
          </p:cNvSpPr>
          <p:nvPr>
            <p:ph idx="1"/>
          </p:nvPr>
        </p:nvSpPr>
        <p:spPr/>
        <p:txBody>
          <a:bodyPr/>
          <a:lstStyle/>
          <a:p>
            <a:r>
              <a:rPr lang="en-GB" dirty="0" smtClean="0"/>
              <a:t>The </a:t>
            </a:r>
            <a:r>
              <a:rPr lang="en-GB" dirty="0" err="1" smtClean="0"/>
              <a:t>Teredo</a:t>
            </a:r>
            <a:r>
              <a:rPr lang="en-GB" dirty="0" smtClean="0"/>
              <a:t> host connects to the </a:t>
            </a:r>
            <a:r>
              <a:rPr lang="en-GB" dirty="0" err="1" smtClean="0"/>
              <a:t>Teredo</a:t>
            </a:r>
            <a:r>
              <a:rPr lang="en-GB" dirty="0" smtClean="0"/>
              <a:t> server</a:t>
            </a:r>
          </a:p>
          <a:p>
            <a:r>
              <a:rPr lang="en-GB" dirty="0" smtClean="0"/>
              <a:t>The server performs tests to determine the type of NAT that the host is behind</a:t>
            </a:r>
          </a:p>
          <a:p>
            <a:pPr lvl="1"/>
            <a:r>
              <a:rPr lang="en-GB" dirty="0" smtClean="0"/>
              <a:t>To do this the server needs to be configured with two consecutive  IPv4 addresses</a:t>
            </a:r>
          </a:p>
          <a:p>
            <a:r>
              <a:rPr lang="en-GB" dirty="0" smtClean="0"/>
              <a:t>The Server provides the address of the host’s </a:t>
            </a:r>
            <a:r>
              <a:rPr lang="en-GB" dirty="0" err="1" smtClean="0"/>
              <a:t>Teredo</a:t>
            </a:r>
            <a:r>
              <a:rPr lang="en-GB" dirty="0" smtClean="0"/>
              <a:t> tunnel</a:t>
            </a:r>
          </a:p>
          <a:p>
            <a:endParaRPr lang="en-GB" dirty="0"/>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Teredo</a:t>
            </a:r>
            <a:r>
              <a:rPr lang="en-GB" dirty="0" smtClean="0"/>
              <a:t> Host Address</a:t>
            </a:r>
            <a:endParaRPr lang="en-GB" dirty="0"/>
          </a:p>
        </p:txBody>
      </p:sp>
      <p:graphicFrame>
        <p:nvGraphicFramePr>
          <p:cNvPr id="5" name="Content Placeholder 4"/>
          <p:cNvGraphicFramePr>
            <a:graphicFrameLocks noGrp="1"/>
          </p:cNvGraphicFramePr>
          <p:nvPr>
            <p:ph idx="1"/>
          </p:nvPr>
        </p:nvGraphicFramePr>
        <p:xfrm>
          <a:off x="457200" y="4511395"/>
          <a:ext cx="8229600" cy="1656080"/>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pPr algn="ctr"/>
                      <a:r>
                        <a:rPr lang="en-GB" dirty="0" smtClean="0">
                          <a:solidFill>
                            <a:schemeClr val="bg1"/>
                          </a:solidFill>
                        </a:rPr>
                        <a:t>2001:0</a:t>
                      </a:r>
                      <a:endParaRPr lang="en-GB" dirty="0">
                        <a:solidFill>
                          <a:schemeClr val="bg1"/>
                        </a:solidFill>
                      </a:endParaRPr>
                    </a:p>
                  </a:txBody>
                  <a:tcPr/>
                </a:tc>
                <a:tc>
                  <a:txBody>
                    <a:bodyPr/>
                    <a:lstStyle/>
                    <a:p>
                      <a:pPr algn="ctr"/>
                      <a:r>
                        <a:rPr lang="en-GB" dirty="0" smtClean="0">
                          <a:solidFill>
                            <a:schemeClr val="bg1"/>
                          </a:solidFill>
                        </a:rPr>
                        <a:t>9013:a</a:t>
                      </a:r>
                      <a:endParaRPr lang="en-GB" dirty="0">
                        <a:solidFill>
                          <a:schemeClr val="bg1"/>
                        </a:solidFill>
                      </a:endParaRPr>
                    </a:p>
                  </a:txBody>
                  <a:tcPr/>
                </a:tc>
                <a:tc>
                  <a:txBody>
                    <a:bodyPr/>
                    <a:lstStyle/>
                    <a:p>
                      <a:pPr algn="ctr"/>
                      <a:r>
                        <a:rPr lang="en-GB" sz="1800" dirty="0" smtClean="0">
                          <a:solidFill>
                            <a:schemeClr val="bg1"/>
                          </a:solidFill>
                        </a:rPr>
                        <a:t>346b</a:t>
                      </a:r>
                      <a:endParaRPr lang="en-GB" dirty="0">
                        <a:solidFill>
                          <a:schemeClr val="bg1"/>
                        </a:solidFill>
                      </a:endParaRPr>
                    </a:p>
                  </a:txBody>
                  <a:tcPr/>
                </a:tc>
                <a:tc>
                  <a:txBody>
                    <a:bodyPr/>
                    <a:lstStyle/>
                    <a:p>
                      <a:pPr algn="ctr"/>
                      <a:r>
                        <a:rPr lang="en-GB" dirty="0" smtClean="0">
                          <a:solidFill>
                            <a:schemeClr val="bg1"/>
                          </a:solidFill>
                        </a:rPr>
                        <a:t>a79</a:t>
                      </a:r>
                      <a:endParaRPr lang="en-GB" dirty="0">
                        <a:solidFill>
                          <a:schemeClr val="bg1"/>
                        </a:solidFill>
                      </a:endParaRPr>
                    </a:p>
                  </a:txBody>
                  <a:tcPr/>
                </a:tc>
                <a:tc>
                  <a:txBody>
                    <a:bodyPr/>
                    <a:lstStyle/>
                    <a:p>
                      <a:pPr algn="ctr"/>
                      <a:r>
                        <a:rPr lang="en-GB" dirty="0" smtClean="0">
                          <a:solidFill>
                            <a:schemeClr val="bg1"/>
                          </a:solidFill>
                        </a:rPr>
                        <a:t>6fe6:37fe</a:t>
                      </a:r>
                      <a:endParaRPr lang="en-GB" dirty="0">
                        <a:solidFill>
                          <a:schemeClr val="bg1"/>
                        </a:solidFill>
                      </a:endParaRPr>
                    </a:p>
                  </a:txBody>
                  <a:tcPr/>
                </a:tc>
              </a:tr>
              <a:tr h="370840">
                <a:tc>
                  <a:txBody>
                    <a:bodyPr/>
                    <a:lstStyle/>
                    <a:p>
                      <a:pPr algn="ctr"/>
                      <a:r>
                        <a:rPr lang="en-GB" baseline="0" dirty="0" err="1" smtClean="0"/>
                        <a:t>Teredo</a:t>
                      </a:r>
                      <a:r>
                        <a:rPr lang="en-GB" baseline="0" dirty="0" smtClean="0"/>
                        <a:t/>
                      </a:r>
                      <a:br>
                        <a:rPr lang="en-GB" baseline="0" dirty="0" smtClean="0"/>
                      </a:br>
                      <a:r>
                        <a:rPr lang="en-GB" baseline="0" dirty="0" smtClean="0"/>
                        <a:t>prefix</a:t>
                      </a:r>
                      <a:endParaRPr lang="en-GB" dirty="0"/>
                    </a:p>
                  </a:txBody>
                  <a:tcPr/>
                </a:tc>
                <a:tc>
                  <a:txBody>
                    <a:bodyPr/>
                    <a:lstStyle/>
                    <a:p>
                      <a:pPr algn="ctr"/>
                      <a:r>
                        <a:rPr lang="en-GB" dirty="0" smtClean="0"/>
                        <a:t>IPv4 address of </a:t>
                      </a:r>
                      <a:r>
                        <a:rPr lang="en-GB" dirty="0" err="1" smtClean="0"/>
                        <a:t>Teredo</a:t>
                      </a:r>
                      <a:r>
                        <a:rPr lang="en-GB" dirty="0" smtClean="0"/>
                        <a:t> server in hex</a:t>
                      </a:r>
                      <a:endParaRPr lang="en-GB" dirty="0"/>
                    </a:p>
                  </a:txBody>
                  <a:tcPr/>
                </a:tc>
                <a:tc>
                  <a:txBody>
                    <a:bodyPr/>
                    <a:lstStyle/>
                    <a:p>
                      <a:pPr algn="ctr"/>
                      <a:r>
                        <a:rPr lang="en-GB" dirty="0" smtClean="0"/>
                        <a:t>Flags</a:t>
                      </a:r>
                      <a:endParaRPr lang="en-GB" dirty="0"/>
                    </a:p>
                  </a:txBody>
                  <a:tcPr/>
                </a:tc>
                <a:tc>
                  <a:txBody>
                    <a:bodyPr/>
                    <a:lstStyle/>
                    <a:p>
                      <a:pPr algn="ctr"/>
                      <a:r>
                        <a:rPr lang="en-GB" dirty="0" smtClean="0"/>
                        <a:t>Obscured external NAT port of host</a:t>
                      </a:r>
                      <a:endParaRPr lang="en-GB" dirty="0"/>
                    </a:p>
                  </a:txBody>
                  <a:tcPr/>
                </a:tc>
                <a:tc>
                  <a:txBody>
                    <a:bodyPr/>
                    <a:lstStyle/>
                    <a:p>
                      <a:pPr algn="ctr"/>
                      <a:r>
                        <a:rPr lang="en-GB" dirty="0" smtClean="0"/>
                        <a:t>Obscured</a:t>
                      </a:r>
                      <a:r>
                        <a:rPr lang="en-GB" baseline="0" dirty="0" smtClean="0"/>
                        <a:t> external NAT address of host</a:t>
                      </a:r>
                      <a:endParaRPr lang="en-GB" dirty="0"/>
                    </a:p>
                  </a:txBody>
                  <a:tcPr/>
                </a:tc>
              </a:tr>
              <a:tr h="370840">
                <a:tc>
                  <a:txBody>
                    <a:bodyPr/>
                    <a:lstStyle/>
                    <a:p>
                      <a:pPr algn="ctr"/>
                      <a:r>
                        <a:rPr lang="en-GB" dirty="0" smtClean="0"/>
                        <a:t>32-bits</a:t>
                      </a:r>
                      <a:endParaRPr lang="en-GB" dirty="0"/>
                    </a:p>
                  </a:txBody>
                  <a:tcPr/>
                </a:tc>
                <a:tc>
                  <a:txBody>
                    <a:bodyPr/>
                    <a:lstStyle/>
                    <a:p>
                      <a:pPr algn="ctr"/>
                      <a:r>
                        <a:rPr lang="en-GB" dirty="0" smtClean="0"/>
                        <a:t>32-bits</a:t>
                      </a:r>
                      <a:endParaRPr lang="en-GB" dirty="0"/>
                    </a:p>
                  </a:txBody>
                  <a:tcPr/>
                </a:tc>
                <a:tc>
                  <a:txBody>
                    <a:bodyPr/>
                    <a:lstStyle/>
                    <a:p>
                      <a:pPr algn="ctr"/>
                      <a:r>
                        <a:rPr lang="en-GB" dirty="0" smtClean="0"/>
                        <a:t>16-bits</a:t>
                      </a:r>
                      <a:endParaRPr lang="en-GB" dirty="0"/>
                    </a:p>
                  </a:txBody>
                  <a:tcPr/>
                </a:tc>
                <a:tc>
                  <a:txBody>
                    <a:bodyPr/>
                    <a:lstStyle/>
                    <a:p>
                      <a:pPr algn="ctr"/>
                      <a:r>
                        <a:rPr lang="en-GB" dirty="0" smtClean="0"/>
                        <a:t>16 bits</a:t>
                      </a:r>
                      <a:endParaRPr lang="en-GB" dirty="0"/>
                    </a:p>
                  </a:txBody>
                  <a:tcPr/>
                </a:tc>
                <a:tc>
                  <a:txBody>
                    <a:bodyPr/>
                    <a:lstStyle/>
                    <a:p>
                      <a:pPr algn="ctr"/>
                      <a:r>
                        <a:rPr lang="en-GB" dirty="0" smtClean="0"/>
                        <a:t>32-bits</a:t>
                      </a:r>
                      <a:endParaRPr lang="en-GB" dirty="0"/>
                    </a:p>
                  </a:txBody>
                  <a:tcPr/>
                </a:tc>
              </a:tr>
            </a:tbl>
          </a:graphicData>
        </a:graphic>
      </p:graphicFrame>
      <p:grpSp>
        <p:nvGrpSpPr>
          <p:cNvPr id="3" name="Group 6"/>
          <p:cNvGrpSpPr/>
          <p:nvPr/>
        </p:nvGrpSpPr>
        <p:grpSpPr>
          <a:xfrm>
            <a:off x="701622" y="1270531"/>
            <a:ext cx="7757624" cy="1939391"/>
            <a:chOff x="401283" y="1055655"/>
            <a:chExt cx="8340860" cy="2674667"/>
          </a:xfrm>
        </p:grpSpPr>
        <p:sp>
          <p:nvSpPr>
            <p:cNvPr id="8" name="Cloud 7"/>
            <p:cNvSpPr/>
            <p:nvPr/>
          </p:nvSpPr>
          <p:spPr>
            <a:xfrm>
              <a:off x="1614447" y="1165194"/>
              <a:ext cx="2227293" cy="1935189"/>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IPv4 private</a:t>
              </a:r>
              <a:endParaRPr lang="en-GB" dirty="0"/>
            </a:p>
          </p:txBody>
        </p:sp>
        <p:sp>
          <p:nvSpPr>
            <p:cNvPr id="9" name="Cloud 8"/>
            <p:cNvSpPr/>
            <p:nvPr/>
          </p:nvSpPr>
          <p:spPr>
            <a:xfrm>
              <a:off x="4608513" y="1055655"/>
              <a:ext cx="2811501" cy="1935189"/>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IPv4 Internet</a:t>
              </a:r>
              <a:endParaRPr lang="en-GB" dirty="0"/>
            </a:p>
          </p:txBody>
        </p:sp>
        <p:sp>
          <p:nvSpPr>
            <p:cNvPr id="10" name="Rounded Rectangle 9"/>
            <p:cNvSpPr/>
            <p:nvPr/>
          </p:nvSpPr>
          <p:spPr>
            <a:xfrm>
              <a:off x="519057" y="131124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1" name="Picture 10" descr="laptop"/>
            <p:cNvPicPr>
              <a:picLocks noChangeAspect="1" noChangeArrowheads="1"/>
            </p:cNvPicPr>
            <p:nvPr/>
          </p:nvPicPr>
          <p:blipFill>
            <a:blip r:embed="rId2" cstate="print"/>
            <a:srcRect/>
            <a:stretch>
              <a:fillRect/>
            </a:stretch>
          </p:blipFill>
          <p:spPr bwMode="auto">
            <a:xfrm>
              <a:off x="548020" y="2080651"/>
              <a:ext cx="1139453" cy="837166"/>
            </a:xfrm>
            <a:prstGeom prst="rect">
              <a:avLst/>
            </a:prstGeom>
            <a:noFill/>
            <a:ln w="9525">
              <a:noFill/>
              <a:miter lim="800000"/>
              <a:headEnd/>
              <a:tailEnd/>
            </a:ln>
          </p:spPr>
        </p:pic>
        <p:sp>
          <p:nvSpPr>
            <p:cNvPr id="12" name="TextBox 11"/>
            <p:cNvSpPr txBox="1"/>
            <p:nvPr/>
          </p:nvSpPr>
          <p:spPr>
            <a:xfrm>
              <a:off x="727685" y="1307435"/>
              <a:ext cx="813778" cy="806479"/>
            </a:xfrm>
            <a:prstGeom prst="rect">
              <a:avLst/>
            </a:prstGeom>
          </p:spPr>
          <p:txBody>
            <a:bodyPr wrap="none" rtlCol="0">
              <a:spAutoFit/>
            </a:bodyPr>
            <a:lstStyle/>
            <a:p>
              <a:pPr algn="ctr"/>
              <a:r>
                <a:rPr lang="en-GB" sz="1600" dirty="0" err="1" smtClean="0">
                  <a:solidFill>
                    <a:schemeClr val="bg1"/>
                  </a:solidFill>
                </a:rPr>
                <a:t>Teredo</a:t>
              </a:r>
              <a:r>
                <a:rPr lang="en-GB" sz="1600" dirty="0" smtClean="0">
                  <a:solidFill>
                    <a:schemeClr val="bg1"/>
                  </a:solidFill>
                </a:rPr>
                <a:t/>
              </a:r>
              <a:br>
                <a:rPr lang="en-GB" sz="1600" dirty="0" smtClean="0">
                  <a:solidFill>
                    <a:schemeClr val="bg1"/>
                  </a:solidFill>
                </a:rPr>
              </a:br>
              <a:r>
                <a:rPr lang="en-GB" sz="1600" dirty="0" smtClean="0">
                  <a:solidFill>
                    <a:schemeClr val="bg1"/>
                  </a:solidFill>
                </a:rPr>
                <a:t>Host</a:t>
              </a:r>
            </a:p>
          </p:txBody>
        </p:sp>
        <p:pic>
          <p:nvPicPr>
            <p:cNvPr id="13"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847674" y="2309223"/>
              <a:ext cx="620721" cy="499055"/>
            </a:xfrm>
            <a:prstGeom prst="rect">
              <a:avLst/>
            </a:prstGeom>
            <a:noFill/>
          </p:spPr>
        </p:pic>
        <p:sp>
          <p:nvSpPr>
            <p:cNvPr id="14" name="Rounded Rectangle 13"/>
            <p:cNvSpPr/>
            <p:nvPr/>
          </p:nvSpPr>
          <p:spPr>
            <a:xfrm>
              <a:off x="3549636" y="1274733"/>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5" name="TextBox 14"/>
            <p:cNvSpPr txBox="1"/>
            <p:nvPr/>
          </p:nvSpPr>
          <p:spPr>
            <a:xfrm>
              <a:off x="3786540" y="1257079"/>
              <a:ext cx="797232" cy="806479"/>
            </a:xfrm>
            <a:prstGeom prst="rect">
              <a:avLst/>
            </a:prstGeom>
          </p:spPr>
          <p:txBody>
            <a:bodyPr wrap="none" rtlCol="0">
              <a:spAutoFit/>
            </a:bodyPr>
            <a:lstStyle/>
            <a:p>
              <a:pPr algn="ctr"/>
              <a:r>
                <a:rPr lang="en-GB" sz="1600" dirty="0" smtClean="0">
                  <a:solidFill>
                    <a:schemeClr val="bg1"/>
                  </a:solidFill>
                </a:rPr>
                <a:t>NAT </a:t>
              </a:r>
              <a:br>
                <a:rPr lang="en-GB" sz="1600" dirty="0" smtClean="0">
                  <a:solidFill>
                    <a:schemeClr val="bg1"/>
                  </a:solidFill>
                </a:rPr>
              </a:br>
              <a:r>
                <a:rPr lang="en-GB" sz="1600" dirty="0" smtClean="0">
                  <a:solidFill>
                    <a:schemeClr val="bg1"/>
                  </a:solidFill>
                </a:rPr>
                <a:t>Device</a:t>
              </a:r>
            </a:p>
          </p:txBody>
        </p:sp>
        <p:pic>
          <p:nvPicPr>
            <p:cNvPr id="16" name="Picture 4"/>
            <p:cNvPicPr>
              <a:picLocks noChangeAspect="1" noChangeArrowheads="1"/>
            </p:cNvPicPr>
            <p:nvPr/>
          </p:nvPicPr>
          <p:blipFill>
            <a:blip r:embed="rId4" cstate="print"/>
            <a:stretch>
              <a:fillRect/>
            </a:stretch>
          </p:blipFill>
          <p:spPr bwMode="auto">
            <a:xfrm>
              <a:off x="3818052" y="1968479"/>
              <a:ext cx="753948" cy="753948"/>
            </a:xfrm>
            <a:prstGeom prst="rect">
              <a:avLst/>
            </a:prstGeom>
            <a:noFill/>
            <a:ln>
              <a:noFill/>
            </a:ln>
          </p:spPr>
        </p:pic>
        <p:sp>
          <p:nvSpPr>
            <p:cNvPr id="17" name="Rectangle 16"/>
            <p:cNvSpPr/>
            <p:nvPr/>
          </p:nvSpPr>
          <p:spPr>
            <a:xfrm>
              <a:off x="3841740"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4316409"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Elbow Connector 18"/>
            <p:cNvCxnSpPr>
              <a:stCxn id="11" idx="2"/>
              <a:endCxn id="17" idx="2"/>
            </p:cNvCxnSpPr>
            <p:nvPr/>
          </p:nvCxnSpPr>
          <p:spPr>
            <a:xfrm rot="16200000" flipH="1">
              <a:off x="2543641" y="1491922"/>
              <a:ext cx="1" cy="2851789"/>
            </a:xfrm>
            <a:prstGeom prst="bentConnector3">
              <a:avLst>
                <a:gd name="adj1" fmla="val 22860100000"/>
              </a:avLst>
            </a:prstGeom>
            <a:ln w="38100"/>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7273962" y="1274733"/>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1" name="TextBox 20"/>
            <p:cNvSpPr txBox="1"/>
            <p:nvPr/>
          </p:nvSpPr>
          <p:spPr>
            <a:xfrm>
              <a:off x="7295902" y="1257079"/>
              <a:ext cx="1446241" cy="806479"/>
            </a:xfrm>
            <a:prstGeom prst="rect">
              <a:avLst/>
            </a:prstGeom>
          </p:spPr>
          <p:txBody>
            <a:bodyPr wrap="none" rtlCol="0">
              <a:spAutoFit/>
            </a:bodyPr>
            <a:lstStyle/>
            <a:p>
              <a:pPr algn="ctr"/>
              <a:r>
                <a:rPr lang="en-GB" sz="1600" dirty="0" err="1" smtClean="0">
                  <a:solidFill>
                    <a:schemeClr val="bg1"/>
                  </a:solidFill>
                </a:rPr>
                <a:t>Teredo</a:t>
              </a:r>
              <a:r>
                <a:rPr lang="en-GB" sz="1600" dirty="0" smtClean="0">
                  <a:solidFill>
                    <a:schemeClr val="bg1"/>
                  </a:solidFill>
                </a:rPr>
                <a:t/>
              </a:r>
              <a:br>
                <a:rPr lang="en-GB" sz="1600" dirty="0" smtClean="0">
                  <a:solidFill>
                    <a:schemeClr val="bg1"/>
                  </a:solidFill>
                </a:rPr>
              </a:br>
              <a:r>
                <a:rPr lang="en-GB" sz="1600" dirty="0" smtClean="0">
                  <a:solidFill>
                    <a:schemeClr val="bg1"/>
                  </a:solidFill>
                </a:rPr>
                <a:t>server &amp; relay</a:t>
              </a:r>
            </a:p>
          </p:txBody>
        </p:sp>
        <p:pic>
          <p:nvPicPr>
            <p:cNvPr id="22" name="Picture 4"/>
            <p:cNvPicPr>
              <a:picLocks noChangeAspect="1" noChangeArrowheads="1"/>
            </p:cNvPicPr>
            <p:nvPr/>
          </p:nvPicPr>
          <p:blipFill>
            <a:blip r:embed="rId4" cstate="print"/>
            <a:stretch>
              <a:fillRect/>
            </a:stretch>
          </p:blipFill>
          <p:spPr bwMode="auto">
            <a:xfrm>
              <a:off x="7651917" y="1968479"/>
              <a:ext cx="753948" cy="753948"/>
            </a:xfrm>
            <a:prstGeom prst="rect">
              <a:avLst/>
            </a:prstGeom>
            <a:noFill/>
            <a:ln>
              <a:noFill/>
            </a:ln>
          </p:spPr>
        </p:pic>
        <p:sp>
          <p:nvSpPr>
            <p:cNvPr id="23" name="Rectangle 22"/>
            <p:cNvSpPr/>
            <p:nvPr/>
          </p:nvSpPr>
          <p:spPr>
            <a:xfrm>
              <a:off x="7675605"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8150274" y="2735253"/>
              <a:ext cx="255591" cy="182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 name="Elbow Connector 24"/>
            <p:cNvCxnSpPr>
              <a:stCxn id="18" idx="2"/>
              <a:endCxn id="23" idx="2"/>
            </p:cNvCxnSpPr>
            <p:nvPr/>
          </p:nvCxnSpPr>
          <p:spPr>
            <a:xfrm rot="16200000" flipH="1">
              <a:off x="6123803" y="1238220"/>
              <a:ext cx="1588" cy="3359196"/>
            </a:xfrm>
            <a:prstGeom prst="bentConnector3">
              <a:avLst>
                <a:gd name="adj1" fmla="val 21015819"/>
              </a:avLst>
            </a:prstGeom>
            <a:ln w="38100"/>
          </p:spPr>
          <p:style>
            <a:lnRef idx="1">
              <a:schemeClr val="accent1"/>
            </a:lnRef>
            <a:fillRef idx="0">
              <a:schemeClr val="accent1"/>
            </a:fillRef>
            <a:effectRef idx="0">
              <a:schemeClr val="accent1"/>
            </a:effectRef>
            <a:fontRef idx="minor">
              <a:schemeClr val="tx1"/>
            </a:fontRef>
          </p:style>
        </p:cxnSp>
        <p:pic>
          <p:nvPicPr>
            <p:cNvPr id="26"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7346988" y="2224071"/>
              <a:ext cx="620721" cy="499055"/>
            </a:xfrm>
            <a:prstGeom prst="rect">
              <a:avLst/>
            </a:prstGeom>
            <a:noFill/>
          </p:spPr>
        </p:pic>
        <p:sp>
          <p:nvSpPr>
            <p:cNvPr id="28" name="TextBox 27"/>
            <p:cNvSpPr txBox="1"/>
            <p:nvPr/>
          </p:nvSpPr>
          <p:spPr>
            <a:xfrm>
              <a:off x="401283" y="3220966"/>
              <a:ext cx="1768677" cy="509356"/>
            </a:xfrm>
            <a:prstGeom prst="rect">
              <a:avLst/>
            </a:prstGeom>
          </p:spPr>
          <p:txBody>
            <a:bodyPr wrap="none" rtlCol="0">
              <a:spAutoFit/>
            </a:bodyPr>
            <a:lstStyle/>
            <a:p>
              <a:r>
                <a:rPr lang="en-GB" dirty="0" smtClean="0">
                  <a:solidFill>
                    <a:schemeClr val="bg1"/>
                  </a:solidFill>
                </a:rPr>
                <a:t>192.168.137.26</a:t>
              </a:r>
            </a:p>
          </p:txBody>
        </p:sp>
      </p:grpSp>
      <p:sp>
        <p:nvSpPr>
          <p:cNvPr id="6" name="TextBox 5"/>
          <p:cNvSpPr txBox="1"/>
          <p:nvPr/>
        </p:nvSpPr>
        <p:spPr>
          <a:xfrm>
            <a:off x="2111452" y="734498"/>
            <a:ext cx="5235536" cy="523220"/>
          </a:xfrm>
          <a:prstGeom prst="rect">
            <a:avLst/>
          </a:prstGeom>
        </p:spPr>
        <p:txBody>
          <a:bodyPr wrap="none" rtlCol="0">
            <a:spAutoFit/>
          </a:bodyPr>
          <a:lstStyle/>
          <a:p>
            <a:r>
              <a:rPr lang="en-GB" sz="2800" dirty="0" smtClean="0"/>
              <a:t>2001:0:9013:a:346b:a79:6fe6:37fe</a:t>
            </a:r>
          </a:p>
        </p:txBody>
      </p:sp>
      <p:sp>
        <p:nvSpPr>
          <p:cNvPr id="33" name="TextBox 32"/>
          <p:cNvSpPr txBox="1"/>
          <p:nvPr/>
        </p:nvSpPr>
        <p:spPr>
          <a:xfrm>
            <a:off x="4170357" y="2877103"/>
            <a:ext cx="1871025" cy="369332"/>
          </a:xfrm>
          <a:prstGeom prst="rect">
            <a:avLst/>
          </a:prstGeom>
        </p:spPr>
        <p:txBody>
          <a:bodyPr wrap="none" rtlCol="0">
            <a:spAutoFit/>
          </a:bodyPr>
          <a:lstStyle/>
          <a:p>
            <a:r>
              <a:rPr lang="en-GB" dirty="0" smtClean="0"/>
              <a:t>IPv4:144.19.200.1</a:t>
            </a:r>
          </a:p>
        </p:txBody>
      </p:sp>
      <p:sp>
        <p:nvSpPr>
          <p:cNvPr id="34" name="TextBox 33"/>
          <p:cNvSpPr txBox="1"/>
          <p:nvPr/>
        </p:nvSpPr>
        <p:spPr>
          <a:xfrm>
            <a:off x="7091397" y="2877103"/>
            <a:ext cx="1293944" cy="369332"/>
          </a:xfrm>
          <a:prstGeom prst="rect">
            <a:avLst/>
          </a:prstGeom>
        </p:spPr>
        <p:txBody>
          <a:bodyPr wrap="none" rtlCol="0">
            <a:spAutoFit/>
          </a:bodyPr>
          <a:lstStyle/>
          <a:p>
            <a:r>
              <a:rPr lang="en-GB" dirty="0" smtClean="0"/>
              <a:t>144.19.0.10</a:t>
            </a:r>
          </a:p>
        </p:txBody>
      </p:sp>
      <p:sp>
        <p:nvSpPr>
          <p:cNvPr id="35" name="Rectangle 34"/>
          <p:cNvSpPr/>
          <p:nvPr/>
        </p:nvSpPr>
        <p:spPr>
          <a:xfrm>
            <a:off x="2673324" y="4341825"/>
            <a:ext cx="474669" cy="2190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8" name="Rectangle 37"/>
          <p:cNvSpPr/>
          <p:nvPr/>
        </p:nvSpPr>
        <p:spPr>
          <a:xfrm>
            <a:off x="7602579" y="4341825"/>
            <a:ext cx="474669" cy="2190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0" name="Right Brace 39"/>
          <p:cNvSpPr/>
          <p:nvPr/>
        </p:nvSpPr>
        <p:spPr>
          <a:xfrm rot="5400000">
            <a:off x="7456527" y="2548486"/>
            <a:ext cx="438156" cy="13144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42" name="Elbow Connector 41"/>
          <p:cNvCxnSpPr>
            <a:stCxn id="40" idx="1"/>
            <a:endCxn id="35" idx="0"/>
          </p:cNvCxnSpPr>
          <p:nvPr/>
        </p:nvCxnSpPr>
        <p:spPr>
          <a:xfrm rot="16200000" flipH="1" flipV="1">
            <a:off x="4834618" y="1500838"/>
            <a:ext cx="917027" cy="4764946"/>
          </a:xfrm>
          <a:prstGeom prst="bentConnector3">
            <a:avLst>
              <a:gd name="adj1" fmla="val 68968"/>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4170357" y="3169207"/>
            <a:ext cx="1635128" cy="369332"/>
          </a:xfrm>
          <a:prstGeom prst="rect">
            <a:avLst/>
          </a:prstGeom>
        </p:spPr>
        <p:txBody>
          <a:bodyPr wrap="none" rtlCol="0">
            <a:spAutoFit/>
          </a:bodyPr>
          <a:lstStyle/>
          <a:p>
            <a:r>
              <a:rPr lang="en-GB" dirty="0" smtClean="0"/>
              <a:t>Hex: 9013:c801</a:t>
            </a:r>
          </a:p>
        </p:txBody>
      </p:sp>
      <p:sp>
        <p:nvSpPr>
          <p:cNvPr id="46" name="TextBox 45"/>
          <p:cNvSpPr txBox="1"/>
          <p:nvPr/>
        </p:nvSpPr>
        <p:spPr>
          <a:xfrm>
            <a:off x="4243383" y="3461311"/>
            <a:ext cx="1373774" cy="369332"/>
          </a:xfrm>
          <a:prstGeom prst="rect">
            <a:avLst/>
          </a:prstGeom>
        </p:spPr>
        <p:txBody>
          <a:bodyPr wrap="none" rtlCol="0">
            <a:spAutoFit/>
          </a:bodyPr>
          <a:lstStyle/>
          <a:p>
            <a:r>
              <a:rPr lang="en-GB" dirty="0" smtClean="0"/>
              <a:t>XOR with </a:t>
            </a:r>
            <a:r>
              <a:rPr lang="en-GB" dirty="0" err="1" smtClean="0"/>
              <a:t>ffff</a:t>
            </a:r>
            <a:endParaRPr lang="en-GB" dirty="0" smtClean="0"/>
          </a:p>
        </p:txBody>
      </p:sp>
      <p:cxnSp>
        <p:nvCxnSpPr>
          <p:cNvPr id="53" name="Elbow Connector 52"/>
          <p:cNvCxnSpPr>
            <a:stCxn id="46" idx="2"/>
            <a:endCxn id="38" idx="0"/>
          </p:cNvCxnSpPr>
          <p:nvPr/>
        </p:nvCxnSpPr>
        <p:spPr>
          <a:xfrm rot="16200000" flipH="1">
            <a:off x="6129501" y="2631412"/>
            <a:ext cx="511182" cy="2909644"/>
          </a:xfrm>
          <a:prstGeom prst="bentConnector3">
            <a:avLst>
              <a:gd name="adj1" fmla="val 14224"/>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Teredo</a:t>
            </a:r>
            <a:r>
              <a:rPr lang="en-GB" dirty="0" smtClean="0"/>
              <a:t> Configuration </a:t>
            </a:r>
            <a:r>
              <a:rPr lang="en-GB" i="1" dirty="0" smtClean="0"/>
              <a:t>(reference)</a:t>
            </a:r>
            <a:endParaRPr lang="en-GB" dirty="0"/>
          </a:p>
        </p:txBody>
      </p:sp>
      <p:sp>
        <p:nvSpPr>
          <p:cNvPr id="4" name="Slide Number Placeholder 3"/>
          <p:cNvSpPr>
            <a:spLocks noGrp="1"/>
          </p:cNvSpPr>
          <p:nvPr>
            <p:ph type="sldNum" sz="quarter" idx="4294967295"/>
          </p:nvPr>
        </p:nvSpPr>
        <p:spPr>
          <a:xfrm>
            <a:off x="0" y="6321425"/>
            <a:ext cx="561975" cy="365125"/>
          </a:xfrm>
          <a:prstGeom prst="rect">
            <a:avLst/>
          </a:prstGeom>
        </p:spPr>
        <p:txBody>
          <a:bodyPr/>
          <a:lstStyle/>
          <a:p>
            <a:fld id="{2A4CC75D-E27A-4E35-928F-4BA3D6562225}" type="slidenum">
              <a:rPr lang="en-US" smtClean="0"/>
              <a:pPr/>
              <a:t>43</a:t>
            </a:fld>
            <a:endParaRPr lang="en-US" dirty="0"/>
          </a:p>
        </p:txBody>
      </p:sp>
      <p:sp>
        <p:nvSpPr>
          <p:cNvPr id="17" name="Rounded Rectangle 16"/>
          <p:cNvSpPr/>
          <p:nvPr/>
        </p:nvSpPr>
        <p:spPr>
          <a:xfrm>
            <a:off x="299979" y="1530324"/>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9" name="Picture 18" descr="laptop"/>
          <p:cNvPicPr>
            <a:picLocks noChangeAspect="1" noChangeArrowheads="1"/>
          </p:cNvPicPr>
          <p:nvPr/>
        </p:nvPicPr>
        <p:blipFill>
          <a:blip r:embed="rId2" cstate="print"/>
          <a:srcRect/>
          <a:stretch>
            <a:fillRect/>
          </a:stretch>
        </p:blipFill>
        <p:spPr bwMode="auto">
          <a:xfrm>
            <a:off x="328942" y="2299729"/>
            <a:ext cx="1139453" cy="837166"/>
          </a:xfrm>
          <a:prstGeom prst="rect">
            <a:avLst/>
          </a:prstGeom>
          <a:noFill/>
          <a:ln w="9525">
            <a:noFill/>
            <a:miter lim="800000"/>
            <a:headEnd/>
            <a:tailEnd/>
          </a:ln>
        </p:spPr>
      </p:pic>
      <p:sp>
        <p:nvSpPr>
          <p:cNvPr id="21" name="TextBox 20"/>
          <p:cNvSpPr txBox="1"/>
          <p:nvPr/>
        </p:nvSpPr>
        <p:spPr>
          <a:xfrm>
            <a:off x="501506" y="1639863"/>
            <a:ext cx="8279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Host</a:t>
            </a:r>
          </a:p>
        </p:txBody>
      </p:sp>
      <p:pic>
        <p:nvPicPr>
          <p:cNvPr id="22"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628596" y="2528301"/>
            <a:ext cx="620721" cy="499055"/>
          </a:xfrm>
          <a:prstGeom prst="rect">
            <a:avLst/>
          </a:prstGeom>
          <a:noFill/>
        </p:spPr>
      </p:pic>
      <p:sp>
        <p:nvSpPr>
          <p:cNvPr id="23" name="Rounded Rectangle 22"/>
          <p:cNvSpPr/>
          <p:nvPr/>
        </p:nvSpPr>
        <p:spPr>
          <a:xfrm>
            <a:off x="226953" y="4086233"/>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4" name="TextBox 23"/>
          <p:cNvSpPr txBox="1"/>
          <p:nvPr/>
        </p:nvSpPr>
        <p:spPr>
          <a:xfrm>
            <a:off x="227772" y="4159258"/>
            <a:ext cx="14884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server &amp; relay</a:t>
            </a:r>
          </a:p>
        </p:txBody>
      </p:sp>
      <p:pic>
        <p:nvPicPr>
          <p:cNvPr id="25" name="Picture 4"/>
          <p:cNvPicPr>
            <a:picLocks noChangeAspect="1" noChangeArrowheads="1"/>
          </p:cNvPicPr>
          <p:nvPr/>
        </p:nvPicPr>
        <p:blipFill>
          <a:blip r:embed="rId4" cstate="print"/>
          <a:stretch>
            <a:fillRect/>
          </a:stretch>
        </p:blipFill>
        <p:spPr bwMode="auto">
          <a:xfrm>
            <a:off x="604908" y="4779979"/>
            <a:ext cx="753948" cy="753948"/>
          </a:xfrm>
          <a:prstGeom prst="rect">
            <a:avLst/>
          </a:prstGeom>
          <a:noFill/>
          <a:ln>
            <a:noFill/>
          </a:ln>
        </p:spPr>
      </p:pic>
      <p:pic>
        <p:nvPicPr>
          <p:cNvPr id="26"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226953" y="4999058"/>
            <a:ext cx="620721" cy="499055"/>
          </a:xfrm>
          <a:prstGeom prst="rect">
            <a:avLst/>
          </a:prstGeom>
          <a:noFill/>
        </p:spPr>
      </p:pic>
      <p:sp>
        <p:nvSpPr>
          <p:cNvPr id="12" name="TextBox 11"/>
          <p:cNvSpPr txBox="1"/>
          <p:nvPr/>
        </p:nvSpPr>
        <p:spPr>
          <a:xfrm>
            <a:off x="1614447" y="1676376"/>
            <a:ext cx="7075078" cy="1200329"/>
          </a:xfrm>
          <a:prstGeom prst="rect">
            <a:avLst/>
          </a:prstGeom>
        </p:spPr>
        <p:txBody>
          <a:bodyPr wrap="none" rtlCol="0">
            <a:spAutoFit/>
          </a:bodyPr>
          <a:lstStyle/>
          <a:p>
            <a:r>
              <a:rPr lang="en-GB" dirty="0" smtClean="0">
                <a:solidFill>
                  <a:schemeClr val="bg1"/>
                </a:solidFill>
              </a:rPr>
              <a:t>::Enable client for </a:t>
            </a:r>
            <a:r>
              <a:rPr lang="en-GB" dirty="0" err="1" smtClean="0">
                <a:solidFill>
                  <a:schemeClr val="bg1"/>
                </a:solidFill>
              </a:rPr>
              <a:t>Teredo</a:t>
            </a:r>
            <a:endParaRPr lang="en-GB" dirty="0" smtClean="0">
              <a:solidFill>
                <a:schemeClr val="bg1"/>
              </a:solidFill>
            </a:endParaRPr>
          </a:p>
          <a:p>
            <a:r>
              <a:rPr lang="en-GB" dirty="0" err="1" smtClean="0">
                <a:solidFill>
                  <a:schemeClr val="bg1"/>
                </a:solidFill>
              </a:rPr>
              <a:t>netsh</a:t>
            </a:r>
            <a:r>
              <a:rPr lang="en-GB" dirty="0" smtClean="0">
                <a:solidFill>
                  <a:schemeClr val="bg1"/>
                </a:solidFill>
              </a:rPr>
              <a:t> interface ipv6 set </a:t>
            </a:r>
            <a:r>
              <a:rPr lang="en-GB" dirty="0" err="1" smtClean="0">
                <a:solidFill>
                  <a:schemeClr val="bg1"/>
                </a:solidFill>
              </a:rPr>
              <a:t>teredo</a:t>
            </a:r>
            <a:r>
              <a:rPr lang="en-GB" dirty="0" smtClean="0">
                <a:solidFill>
                  <a:schemeClr val="bg1"/>
                </a:solidFill>
              </a:rPr>
              <a:t> </a:t>
            </a:r>
            <a:r>
              <a:rPr lang="en-GB" dirty="0" err="1" smtClean="0">
                <a:solidFill>
                  <a:schemeClr val="bg1"/>
                </a:solidFill>
              </a:rPr>
              <a:t>enterpriseclient</a:t>
            </a:r>
            <a:r>
              <a:rPr lang="en-GB" dirty="0" smtClean="0">
                <a:solidFill>
                  <a:schemeClr val="bg1"/>
                </a:solidFill>
              </a:rPr>
              <a:t> teredo.example.com</a:t>
            </a:r>
          </a:p>
          <a:p>
            <a:r>
              <a:rPr lang="en-GB" dirty="0" smtClean="0">
                <a:solidFill>
                  <a:schemeClr val="bg1"/>
                </a:solidFill>
              </a:rPr>
              <a:t>::To resolve IPv6 DNS</a:t>
            </a:r>
          </a:p>
          <a:p>
            <a:r>
              <a:rPr lang="en-GB" dirty="0" smtClean="0">
                <a:solidFill>
                  <a:schemeClr val="bg1"/>
                </a:solidFill>
              </a:rPr>
              <a:t>HKLM\CCS\Services\</a:t>
            </a:r>
            <a:r>
              <a:rPr lang="en-GB" dirty="0" err="1" smtClean="0">
                <a:solidFill>
                  <a:schemeClr val="bg1"/>
                </a:solidFill>
              </a:rPr>
              <a:t>DNSCache</a:t>
            </a:r>
            <a:r>
              <a:rPr lang="en-GB" dirty="0" smtClean="0">
                <a:solidFill>
                  <a:schemeClr val="bg1"/>
                </a:solidFill>
              </a:rPr>
              <a:t>\Parameters\</a:t>
            </a:r>
            <a:r>
              <a:rPr lang="en-GB" dirty="0" err="1" smtClean="0">
                <a:solidFill>
                  <a:schemeClr val="bg1"/>
                </a:solidFill>
              </a:rPr>
              <a:t>AddrConfigControl</a:t>
            </a:r>
            <a:r>
              <a:rPr lang="en-GB" dirty="0" smtClean="0">
                <a:solidFill>
                  <a:schemeClr val="bg1"/>
                </a:solidFill>
              </a:rPr>
              <a:t> DWORD 0</a:t>
            </a:r>
          </a:p>
        </p:txBody>
      </p:sp>
      <p:sp>
        <p:nvSpPr>
          <p:cNvPr id="13" name="TextBox 12"/>
          <p:cNvSpPr txBox="1"/>
          <p:nvPr/>
        </p:nvSpPr>
        <p:spPr>
          <a:xfrm>
            <a:off x="1687473" y="3648078"/>
            <a:ext cx="6333209" cy="2862322"/>
          </a:xfrm>
          <a:prstGeom prst="rect">
            <a:avLst/>
          </a:prstGeom>
        </p:spPr>
        <p:txBody>
          <a:bodyPr wrap="none" rtlCol="0">
            <a:spAutoFit/>
          </a:bodyPr>
          <a:lstStyle/>
          <a:p>
            <a:r>
              <a:rPr lang="en-GB" dirty="0" smtClean="0">
                <a:solidFill>
                  <a:schemeClr val="bg1"/>
                </a:solidFill>
              </a:rPr>
              <a:t>::Add DNS entry for </a:t>
            </a:r>
            <a:r>
              <a:rPr lang="en-GB" dirty="0" err="1" smtClean="0">
                <a:solidFill>
                  <a:schemeClr val="bg1"/>
                </a:solidFill>
              </a:rPr>
              <a:t>Teredo</a:t>
            </a:r>
            <a:r>
              <a:rPr lang="en-GB" dirty="0" smtClean="0">
                <a:solidFill>
                  <a:schemeClr val="bg1"/>
                </a:solidFill>
              </a:rPr>
              <a:t> server</a:t>
            </a:r>
          </a:p>
          <a:p>
            <a:r>
              <a:rPr lang="en-GB" dirty="0" smtClean="0">
                <a:solidFill>
                  <a:schemeClr val="bg1"/>
                </a:solidFill>
              </a:rPr>
              <a:t>teredo.example.com 144.19.0.10</a:t>
            </a:r>
          </a:p>
          <a:p>
            <a:r>
              <a:rPr lang="en-GB" dirty="0" smtClean="0">
                <a:solidFill>
                  <a:schemeClr val="bg1"/>
                </a:solidFill>
              </a:rPr>
              <a:t>::Add second IP address to </a:t>
            </a:r>
            <a:r>
              <a:rPr lang="en-GB" dirty="0" err="1" smtClean="0">
                <a:solidFill>
                  <a:schemeClr val="bg1"/>
                </a:solidFill>
              </a:rPr>
              <a:t>Teredo</a:t>
            </a:r>
            <a:r>
              <a:rPr lang="en-GB" dirty="0" smtClean="0">
                <a:solidFill>
                  <a:schemeClr val="bg1"/>
                </a:solidFill>
              </a:rPr>
              <a:t> server - used for NAT detection</a:t>
            </a:r>
          </a:p>
          <a:p>
            <a:r>
              <a:rPr lang="en-GB" dirty="0" err="1" smtClean="0">
                <a:solidFill>
                  <a:schemeClr val="bg1"/>
                </a:solidFill>
              </a:rPr>
              <a:t>netsh</a:t>
            </a:r>
            <a:r>
              <a:rPr lang="en-GB" dirty="0" smtClean="0">
                <a:solidFill>
                  <a:schemeClr val="bg1"/>
                </a:solidFill>
              </a:rPr>
              <a:t> interface ipv4 add address </a:t>
            </a:r>
            <a:r>
              <a:rPr lang="en-GB" dirty="0" err="1" smtClean="0">
                <a:solidFill>
                  <a:schemeClr val="bg1"/>
                </a:solidFill>
              </a:rPr>
              <a:t>dainternet</a:t>
            </a:r>
            <a:r>
              <a:rPr lang="en-GB" dirty="0" smtClean="0">
                <a:solidFill>
                  <a:schemeClr val="bg1"/>
                </a:solidFill>
              </a:rPr>
              <a:t> 144.19.0.11/16</a:t>
            </a:r>
          </a:p>
          <a:p>
            <a:r>
              <a:rPr lang="en-GB" dirty="0" smtClean="0">
                <a:solidFill>
                  <a:schemeClr val="bg1"/>
                </a:solidFill>
              </a:rPr>
              <a:t>::enable </a:t>
            </a:r>
            <a:r>
              <a:rPr lang="en-GB" dirty="0" err="1" smtClean="0">
                <a:solidFill>
                  <a:schemeClr val="bg1"/>
                </a:solidFill>
              </a:rPr>
              <a:t>teredo</a:t>
            </a:r>
            <a:r>
              <a:rPr lang="en-GB" dirty="0" smtClean="0">
                <a:solidFill>
                  <a:schemeClr val="bg1"/>
                </a:solidFill>
              </a:rPr>
              <a:t> server</a:t>
            </a:r>
          </a:p>
          <a:p>
            <a:r>
              <a:rPr lang="en-GB" dirty="0" err="1" smtClean="0">
                <a:solidFill>
                  <a:schemeClr val="bg1"/>
                </a:solidFill>
              </a:rPr>
              <a:t>netsh</a:t>
            </a:r>
            <a:r>
              <a:rPr lang="en-GB" dirty="0" smtClean="0">
                <a:solidFill>
                  <a:schemeClr val="bg1"/>
                </a:solidFill>
              </a:rPr>
              <a:t> interface </a:t>
            </a:r>
            <a:r>
              <a:rPr lang="en-GB" dirty="0" err="1" smtClean="0">
                <a:solidFill>
                  <a:schemeClr val="bg1"/>
                </a:solidFill>
              </a:rPr>
              <a:t>teredo</a:t>
            </a:r>
            <a:r>
              <a:rPr lang="en-GB" dirty="0" smtClean="0">
                <a:solidFill>
                  <a:schemeClr val="bg1"/>
                </a:solidFill>
              </a:rPr>
              <a:t> set state type=server teredo.example.com </a:t>
            </a:r>
          </a:p>
          <a:p>
            <a:r>
              <a:rPr lang="en-GB" dirty="0" smtClean="0">
                <a:solidFill>
                  <a:schemeClr val="bg1"/>
                </a:solidFill>
              </a:rPr>
              <a:t>	</a:t>
            </a:r>
            <a:r>
              <a:rPr lang="en-GB" dirty="0" err="1" smtClean="0">
                <a:solidFill>
                  <a:schemeClr val="bg1"/>
                </a:solidFill>
              </a:rPr>
              <a:t>servervirtualip</a:t>
            </a:r>
            <a:r>
              <a:rPr lang="en-GB" dirty="0" smtClean="0">
                <a:solidFill>
                  <a:schemeClr val="bg1"/>
                </a:solidFill>
              </a:rPr>
              <a:t>=144.19.0.10</a:t>
            </a:r>
          </a:p>
          <a:p>
            <a:r>
              <a:rPr lang="en-GB" dirty="0" smtClean="0">
                <a:solidFill>
                  <a:schemeClr val="bg1"/>
                </a:solidFill>
              </a:rPr>
              <a:t>::Enable </a:t>
            </a:r>
            <a:r>
              <a:rPr lang="en-GB" dirty="0" err="1" smtClean="0">
                <a:solidFill>
                  <a:schemeClr val="bg1"/>
                </a:solidFill>
              </a:rPr>
              <a:t>Teredo</a:t>
            </a:r>
            <a:r>
              <a:rPr lang="en-GB" dirty="0" smtClean="0">
                <a:solidFill>
                  <a:schemeClr val="bg1"/>
                </a:solidFill>
              </a:rPr>
              <a:t> </a:t>
            </a:r>
            <a:r>
              <a:rPr lang="en-GB" dirty="0" err="1" smtClean="0">
                <a:solidFill>
                  <a:schemeClr val="bg1"/>
                </a:solidFill>
              </a:rPr>
              <a:t>tunelling</a:t>
            </a:r>
            <a:r>
              <a:rPr lang="en-GB" dirty="0" smtClean="0">
                <a:solidFill>
                  <a:schemeClr val="bg1"/>
                </a:solidFill>
              </a:rPr>
              <a:t> interface</a:t>
            </a:r>
          </a:p>
          <a:p>
            <a:r>
              <a:rPr lang="en-GB" dirty="0" err="1" smtClean="0">
                <a:solidFill>
                  <a:schemeClr val="bg1"/>
                </a:solidFill>
              </a:rPr>
              <a:t>netsh</a:t>
            </a:r>
            <a:r>
              <a:rPr lang="en-GB" dirty="0" smtClean="0">
                <a:solidFill>
                  <a:schemeClr val="bg1"/>
                </a:solidFill>
              </a:rPr>
              <a:t> interface ipv6 set interface 11 forwarding= enabled</a:t>
            </a:r>
          </a:p>
          <a:p>
            <a:r>
              <a:rPr lang="en-GB" dirty="0" err="1" smtClean="0">
                <a:solidFill>
                  <a:schemeClr val="bg1"/>
                </a:solidFill>
              </a:rPr>
              <a:t>netsh</a:t>
            </a:r>
            <a:r>
              <a:rPr lang="en-GB" dirty="0" smtClean="0">
                <a:solidFill>
                  <a:schemeClr val="bg1"/>
                </a:solidFill>
              </a:rPr>
              <a:t> interface ipv6 set route 2001::/32 11 publish=yes</a:t>
            </a:r>
          </a:p>
        </p:txBody>
      </p:sp>
      <p:sp>
        <p:nvSpPr>
          <p:cNvPr id="15" name="Oval 1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IPHTTPS</a:t>
            </a:r>
            <a:endParaRPr lang="en-GB" dirty="0"/>
          </a:p>
        </p:txBody>
      </p:sp>
      <p:sp>
        <p:nvSpPr>
          <p:cNvPr id="3" name="Content Placeholder 2"/>
          <p:cNvSpPr>
            <a:spLocks noGrp="1"/>
          </p:cNvSpPr>
          <p:nvPr>
            <p:ph idx="1"/>
          </p:nvPr>
        </p:nvSpPr>
        <p:spPr/>
        <p:txBody>
          <a:bodyPr>
            <a:normAutofit/>
          </a:bodyPr>
          <a:lstStyle/>
          <a:p>
            <a:r>
              <a:rPr lang="en-GB" dirty="0" smtClean="0"/>
              <a:t>IPHTTPS can be used if a host behind NAT cannot tunnel using </a:t>
            </a:r>
            <a:r>
              <a:rPr lang="en-GB" dirty="0" err="1" smtClean="0"/>
              <a:t>Teredo</a:t>
            </a:r>
            <a:endParaRPr lang="en-GB" dirty="0" smtClean="0"/>
          </a:p>
          <a:p>
            <a:pPr lvl="1"/>
            <a:r>
              <a:rPr lang="en-GB" dirty="0" smtClean="0"/>
              <a:t>Firewall blocking port 3544 </a:t>
            </a:r>
          </a:p>
          <a:p>
            <a:r>
              <a:rPr lang="en-GB" dirty="0" smtClean="0"/>
              <a:t>IPHTTPS encapsulates IPv6 in HTTPS</a:t>
            </a:r>
          </a:p>
          <a:p>
            <a:pPr lvl="1"/>
            <a:r>
              <a:rPr lang="en-GB" dirty="0" smtClean="0"/>
              <a:t>Most firewalls will pass HTTPS</a:t>
            </a:r>
          </a:p>
          <a:p>
            <a:r>
              <a:rPr lang="en-GB" dirty="0" smtClean="0"/>
              <a:t>Challenges</a:t>
            </a:r>
          </a:p>
          <a:p>
            <a:pPr lvl="1"/>
            <a:r>
              <a:rPr lang="en-GB" dirty="0" smtClean="0"/>
              <a:t>Certificates required</a:t>
            </a:r>
          </a:p>
          <a:p>
            <a:pPr lvl="1"/>
            <a:r>
              <a:rPr lang="en-GB" dirty="0" smtClean="0"/>
              <a:t>Host must have access to the CRL distribution point</a:t>
            </a:r>
            <a:endParaRPr lang="en-GB" dirty="0"/>
          </a:p>
        </p:txBody>
      </p:sp>
      <p:sp>
        <p:nvSpPr>
          <p:cNvPr id="4" name="Slide Number Placeholder 3"/>
          <p:cNvSpPr>
            <a:spLocks noGrp="1"/>
          </p:cNvSpPr>
          <p:nvPr>
            <p:ph type="sldNum" sz="quarter" idx="4294967295"/>
          </p:nvPr>
        </p:nvSpPr>
        <p:spPr>
          <a:xfrm>
            <a:off x="-32" y="6321436"/>
            <a:ext cx="561964" cy="365125"/>
          </a:xfrm>
          <a:prstGeom prst="rect">
            <a:avLst/>
          </a:prstGeom>
        </p:spPr>
        <p:txBody>
          <a:bodyPr/>
          <a:lstStyle/>
          <a:p>
            <a:fld id="{2A4CC75D-E27A-4E35-928F-4BA3D6562225}" type="slidenum">
              <a:rPr lang="en-US" smtClean="0"/>
              <a:pPr/>
              <a:t>44</a:t>
            </a:fld>
            <a:endParaRPr lang="en-US" dirty="0"/>
          </a:p>
        </p:txBody>
      </p:sp>
      <p:sp>
        <p:nvSpPr>
          <p:cNvPr id="6" name="Oval 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8"/>
          <p:cNvSpPr/>
          <p:nvPr/>
        </p:nvSpPr>
        <p:spPr>
          <a:xfrm>
            <a:off x="2490759" y="2297097"/>
            <a:ext cx="3651300" cy="2227293"/>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31" name="Rectangle 30"/>
          <p:cNvSpPr/>
          <p:nvPr/>
        </p:nvSpPr>
        <p:spPr>
          <a:xfrm>
            <a:off x="1249317" y="3575052"/>
            <a:ext cx="4856229" cy="292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t>                             Tunnel IPv6 in HTTPS</a:t>
            </a:r>
            <a:endParaRPr lang="en-GB" dirty="0"/>
          </a:p>
        </p:txBody>
      </p:sp>
      <p:sp>
        <p:nvSpPr>
          <p:cNvPr id="30" name="Cloud 29"/>
          <p:cNvSpPr/>
          <p:nvPr/>
        </p:nvSpPr>
        <p:spPr>
          <a:xfrm>
            <a:off x="6872319" y="2771766"/>
            <a:ext cx="2271681" cy="1643085"/>
          </a:xfrm>
          <a:prstGeom prst="cloud">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GB" dirty="0" smtClean="0"/>
              <a:t>IPv6</a:t>
            </a:r>
            <a:br>
              <a:rPr lang="en-GB" dirty="0" smtClean="0"/>
            </a:br>
            <a:r>
              <a:rPr lang="en-GB" dirty="0" smtClean="0"/>
              <a:t>Intranet</a:t>
            </a:r>
            <a:endParaRPr lang="en-GB" dirty="0"/>
          </a:p>
        </p:txBody>
      </p:sp>
      <p:sp>
        <p:nvSpPr>
          <p:cNvPr id="2" name="Title 1"/>
          <p:cNvSpPr>
            <a:spLocks noGrp="1"/>
          </p:cNvSpPr>
          <p:nvPr>
            <p:ph type="title"/>
          </p:nvPr>
        </p:nvSpPr>
        <p:spPr/>
        <p:txBody>
          <a:bodyPr/>
          <a:lstStyle/>
          <a:p>
            <a:r>
              <a:rPr lang="en-GB" dirty="0" smtClean="0"/>
              <a:t>IPHTTPS Components</a:t>
            </a:r>
            <a:endParaRPr lang="en-GB" dirty="0"/>
          </a:p>
        </p:txBody>
      </p:sp>
      <p:sp>
        <p:nvSpPr>
          <p:cNvPr id="24" name="Rounded Rectangle 23"/>
          <p:cNvSpPr/>
          <p:nvPr/>
        </p:nvSpPr>
        <p:spPr>
          <a:xfrm>
            <a:off x="271016" y="2550056"/>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25" name="Picture 24" descr="laptop"/>
          <p:cNvPicPr>
            <a:picLocks noChangeAspect="1" noChangeArrowheads="1"/>
          </p:cNvPicPr>
          <p:nvPr/>
        </p:nvPicPr>
        <p:blipFill>
          <a:blip r:embed="rId3" cstate="print"/>
          <a:srcRect/>
          <a:stretch>
            <a:fillRect/>
          </a:stretch>
        </p:blipFill>
        <p:spPr bwMode="auto">
          <a:xfrm>
            <a:off x="299979" y="3319461"/>
            <a:ext cx="1139453" cy="837166"/>
          </a:xfrm>
          <a:prstGeom prst="rect">
            <a:avLst/>
          </a:prstGeom>
          <a:noFill/>
          <a:ln w="9525">
            <a:noFill/>
            <a:miter lim="800000"/>
            <a:headEnd/>
            <a:tailEnd/>
          </a:ln>
        </p:spPr>
      </p:pic>
      <p:sp>
        <p:nvSpPr>
          <p:cNvPr id="26" name="TextBox 25"/>
          <p:cNvSpPr txBox="1"/>
          <p:nvPr/>
        </p:nvSpPr>
        <p:spPr>
          <a:xfrm>
            <a:off x="407910" y="2659595"/>
            <a:ext cx="957249" cy="646331"/>
          </a:xfrm>
          <a:prstGeom prst="rect">
            <a:avLst/>
          </a:prstGeom>
        </p:spPr>
        <p:txBody>
          <a:bodyPr wrap="none" rtlCol="0">
            <a:spAutoFit/>
          </a:bodyPr>
          <a:lstStyle/>
          <a:p>
            <a:pPr algn="ctr"/>
            <a:r>
              <a:rPr lang="en-GB" dirty="0" smtClean="0">
                <a:solidFill>
                  <a:schemeClr val="bg1"/>
                </a:solidFill>
              </a:rPr>
              <a:t>IPHTTPS</a:t>
            </a:r>
            <a:br>
              <a:rPr lang="en-GB" dirty="0" smtClean="0">
                <a:solidFill>
                  <a:schemeClr val="bg1"/>
                </a:solidFill>
              </a:rPr>
            </a:br>
            <a:r>
              <a:rPr lang="en-GB" dirty="0" smtClean="0">
                <a:solidFill>
                  <a:schemeClr val="bg1"/>
                </a:solidFill>
              </a:rPr>
              <a:t>Host</a:t>
            </a:r>
          </a:p>
        </p:txBody>
      </p:sp>
      <p:pic>
        <p:nvPicPr>
          <p:cNvPr id="27" name="Picture 2" descr="C:\Documents and Settings\John\Local Settings\Temporary Internet Files\Content.IE5\Z3BISEYX\MCj04113680000[1].wmf"/>
          <p:cNvPicPr>
            <a:picLocks noChangeAspect="1" noChangeArrowheads="1"/>
          </p:cNvPicPr>
          <p:nvPr/>
        </p:nvPicPr>
        <p:blipFill>
          <a:blip r:embed="rId4" cstate="print"/>
          <a:srcRect/>
          <a:stretch>
            <a:fillRect/>
          </a:stretch>
        </p:blipFill>
        <p:spPr bwMode="auto">
          <a:xfrm>
            <a:off x="599633" y="3548033"/>
            <a:ext cx="620721" cy="499055"/>
          </a:xfrm>
          <a:prstGeom prst="rect">
            <a:avLst/>
          </a:prstGeom>
          <a:noFill/>
        </p:spPr>
      </p:pic>
      <p:sp>
        <p:nvSpPr>
          <p:cNvPr id="28" name="TextBox 27"/>
          <p:cNvSpPr txBox="1"/>
          <p:nvPr/>
        </p:nvSpPr>
        <p:spPr>
          <a:xfrm>
            <a:off x="3732201" y="3063870"/>
            <a:ext cx="1395510" cy="369332"/>
          </a:xfrm>
          <a:prstGeom prst="rect">
            <a:avLst/>
          </a:prstGeom>
        </p:spPr>
        <p:txBody>
          <a:bodyPr wrap="none" rtlCol="0">
            <a:spAutoFit/>
          </a:bodyPr>
          <a:lstStyle/>
          <a:p>
            <a:r>
              <a:rPr lang="en-GB" dirty="0" smtClean="0">
                <a:solidFill>
                  <a:schemeClr val="bg1"/>
                </a:solidFill>
              </a:rPr>
              <a:t>IPv4 Internet</a:t>
            </a:r>
          </a:p>
        </p:txBody>
      </p:sp>
      <p:pic>
        <p:nvPicPr>
          <p:cNvPr id="32" name="Picture 31" descr="laptop"/>
          <p:cNvPicPr>
            <a:picLocks noChangeAspect="1" noChangeArrowheads="1"/>
          </p:cNvPicPr>
          <p:nvPr/>
        </p:nvPicPr>
        <p:blipFill>
          <a:blip r:embed="rId3" cstate="print"/>
          <a:srcRect/>
          <a:stretch>
            <a:fillRect/>
          </a:stretch>
        </p:blipFill>
        <p:spPr bwMode="auto">
          <a:xfrm>
            <a:off x="7375951" y="2153677"/>
            <a:ext cx="1139453" cy="837166"/>
          </a:xfrm>
          <a:prstGeom prst="rect">
            <a:avLst/>
          </a:prstGeom>
          <a:noFill/>
          <a:ln w="9525">
            <a:noFill/>
            <a:miter lim="800000"/>
            <a:headEnd/>
            <a:tailEnd/>
          </a:ln>
        </p:spPr>
      </p:pic>
      <p:sp>
        <p:nvSpPr>
          <p:cNvPr id="33" name="TextBox 32"/>
          <p:cNvSpPr txBox="1"/>
          <p:nvPr/>
        </p:nvSpPr>
        <p:spPr>
          <a:xfrm>
            <a:off x="7429827" y="1781713"/>
            <a:ext cx="1065356" cy="369332"/>
          </a:xfrm>
          <a:prstGeom prst="rect">
            <a:avLst/>
          </a:prstGeom>
        </p:spPr>
        <p:txBody>
          <a:bodyPr wrap="none" rtlCol="0">
            <a:spAutoFit/>
          </a:bodyPr>
          <a:lstStyle/>
          <a:p>
            <a:pPr algn="ctr"/>
            <a:r>
              <a:rPr lang="en-GB" dirty="0" smtClean="0"/>
              <a:t>IPv6 Host</a:t>
            </a:r>
          </a:p>
        </p:txBody>
      </p:sp>
      <p:sp>
        <p:nvSpPr>
          <p:cNvPr id="34" name="Rounded Rectangle 33"/>
          <p:cNvSpPr/>
          <p:nvPr/>
        </p:nvSpPr>
        <p:spPr>
          <a:xfrm>
            <a:off x="2089116" y="2516175"/>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35" name="TextBox 34"/>
          <p:cNvSpPr txBox="1"/>
          <p:nvPr/>
        </p:nvSpPr>
        <p:spPr>
          <a:xfrm>
            <a:off x="2318692" y="2589200"/>
            <a:ext cx="811889" cy="646331"/>
          </a:xfrm>
          <a:prstGeom prst="rect">
            <a:avLst/>
          </a:prstGeom>
        </p:spPr>
        <p:txBody>
          <a:bodyPr wrap="none" rtlCol="0">
            <a:spAutoFit/>
          </a:bodyPr>
          <a:lstStyle/>
          <a:p>
            <a:pPr algn="ctr"/>
            <a:r>
              <a:rPr lang="en-GB" dirty="0" smtClean="0">
                <a:solidFill>
                  <a:schemeClr val="bg1"/>
                </a:solidFill>
              </a:rPr>
              <a:t>NAT </a:t>
            </a:r>
            <a:br>
              <a:rPr lang="en-GB" dirty="0" smtClean="0">
                <a:solidFill>
                  <a:schemeClr val="bg1"/>
                </a:solidFill>
              </a:rPr>
            </a:br>
            <a:r>
              <a:rPr lang="en-GB" dirty="0" smtClean="0">
                <a:solidFill>
                  <a:schemeClr val="bg1"/>
                </a:solidFill>
              </a:rPr>
              <a:t>Device</a:t>
            </a:r>
          </a:p>
        </p:txBody>
      </p:sp>
      <p:pic>
        <p:nvPicPr>
          <p:cNvPr id="36" name="Picture 4"/>
          <p:cNvPicPr>
            <a:picLocks noChangeAspect="1" noChangeArrowheads="1"/>
          </p:cNvPicPr>
          <p:nvPr/>
        </p:nvPicPr>
        <p:blipFill>
          <a:blip r:embed="rId5" cstate="print"/>
          <a:stretch>
            <a:fillRect/>
          </a:stretch>
        </p:blipFill>
        <p:spPr bwMode="auto">
          <a:xfrm>
            <a:off x="2357532" y="3209921"/>
            <a:ext cx="753948" cy="753948"/>
          </a:xfrm>
          <a:prstGeom prst="rect">
            <a:avLst/>
          </a:prstGeom>
          <a:noFill/>
          <a:ln>
            <a:noFill/>
          </a:ln>
        </p:spPr>
      </p:pic>
      <p:sp>
        <p:nvSpPr>
          <p:cNvPr id="39" name="Rounded Rectangle 38"/>
          <p:cNvSpPr/>
          <p:nvPr/>
        </p:nvSpPr>
        <p:spPr>
          <a:xfrm>
            <a:off x="5594364" y="2443149"/>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40" name="TextBox 39"/>
          <p:cNvSpPr txBox="1"/>
          <p:nvPr/>
        </p:nvSpPr>
        <p:spPr>
          <a:xfrm>
            <a:off x="5860799" y="2516174"/>
            <a:ext cx="957250" cy="646331"/>
          </a:xfrm>
          <a:prstGeom prst="rect">
            <a:avLst/>
          </a:prstGeom>
        </p:spPr>
        <p:txBody>
          <a:bodyPr wrap="none" rtlCol="0">
            <a:spAutoFit/>
          </a:bodyPr>
          <a:lstStyle/>
          <a:p>
            <a:pPr algn="ctr"/>
            <a:r>
              <a:rPr lang="en-GB" dirty="0" smtClean="0">
                <a:solidFill>
                  <a:schemeClr val="bg1"/>
                </a:solidFill>
              </a:rPr>
              <a:t>IPHTTPS</a:t>
            </a:r>
            <a:br>
              <a:rPr lang="en-GB" dirty="0" smtClean="0">
                <a:solidFill>
                  <a:schemeClr val="bg1"/>
                </a:solidFill>
              </a:rPr>
            </a:br>
            <a:r>
              <a:rPr lang="en-GB" dirty="0" smtClean="0">
                <a:solidFill>
                  <a:schemeClr val="bg1"/>
                </a:solidFill>
              </a:rPr>
              <a:t>server</a:t>
            </a:r>
          </a:p>
        </p:txBody>
      </p:sp>
      <p:pic>
        <p:nvPicPr>
          <p:cNvPr id="41" name="Picture 4"/>
          <p:cNvPicPr>
            <a:picLocks noChangeAspect="1" noChangeArrowheads="1"/>
          </p:cNvPicPr>
          <p:nvPr/>
        </p:nvPicPr>
        <p:blipFill>
          <a:blip r:embed="rId5" cstate="print"/>
          <a:stretch>
            <a:fillRect/>
          </a:stretch>
        </p:blipFill>
        <p:spPr bwMode="auto">
          <a:xfrm>
            <a:off x="5972319" y="3136895"/>
            <a:ext cx="753948" cy="753948"/>
          </a:xfrm>
          <a:prstGeom prst="rect">
            <a:avLst/>
          </a:prstGeom>
          <a:noFill/>
          <a:ln>
            <a:noFill/>
          </a:ln>
        </p:spPr>
      </p:pic>
      <p:pic>
        <p:nvPicPr>
          <p:cNvPr id="47" name="Picture 2" descr="C:\Documents and Settings\John\Local Settings\Temporary Internet Files\Content.IE5\Z3BISEYX\MCj04113680000[1].wmf"/>
          <p:cNvPicPr>
            <a:picLocks noChangeAspect="1" noChangeArrowheads="1"/>
          </p:cNvPicPr>
          <p:nvPr/>
        </p:nvPicPr>
        <p:blipFill>
          <a:blip r:embed="rId4" cstate="print"/>
          <a:srcRect/>
          <a:stretch>
            <a:fillRect/>
          </a:stretch>
        </p:blipFill>
        <p:spPr bwMode="auto">
          <a:xfrm>
            <a:off x="5594364" y="3355974"/>
            <a:ext cx="620721" cy="499055"/>
          </a:xfrm>
          <a:prstGeom prst="rect">
            <a:avLst/>
          </a:prstGeom>
          <a:noFill/>
        </p:spPr>
      </p:pic>
      <p:pic>
        <p:nvPicPr>
          <p:cNvPr id="1487874" name="Picture 2"/>
          <p:cNvPicPr>
            <a:picLocks noChangeAspect="1" noChangeArrowheads="1"/>
          </p:cNvPicPr>
          <p:nvPr/>
        </p:nvPicPr>
        <p:blipFill>
          <a:blip r:embed="rId6" cstate="print"/>
          <a:srcRect/>
          <a:stretch>
            <a:fillRect/>
          </a:stretch>
        </p:blipFill>
        <p:spPr bwMode="auto">
          <a:xfrm>
            <a:off x="6288111" y="3648078"/>
            <a:ext cx="758823" cy="607058"/>
          </a:xfrm>
          <a:prstGeom prst="rect">
            <a:avLst/>
          </a:prstGeom>
          <a:noFill/>
          <a:ln w="9525">
            <a:noFill/>
            <a:miter lim="800000"/>
            <a:headEnd/>
            <a:tailEnd/>
          </a:ln>
        </p:spPr>
      </p:pic>
      <p:graphicFrame>
        <p:nvGraphicFramePr>
          <p:cNvPr id="1487877" name="Object 5"/>
          <p:cNvGraphicFramePr>
            <a:graphicFrameLocks noChangeAspect="1"/>
          </p:cNvGraphicFramePr>
          <p:nvPr/>
        </p:nvGraphicFramePr>
        <p:xfrm>
          <a:off x="4754565" y="1248642"/>
          <a:ext cx="985851" cy="1383410"/>
        </p:xfrm>
        <a:graphic>
          <a:graphicData uri="http://schemas.openxmlformats.org/presentationml/2006/ole">
            <p:oleObj spid="_x0000_s10242" name="Visio" r:id="rId7" imgW="681228" imgH="955548" progId="Visio.Drawing.11">
              <p:embed/>
            </p:oleObj>
          </a:graphicData>
        </a:graphic>
      </p:graphicFrame>
      <p:sp>
        <p:nvSpPr>
          <p:cNvPr id="37" name="TextBox 36"/>
          <p:cNvSpPr txBox="1"/>
          <p:nvPr/>
        </p:nvSpPr>
        <p:spPr>
          <a:xfrm>
            <a:off x="6105546" y="4195773"/>
            <a:ext cx="1151149" cy="369332"/>
          </a:xfrm>
          <a:prstGeom prst="rect">
            <a:avLst/>
          </a:prstGeom>
        </p:spPr>
        <p:txBody>
          <a:bodyPr wrap="none" rtlCol="0">
            <a:spAutoFit/>
          </a:bodyPr>
          <a:lstStyle/>
          <a:p>
            <a:r>
              <a:rPr lang="en-GB" dirty="0" smtClean="0"/>
              <a:t>Certificate</a:t>
            </a:r>
          </a:p>
        </p:txBody>
      </p:sp>
      <p:grpSp>
        <p:nvGrpSpPr>
          <p:cNvPr id="3" name="Group 51"/>
          <p:cNvGrpSpPr/>
          <p:nvPr/>
        </p:nvGrpSpPr>
        <p:grpSpPr>
          <a:xfrm>
            <a:off x="5557851" y="1493811"/>
            <a:ext cx="547695" cy="523220"/>
            <a:chOff x="5448312" y="1566837"/>
            <a:chExt cx="547695" cy="523220"/>
          </a:xfrm>
        </p:grpSpPr>
        <p:pic>
          <p:nvPicPr>
            <p:cNvPr id="50" name="Picture 2"/>
            <p:cNvPicPr>
              <a:picLocks noChangeAspect="1" noChangeArrowheads="1"/>
            </p:cNvPicPr>
            <p:nvPr/>
          </p:nvPicPr>
          <p:blipFill>
            <a:blip r:embed="rId8" cstate="print"/>
            <a:srcRect/>
            <a:stretch>
              <a:fillRect/>
            </a:stretch>
          </p:blipFill>
          <p:spPr bwMode="auto">
            <a:xfrm>
              <a:off x="5448312" y="1626200"/>
              <a:ext cx="547695" cy="438156"/>
            </a:xfrm>
            <a:prstGeom prst="rect">
              <a:avLst/>
            </a:prstGeom>
            <a:noFill/>
            <a:ln w="9525">
              <a:noFill/>
              <a:miter lim="800000"/>
              <a:headEnd/>
              <a:tailEnd/>
            </a:ln>
          </p:spPr>
        </p:pic>
        <p:sp>
          <p:nvSpPr>
            <p:cNvPr id="51" name="TextBox 50"/>
            <p:cNvSpPr txBox="1"/>
            <p:nvPr/>
          </p:nvSpPr>
          <p:spPr>
            <a:xfrm>
              <a:off x="5557851" y="1566837"/>
              <a:ext cx="381836" cy="523220"/>
            </a:xfrm>
            <a:prstGeom prst="rect">
              <a:avLst/>
            </a:prstGeom>
          </p:spPr>
          <p:txBody>
            <a:bodyPr wrap="none" rtlCol="0">
              <a:spAutoFit/>
            </a:bodyPr>
            <a:lstStyle/>
            <a:p>
              <a:r>
                <a:rPr lang="en-GB" sz="2800" b="1" dirty="0" smtClean="0">
                  <a:solidFill>
                    <a:srgbClr val="FF0000"/>
                  </a:solidFill>
                </a:rPr>
                <a:t>X</a:t>
              </a:r>
            </a:p>
          </p:txBody>
        </p:sp>
      </p:grpSp>
      <p:grpSp>
        <p:nvGrpSpPr>
          <p:cNvPr id="4" name="Group 52"/>
          <p:cNvGrpSpPr/>
          <p:nvPr/>
        </p:nvGrpSpPr>
        <p:grpSpPr>
          <a:xfrm>
            <a:off x="5710251" y="1646211"/>
            <a:ext cx="547695" cy="523220"/>
            <a:chOff x="5448312" y="1566837"/>
            <a:chExt cx="547695" cy="523220"/>
          </a:xfrm>
        </p:grpSpPr>
        <p:pic>
          <p:nvPicPr>
            <p:cNvPr id="54" name="Picture 2"/>
            <p:cNvPicPr>
              <a:picLocks noChangeAspect="1" noChangeArrowheads="1"/>
            </p:cNvPicPr>
            <p:nvPr/>
          </p:nvPicPr>
          <p:blipFill>
            <a:blip r:embed="rId8" cstate="print"/>
            <a:srcRect/>
            <a:stretch>
              <a:fillRect/>
            </a:stretch>
          </p:blipFill>
          <p:spPr bwMode="auto">
            <a:xfrm>
              <a:off x="5448312" y="1626200"/>
              <a:ext cx="547695" cy="438156"/>
            </a:xfrm>
            <a:prstGeom prst="rect">
              <a:avLst/>
            </a:prstGeom>
            <a:noFill/>
            <a:ln w="9525">
              <a:noFill/>
              <a:miter lim="800000"/>
              <a:headEnd/>
              <a:tailEnd/>
            </a:ln>
          </p:spPr>
        </p:pic>
        <p:sp>
          <p:nvSpPr>
            <p:cNvPr id="55" name="TextBox 54"/>
            <p:cNvSpPr txBox="1"/>
            <p:nvPr/>
          </p:nvSpPr>
          <p:spPr>
            <a:xfrm>
              <a:off x="5557851" y="1566837"/>
              <a:ext cx="381836" cy="523220"/>
            </a:xfrm>
            <a:prstGeom prst="rect">
              <a:avLst/>
            </a:prstGeom>
          </p:spPr>
          <p:txBody>
            <a:bodyPr wrap="none" rtlCol="0">
              <a:spAutoFit/>
            </a:bodyPr>
            <a:lstStyle/>
            <a:p>
              <a:r>
                <a:rPr lang="en-GB" sz="2800" b="1" dirty="0" smtClean="0">
                  <a:solidFill>
                    <a:srgbClr val="FF0000"/>
                  </a:solidFill>
                </a:rPr>
                <a:t>X</a:t>
              </a:r>
            </a:p>
          </p:txBody>
        </p:sp>
      </p:grpSp>
      <p:grpSp>
        <p:nvGrpSpPr>
          <p:cNvPr id="5" name="Group 55"/>
          <p:cNvGrpSpPr/>
          <p:nvPr/>
        </p:nvGrpSpPr>
        <p:grpSpPr>
          <a:xfrm>
            <a:off x="5862651" y="1798611"/>
            <a:ext cx="547695" cy="523220"/>
            <a:chOff x="5448312" y="1566837"/>
            <a:chExt cx="547695" cy="523220"/>
          </a:xfrm>
        </p:grpSpPr>
        <p:pic>
          <p:nvPicPr>
            <p:cNvPr id="57" name="Picture 2"/>
            <p:cNvPicPr>
              <a:picLocks noChangeAspect="1" noChangeArrowheads="1"/>
            </p:cNvPicPr>
            <p:nvPr/>
          </p:nvPicPr>
          <p:blipFill>
            <a:blip r:embed="rId8" cstate="print"/>
            <a:srcRect/>
            <a:stretch>
              <a:fillRect/>
            </a:stretch>
          </p:blipFill>
          <p:spPr bwMode="auto">
            <a:xfrm>
              <a:off x="5448312" y="1626200"/>
              <a:ext cx="547695" cy="438156"/>
            </a:xfrm>
            <a:prstGeom prst="rect">
              <a:avLst/>
            </a:prstGeom>
            <a:noFill/>
            <a:ln w="9525">
              <a:noFill/>
              <a:miter lim="800000"/>
              <a:headEnd/>
              <a:tailEnd/>
            </a:ln>
          </p:spPr>
        </p:pic>
        <p:sp>
          <p:nvSpPr>
            <p:cNvPr id="58" name="TextBox 57"/>
            <p:cNvSpPr txBox="1"/>
            <p:nvPr/>
          </p:nvSpPr>
          <p:spPr>
            <a:xfrm>
              <a:off x="5557851" y="1566837"/>
              <a:ext cx="381836" cy="523220"/>
            </a:xfrm>
            <a:prstGeom prst="rect">
              <a:avLst/>
            </a:prstGeom>
          </p:spPr>
          <p:txBody>
            <a:bodyPr wrap="none" rtlCol="0">
              <a:spAutoFit/>
            </a:bodyPr>
            <a:lstStyle/>
            <a:p>
              <a:r>
                <a:rPr lang="en-GB" sz="2800" b="1" dirty="0" smtClean="0">
                  <a:solidFill>
                    <a:srgbClr val="FF0000"/>
                  </a:solidFill>
                </a:rPr>
                <a:t>X</a:t>
              </a:r>
            </a:p>
          </p:txBody>
        </p:sp>
      </p:grpSp>
      <p:sp>
        <p:nvSpPr>
          <p:cNvPr id="59" name="TextBox 58"/>
          <p:cNvSpPr txBox="1"/>
          <p:nvPr/>
        </p:nvSpPr>
        <p:spPr>
          <a:xfrm>
            <a:off x="5594364" y="1165194"/>
            <a:ext cx="2125325" cy="369332"/>
          </a:xfrm>
          <a:prstGeom prst="rect">
            <a:avLst/>
          </a:prstGeom>
        </p:spPr>
        <p:txBody>
          <a:bodyPr wrap="none" rtlCol="0">
            <a:spAutoFit/>
          </a:bodyPr>
          <a:lstStyle/>
          <a:p>
            <a:r>
              <a:rPr lang="en-GB" dirty="0" smtClean="0"/>
              <a:t>Web server with CRL</a:t>
            </a:r>
          </a:p>
        </p:txBody>
      </p:sp>
      <p:sp>
        <p:nvSpPr>
          <p:cNvPr id="60" name="Line Callout 2 59"/>
          <p:cNvSpPr/>
          <p:nvPr/>
        </p:nvSpPr>
        <p:spPr>
          <a:xfrm>
            <a:off x="5484825" y="5400702"/>
            <a:ext cx="3286170" cy="612648"/>
          </a:xfrm>
          <a:prstGeom prst="borderCallout2">
            <a:avLst>
              <a:gd name="adj1" fmla="val 18750"/>
              <a:gd name="adj2" fmla="val -8333"/>
              <a:gd name="adj3" fmla="val -50902"/>
              <a:gd name="adj4" fmla="val -11757"/>
              <a:gd name="adj5" fmla="val -208396"/>
              <a:gd name="adj6" fmla="val 25094"/>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URL of CRL distribution point published in certificate</a:t>
            </a:r>
            <a:endParaRPr lang="en-GB" dirty="0">
              <a:solidFill>
                <a:schemeClr val="bg1"/>
              </a:solidFill>
            </a:endParaRPr>
          </a:p>
        </p:txBody>
      </p:sp>
      <p:sp>
        <p:nvSpPr>
          <p:cNvPr id="38" name="Rounded Rectangular Callout 37"/>
          <p:cNvSpPr/>
          <p:nvPr/>
        </p:nvSpPr>
        <p:spPr>
          <a:xfrm>
            <a:off x="628596" y="4853007"/>
            <a:ext cx="2555910" cy="1204929"/>
          </a:xfrm>
          <a:prstGeom prst="wedgeRoundRectCallout">
            <a:avLst>
              <a:gd name="adj1" fmla="val 155472"/>
              <a:gd name="adj2" fmla="val -1411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bg1"/>
                </a:solidFill>
              </a:rPr>
              <a:t>Router advertises network prefix to the IPHTTPS host</a:t>
            </a:r>
            <a:endParaRPr lang="en-GB" dirty="0">
              <a:solidFill>
                <a:schemeClr val="bg1"/>
              </a:solidFill>
            </a:endParaRPr>
          </a:p>
        </p:txBody>
      </p:sp>
      <p:sp>
        <p:nvSpPr>
          <p:cNvPr id="42" name="Oval 41"/>
          <p:cNvSpPr/>
          <p:nvPr/>
        </p:nvSpPr>
        <p:spPr>
          <a:xfrm>
            <a:off x="8848763" y="142830"/>
            <a:ext cx="141310" cy="141310"/>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87874"/>
                                        </p:tgtEl>
                                        <p:attrNameLst>
                                          <p:attrName>style.visibility</p:attrName>
                                        </p:attrNameLst>
                                      </p:cBhvr>
                                      <p:to>
                                        <p:strVal val="visible"/>
                                      </p:to>
                                    </p:set>
                                    <p:animEffect transition="in" filter="dissolve">
                                      <p:cBhvr>
                                        <p:cTn id="7" dur="500"/>
                                        <p:tgtEl>
                                          <p:spTgt spid="148787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dissolve">
                                      <p:cBhvr>
                                        <p:cTn id="10" dur="500"/>
                                        <p:tgtEl>
                                          <p:spTgt spid="3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dissolve">
                                      <p:cBhvr>
                                        <p:cTn id="13" dur="500"/>
                                        <p:tgtEl>
                                          <p:spTgt spid="60"/>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487877"/>
                                        </p:tgtEl>
                                        <p:attrNameLst>
                                          <p:attrName>style.visibility</p:attrName>
                                        </p:attrNameLst>
                                      </p:cBhvr>
                                      <p:to>
                                        <p:strVal val="visible"/>
                                      </p:to>
                                    </p:set>
                                    <p:animEffect transition="in" filter="dissolve">
                                      <p:cBhvr>
                                        <p:cTn id="18" dur="500"/>
                                        <p:tgtEl>
                                          <p:spTgt spid="1487877"/>
                                        </p:tgtEl>
                                      </p:cBhvr>
                                    </p:animEffect>
                                  </p:childTnLst>
                                </p:cTn>
                              </p:par>
                              <p:par>
                                <p:cTn id="19" presetID="9"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par>
                                <p:cTn id="22" presetID="9"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par>
                                <p:cTn id="25" presetID="9"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dissolve">
                                      <p:cBhvr>
                                        <p:cTn id="30" dur="500"/>
                                        <p:tgtEl>
                                          <p:spTgt spid="5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dissolve">
                                      <p:cBhvr>
                                        <p:cTn id="35" dur="500"/>
                                        <p:tgtEl>
                                          <p:spTgt spid="38"/>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9" grpId="0"/>
      <p:bldP spid="60" grpId="0" animBg="1"/>
      <p:bldP spid="38" grpId="0" animBg="1"/>
      <p:bldP spid="4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IPHTTPS Configuration </a:t>
            </a:r>
            <a:r>
              <a:rPr lang="en-GB" i="1" dirty="0" smtClean="0"/>
              <a:t>(reference)</a:t>
            </a:r>
            <a:endParaRPr lang="en-GB" dirty="0"/>
          </a:p>
        </p:txBody>
      </p:sp>
      <p:sp>
        <p:nvSpPr>
          <p:cNvPr id="12" name="Rounded Rectangle 11"/>
          <p:cNvSpPr/>
          <p:nvPr/>
        </p:nvSpPr>
        <p:spPr>
          <a:xfrm>
            <a:off x="271016" y="1165194"/>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3" name="Picture 12" descr="laptop"/>
          <p:cNvPicPr>
            <a:picLocks noChangeAspect="1" noChangeArrowheads="1"/>
          </p:cNvPicPr>
          <p:nvPr/>
        </p:nvPicPr>
        <p:blipFill>
          <a:blip r:embed="rId2" cstate="print"/>
          <a:srcRect/>
          <a:stretch>
            <a:fillRect/>
          </a:stretch>
        </p:blipFill>
        <p:spPr bwMode="auto">
          <a:xfrm>
            <a:off x="299979" y="1934599"/>
            <a:ext cx="1139453" cy="837166"/>
          </a:xfrm>
          <a:prstGeom prst="rect">
            <a:avLst/>
          </a:prstGeom>
          <a:noFill/>
          <a:ln w="9525">
            <a:noFill/>
            <a:miter lim="800000"/>
            <a:headEnd/>
            <a:tailEnd/>
          </a:ln>
        </p:spPr>
      </p:pic>
      <p:sp>
        <p:nvSpPr>
          <p:cNvPr id="14" name="TextBox 13"/>
          <p:cNvSpPr txBox="1"/>
          <p:nvPr/>
        </p:nvSpPr>
        <p:spPr>
          <a:xfrm>
            <a:off x="407910" y="1274733"/>
            <a:ext cx="957249" cy="646331"/>
          </a:xfrm>
          <a:prstGeom prst="rect">
            <a:avLst/>
          </a:prstGeom>
        </p:spPr>
        <p:txBody>
          <a:bodyPr wrap="none" rtlCol="0">
            <a:spAutoFit/>
          </a:bodyPr>
          <a:lstStyle/>
          <a:p>
            <a:pPr algn="ctr"/>
            <a:r>
              <a:rPr lang="en-GB" dirty="0" smtClean="0">
                <a:solidFill>
                  <a:schemeClr val="bg1"/>
                </a:solidFill>
              </a:rPr>
              <a:t>IPHTTPS</a:t>
            </a:r>
            <a:br>
              <a:rPr lang="en-GB" dirty="0" smtClean="0">
                <a:solidFill>
                  <a:schemeClr val="bg1"/>
                </a:solidFill>
              </a:rPr>
            </a:br>
            <a:r>
              <a:rPr lang="en-GB" dirty="0" smtClean="0">
                <a:solidFill>
                  <a:schemeClr val="bg1"/>
                </a:solidFill>
              </a:rPr>
              <a:t>Host</a:t>
            </a:r>
          </a:p>
        </p:txBody>
      </p:sp>
      <p:pic>
        <p:nvPicPr>
          <p:cNvPr id="15"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99633" y="2163171"/>
            <a:ext cx="620721" cy="499055"/>
          </a:xfrm>
          <a:prstGeom prst="rect">
            <a:avLst/>
          </a:prstGeom>
          <a:noFill/>
        </p:spPr>
      </p:pic>
      <p:sp>
        <p:nvSpPr>
          <p:cNvPr id="16" name="Rounded Rectangle 15"/>
          <p:cNvSpPr/>
          <p:nvPr/>
        </p:nvSpPr>
        <p:spPr>
          <a:xfrm>
            <a:off x="190440" y="2844792"/>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8" name="TextBox 17"/>
          <p:cNvSpPr txBox="1"/>
          <p:nvPr/>
        </p:nvSpPr>
        <p:spPr>
          <a:xfrm>
            <a:off x="456875" y="2917817"/>
            <a:ext cx="957250" cy="646331"/>
          </a:xfrm>
          <a:prstGeom prst="rect">
            <a:avLst/>
          </a:prstGeom>
        </p:spPr>
        <p:txBody>
          <a:bodyPr wrap="none" rtlCol="0">
            <a:spAutoFit/>
          </a:bodyPr>
          <a:lstStyle/>
          <a:p>
            <a:pPr algn="ctr"/>
            <a:r>
              <a:rPr lang="en-GB" dirty="0" smtClean="0">
                <a:solidFill>
                  <a:schemeClr val="bg1"/>
                </a:solidFill>
              </a:rPr>
              <a:t>IPHTTPS</a:t>
            </a:r>
            <a:br>
              <a:rPr lang="en-GB" dirty="0" smtClean="0">
                <a:solidFill>
                  <a:schemeClr val="bg1"/>
                </a:solidFill>
              </a:rPr>
            </a:br>
            <a:r>
              <a:rPr lang="en-GB" dirty="0" smtClean="0">
                <a:solidFill>
                  <a:schemeClr val="bg1"/>
                </a:solidFill>
              </a:rPr>
              <a:t>server</a:t>
            </a:r>
          </a:p>
        </p:txBody>
      </p:sp>
      <p:pic>
        <p:nvPicPr>
          <p:cNvPr id="20" name="Picture 4"/>
          <p:cNvPicPr>
            <a:picLocks noChangeAspect="1" noChangeArrowheads="1"/>
          </p:cNvPicPr>
          <p:nvPr/>
        </p:nvPicPr>
        <p:blipFill>
          <a:blip r:embed="rId4" cstate="print"/>
          <a:stretch>
            <a:fillRect/>
          </a:stretch>
        </p:blipFill>
        <p:spPr bwMode="auto">
          <a:xfrm>
            <a:off x="568395" y="3538538"/>
            <a:ext cx="753948" cy="753948"/>
          </a:xfrm>
          <a:prstGeom prst="rect">
            <a:avLst/>
          </a:prstGeom>
          <a:noFill/>
          <a:ln>
            <a:noFill/>
          </a:ln>
        </p:spPr>
      </p:pic>
      <p:pic>
        <p:nvPicPr>
          <p:cNvPr id="27"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190440" y="3757617"/>
            <a:ext cx="620721" cy="499055"/>
          </a:xfrm>
          <a:prstGeom prst="rect">
            <a:avLst/>
          </a:prstGeom>
          <a:noFill/>
        </p:spPr>
      </p:pic>
      <p:pic>
        <p:nvPicPr>
          <p:cNvPr id="28" name="Picture 2"/>
          <p:cNvPicPr>
            <a:picLocks noChangeAspect="1" noChangeArrowheads="1"/>
          </p:cNvPicPr>
          <p:nvPr/>
        </p:nvPicPr>
        <p:blipFill>
          <a:blip r:embed="rId5" cstate="print"/>
          <a:srcRect/>
          <a:stretch>
            <a:fillRect/>
          </a:stretch>
        </p:blipFill>
        <p:spPr bwMode="auto">
          <a:xfrm>
            <a:off x="884187" y="4049721"/>
            <a:ext cx="758823" cy="607058"/>
          </a:xfrm>
          <a:prstGeom prst="rect">
            <a:avLst/>
          </a:prstGeom>
          <a:noFill/>
          <a:ln w="9525">
            <a:noFill/>
            <a:miter lim="800000"/>
            <a:headEnd/>
            <a:tailEnd/>
          </a:ln>
        </p:spPr>
      </p:pic>
      <p:sp>
        <p:nvSpPr>
          <p:cNvPr id="29" name="TextBox 28"/>
          <p:cNvSpPr txBox="1"/>
          <p:nvPr/>
        </p:nvSpPr>
        <p:spPr>
          <a:xfrm>
            <a:off x="446031" y="4597416"/>
            <a:ext cx="1151149" cy="369332"/>
          </a:xfrm>
          <a:prstGeom prst="rect">
            <a:avLst/>
          </a:prstGeom>
        </p:spPr>
        <p:txBody>
          <a:bodyPr wrap="none" rtlCol="0">
            <a:spAutoFit/>
          </a:bodyPr>
          <a:lstStyle/>
          <a:p>
            <a:r>
              <a:rPr lang="en-GB" dirty="0" smtClean="0">
                <a:solidFill>
                  <a:schemeClr val="bg1"/>
                </a:solidFill>
              </a:rPr>
              <a:t>Certificate</a:t>
            </a:r>
          </a:p>
        </p:txBody>
      </p:sp>
      <p:sp>
        <p:nvSpPr>
          <p:cNvPr id="31" name="TextBox 30"/>
          <p:cNvSpPr txBox="1"/>
          <p:nvPr/>
        </p:nvSpPr>
        <p:spPr>
          <a:xfrm>
            <a:off x="1833525" y="1201707"/>
            <a:ext cx="5618526" cy="646331"/>
          </a:xfrm>
          <a:prstGeom prst="rect">
            <a:avLst/>
          </a:prstGeom>
        </p:spPr>
        <p:txBody>
          <a:bodyPr wrap="none" rtlCol="0">
            <a:spAutoFit/>
          </a:bodyPr>
          <a:lstStyle/>
          <a:p>
            <a:r>
              <a:rPr lang="en-US" dirty="0" err="1" smtClean="0">
                <a:solidFill>
                  <a:schemeClr val="bg1"/>
                </a:solidFill>
              </a:rPr>
              <a:t>netsh</a:t>
            </a:r>
            <a:r>
              <a:rPr lang="en-US" dirty="0" smtClean="0">
                <a:solidFill>
                  <a:schemeClr val="bg1"/>
                </a:solidFill>
              </a:rPr>
              <a:t> interface </a:t>
            </a:r>
            <a:r>
              <a:rPr lang="en-US" dirty="0" err="1" smtClean="0">
                <a:solidFill>
                  <a:schemeClr val="bg1"/>
                </a:solidFill>
              </a:rPr>
              <a:t>httpstunnel</a:t>
            </a:r>
            <a:r>
              <a:rPr lang="en-US" dirty="0" smtClean="0">
                <a:solidFill>
                  <a:schemeClr val="bg1"/>
                </a:solidFill>
              </a:rPr>
              <a:t> add interface client </a:t>
            </a:r>
          </a:p>
          <a:p>
            <a:r>
              <a:rPr lang="en-US" dirty="0" smtClean="0">
                <a:solidFill>
                  <a:schemeClr val="bg1"/>
                </a:solidFill>
              </a:rPr>
              <a:t>	https://DA1.example.com:443/IPHTTPS enabled</a:t>
            </a:r>
            <a:endParaRPr lang="en-GB" dirty="0" smtClean="0">
              <a:solidFill>
                <a:schemeClr val="bg1"/>
              </a:solidFill>
            </a:endParaRPr>
          </a:p>
        </p:txBody>
      </p:sp>
      <p:sp>
        <p:nvSpPr>
          <p:cNvPr id="32" name="TextBox 31"/>
          <p:cNvSpPr txBox="1"/>
          <p:nvPr/>
        </p:nvSpPr>
        <p:spPr>
          <a:xfrm>
            <a:off x="1906551" y="1931967"/>
            <a:ext cx="6456576" cy="646331"/>
          </a:xfrm>
          <a:prstGeom prst="rect">
            <a:avLst/>
          </a:prstGeom>
        </p:spPr>
        <p:txBody>
          <a:bodyPr wrap="none" rtlCol="0">
            <a:spAutoFit/>
          </a:bodyPr>
          <a:lstStyle/>
          <a:p>
            <a:r>
              <a:rPr lang="en-GB" dirty="0" smtClean="0">
                <a:solidFill>
                  <a:schemeClr val="bg1"/>
                </a:solidFill>
              </a:rPr>
              <a:t>Client must be able to resolve URL and have to the CRL distribution</a:t>
            </a:r>
            <a:br>
              <a:rPr lang="en-GB" dirty="0" smtClean="0">
                <a:solidFill>
                  <a:schemeClr val="bg1"/>
                </a:solidFill>
              </a:rPr>
            </a:br>
            <a:r>
              <a:rPr lang="en-GB" dirty="0" smtClean="0">
                <a:solidFill>
                  <a:schemeClr val="bg1"/>
                </a:solidFill>
              </a:rPr>
              <a:t>point</a:t>
            </a:r>
          </a:p>
        </p:txBody>
      </p:sp>
      <p:sp>
        <p:nvSpPr>
          <p:cNvPr id="33" name="TextBox 32"/>
          <p:cNvSpPr txBox="1"/>
          <p:nvPr/>
        </p:nvSpPr>
        <p:spPr>
          <a:xfrm>
            <a:off x="1650960" y="2917818"/>
            <a:ext cx="7454926" cy="3416320"/>
          </a:xfrm>
          <a:prstGeom prst="rect">
            <a:avLst/>
          </a:prstGeom>
        </p:spPr>
        <p:txBody>
          <a:bodyPr wrap="none" rtlCol="0">
            <a:spAutoFit/>
          </a:bodyPr>
          <a:lstStyle/>
          <a:p>
            <a:r>
              <a:rPr lang="en-GB" dirty="0" smtClean="0">
                <a:solidFill>
                  <a:schemeClr val="bg1"/>
                </a:solidFill>
              </a:rPr>
              <a:t>:: Create IP-HTTPS tunnel interface and bind to </a:t>
            </a:r>
            <a:r>
              <a:rPr lang="en-GB" dirty="0" err="1" smtClean="0">
                <a:solidFill>
                  <a:schemeClr val="bg1"/>
                </a:solidFill>
              </a:rPr>
              <a:t>DAInternet</a:t>
            </a:r>
            <a:r>
              <a:rPr lang="en-GB" dirty="0" smtClean="0">
                <a:solidFill>
                  <a:schemeClr val="bg1"/>
                </a:solidFill>
              </a:rPr>
              <a:t> IP</a:t>
            </a:r>
          </a:p>
          <a:p>
            <a:r>
              <a:rPr lang="en-GB" dirty="0" err="1" smtClean="0">
                <a:solidFill>
                  <a:schemeClr val="bg1"/>
                </a:solidFill>
              </a:rPr>
              <a:t>netsh</a:t>
            </a:r>
            <a:r>
              <a:rPr lang="en-GB" dirty="0" smtClean="0">
                <a:solidFill>
                  <a:schemeClr val="bg1"/>
                </a:solidFill>
              </a:rPr>
              <a:t> interface </a:t>
            </a:r>
            <a:r>
              <a:rPr lang="en-GB" dirty="0" err="1" smtClean="0">
                <a:solidFill>
                  <a:schemeClr val="bg1"/>
                </a:solidFill>
              </a:rPr>
              <a:t>httpstunnel</a:t>
            </a:r>
            <a:r>
              <a:rPr lang="en-GB" dirty="0" smtClean="0">
                <a:solidFill>
                  <a:schemeClr val="bg1"/>
                </a:solidFill>
              </a:rPr>
              <a:t> add interface </a:t>
            </a:r>
            <a:r>
              <a:rPr lang="en-GB" dirty="0" err="1" smtClean="0">
                <a:solidFill>
                  <a:schemeClr val="bg1"/>
                </a:solidFill>
              </a:rPr>
              <a:t>url</a:t>
            </a:r>
            <a:r>
              <a:rPr lang="en-GB" dirty="0" smtClean="0">
                <a:solidFill>
                  <a:schemeClr val="bg1"/>
                </a:solidFill>
              </a:rPr>
              <a:t>=</a:t>
            </a:r>
          </a:p>
          <a:p>
            <a:r>
              <a:rPr lang="en-GB" dirty="0" smtClean="0">
                <a:solidFill>
                  <a:schemeClr val="bg1"/>
                </a:solidFill>
              </a:rPr>
              <a:t>	"https://DA1.example.com:443/IPHTTPS" type=server state=default</a:t>
            </a:r>
          </a:p>
          <a:p>
            <a:r>
              <a:rPr lang="en-GB" dirty="0" smtClean="0">
                <a:solidFill>
                  <a:schemeClr val="bg1"/>
                </a:solidFill>
              </a:rPr>
              <a:t>::Enable IP-HTTPS interface to forward and advertise</a:t>
            </a:r>
          </a:p>
          <a:p>
            <a:r>
              <a:rPr lang="en-GB" dirty="0" err="1" smtClean="0">
                <a:solidFill>
                  <a:schemeClr val="bg1"/>
                </a:solidFill>
              </a:rPr>
              <a:t>netsh</a:t>
            </a:r>
            <a:r>
              <a:rPr lang="en-GB" dirty="0" smtClean="0">
                <a:solidFill>
                  <a:schemeClr val="bg1"/>
                </a:solidFill>
              </a:rPr>
              <a:t> interface ipv6 set interface </a:t>
            </a:r>
            <a:r>
              <a:rPr lang="en-GB" dirty="0" err="1" smtClean="0">
                <a:solidFill>
                  <a:schemeClr val="bg1"/>
                </a:solidFill>
              </a:rPr>
              <a:t>iphttpsInterface</a:t>
            </a:r>
            <a:r>
              <a:rPr lang="en-GB" dirty="0" smtClean="0">
                <a:solidFill>
                  <a:schemeClr val="bg1"/>
                </a:solidFill>
              </a:rPr>
              <a:t> forwarding=enabled </a:t>
            </a:r>
            <a:br>
              <a:rPr lang="en-GB" dirty="0" smtClean="0">
                <a:solidFill>
                  <a:schemeClr val="bg1"/>
                </a:solidFill>
              </a:rPr>
            </a:br>
            <a:r>
              <a:rPr lang="en-GB" dirty="0" smtClean="0">
                <a:solidFill>
                  <a:schemeClr val="bg1"/>
                </a:solidFill>
              </a:rPr>
              <a:t>	advertise=enabled</a:t>
            </a:r>
          </a:p>
          <a:p>
            <a:r>
              <a:rPr lang="en-GB" dirty="0" smtClean="0">
                <a:solidFill>
                  <a:schemeClr val="bg1"/>
                </a:solidFill>
              </a:rPr>
              <a:t>::Advertise prefix on IP-HTTPS interface</a:t>
            </a:r>
          </a:p>
          <a:p>
            <a:r>
              <a:rPr lang="en-GB" dirty="0" err="1" smtClean="0">
                <a:solidFill>
                  <a:schemeClr val="bg1"/>
                </a:solidFill>
              </a:rPr>
              <a:t>netsh</a:t>
            </a:r>
            <a:r>
              <a:rPr lang="en-GB" dirty="0" smtClean="0">
                <a:solidFill>
                  <a:schemeClr val="bg1"/>
                </a:solidFill>
              </a:rPr>
              <a:t> interface ipv6 add route 2001:feff::/64 </a:t>
            </a:r>
            <a:r>
              <a:rPr lang="en-GB" dirty="0" err="1" smtClean="0">
                <a:solidFill>
                  <a:schemeClr val="bg1"/>
                </a:solidFill>
              </a:rPr>
              <a:t>iphttpsinterface</a:t>
            </a:r>
            <a:r>
              <a:rPr lang="en-GB" dirty="0" smtClean="0">
                <a:solidFill>
                  <a:schemeClr val="bg1"/>
                </a:solidFill>
              </a:rPr>
              <a:t> publish=yes</a:t>
            </a:r>
          </a:p>
          <a:p>
            <a:r>
              <a:rPr lang="en-GB" dirty="0" smtClean="0">
                <a:solidFill>
                  <a:schemeClr val="bg1"/>
                </a:solidFill>
              </a:rPr>
              <a:t>::Bind certificate to listening port</a:t>
            </a:r>
          </a:p>
          <a:p>
            <a:r>
              <a:rPr lang="en-GB" dirty="0" err="1" smtClean="0">
                <a:solidFill>
                  <a:schemeClr val="bg1"/>
                </a:solidFill>
              </a:rPr>
              <a:t>netsh</a:t>
            </a:r>
            <a:r>
              <a:rPr lang="en-GB" dirty="0" smtClean="0">
                <a:solidFill>
                  <a:schemeClr val="bg1"/>
                </a:solidFill>
              </a:rPr>
              <a:t> http add </a:t>
            </a:r>
            <a:r>
              <a:rPr lang="en-GB" dirty="0" err="1" smtClean="0">
                <a:solidFill>
                  <a:schemeClr val="bg1"/>
                </a:solidFill>
              </a:rPr>
              <a:t>sslcert</a:t>
            </a:r>
            <a:r>
              <a:rPr lang="en-GB" dirty="0" smtClean="0">
                <a:solidFill>
                  <a:schemeClr val="bg1"/>
                </a:solidFill>
              </a:rPr>
              <a:t> </a:t>
            </a:r>
            <a:r>
              <a:rPr lang="en-GB" dirty="0" err="1" smtClean="0">
                <a:solidFill>
                  <a:schemeClr val="bg1"/>
                </a:solidFill>
              </a:rPr>
              <a:t>ipport</a:t>
            </a:r>
            <a:r>
              <a:rPr lang="en-GB" dirty="0" smtClean="0">
                <a:solidFill>
                  <a:schemeClr val="bg1"/>
                </a:solidFill>
              </a:rPr>
              <a:t>=144.19.0.10:443 </a:t>
            </a:r>
            <a:r>
              <a:rPr lang="en-GB" dirty="0" err="1" smtClean="0">
                <a:solidFill>
                  <a:schemeClr val="bg1"/>
                </a:solidFill>
              </a:rPr>
              <a:t>certhash</a:t>
            </a:r>
            <a:r>
              <a:rPr lang="en-GB" dirty="0" smtClean="0">
                <a:solidFill>
                  <a:schemeClr val="bg1"/>
                </a:solidFill>
              </a:rPr>
              <a:t>=</a:t>
            </a:r>
            <a:br>
              <a:rPr lang="en-GB" dirty="0" smtClean="0">
                <a:solidFill>
                  <a:schemeClr val="bg1"/>
                </a:solidFill>
              </a:rPr>
            </a:br>
            <a:r>
              <a:rPr lang="en-GB" dirty="0" smtClean="0">
                <a:solidFill>
                  <a:schemeClr val="bg1"/>
                </a:solidFill>
              </a:rPr>
              <a:t>	c4d1c97ee770f033dab9091fa7304a6946db4ca6 </a:t>
            </a:r>
            <a:r>
              <a:rPr lang="en-GB" dirty="0" err="1" smtClean="0">
                <a:solidFill>
                  <a:schemeClr val="bg1"/>
                </a:solidFill>
              </a:rPr>
              <a:t>appid</a:t>
            </a:r>
            <a:r>
              <a:rPr lang="en-GB" dirty="0" smtClean="0">
                <a:solidFill>
                  <a:schemeClr val="bg1"/>
                </a:solidFill>
              </a:rPr>
              <a:t>=</a:t>
            </a:r>
            <a:br>
              <a:rPr lang="en-GB" dirty="0" smtClean="0">
                <a:solidFill>
                  <a:schemeClr val="bg1"/>
                </a:solidFill>
              </a:rPr>
            </a:br>
            <a:r>
              <a:rPr lang="en-GB" dirty="0" smtClean="0">
                <a:solidFill>
                  <a:schemeClr val="bg1"/>
                </a:solidFill>
              </a:rPr>
              <a:t>	{00112233-4455-6677-8899-AABBCCDDEEFF}</a:t>
            </a:r>
          </a:p>
        </p:txBody>
      </p:sp>
      <p:sp>
        <p:nvSpPr>
          <p:cNvPr id="19" name="Oval 18"/>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Don’t Like </a:t>
            </a:r>
            <a:r>
              <a:rPr lang="en-GB" dirty="0" err="1" smtClean="0"/>
              <a:t>Netsh</a:t>
            </a:r>
            <a:r>
              <a:rPr lang="en-GB" dirty="0" smtClean="0"/>
              <a:t>?</a:t>
            </a:r>
            <a:endParaRPr lang="en-GB" dirty="0"/>
          </a:p>
        </p:txBody>
      </p:sp>
      <p:pic>
        <p:nvPicPr>
          <p:cNvPr id="1604610" name="Picture 2"/>
          <p:cNvPicPr>
            <a:picLocks noChangeAspect="1" noChangeArrowheads="1"/>
          </p:cNvPicPr>
          <p:nvPr/>
        </p:nvPicPr>
        <p:blipFill>
          <a:blip r:embed="rId2" cstate="print"/>
          <a:srcRect/>
          <a:stretch>
            <a:fillRect/>
          </a:stretch>
        </p:blipFill>
        <p:spPr bwMode="auto">
          <a:xfrm>
            <a:off x="738135" y="1201707"/>
            <a:ext cx="7521678" cy="5089723"/>
          </a:xfrm>
          <a:prstGeom prst="rect">
            <a:avLst/>
          </a:prstGeom>
          <a:noFill/>
          <a:ln w="9525">
            <a:noFill/>
            <a:miter lim="800000"/>
            <a:headEnd/>
            <a:tailEnd/>
          </a:ln>
        </p:spPr>
      </p:pic>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loud 42"/>
          <p:cNvSpPr/>
          <p:nvPr/>
        </p:nvSpPr>
        <p:spPr>
          <a:xfrm rot="19707121">
            <a:off x="6195095" y="1970554"/>
            <a:ext cx="2668916" cy="3748099"/>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dirty="0"/>
          </a:p>
        </p:txBody>
      </p:sp>
      <p:sp>
        <p:nvSpPr>
          <p:cNvPr id="22" name="Cloud 21"/>
          <p:cNvSpPr/>
          <p:nvPr/>
        </p:nvSpPr>
        <p:spPr>
          <a:xfrm rot="19707121">
            <a:off x="2637013" y="1635888"/>
            <a:ext cx="3769431" cy="4380918"/>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dirty="0"/>
          </a:p>
        </p:txBody>
      </p:sp>
      <p:sp>
        <p:nvSpPr>
          <p:cNvPr id="40" name="Rectangle 39"/>
          <p:cNvSpPr/>
          <p:nvPr/>
        </p:nvSpPr>
        <p:spPr>
          <a:xfrm>
            <a:off x="1395369" y="5670038"/>
            <a:ext cx="4527612" cy="21907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sp>
        <p:nvSpPr>
          <p:cNvPr id="41" name="Rectangle 40"/>
          <p:cNvSpPr/>
          <p:nvPr/>
        </p:nvSpPr>
        <p:spPr>
          <a:xfrm>
            <a:off x="1395369" y="4063466"/>
            <a:ext cx="4527612" cy="21907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42" name="Rectangle 41"/>
          <p:cNvSpPr/>
          <p:nvPr/>
        </p:nvSpPr>
        <p:spPr>
          <a:xfrm>
            <a:off x="2892401" y="2347355"/>
            <a:ext cx="3030579" cy="219078"/>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33" name="Rounded Rectangle 32"/>
          <p:cNvSpPr/>
          <p:nvPr/>
        </p:nvSpPr>
        <p:spPr>
          <a:xfrm>
            <a:off x="5703903" y="2844792"/>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a:bodyPr>
          <a:lstStyle/>
          <a:p>
            <a:r>
              <a:rPr lang="en-GB" dirty="0" smtClean="0"/>
              <a:t>Summary: Internet to Intranet </a:t>
            </a:r>
            <a:endParaRPr lang="en-GB" dirty="0"/>
          </a:p>
        </p:txBody>
      </p:sp>
      <p:sp>
        <p:nvSpPr>
          <p:cNvPr id="6" name="Rounded Rectangle 5"/>
          <p:cNvSpPr/>
          <p:nvPr/>
        </p:nvSpPr>
        <p:spPr>
          <a:xfrm>
            <a:off x="5776929" y="1347759"/>
            <a:ext cx="1241442" cy="14605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7" name="TextBox 6"/>
          <p:cNvSpPr txBox="1"/>
          <p:nvPr/>
        </p:nvSpPr>
        <p:spPr>
          <a:xfrm>
            <a:off x="6105546" y="1347759"/>
            <a:ext cx="684483"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Relay</a:t>
            </a:r>
          </a:p>
        </p:txBody>
      </p:sp>
      <p:sp>
        <p:nvSpPr>
          <p:cNvPr id="8" name="Rounded Rectangle 7"/>
          <p:cNvSpPr/>
          <p:nvPr/>
        </p:nvSpPr>
        <p:spPr>
          <a:xfrm>
            <a:off x="2315744" y="1199074"/>
            <a:ext cx="1241442" cy="14605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9" name="Picture 8" descr="laptop"/>
          <p:cNvPicPr>
            <a:picLocks noChangeAspect="1" noChangeArrowheads="1"/>
          </p:cNvPicPr>
          <p:nvPr/>
        </p:nvPicPr>
        <p:blipFill>
          <a:blip r:embed="rId2" cstate="print"/>
          <a:srcRect/>
          <a:stretch>
            <a:fillRect/>
          </a:stretch>
        </p:blipFill>
        <p:spPr bwMode="auto">
          <a:xfrm>
            <a:off x="2344707" y="1822428"/>
            <a:ext cx="1139453" cy="837166"/>
          </a:xfrm>
          <a:prstGeom prst="rect">
            <a:avLst/>
          </a:prstGeom>
          <a:noFill/>
          <a:ln w="9525">
            <a:noFill/>
            <a:miter lim="800000"/>
            <a:headEnd/>
            <a:tailEnd/>
          </a:ln>
        </p:spPr>
      </p:pic>
      <p:pic>
        <p:nvPicPr>
          <p:cNvPr id="10"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2644361" y="2051000"/>
            <a:ext cx="620721" cy="499055"/>
          </a:xfrm>
          <a:prstGeom prst="rect">
            <a:avLst/>
          </a:prstGeom>
          <a:noFill/>
        </p:spPr>
      </p:pic>
      <p:pic>
        <p:nvPicPr>
          <p:cNvPr id="11" name="Picture 4"/>
          <p:cNvPicPr>
            <a:picLocks noChangeAspect="1" noChangeArrowheads="1"/>
          </p:cNvPicPr>
          <p:nvPr/>
        </p:nvPicPr>
        <p:blipFill>
          <a:blip r:embed="rId4" cstate="print">
            <a:duotone>
              <a:prstClr val="black"/>
              <a:schemeClr val="accent3">
                <a:tint val="45000"/>
                <a:satMod val="400000"/>
              </a:schemeClr>
            </a:duotone>
          </a:blip>
          <a:stretch>
            <a:fillRect/>
          </a:stretch>
        </p:blipFill>
        <p:spPr bwMode="auto">
          <a:xfrm>
            <a:off x="6069033" y="1931967"/>
            <a:ext cx="753948" cy="753948"/>
          </a:xfrm>
          <a:prstGeom prst="rect">
            <a:avLst/>
          </a:prstGeom>
          <a:noFill/>
          <a:ln>
            <a:noFill/>
          </a:ln>
        </p:spPr>
      </p:pic>
      <p:pic>
        <p:nvPicPr>
          <p:cNvPr id="12"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776929" y="4538053"/>
            <a:ext cx="620721" cy="499055"/>
          </a:xfrm>
          <a:prstGeom prst="rect">
            <a:avLst/>
          </a:prstGeom>
          <a:noFill/>
        </p:spPr>
      </p:pic>
      <p:sp>
        <p:nvSpPr>
          <p:cNvPr id="13" name="TextBox 12"/>
          <p:cNvSpPr txBox="1"/>
          <p:nvPr/>
        </p:nvSpPr>
        <p:spPr>
          <a:xfrm>
            <a:off x="2284026" y="1162561"/>
            <a:ext cx="1338636" cy="646331"/>
          </a:xfrm>
          <a:prstGeom prst="rect">
            <a:avLst/>
          </a:prstGeom>
        </p:spPr>
        <p:txBody>
          <a:bodyPr wrap="none" rtlCol="0">
            <a:spAutoFit/>
          </a:bodyPr>
          <a:lstStyle/>
          <a:p>
            <a:pPr algn="ctr"/>
            <a:r>
              <a:rPr lang="en-GB" dirty="0" smtClean="0">
                <a:solidFill>
                  <a:schemeClr val="bg1"/>
                </a:solidFill>
              </a:rPr>
              <a:t>6to4</a:t>
            </a:r>
            <a:br>
              <a:rPr lang="en-GB" dirty="0" smtClean="0">
                <a:solidFill>
                  <a:schemeClr val="bg1"/>
                </a:solidFill>
              </a:rPr>
            </a:br>
            <a:r>
              <a:rPr lang="en-GB" dirty="0" smtClean="0">
                <a:solidFill>
                  <a:schemeClr val="bg1"/>
                </a:solidFill>
              </a:rPr>
              <a:t>Host/Router</a:t>
            </a:r>
          </a:p>
        </p:txBody>
      </p:sp>
      <p:sp>
        <p:nvSpPr>
          <p:cNvPr id="14" name="Rounded Rectangle 13"/>
          <p:cNvSpPr/>
          <p:nvPr/>
        </p:nvSpPr>
        <p:spPr>
          <a:xfrm>
            <a:off x="512321" y="4538054"/>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15" name="Picture 14" descr="laptop"/>
          <p:cNvPicPr>
            <a:picLocks noChangeAspect="1" noChangeArrowheads="1"/>
          </p:cNvPicPr>
          <p:nvPr/>
        </p:nvPicPr>
        <p:blipFill>
          <a:blip r:embed="rId2" cstate="print"/>
          <a:srcRect/>
          <a:stretch>
            <a:fillRect/>
          </a:stretch>
        </p:blipFill>
        <p:spPr bwMode="auto">
          <a:xfrm>
            <a:off x="541284" y="5307459"/>
            <a:ext cx="1139453" cy="837166"/>
          </a:xfrm>
          <a:prstGeom prst="rect">
            <a:avLst/>
          </a:prstGeom>
          <a:noFill/>
          <a:ln w="9525">
            <a:noFill/>
            <a:miter lim="800000"/>
            <a:headEnd/>
            <a:tailEnd/>
          </a:ln>
        </p:spPr>
      </p:pic>
      <p:sp>
        <p:nvSpPr>
          <p:cNvPr id="16" name="TextBox 15"/>
          <p:cNvSpPr txBox="1"/>
          <p:nvPr/>
        </p:nvSpPr>
        <p:spPr>
          <a:xfrm>
            <a:off x="627349" y="4597416"/>
            <a:ext cx="957249" cy="646331"/>
          </a:xfrm>
          <a:prstGeom prst="rect">
            <a:avLst/>
          </a:prstGeom>
        </p:spPr>
        <p:txBody>
          <a:bodyPr wrap="none" rtlCol="0">
            <a:spAutoFit/>
          </a:bodyPr>
          <a:lstStyle/>
          <a:p>
            <a:pPr algn="ctr"/>
            <a:r>
              <a:rPr lang="en-GB" dirty="0" smtClean="0">
                <a:solidFill>
                  <a:schemeClr val="bg1"/>
                </a:solidFill>
              </a:rPr>
              <a:t>IPHTTPS</a:t>
            </a:r>
            <a:br>
              <a:rPr lang="en-GB" dirty="0" smtClean="0">
                <a:solidFill>
                  <a:schemeClr val="bg1"/>
                </a:solidFill>
              </a:rPr>
            </a:br>
            <a:r>
              <a:rPr lang="en-GB" dirty="0" smtClean="0">
                <a:solidFill>
                  <a:schemeClr val="bg1"/>
                </a:solidFill>
              </a:rPr>
              <a:t>Host</a:t>
            </a:r>
          </a:p>
        </p:txBody>
      </p:sp>
      <p:pic>
        <p:nvPicPr>
          <p:cNvPr id="17"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840938" y="5536031"/>
            <a:ext cx="620721" cy="499055"/>
          </a:xfrm>
          <a:prstGeom prst="rect">
            <a:avLst/>
          </a:prstGeom>
          <a:noFill/>
        </p:spPr>
      </p:pic>
      <p:sp>
        <p:nvSpPr>
          <p:cNvPr id="18" name="Rounded Rectangle 17"/>
          <p:cNvSpPr/>
          <p:nvPr/>
        </p:nvSpPr>
        <p:spPr>
          <a:xfrm>
            <a:off x="2308194" y="4538053"/>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19" name="TextBox 18"/>
          <p:cNvSpPr txBox="1"/>
          <p:nvPr/>
        </p:nvSpPr>
        <p:spPr>
          <a:xfrm>
            <a:off x="2537770" y="4611078"/>
            <a:ext cx="811889" cy="646331"/>
          </a:xfrm>
          <a:prstGeom prst="rect">
            <a:avLst/>
          </a:prstGeom>
        </p:spPr>
        <p:txBody>
          <a:bodyPr wrap="none" rtlCol="0">
            <a:spAutoFit/>
          </a:bodyPr>
          <a:lstStyle/>
          <a:p>
            <a:pPr algn="ctr"/>
            <a:r>
              <a:rPr lang="en-GB" dirty="0" smtClean="0">
                <a:solidFill>
                  <a:schemeClr val="bg1"/>
                </a:solidFill>
              </a:rPr>
              <a:t>NAT </a:t>
            </a:r>
            <a:br>
              <a:rPr lang="en-GB" dirty="0" smtClean="0">
                <a:solidFill>
                  <a:schemeClr val="bg1"/>
                </a:solidFill>
              </a:rPr>
            </a:br>
            <a:r>
              <a:rPr lang="en-GB" dirty="0" smtClean="0">
                <a:solidFill>
                  <a:schemeClr val="bg1"/>
                </a:solidFill>
              </a:rPr>
              <a:t>Device</a:t>
            </a:r>
          </a:p>
        </p:txBody>
      </p:sp>
      <p:pic>
        <p:nvPicPr>
          <p:cNvPr id="20" name="Picture 4"/>
          <p:cNvPicPr>
            <a:picLocks noChangeAspect="1" noChangeArrowheads="1"/>
          </p:cNvPicPr>
          <p:nvPr/>
        </p:nvPicPr>
        <p:blipFill>
          <a:blip r:embed="rId4" cstate="print"/>
          <a:stretch>
            <a:fillRect/>
          </a:stretch>
        </p:blipFill>
        <p:spPr bwMode="auto">
          <a:xfrm>
            <a:off x="2576610" y="5231799"/>
            <a:ext cx="753948" cy="753948"/>
          </a:xfrm>
          <a:prstGeom prst="rect">
            <a:avLst/>
          </a:prstGeom>
          <a:noFill/>
          <a:ln>
            <a:noFill/>
          </a:ln>
        </p:spPr>
      </p:pic>
      <p:pic>
        <p:nvPicPr>
          <p:cNvPr id="21" name="Picture 10" descr="C:\Documents and Settings\John\Local Settings\Temporary Internet Files\Content.IE5\7QMQWZ61\MCj04314990000[1].png"/>
          <p:cNvPicPr>
            <a:picLocks noChangeAspect="1" noChangeArrowheads="1"/>
          </p:cNvPicPr>
          <p:nvPr/>
        </p:nvPicPr>
        <p:blipFill>
          <a:blip r:embed="rId5" cstate="print"/>
          <a:srcRect/>
          <a:stretch>
            <a:fillRect/>
          </a:stretch>
        </p:blipFill>
        <p:spPr bwMode="auto">
          <a:xfrm>
            <a:off x="3270357" y="5195286"/>
            <a:ext cx="695208" cy="695208"/>
          </a:xfrm>
          <a:prstGeom prst="rect">
            <a:avLst/>
          </a:prstGeom>
          <a:noFill/>
        </p:spPr>
      </p:pic>
      <p:sp>
        <p:nvSpPr>
          <p:cNvPr id="23" name="Rounded Rectangle 22"/>
          <p:cNvSpPr/>
          <p:nvPr/>
        </p:nvSpPr>
        <p:spPr>
          <a:xfrm>
            <a:off x="5703903" y="4465027"/>
            <a:ext cx="1460520"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4" name="TextBox 23"/>
          <p:cNvSpPr txBox="1"/>
          <p:nvPr/>
        </p:nvSpPr>
        <p:spPr>
          <a:xfrm>
            <a:off x="5970338" y="4538052"/>
            <a:ext cx="957250" cy="646331"/>
          </a:xfrm>
          <a:prstGeom prst="rect">
            <a:avLst/>
          </a:prstGeom>
        </p:spPr>
        <p:txBody>
          <a:bodyPr wrap="none" rtlCol="0">
            <a:spAutoFit/>
          </a:bodyPr>
          <a:lstStyle/>
          <a:p>
            <a:pPr algn="ctr"/>
            <a:r>
              <a:rPr lang="en-GB" dirty="0" smtClean="0">
                <a:solidFill>
                  <a:schemeClr val="bg1"/>
                </a:solidFill>
              </a:rPr>
              <a:t>IPHTTPS</a:t>
            </a:r>
            <a:br>
              <a:rPr lang="en-GB" dirty="0" smtClean="0">
                <a:solidFill>
                  <a:schemeClr val="bg1"/>
                </a:solidFill>
              </a:rPr>
            </a:br>
            <a:r>
              <a:rPr lang="en-GB" dirty="0" smtClean="0">
                <a:solidFill>
                  <a:schemeClr val="bg1"/>
                </a:solidFill>
              </a:rPr>
              <a:t>server</a:t>
            </a:r>
          </a:p>
        </p:txBody>
      </p:sp>
      <p:pic>
        <p:nvPicPr>
          <p:cNvPr id="25" name="Picture 4"/>
          <p:cNvPicPr>
            <a:picLocks noChangeAspect="1" noChangeArrowheads="1"/>
          </p:cNvPicPr>
          <p:nvPr/>
        </p:nvPicPr>
        <p:blipFill>
          <a:blip r:embed="rId4" cstate="print"/>
          <a:stretch>
            <a:fillRect/>
          </a:stretch>
        </p:blipFill>
        <p:spPr bwMode="auto">
          <a:xfrm>
            <a:off x="6081858" y="5158773"/>
            <a:ext cx="753948" cy="753948"/>
          </a:xfrm>
          <a:prstGeom prst="rect">
            <a:avLst/>
          </a:prstGeom>
          <a:noFill/>
          <a:ln>
            <a:noFill/>
          </a:ln>
        </p:spPr>
      </p:pic>
      <p:pic>
        <p:nvPicPr>
          <p:cNvPr id="26"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703903" y="5377852"/>
            <a:ext cx="620721" cy="499055"/>
          </a:xfrm>
          <a:prstGeom prst="rect">
            <a:avLst/>
          </a:prstGeom>
          <a:noFill/>
        </p:spPr>
      </p:pic>
      <p:pic>
        <p:nvPicPr>
          <p:cNvPr id="27" name="Picture 2"/>
          <p:cNvPicPr>
            <a:picLocks noChangeAspect="1" noChangeArrowheads="1"/>
          </p:cNvPicPr>
          <p:nvPr/>
        </p:nvPicPr>
        <p:blipFill>
          <a:blip r:embed="rId6" cstate="print"/>
          <a:srcRect/>
          <a:stretch>
            <a:fillRect/>
          </a:stretch>
        </p:blipFill>
        <p:spPr bwMode="auto">
          <a:xfrm>
            <a:off x="6397650" y="5669956"/>
            <a:ext cx="758823" cy="607058"/>
          </a:xfrm>
          <a:prstGeom prst="rect">
            <a:avLst/>
          </a:prstGeom>
          <a:noFill/>
          <a:ln w="9525">
            <a:noFill/>
            <a:miter lim="800000"/>
            <a:headEnd/>
            <a:tailEnd/>
          </a:ln>
        </p:spPr>
      </p:pic>
      <p:sp>
        <p:nvSpPr>
          <p:cNvPr id="29" name="Rounded Rectangle 28"/>
          <p:cNvSpPr/>
          <p:nvPr/>
        </p:nvSpPr>
        <p:spPr>
          <a:xfrm>
            <a:off x="482544" y="2808279"/>
            <a:ext cx="1241442" cy="16065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pic>
        <p:nvPicPr>
          <p:cNvPr id="30" name="Picture 29" descr="laptop"/>
          <p:cNvPicPr>
            <a:picLocks noChangeAspect="1" noChangeArrowheads="1"/>
          </p:cNvPicPr>
          <p:nvPr/>
        </p:nvPicPr>
        <p:blipFill>
          <a:blip r:embed="rId2" cstate="print"/>
          <a:srcRect/>
          <a:stretch>
            <a:fillRect/>
          </a:stretch>
        </p:blipFill>
        <p:spPr bwMode="auto">
          <a:xfrm>
            <a:off x="511507" y="3577684"/>
            <a:ext cx="1139453" cy="837166"/>
          </a:xfrm>
          <a:prstGeom prst="rect">
            <a:avLst/>
          </a:prstGeom>
          <a:noFill/>
          <a:ln w="9525">
            <a:noFill/>
            <a:miter lim="800000"/>
            <a:headEnd/>
            <a:tailEnd/>
          </a:ln>
        </p:spPr>
      </p:pic>
      <p:sp>
        <p:nvSpPr>
          <p:cNvPr id="31" name="TextBox 30"/>
          <p:cNvSpPr txBox="1"/>
          <p:nvPr/>
        </p:nvSpPr>
        <p:spPr>
          <a:xfrm>
            <a:off x="684071" y="2917818"/>
            <a:ext cx="8279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Host</a:t>
            </a:r>
          </a:p>
        </p:txBody>
      </p:sp>
      <p:pic>
        <p:nvPicPr>
          <p:cNvPr id="32"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811161" y="3806256"/>
            <a:ext cx="620721" cy="499055"/>
          </a:xfrm>
          <a:prstGeom prst="rect">
            <a:avLst/>
          </a:prstGeom>
          <a:noFill/>
        </p:spPr>
      </p:pic>
      <p:sp>
        <p:nvSpPr>
          <p:cNvPr id="34" name="TextBox 33"/>
          <p:cNvSpPr txBox="1"/>
          <p:nvPr/>
        </p:nvSpPr>
        <p:spPr>
          <a:xfrm>
            <a:off x="5704722" y="2917817"/>
            <a:ext cx="1488484" cy="646331"/>
          </a:xfrm>
          <a:prstGeom prst="rect">
            <a:avLst/>
          </a:prstGeom>
        </p:spPr>
        <p:txBody>
          <a:bodyPr wrap="none" rtlCol="0">
            <a:spAutoFit/>
          </a:bodyPr>
          <a:lstStyle/>
          <a:p>
            <a:pPr algn="ctr"/>
            <a:r>
              <a:rPr lang="en-GB" dirty="0" err="1" smtClean="0">
                <a:solidFill>
                  <a:schemeClr val="bg1"/>
                </a:solidFill>
              </a:rPr>
              <a:t>Teredo</a:t>
            </a:r>
            <a:r>
              <a:rPr lang="en-GB" dirty="0" smtClean="0">
                <a:solidFill>
                  <a:schemeClr val="bg1"/>
                </a:solidFill>
              </a:rPr>
              <a:t/>
            </a:r>
            <a:br>
              <a:rPr lang="en-GB" dirty="0" smtClean="0">
                <a:solidFill>
                  <a:schemeClr val="bg1"/>
                </a:solidFill>
              </a:rPr>
            </a:br>
            <a:r>
              <a:rPr lang="en-GB" dirty="0" smtClean="0">
                <a:solidFill>
                  <a:schemeClr val="bg1"/>
                </a:solidFill>
              </a:rPr>
              <a:t>server &amp; relay</a:t>
            </a:r>
          </a:p>
        </p:txBody>
      </p:sp>
      <p:pic>
        <p:nvPicPr>
          <p:cNvPr id="35" name="Picture 4"/>
          <p:cNvPicPr>
            <a:picLocks noChangeAspect="1" noChangeArrowheads="1"/>
          </p:cNvPicPr>
          <p:nvPr/>
        </p:nvPicPr>
        <p:blipFill>
          <a:blip r:embed="rId4" cstate="print"/>
          <a:stretch>
            <a:fillRect/>
          </a:stretch>
        </p:blipFill>
        <p:spPr bwMode="auto">
          <a:xfrm>
            <a:off x="6154884" y="3538539"/>
            <a:ext cx="753948" cy="753948"/>
          </a:xfrm>
          <a:prstGeom prst="rect">
            <a:avLst/>
          </a:prstGeom>
          <a:noFill/>
          <a:ln>
            <a:noFill/>
          </a:ln>
        </p:spPr>
      </p:pic>
      <p:pic>
        <p:nvPicPr>
          <p:cNvPr id="36"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703903" y="3757617"/>
            <a:ext cx="620721" cy="499055"/>
          </a:xfrm>
          <a:prstGeom prst="rect">
            <a:avLst/>
          </a:prstGeom>
          <a:noFill/>
        </p:spPr>
      </p:pic>
      <p:sp>
        <p:nvSpPr>
          <p:cNvPr id="37" name="Rounded Rectangle 36"/>
          <p:cNvSpPr/>
          <p:nvPr/>
        </p:nvSpPr>
        <p:spPr>
          <a:xfrm>
            <a:off x="2308194" y="2771766"/>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38" name="TextBox 37"/>
          <p:cNvSpPr txBox="1"/>
          <p:nvPr/>
        </p:nvSpPr>
        <p:spPr>
          <a:xfrm>
            <a:off x="2537770" y="2844791"/>
            <a:ext cx="811889" cy="646331"/>
          </a:xfrm>
          <a:prstGeom prst="rect">
            <a:avLst/>
          </a:prstGeom>
        </p:spPr>
        <p:txBody>
          <a:bodyPr wrap="none" rtlCol="0">
            <a:spAutoFit/>
          </a:bodyPr>
          <a:lstStyle/>
          <a:p>
            <a:pPr algn="ctr"/>
            <a:r>
              <a:rPr lang="en-GB" dirty="0" smtClean="0">
                <a:solidFill>
                  <a:schemeClr val="bg1"/>
                </a:solidFill>
              </a:rPr>
              <a:t>NAT </a:t>
            </a:r>
            <a:br>
              <a:rPr lang="en-GB" dirty="0" smtClean="0">
                <a:solidFill>
                  <a:schemeClr val="bg1"/>
                </a:solidFill>
              </a:rPr>
            </a:br>
            <a:r>
              <a:rPr lang="en-GB" dirty="0" smtClean="0">
                <a:solidFill>
                  <a:schemeClr val="bg1"/>
                </a:solidFill>
              </a:rPr>
              <a:t>Device</a:t>
            </a:r>
          </a:p>
        </p:txBody>
      </p:sp>
      <p:pic>
        <p:nvPicPr>
          <p:cNvPr id="39" name="Picture 4"/>
          <p:cNvPicPr>
            <a:picLocks noChangeAspect="1" noChangeArrowheads="1"/>
          </p:cNvPicPr>
          <p:nvPr/>
        </p:nvPicPr>
        <p:blipFill>
          <a:blip r:embed="rId4" cstate="print"/>
          <a:stretch>
            <a:fillRect/>
          </a:stretch>
        </p:blipFill>
        <p:spPr bwMode="auto">
          <a:xfrm>
            <a:off x="2576610" y="3465512"/>
            <a:ext cx="753948" cy="753948"/>
          </a:xfrm>
          <a:prstGeom prst="rect">
            <a:avLst/>
          </a:prstGeom>
          <a:noFill/>
          <a:ln>
            <a:noFill/>
          </a:ln>
        </p:spPr>
      </p:pic>
      <p:sp>
        <p:nvSpPr>
          <p:cNvPr id="44" name="TextBox 43"/>
          <p:cNvSpPr txBox="1"/>
          <p:nvPr/>
        </p:nvSpPr>
        <p:spPr>
          <a:xfrm>
            <a:off x="7383501" y="3465513"/>
            <a:ext cx="1127488" cy="646331"/>
          </a:xfrm>
          <a:prstGeom prst="rect">
            <a:avLst/>
          </a:prstGeom>
        </p:spPr>
        <p:txBody>
          <a:bodyPr wrap="none" rtlCol="0">
            <a:spAutoFit/>
          </a:bodyPr>
          <a:lstStyle/>
          <a:p>
            <a:pPr algn="ctr"/>
            <a:r>
              <a:rPr lang="en-GB" dirty="0" smtClean="0">
                <a:solidFill>
                  <a:schemeClr val="bg1"/>
                </a:solidFill>
              </a:rPr>
              <a:t>Corporate</a:t>
            </a:r>
            <a:br>
              <a:rPr lang="en-GB" dirty="0" smtClean="0">
                <a:solidFill>
                  <a:schemeClr val="bg1"/>
                </a:solidFill>
              </a:rPr>
            </a:br>
            <a:r>
              <a:rPr lang="en-GB" dirty="0" smtClean="0">
                <a:solidFill>
                  <a:schemeClr val="bg1"/>
                </a:solidFill>
              </a:rPr>
              <a:t>intranet</a:t>
            </a:r>
          </a:p>
        </p:txBody>
      </p:sp>
      <p:sp>
        <p:nvSpPr>
          <p:cNvPr id="45" name="TextBox 44"/>
          <p:cNvSpPr txBox="1"/>
          <p:nvPr/>
        </p:nvSpPr>
        <p:spPr>
          <a:xfrm>
            <a:off x="4097331" y="3246435"/>
            <a:ext cx="945067" cy="369332"/>
          </a:xfrm>
          <a:prstGeom prst="rect">
            <a:avLst/>
          </a:prstGeom>
        </p:spPr>
        <p:txBody>
          <a:bodyPr wrap="none" rtlCol="0">
            <a:spAutoFit/>
          </a:bodyPr>
          <a:lstStyle/>
          <a:p>
            <a:r>
              <a:rPr lang="en-GB" dirty="0" smtClean="0">
                <a:solidFill>
                  <a:schemeClr val="bg1"/>
                </a:solidFill>
              </a:rPr>
              <a:t>Internet</a:t>
            </a:r>
          </a:p>
        </p:txBody>
      </p:sp>
      <p:pic>
        <p:nvPicPr>
          <p:cNvPr id="46" name="Picture 2" descr="C:\Documents and Settings\John\Local Settings\Temporary Internet Files\Content.IE5\Z3BISEYX\MCj04113680000[1].wmf"/>
          <p:cNvPicPr>
            <a:picLocks noChangeAspect="1" noChangeArrowheads="1"/>
          </p:cNvPicPr>
          <p:nvPr/>
        </p:nvPicPr>
        <p:blipFill>
          <a:blip r:embed="rId3" cstate="print"/>
          <a:srcRect/>
          <a:stretch>
            <a:fillRect/>
          </a:stretch>
        </p:blipFill>
        <p:spPr bwMode="auto">
          <a:xfrm>
            <a:off x="5776929" y="2224071"/>
            <a:ext cx="620721" cy="499055"/>
          </a:xfrm>
          <a:prstGeom prst="rect">
            <a:avLst/>
          </a:prstGeom>
          <a:noFill/>
        </p:spPr>
      </p:pic>
      <p:sp>
        <p:nvSpPr>
          <p:cNvPr id="48" name="Oval 47"/>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dissolve">
                                      <p:cBhvr>
                                        <p:cTn id="7" dur="500"/>
                                        <p:tgtEl>
                                          <p:spTgt spid="4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par>
                                <p:cTn id="20" presetID="9"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par>
                                <p:cTn id="23" presetID="9"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par>
                                <p:cTn id="29" presetID="9"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dissolve">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dissolve">
                                      <p:cBhvr>
                                        <p:cTn id="36" dur="500"/>
                                        <p:tgtEl>
                                          <p:spTgt spid="41"/>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dissolve">
                                      <p:cBhvr>
                                        <p:cTn id="39" dur="500"/>
                                        <p:tgtEl>
                                          <p:spTgt spid="33"/>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ssolve">
                                      <p:cBhvr>
                                        <p:cTn id="42" dur="500"/>
                                        <p:tgtEl>
                                          <p:spTgt spid="29"/>
                                        </p:tgtEl>
                                      </p:cBhvr>
                                    </p:animEffect>
                                  </p:childTnLst>
                                </p:cTn>
                              </p:par>
                              <p:par>
                                <p:cTn id="43" presetID="9"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dissolve">
                                      <p:cBhvr>
                                        <p:cTn id="45" dur="500"/>
                                        <p:tgtEl>
                                          <p:spTgt spid="3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dissolve">
                                      <p:cBhvr>
                                        <p:cTn id="48" dur="500"/>
                                        <p:tgtEl>
                                          <p:spTgt spid="31"/>
                                        </p:tgtEl>
                                      </p:cBhvr>
                                    </p:animEffect>
                                  </p:childTnLst>
                                </p:cTn>
                              </p:par>
                              <p:par>
                                <p:cTn id="49" presetID="9"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dissolve">
                                      <p:cBhvr>
                                        <p:cTn id="51" dur="500"/>
                                        <p:tgtEl>
                                          <p:spTgt spid="32"/>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dissolve">
                                      <p:cBhvr>
                                        <p:cTn id="54" dur="500"/>
                                        <p:tgtEl>
                                          <p:spTgt spid="34"/>
                                        </p:tgtEl>
                                      </p:cBhvr>
                                    </p:animEffect>
                                  </p:childTnLst>
                                </p:cTn>
                              </p:par>
                              <p:par>
                                <p:cTn id="55" presetID="9"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dissolve">
                                      <p:cBhvr>
                                        <p:cTn id="57" dur="500"/>
                                        <p:tgtEl>
                                          <p:spTgt spid="35"/>
                                        </p:tgtEl>
                                      </p:cBhvr>
                                    </p:animEffect>
                                  </p:childTnLst>
                                </p:cTn>
                              </p:par>
                              <p:par>
                                <p:cTn id="58" presetID="9" presetClass="entr" presetSubtype="0"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dissolve">
                                      <p:cBhvr>
                                        <p:cTn id="60" dur="500"/>
                                        <p:tgtEl>
                                          <p:spTgt spid="36"/>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dissolve">
                                      <p:cBhvr>
                                        <p:cTn id="63" dur="500"/>
                                        <p:tgtEl>
                                          <p:spTgt spid="37"/>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dissolve">
                                      <p:cBhvr>
                                        <p:cTn id="66" dur="500"/>
                                        <p:tgtEl>
                                          <p:spTgt spid="38"/>
                                        </p:tgtEl>
                                      </p:cBhvr>
                                    </p:animEffect>
                                  </p:childTnLst>
                                </p:cTn>
                              </p:par>
                              <p:par>
                                <p:cTn id="67" presetID="9" presetClass="entr" presetSubtype="0"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dissolve">
                                      <p:cBhvr>
                                        <p:cTn id="69" dur="500"/>
                                        <p:tgtEl>
                                          <p:spTgt spid="39"/>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dissolve">
                                      <p:cBhvr>
                                        <p:cTn id="74" dur="500"/>
                                        <p:tgtEl>
                                          <p:spTgt spid="40"/>
                                        </p:tgtEl>
                                      </p:cBhvr>
                                    </p:animEffect>
                                  </p:childTnLst>
                                </p:cTn>
                              </p:par>
                              <p:par>
                                <p:cTn id="75" presetID="9" presetClass="entr" presetSubtype="0"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dissolve">
                                      <p:cBhvr>
                                        <p:cTn id="77" dur="500"/>
                                        <p:tgtEl>
                                          <p:spTgt spid="12"/>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dissolve">
                                      <p:cBhvr>
                                        <p:cTn id="80" dur="500"/>
                                        <p:tgtEl>
                                          <p:spTgt spid="14"/>
                                        </p:tgtEl>
                                      </p:cBhvr>
                                    </p:animEffect>
                                  </p:childTnLst>
                                </p:cTn>
                              </p:par>
                              <p:par>
                                <p:cTn id="81" presetID="9" presetClass="entr" presetSubtype="0" fill="hold"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dissolve">
                                      <p:cBhvr>
                                        <p:cTn id="83" dur="500"/>
                                        <p:tgtEl>
                                          <p:spTgt spid="15"/>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dissolve">
                                      <p:cBhvr>
                                        <p:cTn id="86" dur="500"/>
                                        <p:tgtEl>
                                          <p:spTgt spid="16"/>
                                        </p:tgtEl>
                                      </p:cBhvr>
                                    </p:animEffect>
                                  </p:childTnLst>
                                </p:cTn>
                              </p:par>
                              <p:par>
                                <p:cTn id="87" presetID="9" presetClass="entr" presetSubtype="0" fill="hold"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dissolve">
                                      <p:cBhvr>
                                        <p:cTn id="89" dur="500"/>
                                        <p:tgtEl>
                                          <p:spTgt spid="17"/>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dissolve">
                                      <p:cBhvr>
                                        <p:cTn id="92" dur="500"/>
                                        <p:tgtEl>
                                          <p:spTgt spid="18"/>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dissolve">
                                      <p:cBhvr>
                                        <p:cTn id="95" dur="500"/>
                                        <p:tgtEl>
                                          <p:spTgt spid="19"/>
                                        </p:tgtEl>
                                      </p:cBhvr>
                                    </p:animEffect>
                                  </p:childTnLst>
                                </p:cTn>
                              </p:par>
                              <p:par>
                                <p:cTn id="96" presetID="9" presetClass="entr" presetSubtype="0" fill="hold" nodeType="with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dissolve">
                                      <p:cBhvr>
                                        <p:cTn id="98" dur="500"/>
                                        <p:tgtEl>
                                          <p:spTgt spid="20"/>
                                        </p:tgtEl>
                                      </p:cBhvr>
                                    </p:animEffect>
                                  </p:childTnLst>
                                </p:cTn>
                              </p:par>
                              <p:par>
                                <p:cTn id="99" presetID="9" presetClass="entr" presetSubtype="0" fill="hold"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dissolve">
                                      <p:cBhvr>
                                        <p:cTn id="101" dur="500"/>
                                        <p:tgtEl>
                                          <p:spTgt spid="21"/>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dissolve">
                                      <p:cBhvr>
                                        <p:cTn id="104" dur="500"/>
                                        <p:tgtEl>
                                          <p:spTgt spid="23"/>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dissolve">
                                      <p:cBhvr>
                                        <p:cTn id="107" dur="500"/>
                                        <p:tgtEl>
                                          <p:spTgt spid="24"/>
                                        </p:tgtEl>
                                      </p:cBhvr>
                                    </p:animEffect>
                                  </p:childTnLst>
                                </p:cTn>
                              </p:par>
                              <p:par>
                                <p:cTn id="108" presetID="9" presetClass="entr" presetSubtype="0" fill="hold" nodeType="with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dissolve">
                                      <p:cBhvr>
                                        <p:cTn id="110" dur="500"/>
                                        <p:tgtEl>
                                          <p:spTgt spid="25"/>
                                        </p:tgtEl>
                                      </p:cBhvr>
                                    </p:animEffect>
                                  </p:childTnLst>
                                </p:cTn>
                              </p:par>
                              <p:par>
                                <p:cTn id="111" presetID="9" presetClass="entr" presetSubtype="0" fill="hold"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dissolve">
                                      <p:cBhvr>
                                        <p:cTn id="113" dur="500"/>
                                        <p:tgtEl>
                                          <p:spTgt spid="26"/>
                                        </p:tgtEl>
                                      </p:cBhvr>
                                    </p:animEffect>
                                  </p:childTnLst>
                                </p:cTn>
                              </p:par>
                              <p:par>
                                <p:cTn id="114" presetID="9" presetClass="entr" presetSubtype="0" fill="hold"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dissolve">
                                      <p:cBhvr>
                                        <p:cTn id="116" dur="500"/>
                                        <p:tgtEl>
                                          <p:spTgt spid="27"/>
                                        </p:tgtEl>
                                      </p:cBhvr>
                                    </p:animEffect>
                                  </p:childTnLst>
                                </p:cTn>
                              </p:par>
                            </p:childTnLst>
                          </p:cTn>
                        </p:par>
                        <p:par>
                          <p:cTn id="117" fill="hold">
                            <p:stCondLst>
                              <p:cond delay="500"/>
                            </p:stCondLst>
                            <p:childTnLst>
                              <p:par>
                                <p:cTn id="118" presetID="1" presetClass="entr" presetSubtype="0" fill="hold" grpId="0" nodeType="afterEffect">
                                  <p:stCondLst>
                                    <p:cond delay="0"/>
                                  </p:stCondLst>
                                  <p:childTnLst>
                                    <p:set>
                                      <p:cBhvr>
                                        <p:cTn id="119"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33" grpId="0" animBg="1"/>
      <p:bldP spid="6" grpId="0" animBg="1"/>
      <p:bldP spid="7" grpId="0"/>
      <p:bldP spid="8" grpId="0" animBg="1"/>
      <p:bldP spid="13" grpId="0"/>
      <p:bldP spid="14" grpId="0" animBg="1"/>
      <p:bldP spid="16" grpId="0"/>
      <p:bldP spid="18" grpId="0" animBg="1"/>
      <p:bldP spid="19" grpId="0"/>
      <p:bldP spid="23" grpId="0" animBg="1"/>
      <p:bldP spid="24" grpId="0"/>
      <p:bldP spid="29" grpId="0" animBg="1"/>
      <p:bldP spid="31" grpId="0"/>
      <p:bldP spid="34" grpId="0"/>
      <p:bldP spid="37" grpId="0" animBg="1"/>
      <p:bldP spid="38" grpId="0"/>
      <p:bldP spid="4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loud 9"/>
          <p:cNvSpPr/>
          <p:nvPr/>
        </p:nvSpPr>
        <p:spPr>
          <a:xfrm>
            <a:off x="1614447" y="1822428"/>
            <a:ext cx="7047009" cy="1460520"/>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lstStyle/>
          <a:p>
            <a:r>
              <a:rPr lang="en-GB" dirty="0" smtClean="0"/>
              <a:t>Summary: IPv6/IPv4 Intranet</a:t>
            </a:r>
            <a:endParaRPr lang="en-GB" dirty="0"/>
          </a:p>
        </p:txBody>
      </p:sp>
      <p:graphicFrame>
        <p:nvGraphicFramePr>
          <p:cNvPr id="9" name="Object 4"/>
          <p:cNvGraphicFramePr>
            <a:graphicFrameLocks noChangeAspect="1"/>
          </p:cNvGraphicFramePr>
          <p:nvPr/>
        </p:nvGraphicFramePr>
        <p:xfrm>
          <a:off x="6835806" y="1092168"/>
          <a:ext cx="803286" cy="1093957"/>
        </p:xfrm>
        <a:graphic>
          <a:graphicData uri="http://schemas.openxmlformats.org/presentationml/2006/ole">
            <p:oleObj spid="_x0000_s11266" name="Visio" r:id="rId3" imgW="695706" imgH="947547" progId="Visio.Drawing.11">
              <p:embed/>
            </p:oleObj>
          </a:graphicData>
        </a:graphic>
      </p:graphicFrame>
      <p:sp>
        <p:nvSpPr>
          <p:cNvPr id="11" name="Cloud 10"/>
          <p:cNvSpPr/>
          <p:nvPr/>
        </p:nvSpPr>
        <p:spPr>
          <a:xfrm>
            <a:off x="2162142" y="3575052"/>
            <a:ext cx="4272021" cy="2665449"/>
          </a:xfrm>
          <a:prstGeom prst="clou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t>IPv4</a:t>
            </a:r>
            <a:endParaRPr lang="en-GB" dirty="0"/>
          </a:p>
        </p:txBody>
      </p:sp>
      <p:graphicFrame>
        <p:nvGraphicFramePr>
          <p:cNvPr id="12" name="Object 4"/>
          <p:cNvGraphicFramePr>
            <a:graphicFrameLocks noChangeAspect="1"/>
          </p:cNvGraphicFramePr>
          <p:nvPr/>
        </p:nvGraphicFramePr>
        <p:xfrm>
          <a:off x="7018371" y="2516175"/>
          <a:ext cx="803286" cy="1093957"/>
        </p:xfrm>
        <a:graphic>
          <a:graphicData uri="http://schemas.openxmlformats.org/presentationml/2006/ole">
            <p:oleObj spid="_x0000_s11267" name="Visio" r:id="rId4" imgW="695706" imgH="947547" progId="Visio.Drawing.11">
              <p:embed/>
            </p:oleObj>
          </a:graphicData>
        </a:graphic>
      </p:graphicFrame>
      <p:sp>
        <p:nvSpPr>
          <p:cNvPr id="13" name="TextBox 12"/>
          <p:cNvSpPr txBox="1"/>
          <p:nvPr/>
        </p:nvSpPr>
        <p:spPr>
          <a:xfrm>
            <a:off x="7639092" y="1457298"/>
            <a:ext cx="582211" cy="369332"/>
          </a:xfrm>
          <a:prstGeom prst="rect">
            <a:avLst/>
          </a:prstGeom>
        </p:spPr>
        <p:txBody>
          <a:bodyPr wrap="none" rtlCol="0">
            <a:spAutoFit/>
          </a:bodyPr>
          <a:lstStyle/>
          <a:p>
            <a:r>
              <a:rPr lang="en-GB" dirty="0" smtClean="0"/>
              <a:t>IPv6</a:t>
            </a:r>
          </a:p>
        </p:txBody>
      </p:sp>
      <p:sp>
        <p:nvSpPr>
          <p:cNvPr id="14" name="TextBox 13"/>
          <p:cNvSpPr txBox="1"/>
          <p:nvPr/>
        </p:nvSpPr>
        <p:spPr>
          <a:xfrm>
            <a:off x="7785144" y="2990844"/>
            <a:ext cx="582211" cy="369332"/>
          </a:xfrm>
          <a:prstGeom prst="rect">
            <a:avLst/>
          </a:prstGeom>
        </p:spPr>
        <p:txBody>
          <a:bodyPr wrap="none" rtlCol="0">
            <a:spAutoFit/>
          </a:bodyPr>
          <a:lstStyle/>
          <a:p>
            <a:r>
              <a:rPr lang="en-GB" dirty="0" smtClean="0"/>
              <a:t>IPv6</a:t>
            </a:r>
          </a:p>
        </p:txBody>
      </p:sp>
      <p:sp>
        <p:nvSpPr>
          <p:cNvPr id="5" name="Rounded Rectangle 4"/>
          <p:cNvSpPr/>
          <p:nvPr/>
        </p:nvSpPr>
        <p:spPr>
          <a:xfrm>
            <a:off x="3659175" y="2187558"/>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6" name="TextBox 5"/>
          <p:cNvSpPr txBox="1"/>
          <p:nvPr/>
        </p:nvSpPr>
        <p:spPr>
          <a:xfrm>
            <a:off x="3888751" y="2260583"/>
            <a:ext cx="865814" cy="646331"/>
          </a:xfrm>
          <a:prstGeom prst="rect">
            <a:avLst/>
          </a:prstGeom>
        </p:spPr>
        <p:txBody>
          <a:bodyPr wrap="none" rtlCol="0">
            <a:spAutoFit/>
          </a:bodyPr>
          <a:lstStyle/>
          <a:p>
            <a:r>
              <a:rPr lang="en-GB" dirty="0" smtClean="0">
                <a:solidFill>
                  <a:schemeClr val="bg1"/>
                </a:solidFill>
              </a:rPr>
              <a:t>ISATAP </a:t>
            </a:r>
            <a:br>
              <a:rPr lang="en-GB" dirty="0" smtClean="0">
                <a:solidFill>
                  <a:schemeClr val="bg1"/>
                </a:solidFill>
              </a:rPr>
            </a:br>
            <a:r>
              <a:rPr lang="en-GB" dirty="0" smtClean="0">
                <a:solidFill>
                  <a:schemeClr val="bg1"/>
                </a:solidFill>
              </a:rPr>
              <a:t>Router</a:t>
            </a:r>
          </a:p>
        </p:txBody>
      </p:sp>
      <p:pic>
        <p:nvPicPr>
          <p:cNvPr id="7" name="Picture 4"/>
          <p:cNvPicPr>
            <a:picLocks noChangeAspect="1" noChangeArrowheads="1"/>
          </p:cNvPicPr>
          <p:nvPr/>
        </p:nvPicPr>
        <p:blipFill>
          <a:blip r:embed="rId5" cstate="print"/>
          <a:stretch>
            <a:fillRect/>
          </a:stretch>
        </p:blipFill>
        <p:spPr bwMode="auto">
          <a:xfrm>
            <a:off x="3927591" y="2881304"/>
            <a:ext cx="753948" cy="753948"/>
          </a:xfrm>
          <a:prstGeom prst="rect">
            <a:avLst/>
          </a:prstGeom>
          <a:noFill/>
          <a:ln>
            <a:noFill/>
          </a:ln>
        </p:spPr>
      </p:pic>
      <p:pic>
        <p:nvPicPr>
          <p:cNvPr id="8" name="Picture 2" descr="C:\Documents and Settings\John\Local Settings\Temporary Internet Files\Content.IE5\Z3BISEYX\MCj04113680000[1].wmf"/>
          <p:cNvPicPr>
            <a:picLocks noChangeAspect="1" noChangeArrowheads="1"/>
          </p:cNvPicPr>
          <p:nvPr/>
        </p:nvPicPr>
        <p:blipFill>
          <a:blip r:embed="rId6" cstate="print"/>
          <a:srcRect/>
          <a:stretch>
            <a:fillRect/>
          </a:stretch>
        </p:blipFill>
        <p:spPr bwMode="auto">
          <a:xfrm>
            <a:off x="4037130" y="3209921"/>
            <a:ext cx="620721" cy="499055"/>
          </a:xfrm>
          <a:prstGeom prst="rect">
            <a:avLst/>
          </a:prstGeom>
          <a:noFill/>
        </p:spPr>
      </p:pic>
      <p:graphicFrame>
        <p:nvGraphicFramePr>
          <p:cNvPr id="15" name="Object 4"/>
          <p:cNvGraphicFramePr>
            <a:graphicFrameLocks noChangeAspect="1"/>
          </p:cNvGraphicFramePr>
          <p:nvPr/>
        </p:nvGraphicFramePr>
        <p:xfrm>
          <a:off x="5448312" y="3684591"/>
          <a:ext cx="803286" cy="1093957"/>
        </p:xfrm>
        <a:graphic>
          <a:graphicData uri="http://schemas.openxmlformats.org/presentationml/2006/ole">
            <p:oleObj spid="_x0000_s11268" name="Visio" r:id="rId7" imgW="695706" imgH="947547" progId="Visio.Drawing.11">
              <p:embed/>
            </p:oleObj>
          </a:graphicData>
        </a:graphic>
      </p:graphicFrame>
      <p:sp>
        <p:nvSpPr>
          <p:cNvPr id="16" name="TextBox 15"/>
          <p:cNvSpPr txBox="1"/>
          <p:nvPr/>
        </p:nvSpPr>
        <p:spPr>
          <a:xfrm>
            <a:off x="6215085" y="4159260"/>
            <a:ext cx="1069524" cy="369332"/>
          </a:xfrm>
          <a:prstGeom prst="rect">
            <a:avLst/>
          </a:prstGeom>
        </p:spPr>
        <p:txBody>
          <a:bodyPr wrap="none" rtlCol="0">
            <a:spAutoFit/>
          </a:bodyPr>
          <a:lstStyle/>
          <a:p>
            <a:r>
              <a:rPr lang="en-GB" dirty="0" smtClean="0"/>
              <a:t>IPv6\IPv4</a:t>
            </a:r>
          </a:p>
        </p:txBody>
      </p:sp>
      <p:graphicFrame>
        <p:nvGraphicFramePr>
          <p:cNvPr id="17" name="Object 4"/>
          <p:cNvGraphicFramePr>
            <a:graphicFrameLocks noChangeAspect="1"/>
          </p:cNvGraphicFramePr>
          <p:nvPr/>
        </p:nvGraphicFramePr>
        <p:xfrm>
          <a:off x="5557851" y="5035572"/>
          <a:ext cx="803286" cy="1093957"/>
        </p:xfrm>
        <a:graphic>
          <a:graphicData uri="http://schemas.openxmlformats.org/presentationml/2006/ole">
            <p:oleObj spid="_x0000_s11269" name="Visio" r:id="rId8" imgW="695706" imgH="947547" progId="Visio.Drawing.11">
              <p:embed/>
            </p:oleObj>
          </a:graphicData>
        </a:graphic>
      </p:graphicFrame>
      <p:sp>
        <p:nvSpPr>
          <p:cNvPr id="18" name="TextBox 17"/>
          <p:cNvSpPr txBox="1"/>
          <p:nvPr/>
        </p:nvSpPr>
        <p:spPr>
          <a:xfrm>
            <a:off x="6324624" y="5510241"/>
            <a:ext cx="1069524" cy="369332"/>
          </a:xfrm>
          <a:prstGeom prst="rect">
            <a:avLst/>
          </a:prstGeom>
        </p:spPr>
        <p:txBody>
          <a:bodyPr wrap="none" rtlCol="0">
            <a:spAutoFit/>
          </a:bodyPr>
          <a:lstStyle/>
          <a:p>
            <a:r>
              <a:rPr lang="en-GB" dirty="0" smtClean="0"/>
              <a:t>IPv6\IPv4</a:t>
            </a:r>
          </a:p>
        </p:txBody>
      </p:sp>
      <p:graphicFrame>
        <p:nvGraphicFramePr>
          <p:cNvPr id="19" name="Object 4"/>
          <p:cNvGraphicFramePr>
            <a:graphicFrameLocks noChangeAspect="1"/>
          </p:cNvGraphicFramePr>
          <p:nvPr/>
        </p:nvGraphicFramePr>
        <p:xfrm>
          <a:off x="1760499" y="4633929"/>
          <a:ext cx="803286" cy="1093957"/>
        </p:xfrm>
        <a:graphic>
          <a:graphicData uri="http://schemas.openxmlformats.org/presentationml/2006/ole">
            <p:oleObj spid="_x0000_s11270" name="Visio" r:id="rId9" imgW="695706" imgH="947547" progId="Visio.Drawing.11">
              <p:embed/>
            </p:oleObj>
          </a:graphicData>
        </a:graphic>
      </p:graphicFrame>
      <p:sp>
        <p:nvSpPr>
          <p:cNvPr id="20" name="TextBox 19"/>
          <p:cNvSpPr txBox="1"/>
          <p:nvPr/>
        </p:nvSpPr>
        <p:spPr>
          <a:xfrm>
            <a:off x="1358856" y="4560903"/>
            <a:ext cx="582211" cy="369332"/>
          </a:xfrm>
          <a:prstGeom prst="rect">
            <a:avLst/>
          </a:prstGeom>
        </p:spPr>
        <p:txBody>
          <a:bodyPr wrap="none" rtlCol="0">
            <a:spAutoFit/>
          </a:bodyPr>
          <a:lstStyle/>
          <a:p>
            <a:r>
              <a:rPr lang="en-GB" dirty="0" smtClean="0"/>
              <a:t>IPv4</a:t>
            </a:r>
          </a:p>
        </p:txBody>
      </p:sp>
      <p:sp>
        <p:nvSpPr>
          <p:cNvPr id="21" name="Rounded Rectangle 20"/>
          <p:cNvSpPr/>
          <p:nvPr/>
        </p:nvSpPr>
        <p:spPr>
          <a:xfrm>
            <a:off x="2089116" y="2990844"/>
            <a:ext cx="1241442" cy="15700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dirty="0"/>
          </a:p>
        </p:txBody>
      </p:sp>
      <p:sp>
        <p:nvSpPr>
          <p:cNvPr id="22" name="TextBox 21"/>
          <p:cNvSpPr txBox="1"/>
          <p:nvPr/>
        </p:nvSpPr>
        <p:spPr>
          <a:xfrm>
            <a:off x="2162142" y="3063870"/>
            <a:ext cx="1049903" cy="646331"/>
          </a:xfrm>
          <a:prstGeom prst="rect">
            <a:avLst/>
          </a:prstGeom>
        </p:spPr>
        <p:txBody>
          <a:bodyPr wrap="none" rtlCol="0">
            <a:spAutoFit/>
          </a:bodyPr>
          <a:lstStyle/>
          <a:p>
            <a:pPr algn="ctr"/>
            <a:r>
              <a:rPr lang="en-GB" dirty="0" smtClean="0">
                <a:solidFill>
                  <a:schemeClr val="bg1"/>
                </a:solidFill>
              </a:rPr>
              <a:t>NAT-PT</a:t>
            </a:r>
            <a:br>
              <a:rPr lang="en-GB" dirty="0" smtClean="0">
                <a:solidFill>
                  <a:schemeClr val="bg1"/>
                </a:solidFill>
              </a:rPr>
            </a:br>
            <a:r>
              <a:rPr lang="en-GB" dirty="0" smtClean="0">
                <a:solidFill>
                  <a:schemeClr val="bg1"/>
                </a:solidFill>
              </a:rPr>
              <a:t>or NAT64</a:t>
            </a:r>
          </a:p>
        </p:txBody>
      </p:sp>
      <p:pic>
        <p:nvPicPr>
          <p:cNvPr id="23" name="Picture 4"/>
          <p:cNvPicPr>
            <a:picLocks noChangeAspect="1" noChangeArrowheads="1"/>
          </p:cNvPicPr>
          <p:nvPr/>
        </p:nvPicPr>
        <p:blipFill>
          <a:blip r:embed="rId5" cstate="print"/>
          <a:stretch>
            <a:fillRect/>
          </a:stretch>
        </p:blipFill>
        <p:spPr bwMode="auto">
          <a:xfrm>
            <a:off x="2357532" y="3684590"/>
            <a:ext cx="753948" cy="753948"/>
          </a:xfrm>
          <a:prstGeom prst="rect">
            <a:avLst/>
          </a:prstGeom>
          <a:noFill/>
          <a:ln>
            <a:noFill/>
          </a:ln>
        </p:spPr>
      </p:pic>
      <p:sp>
        <p:nvSpPr>
          <p:cNvPr id="25" name="TextBox 24"/>
          <p:cNvSpPr txBox="1"/>
          <p:nvPr/>
        </p:nvSpPr>
        <p:spPr>
          <a:xfrm>
            <a:off x="5265747" y="2333610"/>
            <a:ext cx="1239891" cy="369332"/>
          </a:xfrm>
          <a:prstGeom prst="rect">
            <a:avLst/>
          </a:prstGeom>
        </p:spPr>
        <p:txBody>
          <a:bodyPr wrap="none" rtlCol="0">
            <a:spAutoFit/>
          </a:bodyPr>
          <a:lstStyle/>
          <a:p>
            <a:r>
              <a:rPr lang="en-GB" dirty="0" smtClean="0">
                <a:solidFill>
                  <a:schemeClr val="bg1"/>
                </a:solidFill>
              </a:rPr>
              <a:t>Native IPv6</a:t>
            </a:r>
          </a:p>
        </p:txBody>
      </p:sp>
      <p:sp>
        <p:nvSpPr>
          <p:cNvPr id="26" name="Oval 25"/>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ssolv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dissolve">
                                      <p:cBhvr>
                                        <p:cTn id="29" dur="500"/>
                                        <p:tgtEl>
                                          <p:spTgt spid="21"/>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par>
                                <p:cTn id="33" presetID="9"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500"/>
                                        <p:tgtEl>
                                          <p:spTgt spid="23"/>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0" grpId="0"/>
      <p:bldP spid="21" grpId="0" animBg="1"/>
      <p:bldP spid="22" grpId="0"/>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 Gain Without Pain</a:t>
            </a:r>
            <a:endParaRPr lang="en-GB" dirty="0"/>
          </a:p>
        </p:txBody>
      </p:sp>
      <p:sp>
        <p:nvSpPr>
          <p:cNvPr id="4" name="Content Placeholder 3"/>
          <p:cNvSpPr>
            <a:spLocks noGrp="1"/>
          </p:cNvSpPr>
          <p:nvPr>
            <p:ph idx="1"/>
          </p:nvPr>
        </p:nvSpPr>
        <p:spPr/>
        <p:txBody>
          <a:bodyPr>
            <a:normAutofit/>
          </a:bodyPr>
          <a:lstStyle/>
          <a:p>
            <a:r>
              <a:rPr lang="en-GB" dirty="0" smtClean="0"/>
              <a:t>Challenge 1</a:t>
            </a:r>
          </a:p>
          <a:p>
            <a:pPr lvl="1"/>
            <a:r>
              <a:rPr lang="en-GB" dirty="0" smtClean="0"/>
              <a:t>Uses end-to-end IPv6</a:t>
            </a:r>
          </a:p>
          <a:p>
            <a:pPr lvl="2"/>
            <a:r>
              <a:rPr lang="en-GB" dirty="0" smtClean="0"/>
              <a:t>Requires transition technologies for the Internet and intranet</a:t>
            </a:r>
          </a:p>
          <a:p>
            <a:pPr lvl="2"/>
            <a:r>
              <a:rPr lang="en-GB" dirty="0" smtClean="0"/>
              <a:t>DirectAccess apps must be IPv6 capable</a:t>
            </a:r>
          </a:p>
          <a:p>
            <a:r>
              <a:rPr lang="en-GB" dirty="0" smtClean="0"/>
              <a:t>Challenge 2</a:t>
            </a:r>
          </a:p>
          <a:p>
            <a:pPr lvl="1"/>
            <a:r>
              <a:rPr lang="en-GB" dirty="0" smtClean="0"/>
              <a:t>Secure encrypted communications using IPsec</a:t>
            </a:r>
          </a:p>
          <a:p>
            <a:pPr lvl="2"/>
            <a:r>
              <a:rPr lang="en-GB" dirty="0" smtClean="0"/>
              <a:t>End-to-end, end-to-edge</a:t>
            </a:r>
          </a:p>
          <a:p>
            <a:pPr lvl="2"/>
            <a:r>
              <a:rPr lang="en-GB" dirty="0" smtClean="0"/>
              <a:t>Network authentication: computer/user</a:t>
            </a:r>
          </a:p>
          <a:p>
            <a:pPr lvl="2"/>
            <a:r>
              <a:rPr lang="en-GB" dirty="0" smtClean="0"/>
              <a:t>Requires PKI to support for certificates </a:t>
            </a:r>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dissolve">
                                      <p:cBhvr>
                                        <p:cTn id="10" dur="500"/>
                                        <p:tgtEl>
                                          <p:spTgt spid="4">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dissolve">
                                      <p:cBhvr>
                                        <p:cTn id="13" dur="500"/>
                                        <p:tgtEl>
                                          <p:spTgt spid="4">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dissolve">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dissolve">
                                      <p:cBhvr>
                                        <p:cTn id="21" dur="500"/>
                                        <p:tgtEl>
                                          <p:spTgt spid="4">
                                            <p:txEl>
                                              <p:pRg st="4" end="4"/>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dissolve">
                                      <p:cBhvr>
                                        <p:cTn id="24" dur="500"/>
                                        <p:tgtEl>
                                          <p:spTgt spid="4">
                                            <p:txEl>
                                              <p:pRg st="5" end="5"/>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dissolve">
                                      <p:cBhvr>
                                        <p:cTn id="30" dur="500"/>
                                        <p:tgtEl>
                                          <p:spTgt spid="4">
                                            <p:txEl>
                                              <p:pRg st="7" end="7"/>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
                                            <p:txEl>
                                              <p:pRg st="8" end="8"/>
                                            </p:txEl>
                                          </p:spTgt>
                                        </p:tgtEl>
                                        <p:attrNameLst>
                                          <p:attrName>style.visibility</p:attrName>
                                        </p:attrNameLst>
                                      </p:cBhvr>
                                      <p:to>
                                        <p:strVal val="visible"/>
                                      </p:to>
                                    </p:set>
                                    <p:animEffect transition="in" filter="dissolve">
                                      <p:cBhvr>
                                        <p:cTn id="33" dur="500"/>
                                        <p:tgtEl>
                                          <p:spTgt spid="4">
                                            <p:txEl>
                                              <p:pRg st="8" end="8"/>
                                            </p:txEl>
                                          </p:spTgt>
                                        </p:tgtEl>
                                      </p:cBhvr>
                                    </p:animEffec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Don’t Give Up Now</a:t>
            </a:r>
            <a:endParaRPr lang="en-GB" dirty="0"/>
          </a:p>
        </p:txBody>
      </p:sp>
      <p:sp>
        <p:nvSpPr>
          <p:cNvPr id="3" name="Content Placeholder 2"/>
          <p:cNvSpPr>
            <a:spLocks noGrp="1"/>
          </p:cNvSpPr>
          <p:nvPr>
            <p:ph idx="1"/>
          </p:nvPr>
        </p:nvSpPr>
        <p:spPr/>
        <p:txBody>
          <a:bodyPr>
            <a:normAutofit/>
          </a:bodyPr>
          <a:lstStyle/>
          <a:p>
            <a:r>
              <a:rPr lang="en-GB" dirty="0" smtClean="0">
                <a:solidFill>
                  <a:schemeClr val="tx2">
                    <a:lumMod val="40000"/>
                    <a:lumOff val="60000"/>
                  </a:schemeClr>
                </a:solidFill>
              </a:rPr>
              <a:t>Part 1</a:t>
            </a:r>
          </a:p>
          <a:p>
            <a:pPr lvl="1"/>
            <a:r>
              <a:rPr lang="en-GB" dirty="0" smtClean="0">
                <a:solidFill>
                  <a:schemeClr val="tx2">
                    <a:lumMod val="40000"/>
                    <a:lumOff val="60000"/>
                  </a:schemeClr>
                </a:solidFill>
              </a:rPr>
              <a:t>IPv6 Intro</a:t>
            </a:r>
          </a:p>
          <a:p>
            <a:pPr lvl="1"/>
            <a:r>
              <a:rPr lang="en-GB" dirty="0" smtClean="0">
                <a:solidFill>
                  <a:schemeClr val="tx2">
                    <a:lumMod val="40000"/>
                    <a:lumOff val="60000"/>
                  </a:schemeClr>
                </a:solidFill>
              </a:rPr>
              <a:t>Transition Technologies</a:t>
            </a:r>
          </a:p>
          <a:p>
            <a:pPr lvl="1"/>
            <a:r>
              <a:rPr lang="en-GB" dirty="0" smtClean="0">
                <a:solidFill>
                  <a:schemeClr val="tx2">
                    <a:lumMod val="40000"/>
                    <a:lumOff val="60000"/>
                  </a:schemeClr>
                </a:solidFill>
              </a:rPr>
              <a:t>End-to-end connectivity</a:t>
            </a:r>
          </a:p>
          <a:p>
            <a:r>
              <a:rPr lang="en-GB" dirty="0" smtClean="0"/>
              <a:t>Part 2</a:t>
            </a:r>
          </a:p>
          <a:p>
            <a:pPr lvl="1"/>
            <a:r>
              <a:rPr lang="en-GB" dirty="0" smtClean="0"/>
              <a:t>IPsec</a:t>
            </a:r>
          </a:p>
          <a:p>
            <a:pPr lvl="1"/>
            <a:r>
              <a:rPr lang="en-GB" dirty="0" smtClean="0"/>
              <a:t>Configuring Direct Access</a:t>
            </a:r>
          </a:p>
          <a:p>
            <a:pPr lvl="1"/>
            <a:r>
              <a:rPr lang="en-GB" dirty="0" smtClean="0"/>
              <a:t>Network location and name resolution policies</a:t>
            </a:r>
          </a:p>
          <a:p>
            <a:pPr lvl="1"/>
            <a:r>
              <a:rPr lang="en-GB" dirty="0" smtClean="0"/>
              <a:t>It all works – just like that!</a:t>
            </a:r>
            <a:endParaRPr lang="en-GB" dirty="0"/>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2"/>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3"/>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4"/>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5"/>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6"/>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7"/>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8"/>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9"/>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0"/>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66713" y="1371596"/>
            <a:ext cx="8385048" cy="1957391"/>
          </a:xfrm>
        </p:spPr>
        <p:txBody>
          <a:bodyPr/>
          <a:lstStyle/>
          <a:p>
            <a:r>
              <a:rPr dirty="0" smtClean="0"/>
              <a:t>Breakout Sessions:</a:t>
            </a:r>
          </a:p>
          <a:p>
            <a:r>
              <a:rPr lang="en-US" dirty="0" smtClean="0"/>
              <a:t>SVR402 DirectAccess Technical Drilldown, Part 2 of 2: Putting It All Together</a:t>
            </a:r>
          </a:p>
          <a:p>
            <a:r>
              <a:rPr lang="en-US" dirty="0" smtClean="0"/>
              <a:t>SIA306 Microsoft Forefront Unified Access Gateway: DirectAccess and Beyond</a:t>
            </a:r>
          </a:p>
          <a:p>
            <a:r>
              <a:rPr lang="en-US" dirty="0" smtClean="0"/>
              <a:t>SVR315 IPv6 for the Reluctant: What to Know Before You Turn It Off</a:t>
            </a:r>
          </a:p>
          <a:p>
            <a:endParaRPr lang="en-US" dirty="0" smtClean="0"/>
          </a:p>
          <a:p>
            <a:endParaRPr dirty="0" smtClean="0"/>
          </a:p>
        </p:txBody>
      </p:sp>
      <p:sp>
        <p:nvSpPr>
          <p:cNvPr id="18" name="Content Placeholder 17"/>
          <p:cNvSpPr>
            <a:spLocks noGrp="1"/>
          </p:cNvSpPr>
          <p:nvPr>
            <p:ph sz="quarter" idx="11"/>
          </p:nvPr>
        </p:nvSpPr>
        <p:spPr>
          <a:xfrm>
            <a:off x="381000" y="3319004"/>
            <a:ext cx="8385048" cy="1610184"/>
          </a:xfrm>
        </p:spPr>
        <p:txBody>
          <a:bodyPr/>
          <a:lstStyle/>
          <a:p>
            <a:pPr>
              <a:defRPr/>
            </a:pPr>
            <a:r>
              <a:rPr dirty="0" smtClean="0"/>
              <a:t>Interactive Theater Sessions:</a:t>
            </a:r>
          </a:p>
          <a:p>
            <a:pPr>
              <a:defRPr/>
            </a:pPr>
            <a:r>
              <a:rPr lang="en-US" dirty="0" smtClean="0"/>
              <a:t>SVR08-IS End-to-End Remote Connectivity with DirectAccess</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My Sessions at </a:t>
            </a:r>
            <a:r>
              <a:rPr dirty="0" err="1" smtClean="0"/>
              <a:t>TechEd</a:t>
            </a:r>
            <a:endParaRPr lang="en-US" dirty="0"/>
          </a:p>
        </p:txBody>
      </p:sp>
      <p:sp>
        <p:nvSpPr>
          <p:cNvPr id="17" name="Content Placeholder 16"/>
          <p:cNvSpPr>
            <a:spLocks noGrp="1"/>
          </p:cNvSpPr>
          <p:nvPr>
            <p:ph sz="quarter" idx="10"/>
          </p:nvPr>
        </p:nvSpPr>
        <p:spPr>
          <a:xfrm>
            <a:off x="366713" y="1371595"/>
            <a:ext cx="8385048" cy="2934933"/>
          </a:xfrm>
        </p:spPr>
        <p:txBody>
          <a:bodyPr/>
          <a:lstStyle/>
          <a:p>
            <a:r>
              <a:rPr dirty="0" smtClean="0"/>
              <a:t>Breakout Sessions:</a:t>
            </a:r>
          </a:p>
          <a:p>
            <a:r>
              <a:rPr lang="en-US" dirty="0" smtClean="0"/>
              <a:t>SIA319 What's Windows Server 2008 R2 Going to Do for Your Active Directory?</a:t>
            </a:r>
          </a:p>
          <a:p>
            <a:r>
              <a:rPr lang="en-US" dirty="0" smtClean="0"/>
              <a:t>SIA402 Recovery of Active Directory Deleted Objects and the Windows Server 2008 R2 Recycle Bin</a:t>
            </a:r>
          </a:p>
          <a:p>
            <a:r>
              <a:rPr lang="en-US" dirty="0" smtClean="0"/>
              <a:t>SVR401 DirectAccess Technical Drilldown, Part 1 of 2: IPv6 and Transition Technologies</a:t>
            </a:r>
          </a:p>
          <a:p>
            <a:r>
              <a:rPr lang="en-US" dirty="0" smtClean="0"/>
              <a:t>SVR402 DirectAccess Technical Drilldown, Part 2 of 2: Putting It All Together</a:t>
            </a:r>
          </a:p>
          <a:p>
            <a:endParaRPr dirty="0" smtClean="0"/>
          </a:p>
        </p:txBody>
      </p:sp>
      <p:sp>
        <p:nvSpPr>
          <p:cNvPr id="18" name="Content Placeholder 17"/>
          <p:cNvSpPr>
            <a:spLocks noGrp="1"/>
          </p:cNvSpPr>
          <p:nvPr>
            <p:ph sz="quarter" idx="11"/>
          </p:nvPr>
        </p:nvSpPr>
        <p:spPr>
          <a:xfrm>
            <a:off x="381000" y="3953185"/>
            <a:ext cx="8385048" cy="1610184"/>
          </a:xfrm>
        </p:spPr>
        <p:txBody>
          <a:bodyPr/>
          <a:lstStyle/>
          <a:p>
            <a:pPr>
              <a:defRPr/>
            </a:pPr>
            <a:r>
              <a:rPr dirty="0" smtClean="0"/>
              <a:t>Interactive Theater Sessions:</a:t>
            </a:r>
          </a:p>
          <a:p>
            <a:pPr>
              <a:defRPr/>
            </a:pPr>
            <a:r>
              <a:rPr lang="en-US" dirty="0" smtClean="0"/>
              <a:t>SVR08-IS End-to-End Remote Connectivity with DirectAccess</a:t>
            </a:r>
            <a:endParaRPr dirty="0" smtClean="0"/>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37474" y="-60065"/>
            <a:ext cx="10109200" cy="6931025"/>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accent1">
                  <a:alpha val="30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 Same Side Corner Rectangle 34"/>
          <p:cNvSpPr/>
          <p:nvPr/>
        </p:nvSpPr>
        <p:spPr bwMode="hidden">
          <a:xfrm rot="5400000">
            <a:off x="1064193" y="2283808"/>
            <a:ext cx="2443162" cy="5360192"/>
          </a:xfrm>
          <a:prstGeom prst="round2SameRect">
            <a:avLst>
              <a:gd name="adj1" fmla="val 50000"/>
              <a:gd name="adj2" fmla="val 0"/>
            </a:avLst>
          </a:prstGeom>
          <a:gradFill flip="none" rotWithShape="1">
            <a:gsLst>
              <a:gs pos="0">
                <a:schemeClr val="accent2"/>
              </a:gs>
              <a:gs pos="24000">
                <a:schemeClr val="accent2">
                  <a:alpha val="65000"/>
                </a:schemeClr>
              </a:gs>
              <a:gs pos="35000">
                <a:schemeClr val="accent2">
                  <a:alpha val="75000"/>
                </a:scheme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1" name="Rounded Rectangle 10"/>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
        <p:nvSpPr>
          <p:cNvPr id="6" name="Rectangle 5"/>
          <p:cNvSpPr/>
          <p:nvPr/>
        </p:nvSpPr>
        <p:spPr bwMode="auto">
          <a:xfrm>
            <a:off x="-2298032" y="23853"/>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pic>
        <p:nvPicPr>
          <p:cNvPr id="16" name="Picture 15" descr="xbox_360_elite_2_2.png"/>
          <p:cNvPicPr>
            <a:picLocks noChangeAspect="1"/>
          </p:cNvPicPr>
          <p:nvPr/>
        </p:nvPicPr>
        <p:blipFill>
          <a:blip r:embed="rId3"/>
          <a:stretch>
            <a:fillRect/>
          </a:stretch>
        </p:blipFill>
        <p:spPr>
          <a:xfrm>
            <a:off x="4794692" y="404813"/>
            <a:ext cx="4349308" cy="5781675"/>
          </a:xfrm>
          <a:prstGeom prst="rect">
            <a:avLst/>
          </a:prstGeom>
          <a:effectLst>
            <a:outerShdw blurRad="76200" dist="12700" dir="2700000" sy="-23000" kx="-800400" algn="bl" rotWithShape="0">
              <a:prstClr val="black">
                <a:alpha val="2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5"/>
                                        </p:tgtEl>
                                        <p:attrNameLst>
                                          <p:attrName>ppt_x</p:attrName>
                                          <p:attrName>ppt_y</p:attrName>
                                        </p:attrNameLst>
                                      </p:cBhvr>
                                      <p:rCtr x="125" y="0"/>
                                    </p:animMotion>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50000" fill="hold" grpId="1" nodeType="withEffect">
                                  <p:stCondLst>
                                    <p:cond delay="0"/>
                                  </p:stCondLst>
                                  <p:childTnLst>
                                    <p:animMotion origin="layout" path="M 4.16667E-6 0.33334 L 4.16667E-6 -3.33333E-6 " pathEditMode="relative" rAng="0" ptsTypes="AA">
                                      <p:cBhvr>
                                        <p:cTn id="14" dur="1000" fill="hold"/>
                                        <p:tgtEl>
                                          <p:spTgt spid="11"/>
                                        </p:tgtEl>
                                        <p:attrNameLst>
                                          <p:attrName>ppt_x</p:attrName>
                                          <p:attrName>ppt_y</p:attrName>
                                        </p:attrNameLst>
                                      </p:cBhvr>
                                      <p:rCtr x="0" y="-167"/>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p:bldP spid="11"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Simple? May Be Not</a:t>
            </a:r>
            <a:endParaRPr lang="en-GB" dirty="0"/>
          </a:p>
        </p:txBody>
      </p:sp>
      <p:sp>
        <p:nvSpPr>
          <p:cNvPr id="21" name="TextBox 20"/>
          <p:cNvSpPr txBox="1"/>
          <p:nvPr/>
        </p:nvSpPr>
        <p:spPr>
          <a:xfrm>
            <a:off x="805768" y="3903669"/>
            <a:ext cx="8330357" cy="400110"/>
          </a:xfrm>
          <a:prstGeom prst="rect">
            <a:avLst/>
          </a:prstGeom>
        </p:spPr>
        <p:txBody>
          <a:bodyPr wrap="none" rtlCol="0">
            <a:spAutoFit/>
          </a:bodyPr>
          <a:lstStyle/>
          <a:p>
            <a:r>
              <a:rPr lang="en-GB" sz="2000" dirty="0" smtClean="0"/>
              <a:t>Tunnelling technologies for the Internet and Intranet to support IPv6 over IPv4</a:t>
            </a:r>
          </a:p>
        </p:txBody>
      </p:sp>
      <p:sp>
        <p:nvSpPr>
          <p:cNvPr id="22" name="TextBox 21"/>
          <p:cNvSpPr txBox="1"/>
          <p:nvPr/>
        </p:nvSpPr>
        <p:spPr>
          <a:xfrm>
            <a:off x="805768" y="4452897"/>
            <a:ext cx="8388771" cy="400110"/>
          </a:xfrm>
          <a:prstGeom prst="rect">
            <a:avLst/>
          </a:prstGeom>
        </p:spPr>
        <p:txBody>
          <a:bodyPr wrap="none" rtlCol="0">
            <a:spAutoFit/>
          </a:bodyPr>
          <a:lstStyle/>
          <a:p>
            <a:r>
              <a:rPr lang="en-GB" sz="2000" dirty="0" smtClean="0"/>
              <a:t>Internet tunnelling selection based on client location – Internet, NAT, firewall</a:t>
            </a:r>
          </a:p>
        </p:txBody>
      </p:sp>
      <p:sp>
        <p:nvSpPr>
          <p:cNvPr id="23" name="TextBox 22"/>
          <p:cNvSpPr txBox="1"/>
          <p:nvPr/>
        </p:nvSpPr>
        <p:spPr>
          <a:xfrm>
            <a:off x="805768" y="5094459"/>
            <a:ext cx="7631217" cy="707886"/>
          </a:xfrm>
          <a:prstGeom prst="rect">
            <a:avLst/>
          </a:prstGeom>
        </p:spPr>
        <p:txBody>
          <a:bodyPr wrap="square" rtlCol="0">
            <a:spAutoFit/>
          </a:bodyPr>
          <a:lstStyle/>
          <a:p>
            <a:r>
              <a:rPr lang="en-GB" sz="2000" dirty="0" smtClean="0"/>
              <a:t>Encryption/authentication of Internet traffic (end-to-edge/end-to-end)</a:t>
            </a:r>
          </a:p>
          <a:p>
            <a:r>
              <a:rPr lang="en-GB" sz="2000" dirty="0" smtClean="0"/>
              <a:t>PKI required </a:t>
            </a:r>
          </a:p>
        </p:txBody>
      </p:sp>
      <p:sp>
        <p:nvSpPr>
          <p:cNvPr id="24" name="TextBox 23"/>
          <p:cNvSpPr txBox="1"/>
          <p:nvPr/>
        </p:nvSpPr>
        <p:spPr>
          <a:xfrm>
            <a:off x="805768" y="5927778"/>
            <a:ext cx="7631217" cy="400110"/>
          </a:xfrm>
          <a:prstGeom prst="rect">
            <a:avLst/>
          </a:prstGeom>
        </p:spPr>
        <p:txBody>
          <a:bodyPr wrap="square" rtlCol="0">
            <a:spAutoFit/>
          </a:bodyPr>
          <a:lstStyle/>
          <a:p>
            <a:r>
              <a:rPr lang="en-GB" sz="2000" dirty="0" smtClean="0"/>
              <a:t>Client location detection: Internet or corporate intranet </a:t>
            </a:r>
          </a:p>
        </p:txBody>
      </p:sp>
      <p:pic>
        <p:nvPicPr>
          <p:cNvPr id="25" name="Picture 2" descr="C:\Documents and Settings\John\Local Settings\Temporary Internet Files\Content.IE5\Z3BISEYX\MCj04113680000[1].wmf"/>
          <p:cNvPicPr>
            <a:picLocks noChangeAspect="1" noChangeArrowheads="1"/>
          </p:cNvPicPr>
          <p:nvPr/>
        </p:nvPicPr>
        <p:blipFill>
          <a:blip r:embed="rId4" cstate="print"/>
          <a:srcRect/>
          <a:stretch>
            <a:fillRect/>
          </a:stretch>
        </p:blipFill>
        <p:spPr bwMode="auto">
          <a:xfrm>
            <a:off x="233902" y="3830643"/>
            <a:ext cx="620721" cy="499055"/>
          </a:xfrm>
          <a:prstGeom prst="rect">
            <a:avLst/>
          </a:prstGeom>
          <a:noFill/>
        </p:spPr>
      </p:pic>
      <p:pic>
        <p:nvPicPr>
          <p:cNvPr id="1491976" name="Picture 8" descr="C:\Documents and Settings\John\Local Settings\Temporary Internet Files\Content.IE5\70N1AW2Y\MCj04380640000[1].png"/>
          <p:cNvPicPr>
            <a:picLocks noChangeAspect="1" noChangeArrowheads="1"/>
          </p:cNvPicPr>
          <p:nvPr/>
        </p:nvPicPr>
        <p:blipFill>
          <a:blip r:embed="rId5" cstate="print"/>
          <a:srcRect/>
          <a:stretch>
            <a:fillRect/>
          </a:stretch>
        </p:blipFill>
        <p:spPr bwMode="auto">
          <a:xfrm>
            <a:off x="241849" y="5854752"/>
            <a:ext cx="604827" cy="604827"/>
          </a:xfrm>
          <a:prstGeom prst="rect">
            <a:avLst/>
          </a:prstGeom>
          <a:noFill/>
        </p:spPr>
      </p:pic>
      <p:pic>
        <p:nvPicPr>
          <p:cNvPr id="1491978" name="Picture 10" descr="C:\Documents and Settings\John\Local Settings\Temporary Internet Files\Content.IE5\7QMQWZ61\MCj04314990000[1].png"/>
          <p:cNvPicPr>
            <a:picLocks noChangeAspect="1" noChangeArrowheads="1"/>
          </p:cNvPicPr>
          <p:nvPr/>
        </p:nvPicPr>
        <p:blipFill>
          <a:blip r:embed="rId6" cstate="print"/>
          <a:srcRect/>
          <a:stretch>
            <a:fillRect/>
          </a:stretch>
        </p:blipFill>
        <p:spPr bwMode="auto">
          <a:xfrm>
            <a:off x="196658" y="4359933"/>
            <a:ext cx="695208" cy="695208"/>
          </a:xfrm>
          <a:prstGeom prst="rect">
            <a:avLst/>
          </a:prstGeom>
          <a:noFill/>
        </p:spPr>
      </p:pic>
      <p:pic>
        <p:nvPicPr>
          <p:cNvPr id="1491979" name="Picture 11" descr="C:\Documents and Settings\John\Local Settings\Temporary Internet Files\Content.IE5\CDZHN7MZ\MCj04421360000[1].png"/>
          <p:cNvPicPr>
            <a:picLocks noChangeAspect="1" noChangeArrowheads="1"/>
          </p:cNvPicPr>
          <p:nvPr/>
        </p:nvPicPr>
        <p:blipFill>
          <a:blip r:embed="rId7" cstate="print"/>
          <a:srcRect/>
          <a:stretch>
            <a:fillRect/>
          </a:stretch>
        </p:blipFill>
        <p:spPr bwMode="auto">
          <a:xfrm>
            <a:off x="177172" y="5085376"/>
            <a:ext cx="734181" cy="739142"/>
          </a:xfrm>
          <a:prstGeom prst="rect">
            <a:avLst/>
          </a:prstGeom>
          <a:noFill/>
        </p:spPr>
      </p:pic>
      <p:sp>
        <p:nvSpPr>
          <p:cNvPr id="26" name="Cloud 25"/>
          <p:cNvSpPr/>
          <p:nvPr/>
        </p:nvSpPr>
        <p:spPr>
          <a:xfrm>
            <a:off x="4645026" y="1493811"/>
            <a:ext cx="3322683" cy="2227293"/>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27" name="Cloud 26"/>
          <p:cNvSpPr/>
          <p:nvPr/>
        </p:nvSpPr>
        <p:spPr>
          <a:xfrm>
            <a:off x="1030239" y="1457298"/>
            <a:ext cx="3322683" cy="2227293"/>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sp>
        <p:nvSpPr>
          <p:cNvPr id="28" name="Left-Up Arrow 27"/>
          <p:cNvSpPr/>
          <p:nvPr/>
        </p:nvSpPr>
        <p:spPr>
          <a:xfrm>
            <a:off x="1468395" y="1822428"/>
            <a:ext cx="6653241" cy="912825"/>
          </a:xfrm>
          <a:prstGeom prst="leftUpArrow">
            <a:avLst>
              <a:gd name="adj1" fmla="val 25000"/>
              <a:gd name="adj2" fmla="val 25000"/>
              <a:gd name="adj3" fmla="val 21968"/>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solidFill>
                <a:schemeClr val="tx1"/>
              </a:solidFill>
            </a:endParaRPr>
          </a:p>
        </p:txBody>
      </p:sp>
      <p:graphicFrame>
        <p:nvGraphicFramePr>
          <p:cNvPr id="29" name="Object 2"/>
          <p:cNvGraphicFramePr>
            <a:graphicFrameLocks noChangeAspect="1"/>
          </p:cNvGraphicFramePr>
          <p:nvPr/>
        </p:nvGraphicFramePr>
        <p:xfrm>
          <a:off x="6616728" y="909603"/>
          <a:ext cx="657234" cy="921821"/>
        </p:xfrm>
        <a:graphic>
          <a:graphicData uri="http://schemas.openxmlformats.org/presentationml/2006/ole">
            <p:oleObj spid="_x0000_s2050" name="Visio" r:id="rId8" imgW="681228" imgH="955548" progId="Visio.Drawing.11">
              <p:embed/>
            </p:oleObj>
          </a:graphicData>
        </a:graphic>
      </p:graphicFrame>
      <p:graphicFrame>
        <p:nvGraphicFramePr>
          <p:cNvPr id="30" name="Object 3"/>
          <p:cNvGraphicFramePr>
            <a:graphicFrameLocks noChangeAspect="1"/>
          </p:cNvGraphicFramePr>
          <p:nvPr/>
        </p:nvGraphicFramePr>
        <p:xfrm>
          <a:off x="4206870" y="1931967"/>
          <a:ext cx="676110" cy="920760"/>
        </p:xfrm>
        <a:graphic>
          <a:graphicData uri="http://schemas.openxmlformats.org/presentationml/2006/ole">
            <p:oleObj spid="_x0000_s2051" name="Visio" r:id="rId9" imgW="695706" imgH="947547" progId="Visio.Drawing.11">
              <p:embed/>
            </p:oleObj>
          </a:graphicData>
        </a:graphic>
      </p:graphicFrame>
      <p:pic>
        <p:nvPicPr>
          <p:cNvPr id="31" name="Picture 30" descr="laptop"/>
          <p:cNvPicPr>
            <a:picLocks noChangeAspect="1" noChangeArrowheads="1"/>
          </p:cNvPicPr>
          <p:nvPr/>
        </p:nvPicPr>
        <p:blipFill>
          <a:blip r:embed="rId10" cstate="print"/>
          <a:srcRect/>
          <a:stretch>
            <a:fillRect/>
          </a:stretch>
        </p:blipFill>
        <p:spPr bwMode="auto">
          <a:xfrm>
            <a:off x="336492" y="2151045"/>
            <a:ext cx="1139453" cy="837166"/>
          </a:xfrm>
          <a:prstGeom prst="rect">
            <a:avLst/>
          </a:prstGeom>
          <a:noFill/>
          <a:ln w="9525">
            <a:noFill/>
            <a:miter lim="800000"/>
            <a:headEnd/>
            <a:tailEnd/>
          </a:ln>
        </p:spPr>
      </p:pic>
      <p:graphicFrame>
        <p:nvGraphicFramePr>
          <p:cNvPr id="32" name="Object 4"/>
          <p:cNvGraphicFramePr>
            <a:graphicFrameLocks noChangeAspect="1"/>
          </p:cNvGraphicFramePr>
          <p:nvPr/>
        </p:nvGraphicFramePr>
        <p:xfrm>
          <a:off x="7420014" y="2619377"/>
          <a:ext cx="681037" cy="955675"/>
        </p:xfrm>
        <a:graphic>
          <a:graphicData uri="http://schemas.openxmlformats.org/presentationml/2006/ole">
            <p:oleObj spid="_x0000_s2052" name="Visio" r:id="rId11" imgW="681228" imgH="955548" progId="Visio.Drawing.11">
              <p:embed/>
            </p:oleObj>
          </a:graphicData>
        </a:graphic>
      </p:graphicFrame>
      <p:graphicFrame>
        <p:nvGraphicFramePr>
          <p:cNvPr id="33" name="Object 3"/>
          <p:cNvGraphicFramePr>
            <a:graphicFrameLocks noChangeAspect="1"/>
          </p:cNvGraphicFramePr>
          <p:nvPr/>
        </p:nvGraphicFramePr>
        <p:xfrm>
          <a:off x="5192721" y="1055655"/>
          <a:ext cx="676110" cy="920760"/>
        </p:xfrm>
        <a:graphic>
          <a:graphicData uri="http://schemas.openxmlformats.org/presentationml/2006/ole">
            <p:oleObj spid="_x0000_s2053" name="Visio" r:id="rId12" imgW="695706" imgH="947547" progId="Visio.Drawing.11">
              <p:embed/>
            </p:oleObj>
          </a:graphicData>
        </a:graphic>
      </p:graphicFrame>
      <p:graphicFrame>
        <p:nvGraphicFramePr>
          <p:cNvPr id="34" name="Object 6"/>
          <p:cNvGraphicFramePr>
            <a:graphicFrameLocks noChangeAspect="1"/>
          </p:cNvGraphicFramePr>
          <p:nvPr/>
        </p:nvGraphicFramePr>
        <p:xfrm>
          <a:off x="5886468" y="2735253"/>
          <a:ext cx="681037" cy="1081087"/>
        </p:xfrm>
        <a:graphic>
          <a:graphicData uri="http://schemas.openxmlformats.org/presentationml/2006/ole">
            <p:oleObj spid="_x0000_s2054" name="Visio" r:id="rId13" imgW="681228" imgH="1081278" progId="Visio.Drawing.11">
              <p:embed/>
            </p:oleObj>
          </a:graphicData>
        </a:graphic>
      </p:graphicFrame>
      <p:sp>
        <p:nvSpPr>
          <p:cNvPr id="35" name="TextBox 34"/>
          <p:cNvSpPr txBox="1"/>
          <p:nvPr/>
        </p:nvSpPr>
        <p:spPr>
          <a:xfrm>
            <a:off x="5384463" y="1964278"/>
            <a:ext cx="1928926" cy="369332"/>
          </a:xfrm>
          <a:prstGeom prst="rect">
            <a:avLst/>
          </a:prstGeom>
        </p:spPr>
        <p:txBody>
          <a:bodyPr wrap="none" rtlCol="0">
            <a:spAutoFit/>
          </a:bodyPr>
          <a:lstStyle/>
          <a:p>
            <a:r>
              <a:rPr lang="en-GB" dirty="0" smtClean="0"/>
              <a:t>Corporate intranet</a:t>
            </a:r>
          </a:p>
        </p:txBody>
      </p:sp>
      <p:sp>
        <p:nvSpPr>
          <p:cNvPr id="36" name="TextBox 35"/>
          <p:cNvSpPr txBox="1"/>
          <p:nvPr/>
        </p:nvSpPr>
        <p:spPr>
          <a:xfrm>
            <a:off x="2271681" y="1931967"/>
            <a:ext cx="945067" cy="369332"/>
          </a:xfrm>
          <a:prstGeom prst="rect">
            <a:avLst/>
          </a:prstGeom>
        </p:spPr>
        <p:txBody>
          <a:bodyPr wrap="none" rtlCol="0">
            <a:spAutoFit/>
          </a:bodyPr>
          <a:lstStyle/>
          <a:p>
            <a:r>
              <a:rPr lang="en-GB" dirty="0" smtClean="0"/>
              <a:t>Internet</a:t>
            </a:r>
          </a:p>
        </p:txBody>
      </p:sp>
      <p:graphicFrame>
        <p:nvGraphicFramePr>
          <p:cNvPr id="37" name="Object 4"/>
          <p:cNvGraphicFramePr>
            <a:graphicFrameLocks noChangeAspect="1"/>
          </p:cNvGraphicFramePr>
          <p:nvPr/>
        </p:nvGraphicFramePr>
        <p:xfrm>
          <a:off x="7529553" y="909603"/>
          <a:ext cx="681037" cy="955675"/>
        </p:xfrm>
        <a:graphic>
          <a:graphicData uri="http://schemas.openxmlformats.org/presentationml/2006/ole">
            <p:oleObj spid="_x0000_s2055" name="Visio" r:id="rId14" imgW="681228" imgH="955548" progId="Visio.Drawing.11">
              <p:embed/>
            </p:oleObj>
          </a:graphicData>
        </a:graphic>
      </p:graphicFrame>
      <p:sp>
        <p:nvSpPr>
          <p:cNvPr id="38" name="Oval 37"/>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dissolv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par>
                                <p:cTn id="16" presetID="9" presetClass="entr" presetSubtype="0" fill="hold" nodeType="withEffect">
                                  <p:stCondLst>
                                    <p:cond delay="0"/>
                                  </p:stCondLst>
                                  <p:childTnLst>
                                    <p:set>
                                      <p:cBhvr>
                                        <p:cTn id="17" dur="1" fill="hold">
                                          <p:stCondLst>
                                            <p:cond delay="0"/>
                                          </p:stCondLst>
                                        </p:cTn>
                                        <p:tgtEl>
                                          <p:spTgt spid="1491978"/>
                                        </p:tgtEl>
                                        <p:attrNameLst>
                                          <p:attrName>style.visibility</p:attrName>
                                        </p:attrNameLst>
                                      </p:cBhvr>
                                      <p:to>
                                        <p:strVal val="visible"/>
                                      </p:to>
                                    </p:set>
                                    <p:animEffect transition="in" filter="dissolve">
                                      <p:cBhvr>
                                        <p:cTn id="18" dur="500"/>
                                        <p:tgtEl>
                                          <p:spTgt spid="149197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dissolve">
                                      <p:cBhvr>
                                        <p:cTn id="23" dur="500"/>
                                        <p:tgtEl>
                                          <p:spTgt spid="23"/>
                                        </p:tgtEl>
                                      </p:cBhvr>
                                    </p:animEffect>
                                  </p:childTnLst>
                                </p:cTn>
                              </p:par>
                              <p:par>
                                <p:cTn id="24" presetID="9" presetClass="entr" presetSubtype="0" fill="hold" nodeType="withEffect">
                                  <p:stCondLst>
                                    <p:cond delay="0"/>
                                  </p:stCondLst>
                                  <p:childTnLst>
                                    <p:set>
                                      <p:cBhvr>
                                        <p:cTn id="25" dur="1" fill="hold">
                                          <p:stCondLst>
                                            <p:cond delay="0"/>
                                          </p:stCondLst>
                                        </p:cTn>
                                        <p:tgtEl>
                                          <p:spTgt spid="1491979"/>
                                        </p:tgtEl>
                                        <p:attrNameLst>
                                          <p:attrName>style.visibility</p:attrName>
                                        </p:attrNameLst>
                                      </p:cBhvr>
                                      <p:to>
                                        <p:strVal val="visible"/>
                                      </p:to>
                                    </p:set>
                                    <p:animEffect transition="in" filter="dissolve">
                                      <p:cBhvr>
                                        <p:cTn id="26" dur="500"/>
                                        <p:tgtEl>
                                          <p:spTgt spid="149197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9" presetClass="entr" presetSubtype="0" fill="hold" nodeType="withEffect">
                                  <p:stCondLst>
                                    <p:cond delay="0"/>
                                  </p:stCondLst>
                                  <p:childTnLst>
                                    <p:set>
                                      <p:cBhvr>
                                        <p:cTn id="33" dur="1" fill="hold">
                                          <p:stCondLst>
                                            <p:cond delay="0"/>
                                          </p:stCondLst>
                                        </p:cTn>
                                        <p:tgtEl>
                                          <p:spTgt spid="1491976"/>
                                        </p:tgtEl>
                                        <p:attrNameLst>
                                          <p:attrName>style.visibility</p:attrName>
                                        </p:attrNameLst>
                                      </p:cBhvr>
                                      <p:to>
                                        <p:strVal val="visible"/>
                                      </p:to>
                                    </p:set>
                                    <p:animEffect transition="in" filter="dissolve">
                                      <p:cBhvr>
                                        <p:cTn id="34" dur="500"/>
                                        <p:tgtEl>
                                          <p:spTgt spid="1491976"/>
                                        </p:tgtEl>
                                      </p:cBhvr>
                                    </p:animEffec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Don’t Give Up Now</a:t>
            </a:r>
            <a:endParaRPr lang="en-GB" dirty="0"/>
          </a:p>
        </p:txBody>
      </p:sp>
      <p:sp>
        <p:nvSpPr>
          <p:cNvPr id="3" name="Content Placeholder 2"/>
          <p:cNvSpPr>
            <a:spLocks noGrp="1"/>
          </p:cNvSpPr>
          <p:nvPr>
            <p:ph idx="1"/>
          </p:nvPr>
        </p:nvSpPr>
        <p:spPr/>
        <p:txBody>
          <a:bodyPr>
            <a:normAutofit/>
          </a:bodyPr>
          <a:lstStyle/>
          <a:p>
            <a:r>
              <a:rPr lang="en-GB" dirty="0" smtClean="0"/>
              <a:t>Part 1</a:t>
            </a:r>
          </a:p>
          <a:p>
            <a:pPr lvl="1"/>
            <a:r>
              <a:rPr lang="en-GB" dirty="0" smtClean="0"/>
              <a:t>IPv6 Intro</a:t>
            </a:r>
          </a:p>
          <a:p>
            <a:pPr lvl="1"/>
            <a:r>
              <a:rPr lang="en-GB" dirty="0" smtClean="0"/>
              <a:t>Transition Technologies</a:t>
            </a:r>
          </a:p>
          <a:p>
            <a:pPr lvl="1"/>
            <a:r>
              <a:rPr lang="en-GB" dirty="0" smtClean="0"/>
              <a:t>End-to-end connectivity</a:t>
            </a:r>
          </a:p>
          <a:p>
            <a:r>
              <a:rPr lang="en-GB" dirty="0" smtClean="0">
                <a:solidFill>
                  <a:srgbClr val="00B0F0"/>
                </a:solidFill>
              </a:rPr>
              <a:t>Part 2</a:t>
            </a:r>
          </a:p>
          <a:p>
            <a:pPr lvl="1"/>
            <a:r>
              <a:rPr lang="en-GB" dirty="0" smtClean="0">
                <a:solidFill>
                  <a:srgbClr val="00B0F0"/>
                </a:solidFill>
              </a:rPr>
              <a:t>IPsec</a:t>
            </a:r>
          </a:p>
          <a:p>
            <a:pPr lvl="1"/>
            <a:r>
              <a:rPr lang="en-GB" dirty="0" smtClean="0">
                <a:solidFill>
                  <a:srgbClr val="00B0F0"/>
                </a:solidFill>
              </a:rPr>
              <a:t>Configuring Direct Access</a:t>
            </a:r>
          </a:p>
          <a:p>
            <a:pPr lvl="1"/>
            <a:r>
              <a:rPr lang="en-GB" dirty="0" smtClean="0">
                <a:solidFill>
                  <a:srgbClr val="00B0F0"/>
                </a:solidFill>
              </a:rPr>
              <a:t>Network location and name resolution policies</a:t>
            </a:r>
          </a:p>
          <a:p>
            <a:pPr lvl="1"/>
            <a:r>
              <a:rPr lang="en-GB" dirty="0" smtClean="0">
                <a:solidFill>
                  <a:srgbClr val="00B0F0"/>
                </a:solidFill>
              </a:rPr>
              <a:t>It all works – just like that!</a:t>
            </a:r>
            <a:endParaRPr lang="en-GB" dirty="0">
              <a:solidFill>
                <a:srgbClr val="00B0F0"/>
              </a:solidFill>
            </a:endParaRPr>
          </a:p>
        </p:txBody>
      </p:sp>
      <p:sp>
        <p:nvSpPr>
          <p:cNvPr id="4" name="Oval 3"/>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loud 20"/>
          <p:cNvSpPr/>
          <p:nvPr/>
        </p:nvSpPr>
        <p:spPr>
          <a:xfrm>
            <a:off x="6309879" y="4414851"/>
            <a:ext cx="2081241" cy="1643085"/>
          </a:xfrm>
          <a:prstGeom prst="clou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tx1"/>
                </a:solidFill>
              </a:rPr>
              <a:t>Branch</a:t>
            </a:r>
            <a:endParaRPr lang="en-GB" dirty="0">
              <a:solidFill>
                <a:schemeClr val="tx1"/>
              </a:solidFill>
            </a:endParaRPr>
          </a:p>
        </p:txBody>
      </p:sp>
      <p:sp>
        <p:nvSpPr>
          <p:cNvPr id="17" name="Cloud 16"/>
          <p:cNvSpPr/>
          <p:nvPr/>
        </p:nvSpPr>
        <p:spPr>
          <a:xfrm>
            <a:off x="248722" y="2297097"/>
            <a:ext cx="1241442" cy="1533546"/>
          </a:xfrm>
          <a:prstGeom prst="clou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solidFill>
                  <a:schemeClr val="tx1"/>
                </a:solidFill>
              </a:rPr>
              <a:t>Home</a:t>
            </a:r>
            <a:endParaRPr lang="en-GB" dirty="0">
              <a:solidFill>
                <a:schemeClr val="tx1"/>
              </a:solidFill>
            </a:endParaRPr>
          </a:p>
        </p:txBody>
      </p:sp>
      <p:sp>
        <p:nvSpPr>
          <p:cNvPr id="2" name="Title 1"/>
          <p:cNvSpPr>
            <a:spLocks noGrp="1"/>
          </p:cNvSpPr>
          <p:nvPr>
            <p:ph type="title"/>
          </p:nvPr>
        </p:nvSpPr>
        <p:spPr/>
        <p:txBody>
          <a:bodyPr/>
          <a:lstStyle/>
          <a:p>
            <a:r>
              <a:rPr lang="en-GB" dirty="0" smtClean="0"/>
              <a:t>Demo Environment</a:t>
            </a:r>
            <a:endParaRPr lang="en-GB" dirty="0"/>
          </a:p>
        </p:txBody>
      </p:sp>
      <p:sp>
        <p:nvSpPr>
          <p:cNvPr id="4" name="Slide Number Placeholder 3"/>
          <p:cNvSpPr>
            <a:spLocks noGrp="1"/>
          </p:cNvSpPr>
          <p:nvPr>
            <p:ph type="sldNum" sz="quarter" idx="4294967295"/>
          </p:nvPr>
        </p:nvSpPr>
        <p:spPr>
          <a:xfrm>
            <a:off x="-32" y="6321436"/>
            <a:ext cx="561964" cy="365125"/>
          </a:xfrm>
          <a:prstGeom prst="rect">
            <a:avLst/>
          </a:prstGeom>
        </p:spPr>
        <p:txBody>
          <a:bodyPr/>
          <a:lstStyle/>
          <a:p>
            <a:fld id="{2A4CC75D-E27A-4E35-928F-4BA3D6562225}" type="slidenum">
              <a:rPr lang="en-US" smtClean="0"/>
              <a:pPr/>
              <a:t>8</a:t>
            </a:fld>
            <a:endParaRPr lang="en-US" dirty="0"/>
          </a:p>
        </p:txBody>
      </p:sp>
      <p:sp>
        <p:nvSpPr>
          <p:cNvPr id="5" name="Cloud 4"/>
          <p:cNvSpPr/>
          <p:nvPr/>
        </p:nvSpPr>
        <p:spPr>
          <a:xfrm>
            <a:off x="5543106" y="1982783"/>
            <a:ext cx="3213144" cy="2227293"/>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solidFill>
                <a:schemeClr val="tx1"/>
              </a:solidFill>
            </a:endParaRPr>
          </a:p>
        </p:txBody>
      </p:sp>
      <p:sp>
        <p:nvSpPr>
          <p:cNvPr id="6" name="Cloud 5"/>
          <p:cNvSpPr/>
          <p:nvPr/>
        </p:nvSpPr>
        <p:spPr>
          <a:xfrm>
            <a:off x="1818780" y="1946270"/>
            <a:ext cx="3322683" cy="2227293"/>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solidFill>
                <a:schemeClr val="tx1"/>
              </a:solidFill>
            </a:endParaRPr>
          </a:p>
        </p:txBody>
      </p:sp>
      <p:graphicFrame>
        <p:nvGraphicFramePr>
          <p:cNvPr id="8" name="Object 2"/>
          <p:cNvGraphicFramePr>
            <a:graphicFrameLocks noChangeAspect="1"/>
          </p:cNvGraphicFramePr>
          <p:nvPr/>
        </p:nvGraphicFramePr>
        <p:xfrm>
          <a:off x="4995411" y="2516175"/>
          <a:ext cx="657234" cy="921821"/>
        </p:xfrm>
        <a:graphic>
          <a:graphicData uri="http://schemas.openxmlformats.org/presentationml/2006/ole">
            <p:oleObj spid="_x0000_s3074" name="Visio" r:id="rId3" imgW="681228" imgH="955548" progId="Visio.Drawing.11">
              <p:embed/>
            </p:oleObj>
          </a:graphicData>
        </a:graphic>
      </p:graphicFrame>
      <p:graphicFrame>
        <p:nvGraphicFramePr>
          <p:cNvPr id="9" name="Object 3"/>
          <p:cNvGraphicFramePr>
            <a:graphicFrameLocks noChangeAspect="1"/>
          </p:cNvGraphicFramePr>
          <p:nvPr/>
        </p:nvGraphicFramePr>
        <p:xfrm>
          <a:off x="1307598" y="2552688"/>
          <a:ext cx="676110" cy="920760"/>
        </p:xfrm>
        <a:graphic>
          <a:graphicData uri="http://schemas.openxmlformats.org/presentationml/2006/ole">
            <p:oleObj spid="_x0000_s3075" name="Visio" r:id="rId4" imgW="695706" imgH="947547" progId="Visio.Drawing.11">
              <p:embed/>
            </p:oleObj>
          </a:graphicData>
        </a:graphic>
      </p:graphicFrame>
      <p:pic>
        <p:nvPicPr>
          <p:cNvPr id="10" name="Picture 9" descr="laptop"/>
          <p:cNvPicPr>
            <a:picLocks noChangeAspect="1" noChangeArrowheads="1"/>
          </p:cNvPicPr>
          <p:nvPr/>
        </p:nvPicPr>
        <p:blipFill>
          <a:blip r:embed="rId5" cstate="print"/>
          <a:srcRect/>
          <a:stretch>
            <a:fillRect/>
          </a:stretch>
        </p:blipFill>
        <p:spPr bwMode="auto">
          <a:xfrm>
            <a:off x="2366475" y="3721104"/>
            <a:ext cx="1139453" cy="837166"/>
          </a:xfrm>
          <a:prstGeom prst="rect">
            <a:avLst/>
          </a:prstGeom>
          <a:noFill/>
          <a:ln w="9525">
            <a:noFill/>
            <a:miter lim="800000"/>
            <a:headEnd/>
            <a:tailEnd/>
          </a:ln>
        </p:spPr>
      </p:pic>
      <p:graphicFrame>
        <p:nvGraphicFramePr>
          <p:cNvPr id="12" name="Object 3"/>
          <p:cNvGraphicFramePr>
            <a:graphicFrameLocks noChangeAspect="1"/>
          </p:cNvGraphicFramePr>
          <p:nvPr/>
        </p:nvGraphicFramePr>
        <p:xfrm>
          <a:off x="5981262" y="1544627"/>
          <a:ext cx="676110" cy="920760"/>
        </p:xfrm>
        <a:graphic>
          <a:graphicData uri="http://schemas.openxmlformats.org/presentationml/2006/ole">
            <p:oleObj spid="_x0000_s3076" name="Visio" r:id="rId6" imgW="695706" imgH="947547" progId="Visio.Drawing.11">
              <p:embed/>
            </p:oleObj>
          </a:graphicData>
        </a:graphic>
      </p:graphicFrame>
      <p:sp>
        <p:nvSpPr>
          <p:cNvPr id="14" name="TextBox 13"/>
          <p:cNvSpPr txBox="1"/>
          <p:nvPr/>
        </p:nvSpPr>
        <p:spPr>
          <a:xfrm>
            <a:off x="6200340" y="2771766"/>
            <a:ext cx="1928926" cy="369332"/>
          </a:xfrm>
          <a:prstGeom prst="rect">
            <a:avLst/>
          </a:prstGeom>
        </p:spPr>
        <p:txBody>
          <a:bodyPr wrap="none" rtlCol="0">
            <a:spAutoFit/>
          </a:bodyPr>
          <a:lstStyle/>
          <a:p>
            <a:r>
              <a:rPr lang="en-GB" dirty="0" smtClean="0"/>
              <a:t>Corporate intranet</a:t>
            </a:r>
          </a:p>
        </p:txBody>
      </p:sp>
      <p:sp>
        <p:nvSpPr>
          <p:cNvPr id="15" name="TextBox 14"/>
          <p:cNvSpPr txBox="1"/>
          <p:nvPr/>
        </p:nvSpPr>
        <p:spPr>
          <a:xfrm>
            <a:off x="2950683" y="2808279"/>
            <a:ext cx="945067" cy="369332"/>
          </a:xfrm>
          <a:prstGeom prst="rect">
            <a:avLst/>
          </a:prstGeom>
        </p:spPr>
        <p:txBody>
          <a:bodyPr wrap="none" rtlCol="0">
            <a:spAutoFit/>
          </a:bodyPr>
          <a:lstStyle/>
          <a:p>
            <a:r>
              <a:rPr lang="en-GB" dirty="0" smtClean="0"/>
              <a:t>Internet</a:t>
            </a:r>
          </a:p>
        </p:txBody>
      </p:sp>
      <p:graphicFrame>
        <p:nvGraphicFramePr>
          <p:cNvPr id="18" name="Object 3"/>
          <p:cNvGraphicFramePr>
            <a:graphicFrameLocks noChangeAspect="1"/>
          </p:cNvGraphicFramePr>
          <p:nvPr/>
        </p:nvGraphicFramePr>
        <p:xfrm>
          <a:off x="6784548" y="3830643"/>
          <a:ext cx="676110" cy="920760"/>
        </p:xfrm>
        <a:graphic>
          <a:graphicData uri="http://schemas.openxmlformats.org/presentationml/2006/ole">
            <p:oleObj spid="_x0000_s3077" name="Visio" r:id="rId7" imgW="695706" imgH="947547" progId="Visio.Drawing.11">
              <p:embed/>
            </p:oleObj>
          </a:graphicData>
        </a:graphic>
      </p:graphicFrame>
      <p:graphicFrame>
        <p:nvGraphicFramePr>
          <p:cNvPr id="19" name="Object 2"/>
          <p:cNvGraphicFramePr>
            <a:graphicFrameLocks noChangeAspect="1"/>
          </p:cNvGraphicFramePr>
          <p:nvPr/>
        </p:nvGraphicFramePr>
        <p:xfrm>
          <a:off x="7989477" y="3100383"/>
          <a:ext cx="657234" cy="921821"/>
        </p:xfrm>
        <a:graphic>
          <a:graphicData uri="http://schemas.openxmlformats.org/presentationml/2006/ole">
            <p:oleObj spid="_x0000_s3078" name="Visio" r:id="rId8" imgW="681228" imgH="955548" progId="Visio.Drawing.11">
              <p:embed/>
            </p:oleObj>
          </a:graphicData>
        </a:graphic>
      </p:graphicFrame>
      <p:sp>
        <p:nvSpPr>
          <p:cNvPr id="20" name="TextBox 19"/>
          <p:cNvSpPr txBox="1"/>
          <p:nvPr/>
        </p:nvSpPr>
        <p:spPr>
          <a:xfrm>
            <a:off x="5871723" y="1238220"/>
            <a:ext cx="567784" cy="369332"/>
          </a:xfrm>
          <a:prstGeom prst="rect">
            <a:avLst/>
          </a:prstGeom>
        </p:spPr>
        <p:txBody>
          <a:bodyPr wrap="none" rtlCol="0">
            <a:spAutoFit/>
          </a:bodyPr>
          <a:lstStyle/>
          <a:p>
            <a:r>
              <a:rPr lang="en-GB" dirty="0" smtClean="0"/>
              <a:t>DC1</a:t>
            </a:r>
          </a:p>
        </p:txBody>
      </p:sp>
      <p:sp>
        <p:nvSpPr>
          <p:cNvPr id="22" name="TextBox 21"/>
          <p:cNvSpPr txBox="1"/>
          <p:nvPr/>
        </p:nvSpPr>
        <p:spPr>
          <a:xfrm>
            <a:off x="8135529" y="3976695"/>
            <a:ext cx="671979" cy="369332"/>
          </a:xfrm>
          <a:prstGeom prst="rect">
            <a:avLst/>
          </a:prstGeom>
        </p:spPr>
        <p:txBody>
          <a:bodyPr wrap="none" rtlCol="0">
            <a:spAutoFit/>
          </a:bodyPr>
          <a:lstStyle/>
          <a:p>
            <a:r>
              <a:rPr lang="en-GB" dirty="0" smtClean="0"/>
              <a:t>APP1</a:t>
            </a:r>
          </a:p>
        </p:txBody>
      </p:sp>
      <p:sp>
        <p:nvSpPr>
          <p:cNvPr id="23" name="TextBox 22"/>
          <p:cNvSpPr txBox="1"/>
          <p:nvPr/>
        </p:nvSpPr>
        <p:spPr>
          <a:xfrm>
            <a:off x="1380624" y="2041506"/>
            <a:ext cx="678006" cy="369332"/>
          </a:xfrm>
          <a:prstGeom prst="rect">
            <a:avLst/>
          </a:prstGeom>
        </p:spPr>
        <p:txBody>
          <a:bodyPr wrap="none" rtlCol="0">
            <a:spAutoFit/>
          </a:bodyPr>
          <a:lstStyle/>
          <a:p>
            <a:r>
              <a:rPr lang="en-GB" dirty="0" smtClean="0"/>
              <a:t>NAT1</a:t>
            </a:r>
          </a:p>
        </p:txBody>
      </p:sp>
      <p:sp>
        <p:nvSpPr>
          <p:cNvPr id="24" name="TextBox 23"/>
          <p:cNvSpPr txBox="1"/>
          <p:nvPr/>
        </p:nvSpPr>
        <p:spPr>
          <a:xfrm>
            <a:off x="5031924" y="2041506"/>
            <a:ext cx="574003" cy="369332"/>
          </a:xfrm>
          <a:prstGeom prst="rect">
            <a:avLst/>
          </a:prstGeom>
        </p:spPr>
        <p:txBody>
          <a:bodyPr wrap="none" rtlCol="0">
            <a:spAutoFit/>
          </a:bodyPr>
          <a:lstStyle/>
          <a:p>
            <a:r>
              <a:rPr lang="en-GB" dirty="0" smtClean="0"/>
              <a:t>DA1</a:t>
            </a:r>
          </a:p>
        </p:txBody>
      </p:sp>
      <p:sp>
        <p:nvSpPr>
          <p:cNvPr id="25" name="TextBox 24"/>
          <p:cNvSpPr txBox="1"/>
          <p:nvPr/>
        </p:nvSpPr>
        <p:spPr>
          <a:xfrm>
            <a:off x="6200340" y="4159260"/>
            <a:ext cx="536685" cy="369332"/>
          </a:xfrm>
          <a:prstGeom prst="rect">
            <a:avLst/>
          </a:prstGeom>
        </p:spPr>
        <p:txBody>
          <a:bodyPr wrap="none" rtlCol="0">
            <a:spAutoFit/>
          </a:bodyPr>
          <a:lstStyle/>
          <a:p>
            <a:r>
              <a:rPr lang="en-GB" dirty="0" smtClean="0"/>
              <a:t>RT1</a:t>
            </a:r>
          </a:p>
        </p:txBody>
      </p:sp>
      <p:sp>
        <p:nvSpPr>
          <p:cNvPr id="26" name="TextBox 25"/>
          <p:cNvSpPr txBox="1"/>
          <p:nvPr/>
        </p:nvSpPr>
        <p:spPr>
          <a:xfrm>
            <a:off x="6638496" y="1566837"/>
            <a:ext cx="1272080" cy="369332"/>
          </a:xfrm>
          <a:prstGeom prst="rect">
            <a:avLst/>
          </a:prstGeom>
        </p:spPr>
        <p:txBody>
          <a:bodyPr wrap="none" rtlCol="0">
            <a:spAutoFit/>
          </a:bodyPr>
          <a:lstStyle/>
          <a:p>
            <a:r>
              <a:rPr lang="en-GB" dirty="0" smtClean="0"/>
              <a:t>DC, DNS,CA</a:t>
            </a:r>
          </a:p>
        </p:txBody>
      </p:sp>
      <p:sp>
        <p:nvSpPr>
          <p:cNvPr id="27" name="TextBox 26"/>
          <p:cNvSpPr txBox="1"/>
          <p:nvPr/>
        </p:nvSpPr>
        <p:spPr>
          <a:xfrm>
            <a:off x="4557255" y="3538539"/>
            <a:ext cx="1273747" cy="646331"/>
          </a:xfrm>
          <a:prstGeom prst="rect">
            <a:avLst/>
          </a:prstGeom>
        </p:spPr>
        <p:txBody>
          <a:bodyPr wrap="none" rtlCol="0">
            <a:spAutoFit/>
          </a:bodyPr>
          <a:lstStyle/>
          <a:p>
            <a:pPr algn="ctr"/>
            <a:r>
              <a:rPr lang="en-GB" dirty="0" smtClean="0"/>
              <a:t>IIS for CRL</a:t>
            </a:r>
            <a:br>
              <a:rPr lang="en-GB" dirty="0" smtClean="0"/>
            </a:br>
            <a:r>
              <a:rPr lang="en-GB" dirty="0" smtClean="0"/>
              <a:t>distribution</a:t>
            </a:r>
          </a:p>
        </p:txBody>
      </p:sp>
      <p:graphicFrame>
        <p:nvGraphicFramePr>
          <p:cNvPr id="28" name="Object 3"/>
          <p:cNvGraphicFramePr>
            <a:graphicFrameLocks noChangeAspect="1"/>
          </p:cNvGraphicFramePr>
          <p:nvPr/>
        </p:nvGraphicFramePr>
        <p:xfrm>
          <a:off x="3001941" y="1420785"/>
          <a:ext cx="676110" cy="920760"/>
        </p:xfrm>
        <a:graphic>
          <a:graphicData uri="http://schemas.openxmlformats.org/presentationml/2006/ole">
            <p:oleObj spid="_x0000_s3079" name="Visio" r:id="rId9" imgW="695706" imgH="947547" progId="Visio.Drawing.11">
              <p:embed/>
            </p:oleObj>
          </a:graphicData>
        </a:graphic>
      </p:graphicFrame>
      <p:sp>
        <p:nvSpPr>
          <p:cNvPr id="29" name="TextBox 28"/>
          <p:cNvSpPr txBox="1"/>
          <p:nvPr/>
        </p:nvSpPr>
        <p:spPr>
          <a:xfrm>
            <a:off x="2892402" y="1114378"/>
            <a:ext cx="534121" cy="369332"/>
          </a:xfrm>
          <a:prstGeom prst="rect">
            <a:avLst/>
          </a:prstGeom>
        </p:spPr>
        <p:txBody>
          <a:bodyPr wrap="none" rtlCol="0">
            <a:spAutoFit/>
          </a:bodyPr>
          <a:lstStyle/>
          <a:p>
            <a:r>
              <a:rPr lang="en-GB" dirty="0" smtClean="0"/>
              <a:t>EX1</a:t>
            </a:r>
          </a:p>
        </p:txBody>
      </p:sp>
      <p:sp>
        <p:nvSpPr>
          <p:cNvPr id="30" name="TextBox 29"/>
          <p:cNvSpPr txBox="1"/>
          <p:nvPr/>
        </p:nvSpPr>
        <p:spPr>
          <a:xfrm>
            <a:off x="3659175" y="1274733"/>
            <a:ext cx="582211" cy="369332"/>
          </a:xfrm>
          <a:prstGeom prst="rect">
            <a:avLst/>
          </a:prstGeom>
        </p:spPr>
        <p:txBody>
          <a:bodyPr wrap="none" rtlCol="0">
            <a:spAutoFit/>
          </a:bodyPr>
          <a:lstStyle/>
          <a:p>
            <a:r>
              <a:rPr lang="en-GB" dirty="0" smtClean="0"/>
              <a:t>DNS</a:t>
            </a:r>
          </a:p>
        </p:txBody>
      </p:sp>
      <p:sp>
        <p:nvSpPr>
          <p:cNvPr id="31" name="TextBox 30"/>
          <p:cNvSpPr txBox="1"/>
          <p:nvPr/>
        </p:nvSpPr>
        <p:spPr>
          <a:xfrm>
            <a:off x="3257532" y="4268799"/>
            <a:ext cx="713657" cy="369332"/>
          </a:xfrm>
          <a:prstGeom prst="rect">
            <a:avLst/>
          </a:prstGeom>
        </p:spPr>
        <p:txBody>
          <a:bodyPr wrap="none" rtlCol="0">
            <a:spAutoFit/>
          </a:bodyPr>
          <a:lstStyle/>
          <a:p>
            <a:r>
              <a:rPr lang="en-GB" dirty="0" smtClean="0"/>
              <a:t>WIN7</a:t>
            </a:r>
          </a:p>
        </p:txBody>
      </p:sp>
      <p:pic>
        <p:nvPicPr>
          <p:cNvPr id="32" name="Picture 31" descr="laptop"/>
          <p:cNvPicPr>
            <a:picLocks noChangeAspect="1" noChangeArrowheads="1"/>
          </p:cNvPicPr>
          <p:nvPr/>
        </p:nvPicPr>
        <p:blipFill>
          <a:blip r:embed="rId5" cstate="print"/>
          <a:srcRect/>
          <a:stretch>
            <a:fillRect/>
          </a:stretch>
        </p:blipFill>
        <p:spPr bwMode="auto">
          <a:xfrm>
            <a:off x="226953" y="3465513"/>
            <a:ext cx="1139453" cy="837166"/>
          </a:xfrm>
          <a:prstGeom prst="rect">
            <a:avLst/>
          </a:prstGeom>
          <a:noFill/>
          <a:ln w="9525">
            <a:noFill/>
            <a:miter lim="800000"/>
            <a:headEnd/>
            <a:tailEnd/>
          </a:ln>
        </p:spPr>
      </p:pic>
      <p:sp>
        <p:nvSpPr>
          <p:cNvPr id="33" name="TextBox 32"/>
          <p:cNvSpPr txBox="1"/>
          <p:nvPr/>
        </p:nvSpPr>
        <p:spPr>
          <a:xfrm>
            <a:off x="1118010" y="4013208"/>
            <a:ext cx="713657" cy="369332"/>
          </a:xfrm>
          <a:prstGeom prst="rect">
            <a:avLst/>
          </a:prstGeom>
        </p:spPr>
        <p:txBody>
          <a:bodyPr wrap="none" rtlCol="0">
            <a:spAutoFit/>
          </a:bodyPr>
          <a:lstStyle/>
          <a:p>
            <a:r>
              <a:rPr lang="en-GB" dirty="0" smtClean="0"/>
              <a:t>WIN7</a:t>
            </a:r>
          </a:p>
        </p:txBody>
      </p:sp>
      <p:pic>
        <p:nvPicPr>
          <p:cNvPr id="34" name="Picture 33" descr="laptop"/>
          <p:cNvPicPr>
            <a:picLocks noChangeAspect="1" noChangeArrowheads="1"/>
          </p:cNvPicPr>
          <p:nvPr/>
        </p:nvPicPr>
        <p:blipFill>
          <a:blip r:embed="rId5" cstate="print"/>
          <a:srcRect/>
          <a:stretch>
            <a:fillRect/>
          </a:stretch>
        </p:blipFill>
        <p:spPr bwMode="auto">
          <a:xfrm>
            <a:off x="7237449" y="5437215"/>
            <a:ext cx="1139453" cy="837166"/>
          </a:xfrm>
          <a:prstGeom prst="rect">
            <a:avLst/>
          </a:prstGeom>
          <a:noFill/>
          <a:ln w="9525">
            <a:noFill/>
            <a:miter lim="800000"/>
            <a:headEnd/>
            <a:tailEnd/>
          </a:ln>
        </p:spPr>
      </p:pic>
      <p:sp>
        <p:nvSpPr>
          <p:cNvPr id="35" name="TextBox 34"/>
          <p:cNvSpPr txBox="1"/>
          <p:nvPr/>
        </p:nvSpPr>
        <p:spPr>
          <a:xfrm>
            <a:off x="8128506" y="5984910"/>
            <a:ext cx="713657" cy="369332"/>
          </a:xfrm>
          <a:prstGeom prst="rect">
            <a:avLst/>
          </a:prstGeom>
        </p:spPr>
        <p:txBody>
          <a:bodyPr wrap="none" rtlCol="0">
            <a:spAutoFit/>
          </a:bodyPr>
          <a:lstStyle/>
          <a:p>
            <a:r>
              <a:rPr lang="en-GB" dirty="0" smtClean="0"/>
              <a:t>WIN7</a:t>
            </a:r>
          </a:p>
        </p:txBody>
      </p:sp>
      <p:pic>
        <p:nvPicPr>
          <p:cNvPr id="36" name="Picture 35" descr="laptop"/>
          <p:cNvPicPr>
            <a:picLocks noChangeAspect="1" noChangeArrowheads="1"/>
          </p:cNvPicPr>
          <p:nvPr/>
        </p:nvPicPr>
        <p:blipFill>
          <a:blip r:embed="rId5" cstate="print"/>
          <a:srcRect/>
          <a:stretch>
            <a:fillRect/>
          </a:stretch>
        </p:blipFill>
        <p:spPr bwMode="auto">
          <a:xfrm>
            <a:off x="7346988" y="1785915"/>
            <a:ext cx="1139453" cy="837166"/>
          </a:xfrm>
          <a:prstGeom prst="rect">
            <a:avLst/>
          </a:prstGeom>
          <a:noFill/>
          <a:ln w="9525">
            <a:noFill/>
            <a:miter lim="800000"/>
            <a:headEnd/>
            <a:tailEnd/>
          </a:ln>
        </p:spPr>
      </p:pic>
      <p:sp>
        <p:nvSpPr>
          <p:cNvPr id="37" name="TextBox 36"/>
          <p:cNvSpPr txBox="1"/>
          <p:nvPr/>
        </p:nvSpPr>
        <p:spPr>
          <a:xfrm>
            <a:off x="8430343" y="1931967"/>
            <a:ext cx="713657" cy="369332"/>
          </a:xfrm>
          <a:prstGeom prst="rect">
            <a:avLst/>
          </a:prstGeom>
        </p:spPr>
        <p:txBody>
          <a:bodyPr wrap="none" rtlCol="0">
            <a:spAutoFit/>
          </a:bodyPr>
          <a:lstStyle/>
          <a:p>
            <a:r>
              <a:rPr lang="en-GB" dirty="0" smtClean="0"/>
              <a:t>WIN7</a:t>
            </a:r>
          </a:p>
        </p:txBody>
      </p:sp>
      <p:sp>
        <p:nvSpPr>
          <p:cNvPr id="38" name="TextBox 37"/>
          <p:cNvSpPr txBox="1"/>
          <p:nvPr/>
        </p:nvSpPr>
        <p:spPr>
          <a:xfrm>
            <a:off x="519057" y="5145111"/>
            <a:ext cx="4426533" cy="523220"/>
          </a:xfrm>
          <a:prstGeom prst="rect">
            <a:avLst/>
          </a:prstGeom>
        </p:spPr>
        <p:txBody>
          <a:bodyPr wrap="none" rtlCol="0">
            <a:spAutoFit/>
          </a:bodyPr>
          <a:lstStyle/>
          <a:p>
            <a:r>
              <a:rPr lang="en-GB" sz="2800" dirty="0" smtClean="0"/>
              <a:t>All servers Windows 2008 R2</a:t>
            </a:r>
          </a:p>
        </p:txBody>
      </p:sp>
      <p:sp>
        <p:nvSpPr>
          <p:cNvPr id="40" name="Oval 39"/>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IPv6</a:t>
            </a:r>
            <a:endParaRPr lang="en-US" dirty="0"/>
          </a:p>
        </p:txBody>
      </p:sp>
      <p:sp>
        <p:nvSpPr>
          <p:cNvPr id="3" name="Content Placeholder 2"/>
          <p:cNvSpPr>
            <a:spLocks noGrp="1"/>
          </p:cNvSpPr>
          <p:nvPr>
            <p:ph idx="1"/>
          </p:nvPr>
        </p:nvSpPr>
        <p:spPr>
          <a:xfrm>
            <a:off x="457200" y="1493812"/>
            <a:ext cx="8229600" cy="4892742"/>
          </a:xfrm>
        </p:spPr>
        <p:txBody>
          <a:bodyPr>
            <a:normAutofit fontScale="92500"/>
          </a:bodyPr>
          <a:lstStyle/>
          <a:p>
            <a:r>
              <a:rPr lang="en-GB" dirty="0" smtClean="0"/>
              <a:t>IPv6 natively supports many of the extensions that have been added to IPv4</a:t>
            </a:r>
          </a:p>
          <a:p>
            <a:pPr lvl="1"/>
            <a:r>
              <a:rPr lang="en-GB" dirty="0" smtClean="0"/>
              <a:t>IPSec</a:t>
            </a:r>
          </a:p>
          <a:p>
            <a:pPr lvl="1"/>
            <a:r>
              <a:rPr lang="en-GB" dirty="0" err="1" smtClean="0"/>
              <a:t>QoS</a:t>
            </a:r>
            <a:endParaRPr lang="en-GB" dirty="0" smtClean="0"/>
          </a:p>
          <a:p>
            <a:r>
              <a:rPr lang="en-GB" dirty="0" smtClean="0"/>
              <a:t>IPv6 adds</a:t>
            </a:r>
          </a:p>
          <a:p>
            <a:pPr lvl="1"/>
            <a:r>
              <a:rPr lang="en-GB" dirty="0" smtClean="0"/>
              <a:t>An enormous address space (128-bits)</a:t>
            </a:r>
          </a:p>
          <a:p>
            <a:pPr lvl="2"/>
            <a:r>
              <a:rPr lang="en-GB" dirty="0" smtClean="0"/>
              <a:t>340,282,366,920,938,463,463,374,607,431,768,211,456  possible addresses</a:t>
            </a:r>
          </a:p>
          <a:p>
            <a:pPr lvl="1"/>
            <a:r>
              <a:rPr lang="en-GB" dirty="0" smtClean="0"/>
              <a:t>An efficient routing hierarchy</a:t>
            </a:r>
          </a:p>
          <a:p>
            <a:pPr lvl="1"/>
            <a:r>
              <a:rPr lang="en-GB" dirty="0" smtClean="0"/>
              <a:t>Automatic configuration (DHCP may not be required)</a:t>
            </a:r>
          </a:p>
          <a:p>
            <a:pPr lvl="1"/>
            <a:r>
              <a:rPr lang="en-US" dirty="0" smtClean="0"/>
              <a:t>New protocol for interaction with </a:t>
            </a:r>
            <a:r>
              <a:rPr lang="en-US" dirty="0" err="1" smtClean="0"/>
              <a:t>neighbouring</a:t>
            </a:r>
            <a:r>
              <a:rPr lang="en-US" dirty="0" smtClean="0"/>
              <a:t> nodes</a:t>
            </a:r>
            <a:r>
              <a:rPr lang="en-GB" dirty="0" smtClean="0"/>
              <a:t> </a:t>
            </a:r>
          </a:p>
          <a:p>
            <a:pPr lvl="2"/>
            <a:endParaRPr lang="en-US" dirty="0"/>
          </a:p>
        </p:txBody>
      </p:sp>
      <p:sp>
        <p:nvSpPr>
          <p:cNvPr id="5" name="Oval 4"/>
          <p:cNvSpPr/>
          <p:nvPr/>
        </p:nvSpPr>
        <p:spPr>
          <a:xfrm>
            <a:off x="8848763" y="142830"/>
            <a:ext cx="141310" cy="141310"/>
          </a:xfrm>
          <a:prstGeom prst="ellipse">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fontAlgn="auto">
              <a:spcBef>
                <a:spcPts val="0"/>
              </a:spcBef>
              <a:spcAft>
                <a:spcPts val="0"/>
              </a:spcAft>
              <a:defRPr/>
            </a:pPr>
            <a:endParaRPr lang="en-US">
              <a:solidFill>
                <a:prstClr val="white"/>
              </a:solidFill>
              <a:latin typeface="Calibri"/>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TechEd09_Europ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TechEd09_Europe</Template>
  <TotalTime>115</TotalTime>
  <Words>2881</Words>
  <Application>Microsoft Office PowerPoint</Application>
  <PresentationFormat>On-screen Show (4:3)</PresentationFormat>
  <Paragraphs>709</Paragraphs>
  <Slides>56</Slides>
  <Notes>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58" baseType="lpstr">
      <vt:lpstr>TechEd09_Europe</vt:lpstr>
      <vt:lpstr>Visio</vt:lpstr>
      <vt:lpstr>Slide 1</vt:lpstr>
      <vt:lpstr>DirectAccess Technical Drilldown Part 1  IPv6 &amp; Transition Technologies</vt:lpstr>
      <vt:lpstr>DirectAccess – Simple?</vt:lpstr>
      <vt:lpstr>A VPN on Steroids</vt:lpstr>
      <vt:lpstr>No Gain Without Pain</vt:lpstr>
      <vt:lpstr>Simple? May Be Not</vt:lpstr>
      <vt:lpstr>Don’t Give Up Now</vt:lpstr>
      <vt:lpstr>Demo Environment</vt:lpstr>
      <vt:lpstr>IPv6</vt:lpstr>
      <vt:lpstr>Drawbacks</vt:lpstr>
      <vt:lpstr>Layer 2</vt:lpstr>
      <vt:lpstr>Address Notation</vt:lpstr>
      <vt:lpstr>Compressing Zeros</vt:lpstr>
      <vt:lpstr>IPv6 Prefix</vt:lpstr>
      <vt:lpstr>IPv6 Addressing</vt:lpstr>
      <vt:lpstr>Link Local Address</vt:lpstr>
      <vt:lpstr>Unicast Addresses</vt:lpstr>
      <vt:lpstr>Host Configuration</vt:lpstr>
      <vt:lpstr>Routing (simplified)</vt:lpstr>
      <vt:lpstr>Transition Technologies</vt:lpstr>
      <vt:lpstr>Tunnelling </vt:lpstr>
      <vt:lpstr>6to4 Network </vt:lpstr>
      <vt:lpstr>6to4 Components</vt:lpstr>
      <vt:lpstr>6to4 Addressing</vt:lpstr>
      <vt:lpstr>6to4 Host/Router to 6to4 Host</vt:lpstr>
      <vt:lpstr>6to4 Host/Router to Native Host</vt:lpstr>
      <vt:lpstr>6to4 Configuration (reference)</vt:lpstr>
      <vt:lpstr>Intra-Site Automatic Tunnel Addressing Protocol (ISATAP)</vt:lpstr>
      <vt:lpstr>ISATAP Components</vt:lpstr>
      <vt:lpstr>ISATAP Host Configuration</vt:lpstr>
      <vt:lpstr>ISATAP Host Configuration</vt:lpstr>
      <vt:lpstr>ISATAP Host to ISATAP Host</vt:lpstr>
      <vt:lpstr>ISATAP Host to Native IPv6 Host</vt:lpstr>
      <vt:lpstr>ISATAP Configuration (reference)</vt:lpstr>
      <vt:lpstr>Supporting IPv4 Only Hosts</vt:lpstr>
      <vt:lpstr>Teredo</vt:lpstr>
      <vt:lpstr>Teredo Components</vt:lpstr>
      <vt:lpstr>IPv4 Outbound Packet translation</vt:lpstr>
      <vt:lpstr>Inbound traffic</vt:lpstr>
      <vt:lpstr>The Challenge </vt:lpstr>
      <vt:lpstr>Initial Negotiation</vt:lpstr>
      <vt:lpstr>Teredo Host Address</vt:lpstr>
      <vt:lpstr>Teredo Configuration (reference)</vt:lpstr>
      <vt:lpstr>IPHTTPS</vt:lpstr>
      <vt:lpstr>IPHTTPS Components</vt:lpstr>
      <vt:lpstr>IPHTTPS Configuration (reference)</vt:lpstr>
      <vt:lpstr>Don’t Like Netsh?</vt:lpstr>
      <vt:lpstr>Summary: Internet to Intranet </vt:lpstr>
      <vt:lpstr>Summary: IPv6/IPv4 Intranet</vt:lpstr>
      <vt:lpstr>Don’t Give Up Now</vt:lpstr>
      <vt:lpstr>Resources</vt:lpstr>
      <vt:lpstr>Related Content</vt:lpstr>
      <vt:lpstr>My Sessions at TechEd</vt:lpstr>
      <vt:lpstr>Slide 54</vt:lpstr>
      <vt:lpstr>Slide 55</vt:lpstr>
      <vt:lpstr>Slide 56</vt:lpstr>
    </vt:vector>
  </TitlesOfParts>
  <Manager>&lt;Content Manager Name Here&gt;</Manager>
  <Company>Slidework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North America 2009 </dc:subject>
  <dc:creator> </dc:creator>
  <dc:description>Template: Slidework LLC
Formatting:
Event Date: May 11 - 15, 2009
Event Location: Los Angeles, CA
Audience:</dc:description>
  <cp:lastModifiedBy>John</cp:lastModifiedBy>
  <cp:revision>9</cp:revision>
  <dcterms:created xsi:type="dcterms:W3CDTF">2009-09-30T14:43:28Z</dcterms:created>
  <dcterms:modified xsi:type="dcterms:W3CDTF">2009-11-10T08:23:02Z</dcterms:modified>
</cp:coreProperties>
</file>