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charts/chart3.xml" ContentType="application/vnd.openxmlformats-officedocument.drawingml.chart+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drawings/drawing1.xml" ContentType="application/vnd.openxmlformats-officedocument.drawingml.chartshapes+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1" r:id="rId2"/>
  </p:sldMasterIdLst>
  <p:notesMasterIdLst>
    <p:notesMasterId r:id="rId56"/>
  </p:notesMasterIdLst>
  <p:handoutMasterIdLst>
    <p:handoutMasterId r:id="rId57"/>
  </p:handoutMasterIdLst>
  <p:sldIdLst>
    <p:sldId id="256" r:id="rId3"/>
    <p:sldId id="257" r:id="rId4"/>
    <p:sldId id="283" r:id="rId5"/>
    <p:sldId id="365" r:id="rId6"/>
    <p:sldId id="316" r:id="rId7"/>
    <p:sldId id="286" r:id="rId8"/>
    <p:sldId id="287" r:id="rId9"/>
    <p:sldId id="288" r:id="rId10"/>
    <p:sldId id="289" r:id="rId11"/>
    <p:sldId id="291" r:id="rId12"/>
    <p:sldId id="362" r:id="rId13"/>
    <p:sldId id="363" r:id="rId14"/>
    <p:sldId id="361" r:id="rId15"/>
    <p:sldId id="353" r:id="rId16"/>
    <p:sldId id="354" r:id="rId17"/>
    <p:sldId id="356" r:id="rId18"/>
    <p:sldId id="358" r:id="rId19"/>
    <p:sldId id="317" r:id="rId20"/>
    <p:sldId id="296" r:id="rId21"/>
    <p:sldId id="297" r:id="rId22"/>
    <p:sldId id="320" r:id="rId23"/>
    <p:sldId id="310" r:id="rId24"/>
    <p:sldId id="359" r:id="rId25"/>
    <p:sldId id="360" r:id="rId26"/>
    <p:sldId id="321" r:id="rId27"/>
    <p:sldId id="315" r:id="rId28"/>
    <p:sldId id="369" r:id="rId29"/>
    <p:sldId id="376" r:id="rId30"/>
    <p:sldId id="377" r:id="rId31"/>
    <p:sldId id="366" r:id="rId32"/>
    <p:sldId id="341" r:id="rId33"/>
    <p:sldId id="328" r:id="rId34"/>
    <p:sldId id="329" r:id="rId35"/>
    <p:sldId id="339" r:id="rId36"/>
    <p:sldId id="331" r:id="rId37"/>
    <p:sldId id="373" r:id="rId38"/>
    <p:sldId id="367" r:id="rId39"/>
    <p:sldId id="370" r:id="rId40"/>
    <p:sldId id="372" r:id="rId41"/>
    <p:sldId id="342" r:id="rId42"/>
    <p:sldId id="333" r:id="rId43"/>
    <p:sldId id="335" r:id="rId44"/>
    <p:sldId id="334" r:id="rId45"/>
    <p:sldId id="343" r:id="rId46"/>
    <p:sldId id="374" r:id="rId47"/>
    <p:sldId id="346" r:id="rId48"/>
    <p:sldId id="344" r:id="rId49"/>
    <p:sldId id="345" r:id="rId50"/>
    <p:sldId id="375" r:id="rId51"/>
    <p:sldId id="349" r:id="rId52"/>
    <p:sldId id="323" r:id="rId53"/>
    <p:sldId id="351" r:id="rId54"/>
    <p:sldId id="352" r:id="rId5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0000"/>
    <a:srgbClr val="CCFFCC"/>
    <a:srgbClr val="CCCCCC"/>
    <a:srgbClr val="99CC99"/>
    <a:srgbClr val="F6AE1E"/>
    <a:srgbClr val="FFFFFF"/>
    <a:srgbClr val="FF0066"/>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2" autoAdjust="0"/>
    <p:restoredTop sz="89784" autoAdjust="0"/>
  </p:normalViewPr>
  <p:slideViewPr>
    <p:cSldViewPr snapToGrid="0">
      <p:cViewPr>
        <p:scale>
          <a:sx n="100" d="100"/>
          <a:sy n="100" d="100"/>
        </p:scale>
        <p:origin x="-636" y="-15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70" d="100"/>
        <a:sy n="70" d="100"/>
      </p:scale>
      <p:origin x="0" y="1512"/>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fadsrv\userdata_redmond\genech\Documents\FST\TechReady9%20(2009)\techready2009_wan_only.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genech\AppData\Local\Microsoft\Windows\Temporary%20Internet%20Files\Content.Outlook\EVUBRY0A\FSCT%20Results%20-%20time-mid.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imself-ssdw7fs4\ssd_userdata_redmond\jianyan\Documents\Work\FSCT\FSCT%20Perf%20results\Win28R2-timeCapsule\FSCT%20Results%20-%20time-mi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0.13327244752713194"/>
          <c:y val="6.7233043238016418E-2"/>
          <c:w val="0.66755296653749063"/>
          <c:h val="0.76152004922829664"/>
        </c:manualLayout>
      </c:layout>
      <c:lineChart>
        <c:grouping val="standard"/>
        <c:ser>
          <c:idx val="0"/>
          <c:order val="0"/>
          <c:tx>
            <c:strRef>
              <c:f>Sheet3!$G$15</c:f>
              <c:strCache>
                <c:ptCount val="1"/>
                <c:pt idx="0">
                  <c:v>100B:200</c:v>
                </c:pt>
              </c:strCache>
            </c:strRef>
          </c:tx>
          <c:spPr>
            <a:ln w="50800">
              <a:solidFill>
                <a:schemeClr val="accent5"/>
              </a:solidFill>
            </a:ln>
          </c:spPr>
          <c:marker>
            <c:symbol val="square"/>
            <c:size val="11"/>
            <c:spPr>
              <a:solidFill>
                <a:schemeClr val="accent5">
                  <a:lumMod val="75000"/>
                </a:schemeClr>
              </a:solidFill>
              <a:ln>
                <a:noFill/>
              </a:ln>
            </c:spPr>
          </c:marker>
          <c:cat>
            <c:numRef>
              <c:f>Sheet3!$K$14:$P$14</c:f>
              <c:numCache>
                <c:formatCode>General</c:formatCode>
                <c:ptCount val="6"/>
                <c:pt idx="0">
                  <c:v>1</c:v>
                </c:pt>
                <c:pt idx="1">
                  <c:v>2</c:v>
                </c:pt>
                <c:pt idx="2">
                  <c:v>4</c:v>
                </c:pt>
                <c:pt idx="3">
                  <c:v>8</c:v>
                </c:pt>
                <c:pt idx="4">
                  <c:v>16</c:v>
                </c:pt>
                <c:pt idx="5">
                  <c:v>128</c:v>
                </c:pt>
              </c:numCache>
            </c:numRef>
          </c:cat>
          <c:val>
            <c:numRef>
              <c:f>Sheet3!$K$15:$P$15</c:f>
              <c:numCache>
                <c:formatCode>0%</c:formatCode>
                <c:ptCount val="6"/>
                <c:pt idx="0">
                  <c:v>0.78272703382513065</c:v>
                </c:pt>
                <c:pt idx="1">
                  <c:v>0.43045387994143547</c:v>
                </c:pt>
                <c:pt idx="2">
                  <c:v>0.23806171866201148</c:v>
                </c:pt>
                <c:pt idx="3">
                  <c:v>0.1430435109058828</c:v>
                </c:pt>
                <c:pt idx="4">
                  <c:v>0.13850095731501288</c:v>
                </c:pt>
                <c:pt idx="5">
                  <c:v>4.5387994143484794E-2</c:v>
                </c:pt>
              </c:numCache>
            </c:numRef>
          </c:val>
        </c:ser>
        <c:ser>
          <c:idx val="1"/>
          <c:order val="1"/>
          <c:tx>
            <c:strRef>
              <c:f>Sheet3!$G$16</c:f>
              <c:strCache>
                <c:ptCount val="1"/>
                <c:pt idx="0">
                  <c:v>64KB:200</c:v>
                </c:pt>
              </c:strCache>
            </c:strRef>
          </c:tx>
          <c:spPr>
            <a:ln w="50800">
              <a:solidFill>
                <a:schemeClr val="accent1"/>
              </a:solidFill>
            </a:ln>
          </c:spPr>
          <c:marker>
            <c:spPr>
              <a:solidFill>
                <a:schemeClr val="accent1"/>
              </a:solidFill>
              <a:ln>
                <a:noFill/>
              </a:ln>
            </c:spPr>
          </c:marker>
          <c:cat>
            <c:numRef>
              <c:f>Sheet3!$K$14:$P$14</c:f>
              <c:numCache>
                <c:formatCode>General</c:formatCode>
                <c:ptCount val="6"/>
                <c:pt idx="0">
                  <c:v>1</c:v>
                </c:pt>
                <c:pt idx="1">
                  <c:v>2</c:v>
                </c:pt>
                <c:pt idx="2">
                  <c:v>4</c:v>
                </c:pt>
                <c:pt idx="3">
                  <c:v>8</c:v>
                </c:pt>
                <c:pt idx="4">
                  <c:v>16</c:v>
                </c:pt>
                <c:pt idx="5">
                  <c:v>128</c:v>
                </c:pt>
              </c:numCache>
            </c:numRef>
          </c:cat>
          <c:val>
            <c:numRef>
              <c:f>Sheet3!$K$16:$P$16</c:f>
              <c:numCache>
                <c:formatCode>0%</c:formatCode>
                <c:ptCount val="6"/>
                <c:pt idx="0">
                  <c:v>0.77734667294848203</c:v>
                </c:pt>
                <c:pt idx="1">
                  <c:v>0.44403181553640225</c:v>
                </c:pt>
                <c:pt idx="2">
                  <c:v>0.31516226477842813</c:v>
                </c:pt>
                <c:pt idx="3">
                  <c:v>0.28143447052628662</c:v>
                </c:pt>
                <c:pt idx="4">
                  <c:v>0.25463514674500398</c:v>
                </c:pt>
                <c:pt idx="5">
                  <c:v>0.2572402516420475</c:v>
                </c:pt>
              </c:numCache>
            </c:numRef>
          </c:val>
        </c:ser>
        <c:ser>
          <c:idx val="2"/>
          <c:order val="2"/>
          <c:tx>
            <c:strRef>
              <c:f>Sheet3!$G$17</c:f>
              <c:strCache>
                <c:ptCount val="1"/>
                <c:pt idx="0">
                  <c:v>256KB:200</c:v>
                </c:pt>
              </c:strCache>
            </c:strRef>
          </c:tx>
          <c:spPr>
            <a:ln w="50800">
              <a:solidFill>
                <a:schemeClr val="accent2"/>
              </a:solidFill>
            </a:ln>
          </c:spPr>
          <c:marker>
            <c:symbol val="square"/>
            <c:size val="11"/>
            <c:spPr>
              <a:solidFill>
                <a:schemeClr val="accent2"/>
              </a:solidFill>
              <a:ln>
                <a:noFill/>
              </a:ln>
            </c:spPr>
          </c:marker>
          <c:cat>
            <c:numRef>
              <c:f>Sheet3!$K$14:$P$14</c:f>
              <c:numCache>
                <c:formatCode>General</c:formatCode>
                <c:ptCount val="6"/>
                <c:pt idx="0">
                  <c:v>1</c:v>
                </c:pt>
                <c:pt idx="1">
                  <c:v>2</c:v>
                </c:pt>
                <c:pt idx="2">
                  <c:v>4</c:v>
                </c:pt>
                <c:pt idx="3">
                  <c:v>8</c:v>
                </c:pt>
                <c:pt idx="4">
                  <c:v>16</c:v>
                </c:pt>
                <c:pt idx="5">
                  <c:v>128</c:v>
                </c:pt>
              </c:numCache>
            </c:numRef>
          </c:cat>
          <c:val>
            <c:numRef>
              <c:f>Sheet3!$K$17:$P$17</c:f>
              <c:numCache>
                <c:formatCode>0%</c:formatCode>
                <c:ptCount val="6"/>
                <c:pt idx="0">
                  <c:v>0.79328518963203509</c:v>
                </c:pt>
                <c:pt idx="1">
                  <c:v>0.43657744190974002</c:v>
                </c:pt>
                <c:pt idx="2">
                  <c:v>0.24501200649763447</c:v>
                </c:pt>
                <c:pt idx="3">
                  <c:v>0.14846564022882974</c:v>
                </c:pt>
                <c:pt idx="4">
                  <c:v>0.10756409350942864</c:v>
                </c:pt>
                <c:pt idx="5">
                  <c:v>8.8698001271276514E-2</c:v>
                </c:pt>
              </c:numCache>
            </c:numRef>
          </c:val>
        </c:ser>
        <c:ser>
          <c:idx val="3"/>
          <c:order val="3"/>
          <c:tx>
            <c:strRef>
              <c:f>Sheet3!$G$18</c:f>
              <c:strCache>
                <c:ptCount val="1"/>
                <c:pt idx="0">
                  <c:v>1MB:50</c:v>
                </c:pt>
              </c:strCache>
            </c:strRef>
          </c:tx>
          <c:spPr>
            <a:ln w="50800">
              <a:solidFill>
                <a:schemeClr val="accent3"/>
              </a:solidFill>
            </a:ln>
          </c:spPr>
          <c:marker>
            <c:spPr>
              <a:solidFill>
                <a:schemeClr val="accent3"/>
              </a:solidFill>
              <a:ln>
                <a:noFill/>
              </a:ln>
            </c:spPr>
          </c:marker>
          <c:cat>
            <c:numRef>
              <c:f>Sheet3!$K$14:$P$14</c:f>
              <c:numCache>
                <c:formatCode>General</c:formatCode>
                <c:ptCount val="6"/>
                <c:pt idx="0">
                  <c:v>1</c:v>
                </c:pt>
                <c:pt idx="1">
                  <c:v>2</c:v>
                </c:pt>
                <c:pt idx="2">
                  <c:v>4</c:v>
                </c:pt>
                <c:pt idx="3">
                  <c:v>8</c:v>
                </c:pt>
                <c:pt idx="4">
                  <c:v>16</c:v>
                </c:pt>
                <c:pt idx="5">
                  <c:v>128</c:v>
                </c:pt>
              </c:numCache>
            </c:numRef>
          </c:cat>
          <c:val>
            <c:numRef>
              <c:f>Sheet3!$K$18:$P$18</c:f>
              <c:numCache>
                <c:formatCode>0%</c:formatCode>
                <c:ptCount val="6"/>
                <c:pt idx="0">
                  <c:v>0.78880451410198871</c:v>
                </c:pt>
                <c:pt idx="1">
                  <c:v>0.43227473000577088</c:v>
                </c:pt>
                <c:pt idx="2">
                  <c:v>0.24221161685093784</c:v>
                </c:pt>
                <c:pt idx="3">
                  <c:v>0.1416152937189129</c:v>
                </c:pt>
                <c:pt idx="4">
                  <c:v>0.10017495809249866</c:v>
                </c:pt>
                <c:pt idx="5">
                  <c:v>5.3733202649103806E-2</c:v>
                </c:pt>
              </c:numCache>
            </c:numRef>
          </c:val>
        </c:ser>
        <c:dLbls/>
        <c:marker val="1"/>
        <c:axId val="41871232"/>
        <c:axId val="41975808"/>
      </c:lineChart>
      <c:catAx>
        <c:axId val="41871232"/>
        <c:scaling>
          <c:orientation val="minMax"/>
        </c:scaling>
        <c:axPos val="b"/>
        <c:title>
          <c:tx>
            <c:rich>
              <a:bodyPr/>
              <a:lstStyle/>
              <a:p>
                <a:pPr>
                  <a:defRPr sz="1400"/>
                </a:pPr>
                <a:r>
                  <a:rPr lang="en-US" sz="1400"/>
                  <a:t>Number of threads</a:t>
                </a:r>
              </a:p>
            </c:rich>
          </c:tx>
          <c:layout/>
        </c:title>
        <c:numFmt formatCode="General" sourceLinked="1"/>
        <c:tickLblPos val="nextTo"/>
        <c:txPr>
          <a:bodyPr/>
          <a:lstStyle/>
          <a:p>
            <a:pPr>
              <a:defRPr sz="1400" b="1"/>
            </a:pPr>
            <a:endParaRPr lang="en-US"/>
          </a:p>
        </c:txPr>
        <c:crossAx val="41975808"/>
        <c:crosses val="autoZero"/>
        <c:auto val="1"/>
        <c:lblAlgn val="ctr"/>
        <c:lblOffset val="100"/>
      </c:catAx>
      <c:valAx>
        <c:axId val="41975808"/>
        <c:scaling>
          <c:orientation val="minMax"/>
        </c:scaling>
        <c:axPos val="l"/>
        <c:majorGridlines/>
        <c:title>
          <c:tx>
            <c:rich>
              <a:bodyPr rot="-5400000" vert="horz"/>
              <a:lstStyle/>
              <a:p>
                <a:pPr>
                  <a:defRPr sz="1400"/>
                </a:pPr>
                <a:r>
                  <a:rPr lang="en-US" sz="1400" dirty="0" smtClean="0"/>
                  <a:t>% Improvement over Explorer</a:t>
                </a:r>
                <a:endParaRPr lang="en-US" sz="1400" dirty="0"/>
              </a:p>
            </c:rich>
          </c:tx>
          <c:layout>
            <c:manualLayout>
              <c:xMode val="edge"/>
              <c:yMode val="edge"/>
              <c:x val="1.5191465007800114E-2"/>
              <c:y val="0.19437742530987454"/>
            </c:manualLayout>
          </c:layout>
        </c:title>
        <c:numFmt formatCode="0%" sourceLinked="1"/>
        <c:tickLblPos val="nextTo"/>
        <c:txPr>
          <a:bodyPr/>
          <a:lstStyle/>
          <a:p>
            <a:pPr>
              <a:defRPr sz="1200" b="1"/>
            </a:pPr>
            <a:endParaRPr lang="en-US"/>
          </a:p>
        </c:txPr>
        <c:crossAx val="41871232"/>
        <c:crosses val="autoZero"/>
        <c:crossBetween val="between"/>
      </c:valAx>
    </c:plotArea>
    <c:legend>
      <c:legendPos val="r"/>
      <c:layout>
        <c:manualLayout>
          <c:xMode val="edge"/>
          <c:yMode val="edge"/>
          <c:x val="0.82170172975573008"/>
          <c:y val="0.37352246041015225"/>
          <c:w val="0.1677719530006842"/>
          <c:h val="0.25295507917969595"/>
        </c:manualLayout>
      </c:layout>
      <c:txPr>
        <a:bodyPr/>
        <a:lstStyle/>
        <a:p>
          <a:pPr>
            <a:defRPr sz="1200" b="1"/>
          </a:pPr>
          <a:endParaRPr lang="en-US"/>
        </a:p>
      </c:txPr>
    </c:legend>
    <c:plotVisOnly val="1"/>
    <c:dispBlanksAs val="gap"/>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GB"/>
  <c:chart>
    <c:plotArea>
      <c:layout/>
      <c:barChart>
        <c:barDir val="col"/>
        <c:grouping val="clustered"/>
        <c:ser>
          <c:idx val="4"/>
          <c:order val="3"/>
          <c:tx>
            <c:v>Windows 2003 throughput</c:v>
          </c:tx>
          <c:spPr>
            <a:solidFill>
              <a:schemeClr val="accent1"/>
            </a:solidFill>
            <a:scene3d>
              <a:camera prst="orthographicFront"/>
              <a:lightRig rig="glow" dir="t">
                <a:rot lat="0" lon="0" rev="6000000"/>
              </a:lightRig>
            </a:scene3d>
            <a:sp3d prstMaterial="flat">
              <a:bevelT w="95250" h="101600"/>
            </a:sp3d>
          </c:spPr>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'win2k3-100mbps-time'!$C$2:$C$22</c:f>
              <c:numCache>
                <c:formatCode>General</c:formatCode>
                <c:ptCount val="21"/>
                <c:pt idx="0">
                  <c:v>36</c:v>
                </c:pt>
                <c:pt idx="1">
                  <c:v>55</c:v>
                </c:pt>
                <c:pt idx="2">
                  <c:v>73</c:v>
                </c:pt>
                <c:pt idx="3">
                  <c:v>92</c:v>
                </c:pt>
                <c:pt idx="4">
                  <c:v>110</c:v>
                </c:pt>
                <c:pt idx="5">
                  <c:v>117</c:v>
                </c:pt>
                <c:pt idx="6">
                  <c:v>120</c:v>
                </c:pt>
              </c:numCache>
            </c:numRef>
          </c:val>
        </c:ser>
        <c:ser>
          <c:idx val="3"/>
          <c:order val="4"/>
          <c:tx>
            <c:v>Windows 2008 throughput</c:v>
          </c:tx>
          <c:spPr>
            <a:solidFill>
              <a:schemeClr val="accent2"/>
            </a:solidFill>
            <a:scene3d>
              <a:camera prst="orthographicFront"/>
              <a:lightRig rig="glow" dir="t">
                <a:rot lat="0" lon="0" rev="6000000"/>
              </a:lightRig>
            </a:scene3d>
            <a:sp3d prstMaterial="flat">
              <a:bevelT w="95250" h="101600"/>
            </a:sp3d>
          </c:spPr>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'Win2k8-time'!$C$34:$C$54</c:f>
              <c:numCache>
                <c:formatCode>General</c:formatCode>
                <c:ptCount val="21"/>
                <c:pt idx="8">
                  <c:v>184</c:v>
                </c:pt>
                <c:pt idx="9">
                  <c:v>202</c:v>
                </c:pt>
                <c:pt idx="10">
                  <c:v>220</c:v>
                </c:pt>
                <c:pt idx="11">
                  <c:v>239</c:v>
                </c:pt>
                <c:pt idx="12">
                  <c:v>258</c:v>
                </c:pt>
                <c:pt idx="13">
                  <c:v>276</c:v>
                </c:pt>
                <c:pt idx="14">
                  <c:v>294</c:v>
                </c:pt>
                <c:pt idx="15">
                  <c:v>293</c:v>
                </c:pt>
                <c:pt idx="16">
                  <c:v>291</c:v>
                </c:pt>
                <c:pt idx="17">
                  <c:v>295</c:v>
                </c:pt>
                <c:pt idx="18">
                  <c:v>289</c:v>
                </c:pt>
                <c:pt idx="19">
                  <c:v>286</c:v>
                </c:pt>
                <c:pt idx="20">
                  <c:v>286</c:v>
                </c:pt>
              </c:numCache>
            </c:numRef>
          </c:val>
        </c:ser>
        <c:ser>
          <c:idx val="2"/>
          <c:order val="5"/>
          <c:tx>
            <c:v>Windows 2008 R2 throughput</c:v>
          </c:tx>
          <c:spPr>
            <a:solidFill>
              <a:schemeClr val="accent3"/>
            </a:solidFill>
            <a:scene3d>
              <a:camera prst="orthographicFront"/>
              <a:lightRig rig="glow" dir="t">
                <a:rot lat="0" lon="0" rev="6000000"/>
              </a:lightRig>
            </a:scene3d>
            <a:sp3d prstMaterial="flat">
              <a:bevelT w="95250" h="101600"/>
            </a:sp3d>
          </c:spPr>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'Win2k8 R2'!$C$35:$C$57</c:f>
              <c:numCache>
                <c:formatCode>General</c:formatCode>
                <c:ptCount val="23"/>
                <c:pt idx="8">
                  <c:v>183</c:v>
                </c:pt>
                <c:pt idx="9">
                  <c:v>202</c:v>
                </c:pt>
                <c:pt idx="10">
                  <c:v>220</c:v>
                </c:pt>
                <c:pt idx="11">
                  <c:v>239</c:v>
                </c:pt>
                <c:pt idx="12">
                  <c:v>257</c:v>
                </c:pt>
                <c:pt idx="13">
                  <c:v>276</c:v>
                </c:pt>
                <c:pt idx="14">
                  <c:v>294</c:v>
                </c:pt>
                <c:pt idx="15">
                  <c:v>312</c:v>
                </c:pt>
                <c:pt idx="16">
                  <c:v>331</c:v>
                </c:pt>
                <c:pt idx="17">
                  <c:v>349</c:v>
                </c:pt>
                <c:pt idx="18">
                  <c:v>368</c:v>
                </c:pt>
                <c:pt idx="19">
                  <c:v>387</c:v>
                </c:pt>
                <c:pt idx="20">
                  <c:v>405</c:v>
                </c:pt>
                <c:pt idx="21">
                  <c:v>377</c:v>
                </c:pt>
                <c:pt idx="22">
                  <c:v>360</c:v>
                </c:pt>
              </c:numCache>
            </c:numRef>
          </c:val>
        </c:ser>
        <c:gapWidth val="0"/>
        <c:axId val="235158144"/>
        <c:axId val="193233664"/>
      </c:barChart>
      <c:lineChart>
        <c:grouping val="standard"/>
        <c:ser>
          <c:idx val="5"/>
          <c:order val="0"/>
          <c:tx>
            <c:v>Windows 2003 CPU</c:v>
          </c:tx>
          <c:spPr>
            <a:ln w="50800">
              <a:solidFill>
                <a:schemeClr val="accent5">
                  <a:lumMod val="75000"/>
                </a:schemeClr>
              </a:solidFill>
            </a:ln>
          </c:spPr>
          <c:marker>
            <c:symbol val="none"/>
          </c:marker>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'win2k3-100mbps-time'!$F$2:$F$24</c:f>
              <c:numCache>
                <c:formatCode>0.00%</c:formatCode>
                <c:ptCount val="23"/>
                <c:pt idx="0">
                  <c:v>4.3000000000000003E-2</c:v>
                </c:pt>
                <c:pt idx="1">
                  <c:v>9.5000000000000168E-2</c:v>
                </c:pt>
                <c:pt idx="2">
                  <c:v>0.13200000000000001</c:v>
                </c:pt>
                <c:pt idx="3">
                  <c:v>0.17100000000000001</c:v>
                </c:pt>
                <c:pt idx="4">
                  <c:v>0.20600000000000004</c:v>
                </c:pt>
                <c:pt idx="5">
                  <c:v>0.22400000000000014</c:v>
                </c:pt>
                <c:pt idx="6">
                  <c:v>0.23200000000000001</c:v>
                </c:pt>
              </c:numCache>
            </c:numRef>
          </c:val>
        </c:ser>
        <c:ser>
          <c:idx val="1"/>
          <c:order val="1"/>
          <c:tx>
            <c:v>Windows 2008 CPU</c:v>
          </c:tx>
          <c:spPr>
            <a:ln w="50800">
              <a:solidFill>
                <a:schemeClr val="accent2">
                  <a:lumMod val="40000"/>
                  <a:lumOff val="60000"/>
                </a:schemeClr>
              </a:solidFill>
            </a:ln>
          </c:spPr>
          <c:marker>
            <c:symbol val="none"/>
          </c:marker>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'Win2k8-time'!$F$34:$F$54</c:f>
              <c:numCache>
                <c:formatCode>General</c:formatCode>
                <c:ptCount val="21"/>
                <c:pt idx="8" formatCode="0.00%">
                  <c:v>0.1970000000000002</c:v>
                </c:pt>
                <c:pt idx="9" formatCode="0.00%">
                  <c:v>0.22100000000000011</c:v>
                </c:pt>
                <c:pt idx="10" formatCode="0.00%">
                  <c:v>0.24400000000000024</c:v>
                </c:pt>
                <c:pt idx="11" formatCode="0.00%">
                  <c:v>0.255</c:v>
                </c:pt>
                <c:pt idx="12" formatCode="0.00%">
                  <c:v>0.27600000000000002</c:v>
                </c:pt>
                <c:pt idx="13" formatCode="0.00%">
                  <c:v>0.29200000000000031</c:v>
                </c:pt>
                <c:pt idx="14" formatCode="0.00%">
                  <c:v>0.28100000000000008</c:v>
                </c:pt>
                <c:pt idx="15" formatCode="0.00%">
                  <c:v>0.26700000000000002</c:v>
                </c:pt>
                <c:pt idx="16" formatCode="0.00%">
                  <c:v>0.27100000000000002</c:v>
                </c:pt>
                <c:pt idx="17" formatCode="0.00%">
                  <c:v>0.27500000000000002</c:v>
                </c:pt>
                <c:pt idx="18" formatCode="0.00%">
                  <c:v>0.26400000000000001</c:v>
                </c:pt>
                <c:pt idx="19" formatCode="0.00%">
                  <c:v>0.26400000000000001</c:v>
                </c:pt>
                <c:pt idx="20" formatCode="0.00%">
                  <c:v>0.27400000000000002</c:v>
                </c:pt>
              </c:numCache>
            </c:numRef>
          </c:val>
        </c:ser>
        <c:ser>
          <c:idx val="0"/>
          <c:order val="2"/>
          <c:tx>
            <c:v>Windows 2008 R2 CPU</c:v>
          </c:tx>
          <c:spPr>
            <a:ln w="50800">
              <a:solidFill>
                <a:schemeClr val="accent3">
                  <a:lumMod val="40000"/>
                  <a:lumOff val="60000"/>
                </a:schemeClr>
              </a:solidFill>
            </a:ln>
          </c:spPr>
          <c:marker>
            <c:symbol val="none"/>
          </c:marker>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'Win2k8 R2'!$F$35:$F$57</c:f>
              <c:numCache>
                <c:formatCode>General</c:formatCode>
                <c:ptCount val="23"/>
                <c:pt idx="8" formatCode="0.00%">
                  <c:v>7.2000000000000119E-2</c:v>
                </c:pt>
                <c:pt idx="9" formatCode="0.00%">
                  <c:v>8.3000000000000226E-2</c:v>
                </c:pt>
                <c:pt idx="10" formatCode="0.00%">
                  <c:v>9.1000000000000025E-2</c:v>
                </c:pt>
                <c:pt idx="11" formatCode="0.00%">
                  <c:v>0.10100000000000002</c:v>
                </c:pt>
                <c:pt idx="12" formatCode="0.00%">
                  <c:v>0.11300000000000006</c:v>
                </c:pt>
                <c:pt idx="13" formatCode="0.00%">
                  <c:v>0.12100000000000002</c:v>
                </c:pt>
                <c:pt idx="14" formatCode="0.00%">
                  <c:v>0.13300000000000001</c:v>
                </c:pt>
                <c:pt idx="15" formatCode="0.00%">
                  <c:v>0.14000000000000001</c:v>
                </c:pt>
                <c:pt idx="16" formatCode="0.00%">
                  <c:v>0.14800000000000021</c:v>
                </c:pt>
                <c:pt idx="17" formatCode="0.00%">
                  <c:v>0.15600000000000033</c:v>
                </c:pt>
                <c:pt idx="18" formatCode="0.00%">
                  <c:v>0.1640000000000002</c:v>
                </c:pt>
                <c:pt idx="19" formatCode="0.00%">
                  <c:v>0.17500000000000004</c:v>
                </c:pt>
                <c:pt idx="20" formatCode="0.00%">
                  <c:v>0.1850000000000003</c:v>
                </c:pt>
                <c:pt idx="21" formatCode="0.00%">
                  <c:v>0.2</c:v>
                </c:pt>
                <c:pt idx="22" formatCode="0.00%">
                  <c:v>0.23400000000000001</c:v>
                </c:pt>
              </c:numCache>
            </c:numRef>
          </c:val>
        </c:ser>
        <c:marker val="1"/>
        <c:axId val="193237760"/>
        <c:axId val="193235584"/>
      </c:lineChart>
      <c:catAx>
        <c:axId val="235158144"/>
        <c:scaling>
          <c:orientation val="minMax"/>
        </c:scaling>
        <c:axPos val="b"/>
        <c:title>
          <c:tx>
            <c:rich>
              <a:bodyPr/>
              <a:lstStyle/>
              <a:p>
                <a:pPr>
                  <a:defRPr sz="1400"/>
                </a:pPr>
                <a:r>
                  <a:rPr lang="en-US" sz="1400"/>
                  <a:t>Number of users</a:t>
                </a:r>
              </a:p>
            </c:rich>
          </c:tx>
          <c:layout/>
        </c:title>
        <c:numFmt formatCode="#,##0" sourceLinked="0"/>
        <c:tickLblPos val="nextTo"/>
        <c:spPr>
          <a:noFill/>
        </c:spPr>
        <c:txPr>
          <a:bodyPr rot="-3600000"/>
          <a:lstStyle/>
          <a:p>
            <a:pPr>
              <a:defRPr sz="1200" b="1"/>
            </a:pPr>
            <a:endParaRPr lang="en-US"/>
          </a:p>
        </c:txPr>
        <c:crossAx val="193233664"/>
        <c:crosses val="autoZero"/>
        <c:auto val="1"/>
        <c:lblAlgn val="ctr"/>
        <c:lblOffset val="100"/>
        <c:tickLblSkip val="1"/>
      </c:catAx>
      <c:valAx>
        <c:axId val="193233664"/>
        <c:scaling>
          <c:orientation val="minMax"/>
        </c:scaling>
        <c:axPos val="l"/>
        <c:majorGridlines/>
        <c:title>
          <c:tx>
            <c:rich>
              <a:bodyPr rot="-5400000" vert="horz"/>
              <a:lstStyle/>
              <a:p>
                <a:pPr>
                  <a:defRPr sz="1400"/>
                </a:pPr>
                <a:r>
                  <a:rPr lang="en-US" sz="1400" dirty="0" smtClean="0"/>
                  <a:t>FSCT Scenario</a:t>
                </a:r>
                <a:r>
                  <a:rPr lang="en-US" sz="1400" baseline="0" dirty="0" smtClean="0"/>
                  <a:t> </a:t>
                </a:r>
                <a:r>
                  <a:rPr lang="en-US" sz="1400" baseline="0" dirty="0"/>
                  <a:t>Throughput</a:t>
                </a:r>
                <a:endParaRPr lang="en-US" sz="1400" dirty="0"/>
              </a:p>
            </c:rich>
          </c:tx>
          <c:layout/>
        </c:title>
        <c:numFmt formatCode="General" sourceLinked="1"/>
        <c:tickLblPos val="nextTo"/>
        <c:txPr>
          <a:bodyPr/>
          <a:lstStyle/>
          <a:p>
            <a:pPr>
              <a:defRPr sz="1200" b="1"/>
            </a:pPr>
            <a:endParaRPr lang="en-US"/>
          </a:p>
        </c:txPr>
        <c:crossAx val="235158144"/>
        <c:crosses val="autoZero"/>
        <c:crossBetween val="between"/>
      </c:valAx>
      <c:valAx>
        <c:axId val="193235584"/>
        <c:scaling>
          <c:orientation val="minMax"/>
          <c:max val="1"/>
        </c:scaling>
        <c:axPos val="r"/>
        <c:title>
          <c:tx>
            <c:rich>
              <a:bodyPr rot="-5400000" vert="horz"/>
              <a:lstStyle/>
              <a:p>
                <a:pPr>
                  <a:defRPr sz="1200"/>
                </a:pPr>
                <a:r>
                  <a:rPr lang="en-US" sz="1200"/>
                  <a:t>CPU utilization</a:t>
                </a:r>
              </a:p>
            </c:rich>
          </c:tx>
          <c:layout/>
        </c:title>
        <c:numFmt formatCode="0%" sourceLinked="0"/>
        <c:tickLblPos val="nextTo"/>
        <c:txPr>
          <a:bodyPr/>
          <a:lstStyle/>
          <a:p>
            <a:pPr>
              <a:defRPr sz="1100" b="1"/>
            </a:pPr>
            <a:endParaRPr lang="en-US"/>
          </a:p>
        </c:txPr>
        <c:crossAx val="193237760"/>
        <c:crosses val="max"/>
        <c:crossBetween val="between"/>
      </c:valAx>
      <c:catAx>
        <c:axId val="193237760"/>
        <c:scaling>
          <c:orientation val="minMax"/>
        </c:scaling>
        <c:delete val="1"/>
        <c:axPos val="b"/>
        <c:numFmt formatCode="General" sourceLinked="1"/>
        <c:tickLblPos val="none"/>
        <c:crossAx val="193235584"/>
        <c:crosses val="autoZero"/>
        <c:auto val="1"/>
        <c:lblAlgn val="ctr"/>
        <c:lblOffset val="100"/>
      </c:catAx>
    </c:plotArea>
    <c:legend>
      <c:legendPos val="r"/>
      <c:legendEntry>
        <c:idx val="0"/>
        <c:txPr>
          <a:bodyPr/>
          <a:lstStyle/>
          <a:p>
            <a:pPr>
              <a:defRPr sz="1100" b="1"/>
            </a:pPr>
            <a:endParaRPr lang="en-US"/>
          </a:p>
        </c:txPr>
      </c:legendEntry>
      <c:layout>
        <c:manualLayout>
          <c:xMode val="edge"/>
          <c:yMode val="edge"/>
          <c:x val="0.73807516317097577"/>
          <c:y val="0.33453916086576158"/>
          <c:w val="0.25307527930690082"/>
          <c:h val="0.30435162995929893"/>
        </c:manualLayout>
      </c:layout>
      <c:txPr>
        <a:bodyPr/>
        <a:lstStyle/>
        <a:p>
          <a:pPr>
            <a:defRPr sz="1100" b="1"/>
          </a:pPr>
          <a:endParaRPr lang="en-US"/>
        </a:p>
      </c:txPr>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style val="6"/>
  <c:chart>
    <c:autoTitleDeleted val="1"/>
    <c:plotArea>
      <c:layout>
        <c:manualLayout>
          <c:layoutTarget val="inner"/>
          <c:xMode val="edge"/>
          <c:yMode val="edge"/>
          <c:x val="9.3292727835045219E-2"/>
          <c:y val="0.17786501139912311"/>
          <c:w val="0.70836090781108851"/>
          <c:h val="0.71341034925378854"/>
        </c:manualLayout>
      </c:layout>
      <c:barChart>
        <c:barDir val="col"/>
        <c:grouping val="clustered"/>
        <c:ser>
          <c:idx val="0"/>
          <c:order val="0"/>
          <c:tx>
            <c:strRef>
              <c:f>comparative!$E$81</c:f>
              <c:strCache>
                <c:ptCount val="1"/>
                <c:pt idx="0">
                  <c:v>Throughtput</c:v>
                </c:pt>
              </c:strCache>
            </c:strRef>
          </c:tx>
          <c:spPr>
            <a:solidFill>
              <a:schemeClr val="accent2"/>
            </a:solidFill>
          </c:spPr>
          <c:dPt>
            <c:idx val="0"/>
            <c:spPr>
              <a:solidFill>
                <a:schemeClr val="accent2"/>
              </a:solidFill>
              <a:scene3d>
                <a:camera prst="orthographicFront"/>
                <a:lightRig rig="glow" dir="t">
                  <a:rot lat="0" lon="0" rev="6000000"/>
                </a:lightRig>
              </a:scene3d>
              <a:sp3d prstMaterial="flat">
                <a:bevelT w="95250" h="101600"/>
              </a:sp3d>
            </c:spPr>
          </c:dPt>
          <c:dPt>
            <c:idx val="1"/>
            <c:spPr>
              <a:solidFill>
                <a:schemeClr val="accent3"/>
              </a:solidFill>
              <a:scene3d>
                <a:camera prst="orthographicFront"/>
                <a:lightRig rig="glow" dir="t">
                  <a:rot lat="0" lon="0" rev="6000000"/>
                </a:lightRig>
              </a:scene3d>
              <a:sp3d prstMaterial="flat">
                <a:bevelT w="95250" h="101600"/>
              </a:sp3d>
            </c:spPr>
          </c:dPt>
          <c:dPt>
            <c:idx val="2"/>
            <c:spPr>
              <a:solidFill>
                <a:schemeClr val="accent2"/>
              </a:solidFill>
              <a:scene3d>
                <a:camera prst="orthographicFront"/>
                <a:lightRig rig="glow" dir="t">
                  <a:rot lat="0" lon="0" rev="6000000"/>
                </a:lightRig>
              </a:scene3d>
              <a:sp3d prstMaterial="flat">
                <a:bevelT w="95250" h="101600"/>
              </a:sp3d>
            </c:spPr>
          </c:dPt>
          <c:dPt>
            <c:idx val="3"/>
            <c:spPr>
              <a:solidFill>
                <a:schemeClr val="accent3"/>
              </a:solidFill>
              <a:ln>
                <a:noFill/>
              </a:ln>
              <a:effectLst/>
              <a:scene3d>
                <a:camera prst="orthographicFront"/>
                <a:lightRig rig="glow" dir="t">
                  <a:rot lat="0" lon="0" rev="6000000"/>
                </a:lightRig>
              </a:scene3d>
              <a:sp3d prstMaterial="flat">
                <a:bevelT w="95250" h="101600"/>
              </a:sp3d>
            </c:spPr>
          </c:dPt>
          <c:dLbls>
            <c:dLbl>
              <c:idx val="0"/>
              <c:layout>
                <c:manualLayout>
                  <c:x val="0"/>
                  <c:y val="6.944445710200811E-3"/>
                </c:manualLayout>
              </c:layout>
              <c:showVal val="1"/>
            </c:dLbl>
            <c:dLbl>
              <c:idx val="2"/>
              <c:layout>
                <c:manualLayout>
                  <c:x val="4.4543424636442116E-3"/>
                  <c:y val="-9.2592609469344094E-3"/>
                </c:manualLayout>
              </c:layout>
              <c:showVal val="1"/>
            </c:dLbl>
            <c:dLbl>
              <c:idx val="3"/>
              <c:layout>
                <c:manualLayout>
                  <c:x val="0"/>
                  <c:y val="-1.1574076183668023E-2"/>
                </c:manualLayout>
              </c:layout>
              <c:showVal val="1"/>
            </c:dLbl>
            <c:txPr>
              <a:bodyPr/>
              <a:lstStyle/>
              <a:p>
                <a:pPr>
                  <a:defRPr sz="1800"/>
                </a:pPr>
                <a:endParaRPr lang="en-US"/>
              </a:p>
            </c:txPr>
            <c:showVal val="1"/>
          </c:dLbls>
          <c:cat>
            <c:strRef>
              <c:f>comparative!$A$82:$A$85</c:f>
              <c:strCache>
                <c:ptCount val="4"/>
                <c:pt idx="0">
                  <c:v>Windows 2008 (mid range server)</c:v>
                </c:pt>
                <c:pt idx="1">
                  <c:v>Windows 2008 R2 (mid range server)</c:v>
                </c:pt>
                <c:pt idx="2">
                  <c:v>Windows 2008 (high end system)</c:v>
                </c:pt>
                <c:pt idx="3">
                  <c:v>Windows 2008 R2 (high end system)</c:v>
                </c:pt>
              </c:strCache>
            </c:strRef>
          </c:cat>
          <c:val>
            <c:numRef>
              <c:f>comparative!$E$82:$E$85</c:f>
              <c:numCache>
                <c:formatCode>General</c:formatCode>
                <c:ptCount val="4"/>
                <c:pt idx="0">
                  <c:v>276</c:v>
                </c:pt>
                <c:pt idx="1">
                  <c:v>405</c:v>
                </c:pt>
                <c:pt idx="2">
                  <c:v>932</c:v>
                </c:pt>
                <c:pt idx="3">
                  <c:v>1335</c:v>
                </c:pt>
              </c:numCache>
            </c:numRef>
          </c:val>
        </c:ser>
        <c:gapWidth val="201"/>
        <c:axId val="193251584"/>
        <c:axId val="203014144"/>
      </c:barChart>
      <c:catAx>
        <c:axId val="193251584"/>
        <c:scaling>
          <c:orientation val="minMax"/>
        </c:scaling>
        <c:axPos val="b"/>
        <c:tickLblPos val="nextTo"/>
        <c:txPr>
          <a:bodyPr/>
          <a:lstStyle/>
          <a:p>
            <a:pPr>
              <a:defRPr sz="1200"/>
            </a:pPr>
            <a:endParaRPr lang="en-US"/>
          </a:p>
        </c:txPr>
        <c:crossAx val="203014144"/>
        <c:crosses val="autoZero"/>
        <c:auto val="1"/>
        <c:lblAlgn val="ctr"/>
        <c:lblOffset val="100"/>
      </c:catAx>
      <c:valAx>
        <c:axId val="203014144"/>
        <c:scaling>
          <c:orientation val="minMax"/>
        </c:scaling>
        <c:axPos val="l"/>
        <c:majorGridlines/>
        <c:title>
          <c:tx>
            <c:rich>
              <a:bodyPr rot="-5400000" vert="horz"/>
              <a:lstStyle/>
              <a:p>
                <a:pPr>
                  <a:defRPr sz="1800"/>
                </a:pPr>
                <a:r>
                  <a:rPr lang="en-US" sz="1800"/>
                  <a:t>Throughput</a:t>
                </a:r>
                <a:r>
                  <a:rPr lang="en-US" sz="1800" baseline="0"/>
                  <a:t> Scenario/sec</a:t>
                </a:r>
                <a:endParaRPr lang="en-US" sz="1800"/>
              </a:p>
            </c:rich>
          </c:tx>
          <c:layout/>
        </c:title>
        <c:numFmt formatCode="General" sourceLinked="1"/>
        <c:tickLblPos val="nextTo"/>
        <c:txPr>
          <a:bodyPr/>
          <a:lstStyle/>
          <a:p>
            <a:pPr>
              <a:defRPr sz="1200"/>
            </a:pPr>
            <a:endParaRPr lang="en-US"/>
          </a:p>
        </c:txPr>
        <c:crossAx val="193251584"/>
        <c:crosses val="autoZero"/>
        <c:crossBetween val="between"/>
      </c:valAx>
    </c:plotArea>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2A14BC-EBC7-40D7-BFF8-04983DBD1C57}" type="doc">
      <dgm:prSet loTypeId="urn:microsoft.com/office/officeart/2005/8/layout/radial4#1" loCatId="relationship" qsTypeId="urn:microsoft.com/office/officeart/2005/8/quickstyle/simple5" qsCatId="simple" csTypeId="urn:microsoft.com/office/officeart/2005/8/colors/accent1_2" csCatId="accent1" phldr="1"/>
      <dgm:spPr/>
      <dgm:t>
        <a:bodyPr/>
        <a:lstStyle/>
        <a:p>
          <a:endParaRPr lang="en-US"/>
        </a:p>
      </dgm:t>
    </dgm:pt>
    <dgm:pt modelId="{A77535EB-0442-4631-B3C5-7B108E80439D}">
      <dgm:prSet phldrT="[Text]"/>
      <dgm:spPr/>
      <dgm:t>
        <a:bodyPr/>
        <a:lstStyle/>
        <a:p>
          <a:r>
            <a:rPr lang="en-US" dirty="0" smtClean="0"/>
            <a:t> </a:t>
          </a:r>
          <a:endParaRPr lang="en-US" dirty="0"/>
        </a:p>
      </dgm:t>
    </dgm:pt>
    <dgm:pt modelId="{A6F757A2-3B2A-48F2-85B4-A6DD322865A3}" type="parTrans" cxnId="{0392ABF2-2CB1-423F-A54D-3AB2A902DD18}">
      <dgm:prSet/>
      <dgm:spPr/>
      <dgm:t>
        <a:bodyPr/>
        <a:lstStyle/>
        <a:p>
          <a:endParaRPr lang="en-US">
            <a:solidFill>
              <a:sysClr val="windowText" lastClr="000000"/>
            </a:solidFill>
          </a:endParaRPr>
        </a:p>
      </dgm:t>
    </dgm:pt>
    <dgm:pt modelId="{98D6BE75-C4FF-40D5-893E-15E7390C605C}" type="sibTrans" cxnId="{0392ABF2-2CB1-423F-A54D-3AB2A902DD18}">
      <dgm:prSet/>
      <dgm:spPr/>
      <dgm:t>
        <a:bodyPr/>
        <a:lstStyle/>
        <a:p>
          <a:endParaRPr lang="en-US">
            <a:solidFill>
              <a:sysClr val="windowText" lastClr="000000"/>
            </a:solidFill>
          </a:endParaRPr>
        </a:p>
      </dgm:t>
    </dgm:pt>
    <dgm:pt modelId="{90A01054-A21A-4270-B31A-3613CA31BD51}">
      <dgm:prSet phldrT="[Text]"/>
      <dgm:spPr/>
      <dgm:t>
        <a:bodyPr/>
        <a:lstStyle/>
        <a:p>
          <a:r>
            <a:rPr lang="en-US" dirty="0" smtClean="0">
              <a:solidFill>
                <a:schemeClr val="bg1"/>
              </a:solidFill>
            </a:rPr>
            <a:t>Backup</a:t>
          </a:r>
          <a:endParaRPr lang="en-US" dirty="0">
            <a:solidFill>
              <a:schemeClr val="bg1"/>
            </a:solidFill>
          </a:endParaRPr>
        </a:p>
      </dgm:t>
    </dgm:pt>
    <dgm:pt modelId="{C48C2FA7-34CA-4B87-A99F-41533B5A3D6F}" type="parTrans" cxnId="{C87E78E9-FE29-418C-8303-E31B36B5BDAF}">
      <dgm:prSet/>
      <dgm:spPr/>
      <dgm:t>
        <a:bodyPr/>
        <a:lstStyle/>
        <a:p>
          <a:endParaRPr lang="en-US">
            <a:solidFill>
              <a:sysClr val="windowText" lastClr="000000"/>
            </a:solidFill>
          </a:endParaRPr>
        </a:p>
      </dgm:t>
    </dgm:pt>
    <dgm:pt modelId="{200540A1-F20E-4CC5-B359-99AA8F10CD96}" type="sibTrans" cxnId="{C87E78E9-FE29-418C-8303-E31B36B5BDAF}">
      <dgm:prSet/>
      <dgm:spPr/>
      <dgm:t>
        <a:bodyPr/>
        <a:lstStyle/>
        <a:p>
          <a:endParaRPr lang="en-US">
            <a:solidFill>
              <a:sysClr val="windowText" lastClr="000000"/>
            </a:solidFill>
          </a:endParaRPr>
        </a:p>
      </dgm:t>
    </dgm:pt>
    <dgm:pt modelId="{16AB2F75-6DB9-4544-BBC9-719E35BBC649}">
      <dgm:prSet phldrT="[Text]"/>
      <dgm:spPr/>
      <dgm:t>
        <a:bodyPr/>
        <a:lstStyle/>
        <a:p>
          <a:r>
            <a:rPr lang="en-US" dirty="0" smtClean="0">
              <a:solidFill>
                <a:schemeClr val="bg1"/>
              </a:solidFill>
            </a:rPr>
            <a:t>HSM</a:t>
          </a:r>
          <a:endParaRPr lang="en-US" dirty="0">
            <a:solidFill>
              <a:schemeClr val="bg1"/>
            </a:solidFill>
          </a:endParaRPr>
        </a:p>
      </dgm:t>
    </dgm:pt>
    <dgm:pt modelId="{102AF694-FE68-465B-8D0B-FE34953F1068}" type="parTrans" cxnId="{B66375A3-F5B1-4333-AA2C-6230238E7E17}">
      <dgm:prSet/>
      <dgm:spPr/>
      <dgm:t>
        <a:bodyPr/>
        <a:lstStyle/>
        <a:p>
          <a:endParaRPr lang="en-US">
            <a:solidFill>
              <a:sysClr val="windowText" lastClr="000000"/>
            </a:solidFill>
          </a:endParaRPr>
        </a:p>
      </dgm:t>
    </dgm:pt>
    <dgm:pt modelId="{633C5697-A75E-43A7-8ECB-F5EADEB2DE60}" type="sibTrans" cxnId="{B66375A3-F5B1-4333-AA2C-6230238E7E17}">
      <dgm:prSet/>
      <dgm:spPr/>
      <dgm:t>
        <a:bodyPr/>
        <a:lstStyle/>
        <a:p>
          <a:endParaRPr lang="en-US">
            <a:solidFill>
              <a:sysClr val="windowText" lastClr="000000"/>
            </a:solidFill>
          </a:endParaRPr>
        </a:p>
      </dgm:t>
    </dgm:pt>
    <dgm:pt modelId="{602F19B0-828D-490C-8883-9C66C3A37D0C}">
      <dgm:prSet phldrT="[Text]"/>
      <dgm:spPr/>
      <dgm:t>
        <a:bodyPr/>
        <a:lstStyle/>
        <a:p>
          <a:r>
            <a:rPr lang="en-US" dirty="0" smtClean="0">
              <a:solidFill>
                <a:schemeClr val="bg1"/>
              </a:solidFill>
            </a:rPr>
            <a:t>Security</a:t>
          </a:r>
          <a:endParaRPr lang="en-US" dirty="0">
            <a:solidFill>
              <a:schemeClr val="bg1"/>
            </a:solidFill>
          </a:endParaRPr>
        </a:p>
      </dgm:t>
    </dgm:pt>
    <dgm:pt modelId="{FD9687E4-C7BE-4BDE-AEA1-08CBB6610E86}" type="parTrans" cxnId="{BD9DF0DD-058F-4FBD-B3BE-13B94ACA9070}">
      <dgm:prSet/>
      <dgm:spPr/>
      <dgm:t>
        <a:bodyPr/>
        <a:lstStyle/>
        <a:p>
          <a:endParaRPr lang="en-US">
            <a:solidFill>
              <a:sysClr val="windowText" lastClr="000000"/>
            </a:solidFill>
          </a:endParaRPr>
        </a:p>
      </dgm:t>
    </dgm:pt>
    <dgm:pt modelId="{FDC40883-70FD-44BF-9845-1D471C1E9880}" type="sibTrans" cxnId="{BD9DF0DD-058F-4FBD-B3BE-13B94ACA9070}">
      <dgm:prSet/>
      <dgm:spPr/>
      <dgm:t>
        <a:bodyPr/>
        <a:lstStyle/>
        <a:p>
          <a:endParaRPr lang="en-US">
            <a:solidFill>
              <a:sysClr val="windowText" lastClr="000000"/>
            </a:solidFill>
          </a:endParaRPr>
        </a:p>
      </dgm:t>
    </dgm:pt>
    <dgm:pt modelId="{6710C821-B694-4BD1-BA6D-BD0D55934AC0}">
      <dgm:prSet phldrT="[Text]"/>
      <dgm:spPr/>
      <dgm:t>
        <a:bodyPr/>
        <a:lstStyle/>
        <a:p>
          <a:r>
            <a:rPr lang="en-US" dirty="0" smtClean="0">
              <a:solidFill>
                <a:schemeClr val="bg1"/>
              </a:solidFill>
            </a:rPr>
            <a:t>Archive</a:t>
          </a:r>
          <a:endParaRPr lang="en-US" dirty="0">
            <a:solidFill>
              <a:schemeClr val="bg1"/>
            </a:solidFill>
          </a:endParaRPr>
        </a:p>
      </dgm:t>
    </dgm:pt>
    <dgm:pt modelId="{3C9BEF12-62F3-4AA6-B161-AF2C1711898F}" type="parTrans" cxnId="{40E933F3-42B7-4D35-A8CC-4035075DDD0C}">
      <dgm:prSet/>
      <dgm:spPr/>
      <dgm:t>
        <a:bodyPr/>
        <a:lstStyle/>
        <a:p>
          <a:endParaRPr lang="en-US">
            <a:solidFill>
              <a:sysClr val="windowText" lastClr="000000"/>
            </a:solidFill>
          </a:endParaRPr>
        </a:p>
      </dgm:t>
    </dgm:pt>
    <dgm:pt modelId="{2C4FBA33-71B8-4572-92B3-E0CC2584F9A2}" type="sibTrans" cxnId="{40E933F3-42B7-4D35-A8CC-4035075DDD0C}">
      <dgm:prSet/>
      <dgm:spPr/>
      <dgm:t>
        <a:bodyPr/>
        <a:lstStyle/>
        <a:p>
          <a:endParaRPr lang="en-US">
            <a:solidFill>
              <a:sysClr val="windowText" lastClr="000000"/>
            </a:solidFill>
          </a:endParaRPr>
        </a:p>
      </dgm:t>
    </dgm:pt>
    <dgm:pt modelId="{DEE35013-BE3E-4CAC-988E-E9168F90B302}">
      <dgm:prSet phldrT="[Text]"/>
      <dgm:spPr/>
      <dgm:t>
        <a:bodyPr/>
        <a:lstStyle/>
        <a:p>
          <a:r>
            <a:rPr lang="en-US" dirty="0" smtClean="0">
              <a:solidFill>
                <a:schemeClr val="bg1"/>
              </a:solidFill>
            </a:rPr>
            <a:t>Encryption</a:t>
          </a:r>
          <a:endParaRPr lang="en-US" dirty="0">
            <a:solidFill>
              <a:schemeClr val="bg1"/>
            </a:solidFill>
          </a:endParaRPr>
        </a:p>
      </dgm:t>
    </dgm:pt>
    <dgm:pt modelId="{0DC83487-05D3-4E98-A382-9DB9F3EE8FF4}" type="parTrans" cxnId="{3065932A-AE88-4785-B801-B859791138B2}">
      <dgm:prSet/>
      <dgm:spPr/>
      <dgm:t>
        <a:bodyPr/>
        <a:lstStyle/>
        <a:p>
          <a:endParaRPr lang="en-US">
            <a:solidFill>
              <a:sysClr val="windowText" lastClr="000000"/>
            </a:solidFill>
          </a:endParaRPr>
        </a:p>
      </dgm:t>
    </dgm:pt>
    <dgm:pt modelId="{FD202584-CA99-4383-8087-913F03FB2F16}" type="sibTrans" cxnId="{3065932A-AE88-4785-B801-B859791138B2}">
      <dgm:prSet/>
      <dgm:spPr/>
      <dgm:t>
        <a:bodyPr/>
        <a:lstStyle/>
        <a:p>
          <a:endParaRPr lang="en-US">
            <a:solidFill>
              <a:sysClr val="windowText" lastClr="000000"/>
            </a:solidFill>
          </a:endParaRPr>
        </a:p>
      </dgm:t>
    </dgm:pt>
    <dgm:pt modelId="{FC56C39E-8036-4350-8758-A58BC4A0B863}">
      <dgm:prSet phldrT="[Text]"/>
      <dgm:spPr/>
      <dgm:t>
        <a:bodyPr/>
        <a:lstStyle/>
        <a:p>
          <a:r>
            <a:rPr lang="en-US" dirty="0" smtClean="0">
              <a:solidFill>
                <a:schemeClr val="bg1"/>
              </a:solidFill>
            </a:rPr>
            <a:t>Expiration</a:t>
          </a:r>
          <a:endParaRPr lang="en-US" dirty="0">
            <a:solidFill>
              <a:schemeClr val="bg1"/>
            </a:solidFill>
          </a:endParaRPr>
        </a:p>
      </dgm:t>
    </dgm:pt>
    <dgm:pt modelId="{9B626B0A-3D39-4C0C-9B79-68DA1FBC7679}" type="parTrans" cxnId="{42B05366-F6A8-43A6-BF36-17CA4BD97C55}">
      <dgm:prSet/>
      <dgm:spPr/>
      <dgm:t>
        <a:bodyPr/>
        <a:lstStyle/>
        <a:p>
          <a:endParaRPr lang="en-US">
            <a:solidFill>
              <a:sysClr val="windowText" lastClr="000000"/>
            </a:solidFill>
          </a:endParaRPr>
        </a:p>
      </dgm:t>
    </dgm:pt>
    <dgm:pt modelId="{94968B71-8344-4BFC-AB90-6C01CFB399A7}" type="sibTrans" cxnId="{42B05366-F6A8-43A6-BF36-17CA4BD97C55}">
      <dgm:prSet/>
      <dgm:spPr/>
      <dgm:t>
        <a:bodyPr/>
        <a:lstStyle/>
        <a:p>
          <a:endParaRPr lang="en-US">
            <a:solidFill>
              <a:sysClr val="windowText" lastClr="000000"/>
            </a:solidFill>
          </a:endParaRPr>
        </a:p>
      </dgm:t>
    </dgm:pt>
    <dgm:pt modelId="{576F3D95-886C-4FDC-B0EE-E75ED098D0B1}">
      <dgm:prSet phldrT="[Text]"/>
      <dgm:spPr/>
      <dgm:t>
        <a:bodyPr/>
        <a:lstStyle/>
        <a:p>
          <a:r>
            <a:rPr lang="en-US" dirty="0" smtClean="0">
              <a:solidFill>
                <a:schemeClr val="bg1"/>
              </a:solidFill>
            </a:rPr>
            <a:t>Replication</a:t>
          </a:r>
          <a:endParaRPr lang="en-US" dirty="0">
            <a:solidFill>
              <a:schemeClr val="bg1"/>
            </a:solidFill>
          </a:endParaRPr>
        </a:p>
      </dgm:t>
    </dgm:pt>
    <dgm:pt modelId="{F440921B-D106-4E84-88D7-BF2BAAD66029}" type="parTrans" cxnId="{A2C0E12E-568E-4C40-A135-23E6988FBEF7}">
      <dgm:prSet/>
      <dgm:spPr/>
      <dgm:t>
        <a:bodyPr/>
        <a:lstStyle/>
        <a:p>
          <a:endParaRPr lang="en-US"/>
        </a:p>
      </dgm:t>
    </dgm:pt>
    <dgm:pt modelId="{C05562F0-6366-4CFC-A5F1-CAC037754315}" type="sibTrans" cxnId="{A2C0E12E-568E-4C40-A135-23E6988FBEF7}">
      <dgm:prSet/>
      <dgm:spPr/>
      <dgm:t>
        <a:bodyPr/>
        <a:lstStyle/>
        <a:p>
          <a:endParaRPr lang="en-US"/>
        </a:p>
      </dgm:t>
    </dgm:pt>
    <dgm:pt modelId="{F60E530C-96DB-43B9-9999-AB8FB9915D78}" type="pres">
      <dgm:prSet presAssocID="{292A14BC-EBC7-40D7-BFF8-04983DBD1C57}" presName="cycle" presStyleCnt="0">
        <dgm:presLayoutVars>
          <dgm:chMax val="1"/>
          <dgm:dir/>
          <dgm:animLvl val="ctr"/>
          <dgm:resizeHandles val="exact"/>
        </dgm:presLayoutVars>
      </dgm:prSet>
      <dgm:spPr/>
      <dgm:t>
        <a:bodyPr/>
        <a:lstStyle/>
        <a:p>
          <a:endParaRPr lang="en-US"/>
        </a:p>
      </dgm:t>
    </dgm:pt>
    <dgm:pt modelId="{49471DEE-8DBD-4D25-A209-7972075FA17D}" type="pres">
      <dgm:prSet presAssocID="{A77535EB-0442-4631-B3C5-7B108E80439D}" presName="centerShape" presStyleLbl="node0" presStyleIdx="0" presStyleCnt="1" custLinFactNeighborX="-1643" custLinFactNeighborY="-9218"/>
      <dgm:spPr/>
      <dgm:t>
        <a:bodyPr/>
        <a:lstStyle/>
        <a:p>
          <a:endParaRPr lang="en-US"/>
        </a:p>
      </dgm:t>
    </dgm:pt>
    <dgm:pt modelId="{6ABE726E-C512-47B1-A439-D0081CE2EE3F}" type="pres">
      <dgm:prSet presAssocID="{F440921B-D106-4E84-88D7-BF2BAAD66029}" presName="parTrans" presStyleLbl="bgSibTrans2D1" presStyleIdx="0" presStyleCnt="7"/>
      <dgm:spPr/>
      <dgm:t>
        <a:bodyPr/>
        <a:lstStyle/>
        <a:p>
          <a:endParaRPr lang="en-US"/>
        </a:p>
      </dgm:t>
    </dgm:pt>
    <dgm:pt modelId="{5EB5089B-8EF5-4EFD-B915-680CBDC0CFCC}" type="pres">
      <dgm:prSet presAssocID="{576F3D95-886C-4FDC-B0EE-E75ED098D0B1}" presName="node" presStyleLbl="node1" presStyleIdx="0" presStyleCnt="7">
        <dgm:presLayoutVars>
          <dgm:bulletEnabled val="1"/>
        </dgm:presLayoutVars>
      </dgm:prSet>
      <dgm:spPr/>
      <dgm:t>
        <a:bodyPr/>
        <a:lstStyle/>
        <a:p>
          <a:endParaRPr lang="en-US"/>
        </a:p>
      </dgm:t>
    </dgm:pt>
    <dgm:pt modelId="{6FF3E861-47C6-4A83-A9A2-1726565DF909}" type="pres">
      <dgm:prSet presAssocID="{C48C2FA7-34CA-4B87-A99F-41533B5A3D6F}" presName="parTrans" presStyleLbl="bgSibTrans2D1" presStyleIdx="1" presStyleCnt="7" custScaleX="83300"/>
      <dgm:spPr/>
      <dgm:t>
        <a:bodyPr/>
        <a:lstStyle/>
        <a:p>
          <a:endParaRPr lang="en-US"/>
        </a:p>
      </dgm:t>
    </dgm:pt>
    <dgm:pt modelId="{D2DC5982-2579-42A2-9933-89E65D0501D7}" type="pres">
      <dgm:prSet presAssocID="{90A01054-A21A-4270-B31A-3613CA31BD51}" presName="node" presStyleLbl="node1" presStyleIdx="1" presStyleCnt="7">
        <dgm:presLayoutVars>
          <dgm:bulletEnabled val="1"/>
        </dgm:presLayoutVars>
      </dgm:prSet>
      <dgm:spPr/>
      <dgm:t>
        <a:bodyPr/>
        <a:lstStyle/>
        <a:p>
          <a:endParaRPr lang="en-US"/>
        </a:p>
      </dgm:t>
    </dgm:pt>
    <dgm:pt modelId="{9F3DEE1E-C47C-4014-B49D-9A09A193A6DC}" type="pres">
      <dgm:prSet presAssocID="{102AF694-FE68-465B-8D0B-FE34953F1068}" presName="parTrans" presStyleLbl="bgSibTrans2D1" presStyleIdx="2" presStyleCnt="7" custScaleX="85199"/>
      <dgm:spPr/>
      <dgm:t>
        <a:bodyPr/>
        <a:lstStyle/>
        <a:p>
          <a:endParaRPr lang="en-US"/>
        </a:p>
      </dgm:t>
    </dgm:pt>
    <dgm:pt modelId="{082AA637-84EB-4DBA-992B-2530B6501D1C}" type="pres">
      <dgm:prSet presAssocID="{16AB2F75-6DB9-4544-BBC9-719E35BBC649}" presName="node" presStyleLbl="node1" presStyleIdx="2" presStyleCnt="7">
        <dgm:presLayoutVars>
          <dgm:bulletEnabled val="1"/>
        </dgm:presLayoutVars>
      </dgm:prSet>
      <dgm:spPr/>
      <dgm:t>
        <a:bodyPr/>
        <a:lstStyle/>
        <a:p>
          <a:endParaRPr lang="en-US"/>
        </a:p>
      </dgm:t>
    </dgm:pt>
    <dgm:pt modelId="{9461BB56-F172-4973-A83C-95BA922350C8}" type="pres">
      <dgm:prSet presAssocID="{FD9687E4-C7BE-4BDE-AEA1-08CBB6610E86}" presName="parTrans" presStyleLbl="bgSibTrans2D1" presStyleIdx="3" presStyleCnt="7" custScaleX="86403"/>
      <dgm:spPr/>
      <dgm:t>
        <a:bodyPr/>
        <a:lstStyle/>
        <a:p>
          <a:endParaRPr lang="en-US"/>
        </a:p>
      </dgm:t>
    </dgm:pt>
    <dgm:pt modelId="{EE098CD3-1634-4C91-9A3D-C3BD75CDDA81}" type="pres">
      <dgm:prSet presAssocID="{602F19B0-828D-490C-8883-9C66C3A37D0C}" presName="node" presStyleLbl="node1" presStyleIdx="3" presStyleCnt="7">
        <dgm:presLayoutVars>
          <dgm:bulletEnabled val="1"/>
        </dgm:presLayoutVars>
      </dgm:prSet>
      <dgm:spPr/>
      <dgm:t>
        <a:bodyPr/>
        <a:lstStyle/>
        <a:p>
          <a:endParaRPr lang="en-US"/>
        </a:p>
      </dgm:t>
    </dgm:pt>
    <dgm:pt modelId="{DB8DE803-7B38-4EA5-8A0C-33AE8478A46B}" type="pres">
      <dgm:prSet presAssocID="{3C9BEF12-62F3-4AA6-B161-AF2C1711898F}" presName="parTrans" presStyleLbl="bgSibTrans2D1" presStyleIdx="4" presStyleCnt="7" custScaleX="86019"/>
      <dgm:spPr/>
      <dgm:t>
        <a:bodyPr/>
        <a:lstStyle/>
        <a:p>
          <a:endParaRPr lang="en-US"/>
        </a:p>
      </dgm:t>
    </dgm:pt>
    <dgm:pt modelId="{366A8CA6-88D9-4333-BA8D-E31484A9868A}" type="pres">
      <dgm:prSet presAssocID="{6710C821-B694-4BD1-BA6D-BD0D55934AC0}" presName="node" presStyleLbl="node1" presStyleIdx="4" presStyleCnt="7">
        <dgm:presLayoutVars>
          <dgm:bulletEnabled val="1"/>
        </dgm:presLayoutVars>
      </dgm:prSet>
      <dgm:spPr/>
      <dgm:t>
        <a:bodyPr/>
        <a:lstStyle/>
        <a:p>
          <a:endParaRPr lang="en-US"/>
        </a:p>
      </dgm:t>
    </dgm:pt>
    <dgm:pt modelId="{F11587FE-49B3-458E-A51C-BE7FA988666E}" type="pres">
      <dgm:prSet presAssocID="{0DC83487-05D3-4E98-A382-9DB9F3EE8FF4}" presName="parTrans" presStyleLbl="bgSibTrans2D1" presStyleIdx="5" presStyleCnt="7" custScaleX="68633" custLinFactNeighborX="-1256" custLinFactNeighborY="-683"/>
      <dgm:spPr/>
      <dgm:t>
        <a:bodyPr/>
        <a:lstStyle/>
        <a:p>
          <a:endParaRPr lang="en-US"/>
        </a:p>
      </dgm:t>
    </dgm:pt>
    <dgm:pt modelId="{6B067299-FAAF-467F-BC85-AF9F4AD828FD}" type="pres">
      <dgm:prSet presAssocID="{DEE35013-BE3E-4CAC-988E-E9168F90B302}" presName="node" presStyleLbl="node1" presStyleIdx="5" presStyleCnt="7">
        <dgm:presLayoutVars>
          <dgm:bulletEnabled val="1"/>
        </dgm:presLayoutVars>
      </dgm:prSet>
      <dgm:spPr/>
      <dgm:t>
        <a:bodyPr/>
        <a:lstStyle/>
        <a:p>
          <a:endParaRPr lang="en-US"/>
        </a:p>
      </dgm:t>
    </dgm:pt>
    <dgm:pt modelId="{AC52D211-CB1C-4CE5-8C58-4CCC43784397}" type="pres">
      <dgm:prSet presAssocID="{9B626B0A-3D39-4C0C-9B79-68DA1FBC7679}" presName="parTrans" presStyleLbl="bgSibTrans2D1" presStyleIdx="6" presStyleCnt="7" custScaleX="74244"/>
      <dgm:spPr/>
      <dgm:t>
        <a:bodyPr/>
        <a:lstStyle/>
        <a:p>
          <a:endParaRPr lang="en-US"/>
        </a:p>
      </dgm:t>
    </dgm:pt>
    <dgm:pt modelId="{F04F78D0-2AE5-4D08-929C-5ED6F22C2AE5}" type="pres">
      <dgm:prSet presAssocID="{FC56C39E-8036-4350-8758-A58BC4A0B863}" presName="node" presStyleLbl="node1" presStyleIdx="6" presStyleCnt="7">
        <dgm:presLayoutVars>
          <dgm:bulletEnabled val="1"/>
        </dgm:presLayoutVars>
      </dgm:prSet>
      <dgm:spPr/>
      <dgm:t>
        <a:bodyPr/>
        <a:lstStyle/>
        <a:p>
          <a:endParaRPr lang="en-US"/>
        </a:p>
      </dgm:t>
    </dgm:pt>
  </dgm:ptLst>
  <dgm:cxnLst>
    <dgm:cxn modelId="{B66375A3-F5B1-4333-AA2C-6230238E7E17}" srcId="{A77535EB-0442-4631-B3C5-7B108E80439D}" destId="{16AB2F75-6DB9-4544-BBC9-719E35BBC649}" srcOrd="2" destOrd="0" parTransId="{102AF694-FE68-465B-8D0B-FE34953F1068}" sibTransId="{633C5697-A75E-43A7-8ECB-F5EADEB2DE60}"/>
    <dgm:cxn modelId="{C87E78E9-FE29-418C-8303-E31B36B5BDAF}" srcId="{A77535EB-0442-4631-B3C5-7B108E80439D}" destId="{90A01054-A21A-4270-B31A-3613CA31BD51}" srcOrd="1" destOrd="0" parTransId="{C48C2FA7-34CA-4B87-A99F-41533B5A3D6F}" sibTransId="{200540A1-F20E-4CC5-B359-99AA8F10CD96}"/>
    <dgm:cxn modelId="{71BD8CD3-EA2A-4D53-A64A-0AC7465BC083}" type="presOf" srcId="{102AF694-FE68-465B-8D0B-FE34953F1068}" destId="{9F3DEE1E-C47C-4014-B49D-9A09A193A6DC}" srcOrd="0" destOrd="0" presId="urn:microsoft.com/office/officeart/2005/8/layout/radial4#1"/>
    <dgm:cxn modelId="{C4572D1D-1788-43D0-B091-F679C3C2F67C}" type="presOf" srcId="{16AB2F75-6DB9-4544-BBC9-719E35BBC649}" destId="{082AA637-84EB-4DBA-992B-2530B6501D1C}" srcOrd="0" destOrd="0" presId="urn:microsoft.com/office/officeart/2005/8/layout/radial4#1"/>
    <dgm:cxn modelId="{217F037B-303E-474B-9AFD-FAA390F5CF1C}" type="presOf" srcId="{FD9687E4-C7BE-4BDE-AEA1-08CBB6610E86}" destId="{9461BB56-F172-4973-A83C-95BA922350C8}" srcOrd="0" destOrd="0" presId="urn:microsoft.com/office/officeart/2005/8/layout/radial4#1"/>
    <dgm:cxn modelId="{76BF5668-7E17-4D23-BCF5-A2EA594BBB84}" type="presOf" srcId="{576F3D95-886C-4FDC-B0EE-E75ED098D0B1}" destId="{5EB5089B-8EF5-4EFD-B915-680CBDC0CFCC}" srcOrd="0" destOrd="0" presId="urn:microsoft.com/office/officeart/2005/8/layout/radial4#1"/>
    <dgm:cxn modelId="{7C684687-4A9A-41D9-96B9-457A41F0DC47}" type="presOf" srcId="{9B626B0A-3D39-4C0C-9B79-68DA1FBC7679}" destId="{AC52D211-CB1C-4CE5-8C58-4CCC43784397}" srcOrd="0" destOrd="0" presId="urn:microsoft.com/office/officeart/2005/8/layout/radial4#1"/>
    <dgm:cxn modelId="{3641F6C8-64D0-4635-BEDE-0F1BC6978284}" type="presOf" srcId="{C48C2FA7-34CA-4B87-A99F-41533B5A3D6F}" destId="{6FF3E861-47C6-4A83-A9A2-1726565DF909}" srcOrd="0" destOrd="0" presId="urn:microsoft.com/office/officeart/2005/8/layout/radial4#1"/>
    <dgm:cxn modelId="{CE310FF4-E3D5-4F93-A0BD-451B5F3B0F0F}" type="presOf" srcId="{FC56C39E-8036-4350-8758-A58BC4A0B863}" destId="{F04F78D0-2AE5-4D08-929C-5ED6F22C2AE5}" srcOrd="0" destOrd="0" presId="urn:microsoft.com/office/officeart/2005/8/layout/radial4#1"/>
    <dgm:cxn modelId="{A2C0E12E-568E-4C40-A135-23E6988FBEF7}" srcId="{A77535EB-0442-4631-B3C5-7B108E80439D}" destId="{576F3D95-886C-4FDC-B0EE-E75ED098D0B1}" srcOrd="0" destOrd="0" parTransId="{F440921B-D106-4E84-88D7-BF2BAAD66029}" sibTransId="{C05562F0-6366-4CFC-A5F1-CAC037754315}"/>
    <dgm:cxn modelId="{FD210505-D697-4869-87CD-268B00FDAC36}" type="presOf" srcId="{DEE35013-BE3E-4CAC-988E-E9168F90B302}" destId="{6B067299-FAAF-467F-BC85-AF9F4AD828FD}" srcOrd="0" destOrd="0" presId="urn:microsoft.com/office/officeart/2005/8/layout/radial4#1"/>
    <dgm:cxn modelId="{BD9DF0DD-058F-4FBD-B3BE-13B94ACA9070}" srcId="{A77535EB-0442-4631-B3C5-7B108E80439D}" destId="{602F19B0-828D-490C-8883-9C66C3A37D0C}" srcOrd="3" destOrd="0" parTransId="{FD9687E4-C7BE-4BDE-AEA1-08CBB6610E86}" sibTransId="{FDC40883-70FD-44BF-9845-1D471C1E9880}"/>
    <dgm:cxn modelId="{69CAAAE1-ED89-4339-A103-F70523A778F3}" type="presOf" srcId="{292A14BC-EBC7-40D7-BFF8-04983DBD1C57}" destId="{F60E530C-96DB-43B9-9999-AB8FB9915D78}" srcOrd="0" destOrd="0" presId="urn:microsoft.com/office/officeart/2005/8/layout/radial4#1"/>
    <dgm:cxn modelId="{40E933F3-42B7-4D35-A8CC-4035075DDD0C}" srcId="{A77535EB-0442-4631-B3C5-7B108E80439D}" destId="{6710C821-B694-4BD1-BA6D-BD0D55934AC0}" srcOrd="4" destOrd="0" parTransId="{3C9BEF12-62F3-4AA6-B161-AF2C1711898F}" sibTransId="{2C4FBA33-71B8-4572-92B3-E0CC2584F9A2}"/>
    <dgm:cxn modelId="{D07A86AD-B9DB-448E-BC45-B19FDC73F299}" type="presOf" srcId="{6710C821-B694-4BD1-BA6D-BD0D55934AC0}" destId="{366A8CA6-88D9-4333-BA8D-E31484A9868A}" srcOrd="0" destOrd="0" presId="urn:microsoft.com/office/officeart/2005/8/layout/radial4#1"/>
    <dgm:cxn modelId="{E6E81D52-91AA-421B-932D-5FC17E5DF406}" type="presOf" srcId="{A77535EB-0442-4631-B3C5-7B108E80439D}" destId="{49471DEE-8DBD-4D25-A209-7972075FA17D}" srcOrd="0" destOrd="0" presId="urn:microsoft.com/office/officeart/2005/8/layout/radial4#1"/>
    <dgm:cxn modelId="{42B05366-F6A8-43A6-BF36-17CA4BD97C55}" srcId="{A77535EB-0442-4631-B3C5-7B108E80439D}" destId="{FC56C39E-8036-4350-8758-A58BC4A0B863}" srcOrd="6" destOrd="0" parTransId="{9B626B0A-3D39-4C0C-9B79-68DA1FBC7679}" sibTransId="{94968B71-8344-4BFC-AB90-6C01CFB399A7}"/>
    <dgm:cxn modelId="{41674095-EB6E-4639-A189-2889B7E58510}" type="presOf" srcId="{602F19B0-828D-490C-8883-9C66C3A37D0C}" destId="{EE098CD3-1634-4C91-9A3D-C3BD75CDDA81}" srcOrd="0" destOrd="0" presId="urn:microsoft.com/office/officeart/2005/8/layout/radial4#1"/>
    <dgm:cxn modelId="{41528BBC-D487-4804-90A8-C5F004BDE324}" type="presOf" srcId="{3C9BEF12-62F3-4AA6-B161-AF2C1711898F}" destId="{DB8DE803-7B38-4EA5-8A0C-33AE8478A46B}" srcOrd="0" destOrd="0" presId="urn:microsoft.com/office/officeart/2005/8/layout/radial4#1"/>
    <dgm:cxn modelId="{0392ABF2-2CB1-423F-A54D-3AB2A902DD18}" srcId="{292A14BC-EBC7-40D7-BFF8-04983DBD1C57}" destId="{A77535EB-0442-4631-B3C5-7B108E80439D}" srcOrd="0" destOrd="0" parTransId="{A6F757A2-3B2A-48F2-85B4-A6DD322865A3}" sibTransId="{98D6BE75-C4FF-40D5-893E-15E7390C605C}"/>
    <dgm:cxn modelId="{9628D30D-6A8C-4FBA-BD4C-633A107DC588}" type="presOf" srcId="{0DC83487-05D3-4E98-A382-9DB9F3EE8FF4}" destId="{F11587FE-49B3-458E-A51C-BE7FA988666E}" srcOrd="0" destOrd="0" presId="urn:microsoft.com/office/officeart/2005/8/layout/radial4#1"/>
    <dgm:cxn modelId="{25919DE2-C9AB-45E7-B500-AD631E548242}" type="presOf" srcId="{90A01054-A21A-4270-B31A-3613CA31BD51}" destId="{D2DC5982-2579-42A2-9933-89E65D0501D7}" srcOrd="0" destOrd="0" presId="urn:microsoft.com/office/officeart/2005/8/layout/radial4#1"/>
    <dgm:cxn modelId="{9B0D15BC-436C-4DD8-9B84-52E51DFD4CBA}" type="presOf" srcId="{F440921B-D106-4E84-88D7-BF2BAAD66029}" destId="{6ABE726E-C512-47B1-A439-D0081CE2EE3F}" srcOrd="0" destOrd="0" presId="urn:microsoft.com/office/officeart/2005/8/layout/radial4#1"/>
    <dgm:cxn modelId="{3065932A-AE88-4785-B801-B859791138B2}" srcId="{A77535EB-0442-4631-B3C5-7B108E80439D}" destId="{DEE35013-BE3E-4CAC-988E-E9168F90B302}" srcOrd="5" destOrd="0" parTransId="{0DC83487-05D3-4E98-A382-9DB9F3EE8FF4}" sibTransId="{FD202584-CA99-4383-8087-913F03FB2F16}"/>
    <dgm:cxn modelId="{F5297F63-B581-4677-B813-6FEA15B4BC97}" type="presParOf" srcId="{F60E530C-96DB-43B9-9999-AB8FB9915D78}" destId="{49471DEE-8DBD-4D25-A209-7972075FA17D}" srcOrd="0" destOrd="0" presId="urn:microsoft.com/office/officeart/2005/8/layout/radial4#1"/>
    <dgm:cxn modelId="{D6A78F37-0803-40D7-8D98-0A91C1C4258D}" type="presParOf" srcId="{F60E530C-96DB-43B9-9999-AB8FB9915D78}" destId="{6ABE726E-C512-47B1-A439-D0081CE2EE3F}" srcOrd="1" destOrd="0" presId="urn:microsoft.com/office/officeart/2005/8/layout/radial4#1"/>
    <dgm:cxn modelId="{E7AAF95F-7B0F-44E7-B53B-3C29214E6687}" type="presParOf" srcId="{F60E530C-96DB-43B9-9999-AB8FB9915D78}" destId="{5EB5089B-8EF5-4EFD-B915-680CBDC0CFCC}" srcOrd="2" destOrd="0" presId="urn:microsoft.com/office/officeart/2005/8/layout/radial4#1"/>
    <dgm:cxn modelId="{5FF783AD-F157-4000-A6F5-2D0D751E8D62}" type="presParOf" srcId="{F60E530C-96DB-43B9-9999-AB8FB9915D78}" destId="{6FF3E861-47C6-4A83-A9A2-1726565DF909}" srcOrd="3" destOrd="0" presId="urn:microsoft.com/office/officeart/2005/8/layout/radial4#1"/>
    <dgm:cxn modelId="{11520DFB-E937-4C07-960A-330A5DAB64BA}" type="presParOf" srcId="{F60E530C-96DB-43B9-9999-AB8FB9915D78}" destId="{D2DC5982-2579-42A2-9933-89E65D0501D7}" srcOrd="4" destOrd="0" presId="urn:microsoft.com/office/officeart/2005/8/layout/radial4#1"/>
    <dgm:cxn modelId="{A09B1640-4C41-463A-AA36-EBAEB9B4B4ED}" type="presParOf" srcId="{F60E530C-96DB-43B9-9999-AB8FB9915D78}" destId="{9F3DEE1E-C47C-4014-B49D-9A09A193A6DC}" srcOrd="5" destOrd="0" presId="urn:microsoft.com/office/officeart/2005/8/layout/radial4#1"/>
    <dgm:cxn modelId="{25C46123-C83F-4C7F-8C9C-8F07CE337C80}" type="presParOf" srcId="{F60E530C-96DB-43B9-9999-AB8FB9915D78}" destId="{082AA637-84EB-4DBA-992B-2530B6501D1C}" srcOrd="6" destOrd="0" presId="urn:microsoft.com/office/officeart/2005/8/layout/radial4#1"/>
    <dgm:cxn modelId="{E83458C9-990B-4654-A812-5F2DF17F278F}" type="presParOf" srcId="{F60E530C-96DB-43B9-9999-AB8FB9915D78}" destId="{9461BB56-F172-4973-A83C-95BA922350C8}" srcOrd="7" destOrd="0" presId="urn:microsoft.com/office/officeart/2005/8/layout/radial4#1"/>
    <dgm:cxn modelId="{C10AC17B-FF0D-47C3-A03B-C570A3FC7DB5}" type="presParOf" srcId="{F60E530C-96DB-43B9-9999-AB8FB9915D78}" destId="{EE098CD3-1634-4C91-9A3D-C3BD75CDDA81}" srcOrd="8" destOrd="0" presId="urn:microsoft.com/office/officeart/2005/8/layout/radial4#1"/>
    <dgm:cxn modelId="{6729EE7C-3448-43B9-BCF1-9A3E42F0C670}" type="presParOf" srcId="{F60E530C-96DB-43B9-9999-AB8FB9915D78}" destId="{DB8DE803-7B38-4EA5-8A0C-33AE8478A46B}" srcOrd="9" destOrd="0" presId="urn:microsoft.com/office/officeart/2005/8/layout/radial4#1"/>
    <dgm:cxn modelId="{A9CC0FF8-37F2-4FD6-9CD1-8B164162B3BB}" type="presParOf" srcId="{F60E530C-96DB-43B9-9999-AB8FB9915D78}" destId="{366A8CA6-88D9-4333-BA8D-E31484A9868A}" srcOrd="10" destOrd="0" presId="urn:microsoft.com/office/officeart/2005/8/layout/radial4#1"/>
    <dgm:cxn modelId="{9D1CF6A4-CF30-47DC-8F65-3840F5A0AFE3}" type="presParOf" srcId="{F60E530C-96DB-43B9-9999-AB8FB9915D78}" destId="{F11587FE-49B3-458E-A51C-BE7FA988666E}" srcOrd="11" destOrd="0" presId="urn:microsoft.com/office/officeart/2005/8/layout/radial4#1"/>
    <dgm:cxn modelId="{D103329A-7CCB-4F33-A8A6-8D8905E96245}" type="presParOf" srcId="{F60E530C-96DB-43B9-9999-AB8FB9915D78}" destId="{6B067299-FAAF-467F-BC85-AF9F4AD828FD}" srcOrd="12" destOrd="0" presId="urn:microsoft.com/office/officeart/2005/8/layout/radial4#1"/>
    <dgm:cxn modelId="{4E758BFD-67D6-4471-882A-FA0CF3FA2C40}" type="presParOf" srcId="{F60E530C-96DB-43B9-9999-AB8FB9915D78}" destId="{AC52D211-CB1C-4CE5-8C58-4CCC43784397}" srcOrd="13" destOrd="0" presId="urn:microsoft.com/office/officeart/2005/8/layout/radial4#1"/>
    <dgm:cxn modelId="{233C54A1-B8DB-4CC2-85CF-9428484F3B03}" type="presParOf" srcId="{F60E530C-96DB-43B9-9999-AB8FB9915D78}" destId="{F04F78D0-2AE5-4D08-929C-5ED6F22C2AE5}" srcOrd="14" destOrd="0" presId="urn:microsoft.com/office/officeart/2005/8/layout/radial4#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471DEE-8DBD-4D25-A209-7972075FA17D}">
      <dsp:nvSpPr>
        <dsp:cNvPr id="0" name=""/>
        <dsp:cNvSpPr/>
      </dsp:nvSpPr>
      <dsp:spPr>
        <a:xfrm>
          <a:off x="2012916" y="2001481"/>
          <a:ext cx="1376274" cy="1376274"/>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4930" tIns="74930" rIns="74930" bIns="74930" numCol="1" spcCol="1270" anchor="ctr" anchorCtr="0">
          <a:noAutofit/>
        </a:bodyPr>
        <a:lstStyle/>
        <a:p>
          <a:pPr lvl="0" algn="ctr" defTabSz="2622550">
            <a:lnSpc>
              <a:spcPct val="90000"/>
            </a:lnSpc>
            <a:spcBef>
              <a:spcPct val="0"/>
            </a:spcBef>
            <a:spcAft>
              <a:spcPct val="35000"/>
            </a:spcAft>
          </a:pPr>
          <a:r>
            <a:rPr lang="en-US" sz="5900" kern="1200" dirty="0" smtClean="0"/>
            <a:t> </a:t>
          </a:r>
          <a:endParaRPr lang="en-US" sz="5900" kern="1200" dirty="0"/>
        </a:p>
      </dsp:txBody>
      <dsp:txXfrm>
        <a:off x="2012916" y="2001481"/>
        <a:ext cx="1376274" cy="1376274"/>
      </dsp:txXfrm>
    </dsp:sp>
    <dsp:sp modelId="{6ABE726E-C512-47B1-A439-D0081CE2EE3F}">
      <dsp:nvSpPr>
        <dsp:cNvPr id="0" name=""/>
        <dsp:cNvSpPr/>
      </dsp:nvSpPr>
      <dsp:spPr>
        <a:xfrm rot="10152452">
          <a:off x="470090" y="2777396"/>
          <a:ext cx="1483313" cy="392238"/>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tint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5EB5089B-8EF5-4EFD-B915-680CBDC0CFCC}">
      <dsp:nvSpPr>
        <dsp:cNvPr id="0" name=""/>
        <dsp:cNvSpPr/>
      </dsp:nvSpPr>
      <dsp:spPr>
        <a:xfrm>
          <a:off x="1512" y="2727035"/>
          <a:ext cx="963391" cy="770713"/>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Replication</a:t>
          </a:r>
          <a:endParaRPr lang="en-US" sz="1400" kern="1200" dirty="0">
            <a:solidFill>
              <a:schemeClr val="bg1"/>
            </a:solidFill>
          </a:endParaRPr>
        </a:p>
      </dsp:txBody>
      <dsp:txXfrm>
        <a:off x="1512" y="2727035"/>
        <a:ext cx="963391" cy="770713"/>
      </dsp:txXfrm>
    </dsp:sp>
    <dsp:sp modelId="{6FF3E861-47C6-4A83-A9A2-1726565DF909}">
      <dsp:nvSpPr>
        <dsp:cNvPr id="0" name=""/>
        <dsp:cNvSpPr/>
      </dsp:nvSpPr>
      <dsp:spPr>
        <a:xfrm rot="12044935">
          <a:off x="855833" y="1996491"/>
          <a:ext cx="1066628" cy="392238"/>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tint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D2DC5982-2579-42A2-9933-89E65D0501D7}">
      <dsp:nvSpPr>
        <dsp:cNvPr id="0" name=""/>
        <dsp:cNvSpPr/>
      </dsp:nvSpPr>
      <dsp:spPr>
        <a:xfrm>
          <a:off x="308743" y="1580436"/>
          <a:ext cx="963391" cy="770713"/>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Backup</a:t>
          </a:r>
          <a:endParaRPr lang="en-US" sz="1400" kern="1200" dirty="0">
            <a:solidFill>
              <a:schemeClr val="bg1"/>
            </a:solidFill>
          </a:endParaRPr>
        </a:p>
      </dsp:txBody>
      <dsp:txXfrm>
        <a:off x="308743" y="1580436"/>
        <a:ext cx="963391" cy="770713"/>
      </dsp:txXfrm>
    </dsp:sp>
    <dsp:sp modelId="{9F3DEE1E-C47C-4014-B49D-9A09A193A6DC}">
      <dsp:nvSpPr>
        <dsp:cNvPr id="0" name=""/>
        <dsp:cNvSpPr/>
      </dsp:nvSpPr>
      <dsp:spPr>
        <a:xfrm rot="14134648">
          <a:off x="1466316" y="1400704"/>
          <a:ext cx="971707" cy="392238"/>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tint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082AA637-84EB-4DBA-992B-2530B6501D1C}">
      <dsp:nvSpPr>
        <dsp:cNvPr id="0" name=""/>
        <dsp:cNvSpPr/>
      </dsp:nvSpPr>
      <dsp:spPr>
        <a:xfrm>
          <a:off x="1148112" y="741066"/>
          <a:ext cx="963391" cy="770713"/>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HSM</a:t>
          </a:r>
          <a:endParaRPr lang="en-US" sz="1400" kern="1200" dirty="0">
            <a:solidFill>
              <a:schemeClr val="bg1"/>
            </a:solidFill>
          </a:endParaRPr>
        </a:p>
      </dsp:txBody>
      <dsp:txXfrm>
        <a:off x="1148112" y="741066"/>
        <a:ext cx="963391" cy="770713"/>
      </dsp:txXfrm>
    </dsp:sp>
    <dsp:sp modelId="{9461BB56-F172-4973-A83C-95BA922350C8}">
      <dsp:nvSpPr>
        <dsp:cNvPr id="0" name=""/>
        <dsp:cNvSpPr/>
      </dsp:nvSpPr>
      <dsp:spPr>
        <a:xfrm rot="16338423">
          <a:off x="2270598" y="1181968"/>
          <a:ext cx="966587" cy="392238"/>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tint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EE098CD3-1634-4C91-9A3D-C3BD75CDDA81}">
      <dsp:nvSpPr>
        <dsp:cNvPr id="0" name=""/>
        <dsp:cNvSpPr/>
      </dsp:nvSpPr>
      <dsp:spPr>
        <a:xfrm>
          <a:off x="2294712" y="433836"/>
          <a:ext cx="963391" cy="770713"/>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Security</a:t>
          </a:r>
          <a:endParaRPr lang="en-US" sz="1400" kern="1200" dirty="0">
            <a:solidFill>
              <a:schemeClr val="bg1"/>
            </a:solidFill>
          </a:endParaRPr>
        </a:p>
      </dsp:txBody>
      <dsp:txXfrm>
        <a:off x="2294712" y="433836"/>
        <a:ext cx="963391" cy="770713"/>
      </dsp:txXfrm>
    </dsp:sp>
    <dsp:sp modelId="{DB8DE803-7B38-4EA5-8A0C-33AE8478A46B}">
      <dsp:nvSpPr>
        <dsp:cNvPr id="0" name=""/>
        <dsp:cNvSpPr/>
      </dsp:nvSpPr>
      <dsp:spPr>
        <a:xfrm rot="18480891">
          <a:off x="3019139" y="1412748"/>
          <a:ext cx="1053481" cy="392238"/>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tint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366A8CA6-88D9-4333-BA8D-E31484A9868A}">
      <dsp:nvSpPr>
        <dsp:cNvPr id="0" name=""/>
        <dsp:cNvSpPr/>
      </dsp:nvSpPr>
      <dsp:spPr>
        <a:xfrm>
          <a:off x="3441311" y="741066"/>
          <a:ext cx="963391" cy="770713"/>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Archive</a:t>
          </a:r>
          <a:endParaRPr lang="en-US" sz="1400" kern="1200" dirty="0">
            <a:solidFill>
              <a:schemeClr val="bg1"/>
            </a:solidFill>
          </a:endParaRPr>
        </a:p>
      </dsp:txBody>
      <dsp:txXfrm>
        <a:off x="3441311" y="741066"/>
        <a:ext cx="963391" cy="770713"/>
      </dsp:txXfrm>
    </dsp:sp>
    <dsp:sp modelId="{F11587FE-49B3-458E-A51C-BE7FA988666E}">
      <dsp:nvSpPr>
        <dsp:cNvPr id="0" name=""/>
        <dsp:cNvSpPr/>
      </dsp:nvSpPr>
      <dsp:spPr>
        <a:xfrm rot="20439089">
          <a:off x="3592092" y="2001277"/>
          <a:ext cx="970653" cy="392238"/>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tint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6B067299-FAAF-467F-BC85-AF9F4AD828FD}">
      <dsp:nvSpPr>
        <dsp:cNvPr id="0" name=""/>
        <dsp:cNvSpPr/>
      </dsp:nvSpPr>
      <dsp:spPr>
        <a:xfrm>
          <a:off x="4280681" y="1580436"/>
          <a:ext cx="963391" cy="770713"/>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Encryption</a:t>
          </a:r>
          <a:endParaRPr lang="en-US" sz="1400" kern="1200" dirty="0">
            <a:solidFill>
              <a:schemeClr val="bg1"/>
            </a:solidFill>
          </a:endParaRPr>
        </a:p>
      </dsp:txBody>
      <dsp:txXfrm>
        <a:off x="4280681" y="1580436"/>
        <a:ext cx="963391" cy="770713"/>
      </dsp:txXfrm>
    </dsp:sp>
    <dsp:sp modelId="{AC52D211-CB1C-4CE5-8C58-4CCC43784397}">
      <dsp:nvSpPr>
        <dsp:cNvPr id="0" name=""/>
        <dsp:cNvSpPr/>
      </dsp:nvSpPr>
      <dsp:spPr>
        <a:xfrm rot="607225">
          <a:off x="3667923" y="2773646"/>
          <a:ext cx="1205255" cy="392238"/>
        </a:xfrm>
        <a:prstGeom prst="leftArrow">
          <a:avLst>
            <a:gd name="adj1" fmla="val 60000"/>
            <a:gd name="adj2" fmla="val 50000"/>
          </a:avLst>
        </a:prstGeom>
        <a:gradFill rotWithShape="0">
          <a:gsLst>
            <a:gs pos="0">
              <a:schemeClr val="accent1">
                <a:tint val="60000"/>
                <a:hueOff val="0"/>
                <a:satOff val="0"/>
                <a:lumOff val="0"/>
                <a:alphaOff val="0"/>
                <a:shade val="15000"/>
                <a:satMod val="180000"/>
              </a:schemeClr>
            </a:gs>
            <a:gs pos="50000">
              <a:schemeClr val="accent1">
                <a:tint val="60000"/>
                <a:hueOff val="0"/>
                <a:satOff val="0"/>
                <a:lumOff val="0"/>
                <a:alphaOff val="0"/>
                <a:shade val="45000"/>
                <a:satMod val="170000"/>
              </a:schemeClr>
            </a:gs>
            <a:gs pos="70000">
              <a:schemeClr val="accent1">
                <a:tint val="60000"/>
                <a:hueOff val="0"/>
                <a:satOff val="0"/>
                <a:lumOff val="0"/>
                <a:alphaOff val="0"/>
                <a:tint val="99000"/>
                <a:shade val="65000"/>
                <a:satMod val="155000"/>
              </a:schemeClr>
            </a:gs>
            <a:gs pos="100000">
              <a:schemeClr val="accent1">
                <a:tint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tint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F04F78D0-2AE5-4D08-929C-5ED6F22C2AE5}">
      <dsp:nvSpPr>
        <dsp:cNvPr id="0" name=""/>
        <dsp:cNvSpPr/>
      </dsp:nvSpPr>
      <dsp:spPr>
        <a:xfrm>
          <a:off x="4587911" y="2727035"/>
          <a:ext cx="963391" cy="770713"/>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Expiration</a:t>
          </a:r>
          <a:endParaRPr lang="en-US" sz="1400" kern="1200" dirty="0">
            <a:solidFill>
              <a:schemeClr val="bg1"/>
            </a:solidFill>
          </a:endParaRPr>
        </a:p>
      </dsp:txBody>
      <dsp:txXfrm>
        <a:off x="4587911" y="2727035"/>
        <a:ext cx="963391" cy="770713"/>
      </dsp:txXfrm>
    </dsp:sp>
  </dsp:spTree>
</dsp:drawing>
</file>

<file path=ppt/diagrams/layout1.xml><?xml version="1.0" encoding="utf-8"?>
<dgm:layoutDef xmlns:dgm="http://schemas.openxmlformats.org/drawingml/2006/diagram" xmlns:a="http://schemas.openxmlformats.org/drawingml/2006/main" uniqueId="urn:microsoft.com/office/officeart/2005/8/layout/radial4#1" minVer="12.0">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refType="primFontSz" refFor="ch" refForName="centerShape" op="lte"/>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 type="primFontSz" val="100"/>
          <dgm:constr type="h" refType="w"/>
        </dgm:constrLst>
        <dgm:ruleLst>
          <dgm:rule type="primFontSz" val="2"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100"/>
              <dgm:constr type="h" refType="w" fact="0.8"/>
              <dgm:constr type="tMarg" refType="primFontSz" fact="0.3"/>
              <dgm:constr type="bMarg" refType="primFontSz" fact="0.3"/>
              <dgm:constr type="lMarg" refType="primFontSz" fact="0.3"/>
              <dgm:constr type="rMarg" refType="primFontSz" fact="0.3"/>
            </dgm:constrLst>
            <dgm:ruleLst>
              <dgm:rule type="primFontSz" val="2"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0.83158</cdr:x>
      <cdr:y>0.26794</cdr:y>
    </cdr:from>
    <cdr:to>
      <cdr:x>0.9531</cdr:x>
      <cdr:y>0.37081</cdr:y>
    </cdr:to>
    <cdr:sp macro="" textlink="">
      <cdr:nvSpPr>
        <cdr:cNvPr id="2" name="TextBox 1"/>
        <cdr:cNvSpPr txBox="1"/>
      </cdr:nvSpPr>
      <cdr:spPr>
        <a:xfrm xmlns:a="http://schemas.openxmlformats.org/drawingml/2006/main">
          <a:off x="6019800" y="1066800"/>
          <a:ext cx="879683" cy="409571"/>
        </a:xfrm>
        <a:prstGeom xmlns:a="http://schemas.openxmlformats.org/drawingml/2006/main" prst="rect">
          <a:avLst/>
        </a:prstGeom>
      </cdr:spPr>
      <cdr:txBody>
        <a:bodyPr xmlns:a="http://schemas.openxmlformats.org/drawingml/2006/main" vertOverflow="clip" wrap="none" lIns="45720" tIns="18288" rIns="45720" bIns="18288" rtlCol="0"/>
        <a:lstStyle xmlns:a="http://schemas.openxmlformats.org/drawingml/2006/main"/>
        <a:p xmlns:a="http://schemas.openxmlformats.org/drawingml/2006/main">
          <a:r>
            <a:rPr lang="en-US" sz="1200" b="1" u="sng" dirty="0">
              <a:solidFill>
                <a:schemeClr val="tx1"/>
              </a:solidFill>
            </a:rPr>
            <a:t>Legend</a:t>
          </a:r>
        </a:p>
        <a:p xmlns:a="http://schemas.openxmlformats.org/drawingml/2006/main">
          <a:r>
            <a:rPr lang="en-US" sz="1200" b="1" dirty="0">
              <a:solidFill>
                <a:schemeClr val="tx1"/>
              </a:solidFill>
            </a:rPr>
            <a:t>file size</a:t>
          </a:r>
          <a:r>
            <a:rPr lang="en-US" sz="1200" b="1" baseline="0" dirty="0">
              <a:solidFill>
                <a:schemeClr val="tx1"/>
              </a:solidFill>
            </a:rPr>
            <a:t>:# files</a:t>
          </a:r>
          <a:endParaRPr lang="en-US" sz="1200" b="1" dirty="0">
            <a:solidFill>
              <a:schemeClr val="tx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svr320_mcdaniel.pptx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11765484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63260181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indent="0" fontAlgn="base">
              <a:lnSpc>
                <a:spcPct val="90000"/>
              </a:lnSpc>
              <a:spcBef>
                <a:spcPct val="20000"/>
              </a:spcBef>
              <a:spcAft>
                <a:spcPts val="100"/>
              </a:spcAft>
              <a:buSzPct val="120000"/>
              <a:buNone/>
              <a:defRPr/>
            </a:pPr>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itchFamily="34" charset="0"/>
              <a:buNone/>
            </a:pPr>
            <a:endParaRPr lang="en-US" dirty="0"/>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92125" indent="-404813"/>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4203702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900" kern="1200" dirty="0" smtClean="0">
                <a:solidFill>
                  <a:schemeClr val="tx1"/>
                </a:solidFill>
                <a:effectLst/>
                <a:latin typeface="Trebuchet MS" pitchFamily="34" charset="0"/>
                <a:ea typeface="+mn-ea"/>
                <a:cs typeface="+mn-cs"/>
              </a:rPr>
              <a:t>These test results were generated by Microsoft Corporation</a:t>
            </a:r>
            <a:r>
              <a:rPr lang="en-US" sz="900" kern="1200" baseline="0" dirty="0" smtClean="0">
                <a:solidFill>
                  <a:schemeClr val="tx1"/>
                </a:solidFill>
                <a:effectLst/>
                <a:latin typeface="Trebuchet MS" pitchFamily="34" charset="0"/>
                <a:ea typeface="+mn-ea"/>
                <a:cs typeface="+mn-cs"/>
              </a:rPr>
              <a:t> </a:t>
            </a:r>
            <a:r>
              <a:rPr lang="en-US" sz="900" kern="1200" dirty="0" smtClean="0">
                <a:solidFill>
                  <a:schemeClr val="tx1"/>
                </a:solidFill>
                <a:effectLst/>
                <a:latin typeface="Trebuchet MS" pitchFamily="34" charset="0"/>
                <a:ea typeface="+mn-ea"/>
                <a:cs typeface="+mn-cs"/>
              </a:rPr>
              <a:t>using the Microsoft File Server Capacity Tool.  Test results generated with this tool may not be accurate or appropriate for your needs and should not be relied upon as your sole reference.  Microsoft makes no warranties of any kind, express or implied, about this tool, or any information or materials provided with this tool, including any results generated by this tool</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0" marR="0" lvl="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Trebuchet MS" pitchFamily="34" charset="0"/>
                <a:ea typeface="+mn-ea"/>
                <a:cs typeface="+mn-cs"/>
              </a:rPr>
              <a:t>These test results were generated by Microsoft Corporation</a:t>
            </a:r>
            <a:r>
              <a:rPr lang="en-US" sz="900" kern="1200" baseline="0" dirty="0" smtClean="0">
                <a:solidFill>
                  <a:schemeClr val="tx1"/>
                </a:solidFill>
                <a:effectLst/>
                <a:latin typeface="Trebuchet MS" pitchFamily="34" charset="0"/>
                <a:ea typeface="+mn-ea"/>
                <a:cs typeface="+mn-cs"/>
              </a:rPr>
              <a:t> </a:t>
            </a:r>
            <a:r>
              <a:rPr lang="en-US" sz="900" kern="1200" dirty="0" smtClean="0">
                <a:solidFill>
                  <a:schemeClr val="tx1"/>
                </a:solidFill>
                <a:effectLst/>
                <a:latin typeface="Trebuchet MS" pitchFamily="34" charset="0"/>
                <a:ea typeface="+mn-ea"/>
                <a:cs typeface="+mn-cs"/>
              </a:rPr>
              <a:t>using the Microsoft File Server Capacity Tool.  Test results generated with this tool may not be accurate or appropriate for your needs and should not be relied upon as your sole reference.  Microsoft makes no warranties of any kind, express or implied, about this tool, or any information or materials provided with this tool, including any results generated by this tool</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8980CB99-47E3-46F4-AAEB-3919FBEFC014}" type="slidenum">
              <a:rPr lang="en-US" smtClean="0">
                <a:latin typeface="Segoe" pitchFamily="34" charset="0"/>
              </a:rPr>
              <a:pPr/>
              <a:t>29</a:t>
            </a:fld>
            <a:endParaRPr lang="en-US">
              <a:latin typeface="Segoe"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sz="900" baseline="0" dirty="0" smtClean="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32229493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endParaRPr lang="en-US"/>
          </a:p>
        </p:txBody>
      </p:sp>
      <p:sp>
        <p:nvSpPr>
          <p:cNvPr id="62466" name="Rectangle 2"/>
          <p:cNvSpPr>
            <a:spLocks noGrp="1" noRot="1" noChangeAspect="1" noChangeArrowheads="1" noTextEdit="1"/>
          </p:cNvSpPr>
          <p:nvPr>
            <p:ph type="sldImg"/>
          </p:nvPr>
        </p:nvSpPr>
        <p:spPr>
          <a:xfrm>
            <a:off x="1144588" y="685800"/>
            <a:ext cx="4572000" cy="3429000"/>
          </a:xfrm>
          <a:ln/>
        </p:spPr>
      </p:sp>
      <p:sp>
        <p:nvSpPr>
          <p:cNvPr id="62467" name="Rectangle 3"/>
          <p:cNvSpPr>
            <a:spLocks noGrp="1" noChangeArrowheads="1"/>
          </p:cNvSpPr>
          <p:nvPr>
            <p:ph type="body" idx="1"/>
          </p:nvPr>
        </p:nvSpPr>
        <p:spPr/>
        <p:txBody>
          <a:bodyPr/>
          <a:lstStyle/>
          <a:p>
            <a:pPr marL="107152" lvl="1" indent="0">
              <a:buNone/>
            </a:pPr>
            <a:endParaRPr lang="en-US" dirty="0">
              <a:effectLst>
                <a:outerShdw blurRad="38100" dist="38100" dir="2700000" algn="tl">
                  <a:srgbClr val="C0C0C0"/>
                </a:outerShdw>
              </a:effectLst>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pPr marL="228600" indent="-228600"/>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endParaRPr lang="en-US" dirty="0"/>
          </a:p>
        </p:txBody>
      </p:sp>
      <p:sp>
        <p:nvSpPr>
          <p:cNvPr id="4" name="Header Placeholder 3"/>
          <p:cNvSpPr>
            <a:spLocks noGrp="1"/>
          </p:cNvSpPr>
          <p:nvPr>
            <p:ph type="hdr" sz="quarter"/>
          </p:nvPr>
        </p:nvSpPr>
        <p:spPr/>
        <p:txBody>
          <a:bodyPr/>
          <a:lstStyle/>
          <a:p>
            <a:pPr>
              <a:defRPr/>
            </a:pPr>
            <a:endParaRPr lang="en-US" smtClean="0"/>
          </a:p>
        </p:txBody>
      </p:sp>
      <p:sp>
        <p:nvSpPr>
          <p:cNvPr id="5" name="Date Placeholder 4"/>
          <p:cNvSpPr>
            <a:spLocks noGrp="1"/>
          </p:cNvSpPr>
          <p:nvPr>
            <p:ph type="dt" sz="quarter" idx="1"/>
          </p:nvPr>
        </p:nvSpPr>
        <p:spPr/>
        <p:txBody>
          <a:bodyPr/>
          <a:lstStyle/>
          <a:p>
            <a:pPr>
              <a:defRPr/>
            </a:pPr>
            <a:endParaRPr lang="en-US"/>
          </a:p>
        </p:txBody>
      </p:sp>
      <p:sp>
        <p:nvSpPr>
          <p:cNvPr id="6" name="Footer Placeholder 5"/>
          <p:cNvSpPr>
            <a:spLocks noGrp="1"/>
          </p:cNvSpPr>
          <p:nvPr>
            <p:ph type="ftr" sz="quarter" idx="4"/>
          </p:nvPr>
        </p:nvSpPr>
        <p:spPr/>
        <p:txBody>
          <a:bodyPr/>
          <a:lstStyle/>
          <a:p>
            <a:pPr>
              <a:defRPr/>
            </a:pPr>
            <a:endParaRPr lang="en-US" smtClean="0"/>
          </a:p>
        </p:txBody>
      </p:sp>
      <p:sp>
        <p:nvSpPr>
          <p:cNvPr id="7" name="Slide Number Placeholder 6"/>
          <p:cNvSpPr>
            <a:spLocks noGrp="1"/>
          </p:cNvSpPr>
          <p:nvPr>
            <p:ph type="sldNum" sz="quarter" idx="5"/>
          </p:nvPr>
        </p:nvSpPr>
        <p:spPr/>
        <p:txBody>
          <a:bodyPr/>
          <a:lstStyle/>
          <a:p>
            <a:pPr>
              <a:defRPr/>
            </a:pPr>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extLst>
      <p:ext uri="{BB962C8B-B14F-4D97-AF65-F5344CB8AC3E}">
        <p14:creationId xmlns:p14="http://schemas.microsoft.com/office/powerpoint/2010/main" xmlns="" val="384617807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30"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png"/><Relationship Id="rId7" Type="http://schemas.openxmlformats.org/officeDocument/2006/relationships/image" Target="../media/image28.wmf"/><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1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png"/><Relationship Id="rId7"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26.png"/><Relationship Id="rId10" Type="http://schemas.openxmlformats.org/officeDocument/2006/relationships/image" Target="../media/image38.png"/><Relationship Id="rId4" Type="http://schemas.openxmlformats.org/officeDocument/2006/relationships/image" Target="../media/image33.png"/><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9.png"/><Relationship Id="rId7"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42.png"/><Relationship Id="rId5" Type="http://schemas.openxmlformats.org/officeDocument/2006/relationships/image" Target="../media/image6.png"/><Relationship Id="rId10" Type="http://schemas.openxmlformats.org/officeDocument/2006/relationships/image" Target="../media/image18.png"/><Relationship Id="rId4" Type="http://schemas.openxmlformats.org/officeDocument/2006/relationships/image" Target="../media/image14.png"/><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8.png"/><Relationship Id="rId4" Type="http://schemas.openxmlformats.org/officeDocument/2006/relationships/image" Target="../media/image14.png"/><Relationship Id="rId9"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43.png"/><Relationship Id="rId7" Type="http://schemas.openxmlformats.org/officeDocument/2006/relationships/diagramData" Target="../diagrams/data1.xml"/><Relationship Id="rId12" Type="http://schemas.openxmlformats.org/officeDocument/2006/relationships/image" Target="../media/image47.wmf"/><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46.png"/><Relationship Id="rId11" Type="http://schemas.microsoft.com/office/2007/relationships/diagramDrawing" Target="../diagrams/drawing1.xml"/><Relationship Id="rId5" Type="http://schemas.openxmlformats.org/officeDocument/2006/relationships/image" Target="../media/image45.png"/><Relationship Id="rId10" Type="http://schemas.openxmlformats.org/officeDocument/2006/relationships/diagramColors" Target="../diagrams/colors1.xml"/><Relationship Id="rId4" Type="http://schemas.openxmlformats.org/officeDocument/2006/relationships/image" Target="../media/image44.png"/><Relationship Id="rId9"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53.png"/><Relationship Id="rId5" Type="http://schemas.openxmlformats.org/officeDocument/2006/relationships/image" Target="../media/image52.png"/><Relationship Id="rId10" Type="http://schemas.openxmlformats.org/officeDocument/2006/relationships/image" Target="../media/image57.wmf"/><Relationship Id="rId4" Type="http://schemas.openxmlformats.org/officeDocument/2006/relationships/image" Target="../media/image51.png"/><Relationship Id="rId9" Type="http://schemas.openxmlformats.org/officeDocument/2006/relationships/image" Target="../media/image56.wmf"/></Relationships>
</file>

<file path=ppt/slides/_rels/slide33.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0.png"/><Relationship Id="rId7" Type="http://schemas.openxmlformats.org/officeDocument/2006/relationships/image" Target="../media/image59.wmf"/><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58.wmf"/><Relationship Id="rId11" Type="http://schemas.openxmlformats.org/officeDocument/2006/relationships/image" Target="../media/image63.wmf"/><Relationship Id="rId5" Type="http://schemas.openxmlformats.org/officeDocument/2006/relationships/image" Target="../media/image52.png"/><Relationship Id="rId10" Type="http://schemas.openxmlformats.org/officeDocument/2006/relationships/image" Target="../media/image62.wmf"/><Relationship Id="rId4" Type="http://schemas.openxmlformats.org/officeDocument/2006/relationships/image" Target="../media/image51.png"/><Relationship Id="rId9" Type="http://schemas.openxmlformats.org/officeDocument/2006/relationships/image" Target="../media/image61.w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download.microsoft.com/" TargetMode="External"/><Relationship Id="rId2" Type="http://schemas.openxmlformats.org/officeDocument/2006/relationships/notesSlide" Target="../notesSlides/notesSlide46.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hyperlink" Target="http://blogs.technet.com/filecab"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4.png"/><Relationship Id="rId7" Type="http://schemas.openxmlformats.org/officeDocument/2006/relationships/image" Target="../media/image66.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65.png"/><Relationship Id="rId11" Type="http://schemas.openxmlformats.org/officeDocument/2006/relationships/image" Target="../media/image68.png"/><Relationship Id="rId5" Type="http://schemas.openxmlformats.org/officeDocument/2006/relationships/hyperlink" Target="http://microsoft.com/technet" TargetMode="External"/><Relationship Id="rId10" Type="http://schemas.openxmlformats.org/officeDocument/2006/relationships/image" Target="../media/image67.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2.png"/><Relationship Id="rId5" Type="http://schemas.openxmlformats.org/officeDocument/2006/relationships/image" Target="../media/image7.png"/><Relationship Id="rId10"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png"/><Relationship Id="rId12"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15.png"/><Relationship Id="rId10" Type="http://schemas.openxmlformats.org/officeDocument/2006/relationships/image" Target="../media/image18.png"/><Relationship Id="rId4" Type="http://schemas.openxmlformats.org/officeDocument/2006/relationships/image" Target="../media/image1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sz="4200" smtClean="0"/>
              <a:t>BranchCache</a:t>
            </a:r>
            <a:r>
              <a:rPr lang="en-US" sz="4400" dirty="0" smtClean="0"/>
              <a:t> ™</a:t>
            </a:r>
            <a:endParaRPr lang="en-US" sz="4200" dirty="0"/>
          </a:p>
        </p:txBody>
      </p:sp>
      <p:sp>
        <p:nvSpPr>
          <p:cNvPr id="12" name="TextBox 11"/>
          <p:cNvSpPr txBox="1"/>
          <p:nvPr/>
        </p:nvSpPr>
        <p:spPr>
          <a:xfrm>
            <a:off x="381000" y="4267200"/>
            <a:ext cx="3962400" cy="1551707"/>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Each client </a:t>
            </a:r>
            <a:r>
              <a:rPr lang="en-US" sz="2000" dirty="0" smtClean="0">
                <a:solidFill>
                  <a:srgbClr val="99CC99"/>
                </a:solidFill>
              </a:rPr>
              <a:t>needed to </a:t>
            </a:r>
            <a:r>
              <a:rPr lang="en-US" sz="2000" dirty="0">
                <a:solidFill>
                  <a:srgbClr val="99CC99"/>
                </a:solidFill>
              </a:rPr>
              <a:t>go over the WAN to access the same file in the data center</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Poor use of WAN resource and poor user experience</a:t>
            </a:r>
          </a:p>
        </p:txBody>
      </p:sp>
      <p:sp>
        <p:nvSpPr>
          <p:cNvPr id="17" name="TextBox 16"/>
          <p:cNvSpPr txBox="1"/>
          <p:nvPr/>
        </p:nvSpPr>
        <p:spPr>
          <a:xfrm>
            <a:off x="4800600" y="1676400"/>
            <a:ext cx="4114800" cy="2180084"/>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Files accessed are automatically cached using Transparent Caching</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Cached files are ‘published’ to </a:t>
            </a:r>
            <a:r>
              <a:rPr lang="en-US" sz="2000" dirty="0" err="1">
                <a:solidFill>
                  <a:srgbClr val="99CC99"/>
                </a:solidFill>
              </a:rPr>
              <a:t>BranchCache</a:t>
            </a:r>
            <a:endParaRPr lang="en-US" sz="2000" dirty="0">
              <a:solidFill>
                <a:srgbClr val="99CC99"/>
              </a:solidFill>
            </a:endParaRP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Subsequent accesses to the cached files are satisfied from the </a:t>
            </a:r>
            <a:r>
              <a:rPr lang="en-US" sz="2000" dirty="0" smtClean="0">
                <a:solidFill>
                  <a:srgbClr val="99CC99"/>
                </a:solidFill>
              </a:rPr>
              <a:t>branch</a:t>
            </a:r>
            <a:endParaRPr lang="en-US" sz="2000" dirty="0">
              <a:solidFill>
                <a:srgbClr val="99CC99"/>
              </a:solidFill>
            </a:endParaRPr>
          </a:p>
        </p:txBody>
      </p:sp>
      <p:sp>
        <p:nvSpPr>
          <p:cNvPr id="21" name="TextBox 20"/>
          <p:cNvSpPr txBox="1"/>
          <p:nvPr/>
        </p:nvSpPr>
        <p:spPr>
          <a:xfrm>
            <a:off x="4876800" y="4267865"/>
            <a:ext cx="4038600" cy="1977464"/>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Reduces WAN utilization</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Transparent to applications </a:t>
            </a:r>
            <a:r>
              <a:rPr lang="en-US" sz="2000" dirty="0" smtClean="0">
                <a:solidFill>
                  <a:srgbClr val="99CC99"/>
                </a:solidFill>
              </a:rPr>
              <a:t>Preserves </a:t>
            </a:r>
            <a:r>
              <a:rPr lang="en-US" sz="2000" dirty="0">
                <a:solidFill>
                  <a:srgbClr val="99CC99"/>
                </a:solidFill>
              </a:rPr>
              <a:t>end-to-end security</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Simple to deploy and </a:t>
            </a:r>
            <a:r>
              <a:rPr lang="en-US" sz="2000" dirty="0" smtClean="0">
                <a:solidFill>
                  <a:srgbClr val="99CC99"/>
                </a:solidFill>
              </a:rPr>
              <a:t>manage</a:t>
            </a:r>
          </a:p>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Data </a:t>
            </a:r>
            <a:r>
              <a:rPr lang="en-US" sz="2000" dirty="0">
                <a:solidFill>
                  <a:srgbClr val="99CC99"/>
                </a:solidFill>
              </a:rPr>
              <a:t>integrity and access permissions are </a:t>
            </a:r>
            <a:r>
              <a:rPr lang="en-US" sz="2000" dirty="0" smtClean="0">
                <a:solidFill>
                  <a:srgbClr val="99CC99"/>
                </a:solidFill>
              </a:rPr>
              <a:t>maintained</a:t>
            </a:r>
            <a:endParaRPr lang="en-US" sz="2000" dirty="0">
              <a:solidFill>
                <a:srgbClr val="99CC99"/>
              </a:solidFill>
            </a:endParaRPr>
          </a:p>
        </p:txBody>
      </p:sp>
      <p:grpSp>
        <p:nvGrpSpPr>
          <p:cNvPr id="6" name="Group 25"/>
          <p:cNvGrpSpPr/>
          <p:nvPr/>
        </p:nvGrpSpPr>
        <p:grpSpPr>
          <a:xfrm>
            <a:off x="457200" y="1541585"/>
            <a:ext cx="3962400" cy="2268415"/>
            <a:chOff x="457200" y="1219200"/>
            <a:chExt cx="3962400" cy="2268415"/>
          </a:xfrm>
        </p:grpSpPr>
        <p:pic>
          <p:nvPicPr>
            <p:cNvPr id="22" name="Picture 21" descr="highrise, office building skyscraper enterprise sand.png"/>
            <p:cNvPicPr>
              <a:picLocks noChangeAspect="1"/>
            </p:cNvPicPr>
            <p:nvPr/>
          </p:nvPicPr>
          <p:blipFill>
            <a:blip r:embed="rId4" cstate="print"/>
            <a:stretch>
              <a:fillRect/>
            </a:stretch>
          </p:blipFill>
          <p:spPr>
            <a:xfrm>
              <a:off x="3352800" y="1219200"/>
              <a:ext cx="1066800" cy="1600200"/>
            </a:xfrm>
            <a:prstGeom prst="rect">
              <a:avLst/>
            </a:prstGeom>
          </p:spPr>
        </p:pic>
        <p:pic>
          <p:nvPicPr>
            <p:cNvPr id="1027" name="Picture 3" descr="\\eventsql\dvd\Online_ART\DVD_ART34\Artwork_Imagery\Icons - Illustrations\_eHOME ICONS\Supercomputer servers super computer 2.png"/>
            <p:cNvPicPr>
              <a:picLocks noChangeAspect="1" noChangeArrowheads="1"/>
            </p:cNvPicPr>
            <p:nvPr/>
          </p:nvPicPr>
          <p:blipFill>
            <a:blip r:embed="rId5" cstate="print"/>
            <a:srcRect/>
            <a:stretch>
              <a:fillRect/>
            </a:stretch>
          </p:blipFill>
          <p:spPr bwMode="auto">
            <a:xfrm>
              <a:off x="3124200" y="1828800"/>
              <a:ext cx="684180" cy="908562"/>
            </a:xfrm>
            <a:prstGeom prst="rect">
              <a:avLst/>
            </a:prstGeom>
            <a:noFill/>
          </p:spPr>
        </p:pic>
        <p:pic>
          <p:nvPicPr>
            <p:cNvPr id="23" name="Picture 2" descr="\\eventsql\dvd\Online_ART\DVD_ART34\Artwork_Imagery\Icons - Illustrations\_WINDOWS SERVER ICONS\Documents\Folder file Open.png"/>
            <p:cNvPicPr>
              <a:picLocks noChangeAspect="1" noChangeArrowheads="1"/>
            </p:cNvPicPr>
            <p:nvPr/>
          </p:nvPicPr>
          <p:blipFill>
            <a:blip r:embed="rId6"/>
            <a:srcRect/>
            <a:stretch>
              <a:fillRect/>
            </a:stretch>
          </p:blipFill>
          <p:spPr bwMode="auto">
            <a:xfrm>
              <a:off x="3352800" y="2438400"/>
              <a:ext cx="608430" cy="495436"/>
            </a:xfrm>
            <a:prstGeom prst="rect">
              <a:avLst/>
            </a:prstGeom>
            <a:noFill/>
          </p:spPr>
        </p:pic>
        <p:pic>
          <p:nvPicPr>
            <p:cNvPr id="25" name="Picture 24" descr="building store retail store small business white.png"/>
            <p:cNvPicPr>
              <a:picLocks noChangeAspect="1"/>
            </p:cNvPicPr>
            <p:nvPr/>
          </p:nvPicPr>
          <p:blipFill>
            <a:blip r:embed="rId7" cstate="screen"/>
            <a:stretch>
              <a:fillRect/>
            </a:stretch>
          </p:blipFill>
          <p:spPr>
            <a:xfrm>
              <a:off x="457200" y="2209800"/>
              <a:ext cx="990600" cy="899320"/>
            </a:xfrm>
            <a:prstGeom prst="rect">
              <a:avLst/>
            </a:prstGeom>
          </p:spPr>
        </p:pic>
        <p:pic>
          <p:nvPicPr>
            <p:cNvPr id="18" name="Picture 7" descr="\\eventsql\dvd\Online_ART\DVD_ART34\Artwork_Imagery\Icons - Illustrations\_Other Hardware icons\laptops notebook istock.png"/>
            <p:cNvPicPr>
              <a:picLocks noChangeAspect="1" noChangeArrowheads="1"/>
            </p:cNvPicPr>
            <p:nvPr/>
          </p:nvPicPr>
          <p:blipFill>
            <a:blip r:embed="rId8" cstate="print"/>
            <a:srcRect/>
            <a:stretch>
              <a:fillRect/>
            </a:stretch>
          </p:blipFill>
          <p:spPr bwMode="auto">
            <a:xfrm>
              <a:off x="533400" y="2667000"/>
              <a:ext cx="1066800" cy="820615"/>
            </a:xfrm>
            <a:prstGeom prst="rect">
              <a:avLst/>
            </a:prstGeom>
            <a:noFill/>
          </p:spPr>
        </p:pic>
        <p:pic>
          <p:nvPicPr>
            <p:cNvPr id="24" name="Picture 7" descr="\\eventsql\dvd\Online_ART\DVD_ART34\Artwork_Imagery\Shapes\Arrows\Curved\arrow 4 red arrow broken.png"/>
            <p:cNvPicPr>
              <a:picLocks noChangeAspect="1" noChangeArrowheads="1"/>
            </p:cNvPicPr>
            <p:nvPr/>
          </p:nvPicPr>
          <p:blipFill>
            <a:blip r:embed="rId9"/>
            <a:srcRect/>
            <a:stretch>
              <a:fillRect/>
            </a:stretch>
          </p:blipFill>
          <p:spPr bwMode="auto">
            <a:xfrm rot="20418309" flipH="1">
              <a:off x="1229027" y="2458972"/>
              <a:ext cx="2502179" cy="685800"/>
            </a:xfrm>
            <a:prstGeom prst="rect">
              <a:avLst/>
            </a:prstGeom>
            <a:noFill/>
          </p:spPr>
        </p:pic>
        <p:pic>
          <p:nvPicPr>
            <p:cNvPr id="1026" name="Picture 2" descr="\\eventsql\dvd\Online_ART\DVD_ART34\Artwork_Imagery\Icons - Illustrations\_WINDOWS SERVER ICONS\Documents\Folder file Open.png"/>
            <p:cNvPicPr>
              <a:picLocks noChangeAspect="1" noChangeArrowheads="1"/>
            </p:cNvPicPr>
            <p:nvPr/>
          </p:nvPicPr>
          <p:blipFill>
            <a:blip r:embed="rId6"/>
            <a:srcRect/>
            <a:stretch>
              <a:fillRect/>
            </a:stretch>
          </p:blipFill>
          <p:spPr bwMode="auto">
            <a:xfrm>
              <a:off x="1143000" y="2971800"/>
              <a:ext cx="608430" cy="495436"/>
            </a:xfrm>
            <a:prstGeom prst="rect">
              <a:avLst/>
            </a:prstGeom>
            <a:noFill/>
          </p:spPr>
        </p:pic>
      </p:grpSp>
      <p:pic>
        <p:nvPicPr>
          <p:cNvPr id="26" name="Picture 7" descr="\\eventsql\dvd\Online_ART\DVD_ART34\Artwork_Imagery\Icons - Illustrations\_Other Hardware icons\laptops notebook istock.png"/>
          <p:cNvPicPr>
            <a:picLocks noChangeAspect="1" noChangeArrowheads="1"/>
          </p:cNvPicPr>
          <p:nvPr/>
        </p:nvPicPr>
        <p:blipFill>
          <a:blip r:embed="rId8" cstate="print"/>
          <a:srcRect/>
          <a:stretch>
            <a:fillRect/>
          </a:stretch>
        </p:blipFill>
        <p:spPr bwMode="auto">
          <a:xfrm>
            <a:off x="1447800" y="3200400"/>
            <a:ext cx="1066800" cy="820615"/>
          </a:xfrm>
          <a:prstGeom prst="rect">
            <a:avLst/>
          </a:prstGeom>
          <a:noFill/>
        </p:spPr>
      </p:pic>
      <p:pic>
        <p:nvPicPr>
          <p:cNvPr id="27" name="Picture 2" descr="\\eventsql\dvd\Online_ART\DVD_ART34\Artwork_Imagery\Icons - Illustrations\_WINDOWS SERVER ICONS\Documents\Folder file Open.png"/>
          <p:cNvPicPr>
            <a:picLocks noChangeAspect="1" noChangeArrowheads="1"/>
          </p:cNvPicPr>
          <p:nvPr/>
        </p:nvPicPr>
        <p:blipFill>
          <a:blip r:embed="rId6"/>
          <a:srcRect/>
          <a:stretch>
            <a:fillRect/>
          </a:stretch>
        </p:blipFill>
        <p:spPr bwMode="auto">
          <a:xfrm>
            <a:off x="2133600" y="3429000"/>
            <a:ext cx="608430" cy="495436"/>
          </a:xfrm>
          <a:prstGeom prst="rect">
            <a:avLst/>
          </a:prstGeom>
          <a:noFill/>
        </p:spPr>
      </p:pic>
      <p:pic>
        <p:nvPicPr>
          <p:cNvPr id="28" name="Picture 7" descr="\\eventsql\dvd\Online_ART\DVD_ART34\Artwork_Imagery\Shapes\Arrows\Curved\arrow 4 red arrow broken.png"/>
          <p:cNvPicPr>
            <a:picLocks noChangeAspect="1" noChangeArrowheads="1"/>
          </p:cNvPicPr>
          <p:nvPr/>
        </p:nvPicPr>
        <p:blipFill>
          <a:blip r:embed="rId9"/>
          <a:srcRect/>
          <a:stretch>
            <a:fillRect/>
          </a:stretch>
        </p:blipFill>
        <p:spPr bwMode="auto">
          <a:xfrm rot="20418309" flipH="1">
            <a:off x="2076260" y="2832292"/>
            <a:ext cx="1616857" cy="623835"/>
          </a:xfrm>
          <a:prstGeom prst="rect">
            <a:avLst/>
          </a:prstGeom>
          <a:noFill/>
        </p:spPr>
      </p:pic>
      <p:sp>
        <p:nvSpPr>
          <p:cNvPr id="30" name="Rounded Rectangle 29"/>
          <p:cNvSpPr/>
          <p:nvPr/>
        </p:nvSpPr>
        <p:spPr>
          <a:xfrm rot="5400000">
            <a:off x="6655409" y="2028210"/>
            <a:ext cx="451260" cy="4008478"/>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Benefits</a:t>
            </a:r>
          </a:p>
        </p:txBody>
      </p:sp>
      <p:sp>
        <p:nvSpPr>
          <p:cNvPr id="31" name="Rounded Rectangle 30"/>
          <p:cNvSpPr/>
          <p:nvPr/>
        </p:nvSpPr>
        <p:spPr>
          <a:xfrm rot="5400000">
            <a:off x="6667500" y="-723900"/>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Win7 &amp; Server 2008 R2 Solution</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
        <p:nvSpPr>
          <p:cNvPr id="20" name="Rounded Rectangle 19"/>
          <p:cNvSpPr/>
          <p:nvPr/>
        </p:nvSpPr>
        <p:spPr>
          <a:xfrm rot="5400000">
            <a:off x="2063683" y="-805413"/>
            <a:ext cx="451260" cy="42672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Before Win7 &amp; Win Server 2008 R2</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xmlns="" val="17283424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linds(horizontal)">
                                      <p:cBhvr>
                                        <p:cTn id="13" dur="500"/>
                                        <p:tgtEl>
                                          <p:spTgt spid="26"/>
                                        </p:tgtEl>
                                      </p:cBhvr>
                                    </p:animEffect>
                                  </p:childTnLst>
                                </p:cTn>
                              </p:par>
                              <p:par>
                                <p:cTn id="14" presetID="3" presetClass="entr" presetSubtype="1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linds(horizontal)">
                                      <p:cBhvr>
                                        <p:cTn id="16" dur="500"/>
                                        <p:tgtEl>
                                          <p:spTgt spid="27"/>
                                        </p:tgtEl>
                                      </p:cBhvr>
                                    </p:animEffect>
                                  </p:childTnLst>
                                </p:cTn>
                              </p:par>
                              <p:par>
                                <p:cTn id="17" presetID="3" presetClass="entr" presetSubtype="1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linds(horizontal)">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linds(horizontal)">
                                      <p:cBhvr>
                                        <p:cTn id="24" dur="500"/>
                                        <p:tgtEl>
                                          <p:spTgt spid="17"/>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linds(horizontal)">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7" descr="blue sphere 4 copy"/>
          <p:cNvPicPr>
            <a:picLocks noChangeAspect="1" noChangeArrowheads="1"/>
          </p:cNvPicPr>
          <p:nvPr/>
        </p:nvPicPr>
        <p:blipFill>
          <a:blip r:embed="rId3" cstate="print"/>
          <a:srcRect/>
          <a:stretch>
            <a:fillRect/>
          </a:stretch>
        </p:blipFill>
        <p:spPr bwMode="auto">
          <a:xfrm rot="20127974">
            <a:off x="2100938" y="2967999"/>
            <a:ext cx="6640621" cy="3121680"/>
          </a:xfrm>
          <a:prstGeom prst="rect">
            <a:avLst/>
          </a:prstGeom>
          <a:noFill/>
        </p:spPr>
      </p:pic>
      <p:pic>
        <p:nvPicPr>
          <p:cNvPr id="4" name="Picture 67" descr="clear bubble"/>
          <p:cNvPicPr>
            <a:picLocks noChangeAspect="1" noChangeArrowheads="1"/>
          </p:cNvPicPr>
          <p:nvPr/>
        </p:nvPicPr>
        <p:blipFill>
          <a:blip r:embed="rId4" cstate="print"/>
          <a:srcRect/>
          <a:stretch>
            <a:fillRect/>
          </a:stretch>
        </p:blipFill>
        <p:spPr bwMode="auto">
          <a:xfrm rot="1064680">
            <a:off x="225248" y="963070"/>
            <a:ext cx="3301964" cy="1993557"/>
          </a:xfrm>
          <a:prstGeom prst="rect">
            <a:avLst/>
          </a:prstGeom>
          <a:noFill/>
        </p:spPr>
      </p:pic>
      <p:grpSp>
        <p:nvGrpSpPr>
          <p:cNvPr id="2" name="Group 29"/>
          <p:cNvGrpSpPr/>
          <p:nvPr/>
        </p:nvGrpSpPr>
        <p:grpSpPr>
          <a:xfrm>
            <a:off x="2295944" y="2987732"/>
            <a:ext cx="2096642" cy="1633491"/>
            <a:chOff x="2438400" y="3570303"/>
            <a:chExt cx="2096642" cy="1633491"/>
          </a:xfrm>
        </p:grpSpPr>
        <p:sp>
          <p:nvSpPr>
            <p:cNvPr id="9" name="Freeform 8"/>
            <p:cNvSpPr/>
            <p:nvPr/>
          </p:nvSpPr>
          <p:spPr>
            <a:xfrm>
              <a:off x="2438400" y="3570303"/>
              <a:ext cx="2096642" cy="163349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Lst>
              <a:ahLst/>
              <a:cxnLst>
                <a:cxn ang="0">
                  <a:pos x="connsiteX0" y="connsiteY0"/>
                </a:cxn>
                <a:cxn ang="0">
                  <a:pos x="connsiteX1" y="connsiteY1"/>
                </a:cxn>
              </a:cxnLst>
              <a:rect l="l" t="t" r="r" b="b"/>
              <a:pathLst>
                <a:path w="1572891" h="1633491">
                  <a:moveTo>
                    <a:pt x="1572891" y="1633491"/>
                  </a:moveTo>
                  <a:cubicBezTo>
                    <a:pt x="1008635" y="1435223"/>
                    <a:pt x="304518" y="801949"/>
                    <a:pt x="0" y="0"/>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3" name="TextBox 12"/>
            <p:cNvSpPr txBox="1"/>
            <p:nvPr/>
          </p:nvSpPr>
          <p:spPr>
            <a:xfrm rot="1645353">
              <a:off x="3253757" y="4756963"/>
              <a:ext cx="521681" cy="369332"/>
            </a:xfrm>
            <a:prstGeom prst="rect">
              <a:avLst/>
            </a:prstGeom>
            <a:noFill/>
          </p:spPr>
          <p:txBody>
            <a:bodyPr wrap="none" rtlCol="0">
              <a:spAutoFit/>
            </a:bodyPr>
            <a:lstStyle/>
            <a:p>
              <a:r>
                <a:rPr lang="en-US" dirty="0" smtClean="0"/>
                <a:t>Get</a:t>
              </a:r>
              <a:endParaRPr lang="en-US" dirty="0"/>
            </a:p>
          </p:txBody>
        </p:sp>
      </p:grpSp>
      <p:grpSp>
        <p:nvGrpSpPr>
          <p:cNvPr id="3" name="Group 28"/>
          <p:cNvGrpSpPr/>
          <p:nvPr/>
        </p:nvGrpSpPr>
        <p:grpSpPr>
          <a:xfrm>
            <a:off x="2600743" y="2474434"/>
            <a:ext cx="4016439" cy="827714"/>
            <a:chOff x="2743199" y="3057005"/>
            <a:chExt cx="4016439" cy="827714"/>
          </a:xfrm>
        </p:grpSpPr>
        <p:sp>
          <p:nvSpPr>
            <p:cNvPr id="17" name="Freeform 16"/>
            <p:cNvSpPr/>
            <p:nvPr/>
          </p:nvSpPr>
          <p:spPr>
            <a:xfrm>
              <a:off x="2743199" y="3134448"/>
              <a:ext cx="4016439" cy="7502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3519273 w 3519273"/>
                <a:gd name="connsiteY0" fmla="*/ 1282932 h 1282932"/>
                <a:gd name="connsiteX1" fmla="*/ 0 w 3519273"/>
                <a:gd name="connsiteY1" fmla="*/ 49676 h 1282932"/>
                <a:gd name="connsiteX0" fmla="*/ 3013114 w 3013114"/>
                <a:gd name="connsiteY0" fmla="*/ 789949 h 789949"/>
                <a:gd name="connsiteX1" fmla="*/ 0 w 3013114"/>
                <a:gd name="connsiteY1" fmla="*/ 258029 h 789949"/>
                <a:gd name="connsiteX0" fmla="*/ 3013114 w 3013114"/>
                <a:gd name="connsiteY0" fmla="*/ 581596 h 581596"/>
                <a:gd name="connsiteX1" fmla="*/ 0 w 3013114"/>
                <a:gd name="connsiteY1" fmla="*/ 49676 h 581596"/>
                <a:gd name="connsiteX0" fmla="*/ 3013114 w 3013114"/>
                <a:gd name="connsiteY0" fmla="*/ 581596 h 581596"/>
                <a:gd name="connsiteX1" fmla="*/ 0 w 3013114"/>
                <a:gd name="connsiteY1" fmla="*/ 49676 h 581596"/>
                <a:gd name="connsiteX0" fmla="*/ 3013114 w 3013114"/>
                <a:gd name="connsiteY0" fmla="*/ 625984 h 625984"/>
                <a:gd name="connsiteX1" fmla="*/ 0 w 3013114"/>
                <a:gd name="connsiteY1" fmla="*/ 94064 h 625984"/>
                <a:gd name="connsiteX0" fmla="*/ 3013114 w 3013114"/>
                <a:gd name="connsiteY0" fmla="*/ 759149 h 759149"/>
                <a:gd name="connsiteX1" fmla="*/ 0 w 3013114"/>
                <a:gd name="connsiteY1" fmla="*/ 227229 h 759149"/>
                <a:gd name="connsiteX0" fmla="*/ 3013114 w 3013114"/>
                <a:gd name="connsiteY0" fmla="*/ 750271 h 750271"/>
                <a:gd name="connsiteX1" fmla="*/ 0 w 3013114"/>
                <a:gd name="connsiteY1" fmla="*/ 218351 h 750271"/>
                <a:gd name="connsiteX0" fmla="*/ 3013114 w 3013114"/>
                <a:gd name="connsiteY0" fmla="*/ 750271 h 750271"/>
                <a:gd name="connsiteX1" fmla="*/ 0 w 3013114"/>
                <a:gd name="connsiteY1" fmla="*/ 218351 h 750271"/>
              </a:gdLst>
              <a:ahLst/>
              <a:cxnLst>
                <a:cxn ang="0">
                  <a:pos x="connsiteX0" y="connsiteY0"/>
                </a:cxn>
                <a:cxn ang="0">
                  <a:pos x="connsiteX1" y="connsiteY1"/>
                </a:cxn>
              </a:cxnLst>
              <a:rect l="l" t="t" r="r" b="b"/>
              <a:pathLst>
                <a:path w="3013114" h="750271">
                  <a:moveTo>
                    <a:pt x="3013114" y="750271"/>
                  </a:moveTo>
                  <a:cubicBezTo>
                    <a:pt x="2265414" y="279918"/>
                    <a:pt x="990518" y="0"/>
                    <a:pt x="0" y="21835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8" name="TextBox 17"/>
            <p:cNvSpPr txBox="1"/>
            <p:nvPr/>
          </p:nvSpPr>
          <p:spPr>
            <a:xfrm rot="485127">
              <a:off x="4962173" y="3057005"/>
              <a:ext cx="521681" cy="369332"/>
            </a:xfrm>
            <a:prstGeom prst="rect">
              <a:avLst/>
            </a:prstGeom>
            <a:noFill/>
          </p:spPr>
          <p:txBody>
            <a:bodyPr wrap="none" rtlCol="0">
              <a:spAutoFit/>
            </a:bodyPr>
            <a:lstStyle/>
            <a:p>
              <a:r>
                <a:rPr lang="en-US" dirty="0" smtClean="0"/>
                <a:t>Get</a:t>
              </a:r>
              <a:endParaRPr lang="en-US" dirty="0"/>
            </a:p>
          </p:txBody>
        </p:sp>
      </p:grpSp>
      <p:pic>
        <p:nvPicPr>
          <p:cNvPr id="5" name="Picture 24" descr="application server"/>
          <p:cNvPicPr>
            <a:picLocks noChangeAspect="1" noChangeArrowheads="1"/>
          </p:cNvPicPr>
          <p:nvPr/>
        </p:nvPicPr>
        <p:blipFill>
          <a:blip r:embed="rId5" cstate="print"/>
          <a:srcRect/>
          <a:stretch>
            <a:fillRect/>
          </a:stretch>
        </p:blipFill>
        <p:spPr bwMode="auto">
          <a:xfrm>
            <a:off x="1179577" y="1213385"/>
            <a:ext cx="1277961" cy="1354138"/>
          </a:xfrm>
          <a:prstGeom prst="rect">
            <a:avLst/>
          </a:prstGeom>
          <a:noFill/>
        </p:spPr>
      </p:pic>
      <p:pic>
        <p:nvPicPr>
          <p:cNvPr id="8" name="Picture 6" descr="laptop"/>
          <p:cNvPicPr>
            <a:picLocks noChangeAspect="1" noChangeArrowheads="1"/>
          </p:cNvPicPr>
          <p:nvPr/>
        </p:nvPicPr>
        <p:blipFill>
          <a:blip r:embed="rId6" cstate="print"/>
          <a:srcRect/>
          <a:stretch>
            <a:fillRect/>
          </a:stretch>
        </p:blipFill>
        <p:spPr bwMode="auto">
          <a:xfrm>
            <a:off x="6475794" y="3132361"/>
            <a:ext cx="1466009" cy="857941"/>
          </a:xfrm>
          <a:prstGeom prst="rect">
            <a:avLst/>
          </a:prstGeom>
          <a:noFill/>
        </p:spPr>
      </p:pic>
      <p:grpSp>
        <p:nvGrpSpPr>
          <p:cNvPr id="12" name="Group 14"/>
          <p:cNvGrpSpPr/>
          <p:nvPr/>
        </p:nvGrpSpPr>
        <p:grpSpPr>
          <a:xfrm>
            <a:off x="2201659" y="2454641"/>
            <a:ext cx="330569" cy="381000"/>
            <a:chOff x="916933" y="3052763"/>
            <a:chExt cx="330569" cy="381000"/>
          </a:xfrm>
        </p:grpSpPr>
        <p:pic>
          <p:nvPicPr>
            <p:cNvPr id="10" name="Picture 19" descr="page"/>
            <p:cNvPicPr>
              <a:picLocks noChangeAspect="1" noChangeArrowheads="1"/>
            </p:cNvPicPr>
            <p:nvPr/>
          </p:nvPicPr>
          <p:blipFill>
            <a:blip r:embed="rId7" cstate="print"/>
            <a:srcRect/>
            <a:stretch>
              <a:fillRect/>
            </a:stretch>
          </p:blipFill>
          <p:spPr bwMode="auto">
            <a:xfrm>
              <a:off x="928681" y="3052763"/>
              <a:ext cx="318821" cy="381000"/>
            </a:xfrm>
            <a:prstGeom prst="rect">
              <a:avLst/>
            </a:prstGeom>
            <a:noFill/>
            <a:ln w="9525">
              <a:noFill/>
              <a:miter lim="800000"/>
              <a:headEnd/>
              <a:tailEnd/>
            </a:ln>
          </p:spPr>
        </p:pic>
        <p:sp>
          <p:nvSpPr>
            <p:cNvPr id="11" name="TextBox 10"/>
            <p:cNvSpPr txBox="1"/>
            <p:nvPr/>
          </p:nvSpPr>
          <p:spPr>
            <a:xfrm>
              <a:off x="916933" y="3124200"/>
              <a:ext cx="312906" cy="246221"/>
            </a:xfrm>
            <a:prstGeom prst="rect">
              <a:avLst/>
            </a:prstGeom>
            <a:noFill/>
          </p:spPr>
          <p:txBody>
            <a:bodyPr wrap="none" rtlCol="0">
              <a:spAutoFit/>
            </a:bodyPr>
            <a:lstStyle/>
            <a:p>
              <a:r>
                <a:rPr lang="en-US" sz="1000" dirty="0" smtClean="0">
                  <a:solidFill>
                    <a:schemeClr val="bg1"/>
                  </a:solidFill>
                </a:rPr>
                <a:t>ID</a:t>
              </a:r>
              <a:endParaRPr lang="en-US" sz="1000" dirty="0">
                <a:solidFill>
                  <a:schemeClr val="bg1"/>
                </a:solidFill>
              </a:endParaRPr>
            </a:p>
          </p:txBody>
        </p:sp>
      </p:grpSp>
      <p:grpSp>
        <p:nvGrpSpPr>
          <p:cNvPr id="14" name="Group 31"/>
          <p:cNvGrpSpPr/>
          <p:nvPr/>
        </p:nvGrpSpPr>
        <p:grpSpPr>
          <a:xfrm rot="18881222" flipV="1">
            <a:off x="6502779" y="4377008"/>
            <a:ext cx="1249555" cy="579376"/>
            <a:chOff x="5956187" y="4192908"/>
            <a:chExt cx="1249555" cy="522805"/>
          </a:xfrm>
        </p:grpSpPr>
        <p:sp>
          <p:nvSpPr>
            <p:cNvPr id="22" name="Freeform 21"/>
            <p:cNvSpPr/>
            <p:nvPr/>
          </p:nvSpPr>
          <p:spPr>
            <a:xfrm>
              <a:off x="5956187" y="4450742"/>
              <a:ext cx="1249555" cy="2649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Lst>
              <a:ahLst/>
              <a:cxnLst>
                <a:cxn ang="0">
                  <a:pos x="connsiteX0" y="connsiteY0"/>
                </a:cxn>
                <a:cxn ang="0">
                  <a:pos x="connsiteX1" y="connsiteY1"/>
                </a:cxn>
              </a:cxnLst>
              <a:rect l="l" t="t" r="r" b="b"/>
              <a:pathLst>
                <a:path w="937410" h="264971">
                  <a:moveTo>
                    <a:pt x="937410" y="135320"/>
                  </a:moveTo>
                  <a:cubicBezTo>
                    <a:pt x="626953" y="0"/>
                    <a:pt x="236070" y="94373"/>
                    <a:pt x="0" y="26497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31" name="TextBox 30"/>
            <p:cNvSpPr txBox="1"/>
            <p:nvPr/>
          </p:nvSpPr>
          <p:spPr>
            <a:xfrm rot="21061309">
              <a:off x="6378990" y="4192908"/>
              <a:ext cx="521681" cy="369333"/>
            </a:xfrm>
            <a:prstGeom prst="rect">
              <a:avLst/>
            </a:prstGeom>
            <a:noFill/>
          </p:spPr>
          <p:txBody>
            <a:bodyPr wrap="none" rtlCol="0">
              <a:spAutoFit/>
            </a:bodyPr>
            <a:lstStyle/>
            <a:p>
              <a:r>
                <a:rPr lang="en-US" dirty="0" smtClean="0"/>
                <a:t>Get</a:t>
              </a:r>
              <a:endParaRPr lang="en-US" dirty="0"/>
            </a:p>
          </p:txBody>
        </p:sp>
      </p:grpSp>
      <p:grpSp>
        <p:nvGrpSpPr>
          <p:cNvPr id="15" name="Group 32"/>
          <p:cNvGrpSpPr/>
          <p:nvPr/>
        </p:nvGrpSpPr>
        <p:grpSpPr>
          <a:xfrm>
            <a:off x="2126167" y="2476792"/>
            <a:ext cx="453970" cy="381000"/>
            <a:chOff x="1737383" y="2443162"/>
            <a:chExt cx="453970" cy="381000"/>
          </a:xfrm>
        </p:grpSpPr>
        <p:pic>
          <p:nvPicPr>
            <p:cNvPr id="34" name="Picture 19" descr="page"/>
            <p:cNvPicPr>
              <a:picLocks noChangeAspect="1" noChangeArrowheads="1"/>
            </p:cNvPicPr>
            <p:nvPr/>
          </p:nvPicPr>
          <p:blipFill>
            <a:blip r:embed="rId7" cstate="print"/>
            <a:srcRect/>
            <a:stretch>
              <a:fillRect/>
            </a:stretch>
          </p:blipFill>
          <p:spPr bwMode="auto">
            <a:xfrm>
              <a:off x="1809750" y="2443162"/>
              <a:ext cx="318821" cy="381000"/>
            </a:xfrm>
            <a:prstGeom prst="rect">
              <a:avLst/>
            </a:prstGeom>
            <a:noFill/>
            <a:ln w="9525">
              <a:noFill/>
              <a:miter lim="800000"/>
              <a:headEnd/>
              <a:tailEnd/>
            </a:ln>
          </p:spPr>
        </p:pic>
        <p:sp>
          <p:nvSpPr>
            <p:cNvPr id="35" name="TextBox 34"/>
            <p:cNvSpPr txBox="1"/>
            <p:nvPr/>
          </p:nvSpPr>
          <p:spPr>
            <a:xfrm>
              <a:off x="1737383" y="2514602"/>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pic>
        <p:nvPicPr>
          <p:cNvPr id="7" name="Picture 23" descr="XP icon my computer"/>
          <p:cNvPicPr>
            <a:picLocks noChangeAspect="1" noChangeArrowheads="1"/>
          </p:cNvPicPr>
          <p:nvPr/>
        </p:nvPicPr>
        <p:blipFill>
          <a:blip r:embed="rId8" cstate="print"/>
          <a:srcRect/>
          <a:stretch>
            <a:fillRect/>
          </a:stretch>
        </p:blipFill>
        <p:spPr bwMode="auto">
          <a:xfrm>
            <a:off x="4324526" y="4740674"/>
            <a:ext cx="1403154" cy="1052640"/>
          </a:xfrm>
          <a:prstGeom prst="rect">
            <a:avLst/>
          </a:prstGeom>
          <a:noFill/>
        </p:spPr>
      </p:pic>
      <p:sp>
        <p:nvSpPr>
          <p:cNvPr id="41" name="TextBox 40"/>
          <p:cNvSpPr txBox="1"/>
          <p:nvPr/>
        </p:nvSpPr>
        <p:spPr>
          <a:xfrm rot="19626882">
            <a:off x="7666979" y="4421306"/>
            <a:ext cx="1352195" cy="159486"/>
          </a:xfrm>
          <a:prstGeom prst="rect">
            <a:avLst/>
          </a:prstGeom>
          <a:noFill/>
        </p:spPr>
        <p:txBody>
          <a:bodyPr wrap="square" rtlCol="0">
            <a:prstTxWarp prst="textArchDown">
              <a:avLst/>
            </a:prstTxWarp>
            <a:spAutoFit/>
          </a:bodyPr>
          <a:lstStyle/>
          <a:p>
            <a:pPr algn="ctr"/>
            <a:r>
              <a:rPr lang="en-US" sz="1600" dirty="0" smtClean="0">
                <a:solidFill>
                  <a:schemeClr val="accent1">
                    <a:lumMod val="20000"/>
                    <a:lumOff val="80000"/>
                  </a:schemeClr>
                </a:solidFill>
              </a:rPr>
              <a:t>Branch Office</a:t>
            </a:r>
            <a:endParaRPr lang="en-US" sz="1600" dirty="0">
              <a:solidFill>
                <a:schemeClr val="accent1">
                  <a:lumMod val="20000"/>
                  <a:lumOff val="80000"/>
                </a:schemeClr>
              </a:solidFill>
            </a:endParaRPr>
          </a:p>
        </p:txBody>
      </p:sp>
      <p:sp>
        <p:nvSpPr>
          <p:cNvPr id="42" name="TextBox 41"/>
          <p:cNvSpPr txBox="1"/>
          <p:nvPr/>
        </p:nvSpPr>
        <p:spPr>
          <a:xfrm rot="1775946">
            <a:off x="16107" y="2143450"/>
            <a:ext cx="1352195" cy="159486"/>
          </a:xfrm>
          <a:prstGeom prst="rect">
            <a:avLst/>
          </a:prstGeom>
          <a:noFill/>
        </p:spPr>
        <p:txBody>
          <a:bodyPr wrap="square" rtlCol="0">
            <a:prstTxWarp prst="textArchDown">
              <a:avLst/>
            </a:prstTxWarp>
            <a:spAutoFit/>
          </a:bodyPr>
          <a:lstStyle/>
          <a:p>
            <a:pPr algn="ctr"/>
            <a:r>
              <a:rPr lang="en-US" sz="1600" dirty="0" smtClean="0">
                <a:solidFill>
                  <a:schemeClr val="tx1">
                    <a:lumMod val="85000"/>
                  </a:schemeClr>
                </a:solidFill>
              </a:rPr>
              <a:t>Main Office</a:t>
            </a:r>
            <a:endParaRPr lang="en-US" sz="1600" dirty="0">
              <a:solidFill>
                <a:schemeClr val="tx1">
                  <a:lumMod val="85000"/>
                </a:schemeClr>
              </a:solidFill>
            </a:endParaRPr>
          </a:p>
        </p:txBody>
      </p:sp>
      <p:grpSp>
        <p:nvGrpSpPr>
          <p:cNvPr id="16" name="Group 45"/>
          <p:cNvGrpSpPr/>
          <p:nvPr/>
        </p:nvGrpSpPr>
        <p:grpSpPr>
          <a:xfrm rot="21114929">
            <a:off x="5449160" y="4729993"/>
            <a:ext cx="978383" cy="730939"/>
            <a:chOff x="4691270" y="2128838"/>
            <a:chExt cx="978383" cy="730939"/>
          </a:xfrm>
        </p:grpSpPr>
        <p:sp>
          <p:nvSpPr>
            <p:cNvPr id="37" name="Arc 36"/>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Arc 42"/>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Arc 43"/>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5" name="Title 44"/>
          <p:cNvSpPr>
            <a:spLocks noGrp="1"/>
          </p:cNvSpPr>
          <p:nvPr>
            <p:ph type="title"/>
          </p:nvPr>
        </p:nvSpPr>
        <p:spPr/>
        <p:txBody>
          <a:bodyPr/>
          <a:lstStyle/>
          <a:p>
            <a:r>
              <a:rPr lang="en-US" smtClean="0"/>
              <a:t>Distributed Cache</a:t>
            </a:r>
            <a:endParaRPr lang="en-US" dirty="0"/>
          </a:p>
        </p:txBody>
      </p:sp>
      <p:grpSp>
        <p:nvGrpSpPr>
          <p:cNvPr id="19" name="Group 46"/>
          <p:cNvGrpSpPr/>
          <p:nvPr/>
        </p:nvGrpSpPr>
        <p:grpSpPr>
          <a:xfrm rot="21114929" flipH="1">
            <a:off x="3508828" y="5062065"/>
            <a:ext cx="1198025" cy="730939"/>
            <a:chOff x="4691270" y="2128838"/>
            <a:chExt cx="978383" cy="730939"/>
          </a:xfrm>
        </p:grpSpPr>
        <p:sp>
          <p:nvSpPr>
            <p:cNvPr id="48" name="Arc 47"/>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Arc 48"/>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Arc 49"/>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 name="Group 29"/>
          <p:cNvGrpSpPr/>
          <p:nvPr/>
        </p:nvGrpSpPr>
        <p:grpSpPr>
          <a:xfrm flipH="1" flipV="1">
            <a:off x="2520874" y="2910015"/>
            <a:ext cx="1956754" cy="1524504"/>
            <a:chOff x="4614025" y="2052546"/>
            <a:chExt cx="2294426" cy="1787584"/>
          </a:xfrm>
        </p:grpSpPr>
        <p:sp>
          <p:nvSpPr>
            <p:cNvPr id="52" name="Freeform 51"/>
            <p:cNvSpPr/>
            <p:nvPr/>
          </p:nvSpPr>
          <p:spPr>
            <a:xfrm rot="21446118">
              <a:off x="4614025" y="2052546"/>
              <a:ext cx="2294426" cy="1787584"/>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Lst>
              <a:ahLst/>
              <a:cxnLst>
                <a:cxn ang="0">
                  <a:pos x="connsiteX0" y="connsiteY0"/>
                </a:cxn>
                <a:cxn ang="0">
                  <a:pos x="connsiteX1" y="connsiteY1"/>
                </a:cxn>
              </a:cxnLst>
              <a:rect l="l" t="t" r="r" b="b"/>
              <a:pathLst>
                <a:path w="1572891" h="1633491">
                  <a:moveTo>
                    <a:pt x="1572891" y="1633491"/>
                  </a:moveTo>
                  <a:cubicBezTo>
                    <a:pt x="1008635" y="1435223"/>
                    <a:pt x="304518" y="801949"/>
                    <a:pt x="0" y="0"/>
                  </a:cubicBezTo>
                </a:path>
              </a:pathLst>
            </a:custGeom>
            <a:ln>
              <a:headEnd type="triangle" w="med" len="med"/>
              <a:tailEnd type="oval"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53" name="TextBox 52"/>
            <p:cNvSpPr txBox="1"/>
            <p:nvPr/>
          </p:nvSpPr>
          <p:spPr>
            <a:xfrm rot="13007782">
              <a:off x="4929717" y="2956090"/>
              <a:ext cx="521681" cy="369332"/>
            </a:xfrm>
            <a:prstGeom prst="rect">
              <a:avLst/>
            </a:prstGeom>
            <a:noFill/>
          </p:spPr>
          <p:txBody>
            <a:bodyPr wrap="none" rtlCol="0">
              <a:spAutoFit/>
            </a:bodyPr>
            <a:lstStyle/>
            <a:p>
              <a:r>
                <a:rPr lang="en-US" dirty="0" smtClean="0"/>
                <a:t>Get</a:t>
              </a:r>
              <a:endParaRPr lang="en-US" dirty="0"/>
            </a:p>
          </p:txBody>
        </p:sp>
      </p:grpSp>
      <p:grpSp>
        <p:nvGrpSpPr>
          <p:cNvPr id="21" name="Group 57"/>
          <p:cNvGrpSpPr/>
          <p:nvPr/>
        </p:nvGrpSpPr>
        <p:grpSpPr>
          <a:xfrm rot="21114929" flipH="1">
            <a:off x="5774113" y="3394543"/>
            <a:ext cx="1198025" cy="730939"/>
            <a:chOff x="4691270" y="2128838"/>
            <a:chExt cx="978383" cy="730939"/>
          </a:xfrm>
        </p:grpSpPr>
        <p:sp>
          <p:nvSpPr>
            <p:cNvPr id="59" name="Arc 58"/>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Arc 59"/>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Arc 60"/>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3" name="Group 25"/>
          <p:cNvGrpSpPr/>
          <p:nvPr/>
        </p:nvGrpSpPr>
        <p:grpSpPr>
          <a:xfrm>
            <a:off x="2203402" y="2449877"/>
            <a:ext cx="318821" cy="381000"/>
            <a:chOff x="1504950" y="3033712"/>
            <a:chExt cx="318821" cy="381000"/>
          </a:xfrm>
        </p:grpSpPr>
        <p:pic>
          <p:nvPicPr>
            <p:cNvPr id="27" name="Picture 26" descr="page"/>
            <p:cNvPicPr>
              <a:picLocks noChangeAspect="1" noChangeArrowheads="1"/>
            </p:cNvPicPr>
            <p:nvPr/>
          </p:nvPicPr>
          <p:blipFill>
            <a:blip r:embed="rId7" cstate="print"/>
            <a:srcRect/>
            <a:stretch>
              <a:fillRect/>
            </a:stretch>
          </p:blipFill>
          <p:spPr bwMode="auto">
            <a:xfrm>
              <a:off x="1504950" y="3033712"/>
              <a:ext cx="318821" cy="381000"/>
            </a:xfrm>
            <a:prstGeom prst="rect">
              <a:avLst/>
            </a:prstGeom>
            <a:noFill/>
            <a:ln w="9525">
              <a:noFill/>
              <a:miter lim="800000"/>
              <a:headEnd/>
              <a:tailEnd/>
            </a:ln>
          </p:spPr>
        </p:pic>
        <p:sp>
          <p:nvSpPr>
            <p:cNvPr id="28" name="TextBox 27"/>
            <p:cNvSpPr txBox="1"/>
            <p:nvPr/>
          </p:nvSpPr>
          <p:spPr>
            <a:xfrm>
              <a:off x="1513546" y="3124200"/>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26" name="Group 32"/>
          <p:cNvGrpSpPr/>
          <p:nvPr/>
        </p:nvGrpSpPr>
        <p:grpSpPr>
          <a:xfrm>
            <a:off x="2137730" y="2475529"/>
            <a:ext cx="428322" cy="381000"/>
            <a:chOff x="441979" y="3205162"/>
            <a:chExt cx="428322" cy="381000"/>
          </a:xfrm>
        </p:grpSpPr>
        <p:pic>
          <p:nvPicPr>
            <p:cNvPr id="63" name="Picture 19" descr="page"/>
            <p:cNvPicPr>
              <a:picLocks noChangeAspect="1" noChangeArrowheads="1"/>
            </p:cNvPicPr>
            <p:nvPr/>
          </p:nvPicPr>
          <p:blipFill>
            <a:blip r:embed="rId7" cstate="print"/>
            <a:srcRect/>
            <a:stretch>
              <a:fillRect/>
            </a:stretch>
          </p:blipFill>
          <p:spPr bwMode="auto">
            <a:xfrm>
              <a:off x="514350" y="3205162"/>
              <a:ext cx="318821" cy="381000"/>
            </a:xfrm>
            <a:prstGeom prst="rect">
              <a:avLst/>
            </a:prstGeom>
            <a:noFill/>
            <a:ln w="9525">
              <a:noFill/>
              <a:miter lim="800000"/>
              <a:headEnd/>
              <a:tailEnd/>
            </a:ln>
          </p:spPr>
        </p:pic>
        <p:sp>
          <p:nvSpPr>
            <p:cNvPr id="64" name="TextBox 63"/>
            <p:cNvSpPr txBox="1"/>
            <p:nvPr/>
          </p:nvSpPr>
          <p:spPr>
            <a:xfrm>
              <a:off x="441979" y="3267075"/>
              <a:ext cx="428322" cy="246221"/>
            </a:xfrm>
            <a:prstGeom prst="rect">
              <a:avLst/>
            </a:prstGeom>
            <a:noFill/>
          </p:spPr>
          <p:txBody>
            <a:bodyPr wrap="none" rtlCol="0">
              <a:spAutoFit/>
            </a:bodyPr>
            <a:lstStyle/>
            <a:p>
              <a:r>
                <a:rPr lang="en-US" sz="1000" dirty="0" smtClean="0">
                  <a:solidFill>
                    <a:schemeClr val="bg1"/>
                  </a:solidFill>
                </a:rPr>
                <a:t>Data</a:t>
              </a:r>
              <a:endParaRPr lang="en-US" sz="1000" dirty="0">
                <a:solidFill>
                  <a:schemeClr val="bg1"/>
                </a:solidFill>
              </a:endParaRPr>
            </a:p>
          </p:txBody>
        </p:sp>
      </p:grpSp>
      <p:grpSp>
        <p:nvGrpSpPr>
          <p:cNvPr id="29" name="Group 22"/>
          <p:cNvGrpSpPr/>
          <p:nvPr/>
        </p:nvGrpSpPr>
        <p:grpSpPr>
          <a:xfrm>
            <a:off x="5688527" y="4718773"/>
            <a:ext cx="402674" cy="381000"/>
            <a:chOff x="1818735" y="3243944"/>
            <a:chExt cx="402674" cy="381000"/>
          </a:xfrm>
        </p:grpSpPr>
        <p:pic>
          <p:nvPicPr>
            <p:cNvPr id="24" name="Picture 23" descr="page"/>
            <p:cNvPicPr>
              <a:picLocks noChangeAspect="1" noChangeArrowheads="1"/>
            </p:cNvPicPr>
            <p:nvPr/>
          </p:nvPicPr>
          <p:blipFill>
            <a:blip r:embed="rId7" cstate="print"/>
            <a:srcRect/>
            <a:stretch>
              <a:fillRect/>
            </a:stretch>
          </p:blipFill>
          <p:spPr bwMode="auto">
            <a:xfrm>
              <a:off x="1886339" y="3243944"/>
              <a:ext cx="318821" cy="381000"/>
            </a:xfrm>
            <a:prstGeom prst="rect">
              <a:avLst/>
            </a:prstGeom>
            <a:noFill/>
            <a:ln w="9525">
              <a:noFill/>
              <a:miter lim="800000"/>
              <a:headEnd/>
              <a:tailEnd/>
            </a:ln>
          </p:spPr>
        </p:pic>
        <p:sp>
          <p:nvSpPr>
            <p:cNvPr id="25" name="TextBox 24"/>
            <p:cNvSpPr txBox="1"/>
            <p:nvPr/>
          </p:nvSpPr>
          <p:spPr>
            <a:xfrm>
              <a:off x="1818735" y="3320144"/>
              <a:ext cx="402674" cy="230832"/>
            </a:xfrm>
            <a:prstGeom prst="rect">
              <a:avLst/>
            </a:prstGeom>
            <a:noFill/>
          </p:spPr>
          <p:txBody>
            <a:bodyPr wrap="none" rtlCol="0">
              <a:spAutoFit/>
            </a:bodyPr>
            <a:lstStyle/>
            <a:p>
              <a:r>
                <a:rPr lang="en-US" sz="900" dirty="0" smtClean="0">
                  <a:solidFill>
                    <a:schemeClr val="bg1"/>
                  </a:solidFill>
                </a:rPr>
                <a:t>Data</a:t>
              </a:r>
              <a:endParaRPr lang="en-US" sz="900" dirty="0">
                <a:solidFill>
                  <a:schemeClr val="bg1"/>
                </a:solidFill>
              </a:endParaRPr>
            </a:p>
          </p:txBody>
        </p:sp>
      </p:grpSp>
    </p:spTree>
    <p:extLst>
      <p:ext uri="{BB962C8B-B14F-4D97-AF65-F5344CB8AC3E}">
        <p14:creationId xmlns:p14="http://schemas.microsoft.com/office/powerpoint/2010/main" xmlns="" val="15490159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157 0.02477 C 0.05851 0.17917 0.10261 0.20718 0.22709 0.27917 " pathEditMode="relative" rAng="0" ptsTypes="ss">
                                      <p:cBhvr>
                                        <p:cTn id="10" dur="500" fill="hold"/>
                                        <p:tgtEl>
                                          <p:spTgt spid="12"/>
                                        </p:tgtEl>
                                        <p:attrNameLst>
                                          <p:attrName>ppt_x</p:attrName>
                                          <p:attrName>ppt_y</p:attrName>
                                        </p:attrNameLst>
                                      </p:cBhvr>
                                      <p:rCtr x="11300" y="12700"/>
                                    </p:animMotion>
                                  </p:childTnLst>
                                </p:cTn>
                              </p:par>
                            </p:childTnLst>
                          </p:cTn>
                        </p:par>
                      </p:childTnLst>
                    </p:cTn>
                  </p:par>
                  <p:par>
                    <p:cTn id="11" fill="hold">
                      <p:stCondLst>
                        <p:cond delay="indefinite"/>
                      </p:stCondLst>
                      <p:childTnLst>
                        <p:par>
                          <p:cTn id="12" fill="hold">
                            <p:stCondLst>
                              <p:cond delay="0"/>
                            </p:stCondLst>
                            <p:childTnLst>
                              <p:par>
                                <p:cTn id="13" presetID="3" presetClass="entr" presetSubtype="5"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linds(vertical)">
                                      <p:cBhvr>
                                        <p:cTn id="15" dur="500"/>
                                        <p:tgtEl>
                                          <p:spTgt spid="16"/>
                                        </p:tgtEl>
                                      </p:cBhvr>
                                    </p:animEffect>
                                  </p:childTnLst>
                                </p:cTn>
                              </p:par>
                              <p:par>
                                <p:cTn id="16" presetID="3" presetClass="entr" presetSubtype="5"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linds(vertical)">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01909 0.03797 C 0.0401 0.05093 0.10972 0.08102 0.14566 0.11551 C 0.18159 0.15 0.21597 0.21783 0.23437 0.24468 " pathEditMode="relative" rAng="0" ptsTypes="aaa">
                                      <p:cBhvr>
                                        <p:cTn id="26" dur="2000" fill="hold"/>
                                        <p:tgtEl>
                                          <p:spTgt spid="26"/>
                                        </p:tgtEl>
                                        <p:attrNameLst>
                                          <p:attrName>ppt_x</p:attrName>
                                          <p:attrName>ppt_y</p:attrName>
                                        </p:attrNameLst>
                                      </p:cBhvr>
                                      <p:rCtr x="10800" y="10300"/>
                                    </p:animMotion>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nodeType="clickEffect">
                                  <p:stCondLst>
                                    <p:cond delay="0"/>
                                  </p:stCondLst>
                                  <p:childTnLst>
                                    <p:animMotion origin="layout" path="M 0.0283 0.0044 C 0.22205 -0.02569 0.3493 0.02153 0.46649 0.08773 " pathEditMode="relative" rAng="0" ptsTypes="ss">
                                      <p:cBhvr>
                                        <p:cTn id="34" dur="1000" fill="hold"/>
                                        <p:tgtEl>
                                          <p:spTgt spid="23"/>
                                        </p:tgtEl>
                                        <p:attrNameLst>
                                          <p:attrName>ppt_x</p:attrName>
                                          <p:attrName>ppt_y</p:attrName>
                                        </p:attrNameLst>
                                      </p:cBhvr>
                                      <p:rCtr x="21900" y="2700"/>
                                    </p:animMotion>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linds(horizontal)">
                                      <p:cBhvr>
                                        <p:cTn id="39" dur="50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29"/>
                                        </p:tgtEl>
                                        <p:attrNameLst>
                                          <p:attrName>style.visibility</p:attrName>
                                        </p:attrNameLst>
                                      </p:cBhvr>
                                      <p:to>
                                        <p:strVal val="visible"/>
                                      </p:to>
                                    </p:set>
                                  </p:childTnLst>
                                </p:cTn>
                              </p:par>
                            </p:childTnLst>
                          </p:cTn>
                        </p:par>
                        <p:par>
                          <p:cTn id="48" fill="hold">
                            <p:stCondLst>
                              <p:cond delay="0"/>
                            </p:stCondLst>
                            <p:childTnLst>
                              <p:par>
                                <p:cTn id="49" presetID="0" presetClass="path" presetSubtype="0" accel="50000" decel="50000" fill="hold" nodeType="afterEffect">
                                  <p:stCondLst>
                                    <p:cond delay="0"/>
                                  </p:stCondLst>
                                  <p:childTnLst>
                                    <p:animMotion origin="layout" path="M 0.04149 0.00463 C 0.10347 -0.00694 0.14045 -0.03171 0.17413 -0.11435 " pathEditMode="relative" rAng="0" ptsTypes="ss">
                                      <p:cBhvr>
                                        <p:cTn id="50" dur="1000" fill="hold"/>
                                        <p:tgtEl>
                                          <p:spTgt spid="29"/>
                                        </p:tgtEl>
                                        <p:attrNameLst>
                                          <p:attrName>ppt_x</p:attrName>
                                          <p:attrName>ppt_y</p:attrName>
                                        </p:attrNameLst>
                                      </p:cBhvr>
                                      <p:rCtr x="6600" y="-5900"/>
                                    </p:animMotion>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7" descr="blue sphere 4 copy"/>
          <p:cNvPicPr>
            <a:picLocks noChangeAspect="1" noChangeArrowheads="1"/>
          </p:cNvPicPr>
          <p:nvPr/>
        </p:nvPicPr>
        <p:blipFill>
          <a:blip r:embed="rId3" cstate="print"/>
          <a:srcRect/>
          <a:stretch>
            <a:fillRect/>
          </a:stretch>
        </p:blipFill>
        <p:spPr bwMode="auto">
          <a:xfrm rot="20664172">
            <a:off x="3173235" y="2532914"/>
            <a:ext cx="5670596" cy="4359230"/>
          </a:xfrm>
          <a:prstGeom prst="rect">
            <a:avLst/>
          </a:prstGeom>
          <a:noFill/>
        </p:spPr>
      </p:pic>
      <p:pic>
        <p:nvPicPr>
          <p:cNvPr id="4" name="Picture 67" descr="clear bubble"/>
          <p:cNvPicPr>
            <a:picLocks noChangeAspect="1" noChangeArrowheads="1"/>
          </p:cNvPicPr>
          <p:nvPr/>
        </p:nvPicPr>
        <p:blipFill>
          <a:blip r:embed="rId4" cstate="print"/>
          <a:srcRect/>
          <a:stretch>
            <a:fillRect/>
          </a:stretch>
        </p:blipFill>
        <p:spPr bwMode="auto">
          <a:xfrm rot="1064680">
            <a:off x="225248" y="963070"/>
            <a:ext cx="3301964" cy="1993557"/>
          </a:xfrm>
          <a:prstGeom prst="rect">
            <a:avLst/>
          </a:prstGeom>
          <a:noFill/>
        </p:spPr>
      </p:pic>
      <p:grpSp>
        <p:nvGrpSpPr>
          <p:cNvPr id="2" name="Group 29"/>
          <p:cNvGrpSpPr/>
          <p:nvPr/>
        </p:nvGrpSpPr>
        <p:grpSpPr>
          <a:xfrm>
            <a:off x="2295944" y="2987732"/>
            <a:ext cx="2096642" cy="1633491"/>
            <a:chOff x="2438400" y="3570303"/>
            <a:chExt cx="2096642" cy="1633491"/>
          </a:xfrm>
        </p:grpSpPr>
        <p:sp>
          <p:nvSpPr>
            <p:cNvPr id="9" name="Freeform 8"/>
            <p:cNvSpPr/>
            <p:nvPr/>
          </p:nvSpPr>
          <p:spPr>
            <a:xfrm>
              <a:off x="2438400" y="3570303"/>
              <a:ext cx="2096642" cy="163349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Lst>
              <a:ahLst/>
              <a:cxnLst>
                <a:cxn ang="0">
                  <a:pos x="connsiteX0" y="connsiteY0"/>
                </a:cxn>
                <a:cxn ang="0">
                  <a:pos x="connsiteX1" y="connsiteY1"/>
                </a:cxn>
              </a:cxnLst>
              <a:rect l="l" t="t" r="r" b="b"/>
              <a:pathLst>
                <a:path w="1572891" h="1633491">
                  <a:moveTo>
                    <a:pt x="1572891" y="1633491"/>
                  </a:moveTo>
                  <a:cubicBezTo>
                    <a:pt x="1008635" y="1435223"/>
                    <a:pt x="304518" y="801949"/>
                    <a:pt x="0" y="0"/>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3" name="TextBox 12"/>
            <p:cNvSpPr txBox="1"/>
            <p:nvPr/>
          </p:nvSpPr>
          <p:spPr>
            <a:xfrm rot="1645353">
              <a:off x="3253757" y="4756963"/>
              <a:ext cx="521681" cy="369332"/>
            </a:xfrm>
            <a:prstGeom prst="rect">
              <a:avLst/>
            </a:prstGeom>
            <a:noFill/>
          </p:spPr>
          <p:txBody>
            <a:bodyPr wrap="none" rtlCol="0">
              <a:spAutoFit/>
            </a:bodyPr>
            <a:lstStyle/>
            <a:p>
              <a:r>
                <a:rPr lang="en-US" dirty="0" smtClean="0"/>
                <a:t>Get</a:t>
              </a:r>
              <a:endParaRPr lang="en-US" dirty="0"/>
            </a:p>
          </p:txBody>
        </p:sp>
      </p:grpSp>
      <p:grpSp>
        <p:nvGrpSpPr>
          <p:cNvPr id="3" name="Group 28"/>
          <p:cNvGrpSpPr/>
          <p:nvPr/>
        </p:nvGrpSpPr>
        <p:grpSpPr>
          <a:xfrm>
            <a:off x="2600743" y="2474434"/>
            <a:ext cx="3862201" cy="697085"/>
            <a:chOff x="2743199" y="3057005"/>
            <a:chExt cx="4016439" cy="697085"/>
          </a:xfrm>
        </p:grpSpPr>
        <p:sp>
          <p:nvSpPr>
            <p:cNvPr id="17" name="Freeform 16"/>
            <p:cNvSpPr/>
            <p:nvPr/>
          </p:nvSpPr>
          <p:spPr>
            <a:xfrm>
              <a:off x="2743199" y="3134448"/>
              <a:ext cx="4016439" cy="619642"/>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3519273 w 3519273"/>
                <a:gd name="connsiteY0" fmla="*/ 1282932 h 1282932"/>
                <a:gd name="connsiteX1" fmla="*/ 0 w 3519273"/>
                <a:gd name="connsiteY1" fmla="*/ 49676 h 1282932"/>
                <a:gd name="connsiteX0" fmla="*/ 3013114 w 3013114"/>
                <a:gd name="connsiteY0" fmla="*/ 789949 h 789949"/>
                <a:gd name="connsiteX1" fmla="*/ 0 w 3013114"/>
                <a:gd name="connsiteY1" fmla="*/ 258029 h 789949"/>
                <a:gd name="connsiteX0" fmla="*/ 3013114 w 3013114"/>
                <a:gd name="connsiteY0" fmla="*/ 581596 h 581596"/>
                <a:gd name="connsiteX1" fmla="*/ 0 w 3013114"/>
                <a:gd name="connsiteY1" fmla="*/ 49676 h 581596"/>
                <a:gd name="connsiteX0" fmla="*/ 3013114 w 3013114"/>
                <a:gd name="connsiteY0" fmla="*/ 581596 h 581596"/>
                <a:gd name="connsiteX1" fmla="*/ 0 w 3013114"/>
                <a:gd name="connsiteY1" fmla="*/ 49676 h 581596"/>
                <a:gd name="connsiteX0" fmla="*/ 3013114 w 3013114"/>
                <a:gd name="connsiteY0" fmla="*/ 625984 h 625984"/>
                <a:gd name="connsiteX1" fmla="*/ 0 w 3013114"/>
                <a:gd name="connsiteY1" fmla="*/ 94064 h 625984"/>
                <a:gd name="connsiteX0" fmla="*/ 3013114 w 3013114"/>
                <a:gd name="connsiteY0" fmla="*/ 759149 h 759149"/>
                <a:gd name="connsiteX1" fmla="*/ 0 w 3013114"/>
                <a:gd name="connsiteY1" fmla="*/ 227229 h 759149"/>
                <a:gd name="connsiteX0" fmla="*/ 3013114 w 3013114"/>
                <a:gd name="connsiteY0" fmla="*/ 750271 h 750271"/>
                <a:gd name="connsiteX1" fmla="*/ 0 w 3013114"/>
                <a:gd name="connsiteY1" fmla="*/ 218351 h 750271"/>
                <a:gd name="connsiteX0" fmla="*/ 3013114 w 3013114"/>
                <a:gd name="connsiteY0" fmla="*/ 750271 h 750271"/>
                <a:gd name="connsiteX1" fmla="*/ 0 w 3013114"/>
                <a:gd name="connsiteY1" fmla="*/ 218351 h 750271"/>
                <a:gd name="connsiteX0" fmla="*/ 3013114 w 3013114"/>
                <a:gd name="connsiteY0" fmla="*/ 619642 h 619642"/>
                <a:gd name="connsiteX1" fmla="*/ 0 w 3013114"/>
                <a:gd name="connsiteY1" fmla="*/ 218351 h 619642"/>
              </a:gdLst>
              <a:ahLst/>
              <a:cxnLst>
                <a:cxn ang="0">
                  <a:pos x="connsiteX0" y="connsiteY0"/>
                </a:cxn>
                <a:cxn ang="0">
                  <a:pos x="connsiteX1" y="connsiteY1"/>
                </a:cxn>
              </a:cxnLst>
              <a:rect l="l" t="t" r="r" b="b"/>
              <a:pathLst>
                <a:path w="3013114" h="619642">
                  <a:moveTo>
                    <a:pt x="3013114" y="619642"/>
                  </a:moveTo>
                  <a:cubicBezTo>
                    <a:pt x="2265414" y="149289"/>
                    <a:pt x="990518" y="0"/>
                    <a:pt x="0" y="21835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8" name="TextBox 17"/>
            <p:cNvSpPr txBox="1"/>
            <p:nvPr/>
          </p:nvSpPr>
          <p:spPr>
            <a:xfrm rot="485127">
              <a:off x="4962173" y="3057005"/>
              <a:ext cx="521681" cy="369332"/>
            </a:xfrm>
            <a:prstGeom prst="rect">
              <a:avLst/>
            </a:prstGeom>
            <a:noFill/>
          </p:spPr>
          <p:txBody>
            <a:bodyPr wrap="none" rtlCol="0">
              <a:spAutoFit/>
            </a:bodyPr>
            <a:lstStyle/>
            <a:p>
              <a:r>
                <a:rPr lang="en-US" dirty="0" smtClean="0"/>
                <a:t>Get</a:t>
              </a:r>
              <a:endParaRPr lang="en-US" dirty="0"/>
            </a:p>
          </p:txBody>
        </p:sp>
      </p:grpSp>
      <p:pic>
        <p:nvPicPr>
          <p:cNvPr id="5" name="Picture 24" descr="application server"/>
          <p:cNvPicPr>
            <a:picLocks noChangeAspect="1" noChangeArrowheads="1"/>
          </p:cNvPicPr>
          <p:nvPr/>
        </p:nvPicPr>
        <p:blipFill>
          <a:blip r:embed="rId5" cstate="print"/>
          <a:srcRect/>
          <a:stretch>
            <a:fillRect/>
          </a:stretch>
        </p:blipFill>
        <p:spPr bwMode="auto">
          <a:xfrm>
            <a:off x="1179577" y="1213385"/>
            <a:ext cx="1277961" cy="1354138"/>
          </a:xfrm>
          <a:prstGeom prst="rect">
            <a:avLst/>
          </a:prstGeom>
          <a:noFill/>
        </p:spPr>
      </p:pic>
      <p:pic>
        <p:nvPicPr>
          <p:cNvPr id="8" name="Picture 6" descr="laptop"/>
          <p:cNvPicPr>
            <a:picLocks noChangeAspect="1" noChangeArrowheads="1"/>
          </p:cNvPicPr>
          <p:nvPr/>
        </p:nvPicPr>
        <p:blipFill>
          <a:blip r:embed="rId6" cstate="print"/>
          <a:srcRect/>
          <a:stretch>
            <a:fillRect/>
          </a:stretch>
        </p:blipFill>
        <p:spPr bwMode="auto">
          <a:xfrm>
            <a:off x="6287245" y="2814220"/>
            <a:ext cx="1466009" cy="857941"/>
          </a:xfrm>
          <a:prstGeom prst="rect">
            <a:avLst/>
          </a:prstGeom>
          <a:noFill/>
        </p:spPr>
      </p:pic>
      <p:grpSp>
        <p:nvGrpSpPr>
          <p:cNvPr id="12" name="Group 14"/>
          <p:cNvGrpSpPr/>
          <p:nvPr/>
        </p:nvGrpSpPr>
        <p:grpSpPr>
          <a:xfrm>
            <a:off x="2239112" y="2663549"/>
            <a:ext cx="324018" cy="381000"/>
            <a:chOff x="1447800" y="3048000"/>
            <a:chExt cx="324018" cy="381000"/>
          </a:xfrm>
        </p:grpSpPr>
        <p:pic>
          <p:nvPicPr>
            <p:cNvPr id="10" name="Picture 19"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11" name="TextBox 10"/>
            <p:cNvSpPr txBox="1"/>
            <p:nvPr/>
          </p:nvSpPr>
          <p:spPr>
            <a:xfrm>
              <a:off x="1458912" y="3116580"/>
              <a:ext cx="312906" cy="246221"/>
            </a:xfrm>
            <a:prstGeom prst="rect">
              <a:avLst/>
            </a:prstGeom>
            <a:noFill/>
          </p:spPr>
          <p:txBody>
            <a:bodyPr wrap="none" rtlCol="0">
              <a:spAutoFit/>
            </a:bodyPr>
            <a:lstStyle/>
            <a:p>
              <a:r>
                <a:rPr lang="en-US" sz="1000" dirty="0" smtClean="0">
                  <a:solidFill>
                    <a:schemeClr val="bg1"/>
                  </a:solidFill>
                </a:rPr>
                <a:t>ID</a:t>
              </a:r>
              <a:endParaRPr lang="en-US" sz="1000" dirty="0">
                <a:solidFill>
                  <a:schemeClr val="bg1"/>
                </a:solidFill>
              </a:endParaRPr>
            </a:p>
          </p:txBody>
        </p:sp>
      </p:grpSp>
      <p:grpSp>
        <p:nvGrpSpPr>
          <p:cNvPr id="14" name="Group 31"/>
          <p:cNvGrpSpPr/>
          <p:nvPr/>
        </p:nvGrpSpPr>
        <p:grpSpPr>
          <a:xfrm rot="351145" flipH="1" flipV="1">
            <a:off x="5691936" y="5957373"/>
            <a:ext cx="1220530" cy="517646"/>
            <a:chOff x="6043190" y="4268065"/>
            <a:chExt cx="1292782" cy="467103"/>
          </a:xfrm>
        </p:grpSpPr>
        <p:sp>
          <p:nvSpPr>
            <p:cNvPr id="22" name="Freeform 21"/>
            <p:cNvSpPr/>
            <p:nvPr/>
          </p:nvSpPr>
          <p:spPr>
            <a:xfrm>
              <a:off x="6043190" y="4492387"/>
              <a:ext cx="1292782" cy="24278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1098764 w 1098764"/>
                <a:gd name="connsiteY0" fmla="*/ 157400 h 170598"/>
                <a:gd name="connsiteX1" fmla="*/ 0 w 1098764"/>
                <a:gd name="connsiteY1" fmla="*/ 170598 h 170598"/>
                <a:gd name="connsiteX0" fmla="*/ 1098764 w 1098764"/>
                <a:gd name="connsiteY0" fmla="*/ 349447 h 362645"/>
                <a:gd name="connsiteX1" fmla="*/ 0 w 1098764"/>
                <a:gd name="connsiteY1" fmla="*/ 362645 h 362645"/>
                <a:gd name="connsiteX0" fmla="*/ 1238570 w 1238570"/>
                <a:gd name="connsiteY0" fmla="*/ 349447 h 396951"/>
                <a:gd name="connsiteX1" fmla="*/ 0 w 1238570"/>
                <a:gd name="connsiteY1" fmla="*/ 396951 h 396951"/>
                <a:gd name="connsiteX0" fmla="*/ 1238570 w 1238570"/>
                <a:gd name="connsiteY0" fmla="*/ 349447 h 396951"/>
                <a:gd name="connsiteX1" fmla="*/ 0 w 1238570"/>
                <a:gd name="connsiteY1" fmla="*/ 396951 h 396951"/>
                <a:gd name="connsiteX0" fmla="*/ 1088491 w 1088491"/>
                <a:gd name="connsiteY0" fmla="*/ 349447 h 388498"/>
                <a:gd name="connsiteX1" fmla="*/ 0 w 1088491"/>
                <a:gd name="connsiteY1" fmla="*/ 388498 h 388498"/>
                <a:gd name="connsiteX0" fmla="*/ 1088491 w 1088491"/>
                <a:gd name="connsiteY0" fmla="*/ 349447 h 388498"/>
                <a:gd name="connsiteX1" fmla="*/ 0 w 1088491"/>
                <a:gd name="connsiteY1" fmla="*/ 388498 h 388498"/>
                <a:gd name="connsiteX0" fmla="*/ 1088491 w 1088491"/>
                <a:gd name="connsiteY0" fmla="*/ 208525 h 247576"/>
                <a:gd name="connsiteX1" fmla="*/ 0 w 1088491"/>
                <a:gd name="connsiteY1" fmla="*/ 247576 h 247576"/>
                <a:gd name="connsiteX0" fmla="*/ 1024834 w 1024834"/>
                <a:gd name="connsiteY0" fmla="*/ 208525 h 249183"/>
                <a:gd name="connsiteX1" fmla="*/ 0 w 1024834"/>
                <a:gd name="connsiteY1" fmla="*/ 249183 h 249183"/>
                <a:gd name="connsiteX0" fmla="*/ 969839 w 969839"/>
                <a:gd name="connsiteY0" fmla="*/ 208525 h 242782"/>
                <a:gd name="connsiteX1" fmla="*/ 0 w 969839"/>
                <a:gd name="connsiteY1" fmla="*/ 242782 h 242782"/>
              </a:gdLst>
              <a:ahLst/>
              <a:cxnLst>
                <a:cxn ang="0">
                  <a:pos x="connsiteX0" y="connsiteY0"/>
                </a:cxn>
                <a:cxn ang="0">
                  <a:pos x="connsiteX1" y="connsiteY1"/>
                </a:cxn>
              </a:cxnLst>
              <a:rect l="l" t="t" r="r" b="b"/>
              <a:pathLst>
                <a:path w="969839" h="242782">
                  <a:moveTo>
                    <a:pt x="969839" y="208525"/>
                  </a:moveTo>
                  <a:cubicBezTo>
                    <a:pt x="668653" y="0"/>
                    <a:pt x="173219" y="79499"/>
                    <a:pt x="0" y="242782"/>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31" name="TextBox 30"/>
            <p:cNvSpPr txBox="1"/>
            <p:nvPr/>
          </p:nvSpPr>
          <p:spPr>
            <a:xfrm rot="10866129">
              <a:off x="6505991" y="4268065"/>
              <a:ext cx="530915" cy="333270"/>
            </a:xfrm>
            <a:prstGeom prst="rect">
              <a:avLst/>
            </a:prstGeom>
            <a:noFill/>
          </p:spPr>
          <p:txBody>
            <a:bodyPr wrap="none" rtlCol="0">
              <a:spAutoFit/>
            </a:bodyPr>
            <a:lstStyle/>
            <a:p>
              <a:r>
                <a:rPr lang="en-US" dirty="0" smtClean="0"/>
                <a:t>Put</a:t>
              </a:r>
              <a:endParaRPr lang="en-US" dirty="0"/>
            </a:p>
          </p:txBody>
        </p:sp>
      </p:grpSp>
      <p:grpSp>
        <p:nvGrpSpPr>
          <p:cNvPr id="15" name="Group 32"/>
          <p:cNvGrpSpPr/>
          <p:nvPr/>
        </p:nvGrpSpPr>
        <p:grpSpPr>
          <a:xfrm>
            <a:off x="2176244" y="2679715"/>
            <a:ext cx="453970" cy="381000"/>
            <a:chOff x="1380196" y="3048000"/>
            <a:chExt cx="453970" cy="381000"/>
          </a:xfrm>
        </p:grpSpPr>
        <p:pic>
          <p:nvPicPr>
            <p:cNvPr id="34" name="Picture 19"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35" name="TextBox 34"/>
            <p:cNvSpPr txBox="1"/>
            <p:nvPr/>
          </p:nvSpPr>
          <p:spPr>
            <a:xfrm>
              <a:off x="1380196" y="3124200"/>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pic>
        <p:nvPicPr>
          <p:cNvPr id="7" name="Picture 23" descr="XP icon my computer"/>
          <p:cNvPicPr>
            <a:picLocks noChangeAspect="1" noChangeArrowheads="1"/>
          </p:cNvPicPr>
          <p:nvPr/>
        </p:nvPicPr>
        <p:blipFill>
          <a:blip r:embed="rId8" cstate="print"/>
          <a:srcRect/>
          <a:stretch>
            <a:fillRect/>
          </a:stretch>
        </p:blipFill>
        <p:spPr bwMode="auto">
          <a:xfrm>
            <a:off x="4324526" y="4740674"/>
            <a:ext cx="1403154" cy="1052640"/>
          </a:xfrm>
          <a:prstGeom prst="rect">
            <a:avLst/>
          </a:prstGeom>
          <a:noFill/>
        </p:spPr>
      </p:pic>
      <p:sp>
        <p:nvSpPr>
          <p:cNvPr id="41" name="TextBox 40"/>
          <p:cNvSpPr txBox="1"/>
          <p:nvPr/>
        </p:nvSpPr>
        <p:spPr>
          <a:xfrm>
            <a:off x="4399997" y="6441853"/>
            <a:ext cx="1352195" cy="159486"/>
          </a:xfrm>
          <a:prstGeom prst="rect">
            <a:avLst/>
          </a:prstGeom>
          <a:noFill/>
        </p:spPr>
        <p:txBody>
          <a:bodyPr wrap="square" rtlCol="0">
            <a:prstTxWarp prst="textArchDown">
              <a:avLst/>
            </a:prstTxWarp>
            <a:spAutoFit/>
          </a:bodyPr>
          <a:lstStyle/>
          <a:p>
            <a:pPr algn="ctr"/>
            <a:r>
              <a:rPr lang="en-US" sz="1600" dirty="0" smtClean="0">
                <a:solidFill>
                  <a:schemeClr val="accent1">
                    <a:lumMod val="20000"/>
                    <a:lumOff val="80000"/>
                  </a:schemeClr>
                </a:solidFill>
              </a:rPr>
              <a:t>Branch Office</a:t>
            </a:r>
            <a:endParaRPr lang="en-US" sz="1600" dirty="0">
              <a:solidFill>
                <a:schemeClr val="accent1">
                  <a:lumMod val="20000"/>
                  <a:lumOff val="80000"/>
                </a:schemeClr>
              </a:solidFill>
            </a:endParaRPr>
          </a:p>
        </p:txBody>
      </p:sp>
      <p:sp>
        <p:nvSpPr>
          <p:cNvPr id="42" name="TextBox 41"/>
          <p:cNvSpPr txBox="1"/>
          <p:nvPr/>
        </p:nvSpPr>
        <p:spPr>
          <a:xfrm rot="1775946">
            <a:off x="16107" y="2143450"/>
            <a:ext cx="1352195" cy="159486"/>
          </a:xfrm>
          <a:prstGeom prst="rect">
            <a:avLst/>
          </a:prstGeom>
          <a:noFill/>
        </p:spPr>
        <p:txBody>
          <a:bodyPr wrap="square" rtlCol="0">
            <a:prstTxWarp prst="textArchDown">
              <a:avLst/>
            </a:prstTxWarp>
            <a:spAutoFit/>
          </a:bodyPr>
          <a:lstStyle/>
          <a:p>
            <a:pPr algn="ctr"/>
            <a:r>
              <a:rPr lang="en-US" sz="1600" dirty="0" smtClean="0">
                <a:solidFill>
                  <a:schemeClr val="tx1">
                    <a:lumMod val="85000"/>
                  </a:schemeClr>
                </a:solidFill>
              </a:rPr>
              <a:t>Main Office</a:t>
            </a:r>
            <a:endParaRPr lang="en-US" sz="1600" dirty="0">
              <a:solidFill>
                <a:schemeClr val="tx1">
                  <a:lumMod val="85000"/>
                </a:schemeClr>
              </a:solidFill>
            </a:endParaRPr>
          </a:p>
        </p:txBody>
      </p:sp>
      <p:sp>
        <p:nvSpPr>
          <p:cNvPr id="45" name="Title 44"/>
          <p:cNvSpPr>
            <a:spLocks noGrp="1"/>
          </p:cNvSpPr>
          <p:nvPr>
            <p:ph type="title"/>
          </p:nvPr>
        </p:nvSpPr>
        <p:spPr/>
        <p:txBody>
          <a:bodyPr/>
          <a:lstStyle/>
          <a:p>
            <a:r>
              <a:rPr lang="en-US" smtClean="0"/>
              <a:t>Hosted Cache</a:t>
            </a:r>
            <a:endParaRPr lang="en-US" dirty="0"/>
          </a:p>
        </p:txBody>
      </p:sp>
      <p:grpSp>
        <p:nvGrpSpPr>
          <p:cNvPr id="16" name="Group 29"/>
          <p:cNvGrpSpPr/>
          <p:nvPr/>
        </p:nvGrpSpPr>
        <p:grpSpPr>
          <a:xfrm flipH="1" flipV="1">
            <a:off x="2521305" y="2909611"/>
            <a:ext cx="1974367" cy="1544246"/>
            <a:chOff x="4592866" y="2029871"/>
            <a:chExt cx="2315078" cy="1810733"/>
          </a:xfrm>
        </p:grpSpPr>
        <p:sp>
          <p:nvSpPr>
            <p:cNvPr id="52" name="Freeform 51"/>
            <p:cNvSpPr/>
            <p:nvPr/>
          </p:nvSpPr>
          <p:spPr>
            <a:xfrm rot="21446118">
              <a:off x="4592866" y="2029871"/>
              <a:ext cx="2315078" cy="1810733"/>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716212 w 1716212"/>
                <a:gd name="connsiteY0" fmla="*/ 1832486 h 1832486"/>
                <a:gd name="connsiteX1" fmla="*/ 0 w 1716212"/>
                <a:gd name="connsiteY1" fmla="*/ 0 h 1832486"/>
                <a:gd name="connsiteX0" fmla="*/ 1587049 w 1587049"/>
                <a:gd name="connsiteY0" fmla="*/ 1654644 h 1654644"/>
                <a:gd name="connsiteX1" fmla="*/ 0 w 1587049"/>
                <a:gd name="connsiteY1" fmla="*/ 0 h 1654644"/>
              </a:gdLst>
              <a:ahLst/>
              <a:cxnLst>
                <a:cxn ang="0">
                  <a:pos x="connsiteX0" y="connsiteY0"/>
                </a:cxn>
                <a:cxn ang="0">
                  <a:pos x="connsiteX1" y="connsiteY1"/>
                </a:cxn>
              </a:cxnLst>
              <a:rect l="l" t="t" r="r" b="b"/>
              <a:pathLst>
                <a:path w="1587049" h="1654644">
                  <a:moveTo>
                    <a:pt x="1587049" y="1654644"/>
                  </a:moveTo>
                  <a:cubicBezTo>
                    <a:pt x="1022793" y="1456376"/>
                    <a:pt x="304518" y="801949"/>
                    <a:pt x="0" y="0"/>
                  </a:cubicBezTo>
                </a:path>
              </a:pathLst>
            </a:custGeom>
            <a:ln>
              <a:headEnd type="triangle" w="med" len="med"/>
              <a:tailEnd type="oval"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53" name="TextBox 52"/>
            <p:cNvSpPr txBox="1"/>
            <p:nvPr/>
          </p:nvSpPr>
          <p:spPr>
            <a:xfrm rot="13007782">
              <a:off x="4929717" y="2956090"/>
              <a:ext cx="521681" cy="369332"/>
            </a:xfrm>
            <a:prstGeom prst="rect">
              <a:avLst/>
            </a:prstGeom>
            <a:noFill/>
          </p:spPr>
          <p:txBody>
            <a:bodyPr wrap="none" rtlCol="0">
              <a:spAutoFit/>
            </a:bodyPr>
            <a:lstStyle/>
            <a:p>
              <a:r>
                <a:rPr lang="en-US" dirty="0" smtClean="0"/>
                <a:t>Get</a:t>
              </a:r>
              <a:endParaRPr lang="en-US" dirty="0"/>
            </a:p>
          </p:txBody>
        </p:sp>
      </p:grpSp>
      <p:grpSp>
        <p:nvGrpSpPr>
          <p:cNvPr id="19" name="Group 32"/>
          <p:cNvGrpSpPr/>
          <p:nvPr/>
        </p:nvGrpSpPr>
        <p:grpSpPr>
          <a:xfrm>
            <a:off x="2167924" y="2667974"/>
            <a:ext cx="428322" cy="381000"/>
            <a:chOff x="1460206" y="3169920"/>
            <a:chExt cx="428322" cy="381000"/>
          </a:xfrm>
        </p:grpSpPr>
        <p:pic>
          <p:nvPicPr>
            <p:cNvPr id="63" name="Picture 19" descr="page"/>
            <p:cNvPicPr>
              <a:picLocks noChangeAspect="1" noChangeArrowheads="1"/>
            </p:cNvPicPr>
            <p:nvPr/>
          </p:nvPicPr>
          <p:blipFill>
            <a:blip r:embed="rId7" cstate="print"/>
            <a:srcRect/>
            <a:stretch>
              <a:fillRect/>
            </a:stretch>
          </p:blipFill>
          <p:spPr bwMode="auto">
            <a:xfrm>
              <a:off x="1527810" y="3169920"/>
              <a:ext cx="318821" cy="381000"/>
            </a:xfrm>
            <a:prstGeom prst="rect">
              <a:avLst/>
            </a:prstGeom>
            <a:noFill/>
            <a:ln w="9525">
              <a:noFill/>
              <a:miter lim="800000"/>
              <a:headEnd/>
              <a:tailEnd/>
            </a:ln>
          </p:spPr>
        </p:pic>
        <p:sp>
          <p:nvSpPr>
            <p:cNvPr id="64" name="TextBox 63"/>
            <p:cNvSpPr txBox="1"/>
            <p:nvPr/>
          </p:nvSpPr>
          <p:spPr>
            <a:xfrm>
              <a:off x="1460206" y="3246120"/>
              <a:ext cx="428322" cy="246221"/>
            </a:xfrm>
            <a:prstGeom prst="rect">
              <a:avLst/>
            </a:prstGeom>
            <a:noFill/>
          </p:spPr>
          <p:txBody>
            <a:bodyPr wrap="none" rtlCol="0">
              <a:spAutoFit/>
            </a:bodyPr>
            <a:lstStyle/>
            <a:p>
              <a:r>
                <a:rPr lang="en-US" sz="1000" dirty="0" smtClean="0">
                  <a:solidFill>
                    <a:schemeClr val="bg1"/>
                  </a:solidFill>
                </a:rPr>
                <a:t>Data</a:t>
              </a:r>
              <a:endParaRPr lang="en-US" sz="1000" dirty="0">
                <a:solidFill>
                  <a:schemeClr val="bg1"/>
                </a:solidFill>
              </a:endParaRPr>
            </a:p>
          </p:txBody>
        </p:sp>
      </p:grpSp>
      <p:grpSp>
        <p:nvGrpSpPr>
          <p:cNvPr id="20" name="Group 25"/>
          <p:cNvGrpSpPr/>
          <p:nvPr/>
        </p:nvGrpSpPr>
        <p:grpSpPr>
          <a:xfrm>
            <a:off x="2249272" y="2668629"/>
            <a:ext cx="318821" cy="381000"/>
            <a:chOff x="1447800" y="3048000"/>
            <a:chExt cx="318821" cy="381000"/>
          </a:xfrm>
        </p:grpSpPr>
        <p:pic>
          <p:nvPicPr>
            <p:cNvPr id="27" name="Picture 26"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28" name="TextBox 27"/>
            <p:cNvSpPr txBox="1"/>
            <p:nvPr/>
          </p:nvSpPr>
          <p:spPr>
            <a:xfrm>
              <a:off x="1460206" y="3131820"/>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pic>
        <p:nvPicPr>
          <p:cNvPr id="54" name="Picture 24" descr="application server"/>
          <p:cNvPicPr>
            <a:picLocks noChangeAspect="1" noChangeArrowheads="1"/>
          </p:cNvPicPr>
          <p:nvPr/>
        </p:nvPicPr>
        <p:blipFill>
          <a:blip r:embed="rId5" cstate="print"/>
          <a:srcRect/>
          <a:stretch>
            <a:fillRect/>
          </a:stretch>
        </p:blipFill>
        <p:spPr bwMode="auto">
          <a:xfrm>
            <a:off x="7013686" y="4739300"/>
            <a:ext cx="1277961" cy="1354138"/>
          </a:xfrm>
          <a:prstGeom prst="rect">
            <a:avLst/>
          </a:prstGeom>
          <a:noFill/>
        </p:spPr>
      </p:pic>
      <p:grpSp>
        <p:nvGrpSpPr>
          <p:cNvPr id="21" name="Group 31"/>
          <p:cNvGrpSpPr/>
          <p:nvPr/>
        </p:nvGrpSpPr>
        <p:grpSpPr>
          <a:xfrm rot="10507752" flipV="1">
            <a:off x="5750664" y="4224640"/>
            <a:ext cx="1249555" cy="555626"/>
            <a:chOff x="5956187" y="4214339"/>
            <a:chExt cx="1249555" cy="501374"/>
          </a:xfrm>
        </p:grpSpPr>
        <p:sp>
          <p:nvSpPr>
            <p:cNvPr id="62" name="Freeform 61"/>
            <p:cNvSpPr/>
            <p:nvPr/>
          </p:nvSpPr>
          <p:spPr>
            <a:xfrm>
              <a:off x="5956187" y="4450742"/>
              <a:ext cx="1249555" cy="2649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Lst>
              <a:ahLst/>
              <a:cxnLst>
                <a:cxn ang="0">
                  <a:pos x="connsiteX0" y="connsiteY0"/>
                </a:cxn>
                <a:cxn ang="0">
                  <a:pos x="connsiteX1" y="connsiteY1"/>
                </a:cxn>
              </a:cxnLst>
              <a:rect l="l" t="t" r="r" b="b"/>
              <a:pathLst>
                <a:path w="937410" h="264971">
                  <a:moveTo>
                    <a:pt x="937410" y="135320"/>
                  </a:moveTo>
                  <a:cubicBezTo>
                    <a:pt x="626953" y="0"/>
                    <a:pt x="236070" y="94373"/>
                    <a:pt x="0" y="26497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65" name="TextBox 64"/>
            <p:cNvSpPr txBox="1"/>
            <p:nvPr/>
          </p:nvSpPr>
          <p:spPr>
            <a:xfrm rot="21307752">
              <a:off x="6137783" y="4214339"/>
              <a:ext cx="915635" cy="333270"/>
            </a:xfrm>
            <a:prstGeom prst="rect">
              <a:avLst/>
            </a:prstGeom>
            <a:noFill/>
          </p:spPr>
          <p:txBody>
            <a:bodyPr wrap="none" rtlCol="0">
              <a:spAutoFit/>
            </a:bodyPr>
            <a:lstStyle/>
            <a:p>
              <a:r>
                <a:rPr lang="en-US" dirty="0" smtClean="0"/>
                <a:t>Search</a:t>
              </a:r>
              <a:endParaRPr lang="en-US" dirty="0"/>
            </a:p>
          </p:txBody>
        </p:sp>
      </p:grpSp>
      <p:grpSp>
        <p:nvGrpSpPr>
          <p:cNvPr id="23" name="Group 31"/>
          <p:cNvGrpSpPr/>
          <p:nvPr/>
        </p:nvGrpSpPr>
        <p:grpSpPr>
          <a:xfrm rot="15388294" flipV="1">
            <a:off x="7376758" y="3835504"/>
            <a:ext cx="1249555" cy="555626"/>
            <a:chOff x="5956187" y="4214339"/>
            <a:chExt cx="1249555" cy="501374"/>
          </a:xfrm>
        </p:grpSpPr>
        <p:sp>
          <p:nvSpPr>
            <p:cNvPr id="67" name="Freeform 66"/>
            <p:cNvSpPr/>
            <p:nvPr/>
          </p:nvSpPr>
          <p:spPr>
            <a:xfrm>
              <a:off x="5956187" y="4450742"/>
              <a:ext cx="1249555" cy="2649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Lst>
              <a:ahLst/>
              <a:cxnLst>
                <a:cxn ang="0">
                  <a:pos x="connsiteX0" y="connsiteY0"/>
                </a:cxn>
                <a:cxn ang="0">
                  <a:pos x="connsiteX1" y="connsiteY1"/>
                </a:cxn>
              </a:cxnLst>
              <a:rect l="l" t="t" r="r" b="b"/>
              <a:pathLst>
                <a:path w="937410" h="264971">
                  <a:moveTo>
                    <a:pt x="937410" y="135320"/>
                  </a:moveTo>
                  <a:cubicBezTo>
                    <a:pt x="626953" y="0"/>
                    <a:pt x="236070" y="94373"/>
                    <a:pt x="0" y="26497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68" name="TextBox 67"/>
            <p:cNvSpPr txBox="1"/>
            <p:nvPr/>
          </p:nvSpPr>
          <p:spPr>
            <a:xfrm rot="21307752">
              <a:off x="6317319" y="4214339"/>
              <a:ext cx="556563" cy="333270"/>
            </a:xfrm>
            <a:prstGeom prst="rect">
              <a:avLst/>
            </a:prstGeom>
            <a:noFill/>
          </p:spPr>
          <p:txBody>
            <a:bodyPr wrap="none" rtlCol="0">
              <a:spAutoFit/>
            </a:bodyPr>
            <a:lstStyle/>
            <a:p>
              <a:r>
                <a:rPr lang="en-US" dirty="0" smtClean="0"/>
                <a:t>Get</a:t>
              </a:r>
              <a:endParaRPr lang="en-US" dirty="0"/>
            </a:p>
          </p:txBody>
        </p:sp>
      </p:grpSp>
      <p:grpSp>
        <p:nvGrpSpPr>
          <p:cNvPr id="26" name="Group 31"/>
          <p:cNvGrpSpPr/>
          <p:nvPr/>
        </p:nvGrpSpPr>
        <p:grpSpPr>
          <a:xfrm rot="5092459" flipH="1" flipV="1">
            <a:off x="6815381" y="3957467"/>
            <a:ext cx="1021538" cy="506156"/>
            <a:chOff x="6279177" y="4167880"/>
            <a:chExt cx="965581" cy="456739"/>
          </a:xfrm>
        </p:grpSpPr>
        <p:sp>
          <p:nvSpPr>
            <p:cNvPr id="70" name="Freeform 69"/>
            <p:cNvSpPr/>
            <p:nvPr/>
          </p:nvSpPr>
          <p:spPr>
            <a:xfrm>
              <a:off x="6279177" y="4446656"/>
              <a:ext cx="964948" cy="177963"/>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736116 w 736116"/>
                <a:gd name="connsiteY0" fmla="*/ 135320 h 209766"/>
                <a:gd name="connsiteX1" fmla="*/ 0 w 736116"/>
                <a:gd name="connsiteY1" fmla="*/ 209766 h 209766"/>
                <a:gd name="connsiteX0" fmla="*/ 663547 w 663547"/>
                <a:gd name="connsiteY0" fmla="*/ 181787 h 181787"/>
                <a:gd name="connsiteX1" fmla="*/ 0 w 663547"/>
                <a:gd name="connsiteY1" fmla="*/ 170598 h 181787"/>
                <a:gd name="connsiteX0" fmla="*/ 651365 w 651365"/>
                <a:gd name="connsiteY0" fmla="*/ 135320 h 260469"/>
                <a:gd name="connsiteX1" fmla="*/ 0 w 651365"/>
                <a:gd name="connsiteY1" fmla="*/ 260470 h 260469"/>
                <a:gd name="connsiteX0" fmla="*/ 651365 w 651365"/>
                <a:gd name="connsiteY0" fmla="*/ 103516 h 228666"/>
                <a:gd name="connsiteX1" fmla="*/ 0 w 651365"/>
                <a:gd name="connsiteY1" fmla="*/ 228666 h 228666"/>
                <a:gd name="connsiteX0" fmla="*/ 651365 w 692342"/>
                <a:gd name="connsiteY0" fmla="*/ 45448 h 170598"/>
                <a:gd name="connsiteX1" fmla="*/ 692342 w 692342"/>
                <a:gd name="connsiteY1" fmla="*/ 138065 h 170598"/>
                <a:gd name="connsiteX2" fmla="*/ 0 w 692342"/>
                <a:gd name="connsiteY2" fmla="*/ 170598 h 170598"/>
                <a:gd name="connsiteX0" fmla="*/ 682922 w 723899"/>
                <a:gd name="connsiteY0" fmla="*/ 3076 h 177962"/>
                <a:gd name="connsiteX1" fmla="*/ 723899 w 723899"/>
                <a:gd name="connsiteY1" fmla="*/ 95693 h 177962"/>
                <a:gd name="connsiteX2" fmla="*/ 0 w 723899"/>
                <a:gd name="connsiteY2" fmla="*/ 177962 h 177962"/>
                <a:gd name="connsiteX0" fmla="*/ 723899 w 723899"/>
                <a:gd name="connsiteY0" fmla="*/ 95693 h 177962"/>
                <a:gd name="connsiteX1" fmla="*/ 0 w 723899"/>
                <a:gd name="connsiteY1" fmla="*/ 177962 h 177962"/>
              </a:gdLst>
              <a:ahLst/>
              <a:cxnLst>
                <a:cxn ang="0">
                  <a:pos x="connsiteX0" y="connsiteY0"/>
                </a:cxn>
                <a:cxn ang="0">
                  <a:pos x="connsiteX1" y="connsiteY1"/>
                </a:cxn>
              </a:cxnLst>
              <a:rect l="l" t="t" r="r" b="b"/>
              <a:pathLst>
                <a:path w="723899" h="177962">
                  <a:moveTo>
                    <a:pt x="723899" y="95693"/>
                  </a:moveTo>
                  <a:cubicBezTo>
                    <a:pt x="609290" y="0"/>
                    <a:pt x="236070" y="7364"/>
                    <a:pt x="0" y="177962"/>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71" name="TextBox 70"/>
            <p:cNvSpPr txBox="1"/>
            <p:nvPr/>
          </p:nvSpPr>
          <p:spPr>
            <a:xfrm rot="21291787">
              <a:off x="6329123" y="4167880"/>
              <a:ext cx="915635" cy="333273"/>
            </a:xfrm>
            <a:prstGeom prst="rect">
              <a:avLst/>
            </a:prstGeom>
            <a:noFill/>
          </p:spPr>
          <p:txBody>
            <a:bodyPr wrap="none" rtlCol="0">
              <a:spAutoFit/>
            </a:bodyPr>
            <a:lstStyle/>
            <a:p>
              <a:r>
                <a:rPr lang="en-US" dirty="0" smtClean="0"/>
                <a:t>Search</a:t>
              </a:r>
              <a:endParaRPr lang="en-US" dirty="0"/>
            </a:p>
          </p:txBody>
        </p:sp>
      </p:grpSp>
      <p:grpSp>
        <p:nvGrpSpPr>
          <p:cNvPr id="29" name="Group 48"/>
          <p:cNvGrpSpPr/>
          <p:nvPr/>
        </p:nvGrpSpPr>
        <p:grpSpPr>
          <a:xfrm>
            <a:off x="5688951" y="5352700"/>
            <a:ext cx="1212434" cy="499143"/>
            <a:chOff x="5758525" y="5054526"/>
            <a:chExt cx="1212434" cy="499143"/>
          </a:xfrm>
        </p:grpSpPr>
        <p:sp>
          <p:nvSpPr>
            <p:cNvPr id="73" name="Freeform 72"/>
            <p:cNvSpPr/>
            <p:nvPr/>
          </p:nvSpPr>
          <p:spPr>
            <a:xfrm rot="10800000" flipV="1">
              <a:off x="5758525" y="5371974"/>
              <a:ext cx="1201336" cy="181695"/>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736116 w 736116"/>
                <a:gd name="connsiteY0" fmla="*/ 135320 h 209766"/>
                <a:gd name="connsiteX1" fmla="*/ 0 w 736116"/>
                <a:gd name="connsiteY1" fmla="*/ 209766 h 209766"/>
                <a:gd name="connsiteX0" fmla="*/ 663547 w 663547"/>
                <a:gd name="connsiteY0" fmla="*/ 181787 h 181787"/>
                <a:gd name="connsiteX1" fmla="*/ 0 w 663547"/>
                <a:gd name="connsiteY1" fmla="*/ 170598 h 181787"/>
                <a:gd name="connsiteX0" fmla="*/ 651365 w 651365"/>
                <a:gd name="connsiteY0" fmla="*/ 135320 h 260469"/>
                <a:gd name="connsiteX1" fmla="*/ 0 w 651365"/>
                <a:gd name="connsiteY1" fmla="*/ 260470 h 260469"/>
                <a:gd name="connsiteX0" fmla="*/ 651365 w 651365"/>
                <a:gd name="connsiteY0" fmla="*/ 103516 h 228666"/>
                <a:gd name="connsiteX1" fmla="*/ 0 w 651365"/>
                <a:gd name="connsiteY1" fmla="*/ 228666 h 228666"/>
                <a:gd name="connsiteX0" fmla="*/ 651365 w 692342"/>
                <a:gd name="connsiteY0" fmla="*/ 45448 h 170598"/>
                <a:gd name="connsiteX1" fmla="*/ 692342 w 692342"/>
                <a:gd name="connsiteY1" fmla="*/ 138065 h 170598"/>
                <a:gd name="connsiteX2" fmla="*/ 0 w 692342"/>
                <a:gd name="connsiteY2" fmla="*/ 170598 h 170598"/>
                <a:gd name="connsiteX0" fmla="*/ 682922 w 723899"/>
                <a:gd name="connsiteY0" fmla="*/ 3076 h 177962"/>
                <a:gd name="connsiteX1" fmla="*/ 723899 w 723899"/>
                <a:gd name="connsiteY1" fmla="*/ 95693 h 177962"/>
                <a:gd name="connsiteX2" fmla="*/ 0 w 723899"/>
                <a:gd name="connsiteY2" fmla="*/ 177962 h 177962"/>
                <a:gd name="connsiteX0" fmla="*/ 723899 w 723899"/>
                <a:gd name="connsiteY0" fmla="*/ 95693 h 177962"/>
                <a:gd name="connsiteX1" fmla="*/ 0 w 723899"/>
                <a:gd name="connsiteY1" fmla="*/ 177962 h 177962"/>
                <a:gd name="connsiteX0" fmla="*/ 723899 w 723899"/>
                <a:gd name="connsiteY0" fmla="*/ 88329 h 218487"/>
                <a:gd name="connsiteX1" fmla="*/ 310443 w 723899"/>
                <a:gd name="connsiteY1" fmla="*/ 218487 h 218487"/>
                <a:gd name="connsiteX2" fmla="*/ 0 w 723899"/>
                <a:gd name="connsiteY2" fmla="*/ 170598 h 218487"/>
                <a:gd name="connsiteX0" fmla="*/ 723899 w 723899"/>
                <a:gd name="connsiteY0" fmla="*/ 0 h 82269"/>
                <a:gd name="connsiteX1" fmla="*/ 0 w 723899"/>
                <a:gd name="connsiteY1" fmla="*/ 82269 h 82269"/>
                <a:gd name="connsiteX0" fmla="*/ 39511 w 39511"/>
                <a:gd name="connsiteY0" fmla="*/ 0 h 168063"/>
                <a:gd name="connsiteX1" fmla="*/ 0 w 39511"/>
                <a:gd name="connsiteY1" fmla="*/ 168063 h 168063"/>
                <a:gd name="connsiteX0" fmla="*/ 0 w 817468"/>
                <a:gd name="connsiteY0" fmla="*/ 0 h 77222"/>
                <a:gd name="connsiteX1" fmla="*/ 817468 w 817468"/>
                <a:gd name="connsiteY1" fmla="*/ 77222 h 77222"/>
                <a:gd name="connsiteX0" fmla="*/ 0 w 805566"/>
                <a:gd name="connsiteY0" fmla="*/ 43899 h 43899"/>
                <a:gd name="connsiteX1" fmla="*/ 805566 w 805566"/>
                <a:gd name="connsiteY1" fmla="*/ 0 h 43899"/>
                <a:gd name="connsiteX0" fmla="*/ 0 w 805566"/>
                <a:gd name="connsiteY0" fmla="*/ 115566 h 115566"/>
                <a:gd name="connsiteX1" fmla="*/ 805566 w 805566"/>
                <a:gd name="connsiteY1" fmla="*/ 71667 h 115566"/>
                <a:gd name="connsiteX0" fmla="*/ 0 w 805566"/>
                <a:gd name="connsiteY0" fmla="*/ 125153 h 125153"/>
                <a:gd name="connsiteX1" fmla="*/ 805566 w 805566"/>
                <a:gd name="connsiteY1" fmla="*/ 81254 h 125153"/>
                <a:gd name="connsiteX0" fmla="*/ 0 w 805566"/>
                <a:gd name="connsiteY0" fmla="*/ 125153 h 125153"/>
                <a:gd name="connsiteX1" fmla="*/ 805566 w 805566"/>
                <a:gd name="connsiteY1" fmla="*/ 81254 h 125153"/>
                <a:gd name="connsiteX0" fmla="*/ 0 w 728200"/>
                <a:gd name="connsiteY0" fmla="*/ 125153 h 125153"/>
                <a:gd name="connsiteX1" fmla="*/ 728200 w 728200"/>
                <a:gd name="connsiteY1" fmla="*/ 81254 h 125153"/>
                <a:gd name="connsiteX0" fmla="*/ 0 w 861326"/>
                <a:gd name="connsiteY0" fmla="*/ 125153 h 125153"/>
                <a:gd name="connsiteX1" fmla="*/ 861326 w 861326"/>
                <a:gd name="connsiteY1" fmla="*/ 81254 h 125153"/>
                <a:gd name="connsiteX0" fmla="*/ 0 w 861326"/>
                <a:gd name="connsiteY0" fmla="*/ 164605 h 164605"/>
                <a:gd name="connsiteX1" fmla="*/ 861326 w 861326"/>
                <a:gd name="connsiteY1" fmla="*/ 120706 h 164605"/>
                <a:gd name="connsiteX0" fmla="*/ 0 w 810611"/>
                <a:gd name="connsiteY0" fmla="*/ 164605 h 164605"/>
                <a:gd name="connsiteX1" fmla="*/ 810611 w 810611"/>
                <a:gd name="connsiteY1" fmla="*/ 120706 h 164605"/>
                <a:gd name="connsiteX0" fmla="*/ 0 w 810611"/>
                <a:gd name="connsiteY0" fmla="*/ 125153 h 125153"/>
                <a:gd name="connsiteX1" fmla="*/ 810611 w 810611"/>
                <a:gd name="connsiteY1" fmla="*/ 81254 h 125153"/>
                <a:gd name="connsiteX0" fmla="*/ 0 w 810611"/>
                <a:gd name="connsiteY0" fmla="*/ 98274 h 98274"/>
                <a:gd name="connsiteX1" fmla="*/ 810611 w 810611"/>
                <a:gd name="connsiteY1" fmla="*/ 54375 h 98274"/>
                <a:gd name="connsiteX0" fmla="*/ 0 w 766235"/>
                <a:gd name="connsiteY0" fmla="*/ 98274 h 98274"/>
                <a:gd name="connsiteX1" fmla="*/ 766235 w 766235"/>
                <a:gd name="connsiteY1" fmla="*/ 54375 h 98274"/>
              </a:gdLst>
              <a:ahLst/>
              <a:cxnLst>
                <a:cxn ang="0">
                  <a:pos x="connsiteX0" y="connsiteY0"/>
                </a:cxn>
                <a:cxn ang="0">
                  <a:pos x="connsiteX1" y="connsiteY1"/>
                </a:cxn>
              </a:cxnLst>
              <a:rect l="l" t="t" r="r" b="b"/>
              <a:pathLst>
                <a:path w="766235" h="98274">
                  <a:moveTo>
                    <a:pt x="0" y="98274"/>
                  </a:moveTo>
                  <a:cubicBezTo>
                    <a:pt x="220007" y="3554"/>
                    <a:pt x="561107" y="0"/>
                    <a:pt x="766235" y="54375"/>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74" name="TextBox 73"/>
            <p:cNvSpPr txBox="1"/>
            <p:nvPr/>
          </p:nvSpPr>
          <p:spPr>
            <a:xfrm rot="10997524" flipH="1" flipV="1">
              <a:off x="5927083" y="5054526"/>
              <a:ext cx="1043876" cy="369332"/>
            </a:xfrm>
            <a:prstGeom prst="rect">
              <a:avLst/>
            </a:prstGeom>
            <a:noFill/>
          </p:spPr>
          <p:txBody>
            <a:bodyPr wrap="none" rtlCol="0">
              <a:spAutoFit/>
            </a:bodyPr>
            <a:lstStyle/>
            <a:p>
              <a:r>
                <a:rPr lang="en-US" dirty="0" smtClean="0"/>
                <a:t>Request</a:t>
              </a:r>
              <a:endParaRPr lang="en-US" dirty="0"/>
            </a:p>
          </p:txBody>
        </p:sp>
      </p:grpSp>
      <p:grpSp>
        <p:nvGrpSpPr>
          <p:cNvPr id="30" name="Group 31"/>
          <p:cNvGrpSpPr/>
          <p:nvPr/>
        </p:nvGrpSpPr>
        <p:grpSpPr>
          <a:xfrm rot="10507752" flipV="1">
            <a:off x="5761865" y="4852007"/>
            <a:ext cx="1230369" cy="586801"/>
            <a:chOff x="5975373" y="4283748"/>
            <a:chExt cx="1230369" cy="529505"/>
          </a:xfrm>
        </p:grpSpPr>
        <p:sp>
          <p:nvSpPr>
            <p:cNvPr id="51" name="Freeform 50"/>
            <p:cNvSpPr/>
            <p:nvPr/>
          </p:nvSpPr>
          <p:spPr>
            <a:xfrm>
              <a:off x="5975373" y="4450744"/>
              <a:ext cx="1230369" cy="362509"/>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923017 w 923017"/>
                <a:gd name="connsiteY0" fmla="*/ 135320 h 362509"/>
                <a:gd name="connsiteX1" fmla="*/ 0 w 923017"/>
                <a:gd name="connsiteY1" fmla="*/ 362509 h 362509"/>
                <a:gd name="connsiteX0" fmla="*/ 923017 w 923017"/>
                <a:gd name="connsiteY0" fmla="*/ 135320 h 362509"/>
                <a:gd name="connsiteX1" fmla="*/ 0 w 923017"/>
                <a:gd name="connsiteY1" fmla="*/ 362509 h 362509"/>
              </a:gdLst>
              <a:ahLst/>
              <a:cxnLst>
                <a:cxn ang="0">
                  <a:pos x="connsiteX0" y="connsiteY0"/>
                </a:cxn>
                <a:cxn ang="0">
                  <a:pos x="connsiteX1" y="connsiteY1"/>
                </a:cxn>
              </a:cxnLst>
              <a:rect l="l" t="t" r="r" b="b"/>
              <a:pathLst>
                <a:path w="923017" h="362509">
                  <a:moveTo>
                    <a:pt x="923017" y="135320"/>
                  </a:moveTo>
                  <a:cubicBezTo>
                    <a:pt x="612560" y="0"/>
                    <a:pt x="159244" y="163782"/>
                    <a:pt x="0" y="362509"/>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55" name="TextBox 54"/>
            <p:cNvSpPr txBox="1"/>
            <p:nvPr/>
          </p:nvSpPr>
          <p:spPr>
            <a:xfrm rot="20923483">
              <a:off x="6165647" y="4283748"/>
              <a:ext cx="693460" cy="333270"/>
            </a:xfrm>
            <a:prstGeom prst="rect">
              <a:avLst/>
            </a:prstGeom>
            <a:noFill/>
          </p:spPr>
          <p:txBody>
            <a:bodyPr wrap="none" rtlCol="0">
              <a:spAutoFit/>
            </a:bodyPr>
            <a:lstStyle/>
            <a:p>
              <a:r>
                <a:rPr lang="en-US" dirty="0" smtClean="0"/>
                <a:t>Offer</a:t>
              </a:r>
              <a:endParaRPr lang="en-US" dirty="0"/>
            </a:p>
          </p:txBody>
        </p:sp>
      </p:grpSp>
      <p:grpSp>
        <p:nvGrpSpPr>
          <p:cNvPr id="32" name="Group 22"/>
          <p:cNvGrpSpPr/>
          <p:nvPr/>
        </p:nvGrpSpPr>
        <p:grpSpPr>
          <a:xfrm>
            <a:off x="5506436" y="4522829"/>
            <a:ext cx="318821" cy="381000"/>
            <a:chOff x="1447800" y="3048000"/>
            <a:chExt cx="318821" cy="381000"/>
          </a:xfrm>
        </p:grpSpPr>
        <p:pic>
          <p:nvPicPr>
            <p:cNvPr id="24" name="Picture 23"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25" name="TextBox 24"/>
            <p:cNvSpPr txBox="1"/>
            <p:nvPr/>
          </p:nvSpPr>
          <p:spPr>
            <a:xfrm>
              <a:off x="1473503" y="3114869"/>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33" name="Group 22"/>
          <p:cNvGrpSpPr/>
          <p:nvPr/>
        </p:nvGrpSpPr>
        <p:grpSpPr>
          <a:xfrm>
            <a:off x="5638957" y="5023099"/>
            <a:ext cx="318821" cy="381000"/>
            <a:chOff x="1447800" y="3048000"/>
            <a:chExt cx="318821" cy="381000"/>
          </a:xfrm>
        </p:grpSpPr>
        <p:pic>
          <p:nvPicPr>
            <p:cNvPr id="57" name="Picture 56"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59" name="TextBox 58"/>
            <p:cNvSpPr txBox="1"/>
            <p:nvPr/>
          </p:nvSpPr>
          <p:spPr>
            <a:xfrm>
              <a:off x="1473503" y="3114869"/>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36" name="Group 22"/>
          <p:cNvGrpSpPr/>
          <p:nvPr/>
        </p:nvGrpSpPr>
        <p:grpSpPr>
          <a:xfrm>
            <a:off x="6785270" y="5592943"/>
            <a:ext cx="318821" cy="381000"/>
            <a:chOff x="1447800" y="3048000"/>
            <a:chExt cx="318821" cy="381000"/>
          </a:xfrm>
        </p:grpSpPr>
        <p:pic>
          <p:nvPicPr>
            <p:cNvPr id="61" name="Picture 60"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72" name="TextBox 71"/>
            <p:cNvSpPr txBox="1"/>
            <p:nvPr/>
          </p:nvSpPr>
          <p:spPr>
            <a:xfrm>
              <a:off x="1473503" y="3114869"/>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37" name="Group 32"/>
          <p:cNvGrpSpPr/>
          <p:nvPr/>
        </p:nvGrpSpPr>
        <p:grpSpPr>
          <a:xfrm>
            <a:off x="5455126" y="5768320"/>
            <a:ext cx="428322" cy="381000"/>
            <a:chOff x="1460206" y="3169920"/>
            <a:chExt cx="428322" cy="381000"/>
          </a:xfrm>
        </p:grpSpPr>
        <p:pic>
          <p:nvPicPr>
            <p:cNvPr id="76" name="Picture 19" descr="page"/>
            <p:cNvPicPr>
              <a:picLocks noChangeAspect="1" noChangeArrowheads="1"/>
            </p:cNvPicPr>
            <p:nvPr/>
          </p:nvPicPr>
          <p:blipFill>
            <a:blip r:embed="rId7" cstate="print"/>
            <a:srcRect/>
            <a:stretch>
              <a:fillRect/>
            </a:stretch>
          </p:blipFill>
          <p:spPr bwMode="auto">
            <a:xfrm>
              <a:off x="1527810" y="3169920"/>
              <a:ext cx="318821" cy="381000"/>
            </a:xfrm>
            <a:prstGeom prst="rect">
              <a:avLst/>
            </a:prstGeom>
            <a:noFill/>
            <a:ln w="9525">
              <a:noFill/>
              <a:miter lim="800000"/>
              <a:headEnd/>
              <a:tailEnd/>
            </a:ln>
          </p:spPr>
        </p:pic>
        <p:sp>
          <p:nvSpPr>
            <p:cNvPr id="77" name="TextBox 76"/>
            <p:cNvSpPr txBox="1"/>
            <p:nvPr/>
          </p:nvSpPr>
          <p:spPr>
            <a:xfrm>
              <a:off x="1460206" y="3246120"/>
              <a:ext cx="428322" cy="246221"/>
            </a:xfrm>
            <a:prstGeom prst="rect">
              <a:avLst/>
            </a:prstGeom>
            <a:noFill/>
          </p:spPr>
          <p:txBody>
            <a:bodyPr wrap="none" rtlCol="0">
              <a:spAutoFit/>
            </a:bodyPr>
            <a:lstStyle/>
            <a:p>
              <a:r>
                <a:rPr lang="en-US" sz="1000" dirty="0" smtClean="0">
                  <a:solidFill>
                    <a:schemeClr val="bg1"/>
                  </a:solidFill>
                </a:rPr>
                <a:t>Data</a:t>
              </a:r>
              <a:endParaRPr lang="en-US" sz="1000" dirty="0">
                <a:solidFill>
                  <a:schemeClr val="bg1"/>
                </a:solidFill>
              </a:endParaRPr>
            </a:p>
          </p:txBody>
        </p:sp>
      </p:grpSp>
      <p:grpSp>
        <p:nvGrpSpPr>
          <p:cNvPr id="38" name="Group 22"/>
          <p:cNvGrpSpPr/>
          <p:nvPr/>
        </p:nvGrpSpPr>
        <p:grpSpPr>
          <a:xfrm>
            <a:off x="7288853" y="3542168"/>
            <a:ext cx="318821" cy="381000"/>
            <a:chOff x="1447800" y="3048000"/>
            <a:chExt cx="318821" cy="381000"/>
          </a:xfrm>
        </p:grpSpPr>
        <p:pic>
          <p:nvPicPr>
            <p:cNvPr id="79" name="Picture 78"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80" name="TextBox 79"/>
            <p:cNvSpPr txBox="1"/>
            <p:nvPr/>
          </p:nvSpPr>
          <p:spPr>
            <a:xfrm>
              <a:off x="1473503" y="3114869"/>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39" name="Group 32"/>
          <p:cNvGrpSpPr/>
          <p:nvPr/>
        </p:nvGrpSpPr>
        <p:grpSpPr>
          <a:xfrm>
            <a:off x="7741125" y="4506051"/>
            <a:ext cx="428322" cy="381000"/>
            <a:chOff x="1460206" y="3169920"/>
            <a:chExt cx="428322" cy="381000"/>
          </a:xfrm>
        </p:grpSpPr>
        <p:pic>
          <p:nvPicPr>
            <p:cNvPr id="82" name="Picture 19" descr="page"/>
            <p:cNvPicPr>
              <a:picLocks noChangeAspect="1" noChangeArrowheads="1"/>
            </p:cNvPicPr>
            <p:nvPr/>
          </p:nvPicPr>
          <p:blipFill>
            <a:blip r:embed="rId7" cstate="print"/>
            <a:srcRect/>
            <a:stretch>
              <a:fillRect/>
            </a:stretch>
          </p:blipFill>
          <p:spPr bwMode="auto">
            <a:xfrm>
              <a:off x="1527810" y="3169920"/>
              <a:ext cx="318821" cy="381000"/>
            </a:xfrm>
            <a:prstGeom prst="rect">
              <a:avLst/>
            </a:prstGeom>
            <a:noFill/>
            <a:ln w="9525">
              <a:noFill/>
              <a:miter lim="800000"/>
              <a:headEnd/>
              <a:tailEnd/>
            </a:ln>
          </p:spPr>
        </p:pic>
        <p:sp>
          <p:nvSpPr>
            <p:cNvPr id="83" name="TextBox 82"/>
            <p:cNvSpPr txBox="1"/>
            <p:nvPr/>
          </p:nvSpPr>
          <p:spPr>
            <a:xfrm>
              <a:off x="1460206" y="3246120"/>
              <a:ext cx="428322" cy="246221"/>
            </a:xfrm>
            <a:prstGeom prst="rect">
              <a:avLst/>
            </a:prstGeom>
            <a:noFill/>
          </p:spPr>
          <p:txBody>
            <a:bodyPr wrap="none" rtlCol="0">
              <a:spAutoFit/>
            </a:bodyPr>
            <a:lstStyle/>
            <a:p>
              <a:r>
                <a:rPr lang="en-US" sz="1000" dirty="0" smtClean="0">
                  <a:solidFill>
                    <a:schemeClr val="bg1"/>
                  </a:solidFill>
                </a:rPr>
                <a:t>Data</a:t>
              </a:r>
              <a:endParaRPr lang="en-US" sz="1000" dirty="0">
                <a:solidFill>
                  <a:schemeClr val="bg1"/>
                </a:solidFill>
              </a:endParaRPr>
            </a:p>
          </p:txBody>
        </p:sp>
      </p:grpSp>
    </p:spTree>
    <p:extLst>
      <p:ext uri="{BB962C8B-B14F-4D97-AF65-F5344CB8AC3E}">
        <p14:creationId xmlns:p14="http://schemas.microsoft.com/office/powerpoint/2010/main" xmlns="" val="3563466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156 0.02477 C 0.05851 0.17917 0.09601 0.18959 0.22049 0.26158 " pathEditMode="relative" rAng="0" ptsTypes="ss">
                                      <p:cBhvr>
                                        <p:cTn id="10" dur="500" fill="hold"/>
                                        <p:tgtEl>
                                          <p:spTgt spid="12"/>
                                        </p:tgtEl>
                                        <p:attrNameLst>
                                          <p:attrName>ppt_x</p:attrName>
                                          <p:attrName>ppt_y</p:attrName>
                                        </p:attrNameLst>
                                      </p:cBhvr>
                                      <p:rCtr x="10900" y="11800"/>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nodeType="clickEffect">
                                  <p:stCondLst>
                                    <p:cond delay="0"/>
                                  </p:stCondLst>
                                  <p:childTnLst>
                                    <p:animMotion origin="layout" path="M 0.00937 -0.00185 C 0.03906 -0.025 0.0809 -0.03958 0.14409 0.00116 " pathEditMode="relative" rAng="0" ptsTypes="ss">
                                      <p:cBhvr>
                                        <p:cTn id="20" dur="1000" fill="hold"/>
                                        <p:tgtEl>
                                          <p:spTgt spid="32"/>
                                        </p:tgtEl>
                                        <p:attrNameLst>
                                          <p:attrName>ppt_x</p:attrName>
                                          <p:attrName>ppt_y</p:attrName>
                                        </p:attrNameLst>
                                      </p:cBhvr>
                                      <p:rCtr x="6700" y="-1700"/>
                                    </p:animMotion>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nodeType="clickEffect">
                                  <p:stCondLst>
                                    <p:cond delay="0"/>
                                  </p:stCondLst>
                                  <p:childTnLst>
                                    <p:animMotion origin="layout" path="M 0.0184 0.01597 C 0.04045 0.03055 0.11337 0.06713 0.15017 0.1037 C 0.18698 0.14028 0.22049 0.2081 0.23889 0.23541 " pathEditMode="relative" rAng="0" ptsTypes="aaa">
                                      <p:cBhvr>
                                        <p:cTn id="28" dur="2000" fill="hold"/>
                                        <p:tgtEl>
                                          <p:spTgt spid="19"/>
                                        </p:tgtEl>
                                        <p:attrNameLst>
                                          <p:attrName>ppt_x</p:attrName>
                                          <p:attrName>ppt_y</p:attrName>
                                        </p:attrNameLst>
                                      </p:cBhvr>
                                      <p:rCtr x="11000" y="11000"/>
                                    </p:animMotion>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0.00938 -0.00186 C 0.03907 -0.025 0.08837 -0.01528 0.13195 0.01666 " pathEditMode="relative" rAng="0" ptsTypes="ss">
                                      <p:cBhvr>
                                        <p:cTn id="38" dur="1000" fill="hold"/>
                                        <p:tgtEl>
                                          <p:spTgt spid="33"/>
                                        </p:tgtEl>
                                        <p:attrNameLst>
                                          <p:attrName>ppt_x</p:attrName>
                                          <p:attrName>ppt_y</p:attrName>
                                        </p:attrNameLst>
                                      </p:cBhvr>
                                      <p:rCtr x="6100" y="-200"/>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nodeType="clickEffect">
                                  <p:stCondLst>
                                    <p:cond delay="0"/>
                                  </p:stCondLst>
                                  <p:childTnLst>
                                    <p:animMotion origin="layout" path="M 0.00122 0.0162 C -0.0184 -0.01875 -0.0967 -0.0331 -0.12708 -0.00278 " pathEditMode="relative" rAng="0" ptsTypes="ss">
                                      <p:cBhvr>
                                        <p:cTn id="48" dur="1000" fill="hold"/>
                                        <p:tgtEl>
                                          <p:spTgt spid="36"/>
                                        </p:tgtEl>
                                        <p:attrNameLst>
                                          <p:attrName>ppt_x</p:attrName>
                                          <p:attrName>ppt_y</p:attrName>
                                        </p:attrNameLst>
                                      </p:cBhvr>
                                      <p:rCtr x="-6400" y="-2500"/>
                                    </p:animMotion>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nodeType="clickEffect">
                                  <p:stCondLst>
                                    <p:cond delay="0"/>
                                  </p:stCondLst>
                                  <p:childTnLst>
                                    <p:animMotion origin="layout" path="M -0.00399 -0.00671 C 0.00834 -0.00139 0.04653 0.02246 0.06997 0.02523 C 0.09341 0.02801 0.12257 0.01366 0.13629 0.01065 " pathEditMode="relative" rAng="0" ptsTypes="aaa">
                                      <p:cBhvr>
                                        <p:cTn id="58" dur="1000" fill="hold"/>
                                        <p:tgtEl>
                                          <p:spTgt spid="37"/>
                                        </p:tgtEl>
                                        <p:attrNameLst>
                                          <p:attrName>ppt_x</p:attrName>
                                          <p:attrName>ppt_y</p:attrName>
                                        </p:attrNameLst>
                                      </p:cBhvr>
                                      <p:rCtr x="7000" y="1700"/>
                                    </p:animMotion>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0" presetClass="path" presetSubtype="0" accel="50000" decel="50000" fill="hold" nodeType="clickEffect">
                                  <p:stCondLst>
                                    <p:cond delay="0"/>
                                  </p:stCondLst>
                                  <p:childTnLst>
                                    <p:animMotion origin="layout" path="M 0.03073 -0.01389 C 0.22448 -0.04398 0.32552 -0.01551 0.44618 0.04398 " pathEditMode="relative" rAng="0" ptsTypes="ss">
                                      <p:cBhvr>
                                        <p:cTn id="66" dur="1000" fill="hold"/>
                                        <p:tgtEl>
                                          <p:spTgt spid="20"/>
                                        </p:tgtEl>
                                        <p:attrNameLst>
                                          <p:attrName>ppt_x</p:attrName>
                                          <p:attrName>ppt_y</p:attrName>
                                        </p:attrNameLst>
                                      </p:cBhvr>
                                      <p:rCtr x="20800" y="1400"/>
                                    </p:animMotion>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6"/>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0" presetClass="path" presetSubtype="0" accel="50000" decel="50000" fill="hold" nodeType="clickEffect">
                                  <p:stCondLst>
                                    <p:cond delay="0"/>
                                  </p:stCondLst>
                                  <p:childTnLst>
                                    <p:animMotion origin="layout" path="M -0.00399 0.0007 C -0.00712 0.00834 -0.00955 0.03449 -0.00625 0.05718 C -0.00295 0.07986 0.01094 0.12037 0.01545 0.13704 " pathEditMode="relative" rAng="0" ptsTypes="sas">
                                      <p:cBhvr>
                                        <p:cTn id="76" dur="1000" fill="hold"/>
                                        <p:tgtEl>
                                          <p:spTgt spid="38"/>
                                        </p:tgtEl>
                                        <p:attrNameLst>
                                          <p:attrName>ppt_x</p:attrName>
                                          <p:attrName>ppt_y</p:attrName>
                                        </p:attrNameLst>
                                      </p:cBhvr>
                                      <p:rCtr x="700" y="6800"/>
                                    </p:animMotion>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23"/>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0" presetClass="path" presetSubtype="0" accel="50000" decel="50000" fill="hold" nodeType="clickEffect">
                                  <p:stCondLst>
                                    <p:cond delay="0"/>
                                  </p:stCondLst>
                                  <p:childTnLst>
                                    <p:animMotion origin="layout" path="M -0.00295 0.00949 C -0.00347 0.00533 0.00035 -0.06991 -0.00399 -0.10069 C -0.00833 -0.13148 -0.02378 -0.16018 -0.02899 -0.17592 " pathEditMode="relative" rAng="0" ptsTypes="sas">
                                      <p:cBhvr>
                                        <p:cTn id="86" dur="2000" fill="hold"/>
                                        <p:tgtEl>
                                          <p:spTgt spid="39"/>
                                        </p:tgtEl>
                                        <p:attrNameLst>
                                          <p:attrName>ppt_x</p:attrName>
                                          <p:attrName>ppt_y</p:attrName>
                                        </p:attrNameLst>
                                      </p:cBhvr>
                                      <p:rCtr x="-1100" y="-93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Customers say…</a:t>
            </a:r>
            <a:endParaRPr lang="en-US" dirty="0"/>
          </a:p>
        </p:txBody>
      </p:sp>
      <p:sp>
        <p:nvSpPr>
          <p:cNvPr id="3" name="Rectangle 2"/>
          <p:cNvSpPr/>
          <p:nvPr/>
        </p:nvSpPr>
        <p:spPr>
          <a:xfrm>
            <a:off x="477671" y="981840"/>
            <a:ext cx="8052179" cy="2031325"/>
          </a:xfrm>
          <a:prstGeom prst="rect">
            <a:avLst/>
          </a:prstGeom>
        </p:spPr>
        <p:txBody>
          <a:bodyPr wrap="square">
            <a:spAutoFit/>
          </a:bodyPr>
          <a:lstStyle/>
          <a:p>
            <a:r>
              <a:rPr lang="en-US" i="1" dirty="0" smtClean="0"/>
              <a:t>“We are </a:t>
            </a:r>
            <a:r>
              <a:rPr lang="en-US" i="1" dirty="0" smtClean="0">
                <a:solidFill>
                  <a:schemeClr val="accent5"/>
                </a:solidFill>
              </a:rPr>
              <a:t>improving the efficiency of our branch offices and saving bandwidth by using BranchCache</a:t>
            </a:r>
            <a:r>
              <a:rPr lang="en-US" i="1" dirty="0" smtClean="0"/>
              <a:t> in Windows Server 2008 R2 and Windows 7,” said Lukas </a:t>
            </a:r>
            <a:r>
              <a:rPr lang="en-US" i="1" dirty="0" err="1" smtClean="0"/>
              <a:t>Kucera</a:t>
            </a:r>
            <a:r>
              <a:rPr lang="en-US" i="1" dirty="0" smtClean="0"/>
              <a:t>, IT services manager of </a:t>
            </a:r>
            <a:r>
              <a:rPr lang="en-US" i="1" dirty="0" err="1" smtClean="0"/>
              <a:t>Lukoil</a:t>
            </a:r>
            <a:r>
              <a:rPr lang="en-US" i="1" dirty="0" smtClean="0"/>
              <a:t> CEEB, one of the largest integrated oil and gas companies in the world. “Some of our smaller facilities, such as the office in Slovakia and the storage terminal in Belgium, have just five to 10 users, so it’s not efficient to deploy a file server on-site, but it consumes bandwidth to have them continually accessing files from the main servers. </a:t>
            </a:r>
            <a:r>
              <a:rPr lang="en-US" b="1" i="1" dirty="0" smtClean="0">
                <a:solidFill>
                  <a:schemeClr val="accent5"/>
                </a:solidFill>
              </a:rPr>
              <a:t>BranchCache is the perfect solution</a:t>
            </a:r>
            <a:r>
              <a:rPr lang="en-US" i="1" dirty="0" smtClean="0"/>
              <a:t>.”</a:t>
            </a:r>
            <a:endParaRPr lang="en-US" i="1" dirty="0"/>
          </a:p>
        </p:txBody>
      </p:sp>
      <p:sp>
        <p:nvSpPr>
          <p:cNvPr id="4" name="Rectangle 3"/>
          <p:cNvSpPr/>
          <p:nvPr/>
        </p:nvSpPr>
        <p:spPr>
          <a:xfrm>
            <a:off x="900752" y="3167790"/>
            <a:ext cx="8052179" cy="1200329"/>
          </a:xfrm>
          <a:prstGeom prst="rect">
            <a:avLst/>
          </a:prstGeom>
        </p:spPr>
        <p:txBody>
          <a:bodyPr wrap="square">
            <a:spAutoFit/>
          </a:bodyPr>
          <a:lstStyle/>
          <a:p>
            <a:r>
              <a:rPr lang="en-US" i="1" dirty="0" smtClean="0"/>
              <a:t>“Taking advantage of the BranchCache feature in Windows Server 2008 R2, we can </a:t>
            </a:r>
            <a:r>
              <a:rPr lang="en-US" i="1" dirty="0" smtClean="0">
                <a:solidFill>
                  <a:schemeClr val="accent5"/>
                </a:solidFill>
              </a:rPr>
              <a:t>spend $20,000 rather than $50,000 per year on bandwidth by postponing our expansion schedule.</a:t>
            </a:r>
            <a:r>
              <a:rPr lang="en-US" i="1" dirty="0" smtClean="0"/>
              <a:t>”</a:t>
            </a:r>
          </a:p>
          <a:p>
            <a:r>
              <a:rPr lang="en-US" dirty="0" smtClean="0"/>
              <a:t>David Feng, IT Director, </a:t>
            </a:r>
            <a:r>
              <a:rPr lang="en-US" dirty="0" err="1" smtClean="0"/>
              <a:t>Sporton</a:t>
            </a:r>
            <a:r>
              <a:rPr lang="en-US" dirty="0" smtClean="0"/>
              <a:t> International</a:t>
            </a:r>
            <a:endParaRPr lang="en-US" i="1" dirty="0"/>
          </a:p>
        </p:txBody>
      </p:sp>
      <p:sp>
        <p:nvSpPr>
          <p:cNvPr id="5" name="Rectangle 4"/>
          <p:cNvSpPr/>
          <p:nvPr/>
        </p:nvSpPr>
        <p:spPr>
          <a:xfrm>
            <a:off x="313898" y="4544116"/>
            <a:ext cx="7874758" cy="1754326"/>
          </a:xfrm>
          <a:prstGeom prst="rect">
            <a:avLst/>
          </a:prstGeom>
        </p:spPr>
        <p:txBody>
          <a:bodyPr wrap="square">
            <a:spAutoFit/>
          </a:bodyPr>
          <a:lstStyle/>
          <a:p>
            <a:r>
              <a:rPr lang="en-US" i="1" dirty="0" smtClean="0"/>
              <a:t>Convergent Computing (CCO) wanted to improve remote network access for its mobile users. Using the </a:t>
            </a:r>
            <a:r>
              <a:rPr lang="en-US" i="1" dirty="0" err="1" smtClean="0"/>
              <a:t>DirectAccess</a:t>
            </a:r>
            <a:r>
              <a:rPr lang="en-US" i="1" dirty="0" smtClean="0"/>
              <a:t> and BranchCache™ features in Windows Server® 2008 R2 and Windows 7, CCO has simplified remote connection to its network and sped the downloading of important files. It has cut costs by eliminating its virtual private network and has </a:t>
            </a:r>
            <a:r>
              <a:rPr lang="en-US" i="1" dirty="0" smtClean="0">
                <a:solidFill>
                  <a:schemeClr val="accent5"/>
                </a:solidFill>
              </a:rPr>
              <a:t>seen a 43 percent savings in wide area network (WAN) bandwidth.</a:t>
            </a:r>
            <a:endParaRPr lang="en-US" dirty="0">
              <a:solidFill>
                <a:schemeClr val="accent5"/>
              </a:solidFill>
            </a:endParaRPr>
          </a:p>
        </p:txBody>
      </p:sp>
    </p:spTree>
    <p:extLst>
      <p:ext uri="{BB962C8B-B14F-4D97-AF65-F5344CB8AC3E}">
        <p14:creationId xmlns:p14="http://schemas.microsoft.com/office/powerpoint/2010/main" xmlns="" val="49667316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smtClean="0"/>
              <a:t/>
            </a:r>
            <a:br>
              <a:rPr sz="4400" smtClean="0"/>
            </a:br>
            <a:r>
              <a:rPr sz="3200" smtClean="0">
                <a:cs typeface="+mn-cs"/>
              </a:rPr>
              <a:t/>
            </a:r>
            <a:br>
              <a:rPr sz="3200" smtClean="0">
                <a:cs typeface="+mn-cs"/>
              </a:rPr>
            </a:br>
            <a:r>
              <a:rPr sz="3200" smtClean="0">
                <a:cs typeface="+mn-cs"/>
              </a:rPr>
              <a:t/>
            </a:r>
            <a:br>
              <a:rPr sz="3200" smtClean="0">
                <a:cs typeface="+mn-cs"/>
              </a:rPr>
            </a:br>
            <a:endParaRPr sz="3200" dirty="0">
              <a:cs typeface="+mn-cs"/>
            </a:endParaRPr>
          </a:p>
        </p:txBody>
      </p:sp>
      <p:sp>
        <p:nvSpPr>
          <p:cNvPr id="4" name="Text Placeholder 3"/>
          <p:cNvSpPr>
            <a:spLocks noGrp="1"/>
          </p:cNvSpPr>
          <p:nvPr>
            <p:ph idx="1"/>
          </p:nvPr>
        </p:nvSpPr>
        <p:spPr/>
        <p:txBody>
          <a:bodyPr/>
          <a:lstStyle/>
          <a:p>
            <a:r>
              <a:rPr lang="en-US" sz="7200" dirty="0" smtClean="0"/>
              <a:t>DFS Replication</a:t>
            </a:r>
            <a:endParaRPr lang="en-US" sz="7200" dirty="0"/>
          </a:p>
          <a:p>
            <a:endParaRPr lang="en-US" sz="7200" dirty="0"/>
          </a:p>
        </p:txBody>
      </p:sp>
      <p:sp>
        <p:nvSpPr>
          <p:cNvPr id="9" name="Title 6"/>
          <p:cNvSpPr txBox="1">
            <a:spLocks/>
          </p:cNvSpPr>
          <p:nvPr/>
        </p:nvSpPr>
        <p:spPr>
          <a:xfrm>
            <a:off x="3140238" y="533400"/>
            <a:ext cx="6994362" cy="761494"/>
          </a:xfrm>
          <a:prstGeom prst="rect">
            <a:avLst/>
          </a:prstGeom>
        </p:spPr>
        <p:txBody>
          <a:bodyPr vert="horz" wrap="square" lIns="0" tIns="0" rIns="0" bIns="0" rtlCol="0" anchor="b" anchorCtr="0">
            <a:noAutofit/>
          </a:bodyPr>
          <a:lstStyle/>
          <a:p>
            <a:pPr marL="0" marR="0" lvl="0" indent="0" algn="l" defTabSz="914363" rtl="0" eaLnBrk="1" fontAlgn="base" latinLnBrk="0" hangingPunct="1">
              <a:lnSpc>
                <a:spcPct val="90000"/>
              </a:lnSpc>
              <a:spcBef>
                <a:spcPct val="0"/>
              </a:spcBef>
              <a:spcAft>
                <a:spcPct val="0"/>
              </a:spcAft>
              <a:buClrTx/>
              <a:buSzTx/>
              <a:buFontTx/>
              <a:buNone/>
              <a:tabLst/>
              <a:defRPr/>
            </a:pPr>
            <a:endParaRPr kumimoji="0" lang="en-US" sz="5400" b="0" i="0" u="none" strike="noStrike" kern="1200" cap="none" spc="-125"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Segoe" pitchFamily="34" charset="0"/>
              <a:ea typeface="+mn-ea"/>
              <a:cs typeface="Arial" charset="0"/>
            </a:endParaRPr>
          </a:p>
        </p:txBody>
      </p:sp>
      <p:sp>
        <p:nvSpPr>
          <p:cNvPr id="8" name="Content Placeholder 2"/>
          <p:cNvSpPr txBox="1">
            <a:spLocks/>
          </p:cNvSpPr>
          <p:nvPr/>
        </p:nvSpPr>
        <p:spPr>
          <a:xfrm>
            <a:off x="533400" y="3441940"/>
            <a:ext cx="8382000" cy="268453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Reduce bandwidth requirements</a:t>
            </a:r>
          </a:p>
          <a:p>
            <a:r>
              <a:rPr lang="en-US" dirty="0"/>
              <a:t>Consistent user experience</a:t>
            </a:r>
          </a:p>
          <a:p>
            <a:r>
              <a:rPr lang="en-US" dirty="0"/>
              <a:t>Easier deployment</a:t>
            </a:r>
          </a:p>
          <a:p>
            <a:pPr marL="0" indent="0">
              <a:buFontTx/>
              <a:buNone/>
            </a:pPr>
            <a:endParaRPr lang="en-US" dirty="0"/>
          </a:p>
        </p:txBody>
      </p:sp>
    </p:spTree>
    <p:extLst>
      <p:ext uri="{BB962C8B-B14F-4D97-AF65-F5344CB8AC3E}">
        <p14:creationId xmlns:p14="http://schemas.microsoft.com/office/powerpoint/2010/main" xmlns="" val="3318170977"/>
      </p:ext>
    </p:extLst>
  </p:cSld>
  <p:clrMapOvr>
    <a:masterClrMapping/>
  </p:clrMapOvr>
  <p:transition advClick="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sz="4400" dirty="0" smtClean="0"/>
              <a:t>Read-only Replicated Folders</a:t>
            </a:r>
            <a:endParaRPr lang="en-US" sz="4400" dirty="0"/>
          </a:p>
        </p:txBody>
      </p:sp>
      <p:sp>
        <p:nvSpPr>
          <p:cNvPr id="12" name="TextBox 11"/>
          <p:cNvSpPr txBox="1"/>
          <p:nvPr/>
        </p:nvSpPr>
        <p:spPr>
          <a:xfrm>
            <a:off x="281608" y="4364270"/>
            <a:ext cx="3962400" cy="923330"/>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Accidental deletions by branch office users/admin </a:t>
            </a:r>
            <a:r>
              <a:rPr lang="en-US" sz="2000" dirty="0" smtClean="0">
                <a:solidFill>
                  <a:srgbClr val="99CC99"/>
                </a:solidFill>
              </a:rPr>
              <a:t>could cause </a:t>
            </a:r>
            <a:r>
              <a:rPr lang="en-US" sz="2000" dirty="0">
                <a:solidFill>
                  <a:srgbClr val="99CC99"/>
                </a:solidFill>
              </a:rPr>
              <a:t>critical situations</a:t>
            </a:r>
            <a:r>
              <a:rPr lang="en-US" sz="2000" dirty="0" smtClean="0">
                <a:solidFill>
                  <a:srgbClr val="99CC99"/>
                </a:solidFill>
              </a:rPr>
              <a:t>.</a:t>
            </a:r>
            <a:endParaRPr lang="en-US" sz="2000" dirty="0">
              <a:solidFill>
                <a:srgbClr val="99CC99"/>
              </a:solidFill>
            </a:endParaRPr>
          </a:p>
        </p:txBody>
      </p:sp>
      <p:sp>
        <p:nvSpPr>
          <p:cNvPr id="17" name="TextBox 16"/>
          <p:cNvSpPr txBox="1"/>
          <p:nvPr/>
        </p:nvSpPr>
        <p:spPr>
          <a:xfrm>
            <a:off x="4817165" y="1590263"/>
            <a:ext cx="4114800" cy="3085460"/>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smtClean="0">
                <a:solidFill>
                  <a:schemeClr val="accent1"/>
                </a:solidFill>
              </a:rPr>
              <a:t>Read-only</a:t>
            </a:r>
            <a:r>
              <a:rPr lang="en-US" sz="2000" dirty="0" smtClean="0">
                <a:solidFill>
                  <a:srgbClr val="99CC99"/>
                </a:solidFill>
              </a:rPr>
              <a:t> </a:t>
            </a:r>
            <a:r>
              <a:rPr lang="en-US" sz="2000" dirty="0">
                <a:solidFill>
                  <a:srgbClr val="99CC99"/>
                </a:solidFill>
              </a:rPr>
              <a:t>mini filter driver , which prevents modifications to read-only replicated folders.</a:t>
            </a:r>
          </a:p>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No </a:t>
            </a:r>
            <a:r>
              <a:rPr lang="en-US" sz="2000" dirty="0">
                <a:solidFill>
                  <a:srgbClr val="99CC99"/>
                </a:solidFill>
              </a:rPr>
              <a:t>modifications on RO replica propagate out (~ 1-way replication).</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Only server hosting RO replica needs to be WS2008 R2 – fully backward compatible.</a:t>
            </a:r>
          </a:p>
          <a:p>
            <a:pPr marL="396875" lvl="1" indent="-396875" fontAlgn="base">
              <a:lnSpc>
                <a:spcPct val="90000"/>
              </a:lnSpc>
              <a:spcBef>
                <a:spcPct val="20000"/>
              </a:spcBef>
              <a:spcAft>
                <a:spcPts val="100"/>
              </a:spcAft>
              <a:buSzPct val="120000"/>
              <a:buBlip>
                <a:blip r:embed="rId3"/>
              </a:buBlip>
              <a:defRPr/>
            </a:pPr>
            <a:endParaRPr lang="en-US" sz="2000" dirty="0">
              <a:solidFill>
                <a:srgbClr val="99CC99"/>
              </a:solidFill>
            </a:endParaRPr>
          </a:p>
        </p:txBody>
      </p:sp>
      <p:sp>
        <p:nvSpPr>
          <p:cNvPr id="21" name="TextBox 20"/>
          <p:cNvSpPr txBox="1"/>
          <p:nvPr/>
        </p:nvSpPr>
        <p:spPr>
          <a:xfrm>
            <a:off x="4800600" y="4988888"/>
            <a:ext cx="4267200" cy="923330"/>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Prevents meltdowns caused by accidental modifications in branches</a:t>
            </a:r>
            <a:r>
              <a:rPr lang="en-US" sz="2000" dirty="0" smtClean="0">
                <a:solidFill>
                  <a:srgbClr val="99CC99"/>
                </a:solidFill>
              </a:rPr>
              <a:t>.</a:t>
            </a:r>
            <a:endParaRPr lang="en-US" sz="2000" dirty="0">
              <a:solidFill>
                <a:srgbClr val="99CC99"/>
              </a:solidFill>
            </a:endParaRPr>
          </a:p>
        </p:txBody>
      </p:sp>
      <p:grpSp>
        <p:nvGrpSpPr>
          <p:cNvPr id="6" name="Group 49"/>
          <p:cNvGrpSpPr/>
          <p:nvPr/>
        </p:nvGrpSpPr>
        <p:grpSpPr>
          <a:xfrm>
            <a:off x="812801" y="1676400"/>
            <a:ext cx="2997199" cy="2540967"/>
            <a:chOff x="381001" y="1752601"/>
            <a:chExt cx="2997199" cy="2540967"/>
          </a:xfrm>
        </p:grpSpPr>
        <p:pic>
          <p:nvPicPr>
            <p:cNvPr id="27" name="Picture 7" descr="C:\Users\maheshu.NTDEV\AppData\Local\Microsoft\Windows\Temporary Internet Files\Content.IE5\ACWO2PQP\MCj04352420000[1].png"/>
            <p:cNvPicPr>
              <a:picLocks noChangeAspect="1" noChangeArrowheads="1"/>
            </p:cNvPicPr>
            <p:nvPr/>
          </p:nvPicPr>
          <p:blipFill>
            <a:blip r:embed="rId4" cstate="print"/>
            <a:srcRect/>
            <a:stretch>
              <a:fillRect/>
            </a:stretch>
          </p:blipFill>
          <p:spPr bwMode="auto">
            <a:xfrm>
              <a:off x="381001" y="1752601"/>
              <a:ext cx="462152" cy="914400"/>
            </a:xfrm>
            <a:prstGeom prst="rect">
              <a:avLst/>
            </a:prstGeom>
            <a:noFill/>
          </p:spPr>
        </p:pic>
        <p:pic>
          <p:nvPicPr>
            <p:cNvPr id="28" name="Picture 11" descr="Server"/>
            <p:cNvPicPr>
              <a:picLocks noChangeAspect="1" noChangeArrowheads="1"/>
            </p:cNvPicPr>
            <p:nvPr/>
          </p:nvPicPr>
          <p:blipFill>
            <a:blip r:embed="rId5" cstate="print"/>
            <a:srcRect/>
            <a:stretch>
              <a:fillRect/>
            </a:stretch>
          </p:blipFill>
          <p:spPr bwMode="auto">
            <a:xfrm>
              <a:off x="1828800" y="3429000"/>
              <a:ext cx="503264" cy="742680"/>
            </a:xfrm>
            <a:prstGeom prst="rect">
              <a:avLst/>
            </a:prstGeom>
            <a:noFill/>
          </p:spPr>
        </p:pic>
        <p:pic>
          <p:nvPicPr>
            <p:cNvPr id="29" name="Picture 11" descr="Server"/>
            <p:cNvPicPr>
              <a:picLocks noChangeAspect="1" noChangeArrowheads="1"/>
            </p:cNvPicPr>
            <p:nvPr/>
          </p:nvPicPr>
          <p:blipFill>
            <a:blip r:embed="rId5" cstate="print"/>
            <a:srcRect/>
            <a:stretch>
              <a:fillRect/>
            </a:stretch>
          </p:blipFill>
          <p:spPr bwMode="auto">
            <a:xfrm>
              <a:off x="2895600" y="1828800"/>
              <a:ext cx="482600" cy="712186"/>
            </a:xfrm>
            <a:prstGeom prst="rect">
              <a:avLst/>
            </a:prstGeom>
            <a:noFill/>
          </p:spPr>
        </p:pic>
        <p:cxnSp>
          <p:nvCxnSpPr>
            <p:cNvPr id="30" name="Straight Arrow Connector 29"/>
            <p:cNvCxnSpPr/>
            <p:nvPr/>
          </p:nvCxnSpPr>
          <p:spPr>
            <a:xfrm rot="16200000" flipV="1">
              <a:off x="875590" y="2551988"/>
              <a:ext cx="990599" cy="915826"/>
            </a:xfrm>
            <a:prstGeom prst="straightConnector1">
              <a:avLst/>
            </a:prstGeom>
            <a:noFill/>
            <a:ln w="25400" cap="flat" cmpd="sng" algn="ctr">
              <a:solidFill>
                <a:srgbClr val="4F81BD"/>
              </a:solidFill>
              <a:prstDash val="solid"/>
              <a:headEnd type="arrow" w="med" len="med"/>
              <a:tailEnd type="arrow" w="med" len="med"/>
            </a:ln>
            <a:effectLst>
              <a:outerShdw blurRad="40000" dist="20000" dir="5400000" rotWithShape="0">
                <a:srgbClr val="000000">
                  <a:alpha val="38000"/>
                </a:srgbClr>
              </a:outerShdw>
            </a:effectLst>
          </p:spPr>
        </p:cxnSp>
        <p:cxnSp>
          <p:nvCxnSpPr>
            <p:cNvPr id="31" name="Straight Arrow Connector 30"/>
            <p:cNvCxnSpPr/>
            <p:nvPr/>
          </p:nvCxnSpPr>
          <p:spPr>
            <a:xfrm>
              <a:off x="1092200" y="2133601"/>
              <a:ext cx="1727200" cy="76199"/>
            </a:xfrm>
            <a:prstGeom prst="straightConnector1">
              <a:avLst/>
            </a:prstGeom>
            <a:noFill/>
            <a:ln w="25400" cap="flat" cmpd="sng" algn="ctr">
              <a:solidFill>
                <a:srgbClr val="4F81BD"/>
              </a:solidFill>
              <a:prstDash val="solid"/>
              <a:headEnd type="arrow" w="med" len="med"/>
              <a:tailEnd type="arrow" w="med" len="med"/>
            </a:ln>
            <a:effectLst>
              <a:outerShdw blurRad="40000" dist="20000" dir="5400000" rotWithShape="0">
                <a:srgbClr val="000000">
                  <a:alpha val="38000"/>
                </a:srgbClr>
              </a:outerShdw>
            </a:effectLst>
          </p:spPr>
        </p:cxnSp>
        <p:grpSp>
          <p:nvGrpSpPr>
            <p:cNvPr id="14" name="Group 62"/>
            <p:cNvGrpSpPr/>
            <p:nvPr/>
          </p:nvGrpSpPr>
          <p:grpSpPr>
            <a:xfrm>
              <a:off x="2590801" y="3429001"/>
              <a:ext cx="574492" cy="609599"/>
              <a:chOff x="7915448" y="4447382"/>
              <a:chExt cx="1323197" cy="1387478"/>
            </a:xfrm>
          </p:grpSpPr>
          <p:pic>
            <p:nvPicPr>
              <p:cNvPr id="35" name="Picture 9" descr="C:\Users\maheshu.NTDEV\AppData\Local\Microsoft\Windows\Temporary Internet Files\Content.IE5\BFLU4G1O\MCj04339440000[1].png"/>
              <p:cNvPicPr>
                <a:picLocks noChangeAspect="1" noChangeArrowheads="1"/>
              </p:cNvPicPr>
              <p:nvPr/>
            </p:nvPicPr>
            <p:blipFill>
              <a:blip r:embed="rId6" cstate="print"/>
              <a:srcRect/>
              <a:stretch>
                <a:fillRect/>
              </a:stretch>
            </p:blipFill>
            <p:spPr bwMode="auto">
              <a:xfrm>
                <a:off x="7973950" y="4447382"/>
                <a:ext cx="1264695" cy="1264694"/>
              </a:xfrm>
              <a:prstGeom prst="rect">
                <a:avLst/>
              </a:prstGeom>
              <a:noFill/>
            </p:spPr>
          </p:pic>
          <p:pic>
            <p:nvPicPr>
              <p:cNvPr id="36" name="Picture 10" descr="C:\Users\maheshu.NTDEV\AppData\Local\Microsoft\Windows\Temporary Internet Files\Content.IE5\EICY9S0Q\MCj04247480000[1].wmf"/>
              <p:cNvPicPr>
                <a:picLocks noChangeAspect="1" noChangeArrowheads="1"/>
              </p:cNvPicPr>
              <p:nvPr/>
            </p:nvPicPr>
            <p:blipFill>
              <a:blip r:embed="rId7" cstate="print"/>
              <a:srcRect/>
              <a:stretch>
                <a:fillRect/>
              </a:stretch>
            </p:blipFill>
            <p:spPr bwMode="auto">
              <a:xfrm rot="6603290" flipH="1">
                <a:off x="7908200" y="5590692"/>
                <a:ext cx="251416" cy="236919"/>
              </a:xfrm>
              <a:prstGeom prst="rect">
                <a:avLst/>
              </a:prstGeom>
              <a:noFill/>
            </p:spPr>
          </p:pic>
        </p:grpSp>
        <p:pic>
          <p:nvPicPr>
            <p:cNvPr id="9" name="Picture 3" descr="C:\Artwork Imagery\Artwork_Imagery\Icons - Illustrations\_XML ICONS\Folder file.png"/>
            <p:cNvPicPr>
              <a:picLocks noChangeAspect="1" noChangeArrowheads="1"/>
            </p:cNvPicPr>
            <p:nvPr/>
          </p:nvPicPr>
          <p:blipFill>
            <a:blip r:embed="rId8" cstate="print"/>
            <a:srcRect/>
            <a:stretch>
              <a:fillRect/>
            </a:stretch>
          </p:blipFill>
          <p:spPr bwMode="auto">
            <a:xfrm>
              <a:off x="2362200" y="4038600"/>
              <a:ext cx="190500" cy="254968"/>
            </a:xfrm>
            <a:prstGeom prst="rect">
              <a:avLst/>
            </a:prstGeom>
            <a:noFill/>
          </p:spPr>
        </p:pic>
        <p:pic>
          <p:nvPicPr>
            <p:cNvPr id="39" name="Picture 2" descr="C:\Artwork Imagery\Artwork_Imagery\Icons - Illustrations\_WINDOWS VISTA ICONS\Delete remove.png"/>
            <p:cNvPicPr>
              <a:picLocks noChangeAspect="1" noChangeArrowheads="1"/>
            </p:cNvPicPr>
            <p:nvPr/>
          </p:nvPicPr>
          <p:blipFill>
            <a:blip r:embed="rId9" cstate="print"/>
            <a:srcRect/>
            <a:stretch>
              <a:fillRect/>
            </a:stretch>
          </p:blipFill>
          <p:spPr bwMode="auto">
            <a:xfrm>
              <a:off x="2362200" y="4054801"/>
              <a:ext cx="228599" cy="212399"/>
            </a:xfrm>
            <a:prstGeom prst="rect">
              <a:avLst/>
            </a:prstGeom>
            <a:noFill/>
          </p:spPr>
        </p:pic>
        <p:grpSp>
          <p:nvGrpSpPr>
            <p:cNvPr id="18" name="Group 42"/>
            <p:cNvGrpSpPr/>
            <p:nvPr/>
          </p:nvGrpSpPr>
          <p:grpSpPr>
            <a:xfrm>
              <a:off x="1423471" y="2811463"/>
              <a:ext cx="188353" cy="236537"/>
              <a:chOff x="1423471" y="2811463"/>
              <a:chExt cx="188353" cy="236537"/>
            </a:xfrm>
          </p:grpSpPr>
          <p:pic>
            <p:nvPicPr>
              <p:cNvPr id="1028" name="Picture 4" descr="C:\Artwork Imagery\Artwork_Imagery\Icons - Illustrations\_XML ICONS\Folder file.png"/>
              <p:cNvPicPr>
                <a:picLocks noChangeAspect="1" noChangeArrowheads="1"/>
              </p:cNvPicPr>
              <p:nvPr/>
            </p:nvPicPr>
            <p:blipFill>
              <a:blip r:embed="rId10" cstate="print"/>
              <a:srcRect/>
              <a:stretch>
                <a:fillRect/>
              </a:stretch>
            </p:blipFill>
            <p:spPr bwMode="auto">
              <a:xfrm>
                <a:off x="1423471" y="2811463"/>
                <a:ext cx="176729" cy="236537"/>
              </a:xfrm>
              <a:prstGeom prst="rect">
                <a:avLst/>
              </a:prstGeom>
              <a:noFill/>
            </p:spPr>
          </p:pic>
          <p:pic>
            <p:nvPicPr>
              <p:cNvPr id="7" name="Picture 2" descr="C:\Artwork Imagery\Artwork_Imagery\Icons - Illustrations\_WINDOWS VISTA ICONS\Delete remove.png"/>
              <p:cNvPicPr>
                <a:picLocks noChangeAspect="1" noChangeArrowheads="1"/>
              </p:cNvPicPr>
              <p:nvPr/>
            </p:nvPicPr>
            <p:blipFill>
              <a:blip r:embed="rId11" cstate="print"/>
              <a:srcRect/>
              <a:stretch>
                <a:fillRect/>
              </a:stretch>
            </p:blipFill>
            <p:spPr bwMode="auto">
              <a:xfrm>
                <a:off x="1447800" y="2895600"/>
                <a:ext cx="164024" cy="152400"/>
              </a:xfrm>
              <a:prstGeom prst="rect">
                <a:avLst/>
              </a:prstGeom>
              <a:noFill/>
            </p:spPr>
          </p:pic>
        </p:grpSp>
        <p:grpSp>
          <p:nvGrpSpPr>
            <p:cNvPr id="22" name="Group 43"/>
            <p:cNvGrpSpPr/>
            <p:nvPr/>
          </p:nvGrpSpPr>
          <p:grpSpPr>
            <a:xfrm>
              <a:off x="1829871" y="1897064"/>
              <a:ext cx="188353" cy="236537"/>
              <a:chOff x="1500742" y="2879727"/>
              <a:chExt cx="188353" cy="236537"/>
            </a:xfrm>
          </p:grpSpPr>
          <p:pic>
            <p:nvPicPr>
              <p:cNvPr id="45" name="Picture 4" descr="C:\Artwork Imagery\Artwork_Imagery\Icons - Illustrations\_XML ICONS\Folder file.png"/>
              <p:cNvPicPr>
                <a:picLocks noChangeAspect="1" noChangeArrowheads="1"/>
              </p:cNvPicPr>
              <p:nvPr/>
            </p:nvPicPr>
            <p:blipFill>
              <a:blip r:embed="rId10" cstate="print"/>
              <a:srcRect/>
              <a:stretch>
                <a:fillRect/>
              </a:stretch>
            </p:blipFill>
            <p:spPr bwMode="auto">
              <a:xfrm>
                <a:off x="1500742" y="2879727"/>
                <a:ext cx="176729" cy="236537"/>
              </a:xfrm>
              <a:prstGeom prst="rect">
                <a:avLst/>
              </a:prstGeom>
              <a:noFill/>
            </p:spPr>
          </p:pic>
          <p:pic>
            <p:nvPicPr>
              <p:cNvPr id="46" name="Picture 2" descr="C:\Artwork Imagery\Artwork_Imagery\Icons - Illustrations\_WINDOWS VISTA ICONS\Delete remove.png"/>
              <p:cNvPicPr>
                <a:picLocks noChangeAspect="1" noChangeArrowheads="1"/>
              </p:cNvPicPr>
              <p:nvPr/>
            </p:nvPicPr>
            <p:blipFill>
              <a:blip r:embed="rId11" cstate="print"/>
              <a:srcRect/>
              <a:stretch>
                <a:fillRect/>
              </a:stretch>
            </p:blipFill>
            <p:spPr bwMode="auto">
              <a:xfrm>
                <a:off x="1525071" y="2963864"/>
                <a:ext cx="164024" cy="152400"/>
              </a:xfrm>
              <a:prstGeom prst="rect">
                <a:avLst/>
              </a:prstGeom>
              <a:noFill/>
            </p:spPr>
          </p:pic>
        </p:grpSp>
      </p:grpSp>
      <p:sp>
        <p:nvSpPr>
          <p:cNvPr id="34" name="Rounded Rectangle 33"/>
          <p:cNvSpPr/>
          <p:nvPr/>
        </p:nvSpPr>
        <p:spPr>
          <a:xfrm rot="5400000">
            <a:off x="2063683" y="-859119"/>
            <a:ext cx="451260" cy="42672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Before Win Server 2008 R2</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
        <p:nvSpPr>
          <p:cNvPr id="37" name="Rounded Rectangle 36"/>
          <p:cNvSpPr/>
          <p:nvPr/>
        </p:nvSpPr>
        <p:spPr>
          <a:xfrm rot="5400000">
            <a:off x="6655409" y="2648585"/>
            <a:ext cx="451260" cy="4008478"/>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Benefits</a:t>
            </a:r>
          </a:p>
        </p:txBody>
      </p:sp>
      <p:sp>
        <p:nvSpPr>
          <p:cNvPr id="26" name="Rounded Rectangle 25"/>
          <p:cNvSpPr/>
          <p:nvPr/>
        </p:nvSpPr>
        <p:spPr>
          <a:xfrm rot="5400000">
            <a:off x="6667500" y="-723900"/>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Windows Server 2008 R2 Solution</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xmlns="" val="1473608161"/>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3" presetClass="entr" presetSubtype="1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blinds(horizontal)">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linds(horizontal)">
                                      <p:cBhvr>
                                        <p:cTn id="14" dur="500"/>
                                        <p:tgtEl>
                                          <p:spTgt spid="17"/>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linds(horizontal)">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sz="4400" dirty="0" smtClean="0"/>
              <a:t>Clustered DFS Replication</a:t>
            </a:r>
            <a:endParaRPr lang="en-US" sz="4400" dirty="0"/>
          </a:p>
        </p:txBody>
      </p:sp>
      <p:sp>
        <p:nvSpPr>
          <p:cNvPr id="12" name="TextBox 11"/>
          <p:cNvSpPr txBox="1"/>
          <p:nvPr/>
        </p:nvSpPr>
        <p:spPr>
          <a:xfrm>
            <a:off x="281608" y="4114150"/>
            <a:ext cx="3962400" cy="1828706"/>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Planned/Unplanned outages of central hub servers </a:t>
            </a:r>
            <a:r>
              <a:rPr lang="en-US" sz="2000" dirty="0" smtClean="0">
                <a:solidFill>
                  <a:srgbClr val="99CC99"/>
                </a:solidFill>
              </a:rPr>
              <a:t>had disruptive </a:t>
            </a:r>
            <a:r>
              <a:rPr lang="en-US" sz="2000" dirty="0">
                <a:solidFill>
                  <a:srgbClr val="99CC99"/>
                </a:solidFill>
              </a:rPr>
              <a:t>potential</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Option of adding redundant servers as replica members </a:t>
            </a:r>
            <a:r>
              <a:rPr lang="en-US" sz="2000" dirty="0" smtClean="0">
                <a:solidFill>
                  <a:srgbClr val="99CC99"/>
                </a:solidFill>
              </a:rPr>
              <a:t>required redundant </a:t>
            </a:r>
            <a:r>
              <a:rPr lang="en-US" sz="2000" dirty="0">
                <a:solidFill>
                  <a:srgbClr val="99CC99"/>
                </a:solidFill>
              </a:rPr>
              <a:t>storage.</a:t>
            </a:r>
          </a:p>
        </p:txBody>
      </p:sp>
      <p:sp>
        <p:nvSpPr>
          <p:cNvPr id="17" name="TextBox 16"/>
          <p:cNvSpPr txBox="1"/>
          <p:nvPr/>
        </p:nvSpPr>
        <p:spPr>
          <a:xfrm>
            <a:off x="4572000" y="1590263"/>
            <a:ext cx="4495800" cy="2180084"/>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DFS-R can be configured on a Windows Server Failover Cluster for highly available replication services.</a:t>
            </a:r>
          </a:p>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Only </a:t>
            </a:r>
            <a:r>
              <a:rPr lang="en-US" sz="2000" dirty="0">
                <a:solidFill>
                  <a:srgbClr val="99CC99"/>
                </a:solidFill>
              </a:rPr>
              <a:t>clustered servers need to be WS2008 R2 – (can replicate with WS2003 R2 &amp; WS2008 servers).</a:t>
            </a:r>
          </a:p>
          <a:p>
            <a:pPr marL="396875" lvl="1" indent="-396875" fontAlgn="base">
              <a:lnSpc>
                <a:spcPct val="90000"/>
              </a:lnSpc>
              <a:spcBef>
                <a:spcPct val="20000"/>
              </a:spcBef>
              <a:spcAft>
                <a:spcPts val="100"/>
              </a:spcAft>
              <a:buSzPct val="120000"/>
              <a:buBlip>
                <a:blip r:embed="rId3"/>
              </a:buBlip>
              <a:defRPr/>
            </a:pPr>
            <a:endParaRPr lang="en-US" sz="2000" dirty="0">
              <a:solidFill>
                <a:srgbClr val="99CC99"/>
              </a:solidFill>
            </a:endParaRPr>
          </a:p>
        </p:txBody>
      </p:sp>
      <p:sp>
        <p:nvSpPr>
          <p:cNvPr id="21" name="TextBox 20"/>
          <p:cNvSpPr txBox="1"/>
          <p:nvPr/>
        </p:nvSpPr>
        <p:spPr>
          <a:xfrm>
            <a:off x="4572000" y="4363449"/>
            <a:ext cx="4495800" cy="1551707"/>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Automated </a:t>
            </a:r>
            <a:r>
              <a:rPr lang="en-US" sz="2000" dirty="0">
                <a:solidFill>
                  <a:srgbClr val="99CC99"/>
                </a:solidFill>
              </a:rPr>
              <a:t>failover guarantees business continuity &amp; low monitoring overheads.</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Facilitates planned failovers to account for maintenance.</a:t>
            </a:r>
          </a:p>
        </p:txBody>
      </p:sp>
      <p:grpSp>
        <p:nvGrpSpPr>
          <p:cNvPr id="6" name="Group 33"/>
          <p:cNvGrpSpPr/>
          <p:nvPr/>
        </p:nvGrpSpPr>
        <p:grpSpPr>
          <a:xfrm>
            <a:off x="462599" y="1718339"/>
            <a:ext cx="3652201" cy="2244061"/>
            <a:chOff x="233999" y="1101871"/>
            <a:chExt cx="8224201" cy="5074854"/>
          </a:xfrm>
        </p:grpSpPr>
        <p:sp>
          <p:nvSpPr>
            <p:cNvPr id="37" name="Chord 36"/>
            <p:cNvSpPr/>
            <p:nvPr/>
          </p:nvSpPr>
          <p:spPr bwMode="auto">
            <a:xfrm rot="9986192">
              <a:off x="233999" y="3227097"/>
              <a:ext cx="1701173" cy="1548007"/>
            </a:xfrm>
            <a:prstGeom prst="chor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defRPr/>
              </a:pPr>
              <a:endParaRPr lang="en-US" sz="23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38" name="Chord 37"/>
            <p:cNvSpPr/>
            <p:nvPr/>
          </p:nvSpPr>
          <p:spPr bwMode="auto">
            <a:xfrm rot="10092167">
              <a:off x="3202752" y="4948474"/>
              <a:ext cx="2318887" cy="1228251"/>
            </a:xfrm>
            <a:prstGeom prst="chor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defRPr/>
              </a:pPr>
              <a:endParaRPr lang="en-US" sz="23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40" name="Chord 39"/>
            <p:cNvSpPr/>
            <p:nvPr/>
          </p:nvSpPr>
          <p:spPr bwMode="auto">
            <a:xfrm>
              <a:off x="6705600" y="3048000"/>
              <a:ext cx="1752600" cy="1445518"/>
            </a:xfrm>
            <a:prstGeom prst="chor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defRPr/>
              </a:pPr>
              <a:endParaRPr lang="en-US" sz="23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pic>
          <p:nvPicPr>
            <p:cNvPr id="41" name="Picture 7" descr="C:\Users\maheshu.NTDEV\AppData\Local\Microsoft\Windows\Temporary Internet Files\Content.IE5\ACWO2PQP\MCj04352420000[1].png"/>
            <p:cNvPicPr>
              <a:picLocks noChangeAspect="1" noChangeArrowheads="1"/>
            </p:cNvPicPr>
            <p:nvPr/>
          </p:nvPicPr>
          <p:blipFill>
            <a:blip r:embed="rId4" cstate="print"/>
            <a:srcRect/>
            <a:stretch>
              <a:fillRect/>
            </a:stretch>
          </p:blipFill>
          <p:spPr bwMode="auto">
            <a:xfrm>
              <a:off x="3825250" y="1101871"/>
              <a:ext cx="956716" cy="1892932"/>
            </a:xfrm>
            <a:prstGeom prst="rect">
              <a:avLst/>
            </a:prstGeom>
            <a:noFill/>
          </p:spPr>
        </p:pic>
        <p:cxnSp>
          <p:nvCxnSpPr>
            <p:cNvPr id="42" name="Straight Arrow Connector 41"/>
            <p:cNvCxnSpPr/>
            <p:nvPr/>
          </p:nvCxnSpPr>
          <p:spPr>
            <a:xfrm flipV="1">
              <a:off x="2032000" y="2431772"/>
              <a:ext cx="2057400" cy="1143000"/>
            </a:xfrm>
            <a:prstGeom prst="straightConnector1">
              <a:avLst/>
            </a:prstGeom>
            <a:noFill/>
            <a:ln w="25400" cap="flat" cmpd="sng" algn="ctr">
              <a:solidFill>
                <a:srgbClr val="4F81BD"/>
              </a:solidFill>
              <a:prstDash val="solid"/>
              <a:headEnd type="arrow" w="med" len="med"/>
              <a:tailEnd type="arrow" w="med" len="med"/>
            </a:ln>
            <a:effectLst>
              <a:outerShdw blurRad="40000" dist="20000" dir="5400000" rotWithShape="0">
                <a:srgbClr val="000000">
                  <a:alpha val="38000"/>
                </a:srgbClr>
              </a:outerShdw>
            </a:effectLst>
          </p:spPr>
        </p:cxnSp>
        <p:cxnSp>
          <p:nvCxnSpPr>
            <p:cNvPr id="43" name="Straight Arrow Connector 42"/>
            <p:cNvCxnSpPr/>
            <p:nvPr/>
          </p:nvCxnSpPr>
          <p:spPr>
            <a:xfrm rot="5400000" flipH="1" flipV="1">
              <a:off x="3527286" y="3552686"/>
              <a:ext cx="1759228" cy="127000"/>
            </a:xfrm>
            <a:prstGeom prst="straightConnector1">
              <a:avLst/>
            </a:prstGeom>
            <a:noFill/>
            <a:ln w="25400" cap="flat" cmpd="sng" algn="ctr">
              <a:solidFill>
                <a:srgbClr val="4F81BD"/>
              </a:solidFill>
              <a:prstDash val="solid"/>
              <a:headEnd type="arrow" w="med" len="med"/>
              <a:tailEnd type="arrow" w="med" len="med"/>
            </a:ln>
            <a:effectLst>
              <a:outerShdw blurRad="40000" dist="20000" dir="5400000" rotWithShape="0">
                <a:srgbClr val="000000">
                  <a:alpha val="38000"/>
                </a:srgbClr>
              </a:outerShdw>
            </a:effectLst>
          </p:spPr>
        </p:cxnSp>
        <p:cxnSp>
          <p:nvCxnSpPr>
            <p:cNvPr id="44" name="Straight Arrow Connector 43"/>
            <p:cNvCxnSpPr/>
            <p:nvPr/>
          </p:nvCxnSpPr>
          <p:spPr>
            <a:xfrm>
              <a:off x="4775200" y="2584172"/>
              <a:ext cx="1625600" cy="844828"/>
            </a:xfrm>
            <a:prstGeom prst="straightConnector1">
              <a:avLst/>
            </a:prstGeom>
            <a:noFill/>
            <a:ln w="25400" cap="flat" cmpd="sng" algn="ctr">
              <a:solidFill>
                <a:srgbClr val="4F81BD"/>
              </a:solidFill>
              <a:prstDash val="solid"/>
              <a:headEnd type="arrow" w="med" len="med"/>
              <a:tailEnd type="arrow" w="med" len="med"/>
            </a:ln>
            <a:effectLst>
              <a:outerShdw blurRad="40000" dist="20000" dir="5400000" rotWithShape="0">
                <a:srgbClr val="000000">
                  <a:alpha val="38000"/>
                </a:srgbClr>
              </a:outerShdw>
            </a:effectLst>
          </p:spPr>
        </p:cxnSp>
        <p:pic>
          <p:nvPicPr>
            <p:cNvPr id="47" name="Picture 11" descr="Server"/>
            <p:cNvPicPr>
              <a:picLocks noChangeAspect="1" noChangeArrowheads="1"/>
            </p:cNvPicPr>
            <p:nvPr/>
          </p:nvPicPr>
          <p:blipFill>
            <a:blip r:embed="rId5" cstate="print"/>
            <a:srcRect/>
            <a:stretch>
              <a:fillRect/>
            </a:stretch>
          </p:blipFill>
          <p:spPr bwMode="auto">
            <a:xfrm>
              <a:off x="3962399" y="4572000"/>
              <a:ext cx="720803" cy="1063709"/>
            </a:xfrm>
            <a:prstGeom prst="rect">
              <a:avLst/>
            </a:prstGeom>
            <a:noFill/>
          </p:spPr>
        </p:pic>
        <p:pic>
          <p:nvPicPr>
            <p:cNvPr id="48" name="Picture 11" descr="Server"/>
            <p:cNvPicPr>
              <a:picLocks noChangeAspect="1" noChangeArrowheads="1"/>
            </p:cNvPicPr>
            <p:nvPr/>
          </p:nvPicPr>
          <p:blipFill>
            <a:blip r:embed="rId5" cstate="print"/>
            <a:srcRect/>
            <a:stretch>
              <a:fillRect/>
            </a:stretch>
          </p:blipFill>
          <p:spPr bwMode="auto">
            <a:xfrm>
              <a:off x="6476999" y="3276597"/>
              <a:ext cx="780065" cy="1151167"/>
            </a:xfrm>
            <a:prstGeom prst="rect">
              <a:avLst/>
            </a:prstGeom>
            <a:noFill/>
          </p:spPr>
        </p:pic>
        <p:pic>
          <p:nvPicPr>
            <p:cNvPr id="49" name="Picture 11" descr="Server"/>
            <p:cNvPicPr>
              <a:picLocks noChangeAspect="1" noChangeArrowheads="1"/>
            </p:cNvPicPr>
            <p:nvPr/>
          </p:nvPicPr>
          <p:blipFill>
            <a:blip r:embed="rId5" cstate="print"/>
            <a:srcRect/>
            <a:stretch>
              <a:fillRect/>
            </a:stretch>
          </p:blipFill>
          <p:spPr bwMode="auto">
            <a:xfrm>
              <a:off x="1422977" y="3194432"/>
              <a:ext cx="686363" cy="1012885"/>
            </a:xfrm>
            <a:prstGeom prst="rect">
              <a:avLst/>
            </a:prstGeom>
            <a:noFill/>
          </p:spPr>
        </p:pic>
        <p:pic>
          <p:nvPicPr>
            <p:cNvPr id="50" name="Picture 5" descr="C:\Users\maheshu.NTDEV\AppData\Local\Microsoft\Windows\Temporary Internet Files\Content.IE5\UWY6LG0D\MCj04315210000[1].png"/>
            <p:cNvPicPr>
              <a:picLocks noChangeAspect="1" noChangeArrowheads="1"/>
            </p:cNvPicPr>
            <p:nvPr/>
          </p:nvPicPr>
          <p:blipFill>
            <a:blip r:embed="rId6" cstate="print"/>
            <a:srcRect/>
            <a:stretch>
              <a:fillRect/>
            </a:stretch>
          </p:blipFill>
          <p:spPr bwMode="auto">
            <a:xfrm>
              <a:off x="5486400" y="2895600"/>
              <a:ext cx="361950" cy="361950"/>
            </a:xfrm>
            <a:prstGeom prst="rect">
              <a:avLst/>
            </a:prstGeom>
            <a:noFill/>
          </p:spPr>
        </p:pic>
        <p:pic>
          <p:nvPicPr>
            <p:cNvPr id="51" name="Picture 5" descr="C:\Users\maheshu.NTDEV\AppData\Local\Microsoft\Windows\Temporary Internet Files\Content.IE5\UWY6LG0D\MCj04315210000[1].png"/>
            <p:cNvPicPr>
              <a:picLocks noChangeAspect="1" noChangeArrowheads="1"/>
            </p:cNvPicPr>
            <p:nvPr/>
          </p:nvPicPr>
          <p:blipFill>
            <a:blip r:embed="rId6" cstate="print"/>
            <a:srcRect/>
            <a:stretch>
              <a:fillRect/>
            </a:stretch>
          </p:blipFill>
          <p:spPr bwMode="auto">
            <a:xfrm>
              <a:off x="4267200" y="3505200"/>
              <a:ext cx="361950" cy="361950"/>
            </a:xfrm>
            <a:prstGeom prst="rect">
              <a:avLst/>
            </a:prstGeom>
            <a:noFill/>
          </p:spPr>
        </p:pic>
        <p:pic>
          <p:nvPicPr>
            <p:cNvPr id="52" name="Picture 5" descr="C:\Users\maheshu.NTDEV\AppData\Local\Microsoft\Windows\Temporary Internet Files\Content.IE5\UWY6LG0D\MCj04315210000[1].png"/>
            <p:cNvPicPr>
              <a:picLocks noChangeAspect="1" noChangeArrowheads="1"/>
            </p:cNvPicPr>
            <p:nvPr/>
          </p:nvPicPr>
          <p:blipFill>
            <a:blip r:embed="rId6" cstate="print"/>
            <a:srcRect/>
            <a:stretch>
              <a:fillRect/>
            </a:stretch>
          </p:blipFill>
          <p:spPr bwMode="auto">
            <a:xfrm>
              <a:off x="2919184" y="2812772"/>
              <a:ext cx="361950" cy="361950"/>
            </a:xfrm>
            <a:prstGeom prst="rect">
              <a:avLst/>
            </a:prstGeom>
            <a:noFill/>
          </p:spPr>
        </p:pic>
        <p:pic>
          <p:nvPicPr>
            <p:cNvPr id="53" name="Picture 5" descr="C:\Users\maheshu.NTDEV\AppData\Local\Microsoft\Windows\Temporary Internet Files\Content.IE5\BV7304PJ\MCj04339420000[1].png"/>
            <p:cNvPicPr>
              <a:picLocks noChangeAspect="1" noChangeArrowheads="1"/>
            </p:cNvPicPr>
            <p:nvPr/>
          </p:nvPicPr>
          <p:blipFill>
            <a:blip r:embed="rId7" cstate="print"/>
            <a:srcRect/>
            <a:stretch>
              <a:fillRect/>
            </a:stretch>
          </p:blipFill>
          <p:spPr bwMode="auto">
            <a:xfrm>
              <a:off x="4724400" y="5257799"/>
              <a:ext cx="746605" cy="746603"/>
            </a:xfrm>
            <a:prstGeom prst="rect">
              <a:avLst/>
            </a:prstGeom>
            <a:noFill/>
          </p:spPr>
        </p:pic>
        <p:pic>
          <p:nvPicPr>
            <p:cNvPr id="54" name="Picture 3" descr="C:\Users\maheshu.NTDEV\AppData\Local\Microsoft\Windows\Temporary Internet Files\Content.IE5\M0GRTMF7\MCj04339430000[1].png"/>
            <p:cNvPicPr>
              <a:picLocks noChangeAspect="1" noChangeArrowheads="1"/>
            </p:cNvPicPr>
            <p:nvPr/>
          </p:nvPicPr>
          <p:blipFill>
            <a:blip r:embed="rId8" cstate="print"/>
            <a:srcRect/>
            <a:stretch>
              <a:fillRect/>
            </a:stretch>
          </p:blipFill>
          <p:spPr bwMode="auto">
            <a:xfrm>
              <a:off x="7467599" y="3428999"/>
              <a:ext cx="819008" cy="819008"/>
            </a:xfrm>
            <a:prstGeom prst="rect">
              <a:avLst/>
            </a:prstGeom>
            <a:noFill/>
          </p:spPr>
        </p:pic>
        <p:pic>
          <p:nvPicPr>
            <p:cNvPr id="55" name="Picture 4" descr="C:\Users\maheshu.NTDEV\AppData\Local\Microsoft\Windows\Temporary Internet Files\Content.IE5\FJ5W0G2K\MCj04339410000[1].png"/>
            <p:cNvPicPr>
              <a:picLocks noChangeAspect="1" noChangeArrowheads="1"/>
            </p:cNvPicPr>
            <p:nvPr/>
          </p:nvPicPr>
          <p:blipFill>
            <a:blip r:embed="rId9" cstate="print"/>
            <a:srcRect/>
            <a:stretch>
              <a:fillRect/>
            </a:stretch>
          </p:blipFill>
          <p:spPr bwMode="auto">
            <a:xfrm>
              <a:off x="609600" y="3657599"/>
              <a:ext cx="641786" cy="641784"/>
            </a:xfrm>
            <a:prstGeom prst="rect">
              <a:avLst/>
            </a:prstGeom>
            <a:noFill/>
          </p:spPr>
        </p:pic>
        <p:pic>
          <p:nvPicPr>
            <p:cNvPr id="56" name="Picture 2" descr="C:\Artwork Imagery\Artwork_Imagery\Icons - Illustrations\_WINDOWS VISTA ICONS\Warning.png"/>
            <p:cNvPicPr>
              <a:picLocks noChangeAspect="1" noChangeArrowheads="1"/>
            </p:cNvPicPr>
            <p:nvPr/>
          </p:nvPicPr>
          <p:blipFill>
            <a:blip r:embed="rId10" cstate="print"/>
            <a:srcRect/>
            <a:stretch>
              <a:fillRect/>
            </a:stretch>
          </p:blipFill>
          <p:spPr bwMode="auto">
            <a:xfrm>
              <a:off x="4267200" y="1905000"/>
              <a:ext cx="521625" cy="457200"/>
            </a:xfrm>
            <a:prstGeom prst="rect">
              <a:avLst/>
            </a:prstGeom>
            <a:noFill/>
          </p:spPr>
        </p:pic>
      </p:grpSp>
      <p:sp>
        <p:nvSpPr>
          <p:cNvPr id="36" name="Rounded Rectangle 35"/>
          <p:cNvSpPr/>
          <p:nvPr/>
        </p:nvSpPr>
        <p:spPr>
          <a:xfrm rot="5400000">
            <a:off x="6655409" y="2096521"/>
            <a:ext cx="451260" cy="4008478"/>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Benefits</a:t>
            </a:r>
          </a:p>
        </p:txBody>
      </p:sp>
      <p:sp>
        <p:nvSpPr>
          <p:cNvPr id="27" name="Rounded Rectangle 26"/>
          <p:cNvSpPr/>
          <p:nvPr/>
        </p:nvSpPr>
        <p:spPr>
          <a:xfrm rot="5400000">
            <a:off x="2063683" y="-859119"/>
            <a:ext cx="451260" cy="42672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Before Win Server 2008 R2</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
        <p:nvSpPr>
          <p:cNvPr id="28" name="Rounded Rectangle 27"/>
          <p:cNvSpPr/>
          <p:nvPr/>
        </p:nvSpPr>
        <p:spPr>
          <a:xfrm rot="5400000">
            <a:off x="6667500" y="-723900"/>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Windows Server 2008 R2 Solution</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xmlns="" val="1851877947"/>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3" presetClass="entr" presetSubtype="1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blinds(horizontal)">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linds(horizontal)">
                                      <p:cBhvr>
                                        <p:cTn id="14" dur="500"/>
                                        <p:tgtEl>
                                          <p:spTgt spid="17"/>
                                        </p:tgtEl>
                                      </p:cBhvr>
                                    </p:animEffect>
                                  </p:childTnLst>
                                </p:cTn>
                              </p:par>
                              <p:par>
                                <p:cTn id="15" presetID="3" presetClass="entr" presetSubtype="1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linds(horizontal)">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3"/>
          <p:cNvGrpSpPr/>
          <p:nvPr/>
        </p:nvGrpSpPr>
        <p:grpSpPr>
          <a:xfrm>
            <a:off x="609600" y="1181100"/>
            <a:ext cx="3429000" cy="2286000"/>
            <a:chOff x="152400" y="1371600"/>
            <a:chExt cx="4572000" cy="3048000"/>
          </a:xfrm>
        </p:grpSpPr>
        <p:cxnSp>
          <p:nvCxnSpPr>
            <p:cNvPr id="26" name="Straight Arrow Connector 25"/>
            <p:cNvCxnSpPr/>
            <p:nvPr/>
          </p:nvCxnSpPr>
          <p:spPr>
            <a:xfrm>
              <a:off x="1066800" y="2438400"/>
              <a:ext cx="1447800" cy="838200"/>
            </a:xfrm>
            <a:prstGeom prst="straightConnector1">
              <a:avLst/>
            </a:prstGeom>
            <a:ln w="28575">
              <a:prstDash val="sysDot"/>
              <a:headEnd type="arrow"/>
              <a:tailEnd type="arrow"/>
            </a:ln>
          </p:spPr>
          <p:style>
            <a:lnRef idx="3">
              <a:schemeClr val="accent3"/>
            </a:lnRef>
            <a:fillRef idx="0">
              <a:schemeClr val="accent3"/>
            </a:fillRef>
            <a:effectRef idx="2">
              <a:schemeClr val="accent3"/>
            </a:effectRef>
            <a:fontRef idx="minor">
              <a:schemeClr val="tx1"/>
            </a:fontRef>
          </p:style>
        </p:cxnSp>
        <p:grpSp>
          <p:nvGrpSpPr>
            <p:cNvPr id="3" name="Group 30"/>
            <p:cNvGrpSpPr/>
            <p:nvPr/>
          </p:nvGrpSpPr>
          <p:grpSpPr>
            <a:xfrm>
              <a:off x="152400" y="1371600"/>
              <a:ext cx="918527" cy="1143000"/>
              <a:chOff x="152400" y="1828800"/>
              <a:chExt cx="918527" cy="1143000"/>
            </a:xfrm>
          </p:grpSpPr>
          <p:pic>
            <p:nvPicPr>
              <p:cNvPr id="13" name="Picture 1" descr="C:\Artwork Imagery\Artwork_Imagery\Icons - Illustrations\_WINDOWS SERVER ICONS\Misc\building office with shadow.png"/>
              <p:cNvPicPr>
                <a:picLocks noChangeAspect="1" noChangeArrowheads="1"/>
              </p:cNvPicPr>
              <p:nvPr/>
            </p:nvPicPr>
            <p:blipFill>
              <a:blip r:embed="rId3"/>
              <a:srcRect/>
              <a:stretch>
                <a:fillRect/>
              </a:stretch>
            </p:blipFill>
            <p:spPr bwMode="auto">
              <a:xfrm>
                <a:off x="152400" y="1828800"/>
                <a:ext cx="891635" cy="914400"/>
              </a:xfrm>
              <a:prstGeom prst="rect">
                <a:avLst/>
              </a:prstGeom>
              <a:noFill/>
            </p:spPr>
          </p:pic>
          <p:pic>
            <p:nvPicPr>
              <p:cNvPr id="14" name="Picture 7" descr="C:\Users\maheshu.NTDEV\AppData\Local\Microsoft\Windows\Temporary Internet Files\Content.IE5\ACWO2PQP\MCj04352420000[1].png"/>
              <p:cNvPicPr>
                <a:picLocks noChangeAspect="1" noChangeArrowheads="1"/>
              </p:cNvPicPr>
              <p:nvPr/>
            </p:nvPicPr>
            <p:blipFill>
              <a:blip r:embed="rId4" cstate="print"/>
              <a:srcRect/>
              <a:stretch>
                <a:fillRect/>
              </a:stretch>
            </p:blipFill>
            <p:spPr bwMode="auto">
              <a:xfrm>
                <a:off x="685800" y="2209800"/>
                <a:ext cx="385127" cy="762000"/>
              </a:xfrm>
              <a:prstGeom prst="rect">
                <a:avLst/>
              </a:prstGeom>
              <a:noFill/>
            </p:spPr>
          </p:pic>
        </p:grpSp>
        <p:sp>
          <p:nvSpPr>
            <p:cNvPr id="15" name="Chord 14"/>
            <p:cNvSpPr/>
            <p:nvPr/>
          </p:nvSpPr>
          <p:spPr bwMode="auto">
            <a:xfrm>
              <a:off x="2743200" y="2819400"/>
              <a:ext cx="1981200" cy="1447800"/>
            </a:xfrm>
            <a:prstGeom prst="chor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defRPr/>
              </a:pPr>
              <a:endParaRPr lang="en-US" sz="23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pic>
          <p:nvPicPr>
            <p:cNvPr id="16" name="Picture 11" descr="Server"/>
            <p:cNvPicPr>
              <a:picLocks noChangeAspect="1" noChangeArrowheads="1"/>
            </p:cNvPicPr>
            <p:nvPr/>
          </p:nvPicPr>
          <p:blipFill>
            <a:blip r:embed="rId5" cstate="print"/>
            <a:srcRect/>
            <a:stretch>
              <a:fillRect/>
            </a:stretch>
          </p:blipFill>
          <p:spPr bwMode="auto">
            <a:xfrm>
              <a:off x="2590800" y="3200400"/>
              <a:ext cx="381000" cy="562253"/>
            </a:xfrm>
            <a:prstGeom prst="rect">
              <a:avLst/>
            </a:prstGeom>
            <a:noFill/>
          </p:spPr>
        </p:pic>
        <p:pic>
          <p:nvPicPr>
            <p:cNvPr id="17" name="Picture 3" descr="C:\Artwork Imagery\Artwork_Imagery\Icons - Illustrations\Buildings\building brick retail store.png"/>
            <p:cNvPicPr>
              <a:picLocks noChangeAspect="1" noChangeArrowheads="1"/>
            </p:cNvPicPr>
            <p:nvPr/>
          </p:nvPicPr>
          <p:blipFill>
            <a:blip r:embed="rId6"/>
            <a:srcRect/>
            <a:stretch>
              <a:fillRect/>
            </a:stretch>
          </p:blipFill>
          <p:spPr bwMode="auto">
            <a:xfrm>
              <a:off x="3733800" y="3581400"/>
              <a:ext cx="772836" cy="838200"/>
            </a:xfrm>
            <a:prstGeom prst="rect">
              <a:avLst/>
            </a:prstGeom>
            <a:noFill/>
          </p:spPr>
        </p:pic>
        <p:pic>
          <p:nvPicPr>
            <p:cNvPr id="18" name="Picture 3" descr="C:\Users\maheshu.NTDEV\AppData\Local\Microsoft\Windows\Temporary Internet Files\Content.IE5\M0GRTMF7\MCj04339430000[1].png"/>
            <p:cNvPicPr>
              <a:picLocks noChangeAspect="1" noChangeArrowheads="1"/>
            </p:cNvPicPr>
            <p:nvPr/>
          </p:nvPicPr>
          <p:blipFill>
            <a:blip r:embed="rId7" cstate="print"/>
            <a:srcRect/>
            <a:stretch>
              <a:fillRect/>
            </a:stretch>
          </p:blipFill>
          <p:spPr bwMode="auto">
            <a:xfrm>
              <a:off x="3124200" y="3886200"/>
              <a:ext cx="527050" cy="527050"/>
            </a:xfrm>
            <a:prstGeom prst="rect">
              <a:avLst/>
            </a:prstGeom>
            <a:noFill/>
          </p:spPr>
        </p:pic>
        <p:pic>
          <p:nvPicPr>
            <p:cNvPr id="20" name="Picture 5" descr="C:\Users\maheshu.NTDEV\AppData\Local\Microsoft\Windows\Temporary Internet Files\Content.IE5\BV7304PJ\MCj04339420000[1].png"/>
            <p:cNvPicPr>
              <a:picLocks noChangeAspect="1" noChangeArrowheads="1"/>
            </p:cNvPicPr>
            <p:nvPr/>
          </p:nvPicPr>
          <p:blipFill>
            <a:blip r:embed="rId8" cstate="print"/>
            <a:srcRect/>
            <a:stretch>
              <a:fillRect/>
            </a:stretch>
          </p:blipFill>
          <p:spPr bwMode="auto">
            <a:xfrm>
              <a:off x="3429000" y="2514600"/>
              <a:ext cx="565150" cy="565150"/>
            </a:xfrm>
            <a:prstGeom prst="rect">
              <a:avLst/>
            </a:prstGeom>
            <a:noFill/>
          </p:spPr>
        </p:pic>
        <p:cxnSp>
          <p:nvCxnSpPr>
            <p:cNvPr id="23" name="Straight Arrow Connector 22"/>
            <p:cNvCxnSpPr/>
            <p:nvPr/>
          </p:nvCxnSpPr>
          <p:spPr>
            <a:xfrm rot="16200000" flipH="1">
              <a:off x="2895600" y="3657600"/>
              <a:ext cx="457200" cy="152400"/>
            </a:xfrm>
            <a:prstGeom prst="straightConnector1">
              <a:avLst/>
            </a:prstGeom>
            <a:ln w="28575">
              <a:headEnd type="arrow"/>
              <a:tailEnd type="arrow"/>
            </a:ln>
          </p:spPr>
          <p:style>
            <a:lnRef idx="3">
              <a:schemeClr val="accent2"/>
            </a:lnRef>
            <a:fillRef idx="0">
              <a:schemeClr val="accent2"/>
            </a:fillRef>
            <a:effectRef idx="2">
              <a:schemeClr val="accent2"/>
            </a:effectRef>
            <a:fontRef idx="minor">
              <a:schemeClr val="tx1"/>
            </a:fontRef>
          </p:style>
        </p:cxnSp>
        <p:cxnSp>
          <p:nvCxnSpPr>
            <p:cNvPr id="24" name="Straight Arrow Connector 23"/>
            <p:cNvCxnSpPr/>
            <p:nvPr/>
          </p:nvCxnSpPr>
          <p:spPr>
            <a:xfrm flipV="1">
              <a:off x="3048000" y="3124200"/>
              <a:ext cx="457200" cy="304800"/>
            </a:xfrm>
            <a:prstGeom prst="straightConnector1">
              <a:avLst/>
            </a:prstGeom>
            <a:ln w="28575">
              <a:headEnd type="arrow"/>
              <a:tailEnd type="arrow"/>
            </a:ln>
          </p:spPr>
          <p:style>
            <a:lnRef idx="3">
              <a:schemeClr val="accent2"/>
            </a:lnRef>
            <a:fillRef idx="0">
              <a:schemeClr val="accent2"/>
            </a:fillRef>
            <a:effectRef idx="2">
              <a:schemeClr val="accent2"/>
            </a:effectRef>
            <a:fontRef idx="minor">
              <a:schemeClr val="tx1"/>
            </a:fontRef>
          </p:style>
        </p:cxnSp>
        <p:pic>
          <p:nvPicPr>
            <p:cNvPr id="53250" name="Picture 2" descr="C:\Artwork Imagery\Artwork_Imagery\Icons - Illustrations\Internet Clouds web\cloud illustration icon.png"/>
            <p:cNvPicPr>
              <a:picLocks noChangeAspect="1" noChangeArrowheads="1"/>
            </p:cNvPicPr>
            <p:nvPr/>
          </p:nvPicPr>
          <p:blipFill>
            <a:blip r:embed="rId9"/>
            <a:srcRect/>
            <a:stretch>
              <a:fillRect/>
            </a:stretch>
          </p:blipFill>
          <p:spPr bwMode="auto">
            <a:xfrm>
              <a:off x="1143000" y="2514600"/>
              <a:ext cx="1316284" cy="609600"/>
            </a:xfrm>
            <a:prstGeom prst="rect">
              <a:avLst/>
            </a:prstGeom>
            <a:noFill/>
          </p:spPr>
        </p:pic>
        <p:sp>
          <p:nvSpPr>
            <p:cNvPr id="55" name="TextBox 54"/>
            <p:cNvSpPr txBox="1"/>
            <p:nvPr/>
          </p:nvSpPr>
          <p:spPr>
            <a:xfrm>
              <a:off x="685800" y="3135868"/>
              <a:ext cx="1295400" cy="410369"/>
            </a:xfrm>
            <a:prstGeom prst="rect">
              <a:avLst/>
            </a:prstGeom>
            <a:noFill/>
          </p:spPr>
          <p:txBody>
            <a:bodyPr wrap="square" lIns="0" tIns="0" rIns="0" bIns="0" rtlCol="0">
              <a:spAutoFit/>
            </a:bodyPr>
            <a:lstStyle/>
            <a:p>
              <a:pPr algn="ctr"/>
              <a:r>
                <a:rPr lang="en-US" sz="1000" b="1" dirty="0" smtClean="0">
                  <a:gradFill>
                    <a:gsLst>
                      <a:gs pos="0">
                        <a:schemeClr val="tx1"/>
                      </a:gs>
                      <a:gs pos="86000">
                        <a:schemeClr val="tx1"/>
                      </a:gs>
                    </a:gsLst>
                    <a:lin ang="5400000" scaled="0"/>
                  </a:gradFill>
                </a:rPr>
                <a:t>Replication</a:t>
              </a:r>
            </a:p>
            <a:p>
              <a:pPr algn="ctr"/>
              <a:r>
                <a:rPr lang="en-US" sz="1000" b="1" dirty="0" smtClean="0">
                  <a:gradFill>
                    <a:gsLst>
                      <a:gs pos="0">
                        <a:schemeClr val="tx1"/>
                      </a:gs>
                      <a:gs pos="86000">
                        <a:schemeClr val="tx1"/>
                      </a:gs>
                    </a:gsLst>
                    <a:lin ang="5400000" scaled="0"/>
                  </a:gradFill>
                </a:rPr>
                <a:t>(on schedule)</a:t>
              </a:r>
            </a:p>
          </p:txBody>
        </p:sp>
      </p:grpSp>
      <p:grpSp>
        <p:nvGrpSpPr>
          <p:cNvPr id="5" name="Group 76"/>
          <p:cNvGrpSpPr/>
          <p:nvPr/>
        </p:nvGrpSpPr>
        <p:grpSpPr>
          <a:xfrm>
            <a:off x="5254705" y="1181100"/>
            <a:ext cx="3432095" cy="2400300"/>
            <a:chOff x="4762892" y="1371600"/>
            <a:chExt cx="4576127" cy="3200400"/>
          </a:xfrm>
        </p:grpSpPr>
        <p:sp>
          <p:nvSpPr>
            <p:cNvPr id="36" name="Chord 35"/>
            <p:cNvSpPr/>
            <p:nvPr/>
          </p:nvSpPr>
          <p:spPr bwMode="auto">
            <a:xfrm>
              <a:off x="7357819" y="2902342"/>
              <a:ext cx="1981200" cy="1447800"/>
            </a:xfrm>
            <a:prstGeom prst="chor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defRPr/>
              </a:pPr>
              <a:endParaRPr lang="en-US" sz="23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grpSp>
          <p:nvGrpSpPr>
            <p:cNvPr id="19" name="Group 31"/>
            <p:cNvGrpSpPr/>
            <p:nvPr/>
          </p:nvGrpSpPr>
          <p:grpSpPr>
            <a:xfrm>
              <a:off x="4762892" y="1371600"/>
              <a:ext cx="918527" cy="1143000"/>
              <a:chOff x="152400" y="1828800"/>
              <a:chExt cx="918527" cy="1143000"/>
            </a:xfrm>
          </p:grpSpPr>
          <p:pic>
            <p:nvPicPr>
              <p:cNvPr id="33" name="Picture 1" descr="C:\Artwork Imagery\Artwork_Imagery\Icons - Illustrations\_WINDOWS SERVER ICONS\Misc\building office with shadow.png"/>
              <p:cNvPicPr>
                <a:picLocks noChangeAspect="1" noChangeArrowheads="1"/>
              </p:cNvPicPr>
              <p:nvPr/>
            </p:nvPicPr>
            <p:blipFill>
              <a:blip r:embed="rId3"/>
              <a:srcRect/>
              <a:stretch>
                <a:fillRect/>
              </a:stretch>
            </p:blipFill>
            <p:spPr bwMode="auto">
              <a:xfrm>
                <a:off x="152400" y="1828800"/>
                <a:ext cx="891635" cy="914400"/>
              </a:xfrm>
              <a:prstGeom prst="rect">
                <a:avLst/>
              </a:prstGeom>
              <a:noFill/>
            </p:spPr>
          </p:pic>
          <p:pic>
            <p:nvPicPr>
              <p:cNvPr id="34" name="Picture 7" descr="C:\Users\maheshu.NTDEV\AppData\Local\Microsoft\Windows\Temporary Internet Files\Content.IE5\ACWO2PQP\MCj04352420000[1].png"/>
              <p:cNvPicPr>
                <a:picLocks noChangeAspect="1" noChangeArrowheads="1"/>
              </p:cNvPicPr>
              <p:nvPr/>
            </p:nvPicPr>
            <p:blipFill>
              <a:blip r:embed="rId4" cstate="print"/>
              <a:srcRect/>
              <a:stretch>
                <a:fillRect/>
              </a:stretch>
            </p:blipFill>
            <p:spPr bwMode="auto">
              <a:xfrm>
                <a:off x="685800" y="2209800"/>
                <a:ext cx="385127" cy="762000"/>
              </a:xfrm>
              <a:prstGeom prst="rect">
                <a:avLst/>
              </a:prstGeom>
              <a:noFill/>
            </p:spPr>
          </p:pic>
        </p:grpSp>
        <p:pic>
          <p:nvPicPr>
            <p:cNvPr id="35" name="Picture 2" descr="C:\Artwork Imagery\Artwork_Imagery\Icons - Illustrations\Internet Clouds web\cloud illustration icon.png"/>
            <p:cNvPicPr>
              <a:picLocks noChangeAspect="1" noChangeArrowheads="1"/>
            </p:cNvPicPr>
            <p:nvPr/>
          </p:nvPicPr>
          <p:blipFill>
            <a:blip r:embed="rId9"/>
            <a:srcRect/>
            <a:stretch>
              <a:fillRect/>
            </a:stretch>
          </p:blipFill>
          <p:spPr bwMode="auto">
            <a:xfrm>
              <a:off x="5529019" y="2514600"/>
              <a:ext cx="1316284" cy="609600"/>
            </a:xfrm>
            <a:prstGeom prst="rect">
              <a:avLst/>
            </a:prstGeom>
            <a:noFill/>
          </p:spPr>
        </p:pic>
        <p:pic>
          <p:nvPicPr>
            <p:cNvPr id="37" name="Picture 3" descr="C:\Artwork Imagery\Artwork_Imagery\Icons - Illustrations\Buildings\building brick retail store.png"/>
            <p:cNvPicPr>
              <a:picLocks noChangeAspect="1" noChangeArrowheads="1"/>
            </p:cNvPicPr>
            <p:nvPr/>
          </p:nvPicPr>
          <p:blipFill>
            <a:blip r:embed="rId6"/>
            <a:srcRect/>
            <a:stretch>
              <a:fillRect/>
            </a:stretch>
          </p:blipFill>
          <p:spPr bwMode="auto">
            <a:xfrm>
              <a:off x="8261383" y="3733800"/>
              <a:ext cx="772836" cy="838200"/>
            </a:xfrm>
            <a:prstGeom prst="rect">
              <a:avLst/>
            </a:prstGeom>
            <a:noFill/>
          </p:spPr>
        </p:pic>
        <p:pic>
          <p:nvPicPr>
            <p:cNvPr id="38" name="Picture 3" descr="C:\Users\maheshu.NTDEV\AppData\Local\Microsoft\Windows\Temporary Internet Files\Content.IE5\M0GRTMF7\MCj04339430000[1].png"/>
            <p:cNvPicPr>
              <a:picLocks noChangeAspect="1" noChangeArrowheads="1"/>
            </p:cNvPicPr>
            <p:nvPr/>
          </p:nvPicPr>
          <p:blipFill>
            <a:blip r:embed="rId7" cstate="print"/>
            <a:srcRect/>
            <a:stretch>
              <a:fillRect/>
            </a:stretch>
          </p:blipFill>
          <p:spPr bwMode="auto">
            <a:xfrm>
              <a:off x="7357819" y="2743200"/>
              <a:ext cx="527050" cy="527050"/>
            </a:xfrm>
            <a:prstGeom prst="rect">
              <a:avLst/>
            </a:prstGeom>
            <a:noFill/>
          </p:spPr>
        </p:pic>
        <p:pic>
          <p:nvPicPr>
            <p:cNvPr id="39" name="Picture 5" descr="C:\Users\maheshu.NTDEV\AppData\Local\Microsoft\Windows\Temporary Internet Files\Content.IE5\BV7304PJ\MCj04339420000[1].png"/>
            <p:cNvPicPr>
              <a:picLocks noChangeAspect="1" noChangeArrowheads="1"/>
            </p:cNvPicPr>
            <p:nvPr/>
          </p:nvPicPr>
          <p:blipFill>
            <a:blip r:embed="rId8" cstate="print"/>
            <a:srcRect/>
            <a:stretch>
              <a:fillRect/>
            </a:stretch>
          </p:blipFill>
          <p:spPr bwMode="auto">
            <a:xfrm>
              <a:off x="7586419" y="3505200"/>
              <a:ext cx="565150" cy="565150"/>
            </a:xfrm>
            <a:prstGeom prst="rect">
              <a:avLst/>
            </a:prstGeom>
            <a:noFill/>
          </p:spPr>
        </p:pic>
        <p:pic>
          <p:nvPicPr>
            <p:cNvPr id="40" name="Picture 11" descr="Server"/>
            <p:cNvPicPr>
              <a:picLocks noChangeAspect="1" noChangeArrowheads="1"/>
            </p:cNvPicPr>
            <p:nvPr/>
          </p:nvPicPr>
          <p:blipFill>
            <a:blip r:embed="rId5" cstate="print"/>
            <a:srcRect/>
            <a:stretch>
              <a:fillRect/>
            </a:stretch>
          </p:blipFill>
          <p:spPr bwMode="auto">
            <a:xfrm>
              <a:off x="8387695" y="2839038"/>
              <a:ext cx="381000" cy="562253"/>
            </a:xfrm>
            <a:prstGeom prst="rect">
              <a:avLst/>
            </a:prstGeom>
            <a:noFill/>
          </p:spPr>
        </p:pic>
        <p:cxnSp>
          <p:nvCxnSpPr>
            <p:cNvPr id="41" name="Straight Arrow Connector 40"/>
            <p:cNvCxnSpPr/>
            <p:nvPr/>
          </p:nvCxnSpPr>
          <p:spPr>
            <a:xfrm>
              <a:off x="5605219" y="2362200"/>
              <a:ext cx="1709981" cy="685800"/>
            </a:xfrm>
            <a:prstGeom prst="straightConnector1">
              <a:avLst/>
            </a:prstGeom>
            <a:ln w="28575">
              <a:prstDash val="sysDot"/>
              <a:headEnd type="arrow"/>
              <a:tailEnd type="arrow"/>
            </a:ln>
          </p:spPr>
          <p:style>
            <a:lnRef idx="3">
              <a:schemeClr val="accent2"/>
            </a:lnRef>
            <a:fillRef idx="0">
              <a:schemeClr val="accent2"/>
            </a:fillRef>
            <a:effectRef idx="2">
              <a:schemeClr val="accent2"/>
            </a:effectRef>
            <a:fontRef idx="minor">
              <a:schemeClr val="tx1"/>
            </a:fontRef>
          </p:style>
        </p:cxnSp>
        <p:cxnSp>
          <p:nvCxnSpPr>
            <p:cNvPr id="45" name="Straight Arrow Connector 44"/>
            <p:cNvCxnSpPr/>
            <p:nvPr/>
          </p:nvCxnSpPr>
          <p:spPr>
            <a:xfrm>
              <a:off x="5452819" y="2438400"/>
              <a:ext cx="2014781" cy="1371600"/>
            </a:xfrm>
            <a:prstGeom prst="straightConnector1">
              <a:avLst/>
            </a:prstGeom>
            <a:ln w="28575">
              <a:prstDash val="sysDot"/>
              <a:headEnd type="arrow"/>
              <a:tailEnd type="arrow"/>
            </a:ln>
          </p:spPr>
          <p:style>
            <a:lnRef idx="3">
              <a:schemeClr val="accent2"/>
            </a:lnRef>
            <a:fillRef idx="0">
              <a:schemeClr val="accent2"/>
            </a:fillRef>
            <a:effectRef idx="2">
              <a:schemeClr val="accent2"/>
            </a:effectRef>
            <a:fontRef idx="minor">
              <a:schemeClr val="tx1"/>
            </a:fontRef>
          </p:style>
        </p:cxnSp>
        <p:cxnSp>
          <p:nvCxnSpPr>
            <p:cNvPr id="47" name="Straight Arrow Connector 46"/>
            <p:cNvCxnSpPr>
              <a:stCxn id="39" idx="3"/>
            </p:cNvCxnSpPr>
            <p:nvPr/>
          </p:nvCxnSpPr>
          <p:spPr>
            <a:xfrm flipV="1">
              <a:off x="8151569" y="3352800"/>
              <a:ext cx="273050" cy="434975"/>
            </a:xfrm>
            <a:prstGeom prst="straightConnector1">
              <a:avLst/>
            </a:prstGeom>
            <a:ln w="28575">
              <a:prstDash val="sysDot"/>
              <a:headEnd type="arrow"/>
              <a:tailEnd type="arrow"/>
            </a:ln>
          </p:spPr>
          <p:style>
            <a:lnRef idx="3">
              <a:schemeClr val="accent4"/>
            </a:lnRef>
            <a:fillRef idx="0">
              <a:schemeClr val="accent4"/>
            </a:fillRef>
            <a:effectRef idx="2">
              <a:schemeClr val="accent4"/>
            </a:effectRef>
            <a:fontRef idx="minor">
              <a:schemeClr val="tx1"/>
            </a:fontRef>
          </p:style>
        </p:cxnSp>
        <p:cxnSp>
          <p:nvCxnSpPr>
            <p:cNvPr id="52" name="Straight Arrow Connector 51"/>
            <p:cNvCxnSpPr/>
            <p:nvPr/>
          </p:nvCxnSpPr>
          <p:spPr>
            <a:xfrm>
              <a:off x="7815019" y="2971800"/>
              <a:ext cx="533400" cy="228600"/>
            </a:xfrm>
            <a:prstGeom prst="straightConnector1">
              <a:avLst/>
            </a:prstGeom>
            <a:ln w="28575">
              <a:prstDash val="sysDot"/>
              <a:headEnd type="arrow"/>
              <a:tailEnd type="arrow"/>
            </a:ln>
          </p:spPr>
          <p:style>
            <a:lnRef idx="3">
              <a:schemeClr val="accent4"/>
            </a:lnRef>
            <a:fillRef idx="0">
              <a:schemeClr val="accent4"/>
            </a:fillRef>
            <a:effectRef idx="2">
              <a:schemeClr val="accent4"/>
            </a:effectRef>
            <a:fontRef idx="minor">
              <a:schemeClr val="tx1"/>
            </a:fontRef>
          </p:style>
        </p:cxnSp>
        <p:sp>
          <p:nvSpPr>
            <p:cNvPr id="56" name="TextBox 55"/>
            <p:cNvSpPr txBox="1"/>
            <p:nvPr/>
          </p:nvSpPr>
          <p:spPr>
            <a:xfrm>
              <a:off x="5117969" y="3163669"/>
              <a:ext cx="1417751" cy="646331"/>
            </a:xfrm>
            <a:prstGeom prst="rect">
              <a:avLst/>
            </a:prstGeom>
            <a:noFill/>
          </p:spPr>
          <p:txBody>
            <a:bodyPr wrap="square" lIns="0" tIns="0" rIns="0" bIns="0" rtlCol="0">
              <a:spAutoFit/>
            </a:bodyPr>
            <a:lstStyle/>
            <a:p>
              <a:pPr algn="ctr"/>
              <a:r>
                <a:rPr lang="en-US" sz="1000" b="1" dirty="0" smtClean="0">
                  <a:gradFill>
                    <a:gsLst>
                      <a:gs pos="0">
                        <a:schemeClr val="tx1"/>
                      </a:gs>
                      <a:gs pos="86000">
                        <a:schemeClr val="tx1"/>
                      </a:gs>
                    </a:gsLst>
                    <a:lin ang="5400000" scaled="0"/>
                  </a:gradFill>
                </a:rPr>
                <a:t>Retrieval of hashes/updates to files (WRITEs</a:t>
              </a:r>
              <a:r>
                <a:rPr lang="en-US" sz="1050" b="1" dirty="0" smtClean="0">
                  <a:gradFill>
                    <a:gsLst>
                      <a:gs pos="0">
                        <a:schemeClr val="tx1"/>
                      </a:gs>
                      <a:gs pos="86000">
                        <a:schemeClr val="tx1"/>
                      </a:gs>
                    </a:gsLst>
                    <a:lin ang="5400000" scaled="0"/>
                  </a:gradFill>
                </a:rPr>
                <a:t>)</a:t>
              </a:r>
            </a:p>
          </p:txBody>
        </p:sp>
      </p:grpSp>
      <p:sp>
        <p:nvSpPr>
          <p:cNvPr id="43" name="Rectangle 42"/>
          <p:cNvSpPr/>
          <p:nvPr/>
        </p:nvSpPr>
        <p:spPr bwMode="auto">
          <a:xfrm>
            <a:off x="0" y="3827721"/>
            <a:ext cx="9144000" cy="2764465"/>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aphicFrame>
        <p:nvGraphicFramePr>
          <p:cNvPr id="42" name="Table 41"/>
          <p:cNvGraphicFramePr>
            <a:graphicFrameLocks noGrp="1"/>
          </p:cNvGraphicFramePr>
          <p:nvPr>
            <p:extLst>
              <p:ext uri="{D42A27DB-BD31-4B8C-83A1-F6EECF244321}">
                <p14:modId xmlns:p14="http://schemas.microsoft.com/office/powerpoint/2010/main" xmlns="" val="1882412346"/>
              </p:ext>
            </p:extLst>
          </p:nvPr>
        </p:nvGraphicFramePr>
        <p:xfrm>
          <a:off x="228600" y="3850640"/>
          <a:ext cx="8686800" cy="2870200"/>
        </p:xfrm>
        <a:graphic>
          <a:graphicData uri="http://schemas.openxmlformats.org/drawingml/2006/table">
            <a:tbl>
              <a:tblPr firstRow="1" bandRow="1">
                <a:tableStyleId>{3B4B98B0-60AC-42C2-AFA5-B58CD77FA1E5}</a:tableStyleId>
              </a:tblPr>
              <a:tblGrid>
                <a:gridCol w="4419600"/>
                <a:gridCol w="4267200"/>
              </a:tblGrid>
              <a:tr h="370840">
                <a:tc>
                  <a:txBody>
                    <a:bodyPr/>
                    <a:lstStyle/>
                    <a:p>
                      <a:r>
                        <a:rPr lang="en-US" sz="1800" dirty="0" smtClean="0">
                          <a:solidFill>
                            <a:schemeClr val="accent5"/>
                          </a:solidFill>
                        </a:rPr>
                        <a:t>DFSR</a:t>
                      </a:r>
                      <a:endParaRPr lang="en-US" sz="1400" dirty="0">
                        <a:solidFill>
                          <a:schemeClr val="accent5"/>
                        </a:solidFill>
                      </a:endParaRPr>
                    </a:p>
                  </a:txBody>
                  <a:tcPr anchor="ctr"/>
                </a:tc>
                <a:tc>
                  <a:txBody>
                    <a:bodyPr/>
                    <a:lstStyle/>
                    <a:p>
                      <a:r>
                        <a:rPr lang="en-US" sz="1800" dirty="0" smtClean="0">
                          <a:solidFill>
                            <a:schemeClr val="accent5"/>
                          </a:solidFill>
                        </a:rPr>
                        <a:t>BranchCache</a:t>
                      </a:r>
                      <a:endParaRPr lang="en-US" sz="1600" dirty="0">
                        <a:solidFill>
                          <a:schemeClr val="accent5"/>
                        </a:solidFill>
                      </a:endParaRPr>
                    </a:p>
                  </a:txBody>
                  <a:tcPr anchor="ctr"/>
                </a:tc>
              </a:tr>
              <a:tr h="370840">
                <a:tc>
                  <a:txBody>
                    <a:bodyPr/>
                    <a:lstStyle/>
                    <a:p>
                      <a:r>
                        <a:rPr lang="en-US" sz="1600" dirty="0" smtClean="0">
                          <a:solidFill>
                            <a:schemeClr val="accent1"/>
                          </a:solidFill>
                        </a:rPr>
                        <a:t>Full</a:t>
                      </a:r>
                      <a:r>
                        <a:rPr lang="en-US" sz="1600" baseline="0" dirty="0" smtClean="0">
                          <a:solidFill>
                            <a:schemeClr val="accent1"/>
                          </a:solidFill>
                        </a:rPr>
                        <a:t> fidelity </a:t>
                      </a:r>
                      <a:r>
                        <a:rPr lang="en-US" sz="1600" baseline="0" dirty="0" smtClean="0">
                          <a:solidFill>
                            <a:schemeClr val="accent5"/>
                          </a:solidFill>
                        </a:rPr>
                        <a:t>replica</a:t>
                      </a:r>
                      <a:r>
                        <a:rPr lang="en-US" sz="1600" baseline="0" dirty="0" smtClean="0">
                          <a:solidFill>
                            <a:schemeClr val="accent1"/>
                          </a:solidFill>
                        </a:rPr>
                        <a:t> at branch office.</a:t>
                      </a:r>
                    </a:p>
                    <a:p>
                      <a:r>
                        <a:rPr lang="en-US" sz="1200" baseline="0" dirty="0" smtClean="0">
                          <a:solidFill>
                            <a:schemeClr val="accent1"/>
                          </a:solidFill>
                        </a:rPr>
                        <a:t>   - Exact replica of data available at branch office (not access-based)</a:t>
                      </a:r>
                    </a:p>
                    <a:p>
                      <a:r>
                        <a:rPr lang="en-US" sz="1200" baseline="0" dirty="0" smtClean="0">
                          <a:solidFill>
                            <a:schemeClr val="accent1"/>
                          </a:solidFill>
                        </a:rPr>
                        <a:t>   - Data on branch office server always available (no ‘aging-out’).</a:t>
                      </a:r>
                    </a:p>
                    <a:p>
                      <a:r>
                        <a:rPr lang="en-US" sz="1200" baseline="0" dirty="0" smtClean="0">
                          <a:solidFill>
                            <a:schemeClr val="accent1"/>
                          </a:solidFill>
                        </a:rPr>
                        <a:t>   - Server in branch office always required.</a:t>
                      </a:r>
                    </a:p>
                    <a:p>
                      <a:r>
                        <a:rPr lang="en-US" sz="1200" baseline="0" dirty="0" smtClean="0">
                          <a:solidFill>
                            <a:schemeClr val="accent1"/>
                          </a:solidFill>
                        </a:rPr>
                        <a:t>   - Slight delay in replicating recently updated data</a:t>
                      </a:r>
                      <a:endParaRPr lang="en-US" sz="1100" dirty="0">
                        <a:solidFill>
                          <a:schemeClr val="accent1"/>
                        </a:solidFill>
                      </a:endParaRPr>
                    </a:p>
                  </a:txBody>
                  <a:tcPr anchor="ctr"/>
                </a:tc>
                <a:tc>
                  <a:txBody>
                    <a:bodyPr/>
                    <a:lstStyle/>
                    <a:p>
                      <a:r>
                        <a:rPr lang="en-US" sz="1600" dirty="0" smtClean="0">
                          <a:solidFill>
                            <a:schemeClr val="accent5"/>
                          </a:solidFill>
                        </a:rPr>
                        <a:t>Cache</a:t>
                      </a:r>
                      <a:r>
                        <a:rPr lang="en-US" sz="1600" dirty="0" smtClean="0">
                          <a:solidFill>
                            <a:schemeClr val="accent1"/>
                          </a:solidFill>
                        </a:rPr>
                        <a:t> of recently accessed data available at BO.</a:t>
                      </a:r>
                    </a:p>
                    <a:p>
                      <a:r>
                        <a:rPr lang="en-US" sz="1200" dirty="0" smtClean="0">
                          <a:solidFill>
                            <a:schemeClr val="accent1"/>
                          </a:solidFill>
                        </a:rPr>
                        <a:t>   -</a:t>
                      </a:r>
                      <a:r>
                        <a:rPr lang="en-US" sz="1200" baseline="0" dirty="0" smtClean="0">
                          <a:solidFill>
                            <a:schemeClr val="accent1"/>
                          </a:solidFill>
                        </a:rPr>
                        <a:t> Flexible caching (‘data accessed is data cached’)</a:t>
                      </a:r>
                    </a:p>
                    <a:p>
                      <a:r>
                        <a:rPr lang="en-US" sz="1200" baseline="0" dirty="0" smtClean="0">
                          <a:solidFill>
                            <a:schemeClr val="accent1"/>
                          </a:solidFill>
                        </a:rPr>
                        <a:t>   - Cached data may be ‘aged-out’ per LRU policies. </a:t>
                      </a:r>
                    </a:p>
                    <a:p>
                      <a:r>
                        <a:rPr lang="en-US" sz="1200" baseline="0" dirty="0" smtClean="0">
                          <a:solidFill>
                            <a:schemeClr val="accent1"/>
                          </a:solidFill>
                        </a:rPr>
                        <a:t>   - Server-less ‘Distributed Caching’ mode available for small </a:t>
                      </a:r>
                      <a:r>
                        <a:rPr lang="en-US" sz="1200" baseline="0" dirty="0" err="1" smtClean="0">
                          <a:solidFill>
                            <a:schemeClr val="accent1"/>
                          </a:solidFill>
                        </a:rPr>
                        <a:t>Bos</a:t>
                      </a:r>
                      <a:endParaRPr lang="en-US" sz="1200" baseline="0" dirty="0" smtClean="0">
                        <a:solidFill>
                          <a:schemeClr val="accent1"/>
                        </a:solidFill>
                      </a:endParaRPr>
                    </a:p>
                    <a:p>
                      <a:r>
                        <a:rPr lang="en-US" sz="1200" baseline="0" dirty="0" smtClean="0">
                          <a:solidFill>
                            <a:schemeClr val="accent1"/>
                          </a:solidFill>
                        </a:rPr>
                        <a:t>   - Clients always get most current data</a:t>
                      </a:r>
                      <a:endParaRPr lang="en-US" sz="1200" dirty="0">
                        <a:solidFill>
                          <a:schemeClr val="accent1"/>
                        </a:solidFill>
                      </a:endParaRPr>
                    </a:p>
                  </a:txBody>
                  <a:tcPr anchor="ctr"/>
                </a:tc>
              </a:tr>
              <a:tr h="370840">
                <a:tc>
                  <a:txBody>
                    <a:bodyPr/>
                    <a:lstStyle/>
                    <a:p>
                      <a:r>
                        <a:rPr lang="en-US" sz="1600" dirty="0" smtClean="0">
                          <a:solidFill>
                            <a:schemeClr val="accent5"/>
                          </a:solidFill>
                        </a:rPr>
                        <a:t>Resilient to intermittent WAN outages </a:t>
                      </a:r>
                    </a:p>
                    <a:p>
                      <a:pPr lvl="0"/>
                      <a:r>
                        <a:rPr lang="en-US" sz="1200" dirty="0" smtClean="0">
                          <a:solidFill>
                            <a:schemeClr val="accent1"/>
                          </a:solidFill>
                        </a:rPr>
                        <a:t>    Files always available to branch office users</a:t>
                      </a:r>
                      <a:r>
                        <a:rPr lang="en-US" sz="1200" baseline="0" dirty="0" smtClean="0">
                          <a:solidFill>
                            <a:schemeClr val="accent1"/>
                          </a:solidFill>
                        </a:rPr>
                        <a:t> via BO file server.</a:t>
                      </a:r>
                      <a:endParaRPr lang="en-US" sz="1200" dirty="0">
                        <a:solidFill>
                          <a:schemeClr val="accent1"/>
                        </a:solidFill>
                      </a:endParaRPr>
                    </a:p>
                  </a:txBody>
                  <a:tcPr anchor="ctr"/>
                </a:tc>
                <a:tc>
                  <a:txBody>
                    <a:bodyPr/>
                    <a:lstStyle/>
                    <a:p>
                      <a:r>
                        <a:rPr lang="en-US" sz="1600" dirty="0" smtClean="0">
                          <a:solidFill>
                            <a:schemeClr val="accent5"/>
                          </a:solidFill>
                        </a:rPr>
                        <a:t>Not</a:t>
                      </a:r>
                      <a:r>
                        <a:rPr lang="en-US" sz="1600" baseline="0" dirty="0" smtClean="0">
                          <a:solidFill>
                            <a:schemeClr val="accent5"/>
                          </a:solidFill>
                        </a:rPr>
                        <a:t> resilient to intermittent WAN outages </a:t>
                      </a:r>
                    </a:p>
                    <a:p>
                      <a:r>
                        <a:rPr lang="en-US" sz="1200" baseline="0" dirty="0" smtClean="0">
                          <a:solidFill>
                            <a:schemeClr val="accent1"/>
                          </a:solidFill>
                        </a:rPr>
                        <a:t>    Relies on central file server for authentication &amp; latest hashes.</a:t>
                      </a:r>
                      <a:endParaRPr lang="en-US" sz="1200" dirty="0">
                        <a:solidFill>
                          <a:schemeClr val="accent1"/>
                        </a:solidFill>
                      </a:endParaRPr>
                    </a:p>
                  </a:txBody>
                  <a:tcPr anchor="ctr"/>
                </a:tc>
              </a:tr>
              <a:tr h="37084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solidFill>
                            <a:schemeClr val="accent5"/>
                          </a:solidFill>
                        </a:rPr>
                        <a:t>Not in data access path </a:t>
                      </a:r>
                      <a:r>
                        <a:rPr lang="en-US" sz="1600" dirty="0" smtClean="0">
                          <a:solidFill>
                            <a:schemeClr val="accent1"/>
                          </a:solidFill>
                        </a:rPr>
                        <a:t>– </a:t>
                      </a:r>
                      <a:r>
                        <a:rPr lang="en-US" sz="1200" b="1" dirty="0" smtClean="0">
                          <a:solidFill>
                            <a:schemeClr val="accent1"/>
                          </a:solidFill>
                        </a:rPr>
                        <a:t>(background replicator)</a:t>
                      </a:r>
                      <a:endParaRPr lang="en-US" sz="1600" b="1" dirty="0" smtClean="0">
                        <a:solidFill>
                          <a:schemeClr val="accent1"/>
                        </a:solidFill>
                      </a:endParaRPr>
                    </a:p>
                    <a:p>
                      <a:r>
                        <a:rPr lang="en-US" sz="1400" dirty="0" smtClean="0">
                          <a:solidFill>
                            <a:schemeClr val="accent1"/>
                          </a:solidFill>
                        </a:rPr>
                        <a:t>   - </a:t>
                      </a:r>
                      <a:r>
                        <a:rPr lang="en-US" sz="1200" dirty="0" smtClean="0">
                          <a:solidFill>
                            <a:schemeClr val="accent1"/>
                          </a:solidFill>
                        </a:rPr>
                        <a:t>Data may be accessed over SMB 1, SMB 2.x, NFS etc. </a:t>
                      </a:r>
                    </a:p>
                    <a:p>
                      <a:r>
                        <a:rPr lang="en-US" sz="1200" dirty="0" smtClean="0">
                          <a:solidFill>
                            <a:schemeClr val="accent1"/>
                          </a:solidFill>
                        </a:rPr>
                        <a:t>   - Client</a:t>
                      </a:r>
                      <a:r>
                        <a:rPr lang="en-US" sz="1200" baseline="0" dirty="0" smtClean="0">
                          <a:solidFill>
                            <a:schemeClr val="accent1"/>
                          </a:solidFill>
                        </a:rPr>
                        <a:t> computers may be Windows, Mac, Linux etc.</a:t>
                      </a:r>
                      <a:r>
                        <a:rPr lang="en-US" sz="1200" dirty="0" smtClean="0">
                          <a:solidFill>
                            <a:schemeClr val="accent1"/>
                          </a:solidFill>
                        </a:rPr>
                        <a:t> </a:t>
                      </a:r>
                    </a:p>
                    <a:p>
                      <a:r>
                        <a:rPr lang="en-US" sz="1200" dirty="0" smtClean="0">
                          <a:solidFill>
                            <a:schemeClr val="accent1"/>
                          </a:solidFill>
                        </a:rPr>
                        <a:t>   - Replica servers may be WS 2003</a:t>
                      </a:r>
                      <a:r>
                        <a:rPr lang="en-US" sz="1200" baseline="0" dirty="0" smtClean="0">
                          <a:solidFill>
                            <a:schemeClr val="accent1"/>
                          </a:solidFill>
                        </a:rPr>
                        <a:t> R2, WS 2008, WS 2008 R2</a:t>
                      </a:r>
                      <a:r>
                        <a:rPr lang="en-US" sz="1200" dirty="0" smtClean="0">
                          <a:solidFill>
                            <a:schemeClr val="accent1"/>
                          </a:solidFill>
                        </a:rPr>
                        <a:t>   </a:t>
                      </a:r>
                      <a:endParaRPr lang="en-US" sz="1200" dirty="0">
                        <a:solidFill>
                          <a:schemeClr val="accent1"/>
                        </a:solidFill>
                      </a:endParaRPr>
                    </a:p>
                  </a:txBody>
                  <a:tcPr anchor="ctr"/>
                </a:tc>
                <a:tc>
                  <a:txBody>
                    <a:bodyPr/>
                    <a:lstStyle/>
                    <a:p>
                      <a:r>
                        <a:rPr lang="en-US" sz="1600" dirty="0" smtClean="0">
                          <a:solidFill>
                            <a:schemeClr val="accent5"/>
                          </a:solidFill>
                        </a:rPr>
                        <a:t>In data access path  </a:t>
                      </a:r>
                    </a:p>
                    <a:p>
                      <a:r>
                        <a:rPr lang="en-US" sz="1200" dirty="0" smtClean="0">
                          <a:solidFill>
                            <a:schemeClr val="accent1"/>
                          </a:solidFill>
                        </a:rPr>
                        <a:t>   - Works with SMB 2.1</a:t>
                      </a:r>
                      <a:r>
                        <a:rPr lang="en-US" sz="1200" baseline="0" dirty="0" smtClean="0">
                          <a:solidFill>
                            <a:schemeClr val="accent1"/>
                          </a:solidFill>
                        </a:rPr>
                        <a:t> protocol only.</a:t>
                      </a:r>
                    </a:p>
                    <a:p>
                      <a:r>
                        <a:rPr lang="en-US" sz="1200" baseline="0" dirty="0" smtClean="0">
                          <a:solidFill>
                            <a:schemeClr val="accent1"/>
                          </a:solidFill>
                        </a:rPr>
                        <a:t>   - Client computers must be Windows 7. </a:t>
                      </a:r>
                    </a:p>
                    <a:p>
                      <a:r>
                        <a:rPr lang="en-US" sz="1200" baseline="0" dirty="0" smtClean="0">
                          <a:solidFill>
                            <a:schemeClr val="accent1"/>
                          </a:solidFill>
                        </a:rPr>
                        <a:t>   - Server must be WS 2008 R2</a:t>
                      </a:r>
                      <a:endParaRPr lang="en-US" sz="1200" dirty="0">
                        <a:solidFill>
                          <a:schemeClr val="accent1"/>
                        </a:solidFill>
                      </a:endParaRPr>
                    </a:p>
                  </a:txBody>
                  <a:tcPr anchor="ctr"/>
                </a:tc>
              </a:tr>
            </a:tbl>
          </a:graphicData>
        </a:graphic>
      </p:graphicFrame>
      <p:sp>
        <p:nvSpPr>
          <p:cNvPr id="6" name="Title 5"/>
          <p:cNvSpPr>
            <a:spLocks noGrp="1"/>
          </p:cNvSpPr>
          <p:nvPr>
            <p:ph type="title"/>
          </p:nvPr>
        </p:nvSpPr>
        <p:spPr>
          <a:xfrm>
            <a:off x="381000" y="230188"/>
            <a:ext cx="8382000" cy="664797"/>
          </a:xfrm>
        </p:spPr>
        <p:txBody>
          <a:bodyPr/>
          <a:lstStyle/>
          <a:p>
            <a:r>
              <a:rPr lang="en-US" dirty="0"/>
              <a:t>DFSR </a:t>
            </a:r>
            <a:r>
              <a:rPr lang="en-US" dirty="0" smtClean="0"/>
              <a:t>and </a:t>
            </a:r>
            <a:r>
              <a:rPr lang="en-US" dirty="0" err="1" smtClean="0"/>
              <a:t>BranchCache</a:t>
            </a:r>
            <a:r>
              <a:rPr lang="en-US" dirty="0" smtClean="0"/>
              <a:t> comparison</a:t>
            </a:r>
            <a:endParaRPr lang="en-US" dirty="0"/>
          </a:p>
        </p:txBody>
      </p:sp>
    </p:spTree>
    <p:extLst>
      <p:ext uri="{BB962C8B-B14F-4D97-AF65-F5344CB8AC3E}">
        <p14:creationId xmlns:p14="http://schemas.microsoft.com/office/powerpoint/2010/main" xmlns="" val="1736194925"/>
      </p:ext>
    </p:extLst>
  </p:cSld>
  <p:clrMapOvr>
    <a:masterClrMapping/>
  </p:clrMapOvr>
  <p:transition advClick="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smtClean="0"/>
              <a:t/>
            </a:r>
            <a:br>
              <a:rPr sz="4400" smtClean="0"/>
            </a:br>
            <a:r>
              <a:rPr sz="3200" smtClean="0">
                <a:cs typeface="+mn-cs"/>
              </a:rPr>
              <a:t/>
            </a:r>
            <a:br>
              <a:rPr sz="3200" smtClean="0">
                <a:cs typeface="+mn-cs"/>
              </a:rPr>
            </a:br>
            <a:r>
              <a:rPr sz="3200" smtClean="0">
                <a:cs typeface="+mn-cs"/>
              </a:rPr>
              <a:t/>
            </a:r>
            <a:br>
              <a:rPr sz="3200" smtClean="0">
                <a:cs typeface="+mn-cs"/>
              </a:rPr>
            </a:br>
            <a:endParaRPr sz="3200" dirty="0">
              <a:cs typeface="+mn-cs"/>
            </a:endParaRPr>
          </a:p>
        </p:txBody>
      </p:sp>
      <p:sp>
        <p:nvSpPr>
          <p:cNvPr id="4" name="Text Placeholder 3"/>
          <p:cNvSpPr>
            <a:spLocks noGrp="1"/>
          </p:cNvSpPr>
          <p:nvPr>
            <p:ph idx="1"/>
          </p:nvPr>
        </p:nvSpPr>
        <p:spPr/>
        <p:txBody>
          <a:bodyPr/>
          <a:lstStyle/>
          <a:p>
            <a:r>
              <a:rPr lang="en-US" sz="7200" dirty="0" smtClean="0"/>
              <a:t>SMB 2.1</a:t>
            </a:r>
            <a:endParaRPr lang="en-US" sz="7200" dirty="0"/>
          </a:p>
        </p:txBody>
      </p:sp>
      <p:sp>
        <p:nvSpPr>
          <p:cNvPr id="9" name="Title 6"/>
          <p:cNvSpPr txBox="1">
            <a:spLocks/>
          </p:cNvSpPr>
          <p:nvPr/>
        </p:nvSpPr>
        <p:spPr>
          <a:xfrm>
            <a:off x="3140238" y="533400"/>
            <a:ext cx="6994362" cy="761494"/>
          </a:xfrm>
          <a:prstGeom prst="rect">
            <a:avLst/>
          </a:prstGeom>
        </p:spPr>
        <p:txBody>
          <a:bodyPr vert="horz" wrap="square" lIns="0" tIns="0" rIns="0" bIns="0" rtlCol="0" anchor="b" anchorCtr="0">
            <a:noAutofit/>
          </a:bodyPr>
          <a:lstStyle/>
          <a:p>
            <a:pPr marL="0" marR="0" lvl="0" indent="0" algn="l" defTabSz="914363" rtl="0" eaLnBrk="1" fontAlgn="base" latinLnBrk="0" hangingPunct="1">
              <a:lnSpc>
                <a:spcPct val="90000"/>
              </a:lnSpc>
              <a:spcBef>
                <a:spcPct val="0"/>
              </a:spcBef>
              <a:spcAft>
                <a:spcPct val="0"/>
              </a:spcAft>
              <a:buClrTx/>
              <a:buSzTx/>
              <a:buFontTx/>
              <a:buNone/>
              <a:tabLst/>
              <a:defRPr/>
            </a:pPr>
            <a:endParaRPr kumimoji="0" lang="en-US" sz="5400" b="0" i="0" u="none" strike="noStrike" kern="1200" cap="none" spc="-125"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Segoe" pitchFamily="34" charset="0"/>
              <a:ea typeface="+mn-ea"/>
              <a:cs typeface="Arial" charset="0"/>
            </a:endParaRPr>
          </a:p>
        </p:txBody>
      </p:sp>
      <p:sp>
        <p:nvSpPr>
          <p:cNvPr id="8" name="Content Placeholder 2"/>
          <p:cNvSpPr txBox="1">
            <a:spLocks/>
          </p:cNvSpPr>
          <p:nvPr/>
        </p:nvSpPr>
        <p:spPr>
          <a:xfrm>
            <a:off x="533400" y="3441940"/>
            <a:ext cx="8382000" cy="268453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Leasing/</a:t>
            </a:r>
            <a:r>
              <a:rPr lang="en-US" dirty="0" err="1"/>
              <a:t>oplock</a:t>
            </a:r>
            <a:r>
              <a:rPr lang="en-US" dirty="0"/>
              <a:t> optimization </a:t>
            </a:r>
          </a:p>
          <a:p>
            <a:r>
              <a:rPr lang="en-US" dirty="0"/>
              <a:t>Energy efficiency</a:t>
            </a:r>
          </a:p>
          <a:p>
            <a:pPr marL="0" indent="0">
              <a:buFontTx/>
              <a:buNone/>
            </a:pPr>
            <a:endParaRPr lang="en-US" dirty="0"/>
          </a:p>
        </p:txBody>
      </p:sp>
    </p:spTree>
    <p:extLst>
      <p:ext uri="{BB962C8B-B14F-4D97-AF65-F5344CB8AC3E}">
        <p14:creationId xmlns:p14="http://schemas.microsoft.com/office/powerpoint/2010/main" xmlns="" val="1766099456"/>
      </p:ext>
    </p:extLst>
  </p:cSld>
  <p:clrMapOvr>
    <a:masterClrMapping/>
  </p:clrMapOvr>
  <p:transition advClick="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Leasing / Oplock Optimization</a:t>
            </a:r>
            <a:endParaRPr lang="en-US" dirty="0"/>
          </a:p>
        </p:txBody>
      </p:sp>
      <p:sp>
        <p:nvSpPr>
          <p:cNvPr id="12" name="TextBox 11"/>
          <p:cNvSpPr txBox="1"/>
          <p:nvPr/>
        </p:nvSpPr>
        <p:spPr>
          <a:xfrm>
            <a:off x="281608" y="4364270"/>
            <a:ext cx="3962400" cy="2146229"/>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Applications like Microsoft Office </a:t>
            </a:r>
            <a:r>
              <a:rPr lang="en-US" sz="2000" dirty="0" smtClean="0">
                <a:solidFill>
                  <a:srgbClr val="99CC99"/>
                </a:solidFill>
              </a:rPr>
              <a:t>broke their </a:t>
            </a:r>
            <a:r>
              <a:rPr lang="en-US" sz="2000" dirty="0">
                <a:solidFill>
                  <a:srgbClr val="99CC99"/>
                </a:solidFill>
              </a:rPr>
              <a:t>own </a:t>
            </a:r>
            <a:r>
              <a:rPr lang="en-US" sz="2000" dirty="0" err="1">
                <a:solidFill>
                  <a:srgbClr val="99CC99"/>
                </a:solidFill>
              </a:rPr>
              <a:t>oplocks</a:t>
            </a:r>
            <a:r>
              <a:rPr lang="en-US" sz="2000" dirty="0">
                <a:solidFill>
                  <a:srgbClr val="99CC99"/>
                </a:solidFill>
              </a:rPr>
              <a:t> while accessing the same file from a client</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Poor end-user experience and excessive WAN utilization</a:t>
            </a:r>
          </a:p>
          <a:p>
            <a:pPr marL="463550" lvl="1" indent="-463550" fontAlgn="base">
              <a:lnSpc>
                <a:spcPct val="90000"/>
              </a:lnSpc>
              <a:spcBef>
                <a:spcPct val="20000"/>
              </a:spcBef>
              <a:spcAft>
                <a:spcPts val="100"/>
              </a:spcAft>
              <a:buSzPct val="120000"/>
              <a:buBlip>
                <a:blip r:embed="rId4"/>
              </a:buBlip>
              <a:defRPr/>
            </a:pPr>
            <a:endParaRPr lang="en-US" dirty="0" smtClean="0">
              <a:latin typeface="Calibri" pitchFamily="34" charset="0"/>
            </a:endParaRPr>
          </a:p>
        </p:txBody>
      </p:sp>
      <p:sp>
        <p:nvSpPr>
          <p:cNvPr id="17" name="TextBox 16"/>
          <p:cNvSpPr txBox="1"/>
          <p:nvPr/>
        </p:nvSpPr>
        <p:spPr>
          <a:xfrm>
            <a:off x="4817165" y="1590263"/>
            <a:ext cx="4114800" cy="2808461"/>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err="1">
                <a:solidFill>
                  <a:srgbClr val="99CC99"/>
                </a:solidFill>
              </a:rPr>
              <a:t>Oplocks</a:t>
            </a:r>
            <a:r>
              <a:rPr lang="en-US" sz="2000" dirty="0">
                <a:solidFill>
                  <a:srgbClr val="99CC99"/>
                </a:solidFill>
              </a:rPr>
              <a:t> are maintained per client instead of per file handle </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Full caching when multiple handles are opened by the same client </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Shared read and handle caching from multiple clients </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Reduce the number of exchanges required to open and save </a:t>
            </a:r>
          </a:p>
        </p:txBody>
      </p:sp>
      <p:sp>
        <p:nvSpPr>
          <p:cNvPr id="21" name="TextBox 20"/>
          <p:cNvSpPr txBox="1"/>
          <p:nvPr/>
        </p:nvSpPr>
        <p:spPr>
          <a:xfrm>
            <a:off x="4876800" y="4830780"/>
            <a:ext cx="4267200" cy="1274708"/>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Faster open and save operations on application files such as Microsoft Office documents </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Reduced network bandwidth </a:t>
            </a:r>
            <a:r>
              <a:rPr lang="en-US" sz="2000" dirty="0" smtClean="0">
                <a:solidFill>
                  <a:srgbClr val="99CC99"/>
                </a:solidFill>
              </a:rPr>
              <a:t>usage</a:t>
            </a:r>
            <a:endParaRPr lang="en-US" sz="2000" dirty="0">
              <a:solidFill>
                <a:srgbClr val="99CC99"/>
              </a:solidFill>
            </a:endParaRPr>
          </a:p>
        </p:txBody>
      </p:sp>
      <p:grpSp>
        <p:nvGrpSpPr>
          <p:cNvPr id="6" name="Group 25"/>
          <p:cNvGrpSpPr/>
          <p:nvPr/>
        </p:nvGrpSpPr>
        <p:grpSpPr>
          <a:xfrm>
            <a:off x="218661" y="1912646"/>
            <a:ext cx="3962400" cy="2268415"/>
            <a:chOff x="457200" y="1219200"/>
            <a:chExt cx="3962400" cy="2268415"/>
          </a:xfrm>
        </p:grpSpPr>
        <p:pic>
          <p:nvPicPr>
            <p:cNvPr id="22" name="Picture 21" descr="highrise, office building skyscraper enterprise sand.png"/>
            <p:cNvPicPr>
              <a:picLocks noChangeAspect="1"/>
            </p:cNvPicPr>
            <p:nvPr/>
          </p:nvPicPr>
          <p:blipFill>
            <a:blip r:embed="rId5" cstate="print"/>
            <a:stretch>
              <a:fillRect/>
            </a:stretch>
          </p:blipFill>
          <p:spPr>
            <a:xfrm>
              <a:off x="3352800" y="1219200"/>
              <a:ext cx="1066800" cy="1600200"/>
            </a:xfrm>
            <a:prstGeom prst="rect">
              <a:avLst/>
            </a:prstGeom>
          </p:spPr>
        </p:pic>
        <p:pic>
          <p:nvPicPr>
            <p:cNvPr id="1027" name="Picture 3" descr="\\eventsql\dvd\Online_ART\DVD_ART34\Artwork_Imagery\Icons - Illustrations\_eHOME ICONS\Supercomputer servers super computer 2.png"/>
            <p:cNvPicPr>
              <a:picLocks noChangeAspect="1" noChangeArrowheads="1"/>
            </p:cNvPicPr>
            <p:nvPr/>
          </p:nvPicPr>
          <p:blipFill>
            <a:blip r:embed="rId6" cstate="print"/>
            <a:srcRect/>
            <a:stretch>
              <a:fillRect/>
            </a:stretch>
          </p:blipFill>
          <p:spPr bwMode="auto">
            <a:xfrm>
              <a:off x="3124200" y="1828800"/>
              <a:ext cx="684180" cy="908562"/>
            </a:xfrm>
            <a:prstGeom prst="rect">
              <a:avLst/>
            </a:prstGeom>
            <a:noFill/>
          </p:spPr>
        </p:pic>
        <p:pic>
          <p:nvPicPr>
            <p:cNvPr id="25" name="Picture 24" descr="building store retail store small business white.png"/>
            <p:cNvPicPr>
              <a:picLocks noChangeAspect="1"/>
            </p:cNvPicPr>
            <p:nvPr/>
          </p:nvPicPr>
          <p:blipFill>
            <a:blip r:embed="rId7" cstate="screen"/>
            <a:stretch>
              <a:fillRect/>
            </a:stretch>
          </p:blipFill>
          <p:spPr>
            <a:xfrm>
              <a:off x="457200" y="2209800"/>
              <a:ext cx="990600" cy="899320"/>
            </a:xfrm>
            <a:prstGeom prst="rect">
              <a:avLst/>
            </a:prstGeom>
          </p:spPr>
        </p:pic>
        <p:pic>
          <p:nvPicPr>
            <p:cNvPr id="18" name="Picture 7" descr="\\eventsql\dvd\Online_ART\DVD_ART34\Artwork_Imagery\Icons - Illustrations\_Other Hardware icons\laptops notebook istock.png"/>
            <p:cNvPicPr>
              <a:picLocks noChangeAspect="1" noChangeArrowheads="1"/>
            </p:cNvPicPr>
            <p:nvPr/>
          </p:nvPicPr>
          <p:blipFill>
            <a:blip r:embed="rId8" cstate="print"/>
            <a:srcRect/>
            <a:stretch>
              <a:fillRect/>
            </a:stretch>
          </p:blipFill>
          <p:spPr bwMode="auto">
            <a:xfrm>
              <a:off x="533400" y="2667000"/>
              <a:ext cx="1066800" cy="820615"/>
            </a:xfrm>
            <a:prstGeom prst="rect">
              <a:avLst/>
            </a:prstGeom>
            <a:noFill/>
          </p:spPr>
        </p:pic>
        <p:pic>
          <p:nvPicPr>
            <p:cNvPr id="24" name="Picture 7" descr="\\eventsql\dvd\Online_ART\DVD_ART34\Artwork_Imagery\Shapes\Arrows\Curved\arrow 4 red arrow broken.png"/>
            <p:cNvPicPr>
              <a:picLocks noChangeAspect="1" noChangeArrowheads="1"/>
            </p:cNvPicPr>
            <p:nvPr/>
          </p:nvPicPr>
          <p:blipFill>
            <a:blip r:embed="rId9"/>
            <a:srcRect/>
            <a:stretch>
              <a:fillRect/>
            </a:stretch>
          </p:blipFill>
          <p:spPr bwMode="auto">
            <a:xfrm rot="20418309" flipH="1">
              <a:off x="1229027" y="2458972"/>
              <a:ext cx="2502179" cy="685800"/>
            </a:xfrm>
            <a:prstGeom prst="rect">
              <a:avLst/>
            </a:prstGeom>
            <a:noFill/>
          </p:spPr>
        </p:pic>
      </p:grpSp>
      <p:pic>
        <p:nvPicPr>
          <p:cNvPr id="27" name="Picture 4" descr="E:\DVD_ART34\Logos\Microsoft Office 2007 - all products\Word 2007\Office Word 2007 Product Icon.png"/>
          <p:cNvPicPr>
            <a:picLocks noChangeAspect="1" noChangeArrowheads="1"/>
          </p:cNvPicPr>
          <p:nvPr/>
        </p:nvPicPr>
        <p:blipFill>
          <a:blip r:embed="rId10" cstate="print"/>
          <a:srcRect/>
          <a:stretch>
            <a:fillRect/>
          </a:stretch>
        </p:blipFill>
        <p:spPr bwMode="auto">
          <a:xfrm>
            <a:off x="990600" y="3657600"/>
            <a:ext cx="492336" cy="513785"/>
          </a:xfrm>
          <a:prstGeom prst="rect">
            <a:avLst/>
          </a:prstGeom>
          <a:noFill/>
        </p:spPr>
      </p:pic>
      <p:pic>
        <p:nvPicPr>
          <p:cNvPr id="28" name="Picture 4" descr="E:\DVD_ART34\Logos\Microsoft Office 2007 - all products\Word 2007\Office Word 2007 Product Icon.png"/>
          <p:cNvPicPr>
            <a:picLocks noChangeAspect="1" noChangeArrowheads="1"/>
          </p:cNvPicPr>
          <p:nvPr/>
        </p:nvPicPr>
        <p:blipFill>
          <a:blip r:embed="rId10" cstate="print"/>
          <a:srcRect/>
          <a:stretch>
            <a:fillRect/>
          </a:stretch>
        </p:blipFill>
        <p:spPr bwMode="auto">
          <a:xfrm>
            <a:off x="3276600" y="3124200"/>
            <a:ext cx="492336" cy="513785"/>
          </a:xfrm>
          <a:prstGeom prst="rect">
            <a:avLst/>
          </a:prstGeom>
          <a:noFill/>
        </p:spPr>
      </p:pic>
      <p:pic>
        <p:nvPicPr>
          <p:cNvPr id="29" name="Picture 7" descr="\\eventsql\dvd\Online_ART\DVD_ART34\Artwork_Imagery\Shapes\Arrows\Curved\arrow 4 red arrow broken.png"/>
          <p:cNvPicPr>
            <a:picLocks noChangeAspect="1" noChangeArrowheads="1"/>
          </p:cNvPicPr>
          <p:nvPr/>
        </p:nvPicPr>
        <p:blipFill>
          <a:blip r:embed="rId9"/>
          <a:srcRect/>
          <a:stretch>
            <a:fillRect/>
          </a:stretch>
        </p:blipFill>
        <p:spPr bwMode="auto">
          <a:xfrm rot="20418309" flipH="1">
            <a:off x="956773" y="3297171"/>
            <a:ext cx="2502179" cy="685800"/>
          </a:xfrm>
          <a:prstGeom prst="rect">
            <a:avLst/>
          </a:prstGeom>
          <a:noFill/>
        </p:spPr>
      </p:pic>
      <p:pic>
        <p:nvPicPr>
          <p:cNvPr id="30" name="Picture 3" descr="C:\Users\maheshu.NTDEV\AppData\Local\Microsoft\Windows\Temporary Internet Files\Content.IE5\BAEFIS85\MCj04325460000[1].png"/>
          <p:cNvPicPr>
            <a:picLocks noChangeAspect="1" noChangeArrowheads="1"/>
          </p:cNvPicPr>
          <p:nvPr/>
        </p:nvPicPr>
        <p:blipFill>
          <a:blip r:embed="rId11" cstate="print"/>
          <a:srcRect/>
          <a:stretch>
            <a:fillRect/>
          </a:stretch>
        </p:blipFill>
        <p:spPr bwMode="auto">
          <a:xfrm>
            <a:off x="2133600" y="3048000"/>
            <a:ext cx="209550" cy="209550"/>
          </a:xfrm>
          <a:prstGeom prst="rect">
            <a:avLst/>
          </a:prstGeom>
          <a:noFill/>
        </p:spPr>
      </p:pic>
      <p:sp>
        <p:nvSpPr>
          <p:cNvPr id="32" name="Rounded Rectangle 31"/>
          <p:cNvSpPr/>
          <p:nvPr/>
        </p:nvSpPr>
        <p:spPr>
          <a:xfrm rot="5400000">
            <a:off x="6655409" y="2588900"/>
            <a:ext cx="451260" cy="4008478"/>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Benefits</a:t>
            </a:r>
          </a:p>
        </p:txBody>
      </p:sp>
      <p:sp>
        <p:nvSpPr>
          <p:cNvPr id="33" name="Rounded Rectangle 32"/>
          <p:cNvSpPr/>
          <p:nvPr/>
        </p:nvSpPr>
        <p:spPr>
          <a:xfrm rot="5400000">
            <a:off x="6667500" y="-723900"/>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Windows 7 Solution</a:t>
            </a:r>
          </a:p>
        </p:txBody>
      </p:sp>
      <p:sp>
        <p:nvSpPr>
          <p:cNvPr id="36" name="Rounded Rectangle 35"/>
          <p:cNvSpPr/>
          <p:nvPr/>
        </p:nvSpPr>
        <p:spPr>
          <a:xfrm rot="5400000">
            <a:off x="6667500" y="-741849"/>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Win7 &amp; Server 2008 R2 Solution</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
        <p:nvSpPr>
          <p:cNvPr id="23" name="Rounded Rectangle 22"/>
          <p:cNvSpPr/>
          <p:nvPr/>
        </p:nvSpPr>
        <p:spPr>
          <a:xfrm rot="5400000">
            <a:off x="2063683" y="-859119"/>
            <a:ext cx="451260" cy="42672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Before Win7 &amp; Win Server 2008 R2</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xmlns="" val="681625213"/>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1"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30"/>
                                        </p:tgtEl>
                                        <p:attrNameLst>
                                          <p:attrName>style.visibility</p:attrName>
                                        </p:attrNameLst>
                                      </p:cBhvr>
                                      <p:to>
                                        <p:strVal val="hidden"/>
                                      </p:to>
                                    </p:set>
                                  </p:childTnLst>
                                </p:cTn>
                              </p:par>
                              <p:par>
                                <p:cTn id="15" presetID="3" presetClass="entr" presetSubtype="1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blinds(horizontal)">
                                      <p:cBhvr>
                                        <p:cTn id="17" dur="500"/>
                                        <p:tgtEl>
                                          <p:spTgt spid="27"/>
                                        </p:tgtEl>
                                      </p:cBhvr>
                                    </p:animEffect>
                                  </p:childTnLst>
                                </p:cTn>
                              </p:par>
                              <p:par>
                                <p:cTn id="18" presetID="3" presetClass="entr" presetSubtype="10"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blinds(horizontal)">
                                      <p:cBhvr>
                                        <p:cTn id="20" dur="500"/>
                                        <p:tgtEl>
                                          <p:spTgt spid="28"/>
                                        </p:tgtEl>
                                      </p:cBhvr>
                                    </p:animEffect>
                                  </p:childTnLst>
                                </p:cTn>
                              </p:par>
                              <p:par>
                                <p:cTn id="21" presetID="3" presetClass="entr" presetSubtype="1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linds(horizontal)">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linds(horizontal)">
                                      <p:cBhvr>
                                        <p:cTn id="28" dur="500"/>
                                        <p:tgtEl>
                                          <p:spTgt spid="17"/>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linds(horizontal)">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effectLst/>
              </a:rPr>
              <a:t>File </a:t>
            </a:r>
            <a:r>
              <a:rPr lang="en-US" dirty="0">
                <a:effectLst/>
              </a:rPr>
              <a:t>Server Consolidation and Capacity Planning</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456085"/>
            <a:ext cx="3812443" cy="461665"/>
          </a:xfrm>
        </p:spPr>
        <p:txBody>
          <a:bodyPr/>
          <a:lstStyle/>
          <a:p>
            <a:r>
              <a:rPr lang="en-US" dirty="0" smtClean="0">
                <a:solidFill>
                  <a:schemeClr val="tx1"/>
                </a:solidFill>
              </a:rPr>
              <a:t>Drew McDaniel</a:t>
            </a:r>
          </a:p>
          <a:p>
            <a:r>
              <a:rPr lang="en-US" dirty="0" smtClean="0">
                <a:solidFill>
                  <a:schemeClr val="tx1"/>
                </a:solidFill>
              </a:rPr>
              <a:t>Lead Program Manager </a:t>
            </a:r>
          </a:p>
          <a:p>
            <a:r>
              <a:rPr lang="en-US" dirty="0" smtClean="0">
                <a:solidFill>
                  <a:schemeClr val="tx1"/>
                </a:solidFill>
              </a:rPr>
              <a:t>Microsoft </a:t>
            </a:r>
          </a:p>
          <a:p>
            <a:r>
              <a:rPr lang="en-US" dirty="0" smtClean="0">
                <a:solidFill>
                  <a:schemeClr val="tx1"/>
                </a:solidFill>
              </a:rPr>
              <a:t>Session Code: </a:t>
            </a:r>
            <a:r>
              <a:rPr lang="en-US" dirty="0"/>
              <a:t>SVR320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loud Callout 31"/>
          <p:cNvSpPr/>
          <p:nvPr/>
        </p:nvSpPr>
        <p:spPr bwMode="auto">
          <a:xfrm>
            <a:off x="1143000" y="2590800"/>
            <a:ext cx="990600" cy="685800"/>
          </a:xfrm>
          <a:prstGeom prst="cloudCallout">
            <a:avLst/>
          </a:prstGeom>
          <a:solidFill>
            <a:srgbClr val="FFFF0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 name="Title 1"/>
          <p:cNvSpPr>
            <a:spLocks noGrp="1"/>
          </p:cNvSpPr>
          <p:nvPr>
            <p:ph type="title"/>
          </p:nvPr>
        </p:nvSpPr>
        <p:spPr/>
        <p:txBody>
          <a:bodyPr/>
          <a:lstStyle/>
          <a:p>
            <a:r>
              <a:rPr lang="en-US" smtClean="0"/>
              <a:t>Energy Efficiency</a:t>
            </a:r>
            <a:endParaRPr lang="en-US" dirty="0"/>
          </a:p>
        </p:txBody>
      </p:sp>
      <p:sp>
        <p:nvSpPr>
          <p:cNvPr id="12" name="TextBox 11"/>
          <p:cNvSpPr txBox="1"/>
          <p:nvPr/>
        </p:nvSpPr>
        <p:spPr>
          <a:xfrm>
            <a:off x="228600" y="4495800"/>
            <a:ext cx="3962400" cy="1869230"/>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Clients and Servers </a:t>
            </a:r>
            <a:r>
              <a:rPr lang="en-US" sz="2000" dirty="0" smtClean="0">
                <a:solidFill>
                  <a:srgbClr val="99CC99"/>
                </a:solidFill>
              </a:rPr>
              <a:t>were prevented </a:t>
            </a:r>
            <a:r>
              <a:rPr lang="en-US" sz="2000" dirty="0">
                <a:solidFill>
                  <a:srgbClr val="99CC99"/>
                </a:solidFill>
              </a:rPr>
              <a:t>from going to sleep due to remote file activity</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Enterprises </a:t>
            </a:r>
            <a:r>
              <a:rPr lang="en-US" sz="2000" dirty="0" smtClean="0">
                <a:solidFill>
                  <a:srgbClr val="99CC99"/>
                </a:solidFill>
              </a:rPr>
              <a:t>paid </a:t>
            </a:r>
            <a:r>
              <a:rPr lang="en-US" sz="2000" dirty="0">
                <a:solidFill>
                  <a:srgbClr val="99CC99"/>
                </a:solidFill>
              </a:rPr>
              <a:t>high energy bills</a:t>
            </a:r>
          </a:p>
          <a:p>
            <a:pPr marL="463550" lvl="1" indent="-463550" fontAlgn="base">
              <a:lnSpc>
                <a:spcPct val="90000"/>
              </a:lnSpc>
              <a:spcBef>
                <a:spcPct val="20000"/>
              </a:spcBef>
              <a:spcAft>
                <a:spcPts val="100"/>
              </a:spcAft>
              <a:buSzPct val="120000"/>
              <a:buBlip>
                <a:blip r:embed="rId4"/>
              </a:buBlip>
              <a:defRPr/>
            </a:pPr>
            <a:endParaRPr lang="en-US" dirty="0" smtClean="0">
              <a:latin typeface="Calibri" pitchFamily="34" charset="0"/>
            </a:endParaRPr>
          </a:p>
        </p:txBody>
      </p:sp>
      <p:sp>
        <p:nvSpPr>
          <p:cNvPr id="17" name="TextBox 16"/>
          <p:cNvSpPr txBox="1"/>
          <p:nvPr/>
        </p:nvSpPr>
        <p:spPr>
          <a:xfrm>
            <a:off x="4800600" y="1676400"/>
            <a:ext cx="4114800" cy="2180084"/>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Client is allowed to sleep if editing files backed by Offline Files</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More aggressive sleep option available to administrator</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Server is allowed to sleep if clients are not actively accessing files (peer file sharing)</a:t>
            </a:r>
          </a:p>
        </p:txBody>
      </p:sp>
      <p:sp>
        <p:nvSpPr>
          <p:cNvPr id="21" name="TextBox 20"/>
          <p:cNvSpPr txBox="1"/>
          <p:nvPr/>
        </p:nvSpPr>
        <p:spPr>
          <a:xfrm>
            <a:off x="4876800" y="4800600"/>
            <a:ext cx="4267200" cy="923330"/>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Enterprises save energy  and pay smaller utility bills in both branch offices and data centers</a:t>
            </a:r>
          </a:p>
        </p:txBody>
      </p:sp>
      <p:grpSp>
        <p:nvGrpSpPr>
          <p:cNvPr id="6" name="Group 25"/>
          <p:cNvGrpSpPr/>
          <p:nvPr/>
        </p:nvGrpSpPr>
        <p:grpSpPr>
          <a:xfrm>
            <a:off x="218661" y="1912646"/>
            <a:ext cx="3962400" cy="2268415"/>
            <a:chOff x="457200" y="1219200"/>
            <a:chExt cx="3962400" cy="2268415"/>
          </a:xfrm>
        </p:grpSpPr>
        <p:pic>
          <p:nvPicPr>
            <p:cNvPr id="22" name="Picture 21" descr="highrise, office building skyscraper enterprise sand.png"/>
            <p:cNvPicPr>
              <a:picLocks noChangeAspect="1"/>
            </p:cNvPicPr>
            <p:nvPr/>
          </p:nvPicPr>
          <p:blipFill>
            <a:blip r:embed="rId5" cstate="print"/>
            <a:stretch>
              <a:fillRect/>
            </a:stretch>
          </p:blipFill>
          <p:spPr>
            <a:xfrm>
              <a:off x="3352800" y="1219200"/>
              <a:ext cx="1066800" cy="1600200"/>
            </a:xfrm>
            <a:prstGeom prst="rect">
              <a:avLst/>
            </a:prstGeom>
          </p:spPr>
        </p:pic>
        <p:pic>
          <p:nvPicPr>
            <p:cNvPr id="1027" name="Picture 3" descr="\\eventsql\dvd\Online_ART\DVD_ART34\Artwork_Imagery\Icons - Illustrations\_eHOME ICONS\Supercomputer servers super computer 2.png"/>
            <p:cNvPicPr>
              <a:picLocks noChangeAspect="1" noChangeArrowheads="1"/>
            </p:cNvPicPr>
            <p:nvPr/>
          </p:nvPicPr>
          <p:blipFill>
            <a:blip r:embed="rId6" cstate="print"/>
            <a:srcRect/>
            <a:stretch>
              <a:fillRect/>
            </a:stretch>
          </p:blipFill>
          <p:spPr bwMode="auto">
            <a:xfrm>
              <a:off x="3124200" y="1828800"/>
              <a:ext cx="684180" cy="908562"/>
            </a:xfrm>
            <a:prstGeom prst="rect">
              <a:avLst/>
            </a:prstGeom>
            <a:noFill/>
          </p:spPr>
        </p:pic>
        <p:pic>
          <p:nvPicPr>
            <p:cNvPr id="25" name="Picture 24" descr="building store retail store small business white.png"/>
            <p:cNvPicPr>
              <a:picLocks noChangeAspect="1"/>
            </p:cNvPicPr>
            <p:nvPr/>
          </p:nvPicPr>
          <p:blipFill>
            <a:blip r:embed="rId7" cstate="screen"/>
            <a:stretch>
              <a:fillRect/>
            </a:stretch>
          </p:blipFill>
          <p:spPr>
            <a:xfrm>
              <a:off x="457200" y="2209800"/>
              <a:ext cx="990600" cy="899320"/>
            </a:xfrm>
            <a:prstGeom prst="rect">
              <a:avLst/>
            </a:prstGeom>
          </p:spPr>
        </p:pic>
        <p:pic>
          <p:nvPicPr>
            <p:cNvPr id="18" name="Picture 7" descr="\\eventsql\dvd\Online_ART\DVD_ART34\Artwork_Imagery\Icons - Illustrations\_Other Hardware icons\laptops notebook istock.png"/>
            <p:cNvPicPr>
              <a:picLocks noChangeAspect="1" noChangeArrowheads="1"/>
            </p:cNvPicPr>
            <p:nvPr/>
          </p:nvPicPr>
          <p:blipFill>
            <a:blip r:embed="rId8" cstate="print"/>
            <a:srcRect/>
            <a:stretch>
              <a:fillRect/>
            </a:stretch>
          </p:blipFill>
          <p:spPr bwMode="auto">
            <a:xfrm>
              <a:off x="533400" y="2667000"/>
              <a:ext cx="1066800" cy="820615"/>
            </a:xfrm>
            <a:prstGeom prst="rect">
              <a:avLst/>
            </a:prstGeom>
            <a:noFill/>
          </p:spPr>
        </p:pic>
        <p:pic>
          <p:nvPicPr>
            <p:cNvPr id="24" name="Picture 7" descr="\\eventsql\dvd\Online_ART\DVD_ART34\Artwork_Imagery\Shapes\Arrows\Curved\arrow 4 red arrow broken.png"/>
            <p:cNvPicPr>
              <a:picLocks noChangeAspect="1" noChangeArrowheads="1"/>
            </p:cNvPicPr>
            <p:nvPr/>
          </p:nvPicPr>
          <p:blipFill>
            <a:blip r:embed="rId9"/>
            <a:srcRect/>
            <a:stretch>
              <a:fillRect/>
            </a:stretch>
          </p:blipFill>
          <p:spPr bwMode="auto">
            <a:xfrm rot="20418309" flipH="1">
              <a:off x="1229027" y="2458972"/>
              <a:ext cx="2502179" cy="685800"/>
            </a:xfrm>
            <a:prstGeom prst="rect">
              <a:avLst/>
            </a:prstGeom>
            <a:noFill/>
          </p:spPr>
        </p:pic>
      </p:grpSp>
      <p:pic>
        <p:nvPicPr>
          <p:cNvPr id="27" name="Picture 4" descr="E:\DVD_ART34\Logos\Microsoft Office 2007 - all products\Word 2007\Office Word 2007 Product Icon.png"/>
          <p:cNvPicPr>
            <a:picLocks noChangeAspect="1" noChangeArrowheads="1"/>
          </p:cNvPicPr>
          <p:nvPr/>
        </p:nvPicPr>
        <p:blipFill>
          <a:blip r:embed="rId10" cstate="print"/>
          <a:srcRect/>
          <a:stretch>
            <a:fillRect/>
          </a:stretch>
        </p:blipFill>
        <p:spPr bwMode="auto">
          <a:xfrm>
            <a:off x="990600" y="3657600"/>
            <a:ext cx="492336" cy="513785"/>
          </a:xfrm>
          <a:prstGeom prst="rect">
            <a:avLst/>
          </a:prstGeom>
          <a:noFill/>
        </p:spPr>
      </p:pic>
      <p:pic>
        <p:nvPicPr>
          <p:cNvPr id="28" name="Picture 4" descr="E:\DVD_ART34\Logos\Microsoft Office 2007 - all products\Word 2007\Office Word 2007 Product Icon.png"/>
          <p:cNvPicPr>
            <a:picLocks noChangeAspect="1" noChangeArrowheads="1"/>
          </p:cNvPicPr>
          <p:nvPr/>
        </p:nvPicPr>
        <p:blipFill>
          <a:blip r:embed="rId10" cstate="print"/>
          <a:srcRect/>
          <a:stretch>
            <a:fillRect/>
          </a:stretch>
        </p:blipFill>
        <p:spPr bwMode="auto">
          <a:xfrm>
            <a:off x="3276600" y="3124200"/>
            <a:ext cx="492336" cy="513785"/>
          </a:xfrm>
          <a:prstGeom prst="rect">
            <a:avLst/>
          </a:prstGeom>
          <a:noFill/>
        </p:spPr>
      </p:pic>
      <p:sp>
        <p:nvSpPr>
          <p:cNvPr id="31" name="TextBox 30"/>
          <p:cNvSpPr txBox="1"/>
          <p:nvPr/>
        </p:nvSpPr>
        <p:spPr>
          <a:xfrm>
            <a:off x="1295400" y="2743200"/>
            <a:ext cx="577081" cy="307777"/>
          </a:xfrm>
          <a:prstGeom prst="rect">
            <a:avLst/>
          </a:prstGeom>
          <a:noFill/>
          <a:effectLst>
            <a:glow rad="228600">
              <a:schemeClr val="accent2">
                <a:satMod val="175000"/>
                <a:alpha val="40000"/>
              </a:schemeClr>
            </a:glow>
          </a:effectLst>
        </p:spPr>
        <p:txBody>
          <a:bodyPr wrap="square" lIns="0" tIns="0" rIns="0" bIns="0" rtlCol="0">
            <a:spAutoFit/>
            <a:scene3d>
              <a:camera prst="isometricOffAxis1Right"/>
              <a:lightRig rig="threePt" dir="t"/>
            </a:scene3d>
          </a:bodyPr>
          <a:lstStyle/>
          <a:p>
            <a:r>
              <a:rPr lang="en-US" sz="2000" dirty="0" err="1" smtClean="0">
                <a:solidFill>
                  <a:srgbClr val="C00000"/>
                </a:solidFill>
              </a:rPr>
              <a:t>zzzzz</a:t>
            </a:r>
            <a:endParaRPr lang="en-US" dirty="0" smtClean="0">
              <a:solidFill>
                <a:srgbClr val="C00000"/>
              </a:solidFill>
            </a:endParaRPr>
          </a:p>
        </p:txBody>
      </p:sp>
      <p:sp>
        <p:nvSpPr>
          <p:cNvPr id="30" name="Rounded Rectangle 29"/>
          <p:cNvSpPr/>
          <p:nvPr/>
        </p:nvSpPr>
        <p:spPr>
          <a:xfrm rot="5400000">
            <a:off x="6655409" y="2330120"/>
            <a:ext cx="451260" cy="4008478"/>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Benefits</a:t>
            </a:r>
          </a:p>
        </p:txBody>
      </p:sp>
      <p:sp>
        <p:nvSpPr>
          <p:cNvPr id="33" name="Rounded Rectangle 32"/>
          <p:cNvSpPr/>
          <p:nvPr/>
        </p:nvSpPr>
        <p:spPr>
          <a:xfrm rot="5400000">
            <a:off x="6667500" y="-723900"/>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Windows 7 Solution</a:t>
            </a:r>
          </a:p>
        </p:txBody>
      </p:sp>
      <p:sp>
        <p:nvSpPr>
          <p:cNvPr id="19" name="Rounded Rectangle 18"/>
          <p:cNvSpPr/>
          <p:nvPr/>
        </p:nvSpPr>
        <p:spPr>
          <a:xfrm rot="5400000">
            <a:off x="2063683" y="-859119"/>
            <a:ext cx="451260" cy="42672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Before Win7</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xmlns="" val="2218671624"/>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linds(horizontal)">
                                      <p:cBhvr>
                                        <p:cTn id="13" dur="500"/>
                                        <p:tgtEl>
                                          <p:spTgt spid="27"/>
                                        </p:tgtEl>
                                      </p:cBhvr>
                                    </p:animEffect>
                                  </p:childTnLst>
                                </p:cTn>
                              </p:par>
                              <p:par>
                                <p:cTn id="14" presetID="3" presetClass="entr" presetSubtype="1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blinds(horizontal)">
                                      <p:cBhvr>
                                        <p:cTn id="16" dur="500"/>
                                        <p:tgtEl>
                                          <p:spTgt spid="2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linds(horizontal)">
                                      <p:cBhvr>
                                        <p:cTn id="19" dur="500"/>
                                        <p:tgtEl>
                                          <p:spTgt spid="31"/>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blinds(horizontal)">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linds(horizontal)">
                                      <p:cBhvr>
                                        <p:cTn id="27" dur="500"/>
                                        <p:tgtEl>
                                          <p:spTgt spid="17"/>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blinds(horizontal)">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2" grpId="0"/>
      <p:bldP spid="17" grpId="0"/>
      <p:bldP spid="21"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smtClean="0"/>
              <a:t/>
            </a:r>
            <a:br>
              <a:rPr sz="4400" smtClean="0"/>
            </a:br>
            <a:r>
              <a:rPr sz="3200" smtClean="0">
                <a:cs typeface="+mn-cs"/>
              </a:rPr>
              <a:t/>
            </a:r>
            <a:br>
              <a:rPr sz="3200" smtClean="0">
                <a:cs typeface="+mn-cs"/>
              </a:rPr>
            </a:br>
            <a:r>
              <a:rPr sz="3200" smtClean="0">
                <a:cs typeface="+mn-cs"/>
              </a:rPr>
              <a:t/>
            </a:r>
            <a:br>
              <a:rPr sz="3200" smtClean="0">
                <a:cs typeface="+mn-cs"/>
              </a:rPr>
            </a:br>
            <a:endParaRPr sz="3200" dirty="0">
              <a:cs typeface="+mn-cs"/>
            </a:endParaRPr>
          </a:p>
        </p:txBody>
      </p:sp>
      <p:sp>
        <p:nvSpPr>
          <p:cNvPr id="4" name="Text Placeholder 3"/>
          <p:cNvSpPr>
            <a:spLocks noGrp="1"/>
          </p:cNvSpPr>
          <p:nvPr>
            <p:ph idx="1"/>
          </p:nvPr>
        </p:nvSpPr>
        <p:spPr/>
        <p:txBody>
          <a:bodyPr/>
          <a:lstStyle/>
          <a:p>
            <a:r>
              <a:rPr lang="en-US" sz="7200" dirty="0"/>
              <a:t>NFS </a:t>
            </a:r>
            <a:r>
              <a:rPr lang="en-US" sz="7200" dirty="0" smtClean="0"/>
              <a:t>interoperability</a:t>
            </a:r>
            <a:endParaRPr lang="en-US" sz="7200" dirty="0"/>
          </a:p>
          <a:p>
            <a:endParaRPr lang="en-US" sz="7200" dirty="0"/>
          </a:p>
        </p:txBody>
      </p:sp>
      <p:sp>
        <p:nvSpPr>
          <p:cNvPr id="9" name="Title 6"/>
          <p:cNvSpPr txBox="1">
            <a:spLocks/>
          </p:cNvSpPr>
          <p:nvPr/>
        </p:nvSpPr>
        <p:spPr>
          <a:xfrm>
            <a:off x="3140238" y="533400"/>
            <a:ext cx="6994362" cy="761494"/>
          </a:xfrm>
          <a:prstGeom prst="rect">
            <a:avLst/>
          </a:prstGeom>
        </p:spPr>
        <p:txBody>
          <a:bodyPr vert="horz" wrap="square" lIns="0" tIns="0" rIns="0" bIns="0" rtlCol="0" anchor="b" anchorCtr="0">
            <a:noAutofit/>
          </a:bodyPr>
          <a:lstStyle/>
          <a:p>
            <a:pPr marL="0" marR="0" lvl="0" indent="0" algn="l" defTabSz="914363" rtl="0" eaLnBrk="1" fontAlgn="base" latinLnBrk="0" hangingPunct="1">
              <a:lnSpc>
                <a:spcPct val="90000"/>
              </a:lnSpc>
              <a:spcBef>
                <a:spcPct val="0"/>
              </a:spcBef>
              <a:spcAft>
                <a:spcPct val="0"/>
              </a:spcAft>
              <a:buClrTx/>
              <a:buSzTx/>
              <a:buFontTx/>
              <a:buNone/>
              <a:tabLst/>
              <a:defRPr/>
            </a:pPr>
            <a:endParaRPr kumimoji="0" lang="en-US" sz="5400" b="0" i="0" u="none" strike="noStrike" kern="1200" cap="none" spc="-125"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Segoe" pitchFamily="34" charset="0"/>
              <a:ea typeface="+mn-ea"/>
              <a:cs typeface="Arial" charset="0"/>
            </a:endParaRPr>
          </a:p>
        </p:txBody>
      </p:sp>
      <p:sp>
        <p:nvSpPr>
          <p:cNvPr id="8" name="Content Placeholder 2"/>
          <p:cNvSpPr txBox="1">
            <a:spLocks/>
          </p:cNvSpPr>
          <p:nvPr/>
        </p:nvSpPr>
        <p:spPr>
          <a:xfrm>
            <a:off x="533400" y="3441940"/>
            <a:ext cx="8382000" cy="268453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Kerberos support</a:t>
            </a:r>
          </a:p>
          <a:p>
            <a:r>
              <a:rPr lang="en-US" dirty="0"/>
              <a:t>Unmapped Unix user access</a:t>
            </a:r>
          </a:p>
          <a:p>
            <a:r>
              <a:rPr lang="en-US" dirty="0" err="1"/>
              <a:t>NetID</a:t>
            </a:r>
            <a:r>
              <a:rPr lang="en-US" dirty="0"/>
              <a:t>/</a:t>
            </a:r>
            <a:r>
              <a:rPr lang="en-US" dirty="0" err="1"/>
              <a:t>Netgroup</a:t>
            </a:r>
            <a:r>
              <a:rPr lang="en-US" dirty="0"/>
              <a:t> support</a:t>
            </a:r>
          </a:p>
          <a:p>
            <a:pPr marL="0" indent="0">
              <a:buFontTx/>
              <a:buNone/>
            </a:pPr>
            <a:endParaRPr lang="en-US" dirty="0"/>
          </a:p>
        </p:txBody>
      </p:sp>
    </p:spTree>
    <p:extLst>
      <p:ext uri="{BB962C8B-B14F-4D97-AF65-F5344CB8AC3E}">
        <p14:creationId xmlns:p14="http://schemas.microsoft.com/office/powerpoint/2010/main" xmlns="" val="4031319873"/>
      </p:ext>
    </p:extLst>
  </p:cSld>
  <p:clrMapOvr>
    <a:masterClrMapping/>
  </p:clrMapOvr>
  <p:transition advClick="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Improved Services for NFS</a:t>
            </a:r>
            <a:endParaRPr lang="en-US" dirty="0"/>
          </a:p>
        </p:txBody>
      </p:sp>
      <p:sp>
        <p:nvSpPr>
          <p:cNvPr id="12" name="TextBox 11"/>
          <p:cNvSpPr txBox="1"/>
          <p:nvPr/>
        </p:nvSpPr>
        <p:spPr>
          <a:xfrm>
            <a:off x="281608" y="1981200"/>
            <a:ext cx="3962400" cy="3895425"/>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Challenges in administering NFS solution on Windows</a:t>
            </a:r>
          </a:p>
          <a:p>
            <a:pPr marL="914400" lvl="1" indent="-396875" fontAlgn="base">
              <a:lnSpc>
                <a:spcPct val="90000"/>
              </a:lnSpc>
              <a:spcBef>
                <a:spcPct val="20000"/>
              </a:spcBef>
              <a:spcAft>
                <a:spcPts val="100"/>
              </a:spcAft>
              <a:buSzPct val="90000"/>
              <a:buBlip>
                <a:blip r:embed="rId4"/>
              </a:buBlip>
              <a:defRPr/>
            </a:pPr>
            <a:r>
              <a:rPr lang="en-US" dirty="0">
                <a:solidFill>
                  <a:srgbClr val="99CC99"/>
                </a:solidFill>
              </a:rPr>
              <a:t>No support for Unix </a:t>
            </a:r>
            <a:r>
              <a:rPr lang="en-US" dirty="0" err="1">
                <a:solidFill>
                  <a:srgbClr val="99CC99"/>
                </a:solidFill>
              </a:rPr>
              <a:t>netgroups</a:t>
            </a:r>
            <a:endParaRPr lang="en-US" dirty="0">
              <a:solidFill>
                <a:srgbClr val="99CC99"/>
              </a:solidFill>
            </a:endParaRPr>
          </a:p>
          <a:p>
            <a:pPr marL="914400" lvl="1" indent="-396875" fontAlgn="base">
              <a:lnSpc>
                <a:spcPct val="90000"/>
              </a:lnSpc>
              <a:spcBef>
                <a:spcPct val="20000"/>
              </a:spcBef>
              <a:spcAft>
                <a:spcPts val="100"/>
              </a:spcAft>
              <a:buSzPct val="90000"/>
              <a:buBlip>
                <a:blip r:embed="rId4"/>
              </a:buBlip>
              <a:defRPr/>
            </a:pPr>
            <a:r>
              <a:rPr lang="en-US" dirty="0">
                <a:solidFill>
                  <a:srgbClr val="99CC99"/>
                </a:solidFill>
              </a:rPr>
              <a:t>Limited remote management capability  </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Mapping Windows to Unix credentials mapping </a:t>
            </a:r>
            <a:r>
              <a:rPr lang="en-US" sz="2000" dirty="0" smtClean="0">
                <a:solidFill>
                  <a:srgbClr val="99CC99"/>
                </a:solidFill>
              </a:rPr>
              <a:t>was required </a:t>
            </a:r>
            <a:r>
              <a:rPr lang="en-US" sz="2000" dirty="0">
                <a:solidFill>
                  <a:srgbClr val="99CC99"/>
                </a:solidFill>
              </a:rPr>
              <a:t>even in environments with only Unix clients and using NFS access</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Security of authentication &amp; file integrity for NFS </a:t>
            </a:r>
            <a:r>
              <a:rPr lang="en-US" sz="2000" dirty="0" smtClean="0">
                <a:solidFill>
                  <a:srgbClr val="99CC99"/>
                </a:solidFill>
              </a:rPr>
              <a:t>was </a:t>
            </a:r>
            <a:r>
              <a:rPr lang="en-US" sz="2000" dirty="0">
                <a:solidFill>
                  <a:srgbClr val="99CC99"/>
                </a:solidFill>
              </a:rPr>
              <a:t>inherently weak</a:t>
            </a:r>
          </a:p>
        </p:txBody>
      </p:sp>
      <p:sp>
        <p:nvSpPr>
          <p:cNvPr id="17" name="TextBox 16"/>
          <p:cNvSpPr txBox="1"/>
          <p:nvPr/>
        </p:nvSpPr>
        <p:spPr>
          <a:xfrm>
            <a:off x="4817165" y="1590263"/>
            <a:ext cx="4114800" cy="3134137"/>
          </a:xfrm>
          <a:prstGeom prst="rect">
            <a:avLst/>
          </a:prstGeom>
          <a:noFill/>
        </p:spPr>
        <p:txBody>
          <a:bodyPr wrap="square" rtlCol="0">
            <a:normAutofit fontScale="92500" lnSpcReduction="20000"/>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NFS admin tools can use </a:t>
            </a:r>
            <a:r>
              <a:rPr lang="en-US" sz="2000" dirty="0" err="1">
                <a:solidFill>
                  <a:srgbClr val="99CC99"/>
                </a:solidFill>
              </a:rPr>
              <a:t>Netgroups</a:t>
            </a:r>
            <a:r>
              <a:rPr lang="en-US" sz="2000" dirty="0">
                <a:solidFill>
                  <a:srgbClr val="99CC99"/>
                </a:solidFill>
              </a:rPr>
              <a:t> configured in NIS and RFC 2307 databases</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Improved remote manageability support using WMI</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Unmapped Unix User Access eliminates credential mapping for NFS files that will not be accessed over CIFS  / SMB / SMB2</a:t>
            </a:r>
          </a:p>
          <a:p>
            <a:pPr marL="396875" lvl="1" indent="-396875" fontAlgn="base">
              <a:spcBef>
                <a:spcPct val="20000"/>
              </a:spcBef>
              <a:spcAft>
                <a:spcPts val="100"/>
              </a:spcAft>
              <a:buSzPct val="120000"/>
              <a:buBlip>
                <a:blip r:embed="rId3"/>
              </a:buBlip>
              <a:defRPr/>
            </a:pPr>
            <a:r>
              <a:rPr lang="en-US" sz="2000" dirty="0">
                <a:solidFill>
                  <a:srgbClr val="99CC99"/>
                </a:solidFill>
              </a:rPr>
              <a:t>Support for Kerberos authentication (Krb5) and integrity (Krb5i) over NFS</a:t>
            </a:r>
          </a:p>
        </p:txBody>
      </p:sp>
      <p:sp>
        <p:nvSpPr>
          <p:cNvPr id="21" name="TextBox 20"/>
          <p:cNvSpPr txBox="1"/>
          <p:nvPr/>
        </p:nvSpPr>
        <p:spPr>
          <a:xfrm>
            <a:off x="4876800" y="4967384"/>
            <a:ext cx="4267200" cy="1274708"/>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Easier management of NFS client and server configuration</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Enhanced NFS security &amp; interoperability</a:t>
            </a:r>
          </a:p>
        </p:txBody>
      </p:sp>
      <p:sp>
        <p:nvSpPr>
          <p:cNvPr id="23" name="Rounded Rectangle 22"/>
          <p:cNvSpPr/>
          <p:nvPr/>
        </p:nvSpPr>
        <p:spPr>
          <a:xfrm rot="5400000">
            <a:off x="6655409" y="2752097"/>
            <a:ext cx="451260" cy="4008478"/>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Benefits</a:t>
            </a:r>
          </a:p>
        </p:txBody>
      </p:sp>
      <p:sp>
        <p:nvSpPr>
          <p:cNvPr id="24" name="Rounded Rectangle 23"/>
          <p:cNvSpPr/>
          <p:nvPr/>
        </p:nvSpPr>
        <p:spPr>
          <a:xfrm rot="5400000">
            <a:off x="6667500" y="-741849"/>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Windows </a:t>
            </a: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Server 2008 R2 </a:t>
            </a: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Solution</a:t>
            </a:r>
          </a:p>
        </p:txBody>
      </p:sp>
      <p:sp>
        <p:nvSpPr>
          <p:cNvPr id="9" name="Rounded Rectangle 8"/>
          <p:cNvSpPr/>
          <p:nvPr/>
        </p:nvSpPr>
        <p:spPr>
          <a:xfrm rot="5400000">
            <a:off x="2063683" y="-859119"/>
            <a:ext cx="451260" cy="42672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Before Win Server 2008 R2</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xmlns="" val="1233705197"/>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smtClean="0"/>
              <a:t/>
            </a:r>
            <a:br>
              <a:rPr sz="4400" smtClean="0"/>
            </a:br>
            <a:r>
              <a:rPr sz="3200" smtClean="0">
                <a:cs typeface="+mn-cs"/>
              </a:rPr>
              <a:t/>
            </a:r>
            <a:br>
              <a:rPr sz="3200" smtClean="0">
                <a:cs typeface="+mn-cs"/>
              </a:rPr>
            </a:br>
            <a:r>
              <a:rPr sz="3200" smtClean="0">
                <a:cs typeface="+mn-cs"/>
              </a:rPr>
              <a:t/>
            </a:r>
            <a:br>
              <a:rPr sz="3200" smtClean="0">
                <a:cs typeface="+mn-cs"/>
              </a:rPr>
            </a:br>
            <a:endParaRPr sz="3200" dirty="0">
              <a:cs typeface="+mn-cs"/>
            </a:endParaRPr>
          </a:p>
        </p:txBody>
      </p:sp>
      <p:sp>
        <p:nvSpPr>
          <p:cNvPr id="4" name="Text Placeholder 3"/>
          <p:cNvSpPr>
            <a:spLocks noGrp="1"/>
          </p:cNvSpPr>
          <p:nvPr>
            <p:ph idx="1"/>
          </p:nvPr>
        </p:nvSpPr>
        <p:spPr/>
        <p:txBody>
          <a:bodyPr/>
          <a:lstStyle/>
          <a:p>
            <a:r>
              <a:rPr lang="en-US" sz="7200" dirty="0"/>
              <a:t>File Classification Infrastructure</a:t>
            </a:r>
          </a:p>
          <a:p>
            <a:endParaRPr lang="en-US" sz="7200" dirty="0"/>
          </a:p>
        </p:txBody>
      </p:sp>
      <p:sp>
        <p:nvSpPr>
          <p:cNvPr id="9" name="Title 6"/>
          <p:cNvSpPr txBox="1">
            <a:spLocks/>
          </p:cNvSpPr>
          <p:nvPr/>
        </p:nvSpPr>
        <p:spPr>
          <a:xfrm>
            <a:off x="3140238" y="533400"/>
            <a:ext cx="6994362" cy="761494"/>
          </a:xfrm>
          <a:prstGeom prst="rect">
            <a:avLst/>
          </a:prstGeom>
        </p:spPr>
        <p:txBody>
          <a:bodyPr vert="horz" wrap="square" lIns="0" tIns="0" rIns="0" bIns="0" rtlCol="0" anchor="b" anchorCtr="0">
            <a:noAutofit/>
          </a:bodyPr>
          <a:lstStyle/>
          <a:p>
            <a:pPr marL="0" marR="0" lvl="0" indent="0" algn="l" defTabSz="914363" rtl="0" eaLnBrk="1" fontAlgn="base" latinLnBrk="0" hangingPunct="1">
              <a:lnSpc>
                <a:spcPct val="90000"/>
              </a:lnSpc>
              <a:spcBef>
                <a:spcPct val="0"/>
              </a:spcBef>
              <a:spcAft>
                <a:spcPct val="0"/>
              </a:spcAft>
              <a:buClrTx/>
              <a:buSzTx/>
              <a:buFontTx/>
              <a:buNone/>
              <a:tabLst/>
              <a:defRPr/>
            </a:pPr>
            <a:endParaRPr kumimoji="0" lang="en-US" sz="5400" b="0" i="0" u="none" strike="noStrike" kern="1200" cap="none" spc="-125"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Segoe" pitchFamily="34" charset="0"/>
              <a:ea typeface="+mn-ea"/>
              <a:cs typeface="Arial" charset="0"/>
            </a:endParaRPr>
          </a:p>
        </p:txBody>
      </p:sp>
      <p:sp>
        <p:nvSpPr>
          <p:cNvPr id="8" name="Content Placeholder 2"/>
          <p:cNvSpPr txBox="1">
            <a:spLocks/>
          </p:cNvSpPr>
          <p:nvPr/>
        </p:nvSpPr>
        <p:spPr>
          <a:xfrm>
            <a:off x="533400" y="3441940"/>
            <a:ext cx="8382000" cy="268453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Reduce cost of storage</a:t>
            </a:r>
          </a:p>
          <a:p>
            <a:r>
              <a:rPr lang="en-US" dirty="0"/>
              <a:t>Manage business critical </a:t>
            </a:r>
            <a:r>
              <a:rPr lang="en-US" dirty="0" smtClean="0"/>
              <a:t>documents</a:t>
            </a:r>
            <a:endParaRPr lang="en-US" dirty="0"/>
          </a:p>
          <a:p>
            <a:r>
              <a:rPr lang="en-US" dirty="0"/>
              <a:t>Extend and adapt to </a:t>
            </a:r>
            <a:r>
              <a:rPr lang="en-US" dirty="0" smtClean="0"/>
              <a:t>your </a:t>
            </a:r>
            <a:r>
              <a:rPr lang="en-US" dirty="0"/>
              <a:t>needs</a:t>
            </a:r>
          </a:p>
          <a:p>
            <a:pPr marL="0" indent="0">
              <a:buFontTx/>
              <a:buNone/>
            </a:pPr>
            <a:endParaRPr lang="en-US" dirty="0"/>
          </a:p>
        </p:txBody>
      </p:sp>
    </p:spTree>
    <p:extLst>
      <p:ext uri="{BB962C8B-B14F-4D97-AF65-F5344CB8AC3E}">
        <p14:creationId xmlns:p14="http://schemas.microsoft.com/office/powerpoint/2010/main" xmlns="" val="1510253893"/>
      </p:ext>
    </p:extLst>
  </p:cSld>
  <p:clrMapOvr>
    <a:masterClrMapping/>
  </p:clrMapOvr>
  <p:transition advClick="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200" smtClean="0"/>
              <a:t>Customer Challenges - Cost and Risk</a:t>
            </a:r>
            <a:endParaRPr lang="en-US" sz="4200" dirty="0"/>
          </a:p>
        </p:txBody>
      </p:sp>
      <p:pic>
        <p:nvPicPr>
          <p:cNvPr id="5" name="Picture 11" descr="\\imself-ssdw7fs4\ssd_userdata_ntdev\matd\Pictures\PPT\Icons - Illustrations\_WINDOWS SERVER ICONS\Hardware\Combo Lock secure locked security.png"/>
          <p:cNvPicPr>
            <a:picLocks noChangeAspect="1" noChangeArrowheads="1"/>
          </p:cNvPicPr>
          <p:nvPr/>
        </p:nvPicPr>
        <p:blipFill>
          <a:blip r:embed="rId3" cstate="print"/>
          <a:srcRect/>
          <a:stretch>
            <a:fillRect/>
          </a:stretch>
        </p:blipFill>
        <p:spPr bwMode="auto">
          <a:xfrm>
            <a:off x="7772400" y="1065431"/>
            <a:ext cx="703436" cy="1066800"/>
          </a:xfrm>
          <a:prstGeom prst="rect">
            <a:avLst/>
          </a:prstGeom>
          <a:noFill/>
        </p:spPr>
      </p:pic>
      <p:pic>
        <p:nvPicPr>
          <p:cNvPr id="6" name="Rectangle 51203"/>
          <p:cNvPicPr>
            <a:picLocks noChangeAspect="1" noChangeArrowheads="1"/>
          </p:cNvPicPr>
          <p:nvPr/>
        </p:nvPicPr>
        <p:blipFill>
          <a:blip r:embed="rId4" cstate="print"/>
          <a:srcRect/>
          <a:stretch>
            <a:fillRect/>
          </a:stretch>
        </p:blipFill>
        <p:spPr bwMode="auto">
          <a:xfrm>
            <a:off x="5613400" y="1303555"/>
            <a:ext cx="914400" cy="1468219"/>
          </a:xfrm>
          <a:prstGeom prst="rect">
            <a:avLst/>
          </a:prstGeom>
          <a:noFill/>
          <a:ln w="9525">
            <a:noFill/>
            <a:miter lim="800000"/>
            <a:headEnd/>
            <a:tailEnd/>
          </a:ln>
        </p:spPr>
      </p:pic>
      <p:grpSp>
        <p:nvGrpSpPr>
          <p:cNvPr id="3" name="Group 20"/>
          <p:cNvGrpSpPr>
            <a:grpSpLocks/>
          </p:cNvGrpSpPr>
          <p:nvPr/>
        </p:nvGrpSpPr>
        <p:grpSpPr bwMode="auto">
          <a:xfrm>
            <a:off x="3302000" y="1217831"/>
            <a:ext cx="1066800" cy="1066800"/>
            <a:chOff x="3850" y="1763"/>
            <a:chExt cx="384" cy="480"/>
          </a:xfrm>
        </p:grpSpPr>
        <p:pic>
          <p:nvPicPr>
            <p:cNvPr id="8" name="Picture 21" descr="Commerce"/>
            <p:cNvPicPr>
              <a:picLocks noChangeAspect="1" noChangeArrowheads="1"/>
            </p:cNvPicPr>
            <p:nvPr/>
          </p:nvPicPr>
          <p:blipFill>
            <a:blip r:embed="rId5" cstate="print"/>
            <a:srcRect/>
            <a:stretch>
              <a:fillRect/>
            </a:stretch>
          </p:blipFill>
          <p:spPr bwMode="auto">
            <a:xfrm>
              <a:off x="3917" y="1763"/>
              <a:ext cx="317" cy="395"/>
            </a:xfrm>
            <a:prstGeom prst="rect">
              <a:avLst/>
            </a:prstGeom>
            <a:noFill/>
          </p:spPr>
        </p:pic>
        <p:pic>
          <p:nvPicPr>
            <p:cNvPr id="9" name="Picture 22" descr="Commerce"/>
            <p:cNvPicPr>
              <a:picLocks noChangeAspect="1" noChangeArrowheads="1"/>
            </p:cNvPicPr>
            <p:nvPr/>
          </p:nvPicPr>
          <p:blipFill>
            <a:blip r:embed="rId5" cstate="print"/>
            <a:srcRect/>
            <a:stretch>
              <a:fillRect/>
            </a:stretch>
          </p:blipFill>
          <p:spPr bwMode="auto">
            <a:xfrm>
              <a:off x="3850" y="1848"/>
              <a:ext cx="317" cy="395"/>
            </a:xfrm>
            <a:prstGeom prst="rect">
              <a:avLst/>
            </a:prstGeom>
            <a:noFill/>
          </p:spPr>
        </p:pic>
      </p:grpSp>
      <p:pic>
        <p:nvPicPr>
          <p:cNvPr id="10" name="Picture 27" descr="stocks line graph chart icon"/>
          <p:cNvPicPr>
            <a:picLocks noChangeAspect="1" noChangeArrowheads="1"/>
          </p:cNvPicPr>
          <p:nvPr/>
        </p:nvPicPr>
        <p:blipFill>
          <a:blip r:embed="rId6" cstate="print"/>
          <a:srcRect/>
          <a:stretch>
            <a:fillRect/>
          </a:stretch>
        </p:blipFill>
        <p:spPr bwMode="auto">
          <a:xfrm>
            <a:off x="914400" y="1141631"/>
            <a:ext cx="1143000" cy="1170085"/>
          </a:xfrm>
          <a:prstGeom prst="rect">
            <a:avLst/>
          </a:prstGeom>
          <a:noFill/>
        </p:spPr>
      </p:pic>
      <p:sp>
        <p:nvSpPr>
          <p:cNvPr id="11" name="TextBox 10"/>
          <p:cNvSpPr txBox="1"/>
          <p:nvPr/>
        </p:nvSpPr>
        <p:spPr>
          <a:xfrm>
            <a:off x="800099" y="762000"/>
            <a:ext cx="1514475" cy="307777"/>
          </a:xfrm>
          <a:prstGeom prst="rect">
            <a:avLst/>
          </a:prstGeom>
          <a:noFill/>
          <a:effectLst>
            <a:innerShdw blurRad="63500" dist="50800" dir="13500000">
              <a:prstClr val="black">
                <a:alpha val="50000"/>
              </a:prstClr>
            </a:innerShdw>
          </a:effectLst>
        </p:spPr>
        <p:txBody>
          <a:bodyPr wrap="square" rtlCol="0">
            <a:spAutoFit/>
          </a:bodyPr>
          <a:lstStyle/>
          <a:p>
            <a:r>
              <a:rPr lang="en-US" sz="1400" dirty="0" smtClean="0"/>
              <a:t>Storage Growth</a:t>
            </a:r>
            <a:endParaRPr lang="en-US" sz="1400" dirty="0"/>
          </a:p>
        </p:txBody>
      </p:sp>
      <p:sp>
        <p:nvSpPr>
          <p:cNvPr id="12" name="TextBox 11"/>
          <p:cNvSpPr txBox="1"/>
          <p:nvPr/>
        </p:nvSpPr>
        <p:spPr>
          <a:xfrm>
            <a:off x="3105150" y="762000"/>
            <a:ext cx="1485900" cy="307777"/>
          </a:xfrm>
          <a:prstGeom prst="rect">
            <a:avLst/>
          </a:prstGeom>
          <a:noFill/>
          <a:effectLst>
            <a:innerShdw blurRad="63500" dist="50800" dir="13500000">
              <a:prstClr val="black">
                <a:alpha val="50000"/>
              </a:prstClr>
            </a:innerShdw>
          </a:effectLst>
        </p:spPr>
        <p:txBody>
          <a:bodyPr wrap="square" rtlCol="0">
            <a:spAutoFit/>
          </a:bodyPr>
          <a:lstStyle/>
          <a:p>
            <a:r>
              <a:rPr lang="en-US" sz="1400" dirty="0" smtClean="0"/>
              <a:t>Storage Cost</a:t>
            </a:r>
            <a:endParaRPr lang="en-US" sz="1400" dirty="0"/>
          </a:p>
        </p:txBody>
      </p:sp>
      <p:sp>
        <p:nvSpPr>
          <p:cNvPr id="13" name="TextBox 12"/>
          <p:cNvSpPr txBox="1"/>
          <p:nvPr/>
        </p:nvSpPr>
        <p:spPr>
          <a:xfrm>
            <a:off x="5391150" y="762000"/>
            <a:ext cx="1143000" cy="307777"/>
          </a:xfrm>
          <a:prstGeom prst="rect">
            <a:avLst/>
          </a:prstGeom>
          <a:noFill/>
          <a:effectLst>
            <a:innerShdw blurRad="63500" dist="50800" dir="13500000">
              <a:prstClr val="black">
                <a:alpha val="50000"/>
              </a:prstClr>
            </a:innerShdw>
          </a:effectLst>
        </p:spPr>
        <p:txBody>
          <a:bodyPr wrap="square" rtlCol="0">
            <a:spAutoFit/>
          </a:bodyPr>
          <a:lstStyle/>
          <a:p>
            <a:r>
              <a:rPr lang="en-US" sz="1400" dirty="0" smtClean="0"/>
              <a:t>Compliance</a:t>
            </a:r>
            <a:endParaRPr lang="en-US" sz="1400" dirty="0"/>
          </a:p>
        </p:txBody>
      </p:sp>
      <p:sp>
        <p:nvSpPr>
          <p:cNvPr id="14" name="TextBox 13"/>
          <p:cNvSpPr txBox="1"/>
          <p:nvPr/>
        </p:nvSpPr>
        <p:spPr>
          <a:xfrm>
            <a:off x="7181850" y="600075"/>
            <a:ext cx="1790700" cy="523220"/>
          </a:xfrm>
          <a:prstGeom prst="rect">
            <a:avLst/>
          </a:prstGeom>
          <a:noFill/>
          <a:effectLst>
            <a:innerShdw blurRad="63500" dist="50800" dir="13500000">
              <a:prstClr val="black">
                <a:alpha val="50000"/>
              </a:prstClr>
            </a:innerShdw>
          </a:effectLst>
        </p:spPr>
        <p:txBody>
          <a:bodyPr wrap="square" rtlCol="0">
            <a:spAutoFit/>
          </a:bodyPr>
          <a:lstStyle/>
          <a:p>
            <a:r>
              <a:rPr lang="en-US" sz="1400" dirty="0" smtClean="0"/>
              <a:t>Security and Information leakage</a:t>
            </a:r>
            <a:endParaRPr lang="en-US" sz="1400" dirty="0"/>
          </a:p>
        </p:txBody>
      </p:sp>
      <p:grpSp>
        <p:nvGrpSpPr>
          <p:cNvPr id="4" name="Group 9"/>
          <p:cNvGrpSpPr/>
          <p:nvPr/>
        </p:nvGrpSpPr>
        <p:grpSpPr>
          <a:xfrm>
            <a:off x="1785653" y="2554248"/>
            <a:ext cx="5552816" cy="4234366"/>
            <a:chOff x="1600201" y="1346199"/>
            <a:chExt cx="6457988" cy="4389832"/>
          </a:xfrm>
        </p:grpSpPr>
        <p:graphicFrame>
          <p:nvGraphicFramePr>
            <p:cNvPr id="18" name="Diagram 17"/>
            <p:cNvGraphicFramePr/>
            <p:nvPr>
              <p:extLst>
                <p:ext uri="{D42A27DB-BD31-4B8C-83A1-F6EECF244321}">
                  <p14:modId xmlns:p14="http://schemas.microsoft.com/office/powerpoint/2010/main" xmlns="" val="3867941199"/>
                </p:ext>
              </p:extLst>
            </p:nvPr>
          </p:nvGraphicFramePr>
          <p:xfrm>
            <a:off x="1600201" y="1346199"/>
            <a:ext cx="6457988" cy="43898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9" name="Rectangle 8196"/>
            <p:cNvPicPr>
              <a:picLocks noChangeAspect="1" noChangeArrowheads="1"/>
            </p:cNvPicPr>
            <p:nvPr/>
          </p:nvPicPr>
          <p:blipFill>
            <a:blip r:embed="rId12"/>
            <a:srcRect/>
            <a:stretch>
              <a:fillRect/>
            </a:stretch>
          </p:blipFill>
          <p:spPr bwMode="auto">
            <a:xfrm>
              <a:off x="4114800" y="3276600"/>
              <a:ext cx="1371599" cy="1557970"/>
            </a:xfrm>
            <a:prstGeom prst="rect">
              <a:avLst/>
            </a:prstGeom>
            <a:noFill/>
            <a:ln w="9525">
              <a:noFill/>
              <a:miter lim="800000"/>
              <a:headEnd/>
              <a:tailEnd/>
            </a:ln>
          </p:spPr>
        </p:pic>
      </p:grpSp>
      <p:sp>
        <p:nvSpPr>
          <p:cNvPr id="20" name="Left-Right Arrow 19"/>
          <p:cNvSpPr/>
          <p:nvPr/>
        </p:nvSpPr>
        <p:spPr>
          <a:xfrm>
            <a:off x="228600" y="2257425"/>
            <a:ext cx="8686800" cy="685800"/>
          </a:xfrm>
          <a:prstGeom prst="lef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buNone/>
            </a:pPr>
            <a:r>
              <a:rPr lang="en-US" dirty="0" smtClean="0">
                <a:solidFill>
                  <a:schemeClr val="bg1"/>
                </a:solidFill>
              </a:rPr>
              <a:t>Increasing data management needs / many data management products</a:t>
            </a:r>
            <a:endParaRPr lang="en-US" dirty="0">
              <a:solidFill>
                <a:schemeClr val="bg1"/>
              </a:solidFill>
            </a:endParaRPr>
          </a:p>
        </p:txBody>
      </p:sp>
      <p:sp>
        <p:nvSpPr>
          <p:cNvPr id="22" name="Rounded Rectangle 21"/>
          <p:cNvSpPr/>
          <p:nvPr/>
        </p:nvSpPr>
        <p:spPr bwMode="auto">
          <a:xfrm>
            <a:off x="51754" y="6450662"/>
            <a:ext cx="8755811" cy="27432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rPr>
              <a:t>For more details: SVR207 </a:t>
            </a:r>
            <a:r>
              <a:rPr lang="en-US" dirty="0">
                <a:solidFill>
                  <a:srgbClr val="FFFFFF"/>
                </a:solidFill>
                <a:effectLst>
                  <a:outerShdw blurRad="38100" dist="38100" dir="2700000" algn="tl">
                    <a:srgbClr val="000000">
                      <a:alpha val="43137"/>
                    </a:srgbClr>
                  </a:outerShdw>
                </a:effectLst>
              </a:rPr>
              <a:t>Windows Server 2008 R2 File Classification </a:t>
            </a:r>
            <a:r>
              <a:rPr lang="en-US" dirty="0" smtClean="0">
                <a:solidFill>
                  <a:srgbClr val="FFFFFF"/>
                </a:solidFill>
                <a:effectLst>
                  <a:outerShdw blurRad="38100" dist="38100" dir="2700000" algn="tl">
                    <a:srgbClr val="000000">
                      <a:alpha val="43137"/>
                    </a:srgbClr>
                  </a:outerShdw>
                </a:effectLst>
              </a:rPr>
              <a:t>Infrastructure</a:t>
            </a:r>
          </a:p>
        </p:txBody>
      </p:sp>
    </p:spTree>
    <p:extLst>
      <p:ext uri="{BB962C8B-B14F-4D97-AF65-F5344CB8AC3E}">
        <p14:creationId xmlns:p14="http://schemas.microsoft.com/office/powerpoint/2010/main" xmlns="" val="1809270564"/>
      </p:ext>
    </p:extLst>
  </p:cSld>
  <p:clrMapOvr>
    <a:masterClrMapping/>
  </p:clrMapOvr>
  <p:transition advClick="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smtClean="0"/>
              <a:t/>
            </a:r>
            <a:br>
              <a:rPr sz="4400" smtClean="0"/>
            </a:br>
            <a:r>
              <a:rPr sz="3200" smtClean="0">
                <a:cs typeface="+mn-cs"/>
              </a:rPr>
              <a:t/>
            </a:r>
            <a:br>
              <a:rPr sz="3200" smtClean="0">
                <a:cs typeface="+mn-cs"/>
              </a:rPr>
            </a:br>
            <a:r>
              <a:rPr sz="3200" smtClean="0">
                <a:cs typeface="+mn-cs"/>
              </a:rPr>
              <a:t/>
            </a:r>
            <a:br>
              <a:rPr sz="3200" smtClean="0">
                <a:cs typeface="+mn-cs"/>
              </a:rPr>
            </a:br>
            <a:endParaRPr sz="3200" dirty="0">
              <a:cs typeface="+mn-cs"/>
            </a:endParaRPr>
          </a:p>
        </p:txBody>
      </p:sp>
      <p:sp>
        <p:nvSpPr>
          <p:cNvPr id="4" name="Text Placeholder 3"/>
          <p:cNvSpPr>
            <a:spLocks noGrp="1"/>
          </p:cNvSpPr>
          <p:nvPr>
            <p:ph idx="1"/>
          </p:nvPr>
        </p:nvSpPr>
        <p:spPr/>
        <p:txBody>
          <a:bodyPr/>
          <a:lstStyle/>
          <a:p>
            <a:r>
              <a:rPr lang="en-US" sz="7200" dirty="0"/>
              <a:t>Performance &amp; Scalability</a:t>
            </a:r>
          </a:p>
        </p:txBody>
      </p:sp>
      <p:sp>
        <p:nvSpPr>
          <p:cNvPr id="9" name="Title 6"/>
          <p:cNvSpPr txBox="1">
            <a:spLocks/>
          </p:cNvSpPr>
          <p:nvPr/>
        </p:nvSpPr>
        <p:spPr>
          <a:xfrm>
            <a:off x="3140238" y="533400"/>
            <a:ext cx="6994362" cy="761494"/>
          </a:xfrm>
          <a:prstGeom prst="rect">
            <a:avLst/>
          </a:prstGeom>
        </p:spPr>
        <p:txBody>
          <a:bodyPr vert="horz" wrap="square" lIns="0" tIns="0" rIns="0" bIns="0" rtlCol="0" anchor="b" anchorCtr="0">
            <a:noAutofit/>
          </a:bodyPr>
          <a:lstStyle/>
          <a:p>
            <a:pPr marL="0" marR="0" lvl="0" indent="0" algn="l" defTabSz="914363" rtl="0" eaLnBrk="1" fontAlgn="base" latinLnBrk="0" hangingPunct="1">
              <a:lnSpc>
                <a:spcPct val="90000"/>
              </a:lnSpc>
              <a:spcBef>
                <a:spcPct val="0"/>
              </a:spcBef>
              <a:spcAft>
                <a:spcPct val="0"/>
              </a:spcAft>
              <a:buClrTx/>
              <a:buSzTx/>
              <a:buFontTx/>
              <a:buNone/>
              <a:tabLst/>
              <a:defRPr/>
            </a:pPr>
            <a:endParaRPr kumimoji="0" lang="en-US" sz="5400" b="0" i="0" u="none" strike="noStrike" kern="1200" cap="none" spc="-125"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Segoe" pitchFamily="34" charset="0"/>
              <a:ea typeface="+mn-ea"/>
              <a:cs typeface="Arial" charset="0"/>
            </a:endParaRPr>
          </a:p>
        </p:txBody>
      </p:sp>
      <p:sp>
        <p:nvSpPr>
          <p:cNvPr id="8" name="Content Placeholder 2"/>
          <p:cNvSpPr txBox="1">
            <a:spLocks/>
          </p:cNvSpPr>
          <p:nvPr/>
        </p:nvSpPr>
        <p:spPr>
          <a:xfrm>
            <a:off x="533400" y="3441940"/>
            <a:ext cx="8382000" cy="268453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endParaRPr lang="en-US" dirty="0"/>
          </a:p>
        </p:txBody>
      </p:sp>
    </p:spTree>
    <p:extLst>
      <p:ext uri="{BB962C8B-B14F-4D97-AF65-F5344CB8AC3E}">
        <p14:creationId xmlns:p14="http://schemas.microsoft.com/office/powerpoint/2010/main" xmlns="" val="1760152585"/>
      </p:ext>
    </p:extLst>
  </p:cSld>
  <p:clrMapOvr>
    <a:masterClrMapping/>
  </p:clrMapOvr>
  <p:transition advClick="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Multi-threaded </a:t>
            </a:r>
            <a:r>
              <a:rPr lang="en-US" dirty="0" err="1" smtClean="0"/>
              <a:t>Robocopy</a:t>
            </a:r>
            <a:endParaRPr lang="en-US" dirty="0"/>
          </a:p>
        </p:txBody>
      </p:sp>
      <p:sp>
        <p:nvSpPr>
          <p:cNvPr id="5" name="Content Placeholder 4"/>
          <p:cNvSpPr>
            <a:spLocks noGrp="1"/>
          </p:cNvSpPr>
          <p:nvPr>
            <p:ph idx="1"/>
          </p:nvPr>
        </p:nvSpPr>
        <p:spPr>
          <a:xfrm>
            <a:off x="381000" y="5082088"/>
            <a:ext cx="8382000" cy="1071062"/>
          </a:xfrm>
        </p:spPr>
        <p:txBody>
          <a:bodyPr/>
          <a:lstStyle/>
          <a:p>
            <a:r>
              <a:rPr lang="en-US" sz="2400" dirty="0" smtClean="0"/>
              <a:t>With 128 threads, </a:t>
            </a:r>
            <a:r>
              <a:rPr lang="en-US" sz="2400" dirty="0" err="1" smtClean="0"/>
              <a:t>Robocopy</a:t>
            </a:r>
            <a:r>
              <a:rPr lang="en-US" sz="2400" dirty="0" smtClean="0"/>
              <a:t> is now </a:t>
            </a:r>
            <a:r>
              <a:rPr lang="en-US" sz="2400" b="1" dirty="0" smtClean="0"/>
              <a:t>3-22 times faster </a:t>
            </a:r>
            <a:r>
              <a:rPr lang="en-US" sz="2400" dirty="0" smtClean="0"/>
              <a:t>than Explorer on high-latency (WAN) connections</a:t>
            </a:r>
          </a:p>
          <a:p>
            <a:r>
              <a:rPr lang="en-US" sz="2400" dirty="0" smtClean="0"/>
              <a:t>Syntax:  </a:t>
            </a:r>
            <a:r>
              <a:rPr lang="en-US" sz="2400" dirty="0" err="1" smtClean="0">
                <a:latin typeface="Consolas" pitchFamily="49" charset="0"/>
              </a:rPr>
              <a:t>robocopy</a:t>
            </a:r>
            <a:r>
              <a:rPr lang="en-US" sz="2400" dirty="0" smtClean="0">
                <a:latin typeface="Consolas" pitchFamily="49" charset="0"/>
              </a:rPr>
              <a:t> /</a:t>
            </a:r>
            <a:r>
              <a:rPr lang="en-US" sz="2400" dirty="0" err="1" smtClean="0">
                <a:latin typeface="Consolas" pitchFamily="49" charset="0"/>
              </a:rPr>
              <a:t>mir</a:t>
            </a:r>
            <a:r>
              <a:rPr lang="en-US" sz="2400" dirty="0" smtClean="0">
                <a:latin typeface="Consolas" pitchFamily="49" charset="0"/>
              </a:rPr>
              <a:t> /mt:128 /</a:t>
            </a:r>
            <a:r>
              <a:rPr lang="en-US" sz="2400" dirty="0" err="1" smtClean="0">
                <a:latin typeface="Consolas" pitchFamily="49" charset="0"/>
              </a:rPr>
              <a:t>log:nul</a:t>
            </a:r>
            <a:endParaRPr lang="en-US" sz="2400" dirty="0">
              <a:latin typeface="Consolas" pitchFamily="49" charset="0"/>
            </a:endParaRPr>
          </a:p>
        </p:txBody>
      </p:sp>
      <p:graphicFrame>
        <p:nvGraphicFramePr>
          <p:cNvPr id="17" name="Chart 16"/>
          <p:cNvGraphicFramePr/>
          <p:nvPr>
            <p:extLst>
              <p:ext uri="{D42A27DB-BD31-4B8C-83A1-F6EECF244321}">
                <p14:modId xmlns:p14="http://schemas.microsoft.com/office/powerpoint/2010/main" xmlns="" val="633237985"/>
              </p:ext>
            </p:extLst>
          </p:nvPr>
        </p:nvGraphicFramePr>
        <p:xfrm>
          <a:off x="990600" y="1066800"/>
          <a:ext cx="7238999" cy="398145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rot="16200000">
            <a:off x="-753932" y="3023800"/>
            <a:ext cx="1844933" cy="184666"/>
          </a:xfrm>
          <a:prstGeom prst="rect">
            <a:avLst/>
          </a:prstGeom>
          <a:noFill/>
        </p:spPr>
        <p:txBody>
          <a:bodyPr wrap="square" lIns="0" tIns="0" rIns="0" bIns="0" rtlCol="0" anchor="b" anchorCtr="0">
            <a:noAutofit/>
          </a:bodyPr>
          <a:lstStyle/>
          <a:p>
            <a:pPr algn="ctr"/>
            <a:r>
              <a:rPr lang="en-US" sz="1200" b="1" dirty="0" smtClean="0">
                <a:solidFill>
                  <a:schemeClr val="accent4"/>
                </a:solidFill>
              </a:rPr>
              <a:t>[Note:  </a:t>
            </a:r>
            <a:r>
              <a:rPr lang="en-US" sz="1200" b="1" i="1" u="sng" dirty="0" smtClean="0">
                <a:solidFill>
                  <a:schemeClr val="accent4"/>
                </a:solidFill>
              </a:rPr>
              <a:t>lower</a:t>
            </a:r>
            <a:r>
              <a:rPr lang="en-US" sz="1200" b="1" dirty="0" smtClean="0">
                <a:solidFill>
                  <a:schemeClr val="accent4"/>
                </a:solidFill>
              </a:rPr>
              <a:t> is </a:t>
            </a:r>
            <a:r>
              <a:rPr lang="en-US" b="1" dirty="0" smtClean="0">
                <a:solidFill>
                  <a:schemeClr val="accent4"/>
                </a:solidFill>
              </a:rPr>
              <a:t>better</a:t>
            </a:r>
            <a:r>
              <a:rPr lang="en-US" sz="1200" b="1" dirty="0" smtClean="0">
                <a:solidFill>
                  <a:schemeClr val="accent4"/>
                </a:solidFill>
              </a:rPr>
              <a:t>]</a:t>
            </a:r>
          </a:p>
        </p:txBody>
      </p:sp>
    </p:spTree>
    <p:extLst>
      <p:ext uri="{BB962C8B-B14F-4D97-AF65-F5344CB8AC3E}">
        <p14:creationId xmlns:p14="http://schemas.microsoft.com/office/powerpoint/2010/main" xmlns="" val="190143884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166390"/>
            <a:ext cx="8382000" cy="664797"/>
          </a:xfrm>
        </p:spPr>
        <p:txBody>
          <a:bodyPr/>
          <a:lstStyle/>
          <a:p>
            <a:r>
              <a:rPr lang="en-US" dirty="0" smtClean="0"/>
              <a:t>DFS Namespace Scalability</a:t>
            </a:r>
            <a:endParaRPr lang="en-US" dirty="0"/>
          </a:p>
        </p:txBody>
      </p:sp>
      <p:sp>
        <p:nvSpPr>
          <p:cNvPr id="5" name="Content Placeholder 4"/>
          <p:cNvSpPr>
            <a:spLocks noGrp="1"/>
          </p:cNvSpPr>
          <p:nvPr>
            <p:ph idx="1"/>
          </p:nvPr>
        </p:nvSpPr>
        <p:spPr>
          <a:xfrm>
            <a:off x="310551" y="4508295"/>
            <a:ext cx="8833449" cy="1725572"/>
          </a:xfrm>
        </p:spPr>
        <p:txBody>
          <a:bodyPr>
            <a:normAutofit fontScale="70000" lnSpcReduction="20000"/>
          </a:bodyPr>
          <a:lstStyle/>
          <a:p>
            <a:pPr>
              <a:spcBef>
                <a:spcPts val="1200"/>
              </a:spcBef>
            </a:pPr>
            <a:r>
              <a:rPr lang="en-US" dirty="0"/>
              <a:t>Domain namespaces break the 5,000 link barrier in Windows Server 2008</a:t>
            </a:r>
          </a:p>
          <a:p>
            <a:pPr>
              <a:spcBef>
                <a:spcPts val="1200"/>
              </a:spcBef>
            </a:pPr>
            <a:r>
              <a:rPr lang="en-US" dirty="0" smtClean="0"/>
              <a:t>Dramatic improvement in standalone namespaces in Windows Server 2008 compared to Windows Server 2003 (chart above, left)</a:t>
            </a:r>
          </a:p>
          <a:p>
            <a:pPr>
              <a:spcBef>
                <a:spcPts val="1200"/>
              </a:spcBef>
            </a:pPr>
            <a:r>
              <a:rPr lang="en-US" dirty="0" smtClean="0"/>
              <a:t>Reduced startup time in Windows Server 2008 R2 (chart above, right)</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54693" y="916913"/>
            <a:ext cx="4670425" cy="3438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TextBox 8"/>
          <p:cNvSpPr txBox="1"/>
          <p:nvPr/>
        </p:nvSpPr>
        <p:spPr>
          <a:xfrm>
            <a:off x="1054434" y="2730242"/>
            <a:ext cx="3242931" cy="307777"/>
          </a:xfrm>
          <a:prstGeom prst="rect">
            <a:avLst/>
          </a:prstGeom>
          <a:noFill/>
        </p:spPr>
        <p:txBody>
          <a:bodyPr wrap="square" rtlCol="0">
            <a:spAutoFit/>
          </a:bodyPr>
          <a:lstStyle/>
          <a:p>
            <a:r>
              <a:rPr lang="en-US" sz="1400" dirty="0" smtClean="0"/>
              <a:t>Current recommended limit: 50,000+ links</a:t>
            </a:r>
            <a:endParaRPr lang="en-US" sz="1400" dirty="0"/>
          </a:p>
        </p:txBody>
      </p:sp>
      <p:sp>
        <p:nvSpPr>
          <p:cNvPr id="16" name="TextBox 15"/>
          <p:cNvSpPr txBox="1"/>
          <p:nvPr/>
        </p:nvSpPr>
        <p:spPr>
          <a:xfrm>
            <a:off x="5215500" y="1467579"/>
            <a:ext cx="3242931" cy="307777"/>
          </a:xfrm>
          <a:prstGeom prst="rect">
            <a:avLst/>
          </a:prstGeom>
          <a:noFill/>
        </p:spPr>
        <p:txBody>
          <a:bodyPr wrap="square" rtlCol="0">
            <a:spAutoFit/>
          </a:bodyPr>
          <a:lstStyle/>
          <a:p>
            <a:r>
              <a:rPr lang="en-US" sz="1400" dirty="0" smtClean="0"/>
              <a:t>Current recommended limit: 50,000+ links</a:t>
            </a:r>
            <a:endParaRPr lang="en-US" sz="1400" dirty="0"/>
          </a:p>
        </p:txBody>
      </p:sp>
      <p:cxnSp>
        <p:nvCxnSpPr>
          <p:cNvPr id="15" name="Straight Arrow Connector 14"/>
          <p:cNvCxnSpPr/>
          <p:nvPr/>
        </p:nvCxnSpPr>
        <p:spPr>
          <a:xfrm>
            <a:off x="6338145" y="1871932"/>
            <a:ext cx="0" cy="1337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 name="Straight Arrow Connector 2"/>
          <p:cNvCxnSpPr/>
          <p:nvPr/>
        </p:nvCxnSpPr>
        <p:spPr>
          <a:xfrm flipH="1">
            <a:off x="1134374" y="3038019"/>
            <a:ext cx="142336" cy="65147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899" y="1035453"/>
            <a:ext cx="4760913" cy="3219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0126686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FS Scalability Growth Over Time</a:t>
            </a:r>
            <a:endParaRPr lang="en-US" dirty="0"/>
          </a:p>
        </p:txBody>
      </p:sp>
      <p:sp>
        <p:nvSpPr>
          <p:cNvPr id="6" name="Content Placeholder 5"/>
          <p:cNvSpPr>
            <a:spLocks noGrp="1"/>
          </p:cNvSpPr>
          <p:nvPr>
            <p:ph idx="4294967295"/>
          </p:nvPr>
        </p:nvSpPr>
        <p:spPr>
          <a:xfrm>
            <a:off x="704850" y="5883275"/>
            <a:ext cx="8382000" cy="249238"/>
          </a:xfrm>
        </p:spPr>
        <p:txBody>
          <a:bodyPr/>
          <a:lstStyle/>
          <a:p>
            <a:pPr marL="0" indent="0">
              <a:buNone/>
            </a:pPr>
            <a:r>
              <a:rPr lang="en-US" sz="1800" dirty="0" smtClean="0"/>
              <a:t>Windows Server versions running on server hardware “typical” of release date</a:t>
            </a:r>
            <a:endParaRPr lang="en-US" sz="3600" dirty="0"/>
          </a:p>
        </p:txBody>
      </p:sp>
      <p:graphicFrame>
        <p:nvGraphicFramePr>
          <p:cNvPr id="8" name="Chart 7"/>
          <p:cNvGraphicFramePr/>
          <p:nvPr>
            <p:extLst>
              <p:ext uri="{D42A27DB-BD31-4B8C-83A1-F6EECF244321}">
                <p14:modId xmlns:p14="http://schemas.microsoft.com/office/powerpoint/2010/main" xmlns="" val="272622853"/>
              </p:ext>
            </p:extLst>
          </p:nvPr>
        </p:nvGraphicFramePr>
        <p:xfrm>
          <a:off x="381000" y="914400"/>
          <a:ext cx="8610600" cy="51054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ular Callout 6"/>
          <p:cNvSpPr/>
          <p:nvPr/>
        </p:nvSpPr>
        <p:spPr bwMode="auto">
          <a:xfrm>
            <a:off x="2286000" y="1676400"/>
            <a:ext cx="1143000" cy="457200"/>
          </a:xfrm>
          <a:prstGeom prst="wedgeRectCallout">
            <a:avLst>
              <a:gd name="adj1" fmla="val 116852"/>
              <a:gd name="adj2" fmla="val 109165"/>
            </a:avLst>
          </a:prstGeom>
          <a:solidFill>
            <a:schemeClr val="accent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latin typeface="Segoe" pitchFamily="34" charset="0"/>
              </a:rPr>
              <a:t>WS2008 3,200 users</a:t>
            </a:r>
          </a:p>
        </p:txBody>
      </p:sp>
      <p:sp>
        <p:nvSpPr>
          <p:cNvPr id="9" name="Rectangular Callout 8"/>
          <p:cNvSpPr/>
          <p:nvPr/>
        </p:nvSpPr>
        <p:spPr bwMode="auto">
          <a:xfrm>
            <a:off x="1295400" y="2895600"/>
            <a:ext cx="1143000" cy="457200"/>
          </a:xfrm>
          <a:prstGeom prst="wedgeRectCallout">
            <a:avLst>
              <a:gd name="adj1" fmla="val 54352"/>
              <a:gd name="adj2" fmla="val 185252"/>
            </a:avLst>
          </a:prstGeom>
          <a:solidFill>
            <a:schemeClr val="accent1"/>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WS2003 1,200 users</a:t>
            </a:r>
          </a:p>
        </p:txBody>
      </p:sp>
      <p:sp>
        <p:nvSpPr>
          <p:cNvPr id="10" name="Rectangular Callout 9"/>
          <p:cNvSpPr/>
          <p:nvPr/>
        </p:nvSpPr>
        <p:spPr bwMode="auto">
          <a:xfrm>
            <a:off x="3581400" y="990600"/>
            <a:ext cx="1188720" cy="457200"/>
          </a:xfrm>
          <a:prstGeom prst="wedgeRectCallout">
            <a:avLst>
              <a:gd name="adj1" fmla="val 97691"/>
              <a:gd name="adj2" fmla="val 52643"/>
            </a:avLst>
          </a:prstGeom>
          <a:solidFill>
            <a:schemeClr val="accent3"/>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latin typeface="Segoe" pitchFamily="34" charset="0"/>
              </a:rPr>
              <a:t>WS2008 R2 4,400 users</a:t>
            </a:r>
          </a:p>
        </p:txBody>
      </p:sp>
      <p:sp>
        <p:nvSpPr>
          <p:cNvPr id="2" name="TextBox 1"/>
          <p:cNvSpPr txBox="1"/>
          <p:nvPr/>
        </p:nvSpPr>
        <p:spPr>
          <a:xfrm>
            <a:off x="698723" y="6537391"/>
            <a:ext cx="8436634" cy="261610"/>
          </a:xfrm>
          <a:prstGeom prst="rect">
            <a:avLst/>
          </a:prstGeom>
          <a:noFill/>
        </p:spPr>
        <p:txBody>
          <a:bodyPr wrap="square" rtlCol="0">
            <a:spAutoFit/>
          </a:bodyPr>
          <a:lstStyle/>
          <a:p>
            <a:r>
              <a:rPr lang="en-US" sz="1100" dirty="0" smtClean="0">
                <a:solidFill>
                  <a:schemeClr val="accent1"/>
                </a:solidFill>
              </a:rPr>
              <a:t>*Hardware details in appendix</a:t>
            </a:r>
            <a:endParaRPr lang="en-US" sz="1100" dirty="0">
              <a:solidFill>
                <a:schemeClr val="accent1"/>
              </a:solidFill>
            </a:endParaRPr>
          </a:p>
        </p:txBody>
      </p:sp>
    </p:spTree>
    <p:extLst>
      <p:ext uri="{BB962C8B-B14F-4D97-AF65-F5344CB8AC3E}">
        <p14:creationId xmlns:p14="http://schemas.microsoft.com/office/powerpoint/2010/main" xmlns="" val="31922944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7" grpId="0" animBg="1"/>
      <p:bldP spid="9" grpId="0" animBg="1"/>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xmlns="" val="1336165928"/>
              </p:ext>
            </p:extLst>
          </p:nvPr>
        </p:nvGraphicFramePr>
        <p:xfrm>
          <a:off x="419099" y="361950"/>
          <a:ext cx="8553451" cy="5486399"/>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p:txBody>
          <a:bodyPr/>
          <a:lstStyle/>
          <a:p>
            <a:r>
              <a:rPr lang="en-US" dirty="0" smtClean="0"/>
              <a:t>FSCT Test Results</a:t>
            </a:r>
            <a:endParaRPr lang="en-US" dirty="0"/>
          </a:p>
        </p:txBody>
      </p:sp>
      <p:sp>
        <p:nvSpPr>
          <p:cNvPr id="17" name="TextBox 1"/>
          <p:cNvSpPr txBox="1"/>
          <p:nvPr/>
        </p:nvSpPr>
        <p:spPr>
          <a:xfrm>
            <a:off x="962183" y="5270444"/>
            <a:ext cx="7048183" cy="714497"/>
          </a:xfrm>
          <a:prstGeom prst="rect">
            <a:avLst/>
          </a:prstGeom>
          <a:solidFill>
            <a:schemeClr val="bg1"/>
          </a:solid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solidFill>
                  <a:schemeClr val="tx1"/>
                </a:solidFill>
              </a:rPr>
              <a:t>                Mid-range Servers                          High-end Servers</a:t>
            </a:r>
          </a:p>
          <a:p>
            <a:r>
              <a:rPr lang="en-US" sz="1800" dirty="0" smtClean="0">
                <a:solidFill>
                  <a:schemeClr val="tx1"/>
                </a:solidFill>
              </a:rPr>
              <a:t>Windows 2008    Windows 2008 R2    Windows 2008    Windows 2008 R2</a:t>
            </a:r>
          </a:p>
        </p:txBody>
      </p:sp>
      <p:sp>
        <p:nvSpPr>
          <p:cNvPr id="18" name="TextBox 17"/>
          <p:cNvSpPr txBox="1"/>
          <p:nvPr/>
        </p:nvSpPr>
        <p:spPr>
          <a:xfrm>
            <a:off x="698723" y="6537391"/>
            <a:ext cx="8436634" cy="261610"/>
          </a:xfrm>
          <a:prstGeom prst="rect">
            <a:avLst/>
          </a:prstGeom>
          <a:noFill/>
        </p:spPr>
        <p:txBody>
          <a:bodyPr wrap="square" rtlCol="0">
            <a:spAutoFit/>
          </a:bodyPr>
          <a:lstStyle/>
          <a:p>
            <a:r>
              <a:rPr lang="en-US" sz="1100" dirty="0" smtClean="0">
                <a:solidFill>
                  <a:schemeClr val="accent1"/>
                </a:solidFill>
              </a:rPr>
              <a:t>*Hardware details in appendix</a:t>
            </a:r>
            <a:endParaRPr lang="en-US" sz="1100" dirty="0">
              <a:solidFill>
                <a:schemeClr val="accent1"/>
              </a:solidFill>
            </a:endParaRPr>
          </a:p>
        </p:txBody>
      </p:sp>
      <p:sp>
        <p:nvSpPr>
          <p:cNvPr id="8" name="Rectangular Callout 7"/>
          <p:cNvSpPr/>
          <p:nvPr/>
        </p:nvSpPr>
        <p:spPr bwMode="auto">
          <a:xfrm>
            <a:off x="1743074" y="2895600"/>
            <a:ext cx="1352551" cy="544831"/>
          </a:xfrm>
          <a:prstGeom prst="wedgeRectCallout">
            <a:avLst>
              <a:gd name="adj1" fmla="val 20796"/>
              <a:gd name="adj2" fmla="val 181077"/>
            </a:avLst>
          </a:prstGeom>
          <a:solidFill>
            <a:schemeClr val="accent5"/>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47% improvement</a:t>
            </a:r>
          </a:p>
        </p:txBody>
      </p:sp>
      <p:sp>
        <p:nvSpPr>
          <p:cNvPr id="9" name="Rectangular Callout 8"/>
          <p:cNvSpPr/>
          <p:nvPr/>
        </p:nvSpPr>
        <p:spPr bwMode="auto">
          <a:xfrm>
            <a:off x="4791074" y="664846"/>
            <a:ext cx="1352551" cy="544831"/>
          </a:xfrm>
          <a:prstGeom prst="wedgeRectCallout">
            <a:avLst>
              <a:gd name="adj1" fmla="val 20796"/>
              <a:gd name="adj2" fmla="val 181077"/>
            </a:avLst>
          </a:prstGeom>
          <a:solidFill>
            <a:schemeClr val="accent5"/>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bg1"/>
                </a:solidFill>
                <a:latin typeface="Segoe" pitchFamily="34" charset="0"/>
              </a:rPr>
              <a:t>43% improvement</a:t>
            </a:r>
          </a:p>
        </p:txBody>
      </p:sp>
    </p:spTree>
    <p:extLst>
      <p:ext uri="{BB962C8B-B14F-4D97-AF65-F5344CB8AC3E}">
        <p14:creationId xmlns:p14="http://schemas.microsoft.com/office/powerpoint/2010/main" xmlns="" val="2574335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p:txBody>
          <a:bodyPr/>
          <a:lstStyle/>
          <a:p>
            <a:r>
              <a:rPr lang="en-US" dirty="0" smtClean="0"/>
              <a:t>Advantages of Windows Server 2008 R2</a:t>
            </a:r>
          </a:p>
          <a:p>
            <a:endParaRPr lang="en-US" dirty="0" smtClean="0"/>
          </a:p>
          <a:p>
            <a:r>
              <a:rPr lang="en-US" dirty="0" smtClean="0"/>
              <a:t>Capacity planning for File Server</a:t>
            </a:r>
          </a:p>
          <a:p>
            <a:endParaRPr lang="en-US" dirty="0" smtClean="0"/>
          </a:p>
          <a:p>
            <a:r>
              <a:rPr lang="en-US" dirty="0" smtClean="0"/>
              <a:t>Migration to Windows Server 2008 R2 </a:t>
            </a:r>
            <a:endParaRPr lang="en-US" dirty="0"/>
          </a:p>
        </p:txBody>
      </p:sp>
    </p:spTree>
    <p:extLst>
      <p:ext uri="{BB962C8B-B14F-4D97-AF65-F5344CB8AC3E}">
        <p14:creationId xmlns:p14="http://schemas.microsoft.com/office/powerpoint/2010/main" xmlns="" val="277573396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p:txBody>
          <a:bodyPr/>
          <a:lstStyle/>
          <a:p>
            <a:r>
              <a:rPr lang="en-US" dirty="0">
                <a:solidFill>
                  <a:srgbClr val="99CC99">
                    <a:alpha val="75000"/>
                  </a:srgbClr>
                </a:solidFill>
              </a:rPr>
              <a:t>Advantages of Windows Server 2008 R2</a:t>
            </a:r>
          </a:p>
          <a:p>
            <a:endParaRPr lang="en-US" dirty="0" smtClean="0"/>
          </a:p>
          <a:p>
            <a:r>
              <a:rPr lang="en-US" dirty="0">
                <a:effectLst>
                  <a:glow rad="101600">
                    <a:schemeClr val="accent5">
                      <a:satMod val="175000"/>
                      <a:alpha val="40000"/>
                    </a:schemeClr>
                  </a:glow>
                </a:effectLst>
              </a:rPr>
              <a:t>Capacity planning for File Server</a:t>
            </a:r>
          </a:p>
          <a:p>
            <a:endParaRPr lang="en-US" dirty="0">
              <a:solidFill>
                <a:srgbClr val="99CC99">
                  <a:alpha val="75000"/>
                </a:srgbClr>
              </a:solidFill>
            </a:endParaRPr>
          </a:p>
          <a:p>
            <a:r>
              <a:rPr lang="en-US" dirty="0">
                <a:solidFill>
                  <a:srgbClr val="99CC99">
                    <a:alpha val="75000"/>
                  </a:srgbClr>
                </a:solidFill>
              </a:rPr>
              <a:t>Migration to Windows Server 2008 R2 </a:t>
            </a:r>
          </a:p>
        </p:txBody>
      </p:sp>
    </p:spTree>
    <p:extLst>
      <p:ext uri="{BB962C8B-B14F-4D97-AF65-F5344CB8AC3E}">
        <p14:creationId xmlns:p14="http://schemas.microsoft.com/office/powerpoint/2010/main" xmlns="" val="284176545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smtClean="0"/>
              <a:t/>
            </a:r>
            <a:br>
              <a:rPr sz="4400" smtClean="0"/>
            </a:br>
            <a:r>
              <a:rPr sz="3200" smtClean="0">
                <a:cs typeface="+mn-cs"/>
              </a:rPr>
              <a:t/>
            </a:r>
            <a:br>
              <a:rPr sz="3200" smtClean="0">
                <a:cs typeface="+mn-cs"/>
              </a:rPr>
            </a:br>
            <a:r>
              <a:rPr sz="3200" smtClean="0">
                <a:cs typeface="+mn-cs"/>
              </a:rPr>
              <a:t/>
            </a:r>
            <a:br>
              <a:rPr sz="3200" smtClean="0">
                <a:cs typeface="+mn-cs"/>
              </a:rPr>
            </a:br>
            <a:endParaRPr sz="3200" dirty="0">
              <a:cs typeface="+mn-cs"/>
            </a:endParaRPr>
          </a:p>
        </p:txBody>
      </p:sp>
      <p:sp>
        <p:nvSpPr>
          <p:cNvPr id="4" name="Text Placeholder 3"/>
          <p:cNvSpPr>
            <a:spLocks noGrp="1"/>
          </p:cNvSpPr>
          <p:nvPr>
            <p:ph idx="1"/>
          </p:nvPr>
        </p:nvSpPr>
        <p:spPr/>
        <p:txBody>
          <a:bodyPr/>
          <a:lstStyle/>
          <a:p>
            <a:r>
              <a:rPr lang="en-US" sz="7200" dirty="0" smtClean="0"/>
              <a:t>File Server Capacity Tool</a:t>
            </a:r>
            <a:endParaRPr lang="en-US" sz="7200" dirty="0"/>
          </a:p>
          <a:p>
            <a:endParaRPr lang="en-US" sz="7200" dirty="0"/>
          </a:p>
        </p:txBody>
      </p:sp>
      <p:sp>
        <p:nvSpPr>
          <p:cNvPr id="9" name="Title 6"/>
          <p:cNvSpPr txBox="1">
            <a:spLocks/>
          </p:cNvSpPr>
          <p:nvPr/>
        </p:nvSpPr>
        <p:spPr>
          <a:xfrm>
            <a:off x="3140238" y="533400"/>
            <a:ext cx="6994362" cy="761494"/>
          </a:xfrm>
          <a:prstGeom prst="rect">
            <a:avLst/>
          </a:prstGeom>
        </p:spPr>
        <p:txBody>
          <a:bodyPr vert="horz" wrap="square" lIns="0" tIns="0" rIns="0" bIns="0" rtlCol="0" anchor="b" anchorCtr="0">
            <a:noAutofit/>
          </a:bodyPr>
          <a:lstStyle/>
          <a:p>
            <a:pPr marL="0" marR="0" lvl="0" indent="0" algn="l" defTabSz="914363" rtl="0" eaLnBrk="1" fontAlgn="base" latinLnBrk="0" hangingPunct="1">
              <a:lnSpc>
                <a:spcPct val="90000"/>
              </a:lnSpc>
              <a:spcBef>
                <a:spcPct val="0"/>
              </a:spcBef>
              <a:spcAft>
                <a:spcPct val="0"/>
              </a:spcAft>
              <a:buClrTx/>
              <a:buSzTx/>
              <a:buFontTx/>
              <a:buNone/>
              <a:tabLst/>
              <a:defRPr/>
            </a:pPr>
            <a:endParaRPr kumimoji="0" lang="en-US" sz="5400" b="0" i="0" u="none" strike="noStrike" kern="1200" cap="none" spc="-125"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Segoe" pitchFamily="34" charset="0"/>
              <a:ea typeface="+mn-ea"/>
              <a:cs typeface="Arial" charset="0"/>
            </a:endParaRPr>
          </a:p>
        </p:txBody>
      </p:sp>
      <p:sp>
        <p:nvSpPr>
          <p:cNvPr id="8" name="Content Placeholder 2"/>
          <p:cNvSpPr txBox="1">
            <a:spLocks/>
          </p:cNvSpPr>
          <p:nvPr/>
        </p:nvSpPr>
        <p:spPr>
          <a:xfrm>
            <a:off x="533400" y="3441940"/>
            <a:ext cx="8382000" cy="268453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endParaRPr lang="en-US" dirty="0"/>
          </a:p>
        </p:txBody>
      </p:sp>
    </p:spTree>
    <p:extLst>
      <p:ext uri="{BB962C8B-B14F-4D97-AF65-F5344CB8AC3E}">
        <p14:creationId xmlns:p14="http://schemas.microsoft.com/office/powerpoint/2010/main" xmlns="" val="240575334"/>
      </p:ext>
    </p:extLst>
  </p:cSld>
  <p:clrMapOvr>
    <a:masterClrMapping/>
  </p:clrMapOvr>
  <p:transition advClick="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pic>
        <p:nvPicPr>
          <p:cNvPr id="4" name="Picture 19" descr="Server applicance"/>
          <p:cNvPicPr>
            <a:picLocks noGrp="1" noChangeAspect="1" noChangeArrowheads="1"/>
          </p:cNvPicPr>
          <p:nvPr>
            <p:ph idx="1"/>
          </p:nvPr>
        </p:nvPicPr>
        <p:blipFill>
          <a:blip r:embed="rId3"/>
          <a:srcRect/>
          <a:stretch>
            <a:fillRect/>
          </a:stretch>
        </p:blipFill>
        <p:spPr bwMode="auto">
          <a:xfrm>
            <a:off x="3352800" y="5181600"/>
            <a:ext cx="1395720" cy="990600"/>
          </a:xfrm>
          <a:prstGeom prst="rect">
            <a:avLst/>
          </a:prstGeom>
          <a:noFill/>
        </p:spPr>
      </p:pic>
      <p:sp>
        <p:nvSpPr>
          <p:cNvPr id="5" name="TextBox 4"/>
          <p:cNvSpPr txBox="1"/>
          <p:nvPr/>
        </p:nvSpPr>
        <p:spPr>
          <a:xfrm>
            <a:off x="4800600" y="5486400"/>
            <a:ext cx="1831912" cy="369332"/>
          </a:xfrm>
          <a:prstGeom prst="rect">
            <a:avLst/>
          </a:prstGeom>
          <a:noFill/>
        </p:spPr>
        <p:txBody>
          <a:bodyPr wrap="none" rtlCol="0">
            <a:spAutoFit/>
          </a:bodyPr>
          <a:lstStyle/>
          <a:p>
            <a:r>
              <a:rPr lang="en-US" b="1" dirty="0" smtClean="0"/>
              <a:t>Server under test</a:t>
            </a:r>
            <a:endParaRPr lang="en-US" b="1" dirty="0"/>
          </a:p>
        </p:txBody>
      </p:sp>
      <p:pic>
        <p:nvPicPr>
          <p:cNvPr id="8" name="Picture 43" descr="Folder"/>
          <p:cNvPicPr>
            <a:picLocks noChangeAspect="1" noChangeArrowheads="1"/>
          </p:cNvPicPr>
          <p:nvPr/>
        </p:nvPicPr>
        <p:blipFill>
          <a:blip r:embed="rId4" cstate="print"/>
          <a:srcRect/>
          <a:stretch>
            <a:fillRect/>
          </a:stretch>
        </p:blipFill>
        <p:spPr bwMode="auto">
          <a:xfrm>
            <a:off x="4038600" y="5181600"/>
            <a:ext cx="571500" cy="765175"/>
          </a:xfrm>
          <a:prstGeom prst="rect">
            <a:avLst/>
          </a:prstGeom>
          <a:noFill/>
        </p:spPr>
      </p:pic>
      <p:pic>
        <p:nvPicPr>
          <p:cNvPr id="10" name="Picture 43" descr="Folder"/>
          <p:cNvPicPr>
            <a:picLocks noChangeAspect="1" noChangeArrowheads="1"/>
          </p:cNvPicPr>
          <p:nvPr/>
        </p:nvPicPr>
        <p:blipFill>
          <a:blip r:embed="rId4" cstate="print"/>
          <a:srcRect/>
          <a:stretch>
            <a:fillRect/>
          </a:stretch>
        </p:blipFill>
        <p:spPr bwMode="auto">
          <a:xfrm>
            <a:off x="4191000" y="5334000"/>
            <a:ext cx="571500" cy="765175"/>
          </a:xfrm>
          <a:prstGeom prst="rect">
            <a:avLst/>
          </a:prstGeom>
          <a:noFill/>
        </p:spPr>
      </p:pic>
      <p:pic>
        <p:nvPicPr>
          <p:cNvPr id="11" name="Picture 43" descr="Folder"/>
          <p:cNvPicPr>
            <a:picLocks noChangeAspect="1" noChangeArrowheads="1"/>
          </p:cNvPicPr>
          <p:nvPr/>
        </p:nvPicPr>
        <p:blipFill>
          <a:blip r:embed="rId4" cstate="print"/>
          <a:srcRect/>
          <a:stretch>
            <a:fillRect/>
          </a:stretch>
        </p:blipFill>
        <p:spPr bwMode="auto">
          <a:xfrm>
            <a:off x="4191000" y="5486400"/>
            <a:ext cx="571500" cy="765175"/>
          </a:xfrm>
          <a:prstGeom prst="rect">
            <a:avLst/>
          </a:prstGeom>
          <a:noFill/>
        </p:spPr>
      </p:pic>
      <p:pic>
        <p:nvPicPr>
          <p:cNvPr id="12" name="Picture 43" descr="Folder"/>
          <p:cNvPicPr>
            <a:picLocks noChangeAspect="1" noChangeArrowheads="1"/>
          </p:cNvPicPr>
          <p:nvPr/>
        </p:nvPicPr>
        <p:blipFill>
          <a:blip r:embed="rId4" cstate="print"/>
          <a:srcRect/>
          <a:stretch>
            <a:fillRect/>
          </a:stretch>
        </p:blipFill>
        <p:spPr bwMode="auto">
          <a:xfrm>
            <a:off x="4038600" y="5410200"/>
            <a:ext cx="571500" cy="765175"/>
          </a:xfrm>
          <a:prstGeom prst="rect">
            <a:avLst/>
          </a:prstGeom>
          <a:noFill/>
        </p:spPr>
      </p:pic>
      <p:pic>
        <p:nvPicPr>
          <p:cNvPr id="13" name="Picture 43" descr="Folder"/>
          <p:cNvPicPr>
            <a:picLocks noChangeAspect="1" noChangeArrowheads="1"/>
          </p:cNvPicPr>
          <p:nvPr/>
        </p:nvPicPr>
        <p:blipFill>
          <a:blip r:embed="rId4" cstate="print"/>
          <a:srcRect/>
          <a:stretch>
            <a:fillRect/>
          </a:stretch>
        </p:blipFill>
        <p:spPr bwMode="auto">
          <a:xfrm>
            <a:off x="4191000" y="5638800"/>
            <a:ext cx="571500" cy="765175"/>
          </a:xfrm>
          <a:prstGeom prst="rect">
            <a:avLst/>
          </a:prstGeom>
          <a:noFill/>
        </p:spPr>
      </p:pic>
      <p:grpSp>
        <p:nvGrpSpPr>
          <p:cNvPr id="3" name="Group 43"/>
          <p:cNvGrpSpPr/>
          <p:nvPr/>
        </p:nvGrpSpPr>
        <p:grpSpPr>
          <a:xfrm>
            <a:off x="609600" y="2133600"/>
            <a:ext cx="990600" cy="1162662"/>
            <a:chOff x="685800" y="1676400"/>
            <a:chExt cx="990600" cy="1162662"/>
          </a:xfrm>
        </p:grpSpPr>
        <p:pic>
          <p:nvPicPr>
            <p:cNvPr id="7" name="Picture 21" descr="Server"/>
            <p:cNvPicPr>
              <a:picLocks noChangeAspect="1" noChangeArrowheads="1"/>
            </p:cNvPicPr>
            <p:nvPr/>
          </p:nvPicPr>
          <p:blipFill>
            <a:blip r:embed="rId5"/>
            <a:srcRect/>
            <a:stretch>
              <a:fillRect/>
            </a:stretch>
          </p:blipFill>
          <p:spPr bwMode="auto">
            <a:xfrm>
              <a:off x="865188" y="1676400"/>
              <a:ext cx="788988" cy="1162662"/>
            </a:xfrm>
            <a:prstGeom prst="rect">
              <a:avLst/>
            </a:prstGeom>
            <a:noFill/>
          </p:spPr>
        </p:pic>
        <p:grpSp>
          <p:nvGrpSpPr>
            <p:cNvPr id="6" name="Group 24"/>
            <p:cNvGrpSpPr/>
            <p:nvPr/>
          </p:nvGrpSpPr>
          <p:grpSpPr>
            <a:xfrm>
              <a:off x="685800" y="1676400"/>
              <a:ext cx="533400" cy="457200"/>
              <a:chOff x="7239000" y="3124200"/>
              <a:chExt cx="1143000" cy="1081088"/>
            </a:xfrm>
          </p:grpSpPr>
          <p:pic>
            <p:nvPicPr>
              <p:cNvPr id="23"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24"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9" name="Group 25"/>
            <p:cNvGrpSpPr/>
            <p:nvPr/>
          </p:nvGrpSpPr>
          <p:grpSpPr>
            <a:xfrm>
              <a:off x="838200" y="1828800"/>
              <a:ext cx="533400" cy="457200"/>
              <a:chOff x="7239000" y="3124200"/>
              <a:chExt cx="1143000" cy="1081088"/>
            </a:xfrm>
          </p:grpSpPr>
          <p:pic>
            <p:nvPicPr>
              <p:cNvPr id="27"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28"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4" name="Group 28"/>
            <p:cNvGrpSpPr/>
            <p:nvPr/>
          </p:nvGrpSpPr>
          <p:grpSpPr>
            <a:xfrm>
              <a:off x="990600" y="1981200"/>
              <a:ext cx="533400" cy="457200"/>
              <a:chOff x="7239000" y="3124200"/>
              <a:chExt cx="1143000" cy="1081088"/>
            </a:xfrm>
          </p:grpSpPr>
          <p:pic>
            <p:nvPicPr>
              <p:cNvPr id="30"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31"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5" name="Group 31"/>
            <p:cNvGrpSpPr/>
            <p:nvPr/>
          </p:nvGrpSpPr>
          <p:grpSpPr>
            <a:xfrm>
              <a:off x="1143000" y="2133600"/>
              <a:ext cx="533400" cy="457200"/>
              <a:chOff x="7239000" y="3124200"/>
              <a:chExt cx="1143000" cy="1081088"/>
            </a:xfrm>
          </p:grpSpPr>
          <p:pic>
            <p:nvPicPr>
              <p:cNvPr id="33"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34"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6" name="Group 34"/>
            <p:cNvGrpSpPr/>
            <p:nvPr/>
          </p:nvGrpSpPr>
          <p:grpSpPr>
            <a:xfrm>
              <a:off x="1143000" y="2209800"/>
              <a:ext cx="533400" cy="457200"/>
              <a:chOff x="7239000" y="3124200"/>
              <a:chExt cx="1143000" cy="1081088"/>
            </a:xfrm>
          </p:grpSpPr>
          <p:pic>
            <p:nvPicPr>
              <p:cNvPr id="36"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37"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7" name="Group 37"/>
            <p:cNvGrpSpPr/>
            <p:nvPr/>
          </p:nvGrpSpPr>
          <p:grpSpPr>
            <a:xfrm>
              <a:off x="685800" y="1905000"/>
              <a:ext cx="533400" cy="457200"/>
              <a:chOff x="7239000" y="3124200"/>
              <a:chExt cx="1143000" cy="1081088"/>
            </a:xfrm>
          </p:grpSpPr>
          <p:pic>
            <p:nvPicPr>
              <p:cNvPr id="39"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40"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8" name="Group 40"/>
            <p:cNvGrpSpPr/>
            <p:nvPr/>
          </p:nvGrpSpPr>
          <p:grpSpPr>
            <a:xfrm>
              <a:off x="914400" y="2057400"/>
              <a:ext cx="533400" cy="457200"/>
              <a:chOff x="7239000" y="3124200"/>
              <a:chExt cx="1143000" cy="1081088"/>
            </a:xfrm>
          </p:grpSpPr>
          <p:pic>
            <p:nvPicPr>
              <p:cNvPr id="42"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43"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grpSp>
        <p:nvGrpSpPr>
          <p:cNvPr id="19" name="Group 44"/>
          <p:cNvGrpSpPr/>
          <p:nvPr/>
        </p:nvGrpSpPr>
        <p:grpSpPr>
          <a:xfrm>
            <a:off x="1524000" y="1295400"/>
            <a:ext cx="990600" cy="1162662"/>
            <a:chOff x="685800" y="1676400"/>
            <a:chExt cx="990600" cy="1162662"/>
          </a:xfrm>
        </p:grpSpPr>
        <p:pic>
          <p:nvPicPr>
            <p:cNvPr id="46" name="Picture 21" descr="Server"/>
            <p:cNvPicPr>
              <a:picLocks noChangeAspect="1" noChangeArrowheads="1"/>
            </p:cNvPicPr>
            <p:nvPr/>
          </p:nvPicPr>
          <p:blipFill>
            <a:blip r:embed="rId5"/>
            <a:srcRect/>
            <a:stretch>
              <a:fillRect/>
            </a:stretch>
          </p:blipFill>
          <p:spPr bwMode="auto">
            <a:xfrm>
              <a:off x="865188" y="1676400"/>
              <a:ext cx="788988" cy="1162662"/>
            </a:xfrm>
            <a:prstGeom prst="rect">
              <a:avLst/>
            </a:prstGeom>
            <a:noFill/>
          </p:spPr>
        </p:pic>
        <p:grpSp>
          <p:nvGrpSpPr>
            <p:cNvPr id="20" name="Group 24"/>
            <p:cNvGrpSpPr/>
            <p:nvPr/>
          </p:nvGrpSpPr>
          <p:grpSpPr>
            <a:xfrm>
              <a:off x="685800" y="1676400"/>
              <a:ext cx="533400" cy="457200"/>
              <a:chOff x="7239000" y="3124200"/>
              <a:chExt cx="1143000" cy="1081088"/>
            </a:xfrm>
          </p:grpSpPr>
          <p:pic>
            <p:nvPicPr>
              <p:cNvPr id="66"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67"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21" name="Group 25"/>
            <p:cNvGrpSpPr/>
            <p:nvPr/>
          </p:nvGrpSpPr>
          <p:grpSpPr>
            <a:xfrm>
              <a:off x="838200" y="1828800"/>
              <a:ext cx="533400" cy="457200"/>
              <a:chOff x="7239000" y="3124200"/>
              <a:chExt cx="1143000" cy="1081088"/>
            </a:xfrm>
          </p:grpSpPr>
          <p:pic>
            <p:nvPicPr>
              <p:cNvPr id="64"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65"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22" name="Group 28"/>
            <p:cNvGrpSpPr/>
            <p:nvPr/>
          </p:nvGrpSpPr>
          <p:grpSpPr>
            <a:xfrm>
              <a:off x="990600" y="1981200"/>
              <a:ext cx="533400" cy="457200"/>
              <a:chOff x="7239000" y="3124200"/>
              <a:chExt cx="1143000" cy="1081088"/>
            </a:xfrm>
          </p:grpSpPr>
          <p:pic>
            <p:nvPicPr>
              <p:cNvPr id="62"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63"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25" name="Group 31"/>
            <p:cNvGrpSpPr/>
            <p:nvPr/>
          </p:nvGrpSpPr>
          <p:grpSpPr>
            <a:xfrm>
              <a:off x="1143000" y="2133600"/>
              <a:ext cx="533400" cy="457200"/>
              <a:chOff x="7239000" y="3124200"/>
              <a:chExt cx="1143000" cy="1081088"/>
            </a:xfrm>
          </p:grpSpPr>
          <p:pic>
            <p:nvPicPr>
              <p:cNvPr id="60"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61"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26" name="Group 34"/>
            <p:cNvGrpSpPr/>
            <p:nvPr/>
          </p:nvGrpSpPr>
          <p:grpSpPr>
            <a:xfrm>
              <a:off x="1143000" y="2209800"/>
              <a:ext cx="533400" cy="457200"/>
              <a:chOff x="7239000" y="3124200"/>
              <a:chExt cx="1143000" cy="1081088"/>
            </a:xfrm>
          </p:grpSpPr>
          <p:pic>
            <p:nvPicPr>
              <p:cNvPr id="58"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59"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29" name="Group 37"/>
            <p:cNvGrpSpPr/>
            <p:nvPr/>
          </p:nvGrpSpPr>
          <p:grpSpPr>
            <a:xfrm>
              <a:off x="685800" y="1905000"/>
              <a:ext cx="533400" cy="457200"/>
              <a:chOff x="7239000" y="3124200"/>
              <a:chExt cx="1143000" cy="1081088"/>
            </a:xfrm>
          </p:grpSpPr>
          <p:pic>
            <p:nvPicPr>
              <p:cNvPr id="56"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57"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32" name="Group 40"/>
            <p:cNvGrpSpPr/>
            <p:nvPr/>
          </p:nvGrpSpPr>
          <p:grpSpPr>
            <a:xfrm>
              <a:off x="914400" y="2057400"/>
              <a:ext cx="533400" cy="457200"/>
              <a:chOff x="7239000" y="3124200"/>
              <a:chExt cx="1143000" cy="1081088"/>
            </a:xfrm>
          </p:grpSpPr>
          <p:pic>
            <p:nvPicPr>
              <p:cNvPr id="54"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55"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grpSp>
        <p:nvGrpSpPr>
          <p:cNvPr id="35" name="Group 67"/>
          <p:cNvGrpSpPr/>
          <p:nvPr/>
        </p:nvGrpSpPr>
        <p:grpSpPr>
          <a:xfrm>
            <a:off x="2590800" y="1219200"/>
            <a:ext cx="990600" cy="1162662"/>
            <a:chOff x="685800" y="1676400"/>
            <a:chExt cx="990600" cy="1162662"/>
          </a:xfrm>
        </p:grpSpPr>
        <p:pic>
          <p:nvPicPr>
            <p:cNvPr id="69" name="Picture 21" descr="Server"/>
            <p:cNvPicPr>
              <a:picLocks noChangeAspect="1" noChangeArrowheads="1"/>
            </p:cNvPicPr>
            <p:nvPr/>
          </p:nvPicPr>
          <p:blipFill>
            <a:blip r:embed="rId5"/>
            <a:srcRect/>
            <a:stretch>
              <a:fillRect/>
            </a:stretch>
          </p:blipFill>
          <p:spPr bwMode="auto">
            <a:xfrm>
              <a:off x="865188" y="1676400"/>
              <a:ext cx="788988" cy="1162662"/>
            </a:xfrm>
            <a:prstGeom prst="rect">
              <a:avLst/>
            </a:prstGeom>
            <a:noFill/>
          </p:spPr>
        </p:pic>
        <p:grpSp>
          <p:nvGrpSpPr>
            <p:cNvPr id="38" name="Group 24"/>
            <p:cNvGrpSpPr/>
            <p:nvPr/>
          </p:nvGrpSpPr>
          <p:grpSpPr>
            <a:xfrm>
              <a:off x="685800" y="1676400"/>
              <a:ext cx="533400" cy="457200"/>
              <a:chOff x="7239000" y="3124200"/>
              <a:chExt cx="1143000" cy="1081088"/>
            </a:xfrm>
          </p:grpSpPr>
          <p:pic>
            <p:nvPicPr>
              <p:cNvPr id="89"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90"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41" name="Group 25"/>
            <p:cNvGrpSpPr/>
            <p:nvPr/>
          </p:nvGrpSpPr>
          <p:grpSpPr>
            <a:xfrm>
              <a:off x="838200" y="1828800"/>
              <a:ext cx="533400" cy="457200"/>
              <a:chOff x="7239000" y="3124200"/>
              <a:chExt cx="1143000" cy="1081088"/>
            </a:xfrm>
          </p:grpSpPr>
          <p:pic>
            <p:nvPicPr>
              <p:cNvPr id="87"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88"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44" name="Group 28"/>
            <p:cNvGrpSpPr/>
            <p:nvPr/>
          </p:nvGrpSpPr>
          <p:grpSpPr>
            <a:xfrm>
              <a:off x="990600" y="1981200"/>
              <a:ext cx="533400" cy="457200"/>
              <a:chOff x="7239000" y="3124200"/>
              <a:chExt cx="1143000" cy="1081088"/>
            </a:xfrm>
          </p:grpSpPr>
          <p:pic>
            <p:nvPicPr>
              <p:cNvPr id="85"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86"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45" name="Group 31"/>
            <p:cNvGrpSpPr/>
            <p:nvPr/>
          </p:nvGrpSpPr>
          <p:grpSpPr>
            <a:xfrm>
              <a:off x="1143000" y="2133600"/>
              <a:ext cx="533400" cy="457200"/>
              <a:chOff x="7239000" y="3124200"/>
              <a:chExt cx="1143000" cy="1081088"/>
            </a:xfrm>
          </p:grpSpPr>
          <p:pic>
            <p:nvPicPr>
              <p:cNvPr id="83"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84"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47" name="Group 34"/>
            <p:cNvGrpSpPr/>
            <p:nvPr/>
          </p:nvGrpSpPr>
          <p:grpSpPr>
            <a:xfrm>
              <a:off x="1143000" y="2209800"/>
              <a:ext cx="533400" cy="457200"/>
              <a:chOff x="7239000" y="3124200"/>
              <a:chExt cx="1143000" cy="1081088"/>
            </a:xfrm>
          </p:grpSpPr>
          <p:pic>
            <p:nvPicPr>
              <p:cNvPr id="81"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82"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48" name="Group 37"/>
            <p:cNvGrpSpPr/>
            <p:nvPr/>
          </p:nvGrpSpPr>
          <p:grpSpPr>
            <a:xfrm>
              <a:off x="685800" y="1905000"/>
              <a:ext cx="533400" cy="457200"/>
              <a:chOff x="7239000" y="3124200"/>
              <a:chExt cx="1143000" cy="1081088"/>
            </a:xfrm>
          </p:grpSpPr>
          <p:pic>
            <p:nvPicPr>
              <p:cNvPr id="79"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80"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49" name="Group 40"/>
            <p:cNvGrpSpPr/>
            <p:nvPr/>
          </p:nvGrpSpPr>
          <p:grpSpPr>
            <a:xfrm>
              <a:off x="914400" y="2057400"/>
              <a:ext cx="533400" cy="457200"/>
              <a:chOff x="7239000" y="3124200"/>
              <a:chExt cx="1143000" cy="1081088"/>
            </a:xfrm>
          </p:grpSpPr>
          <p:pic>
            <p:nvPicPr>
              <p:cNvPr id="77"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78"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grpSp>
        <p:nvGrpSpPr>
          <p:cNvPr id="50" name="Group 90"/>
          <p:cNvGrpSpPr/>
          <p:nvPr/>
        </p:nvGrpSpPr>
        <p:grpSpPr>
          <a:xfrm>
            <a:off x="3657600" y="1295400"/>
            <a:ext cx="990600" cy="1162662"/>
            <a:chOff x="685800" y="1676400"/>
            <a:chExt cx="990600" cy="1162662"/>
          </a:xfrm>
        </p:grpSpPr>
        <p:pic>
          <p:nvPicPr>
            <p:cNvPr id="92" name="Picture 21" descr="Server"/>
            <p:cNvPicPr>
              <a:picLocks noChangeAspect="1" noChangeArrowheads="1"/>
            </p:cNvPicPr>
            <p:nvPr/>
          </p:nvPicPr>
          <p:blipFill>
            <a:blip r:embed="rId5"/>
            <a:srcRect/>
            <a:stretch>
              <a:fillRect/>
            </a:stretch>
          </p:blipFill>
          <p:spPr bwMode="auto">
            <a:xfrm>
              <a:off x="865188" y="1676400"/>
              <a:ext cx="788988" cy="1162662"/>
            </a:xfrm>
            <a:prstGeom prst="rect">
              <a:avLst/>
            </a:prstGeom>
            <a:noFill/>
          </p:spPr>
        </p:pic>
        <p:grpSp>
          <p:nvGrpSpPr>
            <p:cNvPr id="51" name="Group 24"/>
            <p:cNvGrpSpPr/>
            <p:nvPr/>
          </p:nvGrpSpPr>
          <p:grpSpPr>
            <a:xfrm>
              <a:off x="685800" y="1676400"/>
              <a:ext cx="533400" cy="457200"/>
              <a:chOff x="7239000" y="3124200"/>
              <a:chExt cx="1143000" cy="1081088"/>
            </a:xfrm>
          </p:grpSpPr>
          <p:pic>
            <p:nvPicPr>
              <p:cNvPr id="112"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13"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52" name="Group 25"/>
            <p:cNvGrpSpPr/>
            <p:nvPr/>
          </p:nvGrpSpPr>
          <p:grpSpPr>
            <a:xfrm>
              <a:off x="838200" y="1828800"/>
              <a:ext cx="533400" cy="457200"/>
              <a:chOff x="7239000" y="3124200"/>
              <a:chExt cx="1143000" cy="1081088"/>
            </a:xfrm>
          </p:grpSpPr>
          <p:pic>
            <p:nvPicPr>
              <p:cNvPr id="110"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11"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53" name="Group 28"/>
            <p:cNvGrpSpPr/>
            <p:nvPr/>
          </p:nvGrpSpPr>
          <p:grpSpPr>
            <a:xfrm>
              <a:off x="990600" y="1981200"/>
              <a:ext cx="533400" cy="457200"/>
              <a:chOff x="7239000" y="3124200"/>
              <a:chExt cx="1143000" cy="1081088"/>
            </a:xfrm>
          </p:grpSpPr>
          <p:pic>
            <p:nvPicPr>
              <p:cNvPr id="108"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09"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68" name="Group 31"/>
            <p:cNvGrpSpPr/>
            <p:nvPr/>
          </p:nvGrpSpPr>
          <p:grpSpPr>
            <a:xfrm>
              <a:off x="1143000" y="2133600"/>
              <a:ext cx="533400" cy="457200"/>
              <a:chOff x="7239000" y="3124200"/>
              <a:chExt cx="1143000" cy="1081088"/>
            </a:xfrm>
          </p:grpSpPr>
          <p:pic>
            <p:nvPicPr>
              <p:cNvPr id="106"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07"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70" name="Group 34"/>
            <p:cNvGrpSpPr/>
            <p:nvPr/>
          </p:nvGrpSpPr>
          <p:grpSpPr>
            <a:xfrm>
              <a:off x="1143000" y="2209800"/>
              <a:ext cx="533400" cy="457200"/>
              <a:chOff x="7239000" y="3124200"/>
              <a:chExt cx="1143000" cy="1081088"/>
            </a:xfrm>
          </p:grpSpPr>
          <p:pic>
            <p:nvPicPr>
              <p:cNvPr id="104"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05"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71" name="Group 37"/>
            <p:cNvGrpSpPr/>
            <p:nvPr/>
          </p:nvGrpSpPr>
          <p:grpSpPr>
            <a:xfrm>
              <a:off x="685800" y="1905000"/>
              <a:ext cx="533400" cy="457200"/>
              <a:chOff x="7239000" y="3124200"/>
              <a:chExt cx="1143000" cy="1081088"/>
            </a:xfrm>
          </p:grpSpPr>
          <p:pic>
            <p:nvPicPr>
              <p:cNvPr id="102"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03"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72" name="Group 40"/>
            <p:cNvGrpSpPr/>
            <p:nvPr/>
          </p:nvGrpSpPr>
          <p:grpSpPr>
            <a:xfrm>
              <a:off x="914400" y="2057400"/>
              <a:ext cx="533400" cy="457200"/>
              <a:chOff x="7239000" y="3124200"/>
              <a:chExt cx="1143000" cy="1081088"/>
            </a:xfrm>
          </p:grpSpPr>
          <p:pic>
            <p:nvPicPr>
              <p:cNvPr id="100"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01"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grpSp>
        <p:nvGrpSpPr>
          <p:cNvPr id="73" name="Group 113"/>
          <p:cNvGrpSpPr/>
          <p:nvPr/>
        </p:nvGrpSpPr>
        <p:grpSpPr>
          <a:xfrm>
            <a:off x="4724400" y="1219200"/>
            <a:ext cx="990600" cy="1162662"/>
            <a:chOff x="685800" y="1676400"/>
            <a:chExt cx="990600" cy="1162662"/>
          </a:xfrm>
        </p:grpSpPr>
        <p:pic>
          <p:nvPicPr>
            <p:cNvPr id="115" name="Picture 21" descr="Server"/>
            <p:cNvPicPr>
              <a:picLocks noChangeAspect="1" noChangeArrowheads="1"/>
            </p:cNvPicPr>
            <p:nvPr/>
          </p:nvPicPr>
          <p:blipFill>
            <a:blip r:embed="rId5"/>
            <a:srcRect/>
            <a:stretch>
              <a:fillRect/>
            </a:stretch>
          </p:blipFill>
          <p:spPr bwMode="auto">
            <a:xfrm>
              <a:off x="865188" y="1676400"/>
              <a:ext cx="788988" cy="1162662"/>
            </a:xfrm>
            <a:prstGeom prst="rect">
              <a:avLst/>
            </a:prstGeom>
            <a:noFill/>
          </p:spPr>
        </p:pic>
        <p:grpSp>
          <p:nvGrpSpPr>
            <p:cNvPr id="74" name="Group 24"/>
            <p:cNvGrpSpPr/>
            <p:nvPr/>
          </p:nvGrpSpPr>
          <p:grpSpPr>
            <a:xfrm>
              <a:off x="685800" y="1676400"/>
              <a:ext cx="533400" cy="457200"/>
              <a:chOff x="7239000" y="3124200"/>
              <a:chExt cx="1143000" cy="1081088"/>
            </a:xfrm>
          </p:grpSpPr>
          <p:pic>
            <p:nvPicPr>
              <p:cNvPr id="135"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36"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75" name="Group 25"/>
            <p:cNvGrpSpPr/>
            <p:nvPr/>
          </p:nvGrpSpPr>
          <p:grpSpPr>
            <a:xfrm>
              <a:off x="838200" y="1828800"/>
              <a:ext cx="533400" cy="457200"/>
              <a:chOff x="7239000" y="3124200"/>
              <a:chExt cx="1143000" cy="1081088"/>
            </a:xfrm>
          </p:grpSpPr>
          <p:pic>
            <p:nvPicPr>
              <p:cNvPr id="133"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34"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76" name="Group 28"/>
            <p:cNvGrpSpPr/>
            <p:nvPr/>
          </p:nvGrpSpPr>
          <p:grpSpPr>
            <a:xfrm>
              <a:off x="990600" y="1981200"/>
              <a:ext cx="533400" cy="457200"/>
              <a:chOff x="7239000" y="3124200"/>
              <a:chExt cx="1143000" cy="1081088"/>
            </a:xfrm>
          </p:grpSpPr>
          <p:pic>
            <p:nvPicPr>
              <p:cNvPr id="131"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32"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91" name="Group 31"/>
            <p:cNvGrpSpPr/>
            <p:nvPr/>
          </p:nvGrpSpPr>
          <p:grpSpPr>
            <a:xfrm>
              <a:off x="1143000" y="2133600"/>
              <a:ext cx="533400" cy="457200"/>
              <a:chOff x="7239000" y="3124200"/>
              <a:chExt cx="1143000" cy="1081088"/>
            </a:xfrm>
          </p:grpSpPr>
          <p:pic>
            <p:nvPicPr>
              <p:cNvPr id="129"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30"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93" name="Group 34"/>
            <p:cNvGrpSpPr/>
            <p:nvPr/>
          </p:nvGrpSpPr>
          <p:grpSpPr>
            <a:xfrm>
              <a:off x="1143000" y="2209800"/>
              <a:ext cx="533400" cy="457200"/>
              <a:chOff x="7239000" y="3124200"/>
              <a:chExt cx="1143000" cy="1081088"/>
            </a:xfrm>
          </p:grpSpPr>
          <p:pic>
            <p:nvPicPr>
              <p:cNvPr id="127"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28"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94" name="Group 37"/>
            <p:cNvGrpSpPr/>
            <p:nvPr/>
          </p:nvGrpSpPr>
          <p:grpSpPr>
            <a:xfrm>
              <a:off x="685800" y="1905000"/>
              <a:ext cx="533400" cy="457200"/>
              <a:chOff x="7239000" y="3124200"/>
              <a:chExt cx="1143000" cy="1081088"/>
            </a:xfrm>
          </p:grpSpPr>
          <p:pic>
            <p:nvPicPr>
              <p:cNvPr id="125"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26"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95" name="Group 40"/>
            <p:cNvGrpSpPr/>
            <p:nvPr/>
          </p:nvGrpSpPr>
          <p:grpSpPr>
            <a:xfrm>
              <a:off x="914400" y="2057400"/>
              <a:ext cx="533400" cy="457200"/>
              <a:chOff x="7239000" y="3124200"/>
              <a:chExt cx="1143000" cy="1081088"/>
            </a:xfrm>
          </p:grpSpPr>
          <p:pic>
            <p:nvPicPr>
              <p:cNvPr id="123"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24"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grpSp>
        <p:nvGrpSpPr>
          <p:cNvPr id="96" name="Group 136"/>
          <p:cNvGrpSpPr/>
          <p:nvPr/>
        </p:nvGrpSpPr>
        <p:grpSpPr>
          <a:xfrm>
            <a:off x="5943600" y="1219200"/>
            <a:ext cx="990600" cy="1162662"/>
            <a:chOff x="685800" y="1676400"/>
            <a:chExt cx="990600" cy="1162662"/>
          </a:xfrm>
        </p:grpSpPr>
        <p:pic>
          <p:nvPicPr>
            <p:cNvPr id="138" name="Picture 21" descr="Server"/>
            <p:cNvPicPr>
              <a:picLocks noChangeAspect="1" noChangeArrowheads="1"/>
            </p:cNvPicPr>
            <p:nvPr/>
          </p:nvPicPr>
          <p:blipFill>
            <a:blip r:embed="rId5"/>
            <a:srcRect/>
            <a:stretch>
              <a:fillRect/>
            </a:stretch>
          </p:blipFill>
          <p:spPr bwMode="auto">
            <a:xfrm>
              <a:off x="865188" y="1676400"/>
              <a:ext cx="788988" cy="1162662"/>
            </a:xfrm>
            <a:prstGeom prst="rect">
              <a:avLst/>
            </a:prstGeom>
            <a:noFill/>
          </p:spPr>
        </p:pic>
        <p:grpSp>
          <p:nvGrpSpPr>
            <p:cNvPr id="97" name="Group 24"/>
            <p:cNvGrpSpPr/>
            <p:nvPr/>
          </p:nvGrpSpPr>
          <p:grpSpPr>
            <a:xfrm>
              <a:off x="685800" y="1676400"/>
              <a:ext cx="533400" cy="457200"/>
              <a:chOff x="7239000" y="3124200"/>
              <a:chExt cx="1143000" cy="1081088"/>
            </a:xfrm>
          </p:grpSpPr>
          <p:pic>
            <p:nvPicPr>
              <p:cNvPr id="158"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59"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98" name="Group 25"/>
            <p:cNvGrpSpPr/>
            <p:nvPr/>
          </p:nvGrpSpPr>
          <p:grpSpPr>
            <a:xfrm>
              <a:off x="838200" y="1828800"/>
              <a:ext cx="533400" cy="457200"/>
              <a:chOff x="7239000" y="3124200"/>
              <a:chExt cx="1143000" cy="1081088"/>
            </a:xfrm>
          </p:grpSpPr>
          <p:pic>
            <p:nvPicPr>
              <p:cNvPr id="156"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57"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99" name="Group 28"/>
            <p:cNvGrpSpPr/>
            <p:nvPr/>
          </p:nvGrpSpPr>
          <p:grpSpPr>
            <a:xfrm>
              <a:off x="990600" y="1981200"/>
              <a:ext cx="533400" cy="457200"/>
              <a:chOff x="7239000" y="3124200"/>
              <a:chExt cx="1143000" cy="1081088"/>
            </a:xfrm>
          </p:grpSpPr>
          <p:pic>
            <p:nvPicPr>
              <p:cNvPr id="154"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55"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14" name="Group 31"/>
            <p:cNvGrpSpPr/>
            <p:nvPr/>
          </p:nvGrpSpPr>
          <p:grpSpPr>
            <a:xfrm>
              <a:off x="1143000" y="2133600"/>
              <a:ext cx="533400" cy="457200"/>
              <a:chOff x="7239000" y="3124200"/>
              <a:chExt cx="1143000" cy="1081088"/>
            </a:xfrm>
          </p:grpSpPr>
          <p:pic>
            <p:nvPicPr>
              <p:cNvPr id="152"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53"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16" name="Group 34"/>
            <p:cNvGrpSpPr/>
            <p:nvPr/>
          </p:nvGrpSpPr>
          <p:grpSpPr>
            <a:xfrm>
              <a:off x="1143000" y="2209800"/>
              <a:ext cx="533400" cy="457200"/>
              <a:chOff x="7239000" y="3124200"/>
              <a:chExt cx="1143000" cy="1081088"/>
            </a:xfrm>
          </p:grpSpPr>
          <p:pic>
            <p:nvPicPr>
              <p:cNvPr id="150"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51"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17" name="Group 37"/>
            <p:cNvGrpSpPr/>
            <p:nvPr/>
          </p:nvGrpSpPr>
          <p:grpSpPr>
            <a:xfrm>
              <a:off x="685800" y="1905000"/>
              <a:ext cx="533400" cy="457200"/>
              <a:chOff x="7239000" y="3124200"/>
              <a:chExt cx="1143000" cy="1081088"/>
            </a:xfrm>
          </p:grpSpPr>
          <p:pic>
            <p:nvPicPr>
              <p:cNvPr id="148"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49"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18" name="Group 40"/>
            <p:cNvGrpSpPr/>
            <p:nvPr/>
          </p:nvGrpSpPr>
          <p:grpSpPr>
            <a:xfrm>
              <a:off x="914400" y="2057400"/>
              <a:ext cx="533400" cy="457200"/>
              <a:chOff x="7239000" y="3124200"/>
              <a:chExt cx="1143000" cy="1081088"/>
            </a:xfrm>
          </p:grpSpPr>
          <p:pic>
            <p:nvPicPr>
              <p:cNvPr id="146"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47"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grpSp>
        <p:nvGrpSpPr>
          <p:cNvPr id="119" name="Group 159"/>
          <p:cNvGrpSpPr/>
          <p:nvPr/>
        </p:nvGrpSpPr>
        <p:grpSpPr>
          <a:xfrm>
            <a:off x="7162800" y="1600200"/>
            <a:ext cx="990600" cy="1162662"/>
            <a:chOff x="685800" y="1676400"/>
            <a:chExt cx="990600" cy="1162662"/>
          </a:xfrm>
        </p:grpSpPr>
        <p:pic>
          <p:nvPicPr>
            <p:cNvPr id="161" name="Picture 21" descr="Server"/>
            <p:cNvPicPr>
              <a:picLocks noChangeAspect="1" noChangeArrowheads="1"/>
            </p:cNvPicPr>
            <p:nvPr/>
          </p:nvPicPr>
          <p:blipFill>
            <a:blip r:embed="rId5"/>
            <a:srcRect/>
            <a:stretch>
              <a:fillRect/>
            </a:stretch>
          </p:blipFill>
          <p:spPr bwMode="auto">
            <a:xfrm>
              <a:off x="865188" y="1676400"/>
              <a:ext cx="788988" cy="1162662"/>
            </a:xfrm>
            <a:prstGeom prst="rect">
              <a:avLst/>
            </a:prstGeom>
            <a:noFill/>
          </p:spPr>
        </p:pic>
        <p:grpSp>
          <p:nvGrpSpPr>
            <p:cNvPr id="120" name="Group 24"/>
            <p:cNvGrpSpPr/>
            <p:nvPr/>
          </p:nvGrpSpPr>
          <p:grpSpPr>
            <a:xfrm>
              <a:off x="685800" y="1676400"/>
              <a:ext cx="533400" cy="457200"/>
              <a:chOff x="7239000" y="3124200"/>
              <a:chExt cx="1143000" cy="1081088"/>
            </a:xfrm>
          </p:grpSpPr>
          <p:pic>
            <p:nvPicPr>
              <p:cNvPr id="181"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82"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21" name="Group 25"/>
            <p:cNvGrpSpPr/>
            <p:nvPr/>
          </p:nvGrpSpPr>
          <p:grpSpPr>
            <a:xfrm>
              <a:off x="838200" y="1828800"/>
              <a:ext cx="533400" cy="457200"/>
              <a:chOff x="7239000" y="3124200"/>
              <a:chExt cx="1143000" cy="1081088"/>
            </a:xfrm>
          </p:grpSpPr>
          <p:pic>
            <p:nvPicPr>
              <p:cNvPr id="179"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80"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22" name="Group 28"/>
            <p:cNvGrpSpPr/>
            <p:nvPr/>
          </p:nvGrpSpPr>
          <p:grpSpPr>
            <a:xfrm>
              <a:off x="990600" y="1981200"/>
              <a:ext cx="533400" cy="457200"/>
              <a:chOff x="7239000" y="3124200"/>
              <a:chExt cx="1143000" cy="1081088"/>
            </a:xfrm>
          </p:grpSpPr>
          <p:pic>
            <p:nvPicPr>
              <p:cNvPr id="177"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78"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024" name="Group 31"/>
            <p:cNvGrpSpPr/>
            <p:nvPr/>
          </p:nvGrpSpPr>
          <p:grpSpPr>
            <a:xfrm>
              <a:off x="1143000" y="2133600"/>
              <a:ext cx="533400" cy="457200"/>
              <a:chOff x="7239000" y="3124200"/>
              <a:chExt cx="1143000" cy="1081088"/>
            </a:xfrm>
          </p:grpSpPr>
          <p:pic>
            <p:nvPicPr>
              <p:cNvPr id="175"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76"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025" name="Group 34"/>
            <p:cNvGrpSpPr/>
            <p:nvPr/>
          </p:nvGrpSpPr>
          <p:grpSpPr>
            <a:xfrm>
              <a:off x="1143000" y="2209800"/>
              <a:ext cx="533400" cy="457200"/>
              <a:chOff x="7239000" y="3124200"/>
              <a:chExt cx="1143000" cy="1081088"/>
            </a:xfrm>
          </p:grpSpPr>
          <p:pic>
            <p:nvPicPr>
              <p:cNvPr id="173"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74"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027" name="Group 37"/>
            <p:cNvGrpSpPr/>
            <p:nvPr/>
          </p:nvGrpSpPr>
          <p:grpSpPr>
            <a:xfrm>
              <a:off x="685800" y="1905000"/>
              <a:ext cx="533400" cy="457200"/>
              <a:chOff x="7239000" y="3124200"/>
              <a:chExt cx="1143000" cy="1081088"/>
            </a:xfrm>
          </p:grpSpPr>
          <p:pic>
            <p:nvPicPr>
              <p:cNvPr id="171"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72"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nvGrpSpPr>
            <p:cNvPr id="1028" name="Group 40"/>
            <p:cNvGrpSpPr/>
            <p:nvPr/>
          </p:nvGrpSpPr>
          <p:grpSpPr>
            <a:xfrm>
              <a:off x="914400" y="2057400"/>
              <a:ext cx="533400" cy="457200"/>
              <a:chOff x="7239000" y="3124200"/>
              <a:chExt cx="1143000" cy="1081088"/>
            </a:xfrm>
          </p:grpSpPr>
          <p:pic>
            <p:nvPicPr>
              <p:cNvPr id="169" name="Rectangle 106526"/>
              <p:cNvPicPr>
                <a:picLocks noChangeAspect="1" noChangeArrowheads="1"/>
              </p:cNvPicPr>
              <p:nvPr/>
            </p:nvPicPr>
            <p:blipFill>
              <a:blip r:embed="rId6"/>
              <a:srcRect/>
              <a:stretch>
                <a:fillRect/>
              </a:stretch>
            </p:blipFill>
            <p:spPr bwMode="auto">
              <a:xfrm flipH="1">
                <a:off x="7434315" y="3124200"/>
                <a:ext cx="947685" cy="972430"/>
              </a:xfrm>
              <a:prstGeom prst="rect">
                <a:avLst/>
              </a:prstGeom>
              <a:noFill/>
              <a:ln w="9525">
                <a:noFill/>
                <a:miter lim="800000"/>
                <a:headEnd/>
                <a:tailEnd/>
              </a:ln>
            </p:spPr>
          </p:pic>
          <p:pic>
            <p:nvPicPr>
              <p:cNvPr id="170" name="Rectangle 106527"/>
              <p:cNvPicPr>
                <a:picLocks noChangeAspect="1" noChangeArrowheads="1"/>
              </p:cNvPicPr>
              <p:nvPr/>
            </p:nvPicPr>
            <p:blipFill>
              <a:blip r:embed="rId7"/>
              <a:srcRect/>
              <a:stretch>
                <a:fillRect/>
              </a:stretch>
            </p:blipFill>
            <p:spPr bwMode="auto">
              <a:xfrm flipH="1">
                <a:off x="7239000" y="3536879"/>
                <a:ext cx="793975" cy="668409"/>
              </a:xfrm>
              <a:prstGeom prst="rect">
                <a:avLst/>
              </a:prstGeom>
              <a:noFill/>
              <a:ln w="9525">
                <a:noFill/>
                <a:miter lim="800000"/>
                <a:headEnd/>
                <a:tailEnd/>
              </a:ln>
            </p:spPr>
          </p:pic>
        </p:grpSp>
      </p:grpSp>
      <p:sp>
        <p:nvSpPr>
          <p:cNvPr id="193" name="Down Arrow 192"/>
          <p:cNvSpPr/>
          <p:nvPr/>
        </p:nvSpPr>
        <p:spPr>
          <a:xfrm flipH="1">
            <a:off x="609600" y="2971800"/>
            <a:ext cx="6858000" cy="1981200"/>
          </a:xfrm>
          <a:prstGeom prst="downArrow">
            <a:avLst>
              <a:gd name="adj1" fmla="val 50000"/>
              <a:gd name="adj2" fmla="val 42023"/>
            </a:avLst>
          </a:prstGeom>
          <a:solidFill>
            <a:schemeClr val="accent2"/>
          </a:solidFill>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solidFill>
                  <a:schemeClr val="tx1"/>
                </a:solidFill>
              </a:rPr>
              <a:t>SMB requests for file operations, simulating home folder workload</a:t>
            </a:r>
          </a:p>
          <a:p>
            <a:pPr algn="ctr"/>
            <a:r>
              <a:rPr lang="en-US" dirty="0" smtClean="0">
                <a:solidFill>
                  <a:schemeClr val="tx1"/>
                </a:solidFill>
              </a:rPr>
              <a:t>e.g. open, save, browse etc</a:t>
            </a:r>
            <a:endParaRPr lang="en-US" dirty="0">
              <a:solidFill>
                <a:schemeClr val="tx1"/>
              </a:solidFill>
            </a:endParaRPr>
          </a:p>
        </p:txBody>
      </p:sp>
      <p:pic>
        <p:nvPicPr>
          <p:cNvPr id="1026" name="Picture 2" descr="C:\Users\jianyan\AppData\Local\Microsoft\Windows\Temporary Internet Files\Content.IE5\XC53O6J6\MCj02154920000[1].wmf"/>
          <p:cNvPicPr>
            <a:picLocks noChangeAspect="1" noChangeArrowheads="1"/>
          </p:cNvPicPr>
          <p:nvPr/>
        </p:nvPicPr>
        <p:blipFill>
          <a:blip r:embed="rId8"/>
          <a:srcRect/>
          <a:stretch>
            <a:fillRect/>
          </a:stretch>
        </p:blipFill>
        <p:spPr bwMode="auto">
          <a:xfrm>
            <a:off x="6019800" y="2590800"/>
            <a:ext cx="1466802" cy="1032165"/>
          </a:xfrm>
          <a:prstGeom prst="rect">
            <a:avLst/>
          </a:prstGeom>
          <a:noFill/>
        </p:spPr>
      </p:pic>
      <p:pic>
        <p:nvPicPr>
          <p:cNvPr id="1029" name="Picture 5" descr="C:\Users\jianyan\AppData\Local\Microsoft\Windows\Temporary Internet Files\Content.IE5\U8ZOD2BN\MCj00886220000[1].wmf" hidden="1"/>
          <p:cNvPicPr>
            <a:picLocks noChangeAspect="1" noChangeArrowheads="1"/>
          </p:cNvPicPr>
          <p:nvPr/>
        </p:nvPicPr>
        <p:blipFill>
          <a:blip r:embed="rId9"/>
          <a:srcRect/>
          <a:stretch>
            <a:fillRect/>
          </a:stretch>
        </p:blipFill>
        <p:spPr bwMode="auto">
          <a:xfrm>
            <a:off x="2286000" y="4876800"/>
            <a:ext cx="1065212" cy="1202276"/>
          </a:xfrm>
          <a:prstGeom prst="rect">
            <a:avLst/>
          </a:prstGeom>
          <a:noFill/>
        </p:spPr>
      </p:pic>
      <p:pic>
        <p:nvPicPr>
          <p:cNvPr id="1030" name="Picture 2" descr="C:\Users\drewm\AppData\Local\Microsoft\Windows\Temporary Internet Files\Content.IE5\BUV632TS\00030045[1].wmf"/>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2201863" y="5013841"/>
            <a:ext cx="971729" cy="1085334"/>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308805215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Oval 77"/>
          <p:cNvSpPr/>
          <p:nvPr/>
        </p:nvSpPr>
        <p:spPr>
          <a:xfrm>
            <a:off x="533399" y="2836307"/>
            <a:ext cx="5876925" cy="3733800"/>
          </a:xfrm>
          <a:prstGeom prst="ellipse">
            <a:avLst/>
          </a:prstGeom>
          <a:solidFill>
            <a:schemeClr val="accent2">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Picture 19" descr="Server applicance"/>
          <p:cNvPicPr>
            <a:picLocks noGrp="1" noChangeAspect="1" noChangeArrowheads="1"/>
          </p:cNvPicPr>
          <p:nvPr>
            <p:ph idx="1"/>
          </p:nvPr>
        </p:nvPicPr>
        <p:blipFill>
          <a:blip r:embed="rId3"/>
          <a:srcRect/>
          <a:stretch>
            <a:fillRect/>
          </a:stretch>
        </p:blipFill>
        <p:spPr bwMode="auto">
          <a:xfrm>
            <a:off x="2590800" y="2895600"/>
            <a:ext cx="1395720" cy="990600"/>
          </a:xfrm>
          <a:prstGeom prst="rect">
            <a:avLst/>
          </a:prstGeom>
          <a:noFill/>
        </p:spPr>
      </p:pic>
      <p:cxnSp>
        <p:nvCxnSpPr>
          <p:cNvPr id="12" name="Straight Connector 11"/>
          <p:cNvCxnSpPr/>
          <p:nvPr/>
        </p:nvCxnSpPr>
        <p:spPr bwMode="auto">
          <a:xfrm rot="5400000">
            <a:off x="2858294" y="4304506"/>
            <a:ext cx="533400" cy="1588"/>
          </a:xfrm>
          <a:prstGeom prst="line">
            <a:avLst/>
          </a:prstGeom>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bwMode="auto">
          <a:xfrm rot="5400000">
            <a:off x="4648994" y="4342606"/>
            <a:ext cx="457200" cy="1588"/>
          </a:xfrm>
          <a:prstGeom prst="line">
            <a:avLst/>
          </a:prstGeom>
        </p:spPr>
        <p:style>
          <a:lnRef idx="3">
            <a:schemeClr val="dk1"/>
          </a:lnRef>
          <a:fillRef idx="0">
            <a:schemeClr val="dk1"/>
          </a:fillRef>
          <a:effectRef idx="2">
            <a:schemeClr val="dk1"/>
          </a:effectRef>
          <a:fontRef idx="minor">
            <a:schemeClr val="tx1"/>
          </a:fontRef>
        </p:style>
      </p:cxnSp>
      <p:cxnSp>
        <p:nvCxnSpPr>
          <p:cNvPr id="14" name="Straight Connector 13"/>
          <p:cNvCxnSpPr/>
          <p:nvPr/>
        </p:nvCxnSpPr>
        <p:spPr bwMode="auto">
          <a:xfrm>
            <a:off x="1828800" y="4570412"/>
            <a:ext cx="3048000" cy="1588"/>
          </a:xfrm>
          <a:prstGeom prst="line">
            <a:avLst/>
          </a:prstGeom>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bwMode="auto">
          <a:xfrm rot="5400000">
            <a:off x="2058194" y="5104606"/>
            <a:ext cx="1066800" cy="1588"/>
          </a:xfrm>
          <a:prstGeom prst="line">
            <a:avLst/>
          </a:prstGeom>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bwMode="auto">
          <a:xfrm rot="5400000">
            <a:off x="2896394" y="5104606"/>
            <a:ext cx="1066800" cy="1588"/>
          </a:xfrm>
          <a:prstGeom prst="line">
            <a:avLst/>
          </a:prstGeom>
        </p:spPr>
        <p:style>
          <a:lnRef idx="3">
            <a:schemeClr val="dk1"/>
          </a:lnRef>
          <a:fillRef idx="0">
            <a:schemeClr val="dk1"/>
          </a:fillRef>
          <a:effectRef idx="2">
            <a:schemeClr val="dk1"/>
          </a:effectRef>
          <a:fontRef idx="minor">
            <a:schemeClr val="tx1"/>
          </a:fontRef>
        </p:style>
      </p:cxnSp>
      <p:cxnSp>
        <p:nvCxnSpPr>
          <p:cNvPr id="17" name="Straight Connector 16"/>
          <p:cNvCxnSpPr/>
          <p:nvPr/>
        </p:nvCxnSpPr>
        <p:spPr bwMode="auto">
          <a:xfrm rot="5400000">
            <a:off x="3734594" y="5104606"/>
            <a:ext cx="1066800" cy="1588"/>
          </a:xfrm>
          <a:prstGeom prst="line">
            <a:avLst/>
          </a:prstGeom>
        </p:spPr>
        <p:style>
          <a:lnRef idx="3">
            <a:schemeClr val="dk1"/>
          </a:lnRef>
          <a:fillRef idx="0">
            <a:schemeClr val="dk1"/>
          </a:fillRef>
          <a:effectRef idx="2">
            <a:schemeClr val="dk1"/>
          </a:effectRef>
          <a:fontRef idx="minor">
            <a:schemeClr val="tx1"/>
          </a:fontRef>
        </p:style>
      </p:cxnSp>
      <p:sp>
        <p:nvSpPr>
          <p:cNvPr id="25" name="Flowchart: Magnetic Disk 24"/>
          <p:cNvSpPr/>
          <p:nvPr/>
        </p:nvSpPr>
        <p:spPr>
          <a:xfrm>
            <a:off x="2514600" y="3429000"/>
            <a:ext cx="457200" cy="457200"/>
          </a:xfrm>
          <a:prstGeom prst="flowChartMagneticDisk">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26" name="Flowchart: Magnetic Disk 25"/>
          <p:cNvSpPr/>
          <p:nvPr/>
        </p:nvSpPr>
        <p:spPr>
          <a:xfrm>
            <a:off x="2743200" y="3505200"/>
            <a:ext cx="457200" cy="457200"/>
          </a:xfrm>
          <a:prstGeom prst="flowChartMagneticDisk">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27" name="Flowchart: Magnetic Disk 26"/>
          <p:cNvSpPr/>
          <p:nvPr/>
        </p:nvSpPr>
        <p:spPr>
          <a:xfrm>
            <a:off x="2971800" y="3581400"/>
            <a:ext cx="457200" cy="457200"/>
          </a:xfrm>
          <a:prstGeom prst="flowChartMagneticDisk">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28" name="Flowchart: Magnetic Disk 27"/>
          <p:cNvSpPr/>
          <p:nvPr/>
        </p:nvSpPr>
        <p:spPr>
          <a:xfrm>
            <a:off x="3276600" y="3657600"/>
            <a:ext cx="457200" cy="457200"/>
          </a:xfrm>
          <a:prstGeom prst="flowChartMagneticDisk">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29" name="TextBox 28"/>
          <p:cNvSpPr txBox="1"/>
          <p:nvPr/>
        </p:nvSpPr>
        <p:spPr>
          <a:xfrm>
            <a:off x="3124200" y="4264025"/>
            <a:ext cx="1905000" cy="307975"/>
          </a:xfrm>
          <a:prstGeom prst="rect">
            <a:avLst/>
          </a:prstGeom>
          <a:noFill/>
        </p:spPr>
        <p:txBody>
          <a:bodyPr>
            <a:spAutoFit/>
          </a:bodyPr>
          <a:lstStyle/>
          <a:p>
            <a:pPr>
              <a:defRPr/>
            </a:pPr>
            <a:r>
              <a:rPr lang="en-US" sz="1400" dirty="0">
                <a:latin typeface="+mn-lt"/>
                <a:cs typeface="+mn-cs"/>
              </a:rPr>
              <a:t>Network 1 - Control</a:t>
            </a:r>
          </a:p>
        </p:txBody>
      </p:sp>
      <p:sp>
        <p:nvSpPr>
          <p:cNvPr id="30" name="TextBox 29"/>
          <p:cNvSpPr txBox="1"/>
          <p:nvPr/>
        </p:nvSpPr>
        <p:spPr>
          <a:xfrm>
            <a:off x="2362200" y="4800600"/>
            <a:ext cx="1524000" cy="307975"/>
          </a:xfrm>
          <a:prstGeom prst="rect">
            <a:avLst/>
          </a:prstGeom>
          <a:noFill/>
        </p:spPr>
        <p:txBody>
          <a:bodyPr>
            <a:spAutoFit/>
          </a:bodyPr>
          <a:lstStyle/>
          <a:p>
            <a:pPr>
              <a:defRPr/>
            </a:pPr>
            <a:r>
              <a:rPr lang="en-US" sz="1400" dirty="0">
                <a:latin typeface="+mn-lt"/>
                <a:cs typeface="+mn-cs"/>
              </a:rPr>
              <a:t>Network 2 - Data</a:t>
            </a:r>
          </a:p>
        </p:txBody>
      </p:sp>
      <p:grpSp>
        <p:nvGrpSpPr>
          <p:cNvPr id="2" name="Group 116"/>
          <p:cNvGrpSpPr>
            <a:grpSpLocks/>
          </p:cNvGrpSpPr>
          <p:nvPr/>
        </p:nvGrpSpPr>
        <p:grpSpPr bwMode="auto">
          <a:xfrm>
            <a:off x="1066800" y="3505200"/>
            <a:ext cx="838200" cy="1146175"/>
            <a:chOff x="1828800" y="2667000"/>
            <a:chExt cx="838200" cy="1146175"/>
          </a:xfrm>
        </p:grpSpPr>
        <p:grpSp>
          <p:nvGrpSpPr>
            <p:cNvPr id="3" name="Group 90"/>
            <p:cNvGrpSpPr>
              <a:grpSpLocks/>
            </p:cNvGrpSpPr>
            <p:nvPr/>
          </p:nvGrpSpPr>
          <p:grpSpPr bwMode="auto">
            <a:xfrm>
              <a:off x="1905000" y="2667000"/>
              <a:ext cx="762000" cy="762000"/>
              <a:chOff x="1981200" y="2819400"/>
              <a:chExt cx="762000" cy="762000"/>
            </a:xfrm>
          </p:grpSpPr>
          <p:grpSp>
            <p:nvGrpSpPr>
              <p:cNvPr id="4" name="Group 50"/>
              <p:cNvGrpSpPr>
                <a:grpSpLocks/>
              </p:cNvGrpSpPr>
              <p:nvPr/>
            </p:nvGrpSpPr>
            <p:grpSpPr bwMode="auto">
              <a:xfrm>
                <a:off x="1981200" y="2819400"/>
                <a:ext cx="762000" cy="304800"/>
                <a:chOff x="2362200" y="3276600"/>
                <a:chExt cx="762000" cy="304800"/>
              </a:xfrm>
            </p:grpSpPr>
            <p:sp>
              <p:nvSpPr>
                <p:cNvPr id="50" name="Smiley Face 49"/>
                <p:cNvSpPr/>
                <p:nvPr/>
              </p:nvSpPr>
              <p:spPr>
                <a:xfrm>
                  <a:off x="23622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51" name="Smiley Face 50"/>
                <p:cNvSpPr/>
                <p:nvPr/>
              </p:nvSpPr>
              <p:spPr>
                <a:xfrm>
                  <a:off x="25146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52" name="Smiley Face 51"/>
                <p:cNvSpPr/>
                <p:nvPr/>
              </p:nvSpPr>
              <p:spPr>
                <a:xfrm>
                  <a:off x="26670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53" name="Smiley Face 52"/>
                <p:cNvSpPr/>
                <p:nvPr/>
              </p:nvSpPr>
              <p:spPr>
                <a:xfrm>
                  <a:off x="28194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grpSp>
          <p:grpSp>
            <p:nvGrpSpPr>
              <p:cNvPr id="5" name="Group 75"/>
              <p:cNvGrpSpPr>
                <a:grpSpLocks/>
              </p:cNvGrpSpPr>
              <p:nvPr/>
            </p:nvGrpSpPr>
            <p:grpSpPr bwMode="auto">
              <a:xfrm>
                <a:off x="1981200" y="2971800"/>
                <a:ext cx="762000" cy="304800"/>
                <a:chOff x="2362200" y="3276600"/>
                <a:chExt cx="762000" cy="304800"/>
              </a:xfrm>
            </p:grpSpPr>
            <p:sp>
              <p:nvSpPr>
                <p:cNvPr id="46" name="Smiley Face 45"/>
                <p:cNvSpPr/>
                <p:nvPr/>
              </p:nvSpPr>
              <p:spPr>
                <a:xfrm>
                  <a:off x="23622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47" name="Smiley Face 46"/>
                <p:cNvSpPr/>
                <p:nvPr/>
              </p:nvSpPr>
              <p:spPr>
                <a:xfrm>
                  <a:off x="25146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48" name="Smiley Face 47"/>
                <p:cNvSpPr/>
                <p:nvPr/>
              </p:nvSpPr>
              <p:spPr>
                <a:xfrm>
                  <a:off x="26670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49" name="Smiley Face 48"/>
                <p:cNvSpPr/>
                <p:nvPr/>
              </p:nvSpPr>
              <p:spPr>
                <a:xfrm>
                  <a:off x="28194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grpSp>
          <p:grpSp>
            <p:nvGrpSpPr>
              <p:cNvPr id="6" name="Group 80"/>
              <p:cNvGrpSpPr>
                <a:grpSpLocks/>
              </p:cNvGrpSpPr>
              <p:nvPr/>
            </p:nvGrpSpPr>
            <p:grpSpPr bwMode="auto">
              <a:xfrm>
                <a:off x="1981200" y="3124200"/>
                <a:ext cx="762000" cy="304800"/>
                <a:chOff x="2362200" y="3276600"/>
                <a:chExt cx="762000" cy="304800"/>
              </a:xfrm>
            </p:grpSpPr>
            <p:sp>
              <p:nvSpPr>
                <p:cNvPr id="42" name="Smiley Face 41"/>
                <p:cNvSpPr/>
                <p:nvPr/>
              </p:nvSpPr>
              <p:spPr>
                <a:xfrm>
                  <a:off x="23622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43" name="Smiley Face 42"/>
                <p:cNvSpPr/>
                <p:nvPr/>
              </p:nvSpPr>
              <p:spPr>
                <a:xfrm>
                  <a:off x="25146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44" name="Smiley Face 43"/>
                <p:cNvSpPr/>
                <p:nvPr/>
              </p:nvSpPr>
              <p:spPr>
                <a:xfrm>
                  <a:off x="26670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45" name="Smiley Face 44"/>
                <p:cNvSpPr/>
                <p:nvPr/>
              </p:nvSpPr>
              <p:spPr>
                <a:xfrm>
                  <a:off x="28194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grpSp>
          <p:grpSp>
            <p:nvGrpSpPr>
              <p:cNvPr id="7" name="Group 85"/>
              <p:cNvGrpSpPr>
                <a:grpSpLocks/>
              </p:cNvGrpSpPr>
              <p:nvPr/>
            </p:nvGrpSpPr>
            <p:grpSpPr bwMode="auto">
              <a:xfrm>
                <a:off x="1981200" y="3276600"/>
                <a:ext cx="762000" cy="304800"/>
                <a:chOff x="2362200" y="3276600"/>
                <a:chExt cx="762000" cy="304800"/>
              </a:xfrm>
            </p:grpSpPr>
            <p:sp>
              <p:nvSpPr>
                <p:cNvPr id="38" name="Smiley Face 37"/>
                <p:cNvSpPr/>
                <p:nvPr/>
              </p:nvSpPr>
              <p:spPr>
                <a:xfrm>
                  <a:off x="23622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39" name="Smiley Face 38"/>
                <p:cNvSpPr/>
                <p:nvPr/>
              </p:nvSpPr>
              <p:spPr>
                <a:xfrm>
                  <a:off x="25146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40" name="Smiley Face 39"/>
                <p:cNvSpPr/>
                <p:nvPr/>
              </p:nvSpPr>
              <p:spPr>
                <a:xfrm>
                  <a:off x="26670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41" name="Smiley Face 40"/>
                <p:cNvSpPr/>
                <p:nvPr/>
              </p:nvSpPr>
              <p:spPr>
                <a:xfrm>
                  <a:off x="2819400" y="3276600"/>
                  <a:ext cx="304800" cy="304800"/>
                </a:xfrm>
                <a:prstGeom prst="smileyFac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grpSp>
        </p:grpSp>
        <p:sp>
          <p:nvSpPr>
            <p:cNvPr id="33" name="TextBox 32"/>
            <p:cNvSpPr txBox="1"/>
            <p:nvPr/>
          </p:nvSpPr>
          <p:spPr>
            <a:xfrm>
              <a:off x="1828800" y="3505200"/>
              <a:ext cx="838200" cy="307975"/>
            </a:xfrm>
            <a:prstGeom prst="rect">
              <a:avLst/>
            </a:prstGeom>
            <a:noFill/>
          </p:spPr>
          <p:txBody>
            <a:bodyPr wrap="square">
              <a:spAutoFit/>
            </a:bodyPr>
            <a:lstStyle/>
            <a:p>
              <a:pPr algn="ctr">
                <a:defRPr/>
              </a:pPr>
              <a:r>
                <a:rPr lang="en-US" sz="1400" dirty="0">
                  <a:latin typeface="+mn-lt"/>
                  <a:cs typeface="+mn-cs"/>
                </a:rPr>
                <a:t>Users</a:t>
              </a:r>
            </a:p>
          </p:txBody>
        </p:sp>
      </p:grpSp>
      <p:cxnSp>
        <p:nvCxnSpPr>
          <p:cNvPr id="54" name="Straight Connector 53"/>
          <p:cNvCxnSpPr/>
          <p:nvPr/>
        </p:nvCxnSpPr>
        <p:spPr>
          <a:xfrm rot="5400000">
            <a:off x="1409700" y="4991100"/>
            <a:ext cx="838200" cy="0"/>
          </a:xfrm>
          <a:prstGeom prst="line">
            <a:avLst/>
          </a:prstGeom>
        </p:spPr>
        <p:style>
          <a:lnRef idx="3">
            <a:schemeClr val="dk1"/>
          </a:lnRef>
          <a:fillRef idx="0">
            <a:schemeClr val="dk1"/>
          </a:fillRef>
          <a:effectRef idx="2">
            <a:schemeClr val="dk1"/>
          </a:effectRef>
          <a:fontRef idx="minor">
            <a:schemeClr val="tx1"/>
          </a:fontRef>
        </p:style>
      </p:cxnSp>
      <p:cxnSp>
        <p:nvCxnSpPr>
          <p:cNvPr id="58" name="Straight Connector 30"/>
          <p:cNvCxnSpPr/>
          <p:nvPr/>
        </p:nvCxnSpPr>
        <p:spPr bwMode="auto">
          <a:xfrm>
            <a:off x="1981200" y="4800600"/>
            <a:ext cx="24384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60" name="Straight Connector 39"/>
          <p:cNvCxnSpPr/>
          <p:nvPr/>
        </p:nvCxnSpPr>
        <p:spPr bwMode="auto">
          <a:xfrm rot="5400000">
            <a:off x="2439194" y="5182394"/>
            <a:ext cx="7620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61" name="Straight Connector 60"/>
          <p:cNvCxnSpPr/>
          <p:nvPr/>
        </p:nvCxnSpPr>
        <p:spPr bwMode="auto">
          <a:xfrm rot="16200000" flipH="1">
            <a:off x="1676401" y="5105400"/>
            <a:ext cx="609599" cy="1"/>
          </a:xfrm>
          <a:prstGeom prst="line">
            <a:avLst/>
          </a:prstGeom>
        </p:spPr>
        <p:style>
          <a:lnRef idx="3">
            <a:schemeClr val="accent1"/>
          </a:lnRef>
          <a:fillRef idx="0">
            <a:schemeClr val="accent1"/>
          </a:fillRef>
          <a:effectRef idx="2">
            <a:schemeClr val="accent1"/>
          </a:effectRef>
          <a:fontRef idx="minor">
            <a:schemeClr val="tx1"/>
          </a:fontRef>
        </p:style>
      </p:cxnSp>
      <p:cxnSp>
        <p:nvCxnSpPr>
          <p:cNvPr id="62" name="Straight Connector 61"/>
          <p:cNvCxnSpPr/>
          <p:nvPr/>
        </p:nvCxnSpPr>
        <p:spPr bwMode="auto">
          <a:xfrm rot="5400000">
            <a:off x="3201194" y="5180806"/>
            <a:ext cx="76200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63" name="Straight Connector 62"/>
          <p:cNvCxnSpPr/>
          <p:nvPr/>
        </p:nvCxnSpPr>
        <p:spPr bwMode="auto">
          <a:xfrm rot="5400000">
            <a:off x="4037806" y="5180806"/>
            <a:ext cx="762000" cy="1588"/>
          </a:xfrm>
          <a:prstGeom prst="line">
            <a:avLst/>
          </a:prstGeom>
        </p:spPr>
        <p:style>
          <a:lnRef idx="3">
            <a:schemeClr val="accent1"/>
          </a:lnRef>
          <a:fillRef idx="0">
            <a:schemeClr val="accent1"/>
          </a:fillRef>
          <a:effectRef idx="2">
            <a:schemeClr val="accent1"/>
          </a:effectRef>
          <a:fontRef idx="minor">
            <a:schemeClr val="tx1"/>
          </a:fontRef>
        </p:style>
      </p:cxnSp>
      <p:sp>
        <p:nvSpPr>
          <p:cNvPr id="69" name="TextBox 68"/>
          <p:cNvSpPr txBox="1"/>
          <p:nvPr/>
        </p:nvSpPr>
        <p:spPr>
          <a:xfrm>
            <a:off x="1828800" y="3276600"/>
            <a:ext cx="450764" cy="369332"/>
          </a:xfrm>
          <a:prstGeom prst="rect">
            <a:avLst/>
          </a:prstGeom>
          <a:noFill/>
        </p:spPr>
        <p:txBody>
          <a:bodyPr wrap="none" rtlCol="0">
            <a:spAutoFit/>
          </a:bodyPr>
          <a:lstStyle/>
          <a:p>
            <a:r>
              <a:rPr lang="en-US" b="1" dirty="0" smtClean="0"/>
              <a:t>DC</a:t>
            </a:r>
            <a:endParaRPr lang="en-US" b="1" dirty="0"/>
          </a:p>
        </p:txBody>
      </p:sp>
      <p:pic>
        <p:nvPicPr>
          <p:cNvPr id="71" name="Picture 43" descr="Folder"/>
          <p:cNvPicPr>
            <a:picLocks noChangeAspect="1" noChangeArrowheads="1"/>
          </p:cNvPicPr>
          <p:nvPr/>
        </p:nvPicPr>
        <p:blipFill>
          <a:blip r:embed="rId4" cstate="print"/>
          <a:srcRect/>
          <a:stretch>
            <a:fillRect/>
          </a:stretch>
        </p:blipFill>
        <p:spPr bwMode="auto">
          <a:xfrm>
            <a:off x="3276600" y="2895600"/>
            <a:ext cx="571500" cy="765175"/>
          </a:xfrm>
          <a:prstGeom prst="rect">
            <a:avLst/>
          </a:prstGeom>
          <a:noFill/>
        </p:spPr>
      </p:pic>
      <p:pic>
        <p:nvPicPr>
          <p:cNvPr id="72" name="Picture 43" descr="Folder"/>
          <p:cNvPicPr>
            <a:picLocks noChangeAspect="1" noChangeArrowheads="1"/>
          </p:cNvPicPr>
          <p:nvPr/>
        </p:nvPicPr>
        <p:blipFill>
          <a:blip r:embed="rId4" cstate="print"/>
          <a:srcRect/>
          <a:stretch>
            <a:fillRect/>
          </a:stretch>
        </p:blipFill>
        <p:spPr bwMode="auto">
          <a:xfrm>
            <a:off x="3429000" y="3048000"/>
            <a:ext cx="571500" cy="765175"/>
          </a:xfrm>
          <a:prstGeom prst="rect">
            <a:avLst/>
          </a:prstGeom>
          <a:noFill/>
        </p:spPr>
      </p:pic>
      <p:pic>
        <p:nvPicPr>
          <p:cNvPr id="73" name="Picture 43" descr="Folder"/>
          <p:cNvPicPr>
            <a:picLocks noChangeAspect="1" noChangeArrowheads="1"/>
          </p:cNvPicPr>
          <p:nvPr/>
        </p:nvPicPr>
        <p:blipFill>
          <a:blip r:embed="rId4" cstate="print"/>
          <a:srcRect/>
          <a:stretch>
            <a:fillRect/>
          </a:stretch>
        </p:blipFill>
        <p:spPr bwMode="auto">
          <a:xfrm>
            <a:off x="3429000" y="3200400"/>
            <a:ext cx="571500" cy="765175"/>
          </a:xfrm>
          <a:prstGeom prst="rect">
            <a:avLst/>
          </a:prstGeom>
          <a:noFill/>
        </p:spPr>
      </p:pic>
      <p:pic>
        <p:nvPicPr>
          <p:cNvPr id="74" name="Picture 43" descr="Folder"/>
          <p:cNvPicPr>
            <a:picLocks noChangeAspect="1" noChangeArrowheads="1"/>
          </p:cNvPicPr>
          <p:nvPr/>
        </p:nvPicPr>
        <p:blipFill>
          <a:blip r:embed="rId4" cstate="print"/>
          <a:srcRect/>
          <a:stretch>
            <a:fillRect/>
          </a:stretch>
        </p:blipFill>
        <p:spPr bwMode="auto">
          <a:xfrm>
            <a:off x="3276600" y="3124200"/>
            <a:ext cx="571500" cy="765175"/>
          </a:xfrm>
          <a:prstGeom prst="rect">
            <a:avLst/>
          </a:prstGeom>
          <a:noFill/>
        </p:spPr>
      </p:pic>
      <p:pic>
        <p:nvPicPr>
          <p:cNvPr id="75" name="Picture 43" descr="Folder"/>
          <p:cNvPicPr>
            <a:picLocks noChangeAspect="1" noChangeArrowheads="1"/>
          </p:cNvPicPr>
          <p:nvPr/>
        </p:nvPicPr>
        <p:blipFill>
          <a:blip r:embed="rId4" cstate="print"/>
          <a:srcRect/>
          <a:stretch>
            <a:fillRect/>
          </a:stretch>
        </p:blipFill>
        <p:spPr bwMode="auto">
          <a:xfrm>
            <a:off x="3429000" y="3352800"/>
            <a:ext cx="571500" cy="765175"/>
          </a:xfrm>
          <a:prstGeom prst="rect">
            <a:avLst/>
          </a:prstGeom>
          <a:noFill/>
        </p:spPr>
      </p:pic>
      <p:pic>
        <p:nvPicPr>
          <p:cNvPr id="76" name="Picture 4" descr="H:\Archive\Sunni's Documents\pictures\Aeshen\Misc hardware and concepts\Server SQL database.png"/>
          <p:cNvPicPr>
            <a:picLocks noChangeAspect="1" noChangeArrowheads="1"/>
          </p:cNvPicPr>
          <p:nvPr/>
        </p:nvPicPr>
        <p:blipFill>
          <a:blip r:embed="rId5"/>
          <a:stretch>
            <a:fillRect/>
          </a:stretch>
        </p:blipFill>
        <p:spPr bwMode="auto">
          <a:xfrm>
            <a:off x="4572133" y="3429000"/>
            <a:ext cx="507790" cy="749032"/>
          </a:xfrm>
          <a:prstGeom prst="rect">
            <a:avLst/>
          </a:prstGeom>
          <a:noFill/>
        </p:spPr>
      </p:pic>
      <p:sp>
        <p:nvSpPr>
          <p:cNvPr id="77" name="TextBox 76"/>
          <p:cNvSpPr txBox="1"/>
          <p:nvPr/>
        </p:nvSpPr>
        <p:spPr>
          <a:xfrm>
            <a:off x="4800600" y="3962400"/>
            <a:ext cx="1143133" cy="369332"/>
          </a:xfrm>
          <a:prstGeom prst="rect">
            <a:avLst/>
          </a:prstGeom>
          <a:noFill/>
        </p:spPr>
        <p:txBody>
          <a:bodyPr wrap="none" rtlCol="0">
            <a:spAutoFit/>
          </a:bodyPr>
          <a:lstStyle/>
          <a:p>
            <a:r>
              <a:rPr lang="en-US" b="1" dirty="0" smtClean="0"/>
              <a:t>Controller</a:t>
            </a:r>
            <a:endParaRPr lang="en-US" b="1" dirty="0"/>
          </a:p>
        </p:txBody>
      </p:sp>
      <p:sp>
        <p:nvSpPr>
          <p:cNvPr id="79" name="Title 78"/>
          <p:cNvSpPr>
            <a:spLocks noGrp="1"/>
          </p:cNvSpPr>
          <p:nvPr>
            <p:ph type="title"/>
          </p:nvPr>
        </p:nvSpPr>
        <p:spPr>
          <a:xfrm>
            <a:off x="457200" y="76200"/>
            <a:ext cx="8229600" cy="664797"/>
          </a:xfrm>
        </p:spPr>
        <p:txBody>
          <a:bodyPr/>
          <a:lstStyle/>
          <a:p>
            <a:r>
              <a:rPr lang="en-US" dirty="0" smtClean="0"/>
              <a:t>How to perform FSCT testing</a:t>
            </a:r>
            <a:endParaRPr lang="en-US" dirty="0"/>
          </a:p>
        </p:txBody>
      </p:sp>
      <p:pic>
        <p:nvPicPr>
          <p:cNvPr id="80" name="Picture 4" descr="H:\Archive\Sunni's Documents\pictures\Aeshen\Misc hardware and concepts\Server SQL database.png"/>
          <p:cNvPicPr>
            <a:picLocks noChangeAspect="1" noChangeArrowheads="1"/>
          </p:cNvPicPr>
          <p:nvPr/>
        </p:nvPicPr>
        <p:blipFill>
          <a:blip r:embed="rId5"/>
          <a:stretch>
            <a:fillRect/>
          </a:stretch>
        </p:blipFill>
        <p:spPr bwMode="auto">
          <a:xfrm>
            <a:off x="1752600" y="5257800"/>
            <a:ext cx="507790" cy="749032"/>
          </a:xfrm>
          <a:prstGeom prst="rect">
            <a:avLst/>
          </a:prstGeom>
          <a:noFill/>
        </p:spPr>
      </p:pic>
      <p:pic>
        <p:nvPicPr>
          <p:cNvPr id="81" name="Picture 4" descr="H:\Archive\Sunni's Documents\pictures\Aeshen\Misc hardware and concepts\Server SQL database.png"/>
          <p:cNvPicPr>
            <a:picLocks noChangeAspect="1" noChangeArrowheads="1"/>
          </p:cNvPicPr>
          <p:nvPr/>
        </p:nvPicPr>
        <p:blipFill>
          <a:blip r:embed="rId5"/>
          <a:stretch>
            <a:fillRect/>
          </a:stretch>
        </p:blipFill>
        <p:spPr bwMode="auto">
          <a:xfrm>
            <a:off x="2514600" y="5486400"/>
            <a:ext cx="507790" cy="749032"/>
          </a:xfrm>
          <a:prstGeom prst="rect">
            <a:avLst/>
          </a:prstGeom>
          <a:noFill/>
        </p:spPr>
      </p:pic>
      <p:pic>
        <p:nvPicPr>
          <p:cNvPr id="82" name="Picture 4" descr="H:\Archive\Sunni's Documents\pictures\Aeshen\Misc hardware and concepts\Server SQL database.png"/>
          <p:cNvPicPr>
            <a:picLocks noChangeAspect="1" noChangeArrowheads="1"/>
          </p:cNvPicPr>
          <p:nvPr/>
        </p:nvPicPr>
        <p:blipFill>
          <a:blip r:embed="rId5"/>
          <a:stretch>
            <a:fillRect/>
          </a:stretch>
        </p:blipFill>
        <p:spPr bwMode="auto">
          <a:xfrm>
            <a:off x="3276600" y="5562600"/>
            <a:ext cx="507790" cy="749032"/>
          </a:xfrm>
          <a:prstGeom prst="rect">
            <a:avLst/>
          </a:prstGeom>
          <a:noFill/>
        </p:spPr>
      </p:pic>
      <p:pic>
        <p:nvPicPr>
          <p:cNvPr id="83" name="Picture 4" descr="H:\Archive\Sunni's Documents\pictures\Aeshen\Misc hardware and concepts\Server SQL database.png"/>
          <p:cNvPicPr>
            <a:picLocks noChangeAspect="1" noChangeArrowheads="1"/>
          </p:cNvPicPr>
          <p:nvPr/>
        </p:nvPicPr>
        <p:blipFill>
          <a:blip r:embed="rId5"/>
          <a:stretch>
            <a:fillRect/>
          </a:stretch>
        </p:blipFill>
        <p:spPr bwMode="auto">
          <a:xfrm>
            <a:off x="4191000" y="5486400"/>
            <a:ext cx="507790" cy="749032"/>
          </a:xfrm>
          <a:prstGeom prst="rect">
            <a:avLst/>
          </a:prstGeom>
          <a:noFill/>
        </p:spPr>
      </p:pic>
      <p:cxnSp>
        <p:nvCxnSpPr>
          <p:cNvPr id="96" name="Straight Connector 39"/>
          <p:cNvCxnSpPr/>
          <p:nvPr/>
        </p:nvCxnSpPr>
        <p:spPr bwMode="auto">
          <a:xfrm rot="5400000">
            <a:off x="2477294" y="4380706"/>
            <a:ext cx="838200" cy="1588"/>
          </a:xfrm>
          <a:prstGeom prst="line">
            <a:avLst/>
          </a:prstGeom>
        </p:spPr>
        <p:style>
          <a:lnRef idx="3">
            <a:schemeClr val="accent1"/>
          </a:lnRef>
          <a:fillRef idx="0">
            <a:schemeClr val="accent1"/>
          </a:fillRef>
          <a:effectRef idx="2">
            <a:schemeClr val="accent1"/>
          </a:effectRef>
          <a:fontRef idx="minor">
            <a:schemeClr val="tx1"/>
          </a:fontRef>
        </p:style>
      </p:cxnSp>
      <p:sp>
        <p:nvSpPr>
          <p:cNvPr id="103" name="TextBox 102"/>
          <p:cNvSpPr txBox="1"/>
          <p:nvPr/>
        </p:nvSpPr>
        <p:spPr>
          <a:xfrm>
            <a:off x="3962400" y="3124200"/>
            <a:ext cx="796949" cy="369332"/>
          </a:xfrm>
          <a:prstGeom prst="rect">
            <a:avLst/>
          </a:prstGeom>
          <a:noFill/>
        </p:spPr>
        <p:txBody>
          <a:bodyPr wrap="none" rtlCol="0">
            <a:spAutoFit/>
          </a:bodyPr>
          <a:lstStyle/>
          <a:p>
            <a:r>
              <a:rPr lang="en-US" b="1" dirty="0" smtClean="0"/>
              <a:t>Server</a:t>
            </a:r>
            <a:endParaRPr lang="en-US" b="1" dirty="0"/>
          </a:p>
        </p:txBody>
      </p:sp>
      <p:sp>
        <p:nvSpPr>
          <p:cNvPr id="104" name="TextBox 103"/>
          <p:cNvSpPr txBox="1"/>
          <p:nvPr/>
        </p:nvSpPr>
        <p:spPr>
          <a:xfrm>
            <a:off x="1600200" y="5867400"/>
            <a:ext cx="735586" cy="369332"/>
          </a:xfrm>
          <a:prstGeom prst="rect">
            <a:avLst/>
          </a:prstGeom>
          <a:noFill/>
        </p:spPr>
        <p:txBody>
          <a:bodyPr wrap="none" rtlCol="0">
            <a:spAutoFit/>
          </a:bodyPr>
          <a:lstStyle/>
          <a:p>
            <a:r>
              <a:rPr lang="en-US" b="1" dirty="0" smtClean="0"/>
              <a:t>Client</a:t>
            </a:r>
            <a:endParaRPr lang="en-US" b="1" dirty="0"/>
          </a:p>
        </p:txBody>
      </p:sp>
      <p:sp>
        <p:nvSpPr>
          <p:cNvPr id="105" name="TextBox 104"/>
          <p:cNvSpPr txBox="1"/>
          <p:nvPr/>
        </p:nvSpPr>
        <p:spPr>
          <a:xfrm>
            <a:off x="2362200" y="6096000"/>
            <a:ext cx="735586" cy="369332"/>
          </a:xfrm>
          <a:prstGeom prst="rect">
            <a:avLst/>
          </a:prstGeom>
          <a:noFill/>
        </p:spPr>
        <p:txBody>
          <a:bodyPr wrap="none" rtlCol="0">
            <a:spAutoFit/>
          </a:bodyPr>
          <a:lstStyle/>
          <a:p>
            <a:r>
              <a:rPr lang="en-US" b="1" dirty="0" smtClean="0"/>
              <a:t>Client</a:t>
            </a:r>
            <a:endParaRPr lang="en-US" b="1" dirty="0"/>
          </a:p>
        </p:txBody>
      </p:sp>
      <p:sp>
        <p:nvSpPr>
          <p:cNvPr id="106" name="TextBox 105"/>
          <p:cNvSpPr txBox="1"/>
          <p:nvPr/>
        </p:nvSpPr>
        <p:spPr>
          <a:xfrm>
            <a:off x="3200400" y="6172200"/>
            <a:ext cx="735586" cy="369332"/>
          </a:xfrm>
          <a:prstGeom prst="rect">
            <a:avLst/>
          </a:prstGeom>
          <a:noFill/>
        </p:spPr>
        <p:txBody>
          <a:bodyPr wrap="none" rtlCol="0">
            <a:spAutoFit/>
          </a:bodyPr>
          <a:lstStyle/>
          <a:p>
            <a:r>
              <a:rPr lang="en-US" b="1" dirty="0" smtClean="0"/>
              <a:t>Client</a:t>
            </a:r>
            <a:endParaRPr lang="en-US" b="1" dirty="0"/>
          </a:p>
        </p:txBody>
      </p:sp>
      <p:sp>
        <p:nvSpPr>
          <p:cNvPr id="107" name="TextBox 106"/>
          <p:cNvSpPr txBox="1"/>
          <p:nvPr/>
        </p:nvSpPr>
        <p:spPr>
          <a:xfrm>
            <a:off x="4114800" y="6019800"/>
            <a:ext cx="735586" cy="369332"/>
          </a:xfrm>
          <a:prstGeom prst="rect">
            <a:avLst/>
          </a:prstGeom>
          <a:noFill/>
        </p:spPr>
        <p:txBody>
          <a:bodyPr wrap="none" rtlCol="0">
            <a:spAutoFit/>
          </a:bodyPr>
          <a:lstStyle/>
          <a:p>
            <a:r>
              <a:rPr lang="en-US" b="1" dirty="0" smtClean="0"/>
              <a:t>Client</a:t>
            </a:r>
            <a:endParaRPr lang="en-US" b="1" dirty="0"/>
          </a:p>
        </p:txBody>
      </p:sp>
      <p:sp>
        <p:nvSpPr>
          <p:cNvPr id="110" name="Right Arrow 109"/>
          <p:cNvSpPr/>
          <p:nvPr/>
        </p:nvSpPr>
        <p:spPr>
          <a:xfrm rot="20987882">
            <a:off x="1754489" y="1395541"/>
            <a:ext cx="1219200" cy="990600"/>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p:cNvSpPr txBox="1"/>
          <p:nvPr/>
        </p:nvSpPr>
        <p:spPr>
          <a:xfrm>
            <a:off x="685800" y="2895600"/>
            <a:ext cx="1013419" cy="369332"/>
          </a:xfrm>
          <a:prstGeom prst="rect">
            <a:avLst/>
          </a:prstGeom>
          <a:noFill/>
        </p:spPr>
        <p:txBody>
          <a:bodyPr wrap="none" rtlCol="0">
            <a:spAutoFit/>
          </a:bodyPr>
          <a:lstStyle/>
          <a:p>
            <a:r>
              <a:rPr lang="en-US" b="1" dirty="0" smtClean="0"/>
              <a:t>Planning</a:t>
            </a:r>
            <a:endParaRPr lang="en-US" b="1" dirty="0"/>
          </a:p>
        </p:txBody>
      </p:sp>
      <p:sp>
        <p:nvSpPr>
          <p:cNvPr id="113" name="TextBox 112"/>
          <p:cNvSpPr txBox="1"/>
          <p:nvPr/>
        </p:nvSpPr>
        <p:spPr>
          <a:xfrm>
            <a:off x="2971800" y="2362200"/>
            <a:ext cx="734496" cy="369332"/>
          </a:xfrm>
          <a:prstGeom prst="rect">
            <a:avLst/>
          </a:prstGeom>
          <a:noFill/>
        </p:spPr>
        <p:txBody>
          <a:bodyPr wrap="none" rtlCol="0">
            <a:spAutoFit/>
          </a:bodyPr>
          <a:lstStyle/>
          <a:p>
            <a:r>
              <a:rPr lang="en-US" b="1" dirty="0" smtClean="0"/>
              <a:t>Setup</a:t>
            </a:r>
            <a:endParaRPr lang="en-US" b="1" dirty="0"/>
          </a:p>
        </p:txBody>
      </p:sp>
      <p:pic>
        <p:nvPicPr>
          <p:cNvPr id="1028" name="Picture 4" descr="C:\Users\jianyan\AppData\Local\Microsoft\Windows\Temporary Internet Files\Content.IE5\2BEMPMCZ\MCPE01571_0000[1].wmf"/>
          <p:cNvPicPr>
            <a:picLocks noChangeAspect="1" noChangeArrowheads="1"/>
          </p:cNvPicPr>
          <p:nvPr/>
        </p:nvPicPr>
        <p:blipFill>
          <a:blip r:embed="rId6"/>
          <a:srcRect/>
          <a:stretch>
            <a:fillRect/>
          </a:stretch>
        </p:blipFill>
        <p:spPr bwMode="auto">
          <a:xfrm>
            <a:off x="7391400" y="4267200"/>
            <a:ext cx="1152612" cy="990600"/>
          </a:xfrm>
          <a:prstGeom prst="rect">
            <a:avLst/>
          </a:prstGeom>
          <a:noFill/>
        </p:spPr>
      </p:pic>
      <p:sp>
        <p:nvSpPr>
          <p:cNvPr id="118" name="Right Arrow 117"/>
          <p:cNvSpPr/>
          <p:nvPr/>
        </p:nvSpPr>
        <p:spPr>
          <a:xfrm>
            <a:off x="4495800" y="1295400"/>
            <a:ext cx="918711" cy="990600"/>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Right Arrow 118"/>
          <p:cNvSpPr/>
          <p:nvPr/>
        </p:nvSpPr>
        <p:spPr>
          <a:xfrm rot="1105865">
            <a:off x="7239000" y="1295400"/>
            <a:ext cx="918711" cy="990600"/>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ight Arrow 119"/>
          <p:cNvSpPr/>
          <p:nvPr/>
        </p:nvSpPr>
        <p:spPr>
          <a:xfrm rot="6348631">
            <a:off x="7989766" y="3411430"/>
            <a:ext cx="712523" cy="990600"/>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ight Arrow 120"/>
          <p:cNvSpPr/>
          <p:nvPr/>
        </p:nvSpPr>
        <p:spPr>
          <a:xfrm rot="7371327">
            <a:off x="7658519" y="5304728"/>
            <a:ext cx="651199" cy="990600"/>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p:cNvSpPr txBox="1"/>
          <p:nvPr/>
        </p:nvSpPr>
        <p:spPr>
          <a:xfrm>
            <a:off x="5715000" y="2514600"/>
            <a:ext cx="934551" cy="369332"/>
          </a:xfrm>
          <a:prstGeom prst="rect">
            <a:avLst/>
          </a:prstGeom>
          <a:noFill/>
        </p:spPr>
        <p:txBody>
          <a:bodyPr wrap="none" rtlCol="0">
            <a:spAutoFit/>
          </a:bodyPr>
          <a:lstStyle/>
          <a:p>
            <a:r>
              <a:rPr lang="en-US" b="1" dirty="0" smtClean="0"/>
              <a:t>Prepare</a:t>
            </a:r>
            <a:endParaRPr lang="en-US" b="1" dirty="0"/>
          </a:p>
        </p:txBody>
      </p:sp>
      <p:sp>
        <p:nvSpPr>
          <p:cNvPr id="124" name="TextBox 123"/>
          <p:cNvSpPr txBox="1"/>
          <p:nvPr/>
        </p:nvSpPr>
        <p:spPr>
          <a:xfrm>
            <a:off x="7772399" y="3080266"/>
            <a:ext cx="973343" cy="369332"/>
          </a:xfrm>
          <a:prstGeom prst="rect">
            <a:avLst/>
          </a:prstGeom>
          <a:noFill/>
        </p:spPr>
        <p:txBody>
          <a:bodyPr wrap="none" rtlCol="0">
            <a:spAutoFit/>
          </a:bodyPr>
          <a:lstStyle/>
          <a:p>
            <a:r>
              <a:rPr lang="en-US" b="1" dirty="0" smtClean="0"/>
              <a:t>Running</a:t>
            </a:r>
            <a:endParaRPr lang="en-US" b="1" dirty="0"/>
          </a:p>
        </p:txBody>
      </p:sp>
      <p:sp>
        <p:nvSpPr>
          <p:cNvPr id="125" name="TextBox 124"/>
          <p:cNvSpPr txBox="1"/>
          <p:nvPr/>
        </p:nvSpPr>
        <p:spPr>
          <a:xfrm>
            <a:off x="7162800" y="5117068"/>
            <a:ext cx="1584023" cy="369332"/>
          </a:xfrm>
          <a:prstGeom prst="rect">
            <a:avLst/>
          </a:prstGeom>
          <a:noFill/>
        </p:spPr>
        <p:txBody>
          <a:bodyPr wrap="none" rtlCol="0">
            <a:spAutoFit/>
          </a:bodyPr>
          <a:lstStyle/>
          <a:p>
            <a:r>
              <a:rPr lang="en-US" b="1" dirty="0" smtClean="0"/>
              <a:t>Result analysis</a:t>
            </a:r>
            <a:endParaRPr lang="en-US" b="1" dirty="0"/>
          </a:p>
        </p:txBody>
      </p:sp>
      <p:sp>
        <p:nvSpPr>
          <p:cNvPr id="126" name="TextBox 125"/>
          <p:cNvSpPr txBox="1"/>
          <p:nvPr/>
        </p:nvSpPr>
        <p:spPr>
          <a:xfrm>
            <a:off x="7315200" y="6248400"/>
            <a:ext cx="962123" cy="369332"/>
          </a:xfrm>
          <a:prstGeom prst="rect">
            <a:avLst/>
          </a:prstGeom>
          <a:noFill/>
        </p:spPr>
        <p:txBody>
          <a:bodyPr wrap="none" rtlCol="0">
            <a:spAutoFit/>
          </a:bodyPr>
          <a:lstStyle/>
          <a:p>
            <a:r>
              <a:rPr lang="en-US" b="1" dirty="0" smtClean="0"/>
              <a:t>Cleanup</a:t>
            </a:r>
            <a:endParaRPr lang="en-US" b="1" dirty="0"/>
          </a:p>
        </p:txBody>
      </p:sp>
      <p:cxnSp>
        <p:nvCxnSpPr>
          <p:cNvPr id="86" name="Straight Connector 85"/>
          <p:cNvCxnSpPr/>
          <p:nvPr/>
        </p:nvCxnSpPr>
        <p:spPr>
          <a:xfrm rot="5400000">
            <a:off x="1714500" y="4152900"/>
            <a:ext cx="838200" cy="0"/>
          </a:xfrm>
          <a:prstGeom prst="line">
            <a:avLst/>
          </a:prstGeom>
        </p:spPr>
        <p:style>
          <a:lnRef idx="3">
            <a:schemeClr val="dk1"/>
          </a:lnRef>
          <a:fillRef idx="0">
            <a:schemeClr val="dk1"/>
          </a:fillRef>
          <a:effectRef idx="2">
            <a:schemeClr val="dk1"/>
          </a:effectRef>
          <a:fontRef idx="minor">
            <a:schemeClr val="tx1"/>
          </a:fontRef>
        </p:style>
      </p:cxnSp>
      <p:pic>
        <p:nvPicPr>
          <p:cNvPr id="66" name="Picture 4" descr="H:\Archive\Sunni's Documents\pictures\Aeshen\Misc hardware and concepts\Server SQL database.png"/>
          <p:cNvPicPr>
            <a:picLocks noChangeAspect="1" noChangeArrowheads="1"/>
          </p:cNvPicPr>
          <p:nvPr/>
        </p:nvPicPr>
        <p:blipFill>
          <a:blip r:embed="rId5"/>
          <a:stretch>
            <a:fillRect/>
          </a:stretch>
        </p:blipFill>
        <p:spPr bwMode="auto">
          <a:xfrm>
            <a:off x="1828800" y="3581400"/>
            <a:ext cx="507790" cy="749032"/>
          </a:xfrm>
          <a:prstGeom prst="rect">
            <a:avLst/>
          </a:prstGeom>
          <a:noFill/>
        </p:spPr>
      </p:pic>
      <p:pic>
        <p:nvPicPr>
          <p:cNvPr id="3074" name="Picture 2" descr="C:\Program Files\Microsoft Office\MEDIA\CAGCAT10\j0291984.wmf"/>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152740" y="1282312"/>
            <a:ext cx="1523660" cy="1613288"/>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3075" name="Picture 3" descr="C:\Users\drewm\AppData\Local\Microsoft\Windows\Temporary Internet Files\Content.IE5\5L6E3N77\00441282[1].png"/>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2935545" y="1158307"/>
            <a:ext cx="1247518" cy="1247518"/>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grpSp>
        <p:nvGrpSpPr>
          <p:cNvPr id="10" name="Group 9"/>
          <p:cNvGrpSpPr/>
          <p:nvPr/>
        </p:nvGrpSpPr>
        <p:grpSpPr>
          <a:xfrm>
            <a:off x="6241926" y="5488543"/>
            <a:ext cx="1064646" cy="1064657"/>
            <a:chOff x="6356226" y="5488543"/>
            <a:chExt cx="1064646" cy="1064657"/>
          </a:xfrm>
        </p:grpSpPr>
        <p:sp>
          <p:nvSpPr>
            <p:cNvPr id="9" name="Rectangle 8"/>
            <p:cNvSpPr/>
            <p:nvPr/>
          </p:nvSpPr>
          <p:spPr bwMode="auto">
            <a:xfrm>
              <a:off x="6356226" y="5488543"/>
              <a:ext cx="1064646" cy="1064657"/>
            </a:xfrm>
            <a:prstGeom prst="rect">
              <a:avLst/>
            </a:prstGeom>
            <a:solidFill>
              <a:schemeClr val="tx1"/>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3081" name="Picture 9" descr="C:\Users\drewm\AppData\Local\Microsoft\Windows\Temporary Internet Files\Content.IE5\5L6E3N77\00329623[1].wmf"/>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6391275" y="5535613"/>
              <a:ext cx="1011424" cy="996394"/>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grpSp>
      <p:pic>
        <p:nvPicPr>
          <p:cNvPr id="3083" name="Picture 11" descr="C:\Users\drewm\AppData\Local\Microsoft\Windows\Temporary Internet Files\Content.IE5\BUV632TS\00346857[1].wmf"/>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8210985" y="2098353"/>
            <a:ext cx="535838" cy="897026"/>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3084" name="Picture 12" descr="C:\Users\drewm\AppData\Local\Microsoft\Windows\Temporary Internet Files\Content.IE5\5L6E3N77\00054968[1].wmf"/>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5483021" y="1344613"/>
            <a:ext cx="1683157" cy="941387"/>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3746198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additive="base">
                                        <p:cTn id="7" dur="500" fill="hold"/>
                                        <p:tgtEl>
                                          <p:spTgt spid="110"/>
                                        </p:tgtEl>
                                        <p:attrNameLst>
                                          <p:attrName>ppt_x</p:attrName>
                                        </p:attrNameLst>
                                      </p:cBhvr>
                                      <p:tavLst>
                                        <p:tav tm="0">
                                          <p:val>
                                            <p:strVal val="#ppt_x"/>
                                          </p:val>
                                        </p:tav>
                                        <p:tav tm="100000">
                                          <p:val>
                                            <p:strVal val="#ppt_x"/>
                                          </p:val>
                                        </p:tav>
                                      </p:tavLst>
                                    </p:anim>
                                    <p:anim calcmode="lin" valueType="num">
                                      <p:cBhvr additive="base">
                                        <p:cTn id="8" dur="500" fill="hold"/>
                                        <p:tgtEl>
                                          <p:spTgt spid="1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75"/>
                                        </p:tgtEl>
                                        <p:attrNameLst>
                                          <p:attrName>style.visibility</p:attrName>
                                        </p:attrNameLst>
                                      </p:cBhvr>
                                      <p:to>
                                        <p:strVal val="visible"/>
                                      </p:to>
                                    </p:set>
                                    <p:anim calcmode="lin" valueType="num">
                                      <p:cBhvr additive="base">
                                        <p:cTn id="11" dur="500" fill="hold"/>
                                        <p:tgtEl>
                                          <p:spTgt spid="3075"/>
                                        </p:tgtEl>
                                        <p:attrNameLst>
                                          <p:attrName>ppt_x</p:attrName>
                                        </p:attrNameLst>
                                      </p:cBhvr>
                                      <p:tavLst>
                                        <p:tav tm="0">
                                          <p:val>
                                            <p:strVal val="#ppt_x"/>
                                          </p:val>
                                        </p:tav>
                                        <p:tav tm="100000">
                                          <p:val>
                                            <p:strVal val="#ppt_x"/>
                                          </p:val>
                                        </p:tav>
                                      </p:tavLst>
                                    </p:anim>
                                    <p:anim calcmode="lin" valueType="num">
                                      <p:cBhvr additive="base">
                                        <p:cTn id="12" dur="500" fill="hold"/>
                                        <p:tgtEl>
                                          <p:spTgt spid="307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3"/>
                                        </p:tgtEl>
                                        <p:attrNameLst>
                                          <p:attrName>style.visibility</p:attrName>
                                        </p:attrNameLst>
                                      </p:cBhvr>
                                      <p:to>
                                        <p:strVal val="visible"/>
                                      </p:to>
                                    </p:set>
                                    <p:anim calcmode="lin" valueType="num">
                                      <p:cBhvr additive="base">
                                        <p:cTn id="15" dur="500" fill="hold"/>
                                        <p:tgtEl>
                                          <p:spTgt spid="113"/>
                                        </p:tgtEl>
                                        <p:attrNameLst>
                                          <p:attrName>ppt_x</p:attrName>
                                        </p:attrNameLst>
                                      </p:cBhvr>
                                      <p:tavLst>
                                        <p:tav tm="0">
                                          <p:val>
                                            <p:strVal val="#ppt_x"/>
                                          </p:val>
                                        </p:tav>
                                        <p:tav tm="100000">
                                          <p:val>
                                            <p:strVal val="#ppt_x"/>
                                          </p:val>
                                        </p:tav>
                                      </p:tavLst>
                                    </p:anim>
                                    <p:anim calcmode="lin" valueType="num">
                                      <p:cBhvr additive="base">
                                        <p:cTn id="16"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18"/>
                                        </p:tgtEl>
                                        <p:attrNameLst>
                                          <p:attrName>style.visibility</p:attrName>
                                        </p:attrNameLst>
                                      </p:cBhvr>
                                      <p:to>
                                        <p:strVal val="visible"/>
                                      </p:to>
                                    </p:set>
                                    <p:anim calcmode="lin" valueType="num">
                                      <p:cBhvr additive="base">
                                        <p:cTn id="21" dur="500" fill="hold"/>
                                        <p:tgtEl>
                                          <p:spTgt spid="118"/>
                                        </p:tgtEl>
                                        <p:attrNameLst>
                                          <p:attrName>ppt_x</p:attrName>
                                        </p:attrNameLst>
                                      </p:cBhvr>
                                      <p:tavLst>
                                        <p:tav tm="0">
                                          <p:val>
                                            <p:strVal val="#ppt_x"/>
                                          </p:val>
                                        </p:tav>
                                        <p:tav tm="100000">
                                          <p:val>
                                            <p:strVal val="#ppt_x"/>
                                          </p:val>
                                        </p:tav>
                                      </p:tavLst>
                                    </p:anim>
                                    <p:anim calcmode="lin" valueType="num">
                                      <p:cBhvr additive="base">
                                        <p:cTn id="22" dur="500" fill="hold"/>
                                        <p:tgtEl>
                                          <p:spTgt spid="1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084"/>
                                        </p:tgtEl>
                                        <p:attrNameLst>
                                          <p:attrName>style.visibility</p:attrName>
                                        </p:attrNameLst>
                                      </p:cBhvr>
                                      <p:to>
                                        <p:strVal val="visible"/>
                                      </p:to>
                                    </p:set>
                                    <p:anim calcmode="lin" valueType="num">
                                      <p:cBhvr additive="base">
                                        <p:cTn id="25" dur="500" fill="hold"/>
                                        <p:tgtEl>
                                          <p:spTgt spid="3084"/>
                                        </p:tgtEl>
                                        <p:attrNameLst>
                                          <p:attrName>ppt_x</p:attrName>
                                        </p:attrNameLst>
                                      </p:cBhvr>
                                      <p:tavLst>
                                        <p:tav tm="0">
                                          <p:val>
                                            <p:strVal val="#ppt_x"/>
                                          </p:val>
                                        </p:tav>
                                        <p:tav tm="100000">
                                          <p:val>
                                            <p:strVal val="#ppt_x"/>
                                          </p:val>
                                        </p:tav>
                                      </p:tavLst>
                                    </p:anim>
                                    <p:anim calcmode="lin" valueType="num">
                                      <p:cBhvr additive="base">
                                        <p:cTn id="26" dur="500" fill="hold"/>
                                        <p:tgtEl>
                                          <p:spTgt spid="308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2"/>
                                        </p:tgtEl>
                                        <p:attrNameLst>
                                          <p:attrName>style.visibility</p:attrName>
                                        </p:attrNameLst>
                                      </p:cBhvr>
                                      <p:to>
                                        <p:strVal val="visible"/>
                                      </p:to>
                                    </p:set>
                                    <p:anim calcmode="lin" valueType="num">
                                      <p:cBhvr additive="base">
                                        <p:cTn id="29" dur="500" fill="hold"/>
                                        <p:tgtEl>
                                          <p:spTgt spid="122"/>
                                        </p:tgtEl>
                                        <p:attrNameLst>
                                          <p:attrName>ppt_x</p:attrName>
                                        </p:attrNameLst>
                                      </p:cBhvr>
                                      <p:tavLst>
                                        <p:tav tm="0">
                                          <p:val>
                                            <p:strVal val="#ppt_x"/>
                                          </p:val>
                                        </p:tav>
                                        <p:tav tm="100000">
                                          <p:val>
                                            <p:strVal val="#ppt_x"/>
                                          </p:val>
                                        </p:tav>
                                      </p:tavLst>
                                    </p:anim>
                                    <p:anim calcmode="lin" valueType="num">
                                      <p:cBhvr additive="base">
                                        <p:cTn id="30" dur="500" fill="hold"/>
                                        <p:tgtEl>
                                          <p:spTgt spid="12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19"/>
                                        </p:tgtEl>
                                        <p:attrNameLst>
                                          <p:attrName>style.visibility</p:attrName>
                                        </p:attrNameLst>
                                      </p:cBhvr>
                                      <p:to>
                                        <p:strVal val="visible"/>
                                      </p:to>
                                    </p:set>
                                    <p:anim calcmode="lin" valueType="num">
                                      <p:cBhvr additive="base">
                                        <p:cTn id="35" dur="500" fill="hold"/>
                                        <p:tgtEl>
                                          <p:spTgt spid="119"/>
                                        </p:tgtEl>
                                        <p:attrNameLst>
                                          <p:attrName>ppt_x</p:attrName>
                                        </p:attrNameLst>
                                      </p:cBhvr>
                                      <p:tavLst>
                                        <p:tav tm="0">
                                          <p:val>
                                            <p:strVal val="#ppt_x"/>
                                          </p:val>
                                        </p:tav>
                                        <p:tav tm="100000">
                                          <p:val>
                                            <p:strVal val="#ppt_x"/>
                                          </p:val>
                                        </p:tav>
                                      </p:tavLst>
                                    </p:anim>
                                    <p:anim calcmode="lin" valueType="num">
                                      <p:cBhvr additive="base">
                                        <p:cTn id="36" dur="500" fill="hold"/>
                                        <p:tgtEl>
                                          <p:spTgt spid="11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083"/>
                                        </p:tgtEl>
                                        <p:attrNameLst>
                                          <p:attrName>style.visibility</p:attrName>
                                        </p:attrNameLst>
                                      </p:cBhvr>
                                      <p:to>
                                        <p:strVal val="visible"/>
                                      </p:to>
                                    </p:set>
                                    <p:anim calcmode="lin" valueType="num">
                                      <p:cBhvr additive="base">
                                        <p:cTn id="39" dur="500" fill="hold"/>
                                        <p:tgtEl>
                                          <p:spTgt spid="3083"/>
                                        </p:tgtEl>
                                        <p:attrNameLst>
                                          <p:attrName>ppt_x</p:attrName>
                                        </p:attrNameLst>
                                      </p:cBhvr>
                                      <p:tavLst>
                                        <p:tav tm="0">
                                          <p:val>
                                            <p:strVal val="#ppt_x"/>
                                          </p:val>
                                        </p:tav>
                                        <p:tav tm="100000">
                                          <p:val>
                                            <p:strVal val="#ppt_x"/>
                                          </p:val>
                                        </p:tav>
                                      </p:tavLst>
                                    </p:anim>
                                    <p:anim calcmode="lin" valueType="num">
                                      <p:cBhvr additive="base">
                                        <p:cTn id="40" dur="500" fill="hold"/>
                                        <p:tgtEl>
                                          <p:spTgt spid="308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24"/>
                                        </p:tgtEl>
                                        <p:attrNameLst>
                                          <p:attrName>style.visibility</p:attrName>
                                        </p:attrNameLst>
                                      </p:cBhvr>
                                      <p:to>
                                        <p:strVal val="visible"/>
                                      </p:to>
                                    </p:set>
                                    <p:anim calcmode="lin" valueType="num">
                                      <p:cBhvr additive="base">
                                        <p:cTn id="43" dur="500" fill="hold"/>
                                        <p:tgtEl>
                                          <p:spTgt spid="124"/>
                                        </p:tgtEl>
                                        <p:attrNameLst>
                                          <p:attrName>ppt_x</p:attrName>
                                        </p:attrNameLst>
                                      </p:cBhvr>
                                      <p:tavLst>
                                        <p:tav tm="0">
                                          <p:val>
                                            <p:strVal val="#ppt_x"/>
                                          </p:val>
                                        </p:tav>
                                        <p:tav tm="100000">
                                          <p:val>
                                            <p:strVal val="#ppt_x"/>
                                          </p:val>
                                        </p:tav>
                                      </p:tavLst>
                                    </p:anim>
                                    <p:anim calcmode="lin" valueType="num">
                                      <p:cBhvr additive="base">
                                        <p:cTn id="44"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0"/>
                                        </p:tgtEl>
                                        <p:attrNameLst>
                                          <p:attrName>style.visibility</p:attrName>
                                        </p:attrNameLst>
                                      </p:cBhvr>
                                      <p:to>
                                        <p:strVal val="visible"/>
                                      </p:to>
                                    </p:set>
                                    <p:anim calcmode="lin" valueType="num">
                                      <p:cBhvr additive="base">
                                        <p:cTn id="49" dur="500" fill="hold"/>
                                        <p:tgtEl>
                                          <p:spTgt spid="120"/>
                                        </p:tgtEl>
                                        <p:attrNameLst>
                                          <p:attrName>ppt_x</p:attrName>
                                        </p:attrNameLst>
                                      </p:cBhvr>
                                      <p:tavLst>
                                        <p:tav tm="0">
                                          <p:val>
                                            <p:strVal val="#ppt_x"/>
                                          </p:val>
                                        </p:tav>
                                        <p:tav tm="100000">
                                          <p:val>
                                            <p:strVal val="#ppt_x"/>
                                          </p:val>
                                        </p:tav>
                                      </p:tavLst>
                                    </p:anim>
                                    <p:anim calcmode="lin" valueType="num">
                                      <p:cBhvr additive="base">
                                        <p:cTn id="50" dur="500" fill="hold"/>
                                        <p:tgtEl>
                                          <p:spTgt spid="120"/>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028"/>
                                        </p:tgtEl>
                                        <p:attrNameLst>
                                          <p:attrName>style.visibility</p:attrName>
                                        </p:attrNameLst>
                                      </p:cBhvr>
                                      <p:to>
                                        <p:strVal val="visible"/>
                                      </p:to>
                                    </p:set>
                                    <p:anim calcmode="lin" valueType="num">
                                      <p:cBhvr additive="base">
                                        <p:cTn id="53" dur="500" fill="hold"/>
                                        <p:tgtEl>
                                          <p:spTgt spid="1028"/>
                                        </p:tgtEl>
                                        <p:attrNameLst>
                                          <p:attrName>ppt_x</p:attrName>
                                        </p:attrNameLst>
                                      </p:cBhvr>
                                      <p:tavLst>
                                        <p:tav tm="0">
                                          <p:val>
                                            <p:strVal val="#ppt_x"/>
                                          </p:val>
                                        </p:tav>
                                        <p:tav tm="100000">
                                          <p:val>
                                            <p:strVal val="#ppt_x"/>
                                          </p:val>
                                        </p:tav>
                                      </p:tavLst>
                                    </p:anim>
                                    <p:anim calcmode="lin" valueType="num">
                                      <p:cBhvr additive="base">
                                        <p:cTn id="54" dur="500" fill="hold"/>
                                        <p:tgtEl>
                                          <p:spTgt spid="10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25"/>
                                        </p:tgtEl>
                                        <p:attrNameLst>
                                          <p:attrName>style.visibility</p:attrName>
                                        </p:attrNameLst>
                                      </p:cBhvr>
                                      <p:to>
                                        <p:strVal val="visible"/>
                                      </p:to>
                                    </p:set>
                                    <p:anim calcmode="lin" valueType="num">
                                      <p:cBhvr additive="base">
                                        <p:cTn id="57" dur="500" fill="hold"/>
                                        <p:tgtEl>
                                          <p:spTgt spid="125"/>
                                        </p:tgtEl>
                                        <p:attrNameLst>
                                          <p:attrName>ppt_x</p:attrName>
                                        </p:attrNameLst>
                                      </p:cBhvr>
                                      <p:tavLst>
                                        <p:tav tm="0">
                                          <p:val>
                                            <p:strVal val="#ppt_x"/>
                                          </p:val>
                                        </p:tav>
                                        <p:tav tm="100000">
                                          <p:val>
                                            <p:strVal val="#ppt_x"/>
                                          </p:val>
                                        </p:tav>
                                      </p:tavLst>
                                    </p:anim>
                                    <p:anim calcmode="lin" valueType="num">
                                      <p:cBhvr additive="base">
                                        <p:cTn id="58"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21"/>
                                        </p:tgtEl>
                                        <p:attrNameLst>
                                          <p:attrName>style.visibility</p:attrName>
                                        </p:attrNameLst>
                                      </p:cBhvr>
                                      <p:to>
                                        <p:strVal val="visible"/>
                                      </p:to>
                                    </p:set>
                                    <p:anim calcmode="lin" valueType="num">
                                      <p:cBhvr additive="base">
                                        <p:cTn id="63" dur="500" fill="hold"/>
                                        <p:tgtEl>
                                          <p:spTgt spid="121"/>
                                        </p:tgtEl>
                                        <p:attrNameLst>
                                          <p:attrName>ppt_x</p:attrName>
                                        </p:attrNameLst>
                                      </p:cBhvr>
                                      <p:tavLst>
                                        <p:tav tm="0">
                                          <p:val>
                                            <p:strVal val="#ppt_x"/>
                                          </p:val>
                                        </p:tav>
                                        <p:tav tm="100000">
                                          <p:val>
                                            <p:strVal val="#ppt_x"/>
                                          </p:val>
                                        </p:tav>
                                      </p:tavLst>
                                    </p:anim>
                                    <p:anim calcmode="lin" valueType="num">
                                      <p:cBhvr additive="base">
                                        <p:cTn id="64" dur="500" fill="hold"/>
                                        <p:tgtEl>
                                          <p:spTgt spid="12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26"/>
                                        </p:tgtEl>
                                        <p:attrNameLst>
                                          <p:attrName>style.visibility</p:attrName>
                                        </p:attrNameLst>
                                      </p:cBhvr>
                                      <p:to>
                                        <p:strVal val="visible"/>
                                      </p:to>
                                    </p:set>
                                    <p:anim calcmode="lin" valueType="num">
                                      <p:cBhvr additive="base">
                                        <p:cTn id="67" dur="500" fill="hold"/>
                                        <p:tgtEl>
                                          <p:spTgt spid="126"/>
                                        </p:tgtEl>
                                        <p:attrNameLst>
                                          <p:attrName>ppt_x</p:attrName>
                                        </p:attrNameLst>
                                      </p:cBhvr>
                                      <p:tavLst>
                                        <p:tav tm="0">
                                          <p:val>
                                            <p:strVal val="#ppt_x"/>
                                          </p:val>
                                        </p:tav>
                                        <p:tav tm="100000">
                                          <p:val>
                                            <p:strVal val="#ppt_x"/>
                                          </p:val>
                                        </p:tav>
                                      </p:tavLst>
                                    </p:anim>
                                    <p:anim calcmode="lin" valueType="num">
                                      <p:cBhvr additive="base">
                                        <p:cTn id="68" dur="500" fill="hold"/>
                                        <p:tgtEl>
                                          <p:spTgt spid="126"/>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500" fill="hold"/>
                                        <p:tgtEl>
                                          <p:spTgt spid="10"/>
                                        </p:tgtEl>
                                        <p:attrNameLst>
                                          <p:attrName>ppt_x</p:attrName>
                                        </p:attrNameLst>
                                      </p:cBhvr>
                                      <p:tavLst>
                                        <p:tav tm="0">
                                          <p:val>
                                            <p:strVal val="#ppt_x"/>
                                          </p:val>
                                        </p:tav>
                                        <p:tav tm="100000">
                                          <p:val>
                                            <p:strVal val="#ppt_x"/>
                                          </p:val>
                                        </p:tav>
                                      </p:tavLst>
                                    </p:anim>
                                    <p:anim calcmode="lin" valueType="num">
                                      <p:cBhvr additive="base">
                                        <p:cTn id="7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3" grpId="0"/>
      <p:bldP spid="118" grpId="0" animBg="1"/>
      <p:bldP spid="119" grpId="0" animBg="1"/>
      <p:bldP spid="120" grpId="0" animBg="1"/>
      <p:bldP spid="121" grpId="0" animBg="1"/>
      <p:bldP spid="122" grpId="0"/>
      <p:bldP spid="124" grpId="0"/>
      <p:bldP spid="125" grpId="0"/>
      <p:bldP spid="12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 Directory Workload</a:t>
            </a:r>
            <a:endParaRPr lang="en-US" dirty="0"/>
          </a:p>
        </p:txBody>
      </p:sp>
      <p:sp>
        <p:nvSpPr>
          <p:cNvPr id="3" name="Content Placeholder 2"/>
          <p:cNvSpPr>
            <a:spLocks noGrp="1"/>
          </p:cNvSpPr>
          <p:nvPr>
            <p:ph idx="1"/>
          </p:nvPr>
        </p:nvSpPr>
        <p:spPr>
          <a:xfrm>
            <a:off x="381000" y="1270374"/>
            <a:ext cx="8382000" cy="4561205"/>
          </a:xfrm>
        </p:spPr>
        <p:txBody>
          <a:bodyPr/>
          <a:lstStyle/>
          <a:p>
            <a:r>
              <a:rPr lang="en-US" sz="2800" dirty="0" smtClean="0"/>
              <a:t>Goal</a:t>
            </a:r>
          </a:p>
          <a:p>
            <a:pPr lvl="1"/>
            <a:r>
              <a:rPr lang="en-US" sz="2400" dirty="0" smtClean="0"/>
              <a:t>Simulate actual workload of user home folders for typical knowledge worker</a:t>
            </a:r>
          </a:p>
          <a:p>
            <a:r>
              <a:rPr lang="en-US" sz="2800" dirty="0" smtClean="0"/>
              <a:t>Development method</a:t>
            </a:r>
          </a:p>
          <a:p>
            <a:pPr lvl="1"/>
            <a:r>
              <a:rPr lang="en-US" sz="2400" dirty="0" smtClean="0"/>
              <a:t>Used file servers hosting user directories at Microsoft</a:t>
            </a:r>
          </a:p>
          <a:p>
            <a:pPr lvl="1"/>
            <a:r>
              <a:rPr lang="en-US" sz="2400" dirty="0" smtClean="0"/>
              <a:t>Traces gathered for 5 minutes each hour over multiple days on multiple servers</a:t>
            </a:r>
          </a:p>
          <a:p>
            <a:r>
              <a:rPr lang="en-US" sz="2800" dirty="0" smtClean="0"/>
              <a:t>Results</a:t>
            </a:r>
          </a:p>
          <a:p>
            <a:pPr lvl="1"/>
            <a:r>
              <a:rPr lang="en-US" sz="2400" dirty="0" smtClean="0"/>
              <a:t>Frequency of operations: 34% read, 16% query path info, 14% write, 9% query info, 8% create/open, 6% close, 6% Find, 7% other</a:t>
            </a:r>
          </a:p>
          <a:p>
            <a:pPr lvl="1"/>
            <a:r>
              <a:rPr lang="en-US" sz="2400" dirty="0" smtClean="0"/>
              <a:t>Simulation of actual application behavior instead of only micro-operations</a:t>
            </a:r>
          </a:p>
          <a:p>
            <a:endParaRPr lang="en-US" dirty="0" smtClean="0"/>
          </a:p>
          <a:p>
            <a:endParaRPr lang="en-US" dirty="0"/>
          </a:p>
        </p:txBody>
      </p:sp>
    </p:spTree>
    <p:extLst>
      <p:ext uri="{BB962C8B-B14F-4D97-AF65-F5344CB8AC3E}">
        <p14:creationId xmlns:p14="http://schemas.microsoft.com/office/powerpoint/2010/main" xmlns="" val="293782802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Running FSCT</a:t>
            </a:r>
            <a:endParaRPr lang="en-US" dirty="0"/>
          </a:p>
        </p:txBody>
      </p:sp>
      <p:sp>
        <p:nvSpPr>
          <p:cNvPr id="9" name="Subtitle 8"/>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xmlns="" val="3681555718"/>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Recap - </a:t>
            </a:r>
            <a:r>
              <a:rPr lang="en-US" dirty="0"/>
              <a:t>FSCT </a:t>
            </a:r>
            <a:r>
              <a:rPr lang="en-US" dirty="0" smtClean="0"/>
              <a:t>Demo</a:t>
            </a:r>
            <a:endParaRPr lang="en-US" dirty="0"/>
          </a:p>
        </p:txBody>
      </p:sp>
      <p:sp>
        <p:nvSpPr>
          <p:cNvPr id="6" name="Text Placeholder 5"/>
          <p:cNvSpPr>
            <a:spLocks noGrp="1"/>
          </p:cNvSpPr>
          <p:nvPr>
            <p:ph type="body" sz="quarter" idx="10"/>
          </p:nvPr>
        </p:nvSpPr>
        <p:spPr/>
        <p:txBody>
          <a:bodyPr/>
          <a:lstStyle/>
          <a:p>
            <a:r>
              <a:rPr lang="en-US" dirty="0" smtClean="0"/>
              <a:t>Command line execution</a:t>
            </a:r>
          </a:p>
          <a:p>
            <a:r>
              <a:rPr lang="en-US" dirty="0" smtClean="0"/>
              <a:t>Text file results</a:t>
            </a:r>
          </a:p>
          <a:p>
            <a:r>
              <a:rPr lang="en-US" dirty="0" smtClean="0"/>
              <a:t>2 or 3 servers</a:t>
            </a:r>
          </a:p>
          <a:p>
            <a:pPr lvl="1"/>
            <a:r>
              <a:rPr lang="en-US" dirty="0" smtClean="0"/>
              <a:t>File server under test</a:t>
            </a:r>
          </a:p>
          <a:p>
            <a:pPr lvl="1"/>
            <a:r>
              <a:rPr lang="en-US" dirty="0" smtClean="0"/>
              <a:t>Controller</a:t>
            </a:r>
          </a:p>
          <a:p>
            <a:pPr lvl="1"/>
            <a:r>
              <a:rPr lang="en-US" dirty="0" smtClean="0"/>
              <a:t>Optional DC</a:t>
            </a:r>
          </a:p>
          <a:p>
            <a:r>
              <a:rPr lang="en-US" dirty="0" smtClean="0"/>
              <a:t>Multiple clients</a:t>
            </a:r>
          </a:p>
          <a:p>
            <a:endParaRPr lang="en-US" dirty="0"/>
          </a:p>
          <a:p>
            <a:r>
              <a:rPr lang="en-US" dirty="0" smtClean="0"/>
              <a:t>Warning: Not to be used on Production Servers</a:t>
            </a:r>
            <a:endParaRPr lang="en-US" dirty="0"/>
          </a:p>
        </p:txBody>
      </p:sp>
    </p:spTree>
    <p:extLst>
      <p:ext uri="{BB962C8B-B14F-4D97-AF65-F5344CB8AC3E}">
        <p14:creationId xmlns:p14="http://schemas.microsoft.com/office/powerpoint/2010/main" xmlns="" val="405590914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p:txBody>
          <a:bodyPr/>
          <a:lstStyle/>
          <a:p>
            <a:r>
              <a:rPr lang="en-US" dirty="0">
                <a:solidFill>
                  <a:srgbClr val="99CC99">
                    <a:alpha val="75000"/>
                  </a:srgbClr>
                </a:solidFill>
              </a:rPr>
              <a:t>Advantages of Windows Server 2008 R2</a:t>
            </a:r>
          </a:p>
          <a:p>
            <a:endParaRPr lang="en-US" dirty="0" smtClean="0"/>
          </a:p>
          <a:p>
            <a:r>
              <a:rPr lang="en-US" dirty="0">
                <a:solidFill>
                  <a:srgbClr val="99CC99">
                    <a:alpha val="75000"/>
                  </a:srgbClr>
                </a:solidFill>
              </a:rPr>
              <a:t>Capacity planning for File Server</a:t>
            </a:r>
          </a:p>
          <a:p>
            <a:endParaRPr lang="en-US" dirty="0">
              <a:solidFill>
                <a:srgbClr val="99CC99">
                  <a:alpha val="75000"/>
                </a:srgbClr>
              </a:solidFill>
            </a:endParaRPr>
          </a:p>
          <a:p>
            <a:r>
              <a:rPr lang="en-US" dirty="0">
                <a:effectLst>
                  <a:glow rad="101600">
                    <a:schemeClr val="accent5">
                      <a:satMod val="175000"/>
                      <a:alpha val="40000"/>
                    </a:schemeClr>
                  </a:glow>
                </a:effectLst>
              </a:rPr>
              <a:t>Migration to Windows Server 2008 R2 </a:t>
            </a:r>
          </a:p>
        </p:txBody>
      </p:sp>
    </p:spTree>
    <p:extLst>
      <p:ext uri="{BB962C8B-B14F-4D97-AF65-F5344CB8AC3E}">
        <p14:creationId xmlns:p14="http://schemas.microsoft.com/office/powerpoint/2010/main" xmlns="" val="358121855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Methods of Migration</a:t>
            </a:r>
            <a:endParaRPr lang="en-US" dirty="0"/>
          </a:p>
        </p:txBody>
      </p:sp>
      <p:sp>
        <p:nvSpPr>
          <p:cNvPr id="3" name="Content Placeholder 2"/>
          <p:cNvSpPr>
            <a:spLocks noGrp="1"/>
          </p:cNvSpPr>
          <p:nvPr>
            <p:ph idx="1"/>
          </p:nvPr>
        </p:nvSpPr>
        <p:spPr/>
        <p:txBody>
          <a:bodyPr/>
          <a:lstStyle/>
          <a:p>
            <a:r>
              <a:rPr lang="en-US" dirty="0" smtClean="0"/>
              <a:t>Win Server 2008 R2 Server Roles Migration</a:t>
            </a:r>
          </a:p>
          <a:p>
            <a:pPr lvl="1"/>
            <a:r>
              <a:rPr lang="en-US" dirty="0" smtClean="0"/>
              <a:t>Software tools and documentation</a:t>
            </a:r>
          </a:p>
          <a:p>
            <a:pPr lvl="1"/>
            <a:r>
              <a:rPr lang="en-US" dirty="0" smtClean="0"/>
              <a:t>Migration guidance for multiple Windows Server roles (5 roles, 1 feature)</a:t>
            </a:r>
          </a:p>
          <a:p>
            <a:pPr lvl="1"/>
            <a:endParaRPr lang="en-US" dirty="0" smtClean="0"/>
          </a:p>
          <a:p>
            <a:r>
              <a:rPr lang="en-US" dirty="0" smtClean="0"/>
              <a:t>File Server Migration Toolkit</a:t>
            </a:r>
          </a:p>
          <a:p>
            <a:pPr lvl="1"/>
            <a:r>
              <a:rPr lang="en-US" dirty="0" smtClean="0"/>
              <a:t>Fully GUI driven file server migration or consolidation </a:t>
            </a:r>
          </a:p>
          <a:p>
            <a:pPr lvl="1"/>
            <a:r>
              <a:rPr lang="en-US" dirty="0" smtClean="0"/>
              <a:t>Migration of file shares and file data</a:t>
            </a:r>
          </a:p>
          <a:p>
            <a:pPr lvl="1"/>
            <a:endParaRPr lang="en-US" dirty="0"/>
          </a:p>
        </p:txBody>
      </p:sp>
    </p:spTree>
    <p:extLst>
      <p:ext uri="{BB962C8B-B14F-4D97-AF65-F5344CB8AC3E}">
        <p14:creationId xmlns:p14="http://schemas.microsoft.com/office/powerpoint/2010/main" xmlns="" val="164023076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444771137"/>
              </p:ext>
            </p:extLst>
          </p:nvPr>
        </p:nvGraphicFramePr>
        <p:xfrm>
          <a:off x="381000" y="463139"/>
          <a:ext cx="8454243" cy="5333874"/>
        </p:xfrm>
        <a:graphic>
          <a:graphicData uri="http://schemas.openxmlformats.org/drawingml/2006/table">
            <a:tbl>
              <a:tblPr firstRow="1" bandRow="1">
                <a:tableStyleId>{0E3FDE45-AF77-4B5C-9715-49D594BDF05E}</a:tableStyleId>
              </a:tblPr>
              <a:tblGrid>
                <a:gridCol w="2818081"/>
                <a:gridCol w="2818081"/>
                <a:gridCol w="2818081"/>
              </a:tblGrid>
              <a:tr h="738292">
                <a:tc gridSpan="3">
                  <a:txBody>
                    <a:bodyPr/>
                    <a:lstStyle/>
                    <a:p>
                      <a:pPr marL="0" algn="ctr" defTabSz="914099" rtl="0" eaLnBrk="1" fontAlgn="base" latinLnBrk="0" hangingPunct="1">
                        <a:spcBef>
                          <a:spcPct val="0"/>
                        </a:spcBef>
                        <a:spcAft>
                          <a:spcPct val="0"/>
                        </a:spcAft>
                      </a:pPr>
                      <a:r>
                        <a:rPr lang="en-US" sz="2800" b="1" kern="1200" dirty="0" smtClean="0">
                          <a:effectLst>
                            <a:outerShdw blurRad="38100" dist="38100" dir="2700000" algn="tl">
                              <a:srgbClr val="000000">
                                <a:alpha val="43137"/>
                              </a:srgbClr>
                            </a:outerShdw>
                          </a:effectLst>
                        </a:rPr>
                        <a:t>Migration Methods Comparison</a:t>
                      </a:r>
                      <a:endParaRPr lang="en-US" sz="2800" b="1"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521148">
                <a:tc>
                  <a:txBody>
                    <a:bodyPr/>
                    <a:lstStyle/>
                    <a:p>
                      <a:endParaRPr lang="en-US" sz="2400" b="1" dirty="0"/>
                    </a:p>
                  </a:txBody>
                  <a:tcPr/>
                </a:tc>
                <a:tc>
                  <a:txBody>
                    <a:bodyPr/>
                    <a:lstStyle/>
                    <a:p>
                      <a:r>
                        <a:rPr lang="en-US" sz="2400" b="1" dirty="0" smtClean="0"/>
                        <a:t>R2 Role Migration</a:t>
                      </a:r>
                      <a:endParaRPr lang="en-US" sz="2400" b="1" dirty="0"/>
                    </a:p>
                  </a:txBody>
                  <a:tcPr/>
                </a:tc>
                <a:tc>
                  <a:txBody>
                    <a:bodyPr/>
                    <a:lstStyle/>
                    <a:p>
                      <a:r>
                        <a:rPr lang="en-US" sz="2400" b="1" dirty="0" smtClean="0"/>
                        <a:t>FSMT</a:t>
                      </a:r>
                      <a:endParaRPr lang="en-US" sz="2400" b="1" dirty="0"/>
                    </a:p>
                  </a:txBody>
                  <a:tcPr/>
                </a:tc>
              </a:tr>
              <a:tr h="793105">
                <a:tc>
                  <a:txBody>
                    <a:bodyPr/>
                    <a:lstStyle/>
                    <a:p>
                      <a:r>
                        <a:rPr lang="en-US" sz="2000" b="1" dirty="0" smtClean="0"/>
                        <a:t>File Services Scope</a:t>
                      </a:r>
                      <a:endParaRPr lang="en-US" sz="2000" b="1" dirty="0"/>
                    </a:p>
                  </a:txBody>
                  <a:tcPr anchor="ctr"/>
                </a:tc>
                <a:tc>
                  <a:txBody>
                    <a:bodyPr/>
                    <a:lstStyle/>
                    <a:p>
                      <a:r>
                        <a:rPr lang="en-US" sz="2000" dirty="0" smtClean="0"/>
                        <a:t>All features except NFS and data</a:t>
                      </a:r>
                      <a:endParaRPr lang="en-US" sz="2000" dirty="0"/>
                    </a:p>
                  </a:txBody>
                  <a:tcPr anchor="ctr"/>
                </a:tc>
                <a:tc>
                  <a:txBody>
                    <a:bodyPr/>
                    <a:lstStyle/>
                    <a:p>
                      <a:r>
                        <a:rPr lang="en-US" sz="2000" dirty="0" smtClean="0"/>
                        <a:t>File</a:t>
                      </a:r>
                      <a:r>
                        <a:rPr lang="en-US" sz="2000" baseline="0" dirty="0" smtClean="0"/>
                        <a:t> shares and data only</a:t>
                      </a:r>
                      <a:endParaRPr lang="en-US" sz="2000" dirty="0"/>
                    </a:p>
                  </a:txBody>
                  <a:tcPr anchor="ctr"/>
                </a:tc>
              </a:tr>
              <a:tr h="793105">
                <a:tc>
                  <a:txBody>
                    <a:bodyPr/>
                    <a:lstStyle/>
                    <a:p>
                      <a:r>
                        <a:rPr lang="en-US" sz="2000" b="1" dirty="0" smtClean="0"/>
                        <a:t>Method</a:t>
                      </a:r>
                      <a:endParaRPr lang="en-US" sz="2000" b="1" dirty="0"/>
                    </a:p>
                  </a:txBody>
                  <a:tcPr anchor="ctr"/>
                </a:tc>
                <a:tc>
                  <a:txBody>
                    <a:bodyPr/>
                    <a:lstStyle/>
                    <a:p>
                      <a:r>
                        <a:rPr lang="en-US" sz="2000" dirty="0" smtClean="0"/>
                        <a:t>Mix of command line tools and manual steps</a:t>
                      </a:r>
                      <a:endParaRPr lang="en-US" sz="2000" dirty="0"/>
                    </a:p>
                  </a:txBody>
                  <a:tcPr anchor="ctr"/>
                </a:tc>
                <a:tc>
                  <a:txBody>
                    <a:bodyPr/>
                    <a:lstStyle/>
                    <a:p>
                      <a:r>
                        <a:rPr lang="en-US" sz="2000" dirty="0" smtClean="0"/>
                        <a:t>Application with GUI interface</a:t>
                      </a:r>
                      <a:endParaRPr lang="en-US" sz="2000" dirty="0"/>
                    </a:p>
                  </a:txBody>
                  <a:tcPr anchor="ctr"/>
                </a:tc>
              </a:tr>
              <a:tr h="659424">
                <a:tc>
                  <a:txBody>
                    <a:bodyPr/>
                    <a:lstStyle/>
                    <a:p>
                      <a:r>
                        <a:rPr lang="en-US" sz="2000" b="1" dirty="0" smtClean="0"/>
                        <a:t>Source</a:t>
                      </a:r>
                      <a:endParaRPr lang="en-US" sz="2000" b="1" dirty="0"/>
                    </a:p>
                  </a:txBody>
                  <a:tcPr anchor="ctr"/>
                </a:tc>
                <a:tc>
                  <a:txBody>
                    <a:bodyPr/>
                    <a:lstStyle/>
                    <a:p>
                      <a:r>
                        <a:rPr lang="en-US" sz="2000" dirty="0" smtClean="0"/>
                        <a:t>Win2k3 and later</a:t>
                      </a:r>
                      <a:endParaRPr lang="en-US" sz="2000" dirty="0"/>
                    </a:p>
                  </a:txBody>
                  <a:tcPr anchor="ctr"/>
                </a:tc>
                <a:tc>
                  <a:txBody>
                    <a:bodyPr/>
                    <a:lstStyle/>
                    <a:p>
                      <a:r>
                        <a:rPr lang="en-US" sz="2000" dirty="0" smtClean="0"/>
                        <a:t>Win2k</a:t>
                      </a:r>
                      <a:r>
                        <a:rPr lang="en-US" sz="2000" baseline="0" dirty="0" smtClean="0"/>
                        <a:t> and later</a:t>
                      </a:r>
                      <a:endParaRPr lang="en-US" sz="2000" dirty="0"/>
                    </a:p>
                  </a:txBody>
                  <a:tcPr anchor="ctr"/>
                </a:tc>
              </a:tr>
              <a:tr h="457200">
                <a:tc>
                  <a:txBody>
                    <a:bodyPr/>
                    <a:lstStyle/>
                    <a:p>
                      <a:r>
                        <a:rPr lang="en-US" sz="2000" b="1" dirty="0" smtClean="0"/>
                        <a:t>Target</a:t>
                      </a:r>
                      <a:endParaRPr lang="en-US" sz="2000" b="1" dirty="0"/>
                    </a:p>
                  </a:txBody>
                  <a:tcPr anchor="ctr"/>
                </a:tc>
                <a:tc>
                  <a:txBody>
                    <a:bodyPr/>
                    <a:lstStyle/>
                    <a:p>
                      <a:r>
                        <a:rPr lang="en-US" sz="2000" dirty="0" smtClean="0"/>
                        <a:t>Win2k8</a:t>
                      </a:r>
                      <a:r>
                        <a:rPr lang="en-US" sz="2000" baseline="0" dirty="0" smtClean="0"/>
                        <a:t> R2</a:t>
                      </a:r>
                      <a:endParaRPr lang="en-US" sz="2000" dirty="0"/>
                    </a:p>
                  </a:txBody>
                  <a:tcPr anchor="ctr"/>
                </a:tc>
                <a:tc>
                  <a:txBody>
                    <a:bodyPr/>
                    <a:lstStyle/>
                    <a:p>
                      <a:r>
                        <a:rPr lang="en-US" sz="2000" dirty="0" smtClean="0"/>
                        <a:t>Win2k3</a:t>
                      </a:r>
                      <a:r>
                        <a:rPr lang="en-US" sz="2000" baseline="0" dirty="0" smtClean="0"/>
                        <a:t> and later</a:t>
                      </a:r>
                      <a:endParaRPr lang="en-US" sz="2000" dirty="0"/>
                    </a:p>
                  </a:txBody>
                  <a:tcPr anchor="ctr"/>
                </a:tc>
              </a:tr>
              <a:tr h="457200">
                <a:tc>
                  <a:txBody>
                    <a:bodyPr/>
                    <a:lstStyle/>
                    <a:p>
                      <a:r>
                        <a:rPr lang="en-US" sz="2000" b="1" dirty="0" smtClean="0"/>
                        <a:t>Consolidation Support</a:t>
                      </a:r>
                      <a:endParaRPr lang="en-US" sz="2000" b="1" dirty="0"/>
                    </a:p>
                  </a:txBody>
                  <a:tcPr anchor="ctr"/>
                </a:tc>
                <a:tc>
                  <a:txBody>
                    <a:bodyPr/>
                    <a:lstStyle/>
                    <a:p>
                      <a:r>
                        <a:rPr lang="en-US" sz="2000" dirty="0" smtClean="0"/>
                        <a:t>No (1:1)</a:t>
                      </a:r>
                      <a:endParaRPr lang="en-US" sz="2000" dirty="0"/>
                    </a:p>
                  </a:txBody>
                  <a:tcPr anchor="ctr"/>
                </a:tc>
                <a:tc>
                  <a:txBody>
                    <a:bodyPr/>
                    <a:lstStyle/>
                    <a:p>
                      <a:r>
                        <a:rPr lang="en-US" sz="2000" dirty="0" smtClean="0"/>
                        <a:t>Yes (N:1)</a:t>
                      </a:r>
                      <a:endParaRPr lang="en-US" sz="2000" dirty="0"/>
                    </a:p>
                  </a:txBody>
                  <a:tcPr anchor="ctr"/>
                </a:tc>
              </a:tr>
              <a:tr h="457200">
                <a:tc>
                  <a:txBody>
                    <a:bodyPr/>
                    <a:lstStyle/>
                    <a:p>
                      <a:r>
                        <a:rPr lang="en-US" sz="2000" b="1" dirty="0" smtClean="0"/>
                        <a:t>Server Core Support</a:t>
                      </a:r>
                      <a:endParaRPr lang="en-US" sz="2000" b="1" dirty="0"/>
                    </a:p>
                  </a:txBody>
                  <a:tcPr anchor="ctr"/>
                </a:tc>
                <a:tc>
                  <a:txBody>
                    <a:bodyPr/>
                    <a:lstStyle/>
                    <a:p>
                      <a:r>
                        <a:rPr lang="en-US" sz="2000" dirty="0" smtClean="0"/>
                        <a:t>Yes</a:t>
                      </a:r>
                      <a:endParaRPr lang="en-US" sz="2000" dirty="0"/>
                    </a:p>
                  </a:txBody>
                  <a:tcPr anchor="ctr"/>
                </a:tc>
                <a:tc>
                  <a:txBody>
                    <a:bodyPr/>
                    <a:lstStyle/>
                    <a:p>
                      <a:r>
                        <a:rPr lang="en-US" sz="2000" dirty="0" smtClean="0"/>
                        <a:t>No</a:t>
                      </a:r>
                      <a:endParaRPr lang="en-US" sz="2000" dirty="0"/>
                    </a:p>
                  </a:txBody>
                  <a:tcPr anchor="ctr"/>
                </a:tc>
              </a:tr>
              <a:tr h="457200">
                <a:tc>
                  <a:txBody>
                    <a:bodyPr/>
                    <a:lstStyle/>
                    <a:p>
                      <a:r>
                        <a:rPr lang="en-US" sz="2000" dirty="0" smtClean="0"/>
                        <a:t>Cluster Support</a:t>
                      </a:r>
                      <a:endParaRPr lang="en-US" sz="2000" dirty="0"/>
                    </a:p>
                  </a:txBody>
                  <a:tcPr anchor="ctr"/>
                </a:tc>
                <a:tc>
                  <a:txBody>
                    <a:bodyPr/>
                    <a:lstStyle/>
                    <a:p>
                      <a:r>
                        <a:rPr lang="en-US" sz="2000" dirty="0" smtClean="0"/>
                        <a:t>No</a:t>
                      </a:r>
                      <a:endParaRPr lang="en-US" sz="2000" dirty="0"/>
                    </a:p>
                  </a:txBody>
                  <a:tcPr anchor="ctr"/>
                </a:tc>
                <a:tc>
                  <a:txBody>
                    <a:bodyPr/>
                    <a:lstStyle/>
                    <a:p>
                      <a:r>
                        <a:rPr lang="en-US" sz="2000" dirty="0" smtClean="0"/>
                        <a:t>Yes</a:t>
                      </a:r>
                      <a:r>
                        <a:rPr lang="en-US" sz="2000" baseline="0" dirty="0" smtClean="0"/>
                        <a:t> (source or target)</a:t>
                      </a:r>
                      <a:endParaRPr lang="en-US" sz="2000" dirty="0"/>
                    </a:p>
                  </a:txBody>
                  <a:tcPr anchor="ctr"/>
                </a:tc>
              </a:tr>
            </a:tbl>
          </a:graphicData>
        </a:graphic>
      </p:graphicFrame>
    </p:spTree>
    <p:extLst>
      <p:ext uri="{BB962C8B-B14F-4D97-AF65-F5344CB8AC3E}">
        <p14:creationId xmlns:p14="http://schemas.microsoft.com/office/powerpoint/2010/main" xmlns="" val="271878699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p:txBody>
          <a:bodyPr/>
          <a:lstStyle/>
          <a:p>
            <a:r>
              <a:rPr lang="en-US" dirty="0">
                <a:effectLst>
                  <a:glow rad="101600">
                    <a:schemeClr val="accent5">
                      <a:satMod val="175000"/>
                      <a:alpha val="40000"/>
                    </a:schemeClr>
                  </a:glow>
                </a:effectLst>
              </a:rPr>
              <a:t>Advantages of Windows Server 2008 R2</a:t>
            </a:r>
          </a:p>
          <a:p>
            <a:endParaRPr lang="en-US" dirty="0" smtClean="0"/>
          </a:p>
          <a:p>
            <a:r>
              <a:rPr lang="en-US" dirty="0">
                <a:solidFill>
                  <a:srgbClr val="99CC99">
                    <a:alpha val="75000"/>
                  </a:srgbClr>
                </a:solidFill>
              </a:rPr>
              <a:t>Capacity planning for File Server</a:t>
            </a:r>
          </a:p>
          <a:p>
            <a:endParaRPr lang="en-US" dirty="0">
              <a:solidFill>
                <a:srgbClr val="99CC99">
                  <a:alpha val="75000"/>
                </a:srgbClr>
              </a:solidFill>
            </a:endParaRPr>
          </a:p>
          <a:p>
            <a:r>
              <a:rPr lang="en-US" dirty="0">
                <a:solidFill>
                  <a:srgbClr val="99CC99">
                    <a:alpha val="75000"/>
                  </a:srgbClr>
                </a:solidFill>
              </a:rPr>
              <a:t>Migration to Windows Server 2008 R2 </a:t>
            </a:r>
          </a:p>
        </p:txBody>
      </p:sp>
    </p:spTree>
    <p:extLst>
      <p:ext uri="{BB962C8B-B14F-4D97-AF65-F5344CB8AC3E}">
        <p14:creationId xmlns:p14="http://schemas.microsoft.com/office/powerpoint/2010/main" xmlns="" val="450906428"/>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smtClean="0"/>
              <a:t/>
            </a:r>
            <a:br>
              <a:rPr sz="4400" smtClean="0"/>
            </a:br>
            <a:r>
              <a:rPr sz="3200" smtClean="0">
                <a:cs typeface="+mn-cs"/>
              </a:rPr>
              <a:t/>
            </a:r>
            <a:br>
              <a:rPr sz="3200" smtClean="0">
                <a:cs typeface="+mn-cs"/>
              </a:rPr>
            </a:br>
            <a:r>
              <a:rPr sz="3200" smtClean="0">
                <a:cs typeface="+mn-cs"/>
              </a:rPr>
              <a:t/>
            </a:r>
            <a:br>
              <a:rPr sz="3200" smtClean="0">
                <a:cs typeface="+mn-cs"/>
              </a:rPr>
            </a:br>
            <a:endParaRPr sz="3200" dirty="0">
              <a:cs typeface="+mn-cs"/>
            </a:endParaRPr>
          </a:p>
        </p:txBody>
      </p:sp>
      <p:sp>
        <p:nvSpPr>
          <p:cNvPr id="4" name="Text Placeholder 3"/>
          <p:cNvSpPr>
            <a:spLocks noGrp="1"/>
          </p:cNvSpPr>
          <p:nvPr>
            <p:ph idx="1"/>
          </p:nvPr>
        </p:nvSpPr>
        <p:spPr/>
        <p:txBody>
          <a:bodyPr/>
          <a:lstStyle/>
          <a:p>
            <a:r>
              <a:rPr lang="en-US" sz="7200" dirty="0" smtClean="0"/>
              <a:t>File Server Migration Toolkit</a:t>
            </a:r>
            <a:endParaRPr lang="en-US" sz="7200" dirty="0"/>
          </a:p>
          <a:p>
            <a:endParaRPr lang="en-US" sz="7200" dirty="0"/>
          </a:p>
        </p:txBody>
      </p:sp>
      <p:sp>
        <p:nvSpPr>
          <p:cNvPr id="9" name="Title 6"/>
          <p:cNvSpPr txBox="1">
            <a:spLocks/>
          </p:cNvSpPr>
          <p:nvPr/>
        </p:nvSpPr>
        <p:spPr>
          <a:xfrm>
            <a:off x="3140238" y="533400"/>
            <a:ext cx="6994362" cy="761494"/>
          </a:xfrm>
          <a:prstGeom prst="rect">
            <a:avLst/>
          </a:prstGeom>
        </p:spPr>
        <p:txBody>
          <a:bodyPr vert="horz" wrap="square" lIns="0" tIns="0" rIns="0" bIns="0" rtlCol="0" anchor="b" anchorCtr="0">
            <a:noAutofit/>
          </a:bodyPr>
          <a:lstStyle/>
          <a:p>
            <a:pPr marL="0" marR="0" lvl="0" indent="0" algn="l" defTabSz="914363" rtl="0" eaLnBrk="1" fontAlgn="base" latinLnBrk="0" hangingPunct="1">
              <a:lnSpc>
                <a:spcPct val="90000"/>
              </a:lnSpc>
              <a:spcBef>
                <a:spcPct val="0"/>
              </a:spcBef>
              <a:spcAft>
                <a:spcPct val="0"/>
              </a:spcAft>
              <a:buClrTx/>
              <a:buSzTx/>
              <a:buFontTx/>
              <a:buNone/>
              <a:tabLst/>
              <a:defRPr/>
            </a:pPr>
            <a:endParaRPr kumimoji="0" lang="en-US" sz="5400" b="0" i="0" u="none" strike="noStrike" kern="1200" cap="none" spc="-125"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Segoe" pitchFamily="34" charset="0"/>
              <a:ea typeface="+mn-ea"/>
              <a:cs typeface="Arial" charset="0"/>
            </a:endParaRPr>
          </a:p>
        </p:txBody>
      </p:sp>
      <p:sp>
        <p:nvSpPr>
          <p:cNvPr id="8" name="Content Placeholder 2"/>
          <p:cNvSpPr txBox="1">
            <a:spLocks/>
          </p:cNvSpPr>
          <p:nvPr/>
        </p:nvSpPr>
        <p:spPr>
          <a:xfrm>
            <a:off x="533400" y="3441940"/>
            <a:ext cx="8382000" cy="268453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endParaRPr lang="en-US" dirty="0"/>
          </a:p>
        </p:txBody>
      </p:sp>
    </p:spTree>
    <p:extLst>
      <p:ext uri="{BB962C8B-B14F-4D97-AF65-F5344CB8AC3E}">
        <p14:creationId xmlns:p14="http://schemas.microsoft.com/office/powerpoint/2010/main" xmlns="" val="669278511"/>
      </p:ext>
    </p:extLst>
  </p:cSld>
  <p:clrMapOvr>
    <a:masterClrMapping/>
  </p:clrMapOvr>
  <p:transition advClick="0">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File Service Consolidation</a:t>
            </a:r>
            <a:endParaRPr lang="en-US" dirty="0"/>
          </a:p>
        </p:txBody>
      </p:sp>
      <p:sp>
        <p:nvSpPr>
          <p:cNvPr id="3" name="Content Placeholder 2"/>
          <p:cNvSpPr>
            <a:spLocks noGrp="1"/>
          </p:cNvSpPr>
          <p:nvPr>
            <p:ph idx="1"/>
          </p:nvPr>
        </p:nvSpPr>
        <p:spPr/>
        <p:txBody>
          <a:bodyPr/>
          <a:lstStyle/>
          <a:p>
            <a:r>
              <a:rPr lang="en-US" sz="2400" dirty="0" smtClean="0"/>
              <a:t>Why Consolidate?</a:t>
            </a:r>
          </a:p>
          <a:p>
            <a:pPr lvl="1"/>
            <a:r>
              <a:rPr lang="en-US" sz="2000" dirty="0" smtClean="0"/>
              <a:t>Reduced operating costs</a:t>
            </a:r>
          </a:p>
          <a:p>
            <a:pPr lvl="1"/>
            <a:r>
              <a:rPr lang="en-US" sz="2000" dirty="0" smtClean="0"/>
              <a:t>Enhanced performance</a:t>
            </a:r>
          </a:p>
          <a:p>
            <a:pPr lvl="2"/>
            <a:r>
              <a:rPr lang="en-US" sz="1800" dirty="0" smtClean="0"/>
              <a:t>Hardware improvements in CPU, Storage, Network</a:t>
            </a:r>
          </a:p>
          <a:p>
            <a:pPr lvl="2"/>
            <a:r>
              <a:rPr lang="en-US" sz="1800" dirty="0" smtClean="0"/>
              <a:t>SMB and NTFS improvements in Windows Server 2008 R2</a:t>
            </a:r>
          </a:p>
          <a:p>
            <a:pPr lvl="1"/>
            <a:r>
              <a:rPr lang="en-US" sz="2000" dirty="0" smtClean="0"/>
              <a:t>High availability and reliability</a:t>
            </a:r>
          </a:p>
          <a:p>
            <a:pPr lvl="2"/>
            <a:r>
              <a:rPr lang="en-US" sz="1800" dirty="0" smtClean="0"/>
              <a:t>Load Balancing with DFS</a:t>
            </a:r>
          </a:p>
          <a:p>
            <a:pPr lvl="2"/>
            <a:r>
              <a:rPr lang="en-US" sz="1800" dirty="0" smtClean="0"/>
              <a:t>Windows Server Failover Clustering</a:t>
            </a:r>
          </a:p>
          <a:p>
            <a:pPr lvl="2"/>
            <a:endParaRPr lang="en-US" sz="1800" dirty="0" smtClean="0"/>
          </a:p>
          <a:p>
            <a:r>
              <a:rPr lang="en-US" sz="2400" dirty="0" smtClean="0"/>
              <a:t>Challenges with Consolidation</a:t>
            </a:r>
          </a:p>
          <a:p>
            <a:pPr lvl="1"/>
            <a:r>
              <a:rPr lang="en-US" sz="2000" dirty="0" smtClean="0"/>
              <a:t>Hard to retain existing file paths</a:t>
            </a:r>
          </a:p>
          <a:p>
            <a:pPr lvl="1"/>
            <a:r>
              <a:rPr lang="en-US" sz="2000" dirty="0" smtClean="0"/>
              <a:t>One server cannot handle duplicate share names </a:t>
            </a:r>
          </a:p>
          <a:p>
            <a:pPr lvl="1"/>
            <a:r>
              <a:rPr lang="en-US" sz="2000" dirty="0" smtClean="0"/>
              <a:t>Consolidation process complex and error prone</a:t>
            </a:r>
          </a:p>
          <a:p>
            <a:pPr lvl="1"/>
            <a:r>
              <a:rPr lang="en-US" sz="2000" dirty="0" smtClean="0"/>
              <a:t>Difficult to maintain existing security settings</a:t>
            </a:r>
          </a:p>
          <a:p>
            <a:endParaRPr lang="en-US" sz="2400" dirty="0"/>
          </a:p>
        </p:txBody>
      </p:sp>
    </p:spTree>
    <p:extLst>
      <p:ext uri="{BB962C8B-B14F-4D97-AF65-F5344CB8AC3E}">
        <p14:creationId xmlns:p14="http://schemas.microsoft.com/office/powerpoint/2010/main" xmlns="" val="1748086731"/>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381000" y="228600"/>
            <a:ext cx="8382000" cy="553998"/>
          </a:xfrm>
        </p:spPr>
        <p:txBody>
          <a:bodyPr/>
          <a:lstStyle/>
          <a:p>
            <a:r>
              <a:rPr lang="en-US" sz="4000" dirty="0" smtClean="0"/>
              <a:t>FSMT Overview</a:t>
            </a:r>
            <a:endParaRPr lang="en-US" sz="3200" b="0" dirty="0"/>
          </a:p>
        </p:txBody>
      </p:sp>
      <p:sp>
        <p:nvSpPr>
          <p:cNvPr id="2" name="Content Placeholder 1"/>
          <p:cNvSpPr>
            <a:spLocks noGrp="1"/>
          </p:cNvSpPr>
          <p:nvPr>
            <p:ph idx="1"/>
          </p:nvPr>
        </p:nvSpPr>
        <p:spPr>
          <a:xfrm>
            <a:off x="381000" y="1447799"/>
            <a:ext cx="8382000" cy="4062651"/>
          </a:xfrm>
        </p:spPr>
        <p:txBody>
          <a:bodyPr/>
          <a:lstStyle/>
          <a:p>
            <a:r>
              <a:rPr lang="en-US" sz="2400" dirty="0"/>
              <a:t>DFS Consolidation Root Wizard </a:t>
            </a:r>
          </a:p>
          <a:p>
            <a:pPr lvl="1"/>
            <a:r>
              <a:rPr lang="en-US" sz="2000" dirty="0"/>
              <a:t>Facilitates configuration of DFS Consolidation Roots</a:t>
            </a:r>
          </a:p>
          <a:p>
            <a:pPr lvl="1"/>
            <a:r>
              <a:rPr lang="en-US" sz="2000" dirty="0"/>
              <a:t>Automates steps described in Support KB 829885</a:t>
            </a:r>
          </a:p>
          <a:p>
            <a:pPr lvl="1"/>
            <a:r>
              <a:rPr lang="en-US" sz="2000" dirty="0"/>
              <a:t>Performed in addition to the File Server Consolidation Wizard</a:t>
            </a:r>
          </a:p>
          <a:p>
            <a:endParaRPr lang="en-US" sz="2400" dirty="0" smtClean="0"/>
          </a:p>
          <a:p>
            <a:r>
              <a:rPr lang="en-US" sz="2400" dirty="0" smtClean="0"/>
              <a:t>File </a:t>
            </a:r>
            <a:r>
              <a:rPr lang="en-US" sz="2400" dirty="0"/>
              <a:t>Server Consolidation </a:t>
            </a:r>
            <a:r>
              <a:rPr lang="en-US" sz="2400" dirty="0" smtClean="0"/>
              <a:t>Wizard</a:t>
            </a:r>
          </a:p>
          <a:p>
            <a:pPr lvl="1"/>
            <a:r>
              <a:rPr lang="en-US" sz="2000" dirty="0" smtClean="0"/>
              <a:t>Simplify </a:t>
            </a:r>
            <a:r>
              <a:rPr lang="en-US" sz="2000" dirty="0"/>
              <a:t>and centralize consolidation steps</a:t>
            </a:r>
          </a:p>
          <a:p>
            <a:pPr lvl="1"/>
            <a:r>
              <a:rPr lang="en-US" sz="2000" dirty="0"/>
              <a:t>Automate and centralize error checks, recovery and reporting</a:t>
            </a:r>
          </a:p>
          <a:p>
            <a:pPr lvl="1"/>
            <a:r>
              <a:rPr lang="en-US" sz="2000" dirty="0"/>
              <a:t>Verify settings and environment before starting consolidation</a:t>
            </a:r>
          </a:p>
          <a:p>
            <a:pPr lvl="1"/>
            <a:r>
              <a:rPr lang="en-US" sz="2000" dirty="0" smtClean="0"/>
              <a:t>Migrates actual files, file shares and associated security </a:t>
            </a:r>
            <a:r>
              <a:rPr lang="en-US" sz="2000" dirty="0"/>
              <a:t>settings</a:t>
            </a:r>
          </a:p>
          <a:p>
            <a:pPr lvl="1"/>
            <a:r>
              <a:rPr lang="en-US" sz="2000" dirty="0" smtClean="0"/>
              <a:t>Provide </a:t>
            </a:r>
            <a:r>
              <a:rPr lang="en-US" sz="2000" dirty="0"/>
              <a:t>reports and visual indication for progress </a:t>
            </a:r>
          </a:p>
          <a:p>
            <a:pPr lvl="1"/>
            <a:r>
              <a:rPr lang="en-US" sz="2000" dirty="0"/>
              <a:t>Ability to stop/re-start process at any </a:t>
            </a:r>
            <a:r>
              <a:rPr lang="en-US" sz="2000" dirty="0" smtClean="0"/>
              <a:t>step</a:t>
            </a:r>
            <a:r>
              <a:rPr lang="en-US" sz="2000" dirty="0"/>
              <a:t/>
            </a:r>
            <a:br>
              <a:rPr lang="en-US" sz="2000" dirty="0"/>
            </a:br>
            <a:endParaRPr lang="en-US" sz="2000" dirty="0"/>
          </a:p>
        </p:txBody>
      </p:sp>
    </p:spTree>
    <p:extLst>
      <p:ext uri="{BB962C8B-B14F-4D97-AF65-F5344CB8AC3E}">
        <p14:creationId xmlns:p14="http://schemas.microsoft.com/office/powerpoint/2010/main" xmlns="" val="3360670051"/>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81"/>
          <p:cNvSpPr/>
          <p:nvPr/>
        </p:nvSpPr>
        <p:spPr bwMode="auto">
          <a:xfrm>
            <a:off x="4343400" y="1524000"/>
            <a:ext cx="4495800" cy="42672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76" name="Rectangle 75"/>
          <p:cNvSpPr/>
          <p:nvPr/>
        </p:nvSpPr>
        <p:spPr bwMode="auto">
          <a:xfrm>
            <a:off x="304800" y="1524000"/>
            <a:ext cx="3733800" cy="42672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110598" name="Rectangle 6"/>
          <p:cNvSpPr>
            <a:spLocks noGrp="1" noChangeArrowheads="1"/>
          </p:cNvSpPr>
          <p:nvPr>
            <p:ph type="title"/>
          </p:nvPr>
        </p:nvSpPr>
        <p:spPr>
          <a:xfrm>
            <a:off x="381000" y="228600"/>
            <a:ext cx="8475663" cy="1079500"/>
          </a:xfrm>
          <a:extLst>
            <a:ext uri="{91240B29-F687-4F45-9708-019B960494DF}">
              <a14:hiddenLine xmlns:a14="http://schemas.microsoft.com/office/drawing/2010/main" xmlns="" w="9525" cap="flat" cmpd="sng" algn="ctr">
                <a:solidFill>
                  <a:schemeClr val="tx1"/>
                </a:solidFill>
                <a:prstDash val="solid"/>
                <a:miter lim="800000"/>
                <a:headEnd/>
                <a:tailEnd/>
              </a14:hiddenLine>
            </a:ext>
          </a:extLst>
        </p:spPr>
        <p:txBody>
          <a:bodyPr/>
          <a:lstStyle/>
          <a:p>
            <a:pPr defTabSz="1306513"/>
            <a:r>
              <a:rPr lang="en-US" sz="4000" dirty="0"/>
              <a:t>DFS Consolidation Roots</a:t>
            </a:r>
            <a:r>
              <a:rPr lang="en-US" sz="4400" dirty="0"/>
              <a:t/>
            </a:r>
            <a:br>
              <a:rPr lang="en-US" sz="4400" dirty="0"/>
            </a:br>
            <a:r>
              <a:rPr lang="en-US" sz="3200" b="0" dirty="0">
                <a:solidFill>
                  <a:schemeClr val="accent1"/>
                </a:solidFill>
              </a:rPr>
              <a:t>Enabling Seamless Server Replacement</a:t>
            </a:r>
          </a:p>
        </p:txBody>
      </p:sp>
      <p:sp>
        <p:nvSpPr>
          <p:cNvPr id="3" name="Rectangle 2"/>
          <p:cNvSpPr/>
          <p:nvPr/>
        </p:nvSpPr>
        <p:spPr bwMode="auto">
          <a:xfrm>
            <a:off x="2286000" y="2209800"/>
            <a:ext cx="1371600" cy="914400"/>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a:solidFill>
                  <a:schemeClr val="tx1"/>
                </a:solidFill>
              </a:rPr>
              <a:t>\\SVR1\Docs</a:t>
            </a:r>
          </a:p>
        </p:txBody>
      </p:sp>
      <p:sp>
        <p:nvSpPr>
          <p:cNvPr id="9" name="Rectangle 8"/>
          <p:cNvSpPr/>
          <p:nvPr/>
        </p:nvSpPr>
        <p:spPr bwMode="auto">
          <a:xfrm>
            <a:off x="2286000" y="3429000"/>
            <a:ext cx="1371600" cy="914400"/>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a:solidFill>
                  <a:schemeClr val="tx1"/>
                </a:solidFill>
              </a:rPr>
              <a:t>\\SVR2\Docs</a:t>
            </a:r>
          </a:p>
        </p:txBody>
      </p:sp>
      <p:sp>
        <p:nvSpPr>
          <p:cNvPr id="10" name="Rectangle 9"/>
          <p:cNvSpPr/>
          <p:nvPr/>
        </p:nvSpPr>
        <p:spPr bwMode="auto">
          <a:xfrm>
            <a:off x="457200" y="3657600"/>
            <a:ext cx="997527" cy="4572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bg1"/>
                </a:solidFill>
              </a:rPr>
              <a:t>Client</a:t>
            </a:r>
          </a:p>
        </p:txBody>
      </p:sp>
      <p:cxnSp>
        <p:nvCxnSpPr>
          <p:cNvPr id="7" name="Straight Connector 6"/>
          <p:cNvCxnSpPr>
            <a:stCxn id="10" idx="3"/>
          </p:cNvCxnSpPr>
          <p:nvPr/>
        </p:nvCxnSpPr>
        <p:spPr>
          <a:xfrm flipV="1">
            <a:off x="1454727" y="3086100"/>
            <a:ext cx="831273" cy="800100"/>
          </a:xfrm>
          <a:prstGeom prst="line">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2" name="Straight Connector 11"/>
          <p:cNvCxnSpPr>
            <a:stCxn id="10" idx="3"/>
            <a:endCxn id="9" idx="1"/>
          </p:cNvCxnSpPr>
          <p:nvPr/>
        </p:nvCxnSpPr>
        <p:spPr>
          <a:xfrm>
            <a:off x="1454727" y="3886200"/>
            <a:ext cx="831273" cy="0"/>
          </a:xfrm>
          <a:prstGeom prst="line">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29" name="Rectangle 28"/>
          <p:cNvSpPr/>
          <p:nvPr/>
        </p:nvSpPr>
        <p:spPr bwMode="auto">
          <a:xfrm>
            <a:off x="2286000" y="4648200"/>
            <a:ext cx="1371600" cy="914400"/>
          </a:xfrm>
          <a:prstGeom prst="rect">
            <a:avLst/>
          </a:prstGeom>
          <a:solidFill>
            <a:schemeClr val="accent2"/>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a:solidFill>
                  <a:schemeClr val="tx1"/>
                </a:solidFill>
              </a:rPr>
              <a:t>\\SVR3\Docs</a:t>
            </a:r>
          </a:p>
        </p:txBody>
      </p:sp>
      <p:cxnSp>
        <p:nvCxnSpPr>
          <p:cNvPr id="32" name="Straight Connector 31"/>
          <p:cNvCxnSpPr>
            <a:stCxn id="10" idx="3"/>
          </p:cNvCxnSpPr>
          <p:nvPr/>
        </p:nvCxnSpPr>
        <p:spPr>
          <a:xfrm>
            <a:off x="1454727" y="3886200"/>
            <a:ext cx="831273" cy="762000"/>
          </a:xfrm>
          <a:prstGeom prst="line">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57" name="Rectangle 56"/>
          <p:cNvSpPr/>
          <p:nvPr/>
        </p:nvSpPr>
        <p:spPr bwMode="auto">
          <a:xfrm>
            <a:off x="6858000" y="2809875"/>
            <a:ext cx="1676400" cy="457200"/>
          </a:xfrm>
          <a:prstGeom prst="rect">
            <a:avLst/>
          </a:prstGeom>
          <a:solidFill>
            <a:schemeClr val="accent3"/>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DFS</a:t>
            </a:r>
            <a:endParaRPr lang="en-US" sz="1400" dirty="0" smtClean="0">
              <a:solidFill>
                <a:schemeClr val="tx1"/>
              </a:solidFill>
            </a:endParaRPr>
          </a:p>
        </p:txBody>
      </p:sp>
      <p:sp>
        <p:nvSpPr>
          <p:cNvPr id="59" name="Rectangle 58"/>
          <p:cNvSpPr/>
          <p:nvPr/>
        </p:nvSpPr>
        <p:spPr bwMode="auto">
          <a:xfrm>
            <a:off x="5105400" y="3724275"/>
            <a:ext cx="1219200" cy="4572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bg1"/>
                </a:solidFill>
              </a:rPr>
              <a:t>Client</a:t>
            </a:r>
            <a:endParaRPr lang="en-US" sz="1600" dirty="0" smtClean="0">
              <a:solidFill>
                <a:schemeClr val="bg1"/>
              </a:solidFill>
            </a:endParaRPr>
          </a:p>
        </p:txBody>
      </p:sp>
      <p:cxnSp>
        <p:nvCxnSpPr>
          <p:cNvPr id="60" name="Straight Connector 59"/>
          <p:cNvCxnSpPr/>
          <p:nvPr/>
        </p:nvCxnSpPr>
        <p:spPr>
          <a:xfrm flipV="1">
            <a:off x="6324600" y="3267075"/>
            <a:ext cx="533400" cy="533400"/>
          </a:xfrm>
          <a:prstGeom prst="line">
            <a:avLst/>
          </a:prstGeom>
          <a:ln>
            <a:headEnd type="arrow" w="med" len="med"/>
            <a:tailEnd type="arrow" w="med" len="med"/>
          </a:ln>
        </p:spPr>
        <p:style>
          <a:lnRef idx="3">
            <a:schemeClr val="dk1"/>
          </a:lnRef>
          <a:fillRef idx="0">
            <a:schemeClr val="dk1"/>
          </a:fillRef>
          <a:effectRef idx="2">
            <a:schemeClr val="dk1"/>
          </a:effectRef>
          <a:fontRef idx="minor">
            <a:schemeClr val="tx1"/>
          </a:fontRef>
        </p:style>
      </p:cxnSp>
      <p:sp>
        <p:nvSpPr>
          <p:cNvPr id="64" name="Rectangle 63"/>
          <p:cNvSpPr/>
          <p:nvPr/>
        </p:nvSpPr>
        <p:spPr bwMode="auto">
          <a:xfrm>
            <a:off x="6858000" y="3571875"/>
            <a:ext cx="1676400" cy="12192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a:solidFill>
                  <a:schemeClr val="tx1"/>
                </a:solidFill>
              </a:rPr>
              <a:t>\\</a:t>
            </a:r>
            <a:r>
              <a:rPr lang="en-US" dirty="0" smtClean="0">
                <a:solidFill>
                  <a:schemeClr val="tx1"/>
                </a:solidFill>
              </a:rPr>
              <a:t>SVRC\S1Docs</a:t>
            </a:r>
            <a:endParaRPr lang="en-US" dirty="0">
              <a:solidFill>
                <a:schemeClr val="tx1"/>
              </a:solidFill>
            </a:endParaRPr>
          </a:p>
          <a:p>
            <a:pPr algn="ctr" defTabSz="914099"/>
            <a:r>
              <a:rPr lang="en-US" dirty="0">
                <a:solidFill>
                  <a:schemeClr val="tx1"/>
                </a:solidFill>
              </a:rPr>
              <a:t>\\</a:t>
            </a:r>
            <a:r>
              <a:rPr lang="en-US" dirty="0" smtClean="0">
                <a:solidFill>
                  <a:schemeClr val="tx1"/>
                </a:solidFill>
              </a:rPr>
              <a:t>SVRC\S2Docs</a:t>
            </a:r>
          </a:p>
          <a:p>
            <a:pPr algn="ctr" defTabSz="914099"/>
            <a:r>
              <a:rPr lang="en-US" dirty="0" smtClean="0">
                <a:solidFill>
                  <a:schemeClr val="tx1"/>
                </a:solidFill>
              </a:rPr>
              <a:t>\\SVRC\S3Docs</a:t>
            </a:r>
          </a:p>
        </p:txBody>
      </p:sp>
      <p:cxnSp>
        <p:nvCxnSpPr>
          <p:cNvPr id="67" name="Straight Connector 66"/>
          <p:cNvCxnSpPr>
            <a:stCxn id="59" idx="3"/>
            <a:endCxn id="64" idx="1"/>
          </p:cNvCxnSpPr>
          <p:nvPr/>
        </p:nvCxnSpPr>
        <p:spPr>
          <a:xfrm>
            <a:off x="6324600" y="3952875"/>
            <a:ext cx="533400" cy="228600"/>
          </a:xfrm>
          <a:prstGeom prst="line">
            <a:avLst/>
          </a:prstGeom>
          <a:ln>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56" name="Cloud Callout 55"/>
          <p:cNvSpPr/>
          <p:nvPr/>
        </p:nvSpPr>
        <p:spPr bwMode="auto">
          <a:xfrm flipH="1">
            <a:off x="4381497" y="1971675"/>
            <a:ext cx="2190751" cy="1276350"/>
          </a:xfrm>
          <a:prstGeom prst="cloudCallout">
            <a:avLst>
              <a:gd name="adj1" fmla="val -25772"/>
              <a:gd name="adj2" fmla="val 86372"/>
            </a:avLst>
          </a:prstGeom>
          <a:solidFill>
            <a:schemeClr val="tx1"/>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a:solidFill>
                  <a:schemeClr val="bg1"/>
                </a:solidFill>
              </a:rPr>
              <a:t>\\SVR1\Docs</a:t>
            </a:r>
          </a:p>
          <a:p>
            <a:pPr algn="ctr" defTabSz="914099"/>
            <a:r>
              <a:rPr lang="en-US" dirty="0">
                <a:solidFill>
                  <a:schemeClr val="bg1"/>
                </a:solidFill>
              </a:rPr>
              <a:t>\\SVR2\Docs</a:t>
            </a:r>
          </a:p>
          <a:p>
            <a:pPr algn="ctr" defTabSz="914099"/>
            <a:r>
              <a:rPr lang="en-US" dirty="0">
                <a:solidFill>
                  <a:schemeClr val="bg1"/>
                </a:solidFill>
              </a:rPr>
              <a:t>\\SVR3\Docs</a:t>
            </a:r>
          </a:p>
        </p:txBody>
      </p:sp>
      <p:sp>
        <p:nvSpPr>
          <p:cNvPr id="72" name="Rectangle 71"/>
          <p:cNvSpPr/>
          <p:nvPr/>
        </p:nvSpPr>
        <p:spPr>
          <a:xfrm>
            <a:off x="381000" y="1657290"/>
            <a:ext cx="3276600" cy="400110"/>
          </a:xfrm>
          <a:prstGeom prst="rect">
            <a:avLst/>
          </a:prstGeom>
        </p:spPr>
        <p:txBody>
          <a:bodyPr wrap="square">
            <a:spAutoFit/>
          </a:bodyPr>
          <a:lstStyle/>
          <a:p>
            <a:pPr lvl="1" algn="ctr"/>
            <a:r>
              <a:rPr lang="en-US" sz="2000" dirty="0" smtClean="0">
                <a:solidFill>
                  <a:schemeClr val="bg1"/>
                </a:solidFill>
              </a:rPr>
              <a:t>Before Consolidation</a:t>
            </a:r>
            <a:endParaRPr lang="en-US" sz="2000" dirty="0">
              <a:solidFill>
                <a:schemeClr val="bg1"/>
              </a:solidFill>
            </a:endParaRPr>
          </a:p>
        </p:txBody>
      </p:sp>
      <p:sp>
        <p:nvSpPr>
          <p:cNvPr id="80" name="Rectangle 79"/>
          <p:cNvSpPr/>
          <p:nvPr/>
        </p:nvSpPr>
        <p:spPr>
          <a:xfrm>
            <a:off x="4648200" y="1657290"/>
            <a:ext cx="3886200" cy="400110"/>
          </a:xfrm>
          <a:prstGeom prst="rect">
            <a:avLst/>
          </a:prstGeom>
        </p:spPr>
        <p:txBody>
          <a:bodyPr wrap="square">
            <a:spAutoFit/>
          </a:bodyPr>
          <a:lstStyle/>
          <a:p>
            <a:pPr lvl="1" algn="ctr"/>
            <a:r>
              <a:rPr lang="en-US" sz="2000" dirty="0" smtClean="0">
                <a:solidFill>
                  <a:schemeClr val="bg1"/>
                </a:solidFill>
              </a:rPr>
              <a:t>After Consolidation</a:t>
            </a:r>
          </a:p>
        </p:txBody>
      </p:sp>
    </p:spTree>
    <p:extLst>
      <p:ext uri="{BB962C8B-B14F-4D97-AF65-F5344CB8AC3E}">
        <p14:creationId xmlns:p14="http://schemas.microsoft.com/office/powerpoint/2010/main" xmlns="" val="2472361097"/>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File Server Migration</a:t>
            </a:r>
            <a:endParaRPr lang="en-US" dirty="0"/>
          </a:p>
        </p:txBody>
      </p:sp>
      <p:sp>
        <p:nvSpPr>
          <p:cNvPr id="9" name="Subtitle 8"/>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xmlns="" val="2808560027"/>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Recap - FSMT Demo</a:t>
            </a:r>
            <a:endParaRPr lang="en-US" dirty="0"/>
          </a:p>
        </p:txBody>
      </p:sp>
      <p:sp>
        <p:nvSpPr>
          <p:cNvPr id="6" name="Text Placeholder 5"/>
          <p:cNvSpPr>
            <a:spLocks noGrp="1"/>
          </p:cNvSpPr>
          <p:nvPr>
            <p:ph type="body" sz="quarter" idx="10"/>
          </p:nvPr>
        </p:nvSpPr>
        <p:spPr/>
        <p:txBody>
          <a:bodyPr/>
          <a:lstStyle/>
          <a:p>
            <a:r>
              <a:rPr lang="en-US" dirty="0" smtClean="0"/>
              <a:t>Optional step to create Namespace Consolidation Root</a:t>
            </a:r>
          </a:p>
          <a:p>
            <a:endParaRPr lang="en-US" dirty="0" smtClean="0"/>
          </a:p>
          <a:p>
            <a:r>
              <a:rPr lang="en-US" dirty="0" smtClean="0"/>
              <a:t>Multiple phases for data migration</a:t>
            </a:r>
          </a:p>
          <a:p>
            <a:pPr lvl="1"/>
            <a:r>
              <a:rPr lang="en-US" dirty="0" smtClean="0"/>
              <a:t>Setup and Validation</a:t>
            </a:r>
          </a:p>
          <a:p>
            <a:pPr lvl="1"/>
            <a:r>
              <a:rPr lang="en-US" dirty="0" smtClean="0"/>
              <a:t>Initial Copy</a:t>
            </a:r>
          </a:p>
          <a:p>
            <a:pPr lvl="1"/>
            <a:r>
              <a:rPr lang="en-US" dirty="0" smtClean="0"/>
              <a:t>Finalize</a:t>
            </a:r>
          </a:p>
          <a:p>
            <a:pPr lvl="1"/>
            <a:endParaRPr lang="en-US" dirty="0"/>
          </a:p>
          <a:p>
            <a:r>
              <a:rPr lang="en-US" dirty="0" smtClean="0"/>
              <a:t>Recommendation: Configure new DFS Namespace to support future deployments</a:t>
            </a:r>
          </a:p>
        </p:txBody>
      </p:sp>
    </p:spTree>
    <p:extLst>
      <p:ext uri="{BB962C8B-B14F-4D97-AF65-F5344CB8AC3E}">
        <p14:creationId xmlns:p14="http://schemas.microsoft.com/office/powerpoint/2010/main" xmlns="" val="2386216633"/>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p:txBody>
          <a:bodyPr/>
          <a:lstStyle/>
          <a:p>
            <a:r>
              <a:rPr lang="en-US" dirty="0"/>
              <a:t>SVR207 Windows Server 2008 R2 File Classification Infrastructure: Managing your file data more effectively</a:t>
            </a:r>
            <a:endParaRPr dirty="0" smtClean="0"/>
          </a:p>
        </p:txBody>
      </p:sp>
      <p:sp>
        <p:nvSpPr>
          <p:cNvPr id="18" name="Content Placeholder 17"/>
          <p:cNvSpPr>
            <a:spLocks noGrp="1"/>
          </p:cNvSpPr>
          <p:nvPr>
            <p:ph sz="quarter" idx="11"/>
          </p:nvPr>
        </p:nvSpPr>
        <p:spPr/>
        <p:txBody>
          <a:bodyPr/>
          <a:lstStyle/>
          <a:p>
            <a:pPr>
              <a:defRPr/>
            </a:pPr>
            <a:r>
              <a:rPr lang="en-US" dirty="0"/>
              <a:t>SVR306 </a:t>
            </a:r>
            <a:r>
              <a:rPr lang="en-US" dirty="0" err="1"/>
              <a:t>BranchCache</a:t>
            </a:r>
            <a:r>
              <a:rPr lang="en-US" dirty="0"/>
              <a:t> Deep Dive: An IT Administrator's Primer</a:t>
            </a:r>
            <a:endParaRPr dirty="0" smtClean="0"/>
          </a:p>
        </p:txBody>
      </p:sp>
      <p:sp>
        <p:nvSpPr>
          <p:cNvPr id="19" name="Content Placeholder 18"/>
          <p:cNvSpPr>
            <a:spLocks noGrp="1"/>
          </p:cNvSpPr>
          <p:nvPr>
            <p:ph sz="quarter" idx="12"/>
          </p:nvPr>
        </p:nvSpPr>
        <p:spPr/>
        <p:txBody>
          <a:bodyPr/>
          <a:lstStyle/>
          <a:p>
            <a:r>
              <a:rPr lang="en-US" dirty="0">
                <a:hlinkClick r:id="rId3"/>
              </a:rPr>
              <a:t>http://download.microsoft.com</a:t>
            </a:r>
            <a:r>
              <a:rPr lang="en-US" dirty="0"/>
              <a:t>  -  search for </a:t>
            </a:r>
            <a:r>
              <a:rPr lang="en-US" dirty="0" smtClean="0">
                <a:solidFill>
                  <a:schemeClr val="accent5"/>
                </a:solidFill>
              </a:rPr>
              <a:t>FSMT</a:t>
            </a:r>
            <a:r>
              <a:rPr lang="en-US" dirty="0" smtClean="0"/>
              <a:t>, </a:t>
            </a:r>
            <a:r>
              <a:rPr lang="en-US" dirty="0" smtClean="0">
                <a:solidFill>
                  <a:schemeClr val="accent5"/>
                </a:solidFill>
              </a:rPr>
              <a:t>FSCT </a:t>
            </a:r>
            <a:r>
              <a:rPr lang="en-US" dirty="0" smtClean="0">
                <a:solidFill>
                  <a:schemeClr val="tx1"/>
                </a:solidFill>
              </a:rPr>
              <a:t>or</a:t>
            </a:r>
            <a:r>
              <a:rPr lang="en-US" dirty="0" smtClean="0">
                <a:solidFill>
                  <a:schemeClr val="accent5"/>
                </a:solidFill>
              </a:rPr>
              <a:t> Folder Redirection</a:t>
            </a:r>
          </a:p>
        </p:txBody>
      </p:sp>
      <p:sp>
        <p:nvSpPr>
          <p:cNvPr id="20" name="Content Placeholder 19"/>
          <p:cNvSpPr>
            <a:spLocks noGrp="1"/>
          </p:cNvSpPr>
          <p:nvPr>
            <p:ph sz="quarter" idx="13"/>
          </p:nvPr>
        </p:nvSpPr>
        <p:spPr/>
        <p:txBody>
          <a:bodyPr/>
          <a:lstStyle/>
          <a:p>
            <a:r>
              <a:rPr dirty="0" smtClean="0"/>
              <a:t>File Services Team Blog </a:t>
            </a:r>
            <a:r>
              <a:rPr lang="en-US" dirty="0" smtClean="0"/>
              <a:t>–</a:t>
            </a:r>
            <a:r>
              <a:rPr dirty="0" smtClean="0"/>
              <a:t> </a:t>
            </a:r>
            <a:r>
              <a:rPr dirty="0" smtClean="0">
                <a:hlinkClick r:id="rId4"/>
              </a:rPr>
              <a:t>http://</a:t>
            </a:r>
            <a:r>
              <a:rPr lang="en-US" dirty="0" smtClean="0">
                <a:hlinkClick r:id="rId4"/>
              </a:rPr>
              <a:t>blogs.technet.com/filecab</a:t>
            </a:r>
            <a:r>
              <a:rPr lang="en-US" dirty="0" smtClean="0"/>
              <a:t> </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9" name="Content Placeholder 19"/>
          <p:cNvSpPr txBox="1">
            <a:spLocks/>
          </p:cNvSpPr>
          <p:nvPr/>
        </p:nvSpPr>
        <p:spPr>
          <a:xfrm>
            <a:off x="373910" y="515255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lvl1pPr marL="0" indent="-396875" algn="l" defTabSz="914099" rtl="0" eaLnBrk="1" fontAlgn="base" latinLnBrk="0" hangingPunct="1">
              <a:lnSpc>
                <a:spcPct val="90000"/>
              </a:lnSpc>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Technical Learning Center – File Services Booth</a:t>
            </a:r>
            <a:endParaRPr lang="en-US" dirty="0" smtClean="0">
              <a:solidFill>
                <a:schemeClr val="accent5"/>
              </a:solidFill>
            </a:endParaRPr>
          </a:p>
        </p:txBody>
      </p:sp>
    </p:spTree>
    <p:extLst>
      <p:ext uri="{BB962C8B-B14F-4D97-AF65-F5344CB8AC3E}">
        <p14:creationId xmlns:p14="http://schemas.microsoft.com/office/powerpoint/2010/main" xmlns="" val="1593271686"/>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extLst>
      <p:ext uri="{BB962C8B-B14F-4D97-AF65-F5344CB8AC3E}">
        <p14:creationId xmlns:p14="http://schemas.microsoft.com/office/powerpoint/2010/main" xmlns="" val="3522616469"/>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p14="http://schemas.microsoft.com/office/powerpoint/2010/main" xmlns="" val="33951374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Arrow 5"/>
          <p:cNvSpPr/>
          <p:nvPr/>
        </p:nvSpPr>
        <p:spPr bwMode="auto">
          <a:xfrm>
            <a:off x="0" y="1733550"/>
            <a:ext cx="5981699" cy="1689100"/>
          </a:xfrm>
          <a:prstGeom prst="rightArrow">
            <a:avLst>
              <a:gd name="adj1" fmla="val 67647"/>
              <a:gd name="adj2" fmla="val 81372"/>
            </a:avLst>
          </a:prstGeom>
          <a:gradFill flip="none" rotWithShape="1">
            <a:gsLst>
              <a:gs pos="0">
                <a:srgbClr val="5BF74F"/>
              </a:gs>
              <a:gs pos="50000">
                <a:srgbClr val="4AFCE7">
                  <a:alpha val="57000"/>
                </a:srgbClr>
              </a:gs>
              <a:gs pos="66000">
                <a:schemeClr val="tx1"/>
              </a:gs>
              <a:gs pos="100000">
                <a:schemeClr val="tx1">
                  <a:alpha val="39000"/>
                </a:schemeClr>
              </a:gs>
            </a:gsLst>
            <a:lin ang="2700000" scaled="1"/>
            <a:tileRect/>
          </a:gradFill>
          <a:ln w="12700" cap="flat" cmpd="sng" algn="ctr">
            <a:noFill/>
            <a:prstDash val="solid"/>
            <a:round/>
            <a:headEnd type="none" w="med" len="med"/>
            <a:tailEnd type="none" w="med" len="med"/>
          </a:ln>
          <a:effectLst>
            <a:reflection blurRad="6350" stA="52000" endA="300" endPos="35000" dir="5400000" sy="-100000" algn="bl" rotWithShape="0"/>
          </a:effectLst>
          <a:scene3d>
            <a:camera prst="isometricOffAxis1Right"/>
            <a:lightRig rig="glow" dir="t"/>
          </a:scene3d>
          <a:sp3d prstMaterial="metal">
            <a:bevelT w="127000" h="177800" prst="softRound"/>
          </a:sp3d>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solidFill>
                <a:schemeClr val="tx1"/>
              </a:solidFill>
              <a:effectLst>
                <a:outerShdw blurRad="38100" dist="38100" dir="2700000" algn="tl">
                  <a:srgbClr val="000000">
                    <a:alpha val="43137"/>
                  </a:srgbClr>
                </a:outerShdw>
              </a:effectLst>
              <a:latin typeface="Segoe" pitchFamily="34" charset="0"/>
            </a:endParaRPr>
          </a:p>
        </p:txBody>
      </p:sp>
      <p:sp>
        <p:nvSpPr>
          <p:cNvPr id="7" name="Right Arrow 6"/>
          <p:cNvSpPr/>
          <p:nvPr/>
        </p:nvSpPr>
        <p:spPr bwMode="auto">
          <a:xfrm>
            <a:off x="0" y="3327400"/>
            <a:ext cx="6515100" cy="1689100"/>
          </a:xfrm>
          <a:prstGeom prst="rightArrow">
            <a:avLst>
              <a:gd name="adj1" fmla="val 67647"/>
              <a:gd name="adj2" fmla="val 81372"/>
            </a:avLst>
          </a:prstGeom>
          <a:gradFill flip="none" rotWithShape="1">
            <a:gsLst>
              <a:gs pos="0">
                <a:srgbClr val="FEB0F3">
                  <a:alpha val="70000"/>
                </a:srgbClr>
              </a:gs>
              <a:gs pos="50000">
                <a:srgbClr val="AF57F7">
                  <a:alpha val="56863"/>
                </a:srgbClr>
              </a:gs>
              <a:gs pos="66000">
                <a:schemeClr val="tx1"/>
              </a:gs>
              <a:gs pos="100000">
                <a:schemeClr val="tx1">
                  <a:alpha val="39000"/>
                </a:schemeClr>
              </a:gs>
            </a:gsLst>
            <a:lin ang="2700000" scaled="1"/>
            <a:tileRect/>
          </a:gradFill>
          <a:ln w="12700" cap="flat" cmpd="sng" algn="ctr">
            <a:noFill/>
            <a:prstDash val="solid"/>
            <a:round/>
            <a:headEnd type="none" w="med" len="med"/>
            <a:tailEnd type="none" w="med" len="med"/>
          </a:ln>
          <a:effectLst>
            <a:reflection blurRad="6350" stA="52000" endA="300" endPos="35000" dir="5400000" sy="-100000" algn="bl" rotWithShape="0"/>
          </a:effectLst>
          <a:scene3d>
            <a:camera prst="isometricOffAxis1Right"/>
            <a:lightRig rig="glow" dir="t"/>
          </a:scene3d>
          <a:sp3d prstMaterial="metal">
            <a:bevelT w="127000" h="177800" prst="softRound"/>
          </a:sp3d>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solidFill>
                <a:schemeClr val="tx1"/>
              </a:solidFill>
              <a:effectLst>
                <a:outerShdw blurRad="38100" dist="38100" dir="2700000" algn="tl">
                  <a:srgbClr val="000000">
                    <a:alpha val="43137"/>
                  </a:srgbClr>
                </a:outerShdw>
              </a:effectLst>
              <a:latin typeface="Segoe" pitchFamily="34" charset="0"/>
            </a:endParaRPr>
          </a:p>
        </p:txBody>
      </p:sp>
      <p:sp>
        <p:nvSpPr>
          <p:cNvPr id="8" name="Right Arrow 7"/>
          <p:cNvSpPr/>
          <p:nvPr/>
        </p:nvSpPr>
        <p:spPr bwMode="auto">
          <a:xfrm>
            <a:off x="0" y="4921250"/>
            <a:ext cx="6896099" cy="1689100"/>
          </a:xfrm>
          <a:prstGeom prst="rightArrow">
            <a:avLst>
              <a:gd name="adj1" fmla="val 67647"/>
              <a:gd name="adj2" fmla="val 81372"/>
            </a:avLst>
          </a:prstGeom>
          <a:gradFill flip="none" rotWithShape="1">
            <a:gsLst>
              <a:gs pos="0">
                <a:srgbClr val="C00000">
                  <a:alpha val="49000"/>
                </a:srgbClr>
              </a:gs>
              <a:gs pos="50000">
                <a:srgbClr val="F9A45D"/>
              </a:gs>
              <a:gs pos="66000">
                <a:schemeClr val="tx1"/>
              </a:gs>
              <a:gs pos="100000">
                <a:schemeClr val="tx1">
                  <a:alpha val="39000"/>
                </a:schemeClr>
              </a:gs>
            </a:gsLst>
            <a:lin ang="2700000" scaled="1"/>
            <a:tileRect/>
          </a:gradFill>
          <a:ln w="12700" cap="flat" cmpd="sng" algn="ctr">
            <a:noFill/>
            <a:prstDash val="solid"/>
            <a:round/>
            <a:headEnd type="none" w="med" len="med"/>
            <a:tailEnd type="none" w="med" len="med"/>
          </a:ln>
          <a:effectLst>
            <a:reflection blurRad="6350" stA="52000" endA="300" endPos="35000" dir="5400000" sy="-100000" algn="bl" rotWithShape="0"/>
          </a:effectLst>
          <a:scene3d>
            <a:camera prst="isometricOffAxis1Right"/>
            <a:lightRig rig="glow" dir="t"/>
          </a:scene3d>
          <a:sp3d prstMaterial="metal">
            <a:bevelT w="127000" h="177800" prst="softRound"/>
          </a:sp3d>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solidFill>
                <a:schemeClr val="tx1"/>
              </a:solidFill>
              <a:effectLst>
                <a:outerShdw blurRad="38100" dist="38100" dir="2700000" algn="tl">
                  <a:srgbClr val="000000">
                    <a:alpha val="43137"/>
                  </a:srgbClr>
                </a:outerShdw>
              </a:effectLst>
              <a:latin typeface="Segoe" pitchFamily="34" charset="0"/>
            </a:endParaRPr>
          </a:p>
        </p:txBody>
      </p:sp>
      <p:sp>
        <p:nvSpPr>
          <p:cNvPr id="9" name="Rectangle 8"/>
          <p:cNvSpPr/>
          <p:nvPr/>
        </p:nvSpPr>
        <p:spPr>
          <a:xfrm>
            <a:off x="1093090" y="1869182"/>
            <a:ext cx="4316118" cy="1200329"/>
          </a:xfrm>
          <a:prstGeom prst="rect">
            <a:avLst/>
          </a:prstGeom>
          <a:noFill/>
          <a:ln>
            <a:noFill/>
          </a:ln>
          <a:effectLst/>
        </p:spPr>
        <p:txBody>
          <a:bodyPr wrap="none" lIns="91440" tIns="45720" rIns="91440" bIns="45720">
            <a:spAutoFit/>
            <a:scene3d>
              <a:camera prst="isometricOffAxis1Right"/>
              <a:lightRig rig="freezing" dir="t"/>
            </a:scene3d>
            <a:sp3d contourW="12700" prstMaterial="metal">
              <a:extrusionClr>
                <a:schemeClr val="bg2"/>
              </a:extrusionClr>
              <a:contourClr>
                <a:schemeClr val="bg2"/>
              </a:contourClr>
            </a:sp3d>
          </a:bodyPr>
          <a:lstStyle/>
          <a:p>
            <a:pPr algn="ctr"/>
            <a:r>
              <a:rPr lang="en-US" sz="3600" cap="none" spc="0" dirty="0" smtClean="0">
                <a:ln w="18415" cmpd="sng">
                  <a:noFill/>
                  <a:prstDash val="solid"/>
                </a:ln>
                <a:solidFill>
                  <a:schemeClr val="bg1"/>
                </a:solidFill>
                <a:effectLst>
                  <a:glow rad="63500">
                    <a:schemeClr val="tx1">
                      <a:alpha val="40000"/>
                    </a:schemeClr>
                  </a:glow>
                </a:effectLst>
              </a:rPr>
              <a:t>Consolidation from </a:t>
            </a:r>
          </a:p>
          <a:p>
            <a:pPr algn="ctr"/>
            <a:r>
              <a:rPr lang="en-US" sz="3600" dirty="0" smtClean="0">
                <a:ln w="18415" cmpd="sng">
                  <a:noFill/>
                  <a:prstDash val="solid"/>
                </a:ln>
                <a:solidFill>
                  <a:schemeClr val="bg1"/>
                </a:solidFill>
                <a:effectLst>
                  <a:glow rad="63500">
                    <a:schemeClr val="tx1">
                      <a:alpha val="40000"/>
                    </a:schemeClr>
                  </a:glow>
                </a:effectLst>
              </a:rPr>
              <a:t>Branch to Data Center</a:t>
            </a:r>
            <a:endParaRPr lang="en-US" sz="3600" cap="none" spc="0" dirty="0">
              <a:ln w="18415" cmpd="sng">
                <a:noFill/>
                <a:prstDash val="solid"/>
              </a:ln>
              <a:solidFill>
                <a:schemeClr val="bg1"/>
              </a:solidFill>
              <a:effectLst>
                <a:glow rad="63500">
                  <a:schemeClr val="tx1">
                    <a:alpha val="40000"/>
                  </a:schemeClr>
                </a:glow>
              </a:effectLst>
            </a:endParaRPr>
          </a:p>
        </p:txBody>
      </p:sp>
      <p:sp>
        <p:nvSpPr>
          <p:cNvPr id="11" name="Rectangle 10"/>
          <p:cNvSpPr/>
          <p:nvPr/>
        </p:nvSpPr>
        <p:spPr>
          <a:xfrm>
            <a:off x="1671768" y="3505200"/>
            <a:ext cx="3158750" cy="1200329"/>
          </a:xfrm>
          <a:prstGeom prst="rect">
            <a:avLst/>
          </a:prstGeom>
          <a:noFill/>
          <a:ln>
            <a:noFill/>
          </a:ln>
          <a:effectLst/>
        </p:spPr>
        <p:txBody>
          <a:bodyPr wrap="none" lIns="91440" tIns="45720" rIns="91440" bIns="45720">
            <a:spAutoFit/>
            <a:scene3d>
              <a:camera prst="isometricOffAxis1Right"/>
              <a:lightRig rig="freezing" dir="t"/>
            </a:scene3d>
            <a:sp3d contourW="12700" prstMaterial="metal">
              <a:extrusionClr>
                <a:schemeClr val="bg2"/>
              </a:extrusionClr>
              <a:contourClr>
                <a:schemeClr val="bg2"/>
              </a:contourClr>
            </a:sp3d>
          </a:bodyPr>
          <a:lstStyle/>
          <a:p>
            <a:pPr algn="ctr"/>
            <a:r>
              <a:rPr lang="en-US" sz="3600" dirty="0">
                <a:ln w="18415" cmpd="sng">
                  <a:noFill/>
                  <a:prstDash val="solid"/>
                </a:ln>
                <a:solidFill>
                  <a:schemeClr val="bg1"/>
                </a:solidFill>
                <a:effectLst>
                  <a:glow rad="63500">
                    <a:schemeClr val="tx1">
                      <a:alpha val="40000"/>
                    </a:schemeClr>
                  </a:glow>
                </a:effectLst>
              </a:rPr>
              <a:t>Heterogeneous </a:t>
            </a:r>
            <a:endParaRPr lang="en-US" sz="3600" dirty="0" smtClean="0">
              <a:ln w="18415" cmpd="sng">
                <a:noFill/>
                <a:prstDash val="solid"/>
              </a:ln>
              <a:solidFill>
                <a:schemeClr val="bg1"/>
              </a:solidFill>
              <a:effectLst>
                <a:glow rad="63500">
                  <a:schemeClr val="tx1">
                    <a:alpha val="40000"/>
                  </a:schemeClr>
                </a:glow>
              </a:effectLst>
            </a:endParaRPr>
          </a:p>
          <a:p>
            <a:pPr algn="ctr"/>
            <a:r>
              <a:rPr lang="en-US" sz="3600" dirty="0" smtClean="0">
                <a:ln w="18415" cmpd="sng">
                  <a:noFill/>
                  <a:prstDash val="solid"/>
                </a:ln>
                <a:solidFill>
                  <a:schemeClr val="bg1"/>
                </a:solidFill>
                <a:effectLst>
                  <a:glow rad="63500">
                    <a:schemeClr val="tx1">
                      <a:alpha val="40000"/>
                    </a:schemeClr>
                  </a:glow>
                </a:effectLst>
              </a:rPr>
              <a:t>environments</a:t>
            </a:r>
            <a:endParaRPr lang="en-US" sz="3600" dirty="0">
              <a:ln w="18415" cmpd="sng">
                <a:noFill/>
                <a:prstDash val="solid"/>
              </a:ln>
              <a:solidFill>
                <a:schemeClr val="bg1"/>
              </a:solidFill>
              <a:effectLst>
                <a:glow rad="63500">
                  <a:schemeClr val="tx1">
                    <a:alpha val="40000"/>
                  </a:schemeClr>
                </a:glow>
              </a:effectLst>
            </a:endParaRPr>
          </a:p>
        </p:txBody>
      </p:sp>
      <p:sp>
        <p:nvSpPr>
          <p:cNvPr id="12" name="Rectangle 11"/>
          <p:cNvSpPr/>
          <p:nvPr/>
        </p:nvSpPr>
        <p:spPr>
          <a:xfrm>
            <a:off x="1475850" y="5114032"/>
            <a:ext cx="3550587" cy="1200329"/>
          </a:xfrm>
          <a:prstGeom prst="rect">
            <a:avLst/>
          </a:prstGeom>
          <a:noFill/>
          <a:ln>
            <a:noFill/>
          </a:ln>
          <a:effectLst/>
        </p:spPr>
        <p:txBody>
          <a:bodyPr wrap="none" lIns="91440" tIns="45720" rIns="91440" bIns="45720">
            <a:spAutoFit/>
            <a:scene3d>
              <a:camera prst="isometricOffAxis1Right"/>
              <a:lightRig rig="freezing" dir="t"/>
            </a:scene3d>
            <a:sp3d contourW="12700" prstMaterial="metal">
              <a:extrusionClr>
                <a:schemeClr val="bg2"/>
              </a:extrusionClr>
              <a:contourClr>
                <a:schemeClr val="bg2"/>
              </a:contourClr>
            </a:sp3d>
          </a:bodyPr>
          <a:lstStyle/>
          <a:p>
            <a:pPr algn="ctr"/>
            <a:r>
              <a:rPr lang="en-US" sz="3600" dirty="0">
                <a:ln w="18415" cmpd="sng">
                  <a:noFill/>
                  <a:prstDash val="solid"/>
                </a:ln>
                <a:solidFill>
                  <a:schemeClr val="bg1"/>
                </a:solidFill>
                <a:effectLst>
                  <a:glow rad="63500">
                    <a:schemeClr val="tx1">
                      <a:alpha val="40000"/>
                    </a:schemeClr>
                  </a:glow>
                </a:effectLst>
              </a:rPr>
              <a:t>Explosion </a:t>
            </a:r>
            <a:r>
              <a:rPr lang="en-US" sz="3600" dirty="0" smtClean="0">
                <a:ln w="18415" cmpd="sng">
                  <a:noFill/>
                  <a:prstDash val="solid"/>
                </a:ln>
                <a:solidFill>
                  <a:schemeClr val="bg1"/>
                </a:solidFill>
                <a:effectLst>
                  <a:glow rad="63500">
                    <a:schemeClr val="tx1">
                      <a:alpha val="40000"/>
                    </a:schemeClr>
                  </a:glow>
                </a:effectLst>
              </a:rPr>
              <a:t>of</a:t>
            </a:r>
          </a:p>
          <a:p>
            <a:pPr algn="ctr"/>
            <a:r>
              <a:rPr lang="en-US" sz="3600" dirty="0" smtClean="0">
                <a:ln w="18415" cmpd="sng">
                  <a:noFill/>
                  <a:prstDash val="solid"/>
                </a:ln>
                <a:solidFill>
                  <a:schemeClr val="bg1"/>
                </a:solidFill>
                <a:effectLst>
                  <a:glow rad="63500">
                    <a:schemeClr val="tx1">
                      <a:alpha val="40000"/>
                    </a:schemeClr>
                  </a:glow>
                </a:effectLst>
              </a:rPr>
              <a:t>unstructured </a:t>
            </a:r>
            <a:r>
              <a:rPr lang="en-US" sz="3600" dirty="0">
                <a:ln w="18415" cmpd="sng">
                  <a:noFill/>
                  <a:prstDash val="solid"/>
                </a:ln>
                <a:solidFill>
                  <a:schemeClr val="bg1"/>
                </a:solidFill>
                <a:effectLst>
                  <a:glow rad="63500">
                    <a:schemeClr val="tx1">
                      <a:alpha val="40000"/>
                    </a:schemeClr>
                  </a:glow>
                </a:effectLst>
              </a:rPr>
              <a:t>data</a:t>
            </a:r>
          </a:p>
        </p:txBody>
      </p:sp>
      <p:sp>
        <p:nvSpPr>
          <p:cNvPr id="13" name="Rectangle 12"/>
          <p:cNvSpPr/>
          <p:nvPr/>
        </p:nvSpPr>
        <p:spPr>
          <a:xfrm>
            <a:off x="5995676" y="972306"/>
            <a:ext cx="3174202" cy="5262979"/>
          </a:xfrm>
          <a:prstGeom prst="rect">
            <a:avLst/>
          </a:prstGeom>
          <a:noFill/>
          <a:ln>
            <a:noFill/>
          </a:ln>
          <a:effectLst/>
        </p:spPr>
        <p:txBody>
          <a:bodyPr wrap="none" lIns="91440" tIns="45720" rIns="91440" bIns="45720">
            <a:spAutoFit/>
            <a:scene3d>
              <a:camera prst="isometricOffAxis1Right"/>
              <a:lightRig rig="freezing" dir="t"/>
            </a:scene3d>
            <a:sp3d contourW="12700" prstMaterial="metal">
              <a:extrusionClr>
                <a:schemeClr val="bg2"/>
              </a:extrusionClr>
              <a:contourClr>
                <a:schemeClr val="bg2"/>
              </a:contourClr>
            </a:sp3d>
          </a:bodyPr>
          <a:lstStyle/>
          <a:p>
            <a:pPr algn="ctr"/>
            <a:r>
              <a:rPr lang="en-US" sz="2800" dirty="0" err="1">
                <a:ln w="18415" cmpd="sng">
                  <a:noFill/>
                  <a:prstDash val="solid"/>
                </a:ln>
                <a:effectLst>
                  <a:glow rad="63500">
                    <a:schemeClr val="bg2">
                      <a:alpha val="40000"/>
                    </a:schemeClr>
                  </a:glow>
                </a:effectLst>
                <a:latin typeface="Segoe Black" pitchFamily="34" charset="0"/>
              </a:rPr>
              <a:t>BranchCache</a:t>
            </a:r>
            <a:r>
              <a:rPr lang="en-US" sz="2800" dirty="0">
                <a:ln w="18415" cmpd="sng">
                  <a:noFill/>
                  <a:prstDash val="solid"/>
                </a:ln>
                <a:effectLst>
                  <a:glow rad="63500">
                    <a:schemeClr val="bg2">
                      <a:alpha val="40000"/>
                    </a:schemeClr>
                  </a:glow>
                </a:effectLst>
                <a:latin typeface="Segoe Black" pitchFamily="34" charset="0"/>
              </a:rPr>
              <a:t> &amp;</a:t>
            </a:r>
          </a:p>
          <a:p>
            <a:pPr algn="ctr"/>
            <a:r>
              <a:rPr lang="en-US" sz="2800" dirty="0">
                <a:ln w="18415" cmpd="sng">
                  <a:noFill/>
                  <a:prstDash val="solid"/>
                </a:ln>
                <a:effectLst>
                  <a:glow rad="63500">
                    <a:schemeClr val="bg2">
                      <a:alpha val="40000"/>
                    </a:schemeClr>
                  </a:glow>
                </a:effectLst>
                <a:latin typeface="Segoe Black" pitchFamily="34" charset="0"/>
              </a:rPr>
              <a:t>Offline Files (CSC</a:t>
            </a:r>
            <a:r>
              <a:rPr lang="en-US" sz="2800" dirty="0" smtClean="0">
                <a:ln w="18415" cmpd="sng">
                  <a:noFill/>
                  <a:prstDash val="solid"/>
                </a:ln>
                <a:effectLst>
                  <a:glow rad="63500">
                    <a:schemeClr val="bg2">
                      <a:alpha val="40000"/>
                    </a:schemeClr>
                  </a:glow>
                </a:effectLst>
                <a:latin typeface="Segoe Black" pitchFamily="34" charset="0"/>
              </a:rPr>
              <a:t>)</a:t>
            </a:r>
          </a:p>
          <a:p>
            <a:pPr algn="ctr"/>
            <a:endParaRPr lang="en-US" sz="2800" dirty="0">
              <a:ln w="18415" cmpd="sng">
                <a:noFill/>
                <a:prstDash val="solid"/>
              </a:ln>
              <a:effectLst>
                <a:glow rad="63500">
                  <a:schemeClr val="bg2">
                    <a:alpha val="40000"/>
                  </a:schemeClr>
                </a:glow>
              </a:effectLst>
              <a:latin typeface="Segoe Black" pitchFamily="34" charset="0"/>
            </a:endParaRPr>
          </a:p>
          <a:p>
            <a:pPr algn="ctr"/>
            <a:r>
              <a:rPr lang="en-US" sz="2800" dirty="0">
                <a:ln w="18415" cmpd="sng">
                  <a:noFill/>
                  <a:prstDash val="solid"/>
                </a:ln>
                <a:effectLst>
                  <a:glow rad="63500">
                    <a:schemeClr val="bg2">
                      <a:alpha val="40000"/>
                    </a:schemeClr>
                  </a:glow>
                </a:effectLst>
                <a:latin typeface="Segoe Black" pitchFamily="34" charset="0"/>
              </a:rPr>
              <a:t>DFS-Replication </a:t>
            </a:r>
            <a:endParaRPr lang="en-US" sz="2800" dirty="0" smtClean="0">
              <a:ln w="18415" cmpd="sng">
                <a:noFill/>
                <a:prstDash val="solid"/>
              </a:ln>
              <a:effectLst>
                <a:glow rad="63500">
                  <a:schemeClr val="bg2">
                    <a:alpha val="40000"/>
                  </a:schemeClr>
                </a:glow>
              </a:effectLst>
              <a:latin typeface="Segoe Black" pitchFamily="34" charset="0"/>
            </a:endParaRPr>
          </a:p>
          <a:p>
            <a:pPr algn="ctr"/>
            <a:r>
              <a:rPr lang="en-US" sz="2800" dirty="0" smtClean="0">
                <a:ln w="18415" cmpd="sng">
                  <a:noFill/>
                  <a:prstDash val="solid"/>
                </a:ln>
                <a:effectLst>
                  <a:glow rad="63500">
                    <a:schemeClr val="bg2">
                      <a:alpha val="40000"/>
                    </a:schemeClr>
                  </a:glow>
                </a:effectLst>
                <a:latin typeface="Segoe Black" pitchFamily="34" charset="0"/>
              </a:rPr>
              <a:t>Enhancements</a:t>
            </a:r>
          </a:p>
          <a:p>
            <a:pPr algn="ctr"/>
            <a:endParaRPr lang="en-US" sz="2800" dirty="0">
              <a:ln w="18415" cmpd="sng">
                <a:noFill/>
                <a:prstDash val="solid"/>
              </a:ln>
              <a:effectLst>
                <a:glow rad="63500">
                  <a:schemeClr val="bg2">
                    <a:alpha val="40000"/>
                  </a:schemeClr>
                </a:glow>
              </a:effectLst>
              <a:latin typeface="Segoe Black" pitchFamily="34" charset="0"/>
            </a:endParaRPr>
          </a:p>
          <a:p>
            <a:pPr algn="ctr"/>
            <a:r>
              <a:rPr lang="en-US" sz="2800" dirty="0">
                <a:ln w="18415" cmpd="sng">
                  <a:noFill/>
                  <a:prstDash val="solid"/>
                </a:ln>
                <a:effectLst>
                  <a:glow rad="63500">
                    <a:schemeClr val="bg2">
                      <a:alpha val="40000"/>
                    </a:schemeClr>
                  </a:glow>
                </a:effectLst>
                <a:latin typeface="Segoe Black" pitchFamily="34" charset="0"/>
              </a:rPr>
              <a:t>Remote protocol </a:t>
            </a:r>
            <a:br>
              <a:rPr lang="en-US" sz="2800" dirty="0">
                <a:ln w="18415" cmpd="sng">
                  <a:noFill/>
                  <a:prstDash val="solid"/>
                </a:ln>
                <a:effectLst>
                  <a:glow rad="63500">
                    <a:schemeClr val="bg2">
                      <a:alpha val="40000"/>
                    </a:schemeClr>
                  </a:glow>
                </a:effectLst>
                <a:latin typeface="Segoe Black" pitchFamily="34" charset="0"/>
              </a:rPr>
            </a:br>
            <a:r>
              <a:rPr lang="en-US" sz="2800" dirty="0">
                <a:ln w="18415" cmpd="sng">
                  <a:noFill/>
                  <a:prstDash val="solid"/>
                </a:ln>
                <a:effectLst>
                  <a:glow rad="63500">
                    <a:schemeClr val="bg2">
                      <a:alpha val="40000"/>
                    </a:schemeClr>
                  </a:glow>
                </a:effectLst>
                <a:latin typeface="Segoe Black" pitchFamily="34" charset="0"/>
              </a:rPr>
              <a:t>(NFS and SMB) </a:t>
            </a:r>
            <a:endParaRPr lang="en-US" sz="2800" dirty="0" smtClean="0">
              <a:ln w="18415" cmpd="sng">
                <a:noFill/>
                <a:prstDash val="solid"/>
              </a:ln>
              <a:effectLst>
                <a:glow rad="63500">
                  <a:schemeClr val="bg2">
                    <a:alpha val="40000"/>
                  </a:schemeClr>
                </a:glow>
              </a:effectLst>
              <a:latin typeface="Segoe Black" pitchFamily="34" charset="0"/>
            </a:endParaRPr>
          </a:p>
          <a:p>
            <a:pPr algn="ctr"/>
            <a:r>
              <a:rPr lang="en-US" sz="2800" dirty="0" smtClean="0">
                <a:ln w="18415" cmpd="sng">
                  <a:noFill/>
                  <a:prstDash val="solid"/>
                </a:ln>
                <a:effectLst>
                  <a:glow rad="63500">
                    <a:schemeClr val="bg2">
                      <a:alpha val="40000"/>
                    </a:schemeClr>
                  </a:glow>
                </a:effectLst>
                <a:latin typeface="Segoe Black" pitchFamily="34" charset="0"/>
              </a:rPr>
              <a:t>enhancements</a:t>
            </a:r>
            <a:endParaRPr lang="en-US" sz="2800" dirty="0">
              <a:ln w="18415" cmpd="sng">
                <a:noFill/>
                <a:prstDash val="solid"/>
              </a:ln>
              <a:effectLst>
                <a:glow rad="63500">
                  <a:schemeClr val="bg2">
                    <a:alpha val="40000"/>
                  </a:schemeClr>
                </a:glow>
              </a:effectLst>
              <a:latin typeface="Segoe Black" pitchFamily="34" charset="0"/>
            </a:endParaRPr>
          </a:p>
          <a:p>
            <a:pPr algn="ctr"/>
            <a:endParaRPr lang="en-US" sz="2800" dirty="0" smtClean="0">
              <a:ln w="18415" cmpd="sng">
                <a:noFill/>
                <a:prstDash val="solid"/>
              </a:ln>
              <a:effectLst>
                <a:glow rad="63500">
                  <a:schemeClr val="bg2">
                    <a:alpha val="40000"/>
                  </a:schemeClr>
                </a:glow>
              </a:effectLst>
              <a:latin typeface="Segoe Black" pitchFamily="34" charset="0"/>
            </a:endParaRPr>
          </a:p>
          <a:p>
            <a:pPr algn="ctr"/>
            <a:r>
              <a:rPr lang="en-US" sz="2800" dirty="0">
                <a:ln w="18415" cmpd="sng">
                  <a:noFill/>
                  <a:prstDash val="solid"/>
                </a:ln>
                <a:effectLst>
                  <a:glow rad="63500">
                    <a:schemeClr val="bg2">
                      <a:alpha val="40000"/>
                    </a:schemeClr>
                  </a:glow>
                </a:effectLst>
                <a:latin typeface="Segoe Black" pitchFamily="34" charset="0"/>
              </a:rPr>
              <a:t>File Classification </a:t>
            </a:r>
            <a:endParaRPr lang="en-US" sz="2800" dirty="0" smtClean="0">
              <a:ln w="18415" cmpd="sng">
                <a:noFill/>
                <a:prstDash val="solid"/>
              </a:ln>
              <a:effectLst>
                <a:glow rad="63500">
                  <a:schemeClr val="bg2">
                    <a:alpha val="40000"/>
                  </a:schemeClr>
                </a:glow>
              </a:effectLst>
              <a:latin typeface="Segoe Black" pitchFamily="34" charset="0"/>
            </a:endParaRPr>
          </a:p>
          <a:p>
            <a:pPr algn="ctr"/>
            <a:r>
              <a:rPr lang="en-US" sz="2800" dirty="0" smtClean="0">
                <a:ln w="18415" cmpd="sng">
                  <a:noFill/>
                  <a:prstDash val="solid"/>
                </a:ln>
                <a:effectLst>
                  <a:glow rad="63500">
                    <a:schemeClr val="bg2">
                      <a:alpha val="40000"/>
                    </a:schemeClr>
                  </a:glow>
                </a:effectLst>
                <a:latin typeface="Segoe Black" pitchFamily="34" charset="0"/>
              </a:rPr>
              <a:t>Infrastructure</a:t>
            </a:r>
            <a:endParaRPr lang="en-US" sz="2800" dirty="0">
              <a:ln w="18415" cmpd="sng">
                <a:noFill/>
                <a:prstDash val="solid"/>
              </a:ln>
              <a:effectLst>
                <a:glow rad="63500">
                  <a:schemeClr val="bg2">
                    <a:alpha val="40000"/>
                  </a:schemeClr>
                </a:glow>
              </a:effectLst>
              <a:latin typeface="Segoe Black" pitchFamily="34" charset="0"/>
            </a:endParaRPr>
          </a:p>
        </p:txBody>
      </p:sp>
      <p:sp>
        <p:nvSpPr>
          <p:cNvPr id="3" name="Title 2"/>
          <p:cNvSpPr>
            <a:spLocks noGrp="1"/>
          </p:cNvSpPr>
          <p:nvPr>
            <p:ph type="title"/>
          </p:nvPr>
        </p:nvSpPr>
        <p:spPr>
          <a:xfrm>
            <a:off x="381000" y="230188"/>
            <a:ext cx="8382000" cy="664797"/>
          </a:xfrm>
        </p:spPr>
        <p:txBody>
          <a:bodyPr/>
          <a:lstStyle/>
          <a:p>
            <a:r>
              <a:rPr lang="en-US" dirty="0"/>
              <a:t>Trends &amp; </a:t>
            </a:r>
            <a:r>
              <a:rPr lang="en-US" dirty="0" smtClean="0"/>
              <a:t>Investments</a:t>
            </a:r>
            <a:endParaRPr lang="en-US" dirty="0"/>
          </a:p>
        </p:txBody>
      </p:sp>
    </p:spTree>
    <p:extLst>
      <p:ext uri="{BB962C8B-B14F-4D97-AF65-F5344CB8AC3E}">
        <p14:creationId xmlns:p14="http://schemas.microsoft.com/office/powerpoint/2010/main" xmlns="" val="3873398199"/>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996441868"/>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09600"/>
          </a:xfrm>
        </p:spPr>
        <p:txBody>
          <a:bodyPr>
            <a:normAutofit fontScale="90000"/>
          </a:bodyPr>
          <a:lstStyle/>
          <a:p>
            <a:r>
              <a:rPr lang="en-US" dirty="0" smtClean="0"/>
              <a:t>Results - Time-capsule configuration</a:t>
            </a:r>
            <a:endParaRPr lang="en-US" dirty="0"/>
          </a:p>
        </p:txBody>
      </p:sp>
      <p:graphicFrame>
        <p:nvGraphicFramePr>
          <p:cNvPr id="7" name="Content Placeholder 3"/>
          <p:cNvGraphicFramePr>
            <a:graphicFrameLocks noGrp="1"/>
          </p:cNvGraphicFramePr>
          <p:nvPr>
            <p:ph idx="1"/>
            <p:extLst>
              <p:ext uri="{D42A27DB-BD31-4B8C-83A1-F6EECF244321}">
                <p14:modId xmlns:p14="http://schemas.microsoft.com/office/powerpoint/2010/main" xmlns="" val="3227058986"/>
              </p:ext>
            </p:extLst>
          </p:nvPr>
        </p:nvGraphicFramePr>
        <p:xfrm>
          <a:off x="174943" y="879018"/>
          <a:ext cx="8545977" cy="3695833"/>
        </p:xfrm>
        <a:graphic>
          <a:graphicData uri="http://schemas.openxmlformats.org/drawingml/2006/table">
            <a:tbl>
              <a:tblPr firstRow="1" bandRow="1">
                <a:tableStyleId>{5C22544A-7EE6-4342-B048-85BDC9FD1C3A}</a:tableStyleId>
              </a:tblPr>
              <a:tblGrid>
                <a:gridCol w="2614021"/>
                <a:gridCol w="2058333"/>
                <a:gridCol w="1935640"/>
                <a:gridCol w="1937983"/>
              </a:tblGrid>
              <a:tr h="568782">
                <a:tc>
                  <a:txBody>
                    <a:bodyPr/>
                    <a:lstStyle/>
                    <a:p>
                      <a:endParaRPr lang="en-US" sz="2000" dirty="0"/>
                    </a:p>
                  </a:txBody>
                  <a:tcPr anchor="ctr" anchorCtr="1"/>
                </a:tc>
                <a:tc>
                  <a:txBody>
                    <a:bodyPr/>
                    <a:lstStyle/>
                    <a:p>
                      <a:r>
                        <a:rPr lang="en-US" sz="2000" dirty="0" smtClean="0"/>
                        <a:t>Win2k3 (SP2)</a:t>
                      </a:r>
                      <a:endParaRPr lang="en-US" sz="2000" dirty="0"/>
                    </a:p>
                  </a:txBody>
                  <a:tcPr anchor="ctr" anchorCtr="1"/>
                </a:tc>
                <a:tc>
                  <a:txBody>
                    <a:bodyPr/>
                    <a:lstStyle/>
                    <a:p>
                      <a:r>
                        <a:rPr lang="en-US" sz="2000" dirty="0" smtClean="0"/>
                        <a:t>Win2k8 (SP2)</a:t>
                      </a:r>
                      <a:endParaRPr lang="en-US" sz="2000" dirty="0"/>
                    </a:p>
                  </a:txBody>
                  <a:tcPr anchor="ctr" anchorCtr="1"/>
                </a:tc>
                <a:tc>
                  <a:txBody>
                    <a:bodyPr/>
                    <a:lstStyle/>
                    <a:p>
                      <a:r>
                        <a:rPr lang="en-US" sz="2000" dirty="0" smtClean="0"/>
                        <a:t>Win2k8 R2 (RC)</a:t>
                      </a:r>
                      <a:endParaRPr lang="en-US" sz="2000" dirty="0"/>
                    </a:p>
                  </a:txBody>
                  <a:tcPr anchor="ctr" anchorCtr="1"/>
                </a:tc>
              </a:tr>
              <a:tr h="563115">
                <a:tc>
                  <a:txBody>
                    <a:bodyPr/>
                    <a:lstStyle/>
                    <a:p>
                      <a:r>
                        <a:rPr lang="en-US" sz="1600" dirty="0" smtClean="0"/>
                        <a:t>Client OS</a:t>
                      </a:r>
                      <a:endParaRPr lang="en-US" sz="1600" dirty="0"/>
                    </a:p>
                  </a:txBody>
                  <a:tcPr anchor="ctr" anchorCtr="1"/>
                </a:tc>
                <a:tc>
                  <a:txBody>
                    <a:bodyPr/>
                    <a:lstStyle/>
                    <a:p>
                      <a:r>
                        <a:rPr lang="en-US" sz="1600" dirty="0" smtClean="0"/>
                        <a:t>Vista SP2</a:t>
                      </a:r>
                      <a:endParaRPr lang="en-US" sz="1600" dirty="0"/>
                    </a:p>
                  </a:txBody>
                  <a:tcPr anchor="ctr" anchorCtr="1"/>
                </a:tc>
                <a:tc>
                  <a:txBody>
                    <a:bodyPr/>
                    <a:lstStyle/>
                    <a:p>
                      <a:r>
                        <a:rPr lang="en-US" sz="1600" dirty="0" smtClean="0"/>
                        <a:t>Vista SP2</a:t>
                      </a:r>
                      <a:endParaRPr lang="en-US" sz="1600" dirty="0"/>
                    </a:p>
                  </a:txBody>
                  <a:tcPr anchor="ctr" anchorCtr="1"/>
                </a:tc>
                <a:tc>
                  <a:txBody>
                    <a:bodyPr/>
                    <a:lstStyle/>
                    <a:p>
                      <a:r>
                        <a:rPr lang="en-US" sz="1600" dirty="0" smtClean="0"/>
                        <a:t>Windows 7 RC</a:t>
                      </a:r>
                      <a:endParaRPr lang="en-US" sz="1600" dirty="0"/>
                    </a:p>
                  </a:txBody>
                  <a:tcPr anchor="ctr" anchorCtr="1"/>
                </a:tc>
              </a:tr>
              <a:tr h="374284">
                <a:tc>
                  <a:txBody>
                    <a:bodyPr/>
                    <a:lstStyle/>
                    <a:p>
                      <a:r>
                        <a:rPr lang="en-US" sz="1600" dirty="0" smtClean="0"/>
                        <a:t>Drivers</a:t>
                      </a:r>
                      <a:endParaRPr lang="en-US" sz="1600" dirty="0"/>
                    </a:p>
                  </a:txBody>
                  <a:tcPr anchor="ctr" anchorCtr="1"/>
                </a:tc>
                <a:tc>
                  <a:txBody>
                    <a:bodyPr/>
                    <a:lstStyle/>
                    <a:p>
                      <a:r>
                        <a:rPr lang="en-US" sz="1600" dirty="0" err="1" smtClean="0"/>
                        <a:t>ProLiant</a:t>
                      </a:r>
                      <a:r>
                        <a:rPr lang="en-US" sz="1600" dirty="0" smtClean="0"/>
                        <a:t> Support Pack for Microsoft Windows Server 2003 x64 Editions</a:t>
                      </a:r>
                      <a:r>
                        <a:rPr lang="en-US" sz="1600" baseline="0" dirty="0" smtClean="0"/>
                        <a:t> - </a:t>
                      </a:r>
                      <a:r>
                        <a:rPr lang="en-US" sz="1600" dirty="0" smtClean="0"/>
                        <a:t>8.20 (A)</a:t>
                      </a:r>
                      <a:endParaRPr lang="en-US" sz="1600" dirty="0"/>
                    </a:p>
                  </a:txBody>
                  <a:tcPr anchor="ctr" anchorCtr="1"/>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HP Software</a:t>
                      </a:r>
                      <a:r>
                        <a:rPr lang="en-US" sz="1600" baseline="0" dirty="0" smtClean="0"/>
                        <a:t> support pack 8.20 (A)</a:t>
                      </a:r>
                      <a:endParaRPr lang="en-US" sz="1600" dirty="0" smtClean="0"/>
                    </a:p>
                  </a:txBody>
                  <a:tcPr anchor="ctr" anchorCtr="1"/>
                </a:tc>
                <a:tc>
                  <a:txBody>
                    <a:bodyPr/>
                    <a:lstStyle/>
                    <a:p>
                      <a:r>
                        <a:rPr lang="en-US" sz="1600" dirty="0" smtClean="0"/>
                        <a:t>HP Software</a:t>
                      </a:r>
                      <a:r>
                        <a:rPr lang="en-US" sz="1600" baseline="0" dirty="0" smtClean="0"/>
                        <a:t> support pack 8.20 (A)</a:t>
                      </a:r>
                      <a:endParaRPr lang="en-US" sz="1600" dirty="0"/>
                    </a:p>
                  </a:txBody>
                  <a:tcPr anchor="ctr" anchorCtr="1"/>
                </a:tc>
              </a:tr>
              <a:tr h="374284">
                <a:tc>
                  <a:txBody>
                    <a:bodyPr/>
                    <a:lstStyle/>
                    <a:p>
                      <a:r>
                        <a:rPr lang="en-US" sz="1600" dirty="0" smtClean="0"/>
                        <a:t>CPU</a:t>
                      </a:r>
                      <a:endParaRPr lang="en-US" sz="1600" dirty="0"/>
                    </a:p>
                  </a:txBody>
                  <a:tcPr anchor="ctr" anchorCtr="1"/>
                </a:tc>
                <a:tc>
                  <a:txBody>
                    <a:bodyPr/>
                    <a:lstStyle/>
                    <a:p>
                      <a:r>
                        <a:rPr lang="en-US" sz="1600" dirty="0" smtClean="0"/>
                        <a:t>2x2, 2.33GHz</a:t>
                      </a:r>
                      <a:endParaRPr lang="en-US" sz="1600" dirty="0"/>
                    </a:p>
                  </a:txBody>
                  <a:tcPr anchor="ctr" anchorCtr="1"/>
                </a:tc>
                <a:tc>
                  <a:txBody>
                    <a:bodyPr/>
                    <a:lstStyle/>
                    <a:p>
                      <a:r>
                        <a:rPr lang="en-US" sz="1600" dirty="0" smtClean="0"/>
                        <a:t>2x2,</a:t>
                      </a:r>
                      <a:r>
                        <a:rPr lang="en-US" sz="1600" baseline="0" dirty="0" smtClean="0"/>
                        <a:t> 2.33GHz</a:t>
                      </a:r>
                      <a:endParaRPr lang="en-US" sz="1600" dirty="0"/>
                    </a:p>
                  </a:txBody>
                  <a:tcPr anchor="ctr" anchorCtr="1"/>
                </a:tc>
                <a:tc>
                  <a:txBody>
                    <a:bodyPr/>
                    <a:lstStyle/>
                    <a:p>
                      <a:r>
                        <a:rPr lang="en-US" sz="1600" dirty="0" smtClean="0"/>
                        <a:t>2x4, 2.33GHz</a:t>
                      </a:r>
                      <a:endParaRPr lang="en-US" sz="1600" dirty="0"/>
                    </a:p>
                  </a:txBody>
                  <a:tcPr anchor="ctr" anchorCtr="1"/>
                </a:tc>
              </a:tr>
              <a:tr h="374284">
                <a:tc>
                  <a:txBody>
                    <a:bodyPr/>
                    <a:lstStyle/>
                    <a:p>
                      <a:r>
                        <a:rPr lang="en-US" sz="1600" dirty="0" smtClean="0"/>
                        <a:t>Memory</a:t>
                      </a:r>
                      <a:endParaRPr lang="en-US" sz="1600" dirty="0"/>
                    </a:p>
                  </a:txBody>
                  <a:tcPr anchor="ctr" anchorCtr="1"/>
                </a:tc>
                <a:tc>
                  <a:txBody>
                    <a:bodyPr/>
                    <a:lstStyle/>
                    <a:p>
                      <a:r>
                        <a:rPr lang="en-US" sz="1600" dirty="0" smtClean="0"/>
                        <a:t>1GB</a:t>
                      </a:r>
                      <a:endParaRPr lang="en-US" sz="1600" dirty="0"/>
                    </a:p>
                  </a:txBody>
                  <a:tcPr anchor="ctr" anchorCtr="1"/>
                </a:tc>
                <a:tc>
                  <a:txBody>
                    <a:bodyPr/>
                    <a:lstStyle/>
                    <a:p>
                      <a:r>
                        <a:rPr lang="en-US" sz="1600" dirty="0" smtClean="0"/>
                        <a:t>4GB</a:t>
                      </a:r>
                      <a:endParaRPr lang="en-US" sz="1600" dirty="0"/>
                    </a:p>
                  </a:txBody>
                  <a:tcPr anchor="ctr" anchorCtr="1"/>
                </a:tc>
                <a:tc>
                  <a:txBody>
                    <a:bodyPr/>
                    <a:lstStyle/>
                    <a:p>
                      <a:r>
                        <a:rPr lang="en-US" sz="1600" dirty="0" smtClean="0"/>
                        <a:t>8GB</a:t>
                      </a:r>
                      <a:endParaRPr lang="en-US" sz="1600" dirty="0"/>
                    </a:p>
                  </a:txBody>
                  <a:tcPr anchor="ctr" anchorCtr="1"/>
                </a:tc>
              </a:tr>
              <a:tr h="374284">
                <a:tc>
                  <a:txBody>
                    <a:bodyPr/>
                    <a:lstStyle/>
                    <a:p>
                      <a:r>
                        <a:rPr lang="en-US" sz="1600" dirty="0" smtClean="0"/>
                        <a:t>Network</a:t>
                      </a:r>
                      <a:endParaRPr lang="en-US" sz="1600" dirty="0"/>
                    </a:p>
                  </a:txBody>
                  <a:tcPr anchor="ctr" anchorCtr="1"/>
                </a:tc>
                <a:tc>
                  <a:txBody>
                    <a:bodyPr/>
                    <a:lstStyle/>
                    <a:p>
                      <a:r>
                        <a:rPr lang="en-US" sz="1600" dirty="0" smtClean="0"/>
                        <a:t>2x100Mbps</a:t>
                      </a:r>
                      <a:endParaRPr lang="en-US" sz="1600" dirty="0"/>
                    </a:p>
                  </a:txBody>
                  <a:tcPr anchor="ctr" anchorCtr="1"/>
                </a:tc>
                <a:tc>
                  <a:txBody>
                    <a:bodyPr/>
                    <a:lstStyle/>
                    <a:p>
                      <a:r>
                        <a:rPr lang="en-US" sz="1600" dirty="0" smtClean="0"/>
                        <a:t>2x1Gbps</a:t>
                      </a:r>
                      <a:endParaRPr lang="en-US" sz="1600" dirty="0"/>
                    </a:p>
                  </a:txBody>
                  <a:tcPr anchor="ctr" anchorCtr="1"/>
                </a:tc>
                <a:tc>
                  <a:txBody>
                    <a:bodyPr/>
                    <a:lstStyle/>
                    <a:p>
                      <a:r>
                        <a:rPr lang="en-US" sz="1600" dirty="0" smtClean="0"/>
                        <a:t>3x1Gbps</a:t>
                      </a:r>
                      <a:endParaRPr lang="en-US" sz="1600" dirty="0"/>
                    </a:p>
                  </a:txBody>
                  <a:tcPr anchor="ctr" anchorCtr="1"/>
                </a:tc>
              </a:tr>
              <a:tr h="374284">
                <a:tc>
                  <a:txBody>
                    <a:bodyPr/>
                    <a:lstStyle/>
                    <a:p>
                      <a:r>
                        <a:rPr lang="en-US" sz="1600" dirty="0" smtClean="0"/>
                        <a:t>Disks(storage)</a:t>
                      </a:r>
                      <a:endParaRPr lang="en-US" sz="1600" dirty="0"/>
                    </a:p>
                  </a:txBody>
                  <a:tcPr anchor="ctr" anchorCtr="1"/>
                </a:tc>
                <a:tc gridSpan="3">
                  <a:txBody>
                    <a:bodyPr/>
                    <a:lstStyle/>
                    <a:p>
                      <a:pPr algn="ctr"/>
                      <a:r>
                        <a:rPr lang="en-US" sz="1600" dirty="0" smtClean="0"/>
                        <a:t>P800 controller, MSA60, (12x146GB 15KRPM SAS), RAID 0</a:t>
                      </a:r>
                      <a:endParaRPr lang="en-US" sz="1600" dirty="0"/>
                    </a:p>
                  </a:txBody>
                  <a:tcPr anchor="ctr" anchorCtr="1"/>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xmlns="" val="2476484574"/>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09600"/>
          </a:xfrm>
        </p:spPr>
        <p:txBody>
          <a:bodyPr>
            <a:normAutofit fontScale="90000"/>
          </a:bodyPr>
          <a:lstStyle/>
          <a:p>
            <a:r>
              <a:rPr lang="en-US" dirty="0" smtClean="0"/>
              <a:t>High end configuration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035976244"/>
              </p:ext>
            </p:extLst>
          </p:nvPr>
        </p:nvGraphicFramePr>
        <p:xfrm>
          <a:off x="457200" y="724103"/>
          <a:ext cx="8420986" cy="3289501"/>
        </p:xfrm>
        <a:graphic>
          <a:graphicData uri="http://schemas.openxmlformats.org/drawingml/2006/table">
            <a:tbl>
              <a:tblPr firstRow="1" bandRow="1">
                <a:tableStyleId>{5C22544A-7EE6-4342-B048-85BDC9FD1C3A}</a:tableStyleId>
              </a:tblPr>
              <a:tblGrid>
                <a:gridCol w="796580"/>
                <a:gridCol w="1797764"/>
                <a:gridCol w="3778294"/>
                <a:gridCol w="2048348"/>
              </a:tblGrid>
              <a:tr h="679189">
                <a:tc>
                  <a:txBody>
                    <a:bodyPr/>
                    <a:lstStyle/>
                    <a:p>
                      <a:endParaRPr lang="en-US" dirty="0">
                        <a:solidFill>
                          <a:schemeClr val="bg1"/>
                        </a:solidFill>
                      </a:endParaRPr>
                    </a:p>
                  </a:txBody>
                  <a:tcPr anchor="ctr" anchorCtr="1"/>
                </a:tc>
                <a:tc>
                  <a:txBody>
                    <a:bodyPr/>
                    <a:lstStyle/>
                    <a:p>
                      <a:r>
                        <a:rPr lang="en-US" dirty="0" smtClean="0">
                          <a:solidFill>
                            <a:schemeClr val="bg1"/>
                          </a:solidFill>
                        </a:rPr>
                        <a:t>Server / Configuration</a:t>
                      </a:r>
                      <a:endParaRPr lang="en-US" dirty="0">
                        <a:solidFill>
                          <a:schemeClr val="bg1"/>
                        </a:solidFill>
                      </a:endParaRPr>
                    </a:p>
                  </a:txBody>
                  <a:tcPr anchor="ctr" anchorCtr="1"/>
                </a:tc>
                <a:tc>
                  <a:txBody>
                    <a:bodyPr/>
                    <a:lstStyle/>
                    <a:p>
                      <a:r>
                        <a:rPr lang="en-US" dirty="0" smtClean="0">
                          <a:solidFill>
                            <a:schemeClr val="bg1"/>
                          </a:solidFill>
                        </a:rPr>
                        <a:t>Windows</a:t>
                      </a:r>
                      <a:r>
                        <a:rPr lang="en-US" baseline="0" dirty="0" smtClean="0">
                          <a:solidFill>
                            <a:schemeClr val="bg1"/>
                          </a:solidFill>
                        </a:rPr>
                        <a:t> 2008</a:t>
                      </a:r>
                      <a:endParaRPr lang="en-US" dirty="0">
                        <a:solidFill>
                          <a:schemeClr val="bg1"/>
                        </a:solidFill>
                      </a:endParaRPr>
                    </a:p>
                  </a:txBody>
                  <a:tcPr anchor="ctr" anchorCtr="1"/>
                </a:tc>
                <a:tc>
                  <a:txBody>
                    <a:bodyPr/>
                    <a:lstStyle/>
                    <a:p>
                      <a:r>
                        <a:rPr lang="en-US" dirty="0" smtClean="0">
                          <a:solidFill>
                            <a:schemeClr val="bg1"/>
                          </a:solidFill>
                        </a:rPr>
                        <a:t>Win2k8 R2</a:t>
                      </a:r>
                      <a:endParaRPr lang="en-US" dirty="0">
                        <a:solidFill>
                          <a:schemeClr val="bg1"/>
                        </a:solidFill>
                      </a:endParaRPr>
                    </a:p>
                  </a:txBody>
                  <a:tcPr anchor="ctr" anchorCtr="1"/>
                </a:tc>
              </a:tr>
              <a:tr h="393498">
                <a:tc rowSpan="4">
                  <a:txBody>
                    <a:bodyPr/>
                    <a:lstStyle/>
                    <a:p>
                      <a:r>
                        <a:rPr lang="en-US" dirty="0" smtClean="0"/>
                        <a:t>Hardware</a:t>
                      </a:r>
                      <a:endParaRPr lang="en-US" dirty="0"/>
                    </a:p>
                  </a:txBody>
                  <a:tcPr vert="vert270" anchor="ctr" anchorCtr="1"/>
                </a:tc>
                <a:tc>
                  <a:txBody>
                    <a:bodyPr/>
                    <a:lstStyle/>
                    <a:p>
                      <a:r>
                        <a:rPr lang="en-US" sz="1400" dirty="0" smtClean="0"/>
                        <a:t>CPU</a:t>
                      </a:r>
                      <a:endParaRPr lang="en-US" sz="1400" dirty="0"/>
                    </a:p>
                  </a:txBody>
                  <a:tcPr anchor="ctr" anchorCtr="1"/>
                </a:tc>
                <a:tc gridSpan="2">
                  <a:txBody>
                    <a:bodyPr/>
                    <a:lstStyle/>
                    <a:p>
                      <a:pPr algn="ctr"/>
                      <a:r>
                        <a:rPr lang="en-US" sz="1400" kern="1200" dirty="0" smtClean="0">
                          <a:solidFill>
                            <a:schemeClr val="dk1"/>
                          </a:solidFill>
                          <a:latin typeface="+mn-lt"/>
                          <a:ea typeface="+mn-ea"/>
                          <a:cs typeface="+mn-cs"/>
                        </a:rPr>
                        <a:t>Intel(R) Xeon(R) E7340 4-socket quad-core (16 cores )2.4GHz</a:t>
                      </a:r>
                      <a:endParaRPr lang="en-US" sz="1400" dirty="0"/>
                    </a:p>
                  </a:txBody>
                  <a:tcPr anchor="ctr" anchorCtr="1"/>
                </a:tc>
                <a:tc hMerge="1">
                  <a:txBody>
                    <a:bodyPr/>
                    <a:lstStyle/>
                    <a:p>
                      <a:endParaRPr lang="en-US" dirty="0"/>
                    </a:p>
                  </a:txBody>
                  <a:tcPr anchor="ctr" anchorCtr="1"/>
                </a:tc>
              </a:tr>
              <a:tr h="393498">
                <a:tc vMerge="1">
                  <a:txBody>
                    <a:bodyPr/>
                    <a:lstStyle/>
                    <a:p>
                      <a:endParaRPr lang="en-US" dirty="0"/>
                    </a:p>
                  </a:txBody>
                  <a:tcPr/>
                </a:tc>
                <a:tc>
                  <a:txBody>
                    <a:bodyPr/>
                    <a:lstStyle/>
                    <a:p>
                      <a:r>
                        <a:rPr lang="en-US" sz="1400" dirty="0" smtClean="0"/>
                        <a:t>Memory</a:t>
                      </a:r>
                      <a:endParaRPr lang="en-US" sz="1400" dirty="0"/>
                    </a:p>
                  </a:txBody>
                  <a:tcPr anchor="ctr" anchorCtr="1"/>
                </a:tc>
                <a:tc gridSpan="2">
                  <a:txBody>
                    <a:bodyPr/>
                    <a:lstStyle/>
                    <a:p>
                      <a:pPr algn="ctr"/>
                      <a:r>
                        <a:rPr lang="en-US" sz="1400" dirty="0" smtClean="0"/>
                        <a:t>64GB</a:t>
                      </a:r>
                      <a:endParaRPr lang="en-US" sz="1400" dirty="0"/>
                    </a:p>
                  </a:txBody>
                  <a:tcPr anchor="ctr" anchorCtr="1"/>
                </a:tc>
                <a:tc hMerge="1">
                  <a:txBody>
                    <a:bodyPr/>
                    <a:lstStyle/>
                    <a:p>
                      <a:endParaRPr lang="en-US" dirty="0"/>
                    </a:p>
                  </a:txBody>
                  <a:tcPr anchor="ctr" anchorCtr="1"/>
                </a:tc>
              </a:tr>
              <a:tr h="393498">
                <a:tc vMerge="1">
                  <a:txBody>
                    <a:bodyPr/>
                    <a:lstStyle/>
                    <a:p>
                      <a:endParaRPr lang="en-US" dirty="0"/>
                    </a:p>
                  </a:txBody>
                  <a:tcPr/>
                </a:tc>
                <a:tc>
                  <a:txBody>
                    <a:bodyPr/>
                    <a:lstStyle/>
                    <a:p>
                      <a:r>
                        <a:rPr lang="en-US" sz="1400" dirty="0" smtClean="0"/>
                        <a:t>Network</a:t>
                      </a:r>
                      <a:endParaRPr lang="en-US" sz="1400" dirty="0"/>
                    </a:p>
                  </a:txBody>
                  <a:tcPr anchor="ctr" anchorCtr="1"/>
                </a:tc>
                <a:tc gridSpan="2">
                  <a:txBody>
                    <a:bodyPr/>
                    <a:lstStyle/>
                    <a:p>
                      <a:pPr algn="ctr"/>
                      <a:r>
                        <a:rPr lang="en-US" sz="1400" dirty="0" smtClean="0"/>
                        <a:t>Broadcom  BCM57710 </a:t>
                      </a:r>
                      <a:r>
                        <a:rPr lang="en-US" sz="1400" dirty="0" err="1" smtClean="0"/>
                        <a:t>NetXtreme</a:t>
                      </a:r>
                      <a:r>
                        <a:rPr lang="en-US" sz="1400" baseline="0" dirty="0" smtClean="0"/>
                        <a:t> II </a:t>
                      </a:r>
                      <a:r>
                        <a:rPr lang="en-US" sz="1400" dirty="0" smtClean="0"/>
                        <a:t>10Gbps</a:t>
                      </a:r>
                      <a:r>
                        <a:rPr lang="en-US" sz="1400" baseline="0" dirty="0" smtClean="0"/>
                        <a:t> NIC</a:t>
                      </a:r>
                    </a:p>
                    <a:p>
                      <a:pPr algn="ctr"/>
                      <a:r>
                        <a:rPr lang="en-US" sz="1400" baseline="0" dirty="0" smtClean="0"/>
                        <a:t>(16 queue RSS enabled, TOE disabled)</a:t>
                      </a:r>
                      <a:endParaRPr lang="en-US" sz="1400" dirty="0"/>
                    </a:p>
                  </a:txBody>
                  <a:tcPr anchor="ctr" anchorCtr="1"/>
                </a:tc>
                <a:tc hMerge="1">
                  <a:txBody>
                    <a:bodyPr/>
                    <a:lstStyle/>
                    <a:p>
                      <a:endParaRPr lang="en-US" dirty="0"/>
                    </a:p>
                  </a:txBody>
                  <a:tcPr anchor="ctr" anchorCtr="1"/>
                </a:tc>
              </a:tr>
              <a:tr h="393498">
                <a:tc vMerge="1">
                  <a:txBody>
                    <a:bodyPr/>
                    <a:lstStyle/>
                    <a:p>
                      <a:endParaRPr lang="en-US" dirty="0"/>
                    </a:p>
                  </a:txBody>
                  <a:tcPr/>
                </a:tc>
                <a:tc>
                  <a:txBody>
                    <a:bodyPr/>
                    <a:lstStyle/>
                    <a:p>
                      <a:r>
                        <a:rPr lang="en-US" sz="1400" dirty="0" smtClean="0"/>
                        <a:t>Disks(storage)</a:t>
                      </a:r>
                      <a:endParaRPr lang="en-US" sz="1400" dirty="0"/>
                    </a:p>
                  </a:txBody>
                  <a:tcPr anchor="ctr" anchorCtr="1"/>
                </a:tc>
                <a:tc gridSpan="2">
                  <a:txBody>
                    <a:bodyPr/>
                    <a:lstStyle/>
                    <a:p>
                      <a:pPr algn="ctr"/>
                      <a:r>
                        <a:rPr lang="en-US" sz="1400" dirty="0" smtClean="0"/>
                        <a:t>2</a:t>
                      </a:r>
                      <a:r>
                        <a:rPr lang="en-US" sz="1400" baseline="0" dirty="0" smtClean="0"/>
                        <a:t> x HP MSA70 enclosure, 2x HP P800 controller</a:t>
                      </a:r>
                    </a:p>
                    <a:p>
                      <a:pPr algn="ctr"/>
                      <a:r>
                        <a:rPr lang="en-US" sz="1400" baseline="0" dirty="0" smtClean="0"/>
                        <a:t>50 x 72GB 15KRPM SAS drives, RAID 0</a:t>
                      </a:r>
                      <a:endParaRPr lang="en-US" sz="1400" dirty="0"/>
                    </a:p>
                  </a:txBody>
                  <a:tcPr anchor="ctr" anchorCtr="1"/>
                </a:tc>
                <a:tc hMerge="1">
                  <a:txBody>
                    <a:bodyPr/>
                    <a:lstStyle/>
                    <a:p>
                      <a:endParaRPr lang="en-US" dirty="0"/>
                    </a:p>
                  </a:txBody>
                  <a:tcPr anchor="ctr" anchorCtr="1"/>
                </a:tc>
              </a:tr>
              <a:tr h="393498">
                <a:tc rowSpan="2">
                  <a:txBody>
                    <a:bodyPr/>
                    <a:lstStyle/>
                    <a:p>
                      <a:r>
                        <a:rPr lang="en-US" dirty="0" smtClean="0"/>
                        <a:t>Result</a:t>
                      </a:r>
                      <a:endParaRPr lang="en-US" dirty="0"/>
                    </a:p>
                  </a:txBody>
                  <a:tcPr vert="vert270" anchor="ctr" anchorCtr="1"/>
                </a:tc>
                <a:tc>
                  <a:txBody>
                    <a:bodyPr/>
                    <a:lstStyle/>
                    <a:p>
                      <a:r>
                        <a:rPr lang="en-US" sz="1400" dirty="0" smtClean="0"/>
                        <a:t>FSCT Max users</a:t>
                      </a:r>
                      <a:endParaRPr lang="en-US" sz="1400" dirty="0"/>
                    </a:p>
                  </a:txBody>
                  <a:tcPr anchor="ctr" anchorCtr="1"/>
                </a:tc>
                <a:tc>
                  <a:txBody>
                    <a:bodyPr/>
                    <a:lstStyle/>
                    <a:p>
                      <a:r>
                        <a:rPr lang="en-US" dirty="0" smtClean="0"/>
                        <a:t>10240</a:t>
                      </a:r>
                      <a:endParaRPr lang="en-US" dirty="0"/>
                    </a:p>
                  </a:txBody>
                  <a:tcPr anchor="ctr" anchorCtr="1"/>
                </a:tc>
                <a:tc>
                  <a:txBody>
                    <a:bodyPr/>
                    <a:lstStyle/>
                    <a:p>
                      <a:r>
                        <a:rPr lang="en-US" dirty="0" smtClean="0"/>
                        <a:t>14848</a:t>
                      </a:r>
                      <a:endParaRPr lang="en-US" dirty="0"/>
                    </a:p>
                  </a:txBody>
                  <a:tcPr anchor="ctr" anchorCtr="1"/>
                </a:tc>
              </a:tr>
              <a:tr h="393498">
                <a:tc vMerge="1">
                  <a:txBody>
                    <a:bodyPr/>
                    <a:lstStyle/>
                    <a:p>
                      <a:endParaRPr lang="en-US" dirty="0"/>
                    </a:p>
                  </a:txBody>
                  <a:tcPr anchor="ctr" anchorCtr="1"/>
                </a:tc>
                <a:tc>
                  <a:txBody>
                    <a:bodyPr/>
                    <a:lstStyle/>
                    <a:p>
                      <a:r>
                        <a:rPr lang="en-US" sz="1400" dirty="0" smtClean="0"/>
                        <a:t>FSCT throughput </a:t>
                      </a:r>
                      <a:endParaRPr lang="en-US" sz="1400" dirty="0"/>
                    </a:p>
                  </a:txBody>
                  <a:tcPr anchor="ctr" anchorCtr="1"/>
                </a:tc>
                <a:tc>
                  <a:txBody>
                    <a:bodyPr/>
                    <a:lstStyle/>
                    <a:p>
                      <a:r>
                        <a:rPr lang="en-US" dirty="0" smtClean="0"/>
                        <a:t>932</a:t>
                      </a:r>
                      <a:endParaRPr lang="en-US" dirty="0"/>
                    </a:p>
                  </a:txBody>
                  <a:tcPr anchor="ctr" anchorCtr="1"/>
                </a:tc>
                <a:tc>
                  <a:txBody>
                    <a:bodyPr/>
                    <a:lstStyle/>
                    <a:p>
                      <a:r>
                        <a:rPr lang="en-US" dirty="0" smtClean="0"/>
                        <a:t>1335</a:t>
                      </a:r>
                      <a:endParaRPr lang="en-US" dirty="0"/>
                    </a:p>
                  </a:txBody>
                  <a:tcPr anchor="ctr" anchorCtr="1"/>
                </a:tc>
              </a:tr>
            </a:tbl>
          </a:graphicData>
        </a:graphic>
      </p:graphicFrame>
    </p:spTree>
    <p:extLst>
      <p:ext uri="{BB962C8B-B14F-4D97-AF65-F5344CB8AC3E}">
        <p14:creationId xmlns:p14="http://schemas.microsoft.com/office/powerpoint/2010/main" xmlns="" val="3098032428"/>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09600"/>
          </a:xfrm>
        </p:spPr>
        <p:txBody>
          <a:bodyPr>
            <a:normAutofit fontScale="90000"/>
          </a:bodyPr>
          <a:lstStyle/>
          <a:p>
            <a:r>
              <a:rPr lang="en-US" dirty="0" smtClean="0"/>
              <a:t>Mid-range configuration</a:t>
            </a:r>
            <a:endParaRPr lang="en-US" dirty="0"/>
          </a:p>
        </p:txBody>
      </p:sp>
      <p:sp>
        <p:nvSpPr>
          <p:cNvPr id="5" name="Rectangle 4"/>
          <p:cNvSpPr/>
          <p:nvPr/>
        </p:nvSpPr>
        <p:spPr bwMode="auto">
          <a:xfrm>
            <a:off x="53160" y="3827721"/>
            <a:ext cx="9048307" cy="2764465"/>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024434256"/>
              </p:ext>
            </p:extLst>
          </p:nvPr>
        </p:nvGraphicFramePr>
        <p:xfrm>
          <a:off x="228600" y="1066800"/>
          <a:ext cx="8681484" cy="5269826"/>
        </p:xfrm>
        <a:graphic>
          <a:graphicData uri="http://schemas.openxmlformats.org/drawingml/2006/table">
            <a:tbl>
              <a:tblPr firstRow="1" bandRow="1">
                <a:tableStyleId>{5C22544A-7EE6-4342-B048-85BDC9FD1C3A}</a:tableStyleId>
              </a:tblPr>
              <a:tblGrid>
                <a:gridCol w="821221"/>
                <a:gridCol w="2139946"/>
                <a:gridCol w="2955852"/>
                <a:gridCol w="2764465"/>
              </a:tblGrid>
              <a:tr h="519293">
                <a:tc>
                  <a:txBody>
                    <a:bodyPr/>
                    <a:lstStyle/>
                    <a:p>
                      <a:endParaRPr lang="en-US" dirty="0"/>
                    </a:p>
                  </a:txBody>
                  <a:tcPr anchor="ctr" anchorCtr="1"/>
                </a:tc>
                <a:tc>
                  <a:txBody>
                    <a:bodyPr/>
                    <a:lstStyle/>
                    <a:p>
                      <a:r>
                        <a:rPr lang="en-US" dirty="0" smtClean="0"/>
                        <a:t>Server / Configuration</a:t>
                      </a:r>
                      <a:endParaRPr lang="en-US" dirty="0"/>
                    </a:p>
                  </a:txBody>
                  <a:tcPr anchor="ctr" anchorCtr="1"/>
                </a:tc>
                <a:tc>
                  <a:txBody>
                    <a:bodyPr/>
                    <a:lstStyle/>
                    <a:p>
                      <a:r>
                        <a:rPr lang="en-US" dirty="0" smtClean="0"/>
                        <a:t>Windows</a:t>
                      </a:r>
                      <a:r>
                        <a:rPr lang="en-US" baseline="0" dirty="0" smtClean="0"/>
                        <a:t> 2008</a:t>
                      </a:r>
                      <a:endParaRPr lang="en-US" dirty="0"/>
                    </a:p>
                  </a:txBody>
                  <a:tcPr anchor="ctr" anchorCtr="1"/>
                </a:tc>
                <a:tc>
                  <a:txBody>
                    <a:bodyPr/>
                    <a:lstStyle/>
                    <a:p>
                      <a:r>
                        <a:rPr lang="en-US" dirty="0" smtClean="0"/>
                        <a:t>Win2k8 R2</a:t>
                      </a:r>
                      <a:endParaRPr lang="en-US" dirty="0"/>
                    </a:p>
                  </a:txBody>
                  <a:tcPr anchor="ctr" anchorCtr="1"/>
                </a:tc>
              </a:tr>
              <a:tr h="420886">
                <a:tc>
                  <a:txBody>
                    <a:bodyPr/>
                    <a:lstStyle/>
                    <a:p>
                      <a:endParaRPr lang="en-US" dirty="0"/>
                    </a:p>
                  </a:txBody>
                  <a:tcPr vert="vert270" anchor="ctr" anchorCtr="1"/>
                </a:tc>
                <a:tc>
                  <a:txBody>
                    <a:bodyPr/>
                    <a:lstStyle/>
                    <a:p>
                      <a:r>
                        <a:rPr lang="en-US" sz="1400" dirty="0" smtClean="0"/>
                        <a:t>Client OS</a:t>
                      </a:r>
                      <a:endParaRPr lang="en-US" sz="1400" dirty="0"/>
                    </a:p>
                  </a:txBody>
                  <a:tcPr anchor="ctr" anchorCtr="1"/>
                </a:tc>
                <a:tc>
                  <a:txBody>
                    <a:bodyPr/>
                    <a:lstStyle/>
                    <a:p>
                      <a:r>
                        <a:rPr lang="en-US" sz="1400" dirty="0" smtClean="0"/>
                        <a:t>Vista</a:t>
                      </a:r>
                      <a:endParaRPr lang="en-US" sz="1400" dirty="0"/>
                    </a:p>
                  </a:txBody>
                  <a:tcPr anchor="ctr" anchorCtr="1"/>
                </a:tc>
                <a:tc>
                  <a:txBody>
                    <a:bodyPr/>
                    <a:lstStyle/>
                    <a:p>
                      <a:r>
                        <a:rPr lang="en-US" sz="1400" dirty="0" smtClean="0"/>
                        <a:t>Windows 7 RC</a:t>
                      </a:r>
                      <a:endParaRPr lang="en-US" sz="1400" dirty="0"/>
                    </a:p>
                  </a:txBody>
                  <a:tcPr anchor="ctr" anchorCtr="1"/>
                </a:tc>
              </a:tr>
              <a:tr h="420886">
                <a:tc rowSpan="4">
                  <a:txBody>
                    <a:bodyPr/>
                    <a:lstStyle/>
                    <a:p>
                      <a:r>
                        <a:rPr lang="en-US" dirty="0" smtClean="0"/>
                        <a:t>Hardware</a:t>
                      </a:r>
                      <a:endParaRPr lang="en-US" dirty="0"/>
                    </a:p>
                  </a:txBody>
                  <a:tcPr vert="vert270" anchor="ctr" anchorCtr="1"/>
                </a:tc>
                <a:tc>
                  <a:txBody>
                    <a:bodyPr/>
                    <a:lstStyle/>
                    <a:p>
                      <a:r>
                        <a:rPr lang="en-US" sz="1400" dirty="0" smtClean="0"/>
                        <a:t>CPU</a:t>
                      </a:r>
                      <a:endParaRPr lang="en-US" sz="1400" dirty="0"/>
                    </a:p>
                  </a:txBody>
                  <a:tcPr anchor="ctr" anchorCtr="1"/>
                </a:tc>
                <a:tc gridSpan="2">
                  <a:txBody>
                    <a:bodyPr/>
                    <a:lstStyle/>
                    <a:p>
                      <a:r>
                        <a:rPr lang="en-US" sz="1400" dirty="0" smtClean="0"/>
                        <a:t>2x4, 2.33GHz</a:t>
                      </a:r>
                      <a:endParaRPr lang="en-US" sz="1400" dirty="0"/>
                    </a:p>
                  </a:txBody>
                  <a:tcPr anchor="ctr" anchorCtr="1"/>
                </a:tc>
                <a:tc hMerge="1">
                  <a:txBody>
                    <a:bodyPr/>
                    <a:lstStyle/>
                    <a:p>
                      <a:endParaRPr lang="en-US"/>
                    </a:p>
                  </a:txBody>
                  <a:tcPr/>
                </a:tc>
              </a:tr>
              <a:tr h="420886">
                <a:tc vMerge="1">
                  <a:txBody>
                    <a:bodyPr/>
                    <a:lstStyle/>
                    <a:p>
                      <a:endParaRPr lang="en-US" dirty="0"/>
                    </a:p>
                  </a:txBody>
                  <a:tcPr/>
                </a:tc>
                <a:tc>
                  <a:txBody>
                    <a:bodyPr/>
                    <a:lstStyle/>
                    <a:p>
                      <a:r>
                        <a:rPr lang="en-US" sz="1400" dirty="0" smtClean="0"/>
                        <a:t>Memory</a:t>
                      </a:r>
                      <a:endParaRPr lang="en-US" sz="1400" dirty="0"/>
                    </a:p>
                  </a:txBody>
                  <a:tcPr anchor="ctr" anchorCtr="1"/>
                </a:tc>
                <a:tc gridSpan="2">
                  <a:txBody>
                    <a:bodyPr/>
                    <a:lstStyle/>
                    <a:p>
                      <a:r>
                        <a:rPr lang="en-US" sz="1400" dirty="0" smtClean="0"/>
                        <a:t>8GB</a:t>
                      </a:r>
                      <a:endParaRPr lang="en-US" sz="1400" dirty="0"/>
                    </a:p>
                  </a:txBody>
                  <a:tcPr anchor="ctr" anchorCtr="1"/>
                </a:tc>
                <a:tc hMerge="1">
                  <a:txBody>
                    <a:bodyPr/>
                    <a:lstStyle/>
                    <a:p>
                      <a:endParaRPr lang="en-US"/>
                    </a:p>
                  </a:txBody>
                  <a:tcPr/>
                </a:tc>
              </a:tr>
              <a:tr h="420886">
                <a:tc vMerge="1">
                  <a:txBody>
                    <a:bodyPr/>
                    <a:lstStyle/>
                    <a:p>
                      <a:endParaRPr lang="en-US" dirty="0"/>
                    </a:p>
                  </a:txBody>
                  <a:tcPr/>
                </a:tc>
                <a:tc>
                  <a:txBody>
                    <a:bodyPr/>
                    <a:lstStyle/>
                    <a:p>
                      <a:r>
                        <a:rPr lang="en-US" sz="1400" dirty="0" smtClean="0"/>
                        <a:t>Network</a:t>
                      </a:r>
                      <a:endParaRPr lang="en-US" sz="1400" dirty="0"/>
                    </a:p>
                  </a:txBody>
                  <a:tcPr anchor="ctr" anchorCtr="1"/>
                </a:tc>
                <a:tc gridSpan="2">
                  <a:txBody>
                    <a:bodyPr/>
                    <a:lstStyle/>
                    <a:p>
                      <a:r>
                        <a:rPr lang="en-US" sz="1400" dirty="0" smtClean="0"/>
                        <a:t>3x1 </a:t>
                      </a:r>
                      <a:r>
                        <a:rPr lang="en-US" sz="1400" dirty="0" err="1" smtClean="0"/>
                        <a:t>Gbps</a:t>
                      </a:r>
                      <a:endParaRPr lang="en-US" sz="1400" dirty="0"/>
                    </a:p>
                  </a:txBody>
                  <a:tcPr anchor="ctr" anchorCtr="1"/>
                </a:tc>
                <a:tc hMerge="1">
                  <a:txBody>
                    <a:bodyPr/>
                    <a:lstStyle/>
                    <a:p>
                      <a:endParaRPr lang="en-US"/>
                    </a:p>
                  </a:txBody>
                  <a:tcPr/>
                </a:tc>
              </a:tr>
              <a:tr h="420886">
                <a:tc vMerge="1">
                  <a:txBody>
                    <a:bodyPr/>
                    <a:lstStyle/>
                    <a:p>
                      <a:endParaRPr lang="en-US" dirty="0"/>
                    </a:p>
                  </a:txBody>
                  <a:tcPr/>
                </a:tc>
                <a:tc>
                  <a:txBody>
                    <a:bodyPr/>
                    <a:lstStyle/>
                    <a:p>
                      <a:r>
                        <a:rPr lang="en-US" sz="1400" dirty="0" smtClean="0"/>
                        <a:t>Disks(storage)</a:t>
                      </a:r>
                      <a:endParaRPr lang="en-US" sz="1400" dirty="0"/>
                    </a:p>
                  </a:txBody>
                  <a:tcPr anchor="ctr" anchorCtr="1"/>
                </a:tc>
                <a:tc gridSpan="2">
                  <a:txBody>
                    <a:bodyPr/>
                    <a:lstStyle/>
                    <a:p>
                      <a:r>
                        <a:rPr lang="en-US" sz="1400" dirty="0" smtClean="0"/>
                        <a:t>P800 controller, MSA60, (12x146GB 15KRPM SAS), RAID 0</a:t>
                      </a:r>
                      <a:endParaRPr lang="en-US" sz="1400" dirty="0"/>
                    </a:p>
                  </a:txBody>
                  <a:tcPr anchor="ctr" anchorCtr="1"/>
                </a:tc>
                <a:tc hMerge="1">
                  <a:txBody>
                    <a:bodyPr/>
                    <a:lstStyle/>
                    <a:p>
                      <a:endParaRPr lang="en-US"/>
                    </a:p>
                  </a:txBody>
                  <a:tcPr/>
                </a:tc>
              </a:tr>
              <a:tr h="420886">
                <a:tc rowSpan="4">
                  <a:txBody>
                    <a:bodyPr/>
                    <a:lstStyle/>
                    <a:p>
                      <a:r>
                        <a:rPr lang="en-US" dirty="0" smtClean="0"/>
                        <a:t>Performance </a:t>
                      </a:r>
                      <a:endParaRPr lang="en-US" dirty="0"/>
                    </a:p>
                  </a:txBody>
                  <a:tcPr vert="vert270" anchor="ctr" anchorCtr="1"/>
                </a:tc>
                <a:tc>
                  <a:txBody>
                    <a:bodyPr/>
                    <a:lstStyle/>
                    <a:p>
                      <a:r>
                        <a:rPr lang="en-US" sz="1400" dirty="0" smtClean="0"/>
                        <a:t>Avg. CPU</a:t>
                      </a:r>
                      <a:endParaRPr lang="en-US" sz="1400" dirty="0"/>
                    </a:p>
                  </a:txBody>
                  <a:tcPr anchor="ctr" anchorCtr="1"/>
                </a:tc>
                <a:tc>
                  <a:txBody>
                    <a:bodyPr/>
                    <a:lstStyle/>
                    <a:p>
                      <a:r>
                        <a:rPr lang="en-US" sz="1400" dirty="0" smtClean="0"/>
                        <a:t>14.4%</a:t>
                      </a:r>
                      <a:endParaRPr lang="en-US" sz="1400" dirty="0"/>
                    </a:p>
                  </a:txBody>
                  <a:tcPr anchor="ctr" anchorCtr="1"/>
                </a:tc>
                <a:tc>
                  <a:txBody>
                    <a:bodyPr/>
                    <a:lstStyle/>
                    <a:p>
                      <a:r>
                        <a:rPr lang="en-US" sz="1400" dirty="0" smtClean="0"/>
                        <a:t>18.5%</a:t>
                      </a:r>
                      <a:endParaRPr lang="en-US" sz="1400" dirty="0"/>
                    </a:p>
                  </a:txBody>
                  <a:tcPr anchor="ctr" anchorCtr="1"/>
                </a:tc>
              </a:tr>
              <a:tr h="420886">
                <a:tc vMerge="1">
                  <a:txBody>
                    <a:bodyPr/>
                    <a:lstStyle/>
                    <a:p>
                      <a:endParaRPr lang="en-US" dirty="0"/>
                    </a:p>
                  </a:txBody>
                  <a:tcPr anchor="ctr" anchorCtr="1"/>
                </a:tc>
                <a:tc>
                  <a:txBody>
                    <a:bodyPr/>
                    <a:lstStyle/>
                    <a:p>
                      <a:r>
                        <a:rPr lang="en-US" sz="1400" dirty="0" smtClean="0"/>
                        <a:t>Avg. Free memory</a:t>
                      </a:r>
                      <a:endParaRPr lang="en-US" sz="1400" dirty="0"/>
                    </a:p>
                  </a:txBody>
                  <a:tcPr anchor="ctr" anchorCtr="1"/>
                </a:tc>
                <a:tc>
                  <a:txBody>
                    <a:bodyPr/>
                    <a:lstStyle/>
                    <a:p>
                      <a:r>
                        <a:rPr lang="en-US" sz="1400" dirty="0" smtClean="0"/>
                        <a:t>6052MB</a:t>
                      </a:r>
                      <a:endParaRPr lang="en-US" sz="1400" dirty="0"/>
                    </a:p>
                  </a:txBody>
                  <a:tcPr anchor="ctr" anchorCtr="1"/>
                </a:tc>
                <a:tc>
                  <a:txBody>
                    <a:bodyPr/>
                    <a:lstStyle/>
                    <a:p>
                      <a:r>
                        <a:rPr lang="en-US" sz="1400" dirty="0" smtClean="0"/>
                        <a:t>2734MB</a:t>
                      </a:r>
                      <a:endParaRPr lang="en-US" sz="1400" dirty="0"/>
                    </a:p>
                  </a:txBody>
                  <a:tcPr anchor="ctr" anchorCtr="1"/>
                </a:tc>
              </a:tr>
              <a:tr h="420886">
                <a:tc vMerge="1">
                  <a:txBody>
                    <a:bodyPr/>
                    <a:lstStyle/>
                    <a:p>
                      <a:endParaRPr lang="en-US" dirty="0"/>
                    </a:p>
                  </a:txBody>
                  <a:tcPr anchor="ctr" anchorCtr="1"/>
                </a:tc>
                <a:tc>
                  <a:txBody>
                    <a:bodyPr/>
                    <a:lstStyle/>
                    <a:p>
                      <a:r>
                        <a:rPr lang="en-US" sz="1400" dirty="0" smtClean="0"/>
                        <a:t>Avg. b</a:t>
                      </a:r>
                      <a:r>
                        <a:rPr lang="en-US" sz="1400" baseline="0" dirty="0" smtClean="0"/>
                        <a:t>ytes/sec (net)</a:t>
                      </a:r>
                      <a:endParaRPr lang="en-US" sz="1400" dirty="0"/>
                    </a:p>
                  </a:txBody>
                  <a:tcPr anchor="ctr" anchorCtr="1"/>
                </a:tc>
                <a:tc>
                  <a:txBody>
                    <a:bodyPr/>
                    <a:lstStyle/>
                    <a:p>
                      <a:r>
                        <a:rPr lang="en-US" sz="1400" dirty="0" smtClean="0"/>
                        <a:t>89MB/sec</a:t>
                      </a:r>
                      <a:endParaRPr lang="en-US" sz="1400" dirty="0"/>
                    </a:p>
                  </a:txBody>
                  <a:tcPr anchor="ctr" anchorCtr="1"/>
                </a:tc>
                <a:tc>
                  <a:txBody>
                    <a:bodyPr/>
                    <a:lstStyle/>
                    <a:p>
                      <a:r>
                        <a:rPr lang="en-US" sz="1400" dirty="0" smtClean="0"/>
                        <a:t>128MB/sec</a:t>
                      </a:r>
                      <a:endParaRPr lang="en-US" sz="1400" dirty="0"/>
                    </a:p>
                  </a:txBody>
                  <a:tcPr anchor="ctr" anchorCtr="1"/>
                </a:tc>
              </a:tr>
              <a:tr h="420886">
                <a:tc vMerge="1">
                  <a:txBody>
                    <a:bodyPr/>
                    <a:lstStyle/>
                    <a:p>
                      <a:endParaRPr lang="en-US" dirty="0"/>
                    </a:p>
                  </a:txBody>
                  <a:tcPr anchor="ctr" anchorCtr="1"/>
                </a:tc>
                <a:tc>
                  <a:txBody>
                    <a:bodyPr/>
                    <a:lstStyle/>
                    <a:p>
                      <a:r>
                        <a:rPr lang="en-US" sz="1400" dirty="0" smtClean="0"/>
                        <a:t>Avg. bytes/sec</a:t>
                      </a:r>
                      <a:r>
                        <a:rPr lang="en-US" sz="1400" baseline="0" dirty="0" smtClean="0"/>
                        <a:t> (disk)</a:t>
                      </a:r>
                      <a:endParaRPr lang="en-US" sz="1400" dirty="0"/>
                    </a:p>
                  </a:txBody>
                  <a:tcPr anchor="ctr" anchorCtr="1"/>
                </a:tc>
                <a:tc>
                  <a:txBody>
                    <a:bodyPr/>
                    <a:lstStyle/>
                    <a:p>
                      <a:r>
                        <a:rPr lang="en-US" sz="1400" dirty="0" smtClean="0"/>
                        <a:t>89.21MB/sec</a:t>
                      </a:r>
                      <a:endParaRPr lang="en-US" sz="1400" dirty="0"/>
                    </a:p>
                  </a:txBody>
                  <a:tcPr anchor="ctr" anchorCtr="1"/>
                </a:tc>
                <a:tc>
                  <a:txBody>
                    <a:bodyPr/>
                    <a:lstStyle/>
                    <a:p>
                      <a:r>
                        <a:rPr lang="en-US" sz="1400" dirty="0" smtClean="0"/>
                        <a:t>112MB/sec</a:t>
                      </a:r>
                      <a:endParaRPr lang="en-US" sz="1400" dirty="0"/>
                    </a:p>
                  </a:txBody>
                  <a:tcPr anchor="ctr" anchorCtr="1"/>
                </a:tc>
              </a:tr>
              <a:tr h="420886">
                <a:tc rowSpan="2">
                  <a:txBody>
                    <a:bodyPr/>
                    <a:lstStyle/>
                    <a:p>
                      <a:r>
                        <a:rPr lang="en-US" dirty="0" smtClean="0"/>
                        <a:t>Result</a:t>
                      </a:r>
                      <a:endParaRPr lang="en-US" dirty="0"/>
                    </a:p>
                  </a:txBody>
                  <a:tcPr vert="vert270" anchor="ctr" anchorCtr="1"/>
                </a:tc>
                <a:tc>
                  <a:txBody>
                    <a:bodyPr/>
                    <a:lstStyle/>
                    <a:p>
                      <a:r>
                        <a:rPr lang="en-US" sz="1400" dirty="0" smtClean="0"/>
                        <a:t>FSCT Max users</a:t>
                      </a:r>
                      <a:endParaRPr lang="en-US" sz="1400" dirty="0"/>
                    </a:p>
                  </a:txBody>
                  <a:tcPr anchor="ctr" anchorCtr="1"/>
                </a:tc>
                <a:tc>
                  <a:txBody>
                    <a:bodyPr/>
                    <a:lstStyle/>
                    <a:p>
                      <a:r>
                        <a:rPr lang="en-US" sz="1400" dirty="0" smtClean="0"/>
                        <a:t>3000</a:t>
                      </a:r>
                      <a:endParaRPr lang="en-US" sz="1400" dirty="0"/>
                    </a:p>
                  </a:txBody>
                  <a:tcPr anchor="ctr" anchorCtr="1"/>
                </a:tc>
                <a:tc>
                  <a:txBody>
                    <a:bodyPr/>
                    <a:lstStyle/>
                    <a:p>
                      <a:r>
                        <a:rPr lang="en-US" sz="1400" dirty="0" smtClean="0"/>
                        <a:t>4400</a:t>
                      </a:r>
                      <a:endParaRPr lang="en-US" sz="1400" dirty="0"/>
                    </a:p>
                  </a:txBody>
                  <a:tcPr anchor="ctr" anchorCtr="1"/>
                </a:tc>
              </a:tr>
              <a:tr h="420886">
                <a:tc vMerge="1">
                  <a:txBody>
                    <a:bodyPr/>
                    <a:lstStyle/>
                    <a:p>
                      <a:endParaRPr lang="en-US" dirty="0"/>
                    </a:p>
                  </a:txBody>
                  <a:tcPr anchor="ctr" anchorCtr="1"/>
                </a:tc>
                <a:tc>
                  <a:txBody>
                    <a:bodyPr/>
                    <a:lstStyle/>
                    <a:p>
                      <a:r>
                        <a:rPr lang="en-US" sz="1400" dirty="0" smtClean="0"/>
                        <a:t>FSCT throughput</a:t>
                      </a:r>
                      <a:endParaRPr lang="en-US" sz="1400" dirty="0"/>
                    </a:p>
                  </a:txBody>
                  <a:tcPr anchor="ctr" anchorCtr="1"/>
                </a:tc>
                <a:tc>
                  <a:txBody>
                    <a:bodyPr/>
                    <a:lstStyle/>
                    <a:p>
                      <a:r>
                        <a:rPr lang="en-US" sz="1400" dirty="0" smtClean="0"/>
                        <a:t>276</a:t>
                      </a:r>
                      <a:endParaRPr lang="en-US" sz="1400" dirty="0"/>
                    </a:p>
                  </a:txBody>
                  <a:tcPr anchor="ctr" anchorCtr="1"/>
                </a:tc>
                <a:tc>
                  <a:txBody>
                    <a:bodyPr/>
                    <a:lstStyle/>
                    <a:p>
                      <a:r>
                        <a:rPr lang="en-US" sz="1400" dirty="0" smtClean="0"/>
                        <a:t>405</a:t>
                      </a:r>
                      <a:endParaRPr lang="en-US" sz="1400" dirty="0"/>
                    </a:p>
                  </a:txBody>
                  <a:tcPr anchor="ctr" anchorCtr="1"/>
                </a:tc>
              </a:tr>
            </a:tbl>
          </a:graphicData>
        </a:graphic>
      </p:graphicFrame>
    </p:spTree>
    <p:extLst>
      <p:ext uri="{BB962C8B-B14F-4D97-AF65-F5344CB8AC3E}">
        <p14:creationId xmlns:p14="http://schemas.microsoft.com/office/powerpoint/2010/main" xmlns="" val="242317428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400" smtClean="0"/>
              <a:t/>
            </a:r>
            <a:br>
              <a:rPr sz="4400" smtClean="0"/>
            </a:br>
            <a:r>
              <a:rPr sz="3200" smtClean="0">
                <a:cs typeface="+mn-cs"/>
              </a:rPr>
              <a:t/>
            </a:r>
            <a:br>
              <a:rPr sz="3200" smtClean="0">
                <a:cs typeface="+mn-cs"/>
              </a:rPr>
            </a:br>
            <a:r>
              <a:rPr sz="3200" smtClean="0">
                <a:cs typeface="+mn-cs"/>
              </a:rPr>
              <a:t/>
            </a:r>
            <a:br>
              <a:rPr sz="3200" smtClean="0">
                <a:cs typeface="+mn-cs"/>
              </a:rPr>
            </a:br>
            <a:endParaRPr sz="3200" dirty="0">
              <a:cs typeface="+mn-cs"/>
            </a:endParaRPr>
          </a:p>
        </p:txBody>
      </p:sp>
      <p:sp>
        <p:nvSpPr>
          <p:cNvPr id="4" name="Text Placeholder 3"/>
          <p:cNvSpPr>
            <a:spLocks noGrp="1"/>
          </p:cNvSpPr>
          <p:nvPr>
            <p:ph idx="1"/>
          </p:nvPr>
        </p:nvSpPr>
        <p:spPr/>
        <p:txBody>
          <a:bodyPr/>
          <a:lstStyle/>
          <a:p>
            <a:r>
              <a:rPr sz="7200" dirty="0" smtClean="0"/>
              <a:t>Offline Files</a:t>
            </a:r>
            <a:r>
              <a:rPr lang="en-US" sz="7200" dirty="0" smtClean="0"/>
              <a:t> &amp; Folder Redirection</a:t>
            </a:r>
            <a:endParaRPr lang="en-US" sz="7200" dirty="0"/>
          </a:p>
        </p:txBody>
      </p:sp>
      <p:sp>
        <p:nvSpPr>
          <p:cNvPr id="9" name="Title 6"/>
          <p:cNvSpPr txBox="1">
            <a:spLocks/>
          </p:cNvSpPr>
          <p:nvPr/>
        </p:nvSpPr>
        <p:spPr>
          <a:xfrm>
            <a:off x="3140238" y="533400"/>
            <a:ext cx="6994362" cy="761494"/>
          </a:xfrm>
          <a:prstGeom prst="rect">
            <a:avLst/>
          </a:prstGeom>
        </p:spPr>
        <p:txBody>
          <a:bodyPr vert="horz" wrap="square" lIns="0" tIns="0" rIns="0" bIns="0" rtlCol="0" anchor="b" anchorCtr="0">
            <a:noAutofit/>
          </a:bodyPr>
          <a:lstStyle/>
          <a:p>
            <a:pPr marL="0" marR="0" lvl="0" indent="0" algn="l" defTabSz="914363" rtl="0" eaLnBrk="1" fontAlgn="base" latinLnBrk="0" hangingPunct="1">
              <a:lnSpc>
                <a:spcPct val="90000"/>
              </a:lnSpc>
              <a:spcBef>
                <a:spcPct val="0"/>
              </a:spcBef>
              <a:spcAft>
                <a:spcPct val="0"/>
              </a:spcAft>
              <a:buClrTx/>
              <a:buSzTx/>
              <a:buFontTx/>
              <a:buNone/>
              <a:tabLst/>
              <a:defRPr/>
            </a:pPr>
            <a:endParaRPr kumimoji="0" lang="en-US" sz="5400" b="0" i="0" u="none" strike="noStrike" kern="1200" cap="none" spc="-125" normalizeH="0" baseline="0" noProof="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uLnTx/>
              <a:uFillTx/>
              <a:latin typeface="Segoe" pitchFamily="34" charset="0"/>
              <a:ea typeface="+mn-ea"/>
              <a:cs typeface="Arial" charset="0"/>
            </a:endParaRPr>
          </a:p>
        </p:txBody>
      </p:sp>
      <p:sp>
        <p:nvSpPr>
          <p:cNvPr id="11" name="Slide Number Placeholder 17"/>
          <p:cNvSpPr txBox="1">
            <a:spLocks/>
          </p:cNvSpPr>
          <p:nvPr/>
        </p:nvSpPr>
        <p:spPr>
          <a:xfrm>
            <a:off x="0" y="6537326"/>
            <a:ext cx="333375" cy="320674"/>
          </a:xfrm>
          <a:prstGeom prst="rect">
            <a:avLst/>
          </a:prstGeom>
        </p:spPr>
        <p:txBody>
          <a:bodyPr/>
          <a:lstStyle/>
          <a:p>
            <a:pPr marL="0" marR="0" lvl="0" indent="0" algn="l" defTabSz="912813" rtl="0" eaLnBrk="1" fontAlgn="base" latinLnBrk="0" hangingPunct="1">
              <a:lnSpc>
                <a:spcPct val="100000"/>
              </a:lnSpc>
              <a:spcBef>
                <a:spcPct val="0"/>
              </a:spcBef>
              <a:spcAft>
                <a:spcPct val="0"/>
              </a:spcAft>
              <a:buClrTx/>
              <a:buSzTx/>
              <a:buFontTx/>
              <a:buNone/>
              <a:tabLst/>
              <a:defRPr/>
            </a:pPr>
            <a:fld id="{DB740865-41FE-44CE-8BC4-8B37B087D997}" type="slidenum">
              <a:rPr kumimoji="0" lang="en-US" sz="1400" b="0" i="0" u="none" strike="noStrike" kern="1200" cap="none" spc="0" normalizeH="0" baseline="0" noProof="0" smtClean="0">
                <a:ln>
                  <a:noFill/>
                </a:ln>
                <a:solidFill>
                  <a:schemeClr val="tx1"/>
                </a:solidFill>
                <a:effectLst/>
                <a:uLnTx/>
                <a:uFillTx/>
                <a:latin typeface="Arial" charset="0"/>
                <a:ea typeface="+mn-ea"/>
                <a:cs typeface="+mn-cs"/>
              </a:rPr>
              <a:pPr marL="0" marR="0" lvl="0" indent="0" algn="l" defTabSz="912813" rtl="0" eaLnBrk="1" fontAlgn="base" latinLnBrk="0" hangingPunct="1">
                <a:lnSpc>
                  <a:spcPct val="100000"/>
                </a:lnSpc>
                <a:spcBef>
                  <a:spcPct val="0"/>
                </a:spcBef>
                <a:spcAft>
                  <a:spcPct val="0"/>
                </a:spcAft>
                <a:buClrTx/>
                <a:buSzTx/>
                <a:buFontTx/>
                <a:buNone/>
                <a:tabLst/>
                <a:defRPr/>
              </a:pPr>
              <a:t>6</a:t>
            </a:fld>
            <a:endParaRPr kumimoji="0" lang="en-US" sz="1400" b="0" i="0" u="none" strike="noStrike" kern="1200" cap="none" spc="0" normalizeH="0" baseline="0" noProof="0" dirty="0">
              <a:ln>
                <a:noFill/>
              </a:ln>
              <a:solidFill>
                <a:schemeClr val="tx1"/>
              </a:solidFill>
              <a:effectLst/>
              <a:uLnTx/>
              <a:uFillTx/>
              <a:latin typeface="Arial" charset="0"/>
              <a:ea typeface="+mn-ea"/>
              <a:cs typeface="+mn-cs"/>
            </a:endParaRPr>
          </a:p>
        </p:txBody>
      </p:sp>
      <p:sp>
        <p:nvSpPr>
          <p:cNvPr id="8" name="Content Placeholder 2"/>
          <p:cNvSpPr txBox="1">
            <a:spLocks/>
          </p:cNvSpPr>
          <p:nvPr/>
        </p:nvSpPr>
        <p:spPr>
          <a:xfrm>
            <a:off x="533400" y="3441940"/>
            <a:ext cx="8382000" cy="268453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Usually Offline</a:t>
            </a:r>
          </a:p>
          <a:p>
            <a:r>
              <a:rPr lang="en-US" dirty="0" smtClean="0"/>
              <a:t>Fast Folder Redirection</a:t>
            </a:r>
          </a:p>
          <a:p>
            <a:r>
              <a:rPr lang="en-US" dirty="0" smtClean="0"/>
              <a:t>Transparent Caching</a:t>
            </a:r>
          </a:p>
          <a:p>
            <a:r>
              <a:rPr lang="en-US" dirty="0" err="1" smtClean="0"/>
              <a:t>BranchCache</a:t>
            </a:r>
            <a:endParaRPr lang="en-US" dirty="0" smtClean="0"/>
          </a:p>
          <a:p>
            <a:pPr marL="0" indent="0">
              <a:buFontTx/>
              <a:buNone/>
            </a:pPr>
            <a:endParaRPr lang="en-US" dirty="0"/>
          </a:p>
        </p:txBody>
      </p:sp>
    </p:spTree>
    <p:extLst>
      <p:ext uri="{BB962C8B-B14F-4D97-AF65-F5344CB8AC3E}">
        <p14:creationId xmlns:p14="http://schemas.microsoft.com/office/powerpoint/2010/main" xmlns="" val="1604301388"/>
      </p:ext>
    </p:extLst>
  </p:cSld>
  <p:clrMapOvr>
    <a:masterClrMapping/>
  </p:clrMapOvr>
  <p:transition advClick="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"Usually Offline" (Background Sync)</a:t>
            </a:r>
            <a:endParaRPr lang="en-US" dirty="0"/>
          </a:p>
        </p:txBody>
      </p:sp>
      <p:sp>
        <p:nvSpPr>
          <p:cNvPr id="10" name="Rounded Rectangle 9"/>
          <p:cNvSpPr/>
          <p:nvPr/>
        </p:nvSpPr>
        <p:spPr>
          <a:xfrm rot="5400000">
            <a:off x="2063683" y="-805413"/>
            <a:ext cx="451260" cy="42672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Before Win7</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
        <p:nvSpPr>
          <p:cNvPr id="12" name="TextBox 11"/>
          <p:cNvSpPr txBox="1"/>
          <p:nvPr/>
        </p:nvSpPr>
        <p:spPr>
          <a:xfrm>
            <a:off x="281608" y="4364270"/>
            <a:ext cx="3962400" cy="1828706"/>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Folder redirection </a:t>
            </a:r>
            <a:r>
              <a:rPr lang="en-US" sz="2000" dirty="0" smtClean="0">
                <a:solidFill>
                  <a:srgbClr val="99CC99"/>
                </a:solidFill>
              </a:rPr>
              <a:t>was a </a:t>
            </a:r>
            <a:r>
              <a:rPr lang="en-US" sz="2000" dirty="0">
                <a:solidFill>
                  <a:srgbClr val="99CC99"/>
                </a:solidFill>
              </a:rPr>
              <a:t>success with online &amp; offline modes in Windows Vista</a:t>
            </a:r>
          </a:p>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Was not  </a:t>
            </a:r>
            <a:r>
              <a:rPr lang="en-US" sz="2000" dirty="0">
                <a:solidFill>
                  <a:srgbClr val="99CC99"/>
                </a:solidFill>
              </a:rPr>
              <a:t>transparent to users who are on a high latency network with low throughput</a:t>
            </a:r>
          </a:p>
        </p:txBody>
      </p:sp>
      <p:sp>
        <p:nvSpPr>
          <p:cNvPr id="15" name="Rounded Rectangle 14"/>
          <p:cNvSpPr/>
          <p:nvPr/>
        </p:nvSpPr>
        <p:spPr>
          <a:xfrm rot="5400000">
            <a:off x="6655409" y="2330120"/>
            <a:ext cx="451260" cy="4008478"/>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Benefits</a:t>
            </a:r>
          </a:p>
        </p:txBody>
      </p:sp>
      <p:sp>
        <p:nvSpPr>
          <p:cNvPr id="17" name="TextBox 16"/>
          <p:cNvSpPr txBox="1"/>
          <p:nvPr/>
        </p:nvSpPr>
        <p:spPr>
          <a:xfrm>
            <a:off x="4817165" y="1590263"/>
            <a:ext cx="4114800" cy="2254463"/>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Full 2-way background synchronization at fixed intervals</a:t>
            </a:r>
          </a:p>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Transparent </a:t>
            </a:r>
            <a:r>
              <a:rPr lang="en-US" sz="2000" dirty="0">
                <a:solidFill>
                  <a:srgbClr val="99CC99"/>
                </a:solidFill>
              </a:rPr>
              <a:t>to the end user</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IT admin can </a:t>
            </a:r>
            <a:r>
              <a:rPr lang="en-US" sz="2000" dirty="0" smtClean="0">
                <a:solidFill>
                  <a:srgbClr val="99CC99"/>
                </a:solidFill>
              </a:rPr>
              <a:t>set synchronization intervals</a:t>
            </a:r>
            <a:endParaRPr lang="en-US" sz="2000" dirty="0">
              <a:solidFill>
                <a:srgbClr val="99CC99"/>
              </a:solidFill>
            </a:endParaRP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Automatic transition from slow-link to online </a:t>
            </a:r>
            <a:r>
              <a:rPr lang="en-US" sz="2000" dirty="0" smtClean="0">
                <a:solidFill>
                  <a:srgbClr val="99CC99"/>
                </a:solidFill>
              </a:rPr>
              <a:t>mode</a:t>
            </a:r>
            <a:endParaRPr lang="en-US" sz="2000" dirty="0">
              <a:solidFill>
                <a:srgbClr val="99CC99"/>
              </a:solidFill>
            </a:endParaRPr>
          </a:p>
        </p:txBody>
      </p:sp>
      <p:sp>
        <p:nvSpPr>
          <p:cNvPr id="19" name="Rounded Rectangle 18"/>
          <p:cNvSpPr/>
          <p:nvPr/>
        </p:nvSpPr>
        <p:spPr>
          <a:xfrm rot="5400000">
            <a:off x="6667500" y="-723900"/>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Windows 7 Solution</a:t>
            </a:r>
          </a:p>
        </p:txBody>
      </p:sp>
      <p:sp>
        <p:nvSpPr>
          <p:cNvPr id="21" name="TextBox 20"/>
          <p:cNvSpPr txBox="1"/>
          <p:nvPr/>
        </p:nvSpPr>
        <p:spPr>
          <a:xfrm>
            <a:off x="4876800" y="4678017"/>
            <a:ext cx="4267200" cy="1349087"/>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Seamless experience for end-users</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Corporate data is in sync</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Optimizes the network usage for remote workers &amp; branch offices</a:t>
            </a:r>
          </a:p>
        </p:txBody>
      </p:sp>
      <p:grpSp>
        <p:nvGrpSpPr>
          <p:cNvPr id="6" name="Group 25"/>
          <p:cNvGrpSpPr/>
          <p:nvPr/>
        </p:nvGrpSpPr>
        <p:grpSpPr>
          <a:xfrm>
            <a:off x="218661" y="1912646"/>
            <a:ext cx="3962400" cy="2268415"/>
            <a:chOff x="457200" y="1219200"/>
            <a:chExt cx="3962400" cy="2268415"/>
          </a:xfrm>
        </p:grpSpPr>
        <p:pic>
          <p:nvPicPr>
            <p:cNvPr id="22" name="Picture 21" descr="highrise, office building skyscraper enterprise sand.png"/>
            <p:cNvPicPr>
              <a:picLocks noChangeAspect="1"/>
            </p:cNvPicPr>
            <p:nvPr/>
          </p:nvPicPr>
          <p:blipFill>
            <a:blip r:embed="rId4" cstate="print"/>
            <a:stretch>
              <a:fillRect/>
            </a:stretch>
          </p:blipFill>
          <p:spPr>
            <a:xfrm>
              <a:off x="3352800" y="1219200"/>
              <a:ext cx="1066800" cy="1600200"/>
            </a:xfrm>
            <a:prstGeom prst="rect">
              <a:avLst/>
            </a:prstGeom>
          </p:spPr>
        </p:pic>
        <p:pic>
          <p:nvPicPr>
            <p:cNvPr id="1027" name="Picture 3" descr="\\eventsql\dvd\Online_ART\DVD_ART34\Artwork_Imagery\Icons - Illustrations\_eHOME ICONS\Supercomputer servers super computer 2.png"/>
            <p:cNvPicPr>
              <a:picLocks noChangeAspect="1" noChangeArrowheads="1"/>
            </p:cNvPicPr>
            <p:nvPr/>
          </p:nvPicPr>
          <p:blipFill>
            <a:blip r:embed="rId5" cstate="print"/>
            <a:srcRect/>
            <a:stretch>
              <a:fillRect/>
            </a:stretch>
          </p:blipFill>
          <p:spPr bwMode="auto">
            <a:xfrm>
              <a:off x="3124200" y="1828800"/>
              <a:ext cx="684180" cy="908562"/>
            </a:xfrm>
            <a:prstGeom prst="rect">
              <a:avLst/>
            </a:prstGeom>
            <a:noFill/>
          </p:spPr>
        </p:pic>
        <p:pic>
          <p:nvPicPr>
            <p:cNvPr id="23" name="Picture 2" descr="\\eventsql\dvd\Online_ART\DVD_ART34\Artwork_Imagery\Icons - Illustrations\_WINDOWS SERVER ICONS\Documents\Folder file Open.png"/>
            <p:cNvPicPr>
              <a:picLocks noChangeAspect="1" noChangeArrowheads="1"/>
            </p:cNvPicPr>
            <p:nvPr/>
          </p:nvPicPr>
          <p:blipFill>
            <a:blip r:embed="rId6"/>
            <a:srcRect/>
            <a:stretch>
              <a:fillRect/>
            </a:stretch>
          </p:blipFill>
          <p:spPr bwMode="auto">
            <a:xfrm>
              <a:off x="3352800" y="2438400"/>
              <a:ext cx="608430" cy="495436"/>
            </a:xfrm>
            <a:prstGeom prst="rect">
              <a:avLst/>
            </a:prstGeom>
            <a:noFill/>
          </p:spPr>
        </p:pic>
        <p:pic>
          <p:nvPicPr>
            <p:cNvPr id="25" name="Picture 24" descr="building store retail store small business white.png"/>
            <p:cNvPicPr>
              <a:picLocks noChangeAspect="1"/>
            </p:cNvPicPr>
            <p:nvPr/>
          </p:nvPicPr>
          <p:blipFill>
            <a:blip r:embed="rId7" cstate="screen"/>
            <a:stretch>
              <a:fillRect/>
            </a:stretch>
          </p:blipFill>
          <p:spPr>
            <a:xfrm>
              <a:off x="457200" y="2209800"/>
              <a:ext cx="990600" cy="899320"/>
            </a:xfrm>
            <a:prstGeom prst="rect">
              <a:avLst/>
            </a:prstGeom>
          </p:spPr>
        </p:pic>
        <p:pic>
          <p:nvPicPr>
            <p:cNvPr id="18" name="Picture 7" descr="\\eventsql\dvd\Online_ART\DVD_ART34\Artwork_Imagery\Icons - Illustrations\_Other Hardware icons\laptops notebook istock.png"/>
            <p:cNvPicPr>
              <a:picLocks noChangeAspect="1" noChangeArrowheads="1"/>
            </p:cNvPicPr>
            <p:nvPr/>
          </p:nvPicPr>
          <p:blipFill>
            <a:blip r:embed="rId8" cstate="print"/>
            <a:srcRect/>
            <a:stretch>
              <a:fillRect/>
            </a:stretch>
          </p:blipFill>
          <p:spPr bwMode="auto">
            <a:xfrm>
              <a:off x="533400" y="2667000"/>
              <a:ext cx="1066800" cy="820615"/>
            </a:xfrm>
            <a:prstGeom prst="rect">
              <a:avLst/>
            </a:prstGeom>
            <a:noFill/>
          </p:spPr>
        </p:pic>
        <p:pic>
          <p:nvPicPr>
            <p:cNvPr id="24" name="Picture 7" descr="\\eventsql\dvd\Online_ART\DVD_ART34\Artwork_Imagery\Shapes\Arrows\Curved\arrow 4 red arrow broken.png"/>
            <p:cNvPicPr>
              <a:picLocks noChangeAspect="1" noChangeArrowheads="1"/>
            </p:cNvPicPr>
            <p:nvPr/>
          </p:nvPicPr>
          <p:blipFill>
            <a:blip r:embed="rId9"/>
            <a:srcRect/>
            <a:stretch>
              <a:fillRect/>
            </a:stretch>
          </p:blipFill>
          <p:spPr bwMode="auto">
            <a:xfrm rot="20418309" flipH="1">
              <a:off x="1229027" y="2458972"/>
              <a:ext cx="2502179" cy="685800"/>
            </a:xfrm>
            <a:prstGeom prst="rect">
              <a:avLst/>
            </a:prstGeom>
            <a:noFill/>
          </p:spPr>
        </p:pic>
        <p:pic>
          <p:nvPicPr>
            <p:cNvPr id="1026" name="Picture 2" descr="\\eventsql\dvd\Online_ART\DVD_ART34\Artwork_Imagery\Icons - Illustrations\_WINDOWS SERVER ICONS\Documents\Folder file Open.png"/>
            <p:cNvPicPr>
              <a:picLocks noChangeAspect="1" noChangeArrowheads="1"/>
            </p:cNvPicPr>
            <p:nvPr/>
          </p:nvPicPr>
          <p:blipFill>
            <a:blip r:embed="rId6"/>
            <a:srcRect/>
            <a:stretch>
              <a:fillRect/>
            </a:stretch>
          </p:blipFill>
          <p:spPr bwMode="auto">
            <a:xfrm>
              <a:off x="1143000" y="2971800"/>
              <a:ext cx="608430" cy="495436"/>
            </a:xfrm>
            <a:prstGeom prst="rect">
              <a:avLst/>
            </a:prstGeom>
            <a:noFill/>
          </p:spPr>
        </p:pic>
      </p:grpSp>
      <p:pic>
        <p:nvPicPr>
          <p:cNvPr id="26" name="Picture 3" descr="C:\Users\aheaton\Desktop\Artwork_Imagery\Icons - Illustrations\_WINDOWS SERVER ICONS\Misc\Hourglass waiting time.png"/>
          <p:cNvPicPr>
            <a:picLocks noChangeAspect="1" noChangeArrowheads="1"/>
          </p:cNvPicPr>
          <p:nvPr/>
        </p:nvPicPr>
        <p:blipFill>
          <a:blip r:embed="rId10"/>
          <a:srcRect/>
          <a:stretch>
            <a:fillRect/>
          </a:stretch>
        </p:blipFill>
        <p:spPr bwMode="auto">
          <a:xfrm>
            <a:off x="1905000" y="2819400"/>
            <a:ext cx="220265" cy="381000"/>
          </a:xfrm>
          <a:prstGeom prst="rect">
            <a:avLst/>
          </a:prstGeom>
          <a:noFill/>
        </p:spPr>
      </p:pic>
    </p:spTree>
    <p:extLst>
      <p:ext uri="{BB962C8B-B14F-4D97-AF65-F5344CB8AC3E}">
        <p14:creationId xmlns:p14="http://schemas.microsoft.com/office/powerpoint/2010/main" xmlns="" val="4082746094"/>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linds(horizontal)">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linds(horizontal)">
                                      <p:cBhvr>
                                        <p:cTn id="18" dur="500"/>
                                        <p:tgtEl>
                                          <p:spTgt spid="17"/>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blinds(horizontal)">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Folder Redirection – Fast first logon</a:t>
            </a:r>
            <a:endParaRPr lang="en-US" dirty="0"/>
          </a:p>
        </p:txBody>
      </p:sp>
      <p:sp>
        <p:nvSpPr>
          <p:cNvPr id="12" name="TextBox 11"/>
          <p:cNvSpPr txBox="1"/>
          <p:nvPr/>
        </p:nvSpPr>
        <p:spPr>
          <a:xfrm>
            <a:off x="281608" y="4516670"/>
            <a:ext cx="3962400" cy="1754326"/>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At </a:t>
            </a:r>
            <a:r>
              <a:rPr lang="en-US" sz="2000" dirty="0">
                <a:solidFill>
                  <a:srgbClr val="99CC99"/>
                </a:solidFill>
              </a:rPr>
              <a:t>initial re-direct </a:t>
            </a:r>
            <a:r>
              <a:rPr lang="en-US" sz="2000" dirty="0" smtClean="0">
                <a:solidFill>
                  <a:srgbClr val="99CC99"/>
                </a:solidFill>
              </a:rPr>
              <a:t>user </a:t>
            </a:r>
            <a:r>
              <a:rPr lang="en-US" sz="2000" dirty="0">
                <a:solidFill>
                  <a:srgbClr val="99CC99"/>
                </a:solidFill>
              </a:rPr>
              <a:t>logon </a:t>
            </a:r>
            <a:r>
              <a:rPr lang="en-US" sz="2000" dirty="0" smtClean="0">
                <a:solidFill>
                  <a:srgbClr val="99CC99"/>
                </a:solidFill>
              </a:rPr>
              <a:t>was blocked while documents were moved from the client to the server, thus the first logon was dependent </a:t>
            </a:r>
            <a:r>
              <a:rPr lang="en-US" sz="2000" dirty="0">
                <a:solidFill>
                  <a:srgbClr val="99CC99"/>
                </a:solidFill>
              </a:rPr>
              <a:t>on amount of data and network connection</a:t>
            </a:r>
          </a:p>
        </p:txBody>
      </p:sp>
      <p:sp>
        <p:nvSpPr>
          <p:cNvPr id="17" name="TextBox 16"/>
          <p:cNvSpPr txBox="1"/>
          <p:nvPr/>
        </p:nvSpPr>
        <p:spPr>
          <a:xfrm>
            <a:off x="4876800" y="1752600"/>
            <a:ext cx="4114800" cy="2180084"/>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Files are moved to the local Offline Files cache </a:t>
            </a:r>
            <a:r>
              <a:rPr lang="en-US" sz="2000" dirty="0" smtClean="0">
                <a:solidFill>
                  <a:srgbClr val="99CC99"/>
                </a:solidFill>
              </a:rPr>
              <a:t>before being </a:t>
            </a:r>
            <a:r>
              <a:rPr lang="en-US" sz="2000" dirty="0">
                <a:solidFill>
                  <a:srgbClr val="99CC99"/>
                </a:solidFill>
              </a:rPr>
              <a:t>transferred over the network</a:t>
            </a:r>
          </a:p>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Files </a:t>
            </a:r>
            <a:r>
              <a:rPr lang="en-US" sz="2000" dirty="0">
                <a:solidFill>
                  <a:srgbClr val="99CC99"/>
                </a:solidFill>
              </a:rPr>
              <a:t>are synchronized transparently in the background after user </a:t>
            </a:r>
            <a:r>
              <a:rPr lang="en-US" sz="2000" dirty="0" smtClean="0">
                <a:solidFill>
                  <a:srgbClr val="99CC99"/>
                </a:solidFill>
              </a:rPr>
              <a:t>logon</a:t>
            </a:r>
            <a:endParaRPr lang="en-US" sz="2000" dirty="0">
              <a:solidFill>
                <a:srgbClr val="99CC99"/>
              </a:solidFill>
            </a:endParaRPr>
          </a:p>
          <a:p>
            <a:pPr marL="228600" lvl="1" indent="-228600" fontAlgn="base">
              <a:lnSpc>
                <a:spcPct val="90000"/>
              </a:lnSpc>
              <a:spcBef>
                <a:spcPct val="20000"/>
              </a:spcBef>
              <a:spcAft>
                <a:spcPts val="100"/>
              </a:spcAft>
              <a:buFont typeface="Segoe" pitchFamily="34" charset="0"/>
              <a:buChar char="»"/>
              <a:defRPr/>
            </a:pPr>
            <a:endParaRPr lang="en-US" sz="2000" dirty="0" smtClean="0">
              <a:gradFill flip="none" rotWithShape="1">
                <a:gsLst>
                  <a:gs pos="0">
                    <a:prstClr val="white">
                      <a:shade val="30000"/>
                      <a:satMod val="115000"/>
                    </a:prstClr>
                  </a:gs>
                  <a:gs pos="50000">
                    <a:prstClr val="white">
                      <a:shade val="67500"/>
                      <a:satMod val="115000"/>
                    </a:prstClr>
                  </a:gs>
                  <a:gs pos="100000">
                    <a:prstClr val="white">
                      <a:shade val="100000"/>
                      <a:satMod val="115000"/>
                    </a:prstClr>
                  </a:gs>
                </a:gsLst>
                <a:lin ang="16200000" scaled="1"/>
                <a:tileRect/>
              </a:gradFill>
              <a:effectLst>
                <a:outerShdw blurRad="279400" algn="ctr" rotWithShape="0">
                  <a:prstClr val="black">
                    <a:alpha val="75000"/>
                  </a:prstClr>
                </a:outerShdw>
                <a:reflection blurRad="6350" stA="55000" endA="300" endPos="45500" dir="5400000" sy="-100000" algn="bl" rotWithShape="0"/>
              </a:effectLst>
              <a:latin typeface="Segoe Semibold" pitchFamily="34" charset="0"/>
            </a:endParaRPr>
          </a:p>
        </p:txBody>
      </p:sp>
      <p:sp>
        <p:nvSpPr>
          <p:cNvPr id="21" name="TextBox 20"/>
          <p:cNvSpPr txBox="1"/>
          <p:nvPr/>
        </p:nvSpPr>
        <p:spPr>
          <a:xfrm>
            <a:off x="4876800" y="4724400"/>
            <a:ext cx="4267200" cy="1200329"/>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Transparent experience for end-users – initial logon times are not dependant on amount of data and latency of the </a:t>
            </a:r>
            <a:r>
              <a:rPr lang="en-US" sz="2000" dirty="0" smtClean="0">
                <a:solidFill>
                  <a:srgbClr val="99CC99"/>
                </a:solidFill>
              </a:rPr>
              <a:t>network</a:t>
            </a:r>
            <a:endParaRPr lang="en-US" sz="2000" dirty="0">
              <a:solidFill>
                <a:srgbClr val="99CC99"/>
              </a:solidFill>
            </a:endParaRPr>
          </a:p>
        </p:txBody>
      </p:sp>
      <p:grpSp>
        <p:nvGrpSpPr>
          <p:cNvPr id="6" name="Group 25"/>
          <p:cNvGrpSpPr/>
          <p:nvPr/>
        </p:nvGrpSpPr>
        <p:grpSpPr>
          <a:xfrm>
            <a:off x="228600" y="2057400"/>
            <a:ext cx="3962400" cy="2268415"/>
            <a:chOff x="457200" y="1219200"/>
            <a:chExt cx="3962400" cy="2268415"/>
          </a:xfrm>
        </p:grpSpPr>
        <p:pic>
          <p:nvPicPr>
            <p:cNvPr id="22" name="Picture 21" descr="highrise, office building skyscraper enterprise sand.png"/>
            <p:cNvPicPr>
              <a:picLocks noChangeAspect="1"/>
            </p:cNvPicPr>
            <p:nvPr/>
          </p:nvPicPr>
          <p:blipFill>
            <a:blip r:embed="rId4" cstate="print"/>
            <a:stretch>
              <a:fillRect/>
            </a:stretch>
          </p:blipFill>
          <p:spPr>
            <a:xfrm>
              <a:off x="3352800" y="1219200"/>
              <a:ext cx="1066800" cy="1600200"/>
            </a:xfrm>
            <a:prstGeom prst="rect">
              <a:avLst/>
            </a:prstGeom>
          </p:spPr>
        </p:pic>
        <p:pic>
          <p:nvPicPr>
            <p:cNvPr id="1027" name="Picture 3" descr="\\eventsql\dvd\Online_ART\DVD_ART34\Artwork_Imagery\Icons - Illustrations\_eHOME ICONS\Supercomputer servers super computer 2.png"/>
            <p:cNvPicPr>
              <a:picLocks noChangeAspect="1" noChangeArrowheads="1"/>
            </p:cNvPicPr>
            <p:nvPr/>
          </p:nvPicPr>
          <p:blipFill>
            <a:blip r:embed="rId5" cstate="print"/>
            <a:srcRect/>
            <a:stretch>
              <a:fillRect/>
            </a:stretch>
          </p:blipFill>
          <p:spPr bwMode="auto">
            <a:xfrm>
              <a:off x="3124200" y="1828800"/>
              <a:ext cx="684180" cy="908562"/>
            </a:xfrm>
            <a:prstGeom prst="rect">
              <a:avLst/>
            </a:prstGeom>
            <a:noFill/>
          </p:spPr>
        </p:pic>
        <p:pic>
          <p:nvPicPr>
            <p:cNvPr id="23" name="Picture 2" descr="\\eventsql\dvd\Online_ART\DVD_ART34\Artwork_Imagery\Icons - Illustrations\_WINDOWS SERVER ICONS\Documents\Folder file Open.png"/>
            <p:cNvPicPr>
              <a:picLocks noChangeAspect="1" noChangeArrowheads="1"/>
            </p:cNvPicPr>
            <p:nvPr/>
          </p:nvPicPr>
          <p:blipFill>
            <a:blip r:embed="rId6"/>
            <a:srcRect/>
            <a:stretch>
              <a:fillRect/>
            </a:stretch>
          </p:blipFill>
          <p:spPr bwMode="auto">
            <a:xfrm>
              <a:off x="3352800" y="2438400"/>
              <a:ext cx="608430" cy="495436"/>
            </a:xfrm>
            <a:prstGeom prst="rect">
              <a:avLst/>
            </a:prstGeom>
            <a:noFill/>
          </p:spPr>
        </p:pic>
        <p:pic>
          <p:nvPicPr>
            <p:cNvPr id="25" name="Picture 24" descr="building store retail store small business white.png"/>
            <p:cNvPicPr>
              <a:picLocks noChangeAspect="1"/>
            </p:cNvPicPr>
            <p:nvPr/>
          </p:nvPicPr>
          <p:blipFill>
            <a:blip r:embed="rId7" cstate="screen"/>
            <a:stretch>
              <a:fillRect/>
            </a:stretch>
          </p:blipFill>
          <p:spPr>
            <a:xfrm>
              <a:off x="457200" y="2209800"/>
              <a:ext cx="990600" cy="899320"/>
            </a:xfrm>
            <a:prstGeom prst="rect">
              <a:avLst/>
            </a:prstGeom>
          </p:spPr>
        </p:pic>
        <p:pic>
          <p:nvPicPr>
            <p:cNvPr id="18" name="Picture 7" descr="\\eventsql\dvd\Online_ART\DVD_ART34\Artwork_Imagery\Icons - Illustrations\_Other Hardware icons\laptops notebook istock.png"/>
            <p:cNvPicPr>
              <a:picLocks noChangeAspect="1" noChangeArrowheads="1"/>
            </p:cNvPicPr>
            <p:nvPr/>
          </p:nvPicPr>
          <p:blipFill>
            <a:blip r:embed="rId8" cstate="print"/>
            <a:srcRect/>
            <a:stretch>
              <a:fillRect/>
            </a:stretch>
          </p:blipFill>
          <p:spPr bwMode="auto">
            <a:xfrm>
              <a:off x="533400" y="2667000"/>
              <a:ext cx="1066800" cy="820615"/>
            </a:xfrm>
            <a:prstGeom prst="rect">
              <a:avLst/>
            </a:prstGeom>
            <a:noFill/>
          </p:spPr>
        </p:pic>
        <p:pic>
          <p:nvPicPr>
            <p:cNvPr id="24" name="Picture 7" descr="\\eventsql\dvd\Online_ART\DVD_ART34\Artwork_Imagery\Shapes\Arrows\Curved\arrow 4 red arrow broken.png"/>
            <p:cNvPicPr>
              <a:picLocks noChangeAspect="1" noChangeArrowheads="1"/>
            </p:cNvPicPr>
            <p:nvPr/>
          </p:nvPicPr>
          <p:blipFill>
            <a:blip r:embed="rId9"/>
            <a:srcRect/>
            <a:stretch>
              <a:fillRect/>
            </a:stretch>
          </p:blipFill>
          <p:spPr bwMode="auto">
            <a:xfrm rot="20418309" flipH="1">
              <a:off x="1229027" y="2458972"/>
              <a:ext cx="2502179" cy="685800"/>
            </a:xfrm>
            <a:prstGeom prst="rect">
              <a:avLst/>
            </a:prstGeom>
            <a:noFill/>
          </p:spPr>
        </p:pic>
        <p:pic>
          <p:nvPicPr>
            <p:cNvPr id="1026" name="Picture 2" descr="\\eventsql\dvd\Online_ART\DVD_ART34\Artwork_Imagery\Icons - Illustrations\_WINDOWS SERVER ICONS\Documents\Folder file Open.png"/>
            <p:cNvPicPr>
              <a:picLocks noChangeAspect="1" noChangeArrowheads="1"/>
            </p:cNvPicPr>
            <p:nvPr/>
          </p:nvPicPr>
          <p:blipFill>
            <a:blip r:embed="rId6"/>
            <a:srcRect/>
            <a:stretch>
              <a:fillRect/>
            </a:stretch>
          </p:blipFill>
          <p:spPr bwMode="auto">
            <a:xfrm>
              <a:off x="1295400" y="2971800"/>
              <a:ext cx="608430" cy="495436"/>
            </a:xfrm>
            <a:prstGeom prst="rect">
              <a:avLst/>
            </a:prstGeom>
            <a:noFill/>
          </p:spPr>
        </p:pic>
      </p:grpSp>
      <p:pic>
        <p:nvPicPr>
          <p:cNvPr id="26" name="Picture 10" descr="user_back_redWoman"/>
          <p:cNvPicPr>
            <a:picLocks noChangeAspect="1" noChangeArrowheads="1"/>
          </p:cNvPicPr>
          <p:nvPr/>
        </p:nvPicPr>
        <p:blipFill>
          <a:blip r:embed="rId10"/>
          <a:srcRect/>
          <a:stretch>
            <a:fillRect/>
          </a:stretch>
        </p:blipFill>
        <p:spPr bwMode="auto">
          <a:xfrm>
            <a:off x="228600" y="3810000"/>
            <a:ext cx="501982" cy="762000"/>
          </a:xfrm>
          <a:prstGeom prst="rect">
            <a:avLst/>
          </a:prstGeom>
          <a:noFill/>
          <a:ln w="9525">
            <a:noFill/>
            <a:miter lim="800000"/>
            <a:headEnd/>
            <a:tailEnd/>
          </a:ln>
        </p:spPr>
      </p:pic>
      <p:pic>
        <p:nvPicPr>
          <p:cNvPr id="27" name="Picture 3" descr="C:\Users\aheaton\Desktop\Artwork_Imagery\Icons - Illustrations\_WINDOWS SERVER ICONS\Misc\Hourglass waiting time.png"/>
          <p:cNvPicPr>
            <a:picLocks noChangeAspect="1" noChangeArrowheads="1"/>
          </p:cNvPicPr>
          <p:nvPr/>
        </p:nvPicPr>
        <p:blipFill>
          <a:blip r:embed="rId11"/>
          <a:srcRect/>
          <a:stretch>
            <a:fillRect/>
          </a:stretch>
        </p:blipFill>
        <p:spPr bwMode="auto">
          <a:xfrm>
            <a:off x="1981200" y="3048000"/>
            <a:ext cx="220265" cy="381000"/>
          </a:xfrm>
          <a:prstGeom prst="rect">
            <a:avLst/>
          </a:prstGeom>
          <a:noFill/>
        </p:spPr>
      </p:pic>
      <p:sp>
        <p:nvSpPr>
          <p:cNvPr id="29" name="Rounded Rectangle 28"/>
          <p:cNvSpPr/>
          <p:nvPr/>
        </p:nvSpPr>
        <p:spPr>
          <a:xfrm rot="5400000">
            <a:off x="6655409" y="2468136"/>
            <a:ext cx="451260" cy="4008478"/>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Benefits</a:t>
            </a:r>
          </a:p>
        </p:txBody>
      </p:sp>
      <p:sp>
        <p:nvSpPr>
          <p:cNvPr id="30" name="Rounded Rectangle 29"/>
          <p:cNvSpPr/>
          <p:nvPr/>
        </p:nvSpPr>
        <p:spPr>
          <a:xfrm rot="5400000">
            <a:off x="6667500" y="-723900"/>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Windows 7 Solution</a:t>
            </a:r>
          </a:p>
        </p:txBody>
      </p:sp>
      <p:sp>
        <p:nvSpPr>
          <p:cNvPr id="19" name="Rounded Rectangle 18"/>
          <p:cNvSpPr/>
          <p:nvPr/>
        </p:nvSpPr>
        <p:spPr>
          <a:xfrm rot="5400000">
            <a:off x="2063683" y="-805413"/>
            <a:ext cx="451260" cy="42672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Before Win7</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xmlns="" val="4232339602"/>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linds(horizontal)">
                                      <p:cBhvr>
                                        <p:cTn id="13" dur="500"/>
                                        <p:tgtEl>
                                          <p:spTgt spid="27"/>
                                        </p:tgtEl>
                                      </p:cBhvr>
                                    </p:animEffect>
                                  </p:childTnLst>
                                </p:cTn>
                              </p:par>
                              <p:par>
                                <p:cTn id="14" presetID="3" presetClass="entr" presetSubtype="1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linds(horizontal)">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linds(horizontal)">
                                      <p:cBhvr>
                                        <p:cTn id="21" dur="500"/>
                                        <p:tgtEl>
                                          <p:spTgt spid="17"/>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linds(horizontal)">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smtClean="0"/>
              <a:t>Transparent Caching</a:t>
            </a:r>
            <a:endParaRPr lang="en-US" dirty="0"/>
          </a:p>
        </p:txBody>
      </p:sp>
      <p:sp>
        <p:nvSpPr>
          <p:cNvPr id="11" name="TextBox 10"/>
          <p:cNvSpPr txBox="1"/>
          <p:nvPr/>
        </p:nvSpPr>
        <p:spPr>
          <a:xfrm>
            <a:off x="228600" y="3638505"/>
            <a:ext cx="4114800" cy="2746906"/>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Read response times for files that were just open </a:t>
            </a:r>
            <a:r>
              <a:rPr lang="en-US" sz="2000" dirty="0" smtClean="0">
                <a:solidFill>
                  <a:srgbClr val="99CC99"/>
                </a:solidFill>
              </a:rPr>
              <a:t>took too </a:t>
            </a:r>
            <a:r>
              <a:rPr lang="en-US" sz="2000" dirty="0">
                <a:solidFill>
                  <a:srgbClr val="99CC99"/>
                </a:solidFill>
              </a:rPr>
              <a:t>long</a:t>
            </a:r>
          </a:p>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Opening </a:t>
            </a:r>
            <a:r>
              <a:rPr lang="en-US" sz="2000" dirty="0">
                <a:solidFill>
                  <a:srgbClr val="99CC99"/>
                </a:solidFill>
              </a:rPr>
              <a:t>a file that was just recently read </a:t>
            </a:r>
            <a:r>
              <a:rPr lang="en-US" sz="2000" dirty="0" smtClean="0">
                <a:solidFill>
                  <a:srgbClr val="99CC99"/>
                </a:solidFill>
              </a:rPr>
              <a:t>took just </a:t>
            </a:r>
            <a:r>
              <a:rPr lang="en-US" sz="2000" dirty="0">
                <a:solidFill>
                  <a:srgbClr val="99CC99"/>
                </a:solidFill>
              </a:rPr>
              <a:t>as long as opening a file for the first time</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Bandwidth consumption </a:t>
            </a:r>
            <a:r>
              <a:rPr lang="en-US" sz="2000" dirty="0" smtClean="0">
                <a:solidFill>
                  <a:srgbClr val="99CC99"/>
                </a:solidFill>
              </a:rPr>
              <a:t>was high </a:t>
            </a:r>
            <a:r>
              <a:rPr lang="en-US" sz="2000" dirty="0">
                <a:solidFill>
                  <a:srgbClr val="99CC99"/>
                </a:solidFill>
              </a:rPr>
              <a:t>regardless of how </a:t>
            </a:r>
            <a:r>
              <a:rPr lang="en-US" sz="2000" dirty="0" smtClean="0">
                <a:solidFill>
                  <a:srgbClr val="99CC99"/>
                </a:solidFill>
              </a:rPr>
              <a:t>recently a </a:t>
            </a:r>
            <a:r>
              <a:rPr lang="en-US" sz="2000" dirty="0">
                <a:solidFill>
                  <a:srgbClr val="99CC99"/>
                </a:solidFill>
              </a:rPr>
              <a:t>file was opened</a:t>
            </a:r>
          </a:p>
          <a:p>
            <a:endParaRPr lang="en-US" dirty="0"/>
          </a:p>
        </p:txBody>
      </p:sp>
      <p:sp>
        <p:nvSpPr>
          <p:cNvPr id="16" name="TextBox 15"/>
          <p:cNvSpPr txBox="1"/>
          <p:nvPr/>
        </p:nvSpPr>
        <p:spPr>
          <a:xfrm>
            <a:off x="4953000" y="1676400"/>
            <a:ext cx="3886200" cy="2848985"/>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Files accessed on shares are automatically cached to disk</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Subsequent reads to the file are satisfied from the local cache</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Configurable through group policy</a:t>
            </a:r>
          </a:p>
          <a:p>
            <a:pPr marL="396875" lvl="1" indent="-396875" fontAlgn="base">
              <a:lnSpc>
                <a:spcPct val="90000"/>
              </a:lnSpc>
              <a:spcBef>
                <a:spcPct val="20000"/>
              </a:spcBef>
              <a:spcAft>
                <a:spcPts val="100"/>
              </a:spcAft>
              <a:buSzPct val="120000"/>
              <a:buBlip>
                <a:blip r:embed="rId3"/>
              </a:buBlip>
              <a:defRPr/>
            </a:pPr>
            <a:r>
              <a:rPr lang="en-US" sz="2000" dirty="0" smtClean="0">
                <a:solidFill>
                  <a:srgbClr val="99CC99"/>
                </a:solidFill>
              </a:rPr>
              <a:t>Data </a:t>
            </a:r>
            <a:r>
              <a:rPr lang="en-US" sz="2000" dirty="0">
                <a:solidFill>
                  <a:srgbClr val="99CC99"/>
                </a:solidFill>
              </a:rPr>
              <a:t>integrity and access permissions are maintained</a:t>
            </a:r>
          </a:p>
          <a:p>
            <a:pPr marL="463550" lvl="1" indent="-463550" fontAlgn="base">
              <a:lnSpc>
                <a:spcPct val="90000"/>
              </a:lnSpc>
              <a:spcBef>
                <a:spcPct val="20000"/>
              </a:spcBef>
              <a:spcAft>
                <a:spcPts val="100"/>
              </a:spcAft>
              <a:buSzPct val="120000"/>
              <a:buBlip>
                <a:blip r:embed="rId4"/>
              </a:buBlip>
              <a:defRPr/>
            </a:pPr>
            <a:endParaRPr lang="en-US" dirty="0" smtClean="0"/>
          </a:p>
        </p:txBody>
      </p:sp>
      <p:sp>
        <p:nvSpPr>
          <p:cNvPr id="20" name="TextBox 19"/>
          <p:cNvSpPr txBox="1"/>
          <p:nvPr/>
        </p:nvSpPr>
        <p:spPr>
          <a:xfrm>
            <a:off x="4953000" y="4800599"/>
            <a:ext cx="3962400" cy="1551707"/>
          </a:xfrm>
          <a:prstGeom prst="rect">
            <a:avLst/>
          </a:prstGeom>
          <a:noFill/>
        </p:spPr>
        <p:txBody>
          <a:bodyPr wrap="square" rtlCol="0">
            <a:spAutoFit/>
          </a:bodyPr>
          <a:lstStyle/>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Optimize bandwidth consumption on WAN links</a:t>
            </a:r>
          </a:p>
          <a:p>
            <a:pPr marL="396875" lvl="1" indent="-396875" fontAlgn="base">
              <a:lnSpc>
                <a:spcPct val="90000"/>
              </a:lnSpc>
              <a:spcBef>
                <a:spcPct val="20000"/>
              </a:spcBef>
              <a:spcAft>
                <a:spcPts val="100"/>
              </a:spcAft>
              <a:buSzPct val="120000"/>
              <a:buBlip>
                <a:blip r:embed="rId3"/>
              </a:buBlip>
              <a:defRPr/>
            </a:pPr>
            <a:r>
              <a:rPr lang="en-US" sz="2000" dirty="0">
                <a:solidFill>
                  <a:srgbClr val="99CC99"/>
                </a:solidFill>
              </a:rPr>
              <a:t>Provide near local read response times for end users working over WAN links</a:t>
            </a:r>
          </a:p>
        </p:txBody>
      </p:sp>
      <p:pic>
        <p:nvPicPr>
          <p:cNvPr id="27" name="Picture 3" descr="C:\Users\aheaton\Desktop\New Folder (4)\double headed arrow 5b.png"/>
          <p:cNvPicPr>
            <a:picLocks noChangeAspect="1" noChangeArrowheads="1"/>
          </p:cNvPicPr>
          <p:nvPr/>
        </p:nvPicPr>
        <p:blipFill>
          <a:blip r:embed="rId5" cstate="print"/>
          <a:srcRect/>
          <a:stretch>
            <a:fillRect/>
          </a:stretch>
        </p:blipFill>
        <p:spPr bwMode="auto">
          <a:xfrm rot="819042">
            <a:off x="958317" y="2627470"/>
            <a:ext cx="2569452" cy="500062"/>
          </a:xfrm>
          <a:prstGeom prst="rect">
            <a:avLst/>
          </a:prstGeom>
          <a:noFill/>
        </p:spPr>
      </p:pic>
      <p:pic>
        <p:nvPicPr>
          <p:cNvPr id="30" name="Picture 29" descr="highrise, office building skyscraper enterprise sand.png"/>
          <p:cNvPicPr>
            <a:picLocks noChangeAspect="1"/>
          </p:cNvPicPr>
          <p:nvPr/>
        </p:nvPicPr>
        <p:blipFill>
          <a:blip r:embed="rId6" cstate="print"/>
          <a:stretch>
            <a:fillRect/>
          </a:stretch>
        </p:blipFill>
        <p:spPr>
          <a:xfrm>
            <a:off x="312990" y="1677226"/>
            <a:ext cx="838200" cy="1257300"/>
          </a:xfrm>
          <a:prstGeom prst="rect">
            <a:avLst/>
          </a:prstGeom>
        </p:spPr>
      </p:pic>
      <p:grpSp>
        <p:nvGrpSpPr>
          <p:cNvPr id="3" name="Group 49"/>
          <p:cNvGrpSpPr/>
          <p:nvPr/>
        </p:nvGrpSpPr>
        <p:grpSpPr>
          <a:xfrm>
            <a:off x="304800" y="2286000"/>
            <a:ext cx="798764" cy="793628"/>
            <a:chOff x="304800" y="2296350"/>
            <a:chExt cx="798764" cy="793628"/>
          </a:xfrm>
        </p:grpSpPr>
        <p:pic>
          <p:nvPicPr>
            <p:cNvPr id="28" name="Picture 19" descr="blue 3d disc with glow"/>
            <p:cNvPicPr>
              <a:picLocks noChangeAspect="1" noChangeArrowheads="1"/>
            </p:cNvPicPr>
            <p:nvPr/>
          </p:nvPicPr>
          <p:blipFill>
            <a:blip r:embed="rId7" cstate="screen"/>
            <a:srcRect/>
            <a:stretch>
              <a:fillRect/>
            </a:stretch>
          </p:blipFill>
          <p:spPr bwMode="auto">
            <a:xfrm>
              <a:off x="304800" y="2574704"/>
              <a:ext cx="798764" cy="515274"/>
            </a:xfrm>
            <a:prstGeom prst="rect">
              <a:avLst/>
            </a:prstGeom>
            <a:noFill/>
            <a:ln w="9525" algn="ctr">
              <a:noFill/>
              <a:miter lim="800000"/>
              <a:headEnd/>
              <a:tailEnd/>
            </a:ln>
          </p:spPr>
        </p:pic>
        <p:pic>
          <p:nvPicPr>
            <p:cNvPr id="31" name="Picture 20" descr="Host Integration Server (HIS) sm"/>
            <p:cNvPicPr>
              <a:picLocks noChangeAspect="1" noChangeArrowheads="1"/>
            </p:cNvPicPr>
            <p:nvPr/>
          </p:nvPicPr>
          <p:blipFill>
            <a:blip r:embed="rId8" cstate="screen"/>
            <a:srcRect/>
            <a:stretch>
              <a:fillRect/>
            </a:stretch>
          </p:blipFill>
          <p:spPr bwMode="auto">
            <a:xfrm>
              <a:off x="385867" y="2296350"/>
              <a:ext cx="380972" cy="574375"/>
            </a:xfrm>
            <a:prstGeom prst="rect">
              <a:avLst/>
            </a:prstGeom>
            <a:noFill/>
            <a:ln w="9525">
              <a:noFill/>
              <a:miter lim="800000"/>
              <a:headEnd/>
              <a:tailEnd/>
            </a:ln>
          </p:spPr>
        </p:pic>
        <p:pic>
          <p:nvPicPr>
            <p:cNvPr id="32" name="Picture 20" descr="Host Integration Server (HIS) sm"/>
            <p:cNvPicPr>
              <a:picLocks noChangeAspect="1" noChangeArrowheads="1"/>
            </p:cNvPicPr>
            <p:nvPr/>
          </p:nvPicPr>
          <p:blipFill>
            <a:blip r:embed="rId8" cstate="screen"/>
            <a:srcRect/>
            <a:stretch>
              <a:fillRect/>
            </a:stretch>
          </p:blipFill>
          <p:spPr bwMode="auto">
            <a:xfrm>
              <a:off x="666132" y="2330411"/>
              <a:ext cx="380972" cy="574375"/>
            </a:xfrm>
            <a:prstGeom prst="rect">
              <a:avLst/>
            </a:prstGeom>
            <a:noFill/>
            <a:ln w="9525">
              <a:noFill/>
              <a:miter lim="800000"/>
              <a:headEnd/>
              <a:tailEnd/>
            </a:ln>
          </p:spPr>
        </p:pic>
      </p:grpSp>
      <p:pic>
        <p:nvPicPr>
          <p:cNvPr id="33" name="Picture 32" descr="building store retail store small business white.png"/>
          <p:cNvPicPr>
            <a:picLocks noChangeAspect="1"/>
          </p:cNvPicPr>
          <p:nvPr/>
        </p:nvPicPr>
        <p:blipFill>
          <a:blip r:embed="rId9" cstate="screen"/>
          <a:stretch>
            <a:fillRect/>
          </a:stretch>
        </p:blipFill>
        <p:spPr>
          <a:xfrm>
            <a:off x="3200400" y="2667000"/>
            <a:ext cx="990600" cy="899320"/>
          </a:xfrm>
          <a:prstGeom prst="rect">
            <a:avLst/>
          </a:prstGeom>
        </p:spPr>
      </p:pic>
      <p:pic>
        <p:nvPicPr>
          <p:cNvPr id="34" name="Picture 4" descr="E:\DVD_ART34\Logos\Microsoft Office 2007 - all products\Word 2007\Office Word 2007 Product Icon.png"/>
          <p:cNvPicPr>
            <a:picLocks noChangeAspect="1" noChangeArrowheads="1"/>
          </p:cNvPicPr>
          <p:nvPr/>
        </p:nvPicPr>
        <p:blipFill>
          <a:blip r:embed="rId10" cstate="print"/>
          <a:srcRect/>
          <a:stretch>
            <a:fillRect/>
          </a:stretch>
        </p:blipFill>
        <p:spPr bwMode="auto">
          <a:xfrm>
            <a:off x="1066800" y="2286000"/>
            <a:ext cx="492336" cy="513785"/>
          </a:xfrm>
          <a:prstGeom prst="rect">
            <a:avLst/>
          </a:prstGeom>
          <a:noFill/>
        </p:spPr>
      </p:pic>
      <p:pic>
        <p:nvPicPr>
          <p:cNvPr id="35" name="Picture 7" descr="\\eventsql\dvd\Online_ART\DVD_ART34\Artwork_Imagery\Shapes\Arrows\Curved\arrow 4 red arrow broken.png"/>
          <p:cNvPicPr>
            <a:picLocks noChangeAspect="1" noChangeArrowheads="1"/>
          </p:cNvPicPr>
          <p:nvPr/>
        </p:nvPicPr>
        <p:blipFill>
          <a:blip r:embed="rId11"/>
          <a:srcRect/>
          <a:stretch>
            <a:fillRect/>
          </a:stretch>
        </p:blipFill>
        <p:spPr bwMode="auto">
          <a:xfrm rot="1070358" flipH="1">
            <a:off x="1111693" y="2271783"/>
            <a:ext cx="2502179" cy="685800"/>
          </a:xfrm>
          <a:prstGeom prst="rect">
            <a:avLst/>
          </a:prstGeom>
          <a:noFill/>
        </p:spPr>
      </p:pic>
      <p:pic>
        <p:nvPicPr>
          <p:cNvPr id="36" name="Picture 4" descr="E:\DVD_ART34\Logos\Microsoft Office 2007 - all products\Word 2007\Office Word 2007 Product Icon.png"/>
          <p:cNvPicPr>
            <a:picLocks noChangeAspect="1" noChangeArrowheads="1"/>
          </p:cNvPicPr>
          <p:nvPr/>
        </p:nvPicPr>
        <p:blipFill>
          <a:blip r:embed="rId10" cstate="print"/>
          <a:srcRect/>
          <a:stretch>
            <a:fillRect/>
          </a:stretch>
        </p:blipFill>
        <p:spPr bwMode="auto">
          <a:xfrm>
            <a:off x="2971800" y="2362200"/>
            <a:ext cx="492336" cy="513785"/>
          </a:xfrm>
          <a:prstGeom prst="rect">
            <a:avLst/>
          </a:prstGeom>
          <a:noFill/>
        </p:spPr>
      </p:pic>
      <p:pic>
        <p:nvPicPr>
          <p:cNvPr id="37" name="Picture 4" descr="E:\DVD_ART34\Logos\Microsoft Office 2007 - all products\Word 2007\Office Word 2007 Product Icon.png"/>
          <p:cNvPicPr>
            <a:picLocks noChangeAspect="1" noChangeArrowheads="1"/>
          </p:cNvPicPr>
          <p:nvPr/>
        </p:nvPicPr>
        <p:blipFill>
          <a:blip r:embed="rId10" cstate="print"/>
          <a:srcRect/>
          <a:stretch>
            <a:fillRect/>
          </a:stretch>
        </p:blipFill>
        <p:spPr bwMode="auto">
          <a:xfrm>
            <a:off x="2057400" y="1981200"/>
            <a:ext cx="492336" cy="513785"/>
          </a:xfrm>
          <a:prstGeom prst="rect">
            <a:avLst/>
          </a:prstGeom>
          <a:noFill/>
          <a:effectLst>
            <a:innerShdw blurRad="114300">
              <a:prstClr val="black"/>
            </a:innerShdw>
          </a:effectLst>
        </p:spPr>
      </p:pic>
      <p:pic>
        <p:nvPicPr>
          <p:cNvPr id="38" name="Picture 3" descr="C:\Users\aheaton\Desktop\Artwork_Imagery\Icons - Illustrations\_WINDOWS SERVER ICONS\Misc\Hourglass waiting time.png"/>
          <p:cNvPicPr>
            <a:picLocks noChangeAspect="1" noChangeArrowheads="1"/>
          </p:cNvPicPr>
          <p:nvPr/>
        </p:nvPicPr>
        <p:blipFill>
          <a:blip r:embed="rId12"/>
          <a:srcRect/>
          <a:stretch>
            <a:fillRect/>
          </a:stretch>
        </p:blipFill>
        <p:spPr bwMode="auto">
          <a:xfrm>
            <a:off x="2438400" y="2209800"/>
            <a:ext cx="304800" cy="527223"/>
          </a:xfrm>
          <a:prstGeom prst="rect">
            <a:avLst/>
          </a:prstGeom>
          <a:noFill/>
        </p:spPr>
      </p:pic>
      <p:sp>
        <p:nvSpPr>
          <p:cNvPr id="39" name="Rounded Rectangle 38"/>
          <p:cNvSpPr/>
          <p:nvPr/>
        </p:nvSpPr>
        <p:spPr>
          <a:xfrm rot="5400000">
            <a:off x="6655409" y="2468136"/>
            <a:ext cx="451260" cy="4008478"/>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Benefits</a:t>
            </a:r>
          </a:p>
        </p:txBody>
      </p:sp>
      <p:sp>
        <p:nvSpPr>
          <p:cNvPr id="40" name="Rounded Rectangle 39"/>
          <p:cNvSpPr/>
          <p:nvPr/>
        </p:nvSpPr>
        <p:spPr>
          <a:xfrm rot="5400000">
            <a:off x="6667500" y="-723900"/>
            <a:ext cx="457200" cy="40386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rPr>
              <a:t>Windows 7 Solution</a:t>
            </a:r>
          </a:p>
        </p:txBody>
      </p:sp>
      <p:sp>
        <p:nvSpPr>
          <p:cNvPr id="21" name="Rounded Rectangle 20"/>
          <p:cNvSpPr/>
          <p:nvPr/>
        </p:nvSpPr>
        <p:spPr>
          <a:xfrm rot="5400000">
            <a:off x="2063683" y="-805413"/>
            <a:ext cx="451260" cy="4267200"/>
          </a:xfrm>
          <a:prstGeom prst="roundRect">
            <a:avLst>
              <a:gd name="adj" fmla="val 3062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91436" tIns="45718" rIns="91436" bIns="45718" numCol="1" rtlCol="0" anchor="ctr" anchorCtr="0" compatLnSpc="1">
            <a:prstTxWarp prst="textNoShape">
              <a:avLst/>
            </a:prstTxWarp>
          </a:bodyPr>
          <a:lstStyle/>
          <a:p>
            <a:pPr marL="60325" defTabSz="914099" fontAlgn="base">
              <a:lnSpc>
                <a:spcPct val="90000"/>
              </a:lnSpc>
              <a:spcBef>
                <a:spcPct val="0"/>
              </a:spcBef>
              <a:spcAft>
                <a:spcPct val="0"/>
              </a:spcAft>
            </a:pPr>
            <a:r>
              <a:rPr lang="en-US" sz="2000" b="1" dirty="0" smtClean="0">
                <a:solidFill>
                  <a:schemeClr val="tx1"/>
                </a:solidFill>
                <a:effectLst>
                  <a:outerShdw blurRad="279400" algn="ctr" rotWithShape="0">
                    <a:prstClr val="black">
                      <a:alpha val="75000"/>
                    </a:prstClr>
                  </a:outerShdw>
                  <a:reflection blurRad="6350" stA="55000" endA="300" endPos="45500" dir="5400000" sy="-100000" algn="bl" rotWithShape="0"/>
                </a:effectLst>
              </a:rPr>
              <a:t>Before Win7</a:t>
            </a:r>
            <a:endParaRPr lang="en-US" sz="2000" b="1" dirty="0">
              <a:solidFill>
                <a:schemeClr val="tx1"/>
              </a:solidFill>
              <a:effectLst>
                <a:outerShdw blurRad="279400" algn="ctr" rotWithShape="0">
                  <a:prstClr val="black">
                    <a:alpha val="75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xmlns="" val="2791739487"/>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blinds(horizontal)">
                                      <p:cBhvr>
                                        <p:cTn id="10" dur="500"/>
                                        <p:tgtEl>
                                          <p:spTgt spid="37"/>
                                        </p:tgtEl>
                                      </p:cBhvr>
                                    </p:animEffect>
                                  </p:childTnLst>
                                </p:cTn>
                              </p:par>
                              <p:par>
                                <p:cTn id="11" presetID="3" presetClass="entr" presetSubtype="1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blinds(horizontal)">
                                      <p:cBhvr>
                                        <p:cTn id="13" dur="500"/>
                                        <p:tgtEl>
                                          <p:spTgt spid="36"/>
                                        </p:tgtEl>
                                      </p:cBhvr>
                                    </p:animEffect>
                                  </p:childTnLst>
                                </p:cTn>
                              </p:par>
                              <p:par>
                                <p:cTn id="14" presetID="3" presetClass="entr" presetSubtype="10"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blinds(horizontal)">
                                      <p:cBhvr>
                                        <p:cTn id="16" dur="500"/>
                                        <p:tgtEl>
                                          <p:spTgt spid="33"/>
                                        </p:tgtEl>
                                      </p:cBhvr>
                                    </p:animEffect>
                                  </p:childTnLst>
                                </p:cTn>
                              </p:par>
                              <p:par>
                                <p:cTn id="17" presetID="3" presetClass="entr" presetSubtype="1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linds(horizontal)">
                                      <p:cBhvr>
                                        <p:cTn id="19" dur="500"/>
                                        <p:tgtEl>
                                          <p:spTgt spid="35"/>
                                        </p:tgtEl>
                                      </p:cBhvr>
                                    </p:animEffect>
                                  </p:childTnLst>
                                </p:cTn>
                              </p:par>
                              <p:par>
                                <p:cTn id="20" presetID="3" presetClass="entr" presetSubtype="10" fill="hold"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blinds(horizontal)">
                                      <p:cBhvr>
                                        <p:cTn id="22" dur="500"/>
                                        <p:tgtEl>
                                          <p:spTgt spid="34"/>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blinds(horizontal)">
                                      <p:cBhvr>
                                        <p:cTn id="28" dur="500"/>
                                        <p:tgtEl>
                                          <p:spTgt spid="38"/>
                                        </p:tgtEl>
                                      </p:cBhvr>
                                    </p:animEffect>
                                  </p:childTnLst>
                                </p:cTn>
                              </p:par>
                              <p:par>
                                <p:cTn id="29" presetID="3" presetClass="entr" presetSubtype="1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linds(horizontal)">
                                      <p:cBhvr>
                                        <p:cTn id="31" dur="500"/>
                                        <p:tgtEl>
                                          <p:spTgt spid="30"/>
                                        </p:tgtEl>
                                      </p:cBhvr>
                                    </p:animEffect>
                                  </p:childTnLst>
                                </p:cTn>
                              </p:par>
                              <p:par>
                                <p:cTn id="32" presetID="3" presetClass="entr" presetSubtype="10"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linds(horizontal)">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blinds(horizontal)">
                                      <p:cBhvr>
                                        <p:cTn id="39" dur="500"/>
                                        <p:tgtEl>
                                          <p:spTgt spid="16"/>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linds(horizontal)">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20" grpId="0"/>
    </p:bld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1868</TotalTime>
  <Words>2900</Words>
  <Application>Microsoft Office PowerPoint</Application>
  <PresentationFormat>On-screen Show (4:3)</PresentationFormat>
  <Paragraphs>548</Paragraphs>
  <Slides>53</Slides>
  <Notes>52</Notes>
  <HiddenSlides>0</HiddenSlides>
  <MMClips>0</MMClips>
  <ScaleCrop>false</ScaleCrop>
  <HeadingPairs>
    <vt:vector size="4" baseType="variant">
      <vt:variant>
        <vt:lpstr>Theme</vt:lpstr>
      </vt:variant>
      <vt:variant>
        <vt:i4>2</vt:i4>
      </vt:variant>
      <vt:variant>
        <vt:lpstr>Slide Titles</vt:lpstr>
      </vt:variant>
      <vt:variant>
        <vt:i4>53</vt:i4>
      </vt:variant>
    </vt:vector>
  </HeadingPairs>
  <TitlesOfParts>
    <vt:vector size="55" baseType="lpstr">
      <vt:lpstr>TechEd_Europe</vt:lpstr>
      <vt:lpstr>TechEd09_Europe template</vt:lpstr>
      <vt:lpstr>Slide 1</vt:lpstr>
      <vt:lpstr>File Server Consolidation and Capacity Planning</vt:lpstr>
      <vt:lpstr>Agenda</vt:lpstr>
      <vt:lpstr>Agenda</vt:lpstr>
      <vt:lpstr>Trends &amp; Investments</vt:lpstr>
      <vt:lpstr>   </vt:lpstr>
      <vt:lpstr>"Usually Offline" (Background Sync)</vt:lpstr>
      <vt:lpstr>Folder Redirection – Fast first logon</vt:lpstr>
      <vt:lpstr>Transparent Caching</vt:lpstr>
      <vt:lpstr>BranchCache ™</vt:lpstr>
      <vt:lpstr>Distributed Cache</vt:lpstr>
      <vt:lpstr>Hosted Cache</vt:lpstr>
      <vt:lpstr>Customers say…</vt:lpstr>
      <vt:lpstr>   </vt:lpstr>
      <vt:lpstr>Read-only Replicated Folders</vt:lpstr>
      <vt:lpstr>Clustered DFS Replication</vt:lpstr>
      <vt:lpstr>DFSR and BranchCache comparison</vt:lpstr>
      <vt:lpstr>   </vt:lpstr>
      <vt:lpstr>Leasing / Oplock Optimization</vt:lpstr>
      <vt:lpstr>Energy Efficiency</vt:lpstr>
      <vt:lpstr>   </vt:lpstr>
      <vt:lpstr>Improved Services for NFS</vt:lpstr>
      <vt:lpstr>   </vt:lpstr>
      <vt:lpstr>Customer Challenges - Cost and Risk</vt:lpstr>
      <vt:lpstr>   </vt:lpstr>
      <vt:lpstr>Multi-threaded Robocopy</vt:lpstr>
      <vt:lpstr>DFS Namespace Scalability</vt:lpstr>
      <vt:lpstr>FS Scalability Growth Over Time</vt:lpstr>
      <vt:lpstr>FSCT Test Results</vt:lpstr>
      <vt:lpstr>Agenda</vt:lpstr>
      <vt:lpstr>   </vt:lpstr>
      <vt:lpstr>Overview</vt:lpstr>
      <vt:lpstr>How to perform FSCT testing</vt:lpstr>
      <vt:lpstr>Home Directory Workload</vt:lpstr>
      <vt:lpstr>Running FSCT</vt:lpstr>
      <vt:lpstr>Recap - FSCT Demo</vt:lpstr>
      <vt:lpstr>Agenda</vt:lpstr>
      <vt:lpstr>Two Methods of Migration</vt:lpstr>
      <vt:lpstr>Slide 39</vt:lpstr>
      <vt:lpstr>   </vt:lpstr>
      <vt:lpstr>File Service Consolidation</vt:lpstr>
      <vt:lpstr>FSMT Overview</vt:lpstr>
      <vt:lpstr>DFS Consolidation Roots Enabling Seamless Server Replacement</vt:lpstr>
      <vt:lpstr>File Server Migration</vt:lpstr>
      <vt:lpstr>Recap - FSMT Demo</vt:lpstr>
      <vt:lpstr>Related Content</vt:lpstr>
      <vt:lpstr>Slide 47</vt:lpstr>
      <vt:lpstr>Resources</vt:lpstr>
      <vt:lpstr>Slide 49</vt:lpstr>
      <vt:lpstr>Slide 50</vt:lpstr>
      <vt:lpstr>Results - Time-capsule configuration</vt:lpstr>
      <vt:lpstr>High end configuration</vt:lpstr>
      <vt:lpstr>Mid-range configuration</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DrewM</dc:creator>
  <dc:description>tech·ed Europe 2009</dc:description>
  <cp:lastModifiedBy>cn_user</cp:lastModifiedBy>
  <cp:revision>93</cp:revision>
  <dcterms:created xsi:type="dcterms:W3CDTF">2009-03-17T17:00:19Z</dcterms:created>
  <dcterms:modified xsi:type="dcterms:W3CDTF">2009-11-11T09:37:01Z</dcterms:modified>
</cp:coreProperties>
</file>