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9" r:id="rId2"/>
  </p:sldMasterIdLst>
  <p:notesMasterIdLst>
    <p:notesMasterId r:id="rId61"/>
  </p:notesMasterIdLst>
  <p:handoutMasterIdLst>
    <p:handoutMasterId r:id="rId62"/>
  </p:handoutMasterIdLst>
  <p:sldIdLst>
    <p:sldId id="256" r:id="rId3"/>
    <p:sldId id="257" r:id="rId4"/>
    <p:sldId id="285" r:id="rId5"/>
    <p:sldId id="286" r:id="rId6"/>
    <p:sldId id="287" r:id="rId7"/>
    <p:sldId id="288" r:id="rId8"/>
    <p:sldId id="290" r:id="rId9"/>
    <p:sldId id="293" r:id="rId10"/>
    <p:sldId id="294" r:id="rId11"/>
    <p:sldId id="295" r:id="rId12"/>
    <p:sldId id="296" r:id="rId13"/>
    <p:sldId id="297" r:id="rId14"/>
    <p:sldId id="299" r:id="rId15"/>
    <p:sldId id="300" r:id="rId16"/>
    <p:sldId id="301" r:id="rId17"/>
    <p:sldId id="303" r:id="rId18"/>
    <p:sldId id="304" r:id="rId19"/>
    <p:sldId id="349" r:id="rId20"/>
    <p:sldId id="306" r:id="rId21"/>
    <p:sldId id="307" r:id="rId22"/>
    <p:sldId id="308" r:id="rId23"/>
    <p:sldId id="309" r:id="rId24"/>
    <p:sldId id="310" r:id="rId25"/>
    <p:sldId id="311" r:id="rId26"/>
    <p:sldId id="312" r:id="rId27"/>
    <p:sldId id="313" r:id="rId28"/>
    <p:sldId id="315" r:id="rId29"/>
    <p:sldId id="337" r:id="rId30"/>
    <p:sldId id="339" r:id="rId31"/>
    <p:sldId id="340" r:id="rId32"/>
    <p:sldId id="341" r:id="rId33"/>
    <p:sldId id="342" r:id="rId34"/>
    <p:sldId id="350" r:id="rId35"/>
    <p:sldId id="344" r:id="rId36"/>
    <p:sldId id="345" r:id="rId37"/>
    <p:sldId id="346" r:id="rId38"/>
    <p:sldId id="347" r:id="rId39"/>
    <p:sldId id="316" r:id="rId40"/>
    <p:sldId id="317" r:id="rId41"/>
    <p:sldId id="318" r:id="rId42"/>
    <p:sldId id="319" r:id="rId43"/>
    <p:sldId id="320" r:id="rId44"/>
    <p:sldId id="321" r:id="rId45"/>
    <p:sldId id="322" r:id="rId46"/>
    <p:sldId id="323" r:id="rId47"/>
    <p:sldId id="324" r:id="rId48"/>
    <p:sldId id="326" r:id="rId49"/>
    <p:sldId id="327" r:id="rId50"/>
    <p:sldId id="328" r:id="rId51"/>
    <p:sldId id="348" r:id="rId52"/>
    <p:sldId id="334" r:id="rId53"/>
    <p:sldId id="335" r:id="rId54"/>
    <p:sldId id="336" r:id="rId55"/>
    <p:sldId id="282" r:id="rId56"/>
    <p:sldId id="277" r:id="rId57"/>
    <p:sldId id="292" r:id="rId58"/>
    <p:sldId id="351" r:id="rId59"/>
    <p:sldId id="280" r:id="rId6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9CC99"/>
    <a:srgbClr val="CCFFCC"/>
    <a:srgbClr val="CCCCCC"/>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81124" autoAdjust="0"/>
  </p:normalViewPr>
  <p:slideViewPr>
    <p:cSldViewPr snapToGrid="0">
      <p:cViewPr varScale="1">
        <p:scale>
          <a:sx n="92" d="100"/>
          <a:sy n="92" d="100"/>
        </p:scale>
        <p:origin x="-876" y="-10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svr319_multisite_cluster.pptx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fontScale="92500"/>
          </a:bodyPr>
          <a:lstStyle/>
          <a:p>
            <a:endParaRPr lang="en-US" sz="1200"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fontScale="92500"/>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fontScale="92500"/>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fontScale="92500"/>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sz="quarter" idx="10"/>
          </p:nvPr>
        </p:nvSpPr>
        <p:spPr>
          <a:xfrm>
            <a:off x="457200" y="2780224"/>
            <a:ext cx="5981700" cy="5732882"/>
          </a:xfrm>
          <a:prstGeom prst="rect">
            <a:avLst/>
          </a:prstGeom>
        </p:spPr>
        <p:txBody>
          <a:bodyPr>
            <a:normAutofit/>
          </a:bodyPr>
          <a:lstStyle/>
          <a:p>
            <a:endParaRPr lang="en-GB"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fontScale="92500" lnSpcReduction="10000"/>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sz="quarter" idx="10"/>
          </p:nvPr>
        </p:nvSpPr>
        <p:spPr>
          <a:xfrm>
            <a:off x="457200" y="2780224"/>
            <a:ext cx="5981700" cy="5732882"/>
          </a:xfrm>
          <a:prstGeom prst="rect">
            <a:avLst/>
          </a:prstGeom>
        </p:spPr>
        <p:txBody>
          <a:bodyPr>
            <a:normAutofit lnSpcReduction="10000"/>
          </a:bodyPr>
          <a:lstStyle/>
          <a:p>
            <a:pPr>
              <a:buFont typeface="Wingdings" pitchFamily="2" charset="2"/>
              <a:buNone/>
            </a:pPr>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8"/>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endParaRPr lang="en-US" smtClean="0"/>
          </a:p>
        </p:txBody>
      </p:sp>
      <p:sp>
        <p:nvSpPr>
          <p:cNvPr id="43010" name="Rectangle 10"/>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smtClean="0">
              <a:solidFill>
                <a:schemeClr val="tx1"/>
              </a:solidFill>
            </a:endParaRPr>
          </a:p>
        </p:txBody>
      </p:sp>
      <p:sp>
        <p:nvSpPr>
          <p:cNvPr id="74756" name="Rectangle 11"/>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smtClean="0"/>
          </a:p>
        </p:txBody>
      </p:sp>
      <p:sp>
        <p:nvSpPr>
          <p:cNvPr id="74757" name="Rectangle 8"/>
          <p:cNvSpPr txBox="1">
            <a:spLocks noGrp="1" noChangeArrowheads="1"/>
          </p:cNvSpPr>
          <p:nvPr/>
        </p:nvSpPr>
        <p:spPr bwMode="auto">
          <a:xfrm>
            <a:off x="284163" y="227013"/>
            <a:ext cx="2535237" cy="304800"/>
          </a:xfrm>
          <a:prstGeom prst="rect">
            <a:avLst/>
          </a:prstGeom>
          <a:noFill/>
          <a:ln w="9525">
            <a:noFill/>
            <a:miter lim="800000"/>
            <a:headEnd/>
            <a:tailEnd/>
          </a:ln>
        </p:spPr>
        <p:txBody>
          <a:bodyPr/>
          <a:lstStyle/>
          <a:p>
            <a:endParaRPr lang="en-US" sz="1000">
              <a:latin typeface="Futura Hv" pitchFamily="34" charset="0"/>
            </a:endParaRPr>
          </a:p>
        </p:txBody>
      </p:sp>
      <p:sp>
        <p:nvSpPr>
          <p:cNvPr id="74758" name="Rectangle 10"/>
          <p:cNvSpPr txBox="1">
            <a:spLocks noGrp="1" noChangeArrowheads="1"/>
          </p:cNvSpPr>
          <p:nvPr/>
        </p:nvSpPr>
        <p:spPr bwMode="auto">
          <a:xfrm>
            <a:off x="276225" y="8918575"/>
            <a:ext cx="5807075" cy="225425"/>
          </a:xfrm>
          <a:prstGeom prst="rect">
            <a:avLst/>
          </a:prstGeom>
          <a:noFill/>
          <a:ln w="9525">
            <a:noFill/>
            <a:miter lim="800000"/>
            <a:headEnd/>
            <a:tailEnd/>
          </a:ln>
        </p:spPr>
        <p:txBody>
          <a:bodyPr/>
          <a:lstStyle/>
          <a:p>
            <a:endParaRPr lang="en-US" sz="800">
              <a:latin typeface="Futura Hv" pitchFamily="34" charset="0"/>
            </a:endParaRPr>
          </a:p>
        </p:txBody>
      </p:sp>
      <p:sp>
        <p:nvSpPr>
          <p:cNvPr id="74759" name="Rectangle 11"/>
          <p:cNvSpPr txBox="1">
            <a:spLocks noGrp="1" noChangeArrowheads="1"/>
          </p:cNvSpPr>
          <p:nvPr/>
        </p:nvSpPr>
        <p:spPr bwMode="auto">
          <a:xfrm>
            <a:off x="6208713" y="8929688"/>
            <a:ext cx="381000" cy="214312"/>
          </a:xfrm>
          <a:prstGeom prst="rect">
            <a:avLst/>
          </a:prstGeom>
          <a:noFill/>
          <a:ln w="9525">
            <a:noFill/>
            <a:miter lim="800000"/>
            <a:headEnd/>
            <a:tailEnd/>
          </a:ln>
        </p:spPr>
        <p:txBody>
          <a:bodyPr/>
          <a:lstStyle/>
          <a:p>
            <a:pPr algn="r"/>
            <a:endParaRPr lang="en-US" sz="800">
              <a:latin typeface="Calibri" pitchFamily="34" charset="0"/>
            </a:endParaRPr>
          </a:p>
        </p:txBody>
      </p:sp>
      <p:sp>
        <p:nvSpPr>
          <p:cNvPr id="7476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6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sz="1200" dirty="0" smtClean="0">
              <a:latin typeface="Segoe"/>
            </a:endParaRPr>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smtClean="0">
              <a:latin typeface="Segoe"/>
            </a:endParaRP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endParaRPr lang="en-I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endParaRPr lang="en-I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Rot="1" noChangeAspect="1" noTextEdit="1"/>
          </p:cNvSpPr>
          <p:nvPr>
            <p:ph type="sldImg"/>
          </p:nvPr>
        </p:nvSpPr>
        <p:spPr bwMode="auto">
          <a:noFill/>
          <a:ln>
            <a:solidFill>
              <a:srgbClr val="000000"/>
            </a:solidFill>
            <a:miter lim="800000"/>
            <a:headEnd/>
            <a:tailEnd/>
          </a:ln>
        </p:spPr>
      </p:sp>
      <p:sp>
        <p:nvSpPr>
          <p:cNvPr id="4843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Rot="1" noChangeAspect="1" noTextEdit="1"/>
          </p:cNvSpPr>
          <p:nvPr>
            <p:ph type="sldImg"/>
          </p:nvPr>
        </p:nvSpPr>
        <p:spPr bwMode="auto">
          <a:noFill/>
          <a:ln>
            <a:solidFill>
              <a:srgbClr val="000000"/>
            </a:solidFill>
            <a:miter lim="800000"/>
            <a:headEnd/>
            <a:tailEnd/>
          </a:ln>
        </p:spPr>
      </p:sp>
      <p:sp>
        <p:nvSpPr>
          <p:cNvPr id="483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dirty="0"/>
          </a:p>
        </p:txBody>
      </p:sp>
      <p:sp>
        <p:nvSpPr>
          <p:cNvPr id="5" name="Notes Placeholder 4"/>
          <p:cNvSpPr>
            <a:spLocks noGrp="1"/>
          </p:cNvSpPr>
          <p:nvPr>
            <p:ph type="body" sz="quarter" idx="10"/>
          </p:nvPr>
        </p:nvSpPr>
        <p:spPr/>
        <p:txBody>
          <a:bodyPr>
            <a:normAutofit/>
          </a:bodyPr>
          <a:lstStyle/>
          <a:p>
            <a:endParaRPr lang="en-GB"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dirty="0"/>
          </a:p>
        </p:txBody>
      </p:sp>
      <p:sp>
        <p:nvSpPr>
          <p:cNvPr id="5" name="Notes Placeholder 4"/>
          <p:cNvSpPr>
            <a:spLocks noGrp="1"/>
          </p:cNvSpPr>
          <p:nvPr>
            <p:ph type="body" sz="quarter" idx="10"/>
          </p:nvPr>
        </p:nvSpPr>
        <p:spPr/>
        <p:txBody>
          <a:bodyPr>
            <a:normAutofit/>
          </a:bodyPr>
          <a:lstStyle/>
          <a:p>
            <a:endParaRPr lang="en-GB"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dirty="0"/>
          </a:p>
        </p:txBody>
      </p:sp>
      <p:sp>
        <p:nvSpPr>
          <p:cNvPr id="5" name="Notes Placeholder 4"/>
          <p:cNvSpPr>
            <a:spLocks noGrp="1"/>
          </p:cNvSpPr>
          <p:nvPr>
            <p:ph type="body" sz="quarter" idx="10"/>
          </p:nvPr>
        </p:nvSpPr>
        <p:spPr/>
        <p:txBody>
          <a:bodyPr>
            <a:normAutofit/>
          </a:bodyPr>
          <a:lstStyle/>
          <a:p>
            <a:endParaRPr lang="en-GB"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endParaRPr lang="en-US" dirty="0"/>
          </a:p>
        </p:txBody>
      </p:sp>
      <p:sp>
        <p:nvSpPr>
          <p:cNvPr id="5" name="Notes Placeholder 4"/>
          <p:cNvSpPr>
            <a:spLocks noGrp="1"/>
          </p:cNvSpPr>
          <p:nvPr>
            <p:ph type="body" sz="quarter" idx="10"/>
          </p:nvPr>
        </p:nvSpPr>
        <p:spPr/>
        <p:txBody>
          <a:bodyPr>
            <a:normAutofit/>
          </a:bodyPr>
          <a:lstStyle/>
          <a:p>
            <a:endParaRPr lang="en-GB"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sz="quarter" idx="10"/>
          </p:nvPr>
        </p:nvSpPr>
        <p:spPr>
          <a:xfrm>
            <a:off x="457200" y="2780224"/>
            <a:ext cx="5981700" cy="5732882"/>
          </a:xfrm>
          <a:prstGeom prst="rect">
            <a:avLst/>
          </a:prstGeom>
        </p:spPr>
        <p:txBody>
          <a:bodyPr>
            <a:normAutofit/>
          </a:bodyPr>
          <a:lstStyle/>
          <a:p>
            <a:endParaRPr lang="en-GB"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7225" y="455613"/>
            <a:ext cx="2543175" cy="1906587"/>
          </a:xfrm>
          <a:prstGeom prst="rect">
            <a:avLst/>
          </a:prstGeom>
        </p:spPr>
      </p:sp>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sz="quarter" idx="10"/>
          </p:nvPr>
        </p:nvSpPr>
        <p:spPr>
          <a:xfrm>
            <a:off x="457200" y="2780224"/>
            <a:ext cx="5981700" cy="5732882"/>
          </a:xfrm>
          <a:prstGeom prst="rect">
            <a:avLst/>
          </a:prstGeom>
        </p:spPr>
        <p:txBody>
          <a:bodyPr>
            <a:normAutofit/>
          </a:bodyPr>
          <a:lstStyle/>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780224"/>
            <a:ext cx="5981700" cy="5732882"/>
          </a:xfrm>
          <a:prstGeom prst="rect">
            <a:avLst/>
          </a:prstGeom>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27000" y="127000"/>
            <a:ext cx="9017000" cy="6619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09538" y="1581150"/>
            <a:ext cx="4302125" cy="2672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64063" y="1581150"/>
            <a:ext cx="4302125" cy="2672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09538" y="2787650"/>
            <a:ext cx="4302125" cy="2672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64063" y="2787650"/>
            <a:ext cx="4302125" cy="2672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8"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0"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wmf"/><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3.xml"/><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5.xml"/><Relationship Id="rId7" Type="http://schemas.openxmlformats.org/officeDocument/2006/relationships/image" Target="../media/image23.pn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oleObject" Target="../embeddings/oleObject4.bin"/><Relationship Id="rId4" Type="http://schemas.openxmlformats.org/officeDocument/2006/relationships/oleObject" Target="../embeddings/oleObject3.bin"/><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6.xml"/><Relationship Id="rId7" Type="http://schemas.openxmlformats.org/officeDocument/2006/relationships/image" Target="../media/image15.png"/><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23.png"/><Relationship Id="rId5" Type="http://schemas.openxmlformats.org/officeDocument/2006/relationships/oleObject" Target="../embeddings/oleObject6.bin"/><Relationship Id="rId10" Type="http://schemas.openxmlformats.org/officeDocument/2006/relationships/image" Target="../media/image11.png"/><Relationship Id="rId4" Type="http://schemas.openxmlformats.org/officeDocument/2006/relationships/oleObject" Target="../embeddings/oleObject5.bin"/><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7.xml"/><Relationship Id="rId7" Type="http://schemas.openxmlformats.org/officeDocument/2006/relationships/image" Target="../media/image23.pn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6.png"/><Relationship Id="rId5" Type="http://schemas.openxmlformats.org/officeDocument/2006/relationships/oleObject" Target="../embeddings/oleObject7.bin"/><Relationship Id="rId10" Type="http://schemas.openxmlformats.org/officeDocument/2006/relationships/image" Target="../media/image11.png"/><Relationship Id="rId4" Type="http://schemas.openxmlformats.org/officeDocument/2006/relationships/hyperlink" Target="http://www.cisco.com/en/US/docs/solutions/Enterprise/Data_Center/App_Networking/extmsftw2k8vistacisco.pdf" TargetMode="External"/><Relationship Id="rId9" Type="http://schemas.openxmlformats.org/officeDocument/2006/relationships/image" Target="../media/image26.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image" Target="../media/image28.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3.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3.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hyperlink" Target="http://go.microsoft.com/fwlink/?LinkID=119949"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5.png"/><Relationship Id="rId7" Type="http://schemas.openxmlformats.org/officeDocument/2006/relationships/image" Target="../media/image40.gif"/><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oleObject" Target="../embeddings/oleObject14.bin"/><Relationship Id="rId18" Type="http://schemas.openxmlformats.org/officeDocument/2006/relationships/oleObject" Target="../embeddings/oleObject19.bin"/><Relationship Id="rId3" Type="http://schemas.openxmlformats.org/officeDocument/2006/relationships/notesSlide" Target="../notesSlides/notesSlide34.xml"/><Relationship Id="rId7" Type="http://schemas.openxmlformats.org/officeDocument/2006/relationships/image" Target="../media/image45.png"/><Relationship Id="rId12" Type="http://schemas.openxmlformats.org/officeDocument/2006/relationships/oleObject" Target="../embeddings/oleObject13.bin"/><Relationship Id="rId17" Type="http://schemas.openxmlformats.org/officeDocument/2006/relationships/oleObject" Target="../embeddings/oleObject18.bin"/><Relationship Id="rId2" Type="http://schemas.openxmlformats.org/officeDocument/2006/relationships/slideLayout" Target="../slideLayouts/slideLayout4.xml"/><Relationship Id="rId16" Type="http://schemas.openxmlformats.org/officeDocument/2006/relationships/oleObject" Target="../embeddings/oleObject17.bin"/><Relationship Id="rId20" Type="http://schemas.openxmlformats.org/officeDocument/2006/relationships/image" Target="../media/image16.png"/><Relationship Id="rId1" Type="http://schemas.openxmlformats.org/officeDocument/2006/relationships/vmlDrawing" Target="../drawings/vmlDrawing6.vml"/><Relationship Id="rId6" Type="http://schemas.openxmlformats.org/officeDocument/2006/relationships/oleObject" Target="../embeddings/oleObject11.bin"/><Relationship Id="rId11" Type="http://schemas.openxmlformats.org/officeDocument/2006/relationships/oleObject" Target="../embeddings/oleObject12.bin"/><Relationship Id="rId5" Type="http://schemas.openxmlformats.org/officeDocument/2006/relationships/oleObject" Target="../embeddings/oleObject10.bin"/><Relationship Id="rId15" Type="http://schemas.openxmlformats.org/officeDocument/2006/relationships/oleObject" Target="../embeddings/oleObject16.bin"/><Relationship Id="rId10" Type="http://schemas.openxmlformats.org/officeDocument/2006/relationships/image" Target="../media/image48.png"/><Relationship Id="rId19" Type="http://schemas.openxmlformats.org/officeDocument/2006/relationships/image" Target="../media/image49.png"/><Relationship Id="rId4" Type="http://schemas.openxmlformats.org/officeDocument/2006/relationships/image" Target="../media/image44.png"/><Relationship Id="rId9" Type="http://schemas.openxmlformats.org/officeDocument/2006/relationships/image" Target="../media/image47.png"/><Relationship Id="rId14"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oleObject" Target="../embeddings/oleObject24.bin"/><Relationship Id="rId18" Type="http://schemas.openxmlformats.org/officeDocument/2006/relationships/oleObject" Target="../embeddings/oleObject29.bin"/><Relationship Id="rId3" Type="http://schemas.openxmlformats.org/officeDocument/2006/relationships/notesSlide" Target="../notesSlides/notesSlide35.xml"/><Relationship Id="rId7" Type="http://schemas.openxmlformats.org/officeDocument/2006/relationships/oleObject" Target="../embeddings/oleObject20.bin"/><Relationship Id="rId12" Type="http://schemas.openxmlformats.org/officeDocument/2006/relationships/oleObject" Target="../embeddings/oleObject23.bin"/><Relationship Id="rId17" Type="http://schemas.openxmlformats.org/officeDocument/2006/relationships/oleObject" Target="../embeddings/oleObject28.bin"/><Relationship Id="rId2" Type="http://schemas.openxmlformats.org/officeDocument/2006/relationships/slideLayout" Target="../slideLayouts/slideLayout4.xml"/><Relationship Id="rId16" Type="http://schemas.openxmlformats.org/officeDocument/2006/relationships/oleObject" Target="../embeddings/oleObject27.bin"/><Relationship Id="rId20" Type="http://schemas.openxmlformats.org/officeDocument/2006/relationships/image" Target="../media/image16.png"/><Relationship Id="rId1" Type="http://schemas.openxmlformats.org/officeDocument/2006/relationships/vmlDrawing" Target="../drawings/vmlDrawing7.vml"/><Relationship Id="rId6" Type="http://schemas.openxmlformats.org/officeDocument/2006/relationships/image" Target="../media/image44.png"/><Relationship Id="rId11" Type="http://schemas.openxmlformats.org/officeDocument/2006/relationships/oleObject" Target="../embeddings/oleObject22.bin"/><Relationship Id="rId5" Type="http://schemas.openxmlformats.org/officeDocument/2006/relationships/image" Target="../media/image48.png"/><Relationship Id="rId15" Type="http://schemas.openxmlformats.org/officeDocument/2006/relationships/oleObject" Target="../embeddings/oleObject26.bin"/><Relationship Id="rId10" Type="http://schemas.openxmlformats.org/officeDocument/2006/relationships/image" Target="../media/image46.png"/><Relationship Id="rId19"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45.png"/><Relationship Id="rId14" Type="http://schemas.openxmlformats.org/officeDocument/2006/relationships/oleObject" Target="../embeddings/oleObject25.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ideo" Target="file:///C:\Users\matthias_popp.AMERICAS\Desktop\CLX%20Live%20Migration%20Demo\CLX-Hyper-V%20Exchange%20Demo.wmv" TargetMode="Externa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8" Type="http://schemas.openxmlformats.org/officeDocument/2006/relationships/hyperlink" Target="http://h20000.www2.hp.com/bc/docs/support/SupportManual/c01663264/c01663264.pdf" TargetMode="External"/><Relationship Id="rId3" Type="http://schemas.openxmlformats.org/officeDocument/2006/relationships/hyperlink" Target="http://www.hp.com/go/hyper-v" TargetMode="External"/><Relationship Id="rId7" Type="http://schemas.openxmlformats.org/officeDocument/2006/relationships/hyperlink" Target="http://www.hp.com/go/osssupport"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hyperlink" Target="http://www.hp.com/go/insight" TargetMode="External"/><Relationship Id="rId5" Type="http://schemas.openxmlformats.org/officeDocument/2006/relationships/hyperlink" Target="http://www.hp.com/go/ws2008r2" TargetMode="External"/><Relationship Id="rId10" Type="http://schemas.openxmlformats.org/officeDocument/2006/relationships/hyperlink" Target="http://h20195.www2.hp.com/V2/getdocument.aspx?docname=4AA2-6905ENW.pdf" TargetMode="External"/><Relationship Id="rId4" Type="http://schemas.openxmlformats.org/officeDocument/2006/relationships/hyperlink" Target="http://www.hp.com/go/microsoft" TargetMode="External"/><Relationship Id="rId9" Type="http://schemas.openxmlformats.org/officeDocument/2006/relationships/hyperlink" Target="http://h20000.www2.hp.com/bc/docs/support/SupportManual/c01415139/c01415139.pdf?jumpid=reg_R1002_USEN"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1.png"/><Relationship Id="rId7"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11.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51.pn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1.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2.png"/><Relationship Id="rId5" Type="http://schemas.openxmlformats.org/officeDocument/2006/relationships/oleObject" Target="../embeddings/oleObject30.bin"/><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42.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0.png"/><Relationship Id="rId5" Type="http://schemas.openxmlformats.org/officeDocument/2006/relationships/image" Target="../media/image55.png"/><Relationship Id="rId4" Type="http://schemas.openxmlformats.org/officeDocument/2006/relationships/oleObject" Target="../embeddings/oleObject31.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4.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0.png"/><Relationship Id="rId11" Type="http://schemas.openxmlformats.org/officeDocument/2006/relationships/oleObject" Target="../embeddings/oleObject33.bin"/><Relationship Id="rId5" Type="http://schemas.openxmlformats.org/officeDocument/2006/relationships/image" Target="../media/image56.png"/><Relationship Id="rId10" Type="http://schemas.openxmlformats.org/officeDocument/2006/relationships/oleObject" Target="../embeddings/oleObject32.bin"/><Relationship Id="rId4" Type="http://schemas.openxmlformats.org/officeDocument/2006/relationships/image" Target="../media/image55.png"/><Relationship Id="rId9" Type="http://schemas.openxmlformats.org/officeDocument/2006/relationships/image" Target="../media/image12.png"/></Relationships>
</file>

<file path=ppt/slides/_rels/slide45.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oleObject" Target="../embeddings/oleObject37.bin"/><Relationship Id="rId3" Type="http://schemas.openxmlformats.org/officeDocument/2006/relationships/notesSlide" Target="../notesSlides/notesSlide45.xml"/><Relationship Id="rId7" Type="http://schemas.openxmlformats.org/officeDocument/2006/relationships/oleObject" Target="../embeddings/oleObject35.bin"/><Relationship Id="rId12"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34.bin"/><Relationship Id="rId11" Type="http://schemas.openxmlformats.org/officeDocument/2006/relationships/image" Target="../media/image11.png"/><Relationship Id="rId5" Type="http://schemas.openxmlformats.org/officeDocument/2006/relationships/image" Target="../media/image55.png"/><Relationship Id="rId10" Type="http://schemas.openxmlformats.org/officeDocument/2006/relationships/image" Target="../media/image10.png"/><Relationship Id="rId4" Type="http://schemas.openxmlformats.org/officeDocument/2006/relationships/image" Target="../media/image15.png"/><Relationship Id="rId9" Type="http://schemas.openxmlformats.org/officeDocument/2006/relationships/image" Target="../media/image12.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hyperlink" Target="http://technet.microsoft.com/en-us/library/dd197488.aspx" TargetMode="External"/><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8.png"/><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hyperlink" Target="http://technet.microsoft.com/en-us/library/ms189134.aspx"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hyperlink" Target="http://technet.microsoft.com/en-us/library/ms178128.aspx"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technet.microsoft.com/en-us/library/bb124721.aspx"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hyperlink" Target="http://technet.microsoft.com/en-us/library/aa998848.aspx"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64.png"/><Relationship Id="rId7"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8.png"/><Relationship Id="rId5" Type="http://schemas.openxmlformats.org/officeDocument/2006/relationships/hyperlink" Target="http://microsoft.com/technet" TargetMode="External"/><Relationship Id="rId10" Type="http://schemas.openxmlformats.org/officeDocument/2006/relationships/image" Target="../media/image67.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hyperlink" Target="http://technet.microsoft.com/en-us/library/dd197430.aspx" TargetMode="External"/><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hyperlink" Target="http://technet.microsoft.com/en-us/library/dd197546.aspx"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14.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a:xfrm>
            <a:off x="387054" y="228600"/>
            <a:ext cx="8375946" cy="664797"/>
          </a:xfrm>
        </p:spPr>
        <p:txBody>
          <a:bodyPr/>
          <a:lstStyle/>
          <a:p>
            <a:r>
              <a:rPr smtClean="0"/>
              <a:t>Stretching the Network</a:t>
            </a:r>
            <a:endParaRPr lang="en-US" dirty="0"/>
          </a:p>
        </p:txBody>
      </p:sp>
      <p:sp>
        <p:nvSpPr>
          <p:cNvPr id="783364" name="Rectangle 4"/>
          <p:cNvSpPr>
            <a:spLocks noGrp="1" noChangeArrowheads="1"/>
          </p:cNvSpPr>
          <p:nvPr>
            <p:ph idx="1"/>
          </p:nvPr>
        </p:nvSpPr>
        <p:spPr>
          <a:xfrm>
            <a:off x="279666" y="1055650"/>
            <a:ext cx="8502834" cy="4875181"/>
          </a:xfrm>
        </p:spPr>
        <p:txBody>
          <a:bodyPr/>
          <a:lstStyle/>
          <a:p>
            <a:pPr>
              <a:lnSpc>
                <a:spcPct val="95000"/>
              </a:lnSpc>
            </a:pPr>
            <a:r>
              <a:rPr lang="en-US" sz="2400" dirty="0" smtClean="0">
                <a:latin typeface="+mj-lt"/>
                <a:cs typeface="Courier New" pitchFamily="49" charset="0"/>
              </a:rPr>
              <a:t>Longer distance traditionally means greater network latency</a:t>
            </a:r>
          </a:p>
          <a:p>
            <a:pPr>
              <a:lnSpc>
                <a:spcPct val="95000"/>
              </a:lnSpc>
            </a:pPr>
            <a:r>
              <a:rPr lang="en-US" sz="2400" dirty="0" smtClean="0">
                <a:latin typeface="+mj-lt"/>
                <a:cs typeface="Courier New" pitchFamily="49" charset="0"/>
              </a:rPr>
              <a:t>Too many missed health checks can cause false failover</a:t>
            </a:r>
          </a:p>
          <a:p>
            <a:pPr>
              <a:lnSpc>
                <a:spcPct val="95000"/>
              </a:lnSpc>
            </a:pPr>
            <a:r>
              <a:rPr lang="en-US" sz="2400" dirty="0" err="1" smtClean="0">
                <a:latin typeface="+mj-lt"/>
                <a:cs typeface="Courier New" pitchFamily="49" charset="0"/>
              </a:rPr>
              <a:t>Heartbeating</a:t>
            </a:r>
            <a:r>
              <a:rPr lang="en-US" sz="2400" dirty="0" smtClean="0">
                <a:latin typeface="+mj-lt"/>
                <a:cs typeface="Courier New" pitchFamily="49" charset="0"/>
              </a:rPr>
              <a:t> is fully configurable</a:t>
            </a:r>
          </a:p>
          <a:p>
            <a:pPr lvl="1">
              <a:lnSpc>
                <a:spcPct val="95000"/>
              </a:lnSpc>
              <a:buNone/>
            </a:pPr>
            <a:endParaRPr lang="en-US" sz="600" dirty="0" smtClean="0">
              <a:solidFill>
                <a:schemeClr val="accent3"/>
              </a:solidFill>
              <a:latin typeface="+mj-lt"/>
              <a:cs typeface="Courier New" pitchFamily="49" charset="0"/>
            </a:endParaRPr>
          </a:p>
          <a:p>
            <a:pPr lvl="1">
              <a:lnSpc>
                <a:spcPct val="95000"/>
              </a:lnSpc>
              <a:buNone/>
            </a:pPr>
            <a:endParaRPr lang="en-US" sz="600" dirty="0" smtClean="0">
              <a:solidFill>
                <a:schemeClr val="accent3"/>
              </a:solidFill>
              <a:latin typeface="+mj-lt"/>
              <a:cs typeface="Courier New" pitchFamily="49" charset="0"/>
            </a:endParaRPr>
          </a:p>
          <a:p>
            <a:pPr lvl="1">
              <a:lnSpc>
                <a:spcPct val="95000"/>
              </a:lnSpc>
              <a:buNone/>
            </a:pPr>
            <a:endParaRPr lang="en-US" sz="600" dirty="0" smtClean="0">
              <a:solidFill>
                <a:schemeClr val="accent3"/>
              </a:solidFill>
              <a:latin typeface="+mj-lt"/>
              <a:cs typeface="Courier New" pitchFamily="49" charset="0"/>
            </a:endParaRPr>
          </a:p>
          <a:p>
            <a:pPr>
              <a:lnSpc>
                <a:spcPct val="95000"/>
              </a:lnSpc>
            </a:pPr>
            <a:r>
              <a:rPr lang="en-US" sz="1800" dirty="0" err="1" smtClean="0">
                <a:solidFill>
                  <a:srgbClr val="FFC000"/>
                </a:solidFill>
                <a:latin typeface="Consolas" pitchFamily="49" charset="0"/>
                <a:cs typeface="Courier New" pitchFamily="49" charset="0"/>
              </a:rPr>
              <a:t>SameSubnetDelay</a:t>
            </a:r>
            <a:r>
              <a:rPr lang="en-US" sz="1800" dirty="0" smtClean="0"/>
              <a:t> (default = 1 second)</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Frequency heartbeats are sent</a:t>
            </a:r>
          </a:p>
          <a:p>
            <a:pPr>
              <a:lnSpc>
                <a:spcPct val="95000"/>
              </a:lnSpc>
            </a:pPr>
            <a:r>
              <a:rPr lang="en-US" sz="1800" dirty="0" err="1" smtClean="0">
                <a:solidFill>
                  <a:srgbClr val="FFC000"/>
                </a:solidFill>
                <a:latin typeface="Consolas" pitchFamily="49" charset="0"/>
                <a:cs typeface="Courier New" pitchFamily="49" charset="0"/>
              </a:rPr>
              <a:t>SameSubnetThreshold</a:t>
            </a:r>
            <a:r>
              <a:rPr lang="en-US" sz="1800" dirty="0" smtClean="0"/>
              <a:t> (default = 5 heartbeats)</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Missed heartbeats before an interface is considered down</a:t>
            </a:r>
          </a:p>
          <a:p>
            <a:pPr>
              <a:lnSpc>
                <a:spcPct val="95000"/>
              </a:lnSpc>
            </a:pPr>
            <a:r>
              <a:rPr lang="en-US" sz="1800" dirty="0" err="1" smtClean="0">
                <a:solidFill>
                  <a:srgbClr val="FFC000"/>
                </a:solidFill>
                <a:latin typeface="Consolas" pitchFamily="49" charset="0"/>
                <a:cs typeface="Courier New" pitchFamily="49" charset="0"/>
              </a:rPr>
              <a:t>CrossSubnetDelay</a:t>
            </a:r>
            <a:r>
              <a:rPr lang="en-US" sz="1800" dirty="0" smtClean="0"/>
              <a:t> (default = 1 second)</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Frequency heartbeats are sent to nodes on dissimilar subnets</a:t>
            </a:r>
          </a:p>
          <a:p>
            <a:pPr>
              <a:lnSpc>
                <a:spcPct val="95000"/>
              </a:lnSpc>
            </a:pPr>
            <a:r>
              <a:rPr lang="en-US" sz="1800" dirty="0" err="1" smtClean="0">
                <a:solidFill>
                  <a:srgbClr val="FFC000"/>
                </a:solidFill>
                <a:latin typeface="Consolas" pitchFamily="49" charset="0"/>
                <a:cs typeface="Courier New" pitchFamily="49" charset="0"/>
              </a:rPr>
              <a:t>CrossSubnetThreshold</a:t>
            </a:r>
            <a:r>
              <a:rPr lang="en-US" sz="1800" dirty="0" smtClean="0"/>
              <a:t> (default = 5 heartbeats)</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Missed heartbeats before an interface is considered down to nodes on dissimilar subnets</a:t>
            </a:r>
          </a:p>
          <a:p>
            <a:pPr>
              <a:lnSpc>
                <a:spcPct val="95000"/>
              </a:lnSpc>
            </a:pPr>
            <a:endParaRPr lang="en-US" sz="600" dirty="0" smtClean="0"/>
          </a:p>
          <a:p>
            <a:r>
              <a:rPr lang="en-US" sz="1800" dirty="0" smtClean="0"/>
              <a:t>Command Line:  </a:t>
            </a:r>
            <a:r>
              <a:rPr lang="en-US" sz="1600" dirty="0" smtClean="0">
                <a:solidFill>
                  <a:srgbClr val="FFC000"/>
                </a:solidFill>
                <a:latin typeface="Consolas" pitchFamily="49" charset="0"/>
                <a:cs typeface="Courier New" pitchFamily="49" charset="0"/>
              </a:rPr>
              <a:t>Cluster.exe /prop</a:t>
            </a:r>
          </a:p>
          <a:p>
            <a:r>
              <a:rPr lang="en-US" sz="1800" dirty="0" err="1" smtClean="0"/>
              <a:t>PowerShell</a:t>
            </a:r>
            <a:r>
              <a:rPr lang="en-US" sz="1800" dirty="0" smtClean="0"/>
              <a:t> (R2): </a:t>
            </a:r>
            <a:r>
              <a:rPr lang="en-US" sz="1600" dirty="0" smtClean="0">
                <a:solidFill>
                  <a:srgbClr val="FFC000"/>
                </a:solidFill>
                <a:latin typeface="Consolas" pitchFamily="49" charset="0"/>
                <a:cs typeface="Courier New" pitchFamily="49" charset="0"/>
              </a:rPr>
              <a:t>Get-Cluster | fl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83364">
                                            <p:txEl>
                                              <p:pRg st="6" end="6"/>
                                            </p:txEl>
                                          </p:spTgt>
                                        </p:tgtEl>
                                        <p:attrNameLst>
                                          <p:attrName>style.visibility</p:attrName>
                                        </p:attrNameLst>
                                      </p:cBhvr>
                                      <p:to>
                                        <p:strVal val="visible"/>
                                      </p:to>
                                    </p:set>
                                    <p:animEffect transition="in" filter="box(in)">
                                      <p:cBhvr>
                                        <p:cTn id="7" dur="500"/>
                                        <p:tgtEl>
                                          <p:spTgt spid="783364">
                                            <p:txEl>
                                              <p:pRg st="6" end="6"/>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83364">
                                            <p:txEl>
                                              <p:pRg st="7" end="7"/>
                                            </p:txEl>
                                          </p:spTgt>
                                        </p:tgtEl>
                                        <p:attrNameLst>
                                          <p:attrName>style.visibility</p:attrName>
                                        </p:attrNameLst>
                                      </p:cBhvr>
                                      <p:to>
                                        <p:strVal val="visible"/>
                                      </p:to>
                                    </p:set>
                                    <p:animEffect transition="in" filter="box(in)">
                                      <p:cBhvr>
                                        <p:cTn id="10" dur="500"/>
                                        <p:tgtEl>
                                          <p:spTgt spid="783364">
                                            <p:txEl>
                                              <p:pRg st="7" end="7"/>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83364">
                                            <p:txEl>
                                              <p:pRg st="8" end="8"/>
                                            </p:txEl>
                                          </p:spTgt>
                                        </p:tgtEl>
                                        <p:attrNameLst>
                                          <p:attrName>style.visibility</p:attrName>
                                        </p:attrNameLst>
                                      </p:cBhvr>
                                      <p:to>
                                        <p:strVal val="visible"/>
                                      </p:to>
                                    </p:set>
                                    <p:animEffect transition="in" filter="box(in)">
                                      <p:cBhvr>
                                        <p:cTn id="13" dur="500"/>
                                        <p:tgtEl>
                                          <p:spTgt spid="783364">
                                            <p:txEl>
                                              <p:pRg st="8" end="8"/>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783364">
                                            <p:txEl>
                                              <p:pRg st="9" end="9"/>
                                            </p:txEl>
                                          </p:spTgt>
                                        </p:tgtEl>
                                        <p:attrNameLst>
                                          <p:attrName>style.visibility</p:attrName>
                                        </p:attrNameLst>
                                      </p:cBhvr>
                                      <p:to>
                                        <p:strVal val="visible"/>
                                      </p:to>
                                    </p:set>
                                    <p:animEffect transition="in" filter="box(in)">
                                      <p:cBhvr>
                                        <p:cTn id="16" dur="500"/>
                                        <p:tgtEl>
                                          <p:spTgt spid="783364">
                                            <p:txEl>
                                              <p:pRg st="9" end="9"/>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783364">
                                            <p:txEl>
                                              <p:pRg st="10" end="10"/>
                                            </p:txEl>
                                          </p:spTgt>
                                        </p:tgtEl>
                                        <p:attrNameLst>
                                          <p:attrName>style.visibility</p:attrName>
                                        </p:attrNameLst>
                                      </p:cBhvr>
                                      <p:to>
                                        <p:strVal val="visible"/>
                                      </p:to>
                                    </p:set>
                                    <p:animEffect transition="in" filter="box(in)">
                                      <p:cBhvr>
                                        <p:cTn id="19" dur="500"/>
                                        <p:tgtEl>
                                          <p:spTgt spid="783364">
                                            <p:txEl>
                                              <p:pRg st="10" end="10"/>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783364">
                                            <p:txEl>
                                              <p:pRg st="11" end="11"/>
                                            </p:txEl>
                                          </p:spTgt>
                                        </p:tgtEl>
                                        <p:attrNameLst>
                                          <p:attrName>style.visibility</p:attrName>
                                        </p:attrNameLst>
                                      </p:cBhvr>
                                      <p:to>
                                        <p:strVal val="visible"/>
                                      </p:to>
                                    </p:set>
                                    <p:animEffect transition="in" filter="box(in)">
                                      <p:cBhvr>
                                        <p:cTn id="22" dur="500"/>
                                        <p:tgtEl>
                                          <p:spTgt spid="783364">
                                            <p:txEl>
                                              <p:pRg st="11" end="11"/>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783364">
                                            <p:txEl>
                                              <p:pRg st="12" end="12"/>
                                            </p:txEl>
                                          </p:spTgt>
                                        </p:tgtEl>
                                        <p:attrNameLst>
                                          <p:attrName>style.visibility</p:attrName>
                                        </p:attrNameLst>
                                      </p:cBhvr>
                                      <p:to>
                                        <p:strVal val="visible"/>
                                      </p:to>
                                    </p:set>
                                    <p:animEffect transition="in" filter="box(in)">
                                      <p:cBhvr>
                                        <p:cTn id="25" dur="500"/>
                                        <p:tgtEl>
                                          <p:spTgt spid="783364">
                                            <p:txEl>
                                              <p:pRg st="12" end="12"/>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783364">
                                            <p:txEl>
                                              <p:pRg st="13" end="13"/>
                                            </p:txEl>
                                          </p:spTgt>
                                        </p:tgtEl>
                                        <p:attrNameLst>
                                          <p:attrName>style.visibility</p:attrName>
                                        </p:attrNameLst>
                                      </p:cBhvr>
                                      <p:to>
                                        <p:strVal val="visible"/>
                                      </p:to>
                                    </p:set>
                                    <p:animEffect transition="in" filter="box(in)">
                                      <p:cBhvr>
                                        <p:cTn id="28" dur="500"/>
                                        <p:tgtEl>
                                          <p:spTgt spid="783364">
                                            <p:txEl>
                                              <p:pRg st="13" end="13"/>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783364">
                                            <p:txEl>
                                              <p:pRg st="15" end="15"/>
                                            </p:txEl>
                                          </p:spTgt>
                                        </p:tgtEl>
                                        <p:attrNameLst>
                                          <p:attrName>style.visibility</p:attrName>
                                        </p:attrNameLst>
                                      </p:cBhvr>
                                      <p:to>
                                        <p:strVal val="visible"/>
                                      </p:to>
                                    </p:set>
                                    <p:animEffect transition="in" filter="box(in)">
                                      <p:cBhvr>
                                        <p:cTn id="31" dur="500"/>
                                        <p:tgtEl>
                                          <p:spTgt spid="783364">
                                            <p:txEl>
                                              <p:pRg st="15" end="15"/>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783364">
                                            <p:txEl>
                                              <p:pRg st="16" end="16"/>
                                            </p:txEl>
                                          </p:spTgt>
                                        </p:tgtEl>
                                        <p:attrNameLst>
                                          <p:attrName>style.visibility</p:attrName>
                                        </p:attrNameLst>
                                      </p:cBhvr>
                                      <p:to>
                                        <p:strVal val="visible"/>
                                      </p:to>
                                    </p:set>
                                    <p:animEffect transition="in" filter="box(in)">
                                      <p:cBhvr>
                                        <p:cTn id="34" dur="500"/>
                                        <p:tgtEl>
                                          <p:spTgt spid="783364">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over the WAN</a:t>
            </a:r>
          </a:p>
        </p:txBody>
      </p:sp>
      <p:sp>
        <p:nvSpPr>
          <p:cNvPr id="35" name="Content Placeholder 34"/>
          <p:cNvSpPr>
            <a:spLocks noGrp="1"/>
          </p:cNvSpPr>
          <p:nvPr>
            <p:ph idx="1"/>
          </p:nvPr>
        </p:nvSpPr>
        <p:spPr>
          <a:xfrm>
            <a:off x="381000" y="1295401"/>
            <a:ext cx="8382000" cy="2203680"/>
          </a:xfrm>
        </p:spPr>
        <p:txBody>
          <a:bodyPr/>
          <a:lstStyle/>
          <a:p>
            <a:pPr lvl="0">
              <a:defRPr/>
            </a:pPr>
            <a:r>
              <a:rPr lang="en-US" dirty="0" smtClean="0"/>
              <a:t>Encrypt intra-node traffic</a:t>
            </a:r>
          </a:p>
          <a:p>
            <a:pPr lvl="1">
              <a:defRPr/>
            </a:pPr>
            <a:r>
              <a:rPr lang="en-US" sz="2400" dirty="0" smtClean="0"/>
              <a:t>0 = clear text</a:t>
            </a:r>
          </a:p>
          <a:p>
            <a:pPr lvl="1">
              <a:defRPr/>
            </a:pPr>
            <a:r>
              <a:rPr lang="en-US" sz="2400" dirty="0" smtClean="0"/>
              <a:t>1 = signed (default)</a:t>
            </a:r>
          </a:p>
          <a:p>
            <a:pPr lvl="1">
              <a:defRPr/>
            </a:pPr>
            <a:r>
              <a:rPr lang="en-US" sz="2400" dirty="0" smtClean="0"/>
              <a:t>2 = encrypted</a:t>
            </a:r>
          </a:p>
          <a:p>
            <a:endParaRPr lang="en-US" dirty="0"/>
          </a:p>
        </p:txBody>
      </p:sp>
      <p:grpSp>
        <p:nvGrpSpPr>
          <p:cNvPr id="3" name="Group 22"/>
          <p:cNvGrpSpPr/>
          <p:nvPr/>
        </p:nvGrpSpPr>
        <p:grpSpPr>
          <a:xfrm>
            <a:off x="2006821" y="4596324"/>
            <a:ext cx="5130358" cy="1652076"/>
            <a:chOff x="1041842" y="4462190"/>
            <a:chExt cx="5130358" cy="1652076"/>
          </a:xfrm>
        </p:grpSpPr>
        <p:sp>
          <p:nvSpPr>
            <p:cNvPr id="39" name="Oval 3"/>
            <p:cNvSpPr>
              <a:spLocks noChangeArrowheads="1"/>
            </p:cNvSpPr>
            <p:nvPr/>
          </p:nvSpPr>
          <p:spPr bwMode="auto">
            <a:xfrm>
              <a:off x="5012440" y="4464711"/>
              <a:ext cx="1159760" cy="1646047"/>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40" name="Oval 13"/>
            <p:cNvSpPr>
              <a:spLocks noChangeArrowheads="1"/>
            </p:cNvSpPr>
            <p:nvPr/>
          </p:nvSpPr>
          <p:spPr bwMode="auto">
            <a:xfrm>
              <a:off x="1041842" y="4464710"/>
              <a:ext cx="1162112" cy="1649556"/>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41" name="Text Box 18"/>
            <p:cNvSpPr txBox="1">
              <a:spLocks noChangeArrowheads="1"/>
            </p:cNvSpPr>
            <p:nvPr/>
          </p:nvSpPr>
          <p:spPr bwMode="auto">
            <a:xfrm>
              <a:off x="1312698" y="4526631"/>
              <a:ext cx="583889" cy="273481"/>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43" name="Rectangle 42"/>
            <p:cNvSpPr/>
            <p:nvPr/>
          </p:nvSpPr>
          <p:spPr>
            <a:xfrm>
              <a:off x="5304460" y="4504208"/>
              <a:ext cx="587432" cy="275110"/>
            </a:xfrm>
            <a:prstGeom prst="rect">
              <a:avLst/>
            </a:prstGeom>
          </p:spPr>
          <p:txBody>
            <a:bodyPr wrap="none">
              <a:spAutoFit/>
            </a:bodyPr>
            <a:lstStyle/>
            <a:p>
              <a:pPr algn="ctr">
                <a:spcBef>
                  <a:spcPct val="0"/>
                </a:spcBef>
              </a:pPr>
              <a:r>
                <a:rPr lang="en-US" sz="1600" dirty="0" smtClean="0">
                  <a:effectLst>
                    <a:outerShdw blurRad="38100" dist="38100" dir="2700000" algn="tl">
                      <a:srgbClr val="000000"/>
                    </a:outerShdw>
                  </a:effectLst>
                  <a:latin typeface="Franklin Gothic Medium" pitchFamily="34" charset="0"/>
                </a:rPr>
                <a:t>Site B</a:t>
              </a:r>
              <a:endParaRPr lang="en-US" sz="1600" dirty="0">
                <a:effectLst>
                  <a:outerShdw blurRad="38100" dist="38100" dir="2700000" algn="tl">
                    <a:srgbClr val="000000"/>
                  </a:outerShdw>
                </a:effectLst>
                <a:latin typeface="Franklin Gothic Medium" pitchFamily="34" charset="0"/>
              </a:endParaRPr>
            </a:p>
          </p:txBody>
        </p:sp>
        <p:pic>
          <p:nvPicPr>
            <p:cNvPr id="44" name="Rectangle 24598" descr="Server"/>
            <p:cNvPicPr>
              <a:picLocks noChangeAspect="1" noChangeArrowheads="1"/>
            </p:cNvPicPr>
            <p:nvPr/>
          </p:nvPicPr>
          <p:blipFill>
            <a:blip r:embed="rId3" cstate="print"/>
            <a:srcRect/>
            <a:stretch>
              <a:fillRect/>
            </a:stretch>
          </p:blipFill>
          <p:spPr bwMode="auto">
            <a:xfrm>
              <a:off x="1337688" y="4833712"/>
              <a:ext cx="577208" cy="76155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Rectangle 24598" descr="Server"/>
            <p:cNvPicPr>
              <a:picLocks noChangeAspect="1" noChangeArrowheads="1"/>
            </p:cNvPicPr>
            <p:nvPr/>
          </p:nvPicPr>
          <p:blipFill>
            <a:blip r:embed="rId3" cstate="print"/>
            <a:srcRect/>
            <a:stretch>
              <a:fillRect/>
            </a:stretch>
          </p:blipFill>
          <p:spPr bwMode="auto">
            <a:xfrm>
              <a:off x="5314009" y="4833712"/>
              <a:ext cx="577208" cy="76155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1722493" y="4462190"/>
              <a:ext cx="3655650" cy="743043"/>
            </a:xfrm>
            <a:prstGeom prst="rect">
              <a:avLst/>
            </a:prstGeom>
            <a:noFill/>
          </p:spPr>
        </p:pic>
        <p:sp>
          <p:nvSpPr>
            <p:cNvPr id="47" name="Text Box 30"/>
            <p:cNvSpPr txBox="1">
              <a:spLocks noChangeArrowheads="1"/>
            </p:cNvSpPr>
            <p:nvPr/>
          </p:nvSpPr>
          <p:spPr bwMode="auto">
            <a:xfrm>
              <a:off x="2111384" y="4734254"/>
              <a:ext cx="894101" cy="252185"/>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a:solidFill>
                    <a:schemeClr val="bg1"/>
                  </a:solidFill>
                </a:rPr>
                <a:t>10.10.10.1</a:t>
              </a:r>
            </a:p>
          </p:txBody>
        </p:sp>
        <p:sp>
          <p:nvSpPr>
            <p:cNvPr id="48" name="Text Box 31"/>
            <p:cNvSpPr txBox="1">
              <a:spLocks noChangeArrowheads="1"/>
            </p:cNvSpPr>
            <p:nvPr/>
          </p:nvSpPr>
          <p:spPr bwMode="auto">
            <a:xfrm>
              <a:off x="4256682" y="4712762"/>
              <a:ext cx="881276" cy="250097"/>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20.20.20.1</a:t>
              </a:r>
              <a:endParaRPr lang="en-US" sz="1400" b="1" dirty="0">
                <a:solidFill>
                  <a:schemeClr val="bg1"/>
                </a:solidFill>
              </a:endParaRPr>
            </a:p>
          </p:txBody>
        </p:sp>
        <p:pic>
          <p:nvPicPr>
            <p:cNvPr id="49"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1850761" y="5081393"/>
              <a:ext cx="3527382" cy="743043"/>
            </a:xfrm>
            <a:prstGeom prst="rect">
              <a:avLst/>
            </a:prstGeom>
            <a:noFill/>
          </p:spPr>
        </p:pic>
        <p:sp>
          <p:nvSpPr>
            <p:cNvPr id="50" name="Text Box 32"/>
            <p:cNvSpPr txBox="1">
              <a:spLocks noChangeArrowheads="1"/>
            </p:cNvSpPr>
            <p:nvPr/>
          </p:nvSpPr>
          <p:spPr bwMode="auto">
            <a:xfrm>
              <a:off x="2235567" y="5363016"/>
              <a:ext cx="881276" cy="250097"/>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30.30.30.1</a:t>
              </a:r>
              <a:endParaRPr lang="en-US" sz="1400" b="1" dirty="0">
                <a:solidFill>
                  <a:schemeClr val="bg1"/>
                </a:solidFill>
              </a:endParaRPr>
            </a:p>
          </p:txBody>
        </p:sp>
        <p:sp>
          <p:nvSpPr>
            <p:cNvPr id="51" name="Text Box 33"/>
            <p:cNvSpPr txBox="1">
              <a:spLocks noChangeAspect="1" noChangeArrowheads="1"/>
            </p:cNvSpPr>
            <p:nvPr/>
          </p:nvSpPr>
          <p:spPr bwMode="auto">
            <a:xfrm>
              <a:off x="4233918" y="5329074"/>
              <a:ext cx="881276" cy="250097"/>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40.40.40.1</a:t>
              </a:r>
              <a:endParaRPr lang="en-US" sz="1400" b="1" dirty="0">
                <a:solidFill>
                  <a:schemeClr val="bg1"/>
                </a:solidFill>
              </a:endParaRPr>
            </a:p>
          </p:txBody>
        </p:sp>
        <p:pic>
          <p:nvPicPr>
            <p:cNvPr id="26" name="Picture 5" descr="C:\Users\ahmedb\AppData\Local\Microsoft\Windows\Temporary Internet Files\Content.IE5\BC8UWAS7\MCj04242020000[1].wmf"/>
            <p:cNvPicPr>
              <a:picLocks noChangeAspect="1" noChangeArrowheads="1"/>
            </p:cNvPicPr>
            <p:nvPr/>
          </p:nvPicPr>
          <p:blipFill>
            <a:blip r:embed="rId5"/>
            <a:srcRect/>
            <a:stretch>
              <a:fillRect/>
            </a:stretch>
          </p:blipFill>
          <p:spPr bwMode="auto">
            <a:xfrm>
              <a:off x="3214012" y="4524111"/>
              <a:ext cx="367298" cy="615135"/>
            </a:xfrm>
            <a:prstGeom prst="rect">
              <a:avLst/>
            </a:prstGeom>
            <a:noFill/>
          </p:spPr>
        </p:pic>
        <p:pic>
          <p:nvPicPr>
            <p:cNvPr id="27" name="Picture 5" descr="C:\Users\ahmedb\AppData\Local\Microsoft\Windows\Temporary Internet Files\Content.IE5\BC8UWAS7\MCj04242020000[1].wmf"/>
            <p:cNvPicPr>
              <a:picLocks noChangeAspect="1" noChangeArrowheads="1"/>
            </p:cNvPicPr>
            <p:nvPr/>
          </p:nvPicPr>
          <p:blipFill>
            <a:blip r:embed="rId5"/>
            <a:srcRect/>
            <a:stretch>
              <a:fillRect/>
            </a:stretch>
          </p:blipFill>
          <p:spPr bwMode="auto">
            <a:xfrm>
              <a:off x="3646519" y="5120647"/>
              <a:ext cx="367298" cy="615135"/>
            </a:xfrm>
            <a:prstGeom prst="rect">
              <a:avLst/>
            </a:prstGeom>
            <a:noFill/>
          </p:spPr>
        </p:pic>
      </p:grpSp>
      <p:pic>
        <p:nvPicPr>
          <p:cNvPr id="21" name="Picture 8"/>
          <p:cNvPicPr>
            <a:picLocks noChangeAspect="1" noChangeArrowheads="1"/>
          </p:cNvPicPr>
          <p:nvPr/>
        </p:nvPicPr>
        <p:blipFill>
          <a:blip r:embed="rId6"/>
          <a:srcRect/>
          <a:stretch>
            <a:fillRect/>
          </a:stretch>
        </p:blipFill>
        <p:spPr bwMode="auto">
          <a:xfrm>
            <a:off x="4038600" y="1905000"/>
            <a:ext cx="4924425" cy="1123950"/>
          </a:xfrm>
          <a:prstGeom prst="rect">
            <a:avLst/>
          </a:prstGeom>
          <a:noFill/>
          <a:ln w="9525">
            <a:noFill/>
            <a:miter lim="800000"/>
            <a:headEnd/>
            <a:tailEnd/>
          </a:ln>
          <a:effectLst/>
        </p:spPr>
      </p:pic>
      <p:pic>
        <p:nvPicPr>
          <p:cNvPr id="22" name="Picture 10"/>
          <p:cNvPicPr>
            <a:picLocks noChangeAspect="1" noChangeArrowheads="1"/>
          </p:cNvPicPr>
          <p:nvPr/>
        </p:nvPicPr>
        <p:blipFill>
          <a:blip r:embed="rId7"/>
          <a:srcRect/>
          <a:stretch>
            <a:fillRect/>
          </a:stretch>
        </p:blipFill>
        <p:spPr bwMode="auto">
          <a:xfrm>
            <a:off x="4038600" y="3193829"/>
            <a:ext cx="4915721" cy="10477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p:txBody>
          <a:bodyPr/>
          <a:lstStyle/>
          <a:p>
            <a:pPr eaLnBrk="1" hangingPunct="1">
              <a:defRPr/>
            </a:pPr>
            <a:r>
              <a:rPr lang="en-US" dirty="0" smtClean="0"/>
              <a:t>Enhanced Dependencies – OR</a:t>
            </a:r>
          </a:p>
        </p:txBody>
      </p:sp>
      <p:sp>
        <p:nvSpPr>
          <p:cNvPr id="323587" name="Rectangle 3"/>
          <p:cNvSpPr>
            <a:spLocks noGrp="1" noChangeArrowheads="1"/>
          </p:cNvSpPr>
          <p:nvPr>
            <p:ph idx="1"/>
          </p:nvPr>
        </p:nvSpPr>
        <p:spPr>
          <a:xfrm>
            <a:off x="199690" y="1077415"/>
            <a:ext cx="8589429" cy="1163395"/>
          </a:xfrm>
        </p:spPr>
        <p:txBody>
          <a:bodyPr/>
          <a:lstStyle/>
          <a:p>
            <a:pPr eaLnBrk="1" hangingPunct="1">
              <a:defRPr/>
            </a:pPr>
            <a:r>
              <a:rPr lang="en-US" sz="2800" dirty="0" smtClean="0"/>
              <a:t>Network Name resource stays up if either </a:t>
            </a:r>
            <a:br>
              <a:rPr lang="en-US" sz="2800" dirty="0" smtClean="0"/>
            </a:br>
            <a:r>
              <a:rPr lang="en-US" sz="2800" dirty="0" smtClean="0"/>
              <a:t>IP Address Resource A </a:t>
            </a:r>
            <a:r>
              <a:rPr lang="en-US" sz="2800" b="1" dirty="0" smtClean="0">
                <a:solidFill>
                  <a:srgbClr val="FFC000"/>
                </a:solidFill>
              </a:rPr>
              <a:t>OR</a:t>
            </a:r>
            <a:r>
              <a:rPr lang="en-US" sz="2800" b="1" dirty="0" smtClean="0">
                <a:solidFill>
                  <a:schemeClr val="accent3"/>
                </a:solidFill>
              </a:rPr>
              <a:t> </a:t>
            </a:r>
            <a:r>
              <a:rPr lang="en-US" sz="2800" dirty="0" smtClean="0"/>
              <a:t>IP Address Resource B is up</a:t>
            </a:r>
          </a:p>
        </p:txBody>
      </p:sp>
      <p:pic>
        <p:nvPicPr>
          <p:cNvPr id="34824" name="Picture 33" descr="arrow 0 blue arrow 8"/>
          <p:cNvPicPr>
            <a:picLocks noChangeAspect="1" noChangeArrowheads="1"/>
          </p:cNvPicPr>
          <p:nvPr/>
        </p:nvPicPr>
        <p:blipFill>
          <a:blip r:embed="rId3"/>
          <a:srcRect/>
          <a:stretch>
            <a:fillRect/>
          </a:stretch>
        </p:blipFill>
        <p:spPr bwMode="auto">
          <a:xfrm rot="5386452" flipH="1">
            <a:off x="6025922" y="3131614"/>
            <a:ext cx="837255" cy="550863"/>
          </a:xfrm>
          <a:prstGeom prst="rect">
            <a:avLst/>
          </a:prstGeom>
          <a:noFill/>
          <a:ln w="9525">
            <a:noFill/>
            <a:miter lim="800000"/>
            <a:headEnd/>
            <a:tailEnd/>
          </a:ln>
        </p:spPr>
      </p:pic>
      <p:pic>
        <p:nvPicPr>
          <p:cNvPr id="34825" name="Picture 34" descr="arrow 0 blue arrow 8"/>
          <p:cNvPicPr>
            <a:picLocks noChangeAspect="1" noChangeArrowheads="1"/>
          </p:cNvPicPr>
          <p:nvPr/>
        </p:nvPicPr>
        <p:blipFill>
          <a:blip r:embed="rId3"/>
          <a:srcRect/>
          <a:stretch>
            <a:fillRect/>
          </a:stretch>
        </p:blipFill>
        <p:spPr bwMode="auto">
          <a:xfrm rot="5386452" flipH="1">
            <a:off x="2368322" y="3131614"/>
            <a:ext cx="837255" cy="550863"/>
          </a:xfrm>
          <a:prstGeom prst="rect">
            <a:avLst/>
          </a:prstGeom>
          <a:noFill/>
          <a:ln w="9525">
            <a:noFill/>
            <a:miter lim="800000"/>
            <a:headEnd/>
            <a:tailEnd/>
          </a:ln>
        </p:spPr>
      </p:pic>
      <p:grpSp>
        <p:nvGrpSpPr>
          <p:cNvPr id="5" name="Group 29"/>
          <p:cNvGrpSpPr/>
          <p:nvPr/>
        </p:nvGrpSpPr>
        <p:grpSpPr>
          <a:xfrm>
            <a:off x="4299780" y="3299457"/>
            <a:ext cx="738908" cy="301257"/>
            <a:chOff x="4226210" y="5095875"/>
            <a:chExt cx="738908" cy="301257"/>
          </a:xfrm>
          <a:solidFill>
            <a:srgbClr val="3D3D5D"/>
          </a:solidFill>
        </p:grpSpPr>
        <p:sp>
          <p:nvSpPr>
            <p:cNvPr id="27" name="Line Callout 1 (Border and Accent Bar) 26"/>
            <p:cNvSpPr/>
            <p:nvPr/>
          </p:nvSpPr>
          <p:spPr bwMode="auto">
            <a:xfrm flipH="1">
              <a:off x="4226210" y="5095875"/>
              <a:ext cx="738908" cy="301257"/>
            </a:xfrm>
            <a:prstGeom prst="accentBorderCallout1">
              <a:avLst>
                <a:gd name="adj1" fmla="val 48260"/>
                <a:gd name="adj2" fmla="val 110261"/>
                <a:gd name="adj3" fmla="val 44994"/>
                <a:gd name="adj4" fmla="val 282380"/>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endParaRPr lang="en-US" sz="1500" dirty="0" smtClean="0">
                <a:solidFill>
                  <a:schemeClr val="tx1"/>
                </a:solidFill>
                <a:effectLst>
                  <a:outerShdw blurRad="38100" dist="38100" dir="2700000" algn="tl">
                    <a:srgbClr val="000000">
                      <a:alpha val="43137"/>
                    </a:srgbClr>
                  </a:outerShdw>
                </a:effectLst>
              </a:endParaRPr>
            </a:p>
          </p:txBody>
        </p:sp>
        <p:sp>
          <p:nvSpPr>
            <p:cNvPr id="26" name="Line Callout 1 (Border and Accent Bar) 25"/>
            <p:cNvSpPr/>
            <p:nvPr/>
          </p:nvSpPr>
          <p:spPr bwMode="auto">
            <a:xfrm>
              <a:off x="4226210" y="5095875"/>
              <a:ext cx="738908" cy="301257"/>
            </a:xfrm>
            <a:prstGeom prst="accentBorderCallout1">
              <a:avLst>
                <a:gd name="adj1" fmla="val 48260"/>
                <a:gd name="adj2" fmla="val 110261"/>
                <a:gd name="adj3" fmla="val 50227"/>
                <a:gd name="adj4" fmla="val 26531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OR</a:t>
              </a:r>
            </a:p>
          </p:txBody>
        </p:sp>
      </p:grpSp>
      <p:pic>
        <p:nvPicPr>
          <p:cNvPr id="139265" name="Picture 1"/>
          <p:cNvPicPr>
            <a:picLocks noChangeAspect="1" noChangeArrowheads="1"/>
          </p:cNvPicPr>
          <p:nvPr/>
        </p:nvPicPr>
        <p:blipFill>
          <a:blip r:embed="rId4"/>
          <a:srcRect/>
          <a:stretch>
            <a:fillRect/>
          </a:stretch>
        </p:blipFill>
        <p:spPr bwMode="auto">
          <a:xfrm>
            <a:off x="2048652" y="4651544"/>
            <a:ext cx="5053897" cy="20788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Rounded Rectangle 19"/>
          <p:cNvSpPr/>
          <p:nvPr/>
        </p:nvSpPr>
        <p:spPr bwMode="auto">
          <a:xfrm>
            <a:off x="1450804" y="2505808"/>
            <a:ext cx="6347973" cy="52753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Network Name resource</a:t>
            </a:r>
          </a:p>
        </p:txBody>
      </p:sp>
      <p:sp>
        <p:nvSpPr>
          <p:cNvPr id="22" name="Rounded Rectangle 21"/>
          <p:cNvSpPr/>
          <p:nvPr/>
        </p:nvSpPr>
        <p:spPr bwMode="auto">
          <a:xfrm>
            <a:off x="1480123" y="3836377"/>
            <a:ext cx="2599518" cy="674077"/>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IP Address </a:t>
            </a:r>
          </a:p>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Resource A</a:t>
            </a:r>
          </a:p>
        </p:txBody>
      </p:sp>
      <p:sp>
        <p:nvSpPr>
          <p:cNvPr id="23" name="Rounded Rectangle 22"/>
          <p:cNvSpPr/>
          <p:nvPr/>
        </p:nvSpPr>
        <p:spPr bwMode="auto">
          <a:xfrm>
            <a:off x="5149323" y="3839313"/>
            <a:ext cx="2599518" cy="674077"/>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IP Address </a:t>
            </a:r>
          </a:p>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Resource B</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3" name="Oval 13"/>
          <p:cNvSpPr>
            <a:spLocks noChangeArrowheads="1"/>
          </p:cNvSpPr>
          <p:nvPr/>
        </p:nvSpPr>
        <p:spPr bwMode="auto">
          <a:xfrm>
            <a:off x="571445" y="4670422"/>
            <a:ext cx="1385446" cy="1979757"/>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83" name="Oval 3"/>
          <p:cNvSpPr>
            <a:spLocks noChangeArrowheads="1"/>
          </p:cNvSpPr>
          <p:nvPr/>
        </p:nvSpPr>
        <p:spPr bwMode="auto">
          <a:xfrm>
            <a:off x="2580874" y="4669652"/>
            <a:ext cx="1377950" cy="20256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92" name="Rectangle 12"/>
          <p:cNvSpPr>
            <a:spLocks noGrp="1" noChangeArrowheads="1"/>
          </p:cNvSpPr>
          <p:nvPr>
            <p:ph type="title"/>
          </p:nvPr>
        </p:nvSpPr>
        <p:spPr/>
        <p:txBody>
          <a:bodyPr/>
          <a:lstStyle/>
          <a:p>
            <a:r>
              <a:rPr lang="en-US" dirty="0" smtClean="0"/>
              <a:t>Client Reconnect Considerations</a:t>
            </a:r>
            <a:endParaRPr sz="3300" dirty="0">
              <a:solidFill>
                <a:schemeClr val="tx1"/>
              </a:solidFill>
            </a:endParaRPr>
          </a:p>
        </p:txBody>
      </p:sp>
      <p:sp>
        <p:nvSpPr>
          <p:cNvPr id="27" name="Content Placeholder 2"/>
          <p:cNvSpPr>
            <a:spLocks noGrp="1"/>
          </p:cNvSpPr>
          <p:nvPr>
            <p:ph idx="1"/>
          </p:nvPr>
        </p:nvSpPr>
        <p:spPr>
          <a:xfrm>
            <a:off x="381000" y="1066800"/>
            <a:ext cx="8382000" cy="1973561"/>
          </a:xfrm>
        </p:spPr>
        <p:txBody>
          <a:bodyPr/>
          <a:lstStyle/>
          <a:p>
            <a:r>
              <a:rPr lang="en-US" sz="2800" dirty="0" smtClean="0"/>
              <a:t>Nodes in dissimilar subnets</a:t>
            </a:r>
          </a:p>
          <a:p>
            <a:r>
              <a:rPr lang="en-US" sz="2800" dirty="0" smtClean="0"/>
              <a:t>Failover changes resource’s IP Address</a:t>
            </a:r>
          </a:p>
          <a:p>
            <a:r>
              <a:rPr lang="en-US" sz="2800" dirty="0" smtClean="0"/>
              <a:t>Clients need that new IP Address from DNS to reconnect</a:t>
            </a:r>
          </a:p>
        </p:txBody>
      </p:sp>
      <p:sp>
        <p:nvSpPr>
          <p:cNvPr id="788510" name="Text Box 30"/>
          <p:cNvSpPr txBox="1">
            <a:spLocks noChangeArrowheads="1"/>
          </p:cNvSpPr>
          <p:nvPr/>
        </p:nvSpPr>
        <p:spPr bwMode="auto">
          <a:xfrm>
            <a:off x="644969" y="4927458"/>
            <a:ext cx="120846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10.10.10.111</a:t>
            </a:r>
            <a:endParaRPr lang="en-US" sz="1400" b="1" dirty="0">
              <a:effectLst>
                <a:outerShdw blurRad="38100" dist="38100" dir="2700000" algn="tl">
                  <a:srgbClr val="000000"/>
                </a:outerShdw>
              </a:effectLst>
            </a:endParaRPr>
          </a:p>
        </p:txBody>
      </p:sp>
      <p:sp>
        <p:nvSpPr>
          <p:cNvPr id="788511" name="Text Box 31"/>
          <p:cNvSpPr txBox="1">
            <a:spLocks noChangeArrowheads="1"/>
          </p:cNvSpPr>
          <p:nvPr/>
        </p:nvSpPr>
        <p:spPr bwMode="auto">
          <a:xfrm>
            <a:off x="2650273" y="4928616"/>
            <a:ext cx="122821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20.20.20.222</a:t>
            </a:r>
            <a:endParaRPr lang="en-US" sz="1400" b="1" dirty="0">
              <a:effectLst>
                <a:outerShdw blurRad="38100" dist="38100" dir="2700000" algn="tl">
                  <a:srgbClr val="000000"/>
                </a:outerShdw>
              </a:effectLst>
            </a:endParaRPr>
          </a:p>
        </p:txBody>
      </p:sp>
      <p:graphicFrame>
        <p:nvGraphicFramePr>
          <p:cNvPr id="79877" name="Object 5"/>
          <p:cNvGraphicFramePr>
            <a:graphicFrameLocks noChangeAspect="1"/>
          </p:cNvGraphicFramePr>
          <p:nvPr/>
        </p:nvGraphicFramePr>
        <p:xfrm>
          <a:off x="1842684" y="2759860"/>
          <a:ext cx="849313" cy="1105958"/>
        </p:xfrm>
        <a:graphic>
          <a:graphicData uri="http://schemas.openxmlformats.org/presentationml/2006/ole">
            <p:oleObj spid="_x0000_s1026" name="Visio" r:id="rId4" imgW="751522" imgH="981075" progId="">
              <p:embed/>
            </p:oleObj>
          </a:graphicData>
        </a:graphic>
      </p:graphicFrame>
      <p:graphicFrame>
        <p:nvGraphicFramePr>
          <p:cNvPr id="79878" name="Object 6"/>
          <p:cNvGraphicFramePr>
            <a:graphicFrameLocks noChangeAspect="1"/>
          </p:cNvGraphicFramePr>
          <p:nvPr/>
        </p:nvGraphicFramePr>
        <p:xfrm>
          <a:off x="6472893" y="2678445"/>
          <a:ext cx="849313" cy="1105958"/>
        </p:xfrm>
        <a:graphic>
          <a:graphicData uri="http://schemas.openxmlformats.org/presentationml/2006/ole">
            <p:oleObj spid="_x0000_s1027" name="Visio" r:id="rId5" imgW="751522" imgH="981075" progId="">
              <p:embed/>
            </p:oleObj>
          </a:graphicData>
        </a:graphic>
      </p:graphicFrame>
      <p:sp>
        <p:nvSpPr>
          <p:cNvPr id="30" name="TextBox 29"/>
          <p:cNvSpPr txBox="1"/>
          <p:nvPr/>
        </p:nvSpPr>
        <p:spPr>
          <a:xfrm>
            <a:off x="457200" y="3048000"/>
            <a:ext cx="1512396" cy="338550"/>
          </a:xfrm>
          <a:prstGeom prst="rect">
            <a:avLst/>
          </a:prstGeom>
        </p:spPr>
        <p:txBody>
          <a:bodyPr wrap="none" lIns="76197" tIns="38098" rIns="76197" bIns="38098" rtlCol="0">
            <a:spAutoFit/>
          </a:bodyPr>
          <a:lstStyle/>
          <a:p>
            <a:pPr>
              <a:buNone/>
            </a:pPr>
            <a:r>
              <a:rPr lang="en-US" sz="1700" dirty="0" smtClean="0"/>
              <a:t>DNS Server 1</a:t>
            </a:r>
          </a:p>
        </p:txBody>
      </p:sp>
      <p:sp>
        <p:nvSpPr>
          <p:cNvPr id="31" name="TextBox 30"/>
          <p:cNvSpPr txBox="1"/>
          <p:nvPr/>
        </p:nvSpPr>
        <p:spPr>
          <a:xfrm>
            <a:off x="7239000" y="2861850"/>
            <a:ext cx="1500405" cy="338550"/>
          </a:xfrm>
          <a:prstGeom prst="rect">
            <a:avLst/>
          </a:prstGeom>
        </p:spPr>
        <p:txBody>
          <a:bodyPr wrap="none" lIns="76197" tIns="38098" rIns="76197" bIns="38098" rtlCol="0">
            <a:spAutoFit/>
          </a:bodyPr>
          <a:lstStyle/>
          <a:p>
            <a:pPr>
              <a:buNone/>
            </a:pPr>
            <a:r>
              <a:rPr lang="en-US" sz="1700" dirty="0" smtClean="0"/>
              <a:t>DNS Server 2</a:t>
            </a:r>
          </a:p>
        </p:txBody>
      </p:sp>
      <p:sp>
        <p:nvSpPr>
          <p:cNvPr id="35" name="Right Arrow 34"/>
          <p:cNvSpPr/>
          <p:nvPr/>
        </p:nvSpPr>
        <p:spPr bwMode="auto">
          <a:xfrm>
            <a:off x="2735774" y="3267864"/>
            <a:ext cx="3663757" cy="16933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37" name="TextBox 36"/>
          <p:cNvSpPr txBox="1"/>
          <p:nvPr/>
        </p:nvSpPr>
        <p:spPr>
          <a:xfrm>
            <a:off x="3848357" y="2970787"/>
            <a:ext cx="1705910" cy="338550"/>
          </a:xfrm>
          <a:prstGeom prst="rect">
            <a:avLst/>
          </a:prstGeom>
        </p:spPr>
        <p:txBody>
          <a:bodyPr wrap="none" lIns="76197" tIns="38098" rIns="76197" bIns="38098" rtlCol="0">
            <a:spAutoFit/>
          </a:bodyPr>
          <a:lstStyle/>
          <a:p>
            <a:pPr>
              <a:buNone/>
            </a:pPr>
            <a:r>
              <a:rPr lang="en-US" sz="1700" dirty="0" smtClean="0">
                <a:solidFill>
                  <a:srgbClr val="FFFFFF"/>
                </a:solidFill>
              </a:rPr>
              <a:t>DNS Replication</a:t>
            </a:r>
          </a:p>
        </p:txBody>
      </p:sp>
      <p:sp>
        <p:nvSpPr>
          <p:cNvPr id="44" name="Right Arrow 43"/>
          <p:cNvSpPr/>
          <p:nvPr/>
        </p:nvSpPr>
        <p:spPr bwMode="auto">
          <a:xfrm rot="5400000" flipV="1">
            <a:off x="6371457" y="428073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6" name="TextBox 45"/>
          <p:cNvSpPr txBox="1"/>
          <p:nvPr/>
        </p:nvSpPr>
        <p:spPr>
          <a:xfrm>
            <a:off x="7065994" y="4343750"/>
            <a:ext cx="2078005" cy="338550"/>
          </a:xfrm>
          <a:prstGeom prst="rect">
            <a:avLst/>
          </a:prstGeom>
        </p:spPr>
        <p:txBody>
          <a:bodyPr wrap="square" lIns="76197" tIns="38098" rIns="76197" bIns="38098" rtlCol="0">
            <a:spAutoFit/>
          </a:bodyPr>
          <a:lstStyle/>
          <a:p>
            <a:pPr>
              <a:buNone/>
            </a:pPr>
            <a:r>
              <a:rPr lang="en-US" sz="1700" dirty="0" smtClean="0">
                <a:solidFill>
                  <a:srgbClr val="FFFFFF"/>
                </a:solidFill>
              </a:rPr>
              <a:t>Record Updated</a:t>
            </a:r>
          </a:p>
        </p:txBody>
      </p:sp>
      <p:pic>
        <p:nvPicPr>
          <p:cNvPr id="24" name="Picture 12" descr="D:\Pennie's documents\Images for TechEd06\Hardware_Imagery\Folder.png"/>
          <p:cNvPicPr>
            <a:picLocks noChangeAspect="1" noChangeArrowheads="1"/>
          </p:cNvPicPr>
          <p:nvPr/>
        </p:nvPicPr>
        <p:blipFill>
          <a:blip r:embed="rId6" cstate="print"/>
          <a:srcRect/>
          <a:stretch>
            <a:fillRect/>
          </a:stretch>
        </p:blipFill>
        <p:spPr bwMode="auto">
          <a:xfrm>
            <a:off x="945147" y="4176732"/>
            <a:ext cx="573017" cy="766935"/>
          </a:xfrm>
          <a:prstGeom prst="rect">
            <a:avLst/>
          </a:prstGeom>
          <a:noFill/>
        </p:spPr>
      </p:pic>
      <p:pic>
        <p:nvPicPr>
          <p:cNvPr id="33" name="Picture 37" descr="large-arrow"/>
          <p:cNvPicPr>
            <a:picLocks noChangeAspect="1" noChangeArrowheads="1"/>
          </p:cNvPicPr>
          <p:nvPr/>
        </p:nvPicPr>
        <p:blipFill>
          <a:blip r:embed="rId7"/>
          <a:srcRect/>
          <a:stretch>
            <a:fillRect/>
          </a:stretch>
        </p:blipFill>
        <p:spPr bwMode="auto">
          <a:xfrm>
            <a:off x="1002472" y="4387273"/>
            <a:ext cx="2255213" cy="556394"/>
          </a:xfrm>
          <a:prstGeom prst="rect">
            <a:avLst/>
          </a:prstGeom>
          <a:noFill/>
        </p:spPr>
      </p:pic>
      <p:sp>
        <p:nvSpPr>
          <p:cNvPr id="25" name="Right Arrow 24"/>
          <p:cNvSpPr/>
          <p:nvPr/>
        </p:nvSpPr>
        <p:spPr bwMode="auto">
          <a:xfrm rot="8016123" flipH="1">
            <a:off x="1032580" y="4126299"/>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26" name="TextBox 25"/>
          <p:cNvSpPr txBox="1"/>
          <p:nvPr/>
        </p:nvSpPr>
        <p:spPr>
          <a:xfrm>
            <a:off x="72314" y="3724341"/>
            <a:ext cx="1626273" cy="338550"/>
          </a:xfrm>
          <a:prstGeom prst="rect">
            <a:avLst/>
          </a:prstGeom>
        </p:spPr>
        <p:txBody>
          <a:bodyPr wrap="none" lIns="76197" tIns="38098" rIns="76197" bIns="38098" rtlCol="0">
            <a:spAutoFit/>
          </a:bodyPr>
          <a:lstStyle/>
          <a:p>
            <a:pPr>
              <a:buNone/>
            </a:pPr>
            <a:r>
              <a:rPr lang="en-US" sz="1700" dirty="0" smtClean="0">
                <a:solidFill>
                  <a:srgbClr val="FFFFFF"/>
                </a:solidFill>
              </a:rPr>
              <a:t>Record Created</a:t>
            </a:r>
          </a:p>
        </p:txBody>
      </p:sp>
      <p:sp>
        <p:nvSpPr>
          <p:cNvPr id="28" name="TextBox 27"/>
          <p:cNvSpPr txBox="1"/>
          <p:nvPr/>
        </p:nvSpPr>
        <p:spPr>
          <a:xfrm>
            <a:off x="7065994" y="4061032"/>
            <a:ext cx="2078005" cy="338550"/>
          </a:xfrm>
          <a:prstGeom prst="rect">
            <a:avLst/>
          </a:prstGeom>
        </p:spPr>
        <p:txBody>
          <a:bodyPr wrap="square" lIns="76197" tIns="38098" rIns="76197" bIns="38098" rtlCol="0">
            <a:spAutoFit/>
          </a:bodyPr>
          <a:lstStyle/>
          <a:p>
            <a:r>
              <a:rPr lang="en-US" sz="1700" dirty="0" smtClean="0">
                <a:solidFill>
                  <a:srgbClr val="FFFFFF"/>
                </a:solidFill>
              </a:rPr>
              <a:t>Record Obtained</a:t>
            </a:r>
          </a:p>
        </p:txBody>
      </p:sp>
      <p:sp>
        <p:nvSpPr>
          <p:cNvPr id="32" name="TextBox 31"/>
          <p:cNvSpPr txBox="1"/>
          <p:nvPr/>
        </p:nvSpPr>
        <p:spPr>
          <a:xfrm>
            <a:off x="6147474" y="5863342"/>
            <a:ext cx="1832547" cy="338550"/>
          </a:xfrm>
          <a:prstGeom prst="rect">
            <a:avLst/>
          </a:prstGeom>
        </p:spPr>
        <p:txBody>
          <a:bodyPr wrap="none" lIns="76197" tIns="38098" rIns="76197" bIns="38098" rtlCol="0">
            <a:spAutoFit/>
          </a:bodyPr>
          <a:lstStyle/>
          <a:p>
            <a:pPr>
              <a:buNone/>
            </a:pPr>
            <a:r>
              <a:rPr lang="en-US" sz="1700" dirty="0" smtClean="0">
                <a:solidFill>
                  <a:srgbClr val="FFFFFF"/>
                </a:solidFill>
              </a:rPr>
              <a:t>FS = 10.10.10.111</a:t>
            </a:r>
          </a:p>
        </p:txBody>
      </p:sp>
      <p:sp>
        <p:nvSpPr>
          <p:cNvPr id="34" name="Right Arrow 33"/>
          <p:cNvSpPr/>
          <p:nvPr/>
        </p:nvSpPr>
        <p:spPr bwMode="auto">
          <a:xfrm rot="13583877">
            <a:off x="2248242" y="412629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5" name="TextBox 44"/>
          <p:cNvSpPr txBox="1"/>
          <p:nvPr/>
        </p:nvSpPr>
        <p:spPr>
          <a:xfrm>
            <a:off x="2827244" y="3826896"/>
            <a:ext cx="1710912" cy="338550"/>
          </a:xfrm>
          <a:prstGeom prst="rect">
            <a:avLst/>
          </a:prstGeom>
        </p:spPr>
        <p:txBody>
          <a:bodyPr wrap="none" lIns="76197" tIns="38098" rIns="76197" bIns="38098" rtlCol="0">
            <a:spAutoFit/>
          </a:bodyPr>
          <a:lstStyle/>
          <a:p>
            <a:r>
              <a:rPr lang="en-US" sz="1700" dirty="0" smtClean="0">
                <a:solidFill>
                  <a:srgbClr val="FFFFFF"/>
                </a:solidFill>
              </a:rPr>
              <a:t>Record Updated</a:t>
            </a:r>
          </a:p>
        </p:txBody>
      </p:sp>
      <p:sp>
        <p:nvSpPr>
          <p:cNvPr id="36" name="TextBox 35"/>
          <p:cNvSpPr txBox="1"/>
          <p:nvPr/>
        </p:nvSpPr>
        <p:spPr>
          <a:xfrm>
            <a:off x="6157980" y="5867400"/>
            <a:ext cx="1832547" cy="338550"/>
          </a:xfrm>
          <a:prstGeom prst="rect">
            <a:avLst/>
          </a:prstGeom>
        </p:spPr>
        <p:txBody>
          <a:bodyPr wrap="none" lIns="76197" tIns="38098" rIns="76197" bIns="38098" rtlCol="0">
            <a:spAutoFit/>
          </a:bodyPr>
          <a:lstStyle/>
          <a:p>
            <a:pPr>
              <a:buNone/>
            </a:pPr>
            <a:r>
              <a:rPr lang="en-US" sz="1700" dirty="0" smtClean="0">
                <a:solidFill>
                  <a:srgbClr val="FFFFFF"/>
                </a:solidFill>
              </a:rPr>
              <a:t>FS = 20.20.20.222</a:t>
            </a:r>
          </a:p>
        </p:txBody>
      </p:sp>
      <p:sp>
        <p:nvSpPr>
          <p:cNvPr id="29" name="Text Box 19"/>
          <p:cNvSpPr txBox="1">
            <a:spLocks noChangeArrowheads="1"/>
          </p:cNvSpPr>
          <p:nvPr/>
        </p:nvSpPr>
        <p:spPr bwMode="auto">
          <a:xfrm>
            <a:off x="919959" y="6170652"/>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38" name="Text Box 19"/>
          <p:cNvSpPr txBox="1">
            <a:spLocks noChangeArrowheads="1"/>
          </p:cNvSpPr>
          <p:nvPr/>
        </p:nvSpPr>
        <p:spPr bwMode="auto">
          <a:xfrm>
            <a:off x="2926662" y="6170652"/>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t>
            </a:r>
            <a:r>
              <a:rPr lang="en-US" sz="1600" dirty="0" smtClean="0">
                <a:effectLst>
                  <a:outerShdw blurRad="38100" dist="38100" dir="2700000" algn="tl">
                    <a:srgbClr val="000000"/>
                  </a:outerShdw>
                </a:effectLst>
                <a:latin typeface="Franklin Gothic Medium" pitchFamily="34" charset="0"/>
              </a:rPr>
              <a:t>B</a:t>
            </a:r>
            <a:endParaRPr lang="en-US" sz="1600" dirty="0">
              <a:effectLst>
                <a:outerShdw blurRad="38100" dist="38100" dir="2700000" algn="tl">
                  <a:srgbClr val="000000"/>
                </a:outerShdw>
              </a:effectLst>
              <a:latin typeface="Franklin Gothic Medium" pitchFamily="34" charset="0"/>
            </a:endParaRPr>
          </a:p>
        </p:txBody>
      </p:sp>
      <p:pic>
        <p:nvPicPr>
          <p:cNvPr id="39" name="Rectangle 24598" descr="Server"/>
          <p:cNvPicPr>
            <a:picLocks noChangeAspect="1" noChangeArrowheads="1"/>
          </p:cNvPicPr>
          <p:nvPr/>
        </p:nvPicPr>
        <p:blipFill>
          <a:blip r:embed="rId8" cstate="print"/>
          <a:srcRect/>
          <a:stretch>
            <a:fillRect/>
          </a:stretch>
        </p:blipFill>
        <p:spPr bwMode="auto">
          <a:xfrm>
            <a:off x="29718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Rectangle 24598" descr="Server"/>
          <p:cNvPicPr>
            <a:picLocks noChangeAspect="1" noChangeArrowheads="1"/>
          </p:cNvPicPr>
          <p:nvPr/>
        </p:nvPicPr>
        <p:blipFill>
          <a:blip r:embed="rId8" cstate="print"/>
          <a:srcRect/>
          <a:stretch>
            <a:fillRect/>
          </a:stretch>
        </p:blipFill>
        <p:spPr bwMode="auto">
          <a:xfrm>
            <a:off x="9906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3" descr="\\eventsql\dvd\Online_ART\DVD_ART34\Artwork_Imagery\Icons - Illustrations\_WINDOWS VISTA ICONS\Laptop notebook mobility pc.png"/>
          <p:cNvPicPr>
            <a:picLocks noChangeAspect="1" noChangeArrowheads="1"/>
          </p:cNvPicPr>
          <p:nvPr/>
        </p:nvPicPr>
        <p:blipFill>
          <a:blip r:embed="rId9"/>
          <a:srcRect/>
          <a:stretch>
            <a:fillRect/>
          </a:stretch>
        </p:blipFill>
        <p:spPr bwMode="auto">
          <a:xfrm>
            <a:off x="6400800" y="4876800"/>
            <a:ext cx="990600" cy="990600"/>
          </a:xfrm>
          <a:prstGeom prst="rect">
            <a:avLst/>
          </a:prstGeom>
          <a:noFill/>
          <a:scene3d>
            <a:camera prst="perspectiveLeft"/>
            <a:lightRig rig="threePt" dir="t"/>
          </a:scene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8510"/>
                                        </p:tgtEl>
                                        <p:attrNameLst>
                                          <p:attrName>style.visibility</p:attrName>
                                        </p:attrNameLst>
                                      </p:cBhvr>
                                      <p:to>
                                        <p:strVal val="visible"/>
                                      </p:to>
                                    </p:set>
                                    <p:animEffect transition="in" filter="fade">
                                      <p:cBhvr>
                                        <p:cTn id="10" dur="1000"/>
                                        <p:tgtEl>
                                          <p:spTgt spid="7885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10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1"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1000" fill="hold"/>
                                        <p:tgtEl>
                                          <p:spTgt spid="35"/>
                                        </p:tgtEl>
                                        <p:attrNameLst>
                                          <p:attrName>ppt_x</p:attrName>
                                        </p:attrNameLst>
                                      </p:cBhvr>
                                      <p:tavLst>
                                        <p:tav tm="0">
                                          <p:val>
                                            <p:strVal val="#ppt_x-#ppt_w/2"/>
                                          </p:val>
                                        </p:tav>
                                        <p:tav tm="100000">
                                          <p:val>
                                            <p:strVal val="#ppt_x"/>
                                          </p:val>
                                        </p:tav>
                                      </p:tavLst>
                                    </p:anim>
                                    <p:anim calcmode="lin" valueType="num">
                                      <p:cBhvr>
                                        <p:cTn id="24" dur="1000" fill="hold"/>
                                        <p:tgtEl>
                                          <p:spTgt spid="35"/>
                                        </p:tgtEl>
                                        <p:attrNameLst>
                                          <p:attrName>ppt_y</p:attrName>
                                        </p:attrNameLst>
                                      </p:cBhvr>
                                      <p:tavLst>
                                        <p:tav tm="0">
                                          <p:val>
                                            <p:strVal val="#ppt_y"/>
                                          </p:val>
                                        </p:tav>
                                        <p:tav tm="100000">
                                          <p:val>
                                            <p:strVal val="#ppt_y"/>
                                          </p:val>
                                        </p:tav>
                                      </p:tavLst>
                                    </p:anim>
                                    <p:anim calcmode="lin" valueType="num">
                                      <p:cBhvr>
                                        <p:cTn id="25" dur="1000" fill="hold"/>
                                        <p:tgtEl>
                                          <p:spTgt spid="35"/>
                                        </p:tgtEl>
                                        <p:attrNameLst>
                                          <p:attrName>ppt_w</p:attrName>
                                        </p:attrNameLst>
                                      </p:cBhvr>
                                      <p:tavLst>
                                        <p:tav tm="0">
                                          <p:val>
                                            <p:fltVal val="0"/>
                                          </p:val>
                                        </p:tav>
                                        <p:tav tm="100000">
                                          <p:val>
                                            <p:strVal val="#ppt_w"/>
                                          </p:val>
                                        </p:tav>
                                      </p:tavLst>
                                    </p:anim>
                                    <p:anim calcmode="lin" valueType="num">
                                      <p:cBhvr>
                                        <p:cTn id="26" dur="1000" fill="hold"/>
                                        <p:tgtEl>
                                          <p:spTgt spid="35"/>
                                        </p:tgtEl>
                                        <p:attrNameLst>
                                          <p:attrName>ppt_h</p:attrName>
                                        </p:attrNameLst>
                                      </p:cBhvr>
                                      <p:tavLst>
                                        <p:tav tm="0">
                                          <p:val>
                                            <p:strVal val="#ppt_h"/>
                                          </p:val>
                                        </p:tav>
                                        <p:tav tm="100000">
                                          <p:val>
                                            <p:strVal val="#ppt_h"/>
                                          </p:val>
                                        </p:tav>
                                      </p:tavLst>
                                    </p:anim>
                                  </p:childTnLst>
                                </p:cTn>
                              </p:par>
                              <p:par>
                                <p:cTn id="27" presetID="10" presetClass="entr" presetSubtype="0" fill="hold" grpId="1"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20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 fill="hold" grpId="1" nodeType="click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ppt_h/2"/>
                                          </p:val>
                                        </p:tav>
                                        <p:tav tm="100000">
                                          <p:val>
                                            <p:strVal val="#ppt_y"/>
                                          </p:val>
                                        </p:tav>
                                      </p:tavLst>
                                    </p:anim>
                                    <p:anim calcmode="lin" valueType="num">
                                      <p:cBhvr>
                                        <p:cTn id="36" dur="1000" fill="hold"/>
                                        <p:tgtEl>
                                          <p:spTgt spid="44"/>
                                        </p:tgtEl>
                                        <p:attrNameLst>
                                          <p:attrName>ppt_w</p:attrName>
                                        </p:attrNameLst>
                                      </p:cBhvr>
                                      <p:tavLst>
                                        <p:tav tm="0">
                                          <p:val>
                                            <p:strVal val="#ppt_w"/>
                                          </p:val>
                                        </p:tav>
                                        <p:tav tm="100000">
                                          <p:val>
                                            <p:strVal val="#ppt_w"/>
                                          </p:val>
                                        </p:tav>
                                      </p:tavLst>
                                    </p:anim>
                                    <p:anim calcmode="lin" valueType="num">
                                      <p:cBhvr>
                                        <p:cTn id="37" dur="1000" fill="hold"/>
                                        <p:tgtEl>
                                          <p:spTgt spid="44"/>
                                        </p:tgtEl>
                                        <p:attrNameLst>
                                          <p:attrName>ppt_h</p:attrName>
                                        </p:attrNameLst>
                                      </p:cBhvr>
                                      <p:tavLst>
                                        <p:tav tm="0">
                                          <p:val>
                                            <p:fltVal val="0"/>
                                          </p:val>
                                        </p:tav>
                                        <p:tav tm="100000">
                                          <p:val>
                                            <p:strVal val="#ppt_h"/>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20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0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1000"/>
                                        <p:tgtEl>
                                          <p:spTgt spid="33"/>
                                        </p:tgtEl>
                                      </p:cBhvr>
                                    </p:animEffect>
                                  </p:childTnLst>
                                </p:cTn>
                              </p:par>
                              <p:par>
                                <p:cTn id="49" presetID="10" presetClass="exit" presetSubtype="0" fill="hold" grpId="1" nodeType="withEffect">
                                  <p:stCondLst>
                                    <p:cond delay="0"/>
                                  </p:stCondLst>
                                  <p:childTnLst>
                                    <p:animEffect transition="out" filter="fade">
                                      <p:cBhvr>
                                        <p:cTn id="50" dur="1000"/>
                                        <p:tgtEl>
                                          <p:spTgt spid="25"/>
                                        </p:tgtEl>
                                      </p:cBhvr>
                                    </p:animEffect>
                                    <p:set>
                                      <p:cBhvr>
                                        <p:cTn id="51" dur="1" fill="hold">
                                          <p:stCondLst>
                                            <p:cond delay="999"/>
                                          </p:stCondLst>
                                        </p:cTn>
                                        <p:tgtEl>
                                          <p:spTgt spid="2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1000"/>
                                        <p:tgtEl>
                                          <p:spTgt spid="26"/>
                                        </p:tgtEl>
                                      </p:cBhvr>
                                    </p:animEffect>
                                    <p:set>
                                      <p:cBhvr>
                                        <p:cTn id="54" dur="1" fill="hold">
                                          <p:stCondLst>
                                            <p:cond delay="999"/>
                                          </p:stCondLst>
                                        </p:cTn>
                                        <p:tgtEl>
                                          <p:spTgt spid="26"/>
                                        </p:tgtEl>
                                        <p:attrNameLst>
                                          <p:attrName>style.visibility</p:attrName>
                                        </p:attrNameLst>
                                      </p:cBhvr>
                                      <p:to>
                                        <p:strVal val="hidden"/>
                                      </p:to>
                                    </p:set>
                                  </p:childTnLst>
                                </p:cTn>
                              </p:par>
                              <p:par>
                                <p:cTn id="55" presetID="10" presetClass="exit" presetSubtype="0" fill="hold" grpId="2" nodeType="withEffect">
                                  <p:stCondLst>
                                    <p:cond delay="0"/>
                                  </p:stCondLst>
                                  <p:childTnLst>
                                    <p:animEffect transition="out" filter="fade">
                                      <p:cBhvr>
                                        <p:cTn id="56" dur="1000"/>
                                        <p:tgtEl>
                                          <p:spTgt spid="35"/>
                                        </p:tgtEl>
                                      </p:cBhvr>
                                    </p:animEffect>
                                    <p:set>
                                      <p:cBhvr>
                                        <p:cTn id="57" dur="1" fill="hold">
                                          <p:stCondLst>
                                            <p:cond delay="999"/>
                                          </p:stCondLst>
                                        </p:cTn>
                                        <p:tgtEl>
                                          <p:spTgt spid="35"/>
                                        </p:tgtEl>
                                        <p:attrNameLst>
                                          <p:attrName>style.visibility</p:attrName>
                                        </p:attrNameLst>
                                      </p:cBhvr>
                                      <p:to>
                                        <p:strVal val="hidden"/>
                                      </p:to>
                                    </p:set>
                                  </p:childTnLst>
                                </p:cTn>
                              </p:par>
                              <p:par>
                                <p:cTn id="58" presetID="10" presetClass="exit" presetSubtype="0" fill="hold" grpId="2" nodeType="withEffect">
                                  <p:stCondLst>
                                    <p:cond delay="0"/>
                                  </p:stCondLst>
                                  <p:childTnLst>
                                    <p:animEffect transition="out" filter="fade">
                                      <p:cBhvr>
                                        <p:cTn id="59" dur="1000"/>
                                        <p:tgtEl>
                                          <p:spTgt spid="37"/>
                                        </p:tgtEl>
                                      </p:cBhvr>
                                    </p:animEffect>
                                    <p:set>
                                      <p:cBhvr>
                                        <p:cTn id="60" dur="1" fill="hold">
                                          <p:stCondLst>
                                            <p:cond delay="999"/>
                                          </p:stCondLst>
                                        </p:cTn>
                                        <p:tgtEl>
                                          <p:spTgt spid="37"/>
                                        </p:tgtEl>
                                        <p:attrNameLst>
                                          <p:attrName>style.visibility</p:attrName>
                                        </p:attrNameLst>
                                      </p:cBhvr>
                                      <p:to>
                                        <p:strVal val="hidden"/>
                                      </p:to>
                                    </p:set>
                                  </p:childTnLst>
                                </p:cTn>
                              </p:par>
                              <p:par>
                                <p:cTn id="61" presetID="10" presetClass="exit" presetSubtype="0" fill="hold" grpId="2" nodeType="withEffect">
                                  <p:stCondLst>
                                    <p:cond delay="0"/>
                                  </p:stCondLst>
                                  <p:childTnLst>
                                    <p:animEffect transition="out" filter="fade">
                                      <p:cBhvr>
                                        <p:cTn id="62" dur="1000"/>
                                        <p:tgtEl>
                                          <p:spTgt spid="44"/>
                                        </p:tgtEl>
                                      </p:cBhvr>
                                    </p:animEffect>
                                    <p:set>
                                      <p:cBhvr>
                                        <p:cTn id="63" dur="1" fill="hold">
                                          <p:stCondLst>
                                            <p:cond delay="999"/>
                                          </p:stCondLst>
                                        </p:cTn>
                                        <p:tgtEl>
                                          <p:spTgt spid="4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1000"/>
                                        <p:tgtEl>
                                          <p:spTgt spid="28"/>
                                        </p:tgtEl>
                                      </p:cBhvr>
                                    </p:animEffect>
                                    <p:set>
                                      <p:cBhvr>
                                        <p:cTn id="66" dur="1" fill="hold">
                                          <p:stCondLst>
                                            <p:cond delay="999"/>
                                          </p:stCondLst>
                                        </p:cTn>
                                        <p:tgtEl>
                                          <p:spTgt spid="28"/>
                                        </p:tgtEl>
                                        <p:attrNameLst>
                                          <p:attrName>style.visibility</p:attrName>
                                        </p:attrNameLst>
                                      </p:cBhvr>
                                      <p:to>
                                        <p:strVal val="hidden"/>
                                      </p:to>
                                    </p:set>
                                  </p:childTnLst>
                                </p:cTn>
                              </p:par>
                            </p:childTnLst>
                          </p:cTn>
                        </p:par>
                        <p:par>
                          <p:cTn id="67" fill="hold">
                            <p:stCondLst>
                              <p:cond delay="1000"/>
                            </p:stCondLst>
                            <p:childTnLst>
                              <p:par>
                                <p:cTn id="68" presetID="0" presetClass="path" presetSubtype="0" accel="50000" decel="50000" fill="hold" nodeType="afterEffect">
                                  <p:stCondLst>
                                    <p:cond delay="0"/>
                                  </p:stCondLst>
                                  <p:childTnLst>
                                    <p:animMotion origin="layout" path="M -1.66667E-6 -3.33333E-6 C 0.03715 -0.02222 0.07431 -0.04421 0.11198 -0.04352 C 0.14965 -0.04282 0.18767 -0.01921 0.22587 0.00463 " pathEditMode="relative" ptsTypes="aaA">
                                      <p:cBhvr>
                                        <p:cTn id="69" dur="2000" fill="hold"/>
                                        <p:tgtEl>
                                          <p:spTgt spid="24"/>
                                        </p:tgtEl>
                                        <p:attrNameLst>
                                          <p:attrName>ppt_x</p:attrName>
                                          <p:attrName>ppt_y</p:attrName>
                                        </p:attrNameLst>
                                      </p:cBhvr>
                                    </p:animMotion>
                                  </p:childTnLst>
                                </p:cTn>
                              </p:par>
                              <p:par>
                                <p:cTn id="70" presetID="10" presetClass="exit" presetSubtype="0" fill="hold" grpId="1" nodeType="withEffect">
                                  <p:stCondLst>
                                    <p:cond delay="0"/>
                                  </p:stCondLst>
                                  <p:childTnLst>
                                    <p:animEffect transition="out" filter="fade">
                                      <p:cBhvr>
                                        <p:cTn id="71" dur="2000"/>
                                        <p:tgtEl>
                                          <p:spTgt spid="788510"/>
                                        </p:tgtEl>
                                      </p:cBhvr>
                                    </p:animEffect>
                                    <p:set>
                                      <p:cBhvr>
                                        <p:cTn id="72" dur="1" fill="hold">
                                          <p:stCondLst>
                                            <p:cond delay="1999"/>
                                          </p:stCondLst>
                                        </p:cTn>
                                        <p:tgtEl>
                                          <p:spTgt spid="788510"/>
                                        </p:tgtEl>
                                        <p:attrNameLst>
                                          <p:attrName>style.visibility</p:attrName>
                                        </p:attrNameLst>
                                      </p:cBhvr>
                                      <p:to>
                                        <p:strVal val="hidden"/>
                                      </p:to>
                                    </p:set>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788511"/>
                                        </p:tgtEl>
                                        <p:attrNameLst>
                                          <p:attrName>style.visibility</p:attrName>
                                        </p:attrNameLst>
                                      </p:cBhvr>
                                      <p:to>
                                        <p:strVal val="visible"/>
                                      </p:to>
                                    </p:set>
                                    <p:animEffect transition="in" filter="fade">
                                      <p:cBhvr>
                                        <p:cTn id="76" dur="1000"/>
                                        <p:tgtEl>
                                          <p:spTgt spid="78851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1000"/>
                                        <p:tgtEl>
                                          <p:spTgt spid="3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1000"/>
                                        <p:tgtEl>
                                          <p:spTgt spid="3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2000"/>
                                        <p:tgtEl>
                                          <p:spTgt spid="3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up)">
                                      <p:cBhvr>
                                        <p:cTn id="97" dur="1000"/>
                                        <p:tgtEl>
                                          <p:spTgt spid="4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2000"/>
                                        <p:tgtEl>
                                          <p:spTgt spid="46"/>
                                        </p:tgtEl>
                                      </p:cBhvr>
                                    </p:animEffect>
                                  </p:childTnLst>
                                </p:cTn>
                              </p:par>
                              <p:par>
                                <p:cTn id="101" presetID="10" presetClass="exit" presetSubtype="0" fill="hold" grpId="1" nodeType="withEffect">
                                  <p:stCondLst>
                                    <p:cond delay="0"/>
                                  </p:stCondLst>
                                  <p:childTnLst>
                                    <p:animEffect transition="out" filter="fade">
                                      <p:cBhvr>
                                        <p:cTn id="102" dur="2000"/>
                                        <p:tgtEl>
                                          <p:spTgt spid="32"/>
                                        </p:tgtEl>
                                      </p:cBhvr>
                                    </p:animEffect>
                                    <p:set>
                                      <p:cBhvr>
                                        <p:cTn id="103" dur="1" fill="hold">
                                          <p:stCondLst>
                                            <p:cond delay="1999"/>
                                          </p:stCondLst>
                                        </p:cTn>
                                        <p:tgtEl>
                                          <p:spTgt spid="32"/>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fade">
                                      <p:cBhvr>
                                        <p:cTn id="106"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0" grpId="0"/>
      <p:bldP spid="788510" grpId="1"/>
      <p:bldP spid="788511" grpId="0"/>
      <p:bldP spid="35" grpId="0" animBg="1"/>
      <p:bldP spid="35" grpId="1" animBg="1"/>
      <p:bldP spid="35" grpId="2" animBg="1"/>
      <p:bldP spid="37" grpId="0"/>
      <p:bldP spid="37" grpId="1"/>
      <p:bldP spid="37" grpId="2"/>
      <p:bldP spid="44" grpId="0" animBg="1"/>
      <p:bldP spid="44" grpId="1" animBg="1"/>
      <p:bldP spid="44" grpId="2" animBg="1"/>
      <p:bldP spid="46" grpId="0"/>
      <p:bldP spid="25" grpId="0" animBg="1"/>
      <p:bldP spid="25" grpId="1" animBg="1"/>
      <p:bldP spid="26" grpId="0"/>
      <p:bldP spid="26" grpId="1"/>
      <p:bldP spid="28" grpId="0"/>
      <p:bldP spid="28" grpId="1"/>
      <p:bldP spid="32" grpId="0"/>
      <p:bldP spid="32" grpId="1"/>
      <p:bldP spid="34" grpId="0" animBg="1"/>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756946" cy="664797"/>
          </a:xfrm>
        </p:spPr>
        <p:txBody>
          <a:bodyPr/>
          <a:lstStyle/>
          <a:p>
            <a:r>
              <a:rPr dirty="0" smtClean="0"/>
              <a:t>Solution #1: Configure NN Setting</a:t>
            </a:r>
            <a:endParaRPr lang="en-US" dirty="0"/>
          </a:p>
        </p:txBody>
      </p:sp>
      <p:sp>
        <p:nvSpPr>
          <p:cNvPr id="3" name="Content Placeholder 2"/>
          <p:cNvSpPr>
            <a:spLocks noGrp="1"/>
          </p:cNvSpPr>
          <p:nvPr>
            <p:ph idx="1"/>
          </p:nvPr>
        </p:nvSpPr>
        <p:spPr>
          <a:xfrm>
            <a:off x="109727" y="1245592"/>
            <a:ext cx="9034273" cy="2418354"/>
          </a:xfrm>
        </p:spPr>
        <p:txBody>
          <a:bodyPr/>
          <a:lstStyle/>
          <a:p>
            <a:r>
              <a:rPr lang="en-US" sz="2000" dirty="0" err="1" smtClean="0">
                <a:solidFill>
                  <a:srgbClr val="FFC000"/>
                </a:solidFill>
                <a:latin typeface="Consolas" pitchFamily="49" charset="0"/>
                <a:cs typeface="Courier New" pitchFamily="49" charset="0"/>
              </a:rPr>
              <a:t>RegisterAllProvidersIP</a:t>
            </a:r>
            <a:r>
              <a:rPr lang="en-US" sz="2000" dirty="0" smtClean="0"/>
              <a:t> (default = 0 for FALSE)	</a:t>
            </a:r>
          </a:p>
          <a:p>
            <a:pPr lvl="1"/>
            <a:r>
              <a:rPr lang="en-US" sz="1600" dirty="0" smtClean="0"/>
              <a:t>Determines if all IP Addresses for a Network Name will be registered by DNS</a:t>
            </a:r>
          </a:p>
          <a:p>
            <a:pPr lvl="1"/>
            <a:r>
              <a:rPr lang="en-US" sz="1600" dirty="0" smtClean="0"/>
              <a:t>TRUE (1): IP Addresses can be online or offline and will still be registered</a:t>
            </a:r>
          </a:p>
          <a:p>
            <a:pPr lvl="1"/>
            <a:r>
              <a:rPr lang="en-US" sz="1600" dirty="0" smtClean="0"/>
              <a:t>Ensure application is set to try all IP Addresses, so clients can connect quicker</a:t>
            </a:r>
          </a:p>
          <a:p>
            <a:pPr lvl="1">
              <a:buNone/>
            </a:pPr>
            <a:endParaRPr lang="en-US" sz="1050" dirty="0" smtClean="0"/>
          </a:p>
          <a:p>
            <a:r>
              <a:rPr lang="en-US" sz="2000" dirty="0" err="1" smtClean="0">
                <a:solidFill>
                  <a:srgbClr val="FFC000"/>
                </a:solidFill>
                <a:latin typeface="Consolas" pitchFamily="49" charset="0"/>
                <a:cs typeface="Courier New" pitchFamily="49" charset="0"/>
              </a:rPr>
              <a:t>HostRecordTTL</a:t>
            </a:r>
            <a:r>
              <a:rPr lang="en-US" sz="2000" dirty="0" smtClean="0"/>
              <a:t> (default = 1200 seconds)</a:t>
            </a:r>
            <a:endParaRPr lang="en-US" sz="2000" dirty="0" smtClean="0">
              <a:solidFill>
                <a:schemeClr val="accent3"/>
              </a:solidFill>
              <a:latin typeface="Consolas" pitchFamily="49" charset="0"/>
              <a:cs typeface="Courier New" pitchFamily="49" charset="0"/>
            </a:endParaRPr>
          </a:p>
          <a:p>
            <a:pPr lvl="1"/>
            <a:r>
              <a:rPr lang="en-US" sz="1600" dirty="0" smtClean="0"/>
              <a:t>Controls time the DNS record lives on client for a cluster network name</a:t>
            </a:r>
          </a:p>
          <a:p>
            <a:pPr lvl="1"/>
            <a:r>
              <a:rPr lang="en-US" sz="1600" dirty="0" smtClean="0"/>
              <a:t>Shorter TTL: DNS records for clients updated sooner</a:t>
            </a:r>
          </a:p>
          <a:p>
            <a:endParaRPr lang="en-US" sz="1600" dirty="0" smtClean="0">
              <a:solidFill>
                <a:schemeClr val="accent3"/>
              </a:solidFill>
            </a:endParaRPr>
          </a:p>
        </p:txBody>
      </p:sp>
      <p:pic>
        <p:nvPicPr>
          <p:cNvPr id="91141" name="Picture 5"/>
          <p:cNvPicPr>
            <a:picLocks noChangeAspect="1" noChangeArrowheads="1"/>
          </p:cNvPicPr>
          <p:nvPr/>
        </p:nvPicPr>
        <p:blipFill>
          <a:blip r:embed="rId3"/>
          <a:srcRect/>
          <a:stretch>
            <a:fillRect/>
          </a:stretch>
        </p:blipFill>
        <p:spPr bwMode="auto">
          <a:xfrm>
            <a:off x="1542066" y="5316279"/>
            <a:ext cx="6038850" cy="1389524"/>
          </a:xfrm>
          <a:prstGeom prst="rect">
            <a:avLst/>
          </a:prstGeom>
          <a:noFill/>
          <a:ln w="9525">
            <a:noFill/>
            <a:miter lim="800000"/>
            <a:headEnd/>
            <a:tailEnd/>
          </a:ln>
          <a:effectLst/>
        </p:spPr>
      </p:pic>
      <p:pic>
        <p:nvPicPr>
          <p:cNvPr id="91143" name="Picture 7"/>
          <p:cNvPicPr>
            <a:picLocks noChangeAspect="1" noChangeArrowheads="1"/>
          </p:cNvPicPr>
          <p:nvPr/>
        </p:nvPicPr>
        <p:blipFill>
          <a:blip r:embed="rId4"/>
          <a:srcRect/>
          <a:stretch>
            <a:fillRect/>
          </a:stretch>
        </p:blipFill>
        <p:spPr bwMode="auto">
          <a:xfrm>
            <a:off x="536719" y="3864713"/>
            <a:ext cx="8134350" cy="12763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3" name="Oval 13"/>
          <p:cNvSpPr>
            <a:spLocks noChangeArrowheads="1"/>
          </p:cNvSpPr>
          <p:nvPr/>
        </p:nvSpPr>
        <p:spPr bwMode="auto">
          <a:xfrm>
            <a:off x="571445" y="4670422"/>
            <a:ext cx="1385446" cy="1979757"/>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83" name="Oval 3"/>
          <p:cNvSpPr>
            <a:spLocks noChangeArrowheads="1"/>
          </p:cNvSpPr>
          <p:nvPr/>
        </p:nvSpPr>
        <p:spPr bwMode="auto">
          <a:xfrm>
            <a:off x="2580874" y="4669652"/>
            <a:ext cx="1377950" cy="20256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92" name="Rectangle 12"/>
          <p:cNvSpPr>
            <a:spLocks noGrp="1" noChangeArrowheads="1"/>
          </p:cNvSpPr>
          <p:nvPr>
            <p:ph type="title"/>
          </p:nvPr>
        </p:nvSpPr>
        <p:spPr/>
        <p:txBody>
          <a:bodyPr/>
          <a:lstStyle/>
          <a:p>
            <a:r>
              <a:rPr lang="en-US" dirty="0" smtClean="0"/>
              <a:t>Solution #2: Prefer Local Failover</a:t>
            </a:r>
            <a:endParaRPr sz="3300" dirty="0">
              <a:solidFill>
                <a:schemeClr val="tx1"/>
              </a:solidFill>
            </a:endParaRPr>
          </a:p>
        </p:txBody>
      </p:sp>
      <p:sp>
        <p:nvSpPr>
          <p:cNvPr id="27" name="Content Placeholder 2"/>
          <p:cNvSpPr>
            <a:spLocks noGrp="1"/>
          </p:cNvSpPr>
          <p:nvPr>
            <p:ph idx="1"/>
          </p:nvPr>
        </p:nvSpPr>
        <p:spPr>
          <a:xfrm>
            <a:off x="381000" y="1219200"/>
            <a:ext cx="8382000" cy="1973561"/>
          </a:xfrm>
        </p:spPr>
        <p:txBody>
          <a:bodyPr/>
          <a:lstStyle/>
          <a:p>
            <a:r>
              <a:rPr lang="en-US" sz="2800" dirty="0" smtClean="0"/>
              <a:t>Local failover for higher availability</a:t>
            </a:r>
          </a:p>
          <a:p>
            <a:pPr lvl="1"/>
            <a:r>
              <a:rPr lang="en-US" sz="2400" dirty="0" smtClean="0"/>
              <a:t>No change in IP Address</a:t>
            </a:r>
          </a:p>
          <a:p>
            <a:r>
              <a:rPr lang="en-US" sz="2800" dirty="0" smtClean="0"/>
              <a:t>Cross-site failover for disaster recovery</a:t>
            </a:r>
          </a:p>
          <a:p>
            <a:pPr lvl="1"/>
            <a:endParaRPr lang="en-US" dirty="0" smtClean="0"/>
          </a:p>
        </p:txBody>
      </p:sp>
      <p:sp>
        <p:nvSpPr>
          <p:cNvPr id="788510" name="Text Box 30"/>
          <p:cNvSpPr txBox="1">
            <a:spLocks noChangeArrowheads="1"/>
          </p:cNvSpPr>
          <p:nvPr/>
        </p:nvSpPr>
        <p:spPr bwMode="auto">
          <a:xfrm>
            <a:off x="644969" y="4927458"/>
            <a:ext cx="120846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10.10.10.111</a:t>
            </a:r>
            <a:endParaRPr lang="en-US" sz="1400" b="1" dirty="0">
              <a:effectLst>
                <a:outerShdw blurRad="38100" dist="38100" dir="2700000" algn="tl">
                  <a:srgbClr val="000000"/>
                </a:outerShdw>
              </a:effectLst>
            </a:endParaRPr>
          </a:p>
        </p:txBody>
      </p:sp>
      <p:graphicFrame>
        <p:nvGraphicFramePr>
          <p:cNvPr id="79877" name="Object 5"/>
          <p:cNvGraphicFramePr>
            <a:graphicFrameLocks noChangeAspect="1"/>
          </p:cNvGraphicFramePr>
          <p:nvPr/>
        </p:nvGraphicFramePr>
        <p:xfrm>
          <a:off x="1842684" y="2759860"/>
          <a:ext cx="849313" cy="1105958"/>
        </p:xfrm>
        <a:graphic>
          <a:graphicData uri="http://schemas.openxmlformats.org/presentationml/2006/ole">
            <p:oleObj spid="_x0000_s2050" name="Visio" r:id="rId4" imgW="751522" imgH="981075" progId="">
              <p:embed/>
            </p:oleObj>
          </a:graphicData>
        </a:graphic>
      </p:graphicFrame>
      <p:graphicFrame>
        <p:nvGraphicFramePr>
          <p:cNvPr id="79878" name="Object 6"/>
          <p:cNvGraphicFramePr>
            <a:graphicFrameLocks noChangeAspect="1"/>
          </p:cNvGraphicFramePr>
          <p:nvPr/>
        </p:nvGraphicFramePr>
        <p:xfrm>
          <a:off x="6472893" y="2678445"/>
          <a:ext cx="849313" cy="1105958"/>
        </p:xfrm>
        <a:graphic>
          <a:graphicData uri="http://schemas.openxmlformats.org/presentationml/2006/ole">
            <p:oleObj spid="_x0000_s2051" name="Visio" r:id="rId5" imgW="751522" imgH="981075" progId="">
              <p:embed/>
            </p:oleObj>
          </a:graphicData>
        </a:graphic>
      </p:graphicFrame>
      <p:sp>
        <p:nvSpPr>
          <p:cNvPr id="30" name="TextBox 29"/>
          <p:cNvSpPr txBox="1"/>
          <p:nvPr/>
        </p:nvSpPr>
        <p:spPr>
          <a:xfrm>
            <a:off x="457200" y="3048000"/>
            <a:ext cx="1512396" cy="338550"/>
          </a:xfrm>
          <a:prstGeom prst="rect">
            <a:avLst/>
          </a:prstGeom>
        </p:spPr>
        <p:txBody>
          <a:bodyPr wrap="none" lIns="76197" tIns="38098" rIns="76197" bIns="38098" rtlCol="0">
            <a:spAutoFit/>
          </a:bodyPr>
          <a:lstStyle/>
          <a:p>
            <a:pPr>
              <a:buNone/>
            </a:pPr>
            <a:r>
              <a:rPr lang="en-US" sz="1700" dirty="0" smtClean="0"/>
              <a:t>DNS Server 1</a:t>
            </a:r>
          </a:p>
        </p:txBody>
      </p:sp>
      <p:sp>
        <p:nvSpPr>
          <p:cNvPr id="31" name="TextBox 30"/>
          <p:cNvSpPr txBox="1"/>
          <p:nvPr/>
        </p:nvSpPr>
        <p:spPr>
          <a:xfrm>
            <a:off x="7262595" y="2938050"/>
            <a:ext cx="1500405" cy="338550"/>
          </a:xfrm>
          <a:prstGeom prst="rect">
            <a:avLst/>
          </a:prstGeom>
        </p:spPr>
        <p:txBody>
          <a:bodyPr wrap="none" lIns="76197" tIns="38098" rIns="76197" bIns="38098" rtlCol="0">
            <a:spAutoFit/>
          </a:bodyPr>
          <a:lstStyle/>
          <a:p>
            <a:pPr>
              <a:buNone/>
            </a:pPr>
            <a:r>
              <a:rPr lang="en-US" sz="1700" dirty="0" smtClean="0"/>
              <a:t>DNS Server 2</a:t>
            </a:r>
          </a:p>
        </p:txBody>
      </p:sp>
      <p:sp>
        <p:nvSpPr>
          <p:cNvPr id="35" name="Right Arrow 34"/>
          <p:cNvSpPr/>
          <p:nvPr/>
        </p:nvSpPr>
        <p:spPr bwMode="auto">
          <a:xfrm>
            <a:off x="2735774" y="3267864"/>
            <a:ext cx="3663757" cy="16933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4" name="Right Arrow 43"/>
          <p:cNvSpPr/>
          <p:nvPr/>
        </p:nvSpPr>
        <p:spPr bwMode="auto">
          <a:xfrm rot="5400000" flipV="1">
            <a:off x="6371457" y="428073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25" name="Right Arrow 24"/>
          <p:cNvSpPr/>
          <p:nvPr/>
        </p:nvSpPr>
        <p:spPr bwMode="auto">
          <a:xfrm rot="8016123" flipH="1">
            <a:off x="1032580" y="4126299"/>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32" name="TextBox 31"/>
          <p:cNvSpPr txBox="1"/>
          <p:nvPr/>
        </p:nvSpPr>
        <p:spPr>
          <a:xfrm>
            <a:off x="6147474" y="5873852"/>
            <a:ext cx="1832547" cy="338550"/>
          </a:xfrm>
          <a:prstGeom prst="rect">
            <a:avLst/>
          </a:prstGeom>
        </p:spPr>
        <p:txBody>
          <a:bodyPr wrap="none" lIns="76197" tIns="38098" rIns="76197" bIns="38098" rtlCol="0">
            <a:spAutoFit/>
          </a:bodyPr>
          <a:lstStyle/>
          <a:p>
            <a:pPr>
              <a:buNone/>
            </a:pPr>
            <a:r>
              <a:rPr lang="en-US" sz="1700" dirty="0" smtClean="0">
                <a:solidFill>
                  <a:srgbClr val="FFFFFF"/>
                </a:solidFill>
              </a:rPr>
              <a:t>FS = 10.10.10.111</a:t>
            </a:r>
          </a:p>
        </p:txBody>
      </p:sp>
      <p:sp>
        <p:nvSpPr>
          <p:cNvPr id="29" name="Text Box 19"/>
          <p:cNvSpPr txBox="1">
            <a:spLocks noChangeArrowheads="1"/>
          </p:cNvSpPr>
          <p:nvPr/>
        </p:nvSpPr>
        <p:spPr bwMode="auto">
          <a:xfrm>
            <a:off x="919959" y="6170652"/>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38" name="Text Box 19"/>
          <p:cNvSpPr txBox="1">
            <a:spLocks noChangeArrowheads="1"/>
          </p:cNvSpPr>
          <p:nvPr/>
        </p:nvSpPr>
        <p:spPr bwMode="auto">
          <a:xfrm>
            <a:off x="2926662" y="6170652"/>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t>
            </a:r>
            <a:r>
              <a:rPr lang="en-US" sz="1600" dirty="0" smtClean="0">
                <a:effectLst>
                  <a:outerShdw blurRad="38100" dist="38100" dir="2700000" algn="tl">
                    <a:srgbClr val="000000"/>
                  </a:outerShdw>
                </a:effectLst>
                <a:latin typeface="Franklin Gothic Medium" pitchFamily="34" charset="0"/>
              </a:rPr>
              <a:t>B</a:t>
            </a:r>
            <a:endParaRPr lang="en-US" sz="1600" dirty="0">
              <a:effectLst>
                <a:outerShdw blurRad="38100" dist="38100" dir="2700000" algn="tl">
                  <a:srgbClr val="000000"/>
                </a:outerShdw>
              </a:effectLst>
              <a:latin typeface="Franklin Gothic Medium" pitchFamily="34" charset="0"/>
            </a:endParaRPr>
          </a:p>
        </p:txBody>
      </p:sp>
      <p:pic>
        <p:nvPicPr>
          <p:cNvPr id="33" name="Picture 37" descr="large-arrow"/>
          <p:cNvPicPr>
            <a:picLocks noChangeAspect="1" noChangeArrowheads="1"/>
          </p:cNvPicPr>
          <p:nvPr/>
        </p:nvPicPr>
        <p:blipFill>
          <a:blip r:embed="rId6"/>
          <a:srcRect/>
          <a:stretch>
            <a:fillRect/>
          </a:stretch>
        </p:blipFill>
        <p:spPr bwMode="auto">
          <a:xfrm>
            <a:off x="545272" y="4387273"/>
            <a:ext cx="1297412" cy="556394"/>
          </a:xfrm>
          <a:prstGeom prst="rect">
            <a:avLst/>
          </a:prstGeom>
          <a:noFill/>
        </p:spPr>
      </p:pic>
      <p:pic>
        <p:nvPicPr>
          <p:cNvPr id="24" name="Picture 12" descr="D:\Pennie's documents\Images for TechEd06\Hardware_Imagery\Folder.png"/>
          <p:cNvPicPr>
            <a:picLocks noChangeAspect="1" noChangeArrowheads="1"/>
          </p:cNvPicPr>
          <p:nvPr/>
        </p:nvPicPr>
        <p:blipFill>
          <a:blip r:embed="rId7" cstate="print"/>
          <a:srcRect/>
          <a:stretch>
            <a:fillRect/>
          </a:stretch>
        </p:blipFill>
        <p:spPr bwMode="auto">
          <a:xfrm>
            <a:off x="191030" y="4271325"/>
            <a:ext cx="573017" cy="766935"/>
          </a:xfrm>
          <a:prstGeom prst="rect">
            <a:avLst/>
          </a:prstGeom>
          <a:noFill/>
        </p:spPr>
      </p:pic>
      <p:sp>
        <p:nvSpPr>
          <p:cNvPr id="36" name="Text Box 31"/>
          <p:cNvSpPr txBox="1">
            <a:spLocks noChangeArrowheads="1"/>
          </p:cNvSpPr>
          <p:nvPr/>
        </p:nvSpPr>
        <p:spPr bwMode="auto">
          <a:xfrm>
            <a:off x="2650273" y="4928616"/>
            <a:ext cx="122821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20.20.20.222</a:t>
            </a:r>
            <a:endParaRPr lang="en-US" sz="1400" b="1" dirty="0">
              <a:effectLst>
                <a:outerShdw blurRad="38100" dist="38100" dir="2700000" algn="tl">
                  <a:srgbClr val="000000"/>
                </a:outerShdw>
              </a:effectLst>
            </a:endParaRPr>
          </a:p>
        </p:txBody>
      </p:sp>
      <p:pic>
        <p:nvPicPr>
          <p:cNvPr id="40" name="Rectangle 24598" descr="Server"/>
          <p:cNvPicPr>
            <a:picLocks noChangeAspect="1" noChangeArrowheads="1"/>
          </p:cNvPicPr>
          <p:nvPr/>
        </p:nvPicPr>
        <p:blipFill>
          <a:blip r:embed="rId8" cstate="print"/>
          <a:srcRect/>
          <a:stretch>
            <a:fillRect/>
          </a:stretch>
        </p:blipFill>
        <p:spPr bwMode="auto">
          <a:xfrm>
            <a:off x="27432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Rectangle 24598" descr="Server"/>
          <p:cNvPicPr>
            <a:picLocks noChangeAspect="1" noChangeArrowheads="1"/>
          </p:cNvPicPr>
          <p:nvPr/>
        </p:nvPicPr>
        <p:blipFill>
          <a:blip r:embed="rId8" cstate="print"/>
          <a:srcRect/>
          <a:stretch>
            <a:fillRect/>
          </a:stretch>
        </p:blipFill>
        <p:spPr bwMode="auto">
          <a:xfrm>
            <a:off x="32004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Rectangle 24598" descr="Server"/>
          <p:cNvPicPr>
            <a:picLocks noChangeAspect="1" noChangeArrowheads="1"/>
          </p:cNvPicPr>
          <p:nvPr/>
        </p:nvPicPr>
        <p:blipFill>
          <a:blip r:embed="rId8" cstate="print"/>
          <a:srcRect/>
          <a:stretch>
            <a:fillRect/>
          </a:stretch>
        </p:blipFill>
        <p:spPr bwMode="auto">
          <a:xfrm>
            <a:off x="7620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Rectangle 24598" descr="Server"/>
          <p:cNvPicPr>
            <a:picLocks noChangeAspect="1" noChangeArrowheads="1"/>
          </p:cNvPicPr>
          <p:nvPr/>
        </p:nvPicPr>
        <p:blipFill>
          <a:blip r:embed="rId8" cstate="print"/>
          <a:srcRect/>
          <a:stretch>
            <a:fillRect/>
          </a:stretch>
        </p:blipFill>
        <p:spPr bwMode="auto">
          <a:xfrm>
            <a:off x="12192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3" descr="\\eventsql\dvd\Online_ART\DVD_ART34\Artwork_Imagery\Icons - Illustrations\_WINDOWS VISTA ICONS\Laptop notebook mobility pc.png"/>
          <p:cNvPicPr>
            <a:picLocks noChangeAspect="1" noChangeArrowheads="1"/>
          </p:cNvPicPr>
          <p:nvPr/>
        </p:nvPicPr>
        <p:blipFill>
          <a:blip r:embed="rId9"/>
          <a:srcRect/>
          <a:stretch>
            <a:fillRect/>
          </a:stretch>
        </p:blipFill>
        <p:spPr bwMode="auto">
          <a:xfrm>
            <a:off x="6400800" y="4876800"/>
            <a:ext cx="990600" cy="990600"/>
          </a:xfrm>
          <a:prstGeom prst="rect">
            <a:avLst/>
          </a:prstGeom>
          <a:noFill/>
          <a:scene3d>
            <a:camera prst="perspectiveLeft"/>
            <a:lightRig rig="threePt" dir="t"/>
          </a:scene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0.03091 -0.00624 C 0.04861 -0.02845 0.06667 -0.05043 0.0849 -0.04973 C 0.10313 -0.04904 0.12153 -0.02544 0.14011 -0.00162 " pathEditMode="relative" rAng="0" ptsTypes="aaA">
                                      <p:cBhvr>
                                        <p:cTn id="10" dur="2000" fill="hold"/>
                                        <p:tgtEl>
                                          <p:spTgt spid="24"/>
                                        </p:tgtEl>
                                        <p:attrNameLst>
                                          <p:attrName>ppt_x</p:attrName>
                                          <p:attrName>ppt_y</p:attrName>
                                        </p:attrNameLst>
                                      </p:cBhvr>
                                      <p:rCtr x="55" y="-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3" name="Oval 13"/>
          <p:cNvSpPr>
            <a:spLocks noChangeArrowheads="1"/>
          </p:cNvSpPr>
          <p:nvPr/>
        </p:nvSpPr>
        <p:spPr bwMode="auto">
          <a:xfrm>
            <a:off x="571445" y="4670422"/>
            <a:ext cx="1385446" cy="1979757"/>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83" name="Oval 3"/>
          <p:cNvSpPr>
            <a:spLocks noChangeArrowheads="1"/>
          </p:cNvSpPr>
          <p:nvPr/>
        </p:nvSpPr>
        <p:spPr bwMode="auto">
          <a:xfrm>
            <a:off x="2580874" y="4669652"/>
            <a:ext cx="1377950" cy="20256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92" name="Rectangle 12"/>
          <p:cNvSpPr>
            <a:spLocks noGrp="1" noChangeArrowheads="1"/>
          </p:cNvSpPr>
          <p:nvPr>
            <p:ph type="title" sz="quarter"/>
          </p:nvPr>
        </p:nvSpPr>
        <p:spPr>
          <a:xfrm>
            <a:off x="384048" y="228600"/>
            <a:ext cx="9017000" cy="664797"/>
          </a:xfrm>
        </p:spPr>
        <p:txBody>
          <a:bodyPr/>
          <a:lstStyle/>
          <a:p>
            <a:r>
              <a:rPr lang="en-US" dirty="0" smtClean="0"/>
              <a:t>Solution #3: Stretch VLAN’s</a:t>
            </a:r>
            <a:endParaRPr sz="3300" dirty="0">
              <a:solidFill>
                <a:schemeClr val="tx1"/>
              </a:solidFill>
            </a:endParaRPr>
          </a:p>
        </p:txBody>
      </p:sp>
      <p:sp>
        <p:nvSpPr>
          <p:cNvPr id="27" name="Content Placeholder 2"/>
          <p:cNvSpPr>
            <a:spLocks noGrp="1"/>
          </p:cNvSpPr>
          <p:nvPr>
            <p:ph sz="quarter" idx="2"/>
          </p:nvPr>
        </p:nvSpPr>
        <p:spPr>
          <a:xfrm>
            <a:off x="235848" y="1182532"/>
            <a:ext cx="8382000" cy="775597"/>
          </a:xfrm>
        </p:spPr>
        <p:txBody>
          <a:bodyPr/>
          <a:lstStyle/>
          <a:p>
            <a:r>
              <a:rPr lang="en-US" sz="2800" dirty="0" smtClean="0"/>
              <a:t>Deploying a VLAN minimizes client reconnection times</a:t>
            </a:r>
          </a:p>
        </p:txBody>
      </p:sp>
      <p:graphicFrame>
        <p:nvGraphicFramePr>
          <p:cNvPr id="79877" name="Object 5"/>
          <p:cNvGraphicFramePr>
            <a:graphicFrameLocks noChangeAspect="1"/>
          </p:cNvGraphicFramePr>
          <p:nvPr/>
        </p:nvGraphicFramePr>
        <p:xfrm>
          <a:off x="1842684" y="2759860"/>
          <a:ext cx="849313" cy="1105958"/>
        </p:xfrm>
        <a:graphic>
          <a:graphicData uri="http://schemas.openxmlformats.org/presentationml/2006/ole">
            <p:oleObj spid="_x0000_s3074" name="Visio" r:id="rId4" imgW="751522" imgH="981075" progId="">
              <p:embed/>
            </p:oleObj>
          </a:graphicData>
        </a:graphic>
      </p:graphicFrame>
      <p:graphicFrame>
        <p:nvGraphicFramePr>
          <p:cNvPr id="79878" name="Object 6"/>
          <p:cNvGraphicFramePr>
            <a:graphicFrameLocks noChangeAspect="1"/>
          </p:cNvGraphicFramePr>
          <p:nvPr/>
        </p:nvGraphicFramePr>
        <p:xfrm>
          <a:off x="6472893" y="2678445"/>
          <a:ext cx="849313" cy="1105958"/>
        </p:xfrm>
        <a:graphic>
          <a:graphicData uri="http://schemas.openxmlformats.org/presentationml/2006/ole">
            <p:oleObj spid="_x0000_s3075" name="Visio" r:id="rId5" imgW="751522" imgH="981075" progId="">
              <p:embed/>
            </p:oleObj>
          </a:graphicData>
        </a:graphic>
      </p:graphicFrame>
      <p:sp>
        <p:nvSpPr>
          <p:cNvPr id="30" name="TextBox 29"/>
          <p:cNvSpPr txBox="1"/>
          <p:nvPr/>
        </p:nvSpPr>
        <p:spPr>
          <a:xfrm>
            <a:off x="457200" y="3014250"/>
            <a:ext cx="1512396" cy="338550"/>
          </a:xfrm>
          <a:prstGeom prst="rect">
            <a:avLst/>
          </a:prstGeom>
        </p:spPr>
        <p:txBody>
          <a:bodyPr wrap="none" lIns="76197" tIns="38098" rIns="76197" bIns="38098" rtlCol="0">
            <a:spAutoFit/>
          </a:bodyPr>
          <a:lstStyle/>
          <a:p>
            <a:pPr>
              <a:buNone/>
            </a:pPr>
            <a:r>
              <a:rPr lang="en-US" sz="1700" dirty="0" smtClean="0"/>
              <a:t>DNS Server 1</a:t>
            </a:r>
          </a:p>
        </p:txBody>
      </p:sp>
      <p:sp>
        <p:nvSpPr>
          <p:cNvPr id="31" name="TextBox 30"/>
          <p:cNvSpPr txBox="1"/>
          <p:nvPr/>
        </p:nvSpPr>
        <p:spPr>
          <a:xfrm>
            <a:off x="7262595" y="2938050"/>
            <a:ext cx="1500405" cy="338550"/>
          </a:xfrm>
          <a:prstGeom prst="rect">
            <a:avLst/>
          </a:prstGeom>
        </p:spPr>
        <p:txBody>
          <a:bodyPr wrap="none" lIns="76197" tIns="38098" rIns="76197" bIns="38098" rtlCol="0">
            <a:spAutoFit/>
          </a:bodyPr>
          <a:lstStyle/>
          <a:p>
            <a:pPr>
              <a:buNone/>
            </a:pPr>
            <a:r>
              <a:rPr lang="en-US" sz="1700" dirty="0" smtClean="0"/>
              <a:t>DNS Server 2</a:t>
            </a:r>
          </a:p>
        </p:txBody>
      </p:sp>
      <p:sp>
        <p:nvSpPr>
          <p:cNvPr id="35" name="Right Arrow 34"/>
          <p:cNvSpPr/>
          <p:nvPr/>
        </p:nvSpPr>
        <p:spPr bwMode="auto">
          <a:xfrm>
            <a:off x="2735774" y="3267864"/>
            <a:ext cx="3663757" cy="16933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4" name="Right Arrow 43"/>
          <p:cNvSpPr/>
          <p:nvPr/>
        </p:nvSpPr>
        <p:spPr bwMode="auto">
          <a:xfrm rot="5400000" flipV="1">
            <a:off x="6371457" y="428073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25" name="Right Arrow 24"/>
          <p:cNvSpPr/>
          <p:nvPr/>
        </p:nvSpPr>
        <p:spPr bwMode="auto">
          <a:xfrm rot="8016123" flipH="1">
            <a:off x="1032580" y="4126299"/>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32" name="TextBox 31"/>
          <p:cNvSpPr txBox="1"/>
          <p:nvPr/>
        </p:nvSpPr>
        <p:spPr>
          <a:xfrm>
            <a:off x="6147474" y="5867400"/>
            <a:ext cx="1832547" cy="338550"/>
          </a:xfrm>
          <a:prstGeom prst="rect">
            <a:avLst/>
          </a:prstGeom>
        </p:spPr>
        <p:txBody>
          <a:bodyPr wrap="none" lIns="76197" tIns="38098" rIns="76197" bIns="38098" rtlCol="0">
            <a:spAutoFit/>
          </a:bodyPr>
          <a:lstStyle/>
          <a:p>
            <a:pPr>
              <a:buNone/>
            </a:pPr>
            <a:r>
              <a:rPr lang="en-US" sz="1700" dirty="0" smtClean="0">
                <a:solidFill>
                  <a:srgbClr val="FFFFFF"/>
                </a:solidFill>
              </a:rPr>
              <a:t>FS = 10.10.10.111</a:t>
            </a:r>
          </a:p>
        </p:txBody>
      </p:sp>
      <p:sp>
        <p:nvSpPr>
          <p:cNvPr id="34" name="Right Arrow 33"/>
          <p:cNvSpPr/>
          <p:nvPr/>
        </p:nvSpPr>
        <p:spPr bwMode="auto">
          <a:xfrm rot="13583877">
            <a:off x="2248242" y="412629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29" name="Text Box 19"/>
          <p:cNvSpPr txBox="1">
            <a:spLocks noChangeArrowheads="1"/>
          </p:cNvSpPr>
          <p:nvPr/>
        </p:nvSpPr>
        <p:spPr bwMode="auto">
          <a:xfrm>
            <a:off x="919959" y="6266349"/>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38" name="Text Box 19"/>
          <p:cNvSpPr txBox="1">
            <a:spLocks noChangeArrowheads="1"/>
          </p:cNvSpPr>
          <p:nvPr/>
        </p:nvSpPr>
        <p:spPr bwMode="auto">
          <a:xfrm>
            <a:off x="2926662" y="6266349"/>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t>
            </a:r>
            <a:r>
              <a:rPr lang="en-US" sz="1600" dirty="0" smtClean="0">
                <a:effectLst>
                  <a:outerShdw blurRad="38100" dist="38100" dir="2700000" algn="tl">
                    <a:srgbClr val="000000"/>
                  </a:outerShdw>
                </a:effectLst>
                <a:latin typeface="Franklin Gothic Medium" pitchFamily="34" charset="0"/>
              </a:rPr>
              <a:t>B</a:t>
            </a:r>
            <a:endParaRPr lang="en-US" sz="1600" dirty="0">
              <a:effectLst>
                <a:outerShdw blurRad="38100" dist="38100" dir="2700000" algn="tl">
                  <a:srgbClr val="000000"/>
                </a:outerShdw>
              </a:effectLst>
              <a:latin typeface="Franklin Gothic Medium" pitchFamily="34" charset="0"/>
            </a:endParaRPr>
          </a:p>
        </p:txBody>
      </p:sp>
      <p:pic>
        <p:nvPicPr>
          <p:cNvPr id="42" name="Picture 12" descr="D:\Pennie's documents\Images for TechEd06\Hardware_Imagery\Folder.png"/>
          <p:cNvPicPr>
            <a:picLocks noChangeAspect="1" noChangeArrowheads="1"/>
          </p:cNvPicPr>
          <p:nvPr/>
        </p:nvPicPr>
        <p:blipFill>
          <a:blip r:embed="rId6" cstate="print"/>
          <a:srcRect/>
          <a:stretch>
            <a:fillRect/>
          </a:stretch>
        </p:blipFill>
        <p:spPr bwMode="auto">
          <a:xfrm>
            <a:off x="945147" y="4176732"/>
            <a:ext cx="573017" cy="766935"/>
          </a:xfrm>
          <a:prstGeom prst="rect">
            <a:avLst/>
          </a:prstGeom>
          <a:noFill/>
        </p:spPr>
      </p:pic>
      <p:pic>
        <p:nvPicPr>
          <p:cNvPr id="37" name="Picture 2" descr="\\eventsql\dvd\Online_ART\DVD_ART36\Artwork_Imagery\Icons - Illustrations\Internet Clouds web\cloud illustration icon.png"/>
          <p:cNvPicPr>
            <a:picLocks noChangeAspect="1" noChangeArrowheads="1"/>
          </p:cNvPicPr>
          <p:nvPr/>
        </p:nvPicPr>
        <p:blipFill>
          <a:blip r:embed="rId7"/>
          <a:srcRect/>
          <a:stretch>
            <a:fillRect/>
          </a:stretch>
        </p:blipFill>
        <p:spPr bwMode="auto">
          <a:xfrm>
            <a:off x="228600" y="4724400"/>
            <a:ext cx="4191000" cy="685800"/>
          </a:xfrm>
          <a:prstGeom prst="rect">
            <a:avLst/>
          </a:prstGeom>
          <a:noFill/>
        </p:spPr>
      </p:pic>
      <p:sp>
        <p:nvSpPr>
          <p:cNvPr id="788511" name="Text Box 31"/>
          <p:cNvSpPr txBox="1">
            <a:spLocks noChangeArrowheads="1"/>
          </p:cNvSpPr>
          <p:nvPr/>
        </p:nvSpPr>
        <p:spPr bwMode="auto">
          <a:xfrm>
            <a:off x="2628376" y="4928616"/>
            <a:ext cx="1252258"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sp>
        <p:nvSpPr>
          <p:cNvPr id="41" name="Text Box 30"/>
          <p:cNvSpPr txBox="1">
            <a:spLocks noChangeArrowheads="1"/>
          </p:cNvSpPr>
          <p:nvPr/>
        </p:nvSpPr>
        <p:spPr bwMode="auto">
          <a:xfrm>
            <a:off x="623072" y="4927458"/>
            <a:ext cx="1252258"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pic>
        <p:nvPicPr>
          <p:cNvPr id="33" name="Picture 37" descr="large-arrow"/>
          <p:cNvPicPr>
            <a:picLocks noChangeAspect="1" noChangeArrowheads="1"/>
          </p:cNvPicPr>
          <p:nvPr/>
        </p:nvPicPr>
        <p:blipFill>
          <a:blip r:embed="rId8"/>
          <a:srcRect/>
          <a:stretch>
            <a:fillRect/>
          </a:stretch>
        </p:blipFill>
        <p:spPr bwMode="auto">
          <a:xfrm>
            <a:off x="1002472" y="4387273"/>
            <a:ext cx="2255213" cy="556394"/>
          </a:xfrm>
          <a:prstGeom prst="rect">
            <a:avLst/>
          </a:prstGeom>
          <a:noFill/>
        </p:spPr>
      </p:pic>
      <p:sp>
        <p:nvSpPr>
          <p:cNvPr id="40" name="Line Callout 1 (Border and Accent Bar) 39"/>
          <p:cNvSpPr/>
          <p:nvPr/>
        </p:nvSpPr>
        <p:spPr bwMode="auto">
          <a:xfrm>
            <a:off x="4502782" y="5418703"/>
            <a:ext cx="738908" cy="301257"/>
          </a:xfrm>
          <a:prstGeom prst="accentBorderCallout1">
            <a:avLst>
              <a:gd name="adj1" fmla="val 52475"/>
              <a:gd name="adj2" fmla="val -599"/>
              <a:gd name="adj3" fmla="val -94358"/>
              <a:gd name="adj4" fmla="val -6121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VLAN</a:t>
            </a:r>
          </a:p>
        </p:txBody>
      </p:sp>
      <p:pic>
        <p:nvPicPr>
          <p:cNvPr id="26" name="Picture 13" descr="\\eventsql\dvd\Online_ART\DVD_ART34\Artwork_Imagery\Icons - Illustrations\_WINDOWS VISTA ICONS\Laptop notebook mobility pc.png"/>
          <p:cNvPicPr>
            <a:picLocks noChangeAspect="1" noChangeArrowheads="1"/>
          </p:cNvPicPr>
          <p:nvPr/>
        </p:nvPicPr>
        <p:blipFill>
          <a:blip r:embed="rId9"/>
          <a:srcRect/>
          <a:stretch>
            <a:fillRect/>
          </a:stretch>
        </p:blipFill>
        <p:spPr bwMode="auto">
          <a:xfrm>
            <a:off x="6400800" y="4876800"/>
            <a:ext cx="990600" cy="990600"/>
          </a:xfrm>
          <a:prstGeom prst="rect">
            <a:avLst/>
          </a:prstGeom>
          <a:noFill/>
          <a:scene3d>
            <a:camera prst="perspectiveLeft"/>
            <a:lightRig rig="threePt" dir="t"/>
          </a:scene3d>
        </p:spPr>
      </p:pic>
      <p:pic>
        <p:nvPicPr>
          <p:cNvPr id="43" name="Rectangle 24598" descr="Server"/>
          <p:cNvPicPr>
            <a:picLocks noChangeAspect="1" noChangeArrowheads="1"/>
          </p:cNvPicPr>
          <p:nvPr/>
        </p:nvPicPr>
        <p:blipFill>
          <a:blip r:embed="rId10" cstate="print"/>
          <a:srcRect/>
          <a:stretch>
            <a:fillRect/>
          </a:stretch>
        </p:blipFill>
        <p:spPr bwMode="auto">
          <a:xfrm>
            <a:off x="9906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Rectangle 24598" descr="Server"/>
          <p:cNvPicPr>
            <a:picLocks noChangeAspect="1" noChangeArrowheads="1"/>
          </p:cNvPicPr>
          <p:nvPr/>
        </p:nvPicPr>
        <p:blipFill>
          <a:blip r:embed="rId10" cstate="print"/>
          <a:srcRect/>
          <a:stretch>
            <a:fillRect/>
          </a:stretch>
        </p:blipFill>
        <p:spPr bwMode="auto">
          <a:xfrm>
            <a:off x="29718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1.66667E-6 -3.33333E-6 C 0.03715 -0.02222 0.07431 -0.04421 0.11198 -0.04352 C 0.14965 -0.04282 0.18767 -0.01921 0.22587 0.00463 " pathEditMode="relative" ptsTypes="aaA">
                                      <p:cBhvr>
                                        <p:cTn id="10" dur="2000" fill="hold"/>
                                        <p:tgtEl>
                                          <p:spTgt spid="42"/>
                                        </p:tgtEl>
                                        <p:attrNameLst>
                                          <p:attrName>ppt_x</p:attrName>
                                          <p:attrName>ppt_y</p:attrName>
                                        </p:attrNameLst>
                                      </p:cBhvr>
                                    </p:animMotion>
                                  </p:childTnLst>
                                </p:cTn>
                              </p:par>
                              <p:par>
                                <p:cTn id="11" presetID="10" presetClass="exit" presetSubtype="0" fill="hold" grpId="0" nodeType="withEffect">
                                  <p:stCondLst>
                                    <p:cond delay="0"/>
                                  </p:stCondLst>
                                  <p:childTnLst>
                                    <p:animEffect transition="out" filter="fade">
                                      <p:cBhvr>
                                        <p:cTn id="12" dur="2000"/>
                                        <p:tgtEl>
                                          <p:spTgt spid="41"/>
                                        </p:tgtEl>
                                      </p:cBhvr>
                                    </p:animEffect>
                                    <p:set>
                                      <p:cBhvr>
                                        <p:cTn id="13" dur="1" fill="hold">
                                          <p:stCondLst>
                                            <p:cond delay="1999"/>
                                          </p:stCondLst>
                                        </p:cTn>
                                        <p:tgtEl>
                                          <p:spTgt spid="41"/>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1000"/>
                                        <p:tgtEl>
                                          <p:spTgt spid="25"/>
                                        </p:tgtEl>
                                      </p:cBhvr>
                                    </p:animEffect>
                                    <p:set>
                                      <p:cBhvr>
                                        <p:cTn id="16" dur="1" fill="hold">
                                          <p:stCondLst>
                                            <p:cond delay="999"/>
                                          </p:stCondLst>
                                        </p:cTn>
                                        <p:tgtEl>
                                          <p:spTgt spid="25"/>
                                        </p:tgtEl>
                                        <p:attrNameLst>
                                          <p:attrName>style.visibility</p:attrName>
                                        </p:attrNameLst>
                                      </p:cBhvr>
                                      <p:to>
                                        <p:strVal val="hidden"/>
                                      </p:to>
                                    </p:se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788511"/>
                                        </p:tgtEl>
                                        <p:attrNameLst>
                                          <p:attrName>style.visibility</p:attrName>
                                        </p:attrNameLst>
                                      </p:cBhvr>
                                      <p:to>
                                        <p:strVal val="visible"/>
                                      </p:to>
                                    </p:set>
                                    <p:animEffect transition="in" filter="fade">
                                      <p:cBhvr>
                                        <p:cTn id="20" dur="1000"/>
                                        <p:tgtEl>
                                          <p:spTgt spid="788511"/>
                                        </p:tgtEl>
                                      </p:cBhvr>
                                    </p:animEffect>
                                  </p:childTnLst>
                                </p:cTn>
                              </p:par>
                            </p:childTnLst>
                          </p:cTn>
                        </p:par>
                        <p:par>
                          <p:cTn id="21" fill="hold">
                            <p:stCondLst>
                              <p:cond delay="4000"/>
                            </p:stCondLst>
                            <p:childTnLst>
                              <p:par>
                                <p:cTn id="22" presetID="22" presetClass="entr" presetSubtype="4"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788511"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2" name="Rectangle 12"/>
          <p:cNvSpPr>
            <a:spLocks noGrp="1" noChangeArrowheads="1"/>
          </p:cNvSpPr>
          <p:nvPr>
            <p:ph type="title"/>
          </p:nvPr>
        </p:nvSpPr>
        <p:spPr>
          <a:xfrm>
            <a:off x="381000" y="228600"/>
            <a:ext cx="8534400" cy="1329595"/>
          </a:xfrm>
        </p:spPr>
        <p:txBody>
          <a:bodyPr/>
          <a:lstStyle/>
          <a:p>
            <a:r>
              <a:rPr lang="en-US" dirty="0"/>
              <a:t>Solution </a:t>
            </a:r>
            <a:r>
              <a:rPr lang="en-US" dirty="0" smtClean="0"/>
              <a:t>#4</a:t>
            </a:r>
            <a:r>
              <a:rPr lang="en-US" dirty="0"/>
              <a:t>: Abstraction in </a:t>
            </a:r>
            <a:r>
              <a:rPr lang="en-US" dirty="0" smtClean="0"/>
              <a:t>Device</a:t>
            </a:r>
            <a:endParaRPr sz="3300" dirty="0">
              <a:solidFill>
                <a:schemeClr val="tx1"/>
              </a:solidFill>
            </a:endParaRPr>
          </a:p>
        </p:txBody>
      </p:sp>
      <p:sp>
        <p:nvSpPr>
          <p:cNvPr id="27" name="Content Placeholder 2"/>
          <p:cNvSpPr>
            <a:spLocks noGrp="1"/>
          </p:cNvSpPr>
          <p:nvPr>
            <p:ph idx="1"/>
          </p:nvPr>
        </p:nvSpPr>
        <p:spPr>
          <a:xfrm>
            <a:off x="237744" y="1179576"/>
            <a:ext cx="8525256" cy="2339102"/>
          </a:xfrm>
        </p:spPr>
        <p:txBody>
          <a:bodyPr/>
          <a:lstStyle/>
          <a:p>
            <a:r>
              <a:rPr lang="en-US" sz="2800" dirty="0" smtClean="0"/>
              <a:t>Network device uses 3</a:t>
            </a:r>
            <a:r>
              <a:rPr lang="en-US" sz="2800" baseline="30000" dirty="0" smtClean="0"/>
              <a:t>rd</a:t>
            </a:r>
            <a:r>
              <a:rPr lang="en-US" sz="2800" dirty="0" smtClean="0"/>
              <a:t> IP</a:t>
            </a:r>
          </a:p>
          <a:p>
            <a:r>
              <a:rPr lang="en-US" sz="2800" dirty="0" smtClean="0"/>
              <a:t>3</a:t>
            </a:r>
            <a:r>
              <a:rPr lang="en-US" sz="2800" baseline="30000" dirty="0" smtClean="0"/>
              <a:t>rd</a:t>
            </a:r>
            <a:r>
              <a:rPr lang="en-US" sz="2800" dirty="0" smtClean="0"/>
              <a:t> IP is the one registered in DNS &amp; used by client</a:t>
            </a:r>
          </a:p>
          <a:p>
            <a:r>
              <a:rPr lang="en-US" sz="2000" dirty="0" err="1" smtClean="0"/>
              <a:t>Example:</a:t>
            </a:r>
            <a:r>
              <a:rPr lang="en-US" sz="2000" dirty="0" err="1" smtClean="0">
                <a:hlinkClick r:id="rId4"/>
              </a:rPr>
              <a:t>http</a:t>
            </a:r>
            <a:r>
              <a:rPr lang="en-US" sz="2000" dirty="0" smtClean="0">
                <a:hlinkClick r:id="rId4"/>
              </a:rPr>
              <a:t>://www.cisco.com/en/US/docs/solutions/Enterprise/Data_Center/App_Networking/extmsftw2k8vistacisco.pdf</a:t>
            </a:r>
            <a:r>
              <a:rPr lang="en-US" sz="2000" dirty="0" smtClean="0"/>
              <a:t> </a:t>
            </a:r>
          </a:p>
          <a:p>
            <a:endParaRPr lang="en-US" sz="2800" dirty="0" smtClean="0"/>
          </a:p>
        </p:txBody>
      </p:sp>
      <p:sp>
        <p:nvSpPr>
          <p:cNvPr id="69" name="Oval 13"/>
          <p:cNvSpPr>
            <a:spLocks noChangeArrowheads="1"/>
          </p:cNvSpPr>
          <p:nvPr/>
        </p:nvSpPr>
        <p:spPr bwMode="auto">
          <a:xfrm>
            <a:off x="571445" y="4670422"/>
            <a:ext cx="1385446" cy="1979757"/>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0" name="Oval 3"/>
          <p:cNvSpPr>
            <a:spLocks noChangeArrowheads="1"/>
          </p:cNvSpPr>
          <p:nvPr/>
        </p:nvSpPr>
        <p:spPr bwMode="auto">
          <a:xfrm>
            <a:off x="2580874" y="4669652"/>
            <a:ext cx="1377950" cy="20256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2" name="Text Box 30"/>
          <p:cNvSpPr txBox="1">
            <a:spLocks noChangeArrowheads="1"/>
          </p:cNvSpPr>
          <p:nvPr/>
        </p:nvSpPr>
        <p:spPr bwMode="auto">
          <a:xfrm>
            <a:off x="644969" y="4927458"/>
            <a:ext cx="120846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10.10.10.111</a:t>
            </a:r>
            <a:endParaRPr lang="en-US" sz="1400" b="1" dirty="0">
              <a:effectLst>
                <a:outerShdw blurRad="38100" dist="38100" dir="2700000" algn="tl">
                  <a:srgbClr val="000000"/>
                </a:outerShdw>
              </a:effectLst>
            </a:endParaRPr>
          </a:p>
        </p:txBody>
      </p:sp>
      <p:sp>
        <p:nvSpPr>
          <p:cNvPr id="73" name="Text Box 31"/>
          <p:cNvSpPr txBox="1">
            <a:spLocks noChangeArrowheads="1"/>
          </p:cNvSpPr>
          <p:nvPr/>
        </p:nvSpPr>
        <p:spPr bwMode="auto">
          <a:xfrm>
            <a:off x="2650273" y="4928616"/>
            <a:ext cx="122821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20.20.20.222</a:t>
            </a:r>
            <a:endParaRPr lang="en-US" sz="1400" b="1" dirty="0">
              <a:effectLst>
                <a:outerShdw blurRad="38100" dist="38100" dir="2700000" algn="tl">
                  <a:srgbClr val="000000"/>
                </a:outerShdw>
              </a:effectLst>
            </a:endParaRPr>
          </a:p>
        </p:txBody>
      </p:sp>
      <p:graphicFrame>
        <p:nvGraphicFramePr>
          <p:cNvPr id="75" name="Object 5"/>
          <p:cNvGraphicFramePr>
            <a:graphicFrameLocks noChangeAspect="1"/>
          </p:cNvGraphicFramePr>
          <p:nvPr/>
        </p:nvGraphicFramePr>
        <p:xfrm>
          <a:off x="4366995" y="2900815"/>
          <a:ext cx="849313" cy="1105958"/>
        </p:xfrm>
        <a:graphic>
          <a:graphicData uri="http://schemas.openxmlformats.org/presentationml/2006/ole">
            <p:oleObj spid="_x0000_s4098" name="Visio" r:id="rId5" imgW="751522" imgH="981075" progId="">
              <p:embed/>
            </p:oleObj>
          </a:graphicData>
        </a:graphic>
      </p:graphicFrame>
      <p:graphicFrame>
        <p:nvGraphicFramePr>
          <p:cNvPr id="76" name="Object 6"/>
          <p:cNvGraphicFramePr>
            <a:graphicFrameLocks noChangeAspect="1"/>
          </p:cNvGraphicFramePr>
          <p:nvPr/>
        </p:nvGraphicFramePr>
        <p:xfrm>
          <a:off x="6705600" y="2819400"/>
          <a:ext cx="849313" cy="1105958"/>
        </p:xfrm>
        <a:graphic>
          <a:graphicData uri="http://schemas.openxmlformats.org/presentationml/2006/ole">
            <p:oleObj spid="_x0000_s4099" name="Visio" r:id="rId6" imgW="751522" imgH="981075" progId="">
              <p:embed/>
            </p:oleObj>
          </a:graphicData>
        </a:graphic>
      </p:graphicFrame>
      <p:sp>
        <p:nvSpPr>
          <p:cNvPr id="77" name="TextBox 76"/>
          <p:cNvSpPr txBox="1"/>
          <p:nvPr/>
        </p:nvSpPr>
        <p:spPr>
          <a:xfrm>
            <a:off x="4835799" y="3950955"/>
            <a:ext cx="1512396" cy="338550"/>
          </a:xfrm>
          <a:prstGeom prst="rect">
            <a:avLst/>
          </a:prstGeom>
        </p:spPr>
        <p:txBody>
          <a:bodyPr wrap="none" lIns="76197" tIns="38098" rIns="76197" bIns="38098" rtlCol="0">
            <a:spAutoFit/>
          </a:bodyPr>
          <a:lstStyle/>
          <a:p>
            <a:pPr>
              <a:buNone/>
            </a:pPr>
            <a:r>
              <a:rPr lang="en-US" sz="1700" dirty="0" smtClean="0"/>
              <a:t>DNS Server 1</a:t>
            </a:r>
          </a:p>
        </p:txBody>
      </p:sp>
      <p:sp>
        <p:nvSpPr>
          <p:cNvPr id="78" name="TextBox 77"/>
          <p:cNvSpPr txBox="1"/>
          <p:nvPr/>
        </p:nvSpPr>
        <p:spPr>
          <a:xfrm>
            <a:off x="7491195" y="3002805"/>
            <a:ext cx="1500405" cy="338550"/>
          </a:xfrm>
          <a:prstGeom prst="rect">
            <a:avLst/>
          </a:prstGeom>
        </p:spPr>
        <p:txBody>
          <a:bodyPr wrap="none" lIns="76197" tIns="38098" rIns="76197" bIns="38098" rtlCol="0">
            <a:spAutoFit/>
          </a:bodyPr>
          <a:lstStyle/>
          <a:p>
            <a:pPr>
              <a:buNone/>
            </a:pPr>
            <a:r>
              <a:rPr lang="en-US" sz="1700" dirty="0" smtClean="0"/>
              <a:t>DNS Server 2</a:t>
            </a:r>
          </a:p>
        </p:txBody>
      </p:sp>
      <p:sp>
        <p:nvSpPr>
          <p:cNvPr id="79" name="Right Arrow 78"/>
          <p:cNvSpPr/>
          <p:nvPr/>
        </p:nvSpPr>
        <p:spPr bwMode="auto">
          <a:xfrm>
            <a:off x="5174715" y="3408819"/>
            <a:ext cx="1554480" cy="16933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81" name="Right Arrow 80"/>
          <p:cNvSpPr/>
          <p:nvPr/>
        </p:nvSpPr>
        <p:spPr bwMode="auto">
          <a:xfrm rot="5400000" flipV="1">
            <a:off x="6623652" y="4421693"/>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pic>
        <p:nvPicPr>
          <p:cNvPr id="83" name="Picture 12" descr="D:\Pennie's documents\Images for TechEd06\Hardware_Imagery\Folder.png"/>
          <p:cNvPicPr>
            <a:picLocks noChangeAspect="1" noChangeArrowheads="1"/>
          </p:cNvPicPr>
          <p:nvPr/>
        </p:nvPicPr>
        <p:blipFill>
          <a:blip r:embed="rId7" cstate="print"/>
          <a:srcRect/>
          <a:stretch>
            <a:fillRect/>
          </a:stretch>
        </p:blipFill>
        <p:spPr bwMode="auto">
          <a:xfrm>
            <a:off x="945147" y="4176732"/>
            <a:ext cx="573017" cy="766935"/>
          </a:xfrm>
          <a:prstGeom prst="rect">
            <a:avLst/>
          </a:prstGeom>
          <a:noFill/>
        </p:spPr>
      </p:pic>
      <p:pic>
        <p:nvPicPr>
          <p:cNvPr id="84" name="Picture 37" descr="large-arrow"/>
          <p:cNvPicPr>
            <a:picLocks noChangeAspect="1" noChangeArrowheads="1"/>
          </p:cNvPicPr>
          <p:nvPr/>
        </p:nvPicPr>
        <p:blipFill>
          <a:blip r:embed="rId8"/>
          <a:srcRect/>
          <a:stretch>
            <a:fillRect/>
          </a:stretch>
        </p:blipFill>
        <p:spPr bwMode="auto">
          <a:xfrm>
            <a:off x="1002472" y="4387273"/>
            <a:ext cx="2255213" cy="556394"/>
          </a:xfrm>
          <a:prstGeom prst="rect">
            <a:avLst/>
          </a:prstGeom>
          <a:noFill/>
        </p:spPr>
      </p:pic>
      <p:sp>
        <p:nvSpPr>
          <p:cNvPr id="85" name="Right Arrow 84"/>
          <p:cNvSpPr/>
          <p:nvPr/>
        </p:nvSpPr>
        <p:spPr bwMode="auto">
          <a:xfrm rot="8016123" flipH="1">
            <a:off x="1032580" y="4126299"/>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88" name="TextBox 87"/>
          <p:cNvSpPr txBox="1"/>
          <p:nvPr/>
        </p:nvSpPr>
        <p:spPr>
          <a:xfrm>
            <a:off x="6399669" y="6004297"/>
            <a:ext cx="1715528" cy="338550"/>
          </a:xfrm>
          <a:prstGeom prst="rect">
            <a:avLst/>
          </a:prstGeom>
        </p:spPr>
        <p:txBody>
          <a:bodyPr wrap="none" lIns="76197" tIns="38098" rIns="76197" bIns="38098" rtlCol="0">
            <a:spAutoFit/>
          </a:bodyPr>
          <a:lstStyle/>
          <a:p>
            <a:pPr>
              <a:buNone/>
            </a:pPr>
            <a:r>
              <a:rPr lang="en-US" sz="1700" dirty="0" smtClean="0">
                <a:solidFill>
                  <a:srgbClr val="FFFFFF"/>
                </a:solidFill>
              </a:rPr>
              <a:t>FS = 30.30.30.30</a:t>
            </a:r>
          </a:p>
        </p:txBody>
      </p:sp>
      <p:sp>
        <p:nvSpPr>
          <p:cNvPr id="89" name="Right Arrow 88"/>
          <p:cNvSpPr/>
          <p:nvPr/>
        </p:nvSpPr>
        <p:spPr bwMode="auto">
          <a:xfrm rot="13583877">
            <a:off x="2248242" y="4126298"/>
            <a:ext cx="1146848" cy="16047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92" name="Text Box 19"/>
          <p:cNvSpPr txBox="1">
            <a:spLocks noChangeArrowheads="1"/>
          </p:cNvSpPr>
          <p:nvPr/>
        </p:nvSpPr>
        <p:spPr bwMode="auto">
          <a:xfrm>
            <a:off x="919959" y="6170652"/>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93" name="Text Box 19"/>
          <p:cNvSpPr txBox="1">
            <a:spLocks noChangeArrowheads="1"/>
          </p:cNvSpPr>
          <p:nvPr/>
        </p:nvSpPr>
        <p:spPr bwMode="auto">
          <a:xfrm>
            <a:off x="2926662" y="6170652"/>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t>
            </a:r>
            <a:r>
              <a:rPr lang="en-US" sz="1600" dirty="0" smtClean="0">
                <a:effectLst>
                  <a:outerShdw blurRad="38100" dist="38100" dir="2700000" algn="tl">
                    <a:srgbClr val="000000"/>
                  </a:outerShdw>
                </a:effectLst>
                <a:latin typeface="Franklin Gothic Medium" pitchFamily="34" charset="0"/>
              </a:rPr>
              <a:t>B</a:t>
            </a:r>
            <a:endParaRPr lang="en-US" sz="1600" dirty="0">
              <a:effectLst>
                <a:outerShdw blurRad="38100" dist="38100" dir="2700000" algn="tl">
                  <a:srgbClr val="000000"/>
                </a:outerShdw>
              </a:effectLst>
              <a:latin typeface="Franklin Gothic Medium" pitchFamily="34" charset="0"/>
            </a:endParaRPr>
          </a:p>
        </p:txBody>
      </p:sp>
      <p:sp>
        <p:nvSpPr>
          <p:cNvPr id="95" name="Right Arrow 94"/>
          <p:cNvSpPr/>
          <p:nvPr/>
        </p:nvSpPr>
        <p:spPr bwMode="auto">
          <a:xfrm>
            <a:off x="2842995" y="3417555"/>
            <a:ext cx="1554480" cy="16933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pic>
        <p:nvPicPr>
          <p:cNvPr id="96" name="Picture 29"/>
          <p:cNvPicPr>
            <a:picLocks noChangeAspect="1" noChangeArrowheads="1"/>
          </p:cNvPicPr>
          <p:nvPr/>
        </p:nvPicPr>
        <p:blipFill>
          <a:blip r:embed="rId9"/>
          <a:srcRect/>
          <a:stretch>
            <a:fillRect/>
          </a:stretch>
        </p:blipFill>
        <p:spPr bwMode="auto">
          <a:xfrm>
            <a:off x="1752600" y="3352800"/>
            <a:ext cx="1033463" cy="363538"/>
          </a:xfrm>
          <a:prstGeom prst="rect">
            <a:avLst/>
          </a:prstGeom>
          <a:noFill/>
          <a:ln w="9525">
            <a:noFill/>
            <a:miter lim="800000"/>
            <a:headEnd/>
            <a:tailEnd/>
          </a:ln>
          <a:effectLst/>
        </p:spPr>
      </p:pic>
      <p:sp>
        <p:nvSpPr>
          <p:cNvPr id="97" name="Text Box 31"/>
          <p:cNvSpPr txBox="1">
            <a:spLocks noChangeArrowheads="1"/>
          </p:cNvSpPr>
          <p:nvPr/>
        </p:nvSpPr>
        <p:spPr bwMode="auto">
          <a:xfrm>
            <a:off x="1715675" y="3048000"/>
            <a:ext cx="1149666"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30.30.30.30</a:t>
            </a:r>
            <a:endParaRPr lang="en-US" sz="1400" b="1" dirty="0">
              <a:effectLst>
                <a:outerShdw blurRad="38100" dist="38100" dir="2700000" algn="tl">
                  <a:srgbClr val="000000"/>
                </a:outerShdw>
              </a:effectLst>
            </a:endParaRPr>
          </a:p>
        </p:txBody>
      </p:sp>
      <p:pic>
        <p:nvPicPr>
          <p:cNvPr id="28" name="Rectangle 24598" descr="Server"/>
          <p:cNvPicPr>
            <a:picLocks noChangeAspect="1" noChangeArrowheads="1"/>
          </p:cNvPicPr>
          <p:nvPr/>
        </p:nvPicPr>
        <p:blipFill>
          <a:blip r:embed="rId10" cstate="print"/>
          <a:srcRect/>
          <a:stretch>
            <a:fillRect/>
          </a:stretch>
        </p:blipFill>
        <p:spPr bwMode="auto">
          <a:xfrm>
            <a:off x="9906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0" name="Rectangle 24598" descr="Server"/>
          <p:cNvPicPr>
            <a:picLocks noChangeAspect="1" noChangeArrowheads="1"/>
          </p:cNvPicPr>
          <p:nvPr/>
        </p:nvPicPr>
        <p:blipFill>
          <a:blip r:embed="rId10" cstate="print"/>
          <a:srcRect/>
          <a:stretch>
            <a:fillRect/>
          </a:stretch>
        </p:blipFill>
        <p:spPr bwMode="auto">
          <a:xfrm>
            <a:off x="2971800" y="5257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9" name="Picture 13" descr="\\eventsql\dvd\Online_ART\DVD_ART34\Artwork_Imagery\Icons - Illustrations\_WINDOWS VISTA ICONS\Laptop notebook mobility pc.png"/>
          <p:cNvPicPr>
            <a:picLocks noChangeAspect="1" noChangeArrowheads="1"/>
          </p:cNvPicPr>
          <p:nvPr/>
        </p:nvPicPr>
        <p:blipFill>
          <a:blip r:embed="rId11"/>
          <a:srcRect/>
          <a:stretch>
            <a:fillRect/>
          </a:stretch>
        </p:blipFill>
        <p:spPr bwMode="auto">
          <a:xfrm>
            <a:off x="6553200" y="4977830"/>
            <a:ext cx="990600" cy="990600"/>
          </a:xfrm>
          <a:prstGeom prst="rect">
            <a:avLst/>
          </a:prstGeom>
          <a:noFill/>
          <a:scene3d>
            <a:camera prst="perspectiveLeft"/>
            <a:lightRig rig="threePt" dir="t"/>
          </a:scene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1000"/>
                                        <p:tgtEl>
                                          <p:spTgt spid="84"/>
                                        </p:tgtEl>
                                      </p:cBhvr>
                                    </p:animEffect>
                                  </p:childTnLst>
                                </p:cTn>
                              </p:par>
                              <p:par>
                                <p:cTn id="8" presetID="10" presetClass="exit" presetSubtype="0" fill="hold" grpId="0" nodeType="withEffect">
                                  <p:stCondLst>
                                    <p:cond delay="0"/>
                                  </p:stCondLst>
                                  <p:childTnLst>
                                    <p:animEffect transition="out" filter="fade">
                                      <p:cBhvr>
                                        <p:cTn id="9" dur="1000"/>
                                        <p:tgtEl>
                                          <p:spTgt spid="85"/>
                                        </p:tgtEl>
                                      </p:cBhvr>
                                    </p:animEffect>
                                    <p:set>
                                      <p:cBhvr>
                                        <p:cTn id="10" dur="1" fill="hold">
                                          <p:stCondLst>
                                            <p:cond delay="999"/>
                                          </p:stCondLst>
                                        </p:cTn>
                                        <p:tgtEl>
                                          <p:spTgt spid="85"/>
                                        </p:tgtEl>
                                        <p:attrNameLst>
                                          <p:attrName>style.visibility</p:attrName>
                                        </p:attrNameLst>
                                      </p:cBhvr>
                                      <p:to>
                                        <p:strVal val="hidden"/>
                                      </p:to>
                                    </p:set>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1.66667E-6 -3.33333E-6 C 0.03715 -0.02222 0.07431 -0.04421 0.11198 -0.04352 C 0.14965 -0.04282 0.18767 -0.01921 0.22587 0.00463 " pathEditMode="relative" ptsTypes="aaA">
                                      <p:cBhvr>
                                        <p:cTn id="13" dur="2000" fill="hold"/>
                                        <p:tgtEl>
                                          <p:spTgt spid="83"/>
                                        </p:tgtEl>
                                        <p:attrNameLst>
                                          <p:attrName>ppt_x</p:attrName>
                                          <p:attrName>ppt_y</p:attrName>
                                        </p:attrNameLst>
                                      </p:cBhvr>
                                    </p:animMotion>
                                  </p:childTnLst>
                                </p:cTn>
                              </p:par>
                              <p:par>
                                <p:cTn id="14" presetID="10" presetClass="exit" presetSubtype="0" fill="hold" grpId="0" nodeType="withEffect">
                                  <p:stCondLst>
                                    <p:cond delay="0"/>
                                  </p:stCondLst>
                                  <p:childTnLst>
                                    <p:animEffect transition="out" filter="fade">
                                      <p:cBhvr>
                                        <p:cTn id="15" dur="2000"/>
                                        <p:tgtEl>
                                          <p:spTgt spid="72"/>
                                        </p:tgtEl>
                                      </p:cBhvr>
                                    </p:animEffect>
                                    <p:set>
                                      <p:cBhvr>
                                        <p:cTn id="16" dur="1" fill="hold">
                                          <p:stCondLst>
                                            <p:cond delay="1999"/>
                                          </p:stCondLst>
                                        </p:cTn>
                                        <p:tgtEl>
                                          <p:spTgt spid="72"/>
                                        </p:tgtEl>
                                        <p:attrNameLst>
                                          <p:attrName>style.visibility</p:attrName>
                                        </p:attrNameLst>
                                      </p:cBhvr>
                                      <p:to>
                                        <p:strVal val="hidden"/>
                                      </p:to>
                                    </p:se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1000"/>
                                        <p:tgtEl>
                                          <p:spTgt spid="73"/>
                                        </p:tgtEl>
                                      </p:cBhvr>
                                    </p:animEffect>
                                  </p:childTnLst>
                                </p:cTn>
                              </p:par>
                            </p:childTnLst>
                          </p:cTn>
                        </p:par>
                        <p:par>
                          <p:cTn id="21" fill="hold">
                            <p:stCondLst>
                              <p:cond delay="4000"/>
                            </p:stCondLst>
                            <p:childTnLst>
                              <p:par>
                                <p:cTn id="22" presetID="22" presetClass="entr" presetSubtype="4"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wipe(down)">
                                      <p:cBhvr>
                                        <p:cTn id="24"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85" grpId="0" animBg="1"/>
      <p:bldP spid="8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generic guidance…</a:t>
            </a:r>
            <a:endParaRPr lang="en-US" dirty="0"/>
          </a:p>
        </p:txBody>
      </p:sp>
      <p:sp>
        <p:nvSpPr>
          <p:cNvPr id="3" name="Content Placeholder 2"/>
          <p:cNvSpPr>
            <a:spLocks noGrp="1"/>
          </p:cNvSpPr>
          <p:nvPr>
            <p:ph idx="1"/>
          </p:nvPr>
        </p:nvSpPr>
        <p:spPr/>
        <p:txBody>
          <a:bodyPr/>
          <a:lstStyle/>
          <a:p>
            <a:r>
              <a:rPr lang="en-US" dirty="0" smtClean="0"/>
              <a:t>If you have other creative ideas, that’s ok!  </a:t>
            </a:r>
            <a:r>
              <a:rPr lang="en-US" dirty="0" smtClean="0">
                <a:sym typeface="Wingdings" pitchFamily="2" charset="2"/>
              </a:rPr>
              <a:t></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ctangle 8192"/>
          <p:cNvPicPr>
            <a:picLocks noChangeAspect="1" noChangeArrowheads="1"/>
          </p:cNvPicPr>
          <p:nvPr/>
        </p:nvPicPr>
        <p:blipFill>
          <a:blip r:embed="rId3">
            <a:duotone>
              <a:prstClr val="black"/>
              <a:srgbClr val="D9C3A5">
                <a:tint val="50000"/>
                <a:satMod val="180000"/>
              </a:srgbClr>
            </a:duotone>
            <a:lum bright="-73000" contrast="-100000"/>
          </a:blip>
          <a:srcRect/>
          <a:stretch>
            <a:fillRect/>
          </a:stretch>
        </p:blipFill>
        <p:spPr bwMode="auto">
          <a:xfrm>
            <a:off x="0" y="1194605"/>
            <a:ext cx="9144000" cy="4657725"/>
          </a:xfrm>
          <a:prstGeom prst="rect">
            <a:avLst/>
          </a:prstGeom>
          <a:noFill/>
          <a:ln w="9525">
            <a:noFill/>
            <a:miter lim="800000"/>
            <a:headEnd/>
            <a:tailEnd/>
          </a:ln>
        </p:spPr>
      </p:pic>
      <p:sp>
        <p:nvSpPr>
          <p:cNvPr id="2" name="Title 1"/>
          <p:cNvSpPr>
            <a:spLocks noGrp="1"/>
          </p:cNvSpPr>
          <p:nvPr>
            <p:ph type="title"/>
          </p:nvPr>
        </p:nvSpPr>
        <p:spPr/>
        <p:txBody>
          <a:bodyPr/>
          <a:lstStyle/>
          <a:p>
            <a:r>
              <a:rPr b="1" smtClean="0"/>
              <a:t>Multi-Site Clustering</a:t>
            </a:r>
            <a:endParaRPr lang="en-US" b="1" dirty="0"/>
          </a:p>
        </p:txBody>
      </p:sp>
      <p:sp>
        <p:nvSpPr>
          <p:cNvPr id="3" name="Text Placeholder 2"/>
          <p:cNvSpPr>
            <a:spLocks noGrp="1"/>
          </p:cNvSpPr>
          <p:nvPr>
            <p:ph type="body" sz="quarter" idx="10"/>
          </p:nvPr>
        </p:nvSpPr>
        <p:spPr>
          <a:xfrm>
            <a:off x="381000" y="1401042"/>
            <a:ext cx="8382000" cy="3262432"/>
          </a:xfrm>
        </p:spPr>
        <p:txBody>
          <a:bodyPr/>
          <a:lstStyle/>
          <a:p>
            <a:r>
              <a:rPr lang="en-US" sz="4000" b="1" dirty="0" smtClean="0">
                <a:solidFill>
                  <a:schemeClr val="accent3"/>
                </a:solidFill>
              </a:rPr>
              <a:t>  </a:t>
            </a:r>
            <a:r>
              <a:rPr lang="en-US" sz="4000" b="1" dirty="0" smtClean="0"/>
              <a:t>Introduction</a:t>
            </a:r>
          </a:p>
          <a:p>
            <a:r>
              <a:rPr lang="en-US" sz="4000" b="1" dirty="0" smtClean="0"/>
              <a:t>  Networking</a:t>
            </a:r>
          </a:p>
          <a:p>
            <a:r>
              <a:rPr lang="en-US" sz="4000" b="1" dirty="0" smtClean="0">
                <a:solidFill>
                  <a:srgbClr val="FFC000"/>
                </a:solidFill>
              </a:rPr>
              <a:t>  </a:t>
            </a:r>
            <a:r>
              <a:rPr lang="en-US" sz="4000" b="1" dirty="0" smtClean="0">
                <a:solidFill>
                  <a:schemeClr val="accent5"/>
                </a:solidFill>
              </a:rPr>
              <a:t>Storage</a:t>
            </a:r>
          </a:p>
          <a:p>
            <a:r>
              <a:rPr lang="en-US" sz="4000" b="1" dirty="0" smtClean="0"/>
              <a:t>  Quorum</a:t>
            </a:r>
          </a:p>
          <a:p>
            <a:r>
              <a:rPr lang="en-US" sz="4000" b="1" dirty="0" smtClean="0"/>
              <a:t>  Workloads</a:t>
            </a:r>
          </a:p>
        </p:txBody>
      </p:sp>
      <p:pic>
        <p:nvPicPr>
          <p:cNvPr id="7" name="Picture 6" descr="WinSrv-Failover_h_rgb_r.png"/>
          <p:cNvPicPr>
            <a:picLocks noChangeAspect="1"/>
          </p:cNvPicPr>
          <p:nvPr/>
        </p:nvPicPr>
        <p:blipFill>
          <a:blip r:embed="rId4"/>
          <a:stretch>
            <a:fillRect/>
          </a:stretch>
        </p:blipFill>
        <p:spPr>
          <a:xfrm>
            <a:off x="5048829" y="5149773"/>
            <a:ext cx="4013394" cy="965330"/>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750933"/>
            <a:ext cx="7921912" cy="1337595"/>
          </a:xfrm>
        </p:spPr>
        <p:txBody>
          <a:bodyPr/>
          <a:lstStyle/>
          <a:p>
            <a:r>
              <a:rPr lang="en-US" dirty="0" smtClean="0"/>
              <a:t>Multi-Site Clustering with Windows Server 2008 R2 </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Elden Christensen</a:t>
            </a:r>
          </a:p>
          <a:p>
            <a:r>
              <a:rPr lang="en-US" dirty="0" smtClean="0">
                <a:solidFill>
                  <a:schemeClr val="tx1"/>
                </a:solidFill>
              </a:rPr>
              <a:t>Senior Program Manager Lead</a:t>
            </a:r>
          </a:p>
          <a:p>
            <a:r>
              <a:rPr lang="en-US" dirty="0" smtClean="0"/>
              <a:t>Microsoft</a:t>
            </a:r>
            <a:endParaRPr lang="en-US" dirty="0" smtClean="0">
              <a:solidFill>
                <a:schemeClr val="tx1"/>
              </a:solidFill>
            </a:endParaRPr>
          </a:p>
          <a:p>
            <a:r>
              <a:rPr lang="en-US" dirty="0" smtClean="0">
                <a:solidFill>
                  <a:schemeClr val="tx1"/>
                </a:solidFill>
              </a:rPr>
              <a:t>Session Code</a:t>
            </a:r>
            <a:r>
              <a:rPr lang="en-US" dirty="0" smtClean="0"/>
              <a:t>:  SVR319  </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r>
              <a:rPr lang="en-US" smtClean="0"/>
              <a:t>Storage in Multi-Site Clusters</a:t>
            </a:r>
            <a:endParaRPr lang="en-US" dirty="0"/>
          </a:p>
        </p:txBody>
      </p:sp>
      <p:sp>
        <p:nvSpPr>
          <p:cNvPr id="812036" name="Rectangle 4"/>
          <p:cNvSpPr>
            <a:spLocks noGrp="1" noChangeArrowheads="1"/>
          </p:cNvSpPr>
          <p:nvPr>
            <p:ph idx="1"/>
          </p:nvPr>
        </p:nvSpPr>
        <p:spPr/>
        <p:txBody>
          <a:bodyPr/>
          <a:lstStyle/>
          <a:p>
            <a:r>
              <a:rPr lang="en-US" smtClean="0"/>
              <a:t>Different than local clusters:</a:t>
            </a:r>
          </a:p>
          <a:p>
            <a:pPr lvl="1"/>
            <a:r>
              <a:rPr lang="en-US" smtClean="0"/>
              <a:t>Multiple storage arrays – independent per site</a:t>
            </a:r>
          </a:p>
          <a:p>
            <a:pPr lvl="1"/>
            <a:r>
              <a:rPr lang="en-US" smtClean="0"/>
              <a:t>Nodes commonly access own site storage</a:t>
            </a:r>
          </a:p>
          <a:p>
            <a:pPr lvl="1"/>
            <a:r>
              <a:rPr lang="en-US" smtClean="0"/>
              <a:t>No “true” shared disk visible to all nodes</a:t>
            </a:r>
            <a:endParaRPr lang="en-US" dirty="0"/>
          </a:p>
        </p:txBody>
      </p:sp>
      <p:sp>
        <p:nvSpPr>
          <p:cNvPr id="4" name="Oval 14"/>
          <p:cNvSpPr>
            <a:spLocks noChangeArrowheads="1"/>
          </p:cNvSpPr>
          <p:nvPr/>
        </p:nvSpPr>
        <p:spPr bwMode="auto">
          <a:xfrm>
            <a:off x="1038225" y="3508314"/>
            <a:ext cx="2057400" cy="2726033"/>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a:gradFill>
                <a:gsLst>
                  <a:gs pos="0">
                    <a:srgbClr val="FFFFFF"/>
                  </a:gs>
                  <a:gs pos="100000">
                    <a:srgbClr val="FFFFFF"/>
                  </a:gs>
                </a:gsLst>
                <a:lin ang="5400000" scaled="0"/>
              </a:gradFill>
            </a:endParaRPr>
          </a:p>
        </p:txBody>
      </p:sp>
      <p:sp>
        <p:nvSpPr>
          <p:cNvPr id="6" name="Line 16"/>
          <p:cNvSpPr>
            <a:spLocks noChangeShapeType="1"/>
          </p:cNvSpPr>
          <p:nvPr/>
        </p:nvSpPr>
        <p:spPr bwMode="auto">
          <a:xfrm>
            <a:off x="2028825" y="4676186"/>
            <a:ext cx="0" cy="304800"/>
          </a:xfrm>
          <a:prstGeom prst="line">
            <a:avLst/>
          </a:prstGeom>
          <a:noFill/>
          <a:ln w="28575">
            <a:solidFill>
              <a:schemeClr val="accent6"/>
            </a:solidFill>
            <a:round/>
            <a:headEnd/>
            <a:tailEnd/>
          </a:ln>
          <a:effectLst/>
        </p:spPr>
        <p:txBody>
          <a:bodyPr wrap="none" lIns="91436" tIns="45718" rIns="91436" bIns="45718"/>
          <a:lstStyle/>
          <a:p>
            <a:endParaRPr lang="en-US"/>
          </a:p>
        </p:txBody>
      </p:sp>
      <p:sp>
        <p:nvSpPr>
          <p:cNvPr id="8" name="Text Box 19"/>
          <p:cNvSpPr txBox="1">
            <a:spLocks noChangeArrowheads="1"/>
          </p:cNvSpPr>
          <p:nvPr/>
        </p:nvSpPr>
        <p:spPr bwMode="auto">
          <a:xfrm>
            <a:off x="1724025" y="3474666"/>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9" name="Rectangle 20"/>
          <p:cNvSpPr>
            <a:spLocks noChangeArrowheads="1"/>
          </p:cNvSpPr>
          <p:nvPr/>
        </p:nvSpPr>
        <p:spPr bwMode="auto">
          <a:xfrm>
            <a:off x="1409700" y="4980986"/>
            <a:ext cx="1295400" cy="658812"/>
          </a:xfrm>
          <a:prstGeom prst="rect">
            <a:avLst/>
          </a:prstGeom>
          <a:solidFill>
            <a:schemeClr val="accent1">
              <a:alpha val="39999"/>
            </a:schemeClr>
          </a:solidFill>
          <a:ln w="6350">
            <a:solidFill>
              <a:schemeClr val="accent6"/>
            </a:solidFill>
            <a:miter lim="800000"/>
            <a:headEnd/>
            <a:tailEnd/>
          </a:ln>
          <a:effectLst/>
        </p:spPr>
        <p:txBody>
          <a:bodyPr wrap="none" lIns="91436" tIns="45718" rIns="91436" bIns="45718" anchor="ctr"/>
          <a:lstStyle/>
          <a:p>
            <a:endParaRPr lang="en-US"/>
          </a:p>
        </p:txBody>
      </p:sp>
      <p:pic>
        <p:nvPicPr>
          <p:cNvPr id="10" name="Picture 21" descr="database green"/>
          <p:cNvPicPr>
            <a:picLocks noChangeAspect="1" noChangeArrowheads="1"/>
          </p:cNvPicPr>
          <p:nvPr/>
        </p:nvPicPr>
        <p:blipFill>
          <a:blip r:embed="rId3" cstate="print"/>
          <a:srcRect/>
          <a:stretch>
            <a:fillRect/>
          </a:stretch>
        </p:blipFill>
        <p:spPr bwMode="auto">
          <a:xfrm>
            <a:off x="1785938" y="5031786"/>
            <a:ext cx="484187" cy="579437"/>
          </a:xfrm>
          <a:prstGeom prst="rect">
            <a:avLst/>
          </a:prstGeom>
          <a:noFill/>
        </p:spPr>
      </p:pic>
      <p:sp>
        <p:nvSpPr>
          <p:cNvPr id="14" name="Oval 5"/>
          <p:cNvSpPr>
            <a:spLocks noChangeArrowheads="1"/>
          </p:cNvSpPr>
          <p:nvPr/>
        </p:nvSpPr>
        <p:spPr bwMode="auto">
          <a:xfrm>
            <a:off x="5746750" y="3458696"/>
            <a:ext cx="2057400" cy="2775652"/>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a:gradFill>
                <a:gsLst>
                  <a:gs pos="0">
                    <a:srgbClr val="FFFFFF"/>
                  </a:gs>
                  <a:gs pos="100000">
                    <a:srgbClr val="FFFFFF"/>
                  </a:gs>
                </a:gsLst>
                <a:lin ang="5400000" scaled="0"/>
              </a:gradFill>
            </a:endParaRPr>
          </a:p>
        </p:txBody>
      </p:sp>
      <p:sp>
        <p:nvSpPr>
          <p:cNvPr id="16" name="Line 7"/>
          <p:cNvSpPr>
            <a:spLocks noChangeShapeType="1"/>
          </p:cNvSpPr>
          <p:nvPr/>
        </p:nvSpPr>
        <p:spPr bwMode="auto">
          <a:xfrm>
            <a:off x="6737350" y="4676186"/>
            <a:ext cx="0" cy="304800"/>
          </a:xfrm>
          <a:prstGeom prst="line">
            <a:avLst/>
          </a:prstGeom>
          <a:noFill/>
          <a:ln w="28575">
            <a:solidFill>
              <a:schemeClr val="accent6"/>
            </a:solidFill>
            <a:round/>
            <a:headEnd/>
            <a:tailEnd/>
          </a:ln>
          <a:effectLst/>
        </p:spPr>
        <p:txBody>
          <a:bodyPr wrap="none"/>
          <a:lstStyle/>
          <a:p>
            <a:endParaRPr lang="en-US"/>
          </a:p>
        </p:txBody>
      </p:sp>
      <p:sp>
        <p:nvSpPr>
          <p:cNvPr id="18" name="Text Box 10"/>
          <p:cNvSpPr txBox="1">
            <a:spLocks noChangeArrowheads="1"/>
          </p:cNvSpPr>
          <p:nvPr/>
        </p:nvSpPr>
        <p:spPr bwMode="auto">
          <a:xfrm>
            <a:off x="6430963" y="3453402"/>
            <a:ext cx="697948" cy="338554"/>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19" name="Rectangle 11"/>
          <p:cNvSpPr>
            <a:spLocks noChangeArrowheads="1"/>
          </p:cNvSpPr>
          <p:nvPr/>
        </p:nvSpPr>
        <p:spPr bwMode="auto">
          <a:xfrm>
            <a:off x="6118225" y="4980986"/>
            <a:ext cx="1295400" cy="658813"/>
          </a:xfrm>
          <a:prstGeom prst="rect">
            <a:avLst/>
          </a:prstGeom>
          <a:solidFill>
            <a:schemeClr val="accent1">
              <a:alpha val="39999"/>
            </a:schemeClr>
          </a:solidFill>
          <a:ln w="6350">
            <a:solidFill>
              <a:schemeClr val="accent6"/>
            </a:solidFill>
            <a:miter lim="800000"/>
            <a:headEnd/>
            <a:tailEnd/>
          </a:ln>
          <a:effectLst/>
        </p:spPr>
        <p:txBody>
          <a:bodyPr wrap="none" anchor="ctr"/>
          <a:lstStyle/>
          <a:p>
            <a:endParaRPr lang="en-US"/>
          </a:p>
        </p:txBody>
      </p:sp>
      <p:pic>
        <p:nvPicPr>
          <p:cNvPr id="20" name="Picture 38" descr="Database blue"/>
          <p:cNvPicPr>
            <a:picLocks noChangeAspect="1" noChangeArrowheads="1"/>
          </p:cNvPicPr>
          <p:nvPr/>
        </p:nvPicPr>
        <p:blipFill>
          <a:blip r:embed="rId4" cstate="print"/>
          <a:srcRect/>
          <a:stretch>
            <a:fillRect/>
          </a:stretch>
        </p:blipFill>
        <p:spPr bwMode="auto">
          <a:xfrm>
            <a:off x="6514215" y="5039724"/>
            <a:ext cx="443172" cy="571500"/>
          </a:xfrm>
          <a:prstGeom prst="rect">
            <a:avLst/>
          </a:prstGeom>
          <a:noFill/>
        </p:spPr>
      </p:pic>
      <p:pic>
        <p:nvPicPr>
          <p:cNvPr id="21" name="Rectangle 24598" descr="Server"/>
          <p:cNvPicPr>
            <a:picLocks noChangeAspect="1" noChangeArrowheads="1"/>
          </p:cNvPicPr>
          <p:nvPr/>
        </p:nvPicPr>
        <p:blipFill>
          <a:blip r:embed="rId5" cstate="print"/>
          <a:srcRect/>
          <a:stretch>
            <a:fillRect/>
          </a:stretch>
        </p:blipFill>
        <p:spPr bwMode="auto">
          <a:xfrm>
            <a:off x="1752600" y="3810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Rectangle 24598" descr="Server"/>
          <p:cNvPicPr>
            <a:picLocks noChangeAspect="1" noChangeArrowheads="1"/>
          </p:cNvPicPr>
          <p:nvPr/>
        </p:nvPicPr>
        <p:blipFill>
          <a:blip r:embed="rId5" cstate="print"/>
          <a:srcRect/>
          <a:stretch>
            <a:fillRect/>
          </a:stretch>
        </p:blipFill>
        <p:spPr bwMode="auto">
          <a:xfrm>
            <a:off x="6477000" y="3810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70" name="Oval 14"/>
          <p:cNvSpPr>
            <a:spLocks noChangeArrowheads="1"/>
          </p:cNvSpPr>
          <p:nvPr/>
        </p:nvSpPr>
        <p:spPr bwMode="auto">
          <a:xfrm>
            <a:off x="990927" y="1396268"/>
            <a:ext cx="2057400" cy="2733136"/>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813072" name="Line 16"/>
          <p:cNvSpPr>
            <a:spLocks noChangeShapeType="1"/>
          </p:cNvSpPr>
          <p:nvPr/>
        </p:nvSpPr>
        <p:spPr bwMode="auto">
          <a:xfrm>
            <a:off x="1981527" y="2681604"/>
            <a:ext cx="0" cy="304800"/>
          </a:xfrm>
          <a:prstGeom prst="line">
            <a:avLst/>
          </a:prstGeom>
          <a:noFill/>
          <a:ln w="28575">
            <a:solidFill>
              <a:schemeClr val="accent6"/>
            </a:solidFill>
            <a:round/>
            <a:headEnd/>
            <a:tailEnd/>
          </a:ln>
          <a:effectLst/>
        </p:spPr>
        <p:txBody>
          <a:bodyPr wrap="none" lIns="91436" tIns="45718" rIns="91436" bIns="45718"/>
          <a:lstStyle/>
          <a:p>
            <a:endParaRPr lang="en-US"/>
          </a:p>
        </p:txBody>
      </p:sp>
      <p:sp>
        <p:nvSpPr>
          <p:cNvPr id="813075" name="Text Box 19"/>
          <p:cNvSpPr txBox="1">
            <a:spLocks noChangeArrowheads="1"/>
          </p:cNvSpPr>
          <p:nvPr/>
        </p:nvSpPr>
        <p:spPr bwMode="auto">
          <a:xfrm>
            <a:off x="1676727" y="1465908"/>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813076" name="Rectangle 20"/>
          <p:cNvSpPr>
            <a:spLocks noChangeArrowheads="1"/>
          </p:cNvSpPr>
          <p:nvPr/>
        </p:nvSpPr>
        <p:spPr bwMode="auto">
          <a:xfrm>
            <a:off x="1362402" y="2986404"/>
            <a:ext cx="1295400" cy="658812"/>
          </a:xfrm>
          <a:prstGeom prst="rect">
            <a:avLst/>
          </a:prstGeom>
          <a:solidFill>
            <a:schemeClr val="accent1">
              <a:alpha val="39999"/>
            </a:schemeClr>
          </a:solidFill>
          <a:ln w="6350">
            <a:solidFill>
              <a:schemeClr val="accent6"/>
            </a:solidFill>
            <a:miter lim="800000"/>
            <a:headEnd/>
            <a:tailEnd/>
          </a:ln>
          <a:effectLst/>
        </p:spPr>
        <p:txBody>
          <a:bodyPr wrap="none" lIns="91436" tIns="45718" rIns="91436" bIns="45718" anchor="ctr"/>
          <a:lstStyle/>
          <a:p>
            <a:endParaRPr lang="en-US"/>
          </a:p>
        </p:txBody>
      </p:sp>
      <p:pic>
        <p:nvPicPr>
          <p:cNvPr id="813077" name="Picture 21" descr="database green"/>
          <p:cNvPicPr>
            <a:picLocks noChangeAspect="1" noChangeArrowheads="1"/>
          </p:cNvPicPr>
          <p:nvPr/>
        </p:nvPicPr>
        <p:blipFill>
          <a:blip r:embed="rId4" cstate="print"/>
          <a:srcRect/>
          <a:stretch>
            <a:fillRect/>
          </a:stretch>
        </p:blipFill>
        <p:spPr bwMode="auto">
          <a:xfrm>
            <a:off x="1738640" y="3037204"/>
            <a:ext cx="484187" cy="579437"/>
          </a:xfrm>
          <a:prstGeom prst="rect">
            <a:avLst/>
          </a:prstGeom>
          <a:noFill/>
        </p:spPr>
      </p:pic>
      <p:sp>
        <p:nvSpPr>
          <p:cNvPr id="813083" name="Text Box 27"/>
          <p:cNvSpPr txBox="1">
            <a:spLocks noChangeArrowheads="1"/>
          </p:cNvSpPr>
          <p:nvPr/>
        </p:nvSpPr>
        <p:spPr bwMode="auto">
          <a:xfrm>
            <a:off x="2667000" y="3935730"/>
            <a:ext cx="3288158" cy="646327"/>
          </a:xfrm>
          <a:prstGeom prst="rect">
            <a:avLst/>
          </a:prstGeom>
          <a:noFill/>
          <a:ln w="9525">
            <a:noFill/>
            <a:miter lim="800000"/>
            <a:headEnd/>
            <a:tailEnd/>
          </a:ln>
          <a:effectLst/>
        </p:spPr>
        <p:txBody>
          <a:bodyPr wrap="square" lIns="91436" tIns="45718" rIns="91436" bIns="45718">
            <a:spAutoFit/>
          </a:bodyPr>
          <a:lstStyle/>
          <a:p>
            <a:pPr algn="ctr">
              <a:spcBef>
                <a:spcPct val="0"/>
              </a:spcBef>
              <a:buClrTx/>
              <a:buFontTx/>
              <a:buNone/>
            </a:pPr>
            <a:r>
              <a:rPr lang="en-US" b="1" dirty="0">
                <a:solidFill>
                  <a:srgbClr val="99CC99"/>
                </a:solidFill>
              </a:rPr>
              <a:t>Changes are made on Site A and replicated to Site B</a:t>
            </a:r>
          </a:p>
        </p:txBody>
      </p:sp>
      <p:sp>
        <p:nvSpPr>
          <p:cNvPr id="813061" name="Oval 5"/>
          <p:cNvSpPr>
            <a:spLocks noChangeArrowheads="1"/>
          </p:cNvSpPr>
          <p:nvPr/>
        </p:nvSpPr>
        <p:spPr bwMode="auto">
          <a:xfrm>
            <a:off x="5699452" y="1332472"/>
            <a:ext cx="2057400" cy="2796932"/>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813063" name="Line 7"/>
          <p:cNvSpPr>
            <a:spLocks noChangeShapeType="1"/>
          </p:cNvSpPr>
          <p:nvPr/>
        </p:nvSpPr>
        <p:spPr bwMode="auto">
          <a:xfrm>
            <a:off x="6690052" y="2681604"/>
            <a:ext cx="0" cy="304800"/>
          </a:xfrm>
          <a:prstGeom prst="line">
            <a:avLst/>
          </a:prstGeom>
          <a:noFill/>
          <a:ln w="28575">
            <a:solidFill>
              <a:schemeClr val="accent6"/>
            </a:solidFill>
            <a:round/>
            <a:headEnd/>
            <a:tailEnd/>
          </a:ln>
          <a:effectLst/>
        </p:spPr>
        <p:txBody>
          <a:bodyPr wrap="none"/>
          <a:lstStyle/>
          <a:p>
            <a:endParaRPr lang="en-US"/>
          </a:p>
        </p:txBody>
      </p:sp>
      <p:sp>
        <p:nvSpPr>
          <p:cNvPr id="813066" name="Text Box 10"/>
          <p:cNvSpPr txBox="1">
            <a:spLocks noChangeArrowheads="1"/>
          </p:cNvSpPr>
          <p:nvPr/>
        </p:nvSpPr>
        <p:spPr bwMode="auto">
          <a:xfrm>
            <a:off x="6383665" y="1458820"/>
            <a:ext cx="697948" cy="338554"/>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813067" name="Rectangle 11"/>
          <p:cNvSpPr>
            <a:spLocks noChangeArrowheads="1"/>
          </p:cNvSpPr>
          <p:nvPr/>
        </p:nvSpPr>
        <p:spPr bwMode="auto">
          <a:xfrm>
            <a:off x="6070927" y="2986404"/>
            <a:ext cx="1295400" cy="658813"/>
          </a:xfrm>
          <a:prstGeom prst="rect">
            <a:avLst/>
          </a:prstGeom>
          <a:solidFill>
            <a:schemeClr val="accent1">
              <a:alpha val="39999"/>
            </a:schemeClr>
          </a:solidFill>
          <a:ln w="6350">
            <a:solidFill>
              <a:schemeClr val="accent6"/>
            </a:solidFill>
            <a:miter lim="800000"/>
            <a:headEnd/>
            <a:tailEnd/>
          </a:ln>
          <a:effectLst/>
        </p:spPr>
        <p:txBody>
          <a:bodyPr wrap="none" anchor="ctr"/>
          <a:lstStyle/>
          <a:p>
            <a:endParaRPr lang="en-US"/>
          </a:p>
        </p:txBody>
      </p:sp>
      <p:pic>
        <p:nvPicPr>
          <p:cNvPr id="813094" name="Picture 38" descr="Database blue"/>
          <p:cNvPicPr>
            <a:picLocks noChangeAspect="1" noChangeArrowheads="1"/>
          </p:cNvPicPr>
          <p:nvPr/>
        </p:nvPicPr>
        <p:blipFill>
          <a:blip r:embed="rId5" cstate="print"/>
          <a:srcRect/>
          <a:stretch>
            <a:fillRect/>
          </a:stretch>
        </p:blipFill>
        <p:spPr bwMode="auto">
          <a:xfrm>
            <a:off x="6447165" y="3045142"/>
            <a:ext cx="484188" cy="571500"/>
          </a:xfrm>
          <a:prstGeom prst="rect">
            <a:avLst/>
          </a:prstGeom>
          <a:noFill/>
        </p:spPr>
      </p:pic>
      <p:sp>
        <p:nvSpPr>
          <p:cNvPr id="30" name="Right Arrow 29"/>
          <p:cNvSpPr/>
          <p:nvPr/>
        </p:nvSpPr>
        <p:spPr bwMode="auto">
          <a:xfrm>
            <a:off x="2851846" y="3692915"/>
            <a:ext cx="3103312" cy="226291"/>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22" name="Line Callout 1 (Border and Accent Bar) 21"/>
          <p:cNvSpPr/>
          <p:nvPr/>
        </p:nvSpPr>
        <p:spPr bwMode="auto">
          <a:xfrm>
            <a:off x="7933333" y="3645216"/>
            <a:ext cx="852818" cy="301257"/>
          </a:xfrm>
          <a:prstGeom prst="accentBorderCallout1">
            <a:avLst>
              <a:gd name="adj1" fmla="val 27340"/>
              <a:gd name="adj2" fmla="val -8333"/>
              <a:gd name="adj3" fmla="val -87944"/>
              <a:gd name="adj4" fmla="val -101047"/>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Replica</a:t>
            </a:r>
          </a:p>
        </p:txBody>
      </p:sp>
      <p:sp>
        <p:nvSpPr>
          <p:cNvPr id="25" name="Title 24"/>
          <p:cNvSpPr>
            <a:spLocks noGrp="1"/>
          </p:cNvSpPr>
          <p:nvPr>
            <p:ph type="title"/>
          </p:nvPr>
        </p:nvSpPr>
        <p:spPr/>
        <p:txBody>
          <a:bodyPr vert="horz" wrap="square" lIns="0" tIns="0" rIns="0" bIns="0" rtlCol="0" anchor="t">
            <a:spAutoFit/>
          </a:bodyPr>
          <a:lstStyle/>
          <a:p>
            <a:r>
              <a:rPr smtClean="0"/>
              <a:t>Storage Considerations</a:t>
            </a:r>
            <a:endParaRPr/>
          </a:p>
        </p:txBody>
      </p:sp>
      <p:sp>
        <p:nvSpPr>
          <p:cNvPr id="27" name="Rounded Rectangle 26"/>
          <p:cNvSpPr/>
          <p:nvPr/>
        </p:nvSpPr>
        <p:spPr bwMode="auto">
          <a:xfrm>
            <a:off x="708410" y="5279013"/>
            <a:ext cx="7947103" cy="914397"/>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buClr>
                <a:srgbClr val="FFCC00"/>
              </a:buClr>
            </a:pPr>
            <a:r>
              <a:rPr lang="en-US" sz="2400" dirty="0" smtClean="0">
                <a:solidFill>
                  <a:schemeClr val="bg1"/>
                </a:solidFill>
                <a:effectLst>
                  <a:outerShdw blurRad="38100" dist="38100" dir="2700000" algn="tl">
                    <a:srgbClr val="000000">
                      <a:alpha val="43137"/>
                    </a:srgbClr>
                  </a:outerShdw>
                </a:effectLst>
                <a:latin typeface="Calibri" pitchFamily="34" charset="0"/>
              </a:rPr>
              <a:t>Need a data replication mechanism between sites</a:t>
            </a:r>
          </a:p>
        </p:txBody>
      </p:sp>
      <p:graphicFrame>
        <p:nvGraphicFramePr>
          <p:cNvPr id="813092" name="Object 36"/>
          <p:cNvGraphicFramePr>
            <a:graphicFrameLocks noChangeAspect="1"/>
          </p:cNvGraphicFramePr>
          <p:nvPr/>
        </p:nvGraphicFramePr>
        <p:xfrm>
          <a:off x="2162502" y="2986405"/>
          <a:ext cx="4267200" cy="558800"/>
        </p:xfrm>
        <a:graphic>
          <a:graphicData uri="http://schemas.openxmlformats.org/presentationml/2006/ole">
            <p:oleObj spid="_x0000_s5122" name="Visio" r:id="rId6" imgW="2134743" imgH="251968" progId="">
              <p:embed/>
            </p:oleObj>
          </a:graphicData>
        </a:graphic>
      </p:graphicFrame>
      <p:pic>
        <p:nvPicPr>
          <p:cNvPr id="21" name="Rectangle 24598" descr="Server"/>
          <p:cNvPicPr>
            <a:picLocks noChangeAspect="1" noChangeArrowheads="1"/>
          </p:cNvPicPr>
          <p:nvPr/>
        </p:nvPicPr>
        <p:blipFill>
          <a:blip r:embed="rId7" cstate="print"/>
          <a:srcRect/>
          <a:stretch>
            <a:fillRect/>
          </a:stretch>
        </p:blipFill>
        <p:spPr bwMode="auto">
          <a:xfrm>
            <a:off x="1676400" y="1828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 name="Rectangle 24598" descr="Server"/>
          <p:cNvPicPr>
            <a:picLocks noChangeAspect="1" noChangeArrowheads="1"/>
          </p:cNvPicPr>
          <p:nvPr/>
        </p:nvPicPr>
        <p:blipFill>
          <a:blip r:embed="rId7" cstate="print"/>
          <a:srcRect/>
          <a:stretch>
            <a:fillRect/>
          </a:stretch>
        </p:blipFill>
        <p:spPr bwMode="auto">
          <a:xfrm>
            <a:off x="6400800" y="18288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813092"/>
                                        </p:tgtEl>
                                        <p:attrNameLst>
                                          <p:attrName>style.visibility</p:attrName>
                                        </p:attrNameLst>
                                      </p:cBhvr>
                                      <p:to>
                                        <p:strVal val="visible"/>
                                      </p:to>
                                    </p:set>
                                    <p:anim calcmode="lin" valueType="num">
                                      <p:cBhvr>
                                        <p:cTn id="7" dur="1000" fill="hold"/>
                                        <p:tgtEl>
                                          <p:spTgt spid="813092"/>
                                        </p:tgtEl>
                                        <p:attrNameLst>
                                          <p:attrName>ppt_x</p:attrName>
                                        </p:attrNameLst>
                                      </p:cBhvr>
                                      <p:tavLst>
                                        <p:tav tm="0">
                                          <p:val>
                                            <p:strVal val="#ppt_x-#ppt_w/2"/>
                                          </p:val>
                                        </p:tav>
                                        <p:tav tm="100000">
                                          <p:val>
                                            <p:strVal val="#ppt_x"/>
                                          </p:val>
                                        </p:tav>
                                      </p:tavLst>
                                    </p:anim>
                                    <p:anim calcmode="lin" valueType="num">
                                      <p:cBhvr>
                                        <p:cTn id="8" dur="1000" fill="hold"/>
                                        <p:tgtEl>
                                          <p:spTgt spid="813092"/>
                                        </p:tgtEl>
                                        <p:attrNameLst>
                                          <p:attrName>ppt_y</p:attrName>
                                        </p:attrNameLst>
                                      </p:cBhvr>
                                      <p:tavLst>
                                        <p:tav tm="0">
                                          <p:val>
                                            <p:strVal val="#ppt_y"/>
                                          </p:val>
                                        </p:tav>
                                        <p:tav tm="100000">
                                          <p:val>
                                            <p:strVal val="#ppt_y"/>
                                          </p:val>
                                        </p:tav>
                                      </p:tavLst>
                                    </p:anim>
                                    <p:anim calcmode="lin" valueType="num">
                                      <p:cBhvr>
                                        <p:cTn id="9" dur="1000" fill="hold"/>
                                        <p:tgtEl>
                                          <p:spTgt spid="813092"/>
                                        </p:tgtEl>
                                        <p:attrNameLst>
                                          <p:attrName>ppt_w</p:attrName>
                                        </p:attrNameLst>
                                      </p:cBhvr>
                                      <p:tavLst>
                                        <p:tav tm="0">
                                          <p:val>
                                            <p:fltVal val="0"/>
                                          </p:val>
                                        </p:tav>
                                        <p:tav tm="100000">
                                          <p:val>
                                            <p:strVal val="#ppt_w"/>
                                          </p:val>
                                        </p:tav>
                                      </p:tavLst>
                                    </p:anim>
                                    <p:anim calcmode="lin" valueType="num">
                                      <p:cBhvr>
                                        <p:cTn id="10" dur="1000" fill="hold"/>
                                        <p:tgtEl>
                                          <p:spTgt spid="813092"/>
                                        </p:tgtEl>
                                        <p:attrNameLst>
                                          <p:attrName>ppt_h</p:attrName>
                                        </p:attrNameLst>
                                      </p:cBhvr>
                                      <p:tavLst>
                                        <p:tav tm="0">
                                          <p:val>
                                            <p:strVal val="#ppt_h"/>
                                          </p:val>
                                        </p:tav>
                                        <p:tav tm="100000">
                                          <p:val>
                                            <p:strVal val="#ppt_h"/>
                                          </p:val>
                                        </p:tav>
                                      </p:tavLst>
                                    </p:anim>
                                  </p:childTnLst>
                                </p:cTn>
                              </p:par>
                              <p:par>
                                <p:cTn id="11" presetID="22" presetClass="entr" presetSubtype="8"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10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000"/>
                                        <p:tgtEl>
                                          <p:spTgt spid="2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13083"/>
                                        </p:tgtEl>
                                        <p:attrNameLst>
                                          <p:attrName>style.visibility</p:attrName>
                                        </p:attrNameLst>
                                      </p:cBhvr>
                                      <p:to>
                                        <p:strVal val="visible"/>
                                      </p:to>
                                    </p:set>
                                    <p:animEffect transition="in" filter="fade">
                                      <p:cBhvr>
                                        <p:cTn id="23" dur="2000"/>
                                        <p:tgtEl>
                                          <p:spTgt spid="81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3083" grpId="0"/>
      <p:bldP spid="30" grpId="0" animBg="1"/>
      <p:bldP spid="22"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p:txBody>
          <a:bodyPr/>
          <a:lstStyle/>
          <a:p>
            <a:r>
              <a:rPr lang="en-US" dirty="0" smtClean="0"/>
              <a:t>Replication Options</a:t>
            </a:r>
            <a:endParaRPr lang="en-US" dirty="0"/>
          </a:p>
        </p:txBody>
      </p:sp>
      <p:sp>
        <p:nvSpPr>
          <p:cNvPr id="784387" name="Rectangle 3"/>
          <p:cNvSpPr>
            <a:spLocks noGrp="1" noChangeArrowheads="1"/>
          </p:cNvSpPr>
          <p:nvPr>
            <p:ph idx="1"/>
          </p:nvPr>
        </p:nvSpPr>
        <p:spPr>
          <a:xfrm>
            <a:off x="109538" y="1581150"/>
            <a:ext cx="8756650" cy="4044184"/>
          </a:xfrm>
        </p:spPr>
        <p:txBody>
          <a:bodyPr/>
          <a:lstStyle/>
          <a:p>
            <a:r>
              <a:rPr lang="en-US" sz="2800" dirty="0" smtClean="0"/>
              <a:t>Replication levels:</a:t>
            </a:r>
          </a:p>
          <a:p>
            <a:pPr lvl="1"/>
            <a:r>
              <a:rPr lang="en-US" sz="2400" dirty="0" smtClean="0"/>
              <a:t>Hardware storage-based replication</a:t>
            </a:r>
          </a:p>
          <a:p>
            <a:pPr lvl="1"/>
            <a:endParaRPr lang="en-US" sz="2400" dirty="0" smtClean="0"/>
          </a:p>
          <a:p>
            <a:pPr lvl="1"/>
            <a:endParaRPr lang="en-US" sz="2400" dirty="0" smtClean="0"/>
          </a:p>
          <a:p>
            <a:pPr lvl="1"/>
            <a:endParaRPr lang="en-US" sz="2400" dirty="0" smtClean="0"/>
          </a:p>
          <a:p>
            <a:pPr lvl="1"/>
            <a:r>
              <a:rPr lang="en-US" sz="2400" dirty="0" smtClean="0"/>
              <a:t>Software host-based replication</a:t>
            </a:r>
          </a:p>
          <a:p>
            <a:pPr lvl="1"/>
            <a:endParaRPr lang="en-US" sz="2400" dirty="0" smtClean="0"/>
          </a:p>
          <a:p>
            <a:pPr lvl="1"/>
            <a:endParaRPr lang="en-US" sz="2400" dirty="0" smtClean="0"/>
          </a:p>
          <a:p>
            <a:pPr lvl="1"/>
            <a:endParaRPr lang="en-US" sz="2400" dirty="0" smtClean="0"/>
          </a:p>
          <a:p>
            <a:pPr lvl="1"/>
            <a:r>
              <a:rPr lang="en-US" sz="2400" dirty="0" smtClean="0"/>
              <a:t>Application-based replication</a:t>
            </a:r>
          </a:p>
        </p:txBody>
      </p:sp>
      <p:pic>
        <p:nvPicPr>
          <p:cNvPr id="6" name="Picture 5" descr="HPinvent_logo_white.png"/>
          <p:cNvPicPr>
            <a:picLocks noChangeAspect="1"/>
          </p:cNvPicPr>
          <p:nvPr/>
        </p:nvPicPr>
        <p:blipFill>
          <a:blip r:embed="rId3" cstate="email"/>
          <a:stretch>
            <a:fillRect/>
          </a:stretch>
        </p:blipFill>
        <p:spPr bwMode="invGray">
          <a:xfrm>
            <a:off x="3191576" y="2476500"/>
            <a:ext cx="1338575" cy="998912"/>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5"/>
          <p:cNvSpPr>
            <a:spLocks noChangeArrowheads="1"/>
          </p:cNvSpPr>
          <p:nvPr/>
        </p:nvSpPr>
        <p:spPr bwMode="auto">
          <a:xfrm>
            <a:off x="5319250" y="2414016"/>
            <a:ext cx="3337560" cy="4197096"/>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30" name="Oval 14"/>
          <p:cNvSpPr>
            <a:spLocks noChangeArrowheads="1"/>
          </p:cNvSpPr>
          <p:nvPr/>
        </p:nvSpPr>
        <p:spPr bwMode="auto">
          <a:xfrm>
            <a:off x="790804" y="2412147"/>
            <a:ext cx="3337222" cy="4194556"/>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Synchronous Replication</a:t>
            </a:r>
            <a:endParaRPr lang="en-US" dirty="0"/>
          </a:p>
        </p:txBody>
      </p:sp>
      <p:sp>
        <p:nvSpPr>
          <p:cNvPr id="3" name="Content Placeholder 2"/>
          <p:cNvSpPr>
            <a:spLocks noGrp="1"/>
          </p:cNvSpPr>
          <p:nvPr>
            <p:ph idx="1"/>
          </p:nvPr>
        </p:nvSpPr>
        <p:spPr/>
        <p:txBody>
          <a:bodyPr/>
          <a:lstStyle/>
          <a:p>
            <a:r>
              <a:rPr lang="en-US" sz="2400" dirty="0" smtClean="0"/>
              <a:t>Host receives “write complete” response from the storage after the data is successfully written on both storage devices</a:t>
            </a:r>
          </a:p>
        </p:txBody>
      </p:sp>
      <p:sp>
        <p:nvSpPr>
          <p:cNvPr id="6" name="Text Box 11"/>
          <p:cNvSpPr txBox="1">
            <a:spLocks noChangeArrowheads="1"/>
          </p:cNvSpPr>
          <p:nvPr/>
        </p:nvSpPr>
        <p:spPr bwMode="auto">
          <a:xfrm>
            <a:off x="2335863" y="5517829"/>
            <a:ext cx="1074737" cy="523220"/>
          </a:xfrm>
          <a:prstGeom prst="rect">
            <a:avLst/>
          </a:prstGeom>
          <a:noFill/>
          <a:ln w="9525" algn="ctr">
            <a:noFill/>
            <a:miter lim="800000"/>
            <a:headEnd/>
            <a:tailEnd/>
          </a:ln>
        </p:spPr>
        <p:txBody>
          <a:bodyPr>
            <a:spAutoFit/>
          </a:bodyPr>
          <a:lstStyle/>
          <a:p>
            <a:pPr>
              <a:spcBef>
                <a:spcPct val="50000"/>
              </a:spcBef>
              <a:buNone/>
            </a:pPr>
            <a:r>
              <a:rPr lang="en-US" sz="1400" dirty="0"/>
              <a:t>Primary</a:t>
            </a:r>
            <a:br>
              <a:rPr lang="en-US" sz="1400" dirty="0"/>
            </a:br>
            <a:r>
              <a:rPr lang="en-US" sz="1400" dirty="0"/>
              <a:t>Storage</a:t>
            </a:r>
          </a:p>
        </p:txBody>
      </p:sp>
      <p:sp>
        <p:nvSpPr>
          <p:cNvPr id="7" name="Text Box 12"/>
          <p:cNvSpPr txBox="1">
            <a:spLocks noChangeArrowheads="1"/>
          </p:cNvSpPr>
          <p:nvPr/>
        </p:nvSpPr>
        <p:spPr bwMode="auto">
          <a:xfrm>
            <a:off x="6975100" y="4703769"/>
            <a:ext cx="1247775" cy="523220"/>
          </a:xfrm>
          <a:prstGeom prst="rect">
            <a:avLst/>
          </a:prstGeom>
          <a:noFill/>
          <a:ln w="9525" algn="ctr">
            <a:noFill/>
            <a:miter lim="800000"/>
            <a:headEnd/>
            <a:tailEnd/>
          </a:ln>
        </p:spPr>
        <p:txBody>
          <a:bodyPr>
            <a:spAutoFit/>
          </a:bodyPr>
          <a:lstStyle/>
          <a:p>
            <a:pPr>
              <a:spcBef>
                <a:spcPct val="50000"/>
              </a:spcBef>
              <a:buNone/>
            </a:pPr>
            <a:r>
              <a:rPr lang="en-US" sz="1400" dirty="0"/>
              <a:t>Secondary</a:t>
            </a:r>
            <a:br>
              <a:rPr lang="en-US" sz="1400" dirty="0"/>
            </a:br>
            <a:r>
              <a:rPr lang="en-US" sz="1400" dirty="0"/>
              <a:t>Storage</a:t>
            </a:r>
          </a:p>
        </p:txBody>
      </p:sp>
      <p:sp>
        <p:nvSpPr>
          <p:cNvPr id="8" name="Line 16"/>
          <p:cNvSpPr>
            <a:spLocks noChangeShapeType="1"/>
          </p:cNvSpPr>
          <p:nvPr/>
        </p:nvSpPr>
        <p:spPr bwMode="auto">
          <a:xfrm>
            <a:off x="1418898" y="3381370"/>
            <a:ext cx="2005990" cy="45719"/>
          </a:xfrm>
          <a:prstGeom prst="line">
            <a:avLst/>
          </a:prstGeom>
          <a:noFill/>
          <a:ln w="38100">
            <a:solidFill>
              <a:schemeClr val="hlink"/>
            </a:solidFill>
            <a:round/>
            <a:headEnd/>
            <a:tailEnd/>
          </a:ln>
        </p:spPr>
        <p:txBody>
          <a:bodyPr wrap="none" anchor="ctr"/>
          <a:lstStyle/>
          <a:p>
            <a:endParaRPr lang="en-US" dirty="0"/>
          </a:p>
        </p:txBody>
      </p:sp>
      <p:sp>
        <p:nvSpPr>
          <p:cNvPr id="10" name="Line 17"/>
          <p:cNvSpPr>
            <a:spLocks noChangeShapeType="1"/>
          </p:cNvSpPr>
          <p:nvPr/>
        </p:nvSpPr>
        <p:spPr bwMode="auto">
          <a:xfrm>
            <a:off x="3410600" y="3427092"/>
            <a:ext cx="0" cy="1103312"/>
          </a:xfrm>
          <a:prstGeom prst="line">
            <a:avLst/>
          </a:prstGeom>
          <a:noFill/>
          <a:ln w="38100">
            <a:solidFill>
              <a:schemeClr val="hlink"/>
            </a:solidFill>
            <a:round/>
            <a:headEnd/>
            <a:tailEnd/>
          </a:ln>
        </p:spPr>
        <p:txBody>
          <a:bodyPr wrap="none" anchor="ctr"/>
          <a:lstStyle/>
          <a:p>
            <a:endParaRPr lang="en-US" dirty="0"/>
          </a:p>
        </p:txBody>
      </p:sp>
      <p:sp>
        <p:nvSpPr>
          <p:cNvPr id="11" name="Text Box 21"/>
          <p:cNvSpPr txBox="1">
            <a:spLocks noChangeArrowheads="1"/>
          </p:cNvSpPr>
          <p:nvPr/>
        </p:nvSpPr>
        <p:spPr bwMode="auto">
          <a:xfrm>
            <a:off x="1095419" y="4780855"/>
            <a:ext cx="1160462" cy="523220"/>
          </a:xfrm>
          <a:prstGeom prst="rect">
            <a:avLst/>
          </a:prstGeom>
          <a:noFill/>
          <a:ln w="9525" algn="ctr">
            <a:noFill/>
            <a:miter lim="800000"/>
            <a:headEnd/>
            <a:tailEnd/>
          </a:ln>
        </p:spPr>
        <p:txBody>
          <a:bodyPr>
            <a:spAutoFit/>
          </a:bodyPr>
          <a:lstStyle/>
          <a:p>
            <a:pPr>
              <a:spcBef>
                <a:spcPct val="50000"/>
              </a:spcBef>
              <a:buNone/>
            </a:pPr>
            <a:r>
              <a:rPr lang="en-US" sz="1400" dirty="0"/>
              <a:t>Write</a:t>
            </a:r>
            <a:br>
              <a:rPr lang="en-US" sz="1400" dirty="0"/>
            </a:br>
            <a:r>
              <a:rPr lang="en-US" sz="1400" dirty="0"/>
              <a:t>Complete</a:t>
            </a:r>
          </a:p>
        </p:txBody>
      </p:sp>
      <p:sp>
        <p:nvSpPr>
          <p:cNvPr id="14" name="Text Box 18"/>
          <p:cNvSpPr txBox="1">
            <a:spLocks noChangeArrowheads="1"/>
          </p:cNvSpPr>
          <p:nvPr/>
        </p:nvSpPr>
        <p:spPr bwMode="auto">
          <a:xfrm>
            <a:off x="4080525" y="3389069"/>
            <a:ext cx="2336800" cy="336550"/>
          </a:xfrm>
          <a:prstGeom prst="rect">
            <a:avLst/>
          </a:prstGeom>
          <a:noFill/>
          <a:ln w="9525" algn="ctr">
            <a:noFill/>
            <a:miter lim="800000"/>
            <a:headEnd/>
            <a:tailEnd/>
          </a:ln>
        </p:spPr>
        <p:txBody>
          <a:bodyPr>
            <a:spAutoFit/>
          </a:bodyPr>
          <a:lstStyle/>
          <a:p>
            <a:pPr>
              <a:spcBef>
                <a:spcPct val="50000"/>
              </a:spcBef>
              <a:buNone/>
            </a:pPr>
            <a:r>
              <a:rPr lang="en-US" sz="1600" dirty="0"/>
              <a:t>Replication</a:t>
            </a:r>
          </a:p>
        </p:txBody>
      </p:sp>
      <p:sp>
        <p:nvSpPr>
          <p:cNvPr id="15" name="Text Box 19"/>
          <p:cNvSpPr txBox="1">
            <a:spLocks noChangeArrowheads="1"/>
          </p:cNvSpPr>
          <p:nvPr/>
        </p:nvSpPr>
        <p:spPr bwMode="auto">
          <a:xfrm>
            <a:off x="3818947" y="5455038"/>
            <a:ext cx="2336800" cy="336550"/>
          </a:xfrm>
          <a:prstGeom prst="rect">
            <a:avLst/>
          </a:prstGeom>
          <a:noFill/>
          <a:ln w="9525" algn="ctr">
            <a:noFill/>
            <a:miter lim="800000"/>
            <a:headEnd/>
            <a:tailEnd/>
          </a:ln>
        </p:spPr>
        <p:txBody>
          <a:bodyPr>
            <a:spAutoFit/>
          </a:bodyPr>
          <a:lstStyle/>
          <a:p>
            <a:pPr>
              <a:spcBef>
                <a:spcPct val="50000"/>
              </a:spcBef>
              <a:buNone/>
            </a:pPr>
            <a:r>
              <a:rPr lang="en-US" sz="1600" dirty="0"/>
              <a:t>Acknowledgement</a:t>
            </a:r>
          </a:p>
        </p:txBody>
      </p:sp>
      <p:sp>
        <p:nvSpPr>
          <p:cNvPr id="26" name="Text Box 20"/>
          <p:cNvSpPr txBox="1">
            <a:spLocks noChangeArrowheads="1"/>
          </p:cNvSpPr>
          <p:nvPr/>
        </p:nvSpPr>
        <p:spPr bwMode="auto">
          <a:xfrm>
            <a:off x="2238262" y="3847452"/>
            <a:ext cx="1087438" cy="523220"/>
          </a:xfrm>
          <a:prstGeom prst="rect">
            <a:avLst/>
          </a:prstGeom>
          <a:noFill/>
          <a:ln w="9525" algn="ctr">
            <a:noFill/>
            <a:miter lim="800000"/>
            <a:headEnd/>
            <a:tailEnd/>
          </a:ln>
        </p:spPr>
        <p:txBody>
          <a:bodyPr>
            <a:spAutoFit/>
          </a:bodyPr>
          <a:lstStyle/>
          <a:p>
            <a:pPr>
              <a:spcBef>
                <a:spcPct val="50000"/>
              </a:spcBef>
              <a:buNone/>
            </a:pPr>
            <a:r>
              <a:rPr lang="en-US" sz="1400" dirty="0"/>
              <a:t>Write</a:t>
            </a:r>
            <a:br>
              <a:rPr lang="en-US" sz="1400" dirty="0"/>
            </a:br>
            <a:r>
              <a:rPr lang="en-US" sz="1400" dirty="0"/>
              <a:t>Request</a:t>
            </a:r>
          </a:p>
        </p:txBody>
      </p:sp>
      <p:pic>
        <p:nvPicPr>
          <p:cNvPr id="28" name="Picture 21" descr="database green"/>
          <p:cNvPicPr>
            <a:picLocks noChangeAspect="1" noChangeArrowheads="1"/>
          </p:cNvPicPr>
          <p:nvPr/>
        </p:nvPicPr>
        <p:blipFill>
          <a:blip r:embed="rId3" cstate="print"/>
          <a:srcRect/>
          <a:stretch>
            <a:fillRect/>
          </a:stretch>
        </p:blipFill>
        <p:spPr bwMode="auto">
          <a:xfrm>
            <a:off x="2934845" y="4433842"/>
            <a:ext cx="980085" cy="1172889"/>
          </a:xfrm>
          <a:prstGeom prst="rect">
            <a:avLst/>
          </a:prstGeom>
          <a:noFill/>
        </p:spPr>
      </p:pic>
      <p:pic>
        <p:nvPicPr>
          <p:cNvPr id="29" name="Picture 38" descr="Database blue"/>
          <p:cNvPicPr>
            <a:picLocks noChangeAspect="1" noChangeArrowheads="1"/>
          </p:cNvPicPr>
          <p:nvPr/>
        </p:nvPicPr>
        <p:blipFill>
          <a:blip r:embed="rId4" cstate="print"/>
          <a:srcRect/>
          <a:stretch>
            <a:fillRect/>
          </a:stretch>
        </p:blipFill>
        <p:spPr bwMode="auto">
          <a:xfrm>
            <a:off x="5793438" y="4434840"/>
            <a:ext cx="991617" cy="1170432"/>
          </a:xfrm>
          <a:prstGeom prst="rect">
            <a:avLst/>
          </a:prstGeom>
          <a:noFill/>
        </p:spPr>
      </p:pic>
      <p:sp>
        <p:nvSpPr>
          <p:cNvPr id="9" name="Line 15"/>
          <p:cNvSpPr>
            <a:spLocks noChangeShapeType="1"/>
          </p:cNvSpPr>
          <p:nvPr/>
        </p:nvSpPr>
        <p:spPr bwMode="auto">
          <a:xfrm>
            <a:off x="3891332" y="4965379"/>
            <a:ext cx="2011680" cy="0"/>
          </a:xfrm>
          <a:prstGeom prst="line">
            <a:avLst/>
          </a:prstGeom>
          <a:noFill/>
          <a:ln w="38100">
            <a:solidFill>
              <a:schemeClr val="accent5"/>
            </a:solidFill>
            <a:prstDash val="dash"/>
            <a:round/>
            <a:headEnd/>
            <a:tailEnd/>
          </a:ln>
        </p:spPr>
        <p:txBody>
          <a:bodyPr wrap="none" anchor="ctr"/>
          <a:lstStyle/>
          <a:p>
            <a:endParaRPr lang="en-US" dirty="0"/>
          </a:p>
        </p:txBody>
      </p:sp>
      <p:pic>
        <p:nvPicPr>
          <p:cNvPr id="23" name="Picture 37" descr="large-arrow"/>
          <p:cNvPicPr>
            <a:picLocks noChangeAspect="1" noChangeArrowheads="1"/>
          </p:cNvPicPr>
          <p:nvPr/>
        </p:nvPicPr>
        <p:blipFill>
          <a:blip r:embed="rId5"/>
          <a:srcRect/>
          <a:stretch>
            <a:fillRect/>
          </a:stretch>
        </p:blipFill>
        <p:spPr bwMode="auto">
          <a:xfrm rot="1755916">
            <a:off x="2051142" y="3452425"/>
            <a:ext cx="1668848" cy="741696"/>
          </a:xfrm>
          <a:prstGeom prst="rect">
            <a:avLst/>
          </a:prstGeom>
          <a:noFill/>
        </p:spPr>
      </p:pic>
      <p:pic>
        <p:nvPicPr>
          <p:cNvPr id="24" name="Picture 37" descr="large-arrow"/>
          <p:cNvPicPr>
            <a:picLocks noChangeAspect="1" noChangeArrowheads="1"/>
          </p:cNvPicPr>
          <p:nvPr/>
        </p:nvPicPr>
        <p:blipFill>
          <a:blip r:embed="rId5"/>
          <a:srcRect/>
          <a:stretch>
            <a:fillRect/>
          </a:stretch>
        </p:blipFill>
        <p:spPr bwMode="auto">
          <a:xfrm>
            <a:off x="3159880" y="3668719"/>
            <a:ext cx="3257445" cy="1035050"/>
          </a:xfrm>
          <a:prstGeom prst="rect">
            <a:avLst/>
          </a:prstGeom>
          <a:noFill/>
        </p:spPr>
      </p:pic>
      <p:pic>
        <p:nvPicPr>
          <p:cNvPr id="27" name="Picture 37" descr="large-arrow"/>
          <p:cNvPicPr>
            <a:picLocks noChangeAspect="1" noChangeArrowheads="1"/>
          </p:cNvPicPr>
          <p:nvPr/>
        </p:nvPicPr>
        <p:blipFill>
          <a:blip r:embed="rId5"/>
          <a:srcRect/>
          <a:stretch>
            <a:fillRect/>
          </a:stretch>
        </p:blipFill>
        <p:spPr bwMode="auto">
          <a:xfrm flipH="1" flipV="1">
            <a:off x="3325700" y="5347967"/>
            <a:ext cx="3257445" cy="1035050"/>
          </a:xfrm>
          <a:prstGeom prst="rect">
            <a:avLst/>
          </a:prstGeom>
          <a:noFill/>
        </p:spPr>
      </p:pic>
      <p:pic>
        <p:nvPicPr>
          <p:cNvPr id="32" name="Picture 37" descr="large-arrow"/>
          <p:cNvPicPr>
            <a:picLocks noChangeAspect="1" noChangeArrowheads="1"/>
          </p:cNvPicPr>
          <p:nvPr/>
        </p:nvPicPr>
        <p:blipFill>
          <a:blip r:embed="rId5"/>
          <a:srcRect/>
          <a:stretch>
            <a:fillRect/>
          </a:stretch>
        </p:blipFill>
        <p:spPr bwMode="auto">
          <a:xfrm rot="1755916" flipH="1" flipV="1">
            <a:off x="1501439" y="4502998"/>
            <a:ext cx="1668848" cy="741696"/>
          </a:xfrm>
          <a:prstGeom prst="rect">
            <a:avLst/>
          </a:prstGeom>
          <a:noFill/>
        </p:spPr>
      </p:pic>
      <p:sp>
        <p:nvSpPr>
          <p:cNvPr id="59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5" name="Rectangle 24598" descr="Server"/>
          <p:cNvPicPr>
            <a:picLocks noChangeAspect="1" noChangeArrowheads="1"/>
          </p:cNvPicPr>
          <p:nvPr/>
        </p:nvPicPr>
        <p:blipFill>
          <a:blip r:embed="rId6" cstate="print"/>
          <a:srcRect/>
          <a:stretch>
            <a:fillRect/>
          </a:stretch>
        </p:blipFill>
        <p:spPr bwMode="auto">
          <a:xfrm>
            <a:off x="1295400" y="2971800"/>
            <a:ext cx="914400" cy="1249571"/>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Asynchronous Replication</a:t>
            </a:r>
            <a:endParaRPr lang="en-US" dirty="0"/>
          </a:p>
        </p:txBody>
      </p:sp>
      <p:sp>
        <p:nvSpPr>
          <p:cNvPr id="3" name="Content Placeholder 2"/>
          <p:cNvSpPr>
            <a:spLocks noGrp="1"/>
          </p:cNvSpPr>
          <p:nvPr>
            <p:ph idx="1"/>
          </p:nvPr>
        </p:nvSpPr>
        <p:spPr/>
        <p:txBody>
          <a:bodyPr/>
          <a:lstStyle/>
          <a:p>
            <a:r>
              <a:rPr lang="en-US" sz="2400" dirty="0" smtClean="0"/>
              <a:t>Host receives “write complete” response from the storage after the data is successfully written to the primary storage device</a:t>
            </a:r>
          </a:p>
        </p:txBody>
      </p:sp>
      <p:sp>
        <p:nvSpPr>
          <p:cNvPr id="23" name="Oval 5"/>
          <p:cNvSpPr>
            <a:spLocks noChangeArrowheads="1"/>
          </p:cNvSpPr>
          <p:nvPr/>
        </p:nvSpPr>
        <p:spPr bwMode="auto">
          <a:xfrm>
            <a:off x="5319250" y="2414016"/>
            <a:ext cx="3337560" cy="4197096"/>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24" name="Oval 14"/>
          <p:cNvSpPr>
            <a:spLocks noChangeArrowheads="1"/>
          </p:cNvSpPr>
          <p:nvPr/>
        </p:nvSpPr>
        <p:spPr bwMode="auto">
          <a:xfrm>
            <a:off x="790804" y="2412147"/>
            <a:ext cx="3337222" cy="4194556"/>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25" name="Text Box 11"/>
          <p:cNvSpPr txBox="1">
            <a:spLocks noChangeArrowheads="1"/>
          </p:cNvSpPr>
          <p:nvPr/>
        </p:nvSpPr>
        <p:spPr bwMode="auto">
          <a:xfrm>
            <a:off x="2335863" y="5517829"/>
            <a:ext cx="1074737" cy="523220"/>
          </a:xfrm>
          <a:prstGeom prst="rect">
            <a:avLst/>
          </a:prstGeom>
          <a:noFill/>
          <a:ln w="9525" algn="ctr">
            <a:noFill/>
            <a:miter lim="800000"/>
            <a:headEnd/>
            <a:tailEnd/>
          </a:ln>
        </p:spPr>
        <p:txBody>
          <a:bodyPr>
            <a:spAutoFit/>
          </a:bodyPr>
          <a:lstStyle/>
          <a:p>
            <a:pPr>
              <a:spcBef>
                <a:spcPct val="50000"/>
              </a:spcBef>
              <a:buNone/>
            </a:pPr>
            <a:r>
              <a:rPr lang="en-US" sz="1400" dirty="0"/>
              <a:t>Primary</a:t>
            </a:r>
            <a:br>
              <a:rPr lang="en-US" sz="1400" dirty="0"/>
            </a:br>
            <a:r>
              <a:rPr lang="en-US" sz="1400" dirty="0"/>
              <a:t>Storage</a:t>
            </a:r>
          </a:p>
        </p:txBody>
      </p:sp>
      <p:sp>
        <p:nvSpPr>
          <p:cNvPr id="27" name="Text Box 12"/>
          <p:cNvSpPr txBox="1">
            <a:spLocks noChangeArrowheads="1"/>
          </p:cNvSpPr>
          <p:nvPr/>
        </p:nvSpPr>
        <p:spPr bwMode="auto">
          <a:xfrm>
            <a:off x="6975100" y="4703769"/>
            <a:ext cx="1247775" cy="523220"/>
          </a:xfrm>
          <a:prstGeom prst="rect">
            <a:avLst/>
          </a:prstGeom>
          <a:noFill/>
          <a:ln w="9525" algn="ctr">
            <a:noFill/>
            <a:miter lim="800000"/>
            <a:headEnd/>
            <a:tailEnd/>
          </a:ln>
        </p:spPr>
        <p:txBody>
          <a:bodyPr>
            <a:spAutoFit/>
          </a:bodyPr>
          <a:lstStyle/>
          <a:p>
            <a:pPr>
              <a:spcBef>
                <a:spcPct val="50000"/>
              </a:spcBef>
              <a:buNone/>
            </a:pPr>
            <a:r>
              <a:rPr lang="en-US" sz="1400" dirty="0"/>
              <a:t>Secondary</a:t>
            </a:r>
            <a:br>
              <a:rPr lang="en-US" sz="1400" dirty="0"/>
            </a:br>
            <a:r>
              <a:rPr lang="en-US" sz="1400" dirty="0"/>
              <a:t>Storage</a:t>
            </a:r>
          </a:p>
        </p:txBody>
      </p:sp>
      <p:sp>
        <p:nvSpPr>
          <p:cNvPr id="32" name="Line 16"/>
          <p:cNvSpPr>
            <a:spLocks noChangeShapeType="1"/>
          </p:cNvSpPr>
          <p:nvPr/>
        </p:nvSpPr>
        <p:spPr bwMode="auto">
          <a:xfrm>
            <a:off x="1408387" y="3381373"/>
            <a:ext cx="2016502" cy="45719"/>
          </a:xfrm>
          <a:prstGeom prst="line">
            <a:avLst/>
          </a:prstGeom>
          <a:noFill/>
          <a:ln w="38100">
            <a:solidFill>
              <a:schemeClr val="hlink"/>
            </a:solidFill>
            <a:round/>
            <a:headEnd/>
            <a:tailEnd/>
          </a:ln>
        </p:spPr>
        <p:txBody>
          <a:bodyPr wrap="none" anchor="ctr"/>
          <a:lstStyle/>
          <a:p>
            <a:endParaRPr lang="en-US" dirty="0"/>
          </a:p>
        </p:txBody>
      </p:sp>
      <p:sp>
        <p:nvSpPr>
          <p:cNvPr id="33" name="Line 17"/>
          <p:cNvSpPr>
            <a:spLocks noChangeShapeType="1"/>
          </p:cNvSpPr>
          <p:nvPr/>
        </p:nvSpPr>
        <p:spPr bwMode="auto">
          <a:xfrm>
            <a:off x="3410600" y="3427092"/>
            <a:ext cx="0" cy="1103312"/>
          </a:xfrm>
          <a:prstGeom prst="line">
            <a:avLst/>
          </a:prstGeom>
          <a:noFill/>
          <a:ln w="38100">
            <a:solidFill>
              <a:schemeClr val="hlink"/>
            </a:solidFill>
            <a:round/>
            <a:headEnd/>
            <a:tailEnd/>
          </a:ln>
        </p:spPr>
        <p:txBody>
          <a:bodyPr wrap="none" anchor="ctr"/>
          <a:lstStyle/>
          <a:p>
            <a:endParaRPr lang="en-US" dirty="0"/>
          </a:p>
        </p:txBody>
      </p:sp>
      <p:sp>
        <p:nvSpPr>
          <p:cNvPr id="34" name="Text Box 21"/>
          <p:cNvSpPr txBox="1">
            <a:spLocks noChangeArrowheads="1"/>
          </p:cNvSpPr>
          <p:nvPr/>
        </p:nvSpPr>
        <p:spPr bwMode="auto">
          <a:xfrm>
            <a:off x="1095419" y="4780855"/>
            <a:ext cx="1160462" cy="523220"/>
          </a:xfrm>
          <a:prstGeom prst="rect">
            <a:avLst/>
          </a:prstGeom>
          <a:noFill/>
          <a:ln w="9525" algn="ctr">
            <a:noFill/>
            <a:miter lim="800000"/>
            <a:headEnd/>
            <a:tailEnd/>
          </a:ln>
        </p:spPr>
        <p:txBody>
          <a:bodyPr>
            <a:spAutoFit/>
          </a:bodyPr>
          <a:lstStyle/>
          <a:p>
            <a:pPr>
              <a:spcBef>
                <a:spcPct val="50000"/>
              </a:spcBef>
              <a:buNone/>
            </a:pPr>
            <a:r>
              <a:rPr lang="en-US" sz="1400" dirty="0"/>
              <a:t>Write</a:t>
            </a:r>
            <a:br>
              <a:rPr lang="en-US" sz="1400" dirty="0"/>
            </a:br>
            <a:r>
              <a:rPr lang="en-US" sz="1400" dirty="0"/>
              <a:t>Complete</a:t>
            </a:r>
          </a:p>
        </p:txBody>
      </p:sp>
      <p:sp>
        <p:nvSpPr>
          <p:cNvPr id="35" name="Text Box 18"/>
          <p:cNvSpPr txBox="1">
            <a:spLocks noChangeArrowheads="1"/>
          </p:cNvSpPr>
          <p:nvPr/>
        </p:nvSpPr>
        <p:spPr bwMode="auto">
          <a:xfrm>
            <a:off x="4080525" y="3389069"/>
            <a:ext cx="2336800" cy="336550"/>
          </a:xfrm>
          <a:prstGeom prst="rect">
            <a:avLst/>
          </a:prstGeom>
          <a:noFill/>
          <a:ln w="9525" algn="ctr">
            <a:noFill/>
            <a:miter lim="800000"/>
            <a:headEnd/>
            <a:tailEnd/>
          </a:ln>
        </p:spPr>
        <p:txBody>
          <a:bodyPr>
            <a:spAutoFit/>
          </a:bodyPr>
          <a:lstStyle/>
          <a:p>
            <a:pPr>
              <a:spcBef>
                <a:spcPct val="50000"/>
              </a:spcBef>
              <a:buNone/>
            </a:pPr>
            <a:r>
              <a:rPr lang="en-US" sz="1600" dirty="0"/>
              <a:t>Replication</a:t>
            </a:r>
          </a:p>
        </p:txBody>
      </p:sp>
      <p:sp>
        <p:nvSpPr>
          <p:cNvPr id="39" name="Text Box 20"/>
          <p:cNvSpPr txBox="1">
            <a:spLocks noChangeArrowheads="1"/>
          </p:cNvSpPr>
          <p:nvPr/>
        </p:nvSpPr>
        <p:spPr bwMode="auto">
          <a:xfrm>
            <a:off x="2238262" y="3847452"/>
            <a:ext cx="1087438" cy="523220"/>
          </a:xfrm>
          <a:prstGeom prst="rect">
            <a:avLst/>
          </a:prstGeom>
          <a:noFill/>
          <a:ln w="9525" algn="ctr">
            <a:noFill/>
            <a:miter lim="800000"/>
            <a:headEnd/>
            <a:tailEnd/>
          </a:ln>
        </p:spPr>
        <p:txBody>
          <a:bodyPr>
            <a:spAutoFit/>
          </a:bodyPr>
          <a:lstStyle/>
          <a:p>
            <a:pPr>
              <a:spcBef>
                <a:spcPct val="50000"/>
              </a:spcBef>
              <a:buNone/>
            </a:pPr>
            <a:r>
              <a:rPr lang="en-US" sz="1400" dirty="0"/>
              <a:t>Write</a:t>
            </a:r>
            <a:br>
              <a:rPr lang="en-US" sz="1400" dirty="0"/>
            </a:br>
            <a:r>
              <a:rPr lang="en-US" sz="1400" dirty="0"/>
              <a:t>Request</a:t>
            </a:r>
          </a:p>
        </p:txBody>
      </p:sp>
      <p:pic>
        <p:nvPicPr>
          <p:cNvPr id="40" name="Picture 21" descr="database green"/>
          <p:cNvPicPr>
            <a:picLocks noChangeAspect="1" noChangeArrowheads="1"/>
          </p:cNvPicPr>
          <p:nvPr/>
        </p:nvPicPr>
        <p:blipFill>
          <a:blip r:embed="rId3" cstate="print"/>
          <a:srcRect/>
          <a:stretch>
            <a:fillRect/>
          </a:stretch>
        </p:blipFill>
        <p:spPr bwMode="auto">
          <a:xfrm>
            <a:off x="2934845" y="4433842"/>
            <a:ext cx="980085" cy="1172889"/>
          </a:xfrm>
          <a:prstGeom prst="rect">
            <a:avLst/>
          </a:prstGeom>
          <a:noFill/>
        </p:spPr>
      </p:pic>
      <p:pic>
        <p:nvPicPr>
          <p:cNvPr id="41" name="Picture 38" descr="Database blue"/>
          <p:cNvPicPr>
            <a:picLocks noChangeAspect="1" noChangeArrowheads="1"/>
          </p:cNvPicPr>
          <p:nvPr/>
        </p:nvPicPr>
        <p:blipFill>
          <a:blip r:embed="rId4" cstate="print"/>
          <a:srcRect/>
          <a:stretch>
            <a:fillRect/>
          </a:stretch>
        </p:blipFill>
        <p:spPr bwMode="auto">
          <a:xfrm>
            <a:off x="5793438" y="4434840"/>
            <a:ext cx="991617" cy="1170432"/>
          </a:xfrm>
          <a:prstGeom prst="rect">
            <a:avLst/>
          </a:prstGeom>
          <a:noFill/>
        </p:spPr>
      </p:pic>
      <p:sp>
        <p:nvSpPr>
          <p:cNvPr id="42" name="Line 15"/>
          <p:cNvSpPr>
            <a:spLocks noChangeShapeType="1"/>
          </p:cNvSpPr>
          <p:nvPr/>
        </p:nvSpPr>
        <p:spPr bwMode="auto">
          <a:xfrm>
            <a:off x="3891332" y="4965379"/>
            <a:ext cx="2011680" cy="0"/>
          </a:xfrm>
          <a:prstGeom prst="line">
            <a:avLst/>
          </a:prstGeom>
          <a:noFill/>
          <a:ln w="38100">
            <a:solidFill>
              <a:schemeClr val="accent5"/>
            </a:solidFill>
            <a:prstDash val="dash"/>
            <a:round/>
            <a:headEnd/>
            <a:tailEnd/>
          </a:ln>
        </p:spPr>
        <p:txBody>
          <a:bodyPr wrap="none" anchor="ctr"/>
          <a:lstStyle/>
          <a:p>
            <a:endParaRPr lang="en-US" dirty="0"/>
          </a:p>
        </p:txBody>
      </p:sp>
      <p:pic>
        <p:nvPicPr>
          <p:cNvPr id="43" name="Picture 37" descr="large-arrow"/>
          <p:cNvPicPr>
            <a:picLocks noChangeAspect="1" noChangeArrowheads="1"/>
          </p:cNvPicPr>
          <p:nvPr/>
        </p:nvPicPr>
        <p:blipFill>
          <a:blip r:embed="rId5"/>
          <a:srcRect/>
          <a:stretch>
            <a:fillRect/>
          </a:stretch>
        </p:blipFill>
        <p:spPr bwMode="auto">
          <a:xfrm rot="1755916">
            <a:off x="2051142" y="3452425"/>
            <a:ext cx="1668848" cy="741696"/>
          </a:xfrm>
          <a:prstGeom prst="rect">
            <a:avLst/>
          </a:prstGeom>
          <a:noFill/>
        </p:spPr>
      </p:pic>
      <p:pic>
        <p:nvPicPr>
          <p:cNvPr id="44" name="Picture 37" descr="large-arrow"/>
          <p:cNvPicPr>
            <a:picLocks noChangeAspect="1" noChangeArrowheads="1"/>
          </p:cNvPicPr>
          <p:nvPr/>
        </p:nvPicPr>
        <p:blipFill>
          <a:blip r:embed="rId5"/>
          <a:srcRect/>
          <a:stretch>
            <a:fillRect/>
          </a:stretch>
        </p:blipFill>
        <p:spPr bwMode="auto">
          <a:xfrm>
            <a:off x="3159880" y="3668719"/>
            <a:ext cx="3257445" cy="1035050"/>
          </a:xfrm>
          <a:prstGeom prst="rect">
            <a:avLst/>
          </a:prstGeom>
          <a:noFill/>
        </p:spPr>
      </p:pic>
      <p:pic>
        <p:nvPicPr>
          <p:cNvPr id="46" name="Picture 37" descr="large-arrow"/>
          <p:cNvPicPr>
            <a:picLocks noChangeAspect="1" noChangeArrowheads="1"/>
          </p:cNvPicPr>
          <p:nvPr/>
        </p:nvPicPr>
        <p:blipFill>
          <a:blip r:embed="rId5"/>
          <a:srcRect/>
          <a:stretch>
            <a:fillRect/>
          </a:stretch>
        </p:blipFill>
        <p:spPr bwMode="auto">
          <a:xfrm rot="1755916" flipH="1" flipV="1">
            <a:off x="1501439" y="4502998"/>
            <a:ext cx="1668848" cy="741696"/>
          </a:xfrm>
          <a:prstGeom prst="rect">
            <a:avLst/>
          </a:prstGeom>
          <a:noFill/>
        </p:spPr>
      </p:pic>
      <p:pic>
        <p:nvPicPr>
          <p:cNvPr id="20" name="Rectangle 24598" descr="Server"/>
          <p:cNvPicPr>
            <a:picLocks noChangeAspect="1" noChangeArrowheads="1"/>
          </p:cNvPicPr>
          <p:nvPr/>
        </p:nvPicPr>
        <p:blipFill>
          <a:blip r:embed="rId6" cstate="print"/>
          <a:srcRect/>
          <a:stretch>
            <a:fillRect/>
          </a:stretch>
        </p:blipFill>
        <p:spPr bwMode="auto">
          <a:xfrm>
            <a:off x="1295400" y="2971800"/>
            <a:ext cx="914400" cy="1249571"/>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500"/>
                                        <p:tgtEl>
                                          <p:spTgt spid="46"/>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vs. Asynchronous</a:t>
            </a:r>
            <a:endParaRPr lang="en-US" dirty="0"/>
          </a:p>
        </p:txBody>
      </p:sp>
      <p:graphicFrame>
        <p:nvGraphicFramePr>
          <p:cNvPr id="5" name="Content Placeholder 4"/>
          <p:cNvGraphicFramePr>
            <a:graphicFrameLocks noGrp="1"/>
          </p:cNvGraphicFramePr>
          <p:nvPr>
            <p:ph idx="1"/>
          </p:nvPr>
        </p:nvGraphicFramePr>
        <p:xfrm>
          <a:off x="381000" y="1412875"/>
          <a:ext cx="8382000" cy="4724400"/>
        </p:xfrm>
        <a:graphic>
          <a:graphicData uri="http://schemas.openxmlformats.org/drawingml/2006/table">
            <a:tbl>
              <a:tblPr firstRow="1" bandRow="1">
                <a:tableStyleId>{0E3FDE45-AF77-4B5C-9715-49D594BDF05E}</a:tableStyleId>
              </a:tblPr>
              <a:tblGrid>
                <a:gridCol w="4191000"/>
                <a:gridCol w="4191000"/>
              </a:tblGrid>
              <a:tr h="370840">
                <a:tc>
                  <a:txBody>
                    <a:bodyPr/>
                    <a:lstStyle/>
                    <a:p>
                      <a:pPr algn="ctr"/>
                      <a:r>
                        <a:rPr lang="en-US" sz="2800" dirty="0" smtClean="0"/>
                        <a:t>Synchronous</a:t>
                      </a:r>
                      <a:endParaRPr lang="en-US" sz="2800" dirty="0"/>
                    </a:p>
                  </a:txBody>
                  <a:tcPr/>
                </a:tc>
                <a:tc>
                  <a:txBody>
                    <a:bodyPr/>
                    <a:lstStyle/>
                    <a:p>
                      <a:pPr algn="ctr"/>
                      <a:r>
                        <a:rPr lang="en-US" sz="2800" dirty="0" smtClean="0"/>
                        <a:t>Asynchronous</a:t>
                      </a:r>
                      <a:endParaRPr lang="en-US" sz="2800" dirty="0"/>
                    </a:p>
                  </a:txBody>
                  <a:tcPr/>
                </a:tc>
              </a:tr>
              <a:tr h="370840">
                <a:tc>
                  <a:txBody>
                    <a:bodyPr/>
                    <a:lstStyle/>
                    <a:p>
                      <a:pPr algn="ctr"/>
                      <a:r>
                        <a:rPr lang="en-US" sz="2800" dirty="0" smtClean="0"/>
                        <a:t>No data loss</a:t>
                      </a:r>
                      <a:endParaRPr lang="en-US" sz="2800" dirty="0"/>
                    </a:p>
                  </a:txBody>
                  <a:tcPr/>
                </a:tc>
                <a:tc>
                  <a:txBody>
                    <a:bodyPr/>
                    <a:lstStyle/>
                    <a:p>
                      <a:pPr algn="ctr"/>
                      <a:r>
                        <a:rPr lang="en-US" sz="2800" dirty="0" smtClean="0"/>
                        <a:t>Potential data</a:t>
                      </a:r>
                      <a:r>
                        <a:rPr lang="en-US" sz="2800" baseline="0" dirty="0" smtClean="0"/>
                        <a:t> loss on hard failures</a:t>
                      </a:r>
                      <a:endParaRPr lang="en-US" sz="2800" dirty="0"/>
                    </a:p>
                  </a:txBody>
                  <a:tcPr/>
                </a:tc>
              </a:tr>
              <a:tr h="370840">
                <a:tc>
                  <a:txBody>
                    <a:bodyPr/>
                    <a:lstStyle/>
                    <a:p>
                      <a:pPr algn="ctr"/>
                      <a:r>
                        <a:rPr lang="en-US" sz="2800" dirty="0" smtClean="0"/>
                        <a:t>Requires high bandwidth</a:t>
                      </a:r>
                      <a:r>
                        <a:rPr lang="en-US" sz="2800" baseline="0" dirty="0" smtClean="0"/>
                        <a:t>/low latency connection</a:t>
                      </a:r>
                      <a:endParaRPr lang="en-US" sz="2800" dirty="0"/>
                    </a:p>
                  </a:txBody>
                  <a:tcPr/>
                </a:tc>
                <a:tc>
                  <a:txBody>
                    <a:bodyPr/>
                    <a:lstStyle/>
                    <a:p>
                      <a:pPr algn="ctr"/>
                      <a:r>
                        <a:rPr lang="en-US" sz="2800" baseline="0" dirty="0" smtClean="0"/>
                        <a:t>Enough bandwidth to keep up with data replication</a:t>
                      </a:r>
                      <a:endParaRPr lang="en-US" sz="2800" dirty="0"/>
                    </a:p>
                  </a:txBody>
                  <a:tcPr/>
                </a:tc>
              </a:tr>
              <a:tr h="37084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800" dirty="0" smtClean="0"/>
                        <a:t>Stretches</a:t>
                      </a:r>
                      <a:r>
                        <a:rPr lang="en-US" sz="2800" baseline="0" dirty="0" smtClean="0"/>
                        <a:t> over s</a:t>
                      </a:r>
                      <a:r>
                        <a:rPr lang="en-US" sz="2800" dirty="0" smtClean="0"/>
                        <a:t>horter distances</a:t>
                      </a:r>
                    </a:p>
                  </a:txBody>
                  <a:tcPr/>
                </a:tc>
                <a:tc>
                  <a:txBody>
                    <a:bodyPr/>
                    <a:lstStyle/>
                    <a:p>
                      <a:pPr algn="ctr"/>
                      <a:r>
                        <a:rPr lang="en-US" sz="2800" dirty="0" smtClean="0"/>
                        <a:t>Stretches</a:t>
                      </a:r>
                      <a:r>
                        <a:rPr lang="en-US" sz="2800" baseline="0" dirty="0" smtClean="0"/>
                        <a:t> over longer distances</a:t>
                      </a:r>
                      <a:endParaRPr lang="en-US" sz="2800" dirty="0"/>
                    </a:p>
                  </a:txBody>
                  <a:tcPr/>
                </a:tc>
              </a:tr>
              <a:tr h="370840">
                <a:tc>
                  <a:txBody>
                    <a:bodyPr/>
                    <a:lstStyle/>
                    <a:p>
                      <a:pPr marL="0" algn="ctr" defTabSz="914400" rtl="0" eaLnBrk="1" latinLnBrk="0" hangingPunct="1"/>
                      <a:r>
                        <a:rPr lang="en-US" sz="2800" kern="1200" dirty="0" smtClean="0"/>
                        <a:t>Write latencies impact application performance</a:t>
                      </a:r>
                      <a:endParaRPr lang="en-US" sz="2800" kern="1200" dirty="0">
                        <a:solidFill>
                          <a:schemeClr val="dk1"/>
                        </a:solidFill>
                        <a:latin typeface="+mn-lt"/>
                        <a:ea typeface="+mn-ea"/>
                        <a:cs typeface="+mn-cs"/>
                      </a:endParaRPr>
                    </a:p>
                  </a:txBody>
                  <a:tcPr/>
                </a:tc>
                <a:tc>
                  <a:txBody>
                    <a:bodyPr/>
                    <a:lstStyle/>
                    <a:p>
                      <a:pPr marL="0" algn="ctr" defTabSz="914400" rtl="0" eaLnBrk="1" latinLnBrk="0" hangingPunct="1"/>
                      <a:r>
                        <a:rPr lang="en-US" sz="2800" kern="1200" dirty="0" smtClean="0"/>
                        <a:t>No significant impact on application performance</a:t>
                      </a:r>
                      <a:endParaRPr lang="en-US" sz="2800" kern="1200" dirty="0">
                        <a:solidFill>
                          <a:schemeClr val="dk1"/>
                        </a:solidFill>
                        <a:latin typeface="+mn-lt"/>
                        <a:ea typeface="+mn-ea"/>
                        <a:cs typeface="+mn-cs"/>
                      </a:endParaRPr>
                    </a:p>
                  </a:txBody>
                  <a:tcPr/>
                </a:tc>
              </a:tr>
            </a:tbl>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119" name="AutoShape 39"/>
          <p:cNvSpPr>
            <a:spLocks noChangeArrowheads="1"/>
          </p:cNvSpPr>
          <p:nvPr/>
        </p:nvSpPr>
        <p:spPr bwMode="auto">
          <a:xfrm>
            <a:off x="6414477" y="3182183"/>
            <a:ext cx="2652713" cy="1114425"/>
          </a:xfrm>
          <a:prstGeom prst="wedgeEllipseCallout">
            <a:avLst>
              <a:gd name="adj1" fmla="val -17074"/>
              <a:gd name="adj2" fmla="val 183681"/>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latin typeface="+mj-lt"/>
              </a:rPr>
              <a:t>Ensures </a:t>
            </a:r>
            <a:r>
              <a:rPr lang="en-US" sz="1400" b="1" dirty="0" smtClean="0">
                <a:solidFill>
                  <a:schemeClr val="tx1"/>
                </a:solidFill>
                <a:latin typeface="+mj-lt"/>
              </a:rPr>
              <a:t>node </a:t>
            </a:r>
            <a:r>
              <a:rPr lang="en-US" sz="1400" b="1" dirty="0">
                <a:solidFill>
                  <a:schemeClr val="tx1"/>
                </a:solidFill>
                <a:latin typeface="+mj-lt"/>
              </a:rPr>
              <a:t>is communicating with local storage and array state</a:t>
            </a:r>
          </a:p>
        </p:txBody>
      </p:sp>
      <p:grpSp>
        <p:nvGrpSpPr>
          <p:cNvPr id="2" name="Group 34"/>
          <p:cNvGrpSpPr>
            <a:grpSpLocks/>
          </p:cNvGrpSpPr>
          <p:nvPr/>
        </p:nvGrpSpPr>
        <p:grpSpPr bwMode="auto">
          <a:xfrm>
            <a:off x="5057818" y="4481904"/>
            <a:ext cx="2168525" cy="752475"/>
            <a:chOff x="1262" y="741"/>
            <a:chExt cx="1426" cy="488"/>
          </a:xfrm>
        </p:grpSpPr>
        <p:pic>
          <p:nvPicPr>
            <p:cNvPr id="814115" name="Picture 35" descr="GEL Rounded Rectangle MS green"/>
            <p:cNvPicPr>
              <a:picLocks noChangeArrowheads="1"/>
            </p:cNvPicPr>
            <p:nvPr/>
          </p:nvPicPr>
          <p:blipFill>
            <a:blip r:embed="rId3" cstate="print">
              <a:lum bright="-18000"/>
            </a:blip>
            <a:srcRect/>
            <a:stretch>
              <a:fillRect/>
            </a:stretch>
          </p:blipFill>
          <p:spPr bwMode="auto">
            <a:xfrm>
              <a:off x="1262" y="741"/>
              <a:ext cx="1426" cy="488"/>
            </a:xfrm>
            <a:prstGeom prst="rect">
              <a:avLst/>
            </a:prstGeom>
            <a:noFill/>
          </p:spPr>
        </p:pic>
        <p:sp>
          <p:nvSpPr>
            <p:cNvPr id="814116" name="Text Box 36"/>
            <p:cNvSpPr txBox="1">
              <a:spLocks noChangeArrowheads="1"/>
            </p:cNvSpPr>
            <p:nvPr/>
          </p:nvSpPr>
          <p:spPr bwMode="auto">
            <a:xfrm>
              <a:off x="1281" y="860"/>
              <a:ext cx="1381" cy="238"/>
            </a:xfrm>
            <a:prstGeom prst="rect">
              <a:avLst/>
            </a:prstGeom>
            <a:noFill/>
            <a:ln w="12700" algn="ctr">
              <a:noFill/>
              <a:miter lim="800000"/>
              <a:headEnd/>
              <a:tailEnd/>
            </a:ln>
            <a:effectLst/>
          </p:spPr>
          <p:txBody>
            <a:bodyPr anchor="ctr" anchorCtr="1">
              <a:spAutoFit/>
            </a:bodyPr>
            <a:lstStyle/>
            <a:p>
              <a:pPr algn="ctr">
                <a:lnSpc>
                  <a:spcPct val="90000"/>
                </a:lnSpc>
                <a:spcBef>
                  <a:spcPct val="30000"/>
                </a:spcBef>
                <a:buClr>
                  <a:schemeClr val="tx2"/>
                </a:buClr>
                <a:buSzPct val="115000"/>
                <a:buNone/>
              </a:pPr>
              <a:r>
                <a:rPr lang="en-US" sz="2000" dirty="0">
                  <a:effectLst/>
                  <a:latin typeface="+mn-lt"/>
                </a:rPr>
                <a:t>Disk Resource</a:t>
              </a:r>
            </a:p>
          </p:txBody>
        </p:sp>
      </p:grpSp>
      <p:sp>
        <p:nvSpPr>
          <p:cNvPr id="814089" name="Rectangle 9"/>
          <p:cNvSpPr>
            <a:spLocks noChangeArrowheads="1"/>
          </p:cNvSpPr>
          <p:nvPr/>
        </p:nvSpPr>
        <p:spPr bwMode="blackWhite">
          <a:xfrm>
            <a:off x="2825136" y="1044904"/>
            <a:ext cx="4017963" cy="646969"/>
          </a:xfrm>
          <a:prstGeom prst="rect">
            <a:avLst/>
          </a:prstGeom>
          <a:noFill/>
          <a:ln w="9525">
            <a:noFill/>
            <a:miter lim="800000"/>
            <a:headEnd/>
            <a:tailEnd/>
          </a:ln>
          <a:effectLst/>
        </p:spPr>
        <p:txBody>
          <a:bodyPr wrap="square" lIns="92071" tIns="46036" rIns="92071" bIns="46036">
            <a:spAutoFit/>
          </a:bodyPr>
          <a:lstStyle/>
          <a:p>
            <a:pPr algn="ctr" eaLnBrk="0" hangingPunct="0">
              <a:spcBef>
                <a:spcPct val="0"/>
              </a:spcBef>
              <a:buClrTx/>
              <a:buFontTx/>
              <a:buNone/>
            </a:pPr>
            <a:r>
              <a:rPr lang="en-US" sz="3600" b="1" dirty="0" smtClean="0">
                <a:effectLst/>
                <a:latin typeface="+mj-lt"/>
              </a:rPr>
              <a:t>Resource </a:t>
            </a:r>
            <a:r>
              <a:rPr lang="en-US" sz="3600" b="1" dirty="0">
                <a:effectLst/>
                <a:latin typeface="+mj-lt"/>
              </a:rPr>
              <a:t>Group</a:t>
            </a:r>
          </a:p>
        </p:txBody>
      </p:sp>
      <p:grpSp>
        <p:nvGrpSpPr>
          <p:cNvPr id="3" name="Group 22"/>
          <p:cNvGrpSpPr>
            <a:grpSpLocks/>
          </p:cNvGrpSpPr>
          <p:nvPr/>
        </p:nvGrpSpPr>
        <p:grpSpPr bwMode="auto">
          <a:xfrm>
            <a:off x="5056749" y="5781122"/>
            <a:ext cx="2194560" cy="822960"/>
            <a:chOff x="203" y="2535"/>
            <a:chExt cx="1440" cy="576"/>
          </a:xfrm>
        </p:grpSpPr>
        <p:pic>
          <p:nvPicPr>
            <p:cNvPr id="814103" name="Picture 23" descr="GEL Rounded Rectangle MS red"/>
            <p:cNvPicPr>
              <a:picLocks noChangeArrowheads="1"/>
            </p:cNvPicPr>
            <p:nvPr/>
          </p:nvPicPr>
          <p:blipFill>
            <a:blip r:embed="rId4" cstate="print">
              <a:lum bright="-18000"/>
            </a:blip>
            <a:srcRect/>
            <a:stretch>
              <a:fillRect/>
            </a:stretch>
          </p:blipFill>
          <p:spPr bwMode="auto">
            <a:xfrm>
              <a:off x="203" y="2535"/>
              <a:ext cx="1440" cy="576"/>
            </a:xfrm>
            <a:prstGeom prst="rect">
              <a:avLst/>
            </a:prstGeom>
            <a:noFill/>
          </p:spPr>
        </p:pic>
        <p:sp>
          <p:nvSpPr>
            <p:cNvPr id="814104" name="Text Box 24"/>
            <p:cNvSpPr txBox="1">
              <a:spLocks noChangeArrowheads="1"/>
            </p:cNvSpPr>
            <p:nvPr/>
          </p:nvSpPr>
          <p:spPr bwMode="auto">
            <a:xfrm>
              <a:off x="234" y="2584"/>
              <a:ext cx="1381" cy="494"/>
            </a:xfrm>
            <a:prstGeom prst="rect">
              <a:avLst/>
            </a:prstGeom>
            <a:noFill/>
            <a:ln w="12700" algn="ctr">
              <a:noFill/>
              <a:miter lim="800000"/>
              <a:headEnd/>
              <a:tailEnd/>
            </a:ln>
            <a:effectLst/>
          </p:spPr>
          <p:txBody>
            <a:bodyPr anchor="ctr" anchorCtr="1"/>
            <a:lstStyle/>
            <a:p>
              <a:pPr algn="ctr">
                <a:lnSpc>
                  <a:spcPct val="90000"/>
                </a:lnSpc>
                <a:spcBef>
                  <a:spcPct val="30000"/>
                </a:spcBef>
                <a:buClr>
                  <a:schemeClr val="tx2"/>
                </a:buClr>
                <a:buSzPct val="115000"/>
                <a:buNone/>
              </a:pPr>
              <a:r>
                <a:rPr lang="en-US" sz="2000" dirty="0">
                  <a:effectLst/>
                  <a:latin typeface="+mn-lt"/>
                </a:rPr>
                <a:t>Custom </a:t>
              </a:r>
              <a:r>
                <a:rPr lang="en-US" sz="2000" dirty="0" smtClean="0">
                  <a:effectLst/>
                  <a:latin typeface="+mn-lt"/>
                </a:rPr>
                <a:t>Resource</a:t>
              </a:r>
              <a:endParaRPr lang="en-US" sz="1400" dirty="0">
                <a:effectLst/>
                <a:latin typeface="+mn-lt"/>
              </a:endParaRPr>
            </a:p>
          </p:txBody>
        </p:sp>
      </p:grpSp>
      <p:pic>
        <p:nvPicPr>
          <p:cNvPr id="814106" name="Picture 26" descr="GEL Rounded Rectangle MS green"/>
          <p:cNvPicPr>
            <a:picLocks noChangeArrowheads="1"/>
          </p:cNvPicPr>
          <p:nvPr/>
        </p:nvPicPr>
        <p:blipFill>
          <a:blip r:embed="rId3" cstate="print">
            <a:lum bright="-18000"/>
          </a:blip>
          <a:srcRect/>
          <a:stretch>
            <a:fillRect/>
          </a:stretch>
        </p:blipFill>
        <p:spPr bwMode="auto">
          <a:xfrm>
            <a:off x="1970690" y="1810080"/>
            <a:ext cx="5289315" cy="752475"/>
          </a:xfrm>
          <a:prstGeom prst="rect">
            <a:avLst/>
          </a:prstGeom>
          <a:noFill/>
        </p:spPr>
      </p:pic>
      <p:grpSp>
        <p:nvGrpSpPr>
          <p:cNvPr id="4" name="Group 28"/>
          <p:cNvGrpSpPr>
            <a:grpSpLocks/>
          </p:cNvGrpSpPr>
          <p:nvPr/>
        </p:nvGrpSpPr>
        <p:grpSpPr bwMode="auto">
          <a:xfrm>
            <a:off x="676912" y="4478729"/>
            <a:ext cx="2167128" cy="749808"/>
            <a:chOff x="1253" y="741"/>
            <a:chExt cx="1435" cy="488"/>
          </a:xfrm>
        </p:grpSpPr>
        <p:pic>
          <p:nvPicPr>
            <p:cNvPr id="814109" name="Picture 29" descr="GEL Rounded Rectangle MS green"/>
            <p:cNvPicPr>
              <a:picLocks noChangeArrowheads="1"/>
            </p:cNvPicPr>
            <p:nvPr/>
          </p:nvPicPr>
          <p:blipFill>
            <a:blip r:embed="rId5" cstate="print">
              <a:lum bright="-18000"/>
            </a:blip>
            <a:srcRect/>
            <a:stretch>
              <a:fillRect/>
            </a:stretch>
          </p:blipFill>
          <p:spPr bwMode="auto">
            <a:xfrm>
              <a:off x="1262" y="741"/>
              <a:ext cx="1426" cy="488"/>
            </a:xfrm>
            <a:prstGeom prst="rect">
              <a:avLst/>
            </a:prstGeom>
            <a:noFill/>
          </p:spPr>
        </p:pic>
        <p:sp>
          <p:nvSpPr>
            <p:cNvPr id="814110" name="Text Box 30"/>
            <p:cNvSpPr txBox="1">
              <a:spLocks noChangeArrowheads="1"/>
            </p:cNvSpPr>
            <p:nvPr/>
          </p:nvSpPr>
          <p:spPr bwMode="auto">
            <a:xfrm>
              <a:off x="1253" y="791"/>
              <a:ext cx="1381" cy="419"/>
            </a:xfrm>
            <a:prstGeom prst="rect">
              <a:avLst/>
            </a:prstGeom>
            <a:noFill/>
            <a:ln w="12700" algn="ctr">
              <a:noFill/>
              <a:miter lim="800000"/>
              <a:headEnd/>
              <a:tailEnd/>
            </a:ln>
            <a:effectLst/>
          </p:spPr>
          <p:txBody>
            <a:bodyPr anchor="ctr" anchorCtr="1">
              <a:spAutoFit/>
            </a:bodyPr>
            <a:lstStyle/>
            <a:p>
              <a:pPr algn="ctr">
                <a:lnSpc>
                  <a:spcPct val="90000"/>
                </a:lnSpc>
                <a:spcBef>
                  <a:spcPct val="30000"/>
                </a:spcBef>
                <a:buClr>
                  <a:schemeClr val="tx2"/>
                </a:buClr>
                <a:buSzPct val="115000"/>
                <a:buNone/>
              </a:pPr>
              <a:r>
                <a:rPr lang="en-US" sz="2000" dirty="0">
                  <a:effectLst/>
                  <a:latin typeface="+mn-lt"/>
                </a:rPr>
                <a:t>IP Address </a:t>
              </a:r>
              <a:r>
                <a:rPr lang="en-US" sz="2000" dirty="0" smtClean="0">
                  <a:effectLst/>
                  <a:latin typeface="+mn-lt"/>
                </a:rPr>
                <a:t>Resources*</a:t>
              </a:r>
              <a:endParaRPr lang="en-US" sz="2000" dirty="0">
                <a:effectLst/>
                <a:latin typeface="+mn-lt"/>
              </a:endParaRPr>
            </a:p>
          </p:txBody>
        </p:sp>
      </p:grpSp>
      <p:grpSp>
        <p:nvGrpSpPr>
          <p:cNvPr id="5" name="Group 31"/>
          <p:cNvGrpSpPr>
            <a:grpSpLocks/>
          </p:cNvGrpSpPr>
          <p:nvPr/>
        </p:nvGrpSpPr>
        <p:grpSpPr bwMode="auto">
          <a:xfrm>
            <a:off x="676656" y="3134382"/>
            <a:ext cx="2168525" cy="752475"/>
            <a:chOff x="1262" y="741"/>
            <a:chExt cx="1426" cy="488"/>
          </a:xfrm>
        </p:grpSpPr>
        <p:pic>
          <p:nvPicPr>
            <p:cNvPr id="814112" name="Picture 32" descr="GEL Rounded Rectangle MS green"/>
            <p:cNvPicPr>
              <a:picLocks noChangeArrowheads="1"/>
            </p:cNvPicPr>
            <p:nvPr/>
          </p:nvPicPr>
          <p:blipFill>
            <a:blip r:embed="rId3" cstate="print">
              <a:lum bright="-18000"/>
            </a:blip>
            <a:srcRect/>
            <a:stretch>
              <a:fillRect/>
            </a:stretch>
          </p:blipFill>
          <p:spPr bwMode="auto">
            <a:xfrm>
              <a:off x="1262" y="741"/>
              <a:ext cx="1426" cy="488"/>
            </a:xfrm>
            <a:prstGeom prst="rect">
              <a:avLst/>
            </a:prstGeom>
            <a:noFill/>
          </p:spPr>
        </p:pic>
        <p:sp>
          <p:nvSpPr>
            <p:cNvPr id="814113" name="Text Box 33"/>
            <p:cNvSpPr txBox="1">
              <a:spLocks noChangeArrowheads="1"/>
            </p:cNvSpPr>
            <p:nvPr/>
          </p:nvSpPr>
          <p:spPr bwMode="auto">
            <a:xfrm>
              <a:off x="1281" y="803"/>
              <a:ext cx="1381" cy="416"/>
            </a:xfrm>
            <a:prstGeom prst="rect">
              <a:avLst/>
            </a:prstGeom>
            <a:noFill/>
            <a:ln w="12700" algn="ctr">
              <a:noFill/>
              <a:miter lim="800000"/>
              <a:headEnd/>
              <a:tailEnd/>
            </a:ln>
            <a:effectLst/>
          </p:spPr>
          <p:txBody>
            <a:bodyPr anchor="ctr" anchorCtr="1">
              <a:spAutoFit/>
            </a:bodyPr>
            <a:lstStyle/>
            <a:p>
              <a:pPr algn="ctr">
                <a:lnSpc>
                  <a:spcPct val="90000"/>
                </a:lnSpc>
                <a:spcBef>
                  <a:spcPct val="30000"/>
                </a:spcBef>
                <a:buClr>
                  <a:schemeClr val="tx2"/>
                </a:buClr>
                <a:buSzPct val="115000"/>
                <a:buNone/>
              </a:pPr>
              <a:r>
                <a:rPr lang="en-US" sz="2000" dirty="0">
                  <a:effectLst/>
                  <a:latin typeface="+mn-lt"/>
                </a:rPr>
                <a:t>Network Name Resource</a:t>
              </a:r>
            </a:p>
          </p:txBody>
        </p:sp>
      </p:grpSp>
      <p:sp>
        <p:nvSpPr>
          <p:cNvPr id="814120" name="AutoShape 40"/>
          <p:cNvSpPr>
            <a:spLocks noChangeArrowheads="1"/>
          </p:cNvSpPr>
          <p:nvPr/>
        </p:nvSpPr>
        <p:spPr bwMode="auto">
          <a:xfrm>
            <a:off x="177687" y="1286204"/>
            <a:ext cx="1666875" cy="898525"/>
          </a:xfrm>
          <a:prstGeom prst="wedgeEllipseCallout">
            <a:avLst>
              <a:gd name="adj1" fmla="val 70822"/>
              <a:gd name="adj2" fmla="val 125083"/>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smtClean="0">
                <a:solidFill>
                  <a:schemeClr val="tx1"/>
                </a:solidFill>
                <a:latin typeface="+mj-lt"/>
              </a:rPr>
              <a:t>Establishes start order timing</a:t>
            </a:r>
          </a:p>
        </p:txBody>
      </p:sp>
      <p:sp>
        <p:nvSpPr>
          <p:cNvPr id="814121" name="AutoShape 41"/>
          <p:cNvSpPr>
            <a:spLocks noChangeArrowheads="1"/>
          </p:cNvSpPr>
          <p:nvPr/>
        </p:nvSpPr>
        <p:spPr bwMode="auto">
          <a:xfrm>
            <a:off x="6822420" y="876300"/>
            <a:ext cx="2269030" cy="952500"/>
          </a:xfrm>
          <a:prstGeom prst="wedgeEllipseCallout">
            <a:avLst>
              <a:gd name="adj1" fmla="val -57944"/>
              <a:gd name="adj2" fmla="val 2948"/>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None/>
            </a:pPr>
            <a:r>
              <a:rPr lang="en-US" sz="1400" b="1" dirty="0">
                <a:solidFill>
                  <a:schemeClr val="tx1"/>
                </a:solidFill>
                <a:latin typeface="+mj-lt"/>
              </a:rPr>
              <a:t>Group </a:t>
            </a:r>
            <a:r>
              <a:rPr lang="en-US" sz="1400" b="1" dirty="0" smtClean="0">
                <a:solidFill>
                  <a:schemeClr val="tx1"/>
                </a:solidFill>
                <a:latin typeface="+mj-lt"/>
              </a:rPr>
              <a:t> determines smallest unit of failover</a:t>
            </a:r>
            <a:endParaRPr lang="en-US" sz="1400" b="1" dirty="0">
              <a:solidFill>
                <a:schemeClr val="tx1"/>
              </a:solidFill>
              <a:latin typeface="+mj-lt"/>
            </a:endParaRPr>
          </a:p>
        </p:txBody>
      </p:sp>
      <p:sp>
        <p:nvSpPr>
          <p:cNvPr id="814123" name="Rectangle 43"/>
          <p:cNvSpPr>
            <a:spLocks noGrp="1" noChangeArrowheads="1"/>
          </p:cNvSpPr>
          <p:nvPr>
            <p:ph type="title"/>
          </p:nvPr>
        </p:nvSpPr>
        <p:spPr/>
        <p:txBody>
          <a:bodyPr/>
          <a:lstStyle/>
          <a:p>
            <a:r>
              <a:rPr lang="en-US" dirty="0" smtClean="0"/>
              <a:t>Storage Resource Dependencies</a:t>
            </a:r>
            <a:endParaRPr lang="en-US" dirty="0"/>
          </a:p>
        </p:txBody>
      </p:sp>
      <p:pic>
        <p:nvPicPr>
          <p:cNvPr id="34" name="Picture 34" descr="arrow 0 blue arrow 8"/>
          <p:cNvPicPr>
            <a:picLocks noChangeAspect="1" noChangeArrowheads="1"/>
          </p:cNvPicPr>
          <p:nvPr/>
        </p:nvPicPr>
        <p:blipFill>
          <a:blip r:embed="rId6"/>
          <a:srcRect/>
          <a:stretch>
            <a:fillRect/>
          </a:stretch>
        </p:blipFill>
        <p:spPr bwMode="auto">
          <a:xfrm rot="5386452" flipH="1">
            <a:off x="5141919" y="3241645"/>
            <a:ext cx="2033331" cy="550863"/>
          </a:xfrm>
          <a:prstGeom prst="rect">
            <a:avLst/>
          </a:prstGeom>
          <a:noFill/>
          <a:ln w="9525">
            <a:noFill/>
            <a:miter lim="800000"/>
            <a:headEnd/>
            <a:tailEnd/>
          </a:ln>
        </p:spPr>
      </p:pic>
      <p:pic>
        <p:nvPicPr>
          <p:cNvPr id="35" name="Picture 34" descr="arrow 0 blue arrow 8"/>
          <p:cNvPicPr>
            <a:picLocks noChangeAspect="1" noChangeArrowheads="1"/>
          </p:cNvPicPr>
          <p:nvPr/>
        </p:nvPicPr>
        <p:blipFill>
          <a:blip r:embed="rId7" cstate="print"/>
          <a:srcRect/>
          <a:stretch>
            <a:fillRect/>
          </a:stretch>
        </p:blipFill>
        <p:spPr bwMode="auto">
          <a:xfrm rot="5386452" flipH="1">
            <a:off x="2052154" y="2546559"/>
            <a:ext cx="570829" cy="550863"/>
          </a:xfrm>
          <a:prstGeom prst="rect">
            <a:avLst/>
          </a:prstGeom>
          <a:noFill/>
          <a:ln w="9525">
            <a:noFill/>
            <a:miter lim="800000"/>
            <a:headEnd/>
            <a:tailEnd/>
          </a:ln>
        </p:spPr>
      </p:pic>
      <p:pic>
        <p:nvPicPr>
          <p:cNvPr id="37" name="Picture 36" descr="arrow 0 blue arrow 8"/>
          <p:cNvPicPr>
            <a:picLocks noChangeAspect="1" noChangeArrowheads="1"/>
          </p:cNvPicPr>
          <p:nvPr/>
        </p:nvPicPr>
        <p:blipFill>
          <a:blip r:embed="rId7" cstate="print"/>
          <a:srcRect/>
          <a:stretch>
            <a:fillRect/>
          </a:stretch>
        </p:blipFill>
        <p:spPr bwMode="auto">
          <a:xfrm rot="5386452" flipH="1">
            <a:off x="1469627" y="3897922"/>
            <a:ext cx="570829" cy="550863"/>
          </a:xfrm>
          <a:prstGeom prst="rect">
            <a:avLst/>
          </a:prstGeom>
          <a:noFill/>
          <a:ln w="9525">
            <a:noFill/>
            <a:miter lim="800000"/>
            <a:headEnd/>
            <a:tailEnd/>
          </a:ln>
        </p:spPr>
      </p:pic>
      <p:pic>
        <p:nvPicPr>
          <p:cNvPr id="38" name="Picture 37" descr="arrow 0 blue arrow 8"/>
          <p:cNvPicPr>
            <a:picLocks noChangeAspect="1" noChangeArrowheads="1"/>
          </p:cNvPicPr>
          <p:nvPr/>
        </p:nvPicPr>
        <p:blipFill>
          <a:blip r:embed="rId7" cstate="print"/>
          <a:srcRect/>
          <a:stretch>
            <a:fillRect/>
          </a:stretch>
        </p:blipFill>
        <p:spPr bwMode="auto">
          <a:xfrm rot="5386452" flipH="1">
            <a:off x="5852508" y="5238109"/>
            <a:ext cx="570829" cy="550863"/>
          </a:xfrm>
          <a:prstGeom prst="rect">
            <a:avLst/>
          </a:prstGeom>
          <a:noFill/>
          <a:ln w="9525">
            <a:noFill/>
            <a:miter lim="800000"/>
            <a:headEnd/>
            <a:tailEnd/>
          </a:ln>
        </p:spPr>
      </p:pic>
      <p:pic>
        <p:nvPicPr>
          <p:cNvPr id="42" name="Picture 41" descr="arrow 0 blue arrow 8"/>
          <p:cNvPicPr>
            <a:picLocks noChangeArrowheads="1"/>
          </p:cNvPicPr>
          <p:nvPr/>
        </p:nvPicPr>
        <p:blipFill>
          <a:blip r:embed="rId7" cstate="print"/>
          <a:srcRect/>
          <a:stretch>
            <a:fillRect/>
          </a:stretch>
        </p:blipFill>
        <p:spPr bwMode="auto">
          <a:xfrm rot="5386452" flipH="1">
            <a:off x="3917785" y="2626748"/>
            <a:ext cx="731520" cy="550863"/>
          </a:xfrm>
          <a:prstGeom prst="rect">
            <a:avLst/>
          </a:prstGeom>
          <a:noFill/>
          <a:ln w="9525">
            <a:noFill/>
            <a:miter lim="800000"/>
            <a:headEnd/>
            <a:tailEnd/>
          </a:ln>
        </p:spPr>
      </p:pic>
      <p:sp>
        <p:nvSpPr>
          <p:cNvPr id="43" name="AutoShape 39"/>
          <p:cNvSpPr>
            <a:spLocks noChangeArrowheads="1"/>
          </p:cNvSpPr>
          <p:nvPr/>
        </p:nvSpPr>
        <p:spPr bwMode="auto">
          <a:xfrm>
            <a:off x="6424926" y="3182183"/>
            <a:ext cx="2652713" cy="1114425"/>
          </a:xfrm>
          <a:prstGeom prst="wedgeEllipseCallout">
            <a:avLst>
              <a:gd name="adj1" fmla="val -40847"/>
              <a:gd name="adj2" fmla="val 57775"/>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None/>
            </a:pPr>
            <a:r>
              <a:rPr lang="en-US" sz="1400" b="1" dirty="0">
                <a:solidFill>
                  <a:schemeClr val="tx1"/>
                </a:solidFill>
                <a:latin typeface="+mj-lt"/>
              </a:rPr>
              <a:t>Ensures </a:t>
            </a:r>
            <a:r>
              <a:rPr lang="en-US" sz="1400" b="1" dirty="0" smtClean="0">
                <a:solidFill>
                  <a:schemeClr val="tx1"/>
                </a:solidFill>
                <a:latin typeface="+mj-lt"/>
              </a:rPr>
              <a:t>node </a:t>
            </a:r>
            <a:r>
              <a:rPr lang="en-US" sz="1400" b="1" dirty="0">
                <a:solidFill>
                  <a:schemeClr val="tx1"/>
                </a:solidFill>
                <a:latin typeface="+mj-lt"/>
              </a:rPr>
              <a:t>is communicating with local storage and array state</a:t>
            </a:r>
          </a:p>
        </p:txBody>
      </p:sp>
      <p:sp>
        <p:nvSpPr>
          <p:cNvPr id="44" name="AutoShape 39"/>
          <p:cNvSpPr>
            <a:spLocks noChangeArrowheads="1"/>
          </p:cNvSpPr>
          <p:nvPr/>
        </p:nvSpPr>
        <p:spPr bwMode="auto">
          <a:xfrm>
            <a:off x="2845181" y="5302143"/>
            <a:ext cx="2652713" cy="1114425"/>
          </a:xfrm>
          <a:prstGeom prst="wedgeEllipseCallout">
            <a:avLst>
              <a:gd name="adj1" fmla="val 5708"/>
              <a:gd name="adj2" fmla="val -153956"/>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latin typeface="+mj-lt"/>
              </a:rPr>
              <a:t>Ensures </a:t>
            </a:r>
            <a:r>
              <a:rPr lang="en-US" sz="1400" b="1" dirty="0" smtClean="0">
                <a:solidFill>
                  <a:schemeClr val="tx1"/>
                </a:solidFill>
                <a:latin typeface="+mj-lt"/>
              </a:rPr>
              <a:t>application comes online after replication is complete</a:t>
            </a:r>
            <a:endParaRPr lang="en-US" sz="1400" b="1" dirty="0">
              <a:solidFill>
                <a:schemeClr val="tx1"/>
              </a:solidFill>
              <a:latin typeface="+mj-lt"/>
            </a:endParaRPr>
          </a:p>
        </p:txBody>
      </p:sp>
      <p:sp>
        <p:nvSpPr>
          <p:cNvPr id="46" name="Text Box 27"/>
          <p:cNvSpPr txBox="1">
            <a:spLocks noChangeArrowheads="1"/>
          </p:cNvSpPr>
          <p:nvPr/>
        </p:nvSpPr>
        <p:spPr bwMode="auto">
          <a:xfrm>
            <a:off x="2041165" y="1999775"/>
            <a:ext cx="5122401" cy="369332"/>
          </a:xfrm>
          <a:prstGeom prst="rect">
            <a:avLst/>
          </a:prstGeom>
          <a:noFill/>
          <a:ln w="12700" algn="ctr">
            <a:noFill/>
            <a:miter lim="800000"/>
            <a:headEnd/>
            <a:tailEnd/>
          </a:ln>
          <a:effectLst/>
        </p:spPr>
        <p:txBody>
          <a:bodyPr anchor="ctr" anchorCtr="1">
            <a:spAutoFit/>
          </a:bodyPr>
          <a:lstStyle/>
          <a:p>
            <a:pPr algn="ctr">
              <a:lnSpc>
                <a:spcPct val="90000"/>
              </a:lnSpc>
              <a:spcBef>
                <a:spcPct val="30000"/>
              </a:spcBef>
              <a:buClr>
                <a:schemeClr val="tx2"/>
              </a:buClr>
              <a:buSzPct val="115000"/>
              <a:buFont typeface="Wingdings" pitchFamily="2" charset="2"/>
              <a:buNone/>
            </a:pPr>
            <a:r>
              <a:rPr lang="en-US" sz="2000" dirty="0" smtClean="0">
                <a:effectLst/>
                <a:latin typeface="+mn-lt"/>
              </a:rPr>
              <a:t>Workload Resource (example File Server)</a:t>
            </a:r>
            <a:endParaRPr lang="en-US" sz="2000" dirty="0">
              <a:effectLst/>
              <a:latin typeface="+mn-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100000">
                                          <p:val>
                                            <p:strVal val="#ppt_x"/>
                                          </p:val>
                                        </p:tav>
                                      </p:tavLst>
                                    </p:anim>
                                    <p:anim calcmode="lin" valueType="num">
                                      <p:cBhvr>
                                        <p:cTn id="8" dur="500" fill="hold"/>
                                        <p:tgtEl>
                                          <p:spTgt spid="38"/>
                                        </p:tgtEl>
                                        <p:attrNameLst>
                                          <p:attrName>ppt_y</p:attrName>
                                        </p:attrNameLst>
                                      </p:cBhvr>
                                      <p:tavLst>
                                        <p:tav tm="0">
                                          <p:val>
                                            <p:strVal val="#ppt_y-#ppt_h/2"/>
                                          </p:val>
                                        </p:tav>
                                        <p:tav tm="100000">
                                          <p:val>
                                            <p:strVal val="#ppt_y"/>
                                          </p:val>
                                        </p:tav>
                                      </p:tavLst>
                                    </p:anim>
                                    <p:anim calcmode="lin" valueType="num">
                                      <p:cBhvr>
                                        <p:cTn id="9" dur="500" fill="hold"/>
                                        <p:tgtEl>
                                          <p:spTgt spid="38"/>
                                        </p:tgtEl>
                                        <p:attrNameLst>
                                          <p:attrName>ppt_w</p:attrName>
                                        </p:attrNameLst>
                                      </p:cBhvr>
                                      <p:tavLst>
                                        <p:tav tm="0">
                                          <p:val>
                                            <p:strVal val="#ppt_w"/>
                                          </p:val>
                                        </p:tav>
                                        <p:tav tm="100000">
                                          <p:val>
                                            <p:strVal val="#ppt_w"/>
                                          </p:val>
                                        </p:tav>
                                      </p:tavLst>
                                    </p:anim>
                                    <p:anim calcmode="lin" valueType="num">
                                      <p:cBhvr>
                                        <p:cTn id="10" dur="500" fill="hold"/>
                                        <p:tgtEl>
                                          <p:spTgt spid="38"/>
                                        </p:tgtEl>
                                        <p:attrNameLst>
                                          <p:attrName>ppt_h</p:attrName>
                                        </p:attrNameLst>
                                      </p:cBhvr>
                                      <p:tavLst>
                                        <p:tav tm="0">
                                          <p:val>
                                            <p:fltVal val="0"/>
                                          </p:val>
                                        </p:tav>
                                        <p:tav tm="100000">
                                          <p:val>
                                            <p:strVal val="#ppt_h"/>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814119"/>
                                        </p:tgtEl>
                                        <p:attrNameLst>
                                          <p:attrName>style.visibility</p:attrName>
                                        </p:attrNameLst>
                                      </p:cBhvr>
                                      <p:to>
                                        <p:strVal val="visible"/>
                                      </p:to>
                                    </p:set>
                                    <p:animEffect transition="in" filter="fade">
                                      <p:cBhvr>
                                        <p:cTn id="13" dur="2000"/>
                                        <p:tgtEl>
                                          <p:spTgt spid="814119"/>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2000"/>
                                        <p:tgtEl>
                                          <p:spTgt spid="38"/>
                                        </p:tgtEl>
                                      </p:cBhvr>
                                    </p:animEffect>
                                    <p:set>
                                      <p:cBhvr>
                                        <p:cTn id="21" dur="1" fill="hold">
                                          <p:stCondLst>
                                            <p:cond delay="1999"/>
                                          </p:stCondLst>
                                        </p:cTn>
                                        <p:tgtEl>
                                          <p:spTgt spid="38"/>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814119"/>
                                        </p:tgtEl>
                                        <p:attrNameLst>
                                          <p:attrName>style.visibility</p:attrName>
                                        </p:attrNameLst>
                                      </p:cBhvr>
                                      <p:to>
                                        <p:strVal val="hidden"/>
                                      </p:to>
                                    </p:set>
                                  </p:childTnLst>
                                </p:cTn>
                              </p:par>
                              <p:par>
                                <p:cTn id="24" presetID="64" presetClass="path" presetSubtype="0" accel="50000" decel="50000" fill="hold" nodeType="withEffect">
                                  <p:stCondLst>
                                    <p:cond delay="0"/>
                                  </p:stCondLst>
                                  <p:childTnLst>
                                    <p:animMotion origin="layout" path="M 0.00122 1.11111E-6 L 0.00122 -0.19074 " pathEditMode="relative" rAng="0" ptsTypes="AA">
                                      <p:cBhvr>
                                        <p:cTn id="25" dur="2000" fill="hold"/>
                                        <p:tgtEl>
                                          <p:spTgt spid="3"/>
                                        </p:tgtEl>
                                        <p:attrNameLst>
                                          <p:attrName>ppt_x</p:attrName>
                                          <p:attrName>ppt_y</p:attrName>
                                        </p:attrNameLst>
                                      </p:cBhvr>
                                      <p:rCtr x="0" y="-95"/>
                                    </p:animMotion>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0121 -0.19074 L -0.18438 -0.36667 " pathEditMode="relative" rAng="0" ptsTypes="AA">
                                      <p:cBhvr>
                                        <p:cTn id="33" dur="2000" fill="hold"/>
                                        <p:tgtEl>
                                          <p:spTgt spid="3"/>
                                        </p:tgtEl>
                                        <p:attrNameLst>
                                          <p:attrName>ppt_x</p:attrName>
                                          <p:attrName>ppt_y</p:attrName>
                                        </p:attrNameLst>
                                      </p:cBhvr>
                                      <p:rCtr x="-93" y="-88"/>
                                    </p:animMotion>
                                  </p:childTnLst>
                                </p:cTn>
                              </p:par>
                              <p:par>
                                <p:cTn id="34" presetID="1" presetClass="exit" presetSubtype="0" fill="hold" grpId="1" nodeType="withEffect">
                                  <p:stCondLst>
                                    <p:cond delay="0"/>
                                  </p:stCondLst>
                                  <p:childTnLst>
                                    <p:set>
                                      <p:cBhvr>
                                        <p:cTn id="35" dur="1" fill="hold">
                                          <p:stCondLst>
                                            <p:cond delay="0"/>
                                          </p:stCondLst>
                                        </p:cTn>
                                        <p:tgtEl>
                                          <p:spTgt spid="43"/>
                                        </p:tgtEl>
                                        <p:attrNameLst>
                                          <p:attrName>style.visibility</p:attrName>
                                        </p:attrNameLst>
                                      </p:cBhvr>
                                      <p:to>
                                        <p:strVal val="hidden"/>
                                      </p:to>
                                    </p:set>
                                  </p:childTnLst>
                                </p:cTn>
                              </p:par>
                              <p:par>
                                <p:cTn id="36" presetID="17" presetClass="entr" presetSubtype="1"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000" fill="hold"/>
                                        <p:tgtEl>
                                          <p:spTgt spid="42"/>
                                        </p:tgtEl>
                                        <p:attrNameLst>
                                          <p:attrName>ppt_x</p:attrName>
                                        </p:attrNameLst>
                                      </p:cBhvr>
                                      <p:tavLst>
                                        <p:tav tm="0">
                                          <p:val>
                                            <p:strVal val="#ppt_x"/>
                                          </p:val>
                                        </p:tav>
                                        <p:tav tm="100000">
                                          <p:val>
                                            <p:strVal val="#ppt_x"/>
                                          </p:val>
                                        </p:tav>
                                      </p:tavLst>
                                    </p:anim>
                                    <p:anim calcmode="lin" valueType="num">
                                      <p:cBhvr>
                                        <p:cTn id="39" dur="2000" fill="hold"/>
                                        <p:tgtEl>
                                          <p:spTgt spid="42"/>
                                        </p:tgtEl>
                                        <p:attrNameLst>
                                          <p:attrName>ppt_y</p:attrName>
                                        </p:attrNameLst>
                                      </p:cBhvr>
                                      <p:tavLst>
                                        <p:tav tm="0">
                                          <p:val>
                                            <p:strVal val="#ppt_y-#ppt_h/2"/>
                                          </p:val>
                                        </p:tav>
                                        <p:tav tm="100000">
                                          <p:val>
                                            <p:strVal val="#ppt_y"/>
                                          </p:val>
                                        </p:tav>
                                      </p:tavLst>
                                    </p:anim>
                                    <p:anim calcmode="lin" valueType="num">
                                      <p:cBhvr>
                                        <p:cTn id="40" dur="2000" fill="hold"/>
                                        <p:tgtEl>
                                          <p:spTgt spid="42"/>
                                        </p:tgtEl>
                                        <p:attrNameLst>
                                          <p:attrName>ppt_w</p:attrName>
                                        </p:attrNameLst>
                                      </p:cBhvr>
                                      <p:tavLst>
                                        <p:tav tm="0">
                                          <p:val>
                                            <p:strVal val="#ppt_w"/>
                                          </p:val>
                                        </p:tav>
                                        <p:tav tm="100000">
                                          <p:val>
                                            <p:strVal val="#ppt_w"/>
                                          </p:val>
                                        </p:tav>
                                      </p:tavLst>
                                    </p:anim>
                                    <p:anim calcmode="lin" valueType="num">
                                      <p:cBhvr>
                                        <p:cTn id="41" dur="2000" fill="hold"/>
                                        <p:tgtEl>
                                          <p:spTgt spid="42"/>
                                        </p:tgtEl>
                                        <p:attrNameLst>
                                          <p:attrName>ppt_h</p:attrName>
                                        </p:attrNameLst>
                                      </p:cBhvr>
                                      <p:tavLst>
                                        <p:tav tm="0">
                                          <p:val>
                                            <p:fltVal val="0"/>
                                          </p:val>
                                        </p:tav>
                                        <p:tav tm="100000">
                                          <p:val>
                                            <p:strVal val="#ppt_h"/>
                                          </p:val>
                                        </p:tav>
                                      </p:tavLst>
                                    </p:anim>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119" grpId="0" animBg="1"/>
      <p:bldP spid="814119" grpId="1" animBg="1"/>
      <p:bldP spid="43" grpId="0" animBg="1"/>
      <p:bldP spid="43" grpId="1" animBg="1"/>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228600"/>
            <a:ext cx="9017000" cy="664797"/>
          </a:xfrm>
        </p:spPr>
        <p:txBody>
          <a:bodyPr/>
          <a:lstStyle/>
          <a:p>
            <a:r>
              <a:rPr lang="en-US" dirty="0" smtClean="0"/>
              <a:t>Cluster Validation and Replication</a:t>
            </a:r>
            <a:endParaRPr lang="en-US" dirty="0"/>
          </a:p>
        </p:txBody>
      </p:sp>
      <p:sp>
        <p:nvSpPr>
          <p:cNvPr id="3" name="Content Placeholder 2"/>
          <p:cNvSpPr>
            <a:spLocks noGrp="1"/>
          </p:cNvSpPr>
          <p:nvPr>
            <p:ph idx="1"/>
          </p:nvPr>
        </p:nvSpPr>
        <p:spPr>
          <a:xfrm>
            <a:off x="109539" y="1581149"/>
            <a:ext cx="4335462" cy="3625608"/>
          </a:xfrm>
        </p:spPr>
        <p:txBody>
          <a:bodyPr/>
          <a:lstStyle/>
          <a:p>
            <a:r>
              <a:rPr lang="en-US" sz="2800" dirty="0" smtClean="0"/>
              <a:t>Multi-Site clusters are not required to pass the Storage tests to be supported</a:t>
            </a:r>
          </a:p>
          <a:p>
            <a:endParaRPr lang="en-US" sz="2800" dirty="0" smtClean="0"/>
          </a:p>
          <a:p>
            <a:r>
              <a:rPr lang="en-US" sz="2800" dirty="0" smtClean="0"/>
              <a:t>Validation Guide and Policy</a:t>
            </a:r>
          </a:p>
          <a:p>
            <a:pPr lvl="1"/>
            <a:r>
              <a:rPr lang="en-US" sz="2400" dirty="0" smtClean="0">
                <a:hlinkClick r:id="rId3"/>
              </a:rPr>
              <a:t>http://go.microsoft.com/fwlink/?LinkID=119949</a:t>
            </a:r>
            <a:endParaRPr lang="en-US" sz="2400" dirty="0" smtClean="0"/>
          </a:p>
        </p:txBody>
      </p:sp>
      <p:pic>
        <p:nvPicPr>
          <p:cNvPr id="148482" name="Picture 2"/>
          <p:cNvPicPr>
            <a:picLocks noChangeAspect="1" noChangeArrowheads="1"/>
          </p:cNvPicPr>
          <p:nvPr/>
        </p:nvPicPr>
        <p:blipFill>
          <a:blip r:embed="rId4"/>
          <a:srcRect/>
          <a:stretch>
            <a:fillRect/>
          </a:stretch>
        </p:blipFill>
        <p:spPr bwMode="auto">
          <a:xfrm>
            <a:off x="4546601" y="1390650"/>
            <a:ext cx="4396645" cy="3607982"/>
          </a:xfrm>
          <a:prstGeom prst="rect">
            <a:avLst/>
          </a:prstGeom>
          <a:ln>
            <a:noFill/>
          </a:ln>
          <a:effectLst>
            <a:reflection blurRad="6350" stA="50000" endA="300" endPos="38500" dist="50800" dir="5400000" sy="-100000" algn="bl" rotWithShape="0"/>
          </a:effectLst>
          <a:scene3d>
            <a:camera prst="isometricOffAxis2Left"/>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HP’s Multi-Site Implementation &amp; Demo</a:t>
            </a:r>
            <a:endParaRPr lang="en-US" dirty="0"/>
          </a:p>
        </p:txBody>
      </p:sp>
      <p:sp>
        <p:nvSpPr>
          <p:cNvPr id="3" name="Subtitle 2"/>
          <p:cNvSpPr>
            <a:spLocks noGrp="1"/>
          </p:cNvSpPr>
          <p:nvPr>
            <p:ph type="subTitle" idx="1"/>
          </p:nvPr>
        </p:nvSpPr>
        <p:spPr/>
        <p:txBody>
          <a:bodyPr/>
          <a:lstStyle/>
          <a:p>
            <a:r>
              <a:rPr lang="en-US" dirty="0" smtClean="0"/>
              <a:t>Matthias Popp</a:t>
            </a:r>
          </a:p>
          <a:p>
            <a:r>
              <a:rPr lang="en-US" dirty="0" smtClean="0"/>
              <a:t>Architect</a:t>
            </a:r>
          </a:p>
          <a:p>
            <a:r>
              <a:rPr lang="en-US" dirty="0" smtClean="0"/>
              <a:t>HP</a:t>
            </a:r>
            <a:endParaRPr lang="en-US" dirty="0"/>
          </a:p>
        </p:txBody>
      </p:sp>
      <p:sp>
        <p:nvSpPr>
          <p:cNvPr id="4" name="Text Placeholder 3"/>
          <p:cNvSpPr>
            <a:spLocks noGrp="1"/>
          </p:cNvSpPr>
          <p:nvPr>
            <p:ph type="body" sz="quarter" idx="10"/>
          </p:nvPr>
        </p:nvSpPr>
        <p:spPr/>
        <p:txBody>
          <a:bodyPr/>
          <a:lstStyle/>
          <a:p>
            <a:r>
              <a:rPr lang="en-US" dirty="0" smtClean="0"/>
              <a:t>partner</a:t>
            </a:r>
            <a:endParaRPr lang="en-US" dirty="0"/>
          </a:p>
        </p:txBody>
      </p:sp>
      <p:pic>
        <p:nvPicPr>
          <p:cNvPr id="5" name="Picture 4" descr="HPinvent_logo_white.png"/>
          <p:cNvPicPr>
            <a:picLocks noChangeAspect="1"/>
          </p:cNvPicPr>
          <p:nvPr/>
        </p:nvPicPr>
        <p:blipFill>
          <a:blip r:embed="rId3" cstate="email"/>
          <a:stretch>
            <a:fillRect/>
          </a:stretch>
        </p:blipFill>
        <p:spPr bwMode="invGray">
          <a:xfrm>
            <a:off x="7411884" y="5659316"/>
            <a:ext cx="1338575" cy="998912"/>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Shape 1728514"/>
          <p:cNvSpPr>
            <a:spLocks noGrp="1" noChangeArrowheads="1"/>
          </p:cNvSpPr>
          <p:nvPr>
            <p:ph type="title" idx="4294967295"/>
          </p:nvPr>
        </p:nvSpPr>
        <p:spPr>
          <a:xfrm>
            <a:off x="469900" y="114300"/>
            <a:ext cx="8674100" cy="1329595"/>
          </a:xfrm>
        </p:spPr>
        <p:txBody>
          <a:bodyPr/>
          <a:lstStyle/>
          <a:p>
            <a:pPr defTabSz="914363" eaLnBrk="1" fontAlgn="auto" hangingPunct="1">
              <a:spcAft>
                <a:spcPts val="0"/>
              </a:spcAft>
              <a:defRPr/>
            </a:pPr>
            <a:r>
              <a:rPr dirty="0" smtClean="0"/>
              <a:t>HP's Multi-Site Implementation:</a:t>
            </a:r>
            <a:r>
              <a:rPr dirty="0"/>
              <a:t/>
            </a:r>
            <a:br>
              <a:rPr dirty="0"/>
            </a:br>
            <a:r>
              <a:rPr dirty="0"/>
              <a:t>CLX for Windows</a:t>
            </a:r>
            <a:endParaRPr sz="2800" dirty="0"/>
          </a:p>
        </p:txBody>
      </p:sp>
      <p:sp>
        <p:nvSpPr>
          <p:cNvPr id="27651" name="Rectangle 1728515"/>
          <p:cNvSpPr>
            <a:spLocks noChangeArrowheads="1"/>
          </p:cNvSpPr>
          <p:nvPr/>
        </p:nvSpPr>
        <p:spPr bwMode="gray">
          <a:xfrm>
            <a:off x="1738313" y="1774825"/>
            <a:ext cx="1600200" cy="361950"/>
          </a:xfrm>
          <a:prstGeom prst="rect">
            <a:avLst/>
          </a:prstGeom>
          <a:solidFill>
            <a:schemeClr val="accent1"/>
          </a:solidFill>
          <a:ln w="9525">
            <a:noFill/>
            <a:miter lim="800000"/>
            <a:headEnd/>
            <a:tailEnd/>
          </a:ln>
        </p:spPr>
        <p:txBody>
          <a:bodyPr wrap="none" anchor="ctr"/>
          <a:lstStyle/>
          <a:p>
            <a:pPr algn="ctr" eaLnBrk="0" hangingPunct="0"/>
            <a:r>
              <a:rPr lang="de-DE" dirty="0" smtClean="0">
                <a:latin typeface="Calibri" pitchFamily="34" charset="0"/>
              </a:rPr>
              <a:t>Virtual Machine</a:t>
            </a:r>
            <a:endParaRPr lang="en-US" dirty="0">
              <a:latin typeface="Calibri" pitchFamily="34" charset="0"/>
            </a:endParaRPr>
          </a:p>
        </p:txBody>
      </p:sp>
      <p:sp>
        <p:nvSpPr>
          <p:cNvPr id="27652" name="Rectangle 1728516"/>
          <p:cNvSpPr>
            <a:spLocks noChangeArrowheads="1"/>
          </p:cNvSpPr>
          <p:nvPr/>
        </p:nvSpPr>
        <p:spPr bwMode="gray">
          <a:xfrm>
            <a:off x="2728913" y="2689225"/>
            <a:ext cx="1600200" cy="361950"/>
          </a:xfrm>
          <a:prstGeom prst="rect">
            <a:avLst/>
          </a:prstGeom>
          <a:solidFill>
            <a:schemeClr val="accent1"/>
          </a:solidFill>
          <a:ln w="9525">
            <a:noFill/>
            <a:miter lim="800000"/>
            <a:headEnd/>
            <a:tailEnd/>
          </a:ln>
        </p:spPr>
        <p:txBody>
          <a:bodyPr wrap="none" anchor="ctr"/>
          <a:lstStyle/>
          <a:p>
            <a:pPr algn="ctr" eaLnBrk="0" hangingPunct="0"/>
            <a:r>
              <a:rPr lang="de-DE" dirty="0" smtClean="0">
                <a:latin typeface="Calibri" pitchFamily="34" charset="0"/>
              </a:rPr>
              <a:t>VM Config File</a:t>
            </a:r>
            <a:endParaRPr lang="en-US" dirty="0">
              <a:latin typeface="Calibri" pitchFamily="34" charset="0"/>
            </a:endParaRPr>
          </a:p>
        </p:txBody>
      </p:sp>
      <p:sp>
        <p:nvSpPr>
          <p:cNvPr id="27654" name="Rectangle 1728518"/>
          <p:cNvSpPr>
            <a:spLocks noChangeArrowheads="1"/>
          </p:cNvSpPr>
          <p:nvPr/>
        </p:nvSpPr>
        <p:spPr bwMode="gray">
          <a:xfrm>
            <a:off x="747713" y="2689225"/>
            <a:ext cx="1600200" cy="361950"/>
          </a:xfrm>
          <a:prstGeom prst="rect">
            <a:avLst/>
          </a:prstGeom>
          <a:solidFill>
            <a:schemeClr val="accent1"/>
          </a:solidFill>
          <a:ln w="9525">
            <a:noFill/>
            <a:miter lim="800000"/>
            <a:headEnd/>
            <a:tailEnd/>
          </a:ln>
        </p:spPr>
        <p:txBody>
          <a:bodyPr wrap="none" anchor="ctr"/>
          <a:lstStyle/>
          <a:p>
            <a:pPr algn="ctr" eaLnBrk="0" hangingPunct="0"/>
            <a:r>
              <a:rPr lang="de-DE">
                <a:latin typeface="Calibri" pitchFamily="34" charset="0"/>
              </a:rPr>
              <a:t>Physical Disk</a:t>
            </a:r>
            <a:endParaRPr lang="en-US">
              <a:latin typeface="Calibri" pitchFamily="34" charset="0"/>
            </a:endParaRPr>
          </a:p>
        </p:txBody>
      </p:sp>
      <p:cxnSp>
        <p:nvCxnSpPr>
          <p:cNvPr id="27655" name="Curved Connector 1728519"/>
          <p:cNvCxnSpPr>
            <a:cxnSpLocks noChangeShapeType="1"/>
          </p:cNvCxnSpPr>
          <p:nvPr/>
        </p:nvCxnSpPr>
        <p:spPr bwMode="gray">
          <a:xfrm rot="5400000">
            <a:off x="1766888" y="1917700"/>
            <a:ext cx="552450" cy="990600"/>
          </a:xfrm>
          <a:prstGeom prst="curvedConnector3">
            <a:avLst>
              <a:gd name="adj1" fmla="val 50000"/>
            </a:avLst>
          </a:prstGeom>
          <a:noFill/>
          <a:ln w="50800" algn="ctr">
            <a:solidFill>
              <a:schemeClr val="accent1"/>
            </a:solidFill>
            <a:round/>
            <a:headEnd/>
            <a:tailEnd type="triangle" w="med" len="med"/>
          </a:ln>
        </p:spPr>
      </p:cxnSp>
      <p:cxnSp>
        <p:nvCxnSpPr>
          <p:cNvPr id="27656" name="Curved Connector 1728520"/>
          <p:cNvCxnSpPr>
            <a:cxnSpLocks noChangeShapeType="1"/>
          </p:cNvCxnSpPr>
          <p:nvPr/>
        </p:nvCxnSpPr>
        <p:spPr bwMode="gray">
          <a:xfrm rot="16200000" flipH="1">
            <a:off x="2757488" y="1917700"/>
            <a:ext cx="552450" cy="990600"/>
          </a:xfrm>
          <a:prstGeom prst="curvedConnector3">
            <a:avLst>
              <a:gd name="adj1" fmla="val 50000"/>
            </a:avLst>
          </a:prstGeom>
          <a:noFill/>
          <a:ln w="50800" algn="ctr">
            <a:solidFill>
              <a:schemeClr val="accent1"/>
            </a:solidFill>
            <a:round/>
            <a:headEnd/>
            <a:tailEnd type="triangle" w="med" len="med"/>
          </a:ln>
        </p:spPr>
      </p:cxnSp>
      <p:grpSp>
        <p:nvGrpSpPr>
          <p:cNvPr id="2" name="Group 11"/>
          <p:cNvGrpSpPr>
            <a:grpSpLocks/>
          </p:cNvGrpSpPr>
          <p:nvPr/>
        </p:nvGrpSpPr>
        <p:grpSpPr bwMode="auto">
          <a:xfrm>
            <a:off x="747713" y="3051175"/>
            <a:ext cx="1600200" cy="914400"/>
            <a:chOff x="288" y="2148"/>
            <a:chExt cx="1008" cy="576"/>
          </a:xfrm>
        </p:grpSpPr>
        <p:sp>
          <p:nvSpPr>
            <p:cNvPr id="27661" name="Rectangle 1728523"/>
            <p:cNvSpPr>
              <a:spLocks noChangeArrowheads="1"/>
            </p:cNvSpPr>
            <p:nvPr/>
          </p:nvSpPr>
          <p:spPr bwMode="gray">
            <a:xfrm>
              <a:off x="288" y="2496"/>
              <a:ext cx="1008" cy="228"/>
            </a:xfrm>
            <a:prstGeom prst="rect">
              <a:avLst/>
            </a:prstGeom>
            <a:solidFill>
              <a:schemeClr val="accent2"/>
            </a:solidFill>
            <a:ln w="9525" algn="ctr">
              <a:solidFill>
                <a:schemeClr val="accent2"/>
              </a:solidFill>
              <a:miter lim="800000"/>
              <a:headEnd/>
              <a:tailEnd/>
            </a:ln>
          </p:spPr>
          <p:txBody>
            <a:bodyPr wrap="none" anchor="ctr"/>
            <a:lstStyle/>
            <a:p>
              <a:pPr algn="ctr" eaLnBrk="0" hangingPunct="0"/>
              <a:r>
                <a:rPr lang="de-DE" dirty="0" smtClean="0">
                  <a:latin typeface="Calibri" pitchFamily="34" charset="0"/>
                </a:rPr>
                <a:t>HP CLX</a:t>
              </a:r>
              <a:endParaRPr lang="en-US" dirty="0">
                <a:latin typeface="Calibri" pitchFamily="34" charset="0"/>
              </a:endParaRPr>
            </a:p>
          </p:txBody>
        </p:sp>
        <p:cxnSp>
          <p:nvCxnSpPr>
            <p:cNvPr id="27662" name="Straight Arrow Connector 1728524"/>
            <p:cNvCxnSpPr>
              <a:cxnSpLocks noChangeShapeType="1"/>
            </p:cNvCxnSpPr>
            <p:nvPr/>
          </p:nvCxnSpPr>
          <p:spPr bwMode="gray">
            <a:xfrm rot="5400000">
              <a:off x="618" y="2322"/>
              <a:ext cx="348" cy="0"/>
            </a:xfrm>
            <a:prstGeom prst="straightConnector1">
              <a:avLst/>
            </a:prstGeom>
            <a:noFill/>
            <a:ln w="50800" algn="ctr">
              <a:solidFill>
                <a:schemeClr val="accent2"/>
              </a:solidFill>
              <a:round/>
              <a:headEnd/>
              <a:tailEnd type="triangle" w="med" len="med"/>
            </a:ln>
          </p:spPr>
        </p:cxnSp>
      </p:grpSp>
      <p:sp>
        <p:nvSpPr>
          <p:cNvPr id="27659" name="Rectangle 3"/>
          <p:cNvSpPr txBox="1">
            <a:spLocks noChangeArrowheads="1"/>
          </p:cNvSpPr>
          <p:nvPr/>
        </p:nvSpPr>
        <p:spPr bwMode="auto">
          <a:xfrm>
            <a:off x="533400" y="4606925"/>
            <a:ext cx="4202113" cy="1403350"/>
          </a:xfrm>
          <a:prstGeom prst="rect">
            <a:avLst/>
          </a:prstGeom>
          <a:noFill/>
          <a:ln w="9525">
            <a:noFill/>
            <a:miter lim="800000"/>
            <a:headEnd/>
            <a:tailEnd/>
          </a:ln>
        </p:spPr>
        <p:txBody>
          <a:bodyPr lIns="0" tIns="0" rIns="0" bIns="0">
            <a:spAutoFit/>
          </a:bodyPr>
          <a:lstStyle/>
          <a:p>
            <a:pPr marL="463550" indent="-463550">
              <a:lnSpc>
                <a:spcPct val="90000"/>
              </a:lnSpc>
              <a:spcBef>
                <a:spcPct val="20000"/>
              </a:spcBef>
              <a:buSzPct val="120000"/>
              <a:buFontTx/>
              <a:buBlip>
                <a:blip r:embed="rId3"/>
              </a:buBlip>
            </a:pPr>
            <a:r>
              <a:rPr lang="en-US" sz="2400" dirty="0">
                <a:latin typeface="Calibri" pitchFamily="34" charset="0"/>
              </a:rPr>
              <a:t>All Physical Disk resources of one Resource </a:t>
            </a:r>
            <a:r>
              <a:rPr lang="en-US" sz="2400" dirty="0" smtClean="0">
                <a:latin typeface="Calibri" pitchFamily="34" charset="0"/>
              </a:rPr>
              <a:t>Group (VM) </a:t>
            </a:r>
            <a:r>
              <a:rPr lang="en-US" sz="2400" dirty="0">
                <a:latin typeface="Calibri" pitchFamily="34" charset="0"/>
              </a:rPr>
              <a:t>depend on a CLX resource</a:t>
            </a:r>
          </a:p>
          <a:p>
            <a:pPr marL="463550" indent="-463550">
              <a:lnSpc>
                <a:spcPct val="90000"/>
              </a:lnSpc>
              <a:spcBef>
                <a:spcPct val="20000"/>
              </a:spcBef>
              <a:buSzPct val="120000"/>
              <a:buFontTx/>
              <a:buBlip>
                <a:blip r:embed="rId3"/>
              </a:buBlip>
            </a:pPr>
            <a:r>
              <a:rPr lang="en-US" sz="2400" dirty="0">
                <a:latin typeface="Calibri" pitchFamily="34" charset="0"/>
              </a:rPr>
              <a:t>Very smooth integration</a:t>
            </a:r>
          </a:p>
        </p:txBody>
      </p:sp>
      <p:pic>
        <p:nvPicPr>
          <p:cNvPr id="525313" name="Picture 1"/>
          <p:cNvPicPr>
            <a:picLocks noChangeAspect="1" noChangeArrowheads="1"/>
          </p:cNvPicPr>
          <p:nvPr/>
        </p:nvPicPr>
        <p:blipFill>
          <a:blip r:embed="rId4"/>
          <a:srcRect/>
          <a:stretch>
            <a:fillRect/>
          </a:stretch>
        </p:blipFill>
        <p:spPr bwMode="auto">
          <a:xfrm>
            <a:off x="5006003" y="1172308"/>
            <a:ext cx="3623525" cy="479608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a:xfrm>
            <a:off x="381000" y="228600"/>
            <a:ext cx="8382000" cy="609398"/>
          </a:xfrm>
        </p:spPr>
        <p:txBody>
          <a:bodyPr/>
          <a:lstStyle/>
          <a:p>
            <a:r>
              <a:rPr lang="en-US" sz="4400" dirty="0" smtClean="0"/>
              <a:t>Session Objectives And Takeaways</a:t>
            </a:r>
            <a:endParaRPr lang="en-US" sz="4400" dirty="0"/>
          </a:p>
        </p:txBody>
      </p:sp>
      <p:sp>
        <p:nvSpPr>
          <p:cNvPr id="29698" name="Rectangle 9"/>
          <p:cNvSpPr>
            <a:spLocks noGrp="1" noChangeArrowheads="1"/>
          </p:cNvSpPr>
          <p:nvPr>
            <p:ph type="body" sz="quarter" idx="10"/>
          </p:nvPr>
        </p:nvSpPr>
        <p:spPr>
          <a:xfrm>
            <a:off x="381000" y="1447799"/>
            <a:ext cx="8382000" cy="4795159"/>
          </a:xfrm>
        </p:spPr>
        <p:txBody>
          <a:bodyPr/>
          <a:lstStyle/>
          <a:p>
            <a:r>
              <a:rPr lang="en-US" dirty="0" smtClean="0"/>
              <a:t>Session Objective(s):  </a:t>
            </a:r>
          </a:p>
          <a:p>
            <a:pPr lvl="1"/>
            <a:r>
              <a:rPr lang="en-US" dirty="0" smtClean="0"/>
              <a:t>Understanding the need and benefit of </a:t>
            </a:r>
          </a:p>
          <a:p>
            <a:pPr lvl="1">
              <a:buNone/>
            </a:pPr>
            <a:r>
              <a:rPr lang="en-US" dirty="0" smtClean="0"/>
              <a:t>	multi-site clusters</a:t>
            </a:r>
          </a:p>
          <a:p>
            <a:pPr lvl="1"/>
            <a:r>
              <a:rPr lang="en-US" dirty="0" smtClean="0"/>
              <a:t>What to consider as you plan, design, and deploy your first multi-site cluster</a:t>
            </a:r>
          </a:p>
          <a:p>
            <a:pPr lvl="1"/>
            <a:endParaRPr lang="en-US" dirty="0" smtClean="0"/>
          </a:p>
          <a:p>
            <a:endParaRPr lang="en-US" dirty="0" smtClean="0"/>
          </a:p>
          <a:p>
            <a:r>
              <a:rPr lang="en-US" dirty="0" smtClean="0"/>
              <a:t>Windows Server Failover Clustering is a great solution for not only high availability, but also disaster recovery</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228600"/>
            <a:ext cx="8375650" cy="1329595"/>
          </a:xfrm>
        </p:spPr>
        <p:txBody>
          <a:bodyPr/>
          <a:lstStyle/>
          <a:p>
            <a:r>
              <a:rPr lang="en-US" dirty="0" smtClean="0"/>
              <a:t>HP Cluster Extension –</a:t>
            </a:r>
            <a:br>
              <a:rPr lang="en-US" dirty="0" smtClean="0"/>
            </a:br>
            <a:r>
              <a:rPr lang="en-US" dirty="0" smtClean="0"/>
              <a:t>What’s new?</a:t>
            </a:r>
            <a:endParaRPr lang="en-US" dirty="0"/>
          </a:p>
        </p:txBody>
      </p:sp>
      <p:sp>
        <p:nvSpPr>
          <p:cNvPr id="3" name="Content Placeholder 2"/>
          <p:cNvSpPr>
            <a:spLocks noGrp="1"/>
          </p:cNvSpPr>
          <p:nvPr>
            <p:ph idx="1"/>
          </p:nvPr>
        </p:nvSpPr>
        <p:spPr>
          <a:xfrm>
            <a:off x="381000" y="1637968"/>
            <a:ext cx="8382000" cy="5601533"/>
          </a:xfrm>
        </p:spPr>
        <p:txBody>
          <a:bodyPr/>
          <a:lstStyle/>
          <a:p>
            <a:r>
              <a:rPr lang="en-US" sz="2400" dirty="0" smtClean="0"/>
              <a:t>Support for Hyper-V Live Migration </a:t>
            </a:r>
            <a:r>
              <a:rPr lang="en-US" sz="2400" dirty="0" smtClean="0">
                <a:solidFill>
                  <a:schemeClr val="accent1"/>
                </a:solidFill>
              </a:rPr>
              <a:t>across disk arrays</a:t>
            </a:r>
          </a:p>
          <a:p>
            <a:r>
              <a:rPr lang="en-US" sz="2400" dirty="0" smtClean="0"/>
              <a:t>Support for Windows 2008 R2 </a:t>
            </a:r>
          </a:p>
          <a:p>
            <a:r>
              <a:rPr lang="en-US" sz="2400" dirty="0" smtClean="0"/>
              <a:t>Support for Windows Hyper-V Server 2008 R2 </a:t>
            </a:r>
          </a:p>
          <a:p>
            <a:endParaRPr lang="en-US" sz="2400" dirty="0" smtClean="0"/>
          </a:p>
          <a:p>
            <a:pPr marL="396875" lvl="1">
              <a:buSzTx/>
              <a:buBlip>
                <a:blip r:embed="rId3"/>
              </a:buBlip>
            </a:pPr>
            <a:r>
              <a:rPr lang="en-US" sz="2400" dirty="0" smtClean="0"/>
              <a:t>T</a:t>
            </a:r>
            <a:r>
              <a:rPr lang="nn-NO" sz="2400" dirty="0" smtClean="0"/>
              <a:t>T337AAE – HP StorageWorks Cluster Extension EVA for Window e-LTU</a:t>
            </a:r>
          </a:p>
          <a:p>
            <a:pPr marL="396875" lvl="1">
              <a:buSzTx/>
              <a:buBlip>
                <a:blip r:embed="rId3"/>
              </a:buBlip>
            </a:pPr>
            <a:r>
              <a:rPr lang="nn-NO" sz="2400" dirty="0" smtClean="0"/>
              <a:t>There is no change to current CLX product pricing</a:t>
            </a:r>
          </a:p>
          <a:p>
            <a:pPr marL="396875" lvl="1">
              <a:buSzTx/>
              <a:buBlip>
                <a:blip r:embed="rId3"/>
              </a:buBlip>
            </a:pPr>
            <a:endParaRPr lang="nn-NO" sz="2400" dirty="0" smtClean="0"/>
          </a:p>
          <a:p>
            <a:pPr marL="396875" lvl="1">
              <a:buSzTx/>
              <a:buBlip>
                <a:blip r:embed="rId3"/>
              </a:buBlip>
            </a:pPr>
            <a:r>
              <a:rPr lang="nn-NO" sz="2400" dirty="0" smtClean="0">
                <a:solidFill>
                  <a:schemeClr val="accent1"/>
                </a:solidFill>
              </a:rPr>
              <a:t>XP</a:t>
            </a:r>
            <a:r>
              <a:rPr lang="nn-NO" sz="2400" dirty="0" smtClean="0"/>
              <a:t> Cluster Extension does not yet support Live Migration - </a:t>
            </a:r>
            <a:r>
              <a:rPr lang="nn-NO" sz="2400" dirty="0" smtClean="0">
                <a:solidFill>
                  <a:schemeClr val="accent1"/>
                </a:solidFill>
              </a:rPr>
              <a:t>planed for 2010</a:t>
            </a:r>
            <a:endParaRPr lang="nn-NO" sz="2400" dirty="0" smtClean="0"/>
          </a:p>
          <a:p>
            <a:endParaRPr lang="en-US" sz="2400" dirty="0" smtClean="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49" y="228600"/>
            <a:ext cx="8519583" cy="1329595"/>
          </a:xfrm>
        </p:spPr>
        <p:txBody>
          <a:bodyPr/>
          <a:lstStyle/>
          <a:p>
            <a:r>
              <a:rPr lang="en-US" dirty="0" smtClean="0"/>
              <a:t>Live Migration with Storage Failover</a:t>
            </a:r>
            <a:endParaRPr lang="en-US" dirty="0"/>
          </a:p>
        </p:txBody>
      </p:sp>
      <p:sp>
        <p:nvSpPr>
          <p:cNvPr id="3" name="Content Placeholder 2"/>
          <p:cNvSpPr>
            <a:spLocks noGrp="1"/>
          </p:cNvSpPr>
          <p:nvPr>
            <p:ph idx="1"/>
          </p:nvPr>
        </p:nvSpPr>
        <p:spPr>
          <a:xfrm>
            <a:off x="392433" y="928748"/>
            <a:ext cx="8382000" cy="790986"/>
          </a:xfrm>
        </p:spPr>
        <p:txBody>
          <a:bodyPr/>
          <a:lstStyle/>
          <a:p>
            <a:pPr marL="463550" indent="-463550">
              <a:buSzPct val="120000"/>
              <a:buBlip>
                <a:blip r:embed="rId3"/>
              </a:buBlip>
              <a:defRPr/>
            </a:pPr>
            <a:r>
              <a:rPr lang="en-US" sz="1800" dirty="0" smtClean="0">
                <a:solidFill>
                  <a:schemeClr val="tx1"/>
                </a:solidFill>
                <a:latin typeface="Calibri" pitchFamily="34" charset="0"/>
              </a:rPr>
              <a:t>Initiate Live Migration</a:t>
            </a:r>
          </a:p>
          <a:p>
            <a:endParaRPr lang="en-US" dirty="0" smtClean="0"/>
          </a:p>
        </p:txBody>
      </p:sp>
      <p:sp>
        <p:nvSpPr>
          <p:cNvPr id="4" name="Left Arrow 3"/>
          <p:cNvSpPr/>
          <p:nvPr/>
        </p:nvSpPr>
        <p:spPr bwMode="auto">
          <a:xfrm>
            <a:off x="3162299" y="5813693"/>
            <a:ext cx="2990851" cy="509454"/>
          </a:xfrm>
          <a:prstGeom prst="leftArrow">
            <a:avLst/>
          </a:prstGeom>
          <a:solidFill>
            <a:schemeClr val="accent2"/>
          </a:solidFill>
          <a:ln w="9525">
            <a:noFill/>
            <a:miter lim="800000"/>
            <a:headEnd/>
            <a:tailEnd/>
          </a:ln>
          <a:effectLst>
            <a:outerShdw blurRad="50800" dist="38100" dir="5400000" algn="t" rotWithShape="0">
              <a:prstClr val="black">
                <a:alpha val="20000"/>
              </a:prstClr>
            </a:outerShdw>
          </a:effectLst>
        </p:spPr>
        <p:style>
          <a:lnRef idx="3">
            <a:schemeClr val="lt1"/>
          </a:lnRef>
          <a:fillRef idx="1">
            <a:schemeClr val="accent1"/>
          </a:fillRef>
          <a:effectRef idx="1">
            <a:schemeClr val="accent1"/>
          </a:effectRef>
          <a:fontRef idx="minor">
            <a:schemeClr val="lt1"/>
          </a:fontRef>
        </p:style>
        <p:txBody>
          <a:bodyPr wrap="square" rtlCol="0" anchor="ctr"/>
          <a:lstStyle/>
          <a:p>
            <a:pPr defTabSz="914363" fontAlgn="auto">
              <a:spcBef>
                <a:spcPts val="0"/>
              </a:spcBef>
              <a:spcAft>
                <a:spcPts val="0"/>
              </a:spcAft>
              <a:defRPr/>
            </a:pPr>
            <a:r>
              <a:rPr lang="en-US" sz="1400" dirty="0" smtClean="0">
                <a:solidFill>
                  <a:schemeClr val="bg2"/>
                </a:solidFill>
              </a:rPr>
              <a:t>storage based remote replication </a:t>
            </a:r>
            <a:endParaRPr lang="en-US" sz="1400" dirty="0">
              <a:solidFill>
                <a:schemeClr val="bg2"/>
              </a:solidFill>
            </a:endParaRPr>
          </a:p>
        </p:txBody>
      </p:sp>
      <p:sp>
        <p:nvSpPr>
          <p:cNvPr id="5" name="Right Arrow 4"/>
          <p:cNvSpPr/>
          <p:nvPr/>
        </p:nvSpPr>
        <p:spPr bwMode="auto">
          <a:xfrm>
            <a:off x="3157049" y="5777195"/>
            <a:ext cx="2986576" cy="560920"/>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defTabSz="914363" fontAlgn="auto">
              <a:spcBef>
                <a:spcPts val="0"/>
              </a:spcBef>
              <a:spcAft>
                <a:spcPts val="0"/>
              </a:spcAft>
              <a:defRPr/>
            </a:pPr>
            <a:r>
              <a:rPr lang="en-US" sz="1400" dirty="0" smtClean="0">
                <a:solidFill>
                  <a:schemeClr val="bg2"/>
                </a:solidFill>
              </a:rPr>
              <a:t>storage based remote replication </a:t>
            </a:r>
            <a:endParaRPr lang="en-US" sz="1400" dirty="0">
              <a:solidFill>
                <a:schemeClr val="bg2"/>
              </a:solidFill>
            </a:endParaRPr>
          </a:p>
        </p:txBody>
      </p:sp>
      <p:pic>
        <p:nvPicPr>
          <p:cNvPr id="6"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2861414" y="5674826"/>
            <a:ext cx="394427" cy="393741"/>
          </a:xfrm>
          <a:prstGeom prst="rect">
            <a:avLst/>
          </a:prstGeom>
          <a:noFill/>
          <a:ln w="9525">
            <a:noFill/>
            <a:miter lim="800000"/>
            <a:headEnd/>
            <a:tailEnd/>
          </a:ln>
        </p:spPr>
      </p:pic>
      <p:sp>
        <p:nvSpPr>
          <p:cNvPr id="8" name="Right Arrow 7"/>
          <p:cNvSpPr/>
          <p:nvPr/>
        </p:nvSpPr>
        <p:spPr bwMode="auto">
          <a:xfrm>
            <a:off x="3723734" y="4094243"/>
            <a:ext cx="1752941" cy="329461"/>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99"/>
            <a:endParaRPr lang="en-US" dirty="0" smtClean="0">
              <a:solidFill>
                <a:schemeClr val="bg2"/>
              </a:solidFill>
              <a:latin typeface="Segoe" pitchFamily="34" charset="0"/>
            </a:endParaRPr>
          </a:p>
        </p:txBody>
      </p:sp>
      <p:sp>
        <p:nvSpPr>
          <p:cNvPr id="9" name="TextBox 8"/>
          <p:cNvSpPr txBox="1"/>
          <p:nvPr/>
        </p:nvSpPr>
        <p:spPr>
          <a:xfrm>
            <a:off x="1402149" y="4796118"/>
            <a:ext cx="1170135" cy="323161"/>
          </a:xfrm>
          <a:prstGeom prst="rect">
            <a:avLst/>
          </a:prstGeom>
          <a:noFill/>
        </p:spPr>
        <p:txBody>
          <a:bodyPr wrap="square" lIns="76197" tIns="38098" rIns="76197" bIns="38098" rtlCol="0">
            <a:spAutoFit/>
          </a:bodyPr>
          <a:lstStyle/>
          <a:p>
            <a:pPr algn="ctr"/>
            <a:r>
              <a:rPr lang="en-US" dirty="0" smtClean="0">
                <a:solidFill>
                  <a:srgbClr val="CCCCCC"/>
                </a:solidFill>
                <a:effectLst>
                  <a:outerShdw blurRad="38100" dist="38100" dir="2700000" algn="tl">
                    <a:srgbClr val="000000">
                      <a:alpha val="43137"/>
                    </a:srgbClr>
                  </a:outerShdw>
                </a:effectLst>
                <a:latin typeface="+mj-lt"/>
              </a:rPr>
              <a:t>Host 1</a:t>
            </a:r>
          </a:p>
        </p:txBody>
      </p:sp>
      <p:pic>
        <p:nvPicPr>
          <p:cNvPr id="10" name="Picture 2" descr="C:\Users\jeffwoo\Documents\Work\Customers &amp; Events\Latest Overview &amp; Roadmap Deck\Virtualization Images for PPTs\Server-Physical-Single-No-Shadow.png"/>
          <p:cNvPicPr>
            <a:picLocks noChangeAspect="1" noChangeArrowheads="1"/>
          </p:cNvPicPr>
          <p:nvPr/>
        </p:nvPicPr>
        <p:blipFill>
          <a:blip r:embed="rId5" cstate="print"/>
          <a:srcRect/>
          <a:stretch>
            <a:fillRect/>
          </a:stretch>
        </p:blipFill>
        <p:spPr bwMode="auto">
          <a:xfrm>
            <a:off x="2091586" y="4076496"/>
            <a:ext cx="1597025" cy="1169988"/>
          </a:xfrm>
          <a:prstGeom prst="rect">
            <a:avLst/>
          </a:prstGeom>
          <a:noFill/>
        </p:spPr>
      </p:pic>
      <p:pic>
        <p:nvPicPr>
          <p:cNvPr id="11" name="Picture 3" descr="C:\Users\jeffwoo\Documents\Work\Customers &amp; Events\Latest Overview &amp; Roadmap Deck\Virtualization Images for PPTs\Server-Virtual-Single.png"/>
          <p:cNvPicPr>
            <a:picLocks noChangeAspect="1" noChangeArrowheads="1"/>
          </p:cNvPicPr>
          <p:nvPr/>
        </p:nvPicPr>
        <p:blipFill>
          <a:blip r:embed="rId6" cstate="print"/>
          <a:srcRect/>
          <a:stretch>
            <a:fillRect/>
          </a:stretch>
        </p:blipFill>
        <p:spPr bwMode="auto">
          <a:xfrm>
            <a:off x="2086271" y="3721038"/>
            <a:ext cx="1607655" cy="1218086"/>
          </a:xfrm>
          <a:prstGeom prst="rect">
            <a:avLst/>
          </a:prstGeom>
          <a:noFill/>
        </p:spPr>
      </p:pic>
      <p:pic>
        <p:nvPicPr>
          <p:cNvPr id="12" name="Picture 9" descr="http://www.iconarchive.com/icons/gort/hardware/RAM-icon.gif"/>
          <p:cNvPicPr>
            <a:picLocks noChangeAspect="1" noChangeArrowheads="1"/>
          </p:cNvPicPr>
          <p:nvPr/>
        </p:nvPicPr>
        <p:blipFill>
          <a:blip r:embed="rId7" cstate="print"/>
          <a:srcRect/>
          <a:stretch>
            <a:fillRect/>
          </a:stretch>
        </p:blipFill>
        <p:spPr bwMode="auto">
          <a:xfrm rot="387267">
            <a:off x="3771193" y="4017507"/>
            <a:ext cx="452224" cy="468537"/>
          </a:xfrm>
          <a:prstGeom prst="rect">
            <a:avLst/>
          </a:prstGeom>
          <a:noFill/>
        </p:spPr>
      </p:pic>
      <p:sp>
        <p:nvSpPr>
          <p:cNvPr id="13" name="TextBox 12"/>
          <p:cNvSpPr txBox="1"/>
          <p:nvPr/>
        </p:nvSpPr>
        <p:spPr>
          <a:xfrm>
            <a:off x="6674256" y="4753388"/>
            <a:ext cx="1308864" cy="323161"/>
          </a:xfrm>
          <a:prstGeom prst="rect">
            <a:avLst/>
          </a:prstGeom>
          <a:noFill/>
        </p:spPr>
        <p:txBody>
          <a:bodyPr wrap="square" lIns="76197" tIns="38098" rIns="76197" bIns="38098" rtlCol="0">
            <a:spAutoFit/>
          </a:bodyPr>
          <a:lstStyle/>
          <a:p>
            <a:pPr algn="ctr"/>
            <a:r>
              <a:rPr lang="en-US" dirty="0" smtClean="0">
                <a:solidFill>
                  <a:srgbClr val="CCCCCC"/>
                </a:solidFill>
                <a:effectLst>
                  <a:outerShdw blurRad="38100" dist="38100" dir="2700000" algn="tl">
                    <a:srgbClr val="000000">
                      <a:alpha val="43137"/>
                    </a:srgbClr>
                  </a:outerShdw>
                </a:effectLst>
                <a:latin typeface="+mj-lt"/>
              </a:rPr>
              <a:t>Host 2</a:t>
            </a:r>
          </a:p>
        </p:txBody>
      </p:sp>
      <p:pic>
        <p:nvPicPr>
          <p:cNvPr id="14" name="Picture 2" descr="C:\Users\jeffwoo\Documents\Work\Customers &amp; Events\Latest Overview &amp; Roadmap Deck\Virtualization Images for PPTs\Server-Physical-Single-No-Shadow.png"/>
          <p:cNvPicPr>
            <a:picLocks noChangeAspect="1" noChangeArrowheads="1"/>
          </p:cNvPicPr>
          <p:nvPr/>
        </p:nvPicPr>
        <p:blipFill>
          <a:blip r:embed="rId5" cstate="print"/>
          <a:srcRect/>
          <a:stretch>
            <a:fillRect/>
          </a:stretch>
        </p:blipFill>
        <p:spPr bwMode="auto">
          <a:xfrm>
            <a:off x="5551390" y="4076496"/>
            <a:ext cx="1597025" cy="1169988"/>
          </a:xfrm>
          <a:prstGeom prst="rect">
            <a:avLst/>
          </a:prstGeom>
          <a:noFill/>
        </p:spPr>
      </p:pic>
      <p:pic>
        <p:nvPicPr>
          <p:cNvPr id="15" name="Picture 3" descr="C:\Users\jeffwoo\Documents\Work\Customers &amp; Events\Latest Overview &amp; Roadmap Deck\Virtualization Images for PPTs\Server-Virtual-Single.png"/>
          <p:cNvPicPr>
            <a:picLocks noChangeAspect="1" noChangeArrowheads="1"/>
          </p:cNvPicPr>
          <p:nvPr/>
        </p:nvPicPr>
        <p:blipFill>
          <a:blip r:embed="rId6" cstate="print"/>
          <a:srcRect/>
          <a:stretch>
            <a:fillRect/>
          </a:stretch>
        </p:blipFill>
        <p:spPr bwMode="auto">
          <a:xfrm>
            <a:off x="5546075" y="3721038"/>
            <a:ext cx="1607655" cy="1218086"/>
          </a:xfrm>
          <a:prstGeom prst="rect">
            <a:avLst/>
          </a:prstGeom>
          <a:noFill/>
        </p:spPr>
      </p:pic>
      <p:pic>
        <p:nvPicPr>
          <p:cNvPr id="16" name="Picture 9" descr="http://www.iconarchive.com/icons/gort/hardware/RAM-icon.gif"/>
          <p:cNvPicPr>
            <a:picLocks noChangeAspect="1" noChangeArrowheads="1"/>
          </p:cNvPicPr>
          <p:nvPr/>
        </p:nvPicPr>
        <p:blipFill>
          <a:blip r:embed="rId7" cstate="print"/>
          <a:srcRect/>
          <a:stretch>
            <a:fillRect/>
          </a:stretch>
        </p:blipFill>
        <p:spPr bwMode="auto">
          <a:xfrm rot="387267">
            <a:off x="2749304" y="3915665"/>
            <a:ext cx="609600" cy="609600"/>
          </a:xfrm>
          <a:prstGeom prst="rect">
            <a:avLst/>
          </a:prstGeom>
          <a:noFill/>
        </p:spPr>
      </p:pic>
      <p:pic>
        <p:nvPicPr>
          <p:cNvPr id="17" name="Picture 9" descr="http://www.iconarchive.com/icons/gort/hardware/RAM-icon.gif"/>
          <p:cNvPicPr>
            <a:picLocks noChangeAspect="1" noChangeArrowheads="1"/>
          </p:cNvPicPr>
          <p:nvPr/>
        </p:nvPicPr>
        <p:blipFill>
          <a:blip r:embed="rId7" cstate="print"/>
          <a:srcRect/>
          <a:stretch>
            <a:fillRect/>
          </a:stretch>
        </p:blipFill>
        <p:spPr bwMode="auto">
          <a:xfrm rot="387267">
            <a:off x="6238743" y="4100485"/>
            <a:ext cx="258384" cy="267705"/>
          </a:xfrm>
          <a:prstGeom prst="rect">
            <a:avLst/>
          </a:prstGeom>
          <a:noFill/>
        </p:spPr>
      </p:pic>
      <p:cxnSp>
        <p:nvCxnSpPr>
          <p:cNvPr id="19" name="Elbow Connector 18"/>
          <p:cNvCxnSpPr/>
          <p:nvPr/>
        </p:nvCxnSpPr>
        <p:spPr>
          <a:xfrm>
            <a:off x="3290514" y="3854828"/>
            <a:ext cx="2794000" cy="1588"/>
          </a:xfrm>
          <a:prstGeom prst="bentConnector3">
            <a:avLst>
              <a:gd name="adj1" fmla="val 2151"/>
            </a:avLst>
          </a:prstGeom>
          <a:ln w="38100" cmpd="sng">
            <a:headEnd type="arrow"/>
            <a:tailEnd type="arrow"/>
          </a:ln>
        </p:spPr>
        <p:style>
          <a:lnRef idx="3">
            <a:schemeClr val="accent3"/>
          </a:lnRef>
          <a:fillRef idx="0">
            <a:schemeClr val="accent3"/>
          </a:fillRef>
          <a:effectRef idx="2">
            <a:schemeClr val="accent3"/>
          </a:effectRef>
          <a:fontRef idx="minor">
            <a:schemeClr val="tx1"/>
          </a:fontRef>
        </p:style>
      </p:cxnSp>
      <p:sp>
        <p:nvSpPr>
          <p:cNvPr id="20" name="TextBox 19"/>
          <p:cNvSpPr txBox="1"/>
          <p:nvPr/>
        </p:nvSpPr>
        <p:spPr>
          <a:xfrm>
            <a:off x="2127902" y="6350016"/>
            <a:ext cx="1777347" cy="323161"/>
          </a:xfrm>
          <a:prstGeom prst="rect">
            <a:avLst/>
          </a:prstGeom>
          <a:noFill/>
        </p:spPr>
        <p:txBody>
          <a:bodyPr wrap="square" lIns="76197" tIns="38098" rIns="76197" bIns="38098" rtlCol="0">
            <a:spAutoFit/>
          </a:bodyPr>
          <a:lstStyle/>
          <a:p>
            <a:pPr algn="ctr"/>
            <a:r>
              <a:rPr lang="en-US" dirty="0" smtClean="0">
                <a:solidFill>
                  <a:srgbClr val="CCCCCC"/>
                </a:solidFill>
                <a:effectLst>
                  <a:outerShdw blurRad="38100" dist="38100" dir="2700000" algn="tl">
                    <a:srgbClr val="000000">
                      <a:alpha val="43137"/>
                    </a:srgbClr>
                  </a:outerShdw>
                </a:effectLst>
                <a:latin typeface="+mj-lt"/>
              </a:rPr>
              <a:t>HP EVA Storage</a:t>
            </a:r>
          </a:p>
        </p:txBody>
      </p:sp>
      <p:sp>
        <p:nvSpPr>
          <p:cNvPr id="21" name="TextBox 20"/>
          <p:cNvSpPr txBox="1"/>
          <p:nvPr/>
        </p:nvSpPr>
        <p:spPr>
          <a:xfrm>
            <a:off x="5574817" y="6350016"/>
            <a:ext cx="1842932" cy="323161"/>
          </a:xfrm>
          <a:prstGeom prst="rect">
            <a:avLst/>
          </a:prstGeom>
          <a:noFill/>
        </p:spPr>
        <p:txBody>
          <a:bodyPr wrap="square" lIns="76197" tIns="38098" rIns="76197" bIns="38098" rtlCol="0">
            <a:spAutoFit/>
          </a:bodyPr>
          <a:lstStyle/>
          <a:p>
            <a:pPr algn="ctr"/>
            <a:r>
              <a:rPr lang="en-US" dirty="0" smtClean="0">
                <a:solidFill>
                  <a:srgbClr val="CCCCCC"/>
                </a:solidFill>
                <a:effectLst>
                  <a:outerShdw blurRad="38100" dist="38100" dir="2700000" algn="tl">
                    <a:srgbClr val="000000">
                      <a:alpha val="43137"/>
                    </a:srgbClr>
                  </a:outerShdw>
                </a:effectLst>
                <a:latin typeface="+mj-lt"/>
              </a:rPr>
              <a:t>HP EVA Storage</a:t>
            </a:r>
          </a:p>
        </p:txBody>
      </p:sp>
      <p:pic>
        <p:nvPicPr>
          <p:cNvPr id="22" name="Picture 11" descr="C:\Users\bryons\Pictures\Virtualization Images for PPTs\Data.png"/>
          <p:cNvPicPr>
            <a:picLocks noChangeAspect="1" noChangeArrowheads="1"/>
          </p:cNvPicPr>
          <p:nvPr/>
        </p:nvPicPr>
        <p:blipFill>
          <a:blip r:embed="rId8" cstate="print"/>
          <a:srcRect/>
          <a:stretch>
            <a:fillRect/>
          </a:stretch>
        </p:blipFill>
        <p:spPr bwMode="auto">
          <a:xfrm>
            <a:off x="5896838" y="5562123"/>
            <a:ext cx="904240" cy="910189"/>
          </a:xfrm>
          <a:prstGeom prst="rect">
            <a:avLst/>
          </a:prstGeom>
          <a:noFill/>
        </p:spPr>
      </p:pic>
      <p:pic>
        <p:nvPicPr>
          <p:cNvPr id="23" name="Picture 11" descr="C:\Users\bryons\Pictures\Virtualization Images for PPTs\Data.png"/>
          <p:cNvPicPr>
            <a:picLocks noChangeAspect="1" noChangeArrowheads="1"/>
          </p:cNvPicPr>
          <p:nvPr/>
        </p:nvPicPr>
        <p:blipFill>
          <a:blip r:embed="rId8" cstate="print"/>
          <a:srcRect/>
          <a:stretch>
            <a:fillRect/>
          </a:stretch>
        </p:blipFill>
        <p:spPr bwMode="auto">
          <a:xfrm>
            <a:off x="2437217" y="5589188"/>
            <a:ext cx="904240" cy="910189"/>
          </a:xfrm>
          <a:prstGeom prst="rect">
            <a:avLst/>
          </a:prstGeom>
          <a:noFill/>
        </p:spPr>
      </p:pic>
      <p:pic>
        <p:nvPicPr>
          <p:cNvPr id="24"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2845750" y="5753168"/>
            <a:ext cx="394427" cy="393741"/>
          </a:xfrm>
          <a:prstGeom prst="rect">
            <a:avLst/>
          </a:prstGeom>
          <a:noFill/>
          <a:ln w="9525">
            <a:noFill/>
            <a:miter lim="800000"/>
            <a:headEnd/>
            <a:tailEnd/>
          </a:ln>
        </p:spPr>
      </p:pic>
      <p:pic>
        <p:nvPicPr>
          <p:cNvPr id="25"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5954995" y="5733948"/>
            <a:ext cx="394427" cy="393741"/>
          </a:xfrm>
          <a:prstGeom prst="rect">
            <a:avLst/>
          </a:prstGeom>
          <a:noFill/>
          <a:ln w="9525">
            <a:noFill/>
            <a:miter lim="800000"/>
            <a:headEnd/>
            <a:tailEnd/>
          </a:ln>
        </p:spPr>
      </p:pic>
      <p:pic>
        <p:nvPicPr>
          <p:cNvPr id="26"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5957350" y="5733363"/>
            <a:ext cx="394427" cy="393741"/>
          </a:xfrm>
          <a:prstGeom prst="rect">
            <a:avLst/>
          </a:prstGeom>
          <a:noFill/>
          <a:ln w="9525">
            <a:noFill/>
            <a:miter lim="800000"/>
            <a:headEnd/>
            <a:tailEnd/>
          </a:ln>
        </p:spPr>
      </p:pic>
      <p:pic>
        <p:nvPicPr>
          <p:cNvPr id="27"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2850023" y="5748896"/>
            <a:ext cx="394427" cy="393741"/>
          </a:xfrm>
          <a:prstGeom prst="rect">
            <a:avLst/>
          </a:prstGeom>
          <a:noFill/>
          <a:ln w="9525">
            <a:noFill/>
            <a:miter lim="800000"/>
            <a:headEnd/>
            <a:tailEnd/>
          </a:ln>
        </p:spPr>
      </p:pic>
      <p:pic>
        <p:nvPicPr>
          <p:cNvPr id="28" name="Picture 13" descr="\\eventsql\dvd\Online_ART\DVD_ART34\Artwork_Imagery\Icons - Illustrations\_WINDOWS VISTA ICONS\Laptop notebook mobility pc.png"/>
          <p:cNvPicPr>
            <a:picLocks noChangeAspect="1" noChangeArrowheads="1"/>
          </p:cNvPicPr>
          <p:nvPr/>
        </p:nvPicPr>
        <p:blipFill>
          <a:blip r:embed="rId9" cstate="print"/>
          <a:srcRect/>
          <a:stretch>
            <a:fillRect/>
          </a:stretch>
        </p:blipFill>
        <p:spPr bwMode="auto">
          <a:xfrm>
            <a:off x="4067339" y="4584904"/>
            <a:ext cx="990600" cy="990600"/>
          </a:xfrm>
          <a:prstGeom prst="rect">
            <a:avLst/>
          </a:prstGeom>
          <a:noFill/>
          <a:scene3d>
            <a:camera prst="perspectiveLeft"/>
            <a:lightRig rig="threePt" dir="t"/>
          </a:scene3d>
        </p:spPr>
      </p:pic>
      <p:sp>
        <p:nvSpPr>
          <p:cNvPr id="29" name="Right Arrow 28"/>
          <p:cNvSpPr/>
          <p:nvPr/>
        </p:nvSpPr>
        <p:spPr bwMode="auto">
          <a:xfrm rot="12992218">
            <a:off x="3375589" y="4698847"/>
            <a:ext cx="978408" cy="239282"/>
          </a:xfrm>
          <a:prstGeom prst="rightArrow">
            <a:avLst>
              <a:gd name="adj1" fmla="val 50000"/>
              <a:gd name="adj2" fmla="val 46428"/>
            </a:avLst>
          </a:prstGeom>
          <a:solidFill>
            <a:schemeClr val="accent3"/>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lstStyle/>
          <a:p>
            <a:pPr algn="ctr" fontAlgn="auto">
              <a:spcBef>
                <a:spcPts val="0"/>
              </a:spcBef>
              <a:spcAft>
                <a:spcPts val="0"/>
              </a:spcAft>
            </a:pPr>
            <a:endParaRPr lang="en-US" sz="1800" kern="0" dirty="0" err="1" smtClean="0">
              <a:solidFill>
                <a:schemeClr val="tx1"/>
              </a:solidFill>
              <a:latin typeface="HPFutura Book" pitchFamily="50" charset="0"/>
            </a:endParaRPr>
          </a:p>
        </p:txBody>
      </p:sp>
      <p:sp>
        <p:nvSpPr>
          <p:cNvPr id="30" name="Right Arrow 29"/>
          <p:cNvSpPr/>
          <p:nvPr/>
        </p:nvSpPr>
        <p:spPr bwMode="auto">
          <a:xfrm rot="19251601">
            <a:off x="4914503" y="4780784"/>
            <a:ext cx="978408" cy="239282"/>
          </a:xfrm>
          <a:prstGeom prst="rightArrow">
            <a:avLst>
              <a:gd name="adj1" fmla="val 50000"/>
              <a:gd name="adj2" fmla="val 46428"/>
            </a:avLst>
          </a:prstGeom>
          <a:solidFill>
            <a:schemeClr val="accent3"/>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lstStyle/>
          <a:p>
            <a:pPr algn="ctr" fontAlgn="auto">
              <a:spcBef>
                <a:spcPts val="0"/>
              </a:spcBef>
              <a:spcAft>
                <a:spcPts val="0"/>
              </a:spcAft>
            </a:pPr>
            <a:endParaRPr lang="en-US" sz="1800" kern="0" dirty="0" err="1" smtClean="0">
              <a:solidFill>
                <a:schemeClr val="tx1"/>
              </a:solidFill>
              <a:latin typeface="HPFutura Book" pitchFamily="50" charset="0"/>
            </a:endParaRPr>
          </a:p>
        </p:txBody>
      </p:sp>
      <p:pic>
        <p:nvPicPr>
          <p:cNvPr id="31" name="Picture 4" descr="C:\Users\agoodman\Documents\Carmine\V1\Product Icons - PNG\Carmine117_VirtualMachine_32.png"/>
          <p:cNvPicPr>
            <a:picLocks noChangeAspect="1" noChangeArrowheads="1"/>
          </p:cNvPicPr>
          <p:nvPr/>
        </p:nvPicPr>
        <p:blipFill>
          <a:blip r:embed="rId4" cstate="print"/>
          <a:srcRect/>
          <a:stretch>
            <a:fillRect/>
          </a:stretch>
        </p:blipFill>
        <p:spPr bwMode="auto">
          <a:xfrm>
            <a:off x="2850023" y="5739371"/>
            <a:ext cx="394427" cy="393741"/>
          </a:xfrm>
          <a:prstGeom prst="rect">
            <a:avLst/>
          </a:prstGeom>
          <a:noFill/>
          <a:ln w="9525">
            <a:noFill/>
            <a:miter lim="800000"/>
            <a:headEnd/>
            <a:tailEnd/>
          </a:ln>
        </p:spPr>
      </p:pic>
      <p:cxnSp>
        <p:nvCxnSpPr>
          <p:cNvPr id="32" name="Straight Arrow Connector 31"/>
          <p:cNvCxnSpPr>
            <a:stCxn id="10" idx="2"/>
          </p:cNvCxnSpPr>
          <p:nvPr/>
        </p:nvCxnSpPr>
        <p:spPr bwMode="auto">
          <a:xfrm rot="5400000">
            <a:off x="2727805" y="5408778"/>
            <a:ext cx="324588" cy="1588"/>
          </a:xfrm>
          <a:prstGeom prst="straightConnector1">
            <a:avLst/>
          </a:prstGeom>
          <a:noFill/>
          <a:ln w="28575" cap="flat" cmpd="sng" algn="ctr">
            <a:solidFill>
              <a:srgbClr val="0071B4"/>
            </a:solidFill>
            <a:prstDash val="solid"/>
            <a:round/>
            <a:headEnd type="arrow"/>
            <a:tailEnd type="arrow"/>
          </a:ln>
          <a:effectLst/>
        </p:spPr>
      </p:cxnSp>
      <p:cxnSp>
        <p:nvCxnSpPr>
          <p:cNvPr id="33" name="Straight Arrow Connector 32"/>
          <p:cNvCxnSpPr>
            <a:stCxn id="14" idx="2"/>
          </p:cNvCxnSpPr>
          <p:nvPr/>
        </p:nvCxnSpPr>
        <p:spPr bwMode="auto">
          <a:xfrm rot="16200000" flipH="1">
            <a:off x="6187609" y="5408777"/>
            <a:ext cx="324588" cy="1"/>
          </a:xfrm>
          <a:prstGeom prst="straightConnector1">
            <a:avLst/>
          </a:prstGeom>
          <a:noFill/>
          <a:ln w="28575" cap="flat" cmpd="sng" algn="ctr">
            <a:solidFill>
              <a:srgbClr val="0071B4"/>
            </a:solidFill>
            <a:prstDash val="solid"/>
            <a:round/>
            <a:headEnd type="arrow"/>
            <a:tailEnd type="arrow"/>
          </a:ln>
          <a:effectLst/>
        </p:spPr>
      </p:cxnSp>
      <p:sp>
        <p:nvSpPr>
          <p:cNvPr id="46" name="Content Placeholder 2"/>
          <p:cNvSpPr txBox="1">
            <a:spLocks/>
          </p:cNvSpPr>
          <p:nvPr/>
        </p:nvSpPr>
        <p:spPr bwMode="auto">
          <a:xfrm>
            <a:off x="393576" y="928251"/>
            <a:ext cx="8382000" cy="109568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endParaRP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Create VM on target node</a:t>
            </a:r>
            <a:endParaRPr kumimoji="0" lang="en-US" sz="1800" b="0" i="0" u="none" strike="noStrike" kern="1200" cap="none" spc="0" normalizeH="0" baseline="0" noProof="0" dirty="0" smtClean="0">
              <a:ln>
                <a:noFill/>
              </a:ln>
              <a:solidFill>
                <a:schemeClr val="accent1"/>
              </a:solidFill>
              <a:effectLst/>
              <a:uLnTx/>
              <a:uFillTx/>
              <a:latin typeface="Calibri" pitchFamily="34" charset="0"/>
              <a:ea typeface="+mn-ea"/>
              <a:cs typeface="+mn-cs"/>
            </a:endParaRP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sp>
        <p:nvSpPr>
          <p:cNvPr id="48" name="Content Placeholder 2"/>
          <p:cNvSpPr txBox="1">
            <a:spLocks/>
          </p:cNvSpPr>
          <p:nvPr/>
        </p:nvSpPr>
        <p:spPr bwMode="auto">
          <a:xfrm>
            <a:off x="393576" y="928251"/>
            <a:ext cx="8382000" cy="163737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endParaRP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Create VM on target node</a:t>
            </a:r>
            <a:endParaRPr kumimoji="0" lang="en-US" sz="1800" b="0" i="0" u="none" strike="noStrike" kern="1200" cap="none" spc="0" normalizeH="0" baseline="0" noProof="0" dirty="0" smtClean="0">
              <a:ln>
                <a:noFill/>
              </a:ln>
              <a:solidFill>
                <a:schemeClr val="accent1"/>
              </a:solidFill>
              <a:effectLst/>
              <a:uLnTx/>
              <a:uFillTx/>
              <a:latin typeface="Calibri" pitchFamily="34" charset="0"/>
              <a:ea typeface="+mn-ea"/>
              <a:cs typeface="+mn-cs"/>
            </a:endParaRP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Copy memory pages from source server to target server via Ethernet</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Check disk array for replication link and disk pair states</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sp>
        <p:nvSpPr>
          <p:cNvPr id="49" name="Content Placeholder 2"/>
          <p:cNvSpPr txBox="1">
            <a:spLocks/>
          </p:cNvSpPr>
          <p:nvPr/>
        </p:nvSpPr>
        <p:spPr bwMode="auto">
          <a:xfrm>
            <a:off x="393576" y="928251"/>
            <a:ext cx="8382000" cy="27546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Initiate Live Migration</a:t>
            </a:r>
            <a:endParaRPr kumimoji="0" lang="en-US" sz="1800" b="0" i="0" u="none" strike="noStrike" kern="1200" cap="none" spc="0" normalizeH="0" baseline="0" noProof="0" dirty="0" smtClean="0">
              <a:ln>
                <a:noFill/>
              </a:ln>
              <a:solidFill>
                <a:srgbClr val="FFC000"/>
              </a:solidFill>
              <a:effectLst/>
              <a:uLnTx/>
              <a:uFillTx/>
              <a:latin typeface="Calibri" pitchFamily="34" charset="0"/>
              <a:ea typeface="+mn-ea"/>
              <a:cs typeface="+mn-cs"/>
            </a:endParaRP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Create VM on target node</a:t>
            </a:r>
            <a:endParaRPr kumimoji="0" lang="en-US" sz="1800" b="0" i="0" u="none" strike="noStrike" kern="1200" cap="none" spc="0" normalizeH="0" baseline="0" noProof="0" dirty="0" smtClean="0">
              <a:ln>
                <a:noFill/>
              </a:ln>
              <a:solidFill>
                <a:schemeClr val="accent1"/>
              </a:solidFill>
              <a:effectLst/>
              <a:uLnTx/>
              <a:uFillTx/>
              <a:latin typeface="Calibri" pitchFamily="34" charset="0"/>
              <a:ea typeface="+mn-ea"/>
              <a:cs typeface="+mn-cs"/>
            </a:endParaRP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Copy memory pages from source server to target server via Ethernet</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Check disk array for replication link and disk pair states</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Final state transfer</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Pause virtual machine</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Move storage connectivity from source server to target server</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Change storage replication direction</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sp>
        <p:nvSpPr>
          <p:cNvPr id="50" name="Content Placeholder 2"/>
          <p:cNvSpPr txBox="1">
            <a:spLocks/>
          </p:cNvSpPr>
          <p:nvPr/>
        </p:nvSpPr>
        <p:spPr bwMode="auto">
          <a:xfrm>
            <a:off x="393576" y="928251"/>
            <a:ext cx="8382000" cy="3059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Initiate Live Migration</a:t>
            </a:r>
            <a:endParaRPr kumimoji="0" lang="en-US" sz="1800" b="0" i="0" u="none" strike="noStrike" kern="1200" cap="none" spc="0" normalizeH="0" baseline="0" noProof="0" dirty="0" smtClean="0">
              <a:ln>
                <a:noFill/>
              </a:ln>
              <a:solidFill>
                <a:srgbClr val="FFC000"/>
              </a:solidFill>
              <a:effectLst/>
              <a:uLnTx/>
              <a:uFillTx/>
              <a:latin typeface="Calibri" pitchFamily="34" charset="0"/>
              <a:ea typeface="+mn-ea"/>
              <a:cs typeface="+mn-cs"/>
            </a:endParaRP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Create VM on target node</a:t>
            </a:r>
            <a:endParaRPr kumimoji="0" lang="en-US" sz="1800" b="0" i="0" u="none" strike="noStrike" kern="1200" cap="none" spc="0" normalizeH="0" baseline="0" noProof="0" dirty="0" smtClean="0">
              <a:ln>
                <a:noFill/>
              </a:ln>
              <a:solidFill>
                <a:schemeClr val="accent1"/>
              </a:solidFill>
              <a:effectLst/>
              <a:uLnTx/>
              <a:uFillTx/>
              <a:latin typeface="Calibri" pitchFamily="34" charset="0"/>
              <a:ea typeface="+mn-ea"/>
              <a:cs typeface="+mn-cs"/>
            </a:endParaRP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Copy memory pages from source server to target server via Ethernet</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Check disk array for replication link and disk pair states</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Final state transfer</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Pause virtual machine</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Move storage connectivity from source server to target server</a:t>
            </a:r>
          </a:p>
          <a:p>
            <a:pPr marL="833438" marR="0" lvl="1" indent="-369888" algn="l" defTabSz="912813" rtl="0" eaLnBrk="0" fontAlgn="base" latinLnBrk="0" hangingPunct="0">
              <a:lnSpc>
                <a:spcPct val="90000"/>
              </a:lnSpc>
              <a:spcBef>
                <a:spcPct val="20000"/>
              </a:spcBef>
              <a:spcAft>
                <a:spcPct val="0"/>
              </a:spcAft>
              <a:buClrTx/>
              <a:buSzTx/>
              <a:buFontTx/>
              <a:buBlip>
                <a:blip r:embed="rId3"/>
              </a:buBlip>
              <a:tabLst/>
              <a:defRPr/>
            </a:pPr>
            <a:r>
              <a:rPr kumimoji="0" lang="en-US" sz="1600" b="0" i="0" u="none" strike="noStrike" kern="1200" cap="none" spc="0" normalizeH="0" baseline="0" noProof="0" dirty="0" smtClean="0">
                <a:ln>
                  <a:noFill/>
                </a:ln>
                <a:solidFill>
                  <a:schemeClr val="tx1"/>
                </a:solidFill>
                <a:effectLst/>
                <a:uLnTx/>
                <a:uFillTx/>
                <a:latin typeface="Calibri" pitchFamily="34" charset="0"/>
                <a:ea typeface="+mn-ea"/>
                <a:cs typeface="+mn-cs"/>
              </a:rPr>
              <a:t>Change storage replication direction</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r>
              <a:rPr kumimoji="0" lang="en-US" sz="1800" b="0" i="0" u="none" strike="noStrike" kern="1200" cap="none" spc="0" normalizeH="0" baseline="0" noProof="0" dirty="0" smtClean="0">
                <a:ln>
                  <a:noFill/>
                </a:ln>
                <a:solidFill>
                  <a:schemeClr val="tx1"/>
                </a:solidFill>
                <a:effectLst/>
                <a:uLnTx/>
                <a:uFillTx/>
                <a:latin typeface="Calibri" pitchFamily="34" charset="0"/>
                <a:ea typeface="+mn-ea"/>
                <a:cs typeface="+mn-cs"/>
              </a:rPr>
              <a:t>Run new VM on target server; Delete VM on source server</a:t>
            </a:r>
          </a:p>
          <a:p>
            <a:pPr marL="463550" marR="0" lvl="0" indent="-463550" algn="l" defTabSz="912813" rtl="0" eaLnBrk="0" fontAlgn="base" latinLnBrk="0" hangingPunct="0">
              <a:lnSpc>
                <a:spcPct val="90000"/>
              </a:lnSpc>
              <a:spcBef>
                <a:spcPct val="20000"/>
              </a:spcBef>
              <a:spcAft>
                <a:spcPct val="0"/>
              </a:spcAft>
              <a:buClrTx/>
              <a:buSzPct val="120000"/>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2000"/>
                                        <p:tgtEl>
                                          <p:spTgt spid="15"/>
                                        </p:tgtEl>
                                      </p:cBhvr>
                                    </p:animEffect>
                                  </p:childTnLst>
                                </p:cTn>
                              </p:par>
                              <p:par>
                                <p:cTn id="10" presetID="63" presetClass="path" presetSubtype="0" repeatCount="5000" accel="50000" decel="50000" fill="hold" nodeType="withEffect">
                                  <p:stCondLst>
                                    <p:cond delay="0"/>
                                  </p:stCondLst>
                                  <p:childTnLst>
                                    <p:animMotion origin="layout" path="M 0.00417 0.00069 L 0.34115 -0.00047 " pathEditMode="relative" rAng="0" ptsTypes="AA">
                                      <p:cBhvr>
                                        <p:cTn id="11" dur="2000" fill="hold"/>
                                        <p:tgtEl>
                                          <p:spTgt spid="24"/>
                                        </p:tgtEl>
                                        <p:attrNameLst>
                                          <p:attrName>ppt_x</p:attrName>
                                          <p:attrName>ppt_y</p:attrName>
                                        </p:attrNameLst>
                                      </p:cBhvr>
                                      <p:rCtr x="168" y="-1"/>
                                    </p:animMotion>
                                  </p:childTnLst>
                                </p:cTn>
                              </p:par>
                              <p:par>
                                <p:cTn id="12" presetID="3" presetClass="entr" presetSubtype="1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linds(horizont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par>
                                <p:cTn id="22" presetID="63" presetClass="path" presetSubtype="0" repeatCount="5000" accel="50000" decel="50000" fill="hold" nodeType="withEffect">
                                  <p:stCondLst>
                                    <p:cond delay="0"/>
                                  </p:stCondLst>
                                  <p:childTnLst>
                                    <p:animMotion origin="layout" path="M 0.00365 0.0037 L 0.34011 0.00231 " pathEditMode="relative" rAng="0" ptsTypes="AA">
                                      <p:cBhvr>
                                        <p:cTn id="23" dur="2000" fill="hold"/>
                                        <p:tgtEl>
                                          <p:spTgt spid="31"/>
                                        </p:tgtEl>
                                        <p:attrNameLst>
                                          <p:attrName>ppt_x</p:attrName>
                                          <p:attrName>ppt_y</p:attrName>
                                        </p:attrNameLst>
                                      </p:cBhvr>
                                      <p:rCtr x="168" y="-1"/>
                                    </p:animMotion>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0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2000"/>
                                        <p:tgtEl>
                                          <p:spTgt spid="8"/>
                                        </p:tgtEl>
                                      </p:cBhvr>
                                    </p:animEffect>
                                  </p:childTnLst>
                                </p:cTn>
                              </p:par>
                              <p:par>
                                <p:cTn id="30" presetID="6" presetClass="emph" presetSubtype="0" fill="hold" nodeType="withEffect">
                                  <p:stCondLst>
                                    <p:cond delay="0"/>
                                  </p:stCondLst>
                                  <p:childTnLst>
                                    <p:animScale>
                                      <p:cBhvr>
                                        <p:cTn id="31" dur="6000" fill="hold"/>
                                        <p:tgtEl>
                                          <p:spTgt spid="16"/>
                                        </p:tgtEl>
                                      </p:cBhvr>
                                      <p:by x="10000" y="10000"/>
                                    </p:animScale>
                                  </p:childTnLst>
                                </p:cTn>
                              </p:par>
                              <p:par>
                                <p:cTn id="32" presetID="63" presetClass="path" presetSubtype="0" repeatCount="4000" accel="50000" decel="50000" fill="hold" nodeType="withEffect">
                                  <p:stCondLst>
                                    <p:cond delay="0"/>
                                  </p:stCondLst>
                                  <p:childTnLst>
                                    <p:animMotion origin="layout" path="M 4.16667E-6 4.07407E-6 L 0.15277 4.07407E-6 " pathEditMode="relative" rAng="0" ptsTypes="AA">
                                      <p:cBhvr>
                                        <p:cTn id="33" dur="2000" fill="hold"/>
                                        <p:tgtEl>
                                          <p:spTgt spid="12"/>
                                        </p:tgtEl>
                                        <p:attrNameLst>
                                          <p:attrName>ppt_x</p:attrName>
                                          <p:attrName>ppt_y</p:attrName>
                                        </p:attrNameLst>
                                      </p:cBhvr>
                                      <p:rCtr x="76" y="0"/>
                                    </p:animMotion>
                                  </p:childTnLst>
                                </p:cTn>
                              </p:par>
                              <p:par>
                                <p:cTn id="34" presetID="6" presetClass="emph" presetSubtype="0" fill="hold" nodeType="withEffect">
                                  <p:stCondLst>
                                    <p:cond delay="1500"/>
                                  </p:stCondLst>
                                  <p:childTnLst>
                                    <p:animScale>
                                      <p:cBhvr>
                                        <p:cTn id="35" dur="6600" fill="hold"/>
                                        <p:tgtEl>
                                          <p:spTgt spid="17"/>
                                        </p:tgtEl>
                                      </p:cBhvr>
                                      <p:by x="200000" y="200000"/>
                                    </p:animScale>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par>
                                <p:cTn id="40" presetID="10" presetClass="exit" presetSubtype="0" fill="hold" nodeType="withEffect">
                                  <p:stCondLst>
                                    <p:cond delay="0"/>
                                  </p:stCondLst>
                                  <p:childTnLst>
                                    <p:animEffect transition="out" filter="fade">
                                      <p:cBhvr>
                                        <p:cTn id="41" dur="2000"/>
                                        <p:tgtEl>
                                          <p:spTgt spid="12"/>
                                        </p:tgtEl>
                                      </p:cBhvr>
                                    </p:animEffect>
                                    <p:set>
                                      <p:cBhvr>
                                        <p:cTn id="42" dur="1" fill="hold">
                                          <p:stCondLst>
                                            <p:cond delay="1999"/>
                                          </p:stCondLst>
                                        </p:cTn>
                                        <p:tgtEl>
                                          <p:spTgt spid="12"/>
                                        </p:tgtEl>
                                        <p:attrNameLst>
                                          <p:attrName>style.visibility</p:attrName>
                                        </p:attrNameLst>
                                      </p:cBhvr>
                                      <p:to>
                                        <p:strVal val="hidden"/>
                                      </p:to>
                                    </p:set>
                                  </p:childTnLst>
                                </p:cTn>
                              </p:par>
                            </p:childTnLst>
                          </p:cTn>
                        </p:par>
                        <p:par>
                          <p:cTn id="43" fill="hold">
                            <p:stCondLst>
                              <p:cond delay="2500"/>
                            </p:stCondLst>
                            <p:childTnLst>
                              <p:par>
                                <p:cTn id="44" presetID="3" presetClass="exit" presetSubtype="10" fill="hold" nodeType="afterEffect">
                                  <p:stCondLst>
                                    <p:cond delay="0"/>
                                  </p:stCondLst>
                                  <p:childTnLst>
                                    <p:animEffect transition="out" filter="blinds(horizontal)">
                                      <p:cBhvr>
                                        <p:cTn id="45" dur="800"/>
                                        <p:tgtEl>
                                          <p:spTgt spid="29"/>
                                        </p:tgtEl>
                                      </p:cBhvr>
                                    </p:animEffect>
                                    <p:set>
                                      <p:cBhvr>
                                        <p:cTn id="46" dur="1" fill="hold">
                                          <p:stCondLst>
                                            <p:cond delay="799"/>
                                          </p:stCondLst>
                                        </p:cTn>
                                        <p:tgtEl>
                                          <p:spTgt spid="29"/>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2000"/>
                                        <p:tgtEl>
                                          <p:spTgt spid="8"/>
                                        </p:tgtEl>
                                      </p:cBhvr>
                                    </p:animEffect>
                                    <p:set>
                                      <p:cBhvr>
                                        <p:cTn id="49" dur="1" fill="hold">
                                          <p:stCondLst>
                                            <p:cond delay="1999"/>
                                          </p:stCondLst>
                                        </p:cTn>
                                        <p:tgtEl>
                                          <p:spTgt spid="8"/>
                                        </p:tgtEl>
                                        <p:attrNameLst>
                                          <p:attrName>style.visibility</p:attrName>
                                        </p:attrNameLst>
                                      </p:cBhvr>
                                      <p:to>
                                        <p:strVal val="hidden"/>
                                      </p:to>
                                    </p:set>
                                  </p:childTnLst>
                                </p:cTn>
                              </p:par>
                              <p:par>
                                <p:cTn id="50" presetID="3" presetClass="exit" presetSubtype="10" fill="hold" grpId="0" nodeType="withEffect">
                                  <p:stCondLst>
                                    <p:cond delay="0"/>
                                  </p:stCondLst>
                                  <p:childTnLst>
                                    <p:animEffect transition="out" filter="blinds(horizontal)">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3" presetClass="entr" presetSubtype="1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blinds(horizontal)">
                                      <p:cBhvr>
                                        <p:cTn id="55" dur="500"/>
                                        <p:tgtEl>
                                          <p:spTgt spid="4"/>
                                        </p:tgtEl>
                                      </p:cBhvr>
                                    </p:animEffect>
                                  </p:childTnLst>
                                </p:cTn>
                              </p:par>
                              <p:par>
                                <p:cTn id="56" presetID="35" presetClass="path" presetSubtype="0" repeatCount="indefinite" accel="50000" decel="50000" fill="hold" nodeType="withEffect">
                                  <p:stCondLst>
                                    <p:cond delay="0"/>
                                  </p:stCondLst>
                                  <p:childTnLst>
                                    <p:animMotion origin="layout" path="M 0.00087 0.00046 L -0.33628 0.0044 " pathEditMode="relative" rAng="0" ptsTypes="AA">
                                      <p:cBhvr>
                                        <p:cTn id="57" dur="2000" fill="hold"/>
                                        <p:tgtEl>
                                          <p:spTgt spid="26"/>
                                        </p:tgtEl>
                                        <p:attrNameLst>
                                          <p:attrName>ppt_x</p:attrName>
                                          <p:attrName>ppt_y</p:attrName>
                                        </p:attrNameLst>
                                      </p:cBhvr>
                                      <p:rCtr x="-169" y="2"/>
                                    </p:animMotion>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50"/>
                                        </p:tgtEl>
                                        <p:attrNameLst>
                                          <p:attrName>style.visibility</p:attrName>
                                        </p:attrNameLst>
                                      </p:cBhvr>
                                      <p:to>
                                        <p:strVal val="visible"/>
                                      </p:to>
                                    </p:set>
                                  </p:childTnLst>
                                </p:cTn>
                              </p:par>
                            </p:childTnLst>
                          </p:cTn>
                        </p:par>
                        <p:par>
                          <p:cTn id="62" fill="hold">
                            <p:stCondLst>
                              <p:cond delay="0"/>
                            </p:stCondLst>
                            <p:childTnLst>
                              <p:par>
                                <p:cTn id="63" presetID="3" presetClass="entr" presetSubtype="1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blinds(horizontal)">
                                      <p:cBhvr>
                                        <p:cTn id="65" dur="500"/>
                                        <p:tgtEl>
                                          <p:spTgt spid="30"/>
                                        </p:tgtEl>
                                      </p:cBhvr>
                                    </p:animEffect>
                                  </p:childTnLst>
                                </p:cTn>
                              </p:par>
                            </p:childTnLst>
                          </p:cTn>
                        </p:par>
                        <p:par>
                          <p:cTn id="66" fill="hold">
                            <p:stCondLst>
                              <p:cond delay="500"/>
                            </p:stCondLst>
                            <p:childTnLst>
                              <p:par>
                                <p:cTn id="67" presetID="3" presetClass="exit" presetSubtype="10" fill="hold" nodeType="afterEffect">
                                  <p:stCondLst>
                                    <p:cond delay="0"/>
                                  </p:stCondLst>
                                  <p:childTnLst>
                                    <p:animEffect transition="out" filter="blinds(horizontal)">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2000"/>
                                        <p:tgtEl>
                                          <p:spTgt spid="11"/>
                                        </p:tgtEl>
                                      </p:cBhvr>
                                    </p:animEffect>
                                    <p:set>
                                      <p:cBhvr>
                                        <p:cTn id="72"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animBg="1"/>
      <p:bldP spid="46" grpId="0"/>
      <p:bldP spid="48" grpId="0"/>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dirty="0" smtClean="0"/>
              <a:t>HP Storage for Virtualization</a:t>
            </a:r>
            <a:br>
              <a:rPr lang="en-US" dirty="0" smtClean="0"/>
            </a:br>
            <a:r>
              <a:rPr lang="en-US" sz="3200" dirty="0" smtClean="0"/>
              <a:t>Hyper-V Live Migration between Replicated Disk Arrays</a:t>
            </a:r>
            <a:endParaRPr lang="en-US" sz="3200" dirty="0"/>
          </a:p>
        </p:txBody>
      </p:sp>
      <p:sp>
        <p:nvSpPr>
          <p:cNvPr id="3" name="Content Placeholder 2"/>
          <p:cNvSpPr>
            <a:spLocks noGrp="1"/>
          </p:cNvSpPr>
          <p:nvPr>
            <p:ph idx="1"/>
          </p:nvPr>
        </p:nvSpPr>
        <p:spPr>
          <a:xfrm>
            <a:off x="381000" y="1637968"/>
            <a:ext cx="8382000" cy="4684678"/>
          </a:xfrm>
        </p:spPr>
        <p:txBody>
          <a:bodyPr/>
          <a:lstStyle/>
          <a:p>
            <a:r>
              <a:rPr lang="en-US" sz="2000" dirty="0" smtClean="0">
                <a:solidFill>
                  <a:srgbClr val="FFC000"/>
                </a:solidFill>
              </a:rPr>
              <a:t>End-user transparent </a:t>
            </a:r>
            <a:r>
              <a:rPr lang="en-US" sz="2000" dirty="0" smtClean="0"/>
              <a:t>app migration across data centers; </a:t>
            </a:r>
            <a:r>
              <a:rPr lang="en-US" sz="2000" dirty="0" smtClean="0">
                <a:solidFill>
                  <a:srgbClr val="FFC000"/>
                </a:solidFill>
              </a:rPr>
              <a:t>across servers </a:t>
            </a:r>
            <a:r>
              <a:rPr lang="en-US" sz="2000" i="1" u="sng" dirty="0" smtClean="0">
                <a:solidFill>
                  <a:srgbClr val="FFC000"/>
                </a:solidFill>
              </a:rPr>
              <a:t>and storage</a:t>
            </a:r>
            <a:endParaRPr lang="en-US" sz="2000" dirty="0" smtClean="0">
              <a:solidFill>
                <a:srgbClr val="FFC000"/>
              </a:solidFill>
            </a:endParaRPr>
          </a:p>
          <a:p>
            <a:r>
              <a:rPr lang="en-US" sz="2000" dirty="0" smtClean="0"/>
              <a:t>Zero Downtime </a:t>
            </a:r>
            <a:r>
              <a:rPr lang="en-US" sz="2000" dirty="0" smtClean="0">
                <a:solidFill>
                  <a:srgbClr val="FFC000"/>
                </a:solidFill>
              </a:rPr>
              <a:t>Array</a:t>
            </a:r>
            <a:r>
              <a:rPr lang="en-US" sz="2000" dirty="0" smtClean="0"/>
              <a:t> </a:t>
            </a:r>
            <a:r>
              <a:rPr lang="en-US" sz="2000" dirty="0" smtClean="0">
                <a:solidFill>
                  <a:schemeClr val="accent1"/>
                </a:solidFill>
              </a:rPr>
              <a:t>Load Balancing </a:t>
            </a:r>
          </a:p>
          <a:p>
            <a:pPr lvl="1"/>
            <a:r>
              <a:rPr lang="en-US" sz="1800" dirty="0" smtClean="0"/>
              <a:t>(IOPS, cache utilization, response times, power consumption, etc.)</a:t>
            </a:r>
          </a:p>
          <a:p>
            <a:r>
              <a:rPr lang="en-US" sz="2000" dirty="0" smtClean="0"/>
              <a:t>Zero Downtime Maintenance </a:t>
            </a:r>
          </a:p>
          <a:p>
            <a:pPr lvl="1"/>
            <a:r>
              <a:rPr lang="en-US" sz="1800" dirty="0" smtClean="0"/>
              <a:t>Firmware/HBA/Server updates without user interruption</a:t>
            </a:r>
          </a:p>
          <a:p>
            <a:pPr lvl="1"/>
            <a:r>
              <a:rPr lang="en-US" sz="1800" dirty="0" smtClean="0">
                <a:solidFill>
                  <a:srgbClr val="FFC000"/>
                </a:solidFill>
              </a:rPr>
              <a:t>Plan maintenance </a:t>
            </a:r>
            <a:r>
              <a:rPr lang="en-US" sz="1800" i="1" u="sng" dirty="0" smtClean="0">
                <a:solidFill>
                  <a:srgbClr val="FFC000"/>
                </a:solidFill>
              </a:rPr>
              <a:t>without</a:t>
            </a:r>
            <a:r>
              <a:rPr lang="en-US" sz="1800" dirty="0" smtClean="0">
                <a:solidFill>
                  <a:srgbClr val="FFC000"/>
                </a:solidFill>
              </a:rPr>
              <a:t> the need to check for downtimes</a:t>
            </a:r>
          </a:p>
          <a:p>
            <a:r>
              <a:rPr lang="en-US" sz="2000" dirty="0" smtClean="0">
                <a:solidFill>
                  <a:schemeClr val="accent1"/>
                </a:solidFill>
              </a:rPr>
              <a:t>Follow the sun/moon </a:t>
            </a:r>
            <a:r>
              <a:rPr lang="en-US" sz="2000" dirty="0" smtClean="0"/>
              <a:t>data center access model</a:t>
            </a:r>
          </a:p>
          <a:p>
            <a:pPr lvl="1"/>
            <a:r>
              <a:rPr lang="en-US" sz="1800" dirty="0" smtClean="0"/>
              <a:t>Move the app/VM </a:t>
            </a:r>
            <a:r>
              <a:rPr lang="en-US" sz="1800" dirty="0" smtClean="0">
                <a:solidFill>
                  <a:schemeClr val="accent1"/>
                </a:solidFill>
              </a:rPr>
              <a:t>closest</a:t>
            </a:r>
            <a:r>
              <a:rPr lang="en-US" sz="1800" dirty="0" smtClean="0"/>
              <a:t> to the users or closest to the </a:t>
            </a:r>
            <a:r>
              <a:rPr lang="en-US" sz="1800" dirty="0" smtClean="0">
                <a:solidFill>
                  <a:schemeClr val="accent1"/>
                </a:solidFill>
              </a:rPr>
              <a:t>cheapest</a:t>
            </a:r>
            <a:r>
              <a:rPr lang="en-US" sz="1800" dirty="0" smtClean="0"/>
              <a:t> power source</a:t>
            </a:r>
          </a:p>
          <a:p>
            <a:r>
              <a:rPr lang="en-US" sz="2000" dirty="0" smtClean="0"/>
              <a:t>Failover, failback, Quick and Live Migration using the </a:t>
            </a:r>
            <a:r>
              <a:rPr lang="en-US" sz="2000" u="sng" dirty="0" smtClean="0"/>
              <a:t>same</a:t>
            </a:r>
            <a:r>
              <a:rPr lang="en-US" sz="2000" dirty="0" smtClean="0"/>
              <a:t> management software</a:t>
            </a:r>
          </a:p>
          <a:p>
            <a:pPr lvl="1"/>
            <a:r>
              <a:rPr lang="en-US" sz="1800" dirty="0" smtClean="0">
                <a:solidFill>
                  <a:srgbClr val="FFC000"/>
                </a:solidFill>
              </a:rPr>
              <a:t>No need to learn</a:t>
            </a:r>
            <a:r>
              <a:rPr lang="en-US" sz="1800" dirty="0" smtClean="0"/>
              <a:t> </a:t>
            </a:r>
            <a:r>
              <a:rPr lang="en-US" sz="1800" dirty="0" smtClean="0">
                <a:solidFill>
                  <a:schemeClr val="accent1"/>
                </a:solidFill>
              </a:rPr>
              <a:t>x different tools </a:t>
            </a:r>
            <a:r>
              <a:rPr lang="en-US" sz="1800" dirty="0" smtClean="0"/>
              <a:t>and their limitations</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0248" y="4992403"/>
            <a:ext cx="8413751" cy="752822"/>
          </a:xfrm>
        </p:spPr>
        <p:txBody>
          <a:bodyPr/>
          <a:lstStyle/>
          <a:p>
            <a:r>
              <a:rPr lang="en-US" dirty="0" smtClean="0"/>
              <a:t>EVA CLX with Exchange 2010 Live Migration</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5" name="Straight Connector 134"/>
          <p:cNvCxnSpPr/>
          <p:nvPr/>
        </p:nvCxnSpPr>
        <p:spPr bwMode="auto">
          <a:xfrm flipV="1">
            <a:off x="7699093" y="3304764"/>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06" name="Straight Connector 116"/>
          <p:cNvCxnSpPr>
            <a:cxnSpLocks noChangeShapeType="1"/>
          </p:cNvCxnSpPr>
          <p:nvPr/>
        </p:nvCxnSpPr>
        <p:spPr bwMode="auto">
          <a:xfrm rot="10800000">
            <a:off x="2514862" y="3015647"/>
            <a:ext cx="734596" cy="427269"/>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pic>
        <p:nvPicPr>
          <p:cNvPr id="105"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648410" y="3616065"/>
            <a:ext cx="742950" cy="561975"/>
          </a:xfrm>
          <a:prstGeom prst="rect">
            <a:avLst/>
          </a:prstGeom>
          <a:noFill/>
          <a:ln w="9525">
            <a:noFill/>
            <a:miter lim="800000"/>
            <a:headEnd/>
            <a:tailEnd/>
          </a:ln>
          <a:effectLst/>
        </p:spPr>
      </p:pic>
      <p:sp>
        <p:nvSpPr>
          <p:cNvPr id="6" name="Round Diagonal Corner Rectangle 5"/>
          <p:cNvSpPr/>
          <p:nvPr/>
        </p:nvSpPr>
        <p:spPr bwMode="auto">
          <a:xfrm>
            <a:off x="4333492" y="83428"/>
            <a:ext cx="1305212" cy="6716214"/>
          </a:xfrm>
          <a:prstGeom prst="round2DiagRect">
            <a:avLst>
              <a:gd name="adj1" fmla="val 9177"/>
              <a:gd name="adj2" fmla="val 5226"/>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grpSp>
        <p:nvGrpSpPr>
          <p:cNvPr id="3" name="Group 116"/>
          <p:cNvGrpSpPr/>
          <p:nvPr/>
        </p:nvGrpSpPr>
        <p:grpSpPr>
          <a:xfrm>
            <a:off x="5213420" y="2220869"/>
            <a:ext cx="2214577" cy="1836316"/>
            <a:chOff x="5357819" y="2307064"/>
            <a:chExt cx="2214577" cy="1836316"/>
          </a:xfrm>
        </p:grpSpPr>
        <p:sp>
          <p:nvSpPr>
            <p:cNvPr id="173" name="Isosceles Triangle 172"/>
            <p:cNvSpPr/>
            <p:nvPr/>
          </p:nvSpPr>
          <p:spPr bwMode="auto">
            <a:xfrm rot="10800000">
              <a:off x="5357819" y="2307064"/>
              <a:ext cx="2071701" cy="1836316"/>
            </a:xfrm>
            <a:prstGeom prst="triangle">
              <a:avLst>
                <a:gd name="adj" fmla="val 49995"/>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5400000" scaled="1"/>
              <a:tileRect/>
            </a:gradFill>
            <a:ln w="19050" cap="flat" cmpd="sng" algn="ctr">
              <a:noFill/>
              <a:prstDash val="solid"/>
              <a:round/>
              <a:headEnd type="none" w="med" len="med"/>
              <a:tailEnd type="none" w="med" len="med"/>
            </a:ln>
            <a:effectLst/>
            <a:scene3d>
              <a:camera prst="isometricBottomDown"/>
              <a:lightRig rig="threePt" dir="t"/>
            </a:scene3d>
          </p:spPr>
          <p:txBody>
            <a:bodyPr/>
            <a:lstStyle/>
            <a:p>
              <a:pPr>
                <a:defRPr/>
              </a:pPr>
              <a:endParaRPr lang="en-IE"/>
            </a:p>
          </p:txBody>
        </p:sp>
        <p:sp>
          <p:nvSpPr>
            <p:cNvPr id="174" name="TextBox 173"/>
            <p:cNvSpPr txBox="1"/>
            <p:nvPr/>
          </p:nvSpPr>
          <p:spPr>
            <a:xfrm flipH="1">
              <a:off x="6072198" y="2786058"/>
              <a:ext cx="1500198" cy="307777"/>
            </a:xfrm>
            <a:prstGeom prst="rect">
              <a:avLst/>
            </a:prstGeom>
            <a:noFill/>
            <a:scene3d>
              <a:camera prst="isometricBottomDown"/>
              <a:lightRig rig="threePt" dir="t"/>
            </a:scene3d>
          </p:spPr>
          <p:txBody>
            <a:bodyPr wrap="square">
              <a:spAutoFit/>
            </a:bodyPr>
            <a:lstStyle/>
            <a:p>
              <a:pPr algn="ctr" rtl="0">
                <a:defRPr/>
              </a:pPr>
              <a:r>
                <a:rPr lang="fr-FR" sz="1400" dirty="0" smtClean="0">
                  <a:solidFill>
                    <a:schemeClr val="accent1">
                      <a:lumMod val="50000"/>
                    </a:schemeClr>
                  </a:solidFill>
                  <a:latin typeface="Futura Bk"/>
                </a:rPr>
                <a:t>Virtual Machines</a:t>
              </a:r>
              <a:endParaRPr lang="en-IE" sz="1400" kern="1200" dirty="0">
                <a:solidFill>
                  <a:schemeClr val="accent1">
                    <a:lumMod val="50000"/>
                  </a:schemeClr>
                </a:solidFill>
                <a:latin typeface="Futura Bk"/>
                <a:ea typeface="+mn-ea"/>
                <a:cs typeface="+mn-cs"/>
              </a:endParaRPr>
            </a:p>
          </p:txBody>
        </p:sp>
      </p:grpSp>
      <p:grpSp>
        <p:nvGrpSpPr>
          <p:cNvPr id="4" name="Group 115"/>
          <p:cNvGrpSpPr/>
          <p:nvPr/>
        </p:nvGrpSpPr>
        <p:grpSpPr>
          <a:xfrm>
            <a:off x="1652289" y="5869077"/>
            <a:ext cx="2873405" cy="835142"/>
            <a:chOff x="7165989" y="1895447"/>
            <a:chExt cx="2873405" cy="835142"/>
          </a:xfrm>
        </p:grpSpPr>
        <p:sp>
          <p:nvSpPr>
            <p:cNvPr id="94" name="TextBox 93"/>
            <p:cNvSpPr txBox="1"/>
            <p:nvPr/>
          </p:nvSpPr>
          <p:spPr>
            <a:xfrm flipH="1">
              <a:off x="8172928" y="2084258"/>
              <a:ext cx="1866466" cy="646331"/>
            </a:xfrm>
            <a:prstGeom prst="rect">
              <a:avLst/>
            </a:prstGeom>
            <a:noFill/>
            <a:scene3d>
              <a:camera prst="isometricTopUp"/>
              <a:lightRig rig="threePt" dir="t"/>
            </a:scene3d>
          </p:spPr>
          <p:txBody>
            <a:bodyPr wrap="square">
              <a:spAutoFit/>
            </a:bodyPr>
            <a:lstStyle/>
            <a:p>
              <a:pPr algn="r" rtl="0">
                <a:defRPr/>
              </a:pPr>
              <a:r>
                <a:rPr lang="fr-FR" sz="1200" dirty="0" err="1" smtClean="0">
                  <a:solidFill>
                    <a:srgbClr val="FF0000"/>
                  </a:solidFill>
                  <a:latin typeface="Futura Bk"/>
                </a:rPr>
                <a:t>Mailbox</a:t>
              </a:r>
              <a:r>
                <a:rPr lang="fr-FR" sz="1600" dirty="0" smtClean="0">
                  <a:solidFill>
                    <a:srgbClr val="FF0000"/>
                  </a:solidFill>
                  <a:latin typeface="Futura Bk"/>
                </a:rPr>
                <a:t> </a:t>
              </a:r>
              <a:r>
                <a:rPr lang="fr-FR" sz="1200" dirty="0" smtClean="0">
                  <a:solidFill>
                    <a:srgbClr val="FF0000"/>
                  </a:solidFill>
                  <a:latin typeface="Futura Bk"/>
                </a:rPr>
                <a:t>server </a:t>
              </a:r>
            </a:p>
            <a:p>
              <a:pPr algn="r" rtl="0">
                <a:defRPr/>
              </a:pPr>
              <a:r>
                <a:rPr lang="fr-FR" sz="1000" dirty="0" smtClean="0">
                  <a:solidFill>
                    <a:srgbClr val="FF0000"/>
                  </a:solidFill>
                  <a:latin typeface="Futura Bk"/>
                </a:rPr>
                <a:t>G:\  OS </a:t>
              </a:r>
              <a:r>
                <a:rPr lang="fr-FR" sz="1000" dirty="0" err="1" smtClean="0">
                  <a:solidFill>
                    <a:srgbClr val="FF0000"/>
                  </a:solidFill>
                  <a:latin typeface="Futura Bk"/>
                </a:rPr>
                <a:t>Disk</a:t>
              </a:r>
              <a:r>
                <a:rPr lang="fr-FR" sz="1000" dirty="0" smtClean="0">
                  <a:solidFill>
                    <a:srgbClr val="FF0000"/>
                  </a:solidFill>
                  <a:latin typeface="Futura Bk"/>
                </a:rPr>
                <a:t> 30 GB</a:t>
              </a:r>
            </a:p>
            <a:p>
              <a:pPr algn="r" rtl="0">
                <a:defRPr/>
              </a:pPr>
              <a:r>
                <a:rPr lang="fr-FR" sz="1000" dirty="0" smtClean="0">
                  <a:solidFill>
                    <a:srgbClr val="FF0000"/>
                  </a:solidFill>
                  <a:latin typeface="Futura Bk"/>
                </a:rPr>
                <a:t>K:\  </a:t>
              </a:r>
              <a:r>
                <a:rPr lang="fr-FR" sz="1000" dirty="0" err="1" smtClean="0">
                  <a:solidFill>
                    <a:srgbClr val="FF0000"/>
                  </a:solidFill>
                  <a:latin typeface="Futura Bk"/>
                </a:rPr>
                <a:t>Database</a:t>
              </a:r>
              <a:r>
                <a:rPr lang="fr-FR" sz="1000" dirty="0" smtClean="0">
                  <a:solidFill>
                    <a:srgbClr val="FF0000"/>
                  </a:solidFill>
                  <a:latin typeface="Futura Bk"/>
                </a:rPr>
                <a:t> </a:t>
              </a:r>
              <a:r>
                <a:rPr lang="fr-FR" sz="1000" dirty="0" err="1" smtClean="0">
                  <a:solidFill>
                    <a:srgbClr val="FF0000"/>
                  </a:solidFill>
                  <a:latin typeface="Futura Bk"/>
                </a:rPr>
                <a:t>Disk</a:t>
              </a:r>
              <a:r>
                <a:rPr lang="fr-FR" sz="1000" dirty="0" smtClean="0">
                  <a:solidFill>
                    <a:srgbClr val="FF0000"/>
                  </a:solidFill>
                  <a:latin typeface="Futura Bk"/>
                </a:rPr>
                <a:t> 100 GB</a:t>
              </a:r>
            </a:p>
          </p:txBody>
        </p:sp>
        <p:sp>
          <p:nvSpPr>
            <p:cNvPr id="95" name="TextBox 94"/>
            <p:cNvSpPr txBox="1"/>
            <p:nvPr/>
          </p:nvSpPr>
          <p:spPr>
            <a:xfrm flipH="1">
              <a:off x="7218250" y="2137422"/>
              <a:ext cx="2544398" cy="430887"/>
            </a:xfrm>
            <a:prstGeom prst="rect">
              <a:avLst/>
            </a:prstGeom>
            <a:noFill/>
            <a:scene3d>
              <a:camera prst="isometricTopUp"/>
              <a:lightRig rig="threePt" dir="t"/>
            </a:scene3d>
          </p:spPr>
          <p:txBody>
            <a:bodyPr wrap="square">
              <a:spAutoFit/>
            </a:bodyPr>
            <a:lstStyle/>
            <a:p>
              <a:pPr algn="r" rtl="0">
                <a:defRPr/>
              </a:pPr>
              <a:r>
                <a:rPr lang="fr-FR" sz="1200" dirty="0" smtClean="0">
                  <a:latin typeface="Futura Bk"/>
                </a:rPr>
                <a:t>Hub Transport server </a:t>
              </a:r>
            </a:p>
            <a:p>
              <a:pPr algn="r" rtl="0">
                <a:defRPr/>
              </a:pPr>
              <a:r>
                <a:rPr lang="fr-FR" sz="1000" dirty="0" smtClean="0">
                  <a:latin typeface="Futura Bk"/>
                </a:rPr>
                <a:t>OS </a:t>
              </a:r>
              <a:r>
                <a:rPr lang="fr-FR" sz="1000" dirty="0" err="1" smtClean="0">
                  <a:latin typeface="Futura Bk"/>
                </a:rPr>
                <a:t>Disk</a:t>
              </a:r>
              <a:r>
                <a:rPr lang="fr-FR" sz="1000" dirty="0" smtClean="0">
                  <a:latin typeface="Futura Bk"/>
                </a:rPr>
                <a:t> 30GB</a:t>
              </a:r>
              <a:endParaRPr lang="en-IE" sz="1000" kern="1200" dirty="0">
                <a:latin typeface="Futura Bk"/>
                <a:ea typeface="+mn-ea"/>
                <a:cs typeface="+mn-cs"/>
              </a:endParaRPr>
            </a:p>
          </p:txBody>
        </p:sp>
        <p:sp>
          <p:nvSpPr>
            <p:cNvPr id="96" name="TextBox 95"/>
            <p:cNvSpPr txBox="1"/>
            <p:nvPr/>
          </p:nvSpPr>
          <p:spPr>
            <a:xfrm flipH="1">
              <a:off x="7165989" y="1895447"/>
              <a:ext cx="2223624" cy="430887"/>
            </a:xfrm>
            <a:prstGeom prst="rect">
              <a:avLst/>
            </a:prstGeom>
            <a:noFill/>
            <a:scene3d>
              <a:camera prst="isometricTopUp"/>
              <a:lightRig rig="threePt" dir="t"/>
            </a:scene3d>
          </p:spPr>
          <p:txBody>
            <a:bodyPr wrap="square">
              <a:spAutoFit/>
            </a:bodyPr>
            <a:lstStyle/>
            <a:p>
              <a:pPr algn="r" rtl="0">
                <a:defRPr/>
              </a:pPr>
              <a:r>
                <a:rPr lang="fr-FR" sz="1200" dirty="0" smtClean="0">
                  <a:latin typeface="Futura Bk"/>
                </a:rPr>
                <a:t>Client Access server </a:t>
              </a:r>
            </a:p>
            <a:p>
              <a:pPr algn="r" rtl="0">
                <a:defRPr/>
              </a:pPr>
              <a:r>
                <a:rPr lang="fr-FR" sz="1000" dirty="0" smtClean="0">
                  <a:latin typeface="Futura Bk"/>
                </a:rPr>
                <a:t>OS </a:t>
              </a:r>
              <a:r>
                <a:rPr lang="fr-FR" sz="1000" dirty="0" err="1" smtClean="0">
                  <a:latin typeface="Futura Bk"/>
                </a:rPr>
                <a:t>Disk</a:t>
              </a:r>
              <a:r>
                <a:rPr lang="fr-FR" sz="1000" dirty="0" smtClean="0">
                  <a:latin typeface="Futura Bk"/>
                </a:rPr>
                <a:t> 30GB</a:t>
              </a:r>
              <a:endParaRPr lang="en-IE" sz="1000" kern="1200" dirty="0">
                <a:latin typeface="Futura Bk"/>
                <a:ea typeface="+mn-ea"/>
                <a:cs typeface="+mn-cs"/>
              </a:endParaRPr>
            </a:p>
          </p:txBody>
        </p:sp>
      </p:grpSp>
      <p:cxnSp>
        <p:nvCxnSpPr>
          <p:cNvPr id="147" name="Straight Connector 146"/>
          <p:cNvCxnSpPr/>
          <p:nvPr/>
        </p:nvCxnSpPr>
        <p:spPr bwMode="auto">
          <a:xfrm flipV="1">
            <a:off x="6473541" y="33178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2" name="Title 1"/>
          <p:cNvSpPr>
            <a:spLocks noGrp="1"/>
          </p:cNvSpPr>
          <p:nvPr>
            <p:ph type="title"/>
          </p:nvPr>
        </p:nvSpPr>
        <p:spPr/>
        <p:txBody>
          <a:bodyPr/>
          <a:lstStyle/>
          <a:p>
            <a:r>
              <a:rPr lang="en-US" dirty="0" smtClean="0">
                <a:latin typeface="+mn-lt"/>
              </a:rPr>
              <a:t>Hyper-V Geo Cluster with Exchange</a:t>
            </a:r>
            <a:br>
              <a:rPr lang="en-US" dirty="0" smtClean="0">
                <a:latin typeface="+mn-lt"/>
              </a:rPr>
            </a:br>
            <a:endParaRPr lang="en-IE" dirty="0">
              <a:latin typeface="+mn-lt"/>
            </a:endParaRPr>
          </a:p>
        </p:txBody>
      </p:sp>
      <p:sp>
        <p:nvSpPr>
          <p:cNvPr id="104" name="TextBox 103"/>
          <p:cNvSpPr txBox="1"/>
          <p:nvPr/>
        </p:nvSpPr>
        <p:spPr>
          <a:xfrm flipH="1">
            <a:off x="7471788" y="4373874"/>
            <a:ext cx="1785951"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accent4"/>
                </a:solidFill>
                <a:latin typeface="Futura Bk"/>
              </a:rPr>
              <a:t>LAN</a:t>
            </a:r>
            <a:endParaRPr lang="en-IE" sz="1600" kern="1200" dirty="0">
              <a:solidFill>
                <a:schemeClr val="accent4"/>
              </a:solidFill>
              <a:latin typeface="Futura Bk"/>
              <a:ea typeface="+mn-ea"/>
              <a:cs typeface="+mn-cs"/>
            </a:endParaRPr>
          </a:p>
        </p:txBody>
      </p:sp>
      <p:cxnSp>
        <p:nvCxnSpPr>
          <p:cNvPr id="66" name="Straight Connector 65"/>
          <p:cNvCxnSpPr/>
          <p:nvPr/>
        </p:nvCxnSpPr>
        <p:spPr bwMode="auto">
          <a:xfrm flipV="1">
            <a:off x="6674293" y="4239086"/>
            <a:ext cx="1996619" cy="1152637"/>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75" name="Straight Connector 74"/>
          <p:cNvCxnSpPr/>
          <p:nvPr/>
        </p:nvCxnSpPr>
        <p:spPr bwMode="auto">
          <a:xfrm>
            <a:off x="7042046" y="5173289"/>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62" name="Round Diagonal Corner Rectangle 61"/>
          <p:cNvSpPr/>
          <p:nvPr/>
        </p:nvSpPr>
        <p:spPr bwMode="auto">
          <a:xfrm>
            <a:off x="6158661" y="5259191"/>
            <a:ext cx="1890924" cy="883329"/>
          </a:xfrm>
          <a:prstGeom prst="round2DiagRect">
            <a:avLst>
              <a:gd name="adj1" fmla="val 22797"/>
              <a:gd name="adj2" fmla="val 4805"/>
            </a:avLst>
          </a:prstGeom>
          <a:solidFill>
            <a:schemeClr val="accent6">
              <a:lumMod val="40000"/>
              <a:lumOff val="60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IE">
              <a:solidFill>
                <a:schemeClr val="tx1"/>
              </a:solidFill>
            </a:endParaRPr>
          </a:p>
        </p:txBody>
      </p:sp>
      <p:sp>
        <p:nvSpPr>
          <p:cNvPr id="65" name="TextBox 64"/>
          <p:cNvSpPr txBox="1"/>
          <p:nvPr/>
        </p:nvSpPr>
        <p:spPr>
          <a:xfrm flipH="1">
            <a:off x="5171189" y="5884515"/>
            <a:ext cx="1785951" cy="338554"/>
          </a:xfrm>
          <a:prstGeom prst="rect">
            <a:avLst/>
          </a:prstGeom>
          <a:noFill/>
          <a:scene3d>
            <a:camera prst="isometricTopUp"/>
            <a:lightRig rig="threePt" dir="t"/>
          </a:scene3d>
        </p:spPr>
        <p:txBody>
          <a:bodyPr wrap="square">
            <a:spAutoFit/>
          </a:bodyPr>
          <a:lstStyle/>
          <a:p>
            <a:pPr algn="ctr" rtl="0">
              <a:defRPr/>
            </a:pPr>
            <a:r>
              <a:rPr lang="fr-FR" sz="1600" dirty="0" smtClean="0">
                <a:latin typeface="Futura Bk"/>
              </a:rPr>
              <a:t>Command </a:t>
            </a:r>
            <a:r>
              <a:rPr lang="fr-FR" sz="1600" dirty="0" err="1" smtClean="0">
                <a:solidFill>
                  <a:schemeClr val="tx1">
                    <a:lumMod val="50000"/>
                  </a:schemeClr>
                </a:solidFill>
                <a:latin typeface="Futura Bk"/>
              </a:rPr>
              <a:t>View</a:t>
            </a:r>
            <a:endParaRPr lang="en-IE" sz="1600" kern="1200" dirty="0">
              <a:solidFill>
                <a:schemeClr val="tx1">
                  <a:lumMod val="50000"/>
                </a:schemeClr>
              </a:solidFill>
              <a:latin typeface="Futura Bk"/>
              <a:ea typeface="+mn-ea"/>
              <a:cs typeface="+mn-cs"/>
            </a:endParaRPr>
          </a:p>
        </p:txBody>
      </p:sp>
      <p:sp>
        <p:nvSpPr>
          <p:cNvPr id="76" name="TextBox 75"/>
          <p:cNvSpPr txBox="1"/>
          <p:nvPr/>
        </p:nvSpPr>
        <p:spPr>
          <a:xfrm flipH="1">
            <a:off x="7186198" y="5173869"/>
            <a:ext cx="1437839"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bg2"/>
                </a:solidFill>
                <a:latin typeface="Futura Bk"/>
              </a:rPr>
              <a:t>SC</a:t>
            </a:r>
            <a:r>
              <a:rPr lang="fr-FR" sz="1600" dirty="0" smtClean="0">
                <a:latin typeface="Futura Bk"/>
              </a:rPr>
              <a:t>VMM</a:t>
            </a:r>
            <a:endParaRPr lang="en-IE" sz="1600" kern="1200" dirty="0">
              <a:latin typeface="Futura Bk"/>
              <a:ea typeface="+mn-ea"/>
              <a:cs typeface="+mn-cs"/>
            </a:endParaRPr>
          </a:p>
        </p:txBody>
      </p:sp>
      <p:cxnSp>
        <p:nvCxnSpPr>
          <p:cNvPr id="53" name="Straight Connector 52"/>
          <p:cNvCxnSpPr/>
          <p:nvPr/>
        </p:nvCxnSpPr>
        <p:spPr bwMode="auto">
          <a:xfrm flipV="1">
            <a:off x="3480497" y="1405366"/>
            <a:ext cx="350058" cy="194907"/>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74" name="TextBox 73"/>
          <p:cNvSpPr txBox="1"/>
          <p:nvPr/>
        </p:nvSpPr>
        <p:spPr>
          <a:xfrm flipH="1">
            <a:off x="7137758" y="3832962"/>
            <a:ext cx="2682241" cy="338554"/>
          </a:xfrm>
          <a:prstGeom prst="rect">
            <a:avLst/>
          </a:prstGeom>
          <a:noFill/>
          <a:scene3d>
            <a:camera prst="isometricBottomDown"/>
            <a:lightRig rig="threePt" dir="t"/>
          </a:scene3d>
        </p:spPr>
        <p:txBody>
          <a:bodyPr wrap="square">
            <a:spAutoFit/>
          </a:bodyPr>
          <a:lstStyle/>
          <a:p>
            <a:pPr algn="ctr" rtl="0">
              <a:defRPr/>
            </a:pPr>
            <a:r>
              <a:rPr lang="fr-FR" sz="1600" dirty="0" smtClean="0">
                <a:solidFill>
                  <a:schemeClr val="accent4"/>
                </a:solidFill>
                <a:latin typeface="Futura Bk"/>
              </a:rPr>
              <a:t>Virtual network</a:t>
            </a:r>
            <a:endParaRPr lang="en-IE" sz="1600" kern="1200" dirty="0">
              <a:solidFill>
                <a:schemeClr val="accent4"/>
              </a:solidFill>
              <a:latin typeface="Futura Bk"/>
              <a:ea typeface="+mn-ea"/>
              <a:cs typeface="+mn-cs"/>
            </a:endParaRPr>
          </a:p>
        </p:txBody>
      </p:sp>
      <p:cxnSp>
        <p:nvCxnSpPr>
          <p:cNvPr id="55" name="Straight Connector 54"/>
          <p:cNvCxnSpPr/>
          <p:nvPr/>
        </p:nvCxnSpPr>
        <p:spPr bwMode="auto">
          <a:xfrm flipV="1">
            <a:off x="3617980" y="1668881"/>
            <a:ext cx="668742" cy="392291"/>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97" name="Round Diagonal Corner Rectangle 96"/>
          <p:cNvSpPr/>
          <p:nvPr/>
        </p:nvSpPr>
        <p:spPr bwMode="auto">
          <a:xfrm>
            <a:off x="771256" y="2798938"/>
            <a:ext cx="1816281" cy="1928805"/>
          </a:xfrm>
          <a:prstGeom prst="round2DiagRect">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98" name="TextBox 97"/>
          <p:cNvSpPr txBox="1"/>
          <p:nvPr/>
        </p:nvSpPr>
        <p:spPr>
          <a:xfrm flipH="1">
            <a:off x="440498" y="3871475"/>
            <a:ext cx="1526992" cy="338554"/>
          </a:xfrm>
          <a:prstGeom prst="rect">
            <a:avLst/>
          </a:prstGeom>
          <a:noFill/>
          <a:scene3d>
            <a:camera prst="isometricBottomDown"/>
            <a:lightRig rig="threePt" dir="t"/>
          </a:scene3d>
        </p:spPr>
        <p:txBody>
          <a:bodyPr wrap="square">
            <a:spAutoFit/>
          </a:bodyPr>
          <a:lstStyle/>
          <a:p>
            <a:pPr algn="ctr" rtl="0">
              <a:defRPr/>
            </a:pPr>
            <a:r>
              <a:rPr lang="en-IE" sz="1600" kern="1200" dirty="0">
                <a:solidFill>
                  <a:srgbClr val="000000"/>
                </a:solidFill>
                <a:latin typeface="Futura Bk"/>
                <a:ea typeface="+mn-ea"/>
                <a:cs typeface="+mn-cs"/>
              </a:rPr>
              <a:t>EVA 4400</a:t>
            </a:r>
          </a:p>
        </p:txBody>
      </p:sp>
      <p:sp>
        <p:nvSpPr>
          <p:cNvPr id="99" name="Pie 98"/>
          <p:cNvSpPr/>
          <p:nvPr/>
        </p:nvSpPr>
        <p:spPr bwMode="auto">
          <a:xfrm>
            <a:off x="1334440" y="3382390"/>
            <a:ext cx="901646" cy="825598"/>
          </a:xfrm>
          <a:prstGeom prst="pie">
            <a:avLst>
              <a:gd name="adj1" fmla="val 0"/>
              <a:gd name="adj2" fmla="val 11120187"/>
            </a:avLst>
          </a:prstGeom>
          <a:solidFill>
            <a:schemeClr val="bg1">
              <a:lumMod val="50000"/>
            </a:schemeClr>
          </a:solidFill>
          <a:ln w="19050" cap="flat" cmpd="sng" algn="ctr">
            <a:noFill/>
            <a:prstDash val="solid"/>
            <a:round/>
            <a:headEnd type="none" w="med" len="med"/>
            <a:tailEnd type="none" w="med" len="med"/>
          </a:ln>
          <a:effectLst>
            <a:softEdge rad="63500"/>
          </a:effectLst>
          <a:scene3d>
            <a:camera prst="isometricTopUp"/>
            <a:lightRig rig="threePt" dir="t"/>
          </a:scene3d>
        </p:spPr>
        <p:txBody>
          <a:bodyPr vert="horz" wrap="square" lIns="91440" tIns="45720" rIns="91440" bIns="45720" numCol="1" rtlCol="0" anchor="t" anchorCtr="0" compatLnSpc="1">
            <a:prstTxWarp prst="textNoShape">
              <a:avLst/>
            </a:prstTxWarp>
            <a:noAutofit/>
          </a:bodyPr>
          <a:lstStyle/>
          <a:p>
            <a:pPr algn="l" rtl="0" fontAlgn="base">
              <a:spcBef>
                <a:spcPct val="50000"/>
              </a:spcBef>
              <a:spcAft>
                <a:spcPct val="0"/>
              </a:spcAft>
            </a:pPr>
            <a:endParaRPr lang="en-IE" sz="800" kern="1200">
              <a:solidFill>
                <a:srgbClr val="000000"/>
              </a:solidFill>
              <a:latin typeface="Futura Bk" pitchFamily="34" charset="0"/>
              <a:ea typeface="+mn-ea"/>
              <a:cs typeface="+mn-cs"/>
            </a:endParaRPr>
          </a:p>
        </p:txBody>
      </p:sp>
      <p:cxnSp>
        <p:nvCxnSpPr>
          <p:cNvPr id="50" name="Straight Connector 118"/>
          <p:cNvCxnSpPr>
            <a:cxnSpLocks noChangeShapeType="1"/>
          </p:cNvCxnSpPr>
          <p:nvPr/>
        </p:nvCxnSpPr>
        <p:spPr bwMode="auto">
          <a:xfrm flipV="1">
            <a:off x="2233371" y="2380928"/>
            <a:ext cx="646997" cy="353035"/>
          </a:xfrm>
          <a:prstGeom prst="line">
            <a:avLst/>
          </a:prstGeom>
          <a:noFill/>
          <a:ln w="19050" algn="ctr">
            <a:solidFill>
              <a:srgbClr val="FFC000"/>
            </a:solidFill>
            <a:round/>
            <a:headEnd/>
            <a:tailEnd/>
          </a:ln>
          <a:effectLst/>
        </p:spPr>
      </p:cxnSp>
      <p:cxnSp>
        <p:nvCxnSpPr>
          <p:cNvPr id="78" name="Straight Connector 113"/>
          <p:cNvCxnSpPr>
            <a:cxnSpLocks noChangeShapeType="1"/>
          </p:cNvCxnSpPr>
          <p:nvPr/>
        </p:nvCxnSpPr>
        <p:spPr bwMode="auto">
          <a:xfrm flipV="1">
            <a:off x="2028483" y="2928274"/>
            <a:ext cx="741501" cy="440648"/>
          </a:xfrm>
          <a:prstGeom prst="line">
            <a:avLst/>
          </a:prstGeom>
          <a:noFill/>
          <a:ln w="19050" algn="ctr">
            <a:solidFill>
              <a:srgbClr val="FFC000"/>
            </a:solidFill>
            <a:round/>
            <a:headEnd/>
            <a:tailEnd/>
          </a:ln>
          <a:effectLst/>
        </p:spPr>
      </p:cxnSp>
      <p:cxnSp>
        <p:nvCxnSpPr>
          <p:cNvPr id="49" name="Straight Connector 113"/>
          <p:cNvCxnSpPr>
            <a:cxnSpLocks noChangeShapeType="1"/>
          </p:cNvCxnSpPr>
          <p:nvPr/>
        </p:nvCxnSpPr>
        <p:spPr bwMode="auto">
          <a:xfrm flipV="1">
            <a:off x="2728870" y="2564580"/>
            <a:ext cx="729575" cy="428015"/>
          </a:xfrm>
          <a:prstGeom prst="line">
            <a:avLst/>
          </a:prstGeom>
          <a:noFill/>
          <a:ln w="19050" algn="ctr">
            <a:solidFill>
              <a:srgbClr val="FFC000"/>
            </a:solidFill>
            <a:round/>
            <a:headEnd/>
            <a:tailEnd/>
          </a:ln>
          <a:effectLst/>
        </p:spPr>
      </p:cxnSp>
      <p:cxnSp>
        <p:nvCxnSpPr>
          <p:cNvPr id="69" name="Straight Connector 68"/>
          <p:cNvCxnSpPr/>
          <p:nvPr/>
        </p:nvCxnSpPr>
        <p:spPr bwMode="auto">
          <a:xfrm>
            <a:off x="3213209" y="1054294"/>
            <a:ext cx="1341711" cy="774506"/>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77" name="Straight Connector 116"/>
          <p:cNvCxnSpPr>
            <a:cxnSpLocks noChangeShapeType="1"/>
          </p:cNvCxnSpPr>
          <p:nvPr/>
        </p:nvCxnSpPr>
        <p:spPr bwMode="auto">
          <a:xfrm rot="10800000">
            <a:off x="5420715" y="4737816"/>
            <a:ext cx="1526531" cy="973231"/>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graphicFrame>
        <p:nvGraphicFramePr>
          <p:cNvPr id="82" name="Object 32"/>
          <p:cNvGraphicFramePr>
            <a:graphicFrameLocks noChangeAspect="1"/>
          </p:cNvGraphicFramePr>
          <p:nvPr/>
        </p:nvGraphicFramePr>
        <p:xfrm>
          <a:off x="2799529" y="1464811"/>
          <a:ext cx="795816" cy="1021047"/>
        </p:xfrm>
        <a:graphic>
          <a:graphicData uri="http://schemas.openxmlformats.org/presentationml/2006/ole">
            <p:oleObj spid="_x0000_s92163" name="Visio" r:id="rId5" imgW="741807" imgH="947725" progId="">
              <p:embed/>
            </p:oleObj>
          </a:graphicData>
        </a:graphic>
      </p:graphicFrame>
      <p:graphicFrame>
        <p:nvGraphicFramePr>
          <p:cNvPr id="4103" name="Object 7"/>
          <p:cNvGraphicFramePr>
            <a:graphicFrameLocks noChangeAspect="1"/>
          </p:cNvGraphicFramePr>
          <p:nvPr/>
        </p:nvGraphicFramePr>
        <p:xfrm>
          <a:off x="3268522" y="1732891"/>
          <a:ext cx="795337" cy="1022350"/>
        </p:xfrm>
        <a:graphic>
          <a:graphicData uri="http://schemas.openxmlformats.org/presentationml/2006/ole">
            <p:oleObj spid="_x0000_s92164" name="Visio" r:id="rId6" imgW="741807" imgH="947725" progId="">
              <p:embed/>
            </p:oleObj>
          </a:graphicData>
        </a:graphic>
      </p:graphicFrame>
      <p:cxnSp>
        <p:nvCxnSpPr>
          <p:cNvPr id="148" name="Straight Connector 147"/>
          <p:cNvCxnSpPr/>
          <p:nvPr/>
        </p:nvCxnSpPr>
        <p:spPr bwMode="auto">
          <a:xfrm flipV="1">
            <a:off x="7191459" y="3711858"/>
            <a:ext cx="568681" cy="333595"/>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149" name="Round Diagonal Corner Rectangle 148"/>
          <p:cNvSpPr/>
          <p:nvPr/>
        </p:nvSpPr>
        <p:spPr bwMode="auto">
          <a:xfrm>
            <a:off x="3579678" y="4434704"/>
            <a:ext cx="1816281" cy="1928805"/>
          </a:xfrm>
          <a:prstGeom prst="round2DiagRect">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150" name="TextBox 149"/>
          <p:cNvSpPr txBox="1"/>
          <p:nvPr/>
        </p:nvSpPr>
        <p:spPr>
          <a:xfrm flipH="1">
            <a:off x="3222025" y="5507241"/>
            <a:ext cx="1526992" cy="338554"/>
          </a:xfrm>
          <a:prstGeom prst="rect">
            <a:avLst/>
          </a:prstGeom>
          <a:noFill/>
          <a:scene3d>
            <a:camera prst="isometricBottomDown"/>
            <a:lightRig rig="threePt" dir="t"/>
          </a:scene3d>
        </p:spPr>
        <p:txBody>
          <a:bodyPr wrap="square">
            <a:spAutoFit/>
          </a:bodyPr>
          <a:lstStyle/>
          <a:p>
            <a:pPr algn="ctr" rtl="0">
              <a:defRPr/>
            </a:pPr>
            <a:r>
              <a:rPr lang="en-IE" sz="1600" kern="1200" dirty="0">
                <a:solidFill>
                  <a:srgbClr val="000000"/>
                </a:solidFill>
                <a:latin typeface="Futura Bk"/>
                <a:ea typeface="+mn-ea"/>
                <a:cs typeface="+mn-cs"/>
              </a:rPr>
              <a:t>EVA 4400</a:t>
            </a:r>
          </a:p>
        </p:txBody>
      </p:sp>
      <p:sp>
        <p:nvSpPr>
          <p:cNvPr id="151" name="Pie 150"/>
          <p:cNvSpPr/>
          <p:nvPr/>
        </p:nvSpPr>
        <p:spPr bwMode="auto">
          <a:xfrm>
            <a:off x="4152600" y="5018162"/>
            <a:ext cx="901646" cy="825598"/>
          </a:xfrm>
          <a:prstGeom prst="pie">
            <a:avLst>
              <a:gd name="adj1" fmla="val 0"/>
              <a:gd name="adj2" fmla="val 11120187"/>
            </a:avLst>
          </a:prstGeom>
          <a:solidFill>
            <a:schemeClr val="bg1">
              <a:lumMod val="50000"/>
            </a:schemeClr>
          </a:solidFill>
          <a:ln w="19050" cap="flat" cmpd="sng" algn="ctr">
            <a:noFill/>
            <a:prstDash val="solid"/>
            <a:round/>
            <a:headEnd type="none" w="med" len="med"/>
            <a:tailEnd type="none" w="med" len="med"/>
          </a:ln>
          <a:effectLst>
            <a:softEdge rad="63500"/>
          </a:effectLst>
          <a:scene3d>
            <a:camera prst="isometricTopUp"/>
            <a:lightRig rig="threePt" dir="t"/>
          </a:scene3d>
        </p:spPr>
        <p:txBody>
          <a:bodyPr vert="horz" wrap="square" lIns="91440" tIns="45720" rIns="91440" bIns="45720" numCol="1" rtlCol="0" anchor="t" anchorCtr="0" compatLnSpc="1">
            <a:prstTxWarp prst="textNoShape">
              <a:avLst/>
            </a:prstTxWarp>
            <a:noAutofit/>
          </a:bodyPr>
          <a:lstStyle/>
          <a:p>
            <a:pPr algn="l" rtl="0" fontAlgn="base">
              <a:spcBef>
                <a:spcPct val="50000"/>
              </a:spcBef>
              <a:spcAft>
                <a:spcPct val="0"/>
              </a:spcAft>
            </a:pPr>
            <a:endParaRPr lang="en-IE" sz="800" kern="1200">
              <a:solidFill>
                <a:srgbClr val="000000"/>
              </a:solidFill>
              <a:latin typeface="Futura Bk" pitchFamily="34" charset="0"/>
              <a:ea typeface="+mn-ea"/>
              <a:cs typeface="+mn-cs"/>
            </a:endParaRPr>
          </a:p>
        </p:txBody>
      </p:sp>
      <p:cxnSp>
        <p:nvCxnSpPr>
          <p:cNvPr id="152" name="Straight Connector 118"/>
          <p:cNvCxnSpPr>
            <a:cxnSpLocks noChangeShapeType="1"/>
          </p:cNvCxnSpPr>
          <p:nvPr/>
        </p:nvCxnSpPr>
        <p:spPr bwMode="auto">
          <a:xfrm flipV="1">
            <a:off x="4701326" y="3715139"/>
            <a:ext cx="646997" cy="353035"/>
          </a:xfrm>
          <a:prstGeom prst="line">
            <a:avLst/>
          </a:prstGeom>
          <a:noFill/>
          <a:ln w="19050" algn="ctr">
            <a:solidFill>
              <a:srgbClr val="FFC000"/>
            </a:solidFill>
            <a:round/>
            <a:headEnd/>
            <a:tailEnd/>
          </a:ln>
          <a:effectLst/>
        </p:spPr>
      </p:cxnSp>
      <p:cxnSp>
        <p:nvCxnSpPr>
          <p:cNvPr id="153" name="Straight Connector 116"/>
          <p:cNvCxnSpPr>
            <a:cxnSpLocks noChangeShapeType="1"/>
          </p:cNvCxnSpPr>
          <p:nvPr/>
        </p:nvCxnSpPr>
        <p:spPr bwMode="auto">
          <a:xfrm rot="10800000">
            <a:off x="5034176" y="4362110"/>
            <a:ext cx="872494" cy="557309"/>
          </a:xfrm>
          <a:prstGeom prst="line">
            <a:avLst/>
          </a:prstGeom>
          <a:noFill/>
          <a:ln w="19050" algn="ctr">
            <a:solidFill>
              <a:srgbClr val="FFC000"/>
            </a:solidFill>
            <a:round/>
            <a:headEnd/>
            <a:tailEnd/>
          </a:ln>
          <a:effectLst/>
        </p:spPr>
      </p:cxnSp>
      <p:cxnSp>
        <p:nvCxnSpPr>
          <p:cNvPr id="154" name="Straight Connector 113"/>
          <p:cNvCxnSpPr>
            <a:cxnSpLocks noChangeShapeType="1"/>
          </p:cNvCxnSpPr>
          <p:nvPr/>
        </p:nvCxnSpPr>
        <p:spPr bwMode="auto">
          <a:xfrm flipV="1">
            <a:off x="4849493" y="4564040"/>
            <a:ext cx="728913" cy="433167"/>
          </a:xfrm>
          <a:prstGeom prst="line">
            <a:avLst/>
          </a:prstGeom>
          <a:noFill/>
          <a:ln w="19050" algn="ctr">
            <a:solidFill>
              <a:srgbClr val="FFC000"/>
            </a:solidFill>
            <a:round/>
            <a:headEnd/>
            <a:tailEnd/>
          </a:ln>
          <a:effectLst/>
        </p:spPr>
      </p:cxnSp>
      <p:cxnSp>
        <p:nvCxnSpPr>
          <p:cNvPr id="155" name="Straight Connector 113"/>
          <p:cNvCxnSpPr>
            <a:cxnSpLocks noChangeShapeType="1"/>
          </p:cNvCxnSpPr>
          <p:nvPr/>
        </p:nvCxnSpPr>
        <p:spPr bwMode="auto">
          <a:xfrm flipV="1">
            <a:off x="5896998" y="4446629"/>
            <a:ext cx="814422" cy="474280"/>
          </a:xfrm>
          <a:prstGeom prst="line">
            <a:avLst/>
          </a:prstGeom>
          <a:noFill/>
          <a:ln w="19050" algn="ctr">
            <a:solidFill>
              <a:srgbClr val="FFC000"/>
            </a:solidFill>
            <a:round/>
            <a:headEnd/>
            <a:tailEnd/>
          </a:ln>
          <a:effectLst/>
        </p:spPr>
      </p:cxnSp>
      <p:cxnSp>
        <p:nvCxnSpPr>
          <p:cNvPr id="187" name="Straight Connector 186"/>
          <p:cNvCxnSpPr/>
          <p:nvPr/>
        </p:nvCxnSpPr>
        <p:spPr bwMode="auto">
          <a:xfrm>
            <a:off x="6000548" y="4026030"/>
            <a:ext cx="553078" cy="327875"/>
          </a:xfrm>
          <a:prstGeom prst="line">
            <a:avLst/>
          </a:prstGeom>
          <a:noFill/>
          <a:ln w="19050" cap="flat" cmpd="sng" algn="ctr">
            <a:solidFill>
              <a:srgbClr val="FF0000"/>
            </a:solidFill>
            <a:prstDash val="solid"/>
            <a:round/>
            <a:headEnd type="none" w="med" len="med"/>
            <a:tailEnd type="none" w="med" len="med"/>
          </a:ln>
          <a:effectLst/>
        </p:spPr>
      </p:cxnSp>
      <p:sp>
        <p:nvSpPr>
          <p:cNvPr id="188" name="TextBox 187"/>
          <p:cNvSpPr txBox="1"/>
          <p:nvPr/>
        </p:nvSpPr>
        <p:spPr>
          <a:xfrm flipH="1">
            <a:off x="3530093" y="2936700"/>
            <a:ext cx="1722794" cy="338554"/>
          </a:xfrm>
          <a:prstGeom prst="rect">
            <a:avLst/>
          </a:prstGeom>
          <a:noFill/>
          <a:scene3d>
            <a:camera prst="isometricBottomDown"/>
            <a:lightRig rig="threePt" dir="t"/>
          </a:scene3d>
        </p:spPr>
        <p:txBody>
          <a:bodyPr wrap="square">
            <a:spAutoFit/>
          </a:bodyPr>
          <a:lstStyle/>
          <a:p>
            <a:pPr algn="ctr" rtl="0">
              <a:defRPr/>
            </a:pPr>
            <a:r>
              <a:rPr lang="fr-FR" sz="1600" dirty="0" err="1" smtClean="0">
                <a:solidFill>
                  <a:srgbClr val="FF0000"/>
                </a:solidFill>
                <a:latin typeface="Futura Bk"/>
              </a:rPr>
              <a:t>LiveMigration</a:t>
            </a:r>
            <a:endParaRPr lang="en-IE" sz="1600" kern="1200" dirty="0">
              <a:solidFill>
                <a:srgbClr val="FF0000"/>
              </a:solidFill>
              <a:latin typeface="Futura Bk"/>
              <a:ea typeface="+mn-ea"/>
              <a:cs typeface="+mn-cs"/>
            </a:endParaRPr>
          </a:p>
        </p:txBody>
      </p:sp>
      <p:cxnSp>
        <p:nvCxnSpPr>
          <p:cNvPr id="189" name="Straight Connector 188"/>
          <p:cNvCxnSpPr/>
          <p:nvPr/>
        </p:nvCxnSpPr>
        <p:spPr bwMode="auto">
          <a:xfrm>
            <a:off x="3729977" y="2535396"/>
            <a:ext cx="1430091" cy="846306"/>
          </a:xfrm>
          <a:prstGeom prst="line">
            <a:avLst/>
          </a:prstGeom>
          <a:noFill/>
          <a:ln w="19050" cap="flat" cmpd="sng" algn="ctr">
            <a:solidFill>
              <a:srgbClr val="FF0000"/>
            </a:solidFill>
            <a:prstDash val="solid"/>
            <a:round/>
            <a:headEnd type="none" w="med" len="med"/>
            <a:tailEnd type="none" w="med" len="med"/>
          </a:ln>
          <a:effectLst/>
        </p:spPr>
      </p:cxnSp>
      <p:cxnSp>
        <p:nvCxnSpPr>
          <p:cNvPr id="200" name="Straight Connector 199"/>
          <p:cNvCxnSpPr/>
          <p:nvPr/>
        </p:nvCxnSpPr>
        <p:spPr bwMode="auto">
          <a:xfrm>
            <a:off x="6683761" y="5386010"/>
            <a:ext cx="305216" cy="19076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205" name="Straight Connector 204"/>
          <p:cNvCxnSpPr/>
          <p:nvPr/>
        </p:nvCxnSpPr>
        <p:spPr bwMode="auto">
          <a:xfrm flipV="1">
            <a:off x="1575755" y="1188490"/>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207" name="Round Diagonal Corner Rectangle 206"/>
          <p:cNvSpPr/>
          <p:nvPr/>
        </p:nvSpPr>
        <p:spPr bwMode="auto">
          <a:xfrm>
            <a:off x="456627" y="1488621"/>
            <a:ext cx="1890924" cy="883329"/>
          </a:xfrm>
          <a:prstGeom prst="round2DiagRect">
            <a:avLst>
              <a:gd name="adj1" fmla="val 22797"/>
              <a:gd name="adj2" fmla="val 4805"/>
            </a:avLst>
          </a:prstGeom>
          <a:solidFill>
            <a:schemeClr val="accent6">
              <a:lumMod val="40000"/>
              <a:lumOff val="60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IE">
              <a:solidFill>
                <a:schemeClr val="tx1"/>
              </a:solidFill>
            </a:endParaRPr>
          </a:p>
        </p:txBody>
      </p:sp>
      <p:sp>
        <p:nvSpPr>
          <p:cNvPr id="208" name="TextBox 207"/>
          <p:cNvSpPr txBox="1"/>
          <p:nvPr/>
        </p:nvSpPr>
        <p:spPr>
          <a:xfrm flipH="1">
            <a:off x="-105119" y="1439494"/>
            <a:ext cx="2230870" cy="338554"/>
          </a:xfrm>
          <a:prstGeom prst="rect">
            <a:avLst/>
          </a:prstGeom>
          <a:noFill/>
          <a:scene3d>
            <a:camera prst="isometricTopUp"/>
            <a:lightRig rig="threePt" dir="t"/>
          </a:scene3d>
        </p:spPr>
        <p:txBody>
          <a:bodyPr wrap="square">
            <a:spAutoFit/>
          </a:bodyPr>
          <a:lstStyle/>
          <a:p>
            <a:pPr algn="ctr" rtl="0">
              <a:defRPr/>
            </a:pPr>
            <a:r>
              <a:rPr lang="fr-FR" sz="1600" dirty="0" smtClean="0">
                <a:latin typeface="Futura Bk"/>
              </a:rPr>
              <a:t>Command </a:t>
            </a:r>
            <a:r>
              <a:rPr lang="fr-FR" sz="1600" dirty="0" err="1" smtClean="0">
                <a:latin typeface="Futura Bk"/>
              </a:rPr>
              <a:t>View</a:t>
            </a:r>
            <a:endParaRPr lang="en-IE" sz="1600" kern="1200" dirty="0">
              <a:latin typeface="Futura Bk"/>
              <a:ea typeface="+mn-ea"/>
              <a:cs typeface="+mn-cs"/>
            </a:endParaRPr>
          </a:p>
        </p:txBody>
      </p:sp>
      <p:sp>
        <p:nvSpPr>
          <p:cNvPr id="209" name="TextBox 208"/>
          <p:cNvSpPr txBox="1"/>
          <p:nvPr/>
        </p:nvSpPr>
        <p:spPr>
          <a:xfrm flipH="1">
            <a:off x="1470411" y="1376444"/>
            <a:ext cx="1437839"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bg2"/>
                </a:solidFill>
                <a:latin typeface="Futura Bk"/>
              </a:rPr>
              <a:t>SC</a:t>
            </a:r>
            <a:r>
              <a:rPr lang="fr-FR" sz="1600" dirty="0" smtClean="0">
                <a:latin typeface="Futura Bk"/>
              </a:rPr>
              <a:t>VMM</a:t>
            </a:r>
            <a:endParaRPr lang="en-IE" sz="1600" kern="1200" dirty="0">
              <a:latin typeface="Futura Bk"/>
              <a:ea typeface="+mn-ea"/>
              <a:cs typeface="+mn-cs"/>
            </a:endParaRPr>
          </a:p>
        </p:txBody>
      </p:sp>
      <p:cxnSp>
        <p:nvCxnSpPr>
          <p:cNvPr id="210" name="Straight Connector 116"/>
          <p:cNvCxnSpPr>
            <a:cxnSpLocks noChangeShapeType="1"/>
          </p:cNvCxnSpPr>
          <p:nvPr/>
        </p:nvCxnSpPr>
        <p:spPr bwMode="auto">
          <a:xfrm rot="10800000">
            <a:off x="1079609" y="2064985"/>
            <a:ext cx="1306522" cy="832966"/>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sp>
        <p:nvSpPr>
          <p:cNvPr id="14" name="Cloud 13"/>
          <p:cNvSpPr/>
          <p:nvPr/>
        </p:nvSpPr>
        <p:spPr bwMode="auto">
          <a:xfrm rot="2430089">
            <a:off x="2070186" y="2695009"/>
            <a:ext cx="737274" cy="500838"/>
          </a:xfrm>
          <a:prstGeom prst="cloud">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36" name="TextBox 35"/>
          <p:cNvSpPr txBox="1"/>
          <p:nvPr/>
        </p:nvSpPr>
        <p:spPr>
          <a:xfrm flipH="1">
            <a:off x="1712029" y="2755776"/>
            <a:ext cx="1500198" cy="369332"/>
          </a:xfrm>
          <a:prstGeom prst="rect">
            <a:avLst/>
          </a:prstGeom>
          <a:noFill/>
          <a:scene3d>
            <a:camera prst="isometricBottomDown"/>
            <a:lightRig rig="threePt" dir="t"/>
          </a:scene3d>
        </p:spPr>
        <p:txBody>
          <a:bodyPr wrap="square">
            <a:spAutoFit/>
          </a:bodyPr>
          <a:lstStyle/>
          <a:p>
            <a:pPr algn="ctr" rtl="0">
              <a:defRPr/>
            </a:pPr>
            <a:r>
              <a:rPr lang="en-IE" kern="1200" dirty="0" smtClean="0">
                <a:solidFill>
                  <a:srgbClr val="000000"/>
                </a:solidFill>
              </a:rPr>
              <a:t>SAN</a:t>
            </a:r>
            <a:endParaRPr lang="en-IE" kern="1200" dirty="0">
              <a:solidFill>
                <a:srgbClr val="000000"/>
              </a:solidFill>
            </a:endParaRPr>
          </a:p>
        </p:txBody>
      </p:sp>
      <p:cxnSp>
        <p:nvCxnSpPr>
          <p:cNvPr id="206" name="Straight Connector 205"/>
          <p:cNvCxnSpPr/>
          <p:nvPr/>
        </p:nvCxnSpPr>
        <p:spPr bwMode="auto">
          <a:xfrm>
            <a:off x="1612727" y="1798425"/>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214" name="Straight Connector 213"/>
          <p:cNvCxnSpPr/>
          <p:nvPr/>
        </p:nvCxnSpPr>
        <p:spPr bwMode="auto">
          <a:xfrm>
            <a:off x="1225043" y="2041730"/>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211" name="Picture 12"/>
          <p:cNvPicPr>
            <a:picLocks noChangeAspect="1" noChangeArrowheads="1"/>
          </p:cNvPicPr>
          <p:nvPr/>
        </p:nvPicPr>
        <p:blipFill>
          <a:blip r:embed="rId7" cstate="print"/>
          <a:srcRect/>
          <a:stretch>
            <a:fillRect/>
          </a:stretch>
        </p:blipFill>
        <p:spPr bwMode="auto">
          <a:xfrm flipH="1">
            <a:off x="917171" y="1593477"/>
            <a:ext cx="467047" cy="700571"/>
          </a:xfrm>
          <a:prstGeom prst="rect">
            <a:avLst/>
          </a:prstGeom>
          <a:noFill/>
          <a:ln w="9525">
            <a:noFill/>
            <a:miter lim="800000"/>
            <a:headEnd/>
            <a:tailEnd/>
          </a:ln>
          <a:effectLst/>
        </p:spPr>
      </p:pic>
      <p:pic>
        <p:nvPicPr>
          <p:cNvPr id="212" name="Picture 12"/>
          <p:cNvPicPr>
            <a:picLocks noChangeAspect="1" noChangeArrowheads="1"/>
          </p:cNvPicPr>
          <p:nvPr/>
        </p:nvPicPr>
        <p:blipFill>
          <a:blip r:embed="rId7" cstate="print"/>
          <a:srcRect/>
          <a:stretch>
            <a:fillRect/>
          </a:stretch>
        </p:blipFill>
        <p:spPr bwMode="auto">
          <a:xfrm flipH="1">
            <a:off x="1392300" y="1342466"/>
            <a:ext cx="467047" cy="700571"/>
          </a:xfrm>
          <a:prstGeom prst="rect">
            <a:avLst/>
          </a:prstGeom>
          <a:noFill/>
          <a:ln w="9525">
            <a:noFill/>
            <a:miter lim="800000"/>
            <a:headEnd/>
            <a:tailEnd/>
          </a:ln>
          <a:effectLst/>
        </p:spPr>
      </p:pic>
      <p:sp>
        <p:nvSpPr>
          <p:cNvPr id="217" name="TextBox 216"/>
          <p:cNvSpPr txBox="1"/>
          <p:nvPr/>
        </p:nvSpPr>
        <p:spPr>
          <a:xfrm flipH="1">
            <a:off x="1509242" y="4282873"/>
            <a:ext cx="2880360" cy="646331"/>
          </a:xfrm>
          <a:prstGeom prst="rect">
            <a:avLst/>
          </a:prstGeom>
          <a:noFill/>
          <a:scene3d>
            <a:camera prst="isometricBottomDown"/>
            <a:lightRig rig="threePt" dir="t"/>
          </a:scene3d>
        </p:spPr>
        <p:txBody>
          <a:bodyPr wrap="square">
            <a:spAutoFit/>
          </a:bodyPr>
          <a:lstStyle/>
          <a:p>
            <a:pPr algn="ctr">
              <a:defRPr/>
            </a:pPr>
            <a:r>
              <a:rPr lang="fr-FR" dirty="0" err="1" smtClean="0">
                <a:latin typeface="Futura Bk"/>
              </a:rPr>
              <a:t>Replicate</a:t>
            </a:r>
            <a:r>
              <a:rPr lang="fr-FR" dirty="0" smtClean="0">
                <a:latin typeface="Futura Bk"/>
              </a:rPr>
              <a:t> </a:t>
            </a:r>
          </a:p>
          <a:p>
            <a:pPr algn="ctr">
              <a:defRPr/>
            </a:pPr>
            <a:r>
              <a:rPr lang="fr-FR" dirty="0" err="1" smtClean="0">
                <a:latin typeface="Futura Bk"/>
              </a:rPr>
              <a:t>VHDs</a:t>
            </a:r>
            <a:r>
              <a:rPr lang="fr-FR" dirty="0" smtClean="0">
                <a:latin typeface="Futura Bk"/>
              </a:rPr>
              <a:t> of all </a:t>
            </a:r>
            <a:r>
              <a:rPr lang="fr-FR" dirty="0" err="1" smtClean="0">
                <a:latin typeface="Futura Bk"/>
              </a:rPr>
              <a:t>VMs</a:t>
            </a:r>
            <a:endParaRPr lang="en-IE" dirty="0">
              <a:latin typeface="Futura Bk"/>
            </a:endParaRPr>
          </a:p>
        </p:txBody>
      </p:sp>
      <p:pic>
        <p:nvPicPr>
          <p:cNvPr id="166" name="Picture 5"/>
          <p:cNvPicPr>
            <a:picLocks noChangeAspect="1" noChangeArrowheads="1"/>
          </p:cNvPicPr>
          <p:nvPr/>
        </p:nvPicPr>
        <p:blipFill>
          <a:blip r:embed="rId8"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6367313" y="2137137"/>
            <a:ext cx="353303" cy="469681"/>
          </a:xfrm>
          <a:prstGeom prst="rect">
            <a:avLst/>
          </a:prstGeom>
          <a:noFill/>
          <a:ln w="9525">
            <a:noFill/>
            <a:miter lim="800000"/>
            <a:headEnd/>
            <a:tailEnd/>
          </a:ln>
          <a:effectLst/>
        </p:spPr>
      </p:pic>
      <p:sp>
        <p:nvSpPr>
          <p:cNvPr id="170" name="TextBox 169"/>
          <p:cNvSpPr txBox="1"/>
          <p:nvPr/>
        </p:nvSpPr>
        <p:spPr>
          <a:xfrm flipH="1">
            <a:off x="6653065" y="1648088"/>
            <a:ext cx="2544398" cy="338554"/>
          </a:xfrm>
          <a:prstGeom prst="rect">
            <a:avLst/>
          </a:prstGeom>
          <a:noFill/>
          <a:scene3d>
            <a:camera prst="isometricTopUp"/>
            <a:lightRig rig="threePt" dir="t"/>
          </a:scene3d>
        </p:spPr>
        <p:txBody>
          <a:bodyPr wrap="square">
            <a:spAutoFit/>
          </a:bodyPr>
          <a:lstStyle/>
          <a:p>
            <a:pPr rtl="0">
              <a:defRPr/>
            </a:pPr>
            <a:r>
              <a:rPr lang="fr-FR" sz="1600" dirty="0" smtClean="0">
                <a:latin typeface="Futura Bk"/>
              </a:rPr>
              <a:t>Hub Transport server</a:t>
            </a:r>
            <a:endParaRPr lang="en-IE" sz="1600" kern="1200" dirty="0">
              <a:latin typeface="Futura Bk"/>
              <a:ea typeface="+mn-ea"/>
              <a:cs typeface="+mn-cs"/>
            </a:endParaRPr>
          </a:p>
        </p:txBody>
      </p:sp>
      <p:sp>
        <p:nvSpPr>
          <p:cNvPr id="171" name="TextBox 170"/>
          <p:cNvSpPr txBox="1"/>
          <p:nvPr/>
        </p:nvSpPr>
        <p:spPr>
          <a:xfrm flipH="1">
            <a:off x="6319607" y="1532582"/>
            <a:ext cx="2223624" cy="338554"/>
          </a:xfrm>
          <a:prstGeom prst="rect">
            <a:avLst/>
          </a:prstGeom>
          <a:noFill/>
          <a:scene3d>
            <a:camera prst="isometricTopUp"/>
            <a:lightRig rig="threePt" dir="t"/>
          </a:scene3d>
        </p:spPr>
        <p:txBody>
          <a:bodyPr wrap="square">
            <a:spAutoFit/>
          </a:bodyPr>
          <a:lstStyle/>
          <a:p>
            <a:pPr rtl="0">
              <a:defRPr/>
            </a:pPr>
            <a:r>
              <a:rPr lang="fr-FR" sz="1600" dirty="0" smtClean="0">
                <a:latin typeface="Futura Bk"/>
              </a:rPr>
              <a:t>Client Access server</a:t>
            </a:r>
            <a:endParaRPr lang="en-IE" sz="1600" kern="1200" dirty="0">
              <a:latin typeface="Futura Bk"/>
              <a:ea typeface="+mn-ea"/>
              <a:cs typeface="+mn-cs"/>
            </a:endParaRPr>
          </a:p>
        </p:txBody>
      </p:sp>
      <p:pic>
        <p:nvPicPr>
          <p:cNvPr id="168" name="Picture 6"/>
          <p:cNvPicPr>
            <a:picLocks noChangeAspect="1" noChangeArrowheads="1"/>
          </p:cNvPicPr>
          <p:nvPr/>
        </p:nvPicPr>
        <p:blipFill>
          <a:blip r:embed="rId9" cstate="print">
            <a:duotone>
              <a:schemeClr val="accent1">
                <a:shade val="45000"/>
                <a:satMod val="135000"/>
              </a:schemeClr>
              <a:prstClr val="white"/>
            </a:duotone>
          </a:blip>
          <a:srcRect/>
          <a:stretch>
            <a:fillRect/>
          </a:stretch>
        </p:blipFill>
        <p:spPr bwMode="auto">
          <a:xfrm>
            <a:off x="7081693" y="2494327"/>
            <a:ext cx="353304" cy="533285"/>
          </a:xfrm>
          <a:prstGeom prst="rect">
            <a:avLst/>
          </a:prstGeom>
          <a:noFill/>
          <a:ln w="9525">
            <a:noFill/>
            <a:miter lim="800000"/>
            <a:headEnd/>
            <a:tailEnd/>
          </a:ln>
          <a:effectLst/>
        </p:spPr>
      </p:pic>
      <p:pic>
        <p:nvPicPr>
          <p:cNvPr id="112" name="Picture 74"/>
          <p:cNvPicPr>
            <a:picLocks noChangeAspect="1" noChangeArrowheads="1"/>
          </p:cNvPicPr>
          <p:nvPr/>
        </p:nvPicPr>
        <p:blipFill>
          <a:blip r:embed="rId10" cstate="print"/>
          <a:srcRect/>
          <a:stretch>
            <a:fillRect/>
          </a:stretch>
        </p:blipFill>
        <p:spPr bwMode="auto">
          <a:xfrm>
            <a:off x="7406884" y="2536682"/>
            <a:ext cx="182295" cy="196765"/>
          </a:xfrm>
          <a:prstGeom prst="rect">
            <a:avLst/>
          </a:prstGeom>
          <a:noFill/>
          <a:ln w="9525">
            <a:noFill/>
            <a:miter lim="800000"/>
            <a:headEnd/>
            <a:tailEnd/>
          </a:ln>
        </p:spPr>
      </p:pic>
      <p:pic>
        <p:nvPicPr>
          <p:cNvPr id="113" name="Picture 74"/>
          <p:cNvPicPr>
            <a:picLocks noChangeAspect="1" noChangeArrowheads="1"/>
          </p:cNvPicPr>
          <p:nvPr/>
        </p:nvPicPr>
        <p:blipFill>
          <a:blip r:embed="rId10" cstate="print"/>
          <a:srcRect/>
          <a:stretch>
            <a:fillRect/>
          </a:stretch>
        </p:blipFill>
        <p:spPr bwMode="auto">
          <a:xfrm>
            <a:off x="7607924" y="2543162"/>
            <a:ext cx="308472" cy="332957"/>
          </a:xfrm>
          <a:prstGeom prst="rect">
            <a:avLst/>
          </a:prstGeom>
          <a:noFill/>
          <a:ln w="9525">
            <a:noFill/>
            <a:miter lim="800000"/>
            <a:headEnd/>
            <a:tailEnd/>
          </a:ln>
        </p:spPr>
      </p:pic>
      <p:pic>
        <p:nvPicPr>
          <p:cNvPr id="114" name="Picture 74"/>
          <p:cNvPicPr>
            <a:picLocks noChangeAspect="1" noChangeArrowheads="1"/>
          </p:cNvPicPr>
          <p:nvPr/>
        </p:nvPicPr>
        <p:blipFill>
          <a:blip r:embed="rId10" cstate="print">
            <a:duotone>
              <a:prstClr val="black"/>
              <a:srgbClr val="D9C3A5">
                <a:tint val="50000"/>
                <a:satMod val="180000"/>
              </a:srgbClr>
            </a:duotone>
          </a:blip>
          <a:srcRect/>
          <a:stretch>
            <a:fillRect/>
          </a:stretch>
        </p:blipFill>
        <p:spPr bwMode="auto">
          <a:xfrm>
            <a:off x="6690289" y="2150833"/>
            <a:ext cx="182295" cy="196765"/>
          </a:xfrm>
          <a:prstGeom prst="rect">
            <a:avLst/>
          </a:prstGeom>
          <a:noFill/>
          <a:ln w="9525">
            <a:noFill/>
            <a:miter lim="800000"/>
            <a:headEnd/>
            <a:tailEnd/>
          </a:ln>
        </p:spPr>
      </p:pic>
      <p:sp>
        <p:nvSpPr>
          <p:cNvPr id="125" name="TextBox 124"/>
          <p:cNvSpPr txBox="1"/>
          <p:nvPr/>
        </p:nvSpPr>
        <p:spPr>
          <a:xfrm flipH="1">
            <a:off x="1972923" y="3715420"/>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latin typeface="Futura Bk"/>
              </a:rPr>
              <a:t>DR Group 003</a:t>
            </a:r>
            <a:endParaRPr lang="en-IE" sz="1400" dirty="0">
              <a:latin typeface="Futura Bk"/>
            </a:endParaRPr>
          </a:p>
        </p:txBody>
      </p:sp>
      <p:sp>
        <p:nvSpPr>
          <p:cNvPr id="126" name="TextBox 125"/>
          <p:cNvSpPr txBox="1"/>
          <p:nvPr/>
        </p:nvSpPr>
        <p:spPr>
          <a:xfrm flipH="1">
            <a:off x="1912587" y="3956332"/>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latin typeface="Futura Bk"/>
              </a:rPr>
              <a:t>DR Group 002</a:t>
            </a:r>
            <a:endParaRPr lang="en-IE" sz="1400" dirty="0">
              <a:latin typeface="Futura Bk"/>
            </a:endParaRPr>
          </a:p>
        </p:txBody>
      </p:sp>
      <p:sp>
        <p:nvSpPr>
          <p:cNvPr id="127" name="TextBox 126"/>
          <p:cNvSpPr txBox="1"/>
          <p:nvPr/>
        </p:nvSpPr>
        <p:spPr>
          <a:xfrm flipH="1">
            <a:off x="1842203" y="4187196"/>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solidFill>
                  <a:srgbClr val="FF0000"/>
                </a:solidFill>
                <a:latin typeface="Futura Bk"/>
              </a:rPr>
              <a:t>DR Group 001</a:t>
            </a:r>
            <a:endParaRPr lang="en-IE" sz="1400" dirty="0">
              <a:solidFill>
                <a:srgbClr val="FF0000"/>
              </a:solidFill>
              <a:latin typeface="Futura Bk"/>
            </a:endParaRPr>
          </a:p>
        </p:txBody>
      </p:sp>
      <p:cxnSp>
        <p:nvCxnSpPr>
          <p:cNvPr id="123" name="Straight Connector 118"/>
          <p:cNvCxnSpPr>
            <a:cxnSpLocks noChangeShapeType="1"/>
          </p:cNvCxnSpPr>
          <p:nvPr/>
        </p:nvCxnSpPr>
        <p:spPr bwMode="auto">
          <a:xfrm flipV="1">
            <a:off x="5015855" y="3893476"/>
            <a:ext cx="646997" cy="353035"/>
          </a:xfrm>
          <a:prstGeom prst="line">
            <a:avLst/>
          </a:prstGeom>
          <a:noFill/>
          <a:ln w="19050" algn="ctr">
            <a:solidFill>
              <a:srgbClr val="FFC000"/>
            </a:solidFill>
            <a:round/>
            <a:headEnd/>
            <a:tailEnd/>
          </a:ln>
          <a:effectLst/>
        </p:spPr>
      </p:cxnSp>
      <p:cxnSp>
        <p:nvCxnSpPr>
          <p:cNvPr id="128" name="Straight Connector 118"/>
          <p:cNvCxnSpPr>
            <a:cxnSpLocks noChangeShapeType="1"/>
          </p:cNvCxnSpPr>
          <p:nvPr/>
        </p:nvCxnSpPr>
        <p:spPr bwMode="auto">
          <a:xfrm flipV="1">
            <a:off x="5323897" y="4094515"/>
            <a:ext cx="646997" cy="353035"/>
          </a:xfrm>
          <a:prstGeom prst="line">
            <a:avLst/>
          </a:prstGeom>
          <a:noFill/>
          <a:ln w="19050" algn="ctr">
            <a:solidFill>
              <a:srgbClr val="FFC000"/>
            </a:solidFill>
            <a:round/>
            <a:headEnd/>
            <a:tailEnd/>
          </a:ln>
          <a:effectLst/>
        </p:spPr>
      </p:cxnSp>
      <p:cxnSp>
        <p:nvCxnSpPr>
          <p:cNvPr id="129" name="Straight Connector 118"/>
          <p:cNvCxnSpPr>
            <a:cxnSpLocks noChangeShapeType="1"/>
          </p:cNvCxnSpPr>
          <p:nvPr/>
        </p:nvCxnSpPr>
        <p:spPr bwMode="auto">
          <a:xfrm flipV="1">
            <a:off x="6293420" y="4665204"/>
            <a:ext cx="646997" cy="353035"/>
          </a:xfrm>
          <a:prstGeom prst="line">
            <a:avLst/>
          </a:prstGeom>
          <a:noFill/>
          <a:ln w="19050" algn="ctr">
            <a:solidFill>
              <a:srgbClr val="FFC000"/>
            </a:solidFill>
            <a:round/>
            <a:headEnd/>
            <a:tailEnd/>
          </a:ln>
          <a:effectLst/>
        </p:spPr>
      </p:cxnSp>
      <p:cxnSp>
        <p:nvCxnSpPr>
          <p:cNvPr id="130" name="Straight Connector 118"/>
          <p:cNvCxnSpPr>
            <a:cxnSpLocks noChangeShapeType="1"/>
          </p:cNvCxnSpPr>
          <p:nvPr/>
        </p:nvCxnSpPr>
        <p:spPr bwMode="auto">
          <a:xfrm flipV="1">
            <a:off x="5677335" y="4272856"/>
            <a:ext cx="646997" cy="353035"/>
          </a:xfrm>
          <a:prstGeom prst="line">
            <a:avLst/>
          </a:prstGeom>
          <a:noFill/>
          <a:ln w="19050" algn="ctr">
            <a:solidFill>
              <a:srgbClr val="FFC000"/>
            </a:solidFill>
            <a:round/>
            <a:headEnd/>
            <a:tailEnd/>
          </a:ln>
          <a:effectLst/>
        </p:spPr>
      </p:cxnSp>
      <p:sp>
        <p:nvSpPr>
          <p:cNvPr id="157" name="Cloud 156"/>
          <p:cNvSpPr/>
          <p:nvPr/>
        </p:nvSpPr>
        <p:spPr bwMode="auto">
          <a:xfrm rot="2010189">
            <a:off x="4146396" y="4349155"/>
            <a:ext cx="2432774" cy="561087"/>
          </a:xfrm>
          <a:prstGeom prst="cloud">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158" name="TextBox 157"/>
          <p:cNvSpPr txBox="1"/>
          <p:nvPr/>
        </p:nvSpPr>
        <p:spPr>
          <a:xfrm flipH="1">
            <a:off x="4708391" y="4497150"/>
            <a:ext cx="1500198" cy="369332"/>
          </a:xfrm>
          <a:prstGeom prst="rect">
            <a:avLst/>
          </a:prstGeom>
          <a:noFill/>
          <a:scene3d>
            <a:camera prst="isometricBottomDown"/>
            <a:lightRig rig="threePt" dir="t"/>
          </a:scene3d>
        </p:spPr>
        <p:txBody>
          <a:bodyPr wrap="square">
            <a:spAutoFit/>
          </a:bodyPr>
          <a:lstStyle/>
          <a:p>
            <a:pPr algn="ctr" rtl="0">
              <a:defRPr/>
            </a:pPr>
            <a:r>
              <a:rPr lang="en-IE" kern="1200" dirty="0" smtClean="0">
                <a:solidFill>
                  <a:srgbClr val="000000"/>
                </a:solidFill>
              </a:rPr>
              <a:t>SAN</a:t>
            </a:r>
            <a:endParaRPr lang="en-IE" kern="1200" dirty="0">
              <a:solidFill>
                <a:srgbClr val="000000"/>
              </a:solidFill>
            </a:endParaRPr>
          </a:p>
        </p:txBody>
      </p:sp>
      <p:graphicFrame>
        <p:nvGraphicFramePr>
          <p:cNvPr id="159" name="Object 4"/>
          <p:cNvGraphicFramePr>
            <a:graphicFrameLocks noChangeAspect="1"/>
          </p:cNvGraphicFramePr>
          <p:nvPr/>
        </p:nvGraphicFramePr>
        <p:xfrm>
          <a:off x="3918381" y="3845530"/>
          <a:ext cx="956586" cy="1865596"/>
        </p:xfrm>
        <a:graphic>
          <a:graphicData uri="http://schemas.openxmlformats.org/presentationml/2006/ole">
            <p:oleObj spid="_x0000_s92165" name="Visio" r:id="rId11" imgW="1445310" imgH="2846447" progId="">
              <p:embed/>
            </p:oleObj>
          </a:graphicData>
        </a:graphic>
      </p:graphicFrame>
      <p:pic>
        <p:nvPicPr>
          <p:cNvPr id="88" name="Picture 74"/>
          <p:cNvPicPr>
            <a:picLocks noChangeAspect="1" noChangeArrowheads="1"/>
          </p:cNvPicPr>
          <p:nvPr/>
        </p:nvPicPr>
        <p:blipFill>
          <a:blip r:embed="rId10" cstate="print"/>
          <a:srcRect/>
          <a:stretch>
            <a:fillRect/>
          </a:stretch>
        </p:blipFill>
        <p:spPr bwMode="auto">
          <a:xfrm>
            <a:off x="4282974" y="5002979"/>
            <a:ext cx="182295" cy="196765"/>
          </a:xfrm>
          <a:prstGeom prst="rect">
            <a:avLst/>
          </a:prstGeom>
          <a:noFill/>
          <a:ln w="9525">
            <a:noFill/>
            <a:miter lim="800000"/>
            <a:headEnd/>
            <a:tailEnd/>
          </a:ln>
        </p:spPr>
      </p:pic>
      <p:pic>
        <p:nvPicPr>
          <p:cNvPr id="89" name="Picture 74"/>
          <p:cNvPicPr>
            <a:picLocks noChangeAspect="1" noChangeArrowheads="1"/>
          </p:cNvPicPr>
          <p:nvPr/>
        </p:nvPicPr>
        <p:blipFill>
          <a:blip r:embed="rId10" cstate="print"/>
          <a:srcRect/>
          <a:stretch>
            <a:fillRect/>
          </a:stretch>
        </p:blipFill>
        <p:spPr bwMode="auto">
          <a:xfrm>
            <a:off x="4484014" y="5009459"/>
            <a:ext cx="308472" cy="332957"/>
          </a:xfrm>
          <a:prstGeom prst="rect">
            <a:avLst/>
          </a:prstGeom>
          <a:noFill/>
          <a:ln w="9525">
            <a:noFill/>
            <a:miter lim="800000"/>
            <a:headEnd/>
            <a:tailEnd/>
          </a:ln>
        </p:spPr>
      </p:pic>
      <p:pic>
        <p:nvPicPr>
          <p:cNvPr id="79" name="Picture 74"/>
          <p:cNvPicPr>
            <a:picLocks noChangeAspect="1" noChangeArrowheads="1"/>
          </p:cNvPicPr>
          <p:nvPr/>
        </p:nvPicPr>
        <p:blipFill>
          <a:blip r:embed="rId10" cstate="print">
            <a:duotone>
              <a:prstClr val="black"/>
              <a:srgbClr val="D9C3A5">
                <a:tint val="50000"/>
                <a:satMod val="180000"/>
              </a:srgbClr>
            </a:duotone>
          </a:blip>
          <a:srcRect/>
          <a:stretch>
            <a:fillRect/>
          </a:stretch>
        </p:blipFill>
        <p:spPr bwMode="auto">
          <a:xfrm>
            <a:off x="4282974" y="4480943"/>
            <a:ext cx="182295" cy="196765"/>
          </a:xfrm>
          <a:prstGeom prst="rect">
            <a:avLst/>
          </a:prstGeom>
          <a:noFill/>
          <a:ln w="9525">
            <a:noFill/>
            <a:miter lim="800000"/>
            <a:headEnd/>
            <a:tailEnd/>
          </a:ln>
        </p:spPr>
      </p:pic>
      <p:pic>
        <p:nvPicPr>
          <p:cNvPr id="86" name="Picture 74"/>
          <p:cNvPicPr>
            <a:picLocks noChangeAspect="1" noChangeArrowheads="1"/>
          </p:cNvPicPr>
          <p:nvPr/>
        </p:nvPicPr>
        <p:blipFill>
          <a:blip r:embed="rId10" cstate="print">
            <a:duotone>
              <a:prstClr val="black"/>
              <a:schemeClr val="accent2">
                <a:tint val="45000"/>
                <a:satMod val="400000"/>
              </a:schemeClr>
            </a:duotone>
          </a:blip>
          <a:srcRect/>
          <a:stretch>
            <a:fillRect/>
          </a:stretch>
        </p:blipFill>
        <p:spPr bwMode="auto">
          <a:xfrm>
            <a:off x="4282974" y="4737098"/>
            <a:ext cx="182295" cy="196765"/>
          </a:xfrm>
          <a:prstGeom prst="rect">
            <a:avLst/>
          </a:prstGeom>
          <a:noFill/>
          <a:ln w="9525">
            <a:noFill/>
            <a:miter lim="800000"/>
            <a:headEnd/>
            <a:tailEnd/>
          </a:ln>
        </p:spPr>
      </p:pic>
      <p:cxnSp>
        <p:nvCxnSpPr>
          <p:cNvPr id="133" name="Straight Connector 132"/>
          <p:cNvCxnSpPr/>
          <p:nvPr/>
        </p:nvCxnSpPr>
        <p:spPr bwMode="auto">
          <a:xfrm flipV="1">
            <a:off x="5508341" y="27463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38" name="Straight Connector 137"/>
          <p:cNvCxnSpPr/>
          <p:nvPr/>
        </p:nvCxnSpPr>
        <p:spPr bwMode="auto">
          <a:xfrm flipV="1">
            <a:off x="5813141" y="29241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39" name="Straight Connector 138"/>
          <p:cNvCxnSpPr/>
          <p:nvPr/>
        </p:nvCxnSpPr>
        <p:spPr bwMode="auto">
          <a:xfrm flipV="1">
            <a:off x="6117941" y="31019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40" name="Straight Connector 139"/>
          <p:cNvCxnSpPr/>
          <p:nvPr/>
        </p:nvCxnSpPr>
        <p:spPr bwMode="auto">
          <a:xfrm flipV="1">
            <a:off x="6784691" y="350198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graphicFrame>
        <p:nvGraphicFramePr>
          <p:cNvPr id="161" name="Object 7"/>
          <p:cNvGraphicFramePr>
            <a:graphicFrameLocks noChangeAspect="1"/>
          </p:cNvGraphicFramePr>
          <p:nvPr/>
        </p:nvGraphicFramePr>
        <p:xfrm>
          <a:off x="5143089" y="2794725"/>
          <a:ext cx="795337" cy="1022350"/>
        </p:xfrm>
        <a:graphic>
          <a:graphicData uri="http://schemas.openxmlformats.org/presentationml/2006/ole">
            <p:oleObj spid="_x0000_s92167" name="Visio" r:id="rId12" imgW="741807" imgH="947725" progId="">
              <p:embed/>
            </p:oleObj>
          </a:graphicData>
        </a:graphic>
      </p:graphicFrame>
      <p:graphicFrame>
        <p:nvGraphicFramePr>
          <p:cNvPr id="160" name="Object 32"/>
          <p:cNvGraphicFramePr>
            <a:graphicFrameLocks noChangeAspect="1"/>
          </p:cNvGraphicFramePr>
          <p:nvPr/>
        </p:nvGraphicFramePr>
        <p:xfrm>
          <a:off x="5471760" y="2974118"/>
          <a:ext cx="795816" cy="1021047"/>
        </p:xfrm>
        <a:graphic>
          <a:graphicData uri="http://schemas.openxmlformats.org/presentationml/2006/ole">
            <p:oleObj spid="_x0000_s92166" name="Visio" r:id="rId13" imgW="741807" imgH="947725" progId="">
              <p:embed/>
            </p:oleObj>
          </a:graphicData>
        </a:graphic>
      </p:graphicFrame>
      <p:graphicFrame>
        <p:nvGraphicFramePr>
          <p:cNvPr id="36872" name="Object 8"/>
          <p:cNvGraphicFramePr>
            <a:graphicFrameLocks noChangeAspect="1"/>
          </p:cNvGraphicFramePr>
          <p:nvPr/>
        </p:nvGraphicFramePr>
        <p:xfrm>
          <a:off x="5798788" y="3156108"/>
          <a:ext cx="796925" cy="1020762"/>
        </p:xfrm>
        <a:graphic>
          <a:graphicData uri="http://schemas.openxmlformats.org/presentationml/2006/ole">
            <p:oleObj spid="_x0000_s92168" name="Visio" r:id="rId14" imgW="741807" imgH="947725" progId="">
              <p:embed/>
            </p:oleObj>
          </a:graphicData>
        </a:graphic>
      </p:graphicFrame>
      <p:graphicFrame>
        <p:nvGraphicFramePr>
          <p:cNvPr id="36873" name="Object 9"/>
          <p:cNvGraphicFramePr>
            <a:graphicFrameLocks noChangeAspect="1"/>
          </p:cNvGraphicFramePr>
          <p:nvPr/>
        </p:nvGraphicFramePr>
        <p:xfrm>
          <a:off x="6132769" y="3363631"/>
          <a:ext cx="796925" cy="1020762"/>
        </p:xfrm>
        <a:graphic>
          <a:graphicData uri="http://schemas.openxmlformats.org/presentationml/2006/ole">
            <p:oleObj spid="_x0000_s92169" name="Visio" r:id="rId15" imgW="741807" imgH="947725" progId="">
              <p:embed/>
            </p:oleObj>
          </a:graphicData>
        </a:graphic>
      </p:graphicFrame>
      <p:graphicFrame>
        <p:nvGraphicFramePr>
          <p:cNvPr id="36874" name="Object 10"/>
          <p:cNvGraphicFramePr>
            <a:graphicFrameLocks noChangeAspect="1"/>
          </p:cNvGraphicFramePr>
          <p:nvPr/>
        </p:nvGraphicFramePr>
        <p:xfrm>
          <a:off x="6463513" y="3558185"/>
          <a:ext cx="796925" cy="1020762"/>
        </p:xfrm>
        <a:graphic>
          <a:graphicData uri="http://schemas.openxmlformats.org/presentationml/2006/ole">
            <p:oleObj spid="_x0000_s92170" name="Visio" r:id="rId16" imgW="741807" imgH="947725" progId="">
              <p:embed/>
            </p:oleObj>
          </a:graphicData>
        </a:graphic>
      </p:graphicFrame>
      <p:graphicFrame>
        <p:nvGraphicFramePr>
          <p:cNvPr id="36875" name="Object 11"/>
          <p:cNvGraphicFramePr>
            <a:graphicFrameLocks noChangeAspect="1"/>
          </p:cNvGraphicFramePr>
          <p:nvPr/>
        </p:nvGraphicFramePr>
        <p:xfrm>
          <a:off x="6803984" y="3752741"/>
          <a:ext cx="796925" cy="1020762"/>
        </p:xfrm>
        <a:graphic>
          <a:graphicData uri="http://schemas.openxmlformats.org/presentationml/2006/ole">
            <p:oleObj spid="_x0000_s92171" name="Visio" r:id="rId17" imgW="741807" imgH="947725" progId="">
              <p:embed/>
            </p:oleObj>
          </a:graphicData>
        </a:graphic>
      </p:graphicFrame>
      <p:pic>
        <p:nvPicPr>
          <p:cNvPr id="108"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39729" y="1714562"/>
            <a:ext cx="742950" cy="561975"/>
          </a:xfrm>
          <a:prstGeom prst="rect">
            <a:avLst/>
          </a:prstGeom>
          <a:noFill/>
          <a:ln w="9525">
            <a:noFill/>
            <a:miter lim="800000"/>
            <a:headEnd/>
            <a:tailEnd/>
          </a:ln>
          <a:effectLst/>
        </p:spPr>
      </p:pic>
      <p:graphicFrame>
        <p:nvGraphicFramePr>
          <p:cNvPr id="100" name="Object 4"/>
          <p:cNvGraphicFramePr>
            <a:graphicFrameLocks noChangeAspect="1"/>
          </p:cNvGraphicFramePr>
          <p:nvPr/>
        </p:nvGraphicFramePr>
        <p:xfrm>
          <a:off x="1109952" y="2209765"/>
          <a:ext cx="956586" cy="1865596"/>
        </p:xfrm>
        <a:graphic>
          <a:graphicData uri="http://schemas.openxmlformats.org/presentationml/2006/ole">
            <p:oleObj spid="_x0000_s92162" name="Visio" r:id="rId18" imgW="1445310" imgH="2846447" progId="">
              <p:embed/>
            </p:oleObj>
          </a:graphicData>
        </a:graphic>
      </p:graphicFrame>
      <p:pic>
        <p:nvPicPr>
          <p:cNvPr id="119" name="Picture 74"/>
          <p:cNvPicPr>
            <a:picLocks noChangeAspect="1" noChangeArrowheads="1"/>
          </p:cNvPicPr>
          <p:nvPr/>
        </p:nvPicPr>
        <p:blipFill>
          <a:blip r:embed="rId10" cstate="print"/>
          <a:srcRect/>
          <a:stretch>
            <a:fillRect/>
          </a:stretch>
        </p:blipFill>
        <p:spPr bwMode="auto">
          <a:xfrm>
            <a:off x="1478176" y="3336313"/>
            <a:ext cx="182295" cy="196765"/>
          </a:xfrm>
          <a:prstGeom prst="rect">
            <a:avLst/>
          </a:prstGeom>
          <a:noFill/>
          <a:ln w="9525">
            <a:noFill/>
            <a:miter lim="800000"/>
            <a:headEnd/>
            <a:tailEnd/>
          </a:ln>
        </p:spPr>
      </p:pic>
      <p:pic>
        <p:nvPicPr>
          <p:cNvPr id="120" name="Picture 74"/>
          <p:cNvPicPr>
            <a:picLocks noChangeAspect="1" noChangeArrowheads="1"/>
          </p:cNvPicPr>
          <p:nvPr/>
        </p:nvPicPr>
        <p:blipFill>
          <a:blip r:embed="rId10" cstate="print"/>
          <a:srcRect/>
          <a:stretch>
            <a:fillRect/>
          </a:stretch>
        </p:blipFill>
        <p:spPr bwMode="auto">
          <a:xfrm>
            <a:off x="1679216" y="3342793"/>
            <a:ext cx="308472" cy="332957"/>
          </a:xfrm>
          <a:prstGeom prst="rect">
            <a:avLst/>
          </a:prstGeom>
          <a:noFill/>
          <a:ln w="9525">
            <a:noFill/>
            <a:miter lim="800000"/>
            <a:headEnd/>
            <a:tailEnd/>
          </a:ln>
        </p:spPr>
      </p:pic>
      <p:pic>
        <p:nvPicPr>
          <p:cNvPr id="121" name="Picture 74"/>
          <p:cNvPicPr>
            <a:picLocks noChangeAspect="1" noChangeArrowheads="1"/>
          </p:cNvPicPr>
          <p:nvPr/>
        </p:nvPicPr>
        <p:blipFill>
          <a:blip r:embed="rId10" cstate="print">
            <a:duotone>
              <a:prstClr val="black"/>
              <a:srgbClr val="D9C3A5">
                <a:tint val="50000"/>
                <a:satMod val="180000"/>
              </a:srgbClr>
            </a:duotone>
          </a:blip>
          <a:srcRect/>
          <a:stretch>
            <a:fillRect/>
          </a:stretch>
        </p:blipFill>
        <p:spPr bwMode="auto">
          <a:xfrm>
            <a:off x="1478176" y="2814277"/>
            <a:ext cx="182295" cy="196765"/>
          </a:xfrm>
          <a:prstGeom prst="rect">
            <a:avLst/>
          </a:prstGeom>
          <a:noFill/>
          <a:ln w="9525">
            <a:noFill/>
            <a:miter lim="800000"/>
            <a:headEnd/>
            <a:tailEnd/>
          </a:ln>
        </p:spPr>
      </p:pic>
      <p:pic>
        <p:nvPicPr>
          <p:cNvPr id="122" name="Picture 74"/>
          <p:cNvPicPr>
            <a:picLocks noChangeAspect="1" noChangeArrowheads="1"/>
          </p:cNvPicPr>
          <p:nvPr/>
        </p:nvPicPr>
        <p:blipFill>
          <a:blip r:embed="rId10" cstate="print">
            <a:duotone>
              <a:prstClr val="black"/>
              <a:schemeClr val="accent2">
                <a:tint val="45000"/>
                <a:satMod val="400000"/>
              </a:schemeClr>
            </a:duotone>
          </a:blip>
          <a:srcRect/>
          <a:stretch>
            <a:fillRect/>
          </a:stretch>
        </p:blipFill>
        <p:spPr bwMode="auto">
          <a:xfrm>
            <a:off x="1478176" y="3070432"/>
            <a:ext cx="182295" cy="196765"/>
          </a:xfrm>
          <a:prstGeom prst="rect">
            <a:avLst/>
          </a:prstGeom>
          <a:noFill/>
          <a:ln w="9525">
            <a:noFill/>
            <a:miter lim="800000"/>
            <a:headEnd/>
            <a:tailEnd/>
          </a:ln>
        </p:spPr>
      </p:pic>
      <p:cxnSp>
        <p:nvCxnSpPr>
          <p:cNvPr id="110" name="Straight Connector 109"/>
          <p:cNvCxnSpPr/>
          <p:nvPr/>
        </p:nvCxnSpPr>
        <p:spPr bwMode="auto">
          <a:xfrm>
            <a:off x="1590735" y="2953686"/>
            <a:ext cx="2646142" cy="1517514"/>
          </a:xfrm>
          <a:prstGeom prst="line">
            <a:avLst/>
          </a:prstGeom>
          <a:noFill/>
          <a:ln w="38100" cap="flat" cmpd="sng" algn="ctr">
            <a:solidFill>
              <a:srgbClr val="FF0000"/>
            </a:solidFill>
            <a:prstDash val="solid"/>
            <a:round/>
            <a:headEnd type="triangle" w="med" len="med"/>
            <a:tailEnd type="none" w="med" len="med"/>
          </a:ln>
          <a:effectLst>
            <a:outerShdw blurRad="50800" dist="38100" dir="2700000" algn="tl" rotWithShape="0">
              <a:prstClr val="black">
                <a:alpha val="40000"/>
              </a:prstClr>
            </a:outerShdw>
          </a:effectLst>
        </p:spPr>
      </p:cxnSp>
      <p:cxnSp>
        <p:nvCxnSpPr>
          <p:cNvPr id="102" name="Straight Connector 101"/>
          <p:cNvCxnSpPr/>
          <p:nvPr/>
        </p:nvCxnSpPr>
        <p:spPr bwMode="auto">
          <a:xfrm>
            <a:off x="1744119" y="3598333"/>
            <a:ext cx="2486364" cy="1448064"/>
          </a:xfrm>
          <a:prstGeom prst="line">
            <a:avLst/>
          </a:prstGeom>
          <a:noFill/>
          <a:ln w="76200" cap="flat" cmpd="sng" algn="ctr">
            <a:solidFill>
              <a:srgbClr val="FF0000"/>
            </a:solidFill>
            <a:prstDash val="solid"/>
            <a:round/>
            <a:headEnd type="triangle" w="med" len="med"/>
            <a:tailEnd type="none" w="med" len="med"/>
          </a:ln>
          <a:effectLst>
            <a:outerShdw blurRad="50800" dist="38100" dir="2700000" algn="tl" rotWithShape="0">
              <a:prstClr val="black">
                <a:alpha val="40000"/>
              </a:prstClr>
            </a:outerShdw>
          </a:effectLst>
        </p:spPr>
      </p:cxnSp>
      <p:cxnSp>
        <p:nvCxnSpPr>
          <p:cNvPr id="124" name="Straight Connector 123"/>
          <p:cNvCxnSpPr/>
          <p:nvPr/>
        </p:nvCxnSpPr>
        <p:spPr bwMode="auto">
          <a:xfrm>
            <a:off x="1568040" y="3203362"/>
            <a:ext cx="2688073" cy="1541561"/>
          </a:xfrm>
          <a:prstGeom prst="line">
            <a:avLst/>
          </a:prstGeom>
          <a:noFill/>
          <a:ln w="38100" cap="flat" cmpd="sng" algn="ctr">
            <a:solidFill>
              <a:srgbClr val="FF0000"/>
            </a:solidFill>
            <a:prstDash val="solid"/>
            <a:round/>
            <a:headEnd type="triangle" w="med" len="med"/>
            <a:tailEnd type="none" w="med" len="med"/>
          </a:ln>
          <a:effectLst>
            <a:outerShdw blurRad="50800" dist="38100" dir="2700000" algn="tl" rotWithShape="0">
              <a:prstClr val="black">
                <a:alpha val="40000"/>
              </a:prstClr>
            </a:outerShdw>
          </a:effectLst>
        </p:spPr>
      </p:cxnSp>
      <p:pic>
        <p:nvPicPr>
          <p:cNvPr id="167" name="Picture 4"/>
          <p:cNvPicPr>
            <a:picLocks noChangeAspect="1" noChangeArrowheads="1"/>
          </p:cNvPicPr>
          <p:nvPr/>
        </p:nvPicPr>
        <p:blipFill>
          <a:blip r:embed="rId19"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6719973" y="2299208"/>
            <a:ext cx="361720" cy="480871"/>
          </a:xfrm>
          <a:prstGeom prst="rect">
            <a:avLst/>
          </a:prstGeom>
          <a:noFill/>
          <a:ln w="9525">
            <a:noFill/>
            <a:miter lim="800000"/>
            <a:headEnd/>
            <a:tailEnd/>
          </a:ln>
          <a:effectLst/>
        </p:spPr>
      </p:pic>
      <p:pic>
        <p:nvPicPr>
          <p:cNvPr id="115" name="Picture 74"/>
          <p:cNvPicPr>
            <a:picLocks noChangeAspect="1" noChangeArrowheads="1"/>
          </p:cNvPicPr>
          <p:nvPr/>
        </p:nvPicPr>
        <p:blipFill>
          <a:blip r:embed="rId10" cstate="print">
            <a:duotone>
              <a:prstClr val="black"/>
              <a:schemeClr val="accent2">
                <a:tint val="45000"/>
                <a:satMod val="400000"/>
              </a:schemeClr>
            </a:duotone>
          </a:blip>
          <a:srcRect/>
          <a:stretch>
            <a:fillRect/>
          </a:stretch>
        </p:blipFill>
        <p:spPr bwMode="auto">
          <a:xfrm>
            <a:off x="7063178" y="2348621"/>
            <a:ext cx="182295" cy="196765"/>
          </a:xfrm>
          <a:prstGeom prst="rect">
            <a:avLst/>
          </a:prstGeom>
          <a:noFill/>
          <a:ln w="9525">
            <a:noFill/>
            <a:miter lim="800000"/>
            <a:headEnd/>
            <a:tailEnd/>
          </a:ln>
        </p:spPr>
      </p:pic>
      <p:sp>
        <p:nvSpPr>
          <p:cNvPr id="109" name="TextBox 108"/>
          <p:cNvSpPr txBox="1"/>
          <p:nvPr/>
        </p:nvSpPr>
        <p:spPr>
          <a:xfrm flipH="1">
            <a:off x="7087347" y="1883768"/>
            <a:ext cx="2223624" cy="338554"/>
          </a:xfrm>
          <a:prstGeom prst="rect">
            <a:avLst/>
          </a:prstGeom>
          <a:noFill/>
          <a:scene3d>
            <a:camera prst="isometricTopUp"/>
            <a:lightRig rig="threePt" dir="t"/>
          </a:scene3d>
        </p:spPr>
        <p:txBody>
          <a:bodyPr wrap="square">
            <a:spAutoFit/>
          </a:bodyPr>
          <a:lstStyle/>
          <a:p>
            <a:pPr rtl="0">
              <a:defRPr/>
            </a:pPr>
            <a:r>
              <a:rPr lang="fr-FR" sz="1600" dirty="0" err="1" smtClean="0">
                <a:solidFill>
                  <a:srgbClr val="FF0000"/>
                </a:solidFill>
                <a:latin typeface="Futura Bk"/>
              </a:rPr>
              <a:t>Mailbox</a:t>
            </a:r>
            <a:r>
              <a:rPr lang="fr-FR" sz="1600" dirty="0" smtClean="0">
                <a:solidFill>
                  <a:srgbClr val="FF0000"/>
                </a:solidFill>
                <a:latin typeface="Futura Bk"/>
              </a:rPr>
              <a:t> server</a:t>
            </a:r>
            <a:endParaRPr lang="en-IE" sz="1600" kern="1200" dirty="0">
              <a:solidFill>
                <a:srgbClr val="FF0000"/>
              </a:solidFill>
              <a:latin typeface="Futura Bk"/>
              <a:ea typeface="+mn-ea"/>
              <a:cs typeface="+mn-cs"/>
            </a:endParaRPr>
          </a:p>
        </p:txBody>
      </p:sp>
      <p:pic>
        <p:nvPicPr>
          <p:cNvPr id="107"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99730" y="3107371"/>
            <a:ext cx="742950" cy="561975"/>
          </a:xfrm>
          <a:prstGeom prst="rect">
            <a:avLst/>
          </a:prstGeom>
          <a:noFill/>
          <a:ln w="9525">
            <a:noFill/>
            <a:miter lim="800000"/>
            <a:headEnd/>
            <a:tailEnd/>
          </a:ln>
          <a:effectLst/>
        </p:spPr>
      </p:pic>
      <p:cxnSp>
        <p:nvCxnSpPr>
          <p:cNvPr id="117" name="Straight Connector 116"/>
          <p:cNvCxnSpPr/>
          <p:nvPr/>
        </p:nvCxnSpPr>
        <p:spPr bwMode="auto">
          <a:xfrm flipV="1">
            <a:off x="3191191" y="2167823"/>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4" name="Picture 12"/>
          <p:cNvPicPr>
            <a:picLocks noChangeAspect="1" noChangeArrowheads="1"/>
          </p:cNvPicPr>
          <p:nvPr/>
        </p:nvPicPr>
        <p:blipFill>
          <a:blip r:embed="rId7" cstate="print"/>
          <a:srcRect/>
          <a:stretch>
            <a:fillRect/>
          </a:stretch>
        </p:blipFill>
        <p:spPr bwMode="auto">
          <a:xfrm flipH="1">
            <a:off x="6619205" y="5364047"/>
            <a:ext cx="467047" cy="700571"/>
          </a:xfrm>
          <a:prstGeom prst="rect">
            <a:avLst/>
          </a:prstGeom>
          <a:noFill/>
          <a:ln w="9525">
            <a:noFill/>
            <a:miter lim="800000"/>
            <a:headEnd/>
            <a:tailEnd/>
          </a:ln>
          <a:effectLst/>
        </p:spPr>
      </p:pic>
      <p:pic>
        <p:nvPicPr>
          <p:cNvPr id="197" name="Picture 12"/>
          <p:cNvPicPr>
            <a:picLocks noChangeAspect="1" noChangeArrowheads="1"/>
          </p:cNvPicPr>
          <p:nvPr/>
        </p:nvPicPr>
        <p:blipFill>
          <a:blip r:embed="rId7" cstate="print"/>
          <a:srcRect/>
          <a:stretch>
            <a:fillRect/>
          </a:stretch>
        </p:blipFill>
        <p:spPr bwMode="auto">
          <a:xfrm flipH="1">
            <a:off x="7094334" y="5113036"/>
            <a:ext cx="467047" cy="700571"/>
          </a:xfrm>
          <a:prstGeom prst="rect">
            <a:avLst/>
          </a:prstGeom>
          <a:noFill/>
          <a:ln w="9525">
            <a:noFill/>
            <a:miter lim="800000"/>
            <a:headEnd/>
            <a:tailEnd/>
          </a:ln>
          <a:effectLst/>
        </p:spPr>
      </p:pic>
      <p:cxnSp>
        <p:nvCxnSpPr>
          <p:cNvPr id="48" name="Straight Connector 47"/>
          <p:cNvCxnSpPr/>
          <p:nvPr/>
        </p:nvCxnSpPr>
        <p:spPr bwMode="auto">
          <a:xfrm>
            <a:off x="5216056" y="2118556"/>
            <a:ext cx="499256" cy="290768"/>
          </a:xfrm>
          <a:prstGeom prst="line">
            <a:avLst/>
          </a:prstGeom>
          <a:noFill/>
          <a:ln w="317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11" name="Straight Connector 110"/>
          <p:cNvCxnSpPr/>
          <p:nvPr/>
        </p:nvCxnSpPr>
        <p:spPr bwMode="auto">
          <a:xfrm>
            <a:off x="6050943" y="2701710"/>
            <a:ext cx="3011968" cy="1762135"/>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37" name="Straight Connector 136"/>
          <p:cNvCxnSpPr/>
          <p:nvPr/>
        </p:nvCxnSpPr>
        <p:spPr bwMode="auto">
          <a:xfrm>
            <a:off x="5161723" y="2207345"/>
            <a:ext cx="499256" cy="290768"/>
          </a:xfrm>
          <a:prstGeom prst="line">
            <a:avLst/>
          </a:prstGeom>
          <a:noFill/>
          <a:ln w="317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9640"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88409" y="2223256"/>
            <a:ext cx="742950" cy="561975"/>
          </a:xfrm>
          <a:prstGeom prst="rect">
            <a:avLst/>
          </a:prstGeom>
          <a:noFill/>
          <a:ln w="9525">
            <a:noFill/>
            <a:miter lim="800000"/>
            <a:headEnd/>
            <a:tailEnd/>
          </a:ln>
          <a:effectLst/>
        </p:spPr>
      </p:pic>
      <p:cxnSp>
        <p:nvCxnSpPr>
          <p:cNvPr id="118" name="Straight Connector 117"/>
          <p:cNvCxnSpPr/>
          <p:nvPr/>
        </p:nvCxnSpPr>
        <p:spPr bwMode="auto">
          <a:xfrm flipV="1">
            <a:off x="3963795" y="2622377"/>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18" name="TextBox 17"/>
          <p:cNvSpPr txBox="1"/>
          <p:nvPr/>
        </p:nvSpPr>
        <p:spPr>
          <a:xfrm flipH="1">
            <a:off x="3285531" y="2224697"/>
            <a:ext cx="2880360" cy="584775"/>
          </a:xfrm>
          <a:prstGeom prst="rect">
            <a:avLst/>
          </a:prstGeom>
          <a:noFill/>
          <a:scene3d>
            <a:camera prst="isometricBottomDown"/>
            <a:lightRig rig="threePt" dir="t"/>
          </a:scene3d>
        </p:spPr>
        <p:txBody>
          <a:bodyPr wrap="square">
            <a:spAutoFit/>
          </a:bodyPr>
          <a:lstStyle/>
          <a:p>
            <a:pPr algn="ctr" rtl="0">
              <a:defRPr/>
            </a:pPr>
            <a:r>
              <a:rPr lang="en-IE" sz="1600" kern="1200" dirty="0" smtClean="0">
                <a:latin typeface="Futura Bk"/>
                <a:ea typeface="+mn-ea"/>
                <a:cs typeface="+mn-cs"/>
              </a:rPr>
              <a:t>HP Cluster Extension</a:t>
            </a:r>
          </a:p>
          <a:p>
            <a:pPr algn="ctr" rtl="0">
              <a:defRPr/>
            </a:pPr>
            <a:r>
              <a:rPr lang="en-IE" sz="1600" kern="1200" dirty="0" smtClean="0">
                <a:latin typeface="Futura Bk"/>
                <a:ea typeface="+mn-ea"/>
                <a:cs typeface="+mn-cs"/>
              </a:rPr>
              <a:t>Hyper-V Cluster</a:t>
            </a:r>
          </a:p>
        </p:txBody>
      </p:sp>
      <p:pic>
        <p:nvPicPr>
          <p:cNvPr id="116"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047668" y="2693361"/>
            <a:ext cx="632555" cy="632555"/>
          </a:xfrm>
          <a:prstGeom prst="rect">
            <a:avLst/>
          </a:prstGeom>
          <a:noFill/>
          <a:scene3d>
            <a:camera prst="perspectiveLeft"/>
            <a:lightRig rig="threePt" dir="t"/>
          </a:scene3d>
        </p:spPr>
      </p:pic>
      <p:pic>
        <p:nvPicPr>
          <p:cNvPr id="131"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200068" y="2845761"/>
            <a:ext cx="632555" cy="632555"/>
          </a:xfrm>
          <a:prstGeom prst="rect">
            <a:avLst/>
          </a:prstGeom>
          <a:noFill/>
          <a:scene3d>
            <a:camera prst="perspectiveLeft"/>
            <a:lightRig rig="threePt" dir="t"/>
          </a:scene3d>
        </p:spPr>
      </p:pic>
      <p:pic>
        <p:nvPicPr>
          <p:cNvPr id="132"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352468" y="2998161"/>
            <a:ext cx="632555" cy="632555"/>
          </a:xfrm>
          <a:prstGeom prst="rect">
            <a:avLst/>
          </a:prstGeom>
          <a:noFill/>
          <a:scene3d>
            <a:camera prst="perspectiveLeft"/>
            <a:lightRig rig="threePt" dir="t"/>
          </a:scene3d>
        </p:spPr>
      </p:pic>
      <p:pic>
        <p:nvPicPr>
          <p:cNvPr id="134"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504868" y="3150561"/>
            <a:ext cx="632555" cy="632555"/>
          </a:xfrm>
          <a:prstGeom prst="rect">
            <a:avLst/>
          </a:prstGeom>
          <a:noFill/>
          <a:scene3d>
            <a:camera prst="perspectiveLeft"/>
            <a:lightRig rig="threePt" dir="t"/>
          </a:scene3d>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6"/>
          <p:cNvGrpSpPr/>
          <p:nvPr/>
        </p:nvGrpSpPr>
        <p:grpSpPr>
          <a:xfrm>
            <a:off x="2885975" y="848017"/>
            <a:ext cx="2214577" cy="1836316"/>
            <a:chOff x="5357819" y="2307064"/>
            <a:chExt cx="2214577" cy="1836316"/>
          </a:xfrm>
        </p:grpSpPr>
        <p:sp>
          <p:nvSpPr>
            <p:cNvPr id="131" name="Isosceles Triangle 130"/>
            <p:cNvSpPr/>
            <p:nvPr/>
          </p:nvSpPr>
          <p:spPr bwMode="auto">
            <a:xfrm rot="10800000">
              <a:off x="5357819" y="2307064"/>
              <a:ext cx="2071701" cy="1836316"/>
            </a:xfrm>
            <a:prstGeom prst="triangle">
              <a:avLst>
                <a:gd name="adj" fmla="val 49995"/>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5400000" scaled="1"/>
              <a:tileRect/>
            </a:gradFill>
            <a:ln w="19050" cap="flat" cmpd="sng" algn="ctr">
              <a:noFill/>
              <a:prstDash val="solid"/>
              <a:round/>
              <a:headEnd type="none" w="med" len="med"/>
              <a:tailEnd type="none" w="med" len="med"/>
            </a:ln>
            <a:effectLst/>
            <a:scene3d>
              <a:camera prst="isometricBottomDown"/>
              <a:lightRig rig="threePt" dir="t"/>
            </a:scene3d>
          </p:spPr>
          <p:txBody>
            <a:bodyPr/>
            <a:lstStyle/>
            <a:p>
              <a:pPr>
                <a:defRPr/>
              </a:pPr>
              <a:endParaRPr lang="en-IE"/>
            </a:p>
          </p:txBody>
        </p:sp>
        <p:sp>
          <p:nvSpPr>
            <p:cNvPr id="132" name="TextBox 131"/>
            <p:cNvSpPr txBox="1"/>
            <p:nvPr/>
          </p:nvSpPr>
          <p:spPr>
            <a:xfrm flipH="1">
              <a:off x="6072198" y="2786058"/>
              <a:ext cx="1500198" cy="307777"/>
            </a:xfrm>
            <a:prstGeom prst="rect">
              <a:avLst/>
            </a:prstGeom>
            <a:noFill/>
            <a:scene3d>
              <a:camera prst="isometricBottomDown"/>
              <a:lightRig rig="threePt" dir="t"/>
            </a:scene3d>
          </p:spPr>
          <p:txBody>
            <a:bodyPr wrap="square">
              <a:spAutoFit/>
            </a:bodyPr>
            <a:lstStyle/>
            <a:p>
              <a:pPr algn="ctr" rtl="0">
                <a:defRPr/>
              </a:pPr>
              <a:r>
                <a:rPr lang="fr-FR" sz="1400" dirty="0" smtClean="0">
                  <a:solidFill>
                    <a:schemeClr val="accent1">
                      <a:lumMod val="50000"/>
                    </a:schemeClr>
                  </a:solidFill>
                  <a:latin typeface="Futura Bk"/>
                </a:rPr>
                <a:t>Virtual Machines</a:t>
              </a:r>
              <a:endParaRPr lang="en-IE" sz="1400" kern="1200" dirty="0">
                <a:solidFill>
                  <a:schemeClr val="accent1">
                    <a:lumMod val="50000"/>
                  </a:schemeClr>
                </a:solidFill>
                <a:latin typeface="Futura Bk"/>
                <a:ea typeface="+mn-ea"/>
                <a:cs typeface="+mn-cs"/>
              </a:endParaRPr>
            </a:p>
          </p:txBody>
        </p:sp>
      </p:grpSp>
      <p:sp>
        <p:nvSpPr>
          <p:cNvPr id="134" name="TextBox 133"/>
          <p:cNvSpPr txBox="1"/>
          <p:nvPr/>
        </p:nvSpPr>
        <p:spPr>
          <a:xfrm flipH="1">
            <a:off x="-521289" y="4221127"/>
            <a:ext cx="1866466" cy="646331"/>
          </a:xfrm>
          <a:prstGeom prst="rect">
            <a:avLst/>
          </a:prstGeom>
          <a:noFill/>
          <a:scene3d>
            <a:camera prst="isometricTopUp"/>
            <a:lightRig rig="threePt" dir="t"/>
          </a:scene3d>
        </p:spPr>
        <p:txBody>
          <a:bodyPr wrap="square">
            <a:spAutoFit/>
          </a:bodyPr>
          <a:lstStyle/>
          <a:p>
            <a:pPr algn="r" rtl="0">
              <a:defRPr/>
            </a:pPr>
            <a:r>
              <a:rPr lang="fr-FR" sz="1200" dirty="0" err="1" smtClean="0">
                <a:solidFill>
                  <a:srgbClr val="FF0000"/>
                </a:solidFill>
                <a:latin typeface="Futura Bk"/>
              </a:rPr>
              <a:t>Mailbox</a:t>
            </a:r>
            <a:r>
              <a:rPr lang="fr-FR" sz="1600" dirty="0" smtClean="0">
                <a:solidFill>
                  <a:srgbClr val="FF0000"/>
                </a:solidFill>
                <a:latin typeface="Futura Bk"/>
              </a:rPr>
              <a:t> </a:t>
            </a:r>
            <a:r>
              <a:rPr lang="fr-FR" sz="1200" dirty="0" smtClean="0">
                <a:solidFill>
                  <a:srgbClr val="FF0000"/>
                </a:solidFill>
                <a:latin typeface="Futura Bk"/>
              </a:rPr>
              <a:t>server </a:t>
            </a:r>
          </a:p>
          <a:p>
            <a:pPr algn="r" rtl="0">
              <a:defRPr/>
            </a:pPr>
            <a:r>
              <a:rPr lang="fr-FR" sz="1000" dirty="0" smtClean="0">
                <a:solidFill>
                  <a:srgbClr val="FF0000"/>
                </a:solidFill>
                <a:latin typeface="Futura Bk"/>
              </a:rPr>
              <a:t>G:\  OS </a:t>
            </a:r>
            <a:r>
              <a:rPr lang="fr-FR" sz="1000" dirty="0" err="1" smtClean="0">
                <a:solidFill>
                  <a:srgbClr val="FF0000"/>
                </a:solidFill>
                <a:latin typeface="Futura Bk"/>
              </a:rPr>
              <a:t>Disk</a:t>
            </a:r>
            <a:r>
              <a:rPr lang="fr-FR" sz="1000" dirty="0" smtClean="0">
                <a:solidFill>
                  <a:srgbClr val="FF0000"/>
                </a:solidFill>
                <a:latin typeface="Futura Bk"/>
              </a:rPr>
              <a:t> 30 GB</a:t>
            </a:r>
          </a:p>
          <a:p>
            <a:pPr algn="r" rtl="0">
              <a:defRPr/>
            </a:pPr>
            <a:r>
              <a:rPr lang="fr-FR" sz="1000" dirty="0" smtClean="0">
                <a:solidFill>
                  <a:srgbClr val="FF0000"/>
                </a:solidFill>
                <a:latin typeface="Futura Bk"/>
              </a:rPr>
              <a:t>K:\  </a:t>
            </a:r>
            <a:r>
              <a:rPr lang="fr-FR" sz="1000" dirty="0" err="1" smtClean="0">
                <a:solidFill>
                  <a:srgbClr val="FF0000"/>
                </a:solidFill>
                <a:latin typeface="Futura Bk"/>
              </a:rPr>
              <a:t>Database</a:t>
            </a:r>
            <a:r>
              <a:rPr lang="fr-FR" sz="1000" dirty="0" smtClean="0">
                <a:solidFill>
                  <a:srgbClr val="FF0000"/>
                </a:solidFill>
                <a:latin typeface="Futura Bk"/>
              </a:rPr>
              <a:t> </a:t>
            </a:r>
            <a:r>
              <a:rPr lang="fr-FR" sz="1000" dirty="0" err="1" smtClean="0">
                <a:solidFill>
                  <a:srgbClr val="FF0000"/>
                </a:solidFill>
                <a:latin typeface="Futura Bk"/>
              </a:rPr>
              <a:t>Disk</a:t>
            </a:r>
            <a:r>
              <a:rPr lang="fr-FR" sz="1000" dirty="0" smtClean="0">
                <a:solidFill>
                  <a:srgbClr val="FF0000"/>
                </a:solidFill>
                <a:latin typeface="Futura Bk"/>
              </a:rPr>
              <a:t> 100 GB</a:t>
            </a:r>
          </a:p>
        </p:txBody>
      </p:sp>
      <p:pic>
        <p:nvPicPr>
          <p:cNvPr id="135" name="Picture 6"/>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4754248" y="1121475"/>
            <a:ext cx="353304" cy="533285"/>
          </a:xfrm>
          <a:prstGeom prst="rect">
            <a:avLst/>
          </a:prstGeom>
          <a:noFill/>
          <a:ln w="9525">
            <a:noFill/>
            <a:miter lim="800000"/>
            <a:headEnd/>
            <a:tailEnd/>
          </a:ln>
          <a:effectLst/>
        </p:spPr>
      </p:pic>
      <p:pic>
        <p:nvPicPr>
          <p:cNvPr id="136" name="Picture 74"/>
          <p:cNvPicPr>
            <a:picLocks noChangeAspect="1" noChangeArrowheads="1"/>
          </p:cNvPicPr>
          <p:nvPr/>
        </p:nvPicPr>
        <p:blipFill>
          <a:blip r:embed="rId5" cstate="print"/>
          <a:srcRect/>
          <a:stretch>
            <a:fillRect/>
          </a:stretch>
        </p:blipFill>
        <p:spPr bwMode="auto">
          <a:xfrm>
            <a:off x="5280479" y="1170310"/>
            <a:ext cx="308472" cy="332957"/>
          </a:xfrm>
          <a:prstGeom prst="rect">
            <a:avLst/>
          </a:prstGeom>
          <a:noFill/>
          <a:ln w="9525">
            <a:noFill/>
            <a:miter lim="800000"/>
            <a:headEnd/>
            <a:tailEnd/>
          </a:ln>
        </p:spPr>
      </p:pic>
      <p:sp>
        <p:nvSpPr>
          <p:cNvPr id="137" name="TextBox 136"/>
          <p:cNvSpPr txBox="1"/>
          <p:nvPr/>
        </p:nvSpPr>
        <p:spPr>
          <a:xfrm flipH="1">
            <a:off x="5088490" y="1017077"/>
            <a:ext cx="2223624" cy="338554"/>
          </a:xfrm>
          <a:prstGeom prst="rect">
            <a:avLst/>
          </a:prstGeom>
          <a:noFill/>
          <a:scene3d>
            <a:camera prst="isometricTopUp"/>
            <a:lightRig rig="threePt" dir="t"/>
          </a:scene3d>
        </p:spPr>
        <p:txBody>
          <a:bodyPr wrap="square">
            <a:spAutoFit/>
          </a:bodyPr>
          <a:lstStyle/>
          <a:p>
            <a:pPr rtl="0">
              <a:defRPr/>
            </a:pPr>
            <a:r>
              <a:rPr lang="fr-FR" sz="1600" dirty="0" err="1" smtClean="0">
                <a:solidFill>
                  <a:srgbClr val="FF0000"/>
                </a:solidFill>
                <a:latin typeface="Futura Bk"/>
              </a:rPr>
              <a:t>Mailbox</a:t>
            </a:r>
            <a:r>
              <a:rPr lang="fr-FR" sz="1600" dirty="0" smtClean="0">
                <a:solidFill>
                  <a:srgbClr val="FF0000"/>
                </a:solidFill>
                <a:latin typeface="Futura Bk"/>
              </a:rPr>
              <a:t> server</a:t>
            </a:r>
            <a:endParaRPr lang="en-IE" sz="1600" kern="1200" dirty="0">
              <a:solidFill>
                <a:srgbClr val="FF0000"/>
              </a:solidFill>
              <a:latin typeface="Futura Bk"/>
              <a:ea typeface="+mn-ea"/>
              <a:cs typeface="+mn-cs"/>
            </a:endParaRPr>
          </a:p>
        </p:txBody>
      </p:sp>
      <p:sp>
        <p:nvSpPr>
          <p:cNvPr id="141" name="Content Placeholder 2"/>
          <p:cNvSpPr>
            <a:spLocks noGrp="1"/>
          </p:cNvSpPr>
          <p:nvPr>
            <p:ph idx="1"/>
          </p:nvPr>
        </p:nvSpPr>
        <p:spPr>
          <a:xfrm>
            <a:off x="540021" y="4993418"/>
            <a:ext cx="2075953" cy="1661993"/>
          </a:xfrm>
        </p:spPr>
        <p:txBody>
          <a:bodyPr/>
          <a:lstStyle/>
          <a:p>
            <a:r>
              <a:rPr lang="en-US" sz="2000" dirty="0" smtClean="0">
                <a:solidFill>
                  <a:srgbClr val="FFC000"/>
                </a:solidFill>
              </a:rPr>
              <a:t>Automatically re-direct storage replication during Live Migration</a:t>
            </a:r>
          </a:p>
        </p:txBody>
      </p:sp>
      <p:cxnSp>
        <p:nvCxnSpPr>
          <p:cNvPr id="106" name="Straight Connector 116"/>
          <p:cNvCxnSpPr>
            <a:cxnSpLocks noChangeShapeType="1"/>
          </p:cNvCxnSpPr>
          <p:nvPr/>
        </p:nvCxnSpPr>
        <p:spPr bwMode="auto">
          <a:xfrm rot="10800000">
            <a:off x="2514862" y="3015647"/>
            <a:ext cx="734596" cy="427269"/>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pic>
        <p:nvPicPr>
          <p:cNvPr id="105" name="Picture 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648410" y="3616065"/>
            <a:ext cx="742950" cy="561975"/>
          </a:xfrm>
          <a:prstGeom prst="rect">
            <a:avLst/>
          </a:prstGeom>
          <a:noFill/>
          <a:ln w="9525">
            <a:noFill/>
            <a:miter lim="800000"/>
            <a:headEnd/>
            <a:tailEnd/>
          </a:ln>
          <a:effectLst/>
        </p:spPr>
      </p:pic>
      <p:sp>
        <p:nvSpPr>
          <p:cNvPr id="6" name="Round Diagonal Corner Rectangle 5"/>
          <p:cNvSpPr/>
          <p:nvPr/>
        </p:nvSpPr>
        <p:spPr bwMode="auto">
          <a:xfrm>
            <a:off x="4333492" y="83428"/>
            <a:ext cx="1305212" cy="6716214"/>
          </a:xfrm>
          <a:prstGeom prst="round2DiagRect">
            <a:avLst>
              <a:gd name="adj1" fmla="val 9177"/>
              <a:gd name="adj2" fmla="val 5226"/>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grpSp>
        <p:nvGrpSpPr>
          <p:cNvPr id="4" name="Group 116"/>
          <p:cNvGrpSpPr/>
          <p:nvPr/>
        </p:nvGrpSpPr>
        <p:grpSpPr>
          <a:xfrm>
            <a:off x="5213420" y="2220869"/>
            <a:ext cx="2214577" cy="1836316"/>
            <a:chOff x="5357819" y="2307064"/>
            <a:chExt cx="2214577" cy="1836316"/>
          </a:xfrm>
        </p:grpSpPr>
        <p:sp>
          <p:nvSpPr>
            <p:cNvPr id="173" name="Isosceles Triangle 172"/>
            <p:cNvSpPr/>
            <p:nvPr/>
          </p:nvSpPr>
          <p:spPr bwMode="auto">
            <a:xfrm rot="10800000">
              <a:off x="5357819" y="2307064"/>
              <a:ext cx="2071701" cy="1836316"/>
            </a:xfrm>
            <a:prstGeom prst="triangle">
              <a:avLst>
                <a:gd name="adj" fmla="val 49995"/>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5400000" scaled="1"/>
              <a:tileRect/>
            </a:gradFill>
            <a:ln w="19050" cap="flat" cmpd="sng" algn="ctr">
              <a:noFill/>
              <a:prstDash val="solid"/>
              <a:round/>
              <a:headEnd type="none" w="med" len="med"/>
              <a:tailEnd type="none" w="med" len="med"/>
            </a:ln>
            <a:effectLst/>
            <a:scene3d>
              <a:camera prst="isometricBottomDown"/>
              <a:lightRig rig="threePt" dir="t"/>
            </a:scene3d>
          </p:spPr>
          <p:txBody>
            <a:bodyPr/>
            <a:lstStyle/>
            <a:p>
              <a:pPr>
                <a:defRPr/>
              </a:pPr>
              <a:endParaRPr lang="en-IE"/>
            </a:p>
          </p:txBody>
        </p:sp>
        <p:sp>
          <p:nvSpPr>
            <p:cNvPr id="174" name="TextBox 173"/>
            <p:cNvSpPr txBox="1"/>
            <p:nvPr/>
          </p:nvSpPr>
          <p:spPr>
            <a:xfrm flipH="1">
              <a:off x="6072198" y="2786058"/>
              <a:ext cx="1500198" cy="307777"/>
            </a:xfrm>
            <a:prstGeom prst="rect">
              <a:avLst/>
            </a:prstGeom>
            <a:noFill/>
            <a:scene3d>
              <a:camera prst="isometricBottomDown"/>
              <a:lightRig rig="threePt" dir="t"/>
            </a:scene3d>
          </p:spPr>
          <p:txBody>
            <a:bodyPr wrap="square">
              <a:spAutoFit/>
            </a:bodyPr>
            <a:lstStyle/>
            <a:p>
              <a:pPr algn="ctr" rtl="0">
                <a:defRPr/>
              </a:pPr>
              <a:r>
                <a:rPr lang="fr-FR" sz="1400" dirty="0" smtClean="0">
                  <a:solidFill>
                    <a:schemeClr val="accent1">
                      <a:lumMod val="50000"/>
                    </a:schemeClr>
                  </a:solidFill>
                  <a:latin typeface="Futura Bk"/>
                </a:rPr>
                <a:t>Virtual Machines</a:t>
              </a:r>
              <a:endParaRPr lang="en-IE" sz="1400" kern="1200" dirty="0">
                <a:solidFill>
                  <a:schemeClr val="accent1">
                    <a:lumMod val="50000"/>
                  </a:schemeClr>
                </a:solidFill>
                <a:latin typeface="Futura Bk"/>
                <a:ea typeface="+mn-ea"/>
                <a:cs typeface="+mn-cs"/>
              </a:endParaRPr>
            </a:p>
          </p:txBody>
        </p:sp>
      </p:grpSp>
      <p:sp>
        <p:nvSpPr>
          <p:cNvPr id="95" name="TextBox 94"/>
          <p:cNvSpPr txBox="1"/>
          <p:nvPr/>
        </p:nvSpPr>
        <p:spPr>
          <a:xfrm flipH="1">
            <a:off x="1935129" y="6230317"/>
            <a:ext cx="2544398" cy="430887"/>
          </a:xfrm>
          <a:prstGeom prst="rect">
            <a:avLst/>
          </a:prstGeom>
          <a:noFill/>
          <a:scene3d>
            <a:camera prst="isometricTopUp"/>
            <a:lightRig rig="threePt" dir="t"/>
          </a:scene3d>
        </p:spPr>
        <p:txBody>
          <a:bodyPr wrap="square">
            <a:spAutoFit/>
          </a:bodyPr>
          <a:lstStyle/>
          <a:p>
            <a:pPr algn="r" rtl="0">
              <a:defRPr/>
            </a:pPr>
            <a:r>
              <a:rPr lang="fr-FR" sz="1200" dirty="0" smtClean="0">
                <a:latin typeface="Futura Bk"/>
              </a:rPr>
              <a:t>Hub Transport server </a:t>
            </a:r>
          </a:p>
          <a:p>
            <a:pPr algn="r" rtl="0">
              <a:defRPr/>
            </a:pPr>
            <a:r>
              <a:rPr lang="fr-FR" sz="1000" dirty="0" smtClean="0">
                <a:latin typeface="Futura Bk"/>
              </a:rPr>
              <a:t>OS </a:t>
            </a:r>
            <a:r>
              <a:rPr lang="fr-FR" sz="1000" dirty="0" err="1" smtClean="0">
                <a:latin typeface="Futura Bk"/>
              </a:rPr>
              <a:t>Disk</a:t>
            </a:r>
            <a:r>
              <a:rPr lang="fr-FR" sz="1000" dirty="0" smtClean="0">
                <a:latin typeface="Futura Bk"/>
              </a:rPr>
              <a:t> 30GB</a:t>
            </a:r>
            <a:endParaRPr lang="en-IE" sz="1000" kern="1200" dirty="0">
              <a:latin typeface="Futura Bk"/>
              <a:ea typeface="+mn-ea"/>
              <a:cs typeface="+mn-cs"/>
            </a:endParaRPr>
          </a:p>
        </p:txBody>
      </p:sp>
      <p:sp>
        <p:nvSpPr>
          <p:cNvPr id="96" name="TextBox 95"/>
          <p:cNvSpPr txBox="1"/>
          <p:nvPr/>
        </p:nvSpPr>
        <p:spPr>
          <a:xfrm flipH="1">
            <a:off x="1882868" y="5988342"/>
            <a:ext cx="2223624" cy="430887"/>
          </a:xfrm>
          <a:prstGeom prst="rect">
            <a:avLst/>
          </a:prstGeom>
          <a:noFill/>
          <a:scene3d>
            <a:camera prst="isometricTopUp"/>
            <a:lightRig rig="threePt" dir="t"/>
          </a:scene3d>
        </p:spPr>
        <p:txBody>
          <a:bodyPr wrap="square">
            <a:spAutoFit/>
          </a:bodyPr>
          <a:lstStyle/>
          <a:p>
            <a:pPr algn="r" rtl="0">
              <a:defRPr/>
            </a:pPr>
            <a:r>
              <a:rPr lang="fr-FR" sz="1200" dirty="0" smtClean="0">
                <a:latin typeface="Futura Bk"/>
              </a:rPr>
              <a:t>Client Access server </a:t>
            </a:r>
          </a:p>
          <a:p>
            <a:pPr algn="r" rtl="0">
              <a:defRPr/>
            </a:pPr>
            <a:r>
              <a:rPr lang="fr-FR" sz="1000" dirty="0" smtClean="0">
                <a:latin typeface="Futura Bk"/>
              </a:rPr>
              <a:t>OS </a:t>
            </a:r>
            <a:r>
              <a:rPr lang="fr-FR" sz="1000" dirty="0" err="1" smtClean="0">
                <a:latin typeface="Futura Bk"/>
              </a:rPr>
              <a:t>Disk</a:t>
            </a:r>
            <a:r>
              <a:rPr lang="fr-FR" sz="1000" dirty="0" smtClean="0">
                <a:latin typeface="Futura Bk"/>
              </a:rPr>
              <a:t> 30GB</a:t>
            </a:r>
            <a:endParaRPr lang="en-IE" sz="1000" kern="1200" dirty="0">
              <a:latin typeface="Futura Bk"/>
              <a:ea typeface="+mn-ea"/>
              <a:cs typeface="+mn-cs"/>
            </a:endParaRPr>
          </a:p>
        </p:txBody>
      </p:sp>
      <p:cxnSp>
        <p:nvCxnSpPr>
          <p:cNvPr id="147" name="Straight Connector 146"/>
          <p:cNvCxnSpPr/>
          <p:nvPr/>
        </p:nvCxnSpPr>
        <p:spPr bwMode="auto">
          <a:xfrm flipV="1">
            <a:off x="6473541" y="33178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2" name="Title 1"/>
          <p:cNvSpPr>
            <a:spLocks noGrp="1"/>
          </p:cNvSpPr>
          <p:nvPr>
            <p:ph type="title"/>
          </p:nvPr>
        </p:nvSpPr>
        <p:spPr/>
        <p:txBody>
          <a:bodyPr/>
          <a:lstStyle/>
          <a:p>
            <a:r>
              <a:rPr lang="en-US" dirty="0" smtClean="0">
                <a:latin typeface="+mn-lt"/>
              </a:rPr>
              <a:t>Hyper-V Geo Cluster with Exchange</a:t>
            </a:r>
            <a:br>
              <a:rPr lang="en-US" dirty="0" smtClean="0">
                <a:latin typeface="+mn-lt"/>
              </a:rPr>
            </a:br>
            <a:endParaRPr lang="en-IE" dirty="0">
              <a:latin typeface="+mn-lt"/>
            </a:endParaRPr>
          </a:p>
        </p:txBody>
      </p:sp>
      <p:sp>
        <p:nvSpPr>
          <p:cNvPr id="104" name="TextBox 103"/>
          <p:cNvSpPr txBox="1"/>
          <p:nvPr/>
        </p:nvSpPr>
        <p:spPr>
          <a:xfrm flipH="1">
            <a:off x="7471788" y="4373874"/>
            <a:ext cx="1785951"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accent4"/>
                </a:solidFill>
                <a:latin typeface="Futura Bk"/>
              </a:rPr>
              <a:t>LAN</a:t>
            </a:r>
            <a:endParaRPr lang="en-IE" sz="1600" kern="1200" dirty="0">
              <a:solidFill>
                <a:schemeClr val="accent4"/>
              </a:solidFill>
              <a:latin typeface="Futura Bk"/>
              <a:ea typeface="+mn-ea"/>
              <a:cs typeface="+mn-cs"/>
            </a:endParaRPr>
          </a:p>
        </p:txBody>
      </p:sp>
      <p:cxnSp>
        <p:nvCxnSpPr>
          <p:cNvPr id="66" name="Straight Connector 65"/>
          <p:cNvCxnSpPr/>
          <p:nvPr/>
        </p:nvCxnSpPr>
        <p:spPr bwMode="auto">
          <a:xfrm flipV="1">
            <a:off x="6674293" y="4239086"/>
            <a:ext cx="1996619" cy="1152637"/>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75" name="Straight Connector 74"/>
          <p:cNvCxnSpPr/>
          <p:nvPr/>
        </p:nvCxnSpPr>
        <p:spPr bwMode="auto">
          <a:xfrm>
            <a:off x="7042046" y="5173289"/>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62" name="Round Diagonal Corner Rectangle 61"/>
          <p:cNvSpPr/>
          <p:nvPr/>
        </p:nvSpPr>
        <p:spPr bwMode="auto">
          <a:xfrm>
            <a:off x="6158661" y="5259191"/>
            <a:ext cx="1890924" cy="883329"/>
          </a:xfrm>
          <a:prstGeom prst="round2DiagRect">
            <a:avLst>
              <a:gd name="adj1" fmla="val 22797"/>
              <a:gd name="adj2" fmla="val 4805"/>
            </a:avLst>
          </a:prstGeom>
          <a:solidFill>
            <a:schemeClr val="accent6">
              <a:lumMod val="40000"/>
              <a:lumOff val="60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IE">
              <a:solidFill>
                <a:schemeClr val="tx1"/>
              </a:solidFill>
            </a:endParaRPr>
          </a:p>
        </p:txBody>
      </p:sp>
      <p:sp>
        <p:nvSpPr>
          <p:cNvPr id="65" name="TextBox 64"/>
          <p:cNvSpPr txBox="1"/>
          <p:nvPr/>
        </p:nvSpPr>
        <p:spPr>
          <a:xfrm flipH="1">
            <a:off x="5171189" y="5884515"/>
            <a:ext cx="1785951" cy="338554"/>
          </a:xfrm>
          <a:prstGeom prst="rect">
            <a:avLst/>
          </a:prstGeom>
          <a:noFill/>
          <a:scene3d>
            <a:camera prst="isometricTopUp"/>
            <a:lightRig rig="threePt" dir="t"/>
          </a:scene3d>
        </p:spPr>
        <p:txBody>
          <a:bodyPr wrap="square">
            <a:spAutoFit/>
          </a:bodyPr>
          <a:lstStyle/>
          <a:p>
            <a:pPr algn="ctr" rtl="0">
              <a:defRPr/>
            </a:pPr>
            <a:r>
              <a:rPr lang="fr-FR" sz="1600" dirty="0" smtClean="0">
                <a:latin typeface="Futura Bk"/>
              </a:rPr>
              <a:t>Command </a:t>
            </a:r>
            <a:r>
              <a:rPr lang="fr-FR" sz="1600" dirty="0" err="1" smtClean="0">
                <a:solidFill>
                  <a:schemeClr val="bg2"/>
                </a:solidFill>
                <a:latin typeface="Futura Bk"/>
              </a:rPr>
              <a:t>View</a:t>
            </a:r>
            <a:endParaRPr lang="en-IE" sz="1600" kern="1200" dirty="0">
              <a:solidFill>
                <a:schemeClr val="bg2"/>
              </a:solidFill>
              <a:latin typeface="Futura Bk"/>
              <a:ea typeface="+mn-ea"/>
              <a:cs typeface="+mn-cs"/>
            </a:endParaRPr>
          </a:p>
        </p:txBody>
      </p:sp>
      <p:sp>
        <p:nvSpPr>
          <p:cNvPr id="76" name="TextBox 75"/>
          <p:cNvSpPr txBox="1"/>
          <p:nvPr/>
        </p:nvSpPr>
        <p:spPr>
          <a:xfrm flipH="1">
            <a:off x="7186198" y="5173869"/>
            <a:ext cx="1437839"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bg2"/>
                </a:solidFill>
                <a:latin typeface="Futura Bk"/>
              </a:rPr>
              <a:t>SC</a:t>
            </a:r>
            <a:r>
              <a:rPr lang="fr-FR" sz="1600" dirty="0" smtClean="0">
                <a:latin typeface="Futura Bk"/>
              </a:rPr>
              <a:t>VMM</a:t>
            </a:r>
            <a:endParaRPr lang="en-IE" sz="1600" kern="1200" dirty="0">
              <a:latin typeface="Futura Bk"/>
              <a:ea typeface="+mn-ea"/>
              <a:cs typeface="+mn-cs"/>
            </a:endParaRPr>
          </a:p>
        </p:txBody>
      </p:sp>
      <p:cxnSp>
        <p:nvCxnSpPr>
          <p:cNvPr id="53" name="Straight Connector 52"/>
          <p:cNvCxnSpPr/>
          <p:nvPr/>
        </p:nvCxnSpPr>
        <p:spPr bwMode="auto">
          <a:xfrm flipV="1">
            <a:off x="3480497" y="1405366"/>
            <a:ext cx="350058" cy="194907"/>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74" name="TextBox 73"/>
          <p:cNvSpPr txBox="1"/>
          <p:nvPr/>
        </p:nvSpPr>
        <p:spPr>
          <a:xfrm flipH="1">
            <a:off x="7137758" y="3832962"/>
            <a:ext cx="2682241" cy="338554"/>
          </a:xfrm>
          <a:prstGeom prst="rect">
            <a:avLst/>
          </a:prstGeom>
          <a:noFill/>
          <a:scene3d>
            <a:camera prst="isometricBottomDown"/>
            <a:lightRig rig="threePt" dir="t"/>
          </a:scene3d>
        </p:spPr>
        <p:txBody>
          <a:bodyPr wrap="square">
            <a:spAutoFit/>
          </a:bodyPr>
          <a:lstStyle/>
          <a:p>
            <a:pPr algn="ctr" rtl="0">
              <a:defRPr/>
            </a:pPr>
            <a:r>
              <a:rPr lang="fr-FR" sz="1600" dirty="0" smtClean="0">
                <a:solidFill>
                  <a:schemeClr val="accent4"/>
                </a:solidFill>
                <a:latin typeface="Futura Bk"/>
              </a:rPr>
              <a:t>Virtual network</a:t>
            </a:r>
            <a:endParaRPr lang="en-IE" sz="1600" kern="1200" dirty="0">
              <a:solidFill>
                <a:schemeClr val="accent4"/>
              </a:solidFill>
              <a:latin typeface="Futura Bk"/>
              <a:ea typeface="+mn-ea"/>
              <a:cs typeface="+mn-cs"/>
            </a:endParaRPr>
          </a:p>
        </p:txBody>
      </p:sp>
      <p:cxnSp>
        <p:nvCxnSpPr>
          <p:cNvPr id="55" name="Straight Connector 54"/>
          <p:cNvCxnSpPr/>
          <p:nvPr/>
        </p:nvCxnSpPr>
        <p:spPr bwMode="auto">
          <a:xfrm flipV="1">
            <a:off x="3617980" y="1668881"/>
            <a:ext cx="668742" cy="392291"/>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97" name="Round Diagonal Corner Rectangle 96"/>
          <p:cNvSpPr/>
          <p:nvPr/>
        </p:nvSpPr>
        <p:spPr bwMode="auto">
          <a:xfrm>
            <a:off x="771256" y="2798938"/>
            <a:ext cx="1816281" cy="1928805"/>
          </a:xfrm>
          <a:prstGeom prst="round2DiagRect">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98" name="TextBox 97"/>
          <p:cNvSpPr txBox="1"/>
          <p:nvPr/>
        </p:nvSpPr>
        <p:spPr>
          <a:xfrm flipH="1">
            <a:off x="440498" y="3871475"/>
            <a:ext cx="1526992" cy="338554"/>
          </a:xfrm>
          <a:prstGeom prst="rect">
            <a:avLst/>
          </a:prstGeom>
          <a:noFill/>
          <a:scene3d>
            <a:camera prst="isometricBottomDown"/>
            <a:lightRig rig="threePt" dir="t"/>
          </a:scene3d>
        </p:spPr>
        <p:txBody>
          <a:bodyPr wrap="square">
            <a:spAutoFit/>
          </a:bodyPr>
          <a:lstStyle/>
          <a:p>
            <a:pPr algn="ctr" rtl="0">
              <a:defRPr/>
            </a:pPr>
            <a:r>
              <a:rPr lang="en-IE" sz="1600" kern="1200" dirty="0">
                <a:solidFill>
                  <a:srgbClr val="000000"/>
                </a:solidFill>
                <a:latin typeface="Futura Bk"/>
                <a:ea typeface="+mn-ea"/>
                <a:cs typeface="+mn-cs"/>
              </a:rPr>
              <a:t>EVA 4400</a:t>
            </a:r>
          </a:p>
        </p:txBody>
      </p:sp>
      <p:sp>
        <p:nvSpPr>
          <p:cNvPr id="99" name="Pie 98"/>
          <p:cNvSpPr/>
          <p:nvPr/>
        </p:nvSpPr>
        <p:spPr bwMode="auto">
          <a:xfrm>
            <a:off x="1334440" y="3382390"/>
            <a:ext cx="901646" cy="825598"/>
          </a:xfrm>
          <a:prstGeom prst="pie">
            <a:avLst>
              <a:gd name="adj1" fmla="val 0"/>
              <a:gd name="adj2" fmla="val 11120187"/>
            </a:avLst>
          </a:prstGeom>
          <a:solidFill>
            <a:schemeClr val="bg1">
              <a:lumMod val="50000"/>
            </a:schemeClr>
          </a:solidFill>
          <a:ln w="19050" cap="flat" cmpd="sng" algn="ctr">
            <a:noFill/>
            <a:prstDash val="solid"/>
            <a:round/>
            <a:headEnd type="none" w="med" len="med"/>
            <a:tailEnd type="none" w="med" len="med"/>
          </a:ln>
          <a:effectLst>
            <a:softEdge rad="63500"/>
          </a:effectLst>
          <a:scene3d>
            <a:camera prst="isometricTopUp"/>
            <a:lightRig rig="threePt" dir="t"/>
          </a:scene3d>
        </p:spPr>
        <p:txBody>
          <a:bodyPr vert="horz" wrap="square" lIns="91440" tIns="45720" rIns="91440" bIns="45720" numCol="1" rtlCol="0" anchor="t" anchorCtr="0" compatLnSpc="1">
            <a:prstTxWarp prst="textNoShape">
              <a:avLst/>
            </a:prstTxWarp>
            <a:noAutofit/>
          </a:bodyPr>
          <a:lstStyle/>
          <a:p>
            <a:pPr algn="l" rtl="0" fontAlgn="base">
              <a:spcBef>
                <a:spcPct val="50000"/>
              </a:spcBef>
              <a:spcAft>
                <a:spcPct val="0"/>
              </a:spcAft>
            </a:pPr>
            <a:endParaRPr lang="en-IE" sz="800" kern="1200">
              <a:solidFill>
                <a:srgbClr val="000000"/>
              </a:solidFill>
              <a:latin typeface="Futura Bk" pitchFamily="34" charset="0"/>
              <a:ea typeface="+mn-ea"/>
              <a:cs typeface="+mn-cs"/>
            </a:endParaRPr>
          </a:p>
        </p:txBody>
      </p:sp>
      <p:cxnSp>
        <p:nvCxnSpPr>
          <p:cNvPr id="50" name="Straight Connector 118"/>
          <p:cNvCxnSpPr>
            <a:cxnSpLocks noChangeShapeType="1"/>
          </p:cNvCxnSpPr>
          <p:nvPr/>
        </p:nvCxnSpPr>
        <p:spPr bwMode="auto">
          <a:xfrm flipV="1">
            <a:off x="2233371" y="2380928"/>
            <a:ext cx="646997" cy="353035"/>
          </a:xfrm>
          <a:prstGeom prst="line">
            <a:avLst/>
          </a:prstGeom>
          <a:noFill/>
          <a:ln w="19050" algn="ctr">
            <a:solidFill>
              <a:srgbClr val="FFC000"/>
            </a:solidFill>
            <a:round/>
            <a:headEnd/>
            <a:tailEnd/>
          </a:ln>
          <a:effectLst/>
        </p:spPr>
      </p:cxnSp>
      <p:cxnSp>
        <p:nvCxnSpPr>
          <p:cNvPr id="78" name="Straight Connector 113"/>
          <p:cNvCxnSpPr>
            <a:cxnSpLocks noChangeShapeType="1"/>
          </p:cNvCxnSpPr>
          <p:nvPr/>
        </p:nvCxnSpPr>
        <p:spPr bwMode="auto">
          <a:xfrm flipV="1">
            <a:off x="2028483" y="2928274"/>
            <a:ext cx="741501" cy="440648"/>
          </a:xfrm>
          <a:prstGeom prst="line">
            <a:avLst/>
          </a:prstGeom>
          <a:noFill/>
          <a:ln w="19050" algn="ctr">
            <a:solidFill>
              <a:srgbClr val="FFC000"/>
            </a:solidFill>
            <a:round/>
            <a:headEnd/>
            <a:tailEnd/>
          </a:ln>
          <a:effectLst/>
        </p:spPr>
      </p:cxnSp>
      <p:cxnSp>
        <p:nvCxnSpPr>
          <p:cNvPr id="49" name="Straight Connector 113"/>
          <p:cNvCxnSpPr>
            <a:cxnSpLocks noChangeShapeType="1"/>
          </p:cNvCxnSpPr>
          <p:nvPr/>
        </p:nvCxnSpPr>
        <p:spPr bwMode="auto">
          <a:xfrm flipV="1">
            <a:off x="2728870" y="2564580"/>
            <a:ext cx="729575" cy="428015"/>
          </a:xfrm>
          <a:prstGeom prst="line">
            <a:avLst/>
          </a:prstGeom>
          <a:noFill/>
          <a:ln w="19050" algn="ctr">
            <a:solidFill>
              <a:srgbClr val="FFC000"/>
            </a:solidFill>
            <a:round/>
            <a:headEnd/>
            <a:tailEnd/>
          </a:ln>
          <a:effectLst/>
        </p:spPr>
      </p:cxnSp>
      <p:cxnSp>
        <p:nvCxnSpPr>
          <p:cNvPr id="69" name="Straight Connector 68"/>
          <p:cNvCxnSpPr/>
          <p:nvPr/>
        </p:nvCxnSpPr>
        <p:spPr bwMode="auto">
          <a:xfrm>
            <a:off x="3213209" y="1054294"/>
            <a:ext cx="1341711" cy="774506"/>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77" name="Straight Connector 116"/>
          <p:cNvCxnSpPr>
            <a:cxnSpLocks noChangeShapeType="1"/>
          </p:cNvCxnSpPr>
          <p:nvPr/>
        </p:nvCxnSpPr>
        <p:spPr bwMode="auto">
          <a:xfrm rot="10800000">
            <a:off x="5420715" y="4737816"/>
            <a:ext cx="1526531" cy="973231"/>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graphicFrame>
        <p:nvGraphicFramePr>
          <p:cNvPr id="82" name="Object 32"/>
          <p:cNvGraphicFramePr>
            <a:graphicFrameLocks noChangeAspect="1"/>
          </p:cNvGraphicFramePr>
          <p:nvPr/>
        </p:nvGraphicFramePr>
        <p:xfrm>
          <a:off x="2799529" y="1464811"/>
          <a:ext cx="795816" cy="1021047"/>
        </p:xfrm>
        <a:graphic>
          <a:graphicData uri="http://schemas.openxmlformats.org/presentationml/2006/ole">
            <p:oleObj spid="_x0000_s93187" name="Visio" r:id="rId7" imgW="741807" imgH="947725" progId="">
              <p:embed/>
            </p:oleObj>
          </a:graphicData>
        </a:graphic>
      </p:graphicFrame>
      <p:graphicFrame>
        <p:nvGraphicFramePr>
          <p:cNvPr id="4103" name="Object 7"/>
          <p:cNvGraphicFramePr>
            <a:graphicFrameLocks noChangeAspect="1"/>
          </p:cNvGraphicFramePr>
          <p:nvPr/>
        </p:nvGraphicFramePr>
        <p:xfrm>
          <a:off x="3268522" y="1732891"/>
          <a:ext cx="795337" cy="1022350"/>
        </p:xfrm>
        <a:graphic>
          <a:graphicData uri="http://schemas.openxmlformats.org/presentationml/2006/ole">
            <p:oleObj spid="_x0000_s93188" name="Visio" r:id="rId8" imgW="741807" imgH="947725" progId="">
              <p:embed/>
            </p:oleObj>
          </a:graphicData>
        </a:graphic>
      </p:graphicFrame>
      <p:cxnSp>
        <p:nvCxnSpPr>
          <p:cNvPr id="148" name="Straight Connector 147"/>
          <p:cNvCxnSpPr/>
          <p:nvPr/>
        </p:nvCxnSpPr>
        <p:spPr bwMode="auto">
          <a:xfrm flipV="1">
            <a:off x="7191459" y="3711858"/>
            <a:ext cx="568681" cy="333595"/>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149" name="Round Diagonal Corner Rectangle 148"/>
          <p:cNvSpPr/>
          <p:nvPr/>
        </p:nvSpPr>
        <p:spPr bwMode="auto">
          <a:xfrm>
            <a:off x="3579678" y="4434704"/>
            <a:ext cx="1816281" cy="1928805"/>
          </a:xfrm>
          <a:prstGeom prst="round2DiagRect">
            <a:avLst/>
          </a:prstGeom>
          <a:solidFill>
            <a:schemeClr val="tx1">
              <a:lumMod val="75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150" name="TextBox 149"/>
          <p:cNvSpPr txBox="1"/>
          <p:nvPr/>
        </p:nvSpPr>
        <p:spPr>
          <a:xfrm flipH="1">
            <a:off x="3222025" y="5507241"/>
            <a:ext cx="1526992" cy="338554"/>
          </a:xfrm>
          <a:prstGeom prst="rect">
            <a:avLst/>
          </a:prstGeom>
          <a:noFill/>
          <a:scene3d>
            <a:camera prst="isometricBottomDown"/>
            <a:lightRig rig="threePt" dir="t"/>
          </a:scene3d>
        </p:spPr>
        <p:txBody>
          <a:bodyPr wrap="square">
            <a:spAutoFit/>
          </a:bodyPr>
          <a:lstStyle/>
          <a:p>
            <a:pPr algn="ctr" rtl="0">
              <a:defRPr/>
            </a:pPr>
            <a:r>
              <a:rPr lang="en-IE" sz="1600" kern="1200" dirty="0">
                <a:solidFill>
                  <a:srgbClr val="000000"/>
                </a:solidFill>
                <a:latin typeface="Futura Bk"/>
                <a:ea typeface="+mn-ea"/>
                <a:cs typeface="+mn-cs"/>
              </a:rPr>
              <a:t>EVA 4400</a:t>
            </a:r>
          </a:p>
        </p:txBody>
      </p:sp>
      <p:sp>
        <p:nvSpPr>
          <p:cNvPr id="151" name="Pie 150"/>
          <p:cNvSpPr/>
          <p:nvPr/>
        </p:nvSpPr>
        <p:spPr bwMode="auto">
          <a:xfrm>
            <a:off x="4152600" y="5018162"/>
            <a:ext cx="901646" cy="825598"/>
          </a:xfrm>
          <a:prstGeom prst="pie">
            <a:avLst>
              <a:gd name="adj1" fmla="val 0"/>
              <a:gd name="adj2" fmla="val 11120187"/>
            </a:avLst>
          </a:prstGeom>
          <a:solidFill>
            <a:schemeClr val="bg1">
              <a:lumMod val="50000"/>
            </a:schemeClr>
          </a:solidFill>
          <a:ln w="19050" cap="flat" cmpd="sng" algn="ctr">
            <a:noFill/>
            <a:prstDash val="solid"/>
            <a:round/>
            <a:headEnd type="none" w="med" len="med"/>
            <a:tailEnd type="none" w="med" len="med"/>
          </a:ln>
          <a:effectLst>
            <a:softEdge rad="63500"/>
          </a:effectLst>
          <a:scene3d>
            <a:camera prst="isometricTopUp"/>
            <a:lightRig rig="threePt" dir="t"/>
          </a:scene3d>
        </p:spPr>
        <p:txBody>
          <a:bodyPr vert="horz" wrap="square" lIns="91440" tIns="45720" rIns="91440" bIns="45720" numCol="1" rtlCol="0" anchor="t" anchorCtr="0" compatLnSpc="1">
            <a:prstTxWarp prst="textNoShape">
              <a:avLst/>
            </a:prstTxWarp>
            <a:noAutofit/>
          </a:bodyPr>
          <a:lstStyle/>
          <a:p>
            <a:pPr algn="l" rtl="0" fontAlgn="base">
              <a:spcBef>
                <a:spcPct val="50000"/>
              </a:spcBef>
              <a:spcAft>
                <a:spcPct val="0"/>
              </a:spcAft>
            </a:pPr>
            <a:endParaRPr lang="en-IE" sz="800" kern="1200">
              <a:solidFill>
                <a:srgbClr val="000000"/>
              </a:solidFill>
              <a:latin typeface="Futura Bk" pitchFamily="34" charset="0"/>
              <a:ea typeface="+mn-ea"/>
              <a:cs typeface="+mn-cs"/>
            </a:endParaRPr>
          </a:p>
        </p:txBody>
      </p:sp>
      <p:cxnSp>
        <p:nvCxnSpPr>
          <p:cNvPr id="152" name="Straight Connector 118"/>
          <p:cNvCxnSpPr>
            <a:cxnSpLocks noChangeShapeType="1"/>
          </p:cNvCxnSpPr>
          <p:nvPr/>
        </p:nvCxnSpPr>
        <p:spPr bwMode="auto">
          <a:xfrm flipV="1">
            <a:off x="4701326" y="3715139"/>
            <a:ext cx="646997" cy="353035"/>
          </a:xfrm>
          <a:prstGeom prst="line">
            <a:avLst/>
          </a:prstGeom>
          <a:noFill/>
          <a:ln w="19050" algn="ctr">
            <a:solidFill>
              <a:srgbClr val="FFC000"/>
            </a:solidFill>
            <a:round/>
            <a:headEnd/>
            <a:tailEnd/>
          </a:ln>
          <a:effectLst/>
        </p:spPr>
      </p:cxnSp>
      <p:cxnSp>
        <p:nvCxnSpPr>
          <p:cNvPr id="153" name="Straight Connector 116"/>
          <p:cNvCxnSpPr>
            <a:cxnSpLocks noChangeShapeType="1"/>
          </p:cNvCxnSpPr>
          <p:nvPr/>
        </p:nvCxnSpPr>
        <p:spPr bwMode="auto">
          <a:xfrm rot="10800000">
            <a:off x="5034176" y="4362110"/>
            <a:ext cx="872494" cy="557309"/>
          </a:xfrm>
          <a:prstGeom prst="line">
            <a:avLst/>
          </a:prstGeom>
          <a:noFill/>
          <a:ln w="19050" algn="ctr">
            <a:solidFill>
              <a:srgbClr val="FFC000"/>
            </a:solidFill>
            <a:round/>
            <a:headEnd/>
            <a:tailEnd/>
          </a:ln>
          <a:effectLst/>
        </p:spPr>
      </p:cxnSp>
      <p:cxnSp>
        <p:nvCxnSpPr>
          <p:cNvPr id="154" name="Straight Connector 113"/>
          <p:cNvCxnSpPr>
            <a:cxnSpLocks noChangeShapeType="1"/>
          </p:cNvCxnSpPr>
          <p:nvPr/>
        </p:nvCxnSpPr>
        <p:spPr bwMode="auto">
          <a:xfrm flipV="1">
            <a:off x="4849493" y="4564040"/>
            <a:ext cx="728913" cy="433167"/>
          </a:xfrm>
          <a:prstGeom prst="line">
            <a:avLst/>
          </a:prstGeom>
          <a:noFill/>
          <a:ln w="19050" algn="ctr">
            <a:solidFill>
              <a:srgbClr val="FFC000"/>
            </a:solidFill>
            <a:round/>
            <a:headEnd/>
            <a:tailEnd/>
          </a:ln>
          <a:effectLst/>
        </p:spPr>
      </p:cxnSp>
      <p:cxnSp>
        <p:nvCxnSpPr>
          <p:cNvPr id="155" name="Straight Connector 113"/>
          <p:cNvCxnSpPr>
            <a:cxnSpLocks noChangeShapeType="1"/>
          </p:cNvCxnSpPr>
          <p:nvPr/>
        </p:nvCxnSpPr>
        <p:spPr bwMode="auto">
          <a:xfrm flipV="1">
            <a:off x="5896998" y="4446629"/>
            <a:ext cx="814422" cy="474280"/>
          </a:xfrm>
          <a:prstGeom prst="line">
            <a:avLst/>
          </a:prstGeom>
          <a:noFill/>
          <a:ln w="19050" algn="ctr">
            <a:solidFill>
              <a:srgbClr val="FFC000"/>
            </a:solidFill>
            <a:round/>
            <a:headEnd/>
            <a:tailEnd/>
          </a:ln>
          <a:effectLst/>
        </p:spPr>
      </p:cxnSp>
      <p:cxnSp>
        <p:nvCxnSpPr>
          <p:cNvPr id="187" name="Straight Connector 186"/>
          <p:cNvCxnSpPr/>
          <p:nvPr/>
        </p:nvCxnSpPr>
        <p:spPr bwMode="auto">
          <a:xfrm>
            <a:off x="6000548" y="4026030"/>
            <a:ext cx="553078" cy="327875"/>
          </a:xfrm>
          <a:prstGeom prst="line">
            <a:avLst/>
          </a:prstGeom>
          <a:noFill/>
          <a:ln w="19050" cap="flat" cmpd="sng" algn="ctr">
            <a:solidFill>
              <a:srgbClr val="FF0000"/>
            </a:solidFill>
            <a:prstDash val="solid"/>
            <a:round/>
            <a:headEnd type="none" w="med" len="med"/>
            <a:tailEnd type="none" w="med" len="med"/>
          </a:ln>
          <a:effectLst/>
        </p:spPr>
      </p:cxnSp>
      <p:sp>
        <p:nvSpPr>
          <p:cNvPr id="188" name="TextBox 187"/>
          <p:cNvSpPr txBox="1"/>
          <p:nvPr/>
        </p:nvSpPr>
        <p:spPr>
          <a:xfrm flipH="1">
            <a:off x="3530093" y="2936700"/>
            <a:ext cx="1722794" cy="338554"/>
          </a:xfrm>
          <a:prstGeom prst="rect">
            <a:avLst/>
          </a:prstGeom>
          <a:noFill/>
          <a:scene3d>
            <a:camera prst="isometricBottomDown"/>
            <a:lightRig rig="threePt" dir="t"/>
          </a:scene3d>
        </p:spPr>
        <p:txBody>
          <a:bodyPr wrap="square">
            <a:spAutoFit/>
          </a:bodyPr>
          <a:lstStyle/>
          <a:p>
            <a:pPr algn="ctr" rtl="0">
              <a:defRPr/>
            </a:pPr>
            <a:r>
              <a:rPr lang="fr-FR" sz="1600" dirty="0" err="1" smtClean="0">
                <a:solidFill>
                  <a:srgbClr val="FF0000"/>
                </a:solidFill>
                <a:latin typeface="Futura Bk"/>
              </a:rPr>
              <a:t>LiveMigration</a:t>
            </a:r>
            <a:endParaRPr lang="en-IE" sz="1600" kern="1200" dirty="0">
              <a:solidFill>
                <a:srgbClr val="FF0000"/>
              </a:solidFill>
              <a:latin typeface="Futura Bk"/>
              <a:ea typeface="+mn-ea"/>
              <a:cs typeface="+mn-cs"/>
            </a:endParaRPr>
          </a:p>
        </p:txBody>
      </p:sp>
      <p:cxnSp>
        <p:nvCxnSpPr>
          <p:cNvPr id="189" name="Straight Connector 188"/>
          <p:cNvCxnSpPr/>
          <p:nvPr/>
        </p:nvCxnSpPr>
        <p:spPr bwMode="auto">
          <a:xfrm>
            <a:off x="3729977" y="2535396"/>
            <a:ext cx="1430091" cy="846306"/>
          </a:xfrm>
          <a:prstGeom prst="line">
            <a:avLst/>
          </a:prstGeom>
          <a:noFill/>
          <a:ln w="19050" cap="flat" cmpd="sng" algn="ctr">
            <a:solidFill>
              <a:srgbClr val="FF0000"/>
            </a:solidFill>
            <a:prstDash val="solid"/>
            <a:round/>
            <a:headEnd type="none" w="med" len="med"/>
            <a:tailEnd type="none" w="med" len="med"/>
          </a:ln>
          <a:effectLst/>
        </p:spPr>
      </p:cxnSp>
      <p:cxnSp>
        <p:nvCxnSpPr>
          <p:cNvPr id="200" name="Straight Connector 199"/>
          <p:cNvCxnSpPr/>
          <p:nvPr/>
        </p:nvCxnSpPr>
        <p:spPr bwMode="auto">
          <a:xfrm>
            <a:off x="6683761" y="5386010"/>
            <a:ext cx="305216" cy="19076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205" name="Straight Connector 204"/>
          <p:cNvCxnSpPr/>
          <p:nvPr/>
        </p:nvCxnSpPr>
        <p:spPr bwMode="auto">
          <a:xfrm flipV="1">
            <a:off x="1575755" y="1188490"/>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207" name="Round Diagonal Corner Rectangle 206"/>
          <p:cNvSpPr/>
          <p:nvPr/>
        </p:nvSpPr>
        <p:spPr bwMode="auto">
          <a:xfrm>
            <a:off x="456627" y="1488621"/>
            <a:ext cx="1890924" cy="883329"/>
          </a:xfrm>
          <a:prstGeom prst="round2DiagRect">
            <a:avLst>
              <a:gd name="adj1" fmla="val 22797"/>
              <a:gd name="adj2" fmla="val 4805"/>
            </a:avLst>
          </a:prstGeom>
          <a:solidFill>
            <a:schemeClr val="accent6">
              <a:lumMod val="40000"/>
              <a:lumOff val="60000"/>
            </a:schemeClr>
          </a:solidFill>
          <a:ln>
            <a:headEnd type="none" w="med" len="med"/>
            <a:tailEnd type="none" w="med" len="med"/>
          </a:ln>
          <a:scene3d>
            <a:camera prst="isometricTopUp"/>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IE">
              <a:solidFill>
                <a:schemeClr val="tx1"/>
              </a:solidFill>
            </a:endParaRPr>
          </a:p>
        </p:txBody>
      </p:sp>
      <p:sp>
        <p:nvSpPr>
          <p:cNvPr id="208" name="TextBox 207"/>
          <p:cNvSpPr txBox="1"/>
          <p:nvPr/>
        </p:nvSpPr>
        <p:spPr>
          <a:xfrm flipH="1">
            <a:off x="-105119" y="1439494"/>
            <a:ext cx="2230870" cy="338554"/>
          </a:xfrm>
          <a:prstGeom prst="rect">
            <a:avLst/>
          </a:prstGeom>
          <a:noFill/>
          <a:scene3d>
            <a:camera prst="isometricTopUp"/>
            <a:lightRig rig="threePt" dir="t"/>
          </a:scene3d>
        </p:spPr>
        <p:txBody>
          <a:bodyPr wrap="square">
            <a:spAutoFit/>
          </a:bodyPr>
          <a:lstStyle/>
          <a:p>
            <a:pPr algn="ctr" rtl="0">
              <a:defRPr/>
            </a:pPr>
            <a:r>
              <a:rPr lang="fr-FR" sz="1600" dirty="0" smtClean="0">
                <a:latin typeface="Futura Bk"/>
              </a:rPr>
              <a:t>Command </a:t>
            </a:r>
            <a:r>
              <a:rPr lang="fr-FR" sz="1600" dirty="0" err="1" smtClean="0">
                <a:latin typeface="Futura Bk"/>
              </a:rPr>
              <a:t>View</a:t>
            </a:r>
            <a:endParaRPr lang="en-IE" sz="1600" kern="1200" dirty="0">
              <a:latin typeface="Futura Bk"/>
              <a:ea typeface="+mn-ea"/>
              <a:cs typeface="+mn-cs"/>
            </a:endParaRPr>
          </a:p>
        </p:txBody>
      </p:sp>
      <p:sp>
        <p:nvSpPr>
          <p:cNvPr id="209" name="TextBox 208"/>
          <p:cNvSpPr txBox="1"/>
          <p:nvPr/>
        </p:nvSpPr>
        <p:spPr>
          <a:xfrm flipH="1">
            <a:off x="1470411" y="1376444"/>
            <a:ext cx="1437839" cy="338554"/>
          </a:xfrm>
          <a:prstGeom prst="rect">
            <a:avLst/>
          </a:prstGeom>
          <a:noFill/>
          <a:scene3d>
            <a:camera prst="isometricTopUp"/>
            <a:lightRig rig="threePt" dir="t"/>
          </a:scene3d>
        </p:spPr>
        <p:txBody>
          <a:bodyPr wrap="square">
            <a:spAutoFit/>
          </a:bodyPr>
          <a:lstStyle/>
          <a:p>
            <a:pPr algn="ctr" rtl="0">
              <a:defRPr/>
            </a:pPr>
            <a:r>
              <a:rPr lang="fr-FR" sz="1600" dirty="0" smtClean="0">
                <a:solidFill>
                  <a:schemeClr val="bg2"/>
                </a:solidFill>
                <a:latin typeface="Futura Bk"/>
              </a:rPr>
              <a:t>SC</a:t>
            </a:r>
            <a:r>
              <a:rPr lang="fr-FR" sz="1600" dirty="0" smtClean="0">
                <a:latin typeface="Futura Bk"/>
              </a:rPr>
              <a:t>VMM</a:t>
            </a:r>
            <a:endParaRPr lang="en-IE" sz="1600" kern="1200" dirty="0">
              <a:latin typeface="Futura Bk"/>
              <a:ea typeface="+mn-ea"/>
              <a:cs typeface="+mn-cs"/>
            </a:endParaRPr>
          </a:p>
        </p:txBody>
      </p:sp>
      <p:cxnSp>
        <p:nvCxnSpPr>
          <p:cNvPr id="210" name="Straight Connector 116"/>
          <p:cNvCxnSpPr>
            <a:cxnSpLocks noChangeShapeType="1"/>
          </p:cNvCxnSpPr>
          <p:nvPr/>
        </p:nvCxnSpPr>
        <p:spPr bwMode="auto">
          <a:xfrm rot="10800000">
            <a:off x="1079609" y="2064985"/>
            <a:ext cx="1306522" cy="832966"/>
          </a:xfrm>
          <a:prstGeom prst="line">
            <a:avLst/>
          </a:prstGeom>
          <a:noFill/>
          <a:ln w="19050" algn="ctr">
            <a:solidFill>
              <a:srgbClr val="FFC000"/>
            </a:solidFill>
            <a:round/>
            <a:headEnd/>
            <a:tailEnd/>
          </a:ln>
          <a:effectLst>
            <a:outerShdw blurRad="50800" dist="38100" dir="2700000" algn="tl" rotWithShape="0">
              <a:prstClr val="black">
                <a:alpha val="40000"/>
              </a:prstClr>
            </a:outerShdw>
          </a:effectLst>
        </p:spPr>
      </p:cxnSp>
      <p:sp>
        <p:nvSpPr>
          <p:cNvPr id="14" name="Cloud 13"/>
          <p:cNvSpPr/>
          <p:nvPr/>
        </p:nvSpPr>
        <p:spPr bwMode="auto">
          <a:xfrm rot="2430089">
            <a:off x="2070186" y="2695009"/>
            <a:ext cx="737274" cy="500838"/>
          </a:xfrm>
          <a:prstGeom prst="cloud">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36" name="TextBox 35"/>
          <p:cNvSpPr txBox="1"/>
          <p:nvPr/>
        </p:nvSpPr>
        <p:spPr>
          <a:xfrm flipH="1">
            <a:off x="1712029" y="2755776"/>
            <a:ext cx="1500198" cy="369332"/>
          </a:xfrm>
          <a:prstGeom prst="rect">
            <a:avLst/>
          </a:prstGeom>
          <a:noFill/>
          <a:scene3d>
            <a:camera prst="isometricBottomDown"/>
            <a:lightRig rig="threePt" dir="t"/>
          </a:scene3d>
        </p:spPr>
        <p:txBody>
          <a:bodyPr wrap="square">
            <a:spAutoFit/>
          </a:bodyPr>
          <a:lstStyle/>
          <a:p>
            <a:pPr algn="ctr" rtl="0">
              <a:defRPr/>
            </a:pPr>
            <a:r>
              <a:rPr lang="en-IE" kern="1200" dirty="0" smtClean="0">
                <a:solidFill>
                  <a:srgbClr val="000000"/>
                </a:solidFill>
              </a:rPr>
              <a:t>SAN</a:t>
            </a:r>
            <a:endParaRPr lang="en-IE" kern="1200" dirty="0">
              <a:solidFill>
                <a:srgbClr val="000000"/>
              </a:solidFill>
            </a:endParaRPr>
          </a:p>
        </p:txBody>
      </p:sp>
      <p:cxnSp>
        <p:nvCxnSpPr>
          <p:cNvPr id="206" name="Straight Connector 205"/>
          <p:cNvCxnSpPr/>
          <p:nvPr/>
        </p:nvCxnSpPr>
        <p:spPr bwMode="auto">
          <a:xfrm>
            <a:off x="1612727" y="1798425"/>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214" name="Straight Connector 213"/>
          <p:cNvCxnSpPr/>
          <p:nvPr/>
        </p:nvCxnSpPr>
        <p:spPr bwMode="auto">
          <a:xfrm>
            <a:off x="1225043" y="2041730"/>
            <a:ext cx="357728" cy="22358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211" name="Picture 12"/>
          <p:cNvPicPr>
            <a:picLocks noChangeAspect="1" noChangeArrowheads="1"/>
          </p:cNvPicPr>
          <p:nvPr/>
        </p:nvPicPr>
        <p:blipFill>
          <a:blip r:embed="rId9" cstate="print"/>
          <a:srcRect/>
          <a:stretch>
            <a:fillRect/>
          </a:stretch>
        </p:blipFill>
        <p:spPr bwMode="auto">
          <a:xfrm flipH="1">
            <a:off x="917171" y="1593477"/>
            <a:ext cx="467047" cy="700571"/>
          </a:xfrm>
          <a:prstGeom prst="rect">
            <a:avLst/>
          </a:prstGeom>
          <a:noFill/>
          <a:ln w="9525">
            <a:noFill/>
            <a:miter lim="800000"/>
            <a:headEnd/>
            <a:tailEnd/>
          </a:ln>
          <a:effectLst/>
        </p:spPr>
      </p:pic>
      <p:pic>
        <p:nvPicPr>
          <p:cNvPr id="212" name="Picture 12"/>
          <p:cNvPicPr>
            <a:picLocks noChangeAspect="1" noChangeArrowheads="1"/>
          </p:cNvPicPr>
          <p:nvPr/>
        </p:nvPicPr>
        <p:blipFill>
          <a:blip r:embed="rId9" cstate="print"/>
          <a:srcRect/>
          <a:stretch>
            <a:fillRect/>
          </a:stretch>
        </p:blipFill>
        <p:spPr bwMode="auto">
          <a:xfrm flipH="1">
            <a:off x="1392300" y="1342466"/>
            <a:ext cx="467047" cy="700571"/>
          </a:xfrm>
          <a:prstGeom prst="rect">
            <a:avLst/>
          </a:prstGeom>
          <a:noFill/>
          <a:ln w="9525">
            <a:noFill/>
            <a:miter lim="800000"/>
            <a:headEnd/>
            <a:tailEnd/>
          </a:ln>
          <a:effectLst/>
        </p:spPr>
      </p:pic>
      <p:sp>
        <p:nvSpPr>
          <p:cNvPr id="217" name="TextBox 216"/>
          <p:cNvSpPr txBox="1"/>
          <p:nvPr/>
        </p:nvSpPr>
        <p:spPr>
          <a:xfrm flipH="1">
            <a:off x="1509242" y="4282873"/>
            <a:ext cx="2880360" cy="646331"/>
          </a:xfrm>
          <a:prstGeom prst="rect">
            <a:avLst/>
          </a:prstGeom>
          <a:noFill/>
          <a:scene3d>
            <a:camera prst="isometricBottomDown"/>
            <a:lightRig rig="threePt" dir="t"/>
          </a:scene3d>
        </p:spPr>
        <p:txBody>
          <a:bodyPr wrap="square">
            <a:spAutoFit/>
          </a:bodyPr>
          <a:lstStyle/>
          <a:p>
            <a:pPr algn="ctr">
              <a:defRPr/>
            </a:pPr>
            <a:r>
              <a:rPr lang="fr-FR" dirty="0" err="1" smtClean="0">
                <a:latin typeface="Futura Bk"/>
              </a:rPr>
              <a:t>Replicate</a:t>
            </a:r>
            <a:r>
              <a:rPr lang="fr-FR" dirty="0" smtClean="0">
                <a:latin typeface="Futura Bk"/>
              </a:rPr>
              <a:t> </a:t>
            </a:r>
          </a:p>
          <a:p>
            <a:pPr algn="ctr">
              <a:defRPr/>
            </a:pPr>
            <a:r>
              <a:rPr lang="fr-FR" dirty="0" err="1" smtClean="0">
                <a:latin typeface="Futura Bk"/>
              </a:rPr>
              <a:t>VHDs</a:t>
            </a:r>
            <a:r>
              <a:rPr lang="fr-FR" dirty="0" smtClean="0">
                <a:latin typeface="Futura Bk"/>
              </a:rPr>
              <a:t> of all </a:t>
            </a:r>
            <a:r>
              <a:rPr lang="fr-FR" dirty="0" err="1" smtClean="0">
                <a:latin typeface="Futura Bk"/>
              </a:rPr>
              <a:t>VMs</a:t>
            </a:r>
            <a:endParaRPr lang="en-IE" dirty="0">
              <a:latin typeface="Futura Bk"/>
            </a:endParaRPr>
          </a:p>
        </p:txBody>
      </p:sp>
      <p:pic>
        <p:nvPicPr>
          <p:cNvPr id="166" name="Picture 5"/>
          <p:cNvPicPr>
            <a:picLocks noChangeAspect="1" noChangeArrowheads="1"/>
          </p:cNvPicPr>
          <p:nvPr/>
        </p:nvPicPr>
        <p:blipFill>
          <a:blip r:embed="rId10"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6367313" y="2137137"/>
            <a:ext cx="353303" cy="469681"/>
          </a:xfrm>
          <a:prstGeom prst="rect">
            <a:avLst/>
          </a:prstGeom>
          <a:noFill/>
          <a:ln w="9525">
            <a:noFill/>
            <a:miter lim="800000"/>
            <a:headEnd/>
            <a:tailEnd/>
          </a:ln>
          <a:effectLst/>
        </p:spPr>
      </p:pic>
      <p:sp>
        <p:nvSpPr>
          <p:cNvPr id="170" name="TextBox 169"/>
          <p:cNvSpPr txBox="1"/>
          <p:nvPr/>
        </p:nvSpPr>
        <p:spPr>
          <a:xfrm flipH="1">
            <a:off x="6653065" y="1648088"/>
            <a:ext cx="2544398" cy="338554"/>
          </a:xfrm>
          <a:prstGeom prst="rect">
            <a:avLst/>
          </a:prstGeom>
          <a:noFill/>
          <a:scene3d>
            <a:camera prst="isometricTopUp"/>
            <a:lightRig rig="threePt" dir="t"/>
          </a:scene3d>
        </p:spPr>
        <p:txBody>
          <a:bodyPr wrap="square">
            <a:spAutoFit/>
          </a:bodyPr>
          <a:lstStyle/>
          <a:p>
            <a:pPr rtl="0">
              <a:defRPr/>
            </a:pPr>
            <a:r>
              <a:rPr lang="fr-FR" sz="1600" dirty="0" smtClean="0">
                <a:latin typeface="Futura Bk"/>
              </a:rPr>
              <a:t>Hub Transport server</a:t>
            </a:r>
            <a:endParaRPr lang="en-IE" sz="1600" kern="1200" dirty="0">
              <a:latin typeface="Futura Bk"/>
              <a:ea typeface="+mn-ea"/>
              <a:cs typeface="+mn-cs"/>
            </a:endParaRPr>
          </a:p>
        </p:txBody>
      </p:sp>
      <p:sp>
        <p:nvSpPr>
          <p:cNvPr id="171" name="TextBox 170"/>
          <p:cNvSpPr txBox="1"/>
          <p:nvPr/>
        </p:nvSpPr>
        <p:spPr>
          <a:xfrm flipH="1">
            <a:off x="6319607" y="1532582"/>
            <a:ext cx="2223624" cy="338554"/>
          </a:xfrm>
          <a:prstGeom prst="rect">
            <a:avLst/>
          </a:prstGeom>
          <a:noFill/>
          <a:scene3d>
            <a:camera prst="isometricTopUp"/>
            <a:lightRig rig="threePt" dir="t"/>
          </a:scene3d>
        </p:spPr>
        <p:txBody>
          <a:bodyPr wrap="square">
            <a:spAutoFit/>
          </a:bodyPr>
          <a:lstStyle/>
          <a:p>
            <a:pPr rtl="0">
              <a:defRPr/>
            </a:pPr>
            <a:r>
              <a:rPr lang="fr-FR" sz="1600" dirty="0" smtClean="0">
                <a:latin typeface="Futura Bk"/>
              </a:rPr>
              <a:t>Client Access server</a:t>
            </a:r>
            <a:endParaRPr lang="en-IE" sz="1600" kern="1200" dirty="0">
              <a:latin typeface="Futura Bk"/>
              <a:ea typeface="+mn-ea"/>
              <a:cs typeface="+mn-cs"/>
            </a:endParaRPr>
          </a:p>
        </p:txBody>
      </p:sp>
      <p:pic>
        <p:nvPicPr>
          <p:cNvPr id="114" name="Picture 74"/>
          <p:cNvPicPr>
            <a:picLocks noChangeAspect="1" noChangeArrowheads="1"/>
          </p:cNvPicPr>
          <p:nvPr/>
        </p:nvPicPr>
        <p:blipFill>
          <a:blip r:embed="rId5" cstate="print">
            <a:duotone>
              <a:prstClr val="black"/>
              <a:srgbClr val="D9C3A5">
                <a:tint val="50000"/>
                <a:satMod val="180000"/>
              </a:srgbClr>
            </a:duotone>
          </a:blip>
          <a:srcRect/>
          <a:stretch>
            <a:fillRect/>
          </a:stretch>
        </p:blipFill>
        <p:spPr bwMode="auto">
          <a:xfrm>
            <a:off x="6690289" y="2150833"/>
            <a:ext cx="182295" cy="196765"/>
          </a:xfrm>
          <a:prstGeom prst="rect">
            <a:avLst/>
          </a:prstGeom>
          <a:noFill/>
          <a:ln w="9525">
            <a:noFill/>
            <a:miter lim="800000"/>
            <a:headEnd/>
            <a:tailEnd/>
          </a:ln>
        </p:spPr>
      </p:pic>
      <p:sp>
        <p:nvSpPr>
          <p:cNvPr id="125" name="TextBox 124"/>
          <p:cNvSpPr txBox="1"/>
          <p:nvPr/>
        </p:nvSpPr>
        <p:spPr>
          <a:xfrm flipH="1">
            <a:off x="1972923" y="3715420"/>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latin typeface="Futura Bk"/>
              </a:rPr>
              <a:t>DR Group 003</a:t>
            </a:r>
            <a:endParaRPr lang="en-IE" sz="1400" dirty="0">
              <a:latin typeface="Futura Bk"/>
            </a:endParaRPr>
          </a:p>
        </p:txBody>
      </p:sp>
      <p:sp>
        <p:nvSpPr>
          <p:cNvPr id="126" name="TextBox 125"/>
          <p:cNvSpPr txBox="1"/>
          <p:nvPr/>
        </p:nvSpPr>
        <p:spPr>
          <a:xfrm flipH="1">
            <a:off x="1912587" y="3956332"/>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latin typeface="Futura Bk"/>
              </a:rPr>
              <a:t>DR Group 002</a:t>
            </a:r>
            <a:endParaRPr lang="en-IE" sz="1400" dirty="0">
              <a:latin typeface="Futura Bk"/>
            </a:endParaRPr>
          </a:p>
        </p:txBody>
      </p:sp>
      <p:sp>
        <p:nvSpPr>
          <p:cNvPr id="127" name="TextBox 126"/>
          <p:cNvSpPr txBox="1"/>
          <p:nvPr/>
        </p:nvSpPr>
        <p:spPr>
          <a:xfrm flipH="1">
            <a:off x="1842203" y="4187196"/>
            <a:ext cx="2880360" cy="307777"/>
          </a:xfrm>
          <a:prstGeom prst="rect">
            <a:avLst/>
          </a:prstGeom>
          <a:noFill/>
          <a:scene3d>
            <a:camera prst="isometricBottomDown"/>
            <a:lightRig rig="threePt" dir="t"/>
          </a:scene3d>
        </p:spPr>
        <p:txBody>
          <a:bodyPr wrap="square">
            <a:spAutoFit/>
          </a:bodyPr>
          <a:lstStyle/>
          <a:p>
            <a:pPr algn="ctr">
              <a:defRPr/>
            </a:pPr>
            <a:r>
              <a:rPr lang="fr-FR" sz="1400" dirty="0" smtClean="0">
                <a:solidFill>
                  <a:srgbClr val="FF0000"/>
                </a:solidFill>
                <a:latin typeface="Futura Bk"/>
              </a:rPr>
              <a:t>DR Group 001</a:t>
            </a:r>
            <a:endParaRPr lang="en-IE" sz="1400" dirty="0">
              <a:solidFill>
                <a:srgbClr val="FF0000"/>
              </a:solidFill>
              <a:latin typeface="Futura Bk"/>
            </a:endParaRPr>
          </a:p>
        </p:txBody>
      </p:sp>
      <p:cxnSp>
        <p:nvCxnSpPr>
          <p:cNvPr id="123" name="Straight Connector 118"/>
          <p:cNvCxnSpPr>
            <a:cxnSpLocks noChangeShapeType="1"/>
          </p:cNvCxnSpPr>
          <p:nvPr/>
        </p:nvCxnSpPr>
        <p:spPr bwMode="auto">
          <a:xfrm flipV="1">
            <a:off x="5015855" y="3893476"/>
            <a:ext cx="646997" cy="353035"/>
          </a:xfrm>
          <a:prstGeom prst="line">
            <a:avLst/>
          </a:prstGeom>
          <a:noFill/>
          <a:ln w="19050" algn="ctr">
            <a:solidFill>
              <a:srgbClr val="FFC000"/>
            </a:solidFill>
            <a:round/>
            <a:headEnd/>
            <a:tailEnd/>
          </a:ln>
          <a:effectLst/>
        </p:spPr>
      </p:cxnSp>
      <p:cxnSp>
        <p:nvCxnSpPr>
          <p:cNvPr id="128" name="Straight Connector 118"/>
          <p:cNvCxnSpPr>
            <a:cxnSpLocks noChangeShapeType="1"/>
          </p:cNvCxnSpPr>
          <p:nvPr/>
        </p:nvCxnSpPr>
        <p:spPr bwMode="auto">
          <a:xfrm flipV="1">
            <a:off x="5323897" y="4094515"/>
            <a:ext cx="646997" cy="353035"/>
          </a:xfrm>
          <a:prstGeom prst="line">
            <a:avLst/>
          </a:prstGeom>
          <a:noFill/>
          <a:ln w="19050" algn="ctr">
            <a:solidFill>
              <a:srgbClr val="FFC000"/>
            </a:solidFill>
            <a:round/>
            <a:headEnd/>
            <a:tailEnd/>
          </a:ln>
          <a:effectLst/>
        </p:spPr>
      </p:cxnSp>
      <p:cxnSp>
        <p:nvCxnSpPr>
          <p:cNvPr id="129" name="Straight Connector 118"/>
          <p:cNvCxnSpPr>
            <a:cxnSpLocks noChangeShapeType="1"/>
          </p:cNvCxnSpPr>
          <p:nvPr/>
        </p:nvCxnSpPr>
        <p:spPr bwMode="auto">
          <a:xfrm flipV="1">
            <a:off x="6293420" y="4665204"/>
            <a:ext cx="646997" cy="353035"/>
          </a:xfrm>
          <a:prstGeom prst="line">
            <a:avLst/>
          </a:prstGeom>
          <a:noFill/>
          <a:ln w="19050" algn="ctr">
            <a:solidFill>
              <a:srgbClr val="FFC000"/>
            </a:solidFill>
            <a:round/>
            <a:headEnd/>
            <a:tailEnd/>
          </a:ln>
          <a:effectLst/>
        </p:spPr>
      </p:cxnSp>
      <p:cxnSp>
        <p:nvCxnSpPr>
          <p:cNvPr id="130" name="Straight Connector 118"/>
          <p:cNvCxnSpPr>
            <a:cxnSpLocks noChangeShapeType="1"/>
          </p:cNvCxnSpPr>
          <p:nvPr/>
        </p:nvCxnSpPr>
        <p:spPr bwMode="auto">
          <a:xfrm flipV="1">
            <a:off x="5677335" y="4272856"/>
            <a:ext cx="646997" cy="353035"/>
          </a:xfrm>
          <a:prstGeom prst="line">
            <a:avLst/>
          </a:prstGeom>
          <a:noFill/>
          <a:ln w="19050" algn="ctr">
            <a:solidFill>
              <a:srgbClr val="FFC000"/>
            </a:solidFill>
            <a:round/>
            <a:headEnd/>
            <a:tailEnd/>
          </a:ln>
          <a:effectLst/>
        </p:spPr>
      </p:cxnSp>
      <p:sp>
        <p:nvSpPr>
          <p:cNvPr id="157" name="Cloud 156"/>
          <p:cNvSpPr/>
          <p:nvPr/>
        </p:nvSpPr>
        <p:spPr bwMode="auto">
          <a:xfrm rot="2010189">
            <a:off x="4146396" y="4349155"/>
            <a:ext cx="2432774" cy="561087"/>
          </a:xfrm>
          <a:prstGeom prst="cloud">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l" rtl="0">
              <a:defRPr/>
            </a:pPr>
            <a:endParaRPr lang="en-IE" sz="900" kern="1200">
              <a:solidFill>
                <a:srgbClr val="000000"/>
              </a:solidFill>
              <a:latin typeface="Futura Bk"/>
              <a:ea typeface="+mn-ea"/>
              <a:cs typeface="+mn-cs"/>
            </a:endParaRPr>
          </a:p>
        </p:txBody>
      </p:sp>
      <p:sp>
        <p:nvSpPr>
          <p:cNvPr id="158" name="TextBox 157"/>
          <p:cNvSpPr txBox="1"/>
          <p:nvPr/>
        </p:nvSpPr>
        <p:spPr>
          <a:xfrm flipH="1">
            <a:off x="4708391" y="4497150"/>
            <a:ext cx="1500198" cy="369332"/>
          </a:xfrm>
          <a:prstGeom prst="rect">
            <a:avLst/>
          </a:prstGeom>
          <a:noFill/>
          <a:scene3d>
            <a:camera prst="isometricBottomDown"/>
            <a:lightRig rig="threePt" dir="t"/>
          </a:scene3d>
        </p:spPr>
        <p:txBody>
          <a:bodyPr wrap="square">
            <a:spAutoFit/>
          </a:bodyPr>
          <a:lstStyle/>
          <a:p>
            <a:pPr algn="ctr" rtl="0">
              <a:defRPr/>
            </a:pPr>
            <a:r>
              <a:rPr lang="en-IE" kern="1200" dirty="0" smtClean="0">
                <a:solidFill>
                  <a:srgbClr val="000000"/>
                </a:solidFill>
              </a:rPr>
              <a:t>SAN</a:t>
            </a:r>
            <a:endParaRPr lang="en-IE" kern="1200" dirty="0">
              <a:solidFill>
                <a:srgbClr val="000000"/>
              </a:solidFill>
            </a:endParaRPr>
          </a:p>
        </p:txBody>
      </p:sp>
      <p:graphicFrame>
        <p:nvGraphicFramePr>
          <p:cNvPr id="159" name="Object 4"/>
          <p:cNvGraphicFramePr>
            <a:graphicFrameLocks noChangeAspect="1"/>
          </p:cNvGraphicFramePr>
          <p:nvPr/>
        </p:nvGraphicFramePr>
        <p:xfrm>
          <a:off x="3918381" y="3845530"/>
          <a:ext cx="956586" cy="1865596"/>
        </p:xfrm>
        <a:graphic>
          <a:graphicData uri="http://schemas.openxmlformats.org/presentationml/2006/ole">
            <p:oleObj spid="_x0000_s93189" name="Visio" r:id="rId11" imgW="1445310" imgH="2846447" progId="">
              <p:embed/>
            </p:oleObj>
          </a:graphicData>
        </a:graphic>
      </p:graphicFrame>
      <p:pic>
        <p:nvPicPr>
          <p:cNvPr id="88" name="Picture 74"/>
          <p:cNvPicPr>
            <a:picLocks noChangeAspect="1" noChangeArrowheads="1"/>
          </p:cNvPicPr>
          <p:nvPr/>
        </p:nvPicPr>
        <p:blipFill>
          <a:blip r:embed="rId5" cstate="print"/>
          <a:srcRect/>
          <a:stretch>
            <a:fillRect/>
          </a:stretch>
        </p:blipFill>
        <p:spPr bwMode="auto">
          <a:xfrm>
            <a:off x="4282974" y="5002979"/>
            <a:ext cx="182295" cy="196765"/>
          </a:xfrm>
          <a:prstGeom prst="rect">
            <a:avLst/>
          </a:prstGeom>
          <a:noFill/>
          <a:ln w="9525">
            <a:noFill/>
            <a:miter lim="800000"/>
            <a:headEnd/>
            <a:tailEnd/>
          </a:ln>
        </p:spPr>
      </p:pic>
      <p:pic>
        <p:nvPicPr>
          <p:cNvPr id="89" name="Picture 74"/>
          <p:cNvPicPr>
            <a:picLocks noChangeAspect="1" noChangeArrowheads="1"/>
          </p:cNvPicPr>
          <p:nvPr/>
        </p:nvPicPr>
        <p:blipFill>
          <a:blip r:embed="rId5" cstate="print"/>
          <a:srcRect/>
          <a:stretch>
            <a:fillRect/>
          </a:stretch>
        </p:blipFill>
        <p:spPr bwMode="auto">
          <a:xfrm>
            <a:off x="4484014" y="5009459"/>
            <a:ext cx="308472" cy="332957"/>
          </a:xfrm>
          <a:prstGeom prst="rect">
            <a:avLst/>
          </a:prstGeom>
          <a:noFill/>
          <a:ln w="9525">
            <a:noFill/>
            <a:miter lim="800000"/>
            <a:headEnd/>
            <a:tailEnd/>
          </a:ln>
        </p:spPr>
      </p:pic>
      <p:pic>
        <p:nvPicPr>
          <p:cNvPr id="79" name="Picture 74"/>
          <p:cNvPicPr>
            <a:picLocks noChangeAspect="1" noChangeArrowheads="1"/>
          </p:cNvPicPr>
          <p:nvPr/>
        </p:nvPicPr>
        <p:blipFill>
          <a:blip r:embed="rId5" cstate="print">
            <a:duotone>
              <a:prstClr val="black"/>
              <a:srgbClr val="D9C3A5">
                <a:tint val="50000"/>
                <a:satMod val="180000"/>
              </a:srgbClr>
            </a:duotone>
          </a:blip>
          <a:srcRect/>
          <a:stretch>
            <a:fillRect/>
          </a:stretch>
        </p:blipFill>
        <p:spPr bwMode="auto">
          <a:xfrm>
            <a:off x="4282974" y="4480943"/>
            <a:ext cx="182295" cy="196765"/>
          </a:xfrm>
          <a:prstGeom prst="rect">
            <a:avLst/>
          </a:prstGeom>
          <a:noFill/>
          <a:ln w="9525">
            <a:noFill/>
            <a:miter lim="800000"/>
            <a:headEnd/>
            <a:tailEnd/>
          </a:ln>
        </p:spPr>
      </p:pic>
      <p:pic>
        <p:nvPicPr>
          <p:cNvPr id="86" name="Picture 74"/>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a:off x="4282974" y="4737098"/>
            <a:ext cx="182295" cy="196765"/>
          </a:xfrm>
          <a:prstGeom prst="rect">
            <a:avLst/>
          </a:prstGeom>
          <a:noFill/>
          <a:ln w="9525">
            <a:noFill/>
            <a:miter lim="800000"/>
            <a:headEnd/>
            <a:tailEnd/>
          </a:ln>
        </p:spPr>
      </p:pic>
      <p:cxnSp>
        <p:nvCxnSpPr>
          <p:cNvPr id="133" name="Straight Connector 132"/>
          <p:cNvCxnSpPr/>
          <p:nvPr/>
        </p:nvCxnSpPr>
        <p:spPr bwMode="auto">
          <a:xfrm flipV="1">
            <a:off x="5508341" y="27463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38" name="Straight Connector 137"/>
          <p:cNvCxnSpPr/>
          <p:nvPr/>
        </p:nvCxnSpPr>
        <p:spPr bwMode="auto">
          <a:xfrm flipV="1">
            <a:off x="5813141" y="29241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39" name="Straight Connector 138"/>
          <p:cNvCxnSpPr/>
          <p:nvPr/>
        </p:nvCxnSpPr>
        <p:spPr bwMode="auto">
          <a:xfrm flipV="1">
            <a:off x="6117941" y="310193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40" name="Straight Connector 139"/>
          <p:cNvCxnSpPr/>
          <p:nvPr/>
        </p:nvCxnSpPr>
        <p:spPr bwMode="auto">
          <a:xfrm flipV="1">
            <a:off x="6784691" y="3501987"/>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graphicFrame>
        <p:nvGraphicFramePr>
          <p:cNvPr id="161" name="Object 7"/>
          <p:cNvGraphicFramePr>
            <a:graphicFrameLocks noChangeAspect="1"/>
          </p:cNvGraphicFramePr>
          <p:nvPr/>
        </p:nvGraphicFramePr>
        <p:xfrm>
          <a:off x="5143089" y="2794725"/>
          <a:ext cx="795337" cy="1022350"/>
        </p:xfrm>
        <a:graphic>
          <a:graphicData uri="http://schemas.openxmlformats.org/presentationml/2006/ole">
            <p:oleObj spid="_x0000_s93191" name="Visio" r:id="rId12" imgW="741807" imgH="947725" progId="">
              <p:embed/>
            </p:oleObj>
          </a:graphicData>
        </a:graphic>
      </p:graphicFrame>
      <p:graphicFrame>
        <p:nvGraphicFramePr>
          <p:cNvPr id="160" name="Object 32"/>
          <p:cNvGraphicFramePr>
            <a:graphicFrameLocks noChangeAspect="1"/>
          </p:cNvGraphicFramePr>
          <p:nvPr/>
        </p:nvGraphicFramePr>
        <p:xfrm>
          <a:off x="5471760" y="2974118"/>
          <a:ext cx="795816" cy="1021047"/>
        </p:xfrm>
        <a:graphic>
          <a:graphicData uri="http://schemas.openxmlformats.org/presentationml/2006/ole">
            <p:oleObj spid="_x0000_s93190" name="Visio" r:id="rId13" imgW="741807" imgH="947725" progId="">
              <p:embed/>
            </p:oleObj>
          </a:graphicData>
        </a:graphic>
      </p:graphicFrame>
      <p:graphicFrame>
        <p:nvGraphicFramePr>
          <p:cNvPr id="36872" name="Object 8"/>
          <p:cNvGraphicFramePr>
            <a:graphicFrameLocks noChangeAspect="1"/>
          </p:cNvGraphicFramePr>
          <p:nvPr/>
        </p:nvGraphicFramePr>
        <p:xfrm>
          <a:off x="5798788" y="3156108"/>
          <a:ext cx="796925" cy="1020762"/>
        </p:xfrm>
        <a:graphic>
          <a:graphicData uri="http://schemas.openxmlformats.org/presentationml/2006/ole">
            <p:oleObj spid="_x0000_s93192" name="Visio" r:id="rId14" imgW="741807" imgH="947725" progId="">
              <p:embed/>
            </p:oleObj>
          </a:graphicData>
        </a:graphic>
      </p:graphicFrame>
      <p:graphicFrame>
        <p:nvGraphicFramePr>
          <p:cNvPr id="36873" name="Object 9"/>
          <p:cNvGraphicFramePr>
            <a:graphicFrameLocks noChangeAspect="1"/>
          </p:cNvGraphicFramePr>
          <p:nvPr/>
        </p:nvGraphicFramePr>
        <p:xfrm>
          <a:off x="6132769" y="3363631"/>
          <a:ext cx="796925" cy="1020762"/>
        </p:xfrm>
        <a:graphic>
          <a:graphicData uri="http://schemas.openxmlformats.org/presentationml/2006/ole">
            <p:oleObj spid="_x0000_s93193" name="Visio" r:id="rId15" imgW="741807" imgH="947725" progId="">
              <p:embed/>
            </p:oleObj>
          </a:graphicData>
        </a:graphic>
      </p:graphicFrame>
      <p:graphicFrame>
        <p:nvGraphicFramePr>
          <p:cNvPr id="36874" name="Object 10"/>
          <p:cNvGraphicFramePr>
            <a:graphicFrameLocks noChangeAspect="1"/>
          </p:cNvGraphicFramePr>
          <p:nvPr/>
        </p:nvGraphicFramePr>
        <p:xfrm>
          <a:off x="6463513" y="3558185"/>
          <a:ext cx="796925" cy="1020762"/>
        </p:xfrm>
        <a:graphic>
          <a:graphicData uri="http://schemas.openxmlformats.org/presentationml/2006/ole">
            <p:oleObj spid="_x0000_s93194" name="Visio" r:id="rId16" imgW="741807" imgH="947725" progId="">
              <p:embed/>
            </p:oleObj>
          </a:graphicData>
        </a:graphic>
      </p:graphicFrame>
      <p:graphicFrame>
        <p:nvGraphicFramePr>
          <p:cNvPr id="36875" name="Object 11"/>
          <p:cNvGraphicFramePr>
            <a:graphicFrameLocks noChangeAspect="1"/>
          </p:cNvGraphicFramePr>
          <p:nvPr/>
        </p:nvGraphicFramePr>
        <p:xfrm>
          <a:off x="6803984" y="3752741"/>
          <a:ext cx="796925" cy="1020762"/>
        </p:xfrm>
        <a:graphic>
          <a:graphicData uri="http://schemas.openxmlformats.org/presentationml/2006/ole">
            <p:oleObj spid="_x0000_s93195" name="Visio" r:id="rId17" imgW="741807" imgH="947725" progId="">
              <p:embed/>
            </p:oleObj>
          </a:graphicData>
        </a:graphic>
      </p:graphicFrame>
      <p:pic>
        <p:nvPicPr>
          <p:cNvPr id="108" name="Picture 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539729" y="1714562"/>
            <a:ext cx="742950" cy="561975"/>
          </a:xfrm>
          <a:prstGeom prst="rect">
            <a:avLst/>
          </a:prstGeom>
          <a:noFill/>
          <a:ln w="9525">
            <a:noFill/>
            <a:miter lim="800000"/>
            <a:headEnd/>
            <a:tailEnd/>
          </a:ln>
          <a:effectLst/>
        </p:spPr>
      </p:pic>
      <p:graphicFrame>
        <p:nvGraphicFramePr>
          <p:cNvPr id="100" name="Object 4"/>
          <p:cNvGraphicFramePr>
            <a:graphicFrameLocks noChangeAspect="1"/>
          </p:cNvGraphicFramePr>
          <p:nvPr/>
        </p:nvGraphicFramePr>
        <p:xfrm>
          <a:off x="1109952" y="2209765"/>
          <a:ext cx="956586" cy="1865596"/>
        </p:xfrm>
        <a:graphic>
          <a:graphicData uri="http://schemas.openxmlformats.org/presentationml/2006/ole">
            <p:oleObj spid="_x0000_s93186" name="Visio" r:id="rId18" imgW="1445310" imgH="2846447" progId="">
              <p:embed/>
            </p:oleObj>
          </a:graphicData>
        </a:graphic>
      </p:graphicFrame>
      <p:pic>
        <p:nvPicPr>
          <p:cNvPr id="119" name="Picture 74"/>
          <p:cNvPicPr>
            <a:picLocks noChangeAspect="1" noChangeArrowheads="1"/>
          </p:cNvPicPr>
          <p:nvPr/>
        </p:nvPicPr>
        <p:blipFill>
          <a:blip r:embed="rId5" cstate="print"/>
          <a:srcRect/>
          <a:stretch>
            <a:fillRect/>
          </a:stretch>
        </p:blipFill>
        <p:spPr bwMode="auto">
          <a:xfrm>
            <a:off x="1478176" y="3336313"/>
            <a:ext cx="182295" cy="196765"/>
          </a:xfrm>
          <a:prstGeom prst="rect">
            <a:avLst/>
          </a:prstGeom>
          <a:noFill/>
          <a:ln w="9525">
            <a:noFill/>
            <a:miter lim="800000"/>
            <a:headEnd/>
            <a:tailEnd/>
          </a:ln>
        </p:spPr>
      </p:pic>
      <p:pic>
        <p:nvPicPr>
          <p:cNvPr id="120" name="Picture 74"/>
          <p:cNvPicPr>
            <a:picLocks noChangeAspect="1" noChangeArrowheads="1"/>
          </p:cNvPicPr>
          <p:nvPr/>
        </p:nvPicPr>
        <p:blipFill>
          <a:blip r:embed="rId5" cstate="print"/>
          <a:srcRect/>
          <a:stretch>
            <a:fillRect/>
          </a:stretch>
        </p:blipFill>
        <p:spPr bwMode="auto">
          <a:xfrm>
            <a:off x="1679216" y="3342793"/>
            <a:ext cx="308472" cy="332957"/>
          </a:xfrm>
          <a:prstGeom prst="rect">
            <a:avLst/>
          </a:prstGeom>
          <a:noFill/>
          <a:ln w="9525">
            <a:noFill/>
            <a:miter lim="800000"/>
            <a:headEnd/>
            <a:tailEnd/>
          </a:ln>
        </p:spPr>
      </p:pic>
      <p:pic>
        <p:nvPicPr>
          <p:cNvPr id="121" name="Picture 74"/>
          <p:cNvPicPr>
            <a:picLocks noChangeAspect="1" noChangeArrowheads="1"/>
          </p:cNvPicPr>
          <p:nvPr/>
        </p:nvPicPr>
        <p:blipFill>
          <a:blip r:embed="rId5" cstate="print">
            <a:duotone>
              <a:prstClr val="black"/>
              <a:srgbClr val="D9C3A5">
                <a:tint val="50000"/>
                <a:satMod val="180000"/>
              </a:srgbClr>
            </a:duotone>
          </a:blip>
          <a:srcRect/>
          <a:stretch>
            <a:fillRect/>
          </a:stretch>
        </p:blipFill>
        <p:spPr bwMode="auto">
          <a:xfrm>
            <a:off x="1478176" y="2814277"/>
            <a:ext cx="182295" cy="196765"/>
          </a:xfrm>
          <a:prstGeom prst="rect">
            <a:avLst/>
          </a:prstGeom>
          <a:noFill/>
          <a:ln w="9525">
            <a:noFill/>
            <a:miter lim="800000"/>
            <a:headEnd/>
            <a:tailEnd/>
          </a:ln>
        </p:spPr>
      </p:pic>
      <p:pic>
        <p:nvPicPr>
          <p:cNvPr id="122" name="Picture 74"/>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a:off x="1478176" y="3070432"/>
            <a:ext cx="182295" cy="196765"/>
          </a:xfrm>
          <a:prstGeom prst="rect">
            <a:avLst/>
          </a:prstGeom>
          <a:noFill/>
          <a:ln w="9525">
            <a:noFill/>
            <a:miter lim="800000"/>
            <a:headEnd/>
            <a:tailEnd/>
          </a:ln>
        </p:spPr>
      </p:pic>
      <p:cxnSp>
        <p:nvCxnSpPr>
          <p:cNvPr id="110" name="Straight Connector 109"/>
          <p:cNvCxnSpPr/>
          <p:nvPr/>
        </p:nvCxnSpPr>
        <p:spPr bwMode="auto">
          <a:xfrm>
            <a:off x="1590735" y="2953686"/>
            <a:ext cx="2646142" cy="1517514"/>
          </a:xfrm>
          <a:prstGeom prst="line">
            <a:avLst/>
          </a:prstGeom>
          <a:noFill/>
          <a:ln w="38100" cap="flat" cmpd="sng" algn="ctr">
            <a:solidFill>
              <a:srgbClr val="FF0000"/>
            </a:solidFill>
            <a:prstDash val="solid"/>
            <a:round/>
            <a:headEnd type="triangle" w="med" len="med"/>
            <a:tailEnd type="none" w="med" len="med"/>
          </a:ln>
          <a:effectLst>
            <a:outerShdw blurRad="50800" dist="38100" dir="2700000" algn="tl" rotWithShape="0">
              <a:prstClr val="black">
                <a:alpha val="40000"/>
              </a:prstClr>
            </a:outerShdw>
          </a:effectLst>
        </p:spPr>
      </p:cxnSp>
      <p:cxnSp>
        <p:nvCxnSpPr>
          <p:cNvPr id="102" name="Straight Connector 101"/>
          <p:cNvCxnSpPr/>
          <p:nvPr/>
        </p:nvCxnSpPr>
        <p:spPr bwMode="auto">
          <a:xfrm>
            <a:off x="1744119" y="3598333"/>
            <a:ext cx="2486364" cy="1448064"/>
          </a:xfrm>
          <a:prstGeom prst="line">
            <a:avLst/>
          </a:prstGeom>
          <a:noFill/>
          <a:ln w="76200" cap="flat" cmpd="sng" algn="ctr">
            <a:solidFill>
              <a:srgbClr val="FF0000"/>
            </a:solidFill>
            <a:prstDash val="solid"/>
            <a:round/>
            <a:headEnd type="none" w="med" len="med"/>
            <a:tailEnd type="triangle" w="med" len="med"/>
          </a:ln>
          <a:effectLst>
            <a:outerShdw blurRad="50800" dist="38100" dir="2700000" algn="tl" rotWithShape="0">
              <a:prstClr val="black">
                <a:alpha val="40000"/>
              </a:prstClr>
            </a:outerShdw>
          </a:effectLst>
        </p:spPr>
      </p:cxnSp>
      <p:cxnSp>
        <p:nvCxnSpPr>
          <p:cNvPr id="124" name="Straight Connector 123"/>
          <p:cNvCxnSpPr/>
          <p:nvPr/>
        </p:nvCxnSpPr>
        <p:spPr bwMode="auto">
          <a:xfrm>
            <a:off x="1568040" y="3203362"/>
            <a:ext cx="2688073" cy="1541561"/>
          </a:xfrm>
          <a:prstGeom prst="line">
            <a:avLst/>
          </a:prstGeom>
          <a:noFill/>
          <a:ln w="38100" cap="flat" cmpd="sng" algn="ctr">
            <a:solidFill>
              <a:srgbClr val="FF0000"/>
            </a:solidFill>
            <a:prstDash val="solid"/>
            <a:round/>
            <a:headEnd type="triangle" w="med" len="med"/>
            <a:tailEnd type="none" w="med" len="med"/>
          </a:ln>
          <a:effectLst>
            <a:outerShdw blurRad="50800" dist="38100" dir="2700000" algn="tl" rotWithShape="0">
              <a:prstClr val="black">
                <a:alpha val="40000"/>
              </a:prstClr>
            </a:outerShdw>
          </a:effectLst>
        </p:spPr>
      </p:cxnSp>
      <p:pic>
        <p:nvPicPr>
          <p:cNvPr id="167" name="Picture 4"/>
          <p:cNvPicPr>
            <a:picLocks noChangeAspect="1" noChangeArrowheads="1"/>
          </p:cNvPicPr>
          <p:nvPr/>
        </p:nvPicPr>
        <p:blipFill>
          <a:blip r:embed="rId19"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6719973" y="2299208"/>
            <a:ext cx="361720" cy="480871"/>
          </a:xfrm>
          <a:prstGeom prst="rect">
            <a:avLst/>
          </a:prstGeom>
          <a:noFill/>
          <a:ln w="9525">
            <a:noFill/>
            <a:miter lim="800000"/>
            <a:headEnd/>
            <a:tailEnd/>
          </a:ln>
          <a:effectLst/>
        </p:spPr>
      </p:pic>
      <p:pic>
        <p:nvPicPr>
          <p:cNvPr id="115" name="Picture 74"/>
          <p:cNvPicPr>
            <a:picLocks noChangeAspect="1" noChangeArrowheads="1"/>
          </p:cNvPicPr>
          <p:nvPr/>
        </p:nvPicPr>
        <p:blipFill>
          <a:blip r:embed="rId5" cstate="print">
            <a:duotone>
              <a:prstClr val="black"/>
              <a:schemeClr val="accent2">
                <a:tint val="45000"/>
                <a:satMod val="400000"/>
              </a:schemeClr>
            </a:duotone>
          </a:blip>
          <a:srcRect/>
          <a:stretch>
            <a:fillRect/>
          </a:stretch>
        </p:blipFill>
        <p:spPr bwMode="auto">
          <a:xfrm>
            <a:off x="7063178" y="2348621"/>
            <a:ext cx="182295" cy="196765"/>
          </a:xfrm>
          <a:prstGeom prst="rect">
            <a:avLst/>
          </a:prstGeom>
          <a:noFill/>
          <a:ln w="9525">
            <a:noFill/>
            <a:miter lim="800000"/>
            <a:headEnd/>
            <a:tailEnd/>
          </a:ln>
        </p:spPr>
      </p:pic>
      <p:pic>
        <p:nvPicPr>
          <p:cNvPr id="107" name="Picture 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799730" y="3107371"/>
            <a:ext cx="742950" cy="561975"/>
          </a:xfrm>
          <a:prstGeom prst="rect">
            <a:avLst/>
          </a:prstGeom>
          <a:noFill/>
          <a:ln w="9525">
            <a:noFill/>
            <a:miter lim="800000"/>
            <a:headEnd/>
            <a:tailEnd/>
          </a:ln>
          <a:effectLst/>
        </p:spPr>
      </p:pic>
      <p:cxnSp>
        <p:nvCxnSpPr>
          <p:cNvPr id="117" name="Straight Connector 116"/>
          <p:cNvCxnSpPr/>
          <p:nvPr/>
        </p:nvCxnSpPr>
        <p:spPr bwMode="auto">
          <a:xfrm flipV="1">
            <a:off x="3191191" y="2167823"/>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4" name="Picture 12"/>
          <p:cNvPicPr>
            <a:picLocks noChangeAspect="1" noChangeArrowheads="1"/>
          </p:cNvPicPr>
          <p:nvPr/>
        </p:nvPicPr>
        <p:blipFill>
          <a:blip r:embed="rId9" cstate="print"/>
          <a:srcRect/>
          <a:stretch>
            <a:fillRect/>
          </a:stretch>
        </p:blipFill>
        <p:spPr bwMode="auto">
          <a:xfrm flipH="1">
            <a:off x="6619205" y="5364047"/>
            <a:ext cx="467047" cy="700571"/>
          </a:xfrm>
          <a:prstGeom prst="rect">
            <a:avLst/>
          </a:prstGeom>
          <a:noFill/>
          <a:ln w="9525">
            <a:noFill/>
            <a:miter lim="800000"/>
            <a:headEnd/>
            <a:tailEnd/>
          </a:ln>
          <a:effectLst/>
        </p:spPr>
      </p:pic>
      <p:pic>
        <p:nvPicPr>
          <p:cNvPr id="197" name="Picture 12"/>
          <p:cNvPicPr>
            <a:picLocks noChangeAspect="1" noChangeArrowheads="1"/>
          </p:cNvPicPr>
          <p:nvPr/>
        </p:nvPicPr>
        <p:blipFill>
          <a:blip r:embed="rId9" cstate="print"/>
          <a:srcRect/>
          <a:stretch>
            <a:fillRect/>
          </a:stretch>
        </p:blipFill>
        <p:spPr bwMode="auto">
          <a:xfrm flipH="1">
            <a:off x="7094334" y="5113036"/>
            <a:ext cx="467047" cy="700571"/>
          </a:xfrm>
          <a:prstGeom prst="rect">
            <a:avLst/>
          </a:prstGeom>
          <a:noFill/>
          <a:ln w="9525">
            <a:noFill/>
            <a:miter lim="800000"/>
            <a:headEnd/>
            <a:tailEnd/>
          </a:ln>
          <a:effectLst/>
        </p:spPr>
      </p:pic>
      <p:cxnSp>
        <p:nvCxnSpPr>
          <p:cNvPr id="111" name="Straight Connector 110"/>
          <p:cNvCxnSpPr/>
          <p:nvPr/>
        </p:nvCxnSpPr>
        <p:spPr bwMode="auto">
          <a:xfrm>
            <a:off x="6050943" y="2701710"/>
            <a:ext cx="3011968" cy="1762135"/>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142" name="Picture 74"/>
          <p:cNvPicPr>
            <a:picLocks noChangeAspect="1" noChangeArrowheads="1"/>
          </p:cNvPicPr>
          <p:nvPr/>
        </p:nvPicPr>
        <p:blipFill>
          <a:blip r:embed="rId5" cstate="print"/>
          <a:srcRect/>
          <a:stretch>
            <a:fillRect/>
          </a:stretch>
        </p:blipFill>
        <p:spPr bwMode="auto">
          <a:xfrm>
            <a:off x="5079439" y="1163830"/>
            <a:ext cx="182295" cy="196765"/>
          </a:xfrm>
          <a:prstGeom prst="rect">
            <a:avLst/>
          </a:prstGeom>
          <a:noFill/>
          <a:ln w="9525">
            <a:noFill/>
            <a:miter lim="800000"/>
            <a:headEnd/>
            <a:tailEnd/>
          </a:ln>
        </p:spPr>
      </p:pic>
      <p:cxnSp>
        <p:nvCxnSpPr>
          <p:cNvPr id="143" name="Straight Connector 142"/>
          <p:cNvCxnSpPr/>
          <p:nvPr/>
        </p:nvCxnSpPr>
        <p:spPr bwMode="auto">
          <a:xfrm>
            <a:off x="5216056" y="2118556"/>
            <a:ext cx="499256" cy="290768"/>
          </a:xfrm>
          <a:prstGeom prst="line">
            <a:avLst/>
          </a:prstGeom>
          <a:noFill/>
          <a:ln w="317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144" name="Straight Connector 143"/>
          <p:cNvCxnSpPr/>
          <p:nvPr/>
        </p:nvCxnSpPr>
        <p:spPr bwMode="auto">
          <a:xfrm>
            <a:off x="5161723" y="2207345"/>
            <a:ext cx="499256" cy="290768"/>
          </a:xfrm>
          <a:prstGeom prst="line">
            <a:avLst/>
          </a:prstGeom>
          <a:noFill/>
          <a:ln w="317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9640" name="Picture 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88409" y="2223256"/>
            <a:ext cx="742950" cy="561975"/>
          </a:xfrm>
          <a:prstGeom prst="rect">
            <a:avLst/>
          </a:prstGeom>
          <a:noFill/>
          <a:ln w="9525">
            <a:noFill/>
            <a:miter lim="800000"/>
            <a:headEnd/>
            <a:tailEnd/>
          </a:ln>
          <a:effectLst/>
        </p:spPr>
      </p:pic>
      <p:cxnSp>
        <p:nvCxnSpPr>
          <p:cNvPr id="118" name="Straight Connector 117"/>
          <p:cNvCxnSpPr/>
          <p:nvPr/>
        </p:nvCxnSpPr>
        <p:spPr bwMode="auto">
          <a:xfrm flipV="1">
            <a:off x="3963795" y="2622377"/>
            <a:ext cx="1858682" cy="1073008"/>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sp>
        <p:nvSpPr>
          <p:cNvPr id="18" name="TextBox 17"/>
          <p:cNvSpPr txBox="1"/>
          <p:nvPr/>
        </p:nvSpPr>
        <p:spPr>
          <a:xfrm flipH="1">
            <a:off x="3285531" y="2224697"/>
            <a:ext cx="2880360" cy="584775"/>
          </a:xfrm>
          <a:prstGeom prst="rect">
            <a:avLst/>
          </a:prstGeom>
          <a:noFill/>
          <a:scene3d>
            <a:camera prst="isometricBottomDown"/>
            <a:lightRig rig="threePt" dir="t"/>
          </a:scene3d>
        </p:spPr>
        <p:txBody>
          <a:bodyPr wrap="square">
            <a:spAutoFit/>
          </a:bodyPr>
          <a:lstStyle/>
          <a:p>
            <a:pPr algn="ctr" rtl="0">
              <a:defRPr/>
            </a:pPr>
            <a:r>
              <a:rPr lang="en-IE" sz="1600" kern="1200" dirty="0" smtClean="0">
                <a:latin typeface="Futura Bk"/>
                <a:ea typeface="+mn-ea"/>
                <a:cs typeface="+mn-cs"/>
              </a:rPr>
              <a:t>HP Cluster Extension</a:t>
            </a:r>
          </a:p>
          <a:p>
            <a:pPr algn="ctr" rtl="0">
              <a:defRPr/>
            </a:pPr>
            <a:r>
              <a:rPr lang="en-IE" sz="1600" kern="1200" dirty="0" smtClean="0">
                <a:latin typeface="Futura Bk"/>
                <a:ea typeface="+mn-ea"/>
                <a:cs typeface="+mn-cs"/>
              </a:rPr>
              <a:t>Hyper-V Cluster</a:t>
            </a:r>
          </a:p>
        </p:txBody>
      </p:sp>
      <p:cxnSp>
        <p:nvCxnSpPr>
          <p:cNvPr id="113" name="Straight Connector 112"/>
          <p:cNvCxnSpPr/>
          <p:nvPr/>
        </p:nvCxnSpPr>
        <p:spPr bwMode="auto">
          <a:xfrm flipV="1">
            <a:off x="7699093" y="3304764"/>
            <a:ext cx="629132" cy="350290"/>
          </a:xfrm>
          <a:prstGeom prst="line">
            <a:avLst/>
          </a:prstGeom>
          <a:noFill/>
          <a:ln w="19050" cap="flat" cmpd="sng" algn="ctr">
            <a:solidFill>
              <a:schemeClr val="accent4"/>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145"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047668" y="2693361"/>
            <a:ext cx="632555" cy="632555"/>
          </a:xfrm>
          <a:prstGeom prst="rect">
            <a:avLst/>
          </a:prstGeom>
          <a:noFill/>
          <a:scene3d>
            <a:camera prst="perspectiveLeft"/>
            <a:lightRig rig="threePt" dir="t"/>
          </a:scene3d>
        </p:spPr>
      </p:pic>
      <p:pic>
        <p:nvPicPr>
          <p:cNvPr id="146"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200068" y="2845761"/>
            <a:ext cx="632555" cy="632555"/>
          </a:xfrm>
          <a:prstGeom prst="rect">
            <a:avLst/>
          </a:prstGeom>
          <a:noFill/>
          <a:scene3d>
            <a:camera prst="perspectiveLeft"/>
            <a:lightRig rig="threePt" dir="t"/>
          </a:scene3d>
        </p:spPr>
      </p:pic>
      <p:pic>
        <p:nvPicPr>
          <p:cNvPr id="156"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352468" y="2998161"/>
            <a:ext cx="632555" cy="632555"/>
          </a:xfrm>
          <a:prstGeom prst="rect">
            <a:avLst/>
          </a:prstGeom>
          <a:noFill/>
          <a:scene3d>
            <a:camera prst="perspectiveLeft"/>
            <a:lightRig rig="threePt" dir="t"/>
          </a:scene3d>
        </p:spPr>
      </p:pic>
      <p:pic>
        <p:nvPicPr>
          <p:cNvPr id="162" name="Picture 13" descr="\\eventsql\dvd\Online_ART\DVD_ART34\Artwork_Imagery\Icons - Illustrations\_WINDOWS VISTA ICONS\Laptop notebook mobility pc.png"/>
          <p:cNvPicPr>
            <a:picLocks noChangeAspect="1" noChangeArrowheads="1"/>
          </p:cNvPicPr>
          <p:nvPr/>
        </p:nvPicPr>
        <p:blipFill>
          <a:blip r:embed="rId20" cstate="print"/>
          <a:srcRect/>
          <a:stretch>
            <a:fillRect/>
          </a:stretch>
        </p:blipFill>
        <p:spPr bwMode="auto">
          <a:xfrm>
            <a:off x="8504868" y="3150561"/>
            <a:ext cx="632555" cy="632555"/>
          </a:xfrm>
          <a:prstGeom prst="rect">
            <a:avLst/>
          </a:prstGeom>
          <a:noFill/>
          <a:scene3d>
            <a:camera prst="perspectiveLeft"/>
            <a:lightRig rig="threePt" dir="t"/>
          </a:scene3d>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7" name="Rectangle 5"/>
          <p:cNvSpPr>
            <a:spLocks noGrp="1"/>
          </p:cNvSpPr>
          <p:nvPr>
            <p:ph type="title" idx="4294967295"/>
          </p:nvPr>
        </p:nvSpPr>
        <p:spPr bwMode="auto">
          <a:noFill/>
        </p:spPr>
        <p:txBody>
          <a:bodyPr numCol="1" anchorCtr="0" compatLnSpc="1">
            <a:prstTxWarp prst="textNoShape">
              <a:avLst/>
            </a:prstTxWarp>
          </a:bodyPr>
          <a:lstStyle/>
          <a:p>
            <a:endParaRPr smtClean="0">
              <a:ln>
                <a:noFill/>
              </a:ln>
            </a:endParaRPr>
          </a:p>
        </p:txBody>
      </p:sp>
      <p:pic>
        <p:nvPicPr>
          <p:cNvPr id="474116" name="CLX-Hyper-V Exchange Demo.wmv">
            <a:hlinkClick r:id="" action="ppaction://media"/>
          </p:cNvPr>
          <p:cNvPicPr>
            <a:picLocks noGrp="1" noRot="1" noChangeAspect="1" noChangeArrowheads="1"/>
          </p:cNvPicPr>
          <p:nvPr>
            <p:ph idx="4294967295"/>
            <a:videoFile r:link="rId1"/>
          </p:nvPr>
        </p:nvPicPr>
        <p:blipFill>
          <a:blip r:embed="rId4"/>
          <a:srcRect/>
          <a:stretch>
            <a:fillRect/>
          </a:stretch>
        </p:blipFill>
        <p:spPr>
          <a:xfrm>
            <a:off x="0" y="0"/>
            <a:ext cx="9144000" cy="6696075"/>
          </a:xfr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7411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74116"/>
                                        </p:tgtEl>
                                      </p:cBhvr>
                                    </p:cmd>
                                  </p:childTnLst>
                                </p:cTn>
                              </p:par>
                            </p:childTnLst>
                          </p:cTn>
                        </p:par>
                      </p:childTnLst>
                    </p:cTn>
                  </p:par>
                </p:childTnLst>
              </p:cTn>
              <p:nextCondLst>
                <p:cond evt="onClick" delay="0">
                  <p:tgtEl>
                    <p:spTgt spid="474116"/>
                  </p:tgtEl>
                </p:cond>
              </p:nextCondLst>
            </p:seq>
            <p:video>
              <p:cMediaNode>
                <p:cTn id="7" fill="hold" display="0">
                  <p:stCondLst>
                    <p:cond delay="indefinite"/>
                  </p:stCondLst>
                  <p:endCondLst>
                    <p:cond evt="onNext" delay="0">
                      <p:tgtEl>
                        <p:sldTgt/>
                      </p:tgtEl>
                    </p:cond>
                    <p:cond evt="onPrev" delay="0">
                      <p:tgtEl>
                        <p:sldTgt/>
                      </p:tgtEl>
                    </p:cond>
                  </p:endCondLst>
                </p:cTn>
                <p:tgtEl>
                  <p:spTgt spid="474116"/>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Rectangle 4"/>
          <p:cNvSpPr>
            <a:spLocks noGrp="1" noChangeArrowheads="1"/>
          </p:cNvSpPr>
          <p:nvPr>
            <p:ph type="sldNum" sz="quarter" idx="4294967295"/>
          </p:nvPr>
        </p:nvSpPr>
        <p:spPr>
          <a:xfrm>
            <a:off x="0" y="6542088"/>
            <a:ext cx="427038" cy="476250"/>
          </a:xfrm>
          <a:prstGeom prst="rect">
            <a:avLst/>
          </a:prstGeom>
          <a:noFill/>
        </p:spPr>
        <p:txBody>
          <a:bodyPr/>
          <a:lstStyle/>
          <a:p>
            <a:fld id="{713B6D6A-ABDE-4F14-86AE-D85EA277E5A2}" type="slidenum">
              <a:rPr lang="en-US" smtClean="0"/>
              <a:pPr/>
              <a:t>37</a:t>
            </a:fld>
            <a:endParaRPr lang="en-US" smtClean="0"/>
          </a:p>
        </p:txBody>
      </p:sp>
      <p:sp>
        <p:nvSpPr>
          <p:cNvPr id="430085" name="Rectangle 5"/>
          <p:cNvSpPr>
            <a:spLocks noGrp="1"/>
          </p:cNvSpPr>
          <p:nvPr>
            <p:ph type="title" idx="4294967295"/>
          </p:nvPr>
        </p:nvSpPr>
        <p:spPr bwMode="auto">
          <a:noFill/>
        </p:spPr>
        <p:txBody>
          <a:bodyPr numCol="1" anchorCtr="0" compatLnSpc="1">
            <a:prstTxWarp prst="textNoShape">
              <a:avLst/>
            </a:prstTxWarp>
          </a:bodyPr>
          <a:lstStyle/>
          <a:p>
            <a:r>
              <a:rPr smtClean="0">
                <a:ln>
                  <a:noFill/>
                </a:ln>
              </a:rPr>
              <a:t>Additional HP Resources</a:t>
            </a:r>
          </a:p>
        </p:txBody>
      </p:sp>
      <p:sp>
        <p:nvSpPr>
          <p:cNvPr id="430086" name="Rectangle 6"/>
          <p:cNvSpPr>
            <a:spLocks noGrp="1"/>
          </p:cNvSpPr>
          <p:nvPr>
            <p:ph type="body" idx="4294967295"/>
          </p:nvPr>
        </p:nvSpPr>
        <p:spPr/>
        <p:txBody>
          <a:bodyPr/>
          <a:lstStyle/>
          <a:p>
            <a:pPr>
              <a:lnSpc>
                <a:spcPct val="70000"/>
              </a:lnSpc>
            </a:pPr>
            <a:r>
              <a:rPr lang="nb-NO" sz="2000" smtClean="0"/>
              <a:t>HP website for Hyper-V</a:t>
            </a:r>
          </a:p>
          <a:p>
            <a:pPr lvl="1">
              <a:lnSpc>
                <a:spcPct val="70000"/>
              </a:lnSpc>
            </a:pPr>
            <a:r>
              <a:rPr lang="nb-NO" sz="1800" smtClean="0">
                <a:hlinkClick r:id="rId3"/>
              </a:rPr>
              <a:t>www.hp.com/go/hyper-v</a:t>
            </a:r>
            <a:r>
              <a:rPr lang="nb-NO" sz="1800" smtClean="0"/>
              <a:t> </a:t>
            </a:r>
          </a:p>
          <a:p>
            <a:pPr>
              <a:lnSpc>
                <a:spcPct val="70000"/>
              </a:lnSpc>
            </a:pPr>
            <a:r>
              <a:rPr lang="en-US" sz="2000" smtClean="0"/>
              <a:t>HP and Microsoft Frontline Partnership website</a:t>
            </a:r>
          </a:p>
          <a:p>
            <a:pPr lvl="1">
              <a:lnSpc>
                <a:spcPct val="70000"/>
              </a:lnSpc>
            </a:pPr>
            <a:r>
              <a:rPr lang="en-US" sz="1800" smtClean="0">
                <a:hlinkClick r:id="rId4"/>
              </a:rPr>
              <a:t>www.hp.com/go/microsoft</a:t>
            </a:r>
            <a:r>
              <a:rPr lang="en-US" sz="1800" smtClean="0"/>
              <a:t> </a:t>
            </a:r>
          </a:p>
          <a:p>
            <a:pPr>
              <a:lnSpc>
                <a:spcPct val="70000"/>
              </a:lnSpc>
            </a:pPr>
            <a:r>
              <a:rPr lang="en-US" sz="2000" smtClean="0"/>
              <a:t>HP website for Windows Server 2008 R2</a:t>
            </a:r>
          </a:p>
          <a:p>
            <a:pPr lvl="1">
              <a:lnSpc>
                <a:spcPct val="70000"/>
              </a:lnSpc>
            </a:pPr>
            <a:r>
              <a:rPr lang="en-US" sz="1800" smtClean="0">
                <a:hlinkClick r:id="rId5"/>
              </a:rPr>
              <a:t>www.hp.com/go/ws2008r2</a:t>
            </a:r>
            <a:endParaRPr lang="en-US" sz="1800" smtClean="0"/>
          </a:p>
          <a:p>
            <a:pPr>
              <a:lnSpc>
                <a:spcPct val="70000"/>
              </a:lnSpc>
            </a:pPr>
            <a:r>
              <a:rPr lang="en-US" sz="2000" smtClean="0"/>
              <a:t>HP website for management tools</a:t>
            </a:r>
          </a:p>
          <a:p>
            <a:pPr lvl="1">
              <a:lnSpc>
                <a:spcPct val="70000"/>
              </a:lnSpc>
            </a:pPr>
            <a:r>
              <a:rPr lang="en-US" sz="1800" smtClean="0">
                <a:hlinkClick r:id="rId6"/>
              </a:rPr>
              <a:t>www.hp.com/go/insight</a:t>
            </a:r>
            <a:endParaRPr lang="en-US" sz="1800" smtClean="0"/>
          </a:p>
          <a:p>
            <a:pPr>
              <a:lnSpc>
                <a:spcPct val="70000"/>
              </a:lnSpc>
            </a:pPr>
            <a:r>
              <a:rPr lang="en-US" sz="2000" smtClean="0"/>
              <a:t>HP OS Support Matrix</a:t>
            </a:r>
          </a:p>
          <a:p>
            <a:pPr lvl="1">
              <a:lnSpc>
                <a:spcPct val="70000"/>
              </a:lnSpc>
            </a:pPr>
            <a:r>
              <a:rPr lang="en-GB" sz="1800" smtClean="0">
                <a:hlinkClick r:id="rId7"/>
              </a:rPr>
              <a:t>www.hp.com/go/osssupport</a:t>
            </a:r>
            <a:endParaRPr lang="en-GB" sz="1800" smtClean="0"/>
          </a:p>
          <a:p>
            <a:pPr>
              <a:lnSpc>
                <a:spcPct val="70000"/>
              </a:lnSpc>
            </a:pPr>
            <a:r>
              <a:rPr lang="en-US" sz="2000" smtClean="0"/>
              <a:t>Information on HP ProLiant Network Adapter Teaming for Hyper-V</a:t>
            </a:r>
          </a:p>
          <a:p>
            <a:pPr lvl="1">
              <a:lnSpc>
                <a:spcPct val="70000"/>
              </a:lnSpc>
            </a:pPr>
            <a:r>
              <a:rPr lang="en-GB" sz="1800" smtClean="0">
                <a:hlinkClick r:id="rId8" tooltip="blocked::http://h20000.www2.hp.com/bc/docs/support/SupportManual/c01663264/c01663264.pdf"/>
              </a:rPr>
              <a:t>http://h20000.www2.hp.com/bc/docs/support/SupportManual/c01663264/c01663264.pdf</a:t>
            </a:r>
            <a:endParaRPr lang="en-GB" sz="1800" smtClean="0"/>
          </a:p>
          <a:p>
            <a:pPr>
              <a:lnSpc>
                <a:spcPct val="70000"/>
              </a:lnSpc>
            </a:pPr>
            <a:r>
              <a:rPr lang="en-US" sz="2000" smtClean="0"/>
              <a:t>Technical overview on HP ProLiant Network Adapter Teaming</a:t>
            </a:r>
          </a:p>
          <a:p>
            <a:pPr lvl="1">
              <a:lnSpc>
                <a:spcPct val="70000"/>
              </a:lnSpc>
            </a:pPr>
            <a:r>
              <a:rPr lang="en-US" sz="1800" smtClean="0">
                <a:hlinkClick r:id="rId9"/>
              </a:rPr>
              <a:t>http://h20000.www2.hp.com/bc/docs/support/SupportManual/c01415139/c01415139.pdf?jumpid=reg_R1002_USEN</a:t>
            </a:r>
            <a:endParaRPr lang="en-US" sz="1800" smtClean="0"/>
          </a:p>
          <a:p>
            <a:pPr>
              <a:lnSpc>
                <a:spcPct val="70000"/>
              </a:lnSpc>
            </a:pPr>
            <a:r>
              <a:rPr lang="en-US" sz="2000" smtClean="0"/>
              <a:t>Whitepaper: Disaster Tolerant Virtualization Architecture with HP StorageWorks Cluster Extension and Microsoft Hyper-V™</a:t>
            </a:r>
          </a:p>
          <a:p>
            <a:pPr lvl="1">
              <a:lnSpc>
                <a:spcPct val="70000"/>
              </a:lnSpc>
            </a:pPr>
            <a:r>
              <a:rPr lang="en-US" sz="1800" smtClean="0">
                <a:hlinkClick r:id="rId10"/>
              </a:rPr>
              <a:t>http://h20195.www2.hp.com/V2/getdocument.aspx?docname=4AA2-6905ENW.pdf</a:t>
            </a:r>
            <a:endParaRPr lang="en-US" sz="1800" smtClean="0"/>
          </a:p>
          <a:p>
            <a:pPr lvl="1">
              <a:lnSpc>
                <a:spcPct val="70000"/>
              </a:lnSpc>
            </a:pPr>
            <a:endParaRPr lang="en-US" sz="1800" smtClean="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ctangle 8192"/>
          <p:cNvPicPr>
            <a:picLocks noChangeAspect="1" noChangeArrowheads="1"/>
          </p:cNvPicPr>
          <p:nvPr/>
        </p:nvPicPr>
        <p:blipFill>
          <a:blip r:embed="rId3">
            <a:duotone>
              <a:prstClr val="black"/>
              <a:srgbClr val="D9C3A5">
                <a:tint val="50000"/>
                <a:satMod val="180000"/>
              </a:srgbClr>
            </a:duotone>
            <a:lum bright="-73000" contrast="-100000"/>
          </a:blip>
          <a:srcRect/>
          <a:stretch>
            <a:fillRect/>
          </a:stretch>
        </p:blipFill>
        <p:spPr bwMode="auto">
          <a:xfrm>
            <a:off x="0" y="1194605"/>
            <a:ext cx="9144000" cy="4657725"/>
          </a:xfrm>
          <a:prstGeom prst="rect">
            <a:avLst/>
          </a:prstGeom>
          <a:noFill/>
          <a:ln w="9525">
            <a:noFill/>
            <a:miter lim="800000"/>
            <a:headEnd/>
            <a:tailEnd/>
          </a:ln>
        </p:spPr>
      </p:pic>
      <p:sp>
        <p:nvSpPr>
          <p:cNvPr id="2" name="Title 1"/>
          <p:cNvSpPr>
            <a:spLocks noGrp="1"/>
          </p:cNvSpPr>
          <p:nvPr>
            <p:ph type="title"/>
          </p:nvPr>
        </p:nvSpPr>
        <p:spPr/>
        <p:txBody>
          <a:bodyPr/>
          <a:lstStyle/>
          <a:p>
            <a:r>
              <a:rPr b="1" smtClean="0"/>
              <a:t>Multi-Site Clustering</a:t>
            </a:r>
            <a:endParaRPr lang="en-US" b="1" dirty="0"/>
          </a:p>
        </p:txBody>
      </p:sp>
      <p:sp>
        <p:nvSpPr>
          <p:cNvPr id="3" name="Text Placeholder 2"/>
          <p:cNvSpPr>
            <a:spLocks noGrp="1"/>
          </p:cNvSpPr>
          <p:nvPr>
            <p:ph type="body" sz="quarter" idx="10"/>
          </p:nvPr>
        </p:nvSpPr>
        <p:spPr>
          <a:xfrm>
            <a:off x="381000" y="1401042"/>
            <a:ext cx="8382000" cy="3262432"/>
          </a:xfrm>
        </p:spPr>
        <p:txBody>
          <a:bodyPr/>
          <a:lstStyle/>
          <a:p>
            <a:r>
              <a:rPr lang="en-US" sz="4000" b="1" dirty="0" smtClean="0">
                <a:solidFill>
                  <a:schemeClr val="accent3"/>
                </a:solidFill>
              </a:rPr>
              <a:t>  </a:t>
            </a:r>
            <a:r>
              <a:rPr lang="en-US" sz="4000" b="1" dirty="0" smtClean="0"/>
              <a:t>Introduction</a:t>
            </a:r>
          </a:p>
          <a:p>
            <a:r>
              <a:rPr lang="en-US" sz="4000" b="1" dirty="0" smtClean="0"/>
              <a:t>  Networking</a:t>
            </a:r>
          </a:p>
          <a:p>
            <a:r>
              <a:rPr lang="en-US" sz="4000" b="1" dirty="0" smtClean="0"/>
              <a:t>  Storage</a:t>
            </a:r>
            <a:endParaRPr lang="en-US" sz="4000" b="1" dirty="0" smtClean="0">
              <a:solidFill>
                <a:srgbClr val="FFC000"/>
              </a:solidFill>
            </a:endParaRPr>
          </a:p>
          <a:p>
            <a:r>
              <a:rPr lang="en-US" sz="4000" b="1" dirty="0" smtClean="0">
                <a:solidFill>
                  <a:srgbClr val="FFC000"/>
                </a:solidFill>
              </a:rPr>
              <a:t>  </a:t>
            </a:r>
            <a:r>
              <a:rPr lang="en-US" sz="4000" b="1" dirty="0" smtClean="0">
                <a:solidFill>
                  <a:schemeClr val="accent5"/>
                </a:solidFill>
              </a:rPr>
              <a:t>Quorum</a:t>
            </a:r>
          </a:p>
          <a:p>
            <a:r>
              <a:rPr lang="en-US" sz="4000" b="1" dirty="0" smtClean="0"/>
              <a:t>  Workloads</a:t>
            </a:r>
          </a:p>
        </p:txBody>
      </p:sp>
      <p:pic>
        <p:nvPicPr>
          <p:cNvPr id="7" name="Picture 6" descr="WinSrv-Failover_h_rgb_r.png"/>
          <p:cNvPicPr>
            <a:picLocks noChangeAspect="1"/>
          </p:cNvPicPr>
          <p:nvPr/>
        </p:nvPicPr>
        <p:blipFill>
          <a:blip r:embed="rId4"/>
          <a:stretch>
            <a:fillRect/>
          </a:stretch>
        </p:blipFill>
        <p:spPr>
          <a:xfrm>
            <a:off x="5048829" y="5149773"/>
            <a:ext cx="4013394" cy="965330"/>
          </a:xfrm>
          <a:prstGeom prst="rect">
            <a:avLst/>
          </a:prstGeom>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8" name="Rectangle 6"/>
          <p:cNvSpPr>
            <a:spLocks noGrp="1" noChangeArrowheads="1"/>
          </p:cNvSpPr>
          <p:nvPr>
            <p:ph type="title"/>
          </p:nvPr>
        </p:nvSpPr>
        <p:spPr/>
        <p:txBody>
          <a:bodyPr/>
          <a:lstStyle/>
          <a:p>
            <a:pPr lvl="0"/>
            <a:r>
              <a:rPr lang="en-US" smtClean="0"/>
              <a:t>Quorum Overview</a:t>
            </a:r>
            <a:endParaRPr lang="en-US" dirty="0"/>
          </a:p>
        </p:txBody>
      </p:sp>
      <p:sp>
        <p:nvSpPr>
          <p:cNvPr id="43" name="Content Placeholder 42"/>
          <p:cNvSpPr>
            <a:spLocks noGrp="1"/>
          </p:cNvSpPr>
          <p:nvPr>
            <p:ph sz="half" idx="1"/>
          </p:nvPr>
        </p:nvSpPr>
        <p:spPr>
          <a:xfrm>
            <a:off x="572395" y="2528333"/>
            <a:ext cx="4114800" cy="769441"/>
          </a:xfrm>
        </p:spPr>
        <p:txBody>
          <a:bodyPr/>
          <a:lstStyle/>
          <a:p>
            <a:r>
              <a:rPr lang="en-US" sz="1800" smtClean="0"/>
              <a:t>Disk only (not recommended)</a:t>
            </a:r>
          </a:p>
          <a:p>
            <a:r>
              <a:rPr lang="en-US" sz="1800" smtClean="0"/>
              <a:t>Node and Disk majority</a:t>
            </a:r>
            <a:endParaRPr lang="en-US" sz="1800" dirty="0" smtClean="0"/>
          </a:p>
        </p:txBody>
      </p:sp>
      <p:sp>
        <p:nvSpPr>
          <p:cNvPr id="183" name="Content Placeholder 182"/>
          <p:cNvSpPr>
            <a:spLocks noGrp="1"/>
          </p:cNvSpPr>
          <p:nvPr>
            <p:ph sz="half" idx="2"/>
          </p:nvPr>
        </p:nvSpPr>
        <p:spPr>
          <a:xfrm>
            <a:off x="4648200" y="2528333"/>
            <a:ext cx="4114800" cy="769441"/>
          </a:xfrm>
        </p:spPr>
        <p:txBody>
          <a:bodyPr/>
          <a:lstStyle/>
          <a:p>
            <a:r>
              <a:rPr lang="en-US" sz="1800" smtClean="0"/>
              <a:t>Node majority</a:t>
            </a:r>
          </a:p>
          <a:p>
            <a:r>
              <a:rPr lang="en-US" sz="1800" smtClean="0"/>
              <a:t>Node and File Share majority</a:t>
            </a:r>
            <a:endParaRPr lang="en-US" sz="1800" dirty="0" smtClean="0"/>
          </a:p>
        </p:txBody>
      </p:sp>
      <p:pic>
        <p:nvPicPr>
          <p:cNvPr id="127" name="Picture 3" descr="C:\Documents and Settings\Pennie\My Documents\TechEd2008\SVR361\Database-blue.png"/>
          <p:cNvPicPr>
            <a:picLocks noChangeAspect="1" noChangeArrowheads="1"/>
          </p:cNvPicPr>
          <p:nvPr/>
        </p:nvPicPr>
        <p:blipFill>
          <a:blip r:embed="rId3" cstate="print"/>
          <a:srcRect/>
          <a:stretch>
            <a:fillRect/>
          </a:stretch>
        </p:blipFill>
        <p:spPr bwMode="auto">
          <a:xfrm>
            <a:off x="7191375" y="4022480"/>
            <a:ext cx="928688" cy="1297469"/>
          </a:xfrm>
          <a:prstGeom prst="rect">
            <a:avLst/>
          </a:prstGeom>
          <a:noFill/>
        </p:spPr>
      </p:pic>
      <p:cxnSp>
        <p:nvCxnSpPr>
          <p:cNvPr id="128" name="Straight Connector 127"/>
          <p:cNvCxnSpPr/>
          <p:nvPr/>
        </p:nvCxnSpPr>
        <p:spPr>
          <a:xfrm rot="5400000">
            <a:off x="1677411" y="5814479"/>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5400000">
            <a:off x="3061082" y="5831078"/>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5400000">
            <a:off x="4446263" y="5812972"/>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5400000">
            <a:off x="5858605" y="5803917"/>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5400000">
            <a:off x="7198518" y="5695841"/>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156" name="Picture 8" descr="D:\Pennie's documents\Images for TechEd06\Hardware_Imagery\ethernet cable network.png"/>
          <p:cNvPicPr>
            <a:picLocks noChangeAspect="1" noChangeArrowheads="1"/>
          </p:cNvPicPr>
          <p:nvPr/>
        </p:nvPicPr>
        <p:blipFill>
          <a:blip r:embed="rId4"/>
          <a:srcRect t="31944" b="33955"/>
          <a:stretch>
            <a:fillRect/>
          </a:stretch>
        </p:blipFill>
        <p:spPr bwMode="auto">
          <a:xfrm>
            <a:off x="1147313" y="5939074"/>
            <a:ext cx="6980222" cy="461726"/>
          </a:xfrm>
          <a:prstGeom prst="rect">
            <a:avLst/>
          </a:prstGeom>
          <a:noFill/>
        </p:spPr>
      </p:pic>
      <p:sp>
        <p:nvSpPr>
          <p:cNvPr id="185" name="Line Callout 1 (Border and Accent Bar) 184"/>
          <p:cNvSpPr/>
          <p:nvPr/>
        </p:nvSpPr>
        <p:spPr bwMode="auto">
          <a:xfrm>
            <a:off x="2006843" y="3197291"/>
            <a:ext cx="738908" cy="301257"/>
          </a:xfrm>
          <a:prstGeom prst="accentBorderCallout1">
            <a:avLst>
              <a:gd name="adj1" fmla="val 52475"/>
              <a:gd name="adj2" fmla="val 110261"/>
              <a:gd name="adj3" fmla="val 259758"/>
              <a:gd name="adj4" fmla="val 181133"/>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pic>
        <p:nvPicPr>
          <p:cNvPr id="23" name="Picture 50" descr="D:\Pennie's documents\MS Image\NEWFeb15\Windows_Vista_Icons_ for_Marketing_use\VPN.png"/>
          <p:cNvPicPr>
            <a:picLocks noChangeAspect="1" noChangeArrowheads="1"/>
          </p:cNvPicPr>
          <p:nvPr/>
        </p:nvPicPr>
        <p:blipFill>
          <a:blip r:embed="rId5"/>
          <a:srcRect/>
          <a:stretch>
            <a:fillRect/>
          </a:stretch>
        </p:blipFill>
        <p:spPr bwMode="auto">
          <a:xfrm>
            <a:off x="7220920" y="3994805"/>
            <a:ext cx="1106624" cy="1548064"/>
          </a:xfrm>
          <a:prstGeom prst="rect">
            <a:avLst/>
          </a:prstGeom>
          <a:noFill/>
        </p:spPr>
      </p:pic>
      <p:pic>
        <p:nvPicPr>
          <p:cNvPr id="186" name="Picture 4" descr="C:\Documents and Settings\Pennie\My Documents\TechEd2008\SVR361\serverglass.png"/>
          <p:cNvPicPr>
            <a:picLocks noChangeAspect="1" noChangeArrowheads="1"/>
          </p:cNvPicPr>
          <p:nvPr/>
        </p:nvPicPr>
        <p:blipFill>
          <a:blip r:embed="rId6" cstate="print"/>
          <a:srcRect/>
          <a:stretch>
            <a:fillRect/>
          </a:stretch>
        </p:blipFill>
        <p:spPr bwMode="auto">
          <a:xfrm>
            <a:off x="7077855" y="3875030"/>
            <a:ext cx="1119848" cy="1781811"/>
          </a:xfrm>
          <a:prstGeom prst="rect">
            <a:avLst/>
          </a:prstGeom>
          <a:noFill/>
        </p:spPr>
      </p:pic>
      <p:pic>
        <p:nvPicPr>
          <p:cNvPr id="25" name="Rectangle 24598" descr="Server"/>
          <p:cNvPicPr>
            <a:picLocks noChangeAspect="1" noChangeArrowheads="1"/>
          </p:cNvPicPr>
          <p:nvPr/>
        </p:nvPicPr>
        <p:blipFill>
          <a:blip r:embed="rId7" cstate="print"/>
          <a:srcRect/>
          <a:stretch>
            <a:fillRect/>
          </a:stretch>
        </p:blipFill>
        <p:spPr bwMode="auto">
          <a:xfrm>
            <a:off x="1524000" y="40386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6" name="Rectangle 24598" descr="Server"/>
          <p:cNvPicPr>
            <a:picLocks noChangeAspect="1" noChangeArrowheads="1"/>
          </p:cNvPicPr>
          <p:nvPr/>
        </p:nvPicPr>
        <p:blipFill>
          <a:blip r:embed="rId7" cstate="print"/>
          <a:srcRect/>
          <a:stretch>
            <a:fillRect/>
          </a:stretch>
        </p:blipFill>
        <p:spPr bwMode="auto">
          <a:xfrm>
            <a:off x="2895600" y="40386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7" name="Rectangle 24598" descr="Server"/>
          <p:cNvPicPr>
            <a:picLocks noChangeAspect="1" noChangeArrowheads="1"/>
          </p:cNvPicPr>
          <p:nvPr/>
        </p:nvPicPr>
        <p:blipFill>
          <a:blip r:embed="rId7" cstate="print"/>
          <a:srcRect/>
          <a:stretch>
            <a:fillRect/>
          </a:stretch>
        </p:blipFill>
        <p:spPr bwMode="auto">
          <a:xfrm>
            <a:off x="4267200" y="40386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9" name="Rectangle 24598" descr="Server"/>
          <p:cNvPicPr>
            <a:picLocks noChangeAspect="1" noChangeArrowheads="1"/>
          </p:cNvPicPr>
          <p:nvPr/>
        </p:nvPicPr>
        <p:blipFill>
          <a:blip r:embed="rId7" cstate="print"/>
          <a:srcRect/>
          <a:stretch>
            <a:fillRect/>
          </a:stretch>
        </p:blipFill>
        <p:spPr bwMode="auto">
          <a:xfrm>
            <a:off x="5715000" y="40386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8" name="Line Callout 1 (Border and Accent Bar) 27"/>
          <p:cNvSpPr/>
          <p:nvPr/>
        </p:nvSpPr>
        <p:spPr bwMode="auto">
          <a:xfrm>
            <a:off x="597143" y="3197291"/>
            <a:ext cx="738908" cy="301257"/>
          </a:xfrm>
          <a:prstGeom prst="accentBorderCallout1">
            <a:avLst>
              <a:gd name="adj1" fmla="val 52475"/>
              <a:gd name="adj2" fmla="val 110261"/>
              <a:gd name="adj3" fmla="val 270346"/>
              <a:gd name="adj4" fmla="val 185990"/>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32" name="Line Callout 1 (Border and Accent Bar) 31"/>
          <p:cNvSpPr/>
          <p:nvPr/>
        </p:nvSpPr>
        <p:spPr bwMode="auto">
          <a:xfrm>
            <a:off x="3366671" y="3207797"/>
            <a:ext cx="738908" cy="301257"/>
          </a:xfrm>
          <a:prstGeom prst="accentBorderCallout1">
            <a:avLst>
              <a:gd name="adj1" fmla="val 52475"/>
              <a:gd name="adj2" fmla="val 110261"/>
              <a:gd name="adj3" fmla="val 267406"/>
              <a:gd name="adj4" fmla="val 185570"/>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35" name="Line Callout 1 (Border and Accent Bar) 34"/>
          <p:cNvSpPr/>
          <p:nvPr/>
        </p:nvSpPr>
        <p:spPr bwMode="auto">
          <a:xfrm>
            <a:off x="4813873" y="3207797"/>
            <a:ext cx="738908" cy="301257"/>
          </a:xfrm>
          <a:prstGeom prst="accentBorderCallout1">
            <a:avLst>
              <a:gd name="adj1" fmla="val 52475"/>
              <a:gd name="adj2" fmla="val 110261"/>
              <a:gd name="adj3" fmla="val 263876"/>
              <a:gd name="adj4" fmla="val 17981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38" name="Line Callout 1 (Border and Accent Bar) 37"/>
          <p:cNvSpPr/>
          <p:nvPr/>
        </p:nvSpPr>
        <p:spPr bwMode="auto">
          <a:xfrm>
            <a:off x="6278149" y="3186771"/>
            <a:ext cx="738908" cy="301257"/>
          </a:xfrm>
          <a:prstGeom prst="accentBorderCallout1">
            <a:avLst>
              <a:gd name="adj1" fmla="val 52475"/>
              <a:gd name="adj2" fmla="val 110261"/>
              <a:gd name="adj3" fmla="val 290772"/>
              <a:gd name="adj4" fmla="val 18244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34" name="Content Placeholder 5"/>
          <p:cNvSpPr txBox="1">
            <a:spLocks/>
          </p:cNvSpPr>
          <p:nvPr/>
        </p:nvSpPr>
        <p:spPr>
          <a:xfrm>
            <a:off x="565632" y="1113947"/>
            <a:ext cx="8382000" cy="2429364"/>
          </a:xfrm>
          <a:prstGeom prst="rect">
            <a:avLst/>
          </a:prstGeom>
        </p:spPr>
        <p:txBody>
          <a:bodyPr vert="horz" wrap="square" lIns="0" tIns="0" rIns="0" bIns="0" rtlCol="0">
            <a:noAutofit/>
          </a:bodyPr>
          <a:lstStyle/>
          <a:p>
            <a:pPr marL="339976" marR="0" lvl="0" indent="-339976" algn="l" defTabSz="914363" rtl="0" eaLnBrk="1" fontAlgn="auto" latinLnBrk="0" hangingPunct="1">
              <a:lnSpc>
                <a:spcPct val="90000"/>
              </a:lnSpc>
              <a:spcBef>
                <a:spcPct val="20000"/>
              </a:spcBef>
              <a:spcAft>
                <a:spcPts val="0"/>
              </a:spcAft>
              <a:buClrTx/>
              <a:buSzTx/>
              <a:buFontTx/>
              <a:buBlip>
                <a:blip r:embed="rId8"/>
              </a:buBlip>
              <a:tabLst/>
              <a:defRPr/>
            </a:pPr>
            <a:r>
              <a:rPr kumimoji="0" lang="en-US" sz="2000" b="0" i="0" u="none" strike="noStrike" kern="1200" cap="none" spc="0" normalizeH="0" baseline="0" noProof="0" dirty="0" smtClean="0">
                <a:ln>
                  <a:noFill/>
                </a:ln>
                <a:solidFill>
                  <a:srgbClr val="99CC99"/>
                </a:solidFill>
                <a:effectLst/>
                <a:uLnTx/>
                <a:uFillTx/>
                <a:latin typeface="+mn-lt"/>
                <a:ea typeface="+mn-ea"/>
                <a:cs typeface="+mn-cs"/>
              </a:rPr>
              <a:t>Majority is greater than 50%</a:t>
            </a:r>
          </a:p>
          <a:p>
            <a:pPr marL="339976" marR="0" lvl="0" indent="-339976" algn="l" defTabSz="914363" rtl="0" eaLnBrk="1" fontAlgn="auto" latinLnBrk="0" hangingPunct="1">
              <a:lnSpc>
                <a:spcPct val="90000"/>
              </a:lnSpc>
              <a:spcBef>
                <a:spcPct val="20000"/>
              </a:spcBef>
              <a:spcAft>
                <a:spcPts val="0"/>
              </a:spcAft>
              <a:buClrTx/>
              <a:buSzTx/>
              <a:buFontTx/>
              <a:buBlip>
                <a:blip r:embed="rId8"/>
              </a:buBlip>
              <a:tabLst/>
              <a:defRPr/>
            </a:pPr>
            <a:r>
              <a:rPr kumimoji="0" lang="en-US" sz="2000" b="0" i="0" u="none" strike="noStrike" kern="1200" cap="none" spc="0" normalizeH="0" baseline="0" noProof="0" dirty="0" smtClean="0">
                <a:ln>
                  <a:noFill/>
                </a:ln>
                <a:solidFill>
                  <a:srgbClr val="99CC99"/>
                </a:solidFill>
                <a:effectLst/>
                <a:uLnTx/>
                <a:uFillTx/>
                <a:latin typeface="+mn-lt"/>
                <a:ea typeface="+mn-ea"/>
                <a:cs typeface="+mn-cs"/>
              </a:rPr>
              <a:t>Possible Voters: </a:t>
            </a:r>
          </a:p>
          <a:p>
            <a:pPr marL="673338" marR="0" lvl="1" indent="-325424" algn="l" defTabSz="914363" rtl="0" eaLnBrk="1" fontAlgn="auto" latinLnBrk="0" hangingPunct="1">
              <a:lnSpc>
                <a:spcPct val="90000"/>
              </a:lnSpc>
              <a:spcBef>
                <a:spcPct val="20000"/>
              </a:spcBef>
              <a:spcAft>
                <a:spcPts val="0"/>
              </a:spcAft>
              <a:buClrTx/>
              <a:buSzPct val="90000"/>
              <a:buFontTx/>
              <a:buBlip>
                <a:blip r:embed="rId9"/>
              </a:buBlip>
              <a:tabLst/>
              <a:defRPr/>
            </a:pPr>
            <a:r>
              <a:rPr kumimoji="0" lang="en-US" b="0" i="0" u="none" strike="noStrike" kern="1200" cap="none" spc="0" normalizeH="0" baseline="0" noProof="0" dirty="0" smtClean="0">
                <a:ln>
                  <a:noFill/>
                </a:ln>
                <a:solidFill>
                  <a:srgbClr val="99CC99"/>
                </a:solidFill>
                <a:effectLst/>
                <a:uLnTx/>
                <a:uFillTx/>
                <a:latin typeface="+mn-lt"/>
                <a:ea typeface="+mn-ea"/>
                <a:cs typeface="+mn-cs"/>
              </a:rPr>
              <a:t>Nodes (1 each)</a:t>
            </a:r>
            <a:r>
              <a:rPr kumimoji="0" lang="en-US" b="0" i="0" u="none" strike="noStrike" kern="1200" cap="none" spc="0" normalizeH="0" noProof="0" dirty="0" smtClean="0">
                <a:ln>
                  <a:noFill/>
                </a:ln>
                <a:solidFill>
                  <a:srgbClr val="99CC99"/>
                </a:solidFill>
                <a:effectLst/>
                <a:uLnTx/>
                <a:uFillTx/>
                <a:latin typeface="+mn-lt"/>
                <a:ea typeface="+mn-ea"/>
                <a:cs typeface="+mn-cs"/>
              </a:rPr>
              <a:t> + 1 Witness (</a:t>
            </a:r>
            <a:r>
              <a:rPr kumimoji="0" lang="en-US" b="0" i="0" u="none" strike="noStrike" kern="1200" cap="none" spc="0" normalizeH="0" baseline="0" noProof="0" dirty="0" smtClean="0">
                <a:ln>
                  <a:noFill/>
                </a:ln>
                <a:solidFill>
                  <a:srgbClr val="99CC99"/>
                </a:solidFill>
                <a:effectLst/>
                <a:uLnTx/>
                <a:uFillTx/>
                <a:latin typeface="+mn-lt"/>
                <a:ea typeface="+mn-ea"/>
                <a:cs typeface="+mn-cs"/>
              </a:rPr>
              <a:t>Disk or File Share)</a:t>
            </a:r>
          </a:p>
          <a:p>
            <a:pPr marL="339976" marR="0" lvl="0" indent="-339976" algn="l" defTabSz="914363" rtl="0" eaLnBrk="1" fontAlgn="auto" latinLnBrk="0" hangingPunct="1">
              <a:lnSpc>
                <a:spcPct val="90000"/>
              </a:lnSpc>
              <a:spcBef>
                <a:spcPct val="20000"/>
              </a:spcBef>
              <a:spcAft>
                <a:spcPts val="0"/>
              </a:spcAft>
              <a:buClrTx/>
              <a:buSzTx/>
              <a:buFontTx/>
              <a:buBlip>
                <a:blip r:embed="rId8"/>
              </a:buBlip>
              <a:tabLst/>
              <a:defRPr/>
            </a:pPr>
            <a:r>
              <a:rPr kumimoji="0" lang="en-US" sz="2000" b="0" i="0" u="none" strike="noStrike" kern="1200" cap="none" spc="0" normalizeH="0" baseline="0" noProof="0" dirty="0" smtClean="0">
                <a:ln>
                  <a:noFill/>
                </a:ln>
                <a:solidFill>
                  <a:srgbClr val="99CC99"/>
                </a:solidFill>
                <a:effectLst/>
                <a:uLnTx/>
                <a:uFillTx/>
                <a:latin typeface="+mn-lt"/>
                <a:ea typeface="+mn-ea"/>
                <a:cs typeface="+mn-cs"/>
              </a:rPr>
              <a:t>4 Quorum Types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2000"/>
                                        <p:tgtEl>
                                          <p:spTgt spid="4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20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3">
                                            <p:txEl>
                                              <p:pRg st="1" end="1"/>
                                            </p:txEl>
                                          </p:spTgt>
                                        </p:tgtEl>
                                        <p:attrNameLst>
                                          <p:attrName>style.visibility</p:attrName>
                                        </p:attrNameLst>
                                      </p:cBhvr>
                                      <p:to>
                                        <p:strVal val="visible"/>
                                      </p:to>
                                    </p:set>
                                    <p:animEffect transition="in" filter="fade">
                                      <p:cBhvr>
                                        <p:cTn id="15" dur="2000"/>
                                        <p:tgtEl>
                                          <p:spTgt spid="4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20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20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2000"/>
                                        <p:tgtEl>
                                          <p:spTgt spid="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5"/>
                                        </p:tgtEl>
                                        <p:attrNameLst>
                                          <p:attrName>style.visibility</p:attrName>
                                        </p:attrNameLst>
                                      </p:cBhvr>
                                      <p:to>
                                        <p:strVal val="visible"/>
                                      </p:to>
                                    </p:set>
                                    <p:animEffect transition="in" filter="fade">
                                      <p:cBhvr>
                                        <p:cTn id="27" dur="2000"/>
                                        <p:tgtEl>
                                          <p:spTgt spid="18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3">
                                            <p:txEl>
                                              <p:pRg st="0" end="0"/>
                                            </p:txEl>
                                          </p:spTgt>
                                        </p:tgtEl>
                                        <p:attrNameLst>
                                          <p:attrName>style.visibility</p:attrName>
                                        </p:attrNameLst>
                                      </p:cBhvr>
                                      <p:to>
                                        <p:strVal val="visible"/>
                                      </p:to>
                                    </p:set>
                                    <p:animEffect transition="in" filter="fade">
                                      <p:cBhvr>
                                        <p:cTn id="32" dur="2000"/>
                                        <p:tgtEl>
                                          <p:spTgt spid="183">
                                            <p:txEl>
                                              <p:pRg st="0" end="0"/>
                                            </p:txEl>
                                          </p:spTgt>
                                        </p:tgtEl>
                                      </p:cBhvr>
                                    </p:animEffect>
                                  </p:childTnLst>
                                </p:cTn>
                              </p:par>
                              <p:par>
                                <p:cTn id="33" presetID="4" presetClass="exit" presetSubtype="16" fill="hold" nodeType="withEffect">
                                  <p:stCondLst>
                                    <p:cond delay="0"/>
                                  </p:stCondLst>
                                  <p:childTnLst>
                                    <p:animEffect transition="out" filter="box(in)">
                                      <p:cBhvr>
                                        <p:cTn id="34" dur="500"/>
                                        <p:tgtEl>
                                          <p:spTgt spid="127"/>
                                        </p:tgtEl>
                                      </p:cBhvr>
                                    </p:animEffect>
                                    <p:set>
                                      <p:cBhvr>
                                        <p:cTn id="35" dur="1" fill="hold">
                                          <p:stCondLst>
                                            <p:cond delay="499"/>
                                          </p:stCondLst>
                                        </p:cTn>
                                        <p:tgtEl>
                                          <p:spTgt spid="127"/>
                                        </p:tgtEl>
                                        <p:attrNameLst>
                                          <p:attrName>style.visibility</p:attrName>
                                        </p:attrNameLst>
                                      </p:cBhvr>
                                      <p:to>
                                        <p:strVal val="hidden"/>
                                      </p:to>
                                    </p:set>
                                  </p:childTnLst>
                                </p:cTn>
                              </p:par>
                              <p:par>
                                <p:cTn id="36" presetID="4" presetClass="entr" presetSubtype="16"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ox(in)">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83">
                                            <p:txEl>
                                              <p:pRg st="1" end="1"/>
                                            </p:txEl>
                                          </p:spTgt>
                                        </p:tgtEl>
                                        <p:attrNameLst>
                                          <p:attrName>style.visibility</p:attrName>
                                        </p:attrNameLst>
                                      </p:cBhvr>
                                      <p:to>
                                        <p:strVal val="visible"/>
                                      </p:to>
                                    </p:set>
                                    <p:animEffect transition="in" filter="fade">
                                      <p:cBhvr>
                                        <p:cTn id="43" dur="2000"/>
                                        <p:tgtEl>
                                          <p:spTgt spid="183">
                                            <p:txEl>
                                              <p:pRg st="1" end="1"/>
                                            </p:txEl>
                                          </p:spTgt>
                                        </p:tgtEl>
                                      </p:cBhvr>
                                    </p:animEffect>
                                  </p:childTnLst>
                                </p:cTn>
                              </p:par>
                              <p:par>
                                <p:cTn id="44" presetID="4" presetClass="exit" presetSubtype="16" fill="hold" nodeType="withEffect">
                                  <p:stCondLst>
                                    <p:cond delay="0"/>
                                  </p:stCondLst>
                                  <p:childTnLst>
                                    <p:animEffect transition="out" filter="box(in)">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86"/>
                                        </p:tgtEl>
                                        <p:attrNameLst>
                                          <p:attrName>style.visibility</p:attrName>
                                        </p:attrNameLst>
                                      </p:cBhvr>
                                      <p:to>
                                        <p:strVal val="visible"/>
                                      </p:to>
                                    </p:set>
                                    <p:animEffect transition="in" filter="fade">
                                      <p:cBhvr>
                                        <p:cTn id="49" dur="20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28" grpId="0" animBg="1"/>
      <p:bldP spid="32" grpId="0" animBg="1"/>
      <p:bldP spid="35" grpId="0" animBg="1"/>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ctangle 8192"/>
          <p:cNvPicPr>
            <a:picLocks noChangeAspect="1" noChangeArrowheads="1"/>
          </p:cNvPicPr>
          <p:nvPr/>
        </p:nvPicPr>
        <p:blipFill>
          <a:blip r:embed="rId3">
            <a:duotone>
              <a:prstClr val="black"/>
              <a:srgbClr val="D9C3A5">
                <a:tint val="50000"/>
                <a:satMod val="180000"/>
              </a:srgbClr>
            </a:duotone>
            <a:lum bright="-73000" contrast="-100000"/>
          </a:blip>
          <a:srcRect/>
          <a:stretch>
            <a:fillRect/>
          </a:stretch>
        </p:blipFill>
        <p:spPr bwMode="auto">
          <a:xfrm>
            <a:off x="0" y="1194605"/>
            <a:ext cx="9144000" cy="4657725"/>
          </a:xfrm>
          <a:prstGeom prst="rect">
            <a:avLst/>
          </a:prstGeom>
          <a:noFill/>
          <a:ln w="9525">
            <a:noFill/>
            <a:miter lim="800000"/>
            <a:headEnd/>
            <a:tailEnd/>
          </a:ln>
        </p:spPr>
      </p:pic>
      <p:sp>
        <p:nvSpPr>
          <p:cNvPr id="2" name="Title 1"/>
          <p:cNvSpPr>
            <a:spLocks noGrp="1"/>
          </p:cNvSpPr>
          <p:nvPr>
            <p:ph type="title"/>
          </p:nvPr>
        </p:nvSpPr>
        <p:spPr/>
        <p:txBody>
          <a:bodyPr/>
          <a:lstStyle/>
          <a:p>
            <a:r>
              <a:rPr b="1" smtClean="0"/>
              <a:t>Multi-Site Clustering</a:t>
            </a:r>
            <a:endParaRPr lang="en-US" b="1" dirty="0"/>
          </a:p>
        </p:txBody>
      </p:sp>
      <p:sp>
        <p:nvSpPr>
          <p:cNvPr id="3" name="Text Placeholder 2"/>
          <p:cNvSpPr>
            <a:spLocks noGrp="1"/>
          </p:cNvSpPr>
          <p:nvPr>
            <p:ph type="body" sz="quarter" idx="10"/>
          </p:nvPr>
        </p:nvSpPr>
        <p:spPr>
          <a:xfrm>
            <a:off x="381000" y="1401042"/>
            <a:ext cx="8382000" cy="3262432"/>
          </a:xfrm>
        </p:spPr>
        <p:txBody>
          <a:bodyPr/>
          <a:lstStyle/>
          <a:p>
            <a:r>
              <a:rPr lang="en-US" sz="4000" b="1" dirty="0" smtClean="0">
                <a:solidFill>
                  <a:srgbClr val="FFC000"/>
                </a:solidFill>
              </a:rPr>
              <a:t>  </a:t>
            </a:r>
            <a:r>
              <a:rPr lang="en-US" sz="4000" b="1" dirty="0" smtClean="0">
                <a:solidFill>
                  <a:schemeClr val="accent5"/>
                </a:solidFill>
              </a:rPr>
              <a:t>Introduction</a:t>
            </a:r>
          </a:p>
          <a:p>
            <a:r>
              <a:rPr lang="en-US" sz="4000" b="1" dirty="0" smtClean="0"/>
              <a:t>  Networking</a:t>
            </a:r>
          </a:p>
          <a:p>
            <a:r>
              <a:rPr lang="en-US" sz="4000" b="1" dirty="0" smtClean="0"/>
              <a:t>  Storage</a:t>
            </a:r>
          </a:p>
          <a:p>
            <a:r>
              <a:rPr lang="en-US" sz="4000" b="1" dirty="0" smtClean="0"/>
              <a:t>  Quorum</a:t>
            </a:r>
          </a:p>
          <a:p>
            <a:r>
              <a:rPr lang="en-US" sz="4000" b="1" dirty="0" smtClean="0"/>
              <a:t>  Workloads</a:t>
            </a:r>
          </a:p>
        </p:txBody>
      </p:sp>
      <p:pic>
        <p:nvPicPr>
          <p:cNvPr id="7" name="Picture 6" descr="WinSrv-Failover_h_rgb_r.png"/>
          <p:cNvPicPr>
            <a:picLocks noChangeAspect="1"/>
          </p:cNvPicPr>
          <p:nvPr/>
        </p:nvPicPr>
        <p:blipFill>
          <a:blip r:embed="rId4"/>
          <a:stretch>
            <a:fillRect/>
          </a:stretch>
        </p:blipFill>
        <p:spPr>
          <a:xfrm>
            <a:off x="5048829" y="5149773"/>
            <a:ext cx="4013394" cy="965330"/>
          </a:xfrm>
          <a:prstGeom prst="rect">
            <a:avLst/>
          </a:prstGeom>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Straight Connector 77"/>
          <p:cNvCxnSpPr/>
          <p:nvPr/>
        </p:nvCxnSpPr>
        <p:spPr>
          <a:xfrm rot="5400000">
            <a:off x="3064668" y="5528917"/>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01794" name="Rectangle 2"/>
          <p:cNvSpPr>
            <a:spLocks noGrp="1" noChangeArrowheads="1"/>
          </p:cNvSpPr>
          <p:nvPr>
            <p:ph type="title"/>
          </p:nvPr>
        </p:nvSpPr>
        <p:spPr/>
        <p:txBody>
          <a:bodyPr/>
          <a:lstStyle/>
          <a:p>
            <a:r>
              <a:rPr lang="en-US" smtClean="0"/>
              <a:t>Replicated Disk Witness</a:t>
            </a:r>
            <a:endParaRPr lang="en-US" dirty="0"/>
          </a:p>
        </p:txBody>
      </p:sp>
      <p:sp>
        <p:nvSpPr>
          <p:cNvPr id="801795" name="Rectangle 3"/>
          <p:cNvSpPr>
            <a:spLocks noGrp="1" noChangeArrowheads="1"/>
          </p:cNvSpPr>
          <p:nvPr>
            <p:ph idx="1"/>
          </p:nvPr>
        </p:nvSpPr>
        <p:spPr/>
        <p:txBody>
          <a:bodyPr/>
          <a:lstStyle/>
          <a:p>
            <a:r>
              <a:rPr lang="en-US" sz="2400" dirty="0" smtClean="0"/>
              <a:t>A witness is a decision maker when nodes lose network connectivity</a:t>
            </a:r>
          </a:p>
          <a:p>
            <a:pPr lvl="1"/>
            <a:r>
              <a:rPr lang="en-US" sz="2000" dirty="0" smtClean="0"/>
              <a:t>When a witness is not a single decision maker, problems occur</a:t>
            </a:r>
          </a:p>
          <a:p>
            <a:r>
              <a:rPr lang="en-US" sz="2400" dirty="0" smtClean="0"/>
              <a:t>Do not use in multi-site clusters unless directed by vendor</a:t>
            </a:r>
            <a:endParaRPr lang="en-US" sz="2400" dirty="0"/>
          </a:p>
        </p:txBody>
      </p:sp>
      <p:cxnSp>
        <p:nvCxnSpPr>
          <p:cNvPr id="58" name="Straight Connector 57"/>
          <p:cNvCxnSpPr/>
          <p:nvPr/>
        </p:nvCxnSpPr>
        <p:spPr>
          <a:xfrm rot="5400000">
            <a:off x="1677411" y="5647555"/>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a:off x="7268305" y="5636993"/>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5845968" y="5528917"/>
            <a:ext cx="760491" cy="1588"/>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63" name="Picture 8" descr="D:\Pennie's documents\Images for TechEd06\Hardware_Imagery\ethernet cable network.png"/>
          <p:cNvPicPr>
            <a:picLocks noChangeAspect="1" noChangeArrowheads="1"/>
          </p:cNvPicPr>
          <p:nvPr/>
        </p:nvPicPr>
        <p:blipFill>
          <a:blip r:embed="rId4"/>
          <a:srcRect t="31944" b="33955"/>
          <a:stretch>
            <a:fillRect/>
          </a:stretch>
        </p:blipFill>
        <p:spPr bwMode="auto">
          <a:xfrm>
            <a:off x="1147313" y="5772150"/>
            <a:ext cx="6980222" cy="461726"/>
          </a:xfrm>
          <a:prstGeom prst="rect">
            <a:avLst/>
          </a:prstGeom>
          <a:noFill/>
        </p:spPr>
      </p:pic>
      <p:pic>
        <p:nvPicPr>
          <p:cNvPr id="77" name="Picture 3" descr="C:\Documents and Settings\Pennie\My Documents\TechEd2008\SVR361\Database-blue.png"/>
          <p:cNvPicPr>
            <a:picLocks noChangeAspect="1" noChangeArrowheads="1"/>
          </p:cNvPicPr>
          <p:nvPr/>
        </p:nvPicPr>
        <p:blipFill>
          <a:blip r:embed="rId5" cstate="print"/>
          <a:srcRect/>
          <a:stretch>
            <a:fillRect/>
          </a:stretch>
        </p:blipFill>
        <p:spPr bwMode="auto">
          <a:xfrm>
            <a:off x="3000375" y="3855556"/>
            <a:ext cx="928688" cy="1297469"/>
          </a:xfrm>
          <a:prstGeom prst="rect">
            <a:avLst/>
          </a:prstGeom>
          <a:noFill/>
        </p:spPr>
      </p:pic>
      <p:pic>
        <p:nvPicPr>
          <p:cNvPr id="72" name="Picture 21" descr="database green"/>
          <p:cNvPicPr>
            <a:picLocks noChangeAspect="1" noChangeArrowheads="1"/>
          </p:cNvPicPr>
          <p:nvPr/>
        </p:nvPicPr>
        <p:blipFill>
          <a:blip r:embed="rId6" cstate="print"/>
          <a:srcRect/>
          <a:stretch>
            <a:fillRect/>
          </a:stretch>
        </p:blipFill>
        <p:spPr bwMode="auto">
          <a:xfrm>
            <a:off x="5776913" y="3855555"/>
            <a:ext cx="914400" cy="1293909"/>
          </a:xfrm>
          <a:prstGeom prst="rect">
            <a:avLst/>
          </a:prstGeom>
          <a:noFill/>
        </p:spPr>
      </p:pic>
      <p:sp>
        <p:nvSpPr>
          <p:cNvPr id="79" name="Text Box 11"/>
          <p:cNvSpPr txBox="1">
            <a:spLocks noChangeArrowheads="1"/>
          </p:cNvSpPr>
          <p:nvPr/>
        </p:nvSpPr>
        <p:spPr bwMode="auto">
          <a:xfrm>
            <a:off x="3983312" y="4934728"/>
            <a:ext cx="1750751" cy="523216"/>
          </a:xfrm>
          <a:prstGeom prst="rect">
            <a:avLst/>
          </a:prstGeom>
          <a:noFill/>
          <a:ln w="9525">
            <a:noFill/>
            <a:miter lim="800000"/>
            <a:headEnd/>
            <a:tailEnd/>
          </a:ln>
          <a:effectLst/>
        </p:spPr>
        <p:txBody>
          <a:bodyPr wrap="square" lIns="91436" tIns="45718" rIns="91436" bIns="45718">
            <a:spAutoFit/>
          </a:bodyPr>
          <a:lstStyle/>
          <a:p>
            <a:pPr algn="ctr">
              <a:spcBef>
                <a:spcPct val="0"/>
              </a:spcBef>
              <a:buNone/>
            </a:pPr>
            <a:r>
              <a:rPr lang="en-US" sz="1400" b="1" dirty="0">
                <a:solidFill>
                  <a:schemeClr val="accent5"/>
                </a:solidFill>
                <a:effectLst>
                  <a:outerShdw blurRad="38100" dist="38100" dir="2700000" algn="tl">
                    <a:srgbClr val="000000">
                      <a:alpha val="43137"/>
                    </a:srgbClr>
                  </a:outerShdw>
                </a:effectLst>
              </a:rPr>
              <a:t>Replicated </a:t>
            </a:r>
            <a:r>
              <a:rPr lang="en-US" sz="1400" b="1" dirty="0" smtClean="0">
                <a:solidFill>
                  <a:schemeClr val="accent5"/>
                </a:solidFill>
                <a:effectLst>
                  <a:outerShdw blurRad="38100" dist="38100" dir="2700000" algn="tl">
                    <a:srgbClr val="000000">
                      <a:alpha val="43137"/>
                    </a:srgbClr>
                  </a:outerShdw>
                </a:effectLst>
              </a:rPr>
              <a:t>Storage   from vendor</a:t>
            </a:r>
            <a:endParaRPr lang="en-US" sz="1400" b="1" dirty="0">
              <a:solidFill>
                <a:schemeClr val="accent5"/>
              </a:solidFill>
              <a:effectLst>
                <a:outerShdw blurRad="38100" dist="38100" dir="2700000" algn="tl">
                  <a:srgbClr val="000000">
                    <a:alpha val="43137"/>
                  </a:srgbClr>
                </a:outerShdw>
              </a:effectLst>
            </a:endParaRPr>
          </a:p>
        </p:txBody>
      </p:sp>
      <p:sp>
        <p:nvSpPr>
          <p:cNvPr id="17" name="Right Arrow 16"/>
          <p:cNvSpPr/>
          <p:nvPr/>
        </p:nvSpPr>
        <p:spPr bwMode="auto">
          <a:xfrm>
            <a:off x="4104167" y="4508205"/>
            <a:ext cx="1617198" cy="183442"/>
          </a:xfrm>
          <a:prstGeom prst="rightArrow">
            <a:avLst/>
          </a:prstGeom>
          <a:solidFill>
            <a:srgbClr val="FFFF00"/>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18" name="TextBox 17"/>
          <p:cNvSpPr txBox="1"/>
          <p:nvPr/>
        </p:nvSpPr>
        <p:spPr>
          <a:xfrm>
            <a:off x="4518839" y="3561906"/>
            <a:ext cx="648586" cy="1015663"/>
          </a:xfrm>
          <a:prstGeom prst="rect">
            <a:avLst/>
          </a:prstGeom>
          <a:noFill/>
        </p:spPr>
        <p:txBody>
          <a:bodyPr wrap="square" rtlCol="0">
            <a:spAutoFit/>
          </a:bodyPr>
          <a:lstStyle/>
          <a:p>
            <a:r>
              <a:rPr lang="en-US" sz="6000" dirty="0" smtClean="0">
                <a:solidFill>
                  <a:srgbClr val="99CC99"/>
                </a:solidFill>
              </a:rPr>
              <a:t>?</a:t>
            </a:r>
            <a:endParaRPr lang="en-US" dirty="0">
              <a:solidFill>
                <a:srgbClr val="99CC99"/>
              </a:solidFill>
            </a:endParaRPr>
          </a:p>
        </p:txBody>
      </p:sp>
      <p:pic>
        <p:nvPicPr>
          <p:cNvPr id="19" name="Rectangle 24598" descr="Server"/>
          <p:cNvPicPr>
            <a:picLocks noChangeAspect="1" noChangeArrowheads="1"/>
          </p:cNvPicPr>
          <p:nvPr/>
        </p:nvPicPr>
        <p:blipFill>
          <a:blip r:embed="rId7" cstate="print"/>
          <a:srcRect/>
          <a:stretch>
            <a:fillRect/>
          </a:stretch>
        </p:blipFill>
        <p:spPr bwMode="auto">
          <a:xfrm>
            <a:off x="1524000" y="38100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 name="Rectangle 24598" descr="Server"/>
          <p:cNvPicPr>
            <a:picLocks noChangeAspect="1" noChangeArrowheads="1"/>
          </p:cNvPicPr>
          <p:nvPr/>
        </p:nvPicPr>
        <p:blipFill>
          <a:blip r:embed="rId7" cstate="print"/>
          <a:srcRect/>
          <a:stretch>
            <a:fillRect/>
          </a:stretch>
        </p:blipFill>
        <p:spPr bwMode="auto">
          <a:xfrm>
            <a:off x="7162800" y="3810000"/>
            <a:ext cx="1143000" cy="15619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3" name="Line Callout 1 (Border and Accent Bar) 52"/>
          <p:cNvSpPr/>
          <p:nvPr/>
        </p:nvSpPr>
        <p:spPr bwMode="auto">
          <a:xfrm>
            <a:off x="597143" y="3030367"/>
            <a:ext cx="738908" cy="301257"/>
          </a:xfrm>
          <a:prstGeom prst="accentBorderCallout1">
            <a:avLst>
              <a:gd name="adj1" fmla="val 52475"/>
              <a:gd name="adj2" fmla="val 110261"/>
              <a:gd name="adj3" fmla="val 270346"/>
              <a:gd name="adj4" fmla="val 185990"/>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76" name="Line Callout 1 (Border and Accent Bar) 75"/>
          <p:cNvSpPr/>
          <p:nvPr/>
        </p:nvSpPr>
        <p:spPr bwMode="auto">
          <a:xfrm>
            <a:off x="2087149" y="3019847"/>
            <a:ext cx="738908" cy="301257"/>
          </a:xfrm>
          <a:prstGeom prst="accentBorderCallout1">
            <a:avLst>
              <a:gd name="adj1" fmla="val 52475"/>
              <a:gd name="adj2" fmla="val 110261"/>
              <a:gd name="adj3" fmla="val 290772"/>
              <a:gd name="adj4" fmla="val 18244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
        <p:nvSpPr>
          <p:cNvPr id="55" name="Line Callout 1 (Border and Accent Bar) 54"/>
          <p:cNvSpPr/>
          <p:nvPr/>
        </p:nvSpPr>
        <p:spPr bwMode="auto">
          <a:xfrm>
            <a:off x="6223573" y="3040873"/>
            <a:ext cx="738908" cy="301257"/>
          </a:xfrm>
          <a:prstGeom prst="accentBorderCallout1">
            <a:avLst>
              <a:gd name="adj1" fmla="val 52475"/>
              <a:gd name="adj2" fmla="val 110261"/>
              <a:gd name="adj3" fmla="val 263876"/>
              <a:gd name="adj4" fmla="val 17981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Vote</a:t>
            </a:r>
          </a:p>
        </p:txBody>
      </p:sp>
    </p:spTree>
    <p:custDataLst>
      <p:tags r:id="rId1"/>
    </p:custData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002" name="Oval 18"/>
          <p:cNvSpPr>
            <a:spLocks noChangeArrowheads="1"/>
          </p:cNvSpPr>
          <p:nvPr/>
        </p:nvSpPr>
        <p:spPr bwMode="auto">
          <a:xfrm>
            <a:off x="5489576" y="2892425"/>
            <a:ext cx="2130425" cy="35750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809987" name="Line 3"/>
          <p:cNvSpPr>
            <a:spLocks noChangeShapeType="1"/>
          </p:cNvSpPr>
          <p:nvPr/>
        </p:nvSpPr>
        <p:spPr bwMode="auto">
          <a:xfrm>
            <a:off x="6553200" y="5019675"/>
            <a:ext cx="0" cy="3048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810003" name="Rectangle 19"/>
          <p:cNvSpPr>
            <a:spLocks noChangeArrowheads="1"/>
          </p:cNvSpPr>
          <p:nvPr/>
        </p:nvSpPr>
        <p:spPr bwMode="auto">
          <a:xfrm>
            <a:off x="5859463" y="5287963"/>
            <a:ext cx="1371600" cy="673100"/>
          </a:xfrm>
          <a:prstGeom prst="rect">
            <a:avLst/>
          </a:prstGeom>
          <a:solidFill>
            <a:schemeClr val="bg2">
              <a:alpha val="39999"/>
            </a:schemeClr>
          </a:solidFill>
          <a:ln w="6350">
            <a:solidFill>
              <a:schemeClr val="accent6"/>
            </a:solidFill>
            <a:miter lim="800000"/>
            <a:headEnd/>
            <a:tailEnd/>
          </a:ln>
          <a:effectLst/>
        </p:spPr>
        <p:txBody>
          <a:bodyPr wrap="none" lIns="91436" tIns="45718" rIns="91436" bIns="45718" anchor="ctr"/>
          <a:lstStyle/>
          <a:p>
            <a:endParaRPr lang="en-US" dirty="0"/>
          </a:p>
        </p:txBody>
      </p:sp>
      <p:pic>
        <p:nvPicPr>
          <p:cNvPr id="810004" name="Picture 20" descr="Database blue"/>
          <p:cNvPicPr>
            <a:picLocks noChangeAspect="1" noChangeArrowheads="1"/>
          </p:cNvPicPr>
          <p:nvPr/>
        </p:nvPicPr>
        <p:blipFill>
          <a:blip r:embed="rId4" cstate="print"/>
          <a:srcRect/>
          <a:stretch>
            <a:fillRect/>
          </a:stretch>
        </p:blipFill>
        <p:spPr bwMode="auto">
          <a:xfrm>
            <a:off x="6324600" y="5324475"/>
            <a:ext cx="446088" cy="571500"/>
          </a:xfrm>
          <a:prstGeom prst="rect">
            <a:avLst/>
          </a:prstGeom>
          <a:noFill/>
        </p:spPr>
      </p:pic>
      <p:sp>
        <p:nvSpPr>
          <p:cNvPr id="810005" name="Line 21"/>
          <p:cNvSpPr>
            <a:spLocks noChangeShapeType="1"/>
          </p:cNvSpPr>
          <p:nvPr/>
        </p:nvSpPr>
        <p:spPr bwMode="auto">
          <a:xfrm flipH="1">
            <a:off x="6629400" y="4181475"/>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810006" name="Line 22"/>
          <p:cNvSpPr>
            <a:spLocks noChangeShapeType="1"/>
          </p:cNvSpPr>
          <p:nvPr/>
        </p:nvSpPr>
        <p:spPr bwMode="auto">
          <a:xfrm>
            <a:off x="6172200" y="4181475"/>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810010" name="Text Box 26"/>
          <p:cNvSpPr txBox="1">
            <a:spLocks noChangeArrowheads="1"/>
          </p:cNvSpPr>
          <p:nvPr/>
        </p:nvSpPr>
        <p:spPr bwMode="auto">
          <a:xfrm>
            <a:off x="6170613" y="3038475"/>
            <a:ext cx="69532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809990" name="Oval 6"/>
          <p:cNvSpPr>
            <a:spLocks noChangeArrowheads="1"/>
          </p:cNvSpPr>
          <p:nvPr/>
        </p:nvSpPr>
        <p:spPr bwMode="auto">
          <a:xfrm>
            <a:off x="552451" y="2962275"/>
            <a:ext cx="2962275" cy="3505200"/>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dirty="0">
              <a:gradFill>
                <a:gsLst>
                  <a:gs pos="0">
                    <a:srgbClr val="FFFFFF"/>
                  </a:gs>
                  <a:gs pos="100000">
                    <a:srgbClr val="FFFFFF"/>
                  </a:gs>
                </a:gsLst>
                <a:lin ang="5400000" scaled="0"/>
              </a:gradFill>
            </a:endParaRPr>
          </a:p>
        </p:txBody>
      </p:sp>
      <p:sp>
        <p:nvSpPr>
          <p:cNvPr id="809991" name="Line 7"/>
          <p:cNvSpPr>
            <a:spLocks noChangeShapeType="1"/>
          </p:cNvSpPr>
          <p:nvPr/>
        </p:nvSpPr>
        <p:spPr bwMode="auto">
          <a:xfrm>
            <a:off x="1381126" y="4181475"/>
            <a:ext cx="304800" cy="533400"/>
          </a:xfrm>
          <a:prstGeom prst="line">
            <a:avLst/>
          </a:prstGeom>
          <a:noFill/>
          <a:ln w="28575">
            <a:solidFill>
              <a:schemeClr val="accent6"/>
            </a:solidFill>
            <a:round/>
            <a:headEnd/>
            <a:tailEnd/>
          </a:ln>
          <a:effectLst/>
        </p:spPr>
        <p:txBody>
          <a:bodyPr wrap="none"/>
          <a:lstStyle/>
          <a:p>
            <a:endParaRPr lang="en-US" dirty="0"/>
          </a:p>
        </p:txBody>
      </p:sp>
      <p:sp>
        <p:nvSpPr>
          <p:cNvPr id="809992" name="Line 8"/>
          <p:cNvSpPr>
            <a:spLocks noChangeShapeType="1"/>
          </p:cNvSpPr>
          <p:nvPr/>
        </p:nvSpPr>
        <p:spPr bwMode="auto">
          <a:xfrm>
            <a:off x="1998664" y="5019675"/>
            <a:ext cx="0" cy="304800"/>
          </a:xfrm>
          <a:prstGeom prst="line">
            <a:avLst/>
          </a:prstGeom>
          <a:noFill/>
          <a:ln w="28575">
            <a:solidFill>
              <a:schemeClr val="accent6"/>
            </a:solidFill>
            <a:round/>
            <a:headEnd/>
            <a:tailEnd/>
          </a:ln>
          <a:effectLst/>
        </p:spPr>
        <p:txBody>
          <a:bodyPr wrap="none"/>
          <a:lstStyle/>
          <a:p>
            <a:endParaRPr lang="en-US" dirty="0"/>
          </a:p>
        </p:txBody>
      </p:sp>
      <p:sp>
        <p:nvSpPr>
          <p:cNvPr id="809993" name="Rectangle 9"/>
          <p:cNvSpPr>
            <a:spLocks noChangeArrowheads="1"/>
          </p:cNvSpPr>
          <p:nvPr/>
        </p:nvSpPr>
        <p:spPr bwMode="auto">
          <a:xfrm>
            <a:off x="1296989" y="5287963"/>
            <a:ext cx="1371600" cy="673100"/>
          </a:xfrm>
          <a:prstGeom prst="rect">
            <a:avLst/>
          </a:prstGeom>
          <a:solidFill>
            <a:schemeClr val="bg2">
              <a:alpha val="39999"/>
            </a:schemeClr>
          </a:solidFill>
          <a:ln w="6350">
            <a:solidFill>
              <a:schemeClr val="accent6"/>
            </a:solidFill>
            <a:miter lim="800000"/>
            <a:headEnd/>
            <a:tailEnd/>
          </a:ln>
          <a:effectLst/>
        </p:spPr>
        <p:txBody>
          <a:bodyPr wrap="none" anchor="ctr"/>
          <a:lstStyle/>
          <a:p>
            <a:endParaRPr lang="en-US" dirty="0"/>
          </a:p>
        </p:txBody>
      </p:sp>
      <p:pic>
        <p:nvPicPr>
          <p:cNvPr id="809994" name="Picture 10" descr="Database blue"/>
          <p:cNvPicPr>
            <a:picLocks noChangeAspect="1" noChangeArrowheads="1"/>
          </p:cNvPicPr>
          <p:nvPr/>
        </p:nvPicPr>
        <p:blipFill>
          <a:blip r:embed="rId4" cstate="print"/>
          <a:srcRect/>
          <a:stretch>
            <a:fillRect/>
          </a:stretch>
        </p:blipFill>
        <p:spPr bwMode="auto">
          <a:xfrm>
            <a:off x="1762126" y="5324475"/>
            <a:ext cx="446088" cy="571500"/>
          </a:xfrm>
          <a:prstGeom prst="rect">
            <a:avLst/>
          </a:prstGeom>
          <a:noFill/>
        </p:spPr>
      </p:pic>
      <p:sp>
        <p:nvSpPr>
          <p:cNvPr id="809995" name="Line 11"/>
          <p:cNvSpPr>
            <a:spLocks noChangeShapeType="1"/>
          </p:cNvSpPr>
          <p:nvPr/>
        </p:nvSpPr>
        <p:spPr bwMode="auto">
          <a:xfrm flipH="1">
            <a:off x="2074864" y="4181475"/>
            <a:ext cx="68263" cy="533400"/>
          </a:xfrm>
          <a:prstGeom prst="line">
            <a:avLst/>
          </a:prstGeom>
          <a:noFill/>
          <a:ln w="28575">
            <a:solidFill>
              <a:schemeClr val="accent6"/>
            </a:solidFill>
            <a:round/>
            <a:headEnd/>
            <a:tailEnd/>
          </a:ln>
          <a:effectLst/>
        </p:spPr>
        <p:txBody>
          <a:bodyPr wrap="none"/>
          <a:lstStyle/>
          <a:p>
            <a:endParaRPr lang="en-US" dirty="0"/>
          </a:p>
        </p:txBody>
      </p:sp>
      <p:sp>
        <p:nvSpPr>
          <p:cNvPr id="810001" name="Text Box 17"/>
          <p:cNvSpPr txBox="1">
            <a:spLocks noChangeArrowheads="1"/>
          </p:cNvSpPr>
          <p:nvPr/>
        </p:nvSpPr>
        <p:spPr bwMode="auto">
          <a:xfrm>
            <a:off x="1601789" y="3038475"/>
            <a:ext cx="696913" cy="338138"/>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810057" name="Line 73"/>
          <p:cNvSpPr>
            <a:spLocks noChangeShapeType="1"/>
          </p:cNvSpPr>
          <p:nvPr/>
        </p:nvSpPr>
        <p:spPr bwMode="auto">
          <a:xfrm flipH="1">
            <a:off x="2438400" y="4181474"/>
            <a:ext cx="200026" cy="619126"/>
          </a:xfrm>
          <a:prstGeom prst="line">
            <a:avLst/>
          </a:prstGeom>
          <a:noFill/>
          <a:ln w="28575">
            <a:solidFill>
              <a:schemeClr val="accent6"/>
            </a:solidFill>
            <a:round/>
            <a:headEnd/>
            <a:tailEnd/>
          </a:ln>
          <a:effectLst/>
        </p:spPr>
        <p:txBody>
          <a:bodyPr wrap="none"/>
          <a:lstStyle/>
          <a:p>
            <a:endParaRPr lang="en-US" dirty="0"/>
          </a:p>
        </p:txBody>
      </p:sp>
      <p:sp>
        <p:nvSpPr>
          <p:cNvPr id="810061" name="Text Box 77"/>
          <p:cNvSpPr txBox="1">
            <a:spLocks noChangeArrowheads="1"/>
          </p:cNvSpPr>
          <p:nvPr/>
        </p:nvSpPr>
        <p:spPr bwMode="auto">
          <a:xfrm>
            <a:off x="3413125" y="4587876"/>
            <a:ext cx="2152650" cy="581025"/>
          </a:xfrm>
          <a:prstGeom prst="rect">
            <a:avLst/>
          </a:prstGeom>
          <a:noFill/>
          <a:ln w="9525">
            <a:noFill/>
            <a:miter lim="800000"/>
            <a:headEnd/>
            <a:tailEnd/>
          </a:ln>
          <a:effectLst/>
        </p:spPr>
        <p:txBody>
          <a:bodyPr lIns="91436" tIns="45718" rIns="91436" bIns="45718">
            <a:spAutoFit/>
          </a:bodyPr>
          <a:lstStyle/>
          <a:p>
            <a:pPr algn="ctr">
              <a:spcBef>
                <a:spcPct val="0"/>
              </a:spcBef>
              <a:buClrTx/>
              <a:buFontTx/>
              <a:buNone/>
            </a:pPr>
            <a:r>
              <a:rPr lang="en-US" sz="1600" dirty="0">
                <a:solidFill>
                  <a:srgbClr val="FF3300"/>
                </a:solidFill>
                <a:effectLst>
                  <a:outerShdw blurRad="38100" dist="38100" dir="2700000" algn="tl">
                    <a:srgbClr val="000000"/>
                  </a:outerShdw>
                </a:effectLst>
              </a:rPr>
              <a:t>Cross site network connectivity broken!</a:t>
            </a:r>
          </a:p>
        </p:txBody>
      </p:sp>
      <p:sp>
        <p:nvSpPr>
          <p:cNvPr id="810062" name="AutoShape 78"/>
          <p:cNvSpPr>
            <a:spLocks noChangeArrowheads="1"/>
          </p:cNvSpPr>
          <p:nvPr/>
        </p:nvSpPr>
        <p:spPr bwMode="auto">
          <a:xfrm>
            <a:off x="622301" y="1285875"/>
            <a:ext cx="2892425" cy="1217613"/>
          </a:xfrm>
          <a:prstGeom prst="wedgeEllipseCallout">
            <a:avLst>
              <a:gd name="adj1" fmla="val 9495"/>
              <a:gd name="adj2" fmla="val 111407"/>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a:solidFill>
                  <a:schemeClr val="bg1"/>
                </a:solidFill>
              </a:rPr>
              <a:t>Can I communicate with majority of the nodes in the cluster?</a:t>
            </a:r>
          </a:p>
          <a:p>
            <a:pPr algn="ctr">
              <a:spcBef>
                <a:spcPct val="0"/>
              </a:spcBef>
              <a:buClrTx/>
              <a:buFontTx/>
              <a:buNone/>
            </a:pPr>
            <a:r>
              <a:rPr lang="en-US" sz="1400" b="1" dirty="0">
                <a:solidFill>
                  <a:schemeClr val="accent1">
                    <a:lumMod val="50000"/>
                  </a:schemeClr>
                </a:solidFill>
              </a:rPr>
              <a:t>Yes, then Stay Up</a:t>
            </a:r>
          </a:p>
        </p:txBody>
      </p:sp>
      <p:sp>
        <p:nvSpPr>
          <p:cNvPr id="810063" name="AutoShape 79"/>
          <p:cNvSpPr>
            <a:spLocks noChangeArrowheads="1"/>
          </p:cNvSpPr>
          <p:nvPr/>
        </p:nvSpPr>
        <p:spPr bwMode="auto">
          <a:xfrm>
            <a:off x="5859463" y="1285875"/>
            <a:ext cx="2892425" cy="1436688"/>
          </a:xfrm>
          <a:prstGeom prst="wedgeEllipseCallout">
            <a:avLst>
              <a:gd name="adj1" fmla="val -26676"/>
              <a:gd name="adj2" fmla="val 76852"/>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a:solidFill>
                  <a:schemeClr val="bg1"/>
                </a:solidFill>
              </a:rPr>
              <a:t>Can I communicate with majority of the nodes in the cluster?</a:t>
            </a:r>
          </a:p>
          <a:p>
            <a:pPr algn="ctr">
              <a:spcBef>
                <a:spcPct val="0"/>
              </a:spcBef>
              <a:buClrTx/>
              <a:buFontTx/>
              <a:buNone/>
            </a:pPr>
            <a:r>
              <a:rPr lang="en-US" sz="1400" b="1" dirty="0">
                <a:solidFill>
                  <a:srgbClr val="FF3300"/>
                </a:solidFill>
              </a:rPr>
              <a:t>No, drop out of Cluster Membership</a:t>
            </a:r>
          </a:p>
        </p:txBody>
      </p:sp>
      <p:sp>
        <p:nvSpPr>
          <p:cNvPr id="810066" name="Text Box 82"/>
          <p:cNvSpPr txBox="1">
            <a:spLocks noChangeArrowheads="1"/>
          </p:cNvSpPr>
          <p:nvPr/>
        </p:nvSpPr>
        <p:spPr bwMode="auto">
          <a:xfrm>
            <a:off x="3638550" y="1285876"/>
            <a:ext cx="2121728" cy="707882"/>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2000" b="1" dirty="0"/>
              <a:t>5 Node Cluster: </a:t>
            </a:r>
          </a:p>
          <a:p>
            <a:pPr algn="ctr">
              <a:spcBef>
                <a:spcPct val="0"/>
              </a:spcBef>
              <a:buClrTx/>
              <a:buFontTx/>
              <a:buNone/>
            </a:pPr>
            <a:r>
              <a:rPr lang="en-US" sz="2000" b="1" dirty="0"/>
              <a:t>Majority = 3</a:t>
            </a:r>
          </a:p>
        </p:txBody>
      </p:sp>
      <p:sp>
        <p:nvSpPr>
          <p:cNvPr id="38" name="Line Callout 1 (Border and Accent Bar) 37"/>
          <p:cNvSpPr/>
          <p:nvPr/>
        </p:nvSpPr>
        <p:spPr bwMode="auto">
          <a:xfrm>
            <a:off x="3878862" y="5696787"/>
            <a:ext cx="1224951" cy="528551"/>
          </a:xfrm>
          <a:prstGeom prst="accentBorderCallout1">
            <a:avLst>
              <a:gd name="adj1" fmla="val 55975"/>
              <a:gd name="adj2" fmla="val -6310"/>
              <a:gd name="adj3" fmla="val -5607"/>
              <a:gd name="adj4" fmla="val -7281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Majority in Primary Site</a:t>
            </a:r>
          </a:p>
        </p:txBody>
      </p:sp>
      <p:graphicFrame>
        <p:nvGraphicFramePr>
          <p:cNvPr id="809999" name="Object 15"/>
          <p:cNvGraphicFramePr>
            <a:graphicFrameLocks noChangeAspect="1"/>
          </p:cNvGraphicFramePr>
          <p:nvPr/>
        </p:nvGraphicFramePr>
        <p:xfrm>
          <a:off x="2143125" y="3776663"/>
          <a:ext cx="4267200" cy="404812"/>
        </p:xfrm>
        <a:graphic>
          <a:graphicData uri="http://schemas.openxmlformats.org/presentationml/2006/ole">
            <p:oleObj spid="_x0000_s6146" name="Visio" r:id="rId5" imgW="2134743" imgH="251968" progId="">
              <p:embed/>
            </p:oleObj>
          </a:graphicData>
        </a:graphic>
      </p:graphicFrame>
      <p:pic>
        <p:nvPicPr>
          <p:cNvPr id="810060" name="Picture 76" descr="stop No"/>
          <p:cNvPicPr>
            <a:picLocks noChangeAspect="1" noChangeArrowheads="1"/>
          </p:cNvPicPr>
          <p:nvPr/>
        </p:nvPicPr>
        <p:blipFill>
          <a:blip r:embed="rId6"/>
          <a:srcRect/>
          <a:stretch>
            <a:fillRect/>
          </a:stretch>
        </p:blipFill>
        <p:spPr bwMode="auto">
          <a:xfrm>
            <a:off x="3638550" y="3249613"/>
            <a:ext cx="1465263" cy="1465262"/>
          </a:xfrm>
          <a:prstGeom prst="rect">
            <a:avLst/>
          </a:prstGeom>
          <a:noFill/>
        </p:spPr>
      </p:pic>
      <p:grpSp>
        <p:nvGrpSpPr>
          <p:cNvPr id="2" name="Group 57"/>
          <p:cNvGrpSpPr/>
          <p:nvPr/>
        </p:nvGrpSpPr>
        <p:grpSpPr>
          <a:xfrm>
            <a:off x="6002866" y="4546599"/>
            <a:ext cx="1143000" cy="685799"/>
            <a:chOff x="6296149" y="4859530"/>
            <a:chExt cx="1612817" cy="910638"/>
          </a:xfrm>
        </p:grpSpPr>
        <p:pic>
          <p:nvPicPr>
            <p:cNvPr id="35"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39" name="TextBox 38"/>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3" name="Group 57"/>
          <p:cNvGrpSpPr/>
          <p:nvPr/>
        </p:nvGrpSpPr>
        <p:grpSpPr>
          <a:xfrm>
            <a:off x="1447800" y="4572000"/>
            <a:ext cx="1143000" cy="685799"/>
            <a:chOff x="6296149" y="4859530"/>
            <a:chExt cx="1612817" cy="910638"/>
          </a:xfrm>
        </p:grpSpPr>
        <p:pic>
          <p:nvPicPr>
            <p:cNvPr id="42"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6296149" y="4859530"/>
              <a:ext cx="1612817" cy="910638"/>
            </a:xfrm>
            <a:prstGeom prst="rect">
              <a:avLst/>
            </a:prstGeom>
            <a:noFill/>
          </p:spPr>
        </p:pic>
        <p:sp>
          <p:nvSpPr>
            <p:cNvPr id="43" name="TextBox 42"/>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44" name="Rectangle 24598" descr="Server"/>
          <p:cNvPicPr>
            <a:picLocks noChangeAspect="1" noChangeArrowheads="1"/>
          </p:cNvPicPr>
          <p:nvPr/>
        </p:nvPicPr>
        <p:blipFill>
          <a:blip r:embed="rId8" cstate="print"/>
          <a:srcRect/>
          <a:stretch>
            <a:fillRect/>
          </a:stretch>
        </p:blipFill>
        <p:spPr bwMode="auto">
          <a:xfrm>
            <a:off x="10668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Rectangle 24598" descr="Server"/>
          <p:cNvPicPr>
            <a:picLocks noChangeAspect="1" noChangeArrowheads="1"/>
          </p:cNvPicPr>
          <p:nvPr/>
        </p:nvPicPr>
        <p:blipFill>
          <a:blip r:embed="rId8" cstate="print"/>
          <a:srcRect/>
          <a:stretch>
            <a:fillRect/>
          </a:stretch>
        </p:blipFill>
        <p:spPr bwMode="auto">
          <a:xfrm>
            <a:off x="17526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Rectangle 24598" descr="Server"/>
          <p:cNvPicPr>
            <a:picLocks noChangeAspect="1" noChangeArrowheads="1"/>
          </p:cNvPicPr>
          <p:nvPr/>
        </p:nvPicPr>
        <p:blipFill>
          <a:blip r:embed="rId8" cstate="print"/>
          <a:srcRect/>
          <a:stretch>
            <a:fillRect/>
          </a:stretch>
        </p:blipFill>
        <p:spPr bwMode="auto">
          <a:xfrm>
            <a:off x="24384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9" name="Rectangle 24598" descr="Server"/>
          <p:cNvPicPr>
            <a:picLocks noChangeAspect="1" noChangeArrowheads="1"/>
          </p:cNvPicPr>
          <p:nvPr/>
        </p:nvPicPr>
        <p:blipFill>
          <a:blip r:embed="rId8" cstate="print"/>
          <a:srcRect/>
          <a:stretch>
            <a:fillRect/>
          </a:stretch>
        </p:blipFill>
        <p:spPr bwMode="auto">
          <a:xfrm>
            <a:off x="5867400" y="34062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4" name="Title 53"/>
          <p:cNvSpPr>
            <a:spLocks noGrp="1"/>
          </p:cNvSpPr>
          <p:nvPr>
            <p:ph type="title"/>
          </p:nvPr>
        </p:nvSpPr>
        <p:spPr>
          <a:xfrm>
            <a:off x="381000" y="228600"/>
            <a:ext cx="8382000" cy="664797"/>
          </a:xfrm>
        </p:spPr>
        <p:txBody>
          <a:bodyPr/>
          <a:lstStyle/>
          <a:p>
            <a:pPr lvl="0"/>
            <a:r>
              <a:rPr lang="en-US" spc="-100" dirty="0">
                <a:solidFill>
                  <a:schemeClr val="tx1"/>
                </a:solidFill>
                <a:latin typeface="Calibri" pitchFamily="34" charset="0"/>
              </a:rPr>
              <a:t>Node </a:t>
            </a:r>
            <a:r>
              <a:rPr lang="en-US" spc="-100" dirty="0" smtClean="0">
                <a:solidFill>
                  <a:schemeClr val="tx1"/>
                </a:solidFill>
                <a:latin typeface="Calibri" pitchFamily="34" charset="0"/>
              </a:rPr>
              <a:t>Majority</a:t>
            </a:r>
            <a:endParaRPr lang="en-US" dirty="0"/>
          </a:p>
        </p:txBody>
      </p:sp>
      <p:pic>
        <p:nvPicPr>
          <p:cNvPr id="53" name="Rectangle 24598" descr="Server"/>
          <p:cNvPicPr>
            <a:picLocks noChangeAspect="1" noChangeArrowheads="1"/>
          </p:cNvPicPr>
          <p:nvPr/>
        </p:nvPicPr>
        <p:blipFill>
          <a:blip r:embed="rId8" cstate="print"/>
          <a:srcRect/>
          <a:stretch>
            <a:fillRect/>
          </a:stretch>
        </p:blipFill>
        <p:spPr bwMode="auto">
          <a:xfrm>
            <a:off x="6629400" y="34062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0064" name="Picture 80" descr="stop No"/>
          <p:cNvPicPr>
            <a:picLocks noChangeAspect="1" noChangeArrowheads="1"/>
          </p:cNvPicPr>
          <p:nvPr/>
        </p:nvPicPr>
        <p:blipFill>
          <a:blip r:embed="rId6"/>
          <a:srcRect/>
          <a:stretch>
            <a:fillRect/>
          </a:stretch>
        </p:blipFill>
        <p:spPr bwMode="auto">
          <a:xfrm>
            <a:off x="5795963" y="3581400"/>
            <a:ext cx="757237" cy="757237"/>
          </a:xfrm>
          <a:prstGeom prst="rect">
            <a:avLst/>
          </a:prstGeom>
          <a:noFill/>
        </p:spPr>
      </p:pic>
      <p:pic>
        <p:nvPicPr>
          <p:cNvPr id="810065" name="Picture 81" descr="stop No"/>
          <p:cNvPicPr>
            <a:picLocks noChangeAspect="1" noChangeArrowheads="1"/>
          </p:cNvPicPr>
          <p:nvPr/>
        </p:nvPicPr>
        <p:blipFill>
          <a:blip r:embed="rId6"/>
          <a:srcRect/>
          <a:stretch>
            <a:fillRect/>
          </a:stretch>
        </p:blipFill>
        <p:spPr bwMode="auto">
          <a:xfrm>
            <a:off x="6543675" y="3581400"/>
            <a:ext cx="757238" cy="75723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10060"/>
                                        </p:tgtEl>
                                        <p:attrNameLst>
                                          <p:attrName>style.visibility</p:attrName>
                                        </p:attrNameLst>
                                      </p:cBhvr>
                                      <p:to>
                                        <p:strVal val="visible"/>
                                      </p:to>
                                    </p:set>
                                    <p:anim calcmode="lin" valueType="num">
                                      <p:cBhvr>
                                        <p:cTn id="7" dur="1000" fill="hold"/>
                                        <p:tgtEl>
                                          <p:spTgt spid="810060"/>
                                        </p:tgtEl>
                                        <p:attrNameLst>
                                          <p:attrName>ppt_w</p:attrName>
                                        </p:attrNameLst>
                                      </p:cBhvr>
                                      <p:tavLst>
                                        <p:tav tm="0">
                                          <p:val>
                                            <p:fltVal val="0"/>
                                          </p:val>
                                        </p:tav>
                                        <p:tav tm="100000">
                                          <p:val>
                                            <p:strVal val="#ppt_w"/>
                                          </p:val>
                                        </p:tav>
                                      </p:tavLst>
                                    </p:anim>
                                    <p:anim calcmode="lin" valueType="num">
                                      <p:cBhvr>
                                        <p:cTn id="8" dur="1000" fill="hold"/>
                                        <p:tgtEl>
                                          <p:spTgt spid="810060"/>
                                        </p:tgtEl>
                                        <p:attrNameLst>
                                          <p:attrName>ppt_h</p:attrName>
                                        </p:attrNameLst>
                                      </p:cBhvr>
                                      <p:tavLst>
                                        <p:tav tm="0">
                                          <p:val>
                                            <p:fltVal val="0"/>
                                          </p:val>
                                        </p:tav>
                                        <p:tav tm="100000">
                                          <p:val>
                                            <p:strVal val="#ppt_h"/>
                                          </p:val>
                                        </p:tav>
                                      </p:tavLst>
                                    </p:anim>
                                    <p:anim calcmode="lin" valueType="num">
                                      <p:cBhvr>
                                        <p:cTn id="9" dur="1000" fill="hold"/>
                                        <p:tgtEl>
                                          <p:spTgt spid="810060"/>
                                        </p:tgtEl>
                                        <p:attrNameLst>
                                          <p:attrName>style.rotation</p:attrName>
                                        </p:attrNameLst>
                                      </p:cBhvr>
                                      <p:tavLst>
                                        <p:tav tm="0">
                                          <p:val>
                                            <p:fltVal val="90"/>
                                          </p:val>
                                        </p:tav>
                                        <p:tav tm="100000">
                                          <p:val>
                                            <p:fltVal val="0"/>
                                          </p:val>
                                        </p:tav>
                                      </p:tavLst>
                                    </p:anim>
                                    <p:animEffect transition="in" filter="fade">
                                      <p:cBhvr>
                                        <p:cTn id="10" dur="1000"/>
                                        <p:tgtEl>
                                          <p:spTgt spid="810060"/>
                                        </p:tgtEl>
                                      </p:cBhvr>
                                    </p:animEffect>
                                  </p:childTnLst>
                                </p:cTn>
                              </p:par>
                            </p:childTnLst>
                          </p:cTn>
                        </p:par>
                        <p:par>
                          <p:cTn id="11" fill="hold">
                            <p:stCondLst>
                              <p:cond delay="1000"/>
                            </p:stCondLst>
                            <p:childTnLst>
                              <p:par>
                                <p:cTn id="12" presetID="17" presetClass="entr" presetSubtype="10" fill="hold" grpId="0" nodeType="afterEffect">
                                  <p:stCondLst>
                                    <p:cond delay="0"/>
                                  </p:stCondLst>
                                  <p:childTnLst>
                                    <p:set>
                                      <p:cBhvr>
                                        <p:cTn id="13" dur="1" fill="hold">
                                          <p:stCondLst>
                                            <p:cond delay="0"/>
                                          </p:stCondLst>
                                        </p:cTn>
                                        <p:tgtEl>
                                          <p:spTgt spid="810061"/>
                                        </p:tgtEl>
                                        <p:attrNameLst>
                                          <p:attrName>style.visibility</p:attrName>
                                        </p:attrNameLst>
                                      </p:cBhvr>
                                      <p:to>
                                        <p:strVal val="visible"/>
                                      </p:to>
                                    </p:set>
                                    <p:anim calcmode="lin" valueType="num">
                                      <p:cBhvr>
                                        <p:cTn id="14" dur="500" fill="hold"/>
                                        <p:tgtEl>
                                          <p:spTgt spid="810061"/>
                                        </p:tgtEl>
                                        <p:attrNameLst>
                                          <p:attrName>ppt_w</p:attrName>
                                        </p:attrNameLst>
                                      </p:cBhvr>
                                      <p:tavLst>
                                        <p:tav tm="0">
                                          <p:val>
                                            <p:fltVal val="0"/>
                                          </p:val>
                                        </p:tav>
                                        <p:tav tm="100000">
                                          <p:val>
                                            <p:strVal val="#ppt_w"/>
                                          </p:val>
                                        </p:tav>
                                      </p:tavLst>
                                    </p:anim>
                                    <p:anim calcmode="lin" valueType="num">
                                      <p:cBhvr>
                                        <p:cTn id="15" dur="500" fill="hold"/>
                                        <p:tgtEl>
                                          <p:spTgt spid="810061"/>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10062"/>
                                        </p:tgtEl>
                                        <p:attrNameLst>
                                          <p:attrName>style.visibility</p:attrName>
                                        </p:attrNameLst>
                                      </p:cBhvr>
                                      <p:to>
                                        <p:strVal val="visible"/>
                                      </p:to>
                                    </p:set>
                                    <p:animEffect transition="in" filter="wipe(down)">
                                      <p:cBhvr>
                                        <p:cTn id="19" dur="1000"/>
                                        <p:tgtEl>
                                          <p:spTgt spid="81006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10063"/>
                                        </p:tgtEl>
                                        <p:attrNameLst>
                                          <p:attrName>style.visibility</p:attrName>
                                        </p:attrNameLst>
                                      </p:cBhvr>
                                      <p:to>
                                        <p:strVal val="visible"/>
                                      </p:to>
                                    </p:set>
                                    <p:animEffect transition="in" filter="wipe(down)">
                                      <p:cBhvr>
                                        <p:cTn id="22" dur="1000"/>
                                        <p:tgtEl>
                                          <p:spTgt spid="810063"/>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iterate type="lt">
                                    <p:tmPct val="5000"/>
                                  </p:iterate>
                                  <p:childTnLst>
                                    <p:set>
                                      <p:cBhvr>
                                        <p:cTn id="26" dur="1" fill="hold">
                                          <p:stCondLst>
                                            <p:cond delay="0"/>
                                          </p:stCondLst>
                                        </p:cTn>
                                        <p:tgtEl>
                                          <p:spTgt spid="810064"/>
                                        </p:tgtEl>
                                        <p:attrNameLst>
                                          <p:attrName>style.visibility</p:attrName>
                                        </p:attrNameLst>
                                      </p:cBhvr>
                                      <p:to>
                                        <p:strVal val="visible"/>
                                      </p:to>
                                    </p:set>
                                    <p:anim calcmode="lin" valueType="num">
                                      <p:cBhvr>
                                        <p:cTn id="27" dur="1000" fill="hold"/>
                                        <p:tgtEl>
                                          <p:spTgt spid="810064"/>
                                        </p:tgtEl>
                                        <p:attrNameLst>
                                          <p:attrName>ppt_w</p:attrName>
                                        </p:attrNameLst>
                                      </p:cBhvr>
                                      <p:tavLst>
                                        <p:tav tm="0">
                                          <p:val>
                                            <p:fltVal val="0"/>
                                          </p:val>
                                        </p:tav>
                                        <p:tav tm="100000">
                                          <p:val>
                                            <p:strVal val="#ppt_w"/>
                                          </p:val>
                                        </p:tav>
                                      </p:tavLst>
                                    </p:anim>
                                    <p:anim calcmode="lin" valueType="num">
                                      <p:cBhvr>
                                        <p:cTn id="28" dur="1000" fill="hold"/>
                                        <p:tgtEl>
                                          <p:spTgt spid="810064"/>
                                        </p:tgtEl>
                                        <p:attrNameLst>
                                          <p:attrName>ppt_h</p:attrName>
                                        </p:attrNameLst>
                                      </p:cBhvr>
                                      <p:tavLst>
                                        <p:tav tm="0">
                                          <p:val>
                                            <p:fltVal val="0"/>
                                          </p:val>
                                        </p:tav>
                                        <p:tav tm="100000">
                                          <p:val>
                                            <p:strVal val="#ppt_h"/>
                                          </p:val>
                                        </p:tav>
                                      </p:tavLst>
                                    </p:anim>
                                    <p:anim calcmode="lin" valueType="num">
                                      <p:cBhvr>
                                        <p:cTn id="29" dur="1000" fill="hold"/>
                                        <p:tgtEl>
                                          <p:spTgt spid="810064"/>
                                        </p:tgtEl>
                                        <p:attrNameLst>
                                          <p:attrName>style.rotation</p:attrName>
                                        </p:attrNameLst>
                                      </p:cBhvr>
                                      <p:tavLst>
                                        <p:tav tm="0">
                                          <p:val>
                                            <p:fltVal val="90"/>
                                          </p:val>
                                        </p:tav>
                                        <p:tav tm="100000">
                                          <p:val>
                                            <p:fltVal val="0"/>
                                          </p:val>
                                        </p:tav>
                                      </p:tavLst>
                                    </p:anim>
                                    <p:animEffect transition="in" filter="fade">
                                      <p:cBhvr>
                                        <p:cTn id="30" dur="1000"/>
                                        <p:tgtEl>
                                          <p:spTgt spid="810064"/>
                                        </p:tgtEl>
                                      </p:cBhvr>
                                    </p:animEffect>
                                  </p:childTnLst>
                                </p:cTn>
                              </p:par>
                            </p:childTnLst>
                          </p:cTn>
                        </p:par>
                        <p:par>
                          <p:cTn id="31" fill="hold">
                            <p:stCondLst>
                              <p:cond delay="1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810065"/>
                                        </p:tgtEl>
                                        <p:attrNameLst>
                                          <p:attrName>style.visibility</p:attrName>
                                        </p:attrNameLst>
                                      </p:cBhvr>
                                      <p:to>
                                        <p:strVal val="visible"/>
                                      </p:to>
                                    </p:set>
                                    <p:anim calcmode="lin" valueType="num">
                                      <p:cBhvr>
                                        <p:cTn id="34" dur="1000" fill="hold"/>
                                        <p:tgtEl>
                                          <p:spTgt spid="810065"/>
                                        </p:tgtEl>
                                        <p:attrNameLst>
                                          <p:attrName>ppt_w</p:attrName>
                                        </p:attrNameLst>
                                      </p:cBhvr>
                                      <p:tavLst>
                                        <p:tav tm="0">
                                          <p:val>
                                            <p:fltVal val="0"/>
                                          </p:val>
                                        </p:tav>
                                        <p:tav tm="100000">
                                          <p:val>
                                            <p:strVal val="#ppt_w"/>
                                          </p:val>
                                        </p:tav>
                                      </p:tavLst>
                                    </p:anim>
                                    <p:anim calcmode="lin" valueType="num">
                                      <p:cBhvr>
                                        <p:cTn id="35" dur="1000" fill="hold"/>
                                        <p:tgtEl>
                                          <p:spTgt spid="810065"/>
                                        </p:tgtEl>
                                        <p:attrNameLst>
                                          <p:attrName>ppt_h</p:attrName>
                                        </p:attrNameLst>
                                      </p:cBhvr>
                                      <p:tavLst>
                                        <p:tav tm="0">
                                          <p:val>
                                            <p:fltVal val="0"/>
                                          </p:val>
                                        </p:tav>
                                        <p:tav tm="100000">
                                          <p:val>
                                            <p:strVal val="#ppt_h"/>
                                          </p:val>
                                        </p:tav>
                                      </p:tavLst>
                                    </p:anim>
                                    <p:anim calcmode="lin" valueType="num">
                                      <p:cBhvr>
                                        <p:cTn id="36" dur="1000" fill="hold"/>
                                        <p:tgtEl>
                                          <p:spTgt spid="810065"/>
                                        </p:tgtEl>
                                        <p:attrNameLst>
                                          <p:attrName>style.rotation</p:attrName>
                                        </p:attrNameLst>
                                      </p:cBhvr>
                                      <p:tavLst>
                                        <p:tav tm="0">
                                          <p:val>
                                            <p:fltVal val="90"/>
                                          </p:val>
                                        </p:tav>
                                        <p:tav tm="100000">
                                          <p:val>
                                            <p:fltVal val="0"/>
                                          </p:val>
                                        </p:tav>
                                      </p:tavLst>
                                    </p:anim>
                                    <p:animEffect transition="in" filter="fade">
                                      <p:cBhvr>
                                        <p:cTn id="37" dur="1000"/>
                                        <p:tgtEl>
                                          <p:spTgt spid="810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0061" grpId="0"/>
      <p:bldP spid="810062" grpId="0" animBg="1"/>
      <p:bldP spid="81006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002" name="Oval 18"/>
          <p:cNvSpPr>
            <a:spLocks noChangeArrowheads="1"/>
          </p:cNvSpPr>
          <p:nvPr/>
        </p:nvSpPr>
        <p:spPr bwMode="auto">
          <a:xfrm>
            <a:off x="5489576" y="2892425"/>
            <a:ext cx="2130425" cy="35750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809987" name="Line 3"/>
          <p:cNvSpPr>
            <a:spLocks noChangeShapeType="1"/>
          </p:cNvSpPr>
          <p:nvPr/>
        </p:nvSpPr>
        <p:spPr bwMode="auto">
          <a:xfrm>
            <a:off x="6553200" y="5019675"/>
            <a:ext cx="0" cy="304800"/>
          </a:xfrm>
          <a:prstGeom prst="line">
            <a:avLst/>
          </a:prstGeom>
          <a:noFill/>
          <a:ln w="28575">
            <a:solidFill>
              <a:schemeClr val="accent6"/>
            </a:solidFill>
            <a:round/>
            <a:headEnd/>
            <a:tailEnd/>
          </a:ln>
          <a:effectLst/>
        </p:spPr>
        <p:txBody>
          <a:bodyPr wrap="none" lIns="91436" tIns="45718" rIns="91436" bIns="45718"/>
          <a:lstStyle/>
          <a:p>
            <a:endParaRPr lang="en-US" dirty="0"/>
          </a:p>
        </p:txBody>
      </p:sp>
      <p:graphicFrame>
        <p:nvGraphicFramePr>
          <p:cNvPr id="809999" name="Object 15"/>
          <p:cNvGraphicFramePr>
            <a:graphicFrameLocks noChangeAspect="1"/>
          </p:cNvGraphicFramePr>
          <p:nvPr/>
        </p:nvGraphicFramePr>
        <p:xfrm>
          <a:off x="2143125" y="3776663"/>
          <a:ext cx="4267200" cy="404812"/>
        </p:xfrm>
        <a:graphic>
          <a:graphicData uri="http://schemas.openxmlformats.org/presentationml/2006/ole">
            <p:oleObj spid="_x0000_s7170" name="Visio" r:id="rId4" imgW="2134743" imgH="251968" progId="">
              <p:embed/>
            </p:oleObj>
          </a:graphicData>
        </a:graphic>
      </p:graphicFrame>
      <p:sp>
        <p:nvSpPr>
          <p:cNvPr id="810003" name="Rectangle 19"/>
          <p:cNvSpPr>
            <a:spLocks noChangeArrowheads="1"/>
          </p:cNvSpPr>
          <p:nvPr/>
        </p:nvSpPr>
        <p:spPr bwMode="auto">
          <a:xfrm>
            <a:off x="5859463" y="5287963"/>
            <a:ext cx="1371600" cy="673100"/>
          </a:xfrm>
          <a:prstGeom prst="rect">
            <a:avLst/>
          </a:prstGeom>
          <a:solidFill>
            <a:schemeClr val="bg2">
              <a:alpha val="39999"/>
            </a:schemeClr>
          </a:solidFill>
          <a:ln w="6350">
            <a:solidFill>
              <a:schemeClr val="accent6"/>
            </a:solidFill>
            <a:miter lim="800000"/>
            <a:headEnd/>
            <a:tailEnd/>
          </a:ln>
          <a:effectLst/>
        </p:spPr>
        <p:txBody>
          <a:bodyPr wrap="none" lIns="91436" tIns="45718" rIns="91436" bIns="45718" anchor="ctr"/>
          <a:lstStyle/>
          <a:p>
            <a:endParaRPr lang="en-US" dirty="0"/>
          </a:p>
        </p:txBody>
      </p:sp>
      <p:pic>
        <p:nvPicPr>
          <p:cNvPr id="810004" name="Picture 20" descr="Database blue"/>
          <p:cNvPicPr>
            <a:picLocks noChangeAspect="1" noChangeArrowheads="1"/>
          </p:cNvPicPr>
          <p:nvPr/>
        </p:nvPicPr>
        <p:blipFill>
          <a:blip r:embed="rId5" cstate="print"/>
          <a:srcRect/>
          <a:stretch>
            <a:fillRect/>
          </a:stretch>
        </p:blipFill>
        <p:spPr bwMode="auto">
          <a:xfrm>
            <a:off x="6324600" y="5324475"/>
            <a:ext cx="446088" cy="571500"/>
          </a:xfrm>
          <a:prstGeom prst="rect">
            <a:avLst/>
          </a:prstGeom>
          <a:noFill/>
        </p:spPr>
      </p:pic>
      <p:sp>
        <p:nvSpPr>
          <p:cNvPr id="810005" name="Line 21"/>
          <p:cNvSpPr>
            <a:spLocks noChangeShapeType="1"/>
          </p:cNvSpPr>
          <p:nvPr/>
        </p:nvSpPr>
        <p:spPr bwMode="auto">
          <a:xfrm flipH="1">
            <a:off x="6629400" y="4181475"/>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810006" name="Line 22"/>
          <p:cNvSpPr>
            <a:spLocks noChangeShapeType="1"/>
          </p:cNvSpPr>
          <p:nvPr/>
        </p:nvSpPr>
        <p:spPr bwMode="auto">
          <a:xfrm>
            <a:off x="6172200" y="4181475"/>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49" name="Title 48"/>
          <p:cNvSpPr>
            <a:spLocks noGrp="1"/>
          </p:cNvSpPr>
          <p:nvPr>
            <p:ph type="title"/>
          </p:nvPr>
        </p:nvSpPr>
        <p:spPr>
          <a:xfrm>
            <a:off x="381000" y="228600"/>
            <a:ext cx="8382000" cy="664797"/>
          </a:xfrm>
        </p:spPr>
        <p:txBody>
          <a:bodyPr/>
          <a:lstStyle/>
          <a:p>
            <a:pPr lvl="0"/>
            <a:r>
              <a:rPr lang="en-US" spc="-100" dirty="0">
                <a:solidFill>
                  <a:schemeClr val="tx1"/>
                </a:solidFill>
                <a:latin typeface="Calibri" pitchFamily="34" charset="0"/>
              </a:rPr>
              <a:t>Node </a:t>
            </a:r>
            <a:r>
              <a:rPr lang="en-US" spc="-100" dirty="0" smtClean="0">
                <a:solidFill>
                  <a:schemeClr val="tx1"/>
                </a:solidFill>
                <a:latin typeface="Calibri" pitchFamily="34" charset="0"/>
              </a:rPr>
              <a:t>Majority</a:t>
            </a:r>
            <a:endParaRPr lang="en-US" dirty="0"/>
          </a:p>
        </p:txBody>
      </p:sp>
      <p:sp>
        <p:nvSpPr>
          <p:cNvPr id="810010" name="Text Box 26"/>
          <p:cNvSpPr txBox="1">
            <a:spLocks noChangeArrowheads="1"/>
          </p:cNvSpPr>
          <p:nvPr/>
        </p:nvSpPr>
        <p:spPr bwMode="auto">
          <a:xfrm>
            <a:off x="6170613" y="3038475"/>
            <a:ext cx="69532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latin typeface="Franklin Gothic Medium" pitchFamily="34" charset="0"/>
              </a:rPr>
              <a:t>Site B</a:t>
            </a:r>
          </a:p>
        </p:txBody>
      </p:sp>
      <p:sp>
        <p:nvSpPr>
          <p:cNvPr id="809990" name="Oval 6"/>
          <p:cNvSpPr>
            <a:spLocks noChangeArrowheads="1"/>
          </p:cNvSpPr>
          <p:nvPr/>
        </p:nvSpPr>
        <p:spPr bwMode="auto">
          <a:xfrm>
            <a:off x="552451" y="2962275"/>
            <a:ext cx="2962275" cy="3505200"/>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dirty="0">
              <a:gradFill>
                <a:gsLst>
                  <a:gs pos="0">
                    <a:srgbClr val="FFFFFF"/>
                  </a:gs>
                  <a:gs pos="100000">
                    <a:srgbClr val="FFFFFF"/>
                  </a:gs>
                </a:gsLst>
                <a:lin ang="5400000" scaled="0"/>
              </a:gradFill>
            </a:endParaRPr>
          </a:p>
        </p:txBody>
      </p:sp>
      <p:sp>
        <p:nvSpPr>
          <p:cNvPr id="809991" name="Line 7"/>
          <p:cNvSpPr>
            <a:spLocks noChangeShapeType="1"/>
          </p:cNvSpPr>
          <p:nvPr/>
        </p:nvSpPr>
        <p:spPr bwMode="auto">
          <a:xfrm>
            <a:off x="1381126" y="4181475"/>
            <a:ext cx="304800" cy="533400"/>
          </a:xfrm>
          <a:prstGeom prst="line">
            <a:avLst/>
          </a:prstGeom>
          <a:noFill/>
          <a:ln w="28575">
            <a:solidFill>
              <a:schemeClr val="accent6"/>
            </a:solidFill>
            <a:round/>
            <a:headEnd/>
            <a:tailEnd/>
          </a:ln>
          <a:effectLst/>
        </p:spPr>
        <p:txBody>
          <a:bodyPr wrap="none"/>
          <a:lstStyle/>
          <a:p>
            <a:endParaRPr lang="en-US" dirty="0"/>
          </a:p>
        </p:txBody>
      </p:sp>
      <p:sp>
        <p:nvSpPr>
          <p:cNvPr id="809992" name="Line 8"/>
          <p:cNvSpPr>
            <a:spLocks noChangeShapeType="1"/>
          </p:cNvSpPr>
          <p:nvPr/>
        </p:nvSpPr>
        <p:spPr bwMode="auto">
          <a:xfrm>
            <a:off x="1998664" y="5019675"/>
            <a:ext cx="0" cy="304800"/>
          </a:xfrm>
          <a:prstGeom prst="line">
            <a:avLst/>
          </a:prstGeom>
          <a:noFill/>
          <a:ln w="28575">
            <a:solidFill>
              <a:schemeClr val="accent6"/>
            </a:solidFill>
            <a:round/>
            <a:headEnd/>
            <a:tailEnd/>
          </a:ln>
          <a:effectLst/>
        </p:spPr>
        <p:txBody>
          <a:bodyPr wrap="none"/>
          <a:lstStyle/>
          <a:p>
            <a:endParaRPr lang="en-US" dirty="0"/>
          </a:p>
        </p:txBody>
      </p:sp>
      <p:sp>
        <p:nvSpPr>
          <p:cNvPr id="809993" name="Rectangle 9"/>
          <p:cNvSpPr>
            <a:spLocks noChangeArrowheads="1"/>
          </p:cNvSpPr>
          <p:nvPr/>
        </p:nvSpPr>
        <p:spPr bwMode="auto">
          <a:xfrm>
            <a:off x="1296989" y="5287963"/>
            <a:ext cx="1371600" cy="673100"/>
          </a:xfrm>
          <a:prstGeom prst="rect">
            <a:avLst/>
          </a:prstGeom>
          <a:solidFill>
            <a:schemeClr val="bg2">
              <a:alpha val="39999"/>
            </a:schemeClr>
          </a:solidFill>
          <a:ln w="6350">
            <a:solidFill>
              <a:schemeClr val="accent6"/>
            </a:solidFill>
            <a:miter lim="800000"/>
            <a:headEnd/>
            <a:tailEnd/>
          </a:ln>
          <a:effectLst/>
        </p:spPr>
        <p:txBody>
          <a:bodyPr wrap="none" anchor="ctr"/>
          <a:lstStyle/>
          <a:p>
            <a:endParaRPr lang="en-US" dirty="0"/>
          </a:p>
        </p:txBody>
      </p:sp>
      <p:pic>
        <p:nvPicPr>
          <p:cNvPr id="809994" name="Picture 10" descr="Database blue"/>
          <p:cNvPicPr>
            <a:picLocks noChangeAspect="1" noChangeArrowheads="1"/>
          </p:cNvPicPr>
          <p:nvPr/>
        </p:nvPicPr>
        <p:blipFill>
          <a:blip r:embed="rId5" cstate="print"/>
          <a:srcRect/>
          <a:stretch>
            <a:fillRect/>
          </a:stretch>
        </p:blipFill>
        <p:spPr bwMode="auto">
          <a:xfrm>
            <a:off x="1762126" y="5324475"/>
            <a:ext cx="446088" cy="571500"/>
          </a:xfrm>
          <a:prstGeom prst="rect">
            <a:avLst/>
          </a:prstGeom>
          <a:noFill/>
        </p:spPr>
      </p:pic>
      <p:sp>
        <p:nvSpPr>
          <p:cNvPr id="809995" name="Line 11"/>
          <p:cNvSpPr>
            <a:spLocks noChangeShapeType="1"/>
          </p:cNvSpPr>
          <p:nvPr/>
        </p:nvSpPr>
        <p:spPr bwMode="auto">
          <a:xfrm flipH="1">
            <a:off x="2074864" y="4181475"/>
            <a:ext cx="68263" cy="533400"/>
          </a:xfrm>
          <a:prstGeom prst="line">
            <a:avLst/>
          </a:prstGeom>
          <a:noFill/>
          <a:ln w="28575">
            <a:solidFill>
              <a:schemeClr val="accent6"/>
            </a:solidFill>
            <a:round/>
            <a:headEnd/>
            <a:tailEnd/>
          </a:ln>
          <a:effectLst/>
        </p:spPr>
        <p:txBody>
          <a:bodyPr wrap="none"/>
          <a:lstStyle/>
          <a:p>
            <a:endParaRPr lang="en-US" dirty="0"/>
          </a:p>
        </p:txBody>
      </p:sp>
      <p:sp>
        <p:nvSpPr>
          <p:cNvPr id="810001" name="Text Box 17"/>
          <p:cNvSpPr txBox="1">
            <a:spLocks noChangeArrowheads="1"/>
          </p:cNvSpPr>
          <p:nvPr/>
        </p:nvSpPr>
        <p:spPr bwMode="auto">
          <a:xfrm>
            <a:off x="1601789" y="3038475"/>
            <a:ext cx="696913" cy="338138"/>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latin typeface="Franklin Gothic Medium" pitchFamily="34" charset="0"/>
              </a:rPr>
              <a:t>Site A</a:t>
            </a:r>
          </a:p>
        </p:txBody>
      </p:sp>
      <p:sp>
        <p:nvSpPr>
          <p:cNvPr id="810057" name="Line 73"/>
          <p:cNvSpPr>
            <a:spLocks noChangeShapeType="1"/>
          </p:cNvSpPr>
          <p:nvPr/>
        </p:nvSpPr>
        <p:spPr bwMode="auto">
          <a:xfrm flipH="1">
            <a:off x="2438400" y="4181474"/>
            <a:ext cx="200026" cy="619125"/>
          </a:xfrm>
          <a:prstGeom prst="line">
            <a:avLst/>
          </a:prstGeom>
          <a:noFill/>
          <a:ln w="28575">
            <a:solidFill>
              <a:schemeClr val="accent6"/>
            </a:solidFill>
            <a:round/>
            <a:headEnd/>
            <a:tailEnd/>
          </a:ln>
          <a:effectLst/>
        </p:spPr>
        <p:txBody>
          <a:bodyPr wrap="none"/>
          <a:lstStyle/>
          <a:p>
            <a:endParaRPr lang="en-US" dirty="0"/>
          </a:p>
        </p:txBody>
      </p:sp>
      <p:sp>
        <p:nvSpPr>
          <p:cNvPr id="810061" name="Text Box 77"/>
          <p:cNvSpPr txBox="1">
            <a:spLocks noChangeArrowheads="1"/>
          </p:cNvSpPr>
          <p:nvPr/>
        </p:nvSpPr>
        <p:spPr bwMode="auto">
          <a:xfrm>
            <a:off x="3413125" y="4587876"/>
            <a:ext cx="2152650" cy="307773"/>
          </a:xfrm>
          <a:prstGeom prst="rect">
            <a:avLst/>
          </a:prstGeom>
          <a:noFill/>
          <a:ln w="9525">
            <a:noFill/>
            <a:miter lim="800000"/>
            <a:headEnd/>
            <a:tailEnd/>
          </a:ln>
          <a:effectLst/>
        </p:spPr>
        <p:txBody>
          <a:bodyPr lIns="91436" tIns="45718" rIns="91436" bIns="45718">
            <a:spAutoFit/>
          </a:bodyPr>
          <a:lstStyle/>
          <a:p>
            <a:pPr algn="ctr">
              <a:spcBef>
                <a:spcPct val="0"/>
              </a:spcBef>
            </a:pPr>
            <a:r>
              <a:rPr lang="en-US" sz="1400" b="1" dirty="0" smtClean="0">
                <a:solidFill>
                  <a:srgbClr val="FF3300"/>
                </a:solidFill>
              </a:rPr>
              <a:t>Disaster at Site 1</a:t>
            </a:r>
            <a:endParaRPr lang="en-US" sz="1400" b="1" dirty="0">
              <a:solidFill>
                <a:srgbClr val="FF3300"/>
              </a:solidFill>
            </a:endParaRPr>
          </a:p>
        </p:txBody>
      </p:sp>
      <p:sp>
        <p:nvSpPr>
          <p:cNvPr id="810062" name="AutoShape 78"/>
          <p:cNvSpPr>
            <a:spLocks noChangeArrowheads="1"/>
          </p:cNvSpPr>
          <p:nvPr/>
        </p:nvSpPr>
        <p:spPr bwMode="auto">
          <a:xfrm>
            <a:off x="622301" y="1285875"/>
            <a:ext cx="2892425" cy="1217613"/>
          </a:xfrm>
          <a:prstGeom prst="wedgeEllipseCallout">
            <a:avLst>
              <a:gd name="adj1" fmla="val 9495"/>
              <a:gd name="adj2" fmla="val 111407"/>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smtClean="0">
                <a:solidFill>
                  <a:schemeClr val="bg1"/>
                </a:solidFill>
              </a:rPr>
              <a:t>We are down!</a:t>
            </a:r>
            <a:endParaRPr lang="en-US" sz="1400" b="1" dirty="0">
              <a:solidFill>
                <a:schemeClr val="bg1"/>
              </a:solidFill>
            </a:endParaRPr>
          </a:p>
        </p:txBody>
      </p:sp>
      <p:sp>
        <p:nvSpPr>
          <p:cNvPr id="810063" name="AutoShape 79"/>
          <p:cNvSpPr>
            <a:spLocks noChangeArrowheads="1"/>
          </p:cNvSpPr>
          <p:nvPr/>
        </p:nvSpPr>
        <p:spPr bwMode="auto">
          <a:xfrm>
            <a:off x="5859463" y="1285875"/>
            <a:ext cx="2892425" cy="1436688"/>
          </a:xfrm>
          <a:prstGeom prst="wedgeEllipseCallout">
            <a:avLst>
              <a:gd name="adj1" fmla="val -26676"/>
              <a:gd name="adj2" fmla="val 76852"/>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a:solidFill>
                  <a:schemeClr val="bg1"/>
                </a:solidFill>
              </a:rPr>
              <a:t>Can I communicate with majority of the nodes in the cluster?</a:t>
            </a:r>
          </a:p>
          <a:p>
            <a:pPr algn="ctr">
              <a:spcBef>
                <a:spcPct val="0"/>
              </a:spcBef>
              <a:buClrTx/>
              <a:buFontTx/>
              <a:buNone/>
            </a:pPr>
            <a:r>
              <a:rPr lang="en-US" sz="1400" b="1" dirty="0">
                <a:solidFill>
                  <a:srgbClr val="FF3300"/>
                </a:solidFill>
              </a:rPr>
              <a:t>No, drop out of Cluster Membership</a:t>
            </a:r>
          </a:p>
        </p:txBody>
      </p:sp>
      <p:sp>
        <p:nvSpPr>
          <p:cNvPr id="38" name="Line Callout 1 (Border and Accent Bar) 37"/>
          <p:cNvSpPr/>
          <p:nvPr/>
        </p:nvSpPr>
        <p:spPr bwMode="auto">
          <a:xfrm>
            <a:off x="3878862" y="5696787"/>
            <a:ext cx="1224951" cy="528551"/>
          </a:xfrm>
          <a:prstGeom prst="accentBorderCallout1">
            <a:avLst>
              <a:gd name="adj1" fmla="val 55975"/>
              <a:gd name="adj2" fmla="val -6310"/>
              <a:gd name="adj3" fmla="val -5607"/>
              <a:gd name="adj4" fmla="val -7281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Majority in Primary Site</a:t>
            </a:r>
          </a:p>
        </p:txBody>
      </p:sp>
      <p:sp>
        <p:nvSpPr>
          <p:cNvPr id="35" name="Text Box 82"/>
          <p:cNvSpPr txBox="1">
            <a:spLocks noChangeArrowheads="1"/>
          </p:cNvSpPr>
          <p:nvPr/>
        </p:nvSpPr>
        <p:spPr bwMode="auto">
          <a:xfrm>
            <a:off x="3638550" y="1285876"/>
            <a:ext cx="2121728" cy="707882"/>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2000" b="1" dirty="0"/>
              <a:t>5 Node Cluster: </a:t>
            </a:r>
          </a:p>
          <a:p>
            <a:pPr algn="ctr">
              <a:spcBef>
                <a:spcPct val="0"/>
              </a:spcBef>
              <a:buClrTx/>
              <a:buFontTx/>
              <a:buNone/>
            </a:pPr>
            <a:r>
              <a:rPr lang="en-US" sz="2000" b="1" dirty="0"/>
              <a:t>Majority = 3</a:t>
            </a:r>
          </a:p>
        </p:txBody>
      </p:sp>
      <p:grpSp>
        <p:nvGrpSpPr>
          <p:cNvPr id="2" name="Group 57"/>
          <p:cNvGrpSpPr/>
          <p:nvPr/>
        </p:nvGrpSpPr>
        <p:grpSpPr>
          <a:xfrm>
            <a:off x="6019800" y="4572000"/>
            <a:ext cx="1143000" cy="685799"/>
            <a:chOff x="6296149" y="4859530"/>
            <a:chExt cx="1612817" cy="910638"/>
          </a:xfrm>
        </p:grpSpPr>
        <p:pic>
          <p:nvPicPr>
            <p:cNvPr id="39"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41" name="TextBox 40"/>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3" name="Group 57"/>
          <p:cNvGrpSpPr/>
          <p:nvPr/>
        </p:nvGrpSpPr>
        <p:grpSpPr>
          <a:xfrm>
            <a:off x="1447800" y="4572000"/>
            <a:ext cx="1143000" cy="685799"/>
            <a:chOff x="6296149" y="4859530"/>
            <a:chExt cx="1612817" cy="910638"/>
          </a:xfrm>
        </p:grpSpPr>
        <p:pic>
          <p:nvPicPr>
            <p:cNvPr id="43"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44" name="TextBox 43"/>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45" name="Rectangle 24598" descr="Server"/>
          <p:cNvPicPr>
            <a:picLocks noChangeAspect="1" noChangeArrowheads="1"/>
          </p:cNvPicPr>
          <p:nvPr/>
        </p:nvPicPr>
        <p:blipFill>
          <a:blip r:embed="rId7" cstate="print"/>
          <a:srcRect/>
          <a:stretch>
            <a:fillRect/>
          </a:stretch>
        </p:blipFill>
        <p:spPr bwMode="auto">
          <a:xfrm>
            <a:off x="10668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Rectangle 24598" descr="Server"/>
          <p:cNvPicPr>
            <a:picLocks noChangeAspect="1" noChangeArrowheads="1"/>
          </p:cNvPicPr>
          <p:nvPr/>
        </p:nvPicPr>
        <p:blipFill>
          <a:blip r:embed="rId7" cstate="print"/>
          <a:srcRect/>
          <a:stretch>
            <a:fillRect/>
          </a:stretch>
        </p:blipFill>
        <p:spPr bwMode="auto">
          <a:xfrm>
            <a:off x="17526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0" name="Rectangle 24598" descr="Server"/>
          <p:cNvPicPr>
            <a:picLocks noChangeAspect="1" noChangeArrowheads="1"/>
          </p:cNvPicPr>
          <p:nvPr/>
        </p:nvPicPr>
        <p:blipFill>
          <a:blip r:embed="rId7" cstate="print"/>
          <a:srcRect/>
          <a:stretch>
            <a:fillRect/>
          </a:stretch>
        </p:blipFill>
        <p:spPr bwMode="auto">
          <a:xfrm>
            <a:off x="5867400" y="34062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1" name="Rectangle 24598" descr="Server"/>
          <p:cNvPicPr>
            <a:picLocks noChangeAspect="1" noChangeArrowheads="1"/>
          </p:cNvPicPr>
          <p:nvPr/>
        </p:nvPicPr>
        <p:blipFill>
          <a:blip r:embed="rId7" cstate="print"/>
          <a:srcRect/>
          <a:stretch>
            <a:fillRect/>
          </a:stretch>
        </p:blipFill>
        <p:spPr bwMode="auto">
          <a:xfrm>
            <a:off x="6629400" y="34062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Rectangle 24598" descr="Server"/>
          <p:cNvPicPr>
            <a:picLocks noChangeAspect="1" noChangeArrowheads="1"/>
          </p:cNvPicPr>
          <p:nvPr/>
        </p:nvPicPr>
        <p:blipFill>
          <a:blip r:embed="rId7" cstate="print"/>
          <a:srcRect/>
          <a:stretch>
            <a:fillRect/>
          </a:stretch>
        </p:blipFill>
        <p:spPr bwMode="auto">
          <a:xfrm>
            <a:off x="2438400"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0060" name="Picture 76" descr="stop No"/>
          <p:cNvPicPr>
            <a:picLocks noChangeAspect="1" noChangeArrowheads="1"/>
          </p:cNvPicPr>
          <p:nvPr/>
        </p:nvPicPr>
        <p:blipFill>
          <a:blip r:embed="rId8"/>
          <a:srcRect/>
          <a:stretch>
            <a:fillRect/>
          </a:stretch>
        </p:blipFill>
        <p:spPr bwMode="auto">
          <a:xfrm>
            <a:off x="228600" y="2873830"/>
            <a:ext cx="3603172" cy="3603170"/>
          </a:xfrm>
          <a:prstGeom prst="rect">
            <a:avLst/>
          </a:prstGeom>
          <a:ln>
            <a:headEnd type="none" w="med" len="med"/>
            <a:tailEnd type="none" w="med" len="med"/>
          </a:ln>
        </p:spPr>
      </p:pic>
      <p:pic>
        <p:nvPicPr>
          <p:cNvPr id="810064" name="Picture 80" descr="stop No"/>
          <p:cNvPicPr>
            <a:picLocks noChangeAspect="1" noChangeArrowheads="1"/>
          </p:cNvPicPr>
          <p:nvPr/>
        </p:nvPicPr>
        <p:blipFill>
          <a:blip r:embed="rId8"/>
          <a:srcRect/>
          <a:stretch>
            <a:fillRect/>
          </a:stretch>
        </p:blipFill>
        <p:spPr bwMode="auto">
          <a:xfrm>
            <a:off x="5795963" y="3581400"/>
            <a:ext cx="757237" cy="757237"/>
          </a:xfrm>
          <a:prstGeom prst="rect">
            <a:avLst/>
          </a:prstGeom>
          <a:noFill/>
        </p:spPr>
      </p:pic>
      <p:pic>
        <p:nvPicPr>
          <p:cNvPr id="810065" name="Picture 81" descr="stop No"/>
          <p:cNvPicPr>
            <a:picLocks noChangeAspect="1" noChangeArrowheads="1"/>
          </p:cNvPicPr>
          <p:nvPr/>
        </p:nvPicPr>
        <p:blipFill>
          <a:blip r:embed="rId8"/>
          <a:srcRect/>
          <a:stretch>
            <a:fillRect/>
          </a:stretch>
        </p:blipFill>
        <p:spPr bwMode="auto">
          <a:xfrm>
            <a:off x="6543675" y="3581400"/>
            <a:ext cx="757238" cy="757237"/>
          </a:xfrm>
          <a:prstGeom prst="rect">
            <a:avLst/>
          </a:prstGeom>
          <a:noFill/>
        </p:spPr>
      </p:pic>
      <p:sp>
        <p:nvSpPr>
          <p:cNvPr id="40" name="Text Box 77"/>
          <p:cNvSpPr txBox="1">
            <a:spLocks noChangeArrowheads="1"/>
          </p:cNvSpPr>
          <p:nvPr/>
        </p:nvSpPr>
        <p:spPr bwMode="auto">
          <a:xfrm>
            <a:off x="6985319" y="2905784"/>
            <a:ext cx="2152650" cy="523216"/>
          </a:xfrm>
          <a:prstGeom prst="rect">
            <a:avLst/>
          </a:prstGeom>
          <a:noFill/>
          <a:ln w="9525">
            <a:noFill/>
            <a:miter lim="800000"/>
            <a:headEnd/>
            <a:tailEnd/>
          </a:ln>
          <a:effectLst/>
        </p:spPr>
        <p:txBody>
          <a:bodyPr lIns="91436" tIns="45718" rIns="91436" bIns="45718">
            <a:spAutoFit/>
          </a:bodyPr>
          <a:lstStyle/>
          <a:p>
            <a:pPr algn="ctr">
              <a:spcBef>
                <a:spcPct val="0"/>
              </a:spcBef>
              <a:buClrTx/>
              <a:buFontTx/>
              <a:buNone/>
            </a:pPr>
            <a:r>
              <a:rPr lang="en-US" sz="1400" b="1" dirty="0" smtClean="0">
                <a:solidFill>
                  <a:srgbClr val="FF3300"/>
                </a:solidFill>
              </a:rPr>
              <a:t>Need to force quorum manually</a:t>
            </a:r>
            <a:endParaRPr lang="en-US" sz="1400" b="1" dirty="0">
              <a:solidFill>
                <a:srgbClr val="FF33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10060"/>
                                        </p:tgtEl>
                                        <p:attrNameLst>
                                          <p:attrName>style.visibility</p:attrName>
                                        </p:attrNameLst>
                                      </p:cBhvr>
                                      <p:to>
                                        <p:strVal val="visible"/>
                                      </p:to>
                                    </p:set>
                                    <p:anim calcmode="lin" valueType="num">
                                      <p:cBhvr>
                                        <p:cTn id="7" dur="1000" fill="hold"/>
                                        <p:tgtEl>
                                          <p:spTgt spid="810060"/>
                                        </p:tgtEl>
                                        <p:attrNameLst>
                                          <p:attrName>ppt_w</p:attrName>
                                        </p:attrNameLst>
                                      </p:cBhvr>
                                      <p:tavLst>
                                        <p:tav tm="0">
                                          <p:val>
                                            <p:fltVal val="0"/>
                                          </p:val>
                                        </p:tav>
                                        <p:tav tm="100000">
                                          <p:val>
                                            <p:strVal val="#ppt_w"/>
                                          </p:val>
                                        </p:tav>
                                      </p:tavLst>
                                    </p:anim>
                                    <p:anim calcmode="lin" valueType="num">
                                      <p:cBhvr>
                                        <p:cTn id="8" dur="1000" fill="hold"/>
                                        <p:tgtEl>
                                          <p:spTgt spid="810060"/>
                                        </p:tgtEl>
                                        <p:attrNameLst>
                                          <p:attrName>ppt_h</p:attrName>
                                        </p:attrNameLst>
                                      </p:cBhvr>
                                      <p:tavLst>
                                        <p:tav tm="0">
                                          <p:val>
                                            <p:fltVal val="0"/>
                                          </p:val>
                                        </p:tav>
                                        <p:tav tm="100000">
                                          <p:val>
                                            <p:strVal val="#ppt_h"/>
                                          </p:val>
                                        </p:tav>
                                      </p:tavLst>
                                    </p:anim>
                                    <p:anim calcmode="lin" valueType="num">
                                      <p:cBhvr>
                                        <p:cTn id="9" dur="1000" fill="hold"/>
                                        <p:tgtEl>
                                          <p:spTgt spid="810060"/>
                                        </p:tgtEl>
                                        <p:attrNameLst>
                                          <p:attrName>style.rotation</p:attrName>
                                        </p:attrNameLst>
                                      </p:cBhvr>
                                      <p:tavLst>
                                        <p:tav tm="0">
                                          <p:val>
                                            <p:fltVal val="90"/>
                                          </p:val>
                                        </p:tav>
                                        <p:tav tm="100000">
                                          <p:val>
                                            <p:fltVal val="0"/>
                                          </p:val>
                                        </p:tav>
                                      </p:tavLst>
                                    </p:anim>
                                    <p:animEffect transition="in" filter="fade">
                                      <p:cBhvr>
                                        <p:cTn id="10" dur="1000"/>
                                        <p:tgtEl>
                                          <p:spTgt spid="810060"/>
                                        </p:tgtEl>
                                      </p:cBhvr>
                                    </p:animEffect>
                                  </p:childTnLst>
                                </p:cTn>
                              </p:par>
                            </p:childTnLst>
                          </p:cTn>
                        </p:par>
                        <p:par>
                          <p:cTn id="11" fill="hold">
                            <p:stCondLst>
                              <p:cond delay="1000"/>
                            </p:stCondLst>
                            <p:childTnLst>
                              <p:par>
                                <p:cTn id="12" presetID="17" presetClass="entr" presetSubtype="10" fill="hold" grpId="0" nodeType="afterEffect">
                                  <p:stCondLst>
                                    <p:cond delay="0"/>
                                  </p:stCondLst>
                                  <p:childTnLst>
                                    <p:set>
                                      <p:cBhvr>
                                        <p:cTn id="13" dur="1" fill="hold">
                                          <p:stCondLst>
                                            <p:cond delay="0"/>
                                          </p:stCondLst>
                                        </p:cTn>
                                        <p:tgtEl>
                                          <p:spTgt spid="810061"/>
                                        </p:tgtEl>
                                        <p:attrNameLst>
                                          <p:attrName>style.visibility</p:attrName>
                                        </p:attrNameLst>
                                      </p:cBhvr>
                                      <p:to>
                                        <p:strVal val="visible"/>
                                      </p:to>
                                    </p:set>
                                    <p:anim calcmode="lin" valueType="num">
                                      <p:cBhvr>
                                        <p:cTn id="14" dur="500" fill="hold"/>
                                        <p:tgtEl>
                                          <p:spTgt spid="810061"/>
                                        </p:tgtEl>
                                        <p:attrNameLst>
                                          <p:attrName>ppt_w</p:attrName>
                                        </p:attrNameLst>
                                      </p:cBhvr>
                                      <p:tavLst>
                                        <p:tav tm="0">
                                          <p:val>
                                            <p:fltVal val="0"/>
                                          </p:val>
                                        </p:tav>
                                        <p:tav tm="100000">
                                          <p:val>
                                            <p:strVal val="#ppt_w"/>
                                          </p:val>
                                        </p:tav>
                                      </p:tavLst>
                                    </p:anim>
                                    <p:anim calcmode="lin" valueType="num">
                                      <p:cBhvr>
                                        <p:cTn id="15" dur="500" fill="hold"/>
                                        <p:tgtEl>
                                          <p:spTgt spid="810061"/>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10062"/>
                                        </p:tgtEl>
                                        <p:attrNameLst>
                                          <p:attrName>style.visibility</p:attrName>
                                        </p:attrNameLst>
                                      </p:cBhvr>
                                      <p:to>
                                        <p:strVal val="visible"/>
                                      </p:to>
                                    </p:set>
                                    <p:animEffect transition="in" filter="wipe(down)">
                                      <p:cBhvr>
                                        <p:cTn id="19" dur="1000"/>
                                        <p:tgtEl>
                                          <p:spTgt spid="810062"/>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810063"/>
                                        </p:tgtEl>
                                        <p:attrNameLst>
                                          <p:attrName>style.visibility</p:attrName>
                                        </p:attrNameLst>
                                      </p:cBhvr>
                                      <p:to>
                                        <p:strVal val="visible"/>
                                      </p:to>
                                    </p:set>
                                    <p:animEffect transition="in" filter="wipe(down)">
                                      <p:cBhvr>
                                        <p:cTn id="23" dur="1000"/>
                                        <p:tgtEl>
                                          <p:spTgt spid="810063"/>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iterate type="lt">
                                    <p:tmPct val="5000"/>
                                  </p:iterate>
                                  <p:childTnLst>
                                    <p:set>
                                      <p:cBhvr>
                                        <p:cTn id="27" dur="1" fill="hold">
                                          <p:stCondLst>
                                            <p:cond delay="0"/>
                                          </p:stCondLst>
                                        </p:cTn>
                                        <p:tgtEl>
                                          <p:spTgt spid="810064"/>
                                        </p:tgtEl>
                                        <p:attrNameLst>
                                          <p:attrName>style.visibility</p:attrName>
                                        </p:attrNameLst>
                                      </p:cBhvr>
                                      <p:to>
                                        <p:strVal val="visible"/>
                                      </p:to>
                                    </p:set>
                                    <p:anim calcmode="lin" valueType="num">
                                      <p:cBhvr>
                                        <p:cTn id="28" dur="1000" fill="hold"/>
                                        <p:tgtEl>
                                          <p:spTgt spid="810064"/>
                                        </p:tgtEl>
                                        <p:attrNameLst>
                                          <p:attrName>ppt_w</p:attrName>
                                        </p:attrNameLst>
                                      </p:cBhvr>
                                      <p:tavLst>
                                        <p:tav tm="0">
                                          <p:val>
                                            <p:fltVal val="0"/>
                                          </p:val>
                                        </p:tav>
                                        <p:tav tm="100000">
                                          <p:val>
                                            <p:strVal val="#ppt_w"/>
                                          </p:val>
                                        </p:tav>
                                      </p:tavLst>
                                    </p:anim>
                                    <p:anim calcmode="lin" valueType="num">
                                      <p:cBhvr>
                                        <p:cTn id="29" dur="1000" fill="hold"/>
                                        <p:tgtEl>
                                          <p:spTgt spid="810064"/>
                                        </p:tgtEl>
                                        <p:attrNameLst>
                                          <p:attrName>ppt_h</p:attrName>
                                        </p:attrNameLst>
                                      </p:cBhvr>
                                      <p:tavLst>
                                        <p:tav tm="0">
                                          <p:val>
                                            <p:fltVal val="0"/>
                                          </p:val>
                                        </p:tav>
                                        <p:tav tm="100000">
                                          <p:val>
                                            <p:strVal val="#ppt_h"/>
                                          </p:val>
                                        </p:tav>
                                      </p:tavLst>
                                    </p:anim>
                                    <p:anim calcmode="lin" valueType="num">
                                      <p:cBhvr>
                                        <p:cTn id="30" dur="1000" fill="hold"/>
                                        <p:tgtEl>
                                          <p:spTgt spid="810064"/>
                                        </p:tgtEl>
                                        <p:attrNameLst>
                                          <p:attrName>style.rotation</p:attrName>
                                        </p:attrNameLst>
                                      </p:cBhvr>
                                      <p:tavLst>
                                        <p:tav tm="0">
                                          <p:val>
                                            <p:fltVal val="90"/>
                                          </p:val>
                                        </p:tav>
                                        <p:tav tm="100000">
                                          <p:val>
                                            <p:fltVal val="0"/>
                                          </p:val>
                                        </p:tav>
                                      </p:tavLst>
                                    </p:anim>
                                    <p:animEffect transition="in" filter="fade">
                                      <p:cBhvr>
                                        <p:cTn id="31" dur="1000"/>
                                        <p:tgtEl>
                                          <p:spTgt spid="810064"/>
                                        </p:tgtEl>
                                      </p:cBhvr>
                                    </p:animEffect>
                                  </p:childTnLst>
                                </p:cTn>
                              </p:par>
                            </p:childTnLst>
                          </p:cTn>
                        </p:par>
                        <p:par>
                          <p:cTn id="32" fill="hold">
                            <p:stCondLst>
                              <p:cond delay="1000"/>
                            </p:stCondLst>
                            <p:childTnLst>
                              <p:par>
                                <p:cTn id="33" presetID="31" presetClass="entr" presetSubtype="0" fill="hold" nodeType="afterEffect">
                                  <p:stCondLst>
                                    <p:cond delay="0"/>
                                  </p:stCondLst>
                                  <p:iterate type="lt">
                                    <p:tmPct val="5000"/>
                                  </p:iterate>
                                  <p:childTnLst>
                                    <p:set>
                                      <p:cBhvr>
                                        <p:cTn id="34" dur="1" fill="hold">
                                          <p:stCondLst>
                                            <p:cond delay="0"/>
                                          </p:stCondLst>
                                        </p:cTn>
                                        <p:tgtEl>
                                          <p:spTgt spid="810065"/>
                                        </p:tgtEl>
                                        <p:attrNameLst>
                                          <p:attrName>style.visibility</p:attrName>
                                        </p:attrNameLst>
                                      </p:cBhvr>
                                      <p:to>
                                        <p:strVal val="visible"/>
                                      </p:to>
                                    </p:set>
                                    <p:anim calcmode="lin" valueType="num">
                                      <p:cBhvr>
                                        <p:cTn id="35" dur="1000" fill="hold"/>
                                        <p:tgtEl>
                                          <p:spTgt spid="810065"/>
                                        </p:tgtEl>
                                        <p:attrNameLst>
                                          <p:attrName>ppt_w</p:attrName>
                                        </p:attrNameLst>
                                      </p:cBhvr>
                                      <p:tavLst>
                                        <p:tav tm="0">
                                          <p:val>
                                            <p:fltVal val="0"/>
                                          </p:val>
                                        </p:tav>
                                        <p:tav tm="100000">
                                          <p:val>
                                            <p:strVal val="#ppt_w"/>
                                          </p:val>
                                        </p:tav>
                                      </p:tavLst>
                                    </p:anim>
                                    <p:anim calcmode="lin" valueType="num">
                                      <p:cBhvr>
                                        <p:cTn id="36" dur="1000" fill="hold"/>
                                        <p:tgtEl>
                                          <p:spTgt spid="810065"/>
                                        </p:tgtEl>
                                        <p:attrNameLst>
                                          <p:attrName>ppt_h</p:attrName>
                                        </p:attrNameLst>
                                      </p:cBhvr>
                                      <p:tavLst>
                                        <p:tav tm="0">
                                          <p:val>
                                            <p:fltVal val="0"/>
                                          </p:val>
                                        </p:tav>
                                        <p:tav tm="100000">
                                          <p:val>
                                            <p:strVal val="#ppt_h"/>
                                          </p:val>
                                        </p:tav>
                                      </p:tavLst>
                                    </p:anim>
                                    <p:anim calcmode="lin" valueType="num">
                                      <p:cBhvr>
                                        <p:cTn id="37" dur="1000" fill="hold"/>
                                        <p:tgtEl>
                                          <p:spTgt spid="810065"/>
                                        </p:tgtEl>
                                        <p:attrNameLst>
                                          <p:attrName>style.rotation</p:attrName>
                                        </p:attrNameLst>
                                      </p:cBhvr>
                                      <p:tavLst>
                                        <p:tav tm="0">
                                          <p:val>
                                            <p:fltVal val="90"/>
                                          </p:val>
                                        </p:tav>
                                        <p:tav tm="100000">
                                          <p:val>
                                            <p:fltVal val="0"/>
                                          </p:val>
                                        </p:tav>
                                      </p:tavLst>
                                    </p:anim>
                                    <p:animEffect transition="in" filter="fade">
                                      <p:cBhvr>
                                        <p:cTn id="38" dur="1000"/>
                                        <p:tgtEl>
                                          <p:spTgt spid="81006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iterate type="lt">
                                    <p:tmPct val="0"/>
                                  </p:iterate>
                                  <p:childTnLst>
                                    <p:animEffect transition="out" filter="fade">
                                      <p:cBhvr>
                                        <p:cTn id="42" dur="2000"/>
                                        <p:tgtEl>
                                          <p:spTgt spid="810065"/>
                                        </p:tgtEl>
                                      </p:cBhvr>
                                    </p:animEffect>
                                    <p:set>
                                      <p:cBhvr>
                                        <p:cTn id="43" dur="1" fill="hold">
                                          <p:stCondLst>
                                            <p:cond delay="1999"/>
                                          </p:stCondLst>
                                        </p:cTn>
                                        <p:tgtEl>
                                          <p:spTgt spid="810065"/>
                                        </p:tgtEl>
                                        <p:attrNameLst>
                                          <p:attrName>style.visibility</p:attrName>
                                        </p:attrNameLst>
                                      </p:cBhvr>
                                      <p:to>
                                        <p:strVal val="hidden"/>
                                      </p:to>
                                    </p:set>
                                  </p:childTnLst>
                                </p:cTn>
                              </p:par>
                              <p:par>
                                <p:cTn id="44" presetID="17" presetClass="entr" presetSubtype="1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1000" fill="hold"/>
                                        <p:tgtEl>
                                          <p:spTgt spid="40"/>
                                        </p:tgtEl>
                                        <p:attrNameLst>
                                          <p:attrName>ppt_w</p:attrName>
                                        </p:attrNameLst>
                                      </p:cBhvr>
                                      <p:tavLst>
                                        <p:tav tm="0">
                                          <p:val>
                                            <p:fltVal val="0"/>
                                          </p:val>
                                        </p:tav>
                                        <p:tav tm="100000">
                                          <p:val>
                                            <p:strVal val="#ppt_w"/>
                                          </p:val>
                                        </p:tav>
                                      </p:tavLst>
                                    </p:anim>
                                    <p:anim calcmode="lin" valueType="num">
                                      <p:cBhvr>
                                        <p:cTn id="47" dur="1000" fill="hold"/>
                                        <p:tgtEl>
                                          <p:spTgt spid="40"/>
                                        </p:tgtEl>
                                        <p:attrNameLst>
                                          <p:attrName>ppt_h</p:attrName>
                                        </p:attrNameLst>
                                      </p:cBhvr>
                                      <p:tavLst>
                                        <p:tav tm="0">
                                          <p:val>
                                            <p:strVal val="#ppt_h"/>
                                          </p:val>
                                        </p:tav>
                                        <p:tav tm="100000">
                                          <p:val>
                                            <p:strVal val="#ppt_h"/>
                                          </p:val>
                                        </p:tav>
                                      </p:tavLst>
                                    </p:anim>
                                  </p:childTnLst>
                                </p:cTn>
                              </p:par>
                              <p:par>
                                <p:cTn id="48" presetID="10" presetClass="exit" presetSubtype="0" fill="hold" grpId="1" nodeType="withEffect">
                                  <p:stCondLst>
                                    <p:cond delay="0"/>
                                  </p:stCondLst>
                                  <p:childTnLst>
                                    <p:animEffect transition="out" filter="fade">
                                      <p:cBhvr>
                                        <p:cTn id="49" dur="2000"/>
                                        <p:tgtEl>
                                          <p:spTgt spid="810063"/>
                                        </p:tgtEl>
                                      </p:cBhvr>
                                    </p:animEffect>
                                    <p:set>
                                      <p:cBhvr>
                                        <p:cTn id="50" dur="1" fill="hold">
                                          <p:stCondLst>
                                            <p:cond delay="1999"/>
                                          </p:stCondLst>
                                        </p:cTn>
                                        <p:tgtEl>
                                          <p:spTgt spid="8100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0061" grpId="0"/>
      <p:bldP spid="810062" grpId="0" animBg="1"/>
      <p:bldP spid="810063" grpId="0" animBg="1"/>
      <p:bldP spid="810063" grpId="1" animBg="1"/>
      <p:bldP spid="4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Forcing Quorum</a:t>
            </a:r>
            <a:endParaRPr lang="en-US" dirty="0"/>
          </a:p>
        </p:txBody>
      </p:sp>
      <p:sp>
        <p:nvSpPr>
          <p:cNvPr id="3" name="Content Placeholder 2"/>
          <p:cNvSpPr>
            <a:spLocks noGrp="1"/>
          </p:cNvSpPr>
          <p:nvPr>
            <p:ph idx="1"/>
          </p:nvPr>
        </p:nvSpPr>
        <p:spPr>
          <a:xfrm>
            <a:off x="109538" y="1581150"/>
            <a:ext cx="8756650" cy="4382738"/>
          </a:xfrm>
        </p:spPr>
        <p:txBody>
          <a:bodyPr/>
          <a:lstStyle/>
          <a:p>
            <a:r>
              <a:rPr lang="en-US" sz="2800" dirty="0" smtClean="0"/>
              <a:t>Always understand why quorum was lost</a:t>
            </a:r>
          </a:p>
          <a:p>
            <a:r>
              <a:rPr lang="en-US" sz="2800" dirty="0" smtClean="0"/>
              <a:t>Used to bring cluster online without quorum</a:t>
            </a:r>
          </a:p>
          <a:p>
            <a:r>
              <a:rPr lang="en-US" sz="2800" dirty="0" smtClean="0"/>
              <a:t>Cluster starts in a special “forced” state</a:t>
            </a:r>
          </a:p>
          <a:p>
            <a:r>
              <a:rPr lang="en-US" sz="2800" dirty="0" smtClean="0"/>
              <a:t>Once majority achieved, no more “forced” state</a:t>
            </a:r>
          </a:p>
          <a:p>
            <a:endParaRPr lang="en-US" sz="2400" dirty="0" smtClean="0"/>
          </a:p>
          <a:p>
            <a:r>
              <a:rPr lang="en-US" sz="2800" dirty="0" smtClean="0"/>
              <a:t>Command Line:</a:t>
            </a:r>
          </a:p>
          <a:p>
            <a:pPr lvl="1"/>
            <a:r>
              <a:rPr lang="en-US" sz="2400" dirty="0" smtClean="0">
                <a:solidFill>
                  <a:srgbClr val="FFC000"/>
                </a:solidFill>
                <a:latin typeface="Consolas" pitchFamily="49" charset="0"/>
                <a:cs typeface="Courier New" pitchFamily="49" charset="0"/>
              </a:rPr>
              <a:t>net start </a:t>
            </a:r>
            <a:r>
              <a:rPr lang="en-US" sz="2400" dirty="0" err="1" smtClean="0">
                <a:solidFill>
                  <a:srgbClr val="FFC000"/>
                </a:solidFill>
                <a:latin typeface="Consolas" pitchFamily="49" charset="0"/>
                <a:cs typeface="Courier New" pitchFamily="49" charset="0"/>
              </a:rPr>
              <a:t>clussvc</a:t>
            </a:r>
            <a:r>
              <a:rPr lang="en-US" sz="2400" dirty="0" smtClean="0">
                <a:solidFill>
                  <a:srgbClr val="FFC000"/>
                </a:solidFill>
                <a:latin typeface="Consolas" pitchFamily="49" charset="0"/>
                <a:cs typeface="Courier New" pitchFamily="49" charset="0"/>
              </a:rPr>
              <a:t> /</a:t>
            </a:r>
            <a:r>
              <a:rPr lang="en-US" sz="2400" dirty="0" err="1" smtClean="0">
                <a:solidFill>
                  <a:srgbClr val="FFC000"/>
                </a:solidFill>
                <a:latin typeface="Consolas" pitchFamily="49" charset="0"/>
                <a:cs typeface="Courier New" pitchFamily="49" charset="0"/>
              </a:rPr>
              <a:t>fixquorum</a:t>
            </a:r>
            <a:r>
              <a:rPr lang="en-US" sz="2400" dirty="0" smtClean="0">
                <a:solidFill>
                  <a:srgbClr val="FFC000"/>
                </a:solidFill>
                <a:latin typeface="Consolas" pitchFamily="49" charset="0"/>
                <a:cs typeface="Courier New" pitchFamily="49" charset="0"/>
              </a:rPr>
              <a:t>   (or /</a:t>
            </a:r>
            <a:r>
              <a:rPr lang="en-US" sz="2400" dirty="0" err="1" smtClean="0">
                <a:solidFill>
                  <a:srgbClr val="FFC000"/>
                </a:solidFill>
                <a:latin typeface="Consolas" pitchFamily="49" charset="0"/>
                <a:cs typeface="Courier New" pitchFamily="49" charset="0"/>
              </a:rPr>
              <a:t>fq</a:t>
            </a:r>
            <a:r>
              <a:rPr lang="en-US" sz="2400" dirty="0" smtClean="0">
                <a:solidFill>
                  <a:srgbClr val="FFC000"/>
                </a:solidFill>
                <a:latin typeface="Consolas" pitchFamily="49" charset="0"/>
                <a:cs typeface="Courier New" pitchFamily="49" charset="0"/>
              </a:rPr>
              <a:t>)</a:t>
            </a:r>
          </a:p>
          <a:p>
            <a:pPr lvl="1">
              <a:buNone/>
            </a:pPr>
            <a:endParaRPr lang="en-US" sz="2400" dirty="0" smtClean="0">
              <a:solidFill>
                <a:schemeClr val="accent3"/>
              </a:solidFill>
              <a:latin typeface="Consolas" pitchFamily="49" charset="0"/>
              <a:cs typeface="Courier New" pitchFamily="49" charset="0"/>
            </a:endParaRPr>
          </a:p>
          <a:p>
            <a:r>
              <a:rPr lang="en-US" sz="2800" dirty="0" err="1" smtClean="0"/>
              <a:t>PowerShell</a:t>
            </a:r>
            <a:r>
              <a:rPr lang="en-US" sz="2800" dirty="0" smtClean="0"/>
              <a:t> (R2):</a:t>
            </a:r>
          </a:p>
          <a:p>
            <a:pPr lvl="1"/>
            <a:r>
              <a:rPr lang="en-US" sz="2400" dirty="0" smtClean="0">
                <a:solidFill>
                  <a:srgbClr val="FFC000"/>
                </a:solidFill>
                <a:latin typeface="Consolas" pitchFamily="49" charset="0"/>
                <a:cs typeface="Courier New" pitchFamily="49" charset="0"/>
              </a:rPr>
              <a:t>Start-</a:t>
            </a:r>
            <a:r>
              <a:rPr lang="en-US" sz="2400" dirty="0" err="1" smtClean="0">
                <a:solidFill>
                  <a:srgbClr val="FFC000"/>
                </a:solidFill>
                <a:latin typeface="Consolas" pitchFamily="49" charset="0"/>
                <a:cs typeface="Courier New" pitchFamily="49" charset="0"/>
              </a:rPr>
              <a:t>ClusterNode</a:t>
            </a:r>
            <a:r>
              <a:rPr lang="en-US" sz="2400" dirty="0" smtClean="0">
                <a:solidFill>
                  <a:srgbClr val="FFC000"/>
                </a:solidFill>
                <a:latin typeface="Consolas" pitchFamily="49" charset="0"/>
                <a:cs typeface="Courier New" pitchFamily="49" charset="0"/>
              </a:rPr>
              <a:t> –</a:t>
            </a:r>
            <a:r>
              <a:rPr lang="en-US" sz="2400" dirty="0" err="1" smtClean="0">
                <a:solidFill>
                  <a:srgbClr val="FFC000"/>
                </a:solidFill>
                <a:latin typeface="Consolas" pitchFamily="49" charset="0"/>
                <a:cs typeface="Courier New" pitchFamily="49" charset="0"/>
              </a:rPr>
              <a:t>FixQuorum</a:t>
            </a:r>
            <a:r>
              <a:rPr lang="en-US" sz="2400" dirty="0" smtClean="0">
                <a:solidFill>
                  <a:srgbClr val="FFC000"/>
                </a:solidFill>
                <a:latin typeface="Consolas" pitchFamily="49" charset="0"/>
                <a:cs typeface="Courier New" pitchFamily="49" charset="0"/>
              </a:rPr>
              <a:t>     (or –</a:t>
            </a:r>
            <a:r>
              <a:rPr lang="en-US" sz="2400" dirty="0" err="1" smtClean="0">
                <a:solidFill>
                  <a:srgbClr val="FFC000"/>
                </a:solidFill>
                <a:latin typeface="Consolas" pitchFamily="49" charset="0"/>
                <a:cs typeface="Courier New" pitchFamily="49" charset="0"/>
              </a:rPr>
              <a:t>fq</a:t>
            </a:r>
            <a:r>
              <a:rPr lang="en-US" sz="2400" dirty="0" smtClean="0">
                <a:solidFill>
                  <a:srgbClr val="FFC000"/>
                </a:solidFill>
                <a:latin typeface="Consolas"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9" name="Oval 29"/>
          <p:cNvSpPr>
            <a:spLocks noChangeArrowheads="1"/>
          </p:cNvSpPr>
          <p:nvPr/>
        </p:nvSpPr>
        <p:spPr bwMode="auto">
          <a:xfrm rot="5400000">
            <a:off x="3463926" y="193676"/>
            <a:ext cx="1755775" cy="35020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rot="10800000" vert="eaVert" wrap="none" lIns="91436" tIns="45718" rIns="91436" bIns="45718" anchor="ctr"/>
          <a:lstStyle/>
          <a:p>
            <a:pPr algn="ctr" eaLnBrk="0" hangingPunct="0">
              <a:spcBef>
                <a:spcPct val="0"/>
              </a:spcBef>
              <a:buClrTx/>
              <a:buFontTx/>
              <a:buNone/>
            </a:pPr>
            <a:endParaRPr lang="en-US" dirty="0">
              <a:effectLst/>
              <a:latin typeface="Tahoma" pitchFamily="34" charset="0"/>
            </a:endParaRPr>
          </a:p>
        </p:txBody>
      </p:sp>
      <p:sp>
        <p:nvSpPr>
          <p:cNvPr id="778259" name="Oval 19"/>
          <p:cNvSpPr>
            <a:spLocks noChangeArrowheads="1"/>
          </p:cNvSpPr>
          <p:nvPr/>
        </p:nvSpPr>
        <p:spPr bwMode="auto">
          <a:xfrm>
            <a:off x="5565776" y="3130550"/>
            <a:ext cx="2130425" cy="35750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778243" name="Line 3"/>
          <p:cNvSpPr>
            <a:spLocks noChangeShapeType="1"/>
          </p:cNvSpPr>
          <p:nvPr/>
        </p:nvSpPr>
        <p:spPr bwMode="auto">
          <a:xfrm>
            <a:off x="6606310" y="5265497"/>
            <a:ext cx="0" cy="3048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46" name="Oval 6"/>
          <p:cNvSpPr>
            <a:spLocks noChangeArrowheads="1"/>
          </p:cNvSpPr>
          <p:nvPr/>
        </p:nvSpPr>
        <p:spPr bwMode="auto">
          <a:xfrm>
            <a:off x="990600" y="3200400"/>
            <a:ext cx="2057400" cy="3505200"/>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dirty="0">
              <a:gradFill>
                <a:gsLst>
                  <a:gs pos="0">
                    <a:srgbClr val="FFFFFF"/>
                  </a:gs>
                  <a:gs pos="100000">
                    <a:srgbClr val="FFFFFF"/>
                  </a:gs>
                </a:gsLst>
                <a:lin ang="5400000" scaled="0"/>
              </a:gradFill>
            </a:endParaRPr>
          </a:p>
        </p:txBody>
      </p:sp>
      <p:sp>
        <p:nvSpPr>
          <p:cNvPr id="778247" name="Line 7"/>
          <p:cNvSpPr>
            <a:spLocks noChangeShapeType="1"/>
          </p:cNvSpPr>
          <p:nvPr/>
        </p:nvSpPr>
        <p:spPr bwMode="auto">
          <a:xfrm>
            <a:off x="1676400" y="4419600"/>
            <a:ext cx="304800" cy="533400"/>
          </a:xfrm>
          <a:prstGeom prst="line">
            <a:avLst/>
          </a:prstGeom>
          <a:noFill/>
          <a:ln w="28575">
            <a:solidFill>
              <a:schemeClr val="accent6"/>
            </a:solidFill>
            <a:round/>
            <a:headEnd/>
            <a:tailEnd/>
          </a:ln>
          <a:effectLst/>
        </p:spPr>
        <p:txBody>
          <a:bodyPr wrap="none"/>
          <a:lstStyle/>
          <a:p>
            <a:endParaRPr lang="en-US" dirty="0"/>
          </a:p>
        </p:txBody>
      </p:sp>
      <p:sp>
        <p:nvSpPr>
          <p:cNvPr id="778248" name="Line 8"/>
          <p:cNvSpPr>
            <a:spLocks noChangeShapeType="1"/>
          </p:cNvSpPr>
          <p:nvPr/>
        </p:nvSpPr>
        <p:spPr bwMode="auto">
          <a:xfrm>
            <a:off x="2035175" y="5257800"/>
            <a:ext cx="0" cy="304800"/>
          </a:xfrm>
          <a:prstGeom prst="line">
            <a:avLst/>
          </a:prstGeom>
          <a:noFill/>
          <a:ln w="28575">
            <a:solidFill>
              <a:schemeClr val="accent6"/>
            </a:solidFill>
            <a:round/>
            <a:headEnd/>
            <a:tailEnd/>
          </a:ln>
          <a:effectLst/>
        </p:spPr>
        <p:txBody>
          <a:bodyPr wrap="none"/>
          <a:lstStyle/>
          <a:p>
            <a:endParaRPr lang="en-US" dirty="0"/>
          </a:p>
        </p:txBody>
      </p:sp>
      <p:sp>
        <p:nvSpPr>
          <p:cNvPr id="778249" name="Rectangle 9"/>
          <p:cNvSpPr>
            <a:spLocks noChangeArrowheads="1"/>
          </p:cNvSpPr>
          <p:nvPr/>
        </p:nvSpPr>
        <p:spPr bwMode="auto">
          <a:xfrm>
            <a:off x="1363663" y="5526088"/>
            <a:ext cx="1371600" cy="673100"/>
          </a:xfrm>
          <a:prstGeom prst="rect">
            <a:avLst/>
          </a:prstGeom>
          <a:solidFill>
            <a:schemeClr val="bg2">
              <a:alpha val="39999"/>
            </a:schemeClr>
          </a:solidFill>
          <a:ln w="6350">
            <a:solidFill>
              <a:schemeClr val="accent6"/>
            </a:solidFill>
            <a:miter lim="800000"/>
            <a:headEnd/>
            <a:tailEnd/>
          </a:ln>
          <a:effectLst/>
        </p:spPr>
        <p:txBody>
          <a:bodyPr wrap="none" anchor="ctr"/>
          <a:lstStyle/>
          <a:p>
            <a:endParaRPr lang="en-US" dirty="0"/>
          </a:p>
        </p:txBody>
      </p:sp>
      <p:pic>
        <p:nvPicPr>
          <p:cNvPr id="778250" name="Picture 10" descr="Database blue"/>
          <p:cNvPicPr>
            <a:picLocks noChangeAspect="1" noChangeArrowheads="1"/>
          </p:cNvPicPr>
          <p:nvPr/>
        </p:nvPicPr>
        <p:blipFill>
          <a:blip r:embed="rId4" cstate="print"/>
          <a:srcRect/>
          <a:stretch>
            <a:fillRect/>
          </a:stretch>
        </p:blipFill>
        <p:spPr bwMode="auto">
          <a:xfrm>
            <a:off x="1828800" y="5562600"/>
            <a:ext cx="446088" cy="571500"/>
          </a:xfrm>
          <a:prstGeom prst="rect">
            <a:avLst/>
          </a:prstGeom>
          <a:noFill/>
        </p:spPr>
      </p:pic>
      <p:sp>
        <p:nvSpPr>
          <p:cNvPr id="778251" name="Line 11"/>
          <p:cNvSpPr>
            <a:spLocks noChangeShapeType="1"/>
          </p:cNvSpPr>
          <p:nvPr/>
        </p:nvSpPr>
        <p:spPr bwMode="auto">
          <a:xfrm flipH="1">
            <a:off x="2057400" y="4419600"/>
            <a:ext cx="381000" cy="533400"/>
          </a:xfrm>
          <a:prstGeom prst="line">
            <a:avLst/>
          </a:prstGeom>
          <a:noFill/>
          <a:ln w="28575">
            <a:solidFill>
              <a:schemeClr val="accent6"/>
            </a:solidFill>
            <a:round/>
            <a:headEnd/>
            <a:tailEnd/>
          </a:ln>
          <a:effectLst/>
        </p:spPr>
        <p:txBody>
          <a:bodyPr wrap="none"/>
          <a:lstStyle/>
          <a:p>
            <a:endParaRPr lang="en-US" dirty="0"/>
          </a:p>
        </p:txBody>
      </p:sp>
      <p:sp>
        <p:nvSpPr>
          <p:cNvPr id="778257" name="Text Box 17"/>
          <p:cNvSpPr txBox="1">
            <a:spLocks noChangeArrowheads="1"/>
          </p:cNvSpPr>
          <p:nvPr/>
        </p:nvSpPr>
        <p:spPr bwMode="auto">
          <a:xfrm>
            <a:off x="1676400" y="3276600"/>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778260" name="Rectangle 20"/>
          <p:cNvSpPr>
            <a:spLocks noChangeArrowheads="1"/>
          </p:cNvSpPr>
          <p:nvPr/>
        </p:nvSpPr>
        <p:spPr bwMode="auto">
          <a:xfrm>
            <a:off x="5935663" y="5526088"/>
            <a:ext cx="1371600" cy="673100"/>
          </a:xfrm>
          <a:prstGeom prst="rect">
            <a:avLst/>
          </a:prstGeom>
          <a:solidFill>
            <a:schemeClr val="bg2">
              <a:alpha val="39999"/>
            </a:schemeClr>
          </a:solidFill>
          <a:ln w="6350">
            <a:solidFill>
              <a:schemeClr val="accent6"/>
            </a:solidFill>
            <a:miter lim="800000"/>
            <a:headEnd/>
            <a:tailEnd/>
          </a:ln>
          <a:effectLst/>
        </p:spPr>
        <p:txBody>
          <a:bodyPr wrap="none" lIns="91436" tIns="45718" rIns="91436" bIns="45718" anchor="ctr"/>
          <a:lstStyle/>
          <a:p>
            <a:endParaRPr lang="en-US" dirty="0"/>
          </a:p>
        </p:txBody>
      </p:sp>
      <p:pic>
        <p:nvPicPr>
          <p:cNvPr id="778261" name="Picture 21" descr="Database blue"/>
          <p:cNvPicPr>
            <a:picLocks noChangeAspect="1" noChangeArrowheads="1"/>
          </p:cNvPicPr>
          <p:nvPr/>
        </p:nvPicPr>
        <p:blipFill>
          <a:blip r:embed="rId4" cstate="print"/>
          <a:srcRect/>
          <a:stretch>
            <a:fillRect/>
          </a:stretch>
        </p:blipFill>
        <p:spPr bwMode="auto">
          <a:xfrm>
            <a:off x="6400800" y="5562600"/>
            <a:ext cx="446088" cy="571500"/>
          </a:xfrm>
          <a:prstGeom prst="rect">
            <a:avLst/>
          </a:prstGeom>
          <a:noFill/>
        </p:spPr>
      </p:pic>
      <p:sp>
        <p:nvSpPr>
          <p:cNvPr id="778262" name="Line 22"/>
          <p:cNvSpPr>
            <a:spLocks noChangeShapeType="1"/>
          </p:cNvSpPr>
          <p:nvPr/>
        </p:nvSpPr>
        <p:spPr bwMode="auto">
          <a:xfrm flipH="1">
            <a:off x="6705600" y="4419600"/>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63" name="Line 23"/>
          <p:cNvSpPr>
            <a:spLocks noChangeShapeType="1"/>
          </p:cNvSpPr>
          <p:nvPr/>
        </p:nvSpPr>
        <p:spPr bwMode="auto">
          <a:xfrm>
            <a:off x="6248400" y="4419600"/>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67" name="Text Box 27"/>
          <p:cNvSpPr txBox="1">
            <a:spLocks noChangeArrowheads="1"/>
          </p:cNvSpPr>
          <p:nvPr/>
        </p:nvSpPr>
        <p:spPr bwMode="auto">
          <a:xfrm>
            <a:off x="6246813" y="3276600"/>
            <a:ext cx="69532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778271" name="Text Box 31"/>
          <p:cNvSpPr txBox="1">
            <a:spLocks noChangeArrowheads="1"/>
          </p:cNvSpPr>
          <p:nvPr/>
        </p:nvSpPr>
        <p:spPr bwMode="auto">
          <a:xfrm>
            <a:off x="3962401" y="1143000"/>
            <a:ext cx="68897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C</a:t>
            </a:r>
          </a:p>
        </p:txBody>
      </p:sp>
      <p:sp>
        <p:nvSpPr>
          <p:cNvPr id="77" name="TextBox 76"/>
          <p:cNvSpPr txBox="1"/>
          <p:nvPr/>
        </p:nvSpPr>
        <p:spPr>
          <a:xfrm>
            <a:off x="169334" y="1924239"/>
            <a:ext cx="2332182" cy="1123380"/>
          </a:xfrm>
          <a:prstGeom prst="rect">
            <a:avLst/>
          </a:prstGeom>
        </p:spPr>
        <p:txBody>
          <a:bodyPr wrap="square" lIns="76197" tIns="38098" rIns="76197" bIns="38098" rtlCol="0">
            <a:spAutoFit/>
          </a:bodyPr>
          <a:lstStyle/>
          <a:p>
            <a:pPr>
              <a:buNone/>
            </a:pPr>
            <a:r>
              <a:rPr lang="en-US" sz="1700" dirty="0" smtClean="0"/>
              <a:t>Complete resiliency and automatic recovery from the loss of any 1 site</a:t>
            </a:r>
          </a:p>
        </p:txBody>
      </p:sp>
      <p:sp>
        <p:nvSpPr>
          <p:cNvPr id="78" name="Text Box 11"/>
          <p:cNvSpPr txBox="1">
            <a:spLocks noChangeArrowheads="1"/>
          </p:cNvSpPr>
          <p:nvPr/>
        </p:nvSpPr>
        <p:spPr bwMode="auto">
          <a:xfrm>
            <a:off x="3589908" y="5292793"/>
            <a:ext cx="1750751" cy="523216"/>
          </a:xfrm>
          <a:prstGeom prst="rect">
            <a:avLst/>
          </a:prstGeom>
          <a:noFill/>
          <a:ln w="9525">
            <a:noFill/>
            <a:miter lim="800000"/>
            <a:headEnd/>
            <a:tailEnd/>
          </a:ln>
          <a:effectLst/>
        </p:spPr>
        <p:txBody>
          <a:bodyPr wrap="square" lIns="91436" tIns="45718" rIns="91436" bIns="45718">
            <a:spAutoFit/>
          </a:bodyPr>
          <a:lstStyle/>
          <a:p>
            <a:pPr algn="ctr">
              <a:spcBef>
                <a:spcPct val="0"/>
              </a:spcBef>
              <a:buNone/>
            </a:pPr>
            <a:r>
              <a:rPr lang="en-US" sz="1400" b="1" dirty="0">
                <a:effectLst>
                  <a:outerShdw blurRad="38100" dist="38100" dir="2700000" algn="tl">
                    <a:srgbClr val="000000">
                      <a:alpha val="43137"/>
                    </a:srgbClr>
                  </a:outerShdw>
                </a:effectLst>
              </a:rPr>
              <a:t>Replicated </a:t>
            </a:r>
            <a:r>
              <a:rPr lang="en-US" sz="1400" b="1" dirty="0" smtClean="0">
                <a:effectLst>
                  <a:outerShdw blurRad="38100" dist="38100" dir="2700000" algn="tl">
                    <a:srgbClr val="000000">
                      <a:alpha val="43137"/>
                    </a:srgbClr>
                  </a:outerShdw>
                </a:effectLst>
              </a:rPr>
              <a:t>Storage</a:t>
            </a:r>
            <a:endParaRPr lang="en-US" sz="1400" b="1" dirty="0">
              <a:effectLst>
                <a:outerShdw blurRad="38100" dist="38100" dir="2700000" algn="tl">
                  <a:srgbClr val="000000">
                    <a:alpha val="43137"/>
                  </a:srgbClr>
                </a:outerShdw>
              </a:effectLst>
            </a:endParaRPr>
          </a:p>
        </p:txBody>
      </p:sp>
      <p:sp>
        <p:nvSpPr>
          <p:cNvPr id="79" name="Right Arrow 78"/>
          <p:cNvSpPr/>
          <p:nvPr/>
        </p:nvSpPr>
        <p:spPr bwMode="auto">
          <a:xfrm>
            <a:off x="2317897" y="5748772"/>
            <a:ext cx="4061638" cy="226725"/>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85" name="TextBox 84"/>
          <p:cNvSpPr txBox="1"/>
          <p:nvPr/>
        </p:nvSpPr>
        <p:spPr>
          <a:xfrm>
            <a:off x="4656633" y="2116653"/>
            <a:ext cx="1191474" cy="276995"/>
          </a:xfrm>
          <a:prstGeom prst="rect">
            <a:avLst/>
          </a:prstGeom>
        </p:spPr>
        <p:txBody>
          <a:bodyPr wrap="none" lIns="76197" tIns="38098" rIns="76197" bIns="38098" rtlCol="0">
            <a:spAutoFit/>
          </a:bodyPr>
          <a:lstStyle/>
          <a:p>
            <a:pPr>
              <a:buNone/>
            </a:pPr>
            <a:r>
              <a:rPr lang="en-US" sz="1300" b="1" dirty="0" smtClean="0"/>
              <a:t>\\Foo\Cluster1</a:t>
            </a:r>
          </a:p>
        </p:txBody>
      </p:sp>
      <p:pic>
        <p:nvPicPr>
          <p:cNvPr id="86" name="Picture 4" descr="C:\Documents and Settings\Pennie\My Documents\TechEd2008\SVR361\serverglass.png"/>
          <p:cNvPicPr>
            <a:picLocks noChangeAspect="1" noChangeArrowheads="1"/>
          </p:cNvPicPr>
          <p:nvPr/>
        </p:nvPicPr>
        <p:blipFill>
          <a:blip r:embed="rId5"/>
          <a:srcRect/>
          <a:stretch>
            <a:fillRect/>
          </a:stretch>
        </p:blipFill>
        <p:spPr bwMode="auto">
          <a:xfrm>
            <a:off x="3934733" y="1446027"/>
            <a:ext cx="750105" cy="1193505"/>
          </a:xfrm>
          <a:prstGeom prst="rect">
            <a:avLst/>
          </a:prstGeom>
          <a:noFill/>
        </p:spPr>
      </p:pic>
      <p:grpSp>
        <p:nvGrpSpPr>
          <p:cNvPr id="2" name="Group 57"/>
          <p:cNvGrpSpPr/>
          <p:nvPr/>
        </p:nvGrpSpPr>
        <p:grpSpPr>
          <a:xfrm>
            <a:off x="1447800" y="4800600"/>
            <a:ext cx="1143000" cy="685799"/>
            <a:chOff x="6296149" y="4859530"/>
            <a:chExt cx="1612817" cy="910638"/>
          </a:xfrm>
        </p:grpSpPr>
        <p:pic>
          <p:nvPicPr>
            <p:cNvPr id="39"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40" name="TextBox 39"/>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3" name="Group 57"/>
          <p:cNvGrpSpPr/>
          <p:nvPr/>
        </p:nvGrpSpPr>
        <p:grpSpPr>
          <a:xfrm>
            <a:off x="6096000" y="4800601"/>
            <a:ext cx="1143000" cy="685799"/>
            <a:chOff x="6296149" y="4859530"/>
            <a:chExt cx="1612817" cy="910638"/>
          </a:xfrm>
        </p:grpSpPr>
        <p:pic>
          <p:nvPicPr>
            <p:cNvPr id="42"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43" name="TextBox 42"/>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4" name="Group 45"/>
          <p:cNvGrpSpPr/>
          <p:nvPr/>
        </p:nvGrpSpPr>
        <p:grpSpPr>
          <a:xfrm>
            <a:off x="2667000" y="2590800"/>
            <a:ext cx="3276600" cy="1447800"/>
            <a:chOff x="2667000" y="2590800"/>
            <a:chExt cx="3276600" cy="1447800"/>
          </a:xfrm>
        </p:grpSpPr>
        <p:pic>
          <p:nvPicPr>
            <p:cNvPr id="44" name="Picture 2" descr="\\eventsql\dvd\Online_ART\DVD_ART36\Artwork_Imagery\Icons - Illustrations\Internet Clouds web\cloud illustration icon.png"/>
            <p:cNvPicPr>
              <a:picLocks noChangeAspect="1" noChangeArrowheads="1"/>
            </p:cNvPicPr>
            <p:nvPr/>
          </p:nvPicPr>
          <p:blipFill>
            <a:blip r:embed="rId7"/>
            <a:srcRect/>
            <a:stretch>
              <a:fillRect/>
            </a:stretch>
          </p:blipFill>
          <p:spPr bwMode="auto">
            <a:xfrm>
              <a:off x="2667000" y="2590800"/>
              <a:ext cx="3276600" cy="1447800"/>
            </a:xfrm>
            <a:prstGeom prst="rect">
              <a:avLst/>
            </a:prstGeom>
            <a:noFill/>
          </p:spPr>
        </p:pic>
        <p:sp>
          <p:nvSpPr>
            <p:cNvPr id="45" name="Text Box 17"/>
            <p:cNvSpPr txBox="1">
              <a:spLocks noChangeArrowheads="1"/>
            </p:cNvSpPr>
            <p:nvPr/>
          </p:nvSpPr>
          <p:spPr bwMode="auto">
            <a:xfrm>
              <a:off x="3956326" y="3166650"/>
              <a:ext cx="615674"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smtClean="0">
                  <a:solidFill>
                    <a:schemeClr val="bg1"/>
                  </a:solidFill>
                  <a:latin typeface="Franklin Gothic Medium" pitchFamily="34" charset="0"/>
                </a:rPr>
                <a:t>WAN</a:t>
              </a:r>
              <a:endParaRPr lang="en-US" sz="1600" dirty="0">
                <a:solidFill>
                  <a:schemeClr val="bg1"/>
                </a:solidFill>
                <a:latin typeface="Franklin Gothic Medium" pitchFamily="34" charset="0"/>
              </a:endParaRPr>
            </a:p>
          </p:txBody>
        </p:sp>
      </p:grpSp>
      <p:pic>
        <p:nvPicPr>
          <p:cNvPr id="47" name="Rectangle 24598" descr="Server"/>
          <p:cNvPicPr>
            <a:picLocks noChangeAspect="1" noChangeArrowheads="1"/>
          </p:cNvPicPr>
          <p:nvPr/>
        </p:nvPicPr>
        <p:blipFill>
          <a:blip r:embed="rId8" cstate="print"/>
          <a:srcRect/>
          <a:stretch>
            <a:fillRect/>
          </a:stretch>
        </p:blipFill>
        <p:spPr bwMode="auto">
          <a:xfrm>
            <a:off x="13716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Rectangle 24598" descr="Server"/>
          <p:cNvPicPr>
            <a:picLocks noChangeAspect="1" noChangeArrowheads="1"/>
          </p:cNvPicPr>
          <p:nvPr/>
        </p:nvPicPr>
        <p:blipFill>
          <a:blip r:embed="rId8" cstate="print"/>
          <a:srcRect/>
          <a:stretch>
            <a:fillRect/>
          </a:stretch>
        </p:blipFill>
        <p:spPr bwMode="auto">
          <a:xfrm>
            <a:off x="20574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9" name="Rectangle 24598" descr="Server"/>
          <p:cNvPicPr>
            <a:picLocks noChangeAspect="1" noChangeArrowheads="1"/>
          </p:cNvPicPr>
          <p:nvPr/>
        </p:nvPicPr>
        <p:blipFill>
          <a:blip r:embed="rId8" cstate="print"/>
          <a:srcRect/>
          <a:stretch>
            <a:fillRect/>
          </a:stretch>
        </p:blipFill>
        <p:spPr bwMode="auto">
          <a:xfrm>
            <a:off x="60198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0" name="Rectangle 24598" descr="Server"/>
          <p:cNvPicPr>
            <a:picLocks noChangeAspect="1" noChangeArrowheads="1"/>
          </p:cNvPicPr>
          <p:nvPr/>
        </p:nvPicPr>
        <p:blipFill>
          <a:blip r:embed="rId8" cstate="print"/>
          <a:srcRect/>
          <a:stretch>
            <a:fillRect/>
          </a:stretch>
        </p:blipFill>
        <p:spPr bwMode="auto">
          <a:xfrm>
            <a:off x="67056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4" name="Title 53"/>
          <p:cNvSpPr>
            <a:spLocks noGrp="1"/>
          </p:cNvSpPr>
          <p:nvPr>
            <p:ph type="title"/>
          </p:nvPr>
        </p:nvSpPr>
        <p:spPr>
          <a:xfrm>
            <a:off x="381000" y="228600"/>
            <a:ext cx="8382000" cy="664797"/>
          </a:xfrm>
        </p:spPr>
        <p:txBody>
          <a:bodyPr/>
          <a:lstStyle/>
          <a:p>
            <a:pPr lvl="0"/>
            <a:r>
              <a:rPr lang="en-US" spc="-100" dirty="0">
                <a:solidFill>
                  <a:schemeClr val="tx1"/>
                </a:solidFill>
                <a:latin typeface="Calibri" pitchFamily="34" charset="0"/>
              </a:rPr>
              <a:t>Multi-Site With File Share </a:t>
            </a:r>
            <a:r>
              <a:rPr lang="en-US" spc="-100" dirty="0" smtClean="0">
                <a:solidFill>
                  <a:schemeClr val="tx1"/>
                </a:solidFill>
                <a:latin typeface="Calibri" pitchFamily="34" charset="0"/>
              </a:rPr>
              <a:t>Witness</a:t>
            </a:r>
            <a:endParaRPr lang="en-US" dirty="0"/>
          </a:p>
        </p:txBody>
      </p:sp>
      <p:pic>
        <p:nvPicPr>
          <p:cNvPr id="81" name="Picture 76" descr="stop No"/>
          <p:cNvPicPr>
            <a:picLocks noChangeAspect="1" noChangeArrowheads="1"/>
          </p:cNvPicPr>
          <p:nvPr/>
        </p:nvPicPr>
        <p:blipFill>
          <a:blip r:embed="rId9"/>
          <a:srcRect/>
          <a:stretch>
            <a:fillRect/>
          </a:stretch>
        </p:blipFill>
        <p:spPr bwMode="auto">
          <a:xfrm>
            <a:off x="5105400" y="3386285"/>
            <a:ext cx="3181350" cy="3181348"/>
          </a:xfrm>
          <a:prstGeom prst="rect">
            <a:avLst/>
          </a:prstGeom>
          <a:noFill/>
        </p:spPr>
      </p:pic>
      <p:graphicFrame>
        <p:nvGraphicFramePr>
          <p:cNvPr id="104456" name="Object 8"/>
          <p:cNvGraphicFramePr>
            <a:graphicFrameLocks noChangeAspect="1"/>
          </p:cNvGraphicFramePr>
          <p:nvPr/>
        </p:nvGraphicFramePr>
        <p:xfrm>
          <a:off x="2323320" y="3443995"/>
          <a:ext cx="1334279" cy="126577"/>
        </p:xfrm>
        <a:graphic>
          <a:graphicData uri="http://schemas.openxmlformats.org/presentationml/2006/ole">
            <p:oleObj spid="_x0000_s8194" name="Visio" r:id="rId10" imgW="2134743" imgH="251968" progId="">
              <p:embed/>
            </p:oleObj>
          </a:graphicData>
        </a:graphic>
      </p:graphicFrame>
      <p:graphicFrame>
        <p:nvGraphicFramePr>
          <p:cNvPr id="104457" name="Object 9"/>
          <p:cNvGraphicFramePr>
            <a:graphicFrameLocks noChangeAspect="1"/>
          </p:cNvGraphicFramePr>
          <p:nvPr/>
        </p:nvGraphicFramePr>
        <p:xfrm>
          <a:off x="5060270" y="3503160"/>
          <a:ext cx="1335087" cy="127000"/>
        </p:xfrm>
        <a:graphic>
          <a:graphicData uri="http://schemas.openxmlformats.org/presentationml/2006/ole">
            <p:oleObj spid="_x0000_s8195" name="Visio" r:id="rId11" imgW="2134743" imgH="251968" progId="">
              <p:embed/>
            </p:oleObj>
          </a:graphicData>
        </a:graphic>
      </p:graphicFrame>
      <p:sp>
        <p:nvSpPr>
          <p:cNvPr id="80" name="Line Callout 1 (Border and Accent Bar) 79"/>
          <p:cNvSpPr/>
          <p:nvPr/>
        </p:nvSpPr>
        <p:spPr bwMode="auto">
          <a:xfrm>
            <a:off x="5943600" y="974395"/>
            <a:ext cx="1167786" cy="505155"/>
          </a:xfrm>
          <a:prstGeom prst="accentBorderCallout1">
            <a:avLst>
              <a:gd name="adj1" fmla="val 55975"/>
              <a:gd name="adj2" fmla="val -6310"/>
              <a:gd name="adj3" fmla="val 176204"/>
              <a:gd name="adj4" fmla="val -136677"/>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File Share Witness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1"/>
                                        </p:tgtEl>
                                        <p:attrNameLst>
                                          <p:attrName>style.visibility</p:attrName>
                                        </p:attrNameLst>
                                      </p:cBhvr>
                                      <p:to>
                                        <p:strVal val="visible"/>
                                      </p:to>
                                    </p:set>
                                    <p:anim calcmode="lin" valueType="num">
                                      <p:cBhvr>
                                        <p:cTn id="7" dur="1000" fill="hold"/>
                                        <p:tgtEl>
                                          <p:spTgt spid="81"/>
                                        </p:tgtEl>
                                        <p:attrNameLst>
                                          <p:attrName>ppt_w</p:attrName>
                                        </p:attrNameLst>
                                      </p:cBhvr>
                                      <p:tavLst>
                                        <p:tav tm="0">
                                          <p:val>
                                            <p:fltVal val="0"/>
                                          </p:val>
                                        </p:tav>
                                        <p:tav tm="100000">
                                          <p:val>
                                            <p:strVal val="#ppt_w"/>
                                          </p:val>
                                        </p:tav>
                                      </p:tavLst>
                                    </p:anim>
                                    <p:anim calcmode="lin" valueType="num">
                                      <p:cBhvr>
                                        <p:cTn id="8" dur="1000" fill="hold"/>
                                        <p:tgtEl>
                                          <p:spTgt spid="81"/>
                                        </p:tgtEl>
                                        <p:attrNameLst>
                                          <p:attrName>ppt_h</p:attrName>
                                        </p:attrNameLst>
                                      </p:cBhvr>
                                      <p:tavLst>
                                        <p:tav tm="0">
                                          <p:val>
                                            <p:fltVal val="0"/>
                                          </p:val>
                                        </p:tav>
                                        <p:tav tm="100000">
                                          <p:val>
                                            <p:strVal val="#ppt_h"/>
                                          </p:val>
                                        </p:tav>
                                      </p:tavLst>
                                    </p:anim>
                                    <p:anim calcmode="lin" valueType="num">
                                      <p:cBhvr>
                                        <p:cTn id="9" dur="1000" fill="hold"/>
                                        <p:tgtEl>
                                          <p:spTgt spid="81"/>
                                        </p:tgtEl>
                                        <p:attrNameLst>
                                          <p:attrName>style.rotation</p:attrName>
                                        </p:attrNameLst>
                                      </p:cBhvr>
                                      <p:tavLst>
                                        <p:tav tm="0">
                                          <p:val>
                                            <p:fltVal val="90"/>
                                          </p:val>
                                        </p:tav>
                                        <p:tav tm="100000">
                                          <p:val>
                                            <p:fltVal val="0"/>
                                          </p:val>
                                        </p:tav>
                                      </p:tavLst>
                                    </p:anim>
                                    <p:animEffect transition="in" filter="fade">
                                      <p:cBhvr>
                                        <p:cTn id="10"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9" name="Oval 29"/>
          <p:cNvSpPr>
            <a:spLocks noChangeArrowheads="1"/>
          </p:cNvSpPr>
          <p:nvPr/>
        </p:nvSpPr>
        <p:spPr bwMode="auto">
          <a:xfrm rot="5400000">
            <a:off x="3463926" y="193676"/>
            <a:ext cx="1755775" cy="35020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rot="10800000" vert="eaVert" wrap="none" lIns="91436" tIns="45718" rIns="91436" bIns="45718" anchor="ctr"/>
          <a:lstStyle/>
          <a:p>
            <a:pPr algn="ctr" eaLnBrk="0" hangingPunct="0">
              <a:spcBef>
                <a:spcPct val="0"/>
              </a:spcBef>
              <a:buClrTx/>
              <a:buFontTx/>
              <a:buNone/>
            </a:pPr>
            <a:endParaRPr lang="en-US" dirty="0">
              <a:effectLst/>
              <a:latin typeface="Tahoma" pitchFamily="34" charset="0"/>
            </a:endParaRPr>
          </a:p>
        </p:txBody>
      </p:sp>
      <p:grpSp>
        <p:nvGrpSpPr>
          <p:cNvPr id="2" name="Group 37"/>
          <p:cNvGrpSpPr/>
          <p:nvPr/>
        </p:nvGrpSpPr>
        <p:grpSpPr>
          <a:xfrm>
            <a:off x="2667000" y="2681654"/>
            <a:ext cx="3276600" cy="1661746"/>
            <a:chOff x="2667000" y="2590800"/>
            <a:chExt cx="3276600" cy="1447800"/>
          </a:xfrm>
        </p:grpSpPr>
        <p:pic>
          <p:nvPicPr>
            <p:cNvPr id="39"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2667000" y="2590800"/>
              <a:ext cx="3276600" cy="1447800"/>
            </a:xfrm>
            <a:prstGeom prst="rect">
              <a:avLst/>
            </a:prstGeom>
            <a:noFill/>
          </p:spPr>
        </p:pic>
        <p:sp>
          <p:nvSpPr>
            <p:cNvPr id="40" name="Text Box 17"/>
            <p:cNvSpPr txBox="1">
              <a:spLocks noChangeArrowheads="1"/>
            </p:cNvSpPr>
            <p:nvPr/>
          </p:nvSpPr>
          <p:spPr bwMode="auto">
            <a:xfrm>
              <a:off x="3956326" y="3166650"/>
              <a:ext cx="615674"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smtClean="0">
                  <a:solidFill>
                    <a:schemeClr val="bg1"/>
                  </a:solidFill>
                  <a:latin typeface="Franklin Gothic Medium" pitchFamily="34" charset="0"/>
                </a:rPr>
                <a:t>WAN</a:t>
              </a:r>
              <a:endParaRPr lang="en-US" sz="1600" dirty="0">
                <a:solidFill>
                  <a:schemeClr val="bg1"/>
                </a:solidFill>
                <a:latin typeface="Franklin Gothic Medium" pitchFamily="34" charset="0"/>
              </a:endParaRPr>
            </a:p>
          </p:txBody>
        </p:sp>
      </p:grpSp>
      <p:sp>
        <p:nvSpPr>
          <p:cNvPr id="778259" name="Oval 19"/>
          <p:cNvSpPr>
            <a:spLocks noChangeArrowheads="1"/>
          </p:cNvSpPr>
          <p:nvPr/>
        </p:nvSpPr>
        <p:spPr bwMode="auto">
          <a:xfrm>
            <a:off x="5565776" y="3130550"/>
            <a:ext cx="2130425" cy="35750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778243" name="Line 3"/>
          <p:cNvSpPr>
            <a:spLocks noChangeShapeType="1"/>
          </p:cNvSpPr>
          <p:nvPr/>
        </p:nvSpPr>
        <p:spPr bwMode="auto">
          <a:xfrm>
            <a:off x="6606310" y="5265497"/>
            <a:ext cx="0" cy="3048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46" name="Oval 6"/>
          <p:cNvSpPr>
            <a:spLocks noChangeArrowheads="1"/>
          </p:cNvSpPr>
          <p:nvPr/>
        </p:nvSpPr>
        <p:spPr bwMode="auto">
          <a:xfrm>
            <a:off x="990600" y="3200400"/>
            <a:ext cx="2057400" cy="3505200"/>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dirty="0">
              <a:gradFill>
                <a:gsLst>
                  <a:gs pos="0">
                    <a:srgbClr val="FFFFFF"/>
                  </a:gs>
                  <a:gs pos="100000">
                    <a:srgbClr val="FFFFFF"/>
                  </a:gs>
                </a:gsLst>
                <a:lin ang="5400000" scaled="0"/>
              </a:gradFill>
            </a:endParaRPr>
          </a:p>
        </p:txBody>
      </p:sp>
      <p:sp>
        <p:nvSpPr>
          <p:cNvPr id="778247" name="Line 7"/>
          <p:cNvSpPr>
            <a:spLocks noChangeShapeType="1"/>
          </p:cNvSpPr>
          <p:nvPr/>
        </p:nvSpPr>
        <p:spPr bwMode="auto">
          <a:xfrm>
            <a:off x="1676400" y="4419600"/>
            <a:ext cx="304800" cy="533400"/>
          </a:xfrm>
          <a:prstGeom prst="line">
            <a:avLst/>
          </a:prstGeom>
          <a:noFill/>
          <a:ln w="28575">
            <a:solidFill>
              <a:schemeClr val="accent6"/>
            </a:solidFill>
            <a:round/>
            <a:headEnd/>
            <a:tailEnd/>
          </a:ln>
          <a:effectLst/>
        </p:spPr>
        <p:txBody>
          <a:bodyPr wrap="none"/>
          <a:lstStyle/>
          <a:p>
            <a:endParaRPr lang="en-US" dirty="0"/>
          </a:p>
        </p:txBody>
      </p:sp>
      <p:sp>
        <p:nvSpPr>
          <p:cNvPr id="778248" name="Line 8"/>
          <p:cNvSpPr>
            <a:spLocks noChangeShapeType="1"/>
          </p:cNvSpPr>
          <p:nvPr/>
        </p:nvSpPr>
        <p:spPr bwMode="auto">
          <a:xfrm>
            <a:off x="2035175" y="5257800"/>
            <a:ext cx="0" cy="304800"/>
          </a:xfrm>
          <a:prstGeom prst="line">
            <a:avLst/>
          </a:prstGeom>
          <a:noFill/>
          <a:ln w="28575">
            <a:solidFill>
              <a:schemeClr val="accent6"/>
            </a:solidFill>
            <a:round/>
            <a:headEnd/>
            <a:tailEnd/>
          </a:ln>
          <a:effectLst/>
        </p:spPr>
        <p:txBody>
          <a:bodyPr wrap="none"/>
          <a:lstStyle/>
          <a:p>
            <a:endParaRPr lang="en-US" dirty="0"/>
          </a:p>
        </p:txBody>
      </p:sp>
      <p:sp>
        <p:nvSpPr>
          <p:cNvPr id="778249" name="Rectangle 9"/>
          <p:cNvSpPr>
            <a:spLocks noChangeArrowheads="1"/>
          </p:cNvSpPr>
          <p:nvPr/>
        </p:nvSpPr>
        <p:spPr bwMode="auto">
          <a:xfrm>
            <a:off x="1363663" y="5526088"/>
            <a:ext cx="1371600" cy="673100"/>
          </a:xfrm>
          <a:prstGeom prst="rect">
            <a:avLst/>
          </a:prstGeom>
          <a:solidFill>
            <a:schemeClr val="bg2">
              <a:alpha val="39999"/>
            </a:schemeClr>
          </a:solidFill>
          <a:ln w="6350">
            <a:solidFill>
              <a:schemeClr val="accent6"/>
            </a:solidFill>
            <a:miter lim="800000"/>
            <a:headEnd/>
            <a:tailEnd/>
          </a:ln>
          <a:effectLst/>
        </p:spPr>
        <p:txBody>
          <a:bodyPr wrap="none" anchor="ctr"/>
          <a:lstStyle/>
          <a:p>
            <a:endParaRPr lang="en-US" dirty="0"/>
          </a:p>
        </p:txBody>
      </p:sp>
      <p:pic>
        <p:nvPicPr>
          <p:cNvPr id="778250" name="Picture 10" descr="Database blue"/>
          <p:cNvPicPr>
            <a:picLocks noChangeAspect="1" noChangeArrowheads="1"/>
          </p:cNvPicPr>
          <p:nvPr/>
        </p:nvPicPr>
        <p:blipFill>
          <a:blip r:embed="rId5" cstate="print"/>
          <a:srcRect/>
          <a:stretch>
            <a:fillRect/>
          </a:stretch>
        </p:blipFill>
        <p:spPr bwMode="auto">
          <a:xfrm>
            <a:off x="1828800" y="5562600"/>
            <a:ext cx="446088" cy="571500"/>
          </a:xfrm>
          <a:prstGeom prst="rect">
            <a:avLst/>
          </a:prstGeom>
          <a:noFill/>
        </p:spPr>
      </p:pic>
      <p:sp>
        <p:nvSpPr>
          <p:cNvPr id="778251" name="Line 11"/>
          <p:cNvSpPr>
            <a:spLocks noChangeShapeType="1"/>
          </p:cNvSpPr>
          <p:nvPr/>
        </p:nvSpPr>
        <p:spPr bwMode="auto">
          <a:xfrm flipH="1">
            <a:off x="2057400" y="4419600"/>
            <a:ext cx="381000" cy="533400"/>
          </a:xfrm>
          <a:prstGeom prst="line">
            <a:avLst/>
          </a:prstGeom>
          <a:noFill/>
          <a:ln w="28575">
            <a:solidFill>
              <a:schemeClr val="accent6"/>
            </a:solidFill>
            <a:round/>
            <a:headEnd/>
            <a:tailEnd/>
          </a:ln>
          <a:effectLst/>
        </p:spPr>
        <p:txBody>
          <a:bodyPr wrap="none"/>
          <a:lstStyle/>
          <a:p>
            <a:endParaRPr lang="en-US" dirty="0"/>
          </a:p>
        </p:txBody>
      </p:sp>
      <p:sp>
        <p:nvSpPr>
          <p:cNvPr id="778257" name="Text Box 17"/>
          <p:cNvSpPr txBox="1">
            <a:spLocks noChangeArrowheads="1"/>
          </p:cNvSpPr>
          <p:nvPr/>
        </p:nvSpPr>
        <p:spPr bwMode="auto">
          <a:xfrm>
            <a:off x="1676400" y="3276600"/>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778260" name="Rectangle 20"/>
          <p:cNvSpPr>
            <a:spLocks noChangeArrowheads="1"/>
          </p:cNvSpPr>
          <p:nvPr/>
        </p:nvSpPr>
        <p:spPr bwMode="auto">
          <a:xfrm>
            <a:off x="5935663" y="5526088"/>
            <a:ext cx="1371600" cy="673100"/>
          </a:xfrm>
          <a:prstGeom prst="rect">
            <a:avLst/>
          </a:prstGeom>
          <a:solidFill>
            <a:schemeClr val="bg2">
              <a:alpha val="39999"/>
            </a:schemeClr>
          </a:solidFill>
          <a:ln w="6350">
            <a:solidFill>
              <a:schemeClr val="accent6"/>
            </a:solidFill>
            <a:miter lim="800000"/>
            <a:headEnd/>
            <a:tailEnd/>
          </a:ln>
          <a:effectLst/>
        </p:spPr>
        <p:txBody>
          <a:bodyPr wrap="none" lIns="91436" tIns="45718" rIns="91436" bIns="45718" anchor="ctr"/>
          <a:lstStyle/>
          <a:p>
            <a:endParaRPr lang="en-US" dirty="0"/>
          </a:p>
        </p:txBody>
      </p:sp>
      <p:pic>
        <p:nvPicPr>
          <p:cNvPr id="778261" name="Picture 21" descr="Database blue"/>
          <p:cNvPicPr>
            <a:picLocks noChangeAspect="1" noChangeArrowheads="1"/>
          </p:cNvPicPr>
          <p:nvPr/>
        </p:nvPicPr>
        <p:blipFill>
          <a:blip r:embed="rId5" cstate="print"/>
          <a:srcRect/>
          <a:stretch>
            <a:fillRect/>
          </a:stretch>
        </p:blipFill>
        <p:spPr bwMode="auto">
          <a:xfrm>
            <a:off x="6400800" y="5562600"/>
            <a:ext cx="446088" cy="571500"/>
          </a:xfrm>
          <a:prstGeom prst="rect">
            <a:avLst/>
          </a:prstGeom>
          <a:noFill/>
        </p:spPr>
      </p:pic>
      <p:sp>
        <p:nvSpPr>
          <p:cNvPr id="778262" name="Line 22"/>
          <p:cNvSpPr>
            <a:spLocks noChangeShapeType="1"/>
          </p:cNvSpPr>
          <p:nvPr/>
        </p:nvSpPr>
        <p:spPr bwMode="auto">
          <a:xfrm flipH="1">
            <a:off x="6705600" y="4419600"/>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63" name="Line 23"/>
          <p:cNvSpPr>
            <a:spLocks noChangeShapeType="1"/>
          </p:cNvSpPr>
          <p:nvPr/>
        </p:nvSpPr>
        <p:spPr bwMode="auto">
          <a:xfrm>
            <a:off x="6248400" y="4419600"/>
            <a:ext cx="304800" cy="533400"/>
          </a:xfrm>
          <a:prstGeom prst="line">
            <a:avLst/>
          </a:prstGeom>
          <a:noFill/>
          <a:ln w="28575">
            <a:solidFill>
              <a:schemeClr val="accent6"/>
            </a:solidFill>
            <a:round/>
            <a:headEnd/>
            <a:tailEnd/>
          </a:ln>
          <a:effectLst/>
        </p:spPr>
        <p:txBody>
          <a:bodyPr wrap="none" lIns="91436" tIns="45718" rIns="91436" bIns="45718"/>
          <a:lstStyle/>
          <a:p>
            <a:endParaRPr lang="en-US" dirty="0"/>
          </a:p>
        </p:txBody>
      </p:sp>
      <p:sp>
        <p:nvSpPr>
          <p:cNvPr id="778267" name="Text Box 27"/>
          <p:cNvSpPr txBox="1">
            <a:spLocks noChangeArrowheads="1"/>
          </p:cNvSpPr>
          <p:nvPr/>
        </p:nvSpPr>
        <p:spPr bwMode="auto">
          <a:xfrm>
            <a:off x="6246813" y="3276600"/>
            <a:ext cx="69532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778271" name="Text Box 31"/>
          <p:cNvSpPr txBox="1">
            <a:spLocks noChangeArrowheads="1"/>
          </p:cNvSpPr>
          <p:nvPr/>
        </p:nvSpPr>
        <p:spPr bwMode="auto">
          <a:xfrm>
            <a:off x="3962401" y="1143000"/>
            <a:ext cx="688975"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C</a:t>
            </a:r>
          </a:p>
        </p:txBody>
      </p:sp>
      <p:sp>
        <p:nvSpPr>
          <p:cNvPr id="77" name="TextBox 76"/>
          <p:cNvSpPr txBox="1"/>
          <p:nvPr/>
        </p:nvSpPr>
        <p:spPr>
          <a:xfrm>
            <a:off x="30018" y="2196410"/>
            <a:ext cx="2332182" cy="1384990"/>
          </a:xfrm>
          <a:prstGeom prst="rect">
            <a:avLst/>
          </a:prstGeom>
        </p:spPr>
        <p:txBody>
          <a:bodyPr wrap="square" lIns="76197" tIns="38098" rIns="76197" bIns="38098" rtlCol="0">
            <a:spAutoFit/>
          </a:bodyPr>
          <a:lstStyle/>
          <a:p>
            <a:pPr>
              <a:buNone/>
            </a:pPr>
            <a:r>
              <a:rPr lang="en-US" sz="1700" dirty="0" smtClean="0"/>
              <a:t>Complete resiliency and automatic recovery from the loss of connection between sites</a:t>
            </a:r>
          </a:p>
        </p:txBody>
      </p:sp>
      <p:graphicFrame>
        <p:nvGraphicFramePr>
          <p:cNvPr id="104456" name="Object 8"/>
          <p:cNvGraphicFramePr>
            <a:graphicFrameLocks noChangeAspect="1"/>
          </p:cNvGraphicFramePr>
          <p:nvPr/>
        </p:nvGraphicFramePr>
        <p:xfrm>
          <a:off x="2551921" y="3748795"/>
          <a:ext cx="1334279" cy="126577"/>
        </p:xfrm>
        <a:graphic>
          <a:graphicData uri="http://schemas.openxmlformats.org/presentationml/2006/ole">
            <p:oleObj spid="_x0000_s9218" name="Visio" r:id="rId6" imgW="2134743" imgH="251968" progId="">
              <p:embed/>
            </p:oleObj>
          </a:graphicData>
        </a:graphic>
      </p:graphicFrame>
      <p:graphicFrame>
        <p:nvGraphicFramePr>
          <p:cNvPr id="104457" name="Object 9"/>
          <p:cNvGraphicFramePr>
            <a:graphicFrameLocks noChangeAspect="1"/>
          </p:cNvGraphicFramePr>
          <p:nvPr/>
        </p:nvGraphicFramePr>
        <p:xfrm>
          <a:off x="4876800" y="3807960"/>
          <a:ext cx="1335087" cy="127000"/>
        </p:xfrm>
        <a:graphic>
          <a:graphicData uri="http://schemas.openxmlformats.org/presentationml/2006/ole">
            <p:oleObj spid="_x0000_s9219" name="Visio" r:id="rId7" imgW="2134743" imgH="251968" progId="">
              <p:embed/>
            </p:oleObj>
          </a:graphicData>
        </a:graphic>
      </p:graphicFrame>
      <p:sp>
        <p:nvSpPr>
          <p:cNvPr id="78" name="Text Box 11"/>
          <p:cNvSpPr txBox="1">
            <a:spLocks noChangeArrowheads="1"/>
          </p:cNvSpPr>
          <p:nvPr/>
        </p:nvSpPr>
        <p:spPr bwMode="auto">
          <a:xfrm>
            <a:off x="3589908" y="5292793"/>
            <a:ext cx="1750751" cy="523216"/>
          </a:xfrm>
          <a:prstGeom prst="rect">
            <a:avLst/>
          </a:prstGeom>
          <a:noFill/>
          <a:ln w="9525">
            <a:noFill/>
            <a:miter lim="800000"/>
            <a:headEnd/>
            <a:tailEnd/>
          </a:ln>
          <a:effectLst/>
        </p:spPr>
        <p:txBody>
          <a:bodyPr wrap="square" lIns="91436" tIns="45718" rIns="91436" bIns="45718">
            <a:spAutoFit/>
          </a:bodyPr>
          <a:lstStyle/>
          <a:p>
            <a:pPr algn="ctr">
              <a:spcBef>
                <a:spcPct val="0"/>
              </a:spcBef>
              <a:buNone/>
            </a:pPr>
            <a:r>
              <a:rPr lang="en-US" sz="1400" b="1" dirty="0">
                <a:effectLst>
                  <a:outerShdw blurRad="38100" dist="38100" dir="2700000" algn="tl">
                    <a:srgbClr val="000000">
                      <a:alpha val="43137"/>
                    </a:srgbClr>
                  </a:outerShdw>
                </a:effectLst>
              </a:rPr>
              <a:t>Replicated </a:t>
            </a:r>
            <a:r>
              <a:rPr lang="en-US" sz="1400" b="1" dirty="0" smtClean="0">
                <a:effectLst>
                  <a:outerShdw blurRad="38100" dist="38100" dir="2700000" algn="tl">
                    <a:srgbClr val="000000">
                      <a:alpha val="43137"/>
                    </a:srgbClr>
                  </a:outerShdw>
                </a:effectLst>
              </a:rPr>
              <a:t>Storage</a:t>
            </a:r>
            <a:endParaRPr lang="en-US" sz="1400" b="1" dirty="0">
              <a:effectLst>
                <a:outerShdw blurRad="38100" dist="38100" dir="2700000" algn="tl">
                  <a:srgbClr val="000000">
                    <a:alpha val="43137"/>
                  </a:srgbClr>
                </a:outerShdw>
              </a:effectLst>
            </a:endParaRPr>
          </a:p>
        </p:txBody>
      </p:sp>
      <p:sp>
        <p:nvSpPr>
          <p:cNvPr id="84" name="Right Arrow 83"/>
          <p:cNvSpPr/>
          <p:nvPr/>
        </p:nvSpPr>
        <p:spPr bwMode="auto">
          <a:xfrm>
            <a:off x="2317897" y="5748772"/>
            <a:ext cx="4061638" cy="226725"/>
          </a:xfrm>
          <a:prstGeom prst="rightArrow">
            <a:avLst/>
          </a:prstGeom>
          <a:solidFill>
            <a:srgbClr val="FFFF00"/>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pic>
        <p:nvPicPr>
          <p:cNvPr id="86" name="Picture 4" descr="C:\Documents and Settings\Pennie\My Documents\TechEd2008\SVR361\serverglass.png"/>
          <p:cNvPicPr>
            <a:picLocks noChangeAspect="1" noChangeArrowheads="1"/>
          </p:cNvPicPr>
          <p:nvPr/>
        </p:nvPicPr>
        <p:blipFill>
          <a:blip r:embed="rId8"/>
          <a:srcRect/>
          <a:stretch>
            <a:fillRect/>
          </a:stretch>
        </p:blipFill>
        <p:spPr bwMode="auto">
          <a:xfrm>
            <a:off x="3934733" y="1446027"/>
            <a:ext cx="750105" cy="1193505"/>
          </a:xfrm>
          <a:prstGeom prst="rect">
            <a:avLst/>
          </a:prstGeom>
          <a:noFill/>
        </p:spPr>
      </p:pic>
      <p:pic>
        <p:nvPicPr>
          <p:cNvPr id="83" name="Picture 76" descr="stop No"/>
          <p:cNvPicPr>
            <a:picLocks noChangeAspect="1" noChangeArrowheads="1"/>
          </p:cNvPicPr>
          <p:nvPr/>
        </p:nvPicPr>
        <p:blipFill>
          <a:blip r:embed="rId9"/>
          <a:srcRect/>
          <a:stretch>
            <a:fillRect/>
          </a:stretch>
        </p:blipFill>
        <p:spPr bwMode="auto">
          <a:xfrm>
            <a:off x="3200400" y="3124200"/>
            <a:ext cx="2381250" cy="2381249"/>
          </a:xfrm>
          <a:prstGeom prst="rect">
            <a:avLst/>
          </a:prstGeom>
          <a:noFill/>
        </p:spPr>
      </p:pic>
      <p:grpSp>
        <p:nvGrpSpPr>
          <p:cNvPr id="3" name="Group 57"/>
          <p:cNvGrpSpPr/>
          <p:nvPr/>
        </p:nvGrpSpPr>
        <p:grpSpPr>
          <a:xfrm>
            <a:off x="1447800" y="4800600"/>
            <a:ext cx="1143000" cy="685799"/>
            <a:chOff x="6296149" y="4859530"/>
            <a:chExt cx="1612817" cy="910638"/>
          </a:xfrm>
        </p:grpSpPr>
        <p:pic>
          <p:nvPicPr>
            <p:cNvPr id="42" name="Picture 10" descr="C:\Documents and Settings\Pennie\My Documents\ACERDATA (D)\Pennie's documents\MS Image\Shapes and Graphics\Internet Cloud\cloud 1.png"/>
            <p:cNvPicPr>
              <a:picLocks noChangeAspect="1" noChangeArrowheads="1"/>
            </p:cNvPicPr>
            <p:nvPr/>
          </p:nvPicPr>
          <p:blipFill>
            <a:blip r:embed="rId10"/>
            <a:srcRect/>
            <a:stretch>
              <a:fillRect/>
            </a:stretch>
          </p:blipFill>
          <p:spPr bwMode="auto">
            <a:xfrm>
              <a:off x="6296149" y="4859530"/>
              <a:ext cx="1612817" cy="910638"/>
            </a:xfrm>
            <a:prstGeom prst="rect">
              <a:avLst/>
            </a:prstGeom>
            <a:noFill/>
          </p:spPr>
        </p:pic>
        <p:sp>
          <p:nvSpPr>
            <p:cNvPr id="43" name="TextBox 42"/>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4" name="Group 57"/>
          <p:cNvGrpSpPr/>
          <p:nvPr/>
        </p:nvGrpSpPr>
        <p:grpSpPr>
          <a:xfrm>
            <a:off x="6096000" y="4800600"/>
            <a:ext cx="1143000" cy="685799"/>
            <a:chOff x="6296149" y="4859530"/>
            <a:chExt cx="1612817" cy="910638"/>
          </a:xfrm>
        </p:grpSpPr>
        <p:pic>
          <p:nvPicPr>
            <p:cNvPr id="45" name="Picture 10" descr="C:\Documents and Settings\Pennie\My Documents\ACERDATA (D)\Pennie's documents\MS Image\Shapes and Graphics\Internet Cloud\cloud 1.png"/>
            <p:cNvPicPr>
              <a:picLocks noChangeAspect="1" noChangeArrowheads="1"/>
            </p:cNvPicPr>
            <p:nvPr/>
          </p:nvPicPr>
          <p:blipFill>
            <a:blip r:embed="rId10"/>
            <a:srcRect/>
            <a:stretch>
              <a:fillRect/>
            </a:stretch>
          </p:blipFill>
          <p:spPr bwMode="auto">
            <a:xfrm>
              <a:off x="6296149" y="4859530"/>
              <a:ext cx="1612817" cy="910638"/>
            </a:xfrm>
            <a:prstGeom prst="rect">
              <a:avLst/>
            </a:prstGeom>
            <a:noFill/>
          </p:spPr>
        </p:pic>
        <p:sp>
          <p:nvSpPr>
            <p:cNvPr id="46" name="TextBox 45"/>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53" name="Title 52"/>
          <p:cNvSpPr>
            <a:spLocks noGrp="1"/>
          </p:cNvSpPr>
          <p:nvPr>
            <p:ph type="title"/>
          </p:nvPr>
        </p:nvSpPr>
        <p:spPr>
          <a:xfrm>
            <a:off x="381000" y="228600"/>
            <a:ext cx="8382000" cy="664797"/>
          </a:xfrm>
        </p:spPr>
        <p:txBody>
          <a:bodyPr/>
          <a:lstStyle/>
          <a:p>
            <a:pPr lvl="0"/>
            <a:r>
              <a:rPr lang="en-US" spc="-100" dirty="0">
                <a:solidFill>
                  <a:schemeClr val="tx1"/>
                </a:solidFill>
                <a:latin typeface="Calibri" pitchFamily="34" charset="0"/>
              </a:rPr>
              <a:t>Multi-Site With File Share </a:t>
            </a:r>
            <a:r>
              <a:rPr lang="en-US" spc="-100" dirty="0" smtClean="0">
                <a:solidFill>
                  <a:schemeClr val="tx1"/>
                </a:solidFill>
                <a:latin typeface="Calibri" pitchFamily="34" charset="0"/>
              </a:rPr>
              <a:t>Witness</a:t>
            </a:r>
            <a:endParaRPr lang="en-US" dirty="0"/>
          </a:p>
        </p:txBody>
      </p:sp>
      <p:pic>
        <p:nvPicPr>
          <p:cNvPr id="49" name="Rectangle 24598" descr="Server"/>
          <p:cNvPicPr>
            <a:picLocks noChangeAspect="1" noChangeArrowheads="1"/>
          </p:cNvPicPr>
          <p:nvPr/>
        </p:nvPicPr>
        <p:blipFill>
          <a:blip r:embed="rId11" cstate="print"/>
          <a:srcRect/>
          <a:stretch>
            <a:fillRect/>
          </a:stretch>
        </p:blipFill>
        <p:spPr bwMode="auto">
          <a:xfrm>
            <a:off x="60198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0" name="Rectangle 24598" descr="Server"/>
          <p:cNvPicPr>
            <a:picLocks noChangeAspect="1" noChangeArrowheads="1"/>
          </p:cNvPicPr>
          <p:nvPr/>
        </p:nvPicPr>
        <p:blipFill>
          <a:blip r:embed="rId11" cstate="print"/>
          <a:srcRect/>
          <a:stretch>
            <a:fillRect/>
          </a:stretch>
        </p:blipFill>
        <p:spPr bwMode="auto">
          <a:xfrm>
            <a:off x="67056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1" name="Rectangle 24598" descr="Server"/>
          <p:cNvPicPr>
            <a:picLocks noChangeAspect="1" noChangeArrowheads="1"/>
          </p:cNvPicPr>
          <p:nvPr/>
        </p:nvPicPr>
        <p:blipFill>
          <a:blip r:embed="rId11" cstate="print"/>
          <a:srcRect/>
          <a:stretch>
            <a:fillRect/>
          </a:stretch>
        </p:blipFill>
        <p:spPr bwMode="auto">
          <a:xfrm>
            <a:off x="13716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2" name="Rectangle 24598" descr="Server"/>
          <p:cNvPicPr>
            <a:picLocks noChangeAspect="1" noChangeArrowheads="1"/>
          </p:cNvPicPr>
          <p:nvPr/>
        </p:nvPicPr>
        <p:blipFill>
          <a:blip r:embed="rId11" cstate="print"/>
          <a:srcRect/>
          <a:stretch>
            <a:fillRect/>
          </a:stretch>
        </p:blipFill>
        <p:spPr bwMode="auto">
          <a:xfrm>
            <a:off x="2057400" y="36576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7" name="AutoShape 78"/>
          <p:cNvSpPr>
            <a:spLocks noChangeArrowheads="1"/>
          </p:cNvSpPr>
          <p:nvPr/>
        </p:nvSpPr>
        <p:spPr bwMode="auto">
          <a:xfrm>
            <a:off x="609600" y="992187"/>
            <a:ext cx="3124200" cy="1217613"/>
          </a:xfrm>
          <a:prstGeom prst="wedgeEllipseCallout">
            <a:avLst>
              <a:gd name="adj1" fmla="val 8551"/>
              <a:gd name="adj2" fmla="val 136843"/>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a:solidFill>
                  <a:schemeClr val="bg1"/>
                </a:solidFill>
              </a:rPr>
              <a:t>Can I communicate with majority of </a:t>
            </a:r>
            <a:r>
              <a:rPr lang="en-US" sz="1400" b="1" dirty="0" smtClean="0">
                <a:solidFill>
                  <a:schemeClr val="bg1"/>
                </a:solidFill>
              </a:rPr>
              <a:t>the nodes (+FSW) in the cluster</a:t>
            </a:r>
            <a:r>
              <a:rPr lang="en-US" sz="1400" b="1" dirty="0">
                <a:solidFill>
                  <a:schemeClr val="bg1"/>
                </a:solidFill>
              </a:rPr>
              <a:t>?</a:t>
            </a:r>
          </a:p>
          <a:p>
            <a:pPr algn="ctr">
              <a:spcBef>
                <a:spcPct val="0"/>
              </a:spcBef>
              <a:buClrTx/>
              <a:buFontTx/>
              <a:buNone/>
            </a:pPr>
            <a:r>
              <a:rPr lang="en-US" sz="1400" b="1" dirty="0">
                <a:solidFill>
                  <a:schemeClr val="accent1">
                    <a:lumMod val="50000"/>
                  </a:schemeClr>
                </a:solidFill>
              </a:rPr>
              <a:t>Yes, then Stay Up</a:t>
            </a:r>
          </a:p>
        </p:txBody>
      </p:sp>
      <p:pic>
        <p:nvPicPr>
          <p:cNvPr id="54" name="Picture 80" descr="stop No"/>
          <p:cNvPicPr>
            <a:picLocks noChangeAspect="1" noChangeArrowheads="1"/>
          </p:cNvPicPr>
          <p:nvPr/>
        </p:nvPicPr>
        <p:blipFill>
          <a:blip r:embed="rId9"/>
          <a:srcRect/>
          <a:stretch>
            <a:fillRect/>
          </a:stretch>
        </p:blipFill>
        <p:spPr bwMode="auto">
          <a:xfrm>
            <a:off x="5867400" y="3738563"/>
            <a:ext cx="757237" cy="757237"/>
          </a:xfrm>
          <a:prstGeom prst="rect">
            <a:avLst/>
          </a:prstGeom>
          <a:noFill/>
        </p:spPr>
      </p:pic>
      <p:pic>
        <p:nvPicPr>
          <p:cNvPr id="55" name="Picture 81" descr="stop No"/>
          <p:cNvPicPr>
            <a:picLocks noChangeAspect="1" noChangeArrowheads="1"/>
          </p:cNvPicPr>
          <p:nvPr/>
        </p:nvPicPr>
        <p:blipFill>
          <a:blip r:embed="rId9"/>
          <a:srcRect/>
          <a:stretch>
            <a:fillRect/>
          </a:stretch>
        </p:blipFill>
        <p:spPr bwMode="auto">
          <a:xfrm>
            <a:off x="6615112" y="3738563"/>
            <a:ext cx="757238" cy="757237"/>
          </a:xfrm>
          <a:prstGeom prst="rect">
            <a:avLst/>
          </a:prstGeom>
          <a:noFill/>
        </p:spPr>
      </p:pic>
      <p:sp>
        <p:nvSpPr>
          <p:cNvPr id="80" name="Line Callout 1 (Border and Accent Bar) 79"/>
          <p:cNvSpPr/>
          <p:nvPr/>
        </p:nvSpPr>
        <p:spPr bwMode="auto">
          <a:xfrm>
            <a:off x="5918814" y="974395"/>
            <a:ext cx="1167786" cy="505155"/>
          </a:xfrm>
          <a:prstGeom prst="accentBorderCallout1">
            <a:avLst>
              <a:gd name="adj1" fmla="val 55975"/>
              <a:gd name="adj2" fmla="val -6310"/>
              <a:gd name="adj3" fmla="val 176204"/>
              <a:gd name="adj4" fmla="val -136677"/>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File Share Witness</a:t>
            </a:r>
          </a:p>
        </p:txBody>
      </p:sp>
      <p:sp>
        <p:nvSpPr>
          <p:cNvPr id="48" name="AutoShape 79"/>
          <p:cNvSpPr>
            <a:spLocks noChangeArrowheads="1"/>
          </p:cNvSpPr>
          <p:nvPr/>
        </p:nvSpPr>
        <p:spPr bwMode="auto">
          <a:xfrm>
            <a:off x="5715000" y="1371600"/>
            <a:ext cx="3349625" cy="1436688"/>
          </a:xfrm>
          <a:prstGeom prst="wedgeEllipseCallout">
            <a:avLst>
              <a:gd name="adj1" fmla="val -26676"/>
              <a:gd name="adj2" fmla="val 76852"/>
            </a:avLst>
          </a:prstGeom>
          <a:gradFill>
            <a:gsLst>
              <a:gs pos="0">
                <a:srgbClr val="5E9EFF"/>
              </a:gs>
              <a:gs pos="39999">
                <a:srgbClr val="85C2FF"/>
              </a:gs>
              <a:gs pos="70000">
                <a:srgbClr val="C4D6EB"/>
              </a:gs>
              <a:gs pos="100000">
                <a:srgbClr val="FFEBFA"/>
              </a:gs>
            </a:gsLst>
            <a:lin ang="16200000" scaled="0"/>
          </a:gradFill>
          <a:ln>
            <a:headEnd/>
            <a:tailEnd/>
          </a:ln>
        </p:spPr>
        <p:style>
          <a:lnRef idx="0">
            <a:schemeClr val="dk1"/>
          </a:lnRef>
          <a:fillRef idx="3">
            <a:schemeClr val="dk1"/>
          </a:fillRef>
          <a:effectRef idx="3">
            <a:schemeClr val="dk1"/>
          </a:effectRef>
          <a:fontRef idx="minor">
            <a:schemeClr val="lt1"/>
          </a:fontRef>
        </p:style>
        <p:txBody>
          <a:bodyPr lIns="91436" tIns="0" rIns="91436" bIns="0"/>
          <a:lstStyle/>
          <a:p>
            <a:pPr algn="ctr">
              <a:spcBef>
                <a:spcPct val="0"/>
              </a:spcBef>
              <a:buClrTx/>
              <a:buFontTx/>
              <a:buNone/>
            </a:pPr>
            <a:r>
              <a:rPr lang="en-US" sz="1400" b="1" dirty="0">
                <a:solidFill>
                  <a:schemeClr val="bg1"/>
                </a:solidFill>
              </a:rPr>
              <a:t>Can I communicate with majority of the nodes in the cluster?</a:t>
            </a:r>
          </a:p>
          <a:p>
            <a:pPr algn="ctr">
              <a:spcBef>
                <a:spcPct val="0"/>
              </a:spcBef>
              <a:buClrTx/>
              <a:buFontTx/>
              <a:buNone/>
            </a:pPr>
            <a:r>
              <a:rPr lang="en-US" sz="1400" b="1" dirty="0" smtClean="0">
                <a:solidFill>
                  <a:srgbClr val="FF3300"/>
                </a:solidFill>
              </a:rPr>
              <a:t>No (lock failed), </a:t>
            </a:r>
            <a:r>
              <a:rPr lang="en-US" sz="1400" b="1" dirty="0">
                <a:solidFill>
                  <a:srgbClr val="FF3300"/>
                </a:solidFill>
              </a:rPr>
              <a:t>drop out of Cluster Membership</a:t>
            </a:r>
          </a:p>
        </p:txBody>
      </p:sp>
      <p:graphicFrame>
        <p:nvGraphicFramePr>
          <p:cNvPr id="16393" name="Object 9"/>
          <p:cNvGraphicFramePr>
            <a:graphicFrameLocks noChangeAspect="1"/>
          </p:cNvGraphicFramePr>
          <p:nvPr/>
        </p:nvGraphicFramePr>
        <p:xfrm>
          <a:off x="5202237" y="1931987"/>
          <a:ext cx="1427163" cy="2259013"/>
        </p:xfrm>
        <a:graphic>
          <a:graphicData uri="http://schemas.openxmlformats.org/presentationml/2006/ole">
            <p:oleObj spid="_x0000_s9220" name="Visio" r:id="rId12" imgW="2139804" imgH="2965315" progId="">
              <p:embed/>
            </p:oleObj>
          </a:graphicData>
        </a:graphic>
      </p:graphicFrame>
      <p:graphicFrame>
        <p:nvGraphicFramePr>
          <p:cNvPr id="16394" name="Object 10"/>
          <p:cNvGraphicFramePr>
            <a:graphicFrameLocks noChangeAspect="1"/>
          </p:cNvGraphicFramePr>
          <p:nvPr/>
        </p:nvGraphicFramePr>
        <p:xfrm>
          <a:off x="2001838" y="1828800"/>
          <a:ext cx="1427162" cy="2259012"/>
        </p:xfrm>
        <a:graphic>
          <a:graphicData uri="http://schemas.openxmlformats.org/presentationml/2006/ole">
            <p:oleObj spid="_x0000_s9221" name="Visio" r:id="rId13" imgW="2139804" imgH="2965315" progId="">
              <p:embed/>
            </p:oleObj>
          </a:graphicData>
        </a:graphic>
      </p:graphicFrame>
      <p:sp>
        <p:nvSpPr>
          <p:cNvPr id="85" name="TextBox 84"/>
          <p:cNvSpPr txBox="1"/>
          <p:nvPr/>
        </p:nvSpPr>
        <p:spPr>
          <a:xfrm>
            <a:off x="4615013" y="2162973"/>
            <a:ext cx="1191474" cy="276995"/>
          </a:xfrm>
          <a:prstGeom prst="rect">
            <a:avLst/>
          </a:prstGeom>
        </p:spPr>
        <p:txBody>
          <a:bodyPr wrap="none" lIns="76197" tIns="38098" rIns="76197" bIns="38098" rtlCol="0">
            <a:spAutoFit/>
          </a:bodyPr>
          <a:lstStyle/>
          <a:p>
            <a:pPr>
              <a:buNone/>
            </a:pPr>
            <a:r>
              <a:rPr lang="en-US" sz="1300" b="1" dirty="0" smtClean="0"/>
              <a:t>\\Foo\Cluster1</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3"/>
                                        </p:tgtEl>
                                        <p:attrNameLst>
                                          <p:attrName>style.visibility</p:attrName>
                                        </p:attrNameLst>
                                      </p:cBhvr>
                                      <p:to>
                                        <p:strVal val="visible"/>
                                      </p:to>
                                    </p:set>
                                    <p:anim calcmode="lin" valueType="num">
                                      <p:cBhvr>
                                        <p:cTn id="7" dur="1000" fill="hold"/>
                                        <p:tgtEl>
                                          <p:spTgt spid="83"/>
                                        </p:tgtEl>
                                        <p:attrNameLst>
                                          <p:attrName>ppt_w</p:attrName>
                                        </p:attrNameLst>
                                      </p:cBhvr>
                                      <p:tavLst>
                                        <p:tav tm="0">
                                          <p:val>
                                            <p:fltVal val="0"/>
                                          </p:val>
                                        </p:tav>
                                        <p:tav tm="100000">
                                          <p:val>
                                            <p:strVal val="#ppt_w"/>
                                          </p:val>
                                        </p:tav>
                                      </p:tavLst>
                                    </p:anim>
                                    <p:anim calcmode="lin" valueType="num">
                                      <p:cBhvr>
                                        <p:cTn id="8" dur="1000" fill="hold"/>
                                        <p:tgtEl>
                                          <p:spTgt spid="83"/>
                                        </p:tgtEl>
                                        <p:attrNameLst>
                                          <p:attrName>ppt_h</p:attrName>
                                        </p:attrNameLst>
                                      </p:cBhvr>
                                      <p:tavLst>
                                        <p:tav tm="0">
                                          <p:val>
                                            <p:fltVal val="0"/>
                                          </p:val>
                                        </p:tav>
                                        <p:tav tm="100000">
                                          <p:val>
                                            <p:strVal val="#ppt_h"/>
                                          </p:val>
                                        </p:tav>
                                      </p:tavLst>
                                    </p:anim>
                                    <p:anim calcmode="lin" valueType="num">
                                      <p:cBhvr>
                                        <p:cTn id="9" dur="1000" fill="hold"/>
                                        <p:tgtEl>
                                          <p:spTgt spid="83"/>
                                        </p:tgtEl>
                                        <p:attrNameLst>
                                          <p:attrName>style.rotation</p:attrName>
                                        </p:attrNameLst>
                                      </p:cBhvr>
                                      <p:tavLst>
                                        <p:tav tm="0">
                                          <p:val>
                                            <p:fltVal val="90"/>
                                          </p:val>
                                        </p:tav>
                                        <p:tav tm="100000">
                                          <p:val>
                                            <p:fltVal val="0"/>
                                          </p:val>
                                        </p:tav>
                                      </p:tavLst>
                                    </p:anim>
                                    <p:animEffect transition="in" filter="fade">
                                      <p:cBhvr>
                                        <p:cTn id="10" dur="1000"/>
                                        <p:tgtEl>
                                          <p:spTgt spid="83"/>
                                        </p:tgtEl>
                                      </p:cBhvr>
                                    </p:animEffect>
                                  </p:childTnLst>
                                </p:cTn>
                              </p:par>
                              <p:par>
                                <p:cTn id="11" presetID="10" presetClass="exit" presetSubtype="0" fill="hold" grpId="0" nodeType="withEffect">
                                  <p:stCondLst>
                                    <p:cond delay="0"/>
                                  </p:stCondLst>
                                  <p:childTnLst>
                                    <p:animEffect transition="out" filter="fade">
                                      <p:cBhvr>
                                        <p:cTn id="12" dur="2000"/>
                                        <p:tgtEl>
                                          <p:spTgt spid="77"/>
                                        </p:tgtEl>
                                      </p:cBhvr>
                                    </p:animEffect>
                                    <p:set>
                                      <p:cBhvr>
                                        <p:cTn id="13" dur="1" fill="hold">
                                          <p:stCondLst>
                                            <p:cond delay="1999"/>
                                          </p:stCondLst>
                                        </p:cTn>
                                        <p:tgtEl>
                                          <p:spTgt spid="77"/>
                                        </p:tgtEl>
                                        <p:attrNameLst>
                                          <p:attrName>style.visibility</p:attrName>
                                        </p:attrNameLst>
                                      </p:cBhvr>
                                      <p:to>
                                        <p:strVal val="hidden"/>
                                      </p:to>
                                    </p:se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1000"/>
                                        <p:tgtEl>
                                          <p:spTgt spid="4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down)">
                                      <p:cBhvr>
                                        <p:cTn id="20" dur="10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54"/>
                                        </p:tgtEl>
                                        <p:attrNameLst>
                                          <p:attrName>style.visibility</p:attrName>
                                        </p:attrNameLst>
                                      </p:cBhvr>
                                      <p:to>
                                        <p:strVal val="visible"/>
                                      </p:to>
                                    </p:set>
                                    <p:anim calcmode="lin" valueType="num">
                                      <p:cBhvr>
                                        <p:cTn id="25" dur="1000" fill="hold"/>
                                        <p:tgtEl>
                                          <p:spTgt spid="54"/>
                                        </p:tgtEl>
                                        <p:attrNameLst>
                                          <p:attrName>ppt_w</p:attrName>
                                        </p:attrNameLst>
                                      </p:cBhvr>
                                      <p:tavLst>
                                        <p:tav tm="0">
                                          <p:val>
                                            <p:fltVal val="0"/>
                                          </p:val>
                                        </p:tav>
                                        <p:tav tm="100000">
                                          <p:val>
                                            <p:strVal val="#ppt_w"/>
                                          </p:val>
                                        </p:tav>
                                      </p:tavLst>
                                    </p:anim>
                                    <p:anim calcmode="lin" valueType="num">
                                      <p:cBhvr>
                                        <p:cTn id="26" dur="1000" fill="hold"/>
                                        <p:tgtEl>
                                          <p:spTgt spid="54"/>
                                        </p:tgtEl>
                                        <p:attrNameLst>
                                          <p:attrName>ppt_h</p:attrName>
                                        </p:attrNameLst>
                                      </p:cBhvr>
                                      <p:tavLst>
                                        <p:tav tm="0">
                                          <p:val>
                                            <p:fltVal val="0"/>
                                          </p:val>
                                        </p:tav>
                                        <p:tav tm="100000">
                                          <p:val>
                                            <p:strVal val="#ppt_h"/>
                                          </p:val>
                                        </p:tav>
                                      </p:tavLst>
                                    </p:anim>
                                    <p:anim calcmode="lin" valueType="num">
                                      <p:cBhvr>
                                        <p:cTn id="27" dur="1000" fill="hold"/>
                                        <p:tgtEl>
                                          <p:spTgt spid="54"/>
                                        </p:tgtEl>
                                        <p:attrNameLst>
                                          <p:attrName>style.rotation</p:attrName>
                                        </p:attrNameLst>
                                      </p:cBhvr>
                                      <p:tavLst>
                                        <p:tav tm="0">
                                          <p:val>
                                            <p:fltVal val="90"/>
                                          </p:val>
                                        </p:tav>
                                        <p:tav tm="100000">
                                          <p:val>
                                            <p:fltVal val="0"/>
                                          </p:val>
                                        </p:tav>
                                      </p:tavLst>
                                    </p:anim>
                                    <p:animEffect transition="in" filter="fade">
                                      <p:cBhvr>
                                        <p:cTn id="28" dur="1000"/>
                                        <p:tgtEl>
                                          <p:spTgt spid="54"/>
                                        </p:tgtEl>
                                      </p:cBhvr>
                                    </p:animEffect>
                                  </p:childTnLst>
                                </p:cTn>
                              </p:par>
                            </p:childTnLst>
                          </p:cTn>
                        </p:par>
                        <p:par>
                          <p:cTn id="29" fill="hold">
                            <p:stCondLst>
                              <p:cond delay="100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55"/>
                                        </p:tgtEl>
                                        <p:attrNameLst>
                                          <p:attrName>style.visibility</p:attrName>
                                        </p:attrNameLst>
                                      </p:cBhvr>
                                      <p:to>
                                        <p:strVal val="visible"/>
                                      </p:to>
                                    </p:set>
                                    <p:anim calcmode="lin" valueType="num">
                                      <p:cBhvr>
                                        <p:cTn id="32" dur="1000" fill="hold"/>
                                        <p:tgtEl>
                                          <p:spTgt spid="55"/>
                                        </p:tgtEl>
                                        <p:attrNameLst>
                                          <p:attrName>ppt_w</p:attrName>
                                        </p:attrNameLst>
                                      </p:cBhvr>
                                      <p:tavLst>
                                        <p:tav tm="0">
                                          <p:val>
                                            <p:fltVal val="0"/>
                                          </p:val>
                                        </p:tav>
                                        <p:tav tm="100000">
                                          <p:val>
                                            <p:strVal val="#ppt_w"/>
                                          </p:val>
                                        </p:tav>
                                      </p:tavLst>
                                    </p:anim>
                                    <p:anim calcmode="lin" valueType="num">
                                      <p:cBhvr>
                                        <p:cTn id="33" dur="1000" fill="hold"/>
                                        <p:tgtEl>
                                          <p:spTgt spid="55"/>
                                        </p:tgtEl>
                                        <p:attrNameLst>
                                          <p:attrName>ppt_h</p:attrName>
                                        </p:attrNameLst>
                                      </p:cBhvr>
                                      <p:tavLst>
                                        <p:tav tm="0">
                                          <p:val>
                                            <p:fltVal val="0"/>
                                          </p:val>
                                        </p:tav>
                                        <p:tav tm="100000">
                                          <p:val>
                                            <p:strVal val="#ppt_h"/>
                                          </p:val>
                                        </p:tav>
                                      </p:tavLst>
                                    </p:anim>
                                    <p:anim calcmode="lin" valueType="num">
                                      <p:cBhvr>
                                        <p:cTn id="34" dur="1000" fill="hold"/>
                                        <p:tgtEl>
                                          <p:spTgt spid="55"/>
                                        </p:tgtEl>
                                        <p:attrNameLst>
                                          <p:attrName>style.rotation</p:attrName>
                                        </p:attrNameLst>
                                      </p:cBhvr>
                                      <p:tavLst>
                                        <p:tav tm="0">
                                          <p:val>
                                            <p:fltVal val="90"/>
                                          </p:val>
                                        </p:tav>
                                        <p:tav tm="100000">
                                          <p:val>
                                            <p:fltVal val="0"/>
                                          </p:val>
                                        </p:tav>
                                      </p:tavLst>
                                    </p:anim>
                                    <p:animEffect transition="in" filter="fade">
                                      <p:cBhvr>
                                        <p:cTn id="35"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7" grpId="0" animBg="1"/>
      <p:bldP spid="4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FSW Considerations</a:t>
            </a:r>
            <a:endParaRPr lang="en-US" dirty="0"/>
          </a:p>
        </p:txBody>
      </p:sp>
      <p:sp>
        <p:nvSpPr>
          <p:cNvPr id="3" name="Content Placeholder 2"/>
          <p:cNvSpPr>
            <a:spLocks noGrp="1"/>
          </p:cNvSpPr>
          <p:nvPr>
            <p:ph idx="1"/>
          </p:nvPr>
        </p:nvSpPr>
        <p:spPr>
          <a:xfrm>
            <a:off x="381000" y="1412875"/>
            <a:ext cx="8382000" cy="3484031"/>
          </a:xfrm>
        </p:spPr>
        <p:txBody>
          <a:bodyPr/>
          <a:lstStyle/>
          <a:p>
            <a:pPr marL="406400" indent="-406400"/>
            <a:r>
              <a:rPr lang="en-US" sz="2800" dirty="0" smtClean="0"/>
              <a:t>Simple Windows File Server</a:t>
            </a:r>
          </a:p>
          <a:p>
            <a:pPr marL="406400" indent="-406400"/>
            <a:r>
              <a:rPr lang="en-US" sz="2800" dirty="0" smtClean="0"/>
              <a:t>Single file server can serve </a:t>
            </a:r>
            <a:br>
              <a:rPr lang="en-US" sz="2800" dirty="0" smtClean="0"/>
            </a:br>
            <a:r>
              <a:rPr lang="en-US" sz="2800" dirty="0" smtClean="0"/>
              <a:t>as a witness for multiple clusters </a:t>
            </a:r>
          </a:p>
          <a:p>
            <a:pPr marL="798513" lvl="1" indent="-392113"/>
            <a:r>
              <a:rPr lang="en-US" sz="2400" dirty="0" smtClean="0"/>
              <a:t>Each cluster requires it’s own share</a:t>
            </a:r>
          </a:p>
          <a:p>
            <a:pPr marL="798513" lvl="1" indent="-392113"/>
            <a:r>
              <a:rPr lang="en-US" sz="2400" dirty="0" smtClean="0"/>
              <a:t>Can be clustered in a second cluster</a:t>
            </a:r>
          </a:p>
          <a:p>
            <a:pPr marL="406400" indent="-406400"/>
            <a:r>
              <a:rPr lang="en-US" sz="2800" dirty="0" smtClean="0"/>
              <a:t>Recommended to be at 3</a:t>
            </a:r>
            <a:r>
              <a:rPr lang="en-US" sz="2800" baseline="30000" dirty="0" smtClean="0"/>
              <a:t>rd</a:t>
            </a:r>
            <a:r>
              <a:rPr lang="en-US" sz="2800" dirty="0" smtClean="0"/>
              <a:t> separate site so that there is no single point of failure</a:t>
            </a:r>
          </a:p>
          <a:p>
            <a:pPr marL="406400" indent="-406400"/>
            <a:endParaRPr lang="en-US" sz="2800" dirty="0" smtClean="0"/>
          </a:p>
          <a:p>
            <a:pPr marL="406400" indent="-406400"/>
            <a:r>
              <a:rPr lang="en-US" sz="2800" dirty="0" smtClean="0"/>
              <a:t>FSW can</a:t>
            </a:r>
            <a:r>
              <a:rPr lang="en-US" sz="2800" b="1" dirty="0" smtClean="0"/>
              <a:t>not</a:t>
            </a:r>
            <a:r>
              <a:rPr lang="en-US" sz="2800" dirty="0" smtClean="0"/>
              <a:t> be on a node in the same cluster</a:t>
            </a:r>
          </a:p>
        </p:txBody>
      </p:sp>
      <p:pic>
        <p:nvPicPr>
          <p:cNvPr id="45" name="Picture 4" descr="C:\Documents and Settings\Pennie\My Documents\TechEd2008\SVR361\serverglass.png"/>
          <p:cNvPicPr>
            <a:picLocks noChangeAspect="1" noChangeArrowheads="1"/>
          </p:cNvPicPr>
          <p:nvPr/>
        </p:nvPicPr>
        <p:blipFill>
          <a:blip r:embed="rId3"/>
          <a:srcRect/>
          <a:stretch>
            <a:fillRect/>
          </a:stretch>
        </p:blipFill>
        <p:spPr bwMode="auto">
          <a:xfrm>
            <a:off x="7131017" y="617220"/>
            <a:ext cx="1551664" cy="2468880"/>
          </a:xfrm>
          <a:prstGeom prst="rect">
            <a:avLst/>
          </a:prstGeom>
          <a:noFill/>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Quorum Model Summary</a:t>
            </a:r>
            <a:endParaRPr lang="en-US" dirty="0"/>
          </a:p>
        </p:txBody>
      </p:sp>
      <p:sp>
        <p:nvSpPr>
          <p:cNvPr id="3" name="Content Placeholder 2"/>
          <p:cNvSpPr>
            <a:spLocks noGrp="1"/>
          </p:cNvSpPr>
          <p:nvPr>
            <p:ph idx="1"/>
          </p:nvPr>
        </p:nvSpPr>
        <p:spPr/>
        <p:txBody>
          <a:bodyPr/>
          <a:lstStyle/>
          <a:p>
            <a:r>
              <a:rPr lang="en-US" sz="2800" dirty="0" smtClean="0"/>
              <a:t>No Majority: Disk Only</a:t>
            </a:r>
          </a:p>
          <a:p>
            <a:pPr lvl="1"/>
            <a:r>
              <a:rPr lang="en-US" sz="2400" dirty="0" smtClean="0"/>
              <a:t>Not Recommended</a:t>
            </a:r>
          </a:p>
          <a:p>
            <a:pPr lvl="1"/>
            <a:r>
              <a:rPr lang="en-US" sz="2400" dirty="0" smtClean="0"/>
              <a:t>Use as directed by vendor</a:t>
            </a:r>
          </a:p>
          <a:p>
            <a:r>
              <a:rPr lang="en-US" sz="2800" dirty="0" smtClean="0"/>
              <a:t>Node and Disk Majority</a:t>
            </a:r>
          </a:p>
          <a:p>
            <a:pPr lvl="1"/>
            <a:r>
              <a:rPr lang="en-US" sz="2400" dirty="0" smtClean="0"/>
              <a:t>Use as directed by vendor</a:t>
            </a:r>
            <a:endParaRPr lang="en-US" sz="2800" dirty="0" smtClean="0"/>
          </a:p>
          <a:p>
            <a:r>
              <a:rPr lang="en-US" sz="2800" dirty="0" smtClean="0"/>
              <a:t>Node Majority</a:t>
            </a:r>
          </a:p>
          <a:p>
            <a:pPr lvl="1"/>
            <a:r>
              <a:rPr lang="en-US" sz="2400" dirty="0" smtClean="0"/>
              <a:t>Odd number of nodes</a:t>
            </a:r>
          </a:p>
          <a:p>
            <a:pPr lvl="1"/>
            <a:r>
              <a:rPr lang="en-US" sz="2400" dirty="0" smtClean="0"/>
              <a:t>More nodes in primary site</a:t>
            </a:r>
          </a:p>
          <a:p>
            <a:r>
              <a:rPr lang="en-US" sz="2800" dirty="0" smtClean="0"/>
              <a:t>Node and File Share Majority</a:t>
            </a:r>
          </a:p>
          <a:p>
            <a:pPr lvl="1"/>
            <a:r>
              <a:rPr lang="en-US" sz="2400" dirty="0" smtClean="0"/>
              <a:t>Even number of nodes</a:t>
            </a:r>
          </a:p>
          <a:p>
            <a:pPr lvl="1"/>
            <a:r>
              <a:rPr lang="en-US" sz="2400" dirty="0" smtClean="0"/>
              <a:t>Best availability solution – FSW in 3rd site</a:t>
            </a:r>
          </a:p>
        </p:txBody>
      </p:sp>
      <p:pic>
        <p:nvPicPr>
          <p:cNvPr id="134145" name="Picture 1"/>
          <p:cNvPicPr>
            <a:picLocks noChangeAspect="1" noChangeArrowheads="1"/>
          </p:cNvPicPr>
          <p:nvPr/>
        </p:nvPicPr>
        <p:blipFill>
          <a:blip r:embed="rId3"/>
          <a:srcRect/>
          <a:stretch>
            <a:fillRect/>
          </a:stretch>
        </p:blipFill>
        <p:spPr bwMode="auto">
          <a:xfrm>
            <a:off x="4944147" y="1492830"/>
            <a:ext cx="4086558" cy="2845455"/>
          </a:xfrm>
          <a:prstGeom prst="rect">
            <a:avLst/>
          </a:prstGeom>
          <a:noFill/>
          <a:ln w="9525">
            <a:noFill/>
            <a:miter lim="800000"/>
            <a:headEnd/>
            <a:tailEnd/>
          </a:ln>
          <a:effectLst>
            <a:reflection blurRad="6350" stA="50000" endA="300" endPos="55500" dist="50800" dir="5400000" sy="-100000" algn="bl" rotWithShape="0"/>
          </a:effectLst>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ctangle 8192"/>
          <p:cNvPicPr>
            <a:picLocks noChangeAspect="1" noChangeArrowheads="1"/>
          </p:cNvPicPr>
          <p:nvPr/>
        </p:nvPicPr>
        <p:blipFill>
          <a:blip r:embed="rId3">
            <a:duotone>
              <a:prstClr val="black"/>
              <a:srgbClr val="D9C3A5">
                <a:tint val="50000"/>
                <a:satMod val="180000"/>
              </a:srgbClr>
            </a:duotone>
            <a:lum bright="-73000" contrast="-100000"/>
          </a:blip>
          <a:srcRect/>
          <a:stretch>
            <a:fillRect/>
          </a:stretch>
        </p:blipFill>
        <p:spPr bwMode="auto">
          <a:xfrm>
            <a:off x="0" y="1194605"/>
            <a:ext cx="9144000" cy="4657725"/>
          </a:xfrm>
          <a:prstGeom prst="rect">
            <a:avLst/>
          </a:prstGeom>
          <a:noFill/>
          <a:ln w="9525">
            <a:noFill/>
            <a:miter lim="800000"/>
            <a:headEnd/>
            <a:tailEnd/>
          </a:ln>
        </p:spPr>
      </p:pic>
      <p:sp>
        <p:nvSpPr>
          <p:cNvPr id="2" name="Title 1"/>
          <p:cNvSpPr>
            <a:spLocks noGrp="1"/>
          </p:cNvSpPr>
          <p:nvPr>
            <p:ph type="title"/>
          </p:nvPr>
        </p:nvSpPr>
        <p:spPr/>
        <p:txBody>
          <a:bodyPr/>
          <a:lstStyle/>
          <a:p>
            <a:r>
              <a:rPr b="1" smtClean="0"/>
              <a:t>Multi-Site Clustering</a:t>
            </a:r>
            <a:endParaRPr lang="en-US" b="1" dirty="0"/>
          </a:p>
        </p:txBody>
      </p:sp>
      <p:sp>
        <p:nvSpPr>
          <p:cNvPr id="3" name="Text Placeholder 2"/>
          <p:cNvSpPr>
            <a:spLocks noGrp="1"/>
          </p:cNvSpPr>
          <p:nvPr>
            <p:ph type="body" sz="quarter" idx="10"/>
          </p:nvPr>
        </p:nvSpPr>
        <p:spPr>
          <a:xfrm>
            <a:off x="381000" y="1401042"/>
            <a:ext cx="8382000" cy="3262432"/>
          </a:xfrm>
        </p:spPr>
        <p:txBody>
          <a:bodyPr/>
          <a:lstStyle/>
          <a:p>
            <a:r>
              <a:rPr lang="en-US" sz="4000" b="1" dirty="0" smtClean="0">
                <a:solidFill>
                  <a:schemeClr val="accent3"/>
                </a:solidFill>
              </a:rPr>
              <a:t>  </a:t>
            </a:r>
            <a:r>
              <a:rPr lang="en-US" sz="4000" b="1" dirty="0" smtClean="0"/>
              <a:t>Introduction</a:t>
            </a:r>
          </a:p>
          <a:p>
            <a:r>
              <a:rPr lang="en-US" sz="4000" b="1" dirty="0" smtClean="0"/>
              <a:t>  Networking</a:t>
            </a:r>
          </a:p>
          <a:p>
            <a:r>
              <a:rPr lang="en-US" sz="4000" b="1" dirty="0" smtClean="0"/>
              <a:t>  Storage</a:t>
            </a:r>
          </a:p>
          <a:p>
            <a:r>
              <a:rPr lang="en-US" sz="4000" b="1" dirty="0" smtClean="0"/>
              <a:t>  Quorum</a:t>
            </a:r>
          </a:p>
          <a:p>
            <a:r>
              <a:rPr lang="en-US" sz="4000" b="1" dirty="0" smtClean="0">
                <a:solidFill>
                  <a:srgbClr val="FFC000"/>
                </a:solidFill>
              </a:rPr>
              <a:t>  </a:t>
            </a:r>
            <a:r>
              <a:rPr lang="en-US" sz="4000" b="1" dirty="0" smtClean="0">
                <a:solidFill>
                  <a:schemeClr val="accent5"/>
                </a:solidFill>
              </a:rPr>
              <a:t>Workloads</a:t>
            </a:r>
          </a:p>
        </p:txBody>
      </p:sp>
      <p:pic>
        <p:nvPicPr>
          <p:cNvPr id="7" name="Picture 6" descr="WinSrv-Failover_h_rgb_r.png"/>
          <p:cNvPicPr>
            <a:picLocks noChangeAspect="1"/>
          </p:cNvPicPr>
          <p:nvPr/>
        </p:nvPicPr>
        <p:blipFill>
          <a:blip r:embed="rId4"/>
          <a:stretch>
            <a:fillRect/>
          </a:stretch>
        </p:blipFill>
        <p:spPr>
          <a:xfrm>
            <a:off x="5048829" y="5149773"/>
            <a:ext cx="4013394" cy="965330"/>
          </a:xfrm>
          <a:prstGeom prst="rect">
            <a:avLst/>
          </a:prstGeom>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Hyper-V in a Multi-Site Cluster</a:t>
            </a:r>
          </a:p>
        </p:txBody>
      </p:sp>
      <p:graphicFrame>
        <p:nvGraphicFramePr>
          <p:cNvPr id="5" name="Content Placeholder 4"/>
          <p:cNvGraphicFramePr>
            <a:graphicFrameLocks noGrp="1"/>
          </p:cNvGraphicFramePr>
          <p:nvPr>
            <p:ph idx="1"/>
          </p:nvPr>
        </p:nvGraphicFramePr>
        <p:xfrm>
          <a:off x="381000" y="1412875"/>
          <a:ext cx="8382000" cy="4450080"/>
        </p:xfrm>
        <a:graphic>
          <a:graphicData uri="http://schemas.openxmlformats.org/drawingml/2006/table">
            <a:tbl>
              <a:tblPr firstRow="1" bandRow="1">
                <a:tableStyleId>{0E3FDE45-AF77-4B5C-9715-49D594BDF05E}</a:tableStyleId>
              </a:tblPr>
              <a:tblGrid>
                <a:gridCol w="1905000"/>
                <a:gridCol w="6477000"/>
              </a:tblGrid>
              <a:tr h="370840">
                <a:tc>
                  <a:txBody>
                    <a:bodyPr/>
                    <a:lstStyle/>
                    <a:p>
                      <a:pPr algn="ctr"/>
                      <a:r>
                        <a:rPr lang="en-US" sz="2800" dirty="0" smtClean="0"/>
                        <a:t>Area</a:t>
                      </a:r>
                      <a:endParaRPr lang="en-US" sz="2800" dirty="0"/>
                    </a:p>
                  </a:txBody>
                  <a:tcPr/>
                </a:tc>
                <a:tc>
                  <a:txBody>
                    <a:bodyPr/>
                    <a:lstStyle/>
                    <a:p>
                      <a:pPr algn="ctr"/>
                      <a:r>
                        <a:rPr lang="en-US" sz="2800" dirty="0" smtClean="0"/>
                        <a:t>Considerations</a:t>
                      </a:r>
                      <a:endParaRPr lang="en-US" sz="2800" dirty="0"/>
                    </a:p>
                  </a:txBody>
                  <a:tcPr/>
                </a:tc>
              </a:tr>
              <a:tr h="370840">
                <a:tc>
                  <a:txBody>
                    <a:bodyPr/>
                    <a:lstStyle/>
                    <a:p>
                      <a:pPr algn="ctr"/>
                      <a:r>
                        <a:rPr lang="en-US" sz="2800" dirty="0" smtClean="0"/>
                        <a:t>Network</a:t>
                      </a:r>
                      <a:endParaRPr lang="en-US" sz="2800" dirty="0"/>
                    </a:p>
                  </a:txBody>
                  <a:tcPr/>
                </a:tc>
                <a:tc>
                  <a:txBody>
                    <a:bodyPr/>
                    <a:lstStyle/>
                    <a:p>
                      <a:pPr lvl="0" algn="l">
                        <a:buFontTx/>
                        <a:buChar char="-"/>
                      </a:pPr>
                      <a:r>
                        <a:rPr lang="en-US" sz="2800" dirty="0" smtClean="0"/>
                        <a:t>On cross-subnet failover, if guest is …</a:t>
                      </a:r>
                    </a:p>
                    <a:p>
                      <a:pPr lvl="1" algn="l">
                        <a:buFontTx/>
                        <a:buChar char="-"/>
                      </a:pPr>
                      <a:r>
                        <a:rPr lang="en-US" sz="2400" dirty="0" smtClean="0"/>
                        <a:t>DHCP, then IP updated automatically</a:t>
                      </a:r>
                    </a:p>
                    <a:p>
                      <a:pPr lvl="1" algn="l">
                        <a:buFontTx/>
                        <a:buChar char="-"/>
                      </a:pPr>
                      <a:r>
                        <a:rPr lang="en-US" sz="2400" dirty="0" smtClean="0"/>
                        <a:t>Statically configured IP, then</a:t>
                      </a:r>
                      <a:r>
                        <a:rPr lang="en-US" sz="2400" baseline="0" dirty="0" smtClean="0"/>
                        <a:t> admin needs to configure new IP</a:t>
                      </a:r>
                    </a:p>
                    <a:p>
                      <a:pPr marL="0" marR="0" lvl="0" indent="0" algn="l" defTabSz="914363" rtl="0" eaLnBrk="1" fontAlgn="auto" latinLnBrk="0" hangingPunct="1">
                        <a:lnSpc>
                          <a:spcPct val="100000"/>
                        </a:lnSpc>
                        <a:spcBef>
                          <a:spcPts val="0"/>
                        </a:spcBef>
                        <a:spcAft>
                          <a:spcPts val="0"/>
                        </a:spcAft>
                        <a:buClrTx/>
                        <a:buSzTx/>
                        <a:buFontTx/>
                        <a:buChar char="-"/>
                        <a:tabLst/>
                        <a:defRPr/>
                      </a:pPr>
                      <a:r>
                        <a:rPr lang="en-US" sz="2800" dirty="0" smtClean="0"/>
                        <a:t>Use VLAN preferred</a:t>
                      </a:r>
                      <a:r>
                        <a:rPr lang="en-US" sz="2800" baseline="0" dirty="0" smtClean="0"/>
                        <a:t> with </a:t>
                      </a:r>
                      <a:r>
                        <a:rPr lang="en-US" sz="2800" dirty="0" smtClean="0"/>
                        <a:t>live migration between sites</a:t>
                      </a:r>
                    </a:p>
                  </a:txBody>
                  <a:tcPr/>
                </a:tc>
              </a:tr>
              <a:tr h="370840">
                <a:tc>
                  <a:txBody>
                    <a:bodyPr/>
                    <a:lstStyle/>
                    <a:p>
                      <a:pPr algn="ctr"/>
                      <a:r>
                        <a:rPr lang="en-US" sz="2800" dirty="0" smtClean="0"/>
                        <a:t>Storage</a:t>
                      </a:r>
                      <a:endParaRPr lang="en-US" sz="2800" dirty="0"/>
                    </a:p>
                  </a:txBody>
                  <a:tcPr/>
                </a:tc>
                <a:tc>
                  <a:txBody>
                    <a:bodyPr/>
                    <a:lstStyle/>
                    <a:p>
                      <a:pPr algn="l"/>
                      <a:r>
                        <a:rPr lang="en-US" sz="2800" dirty="0" smtClean="0"/>
                        <a:t>-3</a:t>
                      </a:r>
                      <a:r>
                        <a:rPr lang="en-US" sz="2800" baseline="30000" dirty="0" smtClean="0"/>
                        <a:t>rd</a:t>
                      </a:r>
                      <a:r>
                        <a:rPr lang="en-US" sz="2800" dirty="0" smtClean="0"/>
                        <a:t> party replication solution required</a:t>
                      </a:r>
                    </a:p>
                    <a:p>
                      <a:pPr algn="l"/>
                      <a:r>
                        <a:rPr lang="en-US" sz="2800" dirty="0" smtClean="0"/>
                        <a:t>-Configuration with CSV</a:t>
                      </a:r>
                      <a:r>
                        <a:rPr lang="en-US" sz="2800" baseline="0" dirty="0" smtClean="0"/>
                        <a:t> </a:t>
                      </a:r>
                      <a:r>
                        <a:rPr lang="en-US" sz="1600" dirty="0" smtClean="0"/>
                        <a:t>(explained next)</a:t>
                      </a:r>
                      <a:endParaRPr lang="en-US" sz="2800" dirty="0"/>
                    </a:p>
                  </a:txBody>
                  <a:tcPr/>
                </a:tc>
              </a:tr>
              <a:tr h="37084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800" dirty="0" smtClean="0"/>
                        <a:t>Quorum</a:t>
                      </a:r>
                    </a:p>
                  </a:txBody>
                  <a:tcPr/>
                </a:tc>
                <a:tc>
                  <a:txBody>
                    <a:bodyPr/>
                    <a:lstStyle/>
                    <a:p>
                      <a:pPr algn="l"/>
                      <a:r>
                        <a:rPr lang="en-US" sz="2800" dirty="0" smtClean="0"/>
                        <a:t>-No special considerations</a:t>
                      </a:r>
                      <a:endParaRPr lang="en-US" sz="2800" dirty="0"/>
                    </a:p>
                  </a:txBody>
                  <a:tcPr/>
                </a:tc>
              </a:tr>
            </a:tbl>
          </a:graphicData>
        </a:graphic>
      </p:graphicFrame>
      <p:sp>
        <p:nvSpPr>
          <p:cNvPr id="4" name="TextBox 3"/>
          <p:cNvSpPr txBox="1"/>
          <p:nvPr/>
        </p:nvSpPr>
        <p:spPr>
          <a:xfrm>
            <a:off x="2209800" y="6047601"/>
            <a:ext cx="6150338" cy="276999"/>
          </a:xfrm>
          <a:prstGeom prst="rect">
            <a:avLst/>
          </a:prstGeom>
          <a:noFill/>
        </p:spPr>
        <p:txBody>
          <a:bodyPr wrap="none" lIns="0" tIns="0" rIns="0" bIns="0" rtlCol="0">
            <a:spAutoFit/>
          </a:bodyPr>
          <a:lstStyle/>
          <a:p>
            <a:r>
              <a:rPr lang="en-US" dirty="0" smtClean="0">
                <a:solidFill>
                  <a:srgbClr val="99CC99"/>
                </a:solidFill>
              </a:rPr>
              <a:t>Links: </a:t>
            </a:r>
            <a:r>
              <a:rPr lang="en-US" dirty="0" smtClean="0">
                <a:solidFill>
                  <a:schemeClr val="dk1"/>
                </a:solidFill>
                <a:hlinkClick r:id="rId3"/>
              </a:rPr>
              <a:t>http://technet.microsoft.com/en-us/library/dd197488.aspx</a:t>
            </a:r>
            <a:endParaRPr lang="en-US" dirty="0" smtClean="0">
              <a:solidFill>
                <a:schemeClr val="dk1"/>
              </a:solidFill>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4" name="Oval 6"/>
          <p:cNvSpPr>
            <a:spLocks noChangeArrowheads="1"/>
          </p:cNvSpPr>
          <p:nvPr/>
        </p:nvSpPr>
        <p:spPr bwMode="auto">
          <a:xfrm>
            <a:off x="1038225" y="2638425"/>
            <a:ext cx="2057400" cy="3505200"/>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0" hangingPunct="0">
              <a:spcBef>
                <a:spcPct val="0"/>
              </a:spcBef>
            </a:pPr>
            <a:endParaRPr lang="en-US">
              <a:latin typeface="Tahoma" pitchFamily="34" charset="0"/>
            </a:endParaRPr>
          </a:p>
        </p:txBody>
      </p:sp>
      <p:sp>
        <p:nvSpPr>
          <p:cNvPr id="780295" name="Line 7"/>
          <p:cNvSpPr>
            <a:spLocks noChangeShapeType="1"/>
          </p:cNvSpPr>
          <p:nvPr/>
        </p:nvSpPr>
        <p:spPr bwMode="auto">
          <a:xfrm>
            <a:off x="1724025" y="3857625"/>
            <a:ext cx="304800" cy="533400"/>
          </a:xfrm>
          <a:prstGeom prst="line">
            <a:avLst/>
          </a:prstGeom>
          <a:noFill/>
          <a:ln w="28575">
            <a:solidFill>
              <a:schemeClr val="accent6"/>
            </a:solidFill>
            <a:round/>
            <a:headEnd/>
            <a:tailEnd/>
          </a:ln>
          <a:effectLst/>
        </p:spPr>
        <p:txBody>
          <a:bodyPr wrap="none"/>
          <a:lstStyle/>
          <a:p>
            <a:endParaRPr lang="en-US"/>
          </a:p>
        </p:txBody>
      </p:sp>
      <p:sp>
        <p:nvSpPr>
          <p:cNvPr id="780296" name="Line 8"/>
          <p:cNvSpPr>
            <a:spLocks noChangeShapeType="1"/>
          </p:cNvSpPr>
          <p:nvPr/>
        </p:nvSpPr>
        <p:spPr bwMode="auto">
          <a:xfrm>
            <a:off x="2028825" y="4695825"/>
            <a:ext cx="0" cy="304800"/>
          </a:xfrm>
          <a:prstGeom prst="line">
            <a:avLst/>
          </a:prstGeom>
          <a:noFill/>
          <a:ln w="28575">
            <a:solidFill>
              <a:schemeClr val="accent6"/>
            </a:solidFill>
            <a:round/>
            <a:headEnd/>
            <a:tailEnd/>
          </a:ln>
          <a:effectLst/>
        </p:spPr>
        <p:txBody>
          <a:bodyPr wrap="none"/>
          <a:lstStyle/>
          <a:p>
            <a:endParaRPr lang="en-US"/>
          </a:p>
        </p:txBody>
      </p:sp>
      <p:sp>
        <p:nvSpPr>
          <p:cNvPr id="780299" name="Line 11"/>
          <p:cNvSpPr>
            <a:spLocks noChangeShapeType="1"/>
          </p:cNvSpPr>
          <p:nvPr/>
        </p:nvSpPr>
        <p:spPr bwMode="auto">
          <a:xfrm flipH="1">
            <a:off x="2105025" y="3857625"/>
            <a:ext cx="381000" cy="533400"/>
          </a:xfrm>
          <a:prstGeom prst="line">
            <a:avLst/>
          </a:prstGeom>
          <a:noFill/>
          <a:ln w="28575">
            <a:solidFill>
              <a:schemeClr val="accent6"/>
            </a:solidFill>
            <a:round/>
            <a:headEnd/>
            <a:tailEnd/>
          </a:ln>
          <a:effectLst/>
        </p:spPr>
        <p:txBody>
          <a:bodyPr wrap="none"/>
          <a:lstStyle/>
          <a:p>
            <a:endParaRPr lang="en-US"/>
          </a:p>
        </p:txBody>
      </p:sp>
      <p:sp>
        <p:nvSpPr>
          <p:cNvPr id="780305" name="Text Box 17"/>
          <p:cNvSpPr txBox="1">
            <a:spLocks noChangeArrowheads="1"/>
          </p:cNvSpPr>
          <p:nvPr/>
        </p:nvSpPr>
        <p:spPr bwMode="auto">
          <a:xfrm>
            <a:off x="1724025" y="2714625"/>
            <a:ext cx="696913" cy="338138"/>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780362" name="Rectangle 74"/>
          <p:cNvSpPr>
            <a:spLocks noChangeArrowheads="1"/>
          </p:cNvSpPr>
          <p:nvPr/>
        </p:nvSpPr>
        <p:spPr bwMode="auto">
          <a:xfrm>
            <a:off x="1409700" y="5000625"/>
            <a:ext cx="1295400" cy="658813"/>
          </a:xfrm>
          <a:prstGeom prst="rect">
            <a:avLst/>
          </a:prstGeom>
          <a:solidFill>
            <a:schemeClr val="accent1">
              <a:alpha val="39999"/>
            </a:schemeClr>
          </a:solidFill>
          <a:ln w="6350">
            <a:solidFill>
              <a:schemeClr val="accent6"/>
            </a:solidFill>
            <a:miter lim="800000"/>
            <a:headEnd/>
            <a:tailEnd/>
          </a:ln>
          <a:effectLst/>
        </p:spPr>
        <p:txBody>
          <a:bodyPr wrap="none" anchor="ctr"/>
          <a:lstStyle/>
          <a:p>
            <a:endParaRPr lang="en-US"/>
          </a:p>
        </p:txBody>
      </p:sp>
      <p:pic>
        <p:nvPicPr>
          <p:cNvPr id="780363" name="Picture 75" descr="database green"/>
          <p:cNvPicPr>
            <a:picLocks noChangeAspect="1" noChangeArrowheads="1"/>
          </p:cNvPicPr>
          <p:nvPr/>
        </p:nvPicPr>
        <p:blipFill>
          <a:blip r:embed="rId3" cstate="print"/>
          <a:srcRect/>
          <a:stretch>
            <a:fillRect/>
          </a:stretch>
        </p:blipFill>
        <p:spPr bwMode="auto">
          <a:xfrm>
            <a:off x="1785938" y="5051425"/>
            <a:ext cx="484188" cy="579438"/>
          </a:xfrm>
          <a:prstGeom prst="rect">
            <a:avLst/>
          </a:prstGeom>
          <a:noFill/>
        </p:spPr>
      </p:pic>
      <p:sp>
        <p:nvSpPr>
          <p:cNvPr id="780371" name="Text Box 83"/>
          <p:cNvSpPr txBox="1">
            <a:spLocks noChangeArrowheads="1"/>
          </p:cNvSpPr>
          <p:nvPr/>
        </p:nvSpPr>
        <p:spPr bwMode="auto">
          <a:xfrm>
            <a:off x="5599113" y="2608263"/>
            <a:ext cx="2490787" cy="701675"/>
          </a:xfrm>
          <a:prstGeom prst="rect">
            <a:avLst/>
          </a:prstGeom>
          <a:noFill/>
          <a:ln w="9525">
            <a:noFill/>
            <a:miter lim="800000"/>
            <a:headEnd/>
            <a:tailEnd/>
          </a:ln>
          <a:effectLst/>
        </p:spPr>
        <p:txBody>
          <a:bodyPr lIns="91436" tIns="45718" rIns="91436" bIns="45718">
            <a:spAutoFit/>
          </a:bodyPr>
          <a:lstStyle/>
          <a:p>
            <a:pPr algn="ctr">
              <a:spcBef>
                <a:spcPct val="0"/>
              </a:spcBef>
              <a:buClrTx/>
              <a:buFontTx/>
              <a:buNone/>
            </a:pPr>
            <a:r>
              <a:rPr lang="en-US" sz="2000" dirty="0">
                <a:solidFill>
                  <a:srgbClr val="99CC99"/>
                </a:solidFill>
                <a:effectLst>
                  <a:outerShdw blurRad="38100" dist="38100" dir="2700000" algn="tl">
                    <a:srgbClr val="000000"/>
                  </a:outerShdw>
                </a:effectLst>
              </a:rPr>
              <a:t>But what if there is a catastrophic event?</a:t>
            </a:r>
          </a:p>
        </p:txBody>
      </p:sp>
      <p:sp>
        <p:nvSpPr>
          <p:cNvPr id="780372" name="Rectangle 84"/>
          <p:cNvSpPr>
            <a:spLocks noChangeArrowheads="1"/>
          </p:cNvSpPr>
          <p:nvPr/>
        </p:nvSpPr>
        <p:spPr bwMode="auto">
          <a:xfrm>
            <a:off x="5599114" y="5807076"/>
            <a:ext cx="2265677" cy="338550"/>
          </a:xfrm>
          <a:prstGeom prst="rect">
            <a:avLst/>
          </a:prstGeom>
          <a:noFill/>
          <a:ln w="9525" algn="ctr">
            <a:noFill/>
            <a:miter lim="800000"/>
            <a:headEnd/>
            <a:tailEnd/>
          </a:ln>
          <a:effectLst/>
        </p:spPr>
        <p:txBody>
          <a:bodyPr wrap="none" lIns="91436" tIns="45718" rIns="91436" bIns="45718">
            <a:spAutoFit/>
          </a:bodyPr>
          <a:lstStyle/>
          <a:p>
            <a:pPr>
              <a:buFontTx/>
              <a:buNone/>
            </a:pPr>
            <a:r>
              <a:rPr lang="en-US" sz="1600" dirty="0" smtClean="0">
                <a:solidFill>
                  <a:srgbClr val="99CC99"/>
                </a:solidFill>
                <a:effectLst>
                  <a:outerShdw blurRad="38100" dist="38100" dir="2700000" algn="tl">
                    <a:srgbClr val="000000"/>
                  </a:outerShdw>
                </a:effectLst>
              </a:rPr>
              <a:t>Fire, flood, earthquake …</a:t>
            </a:r>
            <a:endParaRPr lang="en-US" sz="1600" dirty="0">
              <a:solidFill>
                <a:srgbClr val="99CC99"/>
              </a:solidFill>
              <a:effectLst>
                <a:outerShdw blurRad="38100" dist="38100" dir="2700000" algn="tl">
                  <a:srgbClr val="000000"/>
                </a:outerShdw>
              </a:effectLst>
            </a:endParaRPr>
          </a:p>
        </p:txBody>
      </p:sp>
      <p:pic>
        <p:nvPicPr>
          <p:cNvPr id="780377" name="Picture 89" descr="spori-fire-00"/>
          <p:cNvPicPr>
            <a:picLocks noChangeAspect="1" noChangeArrowheads="1"/>
          </p:cNvPicPr>
          <p:nvPr/>
        </p:nvPicPr>
        <p:blipFill>
          <a:blip r:embed="rId4"/>
          <a:srcRect/>
          <a:stretch>
            <a:fillRect/>
          </a:stretch>
        </p:blipFill>
        <p:spPr bwMode="auto">
          <a:xfrm>
            <a:off x="5151438" y="3422650"/>
            <a:ext cx="3363912" cy="2236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Line Callout 1 (Border and Accent Bar) 21"/>
          <p:cNvSpPr/>
          <p:nvPr/>
        </p:nvSpPr>
        <p:spPr bwMode="auto">
          <a:xfrm>
            <a:off x="3376158" y="2638425"/>
            <a:ext cx="1469746" cy="465838"/>
          </a:xfrm>
          <a:prstGeom prst="accentBorderCallout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Same Physical Location</a:t>
            </a:r>
          </a:p>
        </p:txBody>
      </p:sp>
      <p:grpSp>
        <p:nvGrpSpPr>
          <p:cNvPr id="2" name="Group 57"/>
          <p:cNvGrpSpPr/>
          <p:nvPr/>
        </p:nvGrpSpPr>
        <p:grpSpPr>
          <a:xfrm>
            <a:off x="1490135" y="4258733"/>
            <a:ext cx="1143000" cy="685799"/>
            <a:chOff x="6296149" y="4859530"/>
            <a:chExt cx="1612817" cy="910638"/>
          </a:xfrm>
        </p:grpSpPr>
        <p:pic>
          <p:nvPicPr>
            <p:cNvPr id="19" name="Picture 10" descr="C:\Documents and Settings\Pennie\My Documents\ACERDATA (D)\Pennie's documents\MS Image\Shapes and Graphics\Internet Cloud\cloud 1.png"/>
            <p:cNvPicPr>
              <a:picLocks noChangeAspect="1" noChangeArrowheads="1"/>
            </p:cNvPicPr>
            <p:nvPr/>
          </p:nvPicPr>
          <p:blipFill>
            <a:blip r:embed="rId5"/>
            <a:srcRect/>
            <a:stretch>
              <a:fillRect/>
            </a:stretch>
          </p:blipFill>
          <p:spPr bwMode="auto">
            <a:xfrm>
              <a:off x="6296149" y="4859530"/>
              <a:ext cx="1612817" cy="910638"/>
            </a:xfrm>
            <a:prstGeom prst="rect">
              <a:avLst/>
            </a:prstGeom>
            <a:noFill/>
          </p:spPr>
        </p:pic>
        <p:sp>
          <p:nvSpPr>
            <p:cNvPr id="21" name="TextBox 20"/>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23" name="Rectangle 24598" descr="Server"/>
          <p:cNvPicPr>
            <a:picLocks noChangeAspect="1" noChangeArrowheads="1"/>
          </p:cNvPicPr>
          <p:nvPr/>
        </p:nvPicPr>
        <p:blipFill>
          <a:blip r:embed="rId6" cstate="print"/>
          <a:srcRect/>
          <a:stretch>
            <a:fillRect/>
          </a:stretch>
        </p:blipFill>
        <p:spPr bwMode="auto">
          <a:xfrm>
            <a:off x="1447800" y="31014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5" name="Rectangle 24598" descr="Server"/>
          <p:cNvPicPr>
            <a:picLocks noChangeAspect="1" noChangeArrowheads="1"/>
          </p:cNvPicPr>
          <p:nvPr/>
        </p:nvPicPr>
        <p:blipFill>
          <a:blip r:embed="rId6" cstate="print"/>
          <a:srcRect/>
          <a:stretch>
            <a:fillRect/>
          </a:stretch>
        </p:blipFill>
        <p:spPr bwMode="auto">
          <a:xfrm>
            <a:off x="2133600" y="31014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80364" name="Picture 76" descr="stop No"/>
          <p:cNvPicPr>
            <a:picLocks noChangeAspect="1" noChangeArrowheads="1"/>
          </p:cNvPicPr>
          <p:nvPr/>
        </p:nvPicPr>
        <p:blipFill>
          <a:blip r:embed="rId7"/>
          <a:srcRect/>
          <a:stretch>
            <a:fillRect/>
          </a:stretch>
        </p:blipFill>
        <p:spPr bwMode="auto">
          <a:xfrm>
            <a:off x="315913" y="2678113"/>
            <a:ext cx="3494087" cy="3494087"/>
          </a:xfrm>
          <a:prstGeom prst="rect">
            <a:avLst/>
          </a:prstGeom>
          <a:noFill/>
        </p:spPr>
      </p:pic>
      <p:sp>
        <p:nvSpPr>
          <p:cNvPr id="27" name="Title 26"/>
          <p:cNvSpPr>
            <a:spLocks noGrp="1"/>
          </p:cNvSpPr>
          <p:nvPr>
            <p:ph type="title"/>
          </p:nvPr>
        </p:nvSpPr>
        <p:spPr>
          <a:xfrm>
            <a:off x="381000" y="228600"/>
            <a:ext cx="8382000" cy="609398"/>
          </a:xfrm>
        </p:spPr>
        <p:txBody>
          <a:bodyPr/>
          <a:lstStyle/>
          <a:p>
            <a:r>
              <a:rPr lang="en-US" sz="4400" dirty="0"/>
              <a:t>Is my Cluster Resilient to Site Failures?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80371"/>
                                        </p:tgtEl>
                                        <p:attrNameLst>
                                          <p:attrName>style.visibility</p:attrName>
                                        </p:attrNameLst>
                                      </p:cBhvr>
                                      <p:to>
                                        <p:strVal val="visible"/>
                                      </p:to>
                                    </p:set>
                                    <p:animEffect transition="in" filter="fade">
                                      <p:cBhvr>
                                        <p:cTn id="11" dur="2000"/>
                                        <p:tgtEl>
                                          <p:spTgt spid="780371"/>
                                        </p:tgtEl>
                                      </p:cBhvr>
                                    </p:animEffect>
                                  </p:childTnLst>
                                </p:cTn>
                              </p:par>
                              <p:par>
                                <p:cTn id="12" presetID="10" presetClass="entr" presetSubtype="0" fill="hold" nodeType="withEffect">
                                  <p:stCondLst>
                                    <p:cond delay="0"/>
                                  </p:stCondLst>
                                  <p:childTnLst>
                                    <p:set>
                                      <p:cBhvr>
                                        <p:cTn id="13" dur="1" fill="hold">
                                          <p:stCondLst>
                                            <p:cond delay="0"/>
                                          </p:stCondLst>
                                        </p:cTn>
                                        <p:tgtEl>
                                          <p:spTgt spid="780377"/>
                                        </p:tgtEl>
                                        <p:attrNameLst>
                                          <p:attrName>style.visibility</p:attrName>
                                        </p:attrNameLst>
                                      </p:cBhvr>
                                      <p:to>
                                        <p:strVal val="visible"/>
                                      </p:to>
                                    </p:set>
                                    <p:animEffect transition="in" filter="fade">
                                      <p:cBhvr>
                                        <p:cTn id="14" dur="2000"/>
                                        <p:tgtEl>
                                          <p:spTgt spid="78037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80372"/>
                                        </p:tgtEl>
                                        <p:attrNameLst>
                                          <p:attrName>style.visibility</p:attrName>
                                        </p:attrNameLst>
                                      </p:cBhvr>
                                      <p:to>
                                        <p:strVal val="visible"/>
                                      </p:to>
                                    </p:set>
                                    <p:animEffect transition="in" filter="fade">
                                      <p:cBhvr>
                                        <p:cTn id="17" dur="2000"/>
                                        <p:tgtEl>
                                          <p:spTgt spid="780372"/>
                                        </p:tgtEl>
                                      </p:cBhvr>
                                    </p:animEffect>
                                  </p:childTnLst>
                                </p:cTn>
                              </p:par>
                            </p:childTnLst>
                          </p:cTn>
                        </p:par>
                        <p:par>
                          <p:cTn id="18" fill="hold">
                            <p:stCondLst>
                              <p:cond delay="4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780364"/>
                                        </p:tgtEl>
                                        <p:attrNameLst>
                                          <p:attrName>style.visibility</p:attrName>
                                        </p:attrNameLst>
                                      </p:cBhvr>
                                      <p:to>
                                        <p:strVal val="visible"/>
                                      </p:to>
                                    </p:set>
                                    <p:anim calcmode="lin" valueType="num">
                                      <p:cBhvr>
                                        <p:cTn id="21" dur="1000" fill="hold"/>
                                        <p:tgtEl>
                                          <p:spTgt spid="780364"/>
                                        </p:tgtEl>
                                        <p:attrNameLst>
                                          <p:attrName>ppt_w</p:attrName>
                                        </p:attrNameLst>
                                      </p:cBhvr>
                                      <p:tavLst>
                                        <p:tav tm="0">
                                          <p:val>
                                            <p:fltVal val="0"/>
                                          </p:val>
                                        </p:tav>
                                        <p:tav tm="100000">
                                          <p:val>
                                            <p:strVal val="#ppt_w"/>
                                          </p:val>
                                        </p:tav>
                                      </p:tavLst>
                                    </p:anim>
                                    <p:anim calcmode="lin" valueType="num">
                                      <p:cBhvr>
                                        <p:cTn id="22" dur="1000" fill="hold"/>
                                        <p:tgtEl>
                                          <p:spTgt spid="780364"/>
                                        </p:tgtEl>
                                        <p:attrNameLst>
                                          <p:attrName>ppt_h</p:attrName>
                                        </p:attrNameLst>
                                      </p:cBhvr>
                                      <p:tavLst>
                                        <p:tav tm="0">
                                          <p:val>
                                            <p:fltVal val="0"/>
                                          </p:val>
                                        </p:tav>
                                        <p:tav tm="100000">
                                          <p:val>
                                            <p:strVal val="#ppt_h"/>
                                          </p:val>
                                        </p:tav>
                                      </p:tavLst>
                                    </p:anim>
                                    <p:anim calcmode="lin" valueType="num">
                                      <p:cBhvr>
                                        <p:cTn id="23" dur="1000" fill="hold"/>
                                        <p:tgtEl>
                                          <p:spTgt spid="780364"/>
                                        </p:tgtEl>
                                        <p:attrNameLst>
                                          <p:attrName>style.rotation</p:attrName>
                                        </p:attrNameLst>
                                      </p:cBhvr>
                                      <p:tavLst>
                                        <p:tav tm="0">
                                          <p:val>
                                            <p:fltVal val="90"/>
                                          </p:val>
                                        </p:tav>
                                        <p:tav tm="100000">
                                          <p:val>
                                            <p:fltVal val="0"/>
                                          </p:val>
                                        </p:tav>
                                      </p:tavLst>
                                    </p:anim>
                                    <p:animEffect transition="in" filter="fade">
                                      <p:cBhvr>
                                        <p:cTn id="24" dur="1000"/>
                                        <p:tgtEl>
                                          <p:spTgt spid="780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371" grpId="0"/>
      <p:bldP spid="780372" grpId="0"/>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1676400" y="4861350"/>
            <a:ext cx="5638800" cy="883201"/>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2" name="Title 1"/>
          <p:cNvSpPr>
            <a:spLocks noGrp="1"/>
          </p:cNvSpPr>
          <p:nvPr>
            <p:ph type="title"/>
          </p:nvPr>
        </p:nvSpPr>
        <p:spPr/>
        <p:txBody>
          <a:bodyPr/>
          <a:lstStyle/>
          <a:p>
            <a:r>
              <a:rPr lang="en-US" smtClean="0"/>
              <a:t>CSV in a Multi-Site Cluster </a:t>
            </a:r>
            <a:endParaRPr lang="en-US" dirty="0"/>
          </a:p>
        </p:txBody>
      </p:sp>
      <p:sp>
        <p:nvSpPr>
          <p:cNvPr id="3" name="Content Placeholder 2"/>
          <p:cNvSpPr>
            <a:spLocks noGrp="1"/>
          </p:cNvSpPr>
          <p:nvPr>
            <p:ph idx="1"/>
          </p:nvPr>
        </p:nvSpPr>
        <p:spPr/>
        <p:txBody>
          <a:bodyPr/>
          <a:lstStyle/>
          <a:p>
            <a:r>
              <a:rPr lang="en-US" sz="2800" dirty="0" smtClean="0"/>
              <a:t>Architectural assumptions collide…</a:t>
            </a:r>
          </a:p>
          <a:p>
            <a:pPr lvl="1"/>
            <a:r>
              <a:rPr lang="en-US" sz="2400" dirty="0" smtClean="0"/>
              <a:t>Replication solutions assume only 1 array accessed at a time</a:t>
            </a:r>
          </a:p>
          <a:p>
            <a:pPr lvl="1"/>
            <a:r>
              <a:rPr lang="en-US" sz="2400" dirty="0" smtClean="0"/>
              <a:t>CSV assumes all nodes can concurrently access the LUN</a:t>
            </a:r>
          </a:p>
          <a:p>
            <a:r>
              <a:rPr lang="en-US" sz="2800" dirty="0" smtClean="0"/>
              <a:t>CSV is not required for Live Migration</a:t>
            </a:r>
          </a:p>
          <a:p>
            <a:r>
              <a:rPr lang="en-US" sz="2800" dirty="0" smtClean="0"/>
              <a:t>Talk to your storage vendor for their support story</a:t>
            </a:r>
          </a:p>
          <a:p>
            <a:r>
              <a:rPr lang="en-US" sz="2800" dirty="0" smtClean="0"/>
              <a:t>CSV requires VLAN’s</a:t>
            </a:r>
          </a:p>
        </p:txBody>
      </p:sp>
      <p:sp>
        <p:nvSpPr>
          <p:cNvPr id="5" name="Line 5"/>
          <p:cNvSpPr>
            <a:spLocks noChangeShapeType="1"/>
          </p:cNvSpPr>
          <p:nvPr/>
        </p:nvSpPr>
        <p:spPr bwMode="auto">
          <a:xfrm flipH="1">
            <a:off x="2971800" y="5547150"/>
            <a:ext cx="838200" cy="5334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 name="Line 5"/>
          <p:cNvSpPr>
            <a:spLocks noChangeShapeType="1"/>
          </p:cNvSpPr>
          <p:nvPr/>
        </p:nvSpPr>
        <p:spPr bwMode="auto">
          <a:xfrm>
            <a:off x="2895600" y="5547150"/>
            <a:ext cx="45719" cy="6096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 name="Line 5"/>
          <p:cNvSpPr>
            <a:spLocks noChangeShapeType="1"/>
          </p:cNvSpPr>
          <p:nvPr/>
        </p:nvSpPr>
        <p:spPr bwMode="auto">
          <a:xfrm>
            <a:off x="2286000" y="5623350"/>
            <a:ext cx="609600" cy="4572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10" name="TextBox 9"/>
          <p:cNvSpPr txBox="1"/>
          <p:nvPr/>
        </p:nvSpPr>
        <p:spPr>
          <a:xfrm>
            <a:off x="2286000" y="6123740"/>
            <a:ext cx="471604" cy="261610"/>
          </a:xfrm>
          <a:prstGeom prst="rect">
            <a:avLst/>
          </a:prstGeom>
          <a:noFill/>
        </p:spPr>
        <p:txBody>
          <a:bodyPr wrap="none" rtlCol="0">
            <a:spAutoFit/>
          </a:bodyPr>
          <a:lstStyle/>
          <a:p>
            <a:r>
              <a:rPr lang="en-US" sz="1100" dirty="0" smtClean="0"/>
              <a:t>VHD</a:t>
            </a:r>
            <a:endParaRPr lang="en-US" sz="1100" dirty="0"/>
          </a:p>
        </p:txBody>
      </p:sp>
      <p:sp>
        <p:nvSpPr>
          <p:cNvPr id="13" name="TextBox 12"/>
          <p:cNvSpPr txBox="1"/>
          <p:nvPr/>
        </p:nvSpPr>
        <p:spPr>
          <a:xfrm>
            <a:off x="2133600" y="4599740"/>
            <a:ext cx="1410964" cy="261610"/>
          </a:xfrm>
          <a:prstGeom prst="rect">
            <a:avLst/>
          </a:prstGeom>
          <a:noFill/>
        </p:spPr>
        <p:txBody>
          <a:bodyPr wrap="none" rtlCol="0">
            <a:spAutoFit/>
          </a:bodyPr>
          <a:lstStyle/>
          <a:p>
            <a:r>
              <a:rPr lang="en-US" sz="1100" dirty="0" smtClean="0"/>
              <a:t>Nodes in Primary Site</a:t>
            </a:r>
            <a:endParaRPr lang="en-US" sz="1100" dirty="0"/>
          </a:p>
        </p:txBody>
      </p:sp>
      <p:pic>
        <p:nvPicPr>
          <p:cNvPr id="14" name="Server R2 Col1" descr="black-rack-server.png"/>
          <p:cNvPicPr>
            <a:picLocks noChangeAspect="1"/>
          </p:cNvPicPr>
          <p:nvPr/>
        </p:nvPicPr>
        <p:blipFill>
          <a:blip r:embed="rId3" cstate="print"/>
          <a:stretch>
            <a:fillRect/>
          </a:stretch>
        </p:blipFill>
        <p:spPr>
          <a:xfrm>
            <a:off x="1752600" y="5318550"/>
            <a:ext cx="758927" cy="384680"/>
          </a:xfrm>
          <a:prstGeom prst="rect">
            <a:avLst/>
          </a:prstGeom>
        </p:spPr>
      </p:pic>
      <p:pic>
        <p:nvPicPr>
          <p:cNvPr id="17" name="Server R2 Col1" descr="black-rack-server.png"/>
          <p:cNvPicPr>
            <a:picLocks noChangeAspect="1"/>
          </p:cNvPicPr>
          <p:nvPr/>
        </p:nvPicPr>
        <p:blipFill>
          <a:blip r:embed="rId3" cstate="print"/>
          <a:stretch>
            <a:fillRect/>
          </a:stretch>
        </p:blipFill>
        <p:spPr>
          <a:xfrm>
            <a:off x="2590800" y="5318550"/>
            <a:ext cx="758927" cy="384680"/>
          </a:xfrm>
          <a:prstGeom prst="rect">
            <a:avLst/>
          </a:prstGeom>
        </p:spPr>
      </p:pic>
      <p:pic>
        <p:nvPicPr>
          <p:cNvPr id="20" name="Server R2 Col1" descr="black-rack-server.png"/>
          <p:cNvPicPr>
            <a:picLocks noChangeAspect="1"/>
          </p:cNvPicPr>
          <p:nvPr/>
        </p:nvPicPr>
        <p:blipFill>
          <a:blip r:embed="rId3" cstate="print"/>
          <a:stretch>
            <a:fillRect/>
          </a:stretch>
        </p:blipFill>
        <p:spPr>
          <a:xfrm>
            <a:off x="3429000" y="5318550"/>
            <a:ext cx="758927" cy="384680"/>
          </a:xfrm>
          <a:prstGeom prst="rect">
            <a:avLst/>
          </a:prstGeom>
        </p:spPr>
      </p:pic>
      <p:sp>
        <p:nvSpPr>
          <p:cNvPr id="27" name="TextBox 26"/>
          <p:cNvSpPr txBox="1"/>
          <p:nvPr/>
        </p:nvSpPr>
        <p:spPr>
          <a:xfrm>
            <a:off x="5029200" y="4601520"/>
            <a:ext cx="1986441" cy="261610"/>
          </a:xfrm>
          <a:prstGeom prst="rect">
            <a:avLst/>
          </a:prstGeom>
          <a:noFill/>
        </p:spPr>
        <p:txBody>
          <a:bodyPr wrap="none" rtlCol="0">
            <a:spAutoFit/>
          </a:bodyPr>
          <a:lstStyle/>
          <a:p>
            <a:r>
              <a:rPr lang="en-US" sz="1100" dirty="0" smtClean="0"/>
              <a:t>Nodes in Disaster Recovery Site</a:t>
            </a:r>
            <a:endParaRPr lang="en-US" sz="1100" dirty="0"/>
          </a:p>
        </p:txBody>
      </p:sp>
      <p:sp>
        <p:nvSpPr>
          <p:cNvPr id="31" name="TextBox 30"/>
          <p:cNvSpPr txBox="1"/>
          <p:nvPr/>
        </p:nvSpPr>
        <p:spPr>
          <a:xfrm>
            <a:off x="5558903" y="6494560"/>
            <a:ext cx="841897" cy="261610"/>
          </a:xfrm>
          <a:prstGeom prst="rect">
            <a:avLst/>
          </a:prstGeom>
          <a:noFill/>
        </p:spPr>
        <p:txBody>
          <a:bodyPr wrap="none" rtlCol="0">
            <a:spAutoFit/>
          </a:bodyPr>
          <a:lstStyle/>
          <a:p>
            <a:r>
              <a:rPr lang="en-US" sz="1100" dirty="0" smtClean="0"/>
              <a:t>Read/Only</a:t>
            </a:r>
            <a:endParaRPr lang="en-US" sz="1100" dirty="0"/>
          </a:p>
        </p:txBody>
      </p:sp>
      <p:sp>
        <p:nvSpPr>
          <p:cNvPr id="32" name="TextBox 31"/>
          <p:cNvSpPr txBox="1"/>
          <p:nvPr/>
        </p:nvSpPr>
        <p:spPr>
          <a:xfrm>
            <a:off x="2514600" y="6494560"/>
            <a:ext cx="889987" cy="261610"/>
          </a:xfrm>
          <a:prstGeom prst="rect">
            <a:avLst/>
          </a:prstGeom>
          <a:noFill/>
        </p:spPr>
        <p:txBody>
          <a:bodyPr wrap="none" rtlCol="0">
            <a:spAutoFit/>
          </a:bodyPr>
          <a:lstStyle/>
          <a:p>
            <a:r>
              <a:rPr lang="en-US" sz="1100" dirty="0" smtClean="0"/>
              <a:t>Read/Write</a:t>
            </a:r>
            <a:endParaRPr lang="en-US" sz="1100" dirty="0"/>
          </a:p>
        </p:txBody>
      </p:sp>
      <p:sp>
        <p:nvSpPr>
          <p:cNvPr id="33" name="Text Box 11"/>
          <p:cNvSpPr txBox="1">
            <a:spLocks noChangeArrowheads="1"/>
          </p:cNvSpPr>
          <p:nvPr/>
        </p:nvSpPr>
        <p:spPr bwMode="auto">
          <a:xfrm>
            <a:off x="3589908" y="6276144"/>
            <a:ext cx="1750751" cy="307773"/>
          </a:xfrm>
          <a:prstGeom prst="rect">
            <a:avLst/>
          </a:prstGeom>
          <a:noFill/>
          <a:ln w="9525">
            <a:noFill/>
            <a:miter lim="800000"/>
            <a:headEnd/>
            <a:tailEnd/>
          </a:ln>
          <a:effectLst/>
        </p:spPr>
        <p:txBody>
          <a:bodyPr wrap="square" lIns="91436" tIns="45718" rIns="91436" bIns="45718">
            <a:spAutoFit/>
          </a:bodyPr>
          <a:lstStyle/>
          <a:p>
            <a:pPr algn="ctr">
              <a:spcBef>
                <a:spcPct val="0"/>
              </a:spcBef>
              <a:buNone/>
            </a:pPr>
            <a:r>
              <a:rPr lang="en-US" sz="1400" b="1" dirty="0" smtClean="0">
                <a:effectLst>
                  <a:outerShdw blurRad="38100" dist="38100" dir="2700000" algn="tl">
                    <a:srgbClr val="000000">
                      <a:alpha val="43137"/>
                    </a:srgbClr>
                  </a:outerShdw>
                </a:effectLst>
              </a:rPr>
              <a:t>Replication</a:t>
            </a:r>
            <a:endParaRPr lang="en-US" sz="1400" b="1" dirty="0">
              <a:effectLst>
                <a:outerShdw blurRad="38100" dist="38100" dir="2700000" algn="tl">
                  <a:srgbClr val="000000">
                    <a:alpha val="43137"/>
                  </a:srgbClr>
                </a:outerShdw>
              </a:effectLst>
            </a:endParaRPr>
          </a:p>
        </p:txBody>
      </p:sp>
      <p:sp>
        <p:nvSpPr>
          <p:cNvPr id="34" name="Right Arrow 33"/>
          <p:cNvSpPr/>
          <p:nvPr/>
        </p:nvSpPr>
        <p:spPr bwMode="auto">
          <a:xfrm>
            <a:off x="3200400" y="6112339"/>
            <a:ext cx="2514600" cy="226725"/>
          </a:xfrm>
          <a:prstGeom prst="rightArrow">
            <a:avLst/>
          </a:prstGeom>
          <a:solidFill>
            <a:srgbClr val="FFFF00"/>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0" name="Line 5"/>
          <p:cNvSpPr>
            <a:spLocks noChangeShapeType="1"/>
          </p:cNvSpPr>
          <p:nvPr/>
        </p:nvSpPr>
        <p:spPr bwMode="auto">
          <a:xfrm flipH="1">
            <a:off x="5943600" y="5554759"/>
            <a:ext cx="838200" cy="533400"/>
          </a:xfrm>
          <a:prstGeom prst="line">
            <a:avLst/>
          </a:prstGeom>
          <a:noFill/>
          <a:ln w="19050" cap="rnd">
            <a:solidFill>
              <a:schemeClr val="tx1"/>
            </a:solidFill>
            <a:prstDash val="sysDash"/>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1" name="Line 5"/>
          <p:cNvSpPr>
            <a:spLocks noChangeShapeType="1"/>
          </p:cNvSpPr>
          <p:nvPr/>
        </p:nvSpPr>
        <p:spPr bwMode="auto">
          <a:xfrm>
            <a:off x="5867400" y="5554759"/>
            <a:ext cx="45719" cy="609600"/>
          </a:xfrm>
          <a:prstGeom prst="line">
            <a:avLst/>
          </a:prstGeom>
          <a:noFill/>
          <a:ln w="19050" cap="rnd">
            <a:solidFill>
              <a:schemeClr val="tx1"/>
            </a:solidFill>
            <a:prstDash val="sysDash"/>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2" name="Line 5"/>
          <p:cNvSpPr>
            <a:spLocks noChangeShapeType="1"/>
          </p:cNvSpPr>
          <p:nvPr/>
        </p:nvSpPr>
        <p:spPr bwMode="auto">
          <a:xfrm>
            <a:off x="5257800" y="5630959"/>
            <a:ext cx="609600" cy="457200"/>
          </a:xfrm>
          <a:prstGeom prst="line">
            <a:avLst/>
          </a:prstGeom>
          <a:noFill/>
          <a:ln w="19050" cap="rnd">
            <a:solidFill>
              <a:schemeClr val="tx1"/>
            </a:solidFill>
            <a:prstDash val="sysDash"/>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30" name="Server R2 Col1" descr="black-rack-server.png"/>
          <p:cNvPicPr>
            <a:picLocks noChangeAspect="1"/>
          </p:cNvPicPr>
          <p:nvPr/>
        </p:nvPicPr>
        <p:blipFill>
          <a:blip r:embed="rId3" cstate="print"/>
          <a:stretch>
            <a:fillRect/>
          </a:stretch>
        </p:blipFill>
        <p:spPr>
          <a:xfrm>
            <a:off x="6460412" y="5320330"/>
            <a:ext cx="758927" cy="384680"/>
          </a:xfrm>
          <a:prstGeom prst="rect">
            <a:avLst/>
          </a:prstGeom>
        </p:spPr>
      </p:pic>
      <p:pic>
        <p:nvPicPr>
          <p:cNvPr id="29" name="Server R2 Col1" descr="black-rack-server.png"/>
          <p:cNvPicPr>
            <a:picLocks noChangeAspect="1"/>
          </p:cNvPicPr>
          <p:nvPr/>
        </p:nvPicPr>
        <p:blipFill>
          <a:blip r:embed="rId3" cstate="print"/>
          <a:stretch>
            <a:fillRect/>
          </a:stretch>
        </p:blipFill>
        <p:spPr>
          <a:xfrm>
            <a:off x="5622212" y="5320330"/>
            <a:ext cx="758927" cy="384680"/>
          </a:xfrm>
          <a:prstGeom prst="rect">
            <a:avLst/>
          </a:prstGeom>
        </p:spPr>
      </p:pic>
      <p:pic>
        <p:nvPicPr>
          <p:cNvPr id="28" name="Server R2 Col1" descr="black-rack-server.png"/>
          <p:cNvPicPr>
            <a:picLocks noChangeAspect="1"/>
          </p:cNvPicPr>
          <p:nvPr/>
        </p:nvPicPr>
        <p:blipFill>
          <a:blip r:embed="rId3" cstate="print"/>
          <a:stretch>
            <a:fillRect/>
          </a:stretch>
        </p:blipFill>
        <p:spPr>
          <a:xfrm>
            <a:off x="4784012" y="5320330"/>
            <a:ext cx="758927" cy="384680"/>
          </a:xfrm>
          <a:prstGeom prst="rect">
            <a:avLst/>
          </a:prstGeom>
        </p:spPr>
      </p:pic>
      <p:pic>
        <p:nvPicPr>
          <p:cNvPr id="18" name="VM R2 Col1" descr="cyan-virtual-rack-server.png"/>
          <p:cNvPicPr>
            <a:picLocks noChangeAspect="1"/>
          </p:cNvPicPr>
          <p:nvPr/>
        </p:nvPicPr>
        <p:blipFill>
          <a:blip r:embed="rId4" cstate="print"/>
          <a:stretch>
            <a:fillRect/>
          </a:stretch>
        </p:blipFill>
        <p:spPr>
          <a:xfrm>
            <a:off x="2590800" y="5166150"/>
            <a:ext cx="758927" cy="344256"/>
          </a:xfrm>
          <a:prstGeom prst="rect">
            <a:avLst/>
          </a:prstGeom>
        </p:spPr>
      </p:pic>
      <p:pic>
        <p:nvPicPr>
          <p:cNvPr id="36" name="Picture 21" descr="database green"/>
          <p:cNvPicPr>
            <a:picLocks noChangeAspect="1" noChangeArrowheads="1"/>
          </p:cNvPicPr>
          <p:nvPr/>
        </p:nvPicPr>
        <p:blipFill>
          <a:blip r:embed="rId5" cstate="print"/>
          <a:srcRect/>
          <a:stretch>
            <a:fillRect/>
          </a:stretch>
        </p:blipFill>
        <p:spPr bwMode="auto">
          <a:xfrm>
            <a:off x="2732173" y="5982628"/>
            <a:ext cx="444943" cy="532473"/>
          </a:xfrm>
          <a:prstGeom prst="rect">
            <a:avLst/>
          </a:prstGeom>
          <a:noFill/>
        </p:spPr>
      </p:pic>
      <p:pic>
        <p:nvPicPr>
          <p:cNvPr id="9" name="Picture 18" descr="Database blue"/>
          <p:cNvPicPr>
            <a:picLocks noChangeAspect="1" noChangeArrowheads="1"/>
          </p:cNvPicPr>
          <p:nvPr/>
        </p:nvPicPr>
        <p:blipFill>
          <a:blip r:embed="rId6" cstate="print"/>
          <a:srcRect/>
          <a:stretch>
            <a:fillRect/>
          </a:stretch>
        </p:blipFill>
        <p:spPr bwMode="auto">
          <a:xfrm>
            <a:off x="5715001" y="5972112"/>
            <a:ext cx="414916" cy="531566"/>
          </a:xfrm>
          <a:prstGeom prst="rect">
            <a:avLst/>
          </a:prstGeom>
          <a:noFill/>
        </p:spPr>
      </p:pic>
      <p:pic>
        <p:nvPicPr>
          <p:cNvPr id="39" name="VM R2 Col1" descr="cyan-virtual-rack-server.png"/>
          <p:cNvPicPr>
            <a:picLocks noChangeAspect="1"/>
          </p:cNvPicPr>
          <p:nvPr/>
        </p:nvPicPr>
        <p:blipFill>
          <a:blip r:embed="rId4" cstate="print"/>
          <a:stretch>
            <a:fillRect/>
          </a:stretch>
        </p:blipFill>
        <p:spPr>
          <a:xfrm>
            <a:off x="1749897" y="5174019"/>
            <a:ext cx="758927" cy="344256"/>
          </a:xfrm>
          <a:prstGeom prst="rect">
            <a:avLst/>
          </a:prstGeom>
        </p:spPr>
      </p:pic>
      <p:pic>
        <p:nvPicPr>
          <p:cNvPr id="43" name="New Vm-2nd row" descr="NEW-cyan-virtual-rack-server.png"/>
          <p:cNvPicPr>
            <a:picLocks noChangeAspect="1"/>
          </p:cNvPicPr>
          <p:nvPr/>
        </p:nvPicPr>
        <p:blipFill>
          <a:blip r:embed="rId7" cstate="print"/>
          <a:stretch>
            <a:fillRect/>
          </a:stretch>
        </p:blipFill>
        <p:spPr>
          <a:xfrm>
            <a:off x="1749897" y="5057467"/>
            <a:ext cx="760904" cy="345152"/>
          </a:xfrm>
          <a:prstGeom prst="rect">
            <a:avLst/>
          </a:prstGeom>
        </p:spPr>
      </p:pic>
      <p:pic>
        <p:nvPicPr>
          <p:cNvPr id="44" name="VM R2 Col1" descr="cyan-virtual-rack-server.png"/>
          <p:cNvPicPr>
            <a:picLocks noChangeAspect="1"/>
          </p:cNvPicPr>
          <p:nvPr/>
        </p:nvPicPr>
        <p:blipFill>
          <a:blip r:embed="rId4" cstate="print"/>
          <a:stretch>
            <a:fillRect/>
          </a:stretch>
        </p:blipFill>
        <p:spPr>
          <a:xfrm>
            <a:off x="6462346" y="5160287"/>
            <a:ext cx="758927" cy="344256"/>
          </a:xfrm>
          <a:prstGeom prst="rect">
            <a:avLst/>
          </a:prstGeom>
        </p:spPr>
      </p:pic>
      <p:pic>
        <p:nvPicPr>
          <p:cNvPr id="45" name="VM R2 Col1" descr="cyan-virtual-rack-server.png"/>
          <p:cNvPicPr>
            <a:picLocks noChangeAspect="1"/>
          </p:cNvPicPr>
          <p:nvPr/>
        </p:nvPicPr>
        <p:blipFill>
          <a:blip r:embed="rId4" cstate="print"/>
          <a:stretch>
            <a:fillRect/>
          </a:stretch>
        </p:blipFill>
        <p:spPr>
          <a:xfrm>
            <a:off x="3446560" y="5177878"/>
            <a:ext cx="758927" cy="344256"/>
          </a:xfrm>
          <a:prstGeom prst="rect">
            <a:avLst/>
          </a:prstGeom>
        </p:spPr>
      </p:pic>
      <p:pic>
        <p:nvPicPr>
          <p:cNvPr id="46" name="Picture 36" descr="stop No"/>
          <p:cNvPicPr>
            <a:picLocks noChangeAspect="1" noChangeArrowheads="1"/>
          </p:cNvPicPr>
          <p:nvPr/>
        </p:nvPicPr>
        <p:blipFill>
          <a:blip r:embed="rId8"/>
          <a:srcRect/>
          <a:stretch>
            <a:fillRect/>
          </a:stretch>
        </p:blipFill>
        <p:spPr bwMode="auto">
          <a:xfrm>
            <a:off x="6189785" y="5588978"/>
            <a:ext cx="413238" cy="413238"/>
          </a:xfrm>
          <a:prstGeom prst="rect">
            <a:avLst/>
          </a:prstGeom>
          <a:noFill/>
        </p:spPr>
      </p:pic>
      <p:sp>
        <p:nvSpPr>
          <p:cNvPr id="47" name="Line Callout 1 (Border and Accent Bar) 46"/>
          <p:cNvSpPr/>
          <p:nvPr/>
        </p:nvSpPr>
        <p:spPr bwMode="auto">
          <a:xfrm>
            <a:off x="7622930" y="4209964"/>
            <a:ext cx="1415561" cy="505155"/>
          </a:xfrm>
          <a:prstGeom prst="accentBorderCallout1">
            <a:avLst>
              <a:gd name="adj1" fmla="val 55975"/>
              <a:gd name="adj2" fmla="val -3826"/>
              <a:gd name="adj3" fmla="val 184907"/>
              <a:gd name="adj4" fmla="val -3767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VM attempts to access replica</a:t>
            </a: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a:t>
            </a:r>
            <a:r>
              <a:rPr lang="en-US" dirty="0"/>
              <a:t>in a Multi-Site Cluster</a:t>
            </a:r>
          </a:p>
        </p:txBody>
      </p:sp>
      <p:graphicFrame>
        <p:nvGraphicFramePr>
          <p:cNvPr id="5" name="Content Placeholder 4"/>
          <p:cNvGraphicFramePr>
            <a:graphicFrameLocks noGrp="1"/>
          </p:cNvGraphicFramePr>
          <p:nvPr>
            <p:ph idx="1"/>
          </p:nvPr>
        </p:nvGraphicFramePr>
        <p:xfrm>
          <a:off x="381000" y="1645920"/>
          <a:ext cx="8382000" cy="2926080"/>
        </p:xfrm>
        <a:graphic>
          <a:graphicData uri="http://schemas.openxmlformats.org/drawingml/2006/table">
            <a:tbl>
              <a:tblPr firstRow="1" bandRow="1">
                <a:tableStyleId>{0E3FDE45-AF77-4B5C-9715-49D594BDF05E}</a:tableStyleId>
              </a:tblPr>
              <a:tblGrid>
                <a:gridCol w="1905000"/>
                <a:gridCol w="6477000"/>
              </a:tblGrid>
              <a:tr h="370840">
                <a:tc>
                  <a:txBody>
                    <a:bodyPr/>
                    <a:lstStyle/>
                    <a:p>
                      <a:pPr algn="ctr"/>
                      <a:r>
                        <a:rPr lang="en-US" sz="2800" dirty="0" smtClean="0"/>
                        <a:t>Area</a:t>
                      </a:r>
                      <a:endParaRPr lang="en-US" sz="2800" dirty="0"/>
                    </a:p>
                  </a:txBody>
                  <a:tcPr/>
                </a:tc>
                <a:tc>
                  <a:txBody>
                    <a:bodyPr/>
                    <a:lstStyle/>
                    <a:p>
                      <a:pPr algn="ctr"/>
                      <a:r>
                        <a:rPr lang="en-US" sz="2800" dirty="0" smtClean="0"/>
                        <a:t>Considerations</a:t>
                      </a:r>
                      <a:endParaRPr lang="en-US" sz="2800" dirty="0"/>
                    </a:p>
                  </a:txBody>
                  <a:tcPr/>
                </a:tc>
              </a:tr>
              <a:tr h="370840">
                <a:tc>
                  <a:txBody>
                    <a:bodyPr/>
                    <a:lstStyle/>
                    <a:p>
                      <a:pPr algn="ctr"/>
                      <a:r>
                        <a:rPr lang="en-US" sz="2800" dirty="0" smtClean="0"/>
                        <a:t>Network</a:t>
                      </a:r>
                      <a:endParaRPr lang="en-US" sz="2800" dirty="0"/>
                    </a:p>
                  </a:txBody>
                  <a:tcPr/>
                </a:tc>
                <a:tc>
                  <a:txBody>
                    <a:bodyPr/>
                    <a:lstStyle/>
                    <a:p>
                      <a:pPr algn="l">
                        <a:buFontTx/>
                        <a:buChar char="-"/>
                      </a:pPr>
                      <a:r>
                        <a:rPr lang="en-US" sz="2800" dirty="0" smtClean="0"/>
                        <a:t>SQL does not support OR dependency</a:t>
                      </a:r>
                    </a:p>
                    <a:p>
                      <a:pPr algn="l">
                        <a:buFontTx/>
                        <a:buChar char="-"/>
                      </a:pPr>
                      <a:r>
                        <a:rPr lang="en-US" sz="2800" dirty="0" smtClean="0"/>
                        <a:t>Need to stretch VLAN between sites</a:t>
                      </a:r>
                      <a:endParaRPr lang="en-US" sz="2800" dirty="0"/>
                    </a:p>
                  </a:txBody>
                  <a:tcPr/>
                </a:tc>
              </a:tr>
              <a:tr h="370840">
                <a:tc>
                  <a:txBody>
                    <a:bodyPr/>
                    <a:lstStyle/>
                    <a:p>
                      <a:pPr algn="ctr"/>
                      <a:r>
                        <a:rPr lang="en-US" sz="2800" dirty="0" smtClean="0"/>
                        <a:t>Storage</a:t>
                      </a:r>
                      <a:endParaRPr lang="en-US" sz="2800" dirty="0"/>
                    </a:p>
                  </a:txBody>
                  <a:tcPr/>
                </a:tc>
                <a:tc>
                  <a:txBody>
                    <a:bodyPr/>
                    <a:lstStyle/>
                    <a:p>
                      <a:pPr algn="l"/>
                      <a:r>
                        <a:rPr lang="en-US" sz="2800" dirty="0" smtClean="0"/>
                        <a:t>-No special considerations</a:t>
                      </a:r>
                    </a:p>
                    <a:p>
                      <a:pPr algn="l"/>
                      <a:r>
                        <a:rPr lang="en-US" sz="2800" dirty="0" smtClean="0"/>
                        <a:t>-3</a:t>
                      </a:r>
                      <a:r>
                        <a:rPr lang="en-US" sz="2800" baseline="30000" dirty="0" smtClean="0"/>
                        <a:t>rd</a:t>
                      </a:r>
                      <a:r>
                        <a:rPr lang="en-US" sz="2800" dirty="0" smtClean="0"/>
                        <a:t> party replication solution required</a:t>
                      </a:r>
                    </a:p>
                  </a:txBody>
                  <a:tcPr/>
                </a:tc>
              </a:tr>
              <a:tr h="37084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800" dirty="0" smtClean="0"/>
                        <a:t>Quorum</a:t>
                      </a:r>
                    </a:p>
                  </a:txBody>
                  <a:tcPr/>
                </a:tc>
                <a:tc>
                  <a:txBody>
                    <a:bodyPr/>
                    <a:lstStyle/>
                    <a:p>
                      <a:pPr algn="l"/>
                      <a:r>
                        <a:rPr lang="en-US" sz="2800" dirty="0" smtClean="0"/>
                        <a:t>-No special considerations</a:t>
                      </a:r>
                      <a:endParaRPr lang="en-US" sz="2800" dirty="0"/>
                    </a:p>
                  </a:txBody>
                  <a:tcPr/>
                </a:tc>
              </a:tr>
            </a:tbl>
          </a:graphicData>
        </a:graphic>
      </p:graphicFrame>
      <p:sp>
        <p:nvSpPr>
          <p:cNvPr id="4" name="TextBox 3"/>
          <p:cNvSpPr txBox="1"/>
          <p:nvPr/>
        </p:nvSpPr>
        <p:spPr>
          <a:xfrm>
            <a:off x="2209800" y="5602660"/>
            <a:ext cx="6182911" cy="830997"/>
          </a:xfrm>
          <a:prstGeom prst="rect">
            <a:avLst/>
          </a:prstGeom>
          <a:noFill/>
        </p:spPr>
        <p:txBody>
          <a:bodyPr wrap="none" lIns="0" tIns="0" rIns="0" bIns="0" rtlCol="0">
            <a:spAutoFit/>
          </a:bodyPr>
          <a:lstStyle/>
          <a:p>
            <a:pPr defTabSz="914400"/>
            <a:r>
              <a:rPr lang="en-US" dirty="0" err="1" smtClean="0">
                <a:solidFill>
                  <a:schemeClr val="dk1"/>
                </a:solidFill>
              </a:rPr>
              <a:t>Links:</a:t>
            </a:r>
            <a:r>
              <a:rPr lang="en-US" dirty="0" err="1" smtClean="0">
                <a:solidFill>
                  <a:schemeClr val="dk1"/>
                </a:solidFill>
                <a:hlinkClick r:id="rId3"/>
              </a:rPr>
              <a:t>http</a:t>
            </a:r>
            <a:r>
              <a:rPr lang="en-US" dirty="0" smtClean="0">
                <a:solidFill>
                  <a:schemeClr val="dk1"/>
                </a:solidFill>
                <a:hlinkClick r:id="rId3"/>
              </a:rPr>
              <a:t>://technet.microsoft.com/en-us/library/ms189134.aspx</a:t>
            </a:r>
            <a:r>
              <a:rPr lang="en-US" dirty="0" smtClean="0">
                <a:solidFill>
                  <a:schemeClr val="dk1"/>
                </a:solidFill>
              </a:rPr>
              <a:t> </a:t>
            </a:r>
          </a:p>
          <a:p>
            <a:pPr defTabSz="914400"/>
            <a:r>
              <a:rPr lang="en-US" dirty="0" smtClean="0">
                <a:solidFill>
                  <a:schemeClr val="dk1"/>
                </a:solidFill>
              </a:rPr>
              <a:t>          </a:t>
            </a:r>
            <a:r>
              <a:rPr lang="en-US" dirty="0" smtClean="0">
                <a:solidFill>
                  <a:schemeClr val="dk1"/>
                </a:solidFill>
                <a:hlinkClick r:id="rId4"/>
              </a:rPr>
              <a:t>http://technet.microsoft.com/en-us/library/ms178128.aspx</a:t>
            </a:r>
            <a:r>
              <a:rPr lang="en-US" dirty="0" smtClean="0">
                <a:solidFill>
                  <a:schemeClr val="dk1"/>
                </a:solidFill>
              </a:rPr>
              <a:t> </a:t>
            </a:r>
          </a:p>
          <a:p>
            <a:endParaRPr lang="en-US" dirty="0" smtClean="0">
              <a:solidFill>
                <a:schemeClr val="dk1"/>
              </a:solidFill>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a:t>
            </a:r>
            <a:r>
              <a:rPr lang="en-US" dirty="0"/>
              <a:t>in a Multi-Site Cluster</a:t>
            </a:r>
          </a:p>
        </p:txBody>
      </p:sp>
      <p:graphicFrame>
        <p:nvGraphicFramePr>
          <p:cNvPr id="5" name="Content Placeholder 4"/>
          <p:cNvGraphicFramePr>
            <a:graphicFrameLocks noGrp="1"/>
          </p:cNvGraphicFramePr>
          <p:nvPr>
            <p:ph idx="1"/>
          </p:nvPr>
        </p:nvGraphicFramePr>
        <p:xfrm>
          <a:off x="381000" y="1219200"/>
          <a:ext cx="8382000" cy="4206240"/>
        </p:xfrm>
        <a:graphic>
          <a:graphicData uri="http://schemas.openxmlformats.org/drawingml/2006/table">
            <a:tbl>
              <a:tblPr firstRow="1" bandRow="1">
                <a:tableStyleId>{0E3FDE45-AF77-4B5C-9715-49D594BDF05E}</a:tableStyleId>
              </a:tblPr>
              <a:tblGrid>
                <a:gridCol w="1905000"/>
                <a:gridCol w="6477000"/>
              </a:tblGrid>
              <a:tr h="370840">
                <a:tc>
                  <a:txBody>
                    <a:bodyPr/>
                    <a:lstStyle/>
                    <a:p>
                      <a:pPr algn="ctr"/>
                      <a:r>
                        <a:rPr lang="en-US" sz="2800" dirty="0" smtClean="0"/>
                        <a:t>Area</a:t>
                      </a:r>
                      <a:endParaRPr lang="en-US" sz="2800" dirty="0"/>
                    </a:p>
                  </a:txBody>
                  <a:tcPr/>
                </a:tc>
                <a:tc>
                  <a:txBody>
                    <a:bodyPr/>
                    <a:lstStyle/>
                    <a:p>
                      <a:pPr algn="ctr"/>
                      <a:r>
                        <a:rPr lang="en-US" sz="2800" dirty="0" smtClean="0"/>
                        <a:t>Considerations</a:t>
                      </a:r>
                      <a:endParaRPr lang="en-US" sz="2800" dirty="0"/>
                    </a:p>
                  </a:txBody>
                  <a:tcPr/>
                </a:tc>
              </a:tr>
              <a:tr h="370840">
                <a:tc>
                  <a:txBody>
                    <a:bodyPr/>
                    <a:lstStyle/>
                    <a:p>
                      <a:pPr algn="ctr"/>
                      <a:r>
                        <a:rPr lang="en-US" sz="2800" dirty="0" smtClean="0"/>
                        <a:t>Network</a:t>
                      </a:r>
                      <a:endParaRPr lang="en-US" sz="2800" dirty="0"/>
                    </a:p>
                  </a:txBody>
                  <a:tcPr/>
                </a:tc>
                <a:tc>
                  <a:txBody>
                    <a:bodyPr/>
                    <a:lstStyle/>
                    <a:p>
                      <a:pPr algn="l">
                        <a:buFontTx/>
                        <a:buChar char="-"/>
                      </a:pPr>
                      <a:r>
                        <a:rPr lang="en-US" sz="2800" dirty="0" smtClean="0"/>
                        <a:t>No VLAN needed</a:t>
                      </a:r>
                    </a:p>
                    <a:p>
                      <a:pPr marL="0" marR="0" indent="0" algn="l" defTabSz="914363" rtl="0" eaLnBrk="1" fontAlgn="auto" latinLnBrk="0" hangingPunct="1">
                        <a:lnSpc>
                          <a:spcPct val="100000"/>
                        </a:lnSpc>
                        <a:spcBef>
                          <a:spcPts val="0"/>
                        </a:spcBef>
                        <a:spcAft>
                          <a:spcPts val="0"/>
                        </a:spcAft>
                        <a:buClrTx/>
                        <a:buSzTx/>
                        <a:buFontTx/>
                        <a:buChar char="-"/>
                        <a:tabLst/>
                        <a:defRPr/>
                      </a:pPr>
                      <a:r>
                        <a:rPr lang="en-US" sz="2800" dirty="0" smtClean="0"/>
                        <a:t>Change </a:t>
                      </a:r>
                      <a:r>
                        <a:rPr lang="en-US" sz="2800" dirty="0" err="1" smtClean="0"/>
                        <a:t>HostRecordTTL</a:t>
                      </a:r>
                      <a:r>
                        <a:rPr lang="en-US" sz="2800" baseline="0" dirty="0" smtClean="0"/>
                        <a:t> from 20 minutes to 5 minutes</a:t>
                      </a:r>
                    </a:p>
                    <a:p>
                      <a:pPr marL="0" marR="0" indent="0" algn="l" defTabSz="914363" rtl="0" eaLnBrk="1" fontAlgn="auto" latinLnBrk="0" hangingPunct="1">
                        <a:lnSpc>
                          <a:spcPct val="100000"/>
                        </a:lnSpc>
                        <a:spcBef>
                          <a:spcPts val="0"/>
                        </a:spcBef>
                        <a:spcAft>
                          <a:spcPts val="0"/>
                        </a:spcAft>
                        <a:buClrTx/>
                        <a:buSzTx/>
                        <a:buFontTx/>
                        <a:buChar char="-"/>
                        <a:tabLst/>
                        <a:defRPr/>
                      </a:pPr>
                      <a:r>
                        <a:rPr lang="en-US" sz="2800" baseline="0" dirty="0" smtClean="0"/>
                        <a:t>CCR supports 2 nodes, one per site</a:t>
                      </a:r>
                    </a:p>
                  </a:txBody>
                  <a:tcPr/>
                </a:tc>
              </a:tr>
              <a:tr h="370840">
                <a:tc>
                  <a:txBody>
                    <a:bodyPr/>
                    <a:lstStyle/>
                    <a:p>
                      <a:pPr algn="ctr"/>
                      <a:r>
                        <a:rPr lang="en-US" sz="2800" dirty="0" smtClean="0"/>
                        <a:t>Storage</a:t>
                      </a:r>
                      <a:endParaRPr lang="en-US" sz="2800" dirty="0"/>
                    </a:p>
                  </a:txBody>
                  <a:tcPr/>
                </a:tc>
                <a:tc>
                  <a:txBody>
                    <a:bodyPr/>
                    <a:lstStyle/>
                    <a:p>
                      <a:pPr algn="l"/>
                      <a:r>
                        <a:rPr lang="en-US" sz="2800" dirty="0" smtClean="0"/>
                        <a:t>-Exchange CCR provides application-based replication</a:t>
                      </a:r>
                    </a:p>
                  </a:txBody>
                  <a:tcPr/>
                </a:tc>
              </a:tr>
              <a:tr h="37084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800" dirty="0" smtClean="0"/>
                        <a:t>Quorum</a:t>
                      </a:r>
                    </a:p>
                  </a:txBody>
                  <a:tcPr/>
                </a:tc>
                <a:tc>
                  <a:txBody>
                    <a:bodyPr/>
                    <a:lstStyle/>
                    <a:p>
                      <a:pPr algn="l"/>
                      <a:r>
                        <a:rPr lang="en-US" sz="2800" dirty="0" smtClean="0"/>
                        <a:t>-File</a:t>
                      </a:r>
                      <a:r>
                        <a:rPr lang="en-US" sz="2800" baseline="0" dirty="0" smtClean="0"/>
                        <a:t> share witness on the Hub Transport server on primary site</a:t>
                      </a:r>
                      <a:endParaRPr lang="en-US" sz="2800" dirty="0"/>
                    </a:p>
                  </a:txBody>
                  <a:tcPr/>
                </a:tc>
              </a:tr>
            </a:tbl>
          </a:graphicData>
        </a:graphic>
      </p:graphicFrame>
      <p:sp>
        <p:nvSpPr>
          <p:cNvPr id="4" name="TextBox 3"/>
          <p:cNvSpPr txBox="1"/>
          <p:nvPr/>
        </p:nvSpPr>
        <p:spPr>
          <a:xfrm>
            <a:off x="2209800" y="5594801"/>
            <a:ext cx="6546664" cy="1107996"/>
          </a:xfrm>
          <a:prstGeom prst="rect">
            <a:avLst/>
          </a:prstGeom>
          <a:noFill/>
        </p:spPr>
        <p:txBody>
          <a:bodyPr wrap="square" lIns="0" tIns="0" rIns="0" bIns="0" rtlCol="0">
            <a:spAutoFit/>
          </a:bodyPr>
          <a:lstStyle/>
          <a:p>
            <a:pPr defTabSz="914400"/>
            <a:r>
              <a:rPr lang="en-US" dirty="0" err="1" smtClean="0">
                <a:solidFill>
                  <a:schemeClr val="dk1"/>
                </a:solidFill>
              </a:rPr>
              <a:t>Links:</a:t>
            </a:r>
            <a:r>
              <a:rPr lang="en-US" dirty="0" err="1" smtClean="0">
                <a:solidFill>
                  <a:schemeClr val="dk1"/>
                </a:solidFill>
                <a:hlinkClick r:id="rId3"/>
              </a:rPr>
              <a:t>http</a:t>
            </a:r>
            <a:r>
              <a:rPr lang="en-US" dirty="0" smtClean="0">
                <a:solidFill>
                  <a:schemeClr val="dk1"/>
                </a:solidFill>
                <a:hlinkClick r:id="rId3"/>
              </a:rPr>
              <a:t>://technet.microsoft.com/en-us/library/bb124721.aspx</a:t>
            </a:r>
            <a:r>
              <a:rPr lang="en-US" dirty="0" smtClean="0">
                <a:solidFill>
                  <a:schemeClr val="dk1"/>
                </a:solidFill>
              </a:rPr>
              <a:t> </a:t>
            </a:r>
          </a:p>
          <a:p>
            <a:pPr defTabSz="914400"/>
            <a:r>
              <a:rPr lang="en-US" dirty="0" smtClean="0">
                <a:solidFill>
                  <a:schemeClr val="dk1"/>
                </a:solidFill>
              </a:rPr>
              <a:t>          </a:t>
            </a:r>
            <a:r>
              <a:rPr lang="en-US" dirty="0" smtClean="0">
                <a:solidFill>
                  <a:schemeClr val="dk1"/>
                </a:solidFill>
                <a:hlinkClick r:id="rId4"/>
              </a:rPr>
              <a:t>http://technet.microsoft.com/en-us/library/aa998848.aspx</a:t>
            </a:r>
            <a:r>
              <a:rPr lang="en-US" dirty="0" smtClean="0">
                <a:solidFill>
                  <a:schemeClr val="dk1"/>
                </a:solidFill>
              </a:rPr>
              <a:t> </a:t>
            </a:r>
          </a:p>
          <a:p>
            <a:pPr defTabSz="914400"/>
            <a:endParaRPr lang="en-US" dirty="0" smtClean="0">
              <a:solidFill>
                <a:schemeClr val="dk1"/>
              </a:solidFill>
            </a:endParaRPr>
          </a:p>
          <a:p>
            <a:endParaRPr lang="en-US" dirty="0" smtClean="0">
              <a:solidFill>
                <a:schemeClr val="dk1"/>
              </a:solidFill>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p:txBody>
          <a:bodyPr/>
          <a:lstStyle/>
          <a:p>
            <a:r>
              <a:rPr lang="en-US" smtClean="0"/>
              <a:t>Session Summary</a:t>
            </a:r>
            <a:endParaRPr lang="en-US" dirty="0"/>
          </a:p>
        </p:txBody>
      </p:sp>
      <p:sp>
        <p:nvSpPr>
          <p:cNvPr id="926723" name="Rectangle 3"/>
          <p:cNvSpPr>
            <a:spLocks noGrp="1" noChangeArrowheads="1"/>
          </p:cNvSpPr>
          <p:nvPr>
            <p:ph idx="1"/>
          </p:nvPr>
        </p:nvSpPr>
        <p:spPr>
          <a:xfrm>
            <a:off x="381000" y="1412875"/>
            <a:ext cx="8382000" cy="3231654"/>
          </a:xfrm>
        </p:spPr>
        <p:txBody>
          <a:bodyPr/>
          <a:lstStyle/>
          <a:p>
            <a:r>
              <a:rPr lang="en-US" sz="2800" dirty="0" smtClean="0"/>
              <a:t>Multi-Site Failover Clustering has many benefits</a:t>
            </a:r>
          </a:p>
          <a:p>
            <a:r>
              <a:rPr lang="en-US" sz="2800" dirty="0" smtClean="0"/>
              <a:t>Redundancy is needed </a:t>
            </a:r>
            <a:r>
              <a:rPr lang="en-US" sz="2800" i="1" dirty="0" smtClean="0"/>
              <a:t>everywhere</a:t>
            </a:r>
            <a:endParaRPr lang="en-US" sz="2800" dirty="0" smtClean="0"/>
          </a:p>
          <a:p>
            <a:r>
              <a:rPr lang="en-US" sz="2800" dirty="0" smtClean="0"/>
              <a:t>Understand your replication needs</a:t>
            </a:r>
          </a:p>
          <a:p>
            <a:r>
              <a:rPr lang="en-US" sz="2800" dirty="0" smtClean="0"/>
              <a:t>Compare VLANs with multiple subnets</a:t>
            </a:r>
          </a:p>
          <a:p>
            <a:r>
              <a:rPr lang="en-US" sz="2800" dirty="0" smtClean="0"/>
              <a:t>Plan quorum model &amp; nodes before deployment</a:t>
            </a:r>
          </a:p>
          <a:p>
            <a:r>
              <a:rPr lang="en-US" sz="2800" dirty="0" smtClean="0"/>
              <a:t>Follow the checklist and best practices</a:t>
            </a:r>
          </a:p>
          <a:p>
            <a:endParaRPr lang="en-US" sz="2800" dirty="0" smtClean="0"/>
          </a:p>
        </p:txBody>
      </p:sp>
      <p:pic>
        <p:nvPicPr>
          <p:cNvPr id="132097" name="Picture 1"/>
          <p:cNvPicPr>
            <a:picLocks noChangeAspect="1" noChangeArrowheads="1"/>
          </p:cNvPicPr>
          <p:nvPr/>
        </p:nvPicPr>
        <p:blipFill>
          <a:blip r:embed="rId3"/>
          <a:srcRect/>
          <a:stretch>
            <a:fillRect/>
          </a:stretch>
        </p:blipFill>
        <p:spPr bwMode="auto">
          <a:xfrm>
            <a:off x="1297173" y="4648200"/>
            <a:ext cx="6549655" cy="158651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1414460"/>
            <a:ext cx="8385048" cy="2532700"/>
          </a:xfrm>
        </p:spPr>
        <p:txBody>
          <a:bodyPr/>
          <a:lstStyle/>
          <a:p>
            <a:r>
              <a:rPr dirty="0" smtClean="0"/>
              <a:t>Breakout Sessions</a:t>
            </a:r>
          </a:p>
          <a:p>
            <a:r>
              <a:rPr lang="en-US" b="1" dirty="0" smtClean="0"/>
              <a:t>SVR208</a:t>
            </a:r>
            <a:r>
              <a:rPr lang="en-US" dirty="0" smtClean="0"/>
              <a:t> Gaining Higher Availability with Windows Server 2008 R2 Failover Clustering</a:t>
            </a:r>
          </a:p>
          <a:p>
            <a:r>
              <a:rPr lang="en-US" b="1" dirty="0" smtClean="0"/>
              <a:t>SVR319</a:t>
            </a:r>
            <a:r>
              <a:rPr lang="en-US" dirty="0" smtClean="0"/>
              <a:t> Multi-Site Clustering with Windows Server 2008 R2 </a:t>
            </a:r>
          </a:p>
          <a:p>
            <a:r>
              <a:rPr lang="en-US" b="1" dirty="0" smtClean="0"/>
              <a:t>DAT312</a:t>
            </a:r>
            <a:r>
              <a:rPr lang="en-US" dirty="0" smtClean="0"/>
              <a:t> All You Needed to Know about Microsoft SQL Server 2008 Failover Clustering</a:t>
            </a:r>
          </a:p>
          <a:p>
            <a:r>
              <a:rPr lang="en-US" b="1" dirty="0" smtClean="0"/>
              <a:t>UNC307</a:t>
            </a:r>
            <a:r>
              <a:rPr lang="en-US" dirty="0" smtClean="0"/>
              <a:t> Microsoft Exchange Server 2010 High Availability</a:t>
            </a:r>
          </a:p>
          <a:p>
            <a:r>
              <a:rPr lang="en-US" b="1" dirty="0" smtClean="0"/>
              <a:t>SVR211</a:t>
            </a:r>
            <a:r>
              <a:rPr lang="en-US" dirty="0" smtClean="0"/>
              <a:t> The Challenges of Building and Managing a Scalable and Highly Available Windows Server 2008 R2 </a:t>
            </a:r>
            <a:r>
              <a:rPr lang="en-US" dirty="0" err="1" smtClean="0"/>
              <a:t>Virtualisation</a:t>
            </a:r>
            <a:r>
              <a:rPr lang="en-US" dirty="0" smtClean="0"/>
              <a:t> Solution</a:t>
            </a:r>
          </a:p>
          <a:p>
            <a:r>
              <a:rPr lang="en-US" b="1" dirty="0" smtClean="0"/>
              <a:t>SVR314</a:t>
            </a:r>
            <a:r>
              <a:rPr lang="en-US" dirty="0" smtClean="0"/>
              <a:t> From Zero to Live Migration. How to Set Up a Live Migration</a:t>
            </a:r>
            <a:endParaRPr dirty="0" smtClean="0"/>
          </a:p>
        </p:txBody>
      </p:sp>
      <p:sp>
        <p:nvSpPr>
          <p:cNvPr id="18" name="Content Placeholder 17"/>
          <p:cNvSpPr>
            <a:spLocks noGrp="1"/>
          </p:cNvSpPr>
          <p:nvPr>
            <p:ph sz="quarter" idx="11"/>
          </p:nvPr>
        </p:nvSpPr>
        <p:spPr>
          <a:xfrm>
            <a:off x="350520" y="4153360"/>
            <a:ext cx="8385048" cy="944420"/>
          </a:xfrm>
        </p:spPr>
        <p:txBody>
          <a:bodyPr/>
          <a:lstStyle/>
          <a:p>
            <a:pPr>
              <a:defRPr/>
            </a:pPr>
            <a:r>
              <a:rPr dirty="0" smtClean="0"/>
              <a:t>Demo Sessions</a:t>
            </a:r>
          </a:p>
          <a:p>
            <a:pPr>
              <a:defRPr/>
            </a:pPr>
            <a:r>
              <a:rPr lang="en-US" b="1" dirty="0" smtClean="0"/>
              <a:t>SVR01-DEMO</a:t>
            </a:r>
            <a:r>
              <a:rPr lang="en-US" dirty="0" smtClean="0"/>
              <a:t> Free Live Migration and High Availability with Microsoft Hyper-V Server 2008 R2</a:t>
            </a:r>
            <a:endParaRPr dirty="0" smtClean="0"/>
          </a:p>
        </p:txBody>
      </p:sp>
      <p:sp>
        <p:nvSpPr>
          <p:cNvPr id="19" name="Content Placeholder 18"/>
          <p:cNvSpPr>
            <a:spLocks noGrp="1"/>
          </p:cNvSpPr>
          <p:nvPr>
            <p:ph sz="quarter" idx="12"/>
          </p:nvPr>
        </p:nvSpPr>
        <p:spPr>
          <a:xfrm>
            <a:off x="304800" y="5253962"/>
            <a:ext cx="8385048" cy="925857"/>
          </a:xfrm>
        </p:spPr>
        <p:txBody>
          <a:bodyPr/>
          <a:lstStyle/>
          <a:p>
            <a:r>
              <a:rPr dirty="0" smtClean="0"/>
              <a:t>Hands-on Labs</a:t>
            </a:r>
          </a:p>
          <a:p>
            <a:r>
              <a:rPr lang="en-US" b="1" dirty="0" smtClean="0"/>
              <a:t>UNC12-HOL</a:t>
            </a:r>
            <a:r>
              <a:rPr lang="en-US" dirty="0" smtClean="0"/>
              <a:t> Microsoft Exchange Server 2010 High Availability and Storage Scenarios</a:t>
            </a:r>
            <a:endParaRPr dirty="0" smtClean="0"/>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Multi-Site Clustering Content</a:t>
            </a:r>
            <a:endParaRPr lang="en-US" dirty="0"/>
          </a:p>
        </p:txBody>
      </p:sp>
      <p:sp>
        <p:nvSpPr>
          <p:cNvPr id="3" name="Text Placeholder 2"/>
          <p:cNvSpPr>
            <a:spLocks noGrp="1"/>
          </p:cNvSpPr>
          <p:nvPr>
            <p:ph type="body" sz="quarter" idx="10"/>
          </p:nvPr>
        </p:nvSpPr>
        <p:spPr>
          <a:xfrm>
            <a:off x="381000" y="1447799"/>
            <a:ext cx="8382000" cy="1822037"/>
          </a:xfrm>
        </p:spPr>
        <p:txBody>
          <a:bodyPr/>
          <a:lstStyle/>
          <a:p>
            <a:r>
              <a:rPr lang="en-US" sz="2400" dirty="0" smtClean="0"/>
              <a:t>Design guide:</a:t>
            </a:r>
          </a:p>
          <a:p>
            <a:pPr lvl="1"/>
            <a:r>
              <a:rPr lang="en-US" sz="2000" dirty="0" smtClean="0">
                <a:hlinkClick r:id="rId3"/>
              </a:rPr>
              <a:t>http://technet.microsoft.com/en-us/library/dd197430.aspx</a:t>
            </a:r>
            <a:endParaRPr lang="en-US" sz="2000" dirty="0" smtClean="0"/>
          </a:p>
          <a:p>
            <a:r>
              <a:rPr lang="en-US" sz="2400" dirty="0" smtClean="0"/>
              <a:t>Deployment guide/checklist:</a:t>
            </a:r>
          </a:p>
          <a:p>
            <a:pPr lvl="1"/>
            <a:r>
              <a:rPr lang="en-US" sz="2000" dirty="0" smtClean="0">
                <a:hlinkClick r:id="rId4"/>
              </a:rPr>
              <a:t>http://technet.microsoft.com/en-us/library/dd197546.aspx</a:t>
            </a:r>
            <a:endParaRPr lang="en-US" sz="2000" dirty="0" smtClean="0"/>
          </a:p>
          <a:p>
            <a:endParaRPr lang="en-US" sz="2400" dirty="0"/>
          </a:p>
        </p:txBody>
      </p:sp>
      <p:pic>
        <p:nvPicPr>
          <p:cNvPr id="119809" name="Picture 1"/>
          <p:cNvPicPr>
            <a:picLocks noChangeAspect="1" noChangeArrowheads="1"/>
          </p:cNvPicPr>
          <p:nvPr/>
        </p:nvPicPr>
        <p:blipFill>
          <a:blip r:embed="rId5"/>
          <a:srcRect/>
          <a:stretch>
            <a:fillRect/>
          </a:stretch>
        </p:blipFill>
        <p:spPr bwMode="auto">
          <a:xfrm>
            <a:off x="1509713" y="3124200"/>
            <a:ext cx="6124575" cy="28289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40" name="Oval 4"/>
          <p:cNvSpPr>
            <a:spLocks noChangeArrowheads="1"/>
          </p:cNvSpPr>
          <p:nvPr/>
        </p:nvSpPr>
        <p:spPr bwMode="auto">
          <a:xfrm>
            <a:off x="1700397" y="3016809"/>
            <a:ext cx="2057400" cy="3505200"/>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a:gradFill>
                <a:gsLst>
                  <a:gs pos="0">
                    <a:srgbClr val="FFFFFF"/>
                  </a:gs>
                  <a:gs pos="100000">
                    <a:srgbClr val="FFFFFF"/>
                  </a:gs>
                </a:gsLst>
                <a:lin ang="5400000" scaled="0"/>
              </a:gradFill>
            </a:endParaRPr>
          </a:p>
        </p:txBody>
      </p:sp>
      <p:sp>
        <p:nvSpPr>
          <p:cNvPr id="782357" name="Oval 21"/>
          <p:cNvSpPr>
            <a:spLocks noChangeArrowheads="1"/>
          </p:cNvSpPr>
          <p:nvPr/>
        </p:nvSpPr>
        <p:spPr bwMode="auto">
          <a:xfrm>
            <a:off x="5604856" y="3016809"/>
            <a:ext cx="2057400" cy="350520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a:gradFill>
                <a:gsLst>
                  <a:gs pos="0">
                    <a:srgbClr val="FFFFFF"/>
                  </a:gs>
                  <a:gs pos="100000">
                    <a:srgbClr val="FFFFFF"/>
                  </a:gs>
                </a:gsLst>
                <a:lin ang="5400000" scaled="0"/>
              </a:gradFill>
            </a:endParaRPr>
          </a:p>
        </p:txBody>
      </p:sp>
      <p:sp>
        <p:nvSpPr>
          <p:cNvPr id="782358" name="Line 22"/>
          <p:cNvSpPr>
            <a:spLocks noChangeShapeType="1"/>
          </p:cNvSpPr>
          <p:nvPr/>
        </p:nvSpPr>
        <p:spPr bwMode="auto">
          <a:xfrm>
            <a:off x="6595456" y="4236009"/>
            <a:ext cx="0" cy="533400"/>
          </a:xfrm>
          <a:prstGeom prst="line">
            <a:avLst/>
          </a:prstGeom>
          <a:noFill/>
          <a:ln w="28575">
            <a:solidFill>
              <a:schemeClr val="accent6"/>
            </a:solidFill>
            <a:round/>
            <a:headEnd/>
            <a:tailEnd/>
          </a:ln>
          <a:effectLst/>
        </p:spPr>
        <p:txBody>
          <a:bodyPr wrap="none"/>
          <a:lstStyle/>
          <a:p>
            <a:endParaRPr lang="en-US"/>
          </a:p>
        </p:txBody>
      </p:sp>
      <p:sp>
        <p:nvSpPr>
          <p:cNvPr id="782359" name="Line 23"/>
          <p:cNvSpPr>
            <a:spLocks noChangeShapeType="1"/>
          </p:cNvSpPr>
          <p:nvPr/>
        </p:nvSpPr>
        <p:spPr bwMode="auto">
          <a:xfrm>
            <a:off x="6595456" y="5074209"/>
            <a:ext cx="0" cy="304800"/>
          </a:xfrm>
          <a:prstGeom prst="line">
            <a:avLst/>
          </a:prstGeom>
          <a:noFill/>
          <a:ln w="28575">
            <a:solidFill>
              <a:schemeClr val="accent6"/>
            </a:solidFill>
            <a:round/>
            <a:headEnd/>
            <a:tailEnd/>
          </a:ln>
          <a:effectLst/>
        </p:spPr>
        <p:txBody>
          <a:bodyPr wrap="none"/>
          <a:lstStyle/>
          <a:p>
            <a:endParaRPr lang="en-US"/>
          </a:p>
        </p:txBody>
      </p:sp>
      <p:sp>
        <p:nvSpPr>
          <p:cNvPr id="782364" name="Text Box 28"/>
          <p:cNvSpPr txBox="1">
            <a:spLocks noChangeArrowheads="1"/>
          </p:cNvSpPr>
          <p:nvPr/>
        </p:nvSpPr>
        <p:spPr bwMode="auto">
          <a:xfrm>
            <a:off x="6289069" y="3093009"/>
            <a:ext cx="698500" cy="338138"/>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782365" name="Rectangle 29"/>
          <p:cNvSpPr>
            <a:spLocks noChangeArrowheads="1"/>
          </p:cNvSpPr>
          <p:nvPr/>
        </p:nvSpPr>
        <p:spPr bwMode="auto">
          <a:xfrm>
            <a:off x="5976331" y="5379009"/>
            <a:ext cx="1295400" cy="658813"/>
          </a:xfrm>
          <a:prstGeom prst="rect">
            <a:avLst/>
          </a:prstGeom>
          <a:solidFill>
            <a:schemeClr val="accent1">
              <a:alpha val="39999"/>
            </a:schemeClr>
          </a:solidFill>
          <a:ln w="6350">
            <a:solidFill>
              <a:schemeClr val="accent6"/>
            </a:solidFill>
            <a:miter lim="800000"/>
            <a:headEnd/>
            <a:tailEnd/>
          </a:ln>
          <a:effectLst/>
        </p:spPr>
        <p:txBody>
          <a:bodyPr wrap="none" anchor="ctr"/>
          <a:lstStyle/>
          <a:p>
            <a:endParaRPr lang="en-US"/>
          </a:p>
        </p:txBody>
      </p:sp>
      <p:pic>
        <p:nvPicPr>
          <p:cNvPr id="782373" name="Picture 37" descr="large-arrow"/>
          <p:cNvPicPr>
            <a:picLocks noChangeAspect="1" noChangeArrowheads="1"/>
          </p:cNvPicPr>
          <p:nvPr/>
        </p:nvPicPr>
        <p:blipFill>
          <a:blip r:embed="rId3"/>
          <a:srcRect/>
          <a:stretch>
            <a:fillRect/>
          </a:stretch>
        </p:blipFill>
        <p:spPr bwMode="auto">
          <a:xfrm>
            <a:off x="2690999" y="2362759"/>
            <a:ext cx="3682872" cy="1035050"/>
          </a:xfrm>
          <a:prstGeom prst="rect">
            <a:avLst/>
          </a:prstGeom>
          <a:noFill/>
        </p:spPr>
      </p:pic>
      <p:sp>
        <p:nvSpPr>
          <p:cNvPr id="782341" name="Line 5"/>
          <p:cNvSpPr>
            <a:spLocks noChangeShapeType="1"/>
          </p:cNvSpPr>
          <p:nvPr/>
        </p:nvSpPr>
        <p:spPr bwMode="auto">
          <a:xfrm>
            <a:off x="2690997" y="4191000"/>
            <a:ext cx="0" cy="533400"/>
          </a:xfrm>
          <a:prstGeom prst="line">
            <a:avLst/>
          </a:prstGeom>
          <a:noFill/>
          <a:ln w="28575">
            <a:solidFill>
              <a:schemeClr val="accent6"/>
            </a:solidFill>
            <a:round/>
            <a:headEnd/>
            <a:tailEnd/>
          </a:ln>
          <a:effectLst/>
        </p:spPr>
        <p:txBody>
          <a:bodyPr wrap="none" lIns="91436" tIns="45718" rIns="91436" bIns="45718"/>
          <a:lstStyle/>
          <a:p>
            <a:endParaRPr lang="en-US"/>
          </a:p>
        </p:txBody>
      </p:sp>
      <p:sp>
        <p:nvSpPr>
          <p:cNvPr id="782342" name="Line 6"/>
          <p:cNvSpPr>
            <a:spLocks noChangeShapeType="1"/>
          </p:cNvSpPr>
          <p:nvPr/>
        </p:nvSpPr>
        <p:spPr bwMode="auto">
          <a:xfrm>
            <a:off x="2690997" y="5074209"/>
            <a:ext cx="0" cy="304800"/>
          </a:xfrm>
          <a:prstGeom prst="line">
            <a:avLst/>
          </a:prstGeom>
          <a:noFill/>
          <a:ln w="28575">
            <a:solidFill>
              <a:schemeClr val="accent6"/>
            </a:solidFill>
            <a:round/>
            <a:headEnd/>
            <a:tailEnd/>
          </a:ln>
          <a:effectLst/>
        </p:spPr>
        <p:txBody>
          <a:bodyPr wrap="none" lIns="91436" tIns="45718" rIns="91436" bIns="45718"/>
          <a:lstStyle/>
          <a:p>
            <a:endParaRPr lang="en-US"/>
          </a:p>
        </p:txBody>
      </p:sp>
      <p:sp>
        <p:nvSpPr>
          <p:cNvPr id="782347" name="Text Box 11"/>
          <p:cNvSpPr txBox="1">
            <a:spLocks noChangeArrowheads="1"/>
          </p:cNvSpPr>
          <p:nvPr/>
        </p:nvSpPr>
        <p:spPr bwMode="auto">
          <a:xfrm>
            <a:off x="2386197" y="3093009"/>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782348" name="Rectangle 12"/>
          <p:cNvSpPr>
            <a:spLocks noChangeArrowheads="1"/>
          </p:cNvSpPr>
          <p:nvPr/>
        </p:nvSpPr>
        <p:spPr bwMode="auto">
          <a:xfrm>
            <a:off x="2071872" y="5379009"/>
            <a:ext cx="1295400" cy="658813"/>
          </a:xfrm>
          <a:prstGeom prst="rect">
            <a:avLst/>
          </a:prstGeom>
          <a:solidFill>
            <a:schemeClr val="accent1">
              <a:alpha val="39999"/>
            </a:schemeClr>
          </a:solidFill>
          <a:ln w="6350">
            <a:solidFill>
              <a:schemeClr val="accent6"/>
            </a:solidFill>
            <a:miter lim="800000"/>
            <a:headEnd/>
            <a:tailEnd/>
          </a:ln>
          <a:effectLst/>
        </p:spPr>
        <p:txBody>
          <a:bodyPr wrap="none" lIns="91436" tIns="45718" rIns="91436" bIns="45718" anchor="ctr"/>
          <a:lstStyle/>
          <a:p>
            <a:endParaRPr lang="en-US"/>
          </a:p>
        </p:txBody>
      </p:sp>
      <p:pic>
        <p:nvPicPr>
          <p:cNvPr id="782349" name="Picture 13" descr="database green"/>
          <p:cNvPicPr>
            <a:picLocks noChangeAspect="1" noChangeArrowheads="1"/>
          </p:cNvPicPr>
          <p:nvPr/>
        </p:nvPicPr>
        <p:blipFill>
          <a:blip r:embed="rId4" cstate="print"/>
          <a:srcRect/>
          <a:stretch>
            <a:fillRect/>
          </a:stretch>
        </p:blipFill>
        <p:spPr bwMode="auto">
          <a:xfrm>
            <a:off x="2448110" y="5429809"/>
            <a:ext cx="484187" cy="579438"/>
          </a:xfrm>
          <a:prstGeom prst="rect">
            <a:avLst/>
          </a:prstGeom>
          <a:noFill/>
        </p:spPr>
      </p:pic>
      <p:sp>
        <p:nvSpPr>
          <p:cNvPr id="782375" name="Text Box 39"/>
          <p:cNvSpPr txBox="1">
            <a:spLocks noChangeArrowheads="1"/>
          </p:cNvSpPr>
          <p:nvPr/>
        </p:nvSpPr>
        <p:spPr bwMode="auto">
          <a:xfrm>
            <a:off x="3856018" y="2964346"/>
            <a:ext cx="1993014" cy="1077214"/>
          </a:xfrm>
          <a:prstGeom prst="rect">
            <a:avLst/>
          </a:prstGeom>
          <a:noFill/>
          <a:ln w="9525">
            <a:noFill/>
            <a:miter lim="800000"/>
            <a:headEnd/>
            <a:tailEnd/>
          </a:ln>
          <a:effectLst/>
        </p:spPr>
        <p:txBody>
          <a:bodyPr wrap="square" lIns="91436" tIns="45718" rIns="91436" bIns="45718">
            <a:spAutoFit/>
          </a:bodyPr>
          <a:lstStyle/>
          <a:p>
            <a:pPr algn="ctr">
              <a:spcBef>
                <a:spcPct val="0"/>
              </a:spcBef>
              <a:buClrTx/>
              <a:buFontTx/>
              <a:buNone/>
            </a:pPr>
            <a:r>
              <a:rPr lang="en-US" sz="1600" dirty="0" smtClean="0"/>
              <a:t>Applications are </a:t>
            </a:r>
            <a:r>
              <a:rPr lang="en-US" sz="1600" dirty="0"/>
              <a:t>failed over to a separate physical location</a:t>
            </a:r>
          </a:p>
        </p:txBody>
      </p:sp>
      <p:sp>
        <p:nvSpPr>
          <p:cNvPr id="29" name="Line Callout 1 (Border and Accent Bar) 28"/>
          <p:cNvSpPr/>
          <p:nvPr/>
        </p:nvSpPr>
        <p:spPr bwMode="auto">
          <a:xfrm>
            <a:off x="7471718" y="2548769"/>
            <a:ext cx="1476522" cy="751339"/>
          </a:xfrm>
          <a:prstGeom prst="accentBorderCallout1">
            <a:avLst>
              <a:gd name="adj1" fmla="val 68437"/>
              <a:gd name="adj2" fmla="val -6914"/>
              <a:gd name="adj3" fmla="val 78273"/>
              <a:gd name="adj4" fmla="val -2581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Node is moved to a physically separate site</a:t>
            </a:r>
          </a:p>
        </p:txBody>
      </p:sp>
      <p:pic>
        <p:nvPicPr>
          <p:cNvPr id="28" name="Picture 38" descr="Database blue"/>
          <p:cNvPicPr>
            <a:picLocks noChangeAspect="1" noChangeArrowheads="1"/>
          </p:cNvPicPr>
          <p:nvPr/>
        </p:nvPicPr>
        <p:blipFill>
          <a:blip r:embed="rId5" cstate="print"/>
          <a:srcRect/>
          <a:stretch>
            <a:fillRect/>
          </a:stretch>
        </p:blipFill>
        <p:spPr bwMode="auto">
          <a:xfrm>
            <a:off x="6373870" y="5407584"/>
            <a:ext cx="443172" cy="630238"/>
          </a:xfrm>
          <a:prstGeom prst="rect">
            <a:avLst/>
          </a:prstGeom>
          <a:noFill/>
        </p:spPr>
      </p:pic>
      <p:sp>
        <p:nvSpPr>
          <p:cNvPr id="31" name="Rectangle 2"/>
          <p:cNvSpPr>
            <a:spLocks noGrp="1" noChangeArrowheads="1"/>
          </p:cNvSpPr>
          <p:nvPr>
            <p:ph type="title"/>
          </p:nvPr>
        </p:nvSpPr>
        <p:spPr/>
        <p:txBody>
          <a:bodyPr/>
          <a:lstStyle/>
          <a:p>
            <a:r>
              <a:rPr lang="en-US" dirty="0" smtClean="0"/>
              <a:t>Multi-Site Clusters for DR</a:t>
            </a:r>
            <a:endParaRPr lang="en-US" dirty="0"/>
          </a:p>
        </p:txBody>
      </p:sp>
      <p:sp>
        <p:nvSpPr>
          <p:cNvPr id="24" name="Rectangle 3"/>
          <p:cNvSpPr>
            <a:spLocks noGrp="1" noChangeArrowheads="1"/>
          </p:cNvSpPr>
          <p:nvPr>
            <p:ph idx="1"/>
          </p:nvPr>
        </p:nvSpPr>
        <p:spPr>
          <a:xfrm>
            <a:off x="381000" y="1412875"/>
            <a:ext cx="8382000" cy="917088"/>
          </a:xfrm>
        </p:spPr>
        <p:txBody>
          <a:bodyPr/>
          <a:lstStyle/>
          <a:p>
            <a:r>
              <a:rPr lang="en-US" sz="2800" dirty="0" smtClean="0"/>
              <a:t>Extends a cluster from being a High Availability solution, to also being a Disaster Recovery solution</a:t>
            </a:r>
          </a:p>
        </p:txBody>
      </p:sp>
      <p:grpSp>
        <p:nvGrpSpPr>
          <p:cNvPr id="2" name="Group 57"/>
          <p:cNvGrpSpPr/>
          <p:nvPr/>
        </p:nvGrpSpPr>
        <p:grpSpPr>
          <a:xfrm>
            <a:off x="6019800" y="4572001"/>
            <a:ext cx="1143000" cy="685799"/>
            <a:chOff x="6296149" y="4859530"/>
            <a:chExt cx="1612817" cy="910638"/>
          </a:xfrm>
        </p:grpSpPr>
        <p:pic>
          <p:nvPicPr>
            <p:cNvPr id="30"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32" name="TextBox 31"/>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nvGrpSpPr>
          <p:cNvPr id="3" name="Group 57"/>
          <p:cNvGrpSpPr/>
          <p:nvPr/>
        </p:nvGrpSpPr>
        <p:grpSpPr>
          <a:xfrm>
            <a:off x="2133600" y="4572000"/>
            <a:ext cx="1143000" cy="685799"/>
            <a:chOff x="6296149" y="4859530"/>
            <a:chExt cx="1612817" cy="910638"/>
          </a:xfrm>
        </p:grpSpPr>
        <p:pic>
          <p:nvPicPr>
            <p:cNvPr id="34" name="Picture 10" descr="C:\Documents and Settings\Pennie\My Documents\ACERDATA (D)\Pennie's documents\MS Image\Shapes and Graphics\Internet Cloud\cloud 1.png"/>
            <p:cNvPicPr>
              <a:picLocks noChangeAspect="1" noChangeArrowheads="1"/>
            </p:cNvPicPr>
            <p:nvPr/>
          </p:nvPicPr>
          <p:blipFill>
            <a:blip r:embed="rId6"/>
            <a:srcRect/>
            <a:stretch>
              <a:fillRect/>
            </a:stretch>
          </p:blipFill>
          <p:spPr bwMode="auto">
            <a:xfrm>
              <a:off x="6296149" y="4859530"/>
              <a:ext cx="1612817" cy="910638"/>
            </a:xfrm>
            <a:prstGeom prst="rect">
              <a:avLst/>
            </a:prstGeom>
            <a:noFill/>
          </p:spPr>
        </p:pic>
        <p:sp>
          <p:nvSpPr>
            <p:cNvPr id="35" name="TextBox 34"/>
            <p:cNvSpPr txBox="1"/>
            <p:nvPr/>
          </p:nvSpPr>
          <p:spPr>
            <a:xfrm>
              <a:off x="6802989" y="5058889"/>
              <a:ext cx="599136" cy="300938"/>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36" name="Rectangle 24598" descr="Server"/>
          <p:cNvPicPr>
            <a:picLocks noChangeAspect="1" noChangeArrowheads="1"/>
          </p:cNvPicPr>
          <p:nvPr/>
        </p:nvPicPr>
        <p:blipFill>
          <a:blip r:embed="rId7" cstate="print"/>
          <a:srcRect/>
          <a:stretch>
            <a:fillRect/>
          </a:stretch>
        </p:blipFill>
        <p:spPr bwMode="auto">
          <a:xfrm>
            <a:off x="6324600" y="3482422"/>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Rectangle 24598" descr="Server"/>
          <p:cNvPicPr>
            <a:picLocks noChangeAspect="1" noChangeArrowheads="1"/>
          </p:cNvPicPr>
          <p:nvPr/>
        </p:nvPicPr>
        <p:blipFill>
          <a:blip r:embed="rId7" cstate="print"/>
          <a:srcRect/>
          <a:stretch>
            <a:fillRect/>
          </a:stretch>
        </p:blipFill>
        <p:spPr bwMode="auto">
          <a:xfrm>
            <a:off x="2421466" y="34290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82372" name="Picture 36" descr="stop No"/>
          <p:cNvPicPr>
            <a:picLocks noChangeAspect="1" noChangeArrowheads="1"/>
          </p:cNvPicPr>
          <p:nvPr/>
        </p:nvPicPr>
        <p:blipFill>
          <a:blip r:embed="rId8"/>
          <a:srcRect/>
          <a:stretch>
            <a:fillRect/>
          </a:stretch>
        </p:blipFill>
        <p:spPr bwMode="auto">
          <a:xfrm>
            <a:off x="1001713" y="2982913"/>
            <a:ext cx="3494087" cy="349408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82372"/>
                                        </p:tgtEl>
                                        <p:attrNameLst>
                                          <p:attrName>style.visibility</p:attrName>
                                        </p:attrNameLst>
                                      </p:cBhvr>
                                      <p:to>
                                        <p:strVal val="visible"/>
                                      </p:to>
                                    </p:set>
                                    <p:anim calcmode="lin" valueType="num">
                                      <p:cBhvr>
                                        <p:cTn id="7" dur="1000" fill="hold"/>
                                        <p:tgtEl>
                                          <p:spTgt spid="782372"/>
                                        </p:tgtEl>
                                        <p:attrNameLst>
                                          <p:attrName>ppt_w</p:attrName>
                                        </p:attrNameLst>
                                      </p:cBhvr>
                                      <p:tavLst>
                                        <p:tav tm="0">
                                          <p:val>
                                            <p:fltVal val="0"/>
                                          </p:val>
                                        </p:tav>
                                        <p:tav tm="100000">
                                          <p:val>
                                            <p:strVal val="#ppt_w"/>
                                          </p:val>
                                        </p:tav>
                                      </p:tavLst>
                                    </p:anim>
                                    <p:anim calcmode="lin" valueType="num">
                                      <p:cBhvr>
                                        <p:cTn id="8" dur="1000" fill="hold"/>
                                        <p:tgtEl>
                                          <p:spTgt spid="782372"/>
                                        </p:tgtEl>
                                        <p:attrNameLst>
                                          <p:attrName>ppt_h</p:attrName>
                                        </p:attrNameLst>
                                      </p:cBhvr>
                                      <p:tavLst>
                                        <p:tav tm="0">
                                          <p:val>
                                            <p:fltVal val="0"/>
                                          </p:val>
                                        </p:tav>
                                        <p:tav tm="100000">
                                          <p:val>
                                            <p:strVal val="#ppt_h"/>
                                          </p:val>
                                        </p:tav>
                                      </p:tavLst>
                                    </p:anim>
                                    <p:anim calcmode="lin" valueType="num">
                                      <p:cBhvr>
                                        <p:cTn id="9" dur="1000" fill="hold"/>
                                        <p:tgtEl>
                                          <p:spTgt spid="782372"/>
                                        </p:tgtEl>
                                        <p:attrNameLst>
                                          <p:attrName>style.rotation</p:attrName>
                                        </p:attrNameLst>
                                      </p:cBhvr>
                                      <p:tavLst>
                                        <p:tav tm="0">
                                          <p:val>
                                            <p:fltVal val="90"/>
                                          </p:val>
                                        </p:tav>
                                        <p:tav tm="100000">
                                          <p:val>
                                            <p:fltVal val="0"/>
                                          </p:val>
                                        </p:tav>
                                      </p:tavLst>
                                    </p:anim>
                                    <p:animEffect transition="in" filter="fade">
                                      <p:cBhvr>
                                        <p:cTn id="10" dur="1000"/>
                                        <p:tgtEl>
                                          <p:spTgt spid="78237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82373"/>
                                        </p:tgtEl>
                                        <p:attrNameLst>
                                          <p:attrName>style.visibility</p:attrName>
                                        </p:attrNameLst>
                                      </p:cBhvr>
                                      <p:to>
                                        <p:strVal val="visible"/>
                                      </p:to>
                                    </p:set>
                                    <p:animEffect transition="in" filter="wipe(left)">
                                      <p:cBhvr>
                                        <p:cTn id="14" dur="1000"/>
                                        <p:tgtEl>
                                          <p:spTgt spid="78237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82375"/>
                                        </p:tgtEl>
                                        <p:attrNameLst>
                                          <p:attrName>style.visibility</p:attrName>
                                        </p:attrNameLst>
                                      </p:cBhvr>
                                      <p:to>
                                        <p:strVal val="visible"/>
                                      </p:to>
                                    </p:set>
                                    <p:animEffect transition="in" filter="fade">
                                      <p:cBhvr>
                                        <p:cTn id="17" dur="2000"/>
                                        <p:tgtEl>
                                          <p:spTgt spid="782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23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p:txBody>
          <a:bodyPr/>
          <a:lstStyle/>
          <a:p>
            <a:r>
              <a:rPr lang="en-US" smtClean="0"/>
              <a:t>Benefits of a Multi-Site Cluster</a:t>
            </a:r>
            <a:endParaRPr lang="en-US" dirty="0"/>
          </a:p>
        </p:txBody>
      </p:sp>
      <p:sp>
        <p:nvSpPr>
          <p:cNvPr id="811012" name="Rectangle 4"/>
          <p:cNvSpPr>
            <a:spLocks noGrp="1" noChangeArrowheads="1"/>
          </p:cNvSpPr>
          <p:nvPr>
            <p:ph idx="1"/>
          </p:nvPr>
        </p:nvSpPr>
        <p:spPr/>
        <p:txBody>
          <a:bodyPr/>
          <a:lstStyle/>
          <a:p>
            <a:r>
              <a:rPr lang="en-US" dirty="0" smtClean="0"/>
              <a:t>Protects against loss of an entire datacenter</a:t>
            </a:r>
          </a:p>
          <a:p>
            <a:r>
              <a:rPr lang="en-US" dirty="0" smtClean="0"/>
              <a:t>Automates failover</a:t>
            </a:r>
          </a:p>
          <a:p>
            <a:pPr lvl="1"/>
            <a:r>
              <a:rPr lang="en-US" dirty="0" smtClean="0"/>
              <a:t>Reduced downtime</a:t>
            </a:r>
          </a:p>
          <a:p>
            <a:pPr lvl="1"/>
            <a:r>
              <a:rPr lang="en-US" dirty="0" smtClean="0"/>
              <a:t>Lower complexity disaster recovery plan</a:t>
            </a:r>
          </a:p>
          <a:p>
            <a:r>
              <a:rPr lang="en-US" dirty="0" smtClean="0"/>
              <a:t>Reduces administrative overhead</a:t>
            </a:r>
          </a:p>
          <a:p>
            <a:pPr lvl="1"/>
            <a:r>
              <a:rPr lang="en-US" dirty="0" smtClean="0"/>
              <a:t>Automatically synchronize application and cluster changes</a:t>
            </a:r>
          </a:p>
          <a:p>
            <a:pPr lvl="1"/>
            <a:r>
              <a:rPr lang="en-US" dirty="0" smtClean="0"/>
              <a:t>Easier to keep consistent than standalone servers</a:t>
            </a:r>
          </a:p>
        </p:txBody>
      </p:sp>
      <p:sp>
        <p:nvSpPr>
          <p:cNvPr id="5" name="Content Placeholder 2"/>
          <p:cNvSpPr txBox="1">
            <a:spLocks/>
          </p:cNvSpPr>
          <p:nvPr/>
        </p:nvSpPr>
        <p:spPr>
          <a:xfrm>
            <a:off x="685800" y="5540298"/>
            <a:ext cx="7848599" cy="1066799"/>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buClr>
                <a:srgbClr val="FFCC00"/>
              </a:buClr>
              <a:defRPr/>
            </a:pPr>
            <a:r>
              <a:rPr lang="en-US" sz="2400" dirty="0" smtClean="0">
                <a:solidFill>
                  <a:schemeClr val="bg1"/>
                </a:solidFill>
              </a:rPr>
              <a:t>The primary reason DR solutions fail is</a:t>
            </a:r>
          </a:p>
          <a:p>
            <a:pPr lvl="0" algn="ctr" defTabSz="914099" fontAlgn="base">
              <a:spcBef>
                <a:spcPct val="0"/>
              </a:spcBef>
              <a:spcAft>
                <a:spcPct val="0"/>
              </a:spcAft>
              <a:buClr>
                <a:srgbClr val="FFCC00"/>
              </a:buClr>
              <a:defRPr/>
            </a:pPr>
            <a:r>
              <a:rPr lang="en-US" sz="2400" dirty="0" smtClean="0">
                <a:solidFill>
                  <a:schemeClr val="bg1"/>
                </a:solidFill>
              </a:rPr>
              <a:t>dependence on people</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ctangle 8192"/>
          <p:cNvPicPr>
            <a:picLocks noChangeAspect="1" noChangeArrowheads="1"/>
          </p:cNvPicPr>
          <p:nvPr/>
        </p:nvPicPr>
        <p:blipFill>
          <a:blip r:embed="rId3">
            <a:duotone>
              <a:prstClr val="black"/>
              <a:srgbClr val="D9C3A5">
                <a:tint val="50000"/>
                <a:satMod val="180000"/>
              </a:srgbClr>
            </a:duotone>
            <a:lum bright="-73000" contrast="-100000"/>
          </a:blip>
          <a:srcRect/>
          <a:stretch>
            <a:fillRect/>
          </a:stretch>
        </p:blipFill>
        <p:spPr bwMode="auto">
          <a:xfrm>
            <a:off x="0" y="1194605"/>
            <a:ext cx="9144000" cy="4657725"/>
          </a:xfrm>
          <a:prstGeom prst="rect">
            <a:avLst/>
          </a:prstGeom>
          <a:noFill/>
          <a:ln w="9525">
            <a:noFill/>
            <a:miter lim="800000"/>
            <a:headEnd/>
            <a:tailEnd/>
          </a:ln>
        </p:spPr>
      </p:pic>
      <p:sp>
        <p:nvSpPr>
          <p:cNvPr id="2" name="Title 1"/>
          <p:cNvSpPr>
            <a:spLocks noGrp="1"/>
          </p:cNvSpPr>
          <p:nvPr>
            <p:ph type="title"/>
          </p:nvPr>
        </p:nvSpPr>
        <p:spPr/>
        <p:txBody>
          <a:bodyPr/>
          <a:lstStyle/>
          <a:p>
            <a:r>
              <a:rPr b="1" smtClean="0"/>
              <a:t>Multi-Site Clustering</a:t>
            </a:r>
            <a:endParaRPr lang="en-US" b="1" dirty="0"/>
          </a:p>
        </p:txBody>
      </p:sp>
      <p:sp>
        <p:nvSpPr>
          <p:cNvPr id="3" name="Text Placeholder 2"/>
          <p:cNvSpPr>
            <a:spLocks noGrp="1"/>
          </p:cNvSpPr>
          <p:nvPr>
            <p:ph type="body" sz="quarter" idx="10"/>
          </p:nvPr>
        </p:nvSpPr>
        <p:spPr>
          <a:xfrm>
            <a:off x="381000" y="1401042"/>
            <a:ext cx="8382000" cy="3262432"/>
          </a:xfrm>
        </p:spPr>
        <p:txBody>
          <a:bodyPr/>
          <a:lstStyle/>
          <a:p>
            <a:r>
              <a:rPr lang="en-US" sz="4000" b="1" dirty="0" smtClean="0">
                <a:solidFill>
                  <a:schemeClr val="accent3"/>
                </a:solidFill>
              </a:rPr>
              <a:t>  </a:t>
            </a:r>
            <a:r>
              <a:rPr lang="en-US" sz="4000" b="1" dirty="0" smtClean="0"/>
              <a:t>Introduction</a:t>
            </a:r>
          </a:p>
          <a:p>
            <a:r>
              <a:rPr lang="en-US" sz="4000" b="1" dirty="0" smtClean="0">
                <a:solidFill>
                  <a:srgbClr val="FFC000"/>
                </a:solidFill>
              </a:rPr>
              <a:t>  </a:t>
            </a:r>
            <a:r>
              <a:rPr lang="en-US" sz="4000" b="1" dirty="0" smtClean="0">
                <a:solidFill>
                  <a:schemeClr val="accent5"/>
                </a:solidFill>
              </a:rPr>
              <a:t>Networking</a:t>
            </a:r>
          </a:p>
          <a:p>
            <a:r>
              <a:rPr lang="en-US" sz="4000" b="1" dirty="0" smtClean="0"/>
              <a:t>  Storage</a:t>
            </a:r>
          </a:p>
          <a:p>
            <a:r>
              <a:rPr lang="en-US" sz="4000" b="1" dirty="0" smtClean="0"/>
              <a:t>  Quorum</a:t>
            </a:r>
          </a:p>
          <a:p>
            <a:r>
              <a:rPr lang="en-US" sz="4000" b="1" dirty="0" smtClean="0"/>
              <a:t>  Workloads</a:t>
            </a:r>
          </a:p>
        </p:txBody>
      </p:sp>
      <p:pic>
        <p:nvPicPr>
          <p:cNvPr id="7" name="Picture 6" descr="WinSrv-Failover_h_rgb_r.png"/>
          <p:cNvPicPr>
            <a:picLocks noChangeAspect="1"/>
          </p:cNvPicPr>
          <p:nvPr/>
        </p:nvPicPr>
        <p:blipFill>
          <a:blip r:embed="rId4"/>
          <a:stretch>
            <a:fillRect/>
          </a:stretch>
        </p:blipFill>
        <p:spPr>
          <a:xfrm>
            <a:off x="5048829" y="5149773"/>
            <a:ext cx="4013394" cy="965330"/>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2" name="Rectangle 12"/>
          <p:cNvSpPr>
            <a:spLocks noGrp="1" noChangeArrowheads="1"/>
          </p:cNvSpPr>
          <p:nvPr>
            <p:ph type="title"/>
          </p:nvPr>
        </p:nvSpPr>
        <p:spPr/>
        <p:txBody>
          <a:bodyPr/>
          <a:lstStyle/>
          <a:p>
            <a:r>
              <a:rPr lang="en-US" smtClean="0"/>
              <a:t>Network Considerations</a:t>
            </a:r>
            <a:endParaRPr lang="en-US"/>
          </a:p>
        </p:txBody>
      </p:sp>
      <p:sp>
        <p:nvSpPr>
          <p:cNvPr id="27" name="Rectangle 3"/>
          <p:cNvSpPr>
            <a:spLocks noGrp="1" noChangeArrowheads="1"/>
          </p:cNvSpPr>
          <p:nvPr>
            <p:ph idx="1"/>
          </p:nvPr>
        </p:nvSpPr>
        <p:spPr/>
        <p:txBody>
          <a:bodyPr/>
          <a:lstStyle/>
          <a:p>
            <a:r>
              <a:rPr lang="en-US" dirty="0" smtClean="0"/>
              <a:t>Network Options:</a:t>
            </a:r>
          </a:p>
          <a:p>
            <a:pPr marL="1031875" lvl="1" indent="-514350">
              <a:buFont typeface="+mj-lt"/>
              <a:buAutoNum type="arabicPeriod"/>
            </a:pPr>
            <a:r>
              <a:rPr lang="en-US" dirty="0" smtClean="0"/>
              <a:t>Stretch VLAN’s across sites</a:t>
            </a:r>
          </a:p>
          <a:p>
            <a:pPr marL="1031875" lvl="1" indent="-514350">
              <a:buFont typeface="+mj-lt"/>
              <a:buAutoNum type="arabicPeriod"/>
            </a:pPr>
            <a:r>
              <a:rPr lang="en-US" dirty="0" smtClean="0"/>
              <a:t>Cluster nodes can reside in different subnets</a:t>
            </a:r>
          </a:p>
        </p:txBody>
      </p:sp>
      <p:grpSp>
        <p:nvGrpSpPr>
          <p:cNvPr id="40" name="Group 39"/>
          <p:cNvGrpSpPr/>
          <p:nvPr/>
        </p:nvGrpSpPr>
        <p:grpSpPr>
          <a:xfrm>
            <a:off x="1248696" y="2978875"/>
            <a:ext cx="6302458" cy="3733800"/>
            <a:chOff x="1248696" y="2743200"/>
            <a:chExt cx="6302458" cy="3733800"/>
          </a:xfrm>
        </p:grpSpPr>
        <p:sp>
          <p:nvSpPr>
            <p:cNvPr id="24" name="Oval 13"/>
            <p:cNvSpPr>
              <a:spLocks noChangeArrowheads="1"/>
            </p:cNvSpPr>
            <p:nvPr/>
          </p:nvSpPr>
          <p:spPr bwMode="auto">
            <a:xfrm>
              <a:off x="1248696" y="3733800"/>
              <a:ext cx="1380744" cy="2029968"/>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83" name="Oval 3"/>
            <p:cNvSpPr>
              <a:spLocks noChangeArrowheads="1"/>
            </p:cNvSpPr>
            <p:nvPr/>
          </p:nvSpPr>
          <p:spPr bwMode="auto">
            <a:xfrm>
              <a:off x="5966296" y="3813102"/>
              <a:ext cx="1377950" cy="2025650"/>
            </a:xfrm>
            <a:prstGeom prst="ellips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Tx/>
                <a:buFontTx/>
                <a:buNone/>
              </a:pPr>
              <a:endParaRPr lang="en-US" sz="2400">
                <a:gradFill>
                  <a:gsLst>
                    <a:gs pos="0">
                      <a:srgbClr val="FFFFFF"/>
                    </a:gs>
                    <a:gs pos="100000">
                      <a:srgbClr val="FFFFFF"/>
                    </a:gs>
                  </a:gsLst>
                  <a:lin ang="5400000" scaled="0"/>
                </a:gradFill>
              </a:endParaRPr>
            </a:p>
          </p:txBody>
        </p:sp>
        <p:sp>
          <p:nvSpPr>
            <p:cNvPr id="788498" name="Text Box 18"/>
            <p:cNvSpPr txBox="1">
              <a:spLocks noChangeArrowheads="1"/>
            </p:cNvSpPr>
            <p:nvPr/>
          </p:nvSpPr>
          <p:spPr bwMode="auto">
            <a:xfrm>
              <a:off x="1570509" y="3889302"/>
              <a:ext cx="693738" cy="336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A</a:t>
              </a:r>
            </a:p>
          </p:txBody>
        </p:sp>
        <p:sp>
          <p:nvSpPr>
            <p:cNvPr id="788517" name="Line 37"/>
            <p:cNvSpPr>
              <a:spLocks noChangeShapeType="1"/>
            </p:cNvSpPr>
            <p:nvPr/>
          </p:nvSpPr>
          <p:spPr bwMode="auto">
            <a:xfrm flipV="1">
              <a:off x="4480999" y="3288883"/>
              <a:ext cx="0" cy="714375"/>
            </a:xfrm>
            <a:prstGeom prst="line">
              <a:avLst/>
            </a:prstGeom>
            <a:noFill/>
            <a:ln w="38100">
              <a:solidFill>
                <a:schemeClr val="accent3"/>
              </a:solidFill>
              <a:round/>
              <a:headEnd type="none" w="sm" len="sm"/>
              <a:tailEnd type="none" w="sm" len="sm"/>
            </a:ln>
            <a:effectLst/>
          </p:spPr>
          <p:txBody>
            <a:bodyPr wrap="none" lIns="91436" tIns="45718" rIns="91436" bIns="45718" anchor="ctr"/>
            <a:lstStyle/>
            <a:p>
              <a:endParaRPr lang="en-US"/>
            </a:p>
          </p:txBody>
        </p:sp>
        <p:sp>
          <p:nvSpPr>
            <p:cNvPr id="788521" name="Line 41"/>
            <p:cNvSpPr>
              <a:spLocks noChangeShapeType="1"/>
            </p:cNvSpPr>
            <p:nvPr/>
          </p:nvSpPr>
          <p:spPr bwMode="auto">
            <a:xfrm flipH="1" flipV="1">
              <a:off x="3736462" y="3241257"/>
              <a:ext cx="744537" cy="762000"/>
            </a:xfrm>
            <a:prstGeom prst="line">
              <a:avLst/>
            </a:prstGeom>
            <a:noFill/>
            <a:ln w="38100">
              <a:solidFill>
                <a:schemeClr val="accent3"/>
              </a:solidFill>
              <a:round/>
              <a:headEnd type="none" w="sm" len="sm"/>
              <a:tailEnd type="none" w="sm" len="sm"/>
            </a:ln>
            <a:effectLst/>
          </p:spPr>
          <p:txBody>
            <a:bodyPr wrap="none" lIns="91436" tIns="45718" rIns="91436" bIns="45718" anchor="ctr"/>
            <a:lstStyle/>
            <a:p>
              <a:endParaRPr lang="en-US"/>
            </a:p>
          </p:txBody>
        </p:sp>
        <p:sp>
          <p:nvSpPr>
            <p:cNvPr id="788522" name="Line 42"/>
            <p:cNvSpPr>
              <a:spLocks noChangeShapeType="1"/>
            </p:cNvSpPr>
            <p:nvPr/>
          </p:nvSpPr>
          <p:spPr bwMode="auto">
            <a:xfrm flipV="1">
              <a:off x="4481000" y="3241257"/>
              <a:ext cx="669925" cy="762000"/>
            </a:xfrm>
            <a:prstGeom prst="line">
              <a:avLst/>
            </a:prstGeom>
            <a:noFill/>
            <a:ln w="38100">
              <a:solidFill>
                <a:schemeClr val="accent3"/>
              </a:solidFill>
              <a:round/>
              <a:headEnd type="none" w="sm" len="sm"/>
              <a:tailEnd type="none" w="sm" len="sm"/>
            </a:ln>
            <a:effectLst/>
          </p:spPr>
          <p:txBody>
            <a:bodyPr wrap="none" lIns="91436" tIns="45718" rIns="91436" bIns="45718" anchor="ctr"/>
            <a:lstStyle/>
            <a:p>
              <a:endParaRPr lang="en-US"/>
            </a:p>
          </p:txBody>
        </p:sp>
        <p:sp>
          <p:nvSpPr>
            <p:cNvPr id="30" name="Line Callout 1 (Border and Accent Bar) 29"/>
            <p:cNvSpPr/>
            <p:nvPr/>
          </p:nvSpPr>
          <p:spPr bwMode="auto">
            <a:xfrm>
              <a:off x="6533237" y="3007405"/>
              <a:ext cx="1017917" cy="493711"/>
            </a:xfrm>
            <a:prstGeom prst="accentBorderCallout1">
              <a:avLst>
                <a:gd name="adj1" fmla="val 55975"/>
                <a:gd name="adj2" fmla="val -6310"/>
                <a:gd name="adj3" fmla="val 198744"/>
                <a:gd name="adj4" fmla="val -95503"/>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Public Network</a:t>
              </a:r>
            </a:p>
          </p:txBody>
        </p:sp>
        <p:sp>
          <p:nvSpPr>
            <p:cNvPr id="26" name="Rectangle 25"/>
            <p:cNvSpPr/>
            <p:nvPr/>
          </p:nvSpPr>
          <p:spPr>
            <a:xfrm>
              <a:off x="6313254" y="3861708"/>
              <a:ext cx="697948" cy="338554"/>
            </a:xfrm>
            <a:prstGeom prst="rect">
              <a:avLst/>
            </a:prstGeom>
          </p:spPr>
          <p:txBody>
            <a:bodyPr wrap="none">
              <a:spAutoFit/>
            </a:bodyPr>
            <a:lstStyle/>
            <a:p>
              <a:pPr algn="ctr">
                <a:spcBef>
                  <a:spcPct val="0"/>
                </a:spcBef>
              </a:pPr>
              <a:r>
                <a:rPr lang="en-US" sz="1600" dirty="0" smtClean="0">
                  <a:effectLst>
                    <a:outerShdw blurRad="38100" dist="38100" dir="2700000" algn="tl">
                      <a:srgbClr val="000000"/>
                    </a:outerShdw>
                  </a:effectLst>
                  <a:latin typeface="Franklin Gothic Medium" pitchFamily="34" charset="0"/>
                </a:rPr>
                <a:t>Site B</a:t>
              </a:r>
              <a:endParaRPr lang="en-US" sz="1600" dirty="0">
                <a:effectLst>
                  <a:outerShdw blurRad="38100" dist="38100" dir="2700000" algn="tl">
                    <a:srgbClr val="000000"/>
                  </a:outerShdw>
                </a:effectLst>
                <a:latin typeface="Franklin Gothic Medium" pitchFamily="34" charset="0"/>
              </a:endParaRPr>
            </a:p>
          </p:txBody>
        </p:sp>
        <p:pic>
          <p:nvPicPr>
            <p:cNvPr id="32" name="Rectangle 24598" descr="Server"/>
            <p:cNvPicPr>
              <a:picLocks noChangeAspect="1" noChangeArrowheads="1"/>
            </p:cNvPicPr>
            <p:nvPr/>
          </p:nvPicPr>
          <p:blipFill>
            <a:blip r:embed="rId3" cstate="print"/>
            <a:srcRect/>
            <a:stretch>
              <a:fillRect/>
            </a:stretch>
          </p:blipFill>
          <p:spPr bwMode="auto">
            <a:xfrm>
              <a:off x="1600200" y="42672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Rectangle 24598" descr="Server"/>
            <p:cNvPicPr>
              <a:picLocks noChangeAspect="1" noChangeArrowheads="1"/>
            </p:cNvPicPr>
            <p:nvPr/>
          </p:nvPicPr>
          <p:blipFill>
            <a:blip r:embed="rId3" cstate="print"/>
            <a:srcRect/>
            <a:stretch>
              <a:fillRect/>
            </a:stretch>
          </p:blipFill>
          <p:spPr bwMode="auto">
            <a:xfrm>
              <a:off x="6324600" y="4267200"/>
              <a:ext cx="685800"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5"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2057400" y="3810000"/>
              <a:ext cx="4343400" cy="914400"/>
            </a:xfrm>
            <a:prstGeom prst="rect">
              <a:avLst/>
            </a:prstGeom>
            <a:noFill/>
          </p:spPr>
        </p:pic>
        <p:sp>
          <p:nvSpPr>
            <p:cNvPr id="788510" name="Text Box 30"/>
            <p:cNvSpPr txBox="1">
              <a:spLocks noChangeArrowheads="1"/>
            </p:cNvSpPr>
            <p:nvPr/>
          </p:nvSpPr>
          <p:spPr bwMode="auto">
            <a:xfrm>
              <a:off x="2519454" y="4144805"/>
              <a:ext cx="1062311" cy="310342"/>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a:solidFill>
                    <a:schemeClr val="bg1"/>
                  </a:solidFill>
                </a:rPr>
                <a:t>10.10.10.1</a:t>
              </a:r>
            </a:p>
          </p:txBody>
        </p:sp>
        <p:sp>
          <p:nvSpPr>
            <p:cNvPr id="788511" name="Text Box 31"/>
            <p:cNvSpPr txBox="1">
              <a:spLocks noChangeArrowheads="1"/>
            </p:cNvSpPr>
            <p:nvPr/>
          </p:nvSpPr>
          <p:spPr bwMode="auto">
            <a:xfrm>
              <a:off x="5068355" y="4118357"/>
              <a:ext cx="104707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20.20.20.1</a:t>
              </a:r>
              <a:endParaRPr lang="en-US" sz="1400" b="1" dirty="0">
                <a:solidFill>
                  <a:schemeClr val="bg1"/>
                </a:solidFill>
              </a:endParaRPr>
            </a:p>
          </p:txBody>
        </p:sp>
        <p:pic>
          <p:nvPicPr>
            <p:cNvPr id="36"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2209800" y="4572000"/>
              <a:ext cx="4191000" cy="914400"/>
            </a:xfrm>
            <a:prstGeom prst="rect">
              <a:avLst/>
            </a:prstGeom>
            <a:noFill/>
          </p:spPr>
        </p:pic>
        <p:sp>
          <p:nvSpPr>
            <p:cNvPr id="788512" name="Text Box 32"/>
            <p:cNvSpPr txBox="1">
              <a:spLocks noChangeArrowheads="1"/>
            </p:cNvSpPr>
            <p:nvPr/>
          </p:nvSpPr>
          <p:spPr bwMode="auto">
            <a:xfrm>
              <a:off x="2667000" y="4918569"/>
              <a:ext cx="104707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30.30.30.1</a:t>
              </a:r>
              <a:endParaRPr lang="en-US" sz="1400" b="1" dirty="0">
                <a:solidFill>
                  <a:schemeClr val="bg1"/>
                </a:solidFill>
              </a:endParaRPr>
            </a:p>
          </p:txBody>
        </p:sp>
        <p:sp>
          <p:nvSpPr>
            <p:cNvPr id="788513" name="Text Box 33"/>
            <p:cNvSpPr txBox="1">
              <a:spLocks noChangeArrowheads="1"/>
            </p:cNvSpPr>
            <p:nvPr/>
          </p:nvSpPr>
          <p:spPr bwMode="auto">
            <a:xfrm>
              <a:off x="5041308" y="4876800"/>
              <a:ext cx="104707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40.40.40.1</a:t>
              </a:r>
              <a:endParaRPr lang="en-US" sz="1400" b="1" dirty="0">
                <a:solidFill>
                  <a:schemeClr val="bg1"/>
                </a:solidFill>
              </a:endParaRPr>
            </a:p>
          </p:txBody>
        </p:sp>
        <p:sp>
          <p:nvSpPr>
            <p:cNvPr id="31" name="Line Callout 1 (Border and Accent Bar) 30"/>
            <p:cNvSpPr/>
            <p:nvPr/>
          </p:nvSpPr>
          <p:spPr bwMode="auto">
            <a:xfrm>
              <a:off x="6417279" y="5986698"/>
              <a:ext cx="1017917" cy="490302"/>
            </a:xfrm>
            <a:prstGeom prst="accentBorderCallout1">
              <a:avLst>
                <a:gd name="adj1" fmla="val 55975"/>
                <a:gd name="adj2" fmla="val -6310"/>
                <a:gd name="adj3" fmla="val -140313"/>
                <a:gd name="adj4" fmla="val -123982"/>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Separate Network</a:t>
              </a:r>
            </a:p>
          </p:txBody>
        </p:sp>
        <p:pic>
          <p:nvPicPr>
            <p:cNvPr id="25"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4191000" y="2743200"/>
              <a:ext cx="609600" cy="609600"/>
            </a:xfrm>
            <a:prstGeom prst="rect">
              <a:avLst/>
            </a:prstGeom>
            <a:noFill/>
            <a:scene3d>
              <a:camera prst="perspectiveLeft"/>
              <a:lightRig rig="threePt" dir="t"/>
            </a:scene3d>
          </p:spPr>
        </p:pic>
        <p:pic>
          <p:nvPicPr>
            <p:cNvPr id="28"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3505200" y="2743200"/>
              <a:ext cx="609600" cy="609600"/>
            </a:xfrm>
            <a:prstGeom prst="rect">
              <a:avLst/>
            </a:prstGeom>
            <a:noFill/>
            <a:scene3d>
              <a:camera prst="perspectiveLeft"/>
              <a:lightRig rig="threePt" dir="t"/>
            </a:scene3d>
          </p:spPr>
        </p:pic>
        <p:pic>
          <p:nvPicPr>
            <p:cNvPr id="29"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4876800" y="2743200"/>
              <a:ext cx="609600" cy="609600"/>
            </a:xfrm>
            <a:prstGeom prst="rect">
              <a:avLst/>
            </a:prstGeom>
            <a:noFill/>
            <a:scene3d>
              <a:camera prst="perspectiveLeft"/>
              <a:lightRig rig="threePt" dir="t"/>
            </a:scene3d>
          </p:spPr>
        </p:pic>
      </p:gr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239</TotalTime>
  <Words>2423</Words>
  <Application>Microsoft Office PowerPoint</Application>
  <PresentationFormat>On-screen Show (4:3)</PresentationFormat>
  <Paragraphs>590</Paragraphs>
  <Slides>58</Slides>
  <Notes>57</Notes>
  <HiddenSlides>0</HiddenSlides>
  <MMClips>1</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58</vt:i4>
      </vt:variant>
    </vt:vector>
  </HeadingPairs>
  <TitlesOfParts>
    <vt:vector size="61" baseType="lpstr">
      <vt:lpstr>TechEd09_Europe</vt:lpstr>
      <vt:lpstr>TechEd09_Europe template</vt:lpstr>
      <vt:lpstr>Visio</vt:lpstr>
      <vt:lpstr>Slide 1</vt:lpstr>
      <vt:lpstr>Multi-Site Clustering with Windows Server 2008 R2 </vt:lpstr>
      <vt:lpstr>Session Objectives And Takeaways</vt:lpstr>
      <vt:lpstr>Multi-Site Clustering</vt:lpstr>
      <vt:lpstr>Is my Cluster Resilient to Site Failures?</vt:lpstr>
      <vt:lpstr>Multi-Site Clusters for DR</vt:lpstr>
      <vt:lpstr>Benefits of a Multi-Site Cluster</vt:lpstr>
      <vt:lpstr>Multi-Site Clustering</vt:lpstr>
      <vt:lpstr>Network Considerations</vt:lpstr>
      <vt:lpstr>Stretching the Network</vt:lpstr>
      <vt:lpstr>Security over the WAN</vt:lpstr>
      <vt:lpstr>Enhanced Dependencies – OR</vt:lpstr>
      <vt:lpstr>Client Reconnect Considerations</vt:lpstr>
      <vt:lpstr>Solution #1: Configure NN Setting</vt:lpstr>
      <vt:lpstr>Solution #2: Prefer Local Failover</vt:lpstr>
      <vt:lpstr>Solution #3: Stretch VLAN’s</vt:lpstr>
      <vt:lpstr>Solution #4: Abstraction in Device</vt:lpstr>
      <vt:lpstr>This is generic guidance…</vt:lpstr>
      <vt:lpstr>Multi-Site Clustering</vt:lpstr>
      <vt:lpstr>Storage in Multi-Site Clusters</vt:lpstr>
      <vt:lpstr>Storage Considerations</vt:lpstr>
      <vt:lpstr>Replication Options</vt:lpstr>
      <vt:lpstr>Synchronous Replication</vt:lpstr>
      <vt:lpstr>Asynchronous Replication</vt:lpstr>
      <vt:lpstr>Synchronous vs. Asynchronous</vt:lpstr>
      <vt:lpstr>Storage Resource Dependencies</vt:lpstr>
      <vt:lpstr>Cluster Validation and Replication</vt:lpstr>
      <vt:lpstr>HP’s Multi-Site Implementation &amp; Demo</vt:lpstr>
      <vt:lpstr>HP's Multi-Site Implementation: CLX for Windows</vt:lpstr>
      <vt:lpstr>HP Cluster Extension – What’s new?</vt:lpstr>
      <vt:lpstr>Live Migration with Storage Failover</vt:lpstr>
      <vt:lpstr>HP Storage for Virtualization Hyper-V Live Migration between Replicated Disk Arrays</vt:lpstr>
      <vt:lpstr>EVA CLX with Exchange 2010 Live Migration</vt:lpstr>
      <vt:lpstr>Hyper-V Geo Cluster with Exchange </vt:lpstr>
      <vt:lpstr>Hyper-V Geo Cluster with Exchange </vt:lpstr>
      <vt:lpstr>Slide 36</vt:lpstr>
      <vt:lpstr>Additional HP Resources</vt:lpstr>
      <vt:lpstr>Multi-Site Clustering</vt:lpstr>
      <vt:lpstr>Quorum Overview</vt:lpstr>
      <vt:lpstr>Replicated Disk Witness</vt:lpstr>
      <vt:lpstr>Node Majority</vt:lpstr>
      <vt:lpstr>Node Majority</vt:lpstr>
      <vt:lpstr>Forcing Quorum</vt:lpstr>
      <vt:lpstr>Multi-Site With File Share Witness</vt:lpstr>
      <vt:lpstr>Multi-Site With File Share Witness</vt:lpstr>
      <vt:lpstr>FSW Considerations</vt:lpstr>
      <vt:lpstr>Quorum Model Summary</vt:lpstr>
      <vt:lpstr>Multi-Site Clustering</vt:lpstr>
      <vt:lpstr>Hyper-V in a Multi-Site Cluster</vt:lpstr>
      <vt:lpstr>CSV in a Multi-Site Cluster </vt:lpstr>
      <vt:lpstr>SQL in a Multi-Site Cluster</vt:lpstr>
      <vt:lpstr>Exchange in a Multi-Site Cluster</vt:lpstr>
      <vt:lpstr>Session Summary</vt:lpstr>
      <vt:lpstr>Resources</vt:lpstr>
      <vt:lpstr>Related Content</vt:lpstr>
      <vt:lpstr>Multi-Site Clustering Content</vt:lpstr>
      <vt:lpstr>Slide 57</vt:lpstr>
      <vt:lpstr>Slide 58</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Multi-Site Clustering with Windows Server 2008 R2 </dc:title>
  <dc:subject>tech·ed Europe 2009</dc:subject>
  <dc:creator>Elden Christensen</dc:creator>
  <cp:keywords>SVR319</cp:keywords>
  <dc:description>tech·ed Europe 2009</dc:description>
  <cp:lastModifiedBy>cn_user</cp:lastModifiedBy>
  <cp:revision>30</cp:revision>
  <dcterms:created xsi:type="dcterms:W3CDTF">2009-10-16T19:38:23Z</dcterms:created>
  <dcterms:modified xsi:type="dcterms:W3CDTF">2009-11-11T11:45:06Z</dcterms:modified>
  <cp:category>Failover Clustering</cp:category>
  <cp:contentStatus>Public</cp:contentStatus>
</cp:coreProperties>
</file>