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04" r:id="rId2"/>
    <p:sldMasterId id="2147483707" r:id="rId3"/>
  </p:sldMasterIdLst>
  <p:notesMasterIdLst>
    <p:notesMasterId r:id="rId37"/>
  </p:notesMasterIdLst>
  <p:handoutMasterIdLst>
    <p:handoutMasterId r:id="rId38"/>
  </p:handoutMasterIdLst>
  <p:sldIdLst>
    <p:sldId id="256" r:id="rId4"/>
    <p:sldId id="257" r:id="rId5"/>
    <p:sldId id="308" r:id="rId6"/>
    <p:sldId id="309" r:id="rId7"/>
    <p:sldId id="310" r:id="rId8"/>
    <p:sldId id="311" r:id="rId9"/>
    <p:sldId id="284" r:id="rId10"/>
    <p:sldId id="289" r:id="rId11"/>
    <p:sldId id="288" r:id="rId12"/>
    <p:sldId id="306" r:id="rId13"/>
    <p:sldId id="313" r:id="rId14"/>
    <p:sldId id="285" r:id="rId15"/>
    <p:sldId id="286" r:id="rId16"/>
    <p:sldId id="290" r:id="rId17"/>
    <p:sldId id="287" r:id="rId18"/>
    <p:sldId id="292" r:id="rId19"/>
    <p:sldId id="293" r:id="rId20"/>
    <p:sldId id="294" r:id="rId21"/>
    <p:sldId id="295" r:id="rId22"/>
    <p:sldId id="307" r:id="rId23"/>
    <p:sldId id="297" r:id="rId24"/>
    <p:sldId id="298" r:id="rId25"/>
    <p:sldId id="299" r:id="rId26"/>
    <p:sldId id="300" r:id="rId27"/>
    <p:sldId id="302" r:id="rId28"/>
    <p:sldId id="312" r:id="rId29"/>
    <p:sldId id="303" r:id="rId30"/>
    <p:sldId id="305" r:id="rId31"/>
    <p:sldId id="314" r:id="rId32"/>
    <p:sldId id="315" r:id="rId33"/>
    <p:sldId id="316" r:id="rId34"/>
    <p:sldId id="317" r:id="rId35"/>
    <p:sldId id="280" r:id="rId36"/>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D1943B"/>
    <a:srgbClr val="CCFFCC"/>
    <a:srgbClr val="CCCCCC"/>
    <a:srgbClr val="99CC99"/>
    <a:srgbClr val="F6AE1E"/>
    <a:srgbClr val="FFFFFF"/>
    <a:srgbClr val="FF0066"/>
    <a:srgbClr val="000000"/>
    <a:srgbClr val="F3AF35"/>
    <a:srgbClr val="9C42E6"/>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776" autoAdjust="0"/>
    <p:restoredTop sz="91864" autoAdjust="0"/>
  </p:normalViewPr>
  <p:slideViewPr>
    <p:cSldViewPr snapToGrid="0">
      <p:cViewPr varScale="1">
        <p:scale>
          <a:sx n="118" d="100"/>
          <a:sy n="118" d="100"/>
        </p:scale>
        <p:origin x="-390"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97" d="100"/>
          <a:sy n="97" d="100"/>
        </p:scale>
        <p:origin x="-2622" y="-11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11/12/2009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svr317_hynes.pptx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p:nvPicPr>
        <p:blipFill>
          <a:blip r:embed="rId2"/>
          <a:stretch>
            <a:fillRect/>
          </a:stretch>
        </p:blipFill>
        <p:spPr>
          <a:xfrm>
            <a:off x="1143" y="0"/>
            <a:ext cx="9142856" cy="6857142"/>
          </a:xfrm>
          <a:prstGeom prst="rect">
            <a:avLst/>
          </a:prstGeom>
        </p:spPr>
      </p:pic>
      <p:pic>
        <p:nvPicPr>
          <p:cNvPr id="4" name="Picture 3"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3.xml"/><Relationship Id="rId1" Type="http://schemas.openxmlformats.org/officeDocument/2006/relationships/slideLayout" Target="../slideLayouts/slideLayout13.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6"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5"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4746703" y="2977373"/>
            <a:ext cx="3783981" cy="639338"/>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000" dirty="0" err="1" smtClean="0">
                <a:solidFill>
                  <a:srgbClr val="FFFFFF"/>
                </a:solidFill>
                <a:effectLst>
                  <a:outerShdw blurRad="38100" dist="38100" dir="2700000" algn="tl">
                    <a:srgbClr val="000000">
                      <a:alpha val="43137"/>
                    </a:srgbClr>
                  </a:outerShdw>
                </a:effectLst>
                <a:latin typeface="Calibri" pitchFamily="34" charset="0"/>
              </a:rPr>
              <a:t>RunSpace</a:t>
            </a: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 name="Rectangle 5"/>
          <p:cNvSpPr/>
          <p:nvPr/>
        </p:nvSpPr>
        <p:spPr bwMode="auto">
          <a:xfrm>
            <a:off x="394010" y="5538439"/>
            <a:ext cx="8341112" cy="453483"/>
          </a:xfrm>
          <a:prstGeom prst="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IP LAN</a:t>
            </a:r>
          </a:p>
        </p:txBody>
      </p:sp>
      <p:sp>
        <p:nvSpPr>
          <p:cNvPr id="4" name="Rectangle 3"/>
          <p:cNvSpPr/>
          <p:nvPr/>
        </p:nvSpPr>
        <p:spPr bwMode="auto">
          <a:xfrm>
            <a:off x="386576" y="2981090"/>
            <a:ext cx="3783981" cy="639338"/>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000" dirty="0" err="1" smtClean="0">
                <a:solidFill>
                  <a:srgbClr val="FFFFFF"/>
                </a:solidFill>
                <a:effectLst>
                  <a:outerShdw blurRad="38100" dist="38100" dir="2700000" algn="tl">
                    <a:srgbClr val="000000">
                      <a:alpha val="43137"/>
                    </a:srgbClr>
                  </a:outerShdw>
                </a:effectLst>
                <a:latin typeface="Calibri" pitchFamily="34" charset="0"/>
              </a:rPr>
              <a:t>ScriptBlock</a:t>
            </a: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p:txBody>
          <a:bodyPr/>
          <a:lstStyle/>
          <a:p>
            <a:r>
              <a:rPr lang="en-US" dirty="0" smtClean="0"/>
              <a:t>Conceptual Model of </a:t>
            </a:r>
            <a:r>
              <a:rPr lang="en-US" dirty="0" err="1" smtClean="0"/>
              <a:t>Remoting</a:t>
            </a:r>
            <a:endParaRPr lang="en-US" dirty="0"/>
          </a:p>
        </p:txBody>
      </p:sp>
      <p:sp>
        <p:nvSpPr>
          <p:cNvPr id="3" name="Rectangle 2"/>
          <p:cNvSpPr/>
          <p:nvPr/>
        </p:nvSpPr>
        <p:spPr bwMode="auto">
          <a:xfrm>
            <a:off x="2044392" y="3070300"/>
            <a:ext cx="2036956" cy="468351"/>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Get-Service</a:t>
            </a:r>
          </a:p>
        </p:txBody>
      </p:sp>
      <p:pic>
        <p:nvPicPr>
          <p:cNvPr id="2051" name="Picture 3"/>
          <p:cNvPicPr>
            <a:picLocks noChangeAspect="1" noChangeArrowheads="1"/>
          </p:cNvPicPr>
          <p:nvPr/>
        </p:nvPicPr>
        <p:blipFill>
          <a:blip r:embed="rId3"/>
          <a:srcRect/>
          <a:stretch>
            <a:fillRect/>
          </a:stretch>
        </p:blipFill>
        <p:spPr bwMode="auto">
          <a:xfrm>
            <a:off x="358119" y="1572903"/>
            <a:ext cx="3886780" cy="1120344"/>
          </a:xfrm>
          <a:prstGeom prst="rect">
            <a:avLst/>
          </a:prstGeom>
          <a:noFill/>
          <a:ln w="9525">
            <a:noFill/>
            <a:miter lim="800000"/>
            <a:headEnd/>
            <a:tailEnd/>
          </a:ln>
        </p:spPr>
      </p:pic>
      <p:pic>
        <p:nvPicPr>
          <p:cNvPr id="2052" name="Picture 4"/>
          <p:cNvPicPr>
            <a:picLocks noChangeAspect="1" noChangeArrowheads="1"/>
          </p:cNvPicPr>
          <p:nvPr/>
        </p:nvPicPr>
        <p:blipFill>
          <a:blip r:embed="rId4"/>
          <a:srcRect/>
          <a:stretch>
            <a:fillRect/>
          </a:stretch>
        </p:blipFill>
        <p:spPr bwMode="auto">
          <a:xfrm>
            <a:off x="4705815" y="1592012"/>
            <a:ext cx="3864480" cy="1113916"/>
          </a:xfrm>
          <a:prstGeom prst="rect">
            <a:avLst/>
          </a:prstGeom>
          <a:noFill/>
          <a:ln w="9525">
            <a:noFill/>
            <a:miter lim="800000"/>
            <a:headEnd/>
            <a:tailEnd/>
          </a:ln>
        </p:spPr>
      </p:pic>
      <p:sp>
        <p:nvSpPr>
          <p:cNvPr id="11" name="Rectangle 10"/>
          <p:cNvSpPr/>
          <p:nvPr/>
        </p:nvSpPr>
        <p:spPr bwMode="auto">
          <a:xfrm>
            <a:off x="6359913" y="3059149"/>
            <a:ext cx="2036956" cy="468351"/>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Results</a:t>
            </a:r>
          </a:p>
        </p:txBody>
      </p:sp>
      <p:pic>
        <p:nvPicPr>
          <p:cNvPr id="12" name="Picture 4"/>
          <p:cNvPicPr>
            <a:picLocks noChangeAspect="1" noChangeArrowheads="1"/>
          </p:cNvPicPr>
          <p:nvPr/>
        </p:nvPicPr>
        <p:blipFill>
          <a:blip r:embed="rId4"/>
          <a:srcRect/>
          <a:stretch>
            <a:fillRect/>
          </a:stretch>
        </p:blipFill>
        <p:spPr bwMode="auto">
          <a:xfrm>
            <a:off x="367990" y="1573425"/>
            <a:ext cx="3955101" cy="1140037"/>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2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0 0  L 0 0.33318  E" pathEditMode="relative" ptsTypes="">
                                      <p:cBhvr>
                                        <p:cTn id="14" dur="2000" fill="hold"/>
                                        <p:tgtEl>
                                          <p:spTgt spid="3"/>
                                        </p:tgtEl>
                                        <p:attrNameLst>
                                          <p:attrName>ppt_x</p:attrName>
                                          <p:attrName>ppt_y</p:attrName>
                                        </p:attrNameLst>
                                      </p:cBhvr>
                                    </p:animMotion>
                                  </p:childTnLst>
                                </p:cTn>
                              </p:par>
                              <p:par>
                                <p:cTn id="15" presetID="10" presetClass="exit" presetSubtype="0" fill="hold" grpId="1" nodeType="withEffect">
                                  <p:stCondLst>
                                    <p:cond delay="0"/>
                                  </p:stCondLst>
                                  <p:childTnLst>
                                    <p:animEffect transition="out" filter="fade">
                                      <p:cBhvr>
                                        <p:cTn id="16" dur="2000"/>
                                        <p:tgtEl>
                                          <p:spTgt spid="4"/>
                                        </p:tgtEl>
                                      </p:cBhvr>
                                    </p:animEffect>
                                    <p:set>
                                      <p:cBhvr>
                                        <p:cTn id="17" dur="1" fill="hold">
                                          <p:stCondLst>
                                            <p:cond delay="1999"/>
                                          </p:stCondLst>
                                        </p:cTn>
                                        <p:tgtEl>
                                          <p:spTgt spid="4"/>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63" presetClass="path" presetSubtype="0" accel="50000" decel="50000" fill="hold" grpId="2" nodeType="clickEffect">
                                  <p:stCondLst>
                                    <p:cond delay="0"/>
                                  </p:stCondLst>
                                  <p:childTnLst>
                                    <p:animMotion origin="layout" path="M 4.16667E-6 0.33318 L 0.47604 0.33318 " pathEditMode="relative" rAng="0" ptsTypes="AA">
                                      <p:cBhvr>
                                        <p:cTn id="21" dur="2000" fill="hold"/>
                                        <p:tgtEl>
                                          <p:spTgt spid="3"/>
                                        </p:tgtEl>
                                        <p:attrNameLst>
                                          <p:attrName>ppt_x</p:attrName>
                                          <p:attrName>ppt_y</p:attrName>
                                        </p:attrNameLst>
                                      </p:cBhvr>
                                      <p:rCtr x="238" y="0"/>
                                    </p:animMotion>
                                  </p:childTnLst>
                                </p:cTn>
                              </p:par>
                            </p:childTnLst>
                          </p:cTn>
                        </p:par>
                      </p:childTnLst>
                    </p:cTn>
                  </p:par>
                  <p:par>
                    <p:cTn id="22" fill="hold">
                      <p:stCondLst>
                        <p:cond delay="indefinite"/>
                      </p:stCondLst>
                      <p:childTnLst>
                        <p:par>
                          <p:cTn id="23" fill="hold">
                            <p:stCondLst>
                              <p:cond delay="0"/>
                            </p:stCondLst>
                            <p:childTnLst>
                              <p:par>
                                <p:cTn id="24" presetID="64" presetClass="path" presetSubtype="0" accel="50000" decel="50000" fill="hold" grpId="3" nodeType="clickEffect">
                                  <p:stCondLst>
                                    <p:cond delay="0"/>
                                  </p:stCondLst>
                                  <p:childTnLst>
                                    <p:animMotion origin="layout" path="M 0.47604 0.33318 L 0.47604 -4.9329E-6 " pathEditMode="relative" rAng="0" ptsTypes="AA">
                                      <p:cBhvr>
                                        <p:cTn id="25" dur="2000" fill="hold"/>
                                        <p:tgtEl>
                                          <p:spTgt spid="3"/>
                                        </p:tgtEl>
                                        <p:attrNameLst>
                                          <p:attrName>ppt_x</p:attrName>
                                          <p:attrName>ppt_y</p:attrName>
                                        </p:attrNameLst>
                                      </p:cBhvr>
                                      <p:rCtr x="0" y="-167"/>
                                    </p:animMotion>
                                  </p:childTnLst>
                                </p:cTn>
                              </p:par>
                              <p:par>
                                <p:cTn id="26" presetID="10"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20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2052"/>
                                        </p:tgtEl>
                                        <p:attrNameLst>
                                          <p:attrName>style.visibility</p:attrName>
                                        </p:attrNameLst>
                                      </p:cBhvr>
                                      <p:to>
                                        <p:strVal val="visible"/>
                                      </p:to>
                                    </p:set>
                                    <p:animEffect transition="in" filter="fade">
                                      <p:cBhvr>
                                        <p:cTn id="33" dur="2000"/>
                                        <p:tgtEl>
                                          <p:spTgt spid="2052"/>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2" nodeType="click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2000"/>
                                        <p:tgtEl>
                                          <p:spTgt spid="11"/>
                                        </p:tgtEl>
                                      </p:cBhvr>
                                    </p:animEffect>
                                  </p:childTnLst>
                                </p:cTn>
                              </p:par>
                            </p:childTnLst>
                          </p:cTn>
                        </p:par>
                      </p:childTnLst>
                    </p:cTn>
                  </p:par>
                  <p:par>
                    <p:cTn id="39" fill="hold">
                      <p:stCondLst>
                        <p:cond delay="indefinite"/>
                      </p:stCondLst>
                      <p:childTnLst>
                        <p:par>
                          <p:cTn id="40" fill="hold">
                            <p:stCondLst>
                              <p:cond delay="0"/>
                            </p:stCondLst>
                            <p:childTnLst>
                              <p:par>
                                <p:cTn id="41" presetID="42" presetClass="path" presetSubtype="0" accel="50000" decel="50000" fill="hold" grpId="3" nodeType="clickEffect">
                                  <p:stCondLst>
                                    <p:cond delay="0"/>
                                  </p:stCondLst>
                                  <p:childTnLst>
                                    <p:animMotion origin="layout" path="M 0 0  L 0 0.33318  E" pathEditMode="relative" ptsTypes="">
                                      <p:cBhvr>
                                        <p:cTn id="42" dur="2000" fill="hold"/>
                                        <p:tgtEl>
                                          <p:spTgt spid="11"/>
                                        </p:tgtEl>
                                        <p:attrNameLst>
                                          <p:attrName>ppt_x</p:attrName>
                                          <p:attrName>ppt_y</p:attrName>
                                        </p:attrNameLst>
                                      </p:cBhvr>
                                    </p:animMotion>
                                  </p:childTnLst>
                                </p:cTn>
                              </p:par>
                            </p:childTnLst>
                          </p:cTn>
                        </p:par>
                      </p:childTnLst>
                    </p:cTn>
                  </p:par>
                  <p:par>
                    <p:cTn id="43" fill="hold">
                      <p:stCondLst>
                        <p:cond delay="indefinite"/>
                      </p:stCondLst>
                      <p:childTnLst>
                        <p:par>
                          <p:cTn id="44" fill="hold">
                            <p:stCondLst>
                              <p:cond delay="0"/>
                            </p:stCondLst>
                            <p:childTnLst>
                              <p:par>
                                <p:cTn id="45" presetID="35" presetClass="path" presetSubtype="0" accel="50000" decel="50000" fill="hold" grpId="4" nodeType="clickEffect">
                                  <p:stCondLst>
                                    <p:cond delay="0"/>
                                  </p:stCondLst>
                                  <p:childTnLst>
                                    <p:animMotion origin="layout" path="M 0.00417 0.3348 L -0.47014 0.3348 " pathEditMode="relative" rAng="0" ptsTypes="AA">
                                      <p:cBhvr>
                                        <p:cTn id="46" dur="2000" fill="hold"/>
                                        <p:tgtEl>
                                          <p:spTgt spid="11"/>
                                        </p:tgtEl>
                                        <p:attrNameLst>
                                          <p:attrName>ppt_x</p:attrName>
                                          <p:attrName>ppt_y</p:attrName>
                                        </p:attrNameLst>
                                      </p:cBhvr>
                                      <p:rCtr x="-237" y="0"/>
                                    </p:animMotion>
                                  </p:childTnLst>
                                </p:cTn>
                              </p:par>
                            </p:childTnLst>
                          </p:cTn>
                        </p:par>
                      </p:childTnLst>
                    </p:cTn>
                  </p:par>
                  <p:par>
                    <p:cTn id="47" fill="hold">
                      <p:stCondLst>
                        <p:cond delay="indefinite"/>
                      </p:stCondLst>
                      <p:childTnLst>
                        <p:par>
                          <p:cTn id="48" fill="hold">
                            <p:stCondLst>
                              <p:cond delay="0"/>
                            </p:stCondLst>
                            <p:childTnLst>
                              <p:par>
                                <p:cTn id="49" presetID="64" presetClass="path" presetSubtype="0" accel="50000" decel="50000" fill="hold" grpId="5" nodeType="clickEffect">
                                  <p:stCondLst>
                                    <p:cond delay="0"/>
                                  </p:stCondLst>
                                  <p:childTnLst>
                                    <p:animMotion origin="layout" path="M -0.47187 0.3348 L -0.47344 -0.15109 " pathEditMode="relative" rAng="0" ptsTypes="AA">
                                      <p:cBhvr>
                                        <p:cTn id="50" dur="2000" fill="hold"/>
                                        <p:tgtEl>
                                          <p:spTgt spid="11"/>
                                        </p:tgtEl>
                                        <p:attrNameLst>
                                          <p:attrName>ppt_x</p:attrName>
                                          <p:attrName>ppt_y</p:attrName>
                                        </p:attrNameLst>
                                      </p:cBhvr>
                                      <p:rCtr x="-1" y="-243"/>
                                    </p:animMotion>
                                  </p:childTnLst>
                                </p:cTn>
                              </p:par>
                            </p:childTnLst>
                          </p:cTn>
                        </p:par>
                      </p:childTnLst>
                    </p:cTn>
                  </p:par>
                  <p:par>
                    <p:cTn id="51" fill="hold">
                      <p:stCondLst>
                        <p:cond delay="indefinite"/>
                      </p:stCondLst>
                      <p:childTnLst>
                        <p:par>
                          <p:cTn id="52" fill="hold">
                            <p:stCondLst>
                              <p:cond delay="0"/>
                            </p:stCondLst>
                            <p:childTnLst>
                              <p:par>
                                <p:cTn id="53" presetID="10" presetClass="exit" presetSubtype="0" fill="hold" grpId="6" nodeType="clickEffect">
                                  <p:stCondLst>
                                    <p:cond delay="0"/>
                                  </p:stCondLst>
                                  <p:childTnLst>
                                    <p:animEffect transition="out" filter="fade">
                                      <p:cBhvr>
                                        <p:cTn id="54" dur="2000"/>
                                        <p:tgtEl>
                                          <p:spTgt spid="11"/>
                                        </p:tgtEl>
                                      </p:cBhvr>
                                    </p:animEffect>
                                    <p:set>
                                      <p:cBhvr>
                                        <p:cTn id="55" dur="1" fill="hold">
                                          <p:stCondLst>
                                            <p:cond delay="1999"/>
                                          </p:stCondLst>
                                        </p:cTn>
                                        <p:tgtEl>
                                          <p:spTgt spid="11"/>
                                        </p:tgtEl>
                                        <p:attrNameLst>
                                          <p:attrName>style.visibility</p:attrName>
                                        </p:attrNameLst>
                                      </p:cBhvr>
                                      <p:to>
                                        <p:strVal val="hidden"/>
                                      </p:to>
                                    </p:se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fade">
                                      <p:cBhvr>
                                        <p:cTn id="60" dur="2000"/>
                                        <p:tgtEl>
                                          <p:spTgt spid="12"/>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fade">
                                      <p:cBhvr>
                                        <p:cTn id="65"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4" grpId="0" animBg="1"/>
      <p:bldP spid="4" grpId="1" animBg="1"/>
      <p:bldP spid="3" grpId="0" animBg="1"/>
      <p:bldP spid="3" grpId="1" animBg="1"/>
      <p:bldP spid="3" grpId="2" animBg="1"/>
      <p:bldP spid="3" grpId="3" animBg="1"/>
      <p:bldP spid="11" grpId="2" animBg="1"/>
      <p:bldP spid="11" grpId="3" animBg="1"/>
      <p:bldP spid="11" grpId="4" animBg="1"/>
      <p:bldP spid="11" grpId="5" animBg="1"/>
      <p:bldP spid="11" grpId="6"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in Interactive Sessions</a:t>
            </a:r>
            <a:endParaRPr lang="en-US" dirty="0"/>
          </a:p>
        </p:txBody>
      </p:sp>
      <p:sp>
        <p:nvSpPr>
          <p:cNvPr id="3" name="Text Placeholder 2"/>
          <p:cNvSpPr>
            <a:spLocks noGrp="1"/>
          </p:cNvSpPr>
          <p:nvPr>
            <p:ph type="body" sz="quarter" idx="10"/>
          </p:nvPr>
        </p:nvSpPr>
        <p:spPr/>
        <p:txBody>
          <a:bodyPr/>
          <a:lstStyle/>
          <a:p>
            <a:r>
              <a:rPr lang="en-US" dirty="0" smtClean="0"/>
              <a:t>Key </a:t>
            </a:r>
            <a:r>
              <a:rPr lang="en-US" dirty="0" err="1" smtClean="0"/>
              <a:t>Cmdlets</a:t>
            </a:r>
            <a:endParaRPr lang="en-US" dirty="0" smtClean="0"/>
          </a:p>
          <a:p>
            <a:pPr lvl="1"/>
            <a:r>
              <a:rPr lang="en-US" dirty="0" smtClean="0"/>
              <a:t>Enter-</a:t>
            </a:r>
            <a:r>
              <a:rPr lang="en-US" dirty="0" err="1" smtClean="0"/>
              <a:t>PSSession</a:t>
            </a:r>
            <a:r>
              <a:rPr lang="en-US" dirty="0" smtClean="0"/>
              <a:t> to start a new session</a:t>
            </a:r>
          </a:p>
          <a:p>
            <a:pPr lvl="1"/>
            <a:r>
              <a:rPr lang="en-US" dirty="0" smtClean="0"/>
              <a:t>Exit-</a:t>
            </a:r>
            <a:r>
              <a:rPr lang="en-US" dirty="0" err="1" smtClean="0"/>
              <a:t>PSSession</a:t>
            </a:r>
            <a:r>
              <a:rPr lang="en-US" dirty="0" smtClean="0"/>
              <a:t> to end a new session</a:t>
            </a:r>
          </a:p>
          <a:p>
            <a:r>
              <a:rPr lang="en-US" dirty="0" smtClean="0"/>
              <a:t>Session objects</a:t>
            </a:r>
          </a:p>
          <a:p>
            <a:pPr lvl="1"/>
            <a:r>
              <a:rPr lang="en-US" dirty="0" smtClean="0"/>
              <a:t>New-</a:t>
            </a:r>
            <a:r>
              <a:rPr lang="en-US" dirty="0" err="1" smtClean="0"/>
              <a:t>PSSession</a:t>
            </a:r>
            <a:endParaRPr lang="en-US" dirty="0" smtClean="0"/>
          </a:p>
          <a:p>
            <a:r>
              <a:rPr lang="en-US" dirty="0" smtClean="0"/>
              <a:t>Note</a:t>
            </a:r>
          </a:p>
          <a:p>
            <a:pPr lvl="1"/>
            <a:r>
              <a:rPr lang="en-US" dirty="0" smtClean="0"/>
              <a:t>Interactive sessions are not supported on Core</a:t>
            </a:r>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Modules</a:t>
            </a:r>
            <a:endParaRPr lang="en-US" dirty="0"/>
          </a:p>
        </p:txBody>
      </p:sp>
      <p:sp>
        <p:nvSpPr>
          <p:cNvPr id="3" name="Content Placeholder 2"/>
          <p:cNvSpPr>
            <a:spLocks noGrp="1"/>
          </p:cNvSpPr>
          <p:nvPr>
            <p:ph idx="1"/>
          </p:nvPr>
        </p:nvSpPr>
        <p:spPr/>
        <p:txBody>
          <a:bodyPr/>
          <a:lstStyle/>
          <a:p>
            <a:r>
              <a:rPr lang="en-US" dirty="0" smtClean="0"/>
              <a:t>Discrete collections of </a:t>
            </a:r>
            <a:r>
              <a:rPr lang="en-US" dirty="0" err="1" smtClean="0"/>
              <a:t>cmdlets</a:t>
            </a:r>
            <a:endParaRPr lang="en-US" dirty="0" smtClean="0"/>
          </a:p>
          <a:p>
            <a:r>
              <a:rPr lang="en-US" dirty="0" smtClean="0"/>
              <a:t>Can be authored and deployed to give you “packages” of </a:t>
            </a:r>
            <a:r>
              <a:rPr lang="en-US" dirty="0" smtClean="0"/>
              <a:t>functionality</a:t>
            </a:r>
          </a:p>
          <a:p>
            <a:r>
              <a:rPr lang="en-US" dirty="0" smtClean="0"/>
              <a:t>Stored in file system</a:t>
            </a:r>
          </a:p>
          <a:p>
            <a:pPr lvl="1"/>
            <a:r>
              <a:rPr lang="en-US" dirty="0" smtClean="0"/>
              <a:t>System32\</a:t>
            </a:r>
            <a:r>
              <a:rPr lang="en-US" dirty="0" err="1" smtClean="0"/>
              <a:t>WindowsPoweshell</a:t>
            </a:r>
            <a:r>
              <a:rPr lang="en-US" dirty="0" smtClean="0"/>
              <a:t>\1.0\Modules</a:t>
            </a:r>
            <a:endParaRPr lang="en-US" dirty="0" smtClean="0"/>
          </a:p>
          <a:p>
            <a:r>
              <a:rPr lang="en-US" dirty="0" smtClean="0"/>
              <a:t>Roles and Features add new </a:t>
            </a:r>
            <a:r>
              <a:rPr lang="en-US" dirty="0" err="1" smtClean="0"/>
              <a:t>Cmdlets</a:t>
            </a:r>
            <a:endParaRPr lang="en-US" dirty="0" smtClean="0"/>
          </a:p>
          <a:p>
            <a:r>
              <a:rPr lang="en-US" dirty="0" smtClean="0"/>
              <a:t>You can use a remote computer’s modules</a:t>
            </a: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with Modules</a:t>
            </a:r>
            <a:endParaRPr lang="en-US" dirty="0"/>
          </a:p>
        </p:txBody>
      </p:sp>
      <p:sp>
        <p:nvSpPr>
          <p:cNvPr id="3" name="Content Placeholder 2"/>
          <p:cNvSpPr>
            <a:spLocks noGrp="1"/>
          </p:cNvSpPr>
          <p:nvPr>
            <p:ph idx="1"/>
          </p:nvPr>
        </p:nvSpPr>
        <p:spPr/>
        <p:txBody>
          <a:bodyPr/>
          <a:lstStyle/>
          <a:p>
            <a:r>
              <a:rPr lang="en-US" dirty="0" smtClean="0"/>
              <a:t>Import-Module to load a module</a:t>
            </a:r>
          </a:p>
          <a:p>
            <a:r>
              <a:rPr lang="en-US" dirty="0" smtClean="0"/>
              <a:t>Get-Module to load a module</a:t>
            </a:r>
          </a:p>
          <a:p>
            <a:r>
              <a:rPr lang="en-US" dirty="0" smtClean="0"/>
              <a:t>Get-Command –Module &lt;Name&gt; to see what is in a module</a:t>
            </a:r>
            <a:endParaRPr lang="en-US"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How to perform some really simple and easy things…..</a:t>
            </a:r>
            <a:endParaRPr lang="en-US" dirty="0"/>
          </a:p>
        </p:txBody>
      </p:sp>
      <p:sp>
        <p:nvSpPr>
          <p:cNvPr id="4" name="Text Placeholder 3"/>
          <p:cNvSpPr>
            <a:spLocks noGrp="1"/>
          </p:cNvSpPr>
          <p:nvPr>
            <p:ph type="body" sz="quarter" idx="10"/>
          </p:nvPr>
        </p:nvSpPr>
        <p:spPr/>
        <p:txBody>
          <a:bodyPr/>
          <a:lstStyle/>
          <a:p>
            <a:r>
              <a:rPr lang="en-US" dirty="0" smtClean="0"/>
              <a:t>Managing Windows</a:t>
            </a:r>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TroubleShooting</a:t>
            </a:r>
            <a:r>
              <a:rPr lang="en-US" dirty="0" smtClean="0"/>
              <a:t> Packs</a:t>
            </a:r>
            <a:endParaRPr lang="en-US" dirty="0"/>
          </a:p>
        </p:txBody>
      </p:sp>
      <p:sp>
        <p:nvSpPr>
          <p:cNvPr id="3" name="Content Placeholder 2"/>
          <p:cNvSpPr>
            <a:spLocks noGrp="1"/>
          </p:cNvSpPr>
          <p:nvPr>
            <p:ph idx="1"/>
          </p:nvPr>
        </p:nvSpPr>
        <p:spPr/>
        <p:txBody>
          <a:bodyPr/>
          <a:lstStyle/>
          <a:p>
            <a:r>
              <a:rPr lang="en-US" dirty="0" smtClean="0"/>
              <a:t>Known as the “troubleshooters”</a:t>
            </a:r>
          </a:p>
          <a:p>
            <a:r>
              <a:rPr lang="en-US" dirty="0" smtClean="0"/>
              <a:t>Module:  </a:t>
            </a:r>
            <a:r>
              <a:rPr lang="en-US" dirty="0" err="1" smtClean="0">
                <a:solidFill>
                  <a:srgbClr val="D1943B"/>
                </a:solidFill>
              </a:rPr>
              <a:t>Troubleshootingpack</a:t>
            </a:r>
            <a:endParaRPr lang="en-US" dirty="0" smtClean="0">
              <a:solidFill>
                <a:srgbClr val="D1943B"/>
              </a:solidFill>
            </a:endParaRPr>
          </a:p>
          <a:p>
            <a:r>
              <a:rPr lang="en-US" dirty="0" smtClean="0"/>
              <a:t>Key </a:t>
            </a:r>
            <a:r>
              <a:rPr lang="en-US" dirty="0" err="1" smtClean="0"/>
              <a:t>Cmdlets</a:t>
            </a:r>
            <a:endParaRPr lang="en-US" dirty="0" smtClean="0"/>
          </a:p>
          <a:p>
            <a:pPr lvl="1"/>
            <a:r>
              <a:rPr lang="en-US" dirty="0" smtClean="0"/>
              <a:t>Get-</a:t>
            </a:r>
            <a:r>
              <a:rPr lang="en-US" dirty="0" err="1" smtClean="0"/>
              <a:t>Troubleshootingpack</a:t>
            </a:r>
            <a:r>
              <a:rPr lang="en-US" dirty="0" smtClean="0"/>
              <a:t> &lt;path&gt;</a:t>
            </a:r>
          </a:p>
          <a:p>
            <a:pPr lvl="1"/>
            <a:r>
              <a:rPr lang="en-US" dirty="0" smtClean="0"/>
              <a:t>Invoke-</a:t>
            </a:r>
            <a:r>
              <a:rPr lang="en-US" dirty="0" err="1" smtClean="0"/>
              <a:t>Troubleshootingpack</a:t>
            </a:r>
            <a:r>
              <a:rPr lang="en-US" dirty="0" smtClean="0"/>
              <a:t> &lt;path&gt;</a:t>
            </a:r>
          </a:p>
          <a:p>
            <a:r>
              <a:rPr lang="en-US" dirty="0" smtClean="0"/>
              <a:t>Notes</a:t>
            </a:r>
          </a:p>
          <a:p>
            <a:pPr lvl="1"/>
            <a:r>
              <a:rPr lang="en-US" dirty="0" smtClean="0"/>
              <a:t>C:\Windows\Diagnostics\System contain build-in troubleshooting packs</a:t>
            </a:r>
            <a:endParaRPr lang="en-US"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 and Feature Management</a:t>
            </a:r>
            <a:endParaRPr lang="en-US" dirty="0"/>
          </a:p>
        </p:txBody>
      </p:sp>
      <p:sp>
        <p:nvSpPr>
          <p:cNvPr id="3" name="Content Placeholder 2"/>
          <p:cNvSpPr>
            <a:spLocks noGrp="1"/>
          </p:cNvSpPr>
          <p:nvPr>
            <p:ph idx="1"/>
          </p:nvPr>
        </p:nvSpPr>
        <p:spPr/>
        <p:txBody>
          <a:bodyPr/>
          <a:lstStyle/>
          <a:p>
            <a:r>
              <a:rPr lang="en-US" dirty="0" smtClean="0"/>
              <a:t>Replaces ServerManager.exe</a:t>
            </a:r>
          </a:p>
          <a:p>
            <a:r>
              <a:rPr lang="en-US" dirty="0" smtClean="0"/>
              <a:t>Module:  </a:t>
            </a:r>
            <a:r>
              <a:rPr lang="en-US" dirty="0" err="1" smtClean="0">
                <a:solidFill>
                  <a:srgbClr val="D1943B"/>
                </a:solidFill>
              </a:rPr>
              <a:t>ServerManager</a:t>
            </a:r>
            <a:endParaRPr lang="en-US" dirty="0" smtClean="0">
              <a:solidFill>
                <a:srgbClr val="D1943B"/>
              </a:solidFill>
            </a:endParaRPr>
          </a:p>
          <a:p>
            <a:r>
              <a:rPr lang="en-US" dirty="0" smtClean="0"/>
              <a:t>Key </a:t>
            </a:r>
            <a:r>
              <a:rPr lang="en-US" dirty="0" err="1" smtClean="0"/>
              <a:t>Cmdlets</a:t>
            </a:r>
            <a:endParaRPr lang="en-US" dirty="0" smtClean="0"/>
          </a:p>
          <a:p>
            <a:pPr lvl="1"/>
            <a:r>
              <a:rPr lang="en-US" dirty="0" smtClean="0"/>
              <a:t>Get-</a:t>
            </a:r>
            <a:r>
              <a:rPr lang="en-US" dirty="0" err="1" smtClean="0"/>
              <a:t>WindowsFeature</a:t>
            </a:r>
            <a:r>
              <a:rPr lang="en-US" dirty="0" smtClean="0"/>
              <a:t> &lt;</a:t>
            </a:r>
            <a:r>
              <a:rPr lang="en-US" dirty="0" err="1" smtClean="0"/>
              <a:t>FeatureName</a:t>
            </a:r>
            <a:r>
              <a:rPr lang="en-US" dirty="0" smtClean="0"/>
              <a:t>&gt;</a:t>
            </a:r>
          </a:p>
          <a:p>
            <a:pPr lvl="1"/>
            <a:r>
              <a:rPr lang="en-US" dirty="0" smtClean="0"/>
              <a:t>Add-</a:t>
            </a:r>
            <a:r>
              <a:rPr lang="en-US" dirty="0" err="1" smtClean="0"/>
              <a:t>WindowsFeature</a:t>
            </a:r>
            <a:r>
              <a:rPr lang="en-US" dirty="0" smtClean="0"/>
              <a:t> &lt;</a:t>
            </a:r>
            <a:r>
              <a:rPr lang="en-US" dirty="0" err="1" smtClean="0"/>
              <a:t>FeatureName</a:t>
            </a:r>
            <a:r>
              <a:rPr lang="en-US" dirty="0" smtClean="0"/>
              <a:t>&gt;</a:t>
            </a:r>
          </a:p>
          <a:p>
            <a:pPr lvl="1"/>
            <a:r>
              <a:rPr lang="en-US" dirty="0" smtClean="0"/>
              <a:t>Properties Name, Parent, Installed, </a:t>
            </a:r>
            <a:r>
              <a:rPr lang="en-US" dirty="0" err="1" smtClean="0"/>
              <a:t>Dependson</a:t>
            </a:r>
            <a:endParaRPr lang="en-US" dirty="0" smtClean="0"/>
          </a:p>
          <a:p>
            <a:r>
              <a:rPr lang="en-US" dirty="0" smtClean="0"/>
              <a:t>Notes</a:t>
            </a:r>
          </a:p>
          <a:p>
            <a:pPr lvl="1"/>
            <a:r>
              <a:rPr lang="en-US" dirty="0" smtClean="0"/>
              <a:t>Server Core, have to add </a:t>
            </a:r>
            <a:r>
              <a:rPr lang="en-US" dirty="0" err="1" smtClean="0">
                <a:solidFill>
                  <a:srgbClr val="D1943B"/>
                </a:solidFill>
              </a:rPr>
              <a:t>ServerManager</a:t>
            </a:r>
            <a:r>
              <a:rPr lang="en-US" dirty="0" smtClean="0">
                <a:solidFill>
                  <a:srgbClr val="D1943B"/>
                </a:solidFill>
              </a:rPr>
              <a:t>-PSH-</a:t>
            </a:r>
            <a:r>
              <a:rPr lang="en-US" dirty="0" err="1" smtClean="0">
                <a:solidFill>
                  <a:srgbClr val="D1943B"/>
                </a:solidFill>
              </a:rPr>
              <a:t>Cmdlets</a:t>
            </a:r>
            <a:endParaRPr lang="en-US" dirty="0">
              <a:solidFill>
                <a:srgbClr val="D1943B"/>
              </a:solidFill>
            </a:endParaRP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Policy</a:t>
            </a:r>
            <a:endParaRPr lang="en-US" dirty="0"/>
          </a:p>
        </p:txBody>
      </p:sp>
      <p:sp>
        <p:nvSpPr>
          <p:cNvPr id="3" name="Content Placeholder 2"/>
          <p:cNvSpPr>
            <a:spLocks noGrp="1"/>
          </p:cNvSpPr>
          <p:nvPr>
            <p:ph idx="1"/>
          </p:nvPr>
        </p:nvSpPr>
        <p:spPr/>
        <p:txBody>
          <a:bodyPr/>
          <a:lstStyle/>
          <a:p>
            <a:r>
              <a:rPr lang="en-US" dirty="0" smtClean="0"/>
              <a:t>Replaces:  Lots of little tools and scripts</a:t>
            </a:r>
          </a:p>
          <a:p>
            <a:r>
              <a:rPr lang="en-US" dirty="0" smtClean="0"/>
              <a:t>Module:  </a:t>
            </a:r>
            <a:r>
              <a:rPr lang="en-US" dirty="0" err="1" smtClean="0">
                <a:solidFill>
                  <a:srgbClr val="D1943B"/>
                </a:solidFill>
              </a:rPr>
              <a:t>GroupPolicy</a:t>
            </a:r>
            <a:r>
              <a:rPr lang="en-US" dirty="0" smtClean="0">
                <a:solidFill>
                  <a:srgbClr val="D1943B"/>
                </a:solidFill>
              </a:rPr>
              <a:t> (part of GPMC)</a:t>
            </a:r>
          </a:p>
          <a:p>
            <a:r>
              <a:rPr lang="en-US" dirty="0" smtClean="0"/>
              <a:t>Key </a:t>
            </a:r>
            <a:r>
              <a:rPr lang="en-US" dirty="0" err="1" smtClean="0"/>
              <a:t>CmdLets</a:t>
            </a:r>
            <a:endParaRPr lang="en-US" dirty="0" smtClean="0"/>
          </a:p>
          <a:p>
            <a:pPr lvl="1"/>
            <a:r>
              <a:rPr lang="en-US" dirty="0" smtClean="0"/>
              <a:t>Get-GPO, New-GPO</a:t>
            </a:r>
          </a:p>
          <a:p>
            <a:pPr lvl="1"/>
            <a:r>
              <a:rPr lang="en-US" dirty="0" smtClean="0"/>
              <a:t>Backup-GPO</a:t>
            </a:r>
          </a:p>
          <a:p>
            <a:pPr lvl="1"/>
            <a:r>
              <a:rPr lang="en-US" dirty="0" smtClean="0"/>
              <a:t>Copy-GPO</a:t>
            </a:r>
          </a:p>
          <a:p>
            <a:pPr lvl="1"/>
            <a:r>
              <a:rPr lang="en-US" dirty="0" smtClean="0"/>
              <a:t>Get-</a:t>
            </a:r>
            <a:r>
              <a:rPr lang="en-US" dirty="0" err="1" smtClean="0"/>
              <a:t>GPOReport</a:t>
            </a:r>
            <a:endParaRPr lang="en-US" dirty="0" smtClean="0"/>
          </a:p>
          <a:p>
            <a:r>
              <a:rPr lang="en-US" dirty="0" smtClean="0"/>
              <a:t>Notes</a:t>
            </a:r>
          </a:p>
          <a:p>
            <a:pPr lvl="1"/>
            <a:r>
              <a:rPr lang="en-US" dirty="0" smtClean="0"/>
              <a:t>Limited ability to “edit” GPO.</a:t>
            </a:r>
            <a:endParaRPr lang="en-US"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Active Directory</a:t>
            </a:r>
            <a:endParaRPr lang="en-US" dirty="0"/>
          </a:p>
        </p:txBody>
      </p:sp>
      <p:sp>
        <p:nvSpPr>
          <p:cNvPr id="3" name="Content Placeholder 2"/>
          <p:cNvSpPr>
            <a:spLocks noGrp="1"/>
          </p:cNvSpPr>
          <p:nvPr>
            <p:ph idx="1"/>
          </p:nvPr>
        </p:nvSpPr>
        <p:spPr/>
        <p:txBody>
          <a:bodyPr/>
          <a:lstStyle/>
          <a:p>
            <a:r>
              <a:rPr lang="en-US" dirty="0" smtClean="0"/>
              <a:t>Replaces:  Scripts that were shipped with previous versions</a:t>
            </a:r>
          </a:p>
          <a:p>
            <a:r>
              <a:rPr lang="en-US" dirty="0" smtClean="0"/>
              <a:t>Module:  </a:t>
            </a:r>
            <a:r>
              <a:rPr lang="en-US" dirty="0" smtClean="0">
                <a:solidFill>
                  <a:srgbClr val="D1943B"/>
                </a:solidFill>
              </a:rPr>
              <a:t>Active Directory</a:t>
            </a:r>
          </a:p>
          <a:p>
            <a:r>
              <a:rPr lang="en-US" dirty="0" smtClean="0"/>
              <a:t>Key </a:t>
            </a:r>
            <a:r>
              <a:rPr lang="en-US" dirty="0" err="1" smtClean="0"/>
              <a:t>CmdLets</a:t>
            </a:r>
            <a:r>
              <a:rPr lang="en-US" dirty="0" smtClean="0"/>
              <a:t>:</a:t>
            </a:r>
          </a:p>
          <a:p>
            <a:pPr lvl="1"/>
            <a:r>
              <a:rPr lang="en-US" dirty="0" smtClean="0"/>
              <a:t>Way too many to list</a:t>
            </a:r>
          </a:p>
          <a:p>
            <a:pPr lvl="1"/>
            <a:r>
              <a:rPr lang="en-US" dirty="0" smtClean="0"/>
              <a:t>Over 75 </a:t>
            </a:r>
            <a:r>
              <a:rPr lang="en-US" dirty="0" err="1" smtClean="0"/>
              <a:t>Cmdlets</a:t>
            </a:r>
            <a:endParaRPr lang="en-US" dirty="0" smtClean="0"/>
          </a:p>
          <a:p>
            <a:r>
              <a:rPr lang="en-US" dirty="0" smtClean="0"/>
              <a:t>Notes</a:t>
            </a:r>
          </a:p>
          <a:p>
            <a:pPr lvl="1"/>
            <a:r>
              <a:rPr lang="en-US" dirty="0" smtClean="0"/>
              <a:t>Requires that you have one 2008 R2 DC running the AD Web Service</a:t>
            </a: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Practices</a:t>
            </a:r>
            <a:endParaRPr lang="en-US" dirty="0"/>
          </a:p>
        </p:txBody>
      </p:sp>
      <p:sp>
        <p:nvSpPr>
          <p:cNvPr id="3" name="Content Placeholder 2"/>
          <p:cNvSpPr>
            <a:spLocks noGrp="1"/>
          </p:cNvSpPr>
          <p:nvPr>
            <p:ph idx="1"/>
          </p:nvPr>
        </p:nvSpPr>
        <p:spPr/>
        <p:txBody>
          <a:bodyPr/>
          <a:lstStyle/>
          <a:p>
            <a:r>
              <a:rPr lang="en-US" dirty="0" smtClean="0"/>
              <a:t>Replaces:  Nothing, brand new</a:t>
            </a:r>
          </a:p>
          <a:p>
            <a:r>
              <a:rPr lang="en-US" dirty="0" smtClean="0"/>
              <a:t>Module: </a:t>
            </a:r>
            <a:r>
              <a:rPr lang="en-US" dirty="0" err="1" smtClean="0">
                <a:solidFill>
                  <a:srgbClr val="D1943B"/>
                </a:solidFill>
              </a:rPr>
              <a:t>BestPractices</a:t>
            </a:r>
            <a:endParaRPr lang="en-US" dirty="0" smtClean="0">
              <a:solidFill>
                <a:srgbClr val="D1943B"/>
              </a:solidFill>
            </a:endParaRPr>
          </a:p>
          <a:p>
            <a:r>
              <a:rPr lang="en-US" dirty="0" smtClean="0"/>
              <a:t>Key </a:t>
            </a:r>
            <a:r>
              <a:rPr lang="en-US" dirty="0" err="1" smtClean="0"/>
              <a:t>Cmdlets</a:t>
            </a:r>
            <a:endParaRPr lang="en-US" dirty="0" smtClean="0"/>
          </a:p>
          <a:p>
            <a:pPr lvl="1"/>
            <a:r>
              <a:rPr lang="en-US" dirty="0" smtClean="0"/>
              <a:t>Get-</a:t>
            </a:r>
            <a:r>
              <a:rPr lang="en-US" dirty="0" err="1" smtClean="0"/>
              <a:t>BPAModel</a:t>
            </a:r>
            <a:endParaRPr lang="en-US" dirty="0" smtClean="0"/>
          </a:p>
          <a:p>
            <a:pPr lvl="1"/>
            <a:r>
              <a:rPr lang="en-US" dirty="0" smtClean="0"/>
              <a:t>Invoke-</a:t>
            </a:r>
            <a:r>
              <a:rPr lang="en-US" dirty="0" err="1" smtClean="0"/>
              <a:t>BPAModel</a:t>
            </a:r>
            <a:endParaRPr lang="en-US" dirty="0" smtClean="0"/>
          </a:p>
          <a:p>
            <a:r>
              <a:rPr lang="en-US" dirty="0" smtClean="0"/>
              <a:t>Notes:</a:t>
            </a:r>
          </a:p>
          <a:p>
            <a:pPr lvl="1"/>
            <a:r>
              <a:rPr lang="en-US" dirty="0" smtClean="0"/>
              <a:t>Not all roles have BPA models that can be run.</a:t>
            </a:r>
          </a:p>
          <a:p>
            <a:pPr lvl="1"/>
            <a:r>
              <a:rPr lang="en-US" dirty="0" smtClean="0"/>
              <a:t>Updates via Microsoft Update.</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smtClean="0"/>
              <a:t>Managing Windows Server 2008 R2 and Windows 7 with Windows </a:t>
            </a:r>
            <a:r>
              <a:rPr lang="en-US" sz="3600" dirty="0" err="1" smtClean="0"/>
              <a:t>PowerShell</a:t>
            </a:r>
            <a:r>
              <a:rPr lang="en-US" sz="3600" dirty="0" smtClean="0"/>
              <a:t> V2</a:t>
            </a:r>
            <a:endParaRPr sz="3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Corey Hynes</a:t>
            </a:r>
          </a:p>
          <a:p>
            <a:r>
              <a:rPr lang="en-US" dirty="0" smtClean="0"/>
              <a:t>HynesITe, Inc</a:t>
            </a:r>
          </a:p>
          <a:p>
            <a:r>
              <a:rPr lang="en-US" b="1" dirty="0" smtClean="0">
                <a:solidFill>
                  <a:schemeClr val="tx1"/>
                </a:solidFill>
              </a:rPr>
              <a:t>Session Code: </a:t>
            </a:r>
            <a:r>
              <a:rPr lang="en-US" b="1" dirty="0" smtClean="0">
                <a:solidFill>
                  <a:schemeClr val="tx1"/>
                </a:solidFill>
              </a:rPr>
              <a:t>SRV317</a:t>
            </a:r>
            <a:endParaRPr lang="en-US" b="1"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Modules</a:t>
            </a:r>
            <a:endParaRPr lang="en-US" dirty="0"/>
          </a:p>
        </p:txBody>
      </p:sp>
      <p:sp>
        <p:nvSpPr>
          <p:cNvPr id="3" name="Content Placeholder 2"/>
          <p:cNvSpPr>
            <a:spLocks noGrp="1"/>
          </p:cNvSpPr>
          <p:nvPr>
            <p:ph idx="1"/>
          </p:nvPr>
        </p:nvSpPr>
        <p:spPr/>
        <p:txBody>
          <a:bodyPr/>
          <a:lstStyle/>
          <a:p>
            <a:r>
              <a:rPr lang="en-US" dirty="0" smtClean="0"/>
              <a:t>ADRMS – Rights Management</a:t>
            </a:r>
          </a:p>
          <a:p>
            <a:r>
              <a:rPr lang="en-US" dirty="0" err="1" smtClean="0"/>
              <a:t>ADRMSAdmin</a:t>
            </a:r>
            <a:r>
              <a:rPr lang="en-US" dirty="0" smtClean="0"/>
              <a:t> – Rights Management Admin</a:t>
            </a:r>
          </a:p>
          <a:p>
            <a:r>
              <a:rPr lang="en-US" dirty="0" err="1" smtClean="0"/>
              <a:t>AppLocker</a:t>
            </a:r>
            <a:endParaRPr lang="en-US" dirty="0" smtClean="0"/>
          </a:p>
          <a:p>
            <a:r>
              <a:rPr lang="en-US" dirty="0" err="1" smtClean="0"/>
              <a:t>BitsTransfer</a:t>
            </a:r>
            <a:endParaRPr lang="en-US" dirty="0" smtClean="0"/>
          </a:p>
          <a:p>
            <a:r>
              <a:rPr lang="en-US" dirty="0" err="1" smtClean="0"/>
              <a:t>FailoverClusters</a:t>
            </a:r>
            <a:endParaRPr lang="en-US" dirty="0" smtClean="0"/>
          </a:p>
          <a:p>
            <a:r>
              <a:rPr lang="en-US" dirty="0" err="1" smtClean="0"/>
              <a:t>RemoteDesktopSearvices</a:t>
            </a:r>
            <a:endParaRPr lang="en-US" dirty="0" smtClean="0"/>
          </a:p>
          <a:p>
            <a:r>
              <a:rPr lang="en-US" dirty="0" err="1" smtClean="0"/>
              <a:t>WebAdministration</a:t>
            </a:r>
            <a:endParaRPr lang="en-US" dirty="0" smtClean="0"/>
          </a:p>
          <a:p>
            <a:r>
              <a:rPr lang="en-US" dirty="0" err="1" smtClean="0"/>
              <a:t>NetworkLoadBalancing</a:t>
            </a:r>
            <a:endParaRPr lang="en-US"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Running commands across many systems</a:t>
            </a:r>
            <a:endParaRPr lang="en-US" dirty="0"/>
          </a:p>
        </p:txBody>
      </p:sp>
      <p:sp>
        <p:nvSpPr>
          <p:cNvPr id="4" name="Text Placeholder 3"/>
          <p:cNvSpPr>
            <a:spLocks noGrp="1"/>
          </p:cNvSpPr>
          <p:nvPr>
            <p:ph type="body" sz="quarter" idx="10"/>
          </p:nvPr>
        </p:nvSpPr>
        <p:spPr/>
        <p:txBody>
          <a:bodyPr/>
          <a:lstStyle/>
          <a:p>
            <a:r>
              <a:rPr lang="en-US" dirty="0" smtClean="0"/>
              <a:t>Scaling 1 to Many</a:t>
            </a:r>
            <a:endParaRPr lang="en-US"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Known Systems</a:t>
            </a:r>
            <a:endParaRPr lang="en-US" dirty="0"/>
          </a:p>
        </p:txBody>
      </p:sp>
      <p:sp>
        <p:nvSpPr>
          <p:cNvPr id="3" name="Text Placeholder 2"/>
          <p:cNvSpPr>
            <a:spLocks noGrp="1"/>
          </p:cNvSpPr>
          <p:nvPr>
            <p:ph type="body" sz="quarter" idx="10"/>
          </p:nvPr>
        </p:nvSpPr>
        <p:spPr/>
        <p:txBody>
          <a:bodyPr/>
          <a:lstStyle/>
          <a:p>
            <a:r>
              <a:rPr lang="en-US" dirty="0" smtClean="0"/>
              <a:t>If you know the names and quantity of </a:t>
            </a:r>
            <a:r>
              <a:rPr lang="en-US" dirty="0" smtClean="0"/>
              <a:t/>
            </a:r>
            <a:br>
              <a:rPr lang="en-US" dirty="0" smtClean="0"/>
            </a:br>
            <a:r>
              <a:rPr lang="en-US" dirty="0" smtClean="0"/>
              <a:t>your </a:t>
            </a:r>
            <a:r>
              <a:rPr lang="en-US" dirty="0" smtClean="0"/>
              <a:t>targets</a:t>
            </a:r>
          </a:p>
          <a:p>
            <a:r>
              <a:rPr lang="en-US" dirty="0" smtClean="0"/>
              <a:t>Use </a:t>
            </a:r>
            <a:r>
              <a:rPr lang="en-US" dirty="0" smtClean="0">
                <a:solidFill>
                  <a:srgbClr val="FF0000"/>
                </a:solidFill>
              </a:rPr>
              <a:t>Invoke-Command</a:t>
            </a:r>
            <a:r>
              <a:rPr lang="en-US" dirty="0" smtClean="0"/>
              <a:t> with </a:t>
            </a:r>
            <a:r>
              <a:rPr lang="en-US" dirty="0" smtClean="0">
                <a:solidFill>
                  <a:srgbClr val="FF0000"/>
                </a:solidFill>
              </a:rPr>
              <a:t>–</a:t>
            </a:r>
            <a:r>
              <a:rPr lang="en-US" dirty="0" err="1" smtClean="0">
                <a:solidFill>
                  <a:srgbClr val="FF0000"/>
                </a:solidFill>
              </a:rPr>
              <a:t>ScriptBlock</a:t>
            </a:r>
            <a:r>
              <a:rPr lang="en-US" dirty="0" smtClean="0">
                <a:solidFill>
                  <a:srgbClr val="FF0000"/>
                </a:solidFill>
              </a:rPr>
              <a:t> </a:t>
            </a:r>
            <a:r>
              <a:rPr lang="en-US" dirty="0" smtClean="0"/>
              <a:t>and multiple computer </a:t>
            </a:r>
            <a:r>
              <a:rPr lang="en-US" dirty="0" smtClean="0"/>
              <a:t>names</a:t>
            </a:r>
            <a:endParaRPr lang="en-US"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Unknown Systems</a:t>
            </a:r>
            <a:endParaRPr lang="en-US" dirty="0"/>
          </a:p>
        </p:txBody>
      </p:sp>
      <p:sp>
        <p:nvSpPr>
          <p:cNvPr id="3" name="Text Placeholder 2"/>
          <p:cNvSpPr>
            <a:spLocks noGrp="1"/>
          </p:cNvSpPr>
          <p:nvPr>
            <p:ph type="body" sz="quarter" idx="10"/>
          </p:nvPr>
        </p:nvSpPr>
        <p:spPr>
          <a:xfrm>
            <a:off x="381000" y="1411551"/>
            <a:ext cx="8382000" cy="2609119"/>
          </a:xfrm>
        </p:spPr>
        <p:txBody>
          <a:bodyPr/>
          <a:lstStyle/>
          <a:p>
            <a:r>
              <a:rPr lang="en-US" dirty="0" smtClean="0"/>
              <a:t>If you do not know the names/quantity</a:t>
            </a:r>
          </a:p>
          <a:p>
            <a:pPr lvl="1"/>
            <a:r>
              <a:rPr lang="en-US" dirty="0" smtClean="0"/>
              <a:t>You have to query for that </a:t>
            </a:r>
            <a:r>
              <a:rPr lang="en-US" dirty="0" smtClean="0"/>
              <a:t>information</a:t>
            </a:r>
            <a:endParaRPr lang="en-US" dirty="0" smtClean="0"/>
          </a:p>
          <a:p>
            <a:r>
              <a:rPr lang="en-US" dirty="0" smtClean="0"/>
              <a:t>Many options</a:t>
            </a:r>
          </a:p>
          <a:p>
            <a:pPr lvl="1"/>
            <a:r>
              <a:rPr lang="en-US" dirty="0" smtClean="0"/>
              <a:t>Query from file</a:t>
            </a:r>
          </a:p>
          <a:p>
            <a:pPr lvl="1"/>
            <a:r>
              <a:rPr lang="en-US" dirty="0" smtClean="0"/>
              <a:t>Query from Active Directory</a:t>
            </a:r>
          </a:p>
          <a:p>
            <a:r>
              <a:rPr lang="en-US" dirty="0" smtClean="0"/>
              <a:t>Query results in a </a:t>
            </a:r>
            <a:r>
              <a:rPr lang="en-US" dirty="0" smtClean="0">
                <a:solidFill>
                  <a:srgbClr val="FF0000"/>
                </a:solidFill>
              </a:rPr>
              <a:t>collection</a:t>
            </a:r>
            <a:r>
              <a:rPr lang="en-US" dirty="0" smtClean="0"/>
              <a:t> of computer names</a:t>
            </a:r>
          </a:p>
          <a:p>
            <a:r>
              <a:rPr lang="en-US" dirty="0" smtClean="0"/>
              <a:t>Use a </a:t>
            </a:r>
            <a:r>
              <a:rPr lang="en-US" dirty="0" err="1" smtClean="0">
                <a:solidFill>
                  <a:srgbClr val="FF0000"/>
                </a:solidFill>
              </a:rPr>
              <a:t>foreach</a:t>
            </a:r>
            <a:r>
              <a:rPr lang="en-US" dirty="0" smtClean="0">
                <a:solidFill>
                  <a:srgbClr val="FF0000"/>
                </a:solidFill>
              </a:rPr>
              <a:t> loop </a:t>
            </a:r>
            <a:r>
              <a:rPr lang="en-US" dirty="0" smtClean="0"/>
              <a:t>to pass instructions to </a:t>
            </a:r>
            <a:r>
              <a:rPr lang="en-US" dirty="0" smtClean="0"/>
              <a:t/>
            </a:r>
            <a:br>
              <a:rPr lang="en-US" dirty="0" smtClean="0"/>
            </a:br>
            <a:r>
              <a:rPr lang="en-US" dirty="0" smtClean="0"/>
              <a:t>each </a:t>
            </a:r>
            <a:r>
              <a:rPr lang="en-US" dirty="0" smtClean="0"/>
              <a:t>computer</a:t>
            </a: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Executing more Complicated Scripts</a:t>
            </a:r>
            <a:endParaRPr lang="en-US" dirty="0"/>
          </a:p>
        </p:txBody>
      </p:sp>
      <p:sp>
        <p:nvSpPr>
          <p:cNvPr id="3" name="Text Placeholder 2"/>
          <p:cNvSpPr>
            <a:spLocks noGrp="1"/>
          </p:cNvSpPr>
          <p:nvPr>
            <p:ph type="body" sz="quarter" idx="10"/>
          </p:nvPr>
        </p:nvSpPr>
        <p:spPr>
          <a:xfrm>
            <a:off x="381000" y="1411551"/>
            <a:ext cx="8382000" cy="4236213"/>
          </a:xfrm>
        </p:spPr>
        <p:txBody>
          <a:bodyPr/>
          <a:lstStyle/>
          <a:p>
            <a:r>
              <a:rPr lang="en-US" dirty="0" smtClean="0"/>
              <a:t>You can’t always write a One-Liner</a:t>
            </a:r>
          </a:p>
          <a:p>
            <a:pPr lvl="1"/>
            <a:r>
              <a:rPr lang="en-US" dirty="0" smtClean="0"/>
              <a:t>To complex</a:t>
            </a:r>
          </a:p>
          <a:p>
            <a:pPr lvl="1"/>
            <a:r>
              <a:rPr lang="en-US" dirty="0" smtClean="0"/>
              <a:t>Hard to read</a:t>
            </a:r>
          </a:p>
          <a:p>
            <a:r>
              <a:rPr lang="en-US" dirty="0" smtClean="0"/>
              <a:t>Multi-line </a:t>
            </a:r>
            <a:r>
              <a:rPr lang="en-US" dirty="0" err="1" smtClean="0"/>
              <a:t>Scriptblock</a:t>
            </a:r>
            <a:endParaRPr lang="en-US" dirty="0" smtClean="0"/>
          </a:p>
          <a:p>
            <a:pPr lvl="1"/>
            <a:r>
              <a:rPr lang="en-US" dirty="0" smtClean="0"/>
              <a:t>Use </a:t>
            </a:r>
            <a:r>
              <a:rPr lang="en-US" dirty="0" smtClean="0">
                <a:solidFill>
                  <a:srgbClr val="FF0000"/>
                </a:solidFill>
              </a:rPr>
              <a:t>{</a:t>
            </a:r>
            <a:r>
              <a:rPr lang="en-US" dirty="0" smtClean="0"/>
              <a:t> and </a:t>
            </a:r>
            <a:r>
              <a:rPr lang="en-US" dirty="0" smtClean="0">
                <a:solidFill>
                  <a:srgbClr val="FF0000"/>
                </a:solidFill>
              </a:rPr>
              <a:t>}</a:t>
            </a:r>
            <a:r>
              <a:rPr lang="en-US" dirty="0" smtClean="0"/>
              <a:t> with </a:t>
            </a:r>
            <a:r>
              <a:rPr lang="en-US" dirty="0" smtClean="0">
                <a:solidFill>
                  <a:srgbClr val="FF0000"/>
                </a:solidFill>
              </a:rPr>
              <a:t>;</a:t>
            </a:r>
            <a:r>
              <a:rPr lang="en-US" dirty="0" smtClean="0"/>
              <a:t> to separate the lines</a:t>
            </a:r>
          </a:p>
          <a:p>
            <a:pPr lvl="1"/>
            <a:r>
              <a:rPr lang="en-US" dirty="0" err="1" smtClean="0"/>
              <a:t>Exectute</a:t>
            </a:r>
            <a:r>
              <a:rPr lang="en-US" dirty="0" smtClean="0"/>
              <a:t> the script</a:t>
            </a:r>
            <a:endParaRPr lang="en-US"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Loops</a:t>
            </a:r>
            <a:endParaRPr lang="en-US" dirty="0"/>
          </a:p>
        </p:txBody>
      </p:sp>
      <p:sp>
        <p:nvSpPr>
          <p:cNvPr id="3" name="Text Placeholder 2"/>
          <p:cNvSpPr>
            <a:spLocks noGrp="1"/>
          </p:cNvSpPr>
          <p:nvPr>
            <p:ph type="body" sz="quarter" idx="10"/>
          </p:nvPr>
        </p:nvSpPr>
        <p:spPr/>
        <p:txBody>
          <a:bodyPr/>
          <a:lstStyle/>
          <a:p>
            <a:r>
              <a:rPr lang="en-US" dirty="0" smtClean="0"/>
              <a:t>Key item to know is </a:t>
            </a:r>
            <a:r>
              <a:rPr lang="en-US" dirty="0" err="1" smtClean="0"/>
              <a:t>ForEach</a:t>
            </a:r>
            <a:r>
              <a:rPr lang="en-US" dirty="0" smtClean="0"/>
              <a:t> loop</a:t>
            </a:r>
          </a:p>
          <a:p>
            <a:r>
              <a:rPr lang="en-US" dirty="0" smtClean="0"/>
              <a:t>Simple </a:t>
            </a:r>
            <a:r>
              <a:rPr lang="en-US" dirty="0" err="1" smtClean="0"/>
              <a:t>Strucure</a:t>
            </a:r>
            <a:endParaRPr lang="en-US" dirty="0" smtClean="0"/>
          </a:p>
          <a:p>
            <a:endParaRPr lang="en-US" dirty="0" smtClean="0"/>
          </a:p>
          <a:p>
            <a:pPr>
              <a:buNone/>
            </a:pPr>
            <a:r>
              <a:rPr lang="en-US" dirty="0" err="1" smtClean="0"/>
              <a:t>ForEach</a:t>
            </a:r>
            <a:r>
              <a:rPr lang="en-US" dirty="0" smtClean="0"/>
              <a:t> ($Object in $Objects) {</a:t>
            </a:r>
          </a:p>
          <a:p>
            <a:pPr>
              <a:buNone/>
            </a:pPr>
            <a:r>
              <a:rPr lang="en-US" dirty="0" smtClean="0"/>
              <a:t>	$</a:t>
            </a:r>
            <a:r>
              <a:rPr lang="en-US" dirty="0" err="1" smtClean="0"/>
              <a:t>Object.DoSomething</a:t>
            </a:r>
            <a:endParaRPr lang="en-US" dirty="0" smtClean="0"/>
          </a:p>
          <a:p>
            <a:pPr>
              <a:buNone/>
            </a:pPr>
            <a:r>
              <a:rPr lang="en-US" dirty="0" smtClean="0"/>
              <a:t>}</a:t>
            </a:r>
            <a:endParaRPr lang="en-US" dirty="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Running “normal” commands</a:t>
            </a:r>
            <a:endParaRPr lang="en-US" dirty="0"/>
          </a:p>
        </p:txBody>
      </p:sp>
      <p:sp>
        <p:nvSpPr>
          <p:cNvPr id="3" name="Text Placeholder 2"/>
          <p:cNvSpPr>
            <a:spLocks noGrp="1"/>
          </p:cNvSpPr>
          <p:nvPr>
            <p:ph type="body" sz="quarter" idx="10"/>
          </p:nvPr>
        </p:nvSpPr>
        <p:spPr>
          <a:xfrm>
            <a:off x="381000" y="1411552"/>
            <a:ext cx="8382000" cy="3963336"/>
          </a:xfrm>
        </p:spPr>
        <p:txBody>
          <a:bodyPr/>
          <a:lstStyle/>
          <a:p>
            <a:r>
              <a:rPr lang="en-US" dirty="0" smtClean="0"/>
              <a:t>Not straight forward</a:t>
            </a:r>
          </a:p>
          <a:p>
            <a:r>
              <a:rPr lang="en-US" dirty="0" smtClean="0"/>
              <a:t>Need to combine command and parameters</a:t>
            </a:r>
          </a:p>
          <a:p>
            <a:r>
              <a:rPr lang="en-US" dirty="0" smtClean="0"/>
              <a:t>Suggestion</a:t>
            </a:r>
          </a:p>
          <a:p>
            <a:pPr lvl="1"/>
            <a:r>
              <a:rPr lang="en-US" dirty="0" smtClean="0"/>
              <a:t>Shell using </a:t>
            </a:r>
            <a:r>
              <a:rPr lang="en-US" dirty="0" err="1" smtClean="0"/>
              <a:t>Cmd</a:t>
            </a:r>
            <a:r>
              <a:rPr lang="en-US" dirty="0" smtClean="0"/>
              <a:t> /C</a:t>
            </a:r>
          </a:p>
          <a:p>
            <a:pPr lvl="1"/>
            <a:r>
              <a:rPr lang="en-US" dirty="0" smtClean="0"/>
              <a:t>Provide/construct string as command to run</a:t>
            </a:r>
            <a:endParaRPr lang="en-US" dirty="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p:txBody>
          <a:bodyPr/>
          <a:lstStyle/>
          <a:p>
            <a:r>
              <a:rPr lang="en-US" dirty="0" smtClean="0"/>
              <a:t>Configuration and Requirements</a:t>
            </a:r>
            <a:endParaRPr lang="en-US"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I do this?</a:t>
            </a:r>
            <a:endParaRPr lang="en-US" dirty="0"/>
          </a:p>
        </p:txBody>
      </p:sp>
      <p:sp>
        <p:nvSpPr>
          <p:cNvPr id="3" name="Text Placeholder 2"/>
          <p:cNvSpPr>
            <a:spLocks noGrp="1"/>
          </p:cNvSpPr>
          <p:nvPr>
            <p:ph type="body" sz="quarter" idx="10"/>
          </p:nvPr>
        </p:nvSpPr>
        <p:spPr>
          <a:xfrm>
            <a:off x="381000" y="1411551"/>
            <a:ext cx="8382000" cy="4312741"/>
          </a:xfrm>
        </p:spPr>
        <p:txBody>
          <a:bodyPr/>
          <a:lstStyle/>
          <a:p>
            <a:r>
              <a:rPr lang="en-US" dirty="0" smtClean="0"/>
              <a:t>Enable remote management</a:t>
            </a:r>
          </a:p>
          <a:p>
            <a:pPr lvl="1"/>
            <a:r>
              <a:rPr lang="en-US" dirty="0" smtClean="0"/>
              <a:t>Server Manager on WS08 R2</a:t>
            </a:r>
          </a:p>
          <a:p>
            <a:pPr lvl="1"/>
            <a:r>
              <a:rPr lang="en-US" dirty="0" err="1" smtClean="0"/>
              <a:t>PowerShell</a:t>
            </a:r>
            <a:r>
              <a:rPr lang="en-US" dirty="0" smtClean="0"/>
              <a:t> on </a:t>
            </a:r>
            <a:r>
              <a:rPr lang="en-US" dirty="0" err="1" smtClean="0"/>
              <a:t>ServerCore</a:t>
            </a:r>
            <a:endParaRPr lang="en-US" dirty="0" smtClean="0"/>
          </a:p>
          <a:p>
            <a:pPr lvl="1"/>
            <a:r>
              <a:rPr lang="en-US" dirty="0" err="1" smtClean="0"/>
              <a:t>PowerShell</a:t>
            </a:r>
            <a:r>
              <a:rPr lang="en-US" dirty="0" smtClean="0"/>
              <a:t> on Win7</a:t>
            </a:r>
          </a:p>
          <a:p>
            <a:r>
              <a:rPr lang="en-US" dirty="0" smtClean="0"/>
              <a:t>Firewall Rules and Authentication	</a:t>
            </a:r>
          </a:p>
          <a:p>
            <a:pPr lvl="1"/>
            <a:r>
              <a:rPr lang="en-US" dirty="0" smtClean="0"/>
              <a:t>Authentication is Kerberos</a:t>
            </a:r>
          </a:p>
          <a:p>
            <a:pPr lvl="1"/>
            <a:r>
              <a:rPr lang="en-US" dirty="0" smtClean="0"/>
              <a:t>Security is WMI based security</a:t>
            </a:r>
          </a:p>
          <a:p>
            <a:pPr lvl="1"/>
            <a:r>
              <a:rPr lang="en-US" dirty="0" smtClean="0"/>
              <a:t>Firewall rules Allow port 5985 for HTTP</a:t>
            </a:r>
          </a:p>
          <a:p>
            <a:pPr lvl="1"/>
            <a:endParaRPr lang="en-US"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word on Security</a:t>
            </a:r>
            <a:endParaRPr lang="en-US" dirty="0"/>
          </a:p>
        </p:txBody>
      </p:sp>
      <p:sp>
        <p:nvSpPr>
          <p:cNvPr id="3" name="Text Placeholder 2"/>
          <p:cNvSpPr>
            <a:spLocks noGrp="1"/>
          </p:cNvSpPr>
          <p:nvPr>
            <p:ph type="body" sz="quarter" idx="10"/>
          </p:nvPr>
        </p:nvSpPr>
        <p:spPr>
          <a:xfrm>
            <a:off x="381000" y="1411551"/>
            <a:ext cx="8382000" cy="4518601"/>
          </a:xfrm>
        </p:spPr>
        <p:txBody>
          <a:bodyPr/>
          <a:lstStyle/>
          <a:p>
            <a:r>
              <a:rPr lang="en-US" dirty="0" smtClean="0"/>
              <a:t>Big topic, not this session</a:t>
            </a:r>
          </a:p>
          <a:p>
            <a:r>
              <a:rPr lang="en-US" dirty="0" smtClean="0"/>
              <a:t>In general</a:t>
            </a:r>
          </a:p>
          <a:p>
            <a:pPr lvl="1"/>
            <a:r>
              <a:rPr lang="en-US" dirty="0" smtClean="0"/>
              <a:t>Authentication is Kerberos/NTLM or specified</a:t>
            </a:r>
          </a:p>
          <a:p>
            <a:pPr lvl="1"/>
            <a:r>
              <a:rPr lang="en-US" dirty="0" smtClean="0"/>
              <a:t>Wire encryption can be HTTPS or IPSec</a:t>
            </a:r>
          </a:p>
          <a:p>
            <a:pPr lvl="2"/>
            <a:r>
              <a:rPr lang="en-US" dirty="0" smtClean="0"/>
              <a:t>HTTPS part of WINRM configuration</a:t>
            </a:r>
          </a:p>
          <a:p>
            <a:pPr lvl="2"/>
            <a:r>
              <a:rPr lang="en-US" dirty="0" smtClean="0"/>
              <a:t>IPSec outside WINRM</a:t>
            </a:r>
          </a:p>
          <a:p>
            <a:pPr lvl="1"/>
            <a:r>
              <a:rPr lang="en-US" dirty="0" err="1" smtClean="0"/>
              <a:t>Remoting</a:t>
            </a:r>
            <a:r>
              <a:rPr lang="en-US" dirty="0" smtClean="0"/>
              <a:t> disabled by default</a:t>
            </a:r>
          </a:p>
          <a:p>
            <a:pPr lvl="1"/>
            <a:r>
              <a:rPr lang="en-US" dirty="0" smtClean="0"/>
              <a:t>You can restrict what remote sessions can do</a:t>
            </a:r>
          </a:p>
          <a:p>
            <a:pPr lvl="2"/>
            <a:r>
              <a:rPr lang="en-US" dirty="0" smtClean="0"/>
              <a:t>Query data, make changes, all or none</a:t>
            </a:r>
            <a:endParaRPr lang="en-US"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Text Placeholder 2"/>
          <p:cNvSpPr>
            <a:spLocks noGrp="1"/>
          </p:cNvSpPr>
          <p:nvPr>
            <p:ph type="body" sz="quarter" idx="10"/>
          </p:nvPr>
        </p:nvSpPr>
        <p:spPr/>
        <p:txBody>
          <a:bodyPr/>
          <a:lstStyle/>
          <a:p>
            <a:r>
              <a:rPr lang="en-US" dirty="0" smtClean="0"/>
              <a:t>Let you walk out of here, being able to run a script against an OU of computers, to make some sort of global configuration change</a:t>
            </a:r>
            <a:endParaRPr lang="en-US" dirty="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Related Material</a:t>
            </a:r>
            <a:endParaRPr lang="en-US" dirty="0"/>
          </a:p>
        </p:txBody>
      </p:sp>
      <p:sp>
        <p:nvSpPr>
          <p:cNvPr id="3" name="Text Placeholder 2"/>
          <p:cNvSpPr>
            <a:spLocks noGrp="1"/>
          </p:cNvSpPr>
          <p:nvPr>
            <p:ph type="body" sz="quarter" idx="10"/>
          </p:nvPr>
        </p:nvSpPr>
        <p:spPr>
          <a:xfrm>
            <a:off x="381000" y="1411552"/>
            <a:ext cx="8382000" cy="4639624"/>
          </a:xfrm>
        </p:spPr>
        <p:txBody>
          <a:bodyPr/>
          <a:lstStyle/>
          <a:p>
            <a:pPr fontAlgn="t"/>
            <a:r>
              <a:rPr lang="en-US" sz="2800" dirty="0" smtClean="0">
                <a:solidFill>
                  <a:srgbClr val="FF0000"/>
                </a:solidFill>
              </a:rPr>
              <a:t>WSV08-HOL</a:t>
            </a:r>
            <a:r>
              <a:rPr lang="en-US" sz="2800" dirty="0" smtClean="0"/>
              <a:t> - Introduction to Windows </a:t>
            </a:r>
            <a:r>
              <a:rPr lang="en-US" sz="2800" dirty="0" err="1" smtClean="0"/>
              <a:t>PowerShell</a:t>
            </a:r>
            <a:r>
              <a:rPr lang="en-US" sz="2800" dirty="0" smtClean="0"/>
              <a:t> Fundamentals (40, 88, 3.14)</a:t>
            </a:r>
          </a:p>
          <a:p>
            <a:pPr fontAlgn="t"/>
            <a:r>
              <a:rPr lang="en-US" sz="2800" dirty="0" smtClean="0">
                <a:solidFill>
                  <a:srgbClr val="FF0000"/>
                </a:solidFill>
              </a:rPr>
              <a:t>WSV03-HOL</a:t>
            </a:r>
            <a:r>
              <a:rPr lang="en-US" sz="2800" dirty="0" smtClean="0"/>
              <a:t> - Advanced Windows </a:t>
            </a:r>
            <a:r>
              <a:rPr lang="en-US" sz="2800" dirty="0" err="1" smtClean="0"/>
              <a:t>PowerShell</a:t>
            </a:r>
            <a:r>
              <a:rPr lang="en-US" sz="2800" dirty="0" smtClean="0"/>
              <a:t> Scripting (38, 54, 3.19)</a:t>
            </a:r>
          </a:p>
          <a:p>
            <a:pPr fontAlgn="t"/>
            <a:r>
              <a:rPr lang="en-US" sz="2800" dirty="0" smtClean="0">
                <a:solidFill>
                  <a:srgbClr val="FF0000"/>
                </a:solidFill>
              </a:rPr>
              <a:t>WSV19-HOL</a:t>
            </a:r>
            <a:r>
              <a:rPr lang="en-US" sz="2800" dirty="0" smtClean="0"/>
              <a:t> - Windows Server 2008 R2: Server Management and Windows </a:t>
            </a:r>
            <a:r>
              <a:rPr lang="en-US" sz="2800" dirty="0" err="1" smtClean="0"/>
              <a:t>PowerShell</a:t>
            </a:r>
            <a:r>
              <a:rPr lang="en-US" sz="2800" dirty="0" smtClean="0"/>
              <a:t> V2 (39, 29, 3.34)</a:t>
            </a:r>
          </a:p>
          <a:p>
            <a:pPr fontAlgn="t"/>
            <a:r>
              <a:rPr lang="en-US" sz="2800" dirty="0" smtClean="0">
                <a:solidFill>
                  <a:srgbClr val="FF0000"/>
                </a:solidFill>
              </a:rPr>
              <a:t>WSV20-HOL</a:t>
            </a:r>
            <a:r>
              <a:rPr lang="en-US" sz="2800" dirty="0" smtClean="0"/>
              <a:t> - Windows Server 2008 R2: What's New in Microsoft Active Directory (38, 53, 2.76)</a:t>
            </a:r>
          </a:p>
          <a:p>
            <a:pPr fontAlgn="t"/>
            <a:endParaRPr lang="en-US" dirty="0" smtClean="0"/>
          </a:p>
          <a:p>
            <a:pPr fontAlgn="t"/>
            <a:endParaRPr lang="en-US" dirty="0" smtClean="0"/>
          </a:p>
          <a:p>
            <a:pPr fontAlgn="t"/>
            <a:endParaRPr lang="en-US" dirty="0" smtClean="0"/>
          </a:p>
          <a:p>
            <a:pPr fontAlgn="t"/>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Assumption</a:t>
            </a:r>
            <a:endParaRPr lang="en-US" dirty="0"/>
          </a:p>
        </p:txBody>
      </p:sp>
      <p:sp>
        <p:nvSpPr>
          <p:cNvPr id="3" name="Text Placeholder 2"/>
          <p:cNvSpPr>
            <a:spLocks noGrp="1"/>
          </p:cNvSpPr>
          <p:nvPr>
            <p:ph type="body" sz="quarter" idx="10"/>
          </p:nvPr>
        </p:nvSpPr>
        <p:spPr/>
        <p:txBody>
          <a:bodyPr/>
          <a:lstStyle/>
          <a:p>
            <a:r>
              <a:rPr lang="en-US" dirty="0" smtClean="0"/>
              <a:t>You understand fundamental </a:t>
            </a:r>
            <a:r>
              <a:rPr lang="en-US" dirty="0" err="1" smtClean="0"/>
              <a:t>PowerShell</a:t>
            </a:r>
            <a:endParaRPr lang="en-US" dirty="0" smtClean="0"/>
          </a:p>
          <a:p>
            <a:r>
              <a:rPr lang="en-US" dirty="0" smtClean="0"/>
              <a:t>You are willing to learn how to write code</a:t>
            </a:r>
            <a:endParaRPr lang="en-US"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will we cover?</a:t>
            </a:r>
            <a:endParaRPr lang="en-US" dirty="0"/>
          </a:p>
        </p:txBody>
      </p:sp>
      <p:sp>
        <p:nvSpPr>
          <p:cNvPr id="3" name="Text Placeholder 2"/>
          <p:cNvSpPr>
            <a:spLocks noGrp="1"/>
          </p:cNvSpPr>
          <p:nvPr>
            <p:ph type="body" sz="quarter" idx="10"/>
          </p:nvPr>
        </p:nvSpPr>
        <p:spPr/>
        <p:txBody>
          <a:bodyPr/>
          <a:lstStyle/>
          <a:p>
            <a:r>
              <a:rPr lang="en-US" dirty="0" err="1" smtClean="0"/>
              <a:t>PowerShell</a:t>
            </a:r>
            <a:r>
              <a:rPr lang="en-US" dirty="0" smtClean="0"/>
              <a:t> V2 tools</a:t>
            </a:r>
          </a:p>
          <a:p>
            <a:r>
              <a:rPr lang="en-US" dirty="0" err="1" smtClean="0"/>
              <a:t>Remoting</a:t>
            </a:r>
            <a:endParaRPr lang="en-US" dirty="0" smtClean="0"/>
          </a:p>
          <a:p>
            <a:r>
              <a:rPr lang="en-US" dirty="0" smtClean="0"/>
              <a:t>Modules</a:t>
            </a:r>
          </a:p>
          <a:p>
            <a:pPr lvl="1"/>
            <a:r>
              <a:rPr lang="en-US" dirty="0" smtClean="0"/>
              <a:t>Lots of details about individual modules</a:t>
            </a:r>
          </a:p>
          <a:p>
            <a:r>
              <a:rPr lang="en-US" dirty="0" err="1" smtClean="0"/>
              <a:t>PowerShell</a:t>
            </a:r>
            <a:r>
              <a:rPr lang="en-US" dirty="0" smtClean="0"/>
              <a:t> code to run commands against multiple computers</a:t>
            </a:r>
          </a:p>
          <a:p>
            <a:r>
              <a:rPr lang="en-US" dirty="0" smtClean="0"/>
              <a:t>Tips and Tricks</a:t>
            </a:r>
          </a:p>
          <a:p>
            <a:r>
              <a:rPr lang="en-US" dirty="0" smtClean="0"/>
              <a:t>Lots of Demos</a:t>
            </a:r>
          </a:p>
          <a:p>
            <a:endParaRPr lang="en-US"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PowerShell</a:t>
            </a:r>
            <a:r>
              <a:rPr lang="en-US" dirty="0" smtClean="0"/>
              <a:t>, why you should care?</a:t>
            </a:r>
            <a:endParaRPr lang="en-US" dirty="0"/>
          </a:p>
        </p:txBody>
      </p:sp>
      <p:sp>
        <p:nvSpPr>
          <p:cNvPr id="3" name="Text Placeholder 2"/>
          <p:cNvSpPr>
            <a:spLocks noGrp="1"/>
          </p:cNvSpPr>
          <p:nvPr>
            <p:ph type="body" sz="quarter" idx="10"/>
          </p:nvPr>
        </p:nvSpPr>
        <p:spPr>
          <a:xfrm>
            <a:off x="381000" y="1411551"/>
            <a:ext cx="8382000" cy="4223531"/>
          </a:xfrm>
        </p:spPr>
        <p:txBody>
          <a:bodyPr/>
          <a:lstStyle/>
          <a:p>
            <a:r>
              <a:rPr lang="en-US" dirty="0" smtClean="0"/>
              <a:t>New model for administration and administrative </a:t>
            </a:r>
            <a:r>
              <a:rPr lang="en-US" dirty="0" smtClean="0"/>
              <a:t>tools</a:t>
            </a:r>
            <a:endParaRPr lang="en-US" dirty="0" smtClean="0"/>
          </a:p>
          <a:p>
            <a:r>
              <a:rPr lang="en-US" dirty="0" smtClean="0"/>
              <a:t>Gives </a:t>
            </a:r>
            <a:r>
              <a:rPr lang="en-US" dirty="0" err="1" smtClean="0"/>
              <a:t>ITPro’s</a:t>
            </a:r>
            <a:r>
              <a:rPr lang="en-US" dirty="0" smtClean="0"/>
              <a:t> the same ability as a developer to manipulate </a:t>
            </a:r>
            <a:r>
              <a:rPr lang="en-US" dirty="0" smtClean="0"/>
              <a:t>Windows</a:t>
            </a:r>
            <a:endParaRPr lang="en-US" dirty="0" smtClean="0"/>
          </a:p>
          <a:p>
            <a:r>
              <a:rPr lang="en-US" dirty="0" smtClean="0"/>
              <a:t>GUI now runs on </a:t>
            </a:r>
            <a:r>
              <a:rPr lang="en-US" dirty="0" err="1" smtClean="0"/>
              <a:t>PowerShell</a:t>
            </a:r>
            <a:endParaRPr lang="en-US" dirty="0" smtClean="0"/>
          </a:p>
          <a:p>
            <a:r>
              <a:rPr lang="en-US" dirty="0" smtClean="0"/>
              <a:t>Scripts, samples, guidance, all come as </a:t>
            </a:r>
            <a:r>
              <a:rPr lang="en-US" dirty="0" err="1" smtClean="0"/>
              <a:t>PowerShell</a:t>
            </a:r>
            <a:r>
              <a:rPr lang="en-US" dirty="0" smtClean="0"/>
              <a:t> </a:t>
            </a:r>
            <a:r>
              <a:rPr lang="en-US" dirty="0" smtClean="0"/>
              <a:t>scripts</a:t>
            </a:r>
            <a:endParaRPr lang="en-US"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a:t>
            </a:r>
            <a:endParaRPr lang="en-US" dirty="0"/>
          </a:p>
        </p:txBody>
      </p:sp>
      <p:sp>
        <p:nvSpPr>
          <p:cNvPr id="3" name="Content Placeholder 2"/>
          <p:cNvSpPr>
            <a:spLocks noGrp="1"/>
          </p:cNvSpPr>
          <p:nvPr>
            <p:ph idx="1"/>
          </p:nvPr>
        </p:nvSpPr>
        <p:spPr/>
        <p:txBody>
          <a:bodyPr/>
          <a:lstStyle/>
          <a:p>
            <a:r>
              <a:rPr lang="en-US" dirty="0" err="1" smtClean="0"/>
              <a:t>PowerShell</a:t>
            </a:r>
            <a:r>
              <a:rPr lang="en-US" dirty="0" smtClean="0"/>
              <a:t> Console</a:t>
            </a:r>
          </a:p>
          <a:p>
            <a:r>
              <a:rPr lang="en-US" dirty="0" err="1" smtClean="0"/>
              <a:t>PowerShell</a:t>
            </a:r>
            <a:r>
              <a:rPr lang="en-US" dirty="0" smtClean="0"/>
              <a:t> ISE</a:t>
            </a:r>
          </a:p>
          <a:p>
            <a:r>
              <a:rPr lang="en-US" dirty="0" smtClean="0"/>
              <a:t>Modules</a:t>
            </a:r>
          </a:p>
          <a:p>
            <a:r>
              <a:rPr lang="en-US" dirty="0" err="1" smtClean="0"/>
              <a:t>Remoting</a:t>
            </a:r>
            <a:endParaRPr lang="en-US" dirty="0" smtClean="0"/>
          </a:p>
          <a:p>
            <a:r>
              <a:rPr lang="en-US" dirty="0" smtClean="0"/>
              <a:t>Forms</a:t>
            </a:r>
            <a:endParaRPr lang="en-US"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PowerShell</a:t>
            </a:r>
            <a:r>
              <a:rPr lang="en-US" dirty="0" smtClean="0"/>
              <a:t> ISE</a:t>
            </a:r>
            <a:endParaRPr lang="en-US" dirty="0"/>
          </a:p>
        </p:txBody>
      </p:sp>
      <p:sp>
        <p:nvSpPr>
          <p:cNvPr id="5" name="Content Placeholder 4"/>
          <p:cNvSpPr>
            <a:spLocks noGrp="1"/>
          </p:cNvSpPr>
          <p:nvPr>
            <p:ph sz="half" idx="1"/>
          </p:nvPr>
        </p:nvSpPr>
        <p:spPr/>
        <p:txBody>
          <a:bodyPr/>
          <a:lstStyle/>
          <a:p>
            <a:r>
              <a:rPr lang="en-US" dirty="0" smtClean="0"/>
              <a:t>Simplify authoring of scripts</a:t>
            </a:r>
          </a:p>
          <a:p>
            <a:pPr lvl="1"/>
            <a:r>
              <a:rPr lang="en-US" dirty="0" smtClean="0"/>
              <a:t>Save</a:t>
            </a:r>
          </a:p>
          <a:p>
            <a:pPr lvl="1"/>
            <a:r>
              <a:rPr lang="en-US" dirty="0" smtClean="0"/>
              <a:t>Execute partial scripts</a:t>
            </a:r>
          </a:p>
          <a:p>
            <a:pPr lvl="1"/>
            <a:r>
              <a:rPr lang="en-US" dirty="0" smtClean="0"/>
              <a:t>Debug</a:t>
            </a:r>
          </a:p>
          <a:p>
            <a:pPr lvl="1"/>
            <a:r>
              <a:rPr lang="en-US" dirty="0" smtClean="0"/>
              <a:t>Color coding</a:t>
            </a:r>
          </a:p>
          <a:p>
            <a:r>
              <a:rPr lang="en-US" dirty="0" smtClean="0"/>
              <a:t>Default on Win7</a:t>
            </a:r>
          </a:p>
          <a:p>
            <a:r>
              <a:rPr lang="en-US" dirty="0" smtClean="0"/>
              <a:t>Add to R2</a:t>
            </a:r>
            <a:endParaRPr lang="en-US" dirty="0"/>
          </a:p>
        </p:txBody>
      </p:sp>
      <p:pic>
        <p:nvPicPr>
          <p:cNvPr id="1026" name="Picture 2"/>
          <p:cNvPicPr>
            <a:picLocks noChangeAspect="1" noChangeArrowheads="1"/>
          </p:cNvPicPr>
          <p:nvPr/>
        </p:nvPicPr>
        <p:blipFill>
          <a:blip r:embed="rId3"/>
          <a:srcRect/>
          <a:stretch>
            <a:fillRect/>
          </a:stretch>
        </p:blipFill>
        <p:spPr bwMode="auto">
          <a:xfrm>
            <a:off x="4050737" y="1520392"/>
            <a:ext cx="4876195" cy="3337931"/>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Remoting</a:t>
            </a:r>
            <a:endParaRPr lang="en-US" dirty="0"/>
          </a:p>
        </p:txBody>
      </p:sp>
      <p:sp>
        <p:nvSpPr>
          <p:cNvPr id="3" name="Content Placeholder 2"/>
          <p:cNvSpPr>
            <a:spLocks noGrp="1"/>
          </p:cNvSpPr>
          <p:nvPr>
            <p:ph idx="1"/>
          </p:nvPr>
        </p:nvSpPr>
        <p:spPr/>
        <p:txBody>
          <a:bodyPr/>
          <a:lstStyle/>
          <a:p>
            <a:r>
              <a:rPr lang="en-US" dirty="0" smtClean="0"/>
              <a:t>This is what makes this session possible</a:t>
            </a:r>
          </a:p>
          <a:p>
            <a:r>
              <a:rPr lang="en-US" dirty="0" smtClean="0"/>
              <a:t>Module:  None, build in.</a:t>
            </a:r>
          </a:p>
          <a:p>
            <a:r>
              <a:rPr lang="en-US" dirty="0" smtClean="0"/>
              <a:t>Key </a:t>
            </a:r>
            <a:r>
              <a:rPr lang="en-US" dirty="0" err="1" smtClean="0"/>
              <a:t>Cmdlets</a:t>
            </a:r>
            <a:endParaRPr lang="en-US" dirty="0" smtClean="0"/>
          </a:p>
          <a:p>
            <a:pPr lvl="1"/>
            <a:r>
              <a:rPr lang="en-US" dirty="0" smtClean="0"/>
              <a:t>Invoke-Command</a:t>
            </a:r>
          </a:p>
          <a:p>
            <a:pPr lvl="1"/>
            <a:r>
              <a:rPr lang="en-US" dirty="0" smtClean="0"/>
              <a:t>New-</a:t>
            </a:r>
            <a:r>
              <a:rPr lang="en-US" dirty="0" err="1" smtClean="0"/>
              <a:t>PSSession</a:t>
            </a:r>
            <a:endParaRPr lang="en-US" dirty="0" smtClean="0"/>
          </a:p>
          <a:p>
            <a:pPr lvl="1"/>
            <a:r>
              <a:rPr lang="en-US" dirty="0" smtClean="0"/>
              <a:t>Enter-</a:t>
            </a:r>
            <a:r>
              <a:rPr lang="en-US" dirty="0" err="1" smtClean="0"/>
              <a:t>PSSession</a:t>
            </a:r>
            <a:endParaRPr lang="en-US" dirty="0" smtClean="0"/>
          </a:p>
          <a:p>
            <a:pPr lvl="1"/>
            <a:r>
              <a:rPr lang="en-US" dirty="0" smtClean="0"/>
              <a:t>Exit-</a:t>
            </a:r>
            <a:r>
              <a:rPr lang="en-US" dirty="0" err="1" smtClean="0"/>
              <a:t>PSSession</a:t>
            </a:r>
            <a:endParaRPr lang="en-US" dirty="0" smtClean="0"/>
          </a:p>
          <a:p>
            <a:r>
              <a:rPr lang="en-US" dirty="0" smtClean="0"/>
              <a:t>Notes</a:t>
            </a:r>
          </a:p>
          <a:p>
            <a:pPr lvl="1"/>
            <a:r>
              <a:rPr lang="en-US" dirty="0" smtClean="0"/>
              <a:t>Must be enabled, GUI or Enable-</a:t>
            </a:r>
            <a:r>
              <a:rPr lang="en-US" dirty="0" err="1" smtClean="0"/>
              <a:t>PSRemoting</a:t>
            </a:r>
            <a:endParaRPr lang="en-US" dirty="0" smtClean="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_Europe4x3">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693</TotalTime>
  <Words>910</Words>
  <Application>Microsoft Office PowerPoint</Application>
  <PresentationFormat>On-screen Show (4:3)</PresentationFormat>
  <Paragraphs>191</Paragraphs>
  <Slides>33</Slides>
  <Notes>31</Notes>
  <HiddenSlides>0</HiddenSlides>
  <MMClips>0</MMClips>
  <ScaleCrop>false</ScaleCrop>
  <HeadingPairs>
    <vt:vector size="4" baseType="variant">
      <vt:variant>
        <vt:lpstr>Theme</vt:lpstr>
      </vt:variant>
      <vt:variant>
        <vt:i4>3</vt:i4>
      </vt:variant>
      <vt:variant>
        <vt:lpstr>Slide Titles</vt:lpstr>
      </vt:variant>
      <vt:variant>
        <vt:i4>33</vt:i4>
      </vt:variant>
    </vt:vector>
  </HeadingPairs>
  <TitlesOfParts>
    <vt:vector size="36" baseType="lpstr">
      <vt:lpstr>TechEd_Europe</vt:lpstr>
      <vt:lpstr>TechEd09_Europe template</vt:lpstr>
      <vt:lpstr>TechEd_Europe4x3</vt:lpstr>
      <vt:lpstr>Slide 1</vt:lpstr>
      <vt:lpstr>Managing Windows Server 2008 R2 and Windows 7 with Windows PowerShell V2</vt:lpstr>
      <vt:lpstr>Objectives</vt:lpstr>
      <vt:lpstr>Assumption</vt:lpstr>
      <vt:lpstr>What will we cover?</vt:lpstr>
      <vt:lpstr>PowerShell, why you should care?</vt:lpstr>
      <vt:lpstr>Tools</vt:lpstr>
      <vt:lpstr>PowerShell ISE</vt:lpstr>
      <vt:lpstr>Remoting</vt:lpstr>
      <vt:lpstr>Conceptual Model of Remoting</vt:lpstr>
      <vt:lpstr>Working in Interactive Sessions</vt:lpstr>
      <vt:lpstr>Modules</vt:lpstr>
      <vt:lpstr>Working with Modules</vt:lpstr>
      <vt:lpstr>How to perform some really simple and easy things…..</vt:lpstr>
      <vt:lpstr>TroubleShooting Packs</vt:lpstr>
      <vt:lpstr>Role and Feature Management</vt:lpstr>
      <vt:lpstr>Group Policy</vt:lpstr>
      <vt:lpstr>Active Directory</vt:lpstr>
      <vt:lpstr>Best Practices</vt:lpstr>
      <vt:lpstr>Additional Modules</vt:lpstr>
      <vt:lpstr>Running commands across many systems</vt:lpstr>
      <vt:lpstr>Known Systems</vt:lpstr>
      <vt:lpstr>Unknown Systems</vt:lpstr>
      <vt:lpstr>Executing more Complicated Scripts</vt:lpstr>
      <vt:lpstr>Loops</vt:lpstr>
      <vt:lpstr>Running “normal” commands</vt:lpstr>
      <vt:lpstr>Slide 27</vt:lpstr>
      <vt:lpstr>How do I do this?</vt:lpstr>
      <vt:lpstr>A word on Security</vt:lpstr>
      <vt:lpstr>Related Material</vt:lpstr>
      <vt:lpstr>Slide 31</vt:lpstr>
      <vt:lpstr>Slide 32</vt:lpstr>
      <vt:lpstr>Slide 33</vt:lpstr>
    </vt:vector>
  </TitlesOfParts>
  <Manager>&lt;Content Manager Name Here&gt;</Manager>
  <Company>Slidework LLC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Pennie</dc:creator>
  <dc:description>tech·ed Europe 2009</dc:description>
  <cp:lastModifiedBy>cn_user</cp:lastModifiedBy>
  <cp:revision>74</cp:revision>
  <dcterms:created xsi:type="dcterms:W3CDTF">2009-03-17T17:00:19Z</dcterms:created>
  <dcterms:modified xsi:type="dcterms:W3CDTF">2009-11-12T08:48:49Z</dcterms:modified>
</cp:coreProperties>
</file>