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91" r:id="rId2"/>
    <p:sldMasterId id="2147483708" r:id="rId3"/>
  </p:sldMasterIdLst>
  <p:notesMasterIdLst>
    <p:notesMasterId r:id="rId70"/>
  </p:notesMasterIdLst>
  <p:handoutMasterIdLst>
    <p:handoutMasterId r:id="rId71"/>
  </p:handoutMasterIdLst>
  <p:sldIdLst>
    <p:sldId id="256" r:id="rId4"/>
    <p:sldId id="324" r:id="rId5"/>
    <p:sldId id="402" r:id="rId6"/>
    <p:sldId id="309" r:id="rId7"/>
    <p:sldId id="310" r:id="rId8"/>
    <p:sldId id="311" r:id="rId9"/>
    <p:sldId id="364" r:id="rId10"/>
    <p:sldId id="403" r:id="rId11"/>
    <p:sldId id="404" r:id="rId12"/>
    <p:sldId id="356" r:id="rId13"/>
    <p:sldId id="366" r:id="rId14"/>
    <p:sldId id="367" r:id="rId15"/>
    <p:sldId id="368" r:id="rId16"/>
    <p:sldId id="268" r:id="rId17"/>
    <p:sldId id="269" r:id="rId18"/>
    <p:sldId id="323" r:id="rId19"/>
    <p:sldId id="369" r:id="rId20"/>
    <p:sldId id="370" r:id="rId21"/>
    <p:sldId id="302" r:id="rId22"/>
    <p:sldId id="400" r:id="rId23"/>
    <p:sldId id="303" r:id="rId24"/>
    <p:sldId id="304" r:id="rId25"/>
    <p:sldId id="357" r:id="rId26"/>
    <p:sldId id="362" r:id="rId27"/>
    <p:sldId id="358" r:id="rId28"/>
    <p:sldId id="351" r:id="rId29"/>
    <p:sldId id="405" r:id="rId30"/>
    <p:sldId id="257" r:id="rId31"/>
    <p:sldId id="372" r:id="rId32"/>
    <p:sldId id="374" r:id="rId33"/>
    <p:sldId id="280" r:id="rId34"/>
    <p:sldId id="328" r:id="rId35"/>
    <p:sldId id="329" r:id="rId36"/>
    <p:sldId id="298" r:id="rId37"/>
    <p:sldId id="258" r:id="rId38"/>
    <p:sldId id="259" r:id="rId39"/>
    <p:sldId id="272" r:id="rId40"/>
    <p:sldId id="401" r:id="rId41"/>
    <p:sldId id="274" r:id="rId42"/>
    <p:sldId id="373" r:id="rId43"/>
    <p:sldId id="273" r:id="rId44"/>
    <p:sldId id="307" r:id="rId45"/>
    <p:sldId id="363" r:id="rId46"/>
    <p:sldId id="318" r:id="rId47"/>
    <p:sldId id="359" r:id="rId48"/>
    <p:sldId id="290" r:id="rId49"/>
    <p:sldId id="376" r:id="rId50"/>
    <p:sldId id="381" r:id="rId51"/>
    <p:sldId id="395" r:id="rId52"/>
    <p:sldId id="388" r:id="rId53"/>
    <p:sldId id="396" r:id="rId54"/>
    <p:sldId id="394" r:id="rId55"/>
    <p:sldId id="316" r:id="rId56"/>
    <p:sldId id="397" r:id="rId57"/>
    <p:sldId id="265" r:id="rId58"/>
    <p:sldId id="281" r:id="rId59"/>
    <p:sldId id="283" r:id="rId60"/>
    <p:sldId id="398" r:id="rId61"/>
    <p:sldId id="399" r:id="rId62"/>
    <p:sldId id="291" r:id="rId63"/>
    <p:sldId id="386" r:id="rId64"/>
    <p:sldId id="383" r:id="rId65"/>
    <p:sldId id="384" r:id="rId66"/>
    <p:sldId id="407" r:id="rId67"/>
    <p:sldId id="408" r:id="rId68"/>
    <p:sldId id="406" r:id="rId6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575" autoAdjust="0"/>
    <p:restoredTop sz="88633" autoAdjust="0"/>
  </p:normalViewPr>
  <p:slideViewPr>
    <p:cSldViewPr>
      <p:cViewPr>
        <p:scale>
          <a:sx n="75" d="100"/>
          <a:sy n="75" d="100"/>
        </p:scale>
        <p:origin x="-1830" y="-10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100" d="100"/>
          <a:sy n="100" d="100"/>
        </p:scale>
        <p:origin x="-2640"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 Type="http://schemas.openxmlformats.org/officeDocument/2006/relationships/slide" Target="slides/slide4.xml"/><Relationship Id="rId71"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t>11/11/2009</a:t>
            </a:r>
            <a:endParaRPr lang="en-US" sz="140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z="1400" smtClean="0"/>
              <a:t>svr315_minasi.pptx</a:t>
            </a:r>
            <a:endParaRPr lang="en-US" sz="140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FA7FFAD-2F0A-450F-807C-F49BE4A52327}" type="slidenum">
              <a:rPr lang="en-US" sz="1400" smtClean="0"/>
              <a:pPr/>
              <a:t>‹#›</a:t>
            </a:fld>
            <a:endParaRPr lang="en-US" sz="14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7C6D4B-D91F-4179-BDBC-5D2FE693FD40}" type="datetimeFigureOut">
              <a:rPr lang="en-US" smtClean="0"/>
              <a:pPr/>
              <a:t>11/11/2009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DB25AD-A6AA-45AA-9C76-139E2C46BBA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www.microsoft.com/teched" TargetMode="External"/><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hyperlink" Target="http://microsoft.com/technet" TargetMode="Externa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Master" Target="../slideMasters/slideMaster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9663" y="1416051"/>
            <a:ext cx="7681913" cy="1523495"/>
          </a:xfrm>
        </p:spPr>
        <p:txBody>
          <a:bodyPr anchor="ctr">
            <a:noAutofit/>
          </a:bodyPr>
          <a:lstStyle>
            <a:lvl1pPr>
              <a:lnSpc>
                <a:spcPct val="90000"/>
              </a:lnSpc>
              <a:defRPr sz="4800">
                <a:solidFill>
                  <a:schemeClr val="tx1"/>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29663" y="3657601"/>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99C8DF"/>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99C8DF"/>
              </a:solidFill>
              <a:effectLst/>
              <a:uLnTx/>
              <a:uFillTx/>
              <a:latin typeface="+mn-lt"/>
              <a:ea typeface="+mn-ea"/>
              <a:cs typeface="+mn-cs"/>
            </a:endParaRPr>
          </a:p>
        </p:txBody>
      </p:sp>
      <p:pic>
        <p:nvPicPr>
          <p:cNvPr id="6" name="Picture 5" descr="TechEd IT Pro logo for title slide.png"/>
          <p:cNvPicPr>
            <a:picLocks noChangeAspect="1"/>
          </p:cNvPicPr>
          <p:nvPr/>
        </p:nvPicPr>
        <p:blipFill>
          <a:blip r:embed="rId3" cstate="print"/>
          <a:srcRect/>
          <a:stretch>
            <a:fillRect/>
          </a:stretch>
        </p:blipFill>
        <p:spPr bwMode="invGray">
          <a:xfrm>
            <a:off x="5943600" y="5257800"/>
            <a:ext cx="3200400" cy="1600200"/>
          </a:xfrm>
          <a:prstGeom prst="rect">
            <a:avLst/>
          </a:prstGeom>
        </p:spPr>
      </p:pic>
      <p:sp>
        <p:nvSpPr>
          <p:cNvPr id="8" name="Text Placeholder 7"/>
          <p:cNvSpPr>
            <a:spLocks noGrp="1"/>
          </p:cNvSpPr>
          <p:nvPr>
            <p:ph type="body" sz="quarter" idx="10" hasCustomPrompt="1"/>
          </p:nvPr>
        </p:nvSpPr>
        <p:spPr>
          <a:xfrm>
            <a:off x="733425" y="228600"/>
            <a:ext cx="3838575" cy="276999"/>
          </a:xfrm>
        </p:spPr>
        <p:txBody>
          <a:bodyPr/>
          <a:lstStyle>
            <a:lvl1pPr>
              <a:buFont typeface="Arial" pitchFamily="34" charset="0"/>
              <a:buNone/>
              <a:defRPr sz="2000">
                <a:solidFill>
                  <a:schemeClr val="tx1"/>
                </a:solidFill>
              </a:defRPr>
            </a:lvl1pPr>
          </a:lstStyle>
          <a:p>
            <a:pPr lvl="0"/>
            <a:r>
              <a:rPr lang="en-US" dirty="0" smtClean="0">
                <a:solidFill>
                  <a:schemeClr val="tx1"/>
                </a:solidFill>
              </a:rPr>
              <a:t>Session Code:</a:t>
            </a:r>
            <a:endParaRPr lang="en-US" dirty="0"/>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Q &amp; A">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370013" y="19050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B0DEFE"/>
                    </a:gs>
                    <a:gs pos="62000">
                      <a:srgbClr val="5DBDFF"/>
                    </a:gs>
                    <a:gs pos="88000">
                      <a:srgbClr val="0386D7"/>
                    </a:gs>
                  </a:gsLst>
                  <a:lin ang="5400000" scaled="1"/>
                  <a:tileRect/>
                </a:gradFill>
                <a:effectLst/>
                <a:uLnTx/>
                <a:uFillTx/>
                <a:latin typeface="Calibri" pitchFamily="34" charset="0"/>
                <a:ea typeface="+mn-ea"/>
                <a:cs typeface="+mn-cs"/>
              </a:defRPr>
            </a:lvl1pPr>
          </a:lstStyle>
          <a:p>
            <a:pPr lvl="0"/>
            <a:r>
              <a:rPr lang="en-US" dirty="0" smtClean="0"/>
              <a:t>Q &amp; A</a:t>
            </a:r>
          </a:p>
        </p:txBody>
      </p:sp>
      <p:sp>
        <p:nvSpPr>
          <p:cNvPr id="5"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99C8DF"/>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99C8DF"/>
              </a:solidFill>
              <a:effectLst/>
              <a:uLnTx/>
              <a:uFillTx/>
              <a:latin typeface="+mn-lt"/>
              <a:ea typeface="+mn-ea"/>
              <a:cs typeface="+mn-cs"/>
            </a:endParaRP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resentation Outline">
    <p:bg bwMode="black">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p:txBody>
          <a:bodyPr/>
          <a:lstStyle>
            <a:lvl1pPr marL="0" marR="0" indent="0" defTabSz="914363" rtl="0" eaLnBrk="1" fontAlgn="auto" latinLnBrk="0" hangingPunct="1">
              <a:lnSpc>
                <a:spcPct val="90000"/>
              </a:lnSpc>
              <a:spcBef>
                <a:spcPct val="0"/>
              </a:spcBef>
              <a:spcAft>
                <a:spcPts val="0"/>
              </a:spcAft>
              <a:tabLs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Presentation Outline (hidden slide):</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6" name="Text Placeholder 5"/>
          <p:cNvSpPr>
            <a:spLocks noGrp="1"/>
          </p:cNvSpPr>
          <p:nvPr>
            <p:ph type="body" sz="quarter" idx="10" hasCustomPrompt="1"/>
          </p:nvPr>
        </p:nvSpPr>
        <p:spPr bwMode="white">
          <a:xfrm>
            <a:off x="381000" y="1905000"/>
            <a:ext cx="8382000" cy="3981624"/>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r>
              <a:rPr lang="en-US" dirty="0" smtClean="0"/>
              <a:t>Title:</a:t>
            </a:r>
          </a:p>
          <a:p>
            <a:r>
              <a:rPr lang="en-US" dirty="0" smtClean="0"/>
              <a:t>Technical Level:</a:t>
            </a:r>
          </a:p>
          <a:p>
            <a:r>
              <a:rPr lang="en-US" dirty="0" smtClean="0"/>
              <a:t>Intended Audience:</a:t>
            </a:r>
          </a:p>
          <a:p>
            <a:r>
              <a:rPr lang="en-US" dirty="0" smtClean="0"/>
              <a:t>Objectives (what do you want the audience to take away from this session):</a:t>
            </a:r>
          </a:p>
          <a:p>
            <a:pPr lvl="1"/>
            <a:r>
              <a:rPr lang="en-US" dirty="0" smtClean="0"/>
              <a:t>1. </a:t>
            </a:r>
          </a:p>
          <a:p>
            <a:pPr lvl="1"/>
            <a:r>
              <a:rPr lang="en-US" dirty="0" smtClean="0"/>
              <a:t>2.</a:t>
            </a:r>
          </a:p>
          <a:p>
            <a:pPr lvl="1"/>
            <a:r>
              <a:rPr lang="en-US" dirty="0" smtClean="0"/>
              <a:t>3.</a:t>
            </a:r>
          </a:p>
          <a:p>
            <a:r>
              <a:rPr lang="en-US" dirty="0" smtClean="0"/>
              <a:t>Presentation Outline (including demos):</a:t>
            </a:r>
          </a:p>
        </p:txBody>
      </p:sp>
      <p:sp>
        <p:nvSpPr>
          <p:cNvPr id="7"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00000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mn-lt"/>
              <a:ea typeface="+mn-ea"/>
              <a:cs typeface="+mn-cs"/>
            </a:endParaRPr>
          </a:p>
        </p:txBody>
      </p:sp>
      <p:sp>
        <p:nvSpPr>
          <p:cNvPr id="10" name="Text Box 4"/>
          <p:cNvSpPr txBox="1">
            <a:spLocks noChangeArrowheads="1"/>
          </p:cNvSpPr>
          <p:nvPr/>
        </p:nvSpPr>
        <p:spPr bwMode="auto">
          <a:xfrm>
            <a:off x="381000" y="926926"/>
            <a:ext cx="8382000" cy="885423"/>
          </a:xfrm>
          <a:prstGeom prst="rect">
            <a:avLst/>
          </a:prstGeom>
          <a:solidFill>
            <a:srgbClr val="FFFF99"/>
          </a:solidFill>
          <a:ln w="38100">
            <a:solidFill>
              <a:srgbClr val="FFFF00"/>
            </a:solidFill>
            <a:miter lim="800000"/>
            <a:headEnd/>
            <a:tailEnd/>
          </a:ln>
        </p:spPr>
        <p:txBody>
          <a:bodyPr lIns="91436" tIns="45718" rIns="91436" bIns="45718"/>
          <a:lstStyle/>
          <a:p>
            <a:r>
              <a:rPr lang="en-US" dirty="0">
                <a:solidFill>
                  <a:srgbClr val="990033"/>
                </a:solidFill>
              </a:rPr>
              <a:t>Speaker instructions: </a:t>
            </a:r>
            <a:r>
              <a:rPr lang="en-US" sz="1600" dirty="0" smtClean="0">
                <a:solidFill>
                  <a:srgbClr val="000000"/>
                </a:solidFill>
              </a:rPr>
              <a:t>Complete this slide to assist your SME (subject matter expert) in evaluatin</a:t>
            </a:r>
            <a:r>
              <a:rPr lang="en-US" sz="1600" dirty="0">
                <a:solidFill>
                  <a:srgbClr val="000000"/>
                </a:solidFill>
              </a:rPr>
              <a:t>g </a:t>
            </a:r>
            <a:r>
              <a:rPr lang="en-US" sz="1600" dirty="0" smtClean="0">
                <a:solidFill>
                  <a:srgbClr val="000000"/>
                </a:solidFill>
              </a:rPr>
              <a:t>your </a:t>
            </a:r>
            <a:r>
              <a:rPr lang="en-US" sz="1600" dirty="0">
                <a:solidFill>
                  <a:srgbClr val="000000"/>
                </a:solidFill>
              </a:rPr>
              <a:t>presentation flow, topic coverage, demo integration and alignment of content to your session description and level. </a:t>
            </a:r>
          </a:p>
          <a:p>
            <a:pPr>
              <a:lnSpc>
                <a:spcPct val="90000"/>
              </a:lnSpc>
              <a:spcBef>
                <a:spcPct val="20000"/>
              </a:spcBef>
            </a:pPr>
            <a:endParaRPr lang="en-US" dirty="0">
              <a:solidFill>
                <a:srgbClr val="990033"/>
              </a:solidFill>
            </a:endParaRP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Resources for IT Professionals">
    <p:spTree>
      <p:nvGrpSpPr>
        <p:cNvPr id="1" name=""/>
        <p:cNvGrpSpPr/>
        <p:nvPr/>
      </p:nvGrpSpPr>
      <p:grpSpPr>
        <a:xfrm>
          <a:off x="0" y="0"/>
          <a:ext cx="0" cy="0"/>
          <a:chOff x="0" y="0"/>
          <a:chExt cx="0" cy="0"/>
        </a:xfrm>
      </p:grpSpPr>
      <p:sp>
        <p:nvSpPr>
          <p:cNvPr id="21" name="Rounded Rectangle 20"/>
          <p:cNvSpPr/>
          <p:nvPr/>
        </p:nvSpPr>
        <p:spPr bwMode="auto">
          <a:xfrm>
            <a:off x="-34925" y="990600"/>
            <a:ext cx="91440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3" name="Rounded Rectangle 22"/>
          <p:cNvSpPr/>
          <p:nvPr/>
        </p:nvSpPr>
        <p:spPr bwMode="auto">
          <a:xfrm>
            <a:off x="-34925" y="3429000"/>
            <a:ext cx="58674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2" cstate="print"/>
          <a:stretch>
            <a:fillRect/>
          </a:stretch>
        </p:blipFill>
        <p:spPr bwMode="invGray">
          <a:xfrm>
            <a:off x="727075" y="3529168"/>
            <a:ext cx="3624263" cy="738032"/>
          </a:xfrm>
          <a:prstGeom prst="rect">
            <a:avLst/>
          </a:prstGeom>
        </p:spPr>
      </p:pic>
      <p:grpSp>
        <p:nvGrpSpPr>
          <p:cNvPr id="2" name="Group 29"/>
          <p:cNvGrpSpPr/>
          <p:nvPr/>
        </p:nvGrpSpPr>
        <p:grpSpPr>
          <a:xfrm>
            <a:off x="193675" y="1247775"/>
            <a:ext cx="457200" cy="457200"/>
            <a:chOff x="0" y="1400175"/>
            <a:chExt cx="457200" cy="457200"/>
          </a:xfrm>
        </p:grpSpPr>
        <p:sp>
          <p:nvSpPr>
            <p:cNvPr id="26" name="Oval 25"/>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7" name="Oval 26"/>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8" name="Oval 27"/>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3" name="Group 33"/>
          <p:cNvGrpSpPr/>
          <p:nvPr/>
        </p:nvGrpSpPr>
        <p:grpSpPr>
          <a:xfrm>
            <a:off x="193675" y="3671887"/>
            <a:ext cx="457200" cy="457200"/>
            <a:chOff x="0" y="1400175"/>
            <a:chExt cx="457200" cy="457200"/>
          </a:xfrm>
        </p:grpSpPr>
        <p:sp>
          <p:nvSpPr>
            <p:cNvPr id="30" name="Oval 29"/>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1" name="Oval 30"/>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34" name="Oval 33"/>
          <p:cNvSpPr/>
          <p:nvPr/>
        </p:nvSpPr>
        <p:spPr bwMode="auto">
          <a:xfrm>
            <a:off x="60325" y="108585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Oval 34"/>
          <p:cNvSpPr/>
          <p:nvPr/>
        </p:nvSpPr>
        <p:spPr bwMode="auto">
          <a:xfrm>
            <a:off x="60325" y="3519487"/>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6" name="Rectangle 35"/>
          <p:cNvSpPr/>
          <p:nvPr/>
        </p:nvSpPr>
        <p:spPr>
          <a:xfrm>
            <a:off x="803275" y="2286000"/>
            <a:ext cx="4572000" cy="954107"/>
          </a:xfrm>
          <a:prstGeom prst="rect">
            <a:avLst/>
          </a:prstGeom>
        </p:spPr>
        <p:txBody>
          <a:bodyPr>
            <a:spAutoFit/>
          </a:bodyPr>
          <a:lstStyle/>
          <a:p>
            <a:pPr>
              <a:spcBef>
                <a:spcPts val="600"/>
              </a:spcBef>
            </a:pPr>
            <a:r>
              <a:rPr lang="en-US" sz="2000" dirty="0" smtClean="0">
                <a:hlinkClick r:id="rId3"/>
              </a:rPr>
              <a:t>www.microsoft.com/teched</a:t>
            </a:r>
            <a:r>
              <a:rPr lang="en-US" sz="2000" dirty="0" smtClean="0"/>
              <a:t> </a:t>
            </a:r>
          </a:p>
          <a:p>
            <a:pPr marL="0" lvl="1" indent="0">
              <a:lnSpc>
                <a:spcPct val="100000"/>
              </a:lnSpc>
              <a:spcBef>
                <a:spcPts val="0"/>
              </a:spcBef>
              <a:buNone/>
              <a:tabLst>
                <a:tab pos="1828800" algn="l"/>
              </a:tabLst>
            </a:pPr>
            <a:r>
              <a:rPr lang="en-US" dirty="0" err="1" smtClean="0"/>
              <a:t>Tech·Talks</a:t>
            </a:r>
            <a:r>
              <a:rPr lang="en-US" dirty="0" smtClean="0"/>
              <a:t>	</a:t>
            </a:r>
            <a:r>
              <a:rPr lang="en-US" dirty="0" err="1" smtClean="0"/>
              <a:t>Tech·Ed</a:t>
            </a:r>
            <a:r>
              <a:rPr lang="en-US" dirty="0" smtClean="0"/>
              <a:t> Bloggers</a:t>
            </a:r>
          </a:p>
          <a:p>
            <a:pPr marL="0" lvl="1" indent="0">
              <a:lnSpc>
                <a:spcPct val="100000"/>
              </a:lnSpc>
              <a:spcBef>
                <a:spcPts val="0"/>
              </a:spcBef>
              <a:buNone/>
              <a:tabLst>
                <a:tab pos="1828800" algn="l"/>
              </a:tabLst>
            </a:pPr>
            <a:r>
              <a:rPr lang="en-US" dirty="0" smtClean="0"/>
              <a:t>Live Simulcasts	Virtual Labs</a:t>
            </a:r>
          </a:p>
        </p:txBody>
      </p:sp>
      <p:sp>
        <p:nvSpPr>
          <p:cNvPr id="37" name="Rectangle 36"/>
          <p:cNvSpPr/>
          <p:nvPr/>
        </p:nvSpPr>
        <p:spPr>
          <a:xfrm>
            <a:off x="803275" y="4419600"/>
            <a:ext cx="6324600" cy="1354217"/>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4"/>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sz="2000" dirty="0" smtClean="0">
                <a:latin typeface="Calibri" pitchFamily="34" charset="0"/>
              </a:rPr>
              <a:t>Evaluation licenses, pre-released </a:t>
            </a:r>
            <a:br>
              <a:rPr lang="en-US" sz="2000" dirty="0" smtClean="0">
                <a:latin typeface="Calibri" pitchFamily="34" charset="0"/>
              </a:rPr>
            </a:br>
            <a:r>
              <a:rPr lang="en-US" sz="2000" dirty="0" smtClean="0">
                <a:latin typeface="Calibri" pitchFamily="34" charset="0"/>
              </a:rPr>
              <a:t>products, and MORE!</a:t>
            </a:r>
          </a:p>
        </p:txBody>
      </p:sp>
      <p:pic>
        <p:nvPicPr>
          <p:cNvPr id="38" name="Picture 2"/>
          <p:cNvPicPr>
            <a:picLocks noChangeAspect="1" noChangeArrowheads="1"/>
          </p:cNvPicPr>
          <p:nvPr/>
        </p:nvPicPr>
        <p:blipFill>
          <a:blip r:embed="rId5" cstate="screen"/>
          <a:srcRect/>
          <a:stretch>
            <a:fillRect/>
          </a:stretch>
        </p:blipFill>
        <p:spPr bwMode="auto">
          <a:xfrm>
            <a:off x="4384675" y="2133600"/>
            <a:ext cx="4212524" cy="3209544"/>
          </a:xfrm>
          <a:prstGeom prst="rect">
            <a:avLst/>
          </a:prstGeom>
          <a:noFill/>
          <a:ln>
            <a:noFill/>
          </a:ln>
          <a:effectLst>
            <a:glow rad="101600">
              <a:schemeClr val="accent6">
                <a:satMod val="175000"/>
                <a:alpha val="40000"/>
              </a:schemeClr>
            </a:glow>
            <a:reflection blurRad="6350" stA="52000" endA="300" endPos="35000" dir="5400000" sy="-100000" algn="bl" rotWithShape="0"/>
          </a:effectLst>
          <a:scene3d>
            <a:camera prst="perspectiveHeroicExtremeLeftFacing" fov="3000000">
              <a:rot lat="777496" lon="1390288" rev="21572207"/>
            </a:camera>
            <a:lightRig rig="threePt" dir="t"/>
          </a:scene3d>
        </p:spPr>
      </p:pic>
      <p:pic>
        <p:nvPicPr>
          <p:cNvPr id="39" name="Picture 38" descr="TechEd_online.png"/>
          <p:cNvPicPr>
            <a:picLocks noChangeAspect="1"/>
          </p:cNvPicPr>
          <p:nvPr/>
        </p:nvPicPr>
        <p:blipFill>
          <a:blip r:embed="rId6" cstate="print"/>
          <a:stretch>
            <a:fillRect/>
          </a:stretch>
        </p:blipFill>
        <p:spPr bwMode="invGray">
          <a:xfrm>
            <a:off x="879475" y="1209675"/>
            <a:ext cx="2409825" cy="1076325"/>
          </a:xfrm>
          <a:prstGeom prst="rect">
            <a:avLst/>
          </a:prstGeom>
        </p:spPr>
      </p:pic>
      <p:sp>
        <p:nvSpPr>
          <p:cNvPr id="41" name="Rectangle 40"/>
          <p:cNvSpPr/>
          <p:nvPr/>
        </p:nvSpPr>
        <p:spPr>
          <a:xfrm>
            <a:off x="733425" y="228600"/>
            <a:ext cx="7194214" cy="830997"/>
          </a:xfrm>
          <a:prstGeom prst="rect">
            <a:avLst/>
          </a:prstGeom>
        </p:spPr>
        <p:txBody>
          <a:bodyPr wrap="none">
            <a:spAutoFit/>
          </a:bodyPr>
          <a:lstStyle/>
          <a:p>
            <a:r>
              <a:rPr kumimoji="0" lang="en-US" sz="4800" b="0" i="0" u="none" strike="noStrike" kern="1200" cap="none" spc="-100" normalizeH="0" baseline="0" noProof="0" dirty="0" smtClean="0">
                <a:ln w="3175">
                  <a:noFill/>
                </a:ln>
                <a:solidFill>
                  <a:srgbClr val="FFFFFF"/>
                </a:solidFill>
                <a:effectLst/>
                <a:uLnTx/>
                <a:uFillTx/>
                <a:latin typeface="Calibri" pitchFamily="34" charset="0"/>
                <a:ea typeface="+mn-ea"/>
                <a:cs typeface="Arial" charset="0"/>
              </a:rPr>
              <a:t>Resources for IT Professionals</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34"/>
                                        </p:tgtEl>
                                      </p:cBhvr>
                                    </p:animEffect>
                                    <p:set>
                                      <p:cBhvr>
                                        <p:cTn id="12" dur="1" fill="hold">
                                          <p:stCondLst>
                                            <p:cond delay="1999"/>
                                          </p:stCondLst>
                                        </p:cTn>
                                        <p:tgtEl>
                                          <p:spTgt spid="34"/>
                                        </p:tgtEl>
                                        <p:attrNameLst>
                                          <p:attrName>style.visibility</p:attrName>
                                        </p:attrNameLst>
                                      </p:cBhvr>
                                      <p:to>
                                        <p:strVal val="hidden"/>
                                      </p:to>
                                    </p:set>
                                  </p:childTnLst>
                                </p:cTn>
                              </p:par>
                              <p:par>
                                <p:cTn id="13" presetID="1" presetClass="entr" presetSubtype="0" fill="hold" grpId="0" nodeType="withEffect">
                                  <p:stCondLst>
                                    <p:cond delay="80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nodeType="withEffect">
                                  <p:stCondLst>
                                    <p:cond delay="800"/>
                                  </p:stCondLst>
                                  <p:childTnLst>
                                    <p:set>
                                      <p:cBhvr>
                                        <p:cTn id="16" dur="1" fill="hold">
                                          <p:stCondLst>
                                            <p:cond delay="0"/>
                                          </p:stCondLst>
                                        </p:cTn>
                                        <p:tgtEl>
                                          <p:spTgt spid="3"/>
                                        </p:tgtEl>
                                        <p:attrNameLst>
                                          <p:attrName>style.visibility</p:attrName>
                                        </p:attrNameLst>
                                      </p:cBhvr>
                                      <p:to>
                                        <p:strVal val="visible"/>
                                      </p:to>
                                    </p:set>
                                  </p:childTnLst>
                                </p:cTn>
                              </p:par>
                              <p:par>
                                <p:cTn id="17" presetID="10" presetClass="exit" presetSubtype="0" fill="hold" grpId="1" nodeType="withEffect">
                                  <p:stCondLst>
                                    <p:cond delay="1000"/>
                                  </p:stCondLst>
                                  <p:childTnLst>
                                    <p:animEffect transition="out" filter="fade">
                                      <p:cBhvr>
                                        <p:cTn id="18" dur="2000"/>
                                        <p:tgtEl>
                                          <p:spTgt spid="35"/>
                                        </p:tgtEl>
                                      </p:cBhvr>
                                    </p:animEffect>
                                    <p:set>
                                      <p:cBhvr>
                                        <p:cTn id="19" dur="1" fill="hold">
                                          <p:stCondLst>
                                            <p:cond delay="1999"/>
                                          </p:stCondLst>
                                        </p:cTn>
                                        <p:tgtEl>
                                          <p:spTgt spid="3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4" grpId="1" animBg="1"/>
      <p:bldP spid="35" grpId="0" animBg="1"/>
      <p:bldP spid="35" grpId="1"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Related Conten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ack Resources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Eval Slide">
    <p:spTree>
      <p:nvGrpSpPr>
        <p:cNvPr id="1" name=""/>
        <p:cNvGrpSpPr/>
        <p:nvPr/>
      </p:nvGrpSpPr>
      <p:grpSpPr>
        <a:xfrm>
          <a:off x="0" y="0"/>
          <a:ext cx="0" cy="0"/>
          <a:chOff x="0" y="0"/>
          <a:chExt cx="0" cy="0"/>
        </a:xfrm>
      </p:grpSpPr>
      <p:sp>
        <p:nvSpPr>
          <p:cNvPr id="3" name="Round Same Side Corner Rectangle 2"/>
          <p:cNvSpPr/>
          <p:nvPr/>
        </p:nvSpPr>
        <p:spPr bwMode="blackWhite">
          <a:xfrm rot="5400000">
            <a:off x="1429939" y="2380061"/>
            <a:ext cx="2443162" cy="5360192"/>
          </a:xfrm>
          <a:prstGeom prst="round2SameRect">
            <a:avLst>
              <a:gd name="adj1" fmla="val 50000"/>
              <a:gd name="adj2" fmla="val 0"/>
            </a:avLst>
          </a:prstGeom>
          <a:gradFill flip="none" rotWithShape="1">
            <a:gsLst>
              <a:gs pos="0">
                <a:srgbClr val="0270DB">
                  <a:alpha val="15294"/>
                </a:srgbClr>
              </a:gs>
              <a:gs pos="24000">
                <a:srgbClr val="0270DB">
                  <a:alpha val="64706"/>
                </a:srgbClr>
              </a:gs>
              <a:gs pos="35000">
                <a:srgbClr val="0270DB">
                  <a:alpha val="74902"/>
                </a:srgb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 name="Freeform 3"/>
          <p:cNvSpPr/>
          <p:nvPr/>
        </p:nvSpPr>
        <p:spPr bwMode="auto">
          <a:xfrm>
            <a:off x="-1" y="171450"/>
            <a:ext cx="10163175" cy="6686550"/>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10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 name="Freeform 4"/>
          <p:cNvSpPr/>
          <p:nvPr/>
        </p:nvSpPr>
        <p:spPr bwMode="auto">
          <a:xfrm>
            <a:off x="1" y="-82550"/>
            <a:ext cx="10109200" cy="6931025"/>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33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6" name="Picture 4" descr="C:\Users\bmarb\AppData\Local\Temp\msohtmlclip1\01\clip_image001.png"/>
          <p:cNvPicPr>
            <a:picLocks noChangeAspect="1" noChangeArrowheads="1"/>
          </p:cNvPicPr>
          <p:nvPr/>
        </p:nvPicPr>
        <p:blipFill>
          <a:blip r:embed="rId2" cstate="screen"/>
          <a:srcRect/>
          <a:stretch>
            <a:fillRect/>
          </a:stretch>
        </p:blipFill>
        <p:spPr bwMode="auto">
          <a:xfrm>
            <a:off x="3886201" y="1048657"/>
            <a:ext cx="3314177" cy="2304143"/>
          </a:xfrm>
          <a:prstGeom prst="rect">
            <a:avLst/>
          </a:prstGeom>
          <a:noFill/>
          <a:ln>
            <a:noFill/>
          </a:ln>
          <a:effectLst>
            <a:reflection blurRad="6350" stA="52000" endA="300" endPos="35000" dir="5400000" sy="-100000" algn="bl" rotWithShape="0"/>
          </a:effectLst>
          <a:scene3d>
            <a:camera prst="perspectiveHeroicExtremeLeftFacing" fov="3000000">
              <a:rot lat="643454" lon="234611" rev="21480000"/>
            </a:camera>
            <a:lightRig rig="threePt" dir="t"/>
          </a:scene3d>
        </p:spPr>
      </p:pic>
      <p:grpSp>
        <p:nvGrpSpPr>
          <p:cNvPr id="2" name="Group 16"/>
          <p:cNvGrpSpPr/>
          <p:nvPr/>
        </p:nvGrpSpPr>
        <p:grpSpPr>
          <a:xfrm>
            <a:off x="723900" y="600075"/>
            <a:ext cx="2170113" cy="4683411"/>
            <a:chOff x="723900" y="600075"/>
            <a:chExt cx="2170113" cy="4683411"/>
          </a:xfrm>
        </p:grpSpPr>
        <p:pic>
          <p:nvPicPr>
            <p:cNvPr id="8" name="Picture 7" descr="officeult.png"/>
            <p:cNvPicPr>
              <a:picLocks noChangeAspect="1"/>
            </p:cNvPicPr>
            <p:nvPr/>
          </p:nvPicPr>
          <p:blipFill>
            <a:blip r:embed="rId3" cstate="screen"/>
            <a:stretch>
              <a:fillRect/>
            </a:stretch>
          </p:blipFill>
          <p:spPr>
            <a:xfrm>
              <a:off x="834724" y="2674613"/>
              <a:ext cx="1621402" cy="2608873"/>
            </a:xfrm>
            <a:prstGeom prst="rect">
              <a:avLst/>
            </a:prstGeom>
          </p:spPr>
        </p:pic>
        <p:pic>
          <p:nvPicPr>
            <p:cNvPr id="9" name="Picture 4" descr="C:\Documents and Settings\Jessica Mans\Desktop\In progress\TechEd\Ult07EN_3DP.png"/>
            <p:cNvPicPr>
              <a:picLocks noChangeAspect="1" noChangeArrowheads="1"/>
            </p:cNvPicPr>
            <p:nvPr/>
          </p:nvPicPr>
          <p:blipFill>
            <a:blip r:embed="rId4" cstate="screen"/>
            <a:srcRect/>
            <a:stretch>
              <a:fillRect/>
            </a:stretch>
          </p:blipFill>
          <p:spPr bwMode="auto">
            <a:xfrm>
              <a:off x="723900" y="600075"/>
              <a:ext cx="2170113" cy="2392362"/>
            </a:xfrm>
            <a:prstGeom prst="rect">
              <a:avLst/>
            </a:prstGeom>
            <a:noFill/>
            <a:ln w="9525">
              <a:noFill/>
              <a:miter lim="800000"/>
              <a:headEnd/>
              <a:tailEnd/>
            </a:ln>
            <a:effectLst/>
          </p:spPr>
        </p:pic>
      </p:grpSp>
      <p:sp>
        <p:nvSpPr>
          <p:cNvPr id="10" name="Rounded Rectangle 9"/>
          <p:cNvSpPr/>
          <p:nvPr/>
        </p:nvSpPr>
        <p:spPr bwMode="blackGray">
          <a:xfrm>
            <a:off x="1676400" y="4057650"/>
            <a:ext cx="3457575"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lvl="0" defTabSz="914099" fontAlgn="base">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Segoe" pitchFamily="34" charset="0"/>
              </a:rPr>
              <a:t>Complete an</a:t>
            </a:r>
          </a:p>
          <a:p>
            <a:pPr lvl="0" defTabSz="914099" fontAlgn="base">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Segoe" pitchFamily="34" charset="0"/>
              </a:rPr>
              <a:t>evaluation on</a:t>
            </a:r>
          </a:p>
          <a:p>
            <a:pPr lvl="0" defTabSz="914099" fontAlgn="base">
              <a:spcBef>
                <a:spcPct val="0"/>
              </a:spcBef>
              <a:spcAft>
                <a:spcPct val="0"/>
              </a:spcAft>
              <a:defRPr/>
            </a:pPr>
            <a:r>
              <a:rPr lang="en-US" sz="3600" dirty="0" err="1" smtClean="0">
                <a:solidFill>
                  <a:srgbClr val="FFFFFF"/>
                </a:solidFill>
                <a:effectLst>
                  <a:outerShdw blurRad="38100" dist="38100" dir="2700000" algn="tl">
                    <a:srgbClr val="000000">
                      <a:alpha val="43137"/>
                    </a:srgbClr>
                  </a:outerShdw>
                </a:effectLst>
                <a:latin typeface="Segoe" pitchFamily="34" charset="0"/>
              </a:rPr>
              <a:t>CommNet</a:t>
            </a:r>
            <a:r>
              <a:rPr lang="en-US" sz="3600" dirty="0" smtClean="0">
                <a:solidFill>
                  <a:srgbClr val="FFFFFF"/>
                </a:solidFill>
                <a:effectLst>
                  <a:outerShdw blurRad="38100" dist="38100" dir="2700000" algn="tl">
                    <a:srgbClr val="000000">
                      <a:alpha val="43137"/>
                    </a:srgbClr>
                  </a:outerShdw>
                </a:effectLst>
                <a:latin typeface="Segoe" pitchFamily="34" charset="0"/>
              </a:rPr>
              <a:t> and</a:t>
            </a:r>
          </a:p>
          <a:p>
            <a:pPr lvl="0" defTabSz="914099" fontAlgn="base">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Segoe" pitchFamily="34" charset="0"/>
              </a:rPr>
              <a:t>enter to win!</a:t>
            </a:r>
          </a:p>
        </p:txBody>
      </p:sp>
      <p:sp>
        <p:nvSpPr>
          <p:cNvPr id="11" name="Wave 10"/>
          <p:cNvSpPr/>
          <p:nvPr/>
        </p:nvSpPr>
        <p:spPr bwMode="black">
          <a:xfrm>
            <a:off x="3505200" y="1676400"/>
            <a:ext cx="3505200" cy="1981200"/>
          </a:xfrm>
          <a:prstGeom prst="wave">
            <a:avLst>
              <a:gd name="adj1" fmla="val 15882"/>
              <a:gd name="adj2" fmla="val 9010"/>
            </a:avLst>
          </a:prstGeom>
          <a:gradFill flip="none" rotWithShape="1">
            <a:gsLst>
              <a:gs pos="0">
                <a:schemeClr val="accent5">
                  <a:alpha val="16000"/>
                </a:schemeClr>
              </a:gs>
              <a:gs pos="54000">
                <a:schemeClr val="accent5"/>
              </a:gs>
              <a:gs pos="100000">
                <a:schemeClr val="accent5">
                  <a:alpha val="0"/>
                </a:schemeClr>
              </a:gs>
            </a:gsLst>
            <a:lin ang="5400000" scaled="1"/>
            <a:tileRect/>
          </a:gradFill>
          <a:ln w="38100">
            <a:noFill/>
            <a:headEnd type="none" w="med" len="med"/>
            <a:tailEnd type="none" w="med" len="med"/>
          </a:ln>
          <a:effectLst>
            <a:softEdge rad="63500"/>
          </a:effectLst>
          <a:scene3d>
            <a:camera prst="orthographicFront">
              <a:rot lat="0" lon="0" rev="0"/>
            </a:camera>
            <a:lightRig rig="threePt" dir="t">
              <a:rot lat="0" lon="0" rev="9000000"/>
            </a:lightRig>
          </a:scene3d>
          <a:sp3d prstMaterial="flat">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lstStyle/>
          <a:p>
            <a:pPr algn="ctr" defTabSz="914099" fontAlgn="base">
              <a:lnSpc>
                <a:spcPts val="2400"/>
              </a:lnSpc>
              <a:spcBef>
                <a:spcPct val="0"/>
              </a:spcBef>
              <a:spcAft>
                <a:spcPct val="0"/>
              </a:spcAft>
            </a:pPr>
            <a:r>
              <a:rPr lang="en-US" sz="3600" dirty="0" smtClean="0">
                <a:solidFill>
                  <a:srgbClr val="FFFFFF"/>
                </a:solidFill>
                <a:effectLst>
                  <a:outerShdw blurRad="38100" dist="38100" dir="2700000" algn="tl">
                    <a:srgbClr val="000000">
                      <a:alpha val="43137"/>
                    </a:srgbClr>
                  </a:outerShdw>
                </a:effectLst>
                <a:latin typeface="+mj-lt"/>
              </a:rPr>
              <a:t>1 Year </a:t>
            </a:r>
            <a:r>
              <a:rPr lang="en-US" sz="2800" dirty="0" smtClean="0">
                <a:solidFill>
                  <a:srgbClr val="FFFFFF"/>
                </a:solidFill>
                <a:effectLst>
                  <a:outerShdw blurRad="38100" dist="38100" dir="2700000" algn="tl">
                    <a:srgbClr val="000000">
                      <a:alpha val="43137"/>
                    </a:srgbClr>
                  </a:outerShdw>
                </a:effectLst>
                <a:latin typeface="+mj-lt"/>
              </a:rPr>
              <a:t>Subscription!</a:t>
            </a:r>
          </a:p>
        </p:txBody>
      </p:sp>
      <p:pic>
        <p:nvPicPr>
          <p:cNvPr id="12" name="Picture 11" descr="Zune white front.PNG"/>
          <p:cNvPicPr>
            <a:picLocks noChangeAspect="1"/>
          </p:cNvPicPr>
          <p:nvPr/>
        </p:nvPicPr>
        <p:blipFill>
          <a:blip r:embed="rId5" cstate="screen"/>
          <a:srcRect/>
          <a:stretch>
            <a:fillRect/>
          </a:stretch>
        </p:blipFill>
        <p:spPr>
          <a:xfrm>
            <a:off x="6553200" y="2667000"/>
            <a:ext cx="1563478" cy="3165089"/>
          </a:xfrm>
          <a:prstGeom prst="rect">
            <a:avLst/>
          </a:prstGeom>
          <a:noFill/>
          <a:ln>
            <a:noFill/>
          </a:ln>
          <a:effectLst/>
        </p:spPr>
      </p:pic>
      <p:pic>
        <p:nvPicPr>
          <p:cNvPr id="13" name="Picture 12" descr="msdn_1inch_rgb.png"/>
          <p:cNvPicPr>
            <a:picLocks noChangeAspect="1"/>
          </p:cNvPicPr>
          <p:nvPr/>
        </p:nvPicPr>
        <p:blipFill>
          <a:blip r:embed="rId6" cstate="print"/>
          <a:stretch>
            <a:fillRect/>
          </a:stretch>
        </p:blipFill>
        <p:spPr bwMode="invGray">
          <a:xfrm>
            <a:off x="4826000" y="3429000"/>
            <a:ext cx="1651000" cy="838200"/>
          </a:xfrm>
          <a:prstGeom prst="rect">
            <a:avLst/>
          </a:prstGeom>
        </p:spPr>
      </p:pic>
      <p:grpSp>
        <p:nvGrpSpPr>
          <p:cNvPr id="7" name="Group 17"/>
          <p:cNvGrpSpPr/>
          <p:nvPr/>
        </p:nvGrpSpPr>
        <p:grpSpPr>
          <a:xfrm>
            <a:off x="2009775" y="800100"/>
            <a:ext cx="2170113" cy="4685811"/>
            <a:chOff x="2009775" y="800100"/>
            <a:chExt cx="2170113" cy="4685811"/>
          </a:xfrm>
        </p:grpSpPr>
        <p:pic>
          <p:nvPicPr>
            <p:cNvPr id="15" name="Picture 14" descr="winvista.png"/>
            <p:cNvPicPr>
              <a:picLocks noChangeAspect="1"/>
            </p:cNvPicPr>
            <p:nvPr/>
          </p:nvPicPr>
          <p:blipFill>
            <a:blip r:embed="rId7" cstate="screen"/>
            <a:stretch>
              <a:fillRect/>
            </a:stretch>
          </p:blipFill>
          <p:spPr>
            <a:xfrm>
              <a:off x="2142049" y="2877038"/>
              <a:ext cx="1621402" cy="2608873"/>
            </a:xfrm>
            <a:prstGeom prst="rect">
              <a:avLst/>
            </a:prstGeom>
          </p:spPr>
        </p:pic>
        <p:pic>
          <p:nvPicPr>
            <p:cNvPr id="16" name="Picture 3" descr="C:\Documents and Settings\Jessica Mans\Desktop\In progress\TechEd\V_UltEN_3DP.png"/>
            <p:cNvPicPr>
              <a:picLocks noChangeAspect="1" noChangeArrowheads="1"/>
            </p:cNvPicPr>
            <p:nvPr/>
          </p:nvPicPr>
          <p:blipFill>
            <a:blip r:embed="rId8" cstate="screen"/>
            <a:srcRect/>
            <a:stretch>
              <a:fillRect/>
            </a:stretch>
          </p:blipFill>
          <p:spPr bwMode="auto">
            <a:xfrm>
              <a:off x="2009775" y="800100"/>
              <a:ext cx="2170113" cy="2392363"/>
            </a:xfrm>
            <a:prstGeom prst="rect">
              <a:avLst/>
            </a:prstGeom>
            <a:noFill/>
            <a:ln w="9525">
              <a:noFill/>
              <a:miter lim="800000"/>
              <a:headEnd/>
              <a:tailEnd/>
            </a:ln>
            <a:effectLst/>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10"/>
                                        </p:tgtEl>
                                        <p:attrNameLst>
                                          <p:attrName>ppt_x</p:attrName>
                                          <p:attrName>ppt_y</p:attrName>
                                        </p:attrNameLst>
                                      </p:cBhvr>
                                      <p:rCtr x="0" y="-167"/>
                                    </p:animMotion>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2000"/>
                                        <p:tgtEl>
                                          <p:spTgt spid="6"/>
                                        </p:tgtEl>
                                      </p:cBhvr>
                                    </p:animEffect>
                                  </p:childTnLst>
                                </p:cTn>
                              </p:par>
                              <p:par>
                                <p:cTn id="27" presetID="10"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2000"/>
                                        <p:tgtEl>
                                          <p:spTgt spid="13"/>
                                        </p:tgtEl>
                                      </p:cBhvr>
                                    </p:animEffect>
                                  </p:childTnLst>
                                </p:cTn>
                              </p:par>
                            </p:childTnLst>
                          </p:cTn>
                        </p:par>
                        <p:par>
                          <p:cTn id="30" fill="hold">
                            <p:stCondLst>
                              <p:cond delay="4000"/>
                            </p:stCondLst>
                            <p:childTnLst>
                              <p:par>
                                <p:cTn id="31" presetID="53"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childTnLst>
                          </p:cTn>
                        </p:par>
                        <p:par>
                          <p:cTn id="36" fill="hold">
                            <p:stCondLst>
                              <p:cond delay="4500"/>
                            </p:stCondLst>
                            <p:childTnLst>
                              <p:par>
                                <p:cTn id="37" presetID="10" presetClass="entr" presetSubtype="0"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0" grpId="0"/>
      <p:bldP spid="10" grpId="1"/>
      <p:bldP spid="11"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NOTE layout - user must hide slide">
    <p:bg bwMode="black">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
        <p:nvSpPr>
          <p:cNvPr id="7"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00000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mn-lt"/>
              <a:ea typeface="+mn-ea"/>
              <a:cs typeface="+mn-cs"/>
            </a:endParaRPr>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cSld name="Hidden Slide">
    <p:bg bwMode="black">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382588" y="228600"/>
            <a:ext cx="8380412" cy="623248"/>
          </a:xfrm>
          <a:noFill/>
          <a:ln w="9525">
            <a:noFill/>
            <a:miter lim="800000"/>
            <a:headEnd/>
            <a:tailEnd/>
          </a:ln>
          <a:effectLst/>
        </p:spPr>
        <p:txBody>
          <a:bodyPr/>
          <a:lstStyle>
            <a:lvl1pPr algn="l" defTabSz="914363" rtl="0" eaLnBrk="1" fontAlgn="base" latinLnBrk="0" hangingPunct="1">
              <a:lnSpc>
                <a:spcPct val="90000"/>
              </a:lnSpc>
              <a:spcBef>
                <a:spcPct val="0"/>
              </a:spcBef>
              <a:spcAft>
                <a:spcPct val="0"/>
              </a:spcAft>
              <a:buNone/>
              <a:defRPr lang="en-US" sz="4000" b="0" kern="1200" cap="none" spc="-125" baseline="0" dirty="0">
                <a:ln w="3175">
                  <a:noFill/>
                </a:ln>
                <a:solidFill>
                  <a:schemeClr val="tx1"/>
                </a:solidFill>
                <a:effectLst/>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bwMode="white">
          <a:xfrm>
            <a:off x="382588" y="1414464"/>
            <a:ext cx="8380412" cy="1844608"/>
          </a:xfrm>
        </p:spPr>
        <p:txBody>
          <a:bodyPr/>
          <a:lstStyle>
            <a:lvl1pPr>
              <a:spcBef>
                <a:spcPts val="1167"/>
              </a:spcBef>
              <a:buFontTx/>
              <a:buBlip>
                <a:blip r:embed="rId2"/>
              </a:buBlip>
              <a:defRPr sz="2400"/>
            </a:lvl1pPr>
            <a:lvl2pPr>
              <a:spcBef>
                <a:spcPts val="1083"/>
              </a:spcBef>
              <a:buFontTx/>
              <a:buBlip>
                <a:blip r:embed="rId2"/>
              </a:buBlip>
              <a:defRPr sz="2000"/>
            </a:lvl2pPr>
            <a:lvl3pPr>
              <a:spcBef>
                <a:spcPts val="1000"/>
              </a:spcBef>
              <a:buFontTx/>
              <a:buBlip>
                <a:blip r:embed="rId2"/>
              </a:buBlip>
              <a:defRPr sz="1800"/>
            </a:lvl3pPr>
            <a:lvl4pPr>
              <a:spcBef>
                <a:spcPts val="917"/>
              </a:spcBef>
              <a:buFontTx/>
              <a:buBlip>
                <a:blip r:embed="rId2"/>
              </a:buBlip>
              <a:defRPr sz="1600"/>
            </a:lvl4pPr>
            <a:lvl5pPr>
              <a:spcBef>
                <a:spcPts val="833"/>
              </a:spcBef>
              <a:buFontTx/>
              <a:buBlip>
                <a:blip r:embed="rId2"/>
              </a:buBlip>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4098" name="Rectangle 2"/>
          <p:cNvSpPr>
            <a:spLocks noGrp="1" noChangeArrowheads="1"/>
          </p:cNvSpPr>
          <p:nvPr>
            <p:ph type="ctrTitle" sz="quarter"/>
          </p:nvPr>
        </p:nvSpPr>
        <p:spPr>
          <a:xfrm>
            <a:off x="836613" y="2133600"/>
            <a:ext cx="7772400" cy="1143000"/>
          </a:xfrm>
        </p:spPr>
        <p:txBody>
          <a:bodyPr/>
          <a:lstStyle>
            <a:lvl1pPr>
              <a:defRPr/>
            </a:lvl1pPr>
          </a:lstStyle>
          <a:p>
            <a:r>
              <a:rPr lang="en-US" smtClean="0"/>
              <a:t>Click to edit Master title style</a:t>
            </a:r>
            <a:endParaRPr lang="en-US"/>
          </a:p>
        </p:txBody>
      </p:sp>
      <p:sp>
        <p:nvSpPr>
          <p:cNvPr id="4099" name="Rectangle 3"/>
          <p:cNvSpPr>
            <a:spLocks noGrp="1" noChangeArrowheads="1"/>
          </p:cNvSpPr>
          <p:nvPr>
            <p:ph type="subTitle" sz="quarter" idx="1"/>
          </p:nvPr>
        </p:nvSpPr>
        <p:spPr>
          <a:xfrm>
            <a:off x="1371600" y="4038600"/>
            <a:ext cx="6400800" cy="1752600"/>
          </a:xfrm>
        </p:spPr>
        <p:txBody>
          <a:bodyPr anchor="ctr"/>
          <a:lstStyle>
            <a:lvl1pPr marL="0" indent="0" algn="ctr">
              <a:buFont typeface="Monotype Sorts" pitchFamily="2" charset="2"/>
              <a:buNone/>
              <a:defRPr/>
            </a:lvl1pPr>
          </a:lstStyle>
          <a:p>
            <a:r>
              <a:rPr lang="en-US" smtClean="0"/>
              <a:t>Click to edit Master subtitle style</a:t>
            </a:r>
            <a:endParaRPr lang="en-US"/>
          </a:p>
        </p:txBody>
      </p:sp>
      <p:sp>
        <p:nvSpPr>
          <p:cNvPr id="4100" name="Rectangle 4"/>
          <p:cNvSpPr>
            <a:spLocks noGrp="1" noChangeArrowheads="1"/>
          </p:cNvSpPr>
          <p:nvPr>
            <p:ph type="dt" sz="quarter" idx="2"/>
          </p:nvPr>
        </p:nvSpPr>
        <p:spPr>
          <a:xfrm>
            <a:off x="381000" y="6324600"/>
            <a:ext cx="1905000" cy="457200"/>
          </a:xfrm>
          <a:prstGeom prst="rect">
            <a:avLst/>
          </a:prstGeom>
        </p:spPr>
        <p:txBody>
          <a:bodyPr/>
          <a:lstStyle>
            <a:lvl1pPr>
              <a:defRPr/>
            </a:lvl1pPr>
          </a:lstStyle>
          <a:p>
            <a:fld id="{30A61D64-CCFC-42A0-8C8D-0A2D4009D86F}" type="datetimeFigureOut">
              <a:rPr lang="en-US" smtClean="0"/>
              <a:pPr/>
              <a:t>11/11/2009</a:t>
            </a:fld>
            <a:endParaRPr lang="en-US"/>
          </a:p>
        </p:txBody>
      </p:sp>
      <p:sp>
        <p:nvSpPr>
          <p:cNvPr id="4101" name="Rectangle 5"/>
          <p:cNvSpPr>
            <a:spLocks noGrp="1" noChangeArrowheads="1"/>
          </p:cNvSpPr>
          <p:nvPr>
            <p:ph type="ftr" sz="quarter" idx="3"/>
          </p:nvPr>
        </p:nvSpPr>
        <p:spPr>
          <a:xfrm>
            <a:off x="3124200" y="6324600"/>
            <a:ext cx="2895600" cy="457200"/>
          </a:xfrm>
          <a:prstGeom prst="rect">
            <a:avLst/>
          </a:prstGeom>
        </p:spPr>
        <p:txBody>
          <a:bodyPr/>
          <a:lstStyle>
            <a:lvl1pPr>
              <a:defRPr/>
            </a:lvl1pPr>
          </a:lstStyle>
          <a:p>
            <a:endParaRPr lang="en-US"/>
          </a:p>
        </p:txBody>
      </p:sp>
      <p:sp>
        <p:nvSpPr>
          <p:cNvPr id="4102" name="Rectangle 6"/>
          <p:cNvSpPr>
            <a:spLocks noGrp="1" noChangeArrowheads="1"/>
          </p:cNvSpPr>
          <p:nvPr>
            <p:ph type="sldNum" sz="quarter" idx="4"/>
          </p:nvPr>
        </p:nvSpPr>
        <p:spPr>
          <a:xfrm>
            <a:off x="6858000" y="6324600"/>
            <a:ext cx="1905000" cy="457200"/>
          </a:xfrm>
          <a:prstGeom prst="rect">
            <a:avLst/>
          </a:prstGeom>
        </p:spPr>
        <p:txBody>
          <a:bodyPr/>
          <a:lstStyle>
            <a:lvl1pPr>
              <a:defRPr/>
            </a:lvl1pPr>
          </a:lstStyle>
          <a:p>
            <a:fld id="{10157B20-135E-4AB9-A7E4-C620948852E8}"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Demo, Video etc. &quot;special&quot; slid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70014" y="381506"/>
            <a:ext cx="6994362" cy="1523494"/>
          </a:xfrm>
        </p:spPr>
        <p:txBody>
          <a:bodyPr anchor="b" anchorCtr="0">
            <a:noAutofit/>
          </a:bodyPr>
          <a:lstStyle>
            <a:lvl1pPr>
              <a:lnSpc>
                <a:spcPct val="90000"/>
              </a:lnSpc>
              <a:defRPr sz="48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0014" y="3657601"/>
            <a:ext cx="6994362"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370013" y="19050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B0DEFE"/>
                    </a:gs>
                    <a:gs pos="62000">
                      <a:srgbClr val="5DBDFF"/>
                    </a:gs>
                    <a:gs pos="88000">
                      <a:srgbClr val="0386D7"/>
                    </a:gs>
                  </a:gsLst>
                  <a:lin ang="5400000" scaled="1"/>
                  <a:tileRect/>
                </a:gradFill>
                <a:effectLst/>
                <a:uLnTx/>
                <a:uFillTx/>
                <a:latin typeface="Calibri" pitchFamily="34" charset="0"/>
                <a:ea typeface="+mn-ea"/>
                <a:cs typeface="+mn-cs"/>
              </a:defRPr>
            </a:lvl1pPr>
          </a:lstStyle>
          <a:p>
            <a:pPr lvl="0"/>
            <a:r>
              <a:rPr lang="en-US" dirty="0" smtClean="0"/>
              <a:t>click to…</a:t>
            </a:r>
          </a:p>
        </p:txBody>
      </p:sp>
      <p:sp>
        <p:nvSpPr>
          <p:cNvPr id="5"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99C8DF"/>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99C8DF"/>
              </a:solidFill>
              <a:effectLst/>
              <a:uLnTx/>
              <a:uFillTx/>
              <a:latin typeface="+mn-lt"/>
              <a:ea typeface="+mn-ea"/>
              <a:cs typeface="+mn-cs"/>
            </a:endParaRP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8" name="Picture 7" descr="ContentForgroundBlue.png"/>
          <p:cNvPicPr>
            <a:picLocks noChangeAspect="1"/>
          </p:cNvPicPr>
          <p:nvPr/>
        </p:nvPicPr>
        <p:blipFill>
          <a:blip r:embed="rId2" cstate="print"/>
          <a:stretch>
            <a:fillRect/>
          </a:stretch>
        </p:blipFill>
        <p:spPr>
          <a:xfrm>
            <a:off x="0" y="0"/>
            <a:ext cx="9144000" cy="6858000"/>
          </a:xfrm>
          <a:prstGeom prst="rect">
            <a:avLst/>
          </a:prstGeom>
        </p:spPr>
      </p:pic>
      <p:pic>
        <p:nvPicPr>
          <p:cNvPr id="9" name="Picture 8" descr="ContentForgroundBlue.pn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cstate="print"/>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1_Title Slide">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9663" y="1416051"/>
            <a:ext cx="7681913" cy="1523495"/>
          </a:xfrm>
        </p:spPr>
        <p:txBody>
          <a:bodyPr anchor="ctr">
            <a:noAutofit/>
          </a:bodyPr>
          <a:lstStyle>
            <a:lvl1pPr>
              <a:lnSpc>
                <a:spcPct val="90000"/>
              </a:lnSpc>
              <a:defRPr sz="4800">
                <a:solidFill>
                  <a:schemeClr val="tx1"/>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29663" y="3657601"/>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8" name="Text Placeholder 7"/>
          <p:cNvSpPr>
            <a:spLocks noGrp="1"/>
          </p:cNvSpPr>
          <p:nvPr>
            <p:ph type="body" sz="quarter" idx="10" hasCustomPrompt="1"/>
          </p:nvPr>
        </p:nvSpPr>
        <p:spPr>
          <a:xfrm>
            <a:off x="733425" y="228600"/>
            <a:ext cx="3838575" cy="276999"/>
          </a:xfrm>
        </p:spPr>
        <p:txBody>
          <a:bodyPr/>
          <a:lstStyle>
            <a:lvl1pPr>
              <a:buFont typeface="Arial" pitchFamily="34" charset="0"/>
              <a:buNone/>
              <a:defRPr sz="2000">
                <a:solidFill>
                  <a:schemeClr val="tx1"/>
                </a:solidFill>
              </a:defRPr>
            </a:lvl1pPr>
          </a:lstStyle>
          <a:p>
            <a:pPr lvl="0"/>
            <a:r>
              <a:rPr lang="en-US" dirty="0" smtClean="0">
                <a:solidFill>
                  <a:schemeClr val="tx1"/>
                </a:solidFill>
              </a:rPr>
              <a:t>Session Code:</a:t>
            </a:r>
            <a:endParaRPr lang="en-US" dirty="0"/>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cstate="print"/>
          <a:stretch>
            <a:fillRect/>
          </a:stretch>
        </p:blipFill>
        <p:spPr>
          <a:xfrm>
            <a:off x="1143" y="0"/>
            <a:ext cx="9142856" cy="6857142"/>
          </a:xfrm>
          <a:prstGeom prst="rect">
            <a:avLst/>
          </a:prstGeom>
        </p:spPr>
      </p:pic>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cstate="print"/>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cstate="print"/>
          <a:stretch>
            <a:fillRect/>
          </a:stretch>
        </p:blipFill>
        <p:spPr>
          <a:xfrm>
            <a:off x="1143" y="0"/>
            <a:ext cx="9142856" cy="6857142"/>
          </a:xfrm>
          <a:prstGeom prst="rect">
            <a:avLst/>
          </a:prstGeom>
        </p:spPr>
      </p:pic>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chemeClr val="bg1"/>
        </a:solidFill>
        <a:effectLst/>
      </p:bgPr>
    </p:bg>
    <p:spTree>
      <p:nvGrpSpPr>
        <p:cNvPr id="1" name=""/>
        <p:cNvGrpSpPr/>
        <p:nvPr/>
      </p:nvGrpSpPr>
      <p:grpSpPr>
        <a:xfrm>
          <a:off x="0" y="0"/>
          <a:ext cx="0" cy="0"/>
          <a:chOff x="0" y="0"/>
          <a:chExt cx="0" cy="0"/>
        </a:xfrm>
      </p:grpSpPr>
      <p:pic>
        <p:nvPicPr>
          <p:cNvPr id="6" name="Picture 5" descr="ContentForgroundBlue.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381001"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8" name="Picture 7" descr="ContentForgroundBlue.pn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1" y="1411554"/>
            <a:ext cx="41148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2" y="1411554"/>
            <a:ext cx="4117019"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8" name="Picture 7" descr="ContentForgroundBlue.png"/>
          <p:cNvPicPr>
            <a:picLocks noChangeAspect="1"/>
          </p:cNvPicPr>
          <p:nvPr/>
        </p:nvPicPr>
        <p:blipFill>
          <a:blip r:embed="rId2" cstate="print"/>
          <a:stretch>
            <a:fillRect/>
          </a:stretch>
        </p:blipFill>
        <p:spPr>
          <a:xfrm>
            <a:off x="0" y="0"/>
            <a:ext cx="9144000" cy="6858000"/>
          </a:xfrm>
          <a:prstGeom prst="rect">
            <a:avLst/>
          </a:prstGeom>
        </p:spPr>
      </p:pic>
      <p:pic>
        <p:nvPicPr>
          <p:cNvPr id="10" name="Picture 9" descr="ContentForgroundBlue.pn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4" name="Picture 3" descr="ContentForgroundBlue.png"/>
          <p:cNvPicPr>
            <a:picLocks noChangeAspect="1"/>
          </p:cNvPicPr>
          <p:nvPr/>
        </p:nvPicPr>
        <p:blipFill>
          <a:blip r:embed="rId2" cstate="print"/>
          <a:srcRect/>
          <a:stretch>
            <a:fillRect/>
          </a:stretch>
        </p:blipFill>
        <p:spPr>
          <a:xfrm>
            <a:off x="0" y="5562600"/>
            <a:ext cx="9144000" cy="1295400"/>
          </a:xfrm>
          <a:prstGeom prst="rect">
            <a:avLst/>
          </a:prstGeom>
        </p:spPr>
      </p:pic>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ight background developer code">
    <p:spTree>
      <p:nvGrpSpPr>
        <p:cNvPr id="1" name=""/>
        <p:cNvGrpSpPr/>
        <p:nvPr/>
      </p:nvGrpSpPr>
      <p:grpSpPr>
        <a:xfrm>
          <a:off x="0" y="0"/>
          <a:ext cx="0" cy="0"/>
          <a:chOff x="0" y="0"/>
          <a:chExt cx="0" cy="0"/>
        </a:xfrm>
      </p:grpSpPr>
      <p:pic>
        <p:nvPicPr>
          <p:cNvPr id="8" name="Picture 7" descr="code slide background.png"/>
          <p:cNvPicPr>
            <a:picLocks noChangeAspect="1"/>
          </p:cNvPicPr>
          <p:nvPr/>
        </p:nvPicPr>
        <p:blipFill>
          <a:blip r:embed="rId2" cstate="print"/>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3" name="Picture 2" descr="ContentForgroundBlue.png"/>
          <p:cNvPicPr>
            <a:picLocks noChangeAspect="1"/>
          </p:cNvPicPr>
          <p:nvPr/>
        </p:nvPicPr>
        <p:blipFill>
          <a:blip r:embed="rId2" cstate="print"/>
          <a:srcRect/>
          <a:stretch>
            <a:fillRect/>
          </a:stretch>
        </p:blipFill>
        <p:spPr>
          <a:xfrm>
            <a:off x="0" y="5715000"/>
            <a:ext cx="9144000" cy="1143000"/>
          </a:xfrm>
          <a:prstGeom prst="rect">
            <a:avLst/>
          </a:prstGeom>
        </p:spPr>
      </p:pic>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image" Target="../media/image21.jpeg"/><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theme" Target="../theme/theme2.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image" Target="../media/image23.png"/><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image" Target="../media/image22.png"/><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2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35.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Picture 4" descr="ContentForgroundBlue.png"/>
          <p:cNvPicPr>
            <a:picLocks noChangeAspect="1"/>
          </p:cNvPicPr>
          <p:nvPr/>
        </p:nvPicPr>
        <p:blipFill>
          <a:blip r:embed="rId20" cstate="print"/>
          <a:stretch>
            <a:fillRect/>
          </a:stretch>
        </p:blipFill>
        <p:spPr>
          <a:xfrm>
            <a:off x="0" y="0"/>
            <a:ext cx="9144000" cy="6858000"/>
          </a:xfrm>
          <a:prstGeom prst="rect">
            <a:avLst/>
          </a:prstGeom>
        </p:spPr>
      </p:pic>
      <p:pic>
        <p:nvPicPr>
          <p:cNvPr id="4" name="Picture 3" descr="ContentForgroundBlue.png"/>
          <p:cNvPicPr>
            <a:picLocks noChangeAspect="1"/>
          </p:cNvPicPr>
          <p:nvPr/>
        </p:nvPicPr>
        <p:blipFill>
          <a:blip r:embed="rId20"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387054" y="228600"/>
            <a:ext cx="8375946"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7054" y="1420814"/>
            <a:ext cx="8375946" cy="2128031"/>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Lst>
  <p:transition>
    <p:fade/>
  </p:transition>
  <p:txStyles>
    <p:titleStyle>
      <a:lvl1pPr algn="l" defTabSz="914363" rtl="0" eaLnBrk="1" latinLnBrk="0" hangingPunct="1">
        <a:lnSpc>
          <a:spcPct val="90000"/>
        </a:lnSpc>
        <a:spcBef>
          <a:spcPct val="0"/>
        </a:spcBef>
        <a:buNone/>
        <a:defRPr lang="en-US" sz="4800" b="0" kern="1200" cap="none" spc="-100" baseline="0" dirty="0" smtClean="0">
          <a:ln w="3175">
            <a:noFill/>
          </a:ln>
          <a:solidFill>
            <a:schemeClr val="tx1"/>
          </a:solidFill>
          <a:effectLst/>
          <a:latin typeface="Calibri" pitchFamily="34" charset="0"/>
          <a:ea typeface="+mn-ea"/>
          <a:cs typeface="Arial" charset="0"/>
        </a:defRPr>
      </a:lvl1pPr>
    </p:titleStyle>
    <p:bodyStyle>
      <a:lvl1pPr marL="463550" indent="-463550" algn="l" defTabSz="914363" rtl="0" eaLnBrk="1" latinLnBrk="0" hangingPunct="1">
        <a:lnSpc>
          <a:spcPct val="90000"/>
        </a:lnSpc>
        <a:spcBef>
          <a:spcPct val="20000"/>
        </a:spcBef>
        <a:buSzPct val="120000"/>
        <a:buFontTx/>
        <a:buBlip>
          <a:blip r:embed="rId21"/>
        </a:buBlip>
        <a:defRPr sz="3200" kern="1200">
          <a:solidFill>
            <a:schemeClr val="tx1"/>
          </a:solidFill>
          <a:latin typeface="Calibri" pitchFamily="34" charset="0"/>
          <a:ea typeface="+mn-ea"/>
          <a:cs typeface="+mn-cs"/>
        </a:defRPr>
      </a:lvl1pPr>
      <a:lvl2pPr marL="833438" indent="-369888" algn="l" defTabSz="914363" rtl="0" eaLnBrk="1" latinLnBrk="0" hangingPunct="1">
        <a:lnSpc>
          <a:spcPct val="90000"/>
        </a:lnSpc>
        <a:spcBef>
          <a:spcPct val="20000"/>
        </a:spcBef>
        <a:buFontTx/>
        <a:buBlip>
          <a:blip r:embed="rId21"/>
        </a:buBlip>
        <a:defRPr sz="2800" kern="1200">
          <a:solidFill>
            <a:schemeClr val="tx1"/>
          </a:solidFill>
          <a:latin typeface="Calibri" pitchFamily="34" charset="0"/>
          <a:ea typeface="+mn-ea"/>
          <a:cs typeface="+mn-cs"/>
        </a:defRPr>
      </a:lvl2pPr>
      <a:lvl3pPr marL="1168400" indent="-346075" algn="l" defTabSz="914363" rtl="0" eaLnBrk="1" latinLnBrk="0" hangingPunct="1">
        <a:lnSpc>
          <a:spcPct val="90000"/>
        </a:lnSpc>
        <a:spcBef>
          <a:spcPct val="20000"/>
        </a:spcBef>
        <a:buFontTx/>
        <a:buBlip>
          <a:blip r:embed="rId21"/>
        </a:buBlip>
        <a:defRPr sz="2400" kern="1200">
          <a:solidFill>
            <a:schemeClr val="tx1"/>
          </a:solidFill>
          <a:latin typeface="Calibri" pitchFamily="34" charset="0"/>
          <a:ea typeface="+mn-ea"/>
          <a:cs typeface="+mn-cs"/>
        </a:defRPr>
      </a:lvl3pPr>
      <a:lvl4pPr marL="1516063" indent="-347663" algn="l" defTabSz="914363" rtl="0" eaLnBrk="1" latinLnBrk="0" hangingPunct="1">
        <a:lnSpc>
          <a:spcPct val="90000"/>
        </a:lnSpc>
        <a:spcBef>
          <a:spcPct val="20000"/>
        </a:spcBef>
        <a:buFontTx/>
        <a:buBlip>
          <a:blip r:embed="rId21"/>
        </a:buBlip>
        <a:defRPr sz="2400" kern="1200">
          <a:solidFill>
            <a:schemeClr val="tx1"/>
          </a:solidFill>
          <a:latin typeface="Calibri" pitchFamily="34" charset="0"/>
          <a:ea typeface="+mn-ea"/>
          <a:cs typeface="+mn-cs"/>
        </a:defRPr>
      </a:lvl4pPr>
      <a:lvl5pPr marL="1852613" indent="-325438" algn="l" defTabSz="914363" rtl="0" eaLnBrk="1" latinLnBrk="0" hangingPunct="1">
        <a:lnSpc>
          <a:spcPct val="90000"/>
        </a:lnSpc>
        <a:spcBef>
          <a:spcPct val="20000"/>
        </a:spcBef>
        <a:buFontTx/>
        <a:buBlip>
          <a:blip r:embed="rId21"/>
        </a:buBlip>
        <a:defRPr sz="2400" kern="1200">
          <a:solidFill>
            <a:schemeClr val="tx1"/>
          </a:solidFill>
          <a:latin typeface="Calibri"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8"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9"/>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20"/>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20"/>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0"/>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0"/>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8.xml"/><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6.xml"/><Relationship Id="rId1" Type="http://schemas.openxmlformats.org/officeDocument/2006/relationships/slideLayout" Target="../slideLayouts/slideLayout26.xml"/><Relationship Id="rId4" Type="http://schemas.openxmlformats.org/officeDocument/2006/relationships/image" Target="../media/image31.wmf"/></Relationships>
</file>

<file path=ppt/slides/_rels/slide5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7.xml"/><Relationship Id="rId1" Type="http://schemas.openxmlformats.org/officeDocument/2006/relationships/slideLayout" Target="../slideLayouts/slideLayout26.xml"/><Relationship Id="rId4" Type="http://schemas.openxmlformats.org/officeDocument/2006/relationships/image" Target="../media/image31.wmf"/></Relationships>
</file>

<file path=ppt/slides/_rels/slide5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8.xml"/><Relationship Id="rId1" Type="http://schemas.openxmlformats.org/officeDocument/2006/relationships/slideLayout" Target="../slideLayouts/slideLayout26.xml"/><Relationship Id="rId4" Type="http://schemas.openxmlformats.org/officeDocument/2006/relationships/image" Target="../media/image31.wmf"/></Relationships>
</file>

<file path=ppt/slides/_rels/slide5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9.xml"/><Relationship Id="rId1" Type="http://schemas.openxmlformats.org/officeDocument/2006/relationships/slideLayout" Target="../slideLayouts/slideLayout26.xml"/><Relationship Id="rId4" Type="http://schemas.openxmlformats.org/officeDocument/2006/relationships/image" Target="../media/image31.w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2.xml"/></Relationships>
</file>

<file path=ppt/slides/_rels/slide6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4.xml"/><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smtClean="0"/>
              <a:t>IPv6 for the reluctant:</a:t>
            </a:r>
            <a:br>
              <a:rPr lang="en-US" sz="4400" dirty="0" smtClean="0"/>
            </a:br>
            <a:r>
              <a:rPr lang="en-US" sz="4400" dirty="0" smtClean="0"/>
              <a:t>what to know before you disable it</a:t>
            </a:r>
            <a:endParaRPr lang="en-US" sz="4400" dirty="0"/>
          </a:p>
        </p:txBody>
      </p:sp>
      <p:sp>
        <p:nvSpPr>
          <p:cNvPr id="3" name="Subtitle 2"/>
          <p:cNvSpPr>
            <a:spLocks noGrp="1"/>
          </p:cNvSpPr>
          <p:nvPr>
            <p:ph type="subTitle" idx="1"/>
          </p:nvPr>
        </p:nvSpPr>
        <p:spPr>
          <a:xfrm>
            <a:off x="457200" y="5341785"/>
            <a:ext cx="3812443" cy="1211415"/>
          </a:xfrm>
        </p:spPr>
        <p:txBody>
          <a:bodyPr/>
          <a:lstStyle/>
          <a:p>
            <a:r>
              <a:rPr lang="en-US" dirty="0" smtClean="0"/>
              <a:t>Presented by Mark Minasi</a:t>
            </a:r>
          </a:p>
          <a:p>
            <a:r>
              <a:rPr lang="en-US" dirty="0" smtClean="0"/>
              <a:t>help@minasi.com</a:t>
            </a:r>
          </a:p>
          <a:p>
            <a:r>
              <a:rPr lang="en-US" sz="2000" dirty="0" smtClean="0"/>
              <a:t>copyright 2009 Mark </a:t>
            </a:r>
            <a:r>
              <a:rPr lang="en-US" sz="2000" dirty="0" err="1" smtClean="0"/>
              <a:t>Minasi</a:t>
            </a:r>
            <a:endParaRPr lang="en-US" sz="2000" dirty="0" smtClean="0"/>
          </a:p>
          <a:p>
            <a:r>
              <a:rPr lang="en-US" sz="2000" dirty="0" smtClean="0"/>
              <a:t>SVR315</a:t>
            </a:r>
            <a:endParaRPr lang="en-US" sz="2000"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dirty="0" smtClean="0"/>
              <a:t>More Motivators</a:t>
            </a:r>
            <a:br>
              <a:rPr lang="en-US" dirty="0" smtClean="0"/>
            </a:br>
            <a:r>
              <a:rPr sz="3600" smtClean="0">
                <a:solidFill>
                  <a:schemeClr val="tx2"/>
                </a:solidFill>
              </a:rPr>
              <a:t>that was the stick, here's the carrot</a:t>
            </a:r>
            <a:endParaRPr lang="en-US" dirty="0">
              <a:solidFill>
                <a:schemeClr val="tx2"/>
              </a:solidFill>
            </a:endParaRPr>
          </a:p>
        </p:txBody>
      </p:sp>
      <p:sp>
        <p:nvSpPr>
          <p:cNvPr id="3" name="Content Placeholder 2"/>
          <p:cNvSpPr>
            <a:spLocks noGrp="1"/>
          </p:cNvSpPr>
          <p:nvPr>
            <p:ph idx="1"/>
          </p:nvPr>
        </p:nvSpPr>
        <p:spPr>
          <a:xfrm>
            <a:off x="381000" y="1412875"/>
            <a:ext cx="8382000" cy="4038029"/>
          </a:xfrm>
        </p:spPr>
        <p:txBody>
          <a:bodyPr/>
          <a:lstStyle/>
          <a:p>
            <a:r>
              <a:rPr lang="en-US" dirty="0" smtClean="0"/>
              <a:t>Never run out of IP addresses</a:t>
            </a:r>
          </a:p>
          <a:p>
            <a:r>
              <a:rPr lang="en-US" dirty="0" smtClean="0"/>
              <a:t>Simplified routing</a:t>
            </a:r>
          </a:p>
          <a:p>
            <a:r>
              <a:rPr lang="en-US" dirty="0" smtClean="0"/>
              <a:t>Better automatic configuration – you can get an IP address and more without DHCP</a:t>
            </a:r>
          </a:p>
          <a:p>
            <a:r>
              <a:rPr lang="en-US" dirty="0" smtClean="0"/>
              <a:t>No broadcasts</a:t>
            </a:r>
          </a:p>
          <a:p>
            <a:r>
              <a:rPr lang="en-US" dirty="0" smtClean="0"/>
              <a:t>IPSec in all implementations</a:t>
            </a:r>
          </a:p>
          <a:p>
            <a:r>
              <a:rPr lang="en-US" dirty="0" smtClean="0"/>
              <a:t>And hey, you know what?  I'll bet your existing network hardware already supports IPv6!</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7054" y="228600"/>
            <a:ext cx="8375946" cy="1163395"/>
          </a:xfrm>
        </p:spPr>
        <p:txBody>
          <a:bodyPr/>
          <a:lstStyle/>
          <a:p>
            <a:r>
              <a:rPr smtClean="0"/>
              <a:t>IPv4 Concepts, Problems, Solutions</a:t>
            </a:r>
            <a:br>
              <a:rPr smtClean="0"/>
            </a:br>
            <a:r>
              <a:rPr sz="3600" smtClean="0">
                <a:solidFill>
                  <a:schemeClr val="tx2"/>
                </a:solidFill>
              </a:rPr>
              <a:t>short review for comparison</a:t>
            </a:r>
            <a:endParaRPr lang="en-US" dirty="0">
              <a:solidFill>
                <a:schemeClr val="tx2"/>
              </a:solidFill>
            </a:endParaRPr>
          </a:p>
        </p:txBody>
      </p:sp>
      <p:sp>
        <p:nvSpPr>
          <p:cNvPr id="4" name="Content Placeholder 3"/>
          <p:cNvSpPr>
            <a:spLocks noGrp="1"/>
          </p:cNvSpPr>
          <p:nvPr>
            <p:ph idx="1"/>
          </p:nvPr>
        </p:nvSpPr>
        <p:spPr>
          <a:xfrm>
            <a:off x="381000" y="1412875"/>
            <a:ext cx="8382000" cy="5139869"/>
          </a:xfrm>
        </p:spPr>
        <p:txBody>
          <a:bodyPr/>
          <a:lstStyle/>
          <a:p>
            <a:pPr>
              <a:lnSpc>
                <a:spcPct val="85000"/>
              </a:lnSpc>
            </a:pPr>
            <a:r>
              <a:rPr lang="en-US" dirty="0" smtClean="0"/>
              <a:t>Main IPv4 issue:</a:t>
            </a:r>
          </a:p>
          <a:p>
            <a:pPr lvl="1">
              <a:lnSpc>
                <a:spcPct val="85000"/>
              </a:lnSpc>
            </a:pPr>
            <a:r>
              <a:rPr lang="en-US" dirty="0" smtClean="0"/>
              <a:t>I've got an IP address and I want to communicate with your IP address</a:t>
            </a:r>
          </a:p>
          <a:p>
            <a:pPr lvl="1">
              <a:lnSpc>
                <a:spcPct val="85000"/>
              </a:lnSpc>
            </a:pPr>
            <a:r>
              <a:rPr lang="en-US" dirty="0" smtClean="0"/>
              <a:t>If we're on the same Ethernet segment then I can use IP to communicate directly with you – I can "shout" across the segment to you</a:t>
            </a:r>
          </a:p>
          <a:p>
            <a:pPr lvl="1">
              <a:lnSpc>
                <a:spcPct val="85000"/>
              </a:lnSpc>
            </a:pPr>
            <a:r>
              <a:rPr lang="en-US" dirty="0" smtClean="0"/>
              <a:t>In IPv4 terms, we are both in the same "</a:t>
            </a:r>
            <a:r>
              <a:rPr lang="en-US" i="1" dirty="0" smtClean="0"/>
              <a:t>subnet"</a:t>
            </a:r>
            <a:endParaRPr lang="en-US" dirty="0" smtClean="0"/>
          </a:p>
          <a:p>
            <a:pPr lvl="1">
              <a:lnSpc>
                <a:spcPct val="85000"/>
              </a:lnSpc>
            </a:pPr>
            <a:r>
              <a:rPr lang="en-US" dirty="0" smtClean="0"/>
              <a:t>If we're not on the same subnet, then I can't talk directly to you, I must instead send the IP packet to my local </a:t>
            </a:r>
            <a:r>
              <a:rPr lang="en-US" i="1" dirty="0" smtClean="0"/>
              <a:t>router</a:t>
            </a:r>
            <a:r>
              <a:rPr lang="en-US" dirty="0" smtClean="0"/>
              <a:t>, who then gets it to you</a:t>
            </a:r>
          </a:p>
          <a:p>
            <a:pPr lvl="1">
              <a:lnSpc>
                <a:spcPct val="85000"/>
              </a:lnSpc>
            </a:pPr>
            <a:r>
              <a:rPr lang="en-US" dirty="0" smtClean="0"/>
              <a:t>Thus, IP's job is to ask, "should I </a:t>
            </a:r>
            <a:r>
              <a:rPr lang="en-US" i="1" dirty="0" smtClean="0"/>
              <a:t>shout</a:t>
            </a:r>
            <a:r>
              <a:rPr lang="en-US" dirty="0" smtClean="0"/>
              <a:t> or should I </a:t>
            </a:r>
            <a:r>
              <a:rPr lang="en-US" i="1" dirty="0" smtClean="0"/>
              <a:t>route</a:t>
            </a:r>
            <a:r>
              <a:rPr lang="en-US" dirty="0" smtClean="0"/>
              <a:t>?"</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bldLvl="2"/>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7054" y="228600"/>
            <a:ext cx="8375946" cy="1163395"/>
          </a:xfrm>
        </p:spPr>
        <p:txBody>
          <a:bodyPr/>
          <a:lstStyle/>
          <a:p>
            <a:r>
              <a:rPr smtClean="0"/>
              <a:t>IPv4 Concepts, Problems, Solutions</a:t>
            </a:r>
            <a:br>
              <a:rPr smtClean="0"/>
            </a:br>
            <a:r>
              <a:rPr sz="3600" smtClean="0">
                <a:solidFill>
                  <a:schemeClr val="tx2"/>
                </a:solidFill>
              </a:rPr>
              <a:t> short review for comparison</a:t>
            </a:r>
            <a:endParaRPr lang="en-US" sz="3600" dirty="0"/>
          </a:p>
        </p:txBody>
      </p:sp>
      <p:sp>
        <p:nvSpPr>
          <p:cNvPr id="4" name="Content Placeholder 3"/>
          <p:cNvSpPr>
            <a:spLocks noGrp="1"/>
          </p:cNvSpPr>
          <p:nvPr>
            <p:ph idx="1"/>
          </p:nvPr>
        </p:nvSpPr>
        <p:spPr>
          <a:xfrm>
            <a:off x="381000" y="1412875"/>
            <a:ext cx="8382000" cy="3841052"/>
          </a:xfrm>
        </p:spPr>
        <p:txBody>
          <a:bodyPr/>
          <a:lstStyle/>
          <a:p>
            <a:r>
              <a:rPr lang="en-US" dirty="0" smtClean="0"/>
              <a:t>How'd my IPv4 software know from looking at our addresses whether to shout or route?</a:t>
            </a:r>
          </a:p>
          <a:p>
            <a:r>
              <a:rPr lang="en-US" dirty="0" smtClean="0"/>
              <a:t>By looking at something called a "subnet mask"</a:t>
            </a:r>
          </a:p>
          <a:p>
            <a:r>
              <a:rPr lang="en-US" dirty="0" smtClean="0"/>
              <a:t>In order, then, to talk on an IPv4 network I need an IP address, subnet mask, and the IP address of a nearby router</a:t>
            </a:r>
          </a:p>
          <a:p>
            <a:r>
              <a:rPr lang="en-US" dirty="0" smtClean="0"/>
              <a:t>We configure our systems with this information via a DHCP server, or manually</a:t>
            </a: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smtClean="0"/>
              <a:t>How IPv6 is Different</a:t>
            </a:r>
            <a:br>
              <a:rPr smtClean="0"/>
            </a:br>
            <a:r>
              <a:rPr sz="3600" smtClean="0">
                <a:solidFill>
                  <a:schemeClr val="tx2"/>
                </a:solidFill>
              </a:rPr>
              <a:t>(I'm butchering this a bit, but it's close enough)</a:t>
            </a:r>
            <a:endParaRPr lang="en-US" sz="3600" dirty="0">
              <a:solidFill>
                <a:schemeClr val="tx2"/>
              </a:solidFill>
            </a:endParaRPr>
          </a:p>
        </p:txBody>
      </p:sp>
      <p:sp>
        <p:nvSpPr>
          <p:cNvPr id="3" name="Content Placeholder 2"/>
          <p:cNvSpPr>
            <a:spLocks noGrp="1"/>
          </p:cNvSpPr>
          <p:nvPr>
            <p:ph idx="1"/>
          </p:nvPr>
        </p:nvSpPr>
        <p:spPr>
          <a:xfrm>
            <a:off x="381000" y="1412875"/>
            <a:ext cx="8382000" cy="5176802"/>
          </a:xfrm>
        </p:spPr>
        <p:txBody>
          <a:bodyPr/>
          <a:lstStyle/>
          <a:p>
            <a:pPr>
              <a:lnSpc>
                <a:spcPct val="85000"/>
              </a:lnSpc>
            </a:pPr>
            <a:r>
              <a:rPr lang="en-US" dirty="0" smtClean="0"/>
              <a:t>We rarely say "subnet" in IPv6</a:t>
            </a:r>
          </a:p>
          <a:p>
            <a:pPr lvl="1">
              <a:lnSpc>
                <a:spcPct val="85000"/>
              </a:lnSpc>
            </a:pPr>
            <a:r>
              <a:rPr lang="en-US" dirty="0" smtClean="0"/>
              <a:t>If I can shout to you, we're on the same "link"</a:t>
            </a:r>
          </a:p>
          <a:p>
            <a:pPr lvl="1">
              <a:lnSpc>
                <a:spcPct val="85000"/>
              </a:lnSpc>
            </a:pPr>
            <a:r>
              <a:rPr lang="en-US" dirty="0" smtClean="0"/>
              <a:t>In that case – if I can shout to you – we're "neighbors"</a:t>
            </a:r>
            <a:r>
              <a:rPr lang="en-US" i="1" dirty="0" smtClean="0"/>
              <a:t> </a:t>
            </a:r>
            <a:r>
              <a:rPr lang="en-US" dirty="0" smtClean="0"/>
              <a:t>on that </a:t>
            </a:r>
            <a:r>
              <a:rPr lang="en-US" i="1" dirty="0" smtClean="0"/>
              <a:t>link</a:t>
            </a:r>
            <a:endParaRPr lang="en-US" dirty="0" smtClean="0"/>
          </a:p>
          <a:p>
            <a:pPr>
              <a:lnSpc>
                <a:spcPct val="85000"/>
              </a:lnSpc>
            </a:pPr>
            <a:r>
              <a:rPr lang="en-US" dirty="0" smtClean="0"/>
              <a:t>For example, my laptop has both Ethernet and wireless network adapters, so it has </a:t>
            </a:r>
            <a:r>
              <a:rPr lang="en-US" i="1" dirty="0" smtClean="0"/>
              <a:t>two</a:t>
            </a:r>
            <a:r>
              <a:rPr lang="en-US" dirty="0" smtClean="0"/>
              <a:t> links, and if I VPN-</a:t>
            </a:r>
            <a:r>
              <a:rPr lang="en-US" dirty="0" err="1" smtClean="0"/>
              <a:t>ed</a:t>
            </a:r>
            <a:r>
              <a:rPr lang="en-US" dirty="0" smtClean="0"/>
              <a:t> into my office, that'd be a third</a:t>
            </a:r>
          </a:p>
          <a:p>
            <a:pPr>
              <a:lnSpc>
                <a:spcPct val="85000"/>
              </a:lnSpc>
            </a:pPr>
            <a:r>
              <a:rPr lang="en-US" dirty="0" smtClean="0"/>
              <a:t>You might get IPv6 addresses from your DHCP server, but it's more likely you'll get that </a:t>
            </a:r>
            <a:r>
              <a:rPr lang="en-US" i="1" dirty="0" smtClean="0"/>
              <a:t>from your router</a:t>
            </a:r>
            <a:endParaRPr lang="en-US" dirty="0" smtClean="0"/>
          </a:p>
          <a:p>
            <a:pPr>
              <a:lnSpc>
                <a:spcPct val="85000"/>
              </a:lnSpc>
            </a:pPr>
            <a:r>
              <a:rPr lang="en-US" dirty="0" smtClean="0"/>
              <a:t>Details later on!</a:t>
            </a:r>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1" name="Rectangle 2"/>
          <p:cNvSpPr>
            <a:spLocks noGrp="1" noChangeArrowheads="1"/>
          </p:cNvSpPr>
          <p:nvPr>
            <p:ph type="title"/>
          </p:nvPr>
        </p:nvSpPr>
        <p:spPr/>
        <p:txBody>
          <a:bodyPr/>
          <a:lstStyle/>
          <a:p>
            <a:r>
              <a:rPr lang="en-US" dirty="0" smtClean="0"/>
              <a:t>Reading IPv6 Addresses</a:t>
            </a:r>
          </a:p>
        </p:txBody>
      </p:sp>
      <p:sp>
        <p:nvSpPr>
          <p:cNvPr id="314372" name="Rectangle 3"/>
          <p:cNvSpPr>
            <a:spLocks noGrp="1" noChangeArrowheads="1"/>
          </p:cNvSpPr>
          <p:nvPr>
            <p:ph idx="1"/>
          </p:nvPr>
        </p:nvSpPr>
        <p:spPr>
          <a:xfrm>
            <a:off x="381000" y="1295400"/>
            <a:ext cx="8382000" cy="4924425"/>
          </a:xfrm>
        </p:spPr>
        <p:txBody>
          <a:bodyPr/>
          <a:lstStyle/>
          <a:p>
            <a:r>
              <a:rPr lang="en-US" dirty="0" smtClean="0"/>
              <a:t>IPv4 uses 32 bits, IPv6 uses </a:t>
            </a:r>
            <a:r>
              <a:rPr lang="en-US" i="1" dirty="0" smtClean="0"/>
              <a:t>128</a:t>
            </a:r>
          </a:p>
          <a:p>
            <a:r>
              <a:rPr lang="en-US" dirty="0" smtClean="0"/>
              <a:t>(Why so many?  So we can </a:t>
            </a:r>
            <a:r>
              <a:rPr lang="en-US" i="1" dirty="0" smtClean="0"/>
              <a:t>waste</a:t>
            </a:r>
            <a:r>
              <a:rPr lang="en-US" dirty="0" smtClean="0"/>
              <a:t> them!)</a:t>
            </a:r>
          </a:p>
          <a:p>
            <a:r>
              <a:rPr lang="en-US" dirty="0" smtClean="0"/>
              <a:t>IPv6 uses hex digits rather than dotted-quad</a:t>
            </a:r>
          </a:p>
          <a:p>
            <a:r>
              <a:rPr lang="en-US" dirty="0" smtClean="0"/>
              <a:t>Each hex digit represents 4 bits, so IPv6 can have 32 hex digits (and case doesn't matter)</a:t>
            </a:r>
          </a:p>
          <a:p>
            <a:r>
              <a:rPr lang="en-US" dirty="0" smtClean="0"/>
              <a:t>"To improve readability," put a colon between each four digits, as in 2001:4840:ffff:c01A:85bc:ac80:d295:8e6b </a:t>
            </a:r>
          </a:p>
          <a:p>
            <a:r>
              <a:rPr lang="en-US" dirty="0" smtClean="0"/>
              <a:t>Informally called "colon-hexadecimal notation," uses eight "hex quads" – no "RFC" terms here</a:t>
            </a:r>
          </a:p>
        </p:txBody>
      </p:sp>
      <p:sp>
        <p:nvSpPr>
          <p:cNvPr id="314370" name="Slide Number Placeholder 5"/>
          <p:cNvSpPr>
            <a:spLocks noGrp="1"/>
          </p:cNvSpPr>
          <p:nvPr>
            <p:ph type="sldNum" sz="quarter" idx="4294967295"/>
          </p:nvPr>
        </p:nvSpPr>
        <p:spPr>
          <a:xfrm>
            <a:off x="7239000" y="6323013"/>
            <a:ext cx="1905000" cy="457200"/>
          </a:xfrm>
          <a:prstGeom prst="rect">
            <a:avLst/>
          </a:prstGeom>
          <a:noFill/>
        </p:spPr>
        <p:txBody>
          <a:bodyPr/>
          <a:lstStyle/>
          <a:p>
            <a:fld id="{3D8A3218-4DBC-4B36-96C2-55DBAC2546DE}" type="slidenum">
              <a:rPr lang="en-US" smtClean="0"/>
              <a:pPr/>
              <a:t>14</a:t>
            </a:fld>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437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437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437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437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437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437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37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5" name="Rectangle 2"/>
          <p:cNvSpPr>
            <a:spLocks noGrp="1" noChangeArrowheads="1"/>
          </p:cNvSpPr>
          <p:nvPr>
            <p:ph type="title"/>
          </p:nvPr>
        </p:nvSpPr>
        <p:spPr/>
        <p:txBody>
          <a:bodyPr/>
          <a:lstStyle/>
          <a:p>
            <a:r>
              <a:rPr lang="en-US" smtClean="0"/>
              <a:t>Shortening IP Addresses</a:t>
            </a:r>
            <a:endParaRPr lang="en-US" dirty="0" smtClean="0"/>
          </a:p>
        </p:txBody>
      </p:sp>
      <p:sp>
        <p:nvSpPr>
          <p:cNvPr id="315396" name="Rectangle 3"/>
          <p:cNvSpPr>
            <a:spLocks noGrp="1" noChangeArrowheads="1"/>
          </p:cNvSpPr>
          <p:nvPr>
            <p:ph idx="1"/>
          </p:nvPr>
        </p:nvSpPr>
        <p:spPr>
          <a:xfrm>
            <a:off x="381000" y="1412875"/>
            <a:ext cx="8382000" cy="4481227"/>
          </a:xfrm>
        </p:spPr>
        <p:txBody>
          <a:bodyPr/>
          <a:lstStyle/>
          <a:p>
            <a:r>
              <a:rPr lang="en-US" dirty="0" smtClean="0"/>
              <a:t>Most IPv6 addresses have a lot of zeros in them, like</a:t>
            </a:r>
          </a:p>
          <a:p>
            <a:r>
              <a:rPr lang="en-US" dirty="0" smtClean="0"/>
              <a:t>FD00:0000:0000:0000:B13A:0831:0000:6789 </a:t>
            </a:r>
          </a:p>
          <a:p>
            <a:r>
              <a:rPr lang="en-US" dirty="0" smtClean="0"/>
              <a:t>It's okay to trim any leading zeros from each hex quad, so the ":0831:" hex quad can be written simply ":831:"</a:t>
            </a:r>
          </a:p>
          <a:p>
            <a:r>
              <a:rPr lang="en-US" dirty="0" smtClean="0"/>
              <a:t>Removing leading zeros goes from</a:t>
            </a:r>
          </a:p>
          <a:p>
            <a:r>
              <a:rPr lang="en-US" dirty="0" smtClean="0"/>
              <a:t>FD00:</a:t>
            </a:r>
            <a:r>
              <a:rPr lang="en-US" dirty="0" smtClean="0">
                <a:solidFill>
                  <a:srgbClr val="0070C0"/>
                </a:solidFill>
              </a:rPr>
              <a:t>000</a:t>
            </a:r>
            <a:r>
              <a:rPr lang="en-US" dirty="0" smtClean="0"/>
              <a:t>0:</a:t>
            </a:r>
            <a:r>
              <a:rPr lang="en-US" dirty="0" smtClean="0">
                <a:solidFill>
                  <a:srgbClr val="0070C0"/>
                </a:solidFill>
              </a:rPr>
              <a:t>000</a:t>
            </a:r>
            <a:r>
              <a:rPr lang="en-US" dirty="0" smtClean="0"/>
              <a:t>0:</a:t>
            </a:r>
            <a:r>
              <a:rPr lang="en-US" dirty="0" smtClean="0">
                <a:solidFill>
                  <a:srgbClr val="0070C0"/>
                </a:solidFill>
              </a:rPr>
              <a:t>000</a:t>
            </a:r>
            <a:r>
              <a:rPr lang="en-US" dirty="0" smtClean="0"/>
              <a:t>0:B13A:</a:t>
            </a:r>
            <a:r>
              <a:rPr lang="en-US" dirty="0" smtClean="0">
                <a:solidFill>
                  <a:srgbClr val="0070C0"/>
                </a:solidFill>
              </a:rPr>
              <a:t>0</a:t>
            </a:r>
            <a:r>
              <a:rPr lang="en-US" dirty="0" smtClean="0"/>
              <a:t>831:</a:t>
            </a:r>
            <a:r>
              <a:rPr lang="en-US" dirty="0" smtClean="0">
                <a:solidFill>
                  <a:srgbClr val="0070C0"/>
                </a:solidFill>
              </a:rPr>
              <a:t>000</a:t>
            </a:r>
            <a:r>
              <a:rPr lang="en-US" dirty="0" smtClean="0"/>
              <a:t>0:6789 </a:t>
            </a:r>
          </a:p>
          <a:p>
            <a:r>
              <a:rPr lang="en-US" dirty="0" smtClean="0"/>
              <a:t> to FD00:0:0:0:ABCD:831:0:6789</a:t>
            </a:r>
          </a:p>
        </p:txBody>
      </p:sp>
      <p:sp>
        <p:nvSpPr>
          <p:cNvPr id="315394" name="Slide Number Placeholder 5"/>
          <p:cNvSpPr>
            <a:spLocks noGrp="1"/>
          </p:cNvSpPr>
          <p:nvPr>
            <p:ph type="sldNum" sz="quarter" idx="4294967295"/>
          </p:nvPr>
        </p:nvSpPr>
        <p:spPr>
          <a:xfrm>
            <a:off x="7239000" y="6323013"/>
            <a:ext cx="1905000" cy="457200"/>
          </a:xfrm>
          <a:prstGeom prst="rect">
            <a:avLst/>
          </a:prstGeom>
          <a:noFill/>
        </p:spPr>
        <p:txBody>
          <a:bodyPr/>
          <a:lstStyle/>
          <a:p>
            <a:fld id="{59F042D3-60E6-4B64-AF32-496C0C0AF617}" type="slidenum">
              <a:rPr lang="en-US" smtClean="0"/>
              <a:pPr/>
              <a:t>15</a:t>
            </a:fld>
            <a:endParaRPr lang="en-US" dirty="0" smtClean="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172200"/>
            <a:ext cx="91440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5395" name="Rectangle 2"/>
          <p:cNvSpPr>
            <a:spLocks noGrp="1" noChangeArrowheads="1"/>
          </p:cNvSpPr>
          <p:nvPr>
            <p:ph type="title"/>
          </p:nvPr>
        </p:nvSpPr>
        <p:spPr>
          <a:xfrm>
            <a:off x="387054" y="228600"/>
            <a:ext cx="8375946" cy="1163395"/>
          </a:xfrm>
        </p:spPr>
        <p:txBody>
          <a:bodyPr/>
          <a:lstStyle/>
          <a:p>
            <a:r>
              <a:rPr lang="en-US" dirty="0" smtClean="0"/>
              <a:t>Shortening IP Addresses</a:t>
            </a:r>
            <a:br>
              <a:rPr lang="en-US" dirty="0" smtClean="0"/>
            </a:br>
            <a:r>
              <a:rPr lang="en-US" sz="3600" dirty="0" smtClean="0">
                <a:solidFill>
                  <a:schemeClr val="tx2"/>
                </a:solidFill>
              </a:rPr>
              <a:t>time for the dual colon</a:t>
            </a:r>
          </a:p>
        </p:txBody>
      </p:sp>
      <p:sp>
        <p:nvSpPr>
          <p:cNvPr id="315396" name="Rectangle 3"/>
          <p:cNvSpPr>
            <a:spLocks noGrp="1" noChangeArrowheads="1"/>
          </p:cNvSpPr>
          <p:nvPr>
            <p:ph idx="1"/>
          </p:nvPr>
        </p:nvSpPr>
        <p:spPr>
          <a:xfrm>
            <a:off x="381000" y="1412875"/>
            <a:ext cx="8382000" cy="5121402"/>
          </a:xfrm>
        </p:spPr>
        <p:txBody>
          <a:bodyPr/>
          <a:lstStyle/>
          <a:p>
            <a:r>
              <a:rPr lang="en-US" dirty="0" smtClean="0"/>
              <a:t>And you can collapse any </a:t>
            </a:r>
            <a:r>
              <a:rPr lang="en-US" dirty="0" smtClean="0">
                <a:solidFill>
                  <a:schemeClr val="tx2"/>
                </a:solidFill>
              </a:rPr>
              <a:t>ONE</a:t>
            </a:r>
            <a:r>
              <a:rPr lang="en-US" dirty="0" smtClean="0"/>
              <a:t> series of 0's to just ::</a:t>
            </a:r>
          </a:p>
          <a:p>
            <a:r>
              <a:rPr lang="en-US" dirty="0" smtClean="0"/>
              <a:t>So FD00</a:t>
            </a:r>
            <a:r>
              <a:rPr lang="en-US" dirty="0" smtClean="0">
                <a:solidFill>
                  <a:schemeClr val="tx2"/>
                </a:solidFill>
              </a:rPr>
              <a:t>:0:0:0:</a:t>
            </a:r>
            <a:r>
              <a:rPr lang="en-US" dirty="0" smtClean="0"/>
              <a:t>B13A:831:0:6789 becomes</a:t>
            </a:r>
          </a:p>
          <a:p>
            <a:r>
              <a:rPr lang="en-US" dirty="0" smtClean="0"/>
              <a:t>FD00</a:t>
            </a:r>
            <a:r>
              <a:rPr lang="en-US" dirty="0" smtClean="0">
                <a:solidFill>
                  <a:schemeClr val="tx2"/>
                </a:solidFill>
              </a:rPr>
              <a:t>::</a:t>
            </a:r>
            <a:r>
              <a:rPr lang="en-US" dirty="0" smtClean="0"/>
              <a:t>ABCD:831:0:6789</a:t>
            </a:r>
          </a:p>
          <a:p>
            <a:r>
              <a:rPr lang="en-US" dirty="0" smtClean="0"/>
              <a:t>(Again, just ONE series of 0's)</a:t>
            </a:r>
          </a:p>
          <a:p>
            <a:r>
              <a:rPr lang="en-US" dirty="0" smtClean="0"/>
              <a:t>What's "127.0.0.1" in IPv4?</a:t>
            </a:r>
          </a:p>
          <a:p>
            <a:r>
              <a:rPr lang="en-US" dirty="0" smtClean="0"/>
              <a:t>Now "</a:t>
            </a:r>
            <a:r>
              <a:rPr lang="en-US" dirty="0" err="1" smtClean="0"/>
              <a:t>localhost</a:t>
            </a:r>
            <a:r>
              <a:rPr lang="en-US" dirty="0" smtClean="0"/>
              <a:t>" is 0:0:0:0:0:0:0:1 or ::1</a:t>
            </a:r>
          </a:p>
          <a:p>
            <a:r>
              <a:rPr lang="en-US" dirty="0" smtClean="0"/>
              <a:t>(Fun fact: on Vista/2008, you can ping ::1 even if you've killed IPv6!)</a:t>
            </a:r>
          </a:p>
          <a:p>
            <a:r>
              <a:rPr lang="en-US" dirty="0" smtClean="0"/>
              <a:t>"Unspecified address" is 0:0:0:0:0:0:0:0 or ::</a:t>
            </a:r>
          </a:p>
        </p:txBody>
      </p:sp>
      <p:sp>
        <p:nvSpPr>
          <p:cNvPr id="315394" name="Slide Number Placeholder 5"/>
          <p:cNvSpPr>
            <a:spLocks noGrp="1"/>
          </p:cNvSpPr>
          <p:nvPr>
            <p:ph type="sldNum" sz="quarter" idx="4294967295"/>
          </p:nvPr>
        </p:nvSpPr>
        <p:spPr>
          <a:xfrm>
            <a:off x="7239000" y="6323013"/>
            <a:ext cx="1905000" cy="457200"/>
          </a:xfrm>
          <a:prstGeom prst="rect">
            <a:avLst/>
          </a:prstGeom>
          <a:noFill/>
        </p:spPr>
        <p:txBody>
          <a:bodyPr/>
          <a:lstStyle/>
          <a:p>
            <a:fld id="{59F042D3-60E6-4B64-AF32-496C0C0AF617}" type="slidenum">
              <a:rPr lang="en-US" smtClean="0"/>
              <a:pPr/>
              <a:t>16</a:t>
            </a:fld>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539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539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539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539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539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539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15396">
                                            <p:txEl>
                                              <p:pRg st="6" end="6"/>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1539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5396"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Return to IPv4:  Network Numbers</a:t>
            </a:r>
            <a:endParaRPr lang="en-US" dirty="0"/>
          </a:p>
        </p:txBody>
      </p:sp>
      <p:sp>
        <p:nvSpPr>
          <p:cNvPr id="3" name="Content Placeholder 2"/>
          <p:cNvSpPr>
            <a:spLocks noGrp="1"/>
          </p:cNvSpPr>
          <p:nvPr>
            <p:ph idx="1"/>
          </p:nvPr>
        </p:nvSpPr>
        <p:spPr>
          <a:xfrm>
            <a:off x="381000" y="990600"/>
            <a:ext cx="8382000" cy="4727448"/>
          </a:xfrm>
        </p:spPr>
        <p:txBody>
          <a:bodyPr/>
          <a:lstStyle/>
          <a:p>
            <a:r>
              <a:rPr lang="en-US" dirty="0" smtClean="0"/>
              <a:t>In both IPv4 and IPv6, you can't just make up any IP address that you want, at least if you want to connect to the Internet</a:t>
            </a:r>
          </a:p>
          <a:p>
            <a:r>
              <a:rPr lang="en-US" dirty="0" smtClean="0"/>
              <a:t>Instead, you get a range of IPv4/v6 addresses from (I'm simplifying) an ISP</a:t>
            </a:r>
          </a:p>
          <a:p>
            <a:r>
              <a:rPr lang="en-US" dirty="0" smtClean="0"/>
              <a:t>For example, suppose you get the IPv4 range "210.2.3.0 -&gt; 210.2.3.255"</a:t>
            </a:r>
          </a:p>
          <a:p>
            <a:r>
              <a:rPr lang="en-US" dirty="0" smtClean="0"/>
              <a:t>The short way to write that range of addresses is 210.2.3.0 – the first address – and it's called your "network number"</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Return to IPv4:  Network Sizes</a:t>
            </a:r>
            <a:endParaRPr lang="en-US" dirty="0"/>
          </a:p>
        </p:txBody>
      </p:sp>
      <p:sp>
        <p:nvSpPr>
          <p:cNvPr id="3" name="Content Placeholder 2"/>
          <p:cNvSpPr>
            <a:spLocks noGrp="1"/>
          </p:cNvSpPr>
          <p:nvPr>
            <p:ph idx="1"/>
          </p:nvPr>
        </p:nvSpPr>
        <p:spPr>
          <a:xfrm>
            <a:off x="381000" y="990600"/>
            <a:ext cx="8382000" cy="5909310"/>
          </a:xfrm>
        </p:spPr>
        <p:txBody>
          <a:bodyPr/>
          <a:lstStyle/>
          <a:p>
            <a:r>
              <a:rPr lang="en-US" sz="2800" dirty="0" smtClean="0"/>
              <a:t>The network number specifies your first address; how to show your last address?</a:t>
            </a:r>
          </a:p>
          <a:p>
            <a:r>
              <a:rPr lang="en-US" sz="2800" dirty="0" smtClean="0"/>
              <a:t>Though your subnet mask; in my example, you control the rightmost eight bits and the ISP controls the leftmost 24 bits</a:t>
            </a:r>
          </a:p>
          <a:p>
            <a:r>
              <a:rPr lang="en-US" sz="2800" dirty="0" smtClean="0"/>
              <a:t>That's written as 11111111111111111111111100000000</a:t>
            </a:r>
          </a:p>
          <a:p>
            <a:r>
              <a:rPr lang="en-US" sz="2800" dirty="0" smtClean="0"/>
              <a:t>Ever since 1993 (RFC 1519), we've written that as " 210.2.3.0/24"</a:t>
            </a:r>
          </a:p>
          <a:p>
            <a:r>
              <a:rPr lang="en-US" sz="2800" dirty="0" smtClean="0"/>
              <a:t>Again, "24" is the # of bits the ISP controls</a:t>
            </a:r>
          </a:p>
          <a:p>
            <a:r>
              <a:rPr lang="en-US" sz="2800" dirty="0" smtClean="0"/>
              <a:t>It is spoken aloud as a "slash 24 network"</a:t>
            </a:r>
          </a:p>
          <a:p>
            <a:r>
              <a:rPr lang="en-US" sz="2800" dirty="0" smtClean="0"/>
              <a:t>"slash" = "number of bits I don't control"</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smtClean="0"/>
              <a:t>Network Numbers IPv6 Style</a:t>
            </a:r>
            <a:br>
              <a:rPr smtClean="0"/>
            </a:br>
            <a:r>
              <a:rPr sz="3600" smtClean="0">
                <a:solidFill>
                  <a:schemeClr val="tx2"/>
                </a:solidFill>
              </a:rPr>
              <a:t>say goodbye to subnet masks</a:t>
            </a:r>
            <a:endParaRPr lang="en-US" dirty="0">
              <a:solidFill>
                <a:schemeClr val="tx2"/>
              </a:solidFill>
            </a:endParaRPr>
          </a:p>
        </p:txBody>
      </p:sp>
      <p:sp>
        <p:nvSpPr>
          <p:cNvPr id="3" name="Content Placeholder 2"/>
          <p:cNvSpPr>
            <a:spLocks noGrp="1"/>
          </p:cNvSpPr>
          <p:nvPr>
            <p:ph idx="1"/>
          </p:nvPr>
        </p:nvSpPr>
        <p:spPr>
          <a:xfrm>
            <a:off x="381000" y="1412875"/>
            <a:ext cx="8382000" cy="4278094"/>
          </a:xfrm>
        </p:spPr>
        <p:txBody>
          <a:bodyPr/>
          <a:lstStyle/>
          <a:p>
            <a:r>
              <a:rPr lang="en-US" dirty="0" smtClean="0"/>
              <a:t>In IPv6, the part of the IPv6 address to the left, the part that you do not control, is called the "prefix" rather than the "network number"</a:t>
            </a:r>
          </a:p>
          <a:p>
            <a:r>
              <a:rPr lang="en-US" dirty="0" smtClean="0"/>
              <a:t>A common way to write a network uses CIDR like "21FB:540A</a:t>
            </a:r>
            <a:r>
              <a:rPr lang="en-US" dirty="0" smtClean="0">
                <a:solidFill>
                  <a:schemeClr val="tx2"/>
                </a:solidFill>
              </a:rPr>
              <a:t>::</a:t>
            </a:r>
            <a:r>
              <a:rPr lang="en-US" dirty="0" smtClean="0"/>
              <a:t>/48," which would mean</a:t>
            </a:r>
          </a:p>
          <a:p>
            <a:pPr lvl="1"/>
            <a:r>
              <a:rPr lang="en-US" dirty="0" smtClean="0"/>
              <a:t>"We do not control the leftmost 48 bits"</a:t>
            </a:r>
          </a:p>
          <a:p>
            <a:pPr lvl="1"/>
            <a:r>
              <a:rPr lang="en-US" dirty="0" smtClean="0"/>
              <a:t>"All of our addresses start with 21FB:540A</a:t>
            </a:r>
            <a:r>
              <a:rPr lang="en-US" dirty="0" smtClean="0">
                <a:solidFill>
                  <a:schemeClr val="tx2"/>
                </a:solidFill>
              </a:rPr>
              <a:t>:0000:</a:t>
            </a:r>
            <a:r>
              <a:rPr lang="en-US" dirty="0" smtClean="0"/>
              <a:t>" </a:t>
            </a:r>
          </a:p>
          <a:p>
            <a:pPr lvl="1"/>
            <a:r>
              <a:rPr lang="en-US" dirty="0" smtClean="0"/>
              <a:t>(You'll see why in the next slide)</a:t>
            </a:r>
          </a:p>
          <a:p>
            <a:r>
              <a:rPr lang="en-US" dirty="0" smtClean="0"/>
              <a:t>IPv6 never writes old-style subnet masks</a:t>
            </a: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 this is all about</a:t>
            </a:r>
            <a:endParaRPr lang="en-US" dirty="0"/>
          </a:p>
        </p:txBody>
      </p:sp>
      <p:sp>
        <p:nvSpPr>
          <p:cNvPr id="3" name="Content Placeholder 2"/>
          <p:cNvSpPr>
            <a:spLocks noGrp="1"/>
          </p:cNvSpPr>
          <p:nvPr>
            <p:ph idx="1"/>
          </p:nvPr>
        </p:nvSpPr>
        <p:spPr>
          <a:xfrm>
            <a:off x="381000" y="1412875"/>
            <a:ext cx="8382000" cy="3742563"/>
          </a:xfrm>
        </p:spPr>
        <p:txBody>
          <a:bodyPr/>
          <a:lstStyle/>
          <a:p>
            <a:r>
              <a:rPr lang="en-US" dirty="0" smtClean="0"/>
              <a:t>If you've got a Vista, Win 7 Server 2008 or R2 box, you're probably noticed that you're running a new protocol by default – IPv6</a:t>
            </a:r>
          </a:p>
          <a:p>
            <a:r>
              <a:rPr lang="en-US" dirty="0" smtClean="0"/>
              <a:t>If you're like I was, your first thoughts will be "</a:t>
            </a:r>
            <a:r>
              <a:rPr lang="en-US" dirty="0" err="1" smtClean="0"/>
              <a:t>aaaugh</a:t>
            </a:r>
            <a:r>
              <a:rPr lang="en-US" dirty="0" smtClean="0"/>
              <a:t>!" and "how do I remove it?"</a:t>
            </a:r>
          </a:p>
          <a:p>
            <a:r>
              <a:rPr lang="en-US" dirty="0" smtClean="0"/>
              <a:t>There are, however, good reasons to consider IPv6, and there is a certain aspect of inevitability of it… so here's the scoop</a:t>
            </a:r>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How Did I Get "21FB:540A</a:t>
            </a:r>
            <a:r>
              <a:rPr smtClean="0">
                <a:solidFill>
                  <a:schemeClr val="tx2"/>
                </a:solidFill>
              </a:rPr>
              <a:t>:0000?"</a:t>
            </a:r>
            <a:endParaRPr lang="en-US" dirty="0"/>
          </a:p>
        </p:txBody>
      </p:sp>
      <p:sp>
        <p:nvSpPr>
          <p:cNvPr id="3" name="Content Placeholder 2"/>
          <p:cNvSpPr>
            <a:spLocks noGrp="1"/>
          </p:cNvSpPr>
          <p:nvPr>
            <p:ph idx="1"/>
          </p:nvPr>
        </p:nvSpPr>
        <p:spPr>
          <a:xfrm>
            <a:off x="381000" y="1412875"/>
            <a:ext cx="8382000" cy="4579715"/>
          </a:xfrm>
        </p:spPr>
        <p:txBody>
          <a:bodyPr/>
          <a:lstStyle/>
          <a:p>
            <a:r>
              <a:rPr lang="en-US" dirty="0" smtClean="0"/>
              <a:t>An important IPv6 skill</a:t>
            </a:r>
          </a:p>
          <a:p>
            <a:r>
              <a:rPr lang="en-US" dirty="0" smtClean="0"/>
              <a:t>We know 21Fb:540A::/48</a:t>
            </a:r>
          </a:p>
          <a:p>
            <a:r>
              <a:rPr lang="en-US" dirty="0" smtClean="0"/>
              <a:t>"/48" means "we don't control the leftmost 48 bits, just the remaining 128-48=80 bits"</a:t>
            </a:r>
          </a:p>
          <a:p>
            <a:r>
              <a:rPr lang="en-US" dirty="0" smtClean="0"/>
              <a:t>48 bits = 48/4 = 12 hex digits</a:t>
            </a:r>
          </a:p>
          <a:p>
            <a:r>
              <a:rPr lang="en-US" dirty="0" smtClean="0"/>
              <a:t>But we only have eight in 21FB:540A</a:t>
            </a:r>
          </a:p>
          <a:p>
            <a:r>
              <a:rPr lang="en-US" dirty="0" smtClean="0"/>
              <a:t>So we must be missing four zeros</a:t>
            </a:r>
          </a:p>
          <a:p>
            <a:r>
              <a:rPr lang="en-US" dirty="0" smtClean="0"/>
              <a:t>Result:  all addresses start with 21FB:540A:0000 on this particular network</a:t>
            </a:r>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Carving up IPv6's 128 bits</a:t>
            </a:r>
            <a:endParaRPr lang="en-US" dirty="0"/>
          </a:p>
        </p:txBody>
      </p:sp>
      <p:sp>
        <p:nvSpPr>
          <p:cNvPr id="3" name="Content Placeholder 2"/>
          <p:cNvSpPr>
            <a:spLocks noGrp="1"/>
          </p:cNvSpPr>
          <p:nvPr>
            <p:ph idx="1"/>
          </p:nvPr>
        </p:nvSpPr>
        <p:spPr>
          <a:xfrm>
            <a:off x="381000" y="1412875"/>
            <a:ext cx="8382000" cy="3397853"/>
          </a:xfrm>
        </p:spPr>
        <p:txBody>
          <a:bodyPr/>
          <a:lstStyle/>
          <a:p>
            <a:r>
              <a:rPr lang="en-US" dirty="0" smtClean="0"/>
              <a:t>In IPv4, big companies control more bits (maybe 24 out of 32) and smaller companies might only control 3 out of 32</a:t>
            </a:r>
          </a:p>
          <a:p>
            <a:r>
              <a:rPr lang="en-US" dirty="0" smtClean="0"/>
              <a:t>That makes building routers more complex</a:t>
            </a:r>
          </a:p>
          <a:p>
            <a:r>
              <a:rPr lang="en-US" dirty="0" smtClean="0"/>
              <a:t>IPv6 is deliberately a lot </a:t>
            </a:r>
            <a:r>
              <a:rPr lang="en-US" i="1" dirty="0" smtClean="0"/>
              <a:t>less</a:t>
            </a:r>
            <a:r>
              <a:rPr lang="en-US" dirty="0" smtClean="0"/>
              <a:t> flexible in its "slash options" and most of the world gets a /48</a:t>
            </a:r>
          </a:p>
          <a:p>
            <a:r>
              <a:rPr lang="en-US" dirty="0" smtClean="0"/>
              <a:t>Yes, you heard that right</a:t>
            </a:r>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Carving up IPv6's 128 bits</a:t>
            </a:r>
            <a:endParaRPr lang="en-US" dirty="0"/>
          </a:p>
        </p:txBody>
      </p:sp>
      <p:sp>
        <p:nvSpPr>
          <p:cNvPr id="7" name="Rectangle 6"/>
          <p:cNvSpPr/>
          <p:nvPr/>
        </p:nvSpPr>
        <p:spPr>
          <a:xfrm>
            <a:off x="609600" y="1210270"/>
            <a:ext cx="7239000" cy="1384995"/>
          </a:xfrm>
          <a:prstGeom prst="rect">
            <a:avLst/>
          </a:prstGeom>
        </p:spPr>
        <p:txBody>
          <a:bodyPr wrap="square">
            <a:spAutoFit/>
          </a:bodyPr>
          <a:lstStyle/>
          <a:p>
            <a:r>
              <a:rPr lang="en-US" sz="2800" dirty="0" smtClean="0"/>
              <a:t>IPv6's simpler model basically says "the ISPs control the leftmost 48 bits, and the customer controls the rightmost 80 bits"</a:t>
            </a:r>
          </a:p>
        </p:txBody>
      </p:sp>
      <p:grpSp>
        <p:nvGrpSpPr>
          <p:cNvPr id="12" name="Group 11"/>
          <p:cNvGrpSpPr/>
          <p:nvPr/>
        </p:nvGrpSpPr>
        <p:grpSpPr>
          <a:xfrm>
            <a:off x="152400" y="2658070"/>
            <a:ext cx="7924800" cy="2447330"/>
            <a:chOff x="228600" y="3733800"/>
            <a:chExt cx="7924800" cy="2447330"/>
          </a:xfrm>
        </p:grpSpPr>
        <p:sp>
          <p:nvSpPr>
            <p:cNvPr id="4" name="Rectangle 3"/>
            <p:cNvSpPr/>
            <p:nvPr/>
          </p:nvSpPr>
          <p:spPr bwMode="auto">
            <a:xfrm>
              <a:off x="762000" y="3733800"/>
              <a:ext cx="2438400" cy="762000"/>
            </a:xfrm>
            <a:prstGeom prst="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sz="2400" b="1" dirty="0" smtClean="0">
                  <a:latin typeface="Arial" charset="0"/>
                </a:rPr>
                <a:t>IANA, RIRs, ISPs</a:t>
              </a:r>
              <a:endParaRPr kumimoji="0" lang="en-US" sz="2400" b="1" i="0" u="none" strike="noStrike" cap="none" normalizeH="0" baseline="0" dirty="0" smtClean="0">
                <a:ln>
                  <a:noFill/>
                </a:ln>
                <a:solidFill>
                  <a:schemeClr val="tx1"/>
                </a:solidFill>
                <a:effectLst/>
                <a:latin typeface="Arial" charset="0"/>
              </a:endParaRPr>
            </a:p>
          </p:txBody>
        </p:sp>
        <p:sp>
          <p:nvSpPr>
            <p:cNvPr id="5" name="Rectangle 4"/>
            <p:cNvSpPr/>
            <p:nvPr/>
          </p:nvSpPr>
          <p:spPr bwMode="auto">
            <a:xfrm>
              <a:off x="3581400" y="3733800"/>
              <a:ext cx="1524000" cy="762000"/>
            </a:xfrm>
            <a:prstGeom prst="rect">
              <a:avLst/>
            </a:prstGeom>
            <a:solidFill>
              <a:schemeClr val="bg1">
                <a:lumMod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charset="0"/>
                </a:rPr>
                <a:t>Subnet </a:t>
              </a:r>
              <a:r>
                <a:rPr kumimoji="0" lang="en-US" sz="2000" b="1" i="0" u="none" strike="noStrike" cap="none" normalizeH="0" baseline="0" dirty="0" smtClean="0">
                  <a:ln>
                    <a:noFill/>
                  </a:ln>
                  <a:solidFill>
                    <a:schemeClr val="tx1"/>
                  </a:solidFill>
                  <a:effectLst/>
                  <a:latin typeface="Arial" charset="0"/>
                </a:rPr>
                <a:t>ID (16</a:t>
              </a:r>
              <a:r>
                <a:rPr kumimoji="0" lang="en-US" sz="2000" b="1" i="0" u="none" strike="noStrike" cap="none" normalizeH="0" dirty="0" smtClean="0">
                  <a:ln>
                    <a:noFill/>
                  </a:ln>
                  <a:solidFill>
                    <a:schemeClr val="tx1"/>
                  </a:solidFill>
                  <a:effectLst/>
                  <a:latin typeface="Arial" charset="0"/>
                </a:rPr>
                <a:t> bits)</a:t>
              </a:r>
              <a:endParaRPr kumimoji="0" lang="en-US" sz="2400" b="1"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5257800" y="3733800"/>
              <a:ext cx="2819400" cy="762000"/>
            </a:xfrm>
            <a:prstGeom prst="rect">
              <a:avLst/>
            </a:prstGeom>
            <a:solidFill>
              <a:srgbClr val="00B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charset="0"/>
                </a:rPr>
                <a:t>Host address </a:t>
              </a:r>
            </a:p>
            <a:p>
              <a:pPr marL="0" marR="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rPr>
                <a:t>(64 bits)</a:t>
              </a:r>
              <a:endParaRPr kumimoji="0" lang="en-US" sz="2400" b="1" i="0" u="none" strike="noStrike" cap="none" normalizeH="0" baseline="0" dirty="0" smtClean="0">
                <a:ln>
                  <a:noFill/>
                </a:ln>
                <a:solidFill>
                  <a:schemeClr val="tx1"/>
                </a:solidFill>
                <a:effectLst/>
                <a:latin typeface="Arial" charset="0"/>
              </a:endParaRPr>
            </a:p>
          </p:txBody>
        </p:sp>
        <p:sp>
          <p:nvSpPr>
            <p:cNvPr id="8" name="Right Brace 7"/>
            <p:cNvSpPr/>
            <p:nvPr/>
          </p:nvSpPr>
          <p:spPr bwMode="auto">
            <a:xfrm rot="16200000">
              <a:off x="1562100" y="4076700"/>
              <a:ext cx="533400" cy="1676400"/>
            </a:xfrm>
            <a:prstGeom prst="righ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charset="0"/>
              </a:endParaRPr>
            </a:p>
          </p:txBody>
        </p:sp>
        <p:sp>
          <p:nvSpPr>
            <p:cNvPr id="9" name="Right Brace 8"/>
            <p:cNvSpPr/>
            <p:nvPr/>
          </p:nvSpPr>
          <p:spPr bwMode="auto">
            <a:xfrm rot="16200000">
              <a:off x="5638800" y="2743200"/>
              <a:ext cx="533400" cy="4495800"/>
            </a:xfrm>
            <a:prstGeom prst="righ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charset="0"/>
              </a:endParaRPr>
            </a:p>
          </p:txBody>
        </p:sp>
        <p:sp>
          <p:nvSpPr>
            <p:cNvPr id="10" name="TextBox 9"/>
            <p:cNvSpPr txBox="1"/>
            <p:nvPr/>
          </p:nvSpPr>
          <p:spPr>
            <a:xfrm>
              <a:off x="228600" y="5257800"/>
              <a:ext cx="3048000" cy="646331"/>
            </a:xfrm>
            <a:prstGeom prst="rect">
              <a:avLst/>
            </a:prstGeom>
            <a:noFill/>
          </p:spPr>
          <p:txBody>
            <a:bodyPr wrap="square" rtlCol="0">
              <a:spAutoFit/>
            </a:bodyPr>
            <a:lstStyle/>
            <a:p>
              <a:r>
                <a:rPr lang="en-US" dirty="0" smtClean="0"/>
                <a:t>Authorities control 48 bits, pieces of which go to ISPs</a:t>
              </a:r>
              <a:endParaRPr lang="en-US" dirty="0"/>
            </a:p>
          </p:txBody>
        </p:sp>
        <p:sp>
          <p:nvSpPr>
            <p:cNvPr id="11" name="TextBox 10"/>
            <p:cNvSpPr txBox="1"/>
            <p:nvPr/>
          </p:nvSpPr>
          <p:spPr>
            <a:xfrm>
              <a:off x="3733800" y="5257800"/>
              <a:ext cx="4114800" cy="923330"/>
            </a:xfrm>
            <a:prstGeom prst="rect">
              <a:avLst/>
            </a:prstGeom>
            <a:noFill/>
          </p:spPr>
          <p:txBody>
            <a:bodyPr wrap="square" rtlCol="0">
              <a:spAutoFit/>
            </a:bodyPr>
            <a:lstStyle/>
            <a:p>
              <a:r>
                <a:rPr lang="en-US" dirty="0" smtClean="0"/>
                <a:t>Customer organization gets 80 bits, divided into subnet IDs and host addresses</a:t>
              </a:r>
              <a:endParaRPr lang="en-US" dirty="0"/>
            </a:p>
          </p:txBody>
        </p:sp>
      </p:grpSp>
      <p:sp>
        <p:nvSpPr>
          <p:cNvPr id="13" name="TextBox 12"/>
          <p:cNvSpPr txBox="1"/>
          <p:nvPr/>
        </p:nvSpPr>
        <p:spPr>
          <a:xfrm>
            <a:off x="533400" y="5181600"/>
            <a:ext cx="7543800" cy="1036887"/>
          </a:xfrm>
          <a:prstGeom prst="rect">
            <a:avLst/>
          </a:prstGeom>
          <a:noFill/>
        </p:spPr>
        <p:txBody>
          <a:bodyPr wrap="square" rtlCol="0">
            <a:spAutoFit/>
          </a:bodyPr>
          <a:lstStyle/>
          <a:p>
            <a:pPr>
              <a:lnSpc>
                <a:spcPct val="85000"/>
              </a:lnSpc>
            </a:pPr>
            <a:r>
              <a:rPr lang="en-US" sz="2400" b="1" dirty="0" smtClean="0"/>
              <a:t>Notice that the customer use is also a bit inflexible:  16 bits identify the sites, 64 bits identify the host within the subnet, and </a:t>
            </a:r>
            <a:r>
              <a:rPr lang="en-US" sz="2400" b="1" i="1" dirty="0" smtClean="0"/>
              <a:t>no</a:t>
            </a:r>
            <a:r>
              <a:rPr lang="en-US" sz="2400" b="1" dirty="0" smtClean="0"/>
              <a:t> shifting the bits around!  </a:t>
            </a:r>
            <a:endParaRPr lang="en-US" sz="2400" b="1"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7054" y="228600"/>
            <a:ext cx="8375946" cy="1107996"/>
          </a:xfrm>
        </p:spPr>
        <p:txBody>
          <a:bodyPr/>
          <a:lstStyle/>
          <a:p>
            <a:r>
              <a:rPr lang="en-US" dirty="0" smtClean="0"/>
              <a:t>Everyone Gets A /48 Network</a:t>
            </a:r>
            <a:br>
              <a:rPr lang="en-US" dirty="0" smtClean="0"/>
            </a:br>
            <a:r>
              <a:rPr sz="3200" smtClean="0">
                <a:solidFill>
                  <a:schemeClr val="tx2"/>
                </a:solidFill>
              </a:rPr>
              <a:t>(</a:t>
            </a:r>
            <a:r>
              <a:rPr sz="3200" i="1" smtClean="0">
                <a:solidFill>
                  <a:schemeClr val="tx2"/>
                </a:solidFill>
              </a:rPr>
              <a:t>almost</a:t>
            </a:r>
            <a:r>
              <a:rPr sz="3200" smtClean="0">
                <a:solidFill>
                  <a:schemeClr val="tx2"/>
                </a:solidFill>
              </a:rPr>
              <a:t> everybody)</a:t>
            </a:r>
            <a:endParaRPr lang="en-US" dirty="0">
              <a:solidFill>
                <a:schemeClr val="tx2"/>
              </a:solidFill>
            </a:endParaRPr>
          </a:p>
        </p:txBody>
      </p:sp>
      <p:sp>
        <p:nvSpPr>
          <p:cNvPr id="4" name="Content Placeholder 3"/>
          <p:cNvSpPr>
            <a:spLocks noGrp="1"/>
          </p:cNvSpPr>
          <p:nvPr>
            <p:ph idx="1"/>
          </p:nvPr>
        </p:nvSpPr>
        <p:spPr>
          <a:xfrm>
            <a:off x="381000" y="1412875"/>
            <a:ext cx="8382000" cy="5176802"/>
          </a:xfrm>
        </p:spPr>
        <p:txBody>
          <a:bodyPr/>
          <a:lstStyle/>
          <a:p>
            <a:r>
              <a:rPr lang="en-US" sz="2800" i="1" dirty="0" smtClean="0"/>
              <a:t>Everybody</a:t>
            </a:r>
            <a:r>
              <a:rPr lang="en-US" sz="2800" dirty="0" smtClean="0"/>
              <a:t>? Both Exxon-Mobil Corporation </a:t>
            </a:r>
            <a:r>
              <a:rPr lang="en-US" sz="2800" i="1" dirty="0" smtClean="0"/>
              <a:t>and</a:t>
            </a:r>
            <a:r>
              <a:rPr lang="en-US" sz="2800" dirty="0" smtClean="0"/>
              <a:t>  Wally's Exxon station on Maple Avenue?</a:t>
            </a:r>
          </a:p>
          <a:p>
            <a:r>
              <a:rPr lang="en-US" sz="2800" dirty="0" smtClean="0"/>
              <a:t>Each organization gets</a:t>
            </a:r>
          </a:p>
          <a:p>
            <a:pPr lvl="1"/>
            <a:r>
              <a:rPr lang="en-US" sz="2400" dirty="0" smtClean="0"/>
              <a:t>65,536 sites (16 bits)</a:t>
            </a:r>
          </a:p>
          <a:p>
            <a:pPr lvl="1"/>
            <a:r>
              <a:rPr lang="en-US" sz="2400" dirty="0" smtClean="0"/>
              <a:t>18 quintillion (18,000,000,000,000,000,000) hosts per site (64 bits)</a:t>
            </a:r>
          </a:p>
          <a:p>
            <a:r>
              <a:rPr lang="en-US" sz="2800" dirty="0" smtClean="0"/>
              <a:t>IPv6 supports enough bits to allow for </a:t>
            </a:r>
            <a:r>
              <a:rPr lang="en-US" sz="2800" b="1" dirty="0" smtClean="0"/>
              <a:t>137 billion</a:t>
            </a:r>
            <a:r>
              <a:rPr lang="en-US" sz="2800" dirty="0" smtClean="0"/>
              <a:t> organizations (and can grow to 250 trillion)</a:t>
            </a:r>
          </a:p>
          <a:p>
            <a:r>
              <a:rPr lang="en-US" sz="2800" dirty="0" smtClean="0"/>
              <a:t>Small orgs can opt for just one subnet (18 quintillion addresses)</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Reviewing…</a:t>
            </a:r>
            <a:endParaRPr lang="en-US" dirty="0"/>
          </a:p>
        </p:txBody>
      </p:sp>
      <p:sp>
        <p:nvSpPr>
          <p:cNvPr id="7" name="Rectangle 6"/>
          <p:cNvSpPr/>
          <p:nvPr/>
        </p:nvSpPr>
        <p:spPr>
          <a:xfrm>
            <a:off x="609600" y="990600"/>
            <a:ext cx="7239000" cy="830997"/>
          </a:xfrm>
          <a:prstGeom prst="rect">
            <a:avLst/>
          </a:prstGeom>
        </p:spPr>
        <p:txBody>
          <a:bodyPr wrap="square">
            <a:spAutoFit/>
          </a:bodyPr>
          <a:lstStyle/>
          <a:p>
            <a:r>
              <a:rPr lang="en-US" sz="2400" dirty="0" smtClean="0"/>
              <a:t>So far, we've seen that at least at present, IPv6 addresses have lots of bits so that they can keep routing simple</a:t>
            </a:r>
          </a:p>
        </p:txBody>
      </p:sp>
      <p:grpSp>
        <p:nvGrpSpPr>
          <p:cNvPr id="3" name="Group 11"/>
          <p:cNvGrpSpPr/>
          <p:nvPr/>
        </p:nvGrpSpPr>
        <p:grpSpPr>
          <a:xfrm>
            <a:off x="685800" y="2286000"/>
            <a:ext cx="7315200" cy="762000"/>
            <a:chOff x="762000" y="3733800"/>
            <a:chExt cx="7315200" cy="762000"/>
          </a:xfrm>
        </p:grpSpPr>
        <p:sp>
          <p:nvSpPr>
            <p:cNvPr id="4" name="Rectangle 3"/>
            <p:cNvSpPr/>
            <p:nvPr/>
          </p:nvSpPr>
          <p:spPr bwMode="auto">
            <a:xfrm>
              <a:off x="762000" y="3733800"/>
              <a:ext cx="2438400" cy="762000"/>
            </a:xfrm>
            <a:prstGeom prst="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sz="2400" b="1" dirty="0" smtClean="0">
                  <a:latin typeface="Arial" charset="0"/>
                </a:rPr>
                <a:t>IANA, RIRs, ISPs</a:t>
              </a:r>
              <a:endParaRPr kumimoji="0" lang="en-US" sz="2400" b="1" i="0" u="none" strike="noStrike" cap="none" normalizeH="0" baseline="0" dirty="0" smtClean="0">
                <a:ln>
                  <a:noFill/>
                </a:ln>
                <a:solidFill>
                  <a:schemeClr val="tx1"/>
                </a:solidFill>
                <a:effectLst/>
                <a:latin typeface="Arial" charset="0"/>
              </a:endParaRPr>
            </a:p>
          </p:txBody>
        </p:sp>
        <p:sp>
          <p:nvSpPr>
            <p:cNvPr id="5" name="Rectangle 4"/>
            <p:cNvSpPr/>
            <p:nvPr/>
          </p:nvSpPr>
          <p:spPr bwMode="auto">
            <a:xfrm>
              <a:off x="3581400" y="3733800"/>
              <a:ext cx="1524000" cy="762000"/>
            </a:xfrm>
            <a:prstGeom prst="rect">
              <a:avLst/>
            </a:prstGeom>
            <a:solidFill>
              <a:schemeClr val="bg1">
                <a:lumMod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charset="0"/>
                </a:rPr>
                <a:t>Subnet </a:t>
              </a:r>
              <a:r>
                <a:rPr kumimoji="0" lang="en-US" sz="2000" b="1" i="0" u="none" strike="noStrike" cap="none" normalizeH="0" baseline="0" dirty="0" smtClean="0">
                  <a:ln>
                    <a:noFill/>
                  </a:ln>
                  <a:solidFill>
                    <a:schemeClr val="tx1"/>
                  </a:solidFill>
                  <a:effectLst/>
                  <a:latin typeface="Arial" charset="0"/>
                </a:rPr>
                <a:t>ID (16</a:t>
              </a:r>
              <a:r>
                <a:rPr kumimoji="0" lang="en-US" sz="2000" b="1" i="0" u="none" strike="noStrike" cap="none" normalizeH="0" dirty="0" smtClean="0">
                  <a:ln>
                    <a:noFill/>
                  </a:ln>
                  <a:solidFill>
                    <a:schemeClr val="tx1"/>
                  </a:solidFill>
                  <a:effectLst/>
                  <a:latin typeface="Arial" charset="0"/>
                </a:rPr>
                <a:t> bits)</a:t>
              </a:r>
              <a:endParaRPr kumimoji="0" lang="en-US" sz="2400" b="1" i="0" u="none" strike="noStrike" cap="none" normalizeH="0" baseline="0" dirty="0" smtClean="0">
                <a:ln>
                  <a:noFill/>
                </a:ln>
                <a:solidFill>
                  <a:schemeClr val="tx1"/>
                </a:solidFill>
                <a:effectLst/>
                <a:latin typeface="Arial" charset="0"/>
              </a:endParaRPr>
            </a:p>
          </p:txBody>
        </p:sp>
        <p:sp>
          <p:nvSpPr>
            <p:cNvPr id="6" name="Rectangle 5"/>
            <p:cNvSpPr/>
            <p:nvPr/>
          </p:nvSpPr>
          <p:spPr bwMode="auto">
            <a:xfrm>
              <a:off x="5257800" y="3733800"/>
              <a:ext cx="2819400" cy="762000"/>
            </a:xfrm>
            <a:prstGeom prst="rect">
              <a:avLst/>
            </a:prstGeom>
            <a:solidFill>
              <a:srgbClr val="00B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charset="0"/>
                </a:rPr>
                <a:t>Host address </a:t>
              </a:r>
            </a:p>
            <a:p>
              <a:pPr marL="0" marR="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rPr>
                <a:t>(64 bits)</a:t>
              </a:r>
              <a:endParaRPr kumimoji="0" lang="en-US" sz="2400" b="1" i="0" u="none" strike="noStrike" cap="none" normalizeH="0" baseline="0" dirty="0" smtClean="0">
                <a:ln>
                  <a:noFill/>
                </a:ln>
                <a:solidFill>
                  <a:schemeClr val="tx1"/>
                </a:solidFill>
                <a:effectLst/>
                <a:latin typeface="Arial" charset="0"/>
              </a:endParaRPr>
            </a:p>
          </p:txBody>
        </p:sp>
      </p:grpSp>
      <p:sp>
        <p:nvSpPr>
          <p:cNvPr id="13" name="TextBox 12"/>
          <p:cNvSpPr txBox="1"/>
          <p:nvPr/>
        </p:nvSpPr>
        <p:spPr>
          <a:xfrm>
            <a:off x="609600" y="3429000"/>
            <a:ext cx="7924800" cy="2677656"/>
          </a:xfrm>
          <a:prstGeom prst="rect">
            <a:avLst/>
          </a:prstGeom>
          <a:noFill/>
        </p:spPr>
        <p:txBody>
          <a:bodyPr wrap="square" rtlCol="0">
            <a:spAutoFit/>
          </a:bodyPr>
          <a:lstStyle/>
          <a:p>
            <a:pPr>
              <a:buFont typeface="Arial" pitchFamily="34" charset="0"/>
              <a:buChar char="•"/>
            </a:pPr>
            <a:r>
              <a:rPr lang="en-US" sz="2400" dirty="0" smtClean="0"/>
              <a:t>When you get a block of IP addresses from your ISP, your ISP either fixes the leftmost 48 bits (normally) or leftmost 64 bits (if you're a small outfit)</a:t>
            </a:r>
          </a:p>
          <a:p>
            <a:pPr>
              <a:buFont typeface="Arial" pitchFamily="34" charset="0"/>
              <a:buChar char="•"/>
            </a:pPr>
            <a:r>
              <a:rPr lang="en-US" sz="2400" dirty="0" smtClean="0"/>
              <a:t>If you have 80 bits to play with, you must identify your subnets with 16 bits</a:t>
            </a:r>
          </a:p>
          <a:p>
            <a:pPr>
              <a:buFont typeface="Arial" pitchFamily="34" charset="0"/>
              <a:buChar char="•"/>
            </a:pPr>
            <a:r>
              <a:rPr lang="en-US" sz="2400" dirty="0" smtClean="0"/>
              <a:t>The last 64 bits always identifies a host in a subnet; only 64 bits from your ISP = only one subnet</a:t>
            </a:r>
            <a:endParaRPr lang="en-US" sz="2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 </a:t>
            </a:r>
            <a:endParaRPr lang="en-US" dirty="0"/>
          </a:p>
        </p:txBody>
      </p:sp>
      <p:sp>
        <p:nvSpPr>
          <p:cNvPr id="4" name="Subtitle 3"/>
          <p:cNvSpPr>
            <a:spLocks noGrp="1"/>
          </p:cNvSpPr>
          <p:nvPr>
            <p:ph type="subTitle" idx="1"/>
          </p:nvPr>
        </p:nvSpPr>
        <p:spPr>
          <a:xfrm>
            <a:off x="762001" y="5341785"/>
            <a:ext cx="7525664" cy="461665"/>
          </a:xfrm>
        </p:spPr>
        <p:txBody>
          <a:bodyPr/>
          <a:lstStyle/>
          <a:p>
            <a:pPr algn="l"/>
            <a:r>
              <a:rPr lang="en-US" sz="4400" dirty="0" smtClean="0">
                <a:solidFill>
                  <a:schemeClr val="tx2"/>
                </a:solidFill>
              </a:rPr>
              <a:t>IPv6 Address Types… and a multitude of addresses</a:t>
            </a:r>
            <a:endParaRPr lang="en-US" sz="4400" dirty="0">
              <a:solidFill>
                <a:schemeClr val="tx2"/>
              </a:solidFill>
            </a:endParaRP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Paradigm Shifter: Multiple IPs</a:t>
            </a:r>
            <a:endParaRPr lang="en-US" dirty="0"/>
          </a:p>
        </p:txBody>
      </p:sp>
      <p:sp>
        <p:nvSpPr>
          <p:cNvPr id="3" name="Content Placeholder 2"/>
          <p:cNvSpPr>
            <a:spLocks noGrp="1"/>
          </p:cNvSpPr>
          <p:nvPr>
            <p:ph idx="1"/>
          </p:nvPr>
        </p:nvSpPr>
        <p:spPr>
          <a:xfrm>
            <a:off x="381000" y="1412875"/>
            <a:ext cx="8382000" cy="2314480"/>
          </a:xfrm>
        </p:spPr>
        <p:txBody>
          <a:bodyPr/>
          <a:lstStyle/>
          <a:p>
            <a:r>
              <a:rPr lang="en-US" dirty="0" smtClean="0"/>
              <a:t>In IPv4, one NIC having multiple IP addresses is unusual</a:t>
            </a:r>
          </a:p>
          <a:p>
            <a:r>
              <a:rPr lang="en-US" dirty="0" smtClean="0"/>
              <a:t>Not true in IPv6 – it's the norm, as you'll see, and sometimes you'll even have multiple routable addresses on the same NIC!</a:t>
            </a: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 Picture on IPv6 addresses</a:t>
            </a:r>
            <a:endParaRPr lang="en-US" dirty="0"/>
          </a:p>
        </p:txBody>
      </p:sp>
      <p:sp>
        <p:nvSpPr>
          <p:cNvPr id="3" name="Content Placeholder 2"/>
          <p:cNvSpPr>
            <a:spLocks noGrp="1"/>
          </p:cNvSpPr>
          <p:nvPr>
            <p:ph idx="1"/>
          </p:nvPr>
        </p:nvSpPr>
        <p:spPr>
          <a:xfrm>
            <a:off x="381000" y="1412875"/>
            <a:ext cx="8382000" cy="4573560"/>
          </a:xfrm>
        </p:spPr>
        <p:txBody>
          <a:bodyPr/>
          <a:lstStyle/>
          <a:p>
            <a:r>
              <a:rPr lang="en-US" sz="3600" dirty="0" smtClean="0"/>
              <a:t>One way to think about IPv6 addresses is that they (basically) get their 128 bits in two pieces:</a:t>
            </a:r>
          </a:p>
          <a:p>
            <a:pPr lvl="1"/>
            <a:r>
              <a:rPr lang="en-US" sz="3200" dirty="0" smtClean="0"/>
              <a:t>the top 64 bits tell you what kind of address it is</a:t>
            </a:r>
          </a:p>
          <a:p>
            <a:pPr lvl="1"/>
            <a:r>
              <a:rPr lang="en-US" sz="3200" dirty="0" smtClean="0"/>
              <a:t>the bottom 64 identify the system within a network</a:t>
            </a:r>
          </a:p>
          <a:p>
            <a:r>
              <a:rPr lang="en-US" sz="3600" dirty="0" smtClean="0"/>
              <a:t>There are exceptions, but that's basically how it works</a:t>
            </a:r>
            <a:endParaRPr lang="en-US" sz="36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Three Types of IPv6 Addresses</a:t>
            </a:r>
            <a:endParaRPr lang="en-US" dirty="0"/>
          </a:p>
        </p:txBody>
      </p:sp>
      <p:sp>
        <p:nvSpPr>
          <p:cNvPr id="3" name="Content Placeholder 2"/>
          <p:cNvSpPr>
            <a:spLocks noGrp="1"/>
          </p:cNvSpPr>
          <p:nvPr>
            <p:ph idx="1"/>
          </p:nvPr>
        </p:nvSpPr>
        <p:spPr>
          <a:xfrm>
            <a:off x="381000" y="1143000"/>
            <a:ext cx="8382000" cy="5072158"/>
          </a:xfrm>
        </p:spPr>
        <p:txBody>
          <a:bodyPr/>
          <a:lstStyle/>
          <a:p>
            <a:r>
              <a:rPr lang="en-US" dirty="0" smtClean="0">
                <a:solidFill>
                  <a:schemeClr val="tx2"/>
                </a:solidFill>
              </a:rPr>
              <a:t>Unicast</a:t>
            </a:r>
            <a:r>
              <a:rPr lang="en-US" dirty="0" smtClean="0"/>
              <a:t>: like a host address; addresses aimed at a single interface on a single machine; a "one to one" connection</a:t>
            </a:r>
          </a:p>
          <a:p>
            <a:r>
              <a:rPr lang="en-US" dirty="0" smtClean="0">
                <a:solidFill>
                  <a:schemeClr val="tx2"/>
                </a:solidFill>
              </a:rPr>
              <a:t>Multicast</a:t>
            </a:r>
            <a:r>
              <a:rPr lang="en-US" dirty="0" smtClean="0"/>
              <a:t>:  like multicast in IPv4, a message aimed at multiple interfaces; unlike IPv4, however, IPv6 uses multicasts to accomplish whatever broadcasts do in IPv4; a "one to many" connection</a:t>
            </a:r>
          </a:p>
          <a:p>
            <a:r>
              <a:rPr lang="en-US" dirty="0" err="1" smtClean="0">
                <a:solidFill>
                  <a:schemeClr val="tx2"/>
                </a:solidFill>
              </a:rPr>
              <a:t>Anycast</a:t>
            </a:r>
            <a:r>
              <a:rPr lang="en-US" dirty="0" smtClean="0"/>
              <a:t>:  used to find routers and IPTV mostly (time doesn't allow me to cover these) a "one to any of a group of systems" connection</a:t>
            </a:r>
            <a:endParaRPr lang="en-US"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Four Types of </a:t>
            </a:r>
            <a:r>
              <a:rPr i="1" smtClean="0"/>
              <a:t>Unicast</a:t>
            </a:r>
            <a:r>
              <a:rPr smtClean="0"/>
              <a:t> Addresses</a:t>
            </a:r>
            <a:endParaRPr lang="en-US" dirty="0"/>
          </a:p>
        </p:txBody>
      </p:sp>
      <p:sp>
        <p:nvSpPr>
          <p:cNvPr id="3" name="Content Placeholder 2"/>
          <p:cNvSpPr>
            <a:spLocks noGrp="1"/>
          </p:cNvSpPr>
          <p:nvPr>
            <p:ph idx="1"/>
          </p:nvPr>
        </p:nvSpPr>
        <p:spPr>
          <a:xfrm>
            <a:off x="381000" y="1412875"/>
            <a:ext cx="8382000" cy="4825937"/>
          </a:xfrm>
        </p:spPr>
        <p:txBody>
          <a:bodyPr/>
          <a:lstStyle/>
          <a:p>
            <a:r>
              <a:rPr lang="en-US" dirty="0" smtClean="0"/>
              <a:t>Global unicast: routable across the Internet</a:t>
            </a:r>
          </a:p>
          <a:p>
            <a:r>
              <a:rPr lang="en-US" dirty="0" smtClean="0"/>
              <a:t>Link-local unicast: like APIPA, only useful in a </a:t>
            </a:r>
            <a:r>
              <a:rPr lang="en-US" strike="sngStrike" dirty="0" smtClean="0"/>
              <a:t>subnet</a:t>
            </a:r>
            <a:r>
              <a:rPr lang="en-US" dirty="0" smtClean="0"/>
              <a:t> link</a:t>
            </a:r>
          </a:p>
          <a:p>
            <a:r>
              <a:rPr lang="en-US" dirty="0" smtClean="0"/>
              <a:t>Site-local unicast: can be routed within a physical location within your organization but not across the Internet or to other physical locations in your organization</a:t>
            </a:r>
          </a:p>
          <a:p>
            <a:r>
              <a:rPr lang="en-US" dirty="0" smtClean="0"/>
              <a:t>Unique local unicast, like a private (10.x.x.x or 192.168.x.x address</a:t>
            </a:r>
          </a:p>
          <a:p>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of the Talk</a:t>
            </a:r>
            <a:endParaRPr lang="en-US" dirty="0"/>
          </a:p>
        </p:txBody>
      </p:sp>
      <p:sp>
        <p:nvSpPr>
          <p:cNvPr id="3" name="Content Placeholder 2"/>
          <p:cNvSpPr>
            <a:spLocks noGrp="1"/>
          </p:cNvSpPr>
          <p:nvPr>
            <p:ph idx="1"/>
          </p:nvPr>
        </p:nvSpPr>
        <p:spPr>
          <a:xfrm>
            <a:off x="381000" y="1412875"/>
            <a:ext cx="8382000" cy="3397853"/>
          </a:xfrm>
        </p:spPr>
        <p:txBody>
          <a:bodyPr/>
          <a:lstStyle/>
          <a:p>
            <a:r>
              <a:rPr lang="en-US" dirty="0" smtClean="0"/>
              <a:t>Understand why you should give a hoot about IPv6 in the first place</a:t>
            </a:r>
          </a:p>
          <a:p>
            <a:r>
              <a:rPr lang="en-US" dirty="0" smtClean="0"/>
              <a:t>Be able to understand how some very basic IPv4 concepts change in IPv6</a:t>
            </a:r>
          </a:p>
          <a:p>
            <a:r>
              <a:rPr lang="en-US" dirty="0" smtClean="0"/>
              <a:t>Understand enough about IPv6 to be able to decipher the new stuff in IPCONFIG</a:t>
            </a:r>
          </a:p>
          <a:p>
            <a:r>
              <a:rPr lang="en-US" dirty="0" smtClean="0"/>
              <a:t>Believe me, that'll all take 75 minutes!</a:t>
            </a:r>
            <a:endParaRPr lang="en-US"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0" y="6172200"/>
            <a:ext cx="91440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itle 3"/>
          <p:cNvSpPr>
            <a:spLocks noGrp="1"/>
          </p:cNvSpPr>
          <p:nvPr>
            <p:ph type="title"/>
          </p:nvPr>
        </p:nvSpPr>
        <p:spPr/>
        <p:txBody>
          <a:bodyPr/>
          <a:lstStyle/>
          <a:p>
            <a:r>
              <a:rPr smtClean="0"/>
              <a:t>Address Types and Subtypes</a:t>
            </a:r>
            <a:endParaRPr lang="en-US" dirty="0"/>
          </a:p>
        </p:txBody>
      </p:sp>
      <p:sp>
        <p:nvSpPr>
          <p:cNvPr id="5" name="TextBox 4"/>
          <p:cNvSpPr txBox="1"/>
          <p:nvPr/>
        </p:nvSpPr>
        <p:spPr>
          <a:xfrm>
            <a:off x="228600" y="1524000"/>
            <a:ext cx="2743200" cy="1077218"/>
          </a:xfrm>
          <a:prstGeom prst="rect">
            <a:avLst/>
          </a:prstGeom>
          <a:solidFill>
            <a:schemeClr val="accent2"/>
          </a:solidFill>
          <a:ln>
            <a:solidFill>
              <a:schemeClr val="accent2"/>
            </a:solidFill>
          </a:ln>
        </p:spPr>
        <p:txBody>
          <a:bodyPr wrap="square" rtlCol="0">
            <a:spAutoFit/>
          </a:bodyPr>
          <a:lstStyle/>
          <a:p>
            <a:r>
              <a:rPr lang="en-US" sz="3200" b="1" dirty="0" smtClean="0"/>
              <a:t>Unicast Addresses</a:t>
            </a:r>
            <a:endParaRPr lang="en-US" sz="3200" b="1" dirty="0"/>
          </a:p>
        </p:txBody>
      </p:sp>
      <p:sp>
        <p:nvSpPr>
          <p:cNvPr id="6" name="TextBox 5"/>
          <p:cNvSpPr txBox="1"/>
          <p:nvPr/>
        </p:nvSpPr>
        <p:spPr>
          <a:xfrm>
            <a:off x="4191000" y="4724400"/>
            <a:ext cx="4495800" cy="954107"/>
          </a:xfrm>
          <a:prstGeom prst="rect">
            <a:avLst/>
          </a:prstGeom>
          <a:solidFill>
            <a:schemeClr val="tx2"/>
          </a:solidFill>
          <a:ln>
            <a:solidFill>
              <a:schemeClr val="tx2"/>
            </a:solidFill>
          </a:ln>
        </p:spPr>
        <p:txBody>
          <a:bodyPr wrap="square" rtlCol="0">
            <a:spAutoFit/>
          </a:bodyPr>
          <a:lstStyle/>
          <a:p>
            <a:r>
              <a:rPr lang="en-US" sz="2800" b="1" dirty="0" smtClean="0"/>
              <a:t>transient multicast addresses</a:t>
            </a:r>
            <a:endParaRPr lang="en-US" sz="2800" b="1" dirty="0"/>
          </a:p>
        </p:txBody>
      </p:sp>
      <p:sp>
        <p:nvSpPr>
          <p:cNvPr id="7" name="TextBox 6"/>
          <p:cNvSpPr txBox="1"/>
          <p:nvPr/>
        </p:nvSpPr>
        <p:spPr>
          <a:xfrm>
            <a:off x="228600" y="5257800"/>
            <a:ext cx="2819400" cy="1077218"/>
          </a:xfrm>
          <a:prstGeom prst="rect">
            <a:avLst/>
          </a:prstGeom>
          <a:solidFill>
            <a:schemeClr val="accent1"/>
          </a:solidFill>
        </p:spPr>
        <p:txBody>
          <a:bodyPr wrap="square" rtlCol="0">
            <a:spAutoFit/>
          </a:bodyPr>
          <a:lstStyle/>
          <a:p>
            <a:r>
              <a:rPr lang="en-US" sz="3200" b="1" dirty="0" err="1" smtClean="0"/>
              <a:t>Anycast</a:t>
            </a:r>
            <a:r>
              <a:rPr lang="en-US" sz="3200" b="1" dirty="0" smtClean="0"/>
              <a:t> Addresses</a:t>
            </a:r>
            <a:endParaRPr lang="en-US" sz="3200" b="1" dirty="0"/>
          </a:p>
        </p:txBody>
      </p:sp>
      <p:sp>
        <p:nvSpPr>
          <p:cNvPr id="8" name="TextBox 7"/>
          <p:cNvSpPr txBox="1"/>
          <p:nvPr/>
        </p:nvSpPr>
        <p:spPr>
          <a:xfrm>
            <a:off x="4191000" y="838200"/>
            <a:ext cx="4419600" cy="584775"/>
          </a:xfrm>
          <a:prstGeom prst="rect">
            <a:avLst/>
          </a:prstGeom>
          <a:solidFill>
            <a:schemeClr val="accent2"/>
          </a:solidFill>
          <a:ln>
            <a:solidFill>
              <a:schemeClr val="accent2"/>
            </a:solidFill>
          </a:ln>
        </p:spPr>
        <p:txBody>
          <a:bodyPr wrap="square" rtlCol="0">
            <a:spAutoFit/>
          </a:bodyPr>
          <a:lstStyle/>
          <a:p>
            <a:r>
              <a:rPr lang="en-US" sz="3200" b="1" dirty="0" smtClean="0"/>
              <a:t>global unicast</a:t>
            </a:r>
            <a:endParaRPr lang="en-US" sz="3200" b="1" dirty="0"/>
          </a:p>
        </p:txBody>
      </p:sp>
      <p:sp>
        <p:nvSpPr>
          <p:cNvPr id="11" name="TextBox 10"/>
          <p:cNvSpPr txBox="1"/>
          <p:nvPr/>
        </p:nvSpPr>
        <p:spPr>
          <a:xfrm>
            <a:off x="4191000" y="1524000"/>
            <a:ext cx="4419600" cy="584775"/>
          </a:xfrm>
          <a:prstGeom prst="rect">
            <a:avLst/>
          </a:prstGeom>
          <a:solidFill>
            <a:schemeClr val="accent2"/>
          </a:solidFill>
          <a:ln>
            <a:solidFill>
              <a:schemeClr val="accent2"/>
            </a:solidFill>
          </a:ln>
        </p:spPr>
        <p:txBody>
          <a:bodyPr wrap="square" rtlCol="0">
            <a:spAutoFit/>
          </a:bodyPr>
          <a:lstStyle/>
          <a:p>
            <a:r>
              <a:rPr lang="en-US" sz="3200" b="1" dirty="0" smtClean="0"/>
              <a:t>link-local unicast</a:t>
            </a:r>
            <a:endParaRPr lang="en-US" sz="3200" b="1" dirty="0"/>
          </a:p>
        </p:txBody>
      </p:sp>
      <p:sp>
        <p:nvSpPr>
          <p:cNvPr id="12" name="TextBox 11"/>
          <p:cNvSpPr txBox="1"/>
          <p:nvPr/>
        </p:nvSpPr>
        <p:spPr>
          <a:xfrm>
            <a:off x="4191000" y="2209800"/>
            <a:ext cx="4419600" cy="584775"/>
          </a:xfrm>
          <a:prstGeom prst="rect">
            <a:avLst/>
          </a:prstGeom>
          <a:solidFill>
            <a:schemeClr val="accent2"/>
          </a:solidFill>
          <a:ln>
            <a:solidFill>
              <a:schemeClr val="accent2"/>
            </a:solidFill>
          </a:ln>
        </p:spPr>
        <p:txBody>
          <a:bodyPr wrap="square" rtlCol="0">
            <a:spAutoFit/>
          </a:bodyPr>
          <a:lstStyle/>
          <a:p>
            <a:r>
              <a:rPr lang="en-US" sz="3200" b="1" dirty="0" smtClean="0"/>
              <a:t>site-local unicast</a:t>
            </a:r>
            <a:endParaRPr lang="en-US" sz="3200" b="1" dirty="0"/>
          </a:p>
        </p:txBody>
      </p:sp>
      <p:sp>
        <p:nvSpPr>
          <p:cNvPr id="13" name="TextBox 12"/>
          <p:cNvSpPr txBox="1"/>
          <p:nvPr/>
        </p:nvSpPr>
        <p:spPr>
          <a:xfrm>
            <a:off x="4191000" y="2895600"/>
            <a:ext cx="4419600" cy="584775"/>
          </a:xfrm>
          <a:prstGeom prst="rect">
            <a:avLst/>
          </a:prstGeom>
          <a:solidFill>
            <a:schemeClr val="accent2"/>
          </a:solidFill>
          <a:ln>
            <a:solidFill>
              <a:schemeClr val="accent2"/>
            </a:solidFill>
          </a:ln>
        </p:spPr>
        <p:txBody>
          <a:bodyPr wrap="square" rtlCol="0">
            <a:spAutoFit/>
          </a:bodyPr>
          <a:lstStyle/>
          <a:p>
            <a:r>
              <a:rPr lang="en-US" sz="3200" b="1" dirty="0" smtClean="0"/>
              <a:t>unique local unicast</a:t>
            </a:r>
            <a:endParaRPr lang="en-US" sz="3200" b="1" dirty="0"/>
          </a:p>
        </p:txBody>
      </p:sp>
      <p:sp>
        <p:nvSpPr>
          <p:cNvPr id="14" name="TextBox 13"/>
          <p:cNvSpPr txBox="1"/>
          <p:nvPr/>
        </p:nvSpPr>
        <p:spPr>
          <a:xfrm>
            <a:off x="4191000" y="3581400"/>
            <a:ext cx="4495800" cy="954107"/>
          </a:xfrm>
          <a:prstGeom prst="rect">
            <a:avLst/>
          </a:prstGeom>
          <a:solidFill>
            <a:schemeClr val="tx2"/>
          </a:solidFill>
          <a:ln>
            <a:solidFill>
              <a:schemeClr val="tx2"/>
            </a:solidFill>
          </a:ln>
        </p:spPr>
        <p:txBody>
          <a:bodyPr wrap="square" rtlCol="0">
            <a:spAutoFit/>
          </a:bodyPr>
          <a:lstStyle/>
          <a:p>
            <a:r>
              <a:rPr lang="en-US" sz="2800" b="1" dirty="0" smtClean="0"/>
              <a:t>well-known multicast addresses</a:t>
            </a:r>
            <a:endParaRPr lang="en-US" sz="2800" b="1" dirty="0"/>
          </a:p>
        </p:txBody>
      </p:sp>
      <p:sp>
        <p:nvSpPr>
          <p:cNvPr id="15" name="TextBox 14"/>
          <p:cNvSpPr txBox="1"/>
          <p:nvPr/>
        </p:nvSpPr>
        <p:spPr>
          <a:xfrm>
            <a:off x="228600" y="3886200"/>
            <a:ext cx="2819400" cy="1077218"/>
          </a:xfrm>
          <a:prstGeom prst="rect">
            <a:avLst/>
          </a:prstGeom>
          <a:solidFill>
            <a:schemeClr val="tx2"/>
          </a:solidFill>
          <a:ln>
            <a:solidFill>
              <a:schemeClr val="tx2"/>
            </a:solidFill>
          </a:ln>
        </p:spPr>
        <p:txBody>
          <a:bodyPr wrap="square" rtlCol="0">
            <a:spAutoFit/>
          </a:bodyPr>
          <a:lstStyle/>
          <a:p>
            <a:r>
              <a:rPr lang="en-US" sz="3200" b="1" dirty="0" smtClean="0"/>
              <a:t>Multicast Addresses</a:t>
            </a:r>
            <a:endParaRPr lang="en-US" sz="3200" b="1" dirty="0"/>
          </a:p>
        </p:txBody>
      </p:sp>
      <p:sp>
        <p:nvSpPr>
          <p:cNvPr id="16" name="TextBox 15"/>
          <p:cNvSpPr txBox="1"/>
          <p:nvPr/>
        </p:nvSpPr>
        <p:spPr>
          <a:xfrm>
            <a:off x="4191000" y="5780782"/>
            <a:ext cx="4495800" cy="954107"/>
          </a:xfrm>
          <a:prstGeom prst="rect">
            <a:avLst/>
          </a:prstGeom>
          <a:solidFill>
            <a:schemeClr val="tx2"/>
          </a:solidFill>
          <a:ln>
            <a:solidFill>
              <a:schemeClr val="tx2"/>
            </a:solidFill>
          </a:ln>
        </p:spPr>
        <p:txBody>
          <a:bodyPr wrap="square" rtlCol="0">
            <a:spAutoFit/>
          </a:bodyPr>
          <a:lstStyle/>
          <a:p>
            <a:r>
              <a:rPr lang="en-US" sz="2800" b="1" dirty="0" smtClean="0"/>
              <a:t>different scopes (link-local, global, etc)</a:t>
            </a:r>
            <a:endParaRPr lang="en-US" sz="2800" b="1" dirty="0"/>
          </a:p>
        </p:txBody>
      </p:sp>
      <p:cxnSp>
        <p:nvCxnSpPr>
          <p:cNvPr id="18" name="Straight Arrow Connector 17"/>
          <p:cNvCxnSpPr>
            <a:stCxn id="5" idx="3"/>
            <a:endCxn id="8" idx="1"/>
          </p:cNvCxnSpPr>
          <p:nvPr/>
        </p:nvCxnSpPr>
        <p:spPr>
          <a:xfrm flipV="1">
            <a:off x="2971800" y="1130588"/>
            <a:ext cx="1219200" cy="932021"/>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5" idx="3"/>
            <a:endCxn id="11" idx="1"/>
          </p:cNvCxnSpPr>
          <p:nvPr/>
        </p:nvCxnSpPr>
        <p:spPr>
          <a:xfrm flipV="1">
            <a:off x="2971800" y="1816388"/>
            <a:ext cx="1219200" cy="246221"/>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5" idx="3"/>
            <a:endCxn id="12" idx="1"/>
          </p:cNvCxnSpPr>
          <p:nvPr/>
        </p:nvCxnSpPr>
        <p:spPr>
          <a:xfrm>
            <a:off x="2971800" y="2062609"/>
            <a:ext cx="1219200" cy="439579"/>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5" idx="3"/>
            <a:endCxn id="13" idx="1"/>
          </p:cNvCxnSpPr>
          <p:nvPr/>
        </p:nvCxnSpPr>
        <p:spPr>
          <a:xfrm>
            <a:off x="2971800" y="2062609"/>
            <a:ext cx="1219200" cy="1125379"/>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15" idx="3"/>
            <a:endCxn id="14" idx="1"/>
          </p:cNvCxnSpPr>
          <p:nvPr/>
        </p:nvCxnSpPr>
        <p:spPr>
          <a:xfrm flipV="1">
            <a:off x="3048000" y="4058454"/>
            <a:ext cx="1143000" cy="366355"/>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5" idx="3"/>
            <a:endCxn id="6" idx="1"/>
          </p:cNvCxnSpPr>
          <p:nvPr/>
        </p:nvCxnSpPr>
        <p:spPr>
          <a:xfrm>
            <a:off x="3048000" y="4424809"/>
            <a:ext cx="1143000" cy="776645"/>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5" idx="3"/>
            <a:endCxn id="16" idx="1"/>
          </p:cNvCxnSpPr>
          <p:nvPr/>
        </p:nvCxnSpPr>
        <p:spPr>
          <a:xfrm>
            <a:off x="3048000" y="4424809"/>
            <a:ext cx="1143000" cy="1833027"/>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"Hey, w</a:t>
            </a:r>
            <a:r>
              <a:rPr lang="en-US" dirty="0" smtClean="0"/>
              <a:t>hat about broadcasts?"</a:t>
            </a:r>
            <a:endParaRPr lang="en-US" dirty="0"/>
          </a:p>
        </p:txBody>
      </p:sp>
      <p:sp>
        <p:nvSpPr>
          <p:cNvPr id="3" name="Content Placeholder 2"/>
          <p:cNvSpPr>
            <a:spLocks noGrp="1"/>
          </p:cNvSpPr>
          <p:nvPr>
            <p:ph idx="1"/>
          </p:nvPr>
        </p:nvSpPr>
        <p:spPr>
          <a:xfrm>
            <a:off x="381000" y="1412875"/>
            <a:ext cx="8382000" cy="4825937"/>
          </a:xfrm>
        </p:spPr>
        <p:txBody>
          <a:bodyPr/>
          <a:lstStyle/>
          <a:p>
            <a:r>
              <a:rPr lang="en-US" dirty="0" smtClean="0"/>
              <a:t>IPv6 doesn't include them as a transmission type explicitly</a:t>
            </a:r>
          </a:p>
          <a:p>
            <a:r>
              <a:rPr lang="en-US" dirty="0" smtClean="0"/>
              <a:t>Multicasts are intended to handle that</a:t>
            </a:r>
          </a:p>
          <a:p>
            <a:r>
              <a:rPr lang="en-US" dirty="0" smtClean="0"/>
              <a:t>(And as we'll see, there's a predefined multicast address that acts as a local broadcast)</a:t>
            </a:r>
          </a:p>
          <a:p>
            <a:r>
              <a:rPr lang="en-US" dirty="0" smtClean="0"/>
              <a:t>The intention is that multicasts create chatter, but it’s more </a:t>
            </a:r>
            <a:r>
              <a:rPr lang="en-US" i="1" dirty="0" smtClean="0"/>
              <a:t>specific</a:t>
            </a:r>
            <a:r>
              <a:rPr lang="en-US" dirty="0" smtClean="0"/>
              <a:t> chatter than broadcasts</a:t>
            </a:r>
          </a:p>
          <a:p>
            <a:r>
              <a:rPr lang="en-US" dirty="0" smtClean="0"/>
              <a:t>As we'll see, multicasts are used to find your default gateway, other members of your subnet link and more</a:t>
            </a:r>
            <a:endParaRPr lang="en-US" dirty="0"/>
          </a:p>
        </p:txBody>
      </p:sp>
      <p:cxnSp>
        <p:nvCxnSpPr>
          <p:cNvPr id="5" name="Straight Connector 4"/>
          <p:cNvCxnSpPr/>
          <p:nvPr/>
        </p:nvCxnSpPr>
        <p:spPr>
          <a:xfrm>
            <a:off x="7391400" y="5334000"/>
            <a:ext cx="1295400" cy="4572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7467600" y="5410200"/>
            <a:ext cx="1295400" cy="3048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a Multicast?</a:t>
            </a:r>
            <a:endParaRPr lang="en-US" dirty="0"/>
          </a:p>
        </p:txBody>
      </p:sp>
      <p:sp>
        <p:nvSpPr>
          <p:cNvPr id="3" name="Content Placeholder 2"/>
          <p:cNvSpPr>
            <a:spLocks noGrp="1"/>
          </p:cNvSpPr>
          <p:nvPr>
            <p:ph idx="1"/>
          </p:nvPr>
        </p:nvSpPr>
        <p:spPr>
          <a:xfrm>
            <a:off x="381000" y="1412875"/>
            <a:ext cx="8382000" cy="4284250"/>
          </a:xfrm>
        </p:spPr>
        <p:txBody>
          <a:bodyPr/>
          <a:lstStyle/>
          <a:p>
            <a:r>
              <a:rPr lang="en-US" dirty="0" smtClean="0"/>
              <a:t>IPv6 is a big user of multicasts rather than broadcasts</a:t>
            </a:r>
          </a:p>
          <a:p>
            <a:r>
              <a:rPr lang="en-US" dirty="0" smtClean="0"/>
              <a:t>Multicasts are like broadcasts, but they go to machines that have asked to get them – they are like broadcasts you "subscribe" to</a:t>
            </a:r>
          </a:p>
          <a:p>
            <a:r>
              <a:rPr lang="en-US" dirty="0" smtClean="0"/>
              <a:t>IPv4 uses them as well, including the "Network Discovery" tool that Vista and later support</a:t>
            </a:r>
          </a:p>
          <a:p>
            <a:r>
              <a:rPr lang="en-US" dirty="0" smtClean="0"/>
              <a:t>Your existing network hardware almost certainly supports multicasts</a:t>
            </a:r>
            <a:endParaRPr lang="en-US"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72200"/>
            <a:ext cx="91440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US" smtClean="0"/>
              <a:t>How Multicasts Work</a:t>
            </a:r>
            <a:endParaRPr lang="en-US" dirty="0"/>
          </a:p>
        </p:txBody>
      </p:sp>
      <p:sp>
        <p:nvSpPr>
          <p:cNvPr id="3" name="Content Placeholder 2"/>
          <p:cNvSpPr>
            <a:spLocks noGrp="1"/>
          </p:cNvSpPr>
          <p:nvPr>
            <p:ph idx="1"/>
          </p:nvPr>
        </p:nvSpPr>
        <p:spPr>
          <a:xfrm>
            <a:off x="381000" y="1412875"/>
            <a:ext cx="8382000" cy="5170646"/>
          </a:xfrm>
        </p:spPr>
        <p:txBody>
          <a:bodyPr/>
          <a:lstStyle/>
          <a:p>
            <a:r>
              <a:rPr lang="en-US" dirty="0" smtClean="0"/>
              <a:t>Machines join a multicast group, and routers/switches/NICs remember that</a:t>
            </a:r>
          </a:p>
          <a:p>
            <a:r>
              <a:rPr lang="en-US" dirty="0" smtClean="0"/>
              <a:t>Then you send a message to a multicast group just as you would a directed communication one-to-one ("unicast") and the network hardware gets it just to the members</a:t>
            </a:r>
          </a:p>
          <a:p>
            <a:r>
              <a:rPr lang="en-US" dirty="0" smtClean="0"/>
              <a:t>Multicast addresses have a distinctive look – start with FF0 or FF1 in IPv6, or range “224.0.0.0 - 239.255.255.255 " in IPv4</a:t>
            </a:r>
          </a:p>
          <a:p>
            <a:r>
              <a:rPr lang="en-US" dirty="0" smtClean="0"/>
              <a:t>Send a single message to a "magic" multicast address, and all members get the message</a:t>
            </a:r>
            <a:endParaRPr lang="en-US"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828193"/>
          </a:xfrm>
        </p:spPr>
        <p:txBody>
          <a:bodyPr/>
          <a:lstStyle/>
          <a:p>
            <a:r>
              <a:rPr lang="en-US" dirty="0" smtClean="0"/>
              <a:t>Well-Known Multicast Addresses</a:t>
            </a:r>
            <a:br>
              <a:rPr lang="en-US" dirty="0" smtClean="0"/>
            </a:br>
            <a:r>
              <a:rPr lang="en-US" sz="3600" dirty="0" smtClean="0">
                <a:solidFill>
                  <a:schemeClr val="tx2"/>
                </a:solidFill>
              </a:rPr>
              <a:t>the keys to getting the word out!</a:t>
            </a:r>
            <a:br>
              <a:rPr lang="en-US" sz="3600" dirty="0" smtClean="0">
                <a:solidFill>
                  <a:schemeClr val="tx2"/>
                </a:solidFill>
              </a:rPr>
            </a:br>
            <a:endParaRPr lang="en-US" dirty="0">
              <a:solidFill>
                <a:schemeClr val="tx2"/>
              </a:solidFill>
            </a:endParaRPr>
          </a:p>
        </p:txBody>
      </p:sp>
      <p:sp>
        <p:nvSpPr>
          <p:cNvPr id="3" name="Content Placeholder 2"/>
          <p:cNvSpPr>
            <a:spLocks noGrp="1"/>
          </p:cNvSpPr>
          <p:nvPr>
            <p:ph idx="1"/>
          </p:nvPr>
        </p:nvSpPr>
        <p:spPr>
          <a:xfrm>
            <a:off x="381000" y="1412875"/>
            <a:ext cx="8382000" cy="3299365"/>
          </a:xfrm>
        </p:spPr>
        <p:txBody>
          <a:bodyPr/>
          <a:lstStyle/>
          <a:p>
            <a:r>
              <a:rPr lang="en-US" dirty="0" smtClean="0"/>
              <a:t>Some multicast addresses are "well-known" for convenience within a network</a:t>
            </a:r>
          </a:p>
          <a:p>
            <a:r>
              <a:rPr lang="en-US" dirty="0" smtClean="0"/>
              <a:t>Best example:  sending a message to FF02::2 will go to every router on your link (subnet)</a:t>
            </a:r>
          </a:p>
          <a:p>
            <a:r>
              <a:rPr lang="en-US" dirty="0" smtClean="0"/>
              <a:t>FF02::2 is, then, "well-known" but also link-local --  any message to FF02::2 stays within your link</a:t>
            </a:r>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052596"/>
          </a:xfrm>
        </p:spPr>
        <p:txBody>
          <a:bodyPr/>
          <a:lstStyle/>
          <a:p>
            <a:r>
              <a:rPr lang="en-US" dirty="0" smtClean="0"/>
              <a:t>Global Unicast Addresses</a:t>
            </a:r>
            <a:br>
              <a:rPr lang="en-US" dirty="0" smtClean="0"/>
            </a:br>
            <a:r>
              <a:rPr lang="en-US" sz="2800" dirty="0" smtClean="0">
                <a:solidFill>
                  <a:schemeClr val="tx2"/>
                </a:solidFill>
              </a:rPr>
              <a:t>global unicast address = routable addresses</a:t>
            </a:r>
            <a:endParaRPr lang="en-US" sz="2800" dirty="0">
              <a:solidFill>
                <a:schemeClr val="tx2"/>
              </a:solidFill>
            </a:endParaRPr>
          </a:p>
        </p:txBody>
      </p:sp>
      <p:sp>
        <p:nvSpPr>
          <p:cNvPr id="3" name="Content Placeholder 2"/>
          <p:cNvSpPr>
            <a:spLocks noGrp="1"/>
          </p:cNvSpPr>
          <p:nvPr>
            <p:ph idx="1"/>
          </p:nvPr>
        </p:nvSpPr>
        <p:spPr>
          <a:xfrm>
            <a:off x="381000" y="1412875"/>
            <a:ext cx="8382000" cy="4628960"/>
          </a:xfrm>
        </p:spPr>
        <p:txBody>
          <a:bodyPr/>
          <a:lstStyle/>
          <a:p>
            <a:r>
              <a:rPr lang="en-US" dirty="0" smtClean="0"/>
              <a:t>Global unicast addresses are like routable IPv4 addresses – they're the "pedestrian" IPv6 addresses</a:t>
            </a:r>
          </a:p>
          <a:p>
            <a:r>
              <a:rPr lang="en-US" dirty="0" smtClean="0"/>
              <a:t>Top three bits must be "001" and since 0010=2 and 0011=3, global unicast addresses always start with 2 or 3</a:t>
            </a:r>
          </a:p>
          <a:p>
            <a:r>
              <a:rPr lang="en-US" dirty="0" smtClean="0"/>
              <a:t>Internet-connected routers will forward global unicast addresses, and will ignore others – if you don't start with 2 or 3, your unicast message gets dropped on the floor</a:t>
            </a: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dirty="0" smtClean="0"/>
              <a:t>Link-Local Unicast Addresses</a:t>
            </a:r>
            <a:br>
              <a:rPr lang="en-US" dirty="0" smtClean="0"/>
            </a:br>
            <a:r>
              <a:rPr lang="en-US" sz="3600" dirty="0" smtClean="0">
                <a:solidFill>
                  <a:schemeClr val="tx2"/>
                </a:solidFill>
              </a:rPr>
              <a:t>link-local addresses = "APIPAv6" addresses</a:t>
            </a:r>
            <a:endParaRPr lang="en-US" sz="3600" dirty="0">
              <a:solidFill>
                <a:schemeClr val="tx2"/>
              </a:solidFill>
            </a:endParaRPr>
          </a:p>
        </p:txBody>
      </p:sp>
      <p:sp>
        <p:nvSpPr>
          <p:cNvPr id="3" name="Content Placeholder 2"/>
          <p:cNvSpPr>
            <a:spLocks noGrp="1"/>
          </p:cNvSpPr>
          <p:nvPr>
            <p:ph idx="1"/>
          </p:nvPr>
        </p:nvSpPr>
        <p:spPr>
          <a:xfrm>
            <a:off x="381000" y="1412875"/>
            <a:ext cx="8382000" cy="4579715"/>
          </a:xfrm>
        </p:spPr>
        <p:txBody>
          <a:bodyPr/>
          <a:lstStyle/>
          <a:p>
            <a:r>
              <a:rPr lang="en-US" dirty="0" smtClean="0"/>
              <a:t>Link local unicast addresses or "link-locals"</a:t>
            </a:r>
          </a:p>
          <a:p>
            <a:r>
              <a:rPr lang="en-US" dirty="0" smtClean="0"/>
              <a:t>Only work locally within a </a:t>
            </a:r>
            <a:r>
              <a:rPr lang="en-US" strike="sngStrike" dirty="0" smtClean="0"/>
              <a:t>subnet</a:t>
            </a:r>
            <a:r>
              <a:rPr lang="en-US" dirty="0" smtClean="0"/>
              <a:t> link – all routers drop '</a:t>
            </a:r>
            <a:r>
              <a:rPr lang="en-US" dirty="0" err="1" smtClean="0"/>
              <a:t>em</a:t>
            </a:r>
            <a:r>
              <a:rPr lang="en-US" dirty="0" smtClean="0"/>
              <a:t> on the floor</a:t>
            </a:r>
          </a:p>
          <a:p>
            <a:r>
              <a:rPr lang="en-US" dirty="0" smtClean="0"/>
              <a:t>Like APIPA's 169.254.x.x addresses, intended for "plug and play"</a:t>
            </a:r>
          </a:p>
          <a:p>
            <a:r>
              <a:rPr lang="en-US" dirty="0" smtClean="0"/>
              <a:t>Top 64 bits are FE80:0000:0000:0000</a:t>
            </a:r>
          </a:p>
          <a:p>
            <a:r>
              <a:rPr lang="en-US" dirty="0" smtClean="0"/>
              <a:t>(that’s FE80::/64, remember?)</a:t>
            </a:r>
          </a:p>
          <a:p>
            <a:r>
              <a:rPr lang="en-US" dirty="0" smtClean="0"/>
              <a:t>Rest </a:t>
            </a:r>
            <a:r>
              <a:rPr lang="en-US" i="1" dirty="0" smtClean="0"/>
              <a:t>was</a:t>
            </a:r>
            <a:r>
              <a:rPr lang="en-US" dirty="0" smtClean="0"/>
              <a:t> the MAC address, now it's random </a:t>
            </a:r>
          </a:p>
          <a:p>
            <a:r>
              <a:rPr lang="en-US" i="1" dirty="0" smtClean="0"/>
              <a:t>Every</a:t>
            </a:r>
            <a:r>
              <a:rPr lang="en-US" dirty="0" smtClean="0"/>
              <a:t> interface ("link") gets a link-local</a:t>
            </a:r>
            <a:endParaRPr lang="en-US"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72200"/>
            <a:ext cx="91440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387054" y="228600"/>
            <a:ext cx="8375946" cy="1163395"/>
          </a:xfrm>
        </p:spPr>
        <p:txBody>
          <a:bodyPr/>
          <a:lstStyle/>
          <a:p>
            <a:r>
              <a:rPr lang="en-US" dirty="0" smtClean="0"/>
              <a:t>Site-Local Unicast </a:t>
            </a:r>
            <a:r>
              <a:rPr smtClean="0"/>
              <a:t>Addresses</a:t>
            </a:r>
            <a:br>
              <a:rPr smtClean="0"/>
            </a:br>
            <a:r>
              <a:rPr lang="en-US" sz="3600" dirty="0" smtClean="0">
                <a:solidFill>
                  <a:schemeClr val="tx2"/>
                </a:solidFill>
              </a:rPr>
              <a:t>new to IPv6, but going soon</a:t>
            </a:r>
            <a:endParaRPr lang="en-US" sz="3600" dirty="0">
              <a:solidFill>
                <a:schemeClr val="tx2"/>
              </a:solidFill>
            </a:endParaRPr>
          </a:p>
        </p:txBody>
      </p:sp>
      <p:sp>
        <p:nvSpPr>
          <p:cNvPr id="3" name="Content Placeholder 2"/>
          <p:cNvSpPr>
            <a:spLocks noGrp="1"/>
          </p:cNvSpPr>
          <p:nvPr>
            <p:ph idx="1"/>
          </p:nvPr>
        </p:nvSpPr>
        <p:spPr>
          <a:xfrm>
            <a:off x="381000" y="1412875"/>
            <a:ext cx="8382000" cy="5269135"/>
          </a:xfrm>
        </p:spPr>
        <p:txBody>
          <a:bodyPr/>
          <a:lstStyle/>
          <a:p>
            <a:r>
              <a:rPr lang="en-US" dirty="0" smtClean="0"/>
              <a:t>Like link-locals in that they're not routed to the Internet, but can be routed across different subnets in a given "site"</a:t>
            </a:r>
          </a:p>
          <a:p>
            <a:r>
              <a:rPr lang="en-US" dirty="0" smtClean="0"/>
              <a:t>Top 64 bits are FEC0:0:0:FFFF</a:t>
            </a:r>
          </a:p>
          <a:p>
            <a:r>
              <a:rPr lang="en-US" dirty="0" smtClean="0"/>
              <a:t>Intended to be associated with a physical site (similar to an AD site)</a:t>
            </a:r>
          </a:p>
          <a:p>
            <a:r>
              <a:rPr lang="en-US" dirty="0" smtClean="0"/>
              <a:t>Deprecated in 2004 (RFC 3879) in favor of "scopes" or "zones" because of programming difficulty</a:t>
            </a:r>
          </a:p>
          <a:p>
            <a:r>
              <a:rPr lang="en-US" dirty="0" smtClean="0"/>
              <a:t>But there's at least one valuable remaining point</a:t>
            </a:r>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smtClean="0"/>
              <a:t>You May See This</a:t>
            </a:r>
            <a:r>
              <a:rPr lang="en-US" dirty="0" smtClean="0"/>
              <a:t>…</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1" y="1938338"/>
            <a:ext cx="9438680" cy="2794993"/>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dirty="0" smtClean="0"/>
              <a:t>Site-Local Unicast Addresses</a:t>
            </a:r>
            <a:br>
              <a:rPr lang="en-US" dirty="0" smtClean="0"/>
            </a:br>
            <a:r>
              <a:rPr lang="en-US" sz="3600" dirty="0" smtClean="0">
                <a:solidFill>
                  <a:schemeClr val="tx2"/>
                </a:solidFill>
              </a:rPr>
              <a:t>Finding DNS!</a:t>
            </a:r>
            <a:endParaRPr lang="en-US" dirty="0">
              <a:solidFill>
                <a:schemeClr val="tx2"/>
              </a:solidFill>
            </a:endParaRPr>
          </a:p>
        </p:txBody>
      </p:sp>
      <p:sp>
        <p:nvSpPr>
          <p:cNvPr id="3" name="Content Placeholder 2"/>
          <p:cNvSpPr>
            <a:spLocks noGrp="1"/>
          </p:cNvSpPr>
          <p:nvPr>
            <p:ph idx="1"/>
          </p:nvPr>
        </p:nvSpPr>
        <p:spPr>
          <a:xfrm>
            <a:off x="228600" y="1600200"/>
            <a:ext cx="8382000" cy="3841052"/>
          </a:xfrm>
        </p:spPr>
        <p:txBody>
          <a:bodyPr/>
          <a:lstStyle/>
          <a:p>
            <a:r>
              <a:rPr lang="en-US" dirty="0" smtClean="0"/>
              <a:t>Site-local addresses all start with FEC0</a:t>
            </a:r>
          </a:p>
          <a:p>
            <a:r>
              <a:rPr lang="en-US" dirty="0" smtClean="0"/>
              <a:t>Microsoft defined a "well-known" address clients can use to locate DNS servers</a:t>
            </a:r>
          </a:p>
          <a:p>
            <a:r>
              <a:rPr lang="en-US" dirty="0" smtClean="0"/>
              <a:t>By default, Windows systems look for a DNS server on FEC0:0:0:FFFF::1, 2, and 3</a:t>
            </a:r>
          </a:p>
          <a:p>
            <a:r>
              <a:rPr lang="en-US" dirty="0" smtClean="0"/>
              <a:t>Just add one of those site addresses to your DNS server, and local clients will be able to find a DNS server without any further configuration</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dirty="0" smtClean="0"/>
              <a:t>The First Motivator</a:t>
            </a:r>
            <a:br>
              <a:rPr lang="en-US" dirty="0" smtClean="0"/>
            </a:br>
            <a:r>
              <a:rPr sz="3600" dirty="0" smtClean="0">
                <a:solidFill>
                  <a:schemeClr val="tx2">
                    <a:lumMod val="75000"/>
                  </a:schemeClr>
                </a:solidFill>
              </a:rPr>
              <a:t>what </a:t>
            </a:r>
            <a:r>
              <a:rPr sz="3600" i="1" dirty="0" smtClean="0">
                <a:solidFill>
                  <a:schemeClr val="tx2">
                    <a:lumMod val="75000"/>
                  </a:schemeClr>
                </a:solidFill>
              </a:rPr>
              <a:t>is</a:t>
            </a:r>
            <a:r>
              <a:rPr sz="3600" dirty="0" smtClean="0">
                <a:solidFill>
                  <a:schemeClr val="tx2">
                    <a:lumMod val="75000"/>
                  </a:schemeClr>
                </a:solidFill>
              </a:rPr>
              <a:t> all that new stuff in </a:t>
            </a:r>
            <a:r>
              <a:rPr sz="3600" dirty="0" err="1" smtClean="0">
                <a:solidFill>
                  <a:schemeClr val="tx2">
                    <a:lumMod val="75000"/>
                  </a:schemeClr>
                </a:solidFill>
              </a:rPr>
              <a:t>ipconfig</a:t>
            </a:r>
            <a:r>
              <a:rPr sz="3600" dirty="0" smtClean="0">
                <a:solidFill>
                  <a:schemeClr val="tx2">
                    <a:lumMod val="75000"/>
                  </a:schemeClr>
                </a:solidFill>
              </a:rPr>
              <a:t>, anyway?</a:t>
            </a:r>
            <a:endParaRPr lang="en-US" dirty="0">
              <a:solidFill>
                <a:schemeClr val="tx2">
                  <a:lumMod val="75000"/>
                </a:schemeClr>
              </a:solidFill>
            </a:endParaRPr>
          </a:p>
        </p:txBody>
      </p:sp>
      <p:sp>
        <p:nvSpPr>
          <p:cNvPr id="3" name="Content Placeholder 2"/>
          <p:cNvSpPr>
            <a:spLocks noGrp="1"/>
          </p:cNvSpPr>
          <p:nvPr>
            <p:ph idx="1"/>
          </p:nvPr>
        </p:nvSpPr>
        <p:spPr>
          <a:xfrm>
            <a:off x="304800" y="1828800"/>
            <a:ext cx="8382000" cy="3964162"/>
          </a:xfrm>
        </p:spPr>
        <p:txBody>
          <a:bodyPr/>
          <a:lstStyle/>
          <a:p>
            <a:pPr>
              <a:buNone/>
            </a:pPr>
            <a:r>
              <a:rPr lang="en-US" sz="1600" b="1" dirty="0" smtClean="0">
                <a:latin typeface="Consolas" pitchFamily="49" charset="0"/>
              </a:rPr>
              <a:t>Ethernet adapter Ethernet:</a:t>
            </a:r>
          </a:p>
          <a:p>
            <a:pPr>
              <a:buNone/>
            </a:pPr>
            <a:r>
              <a:rPr lang="en-US" sz="1600" b="1" dirty="0" smtClean="0">
                <a:latin typeface="Consolas" pitchFamily="49" charset="0"/>
              </a:rPr>
              <a:t>Connection-specific DNS Suffix  . :</a:t>
            </a:r>
          </a:p>
          <a:p>
            <a:pPr>
              <a:buNone/>
            </a:pPr>
            <a:r>
              <a:rPr lang="en-US" sz="1600" b="1" dirty="0" smtClean="0">
                <a:latin typeface="Consolas" pitchFamily="49" charset="0"/>
              </a:rPr>
              <a:t>   Description .  . . . . . . . . : Broadcom </a:t>
            </a:r>
            <a:r>
              <a:rPr lang="en-US" sz="1600" b="1" dirty="0" err="1" smtClean="0">
                <a:latin typeface="Consolas" pitchFamily="49" charset="0"/>
              </a:rPr>
              <a:t>NetLink</a:t>
            </a:r>
            <a:r>
              <a:rPr lang="en-US" sz="1600" b="1" dirty="0" smtClean="0">
                <a:latin typeface="Consolas" pitchFamily="49" charset="0"/>
              </a:rPr>
              <a:t> (TM) Gigabit Ethernet</a:t>
            </a:r>
          </a:p>
          <a:p>
            <a:pPr>
              <a:buNone/>
            </a:pPr>
            <a:r>
              <a:rPr lang="en-US" sz="1600" b="1" dirty="0" smtClean="0">
                <a:latin typeface="Consolas" pitchFamily="49" charset="0"/>
              </a:rPr>
              <a:t>   Physical Address . . . . . . . : 00-17-A4-D3-10-CA</a:t>
            </a:r>
          </a:p>
          <a:p>
            <a:pPr>
              <a:buNone/>
            </a:pPr>
            <a:r>
              <a:rPr lang="en-US" sz="1600" b="1" dirty="0" smtClean="0">
                <a:latin typeface="Consolas" pitchFamily="49" charset="0"/>
              </a:rPr>
              <a:t>   DHCP Enabled. .  . . . . . . . : Yes</a:t>
            </a:r>
          </a:p>
          <a:p>
            <a:pPr>
              <a:buNone/>
            </a:pPr>
            <a:r>
              <a:rPr lang="en-US" sz="1600" b="1" dirty="0" smtClean="0">
                <a:latin typeface="Consolas" pitchFamily="49" charset="0"/>
              </a:rPr>
              <a:t>   </a:t>
            </a:r>
            <a:r>
              <a:rPr lang="en-US" sz="1600" b="1" dirty="0" err="1" smtClean="0">
                <a:latin typeface="Consolas" pitchFamily="49" charset="0"/>
              </a:rPr>
              <a:t>Autoconfiguration</a:t>
            </a:r>
            <a:r>
              <a:rPr lang="en-US" sz="1600" b="1" dirty="0" smtClean="0">
                <a:latin typeface="Consolas" pitchFamily="49" charset="0"/>
              </a:rPr>
              <a:t> Enabled  . . : Yes</a:t>
            </a:r>
          </a:p>
          <a:p>
            <a:pPr>
              <a:buNone/>
            </a:pPr>
            <a:r>
              <a:rPr lang="en-US" sz="1600" b="1" dirty="0" smtClean="0">
                <a:latin typeface="Consolas" pitchFamily="49" charset="0"/>
              </a:rPr>
              <a:t>   </a:t>
            </a:r>
            <a:r>
              <a:rPr lang="en-US" sz="2000" b="1" dirty="0" smtClean="0">
                <a:solidFill>
                  <a:srgbClr val="FF0000"/>
                </a:solidFill>
                <a:latin typeface="Consolas" pitchFamily="49" charset="0"/>
              </a:rPr>
              <a:t>IPv6 Address. .  . : 2001:4840:ffff:c01d:38bc:ac80:d925:8f5b(Preferred)</a:t>
            </a:r>
          </a:p>
          <a:p>
            <a:pPr>
              <a:buNone/>
            </a:pPr>
            <a:r>
              <a:rPr lang="en-US" sz="2000" b="1" dirty="0" smtClean="0">
                <a:solidFill>
                  <a:srgbClr val="FF0000"/>
                </a:solidFill>
                <a:latin typeface="Consolas" pitchFamily="49" charset="0"/>
              </a:rPr>
              <a:t>   Temporary IPv6 Address. . . . . . : 2001:4840:ffff:c01d:8d99:ac44:b5a0:80a6(Preferred)</a:t>
            </a:r>
          </a:p>
          <a:p>
            <a:pPr>
              <a:buNone/>
            </a:pPr>
            <a:r>
              <a:rPr lang="en-US" sz="2000" b="1" dirty="0" smtClean="0">
                <a:solidFill>
                  <a:srgbClr val="FF0000"/>
                </a:solidFill>
                <a:latin typeface="Consolas" pitchFamily="49" charset="0"/>
              </a:rPr>
              <a:t>   Link-local IPv6 Address . . . : fe80::38bc:ac80:d925:8f5b%8(Preferred)</a:t>
            </a:r>
          </a:p>
          <a:p>
            <a:pPr>
              <a:buNone/>
            </a:pPr>
            <a:r>
              <a:rPr lang="en-US" sz="1600" b="1" dirty="0" smtClean="0">
                <a:latin typeface="Consolas" pitchFamily="49" charset="0"/>
              </a:rPr>
              <a:t>   IPv4 Address. . . . . . . . . . . : 192.168.1.102(Preferred)</a:t>
            </a:r>
          </a:p>
          <a:p>
            <a:pPr>
              <a:buNone/>
            </a:pPr>
            <a:r>
              <a:rPr lang="en-US" sz="1600" b="1" dirty="0" smtClean="0">
                <a:latin typeface="Consolas" pitchFamily="49" charset="0"/>
              </a:rPr>
              <a:t> </a:t>
            </a: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dirty="0" smtClean="0"/>
              <a:t>Unique Local Unicast Addresses</a:t>
            </a:r>
            <a:br>
              <a:rPr lang="en-US" dirty="0" smtClean="0"/>
            </a:br>
            <a:r>
              <a:rPr sz="3600" smtClean="0">
                <a:solidFill>
                  <a:schemeClr val="tx2"/>
                </a:solidFill>
              </a:rPr>
              <a:t>for those who can't handle routability</a:t>
            </a:r>
            <a:endParaRPr lang="en-US" dirty="0">
              <a:solidFill>
                <a:schemeClr val="tx2"/>
              </a:solidFill>
            </a:endParaRPr>
          </a:p>
        </p:txBody>
      </p:sp>
      <p:sp>
        <p:nvSpPr>
          <p:cNvPr id="3" name="Content Placeholder 2"/>
          <p:cNvSpPr>
            <a:spLocks noGrp="1"/>
          </p:cNvSpPr>
          <p:nvPr>
            <p:ph idx="1"/>
          </p:nvPr>
        </p:nvSpPr>
        <p:spPr>
          <a:xfrm>
            <a:off x="304800" y="1752600"/>
            <a:ext cx="8382000" cy="2412968"/>
          </a:xfrm>
        </p:spPr>
        <p:txBody>
          <a:bodyPr/>
          <a:lstStyle/>
          <a:p>
            <a:r>
              <a:rPr lang="en-US" dirty="0" smtClean="0"/>
              <a:t>We're used to building enterprises with addresses like "10.x.x.x," as they route across our enterprises but </a:t>
            </a:r>
            <a:r>
              <a:rPr lang="en-US" b="1" dirty="0" smtClean="0"/>
              <a:t>not</a:t>
            </a:r>
            <a:r>
              <a:rPr lang="en-US" dirty="0" smtClean="0"/>
              <a:t> on the global internet</a:t>
            </a:r>
          </a:p>
          <a:p>
            <a:r>
              <a:rPr lang="en-US" dirty="0" smtClean="0"/>
              <a:t>IPv6 lacked that until 2005's RFC 4193</a:t>
            </a:r>
          </a:p>
          <a:p>
            <a:r>
              <a:rPr lang="en-US" dirty="0" smtClean="0"/>
              <a:t>Create networks that start with "FD00::/8"</a:t>
            </a:r>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37097"/>
          </a:xfrm>
        </p:spPr>
        <p:txBody>
          <a:bodyPr/>
          <a:lstStyle/>
          <a:p>
            <a:r>
              <a:rPr lang="en-US" sz="4600" dirty="0" smtClean="0"/>
              <a:t>Summary:  Field Guide to Addresses</a:t>
            </a:r>
            <a:endParaRPr lang="en-US" sz="4600" dirty="0"/>
          </a:p>
        </p:txBody>
      </p:sp>
      <p:sp>
        <p:nvSpPr>
          <p:cNvPr id="3" name="Content Placeholder 2"/>
          <p:cNvSpPr>
            <a:spLocks noGrp="1"/>
          </p:cNvSpPr>
          <p:nvPr>
            <p:ph idx="1"/>
          </p:nvPr>
        </p:nvSpPr>
        <p:spPr>
          <a:xfrm>
            <a:off x="381000" y="990600"/>
            <a:ext cx="8382000" cy="5256824"/>
          </a:xfrm>
        </p:spPr>
        <p:txBody>
          <a:bodyPr/>
          <a:lstStyle/>
          <a:p>
            <a:r>
              <a:rPr lang="en-US" dirty="0" smtClean="0"/>
              <a:t>Starts with…</a:t>
            </a:r>
          </a:p>
          <a:p>
            <a:pPr lvl="1"/>
            <a:r>
              <a:rPr lang="en-US" dirty="0" smtClean="0"/>
              <a:t>FE80:  unicast link-local (like 169.254 </a:t>
            </a:r>
            <a:r>
              <a:rPr lang="en-US" dirty="0" err="1" smtClean="0"/>
              <a:t>addrs</a:t>
            </a:r>
            <a:r>
              <a:rPr lang="en-US" dirty="0" smtClean="0"/>
              <a:t>)</a:t>
            </a:r>
          </a:p>
          <a:p>
            <a:pPr lvl="1"/>
            <a:r>
              <a:rPr lang="en-US" dirty="0" smtClean="0"/>
              <a:t>FEC0: unicast site-local (going away…)</a:t>
            </a:r>
          </a:p>
          <a:p>
            <a:pPr lvl="1"/>
            <a:r>
              <a:rPr lang="en-US" dirty="0" smtClean="0"/>
              <a:t>FD00: "private" addresses (10.x.x.x-like addresses)</a:t>
            </a:r>
          </a:p>
          <a:p>
            <a:pPr lvl="1"/>
            <a:r>
              <a:rPr lang="en-US" dirty="0" smtClean="0"/>
              <a:t>FF0 or FF1: multicast addresses</a:t>
            </a:r>
          </a:p>
          <a:p>
            <a:pPr lvl="1"/>
            <a:r>
              <a:rPr lang="en-US" dirty="0" smtClean="0"/>
              <a:t>2 or 3: global unicast addresses ("routable")</a:t>
            </a:r>
          </a:p>
          <a:p>
            <a:pPr lvl="1"/>
            <a:r>
              <a:rPr lang="en-US" dirty="0" smtClean="0"/>
              <a:t>0, 1, 4-&gt;E: huh?</a:t>
            </a:r>
          </a:p>
          <a:p>
            <a:r>
              <a:rPr lang="en-US" dirty="0" smtClean="0"/>
              <a:t>But </a:t>
            </a:r>
            <a:r>
              <a:rPr lang="en-US" b="1" dirty="0" smtClean="0"/>
              <a:t>enough</a:t>
            </a:r>
            <a:r>
              <a:rPr lang="en-US" dirty="0" smtClean="0"/>
              <a:t> about that top 48 and 64 bits; now let's see about the bottom 64 bits – I mean, do we </a:t>
            </a:r>
            <a:r>
              <a:rPr lang="en-US" i="1" dirty="0" smtClean="0"/>
              <a:t>really</a:t>
            </a:r>
            <a:r>
              <a:rPr lang="en-US" dirty="0" smtClean="0"/>
              <a:t> need 2</a:t>
            </a:r>
            <a:r>
              <a:rPr lang="en-US" baseline="30000" dirty="0" smtClean="0"/>
              <a:t>64</a:t>
            </a:r>
            <a:r>
              <a:rPr lang="en-US" dirty="0" smtClean="0"/>
              <a:t> or 18 quintillion hosts per subnet?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72200"/>
            <a:ext cx="91440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387054" y="228600"/>
            <a:ext cx="8375946" cy="1163395"/>
          </a:xfrm>
        </p:spPr>
        <p:txBody>
          <a:bodyPr/>
          <a:lstStyle/>
          <a:p>
            <a:r>
              <a:rPr lang="en-US" dirty="0" smtClean="0"/>
              <a:t>Why 64 bits for the host?</a:t>
            </a:r>
            <a:br>
              <a:rPr lang="en-US" dirty="0" smtClean="0"/>
            </a:br>
            <a:r>
              <a:rPr lang="en-US" sz="3600" dirty="0" smtClean="0">
                <a:solidFill>
                  <a:schemeClr val="tx2"/>
                </a:solidFill>
              </a:rPr>
              <a:t>It was a MAC thing, originally</a:t>
            </a:r>
            <a:endParaRPr lang="en-US" dirty="0">
              <a:solidFill>
                <a:schemeClr val="tx2"/>
              </a:solidFill>
            </a:endParaRPr>
          </a:p>
        </p:txBody>
      </p:sp>
      <p:sp>
        <p:nvSpPr>
          <p:cNvPr id="3" name="Content Placeholder 2"/>
          <p:cNvSpPr>
            <a:spLocks noGrp="1"/>
          </p:cNvSpPr>
          <p:nvPr>
            <p:ph idx="1"/>
          </p:nvPr>
        </p:nvSpPr>
        <p:spPr>
          <a:xfrm>
            <a:off x="381000" y="1412875"/>
            <a:ext cx="8382000" cy="5269135"/>
          </a:xfrm>
        </p:spPr>
        <p:txBody>
          <a:bodyPr/>
          <a:lstStyle/>
          <a:p>
            <a:r>
              <a:rPr lang="en-US" dirty="0" smtClean="0"/>
              <a:t>The </a:t>
            </a:r>
            <a:r>
              <a:rPr lang="en-US" i="1" dirty="0" smtClean="0"/>
              <a:t>top</a:t>
            </a:r>
            <a:r>
              <a:rPr lang="en-US" dirty="0" smtClean="0"/>
              <a:t> 64 bits, as you've seen, distinguishes your subnet from every other one on the planet</a:t>
            </a:r>
          </a:p>
          <a:p>
            <a:r>
              <a:rPr lang="en-US" dirty="0" smtClean="0"/>
              <a:t>So there remain 64 bits to play with to identify any given host within a subnet</a:t>
            </a:r>
          </a:p>
          <a:p>
            <a:r>
              <a:rPr lang="en-US" dirty="0" smtClean="0"/>
              <a:t>What unique identifier comes with every NIC?</a:t>
            </a:r>
          </a:p>
          <a:p>
            <a:r>
              <a:rPr lang="en-US" dirty="0" smtClean="0"/>
              <a:t>Its 48-bit "media access control" or MAC address</a:t>
            </a:r>
          </a:p>
          <a:p>
            <a:r>
              <a:rPr lang="en-US" dirty="0" smtClean="0"/>
              <a:t>By using a NIC's MAC address, we're certain we won't collide with another NIC's MAC address, ensuring unique link-local and global unicast addresses!</a:t>
            </a:r>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"But MACs are 48 bits, not 64!"</a:t>
            </a:r>
            <a:endParaRPr lang="en-US" dirty="0"/>
          </a:p>
        </p:txBody>
      </p:sp>
      <p:sp>
        <p:nvSpPr>
          <p:cNvPr id="3" name="Content Placeholder 2"/>
          <p:cNvSpPr>
            <a:spLocks noGrp="1"/>
          </p:cNvSpPr>
          <p:nvPr>
            <p:ph idx="1"/>
          </p:nvPr>
        </p:nvSpPr>
        <p:spPr>
          <a:xfrm>
            <a:off x="381000" y="1066800"/>
            <a:ext cx="8382000" cy="5072158"/>
          </a:xfrm>
        </p:spPr>
        <p:txBody>
          <a:bodyPr/>
          <a:lstStyle/>
          <a:p>
            <a:r>
              <a:rPr lang="en-US" dirty="0" smtClean="0"/>
              <a:t>Right, but according to the networking Powers That Be, we're going to run out of the 281 trillion possible MAC addresses around 2100</a:t>
            </a:r>
          </a:p>
          <a:p>
            <a:r>
              <a:rPr lang="en-US" dirty="0" smtClean="0"/>
              <a:t>So MAC addresses are becoming 64-bit "Extended Unique Identifiers" or "EUI-64" addresses</a:t>
            </a:r>
          </a:p>
          <a:p>
            <a:r>
              <a:rPr lang="en-US" dirty="0" smtClean="0"/>
              <a:t>So the original plan was to take your 48-bit MAC address, run it through an algorithm, make it an EUI-64 address, and that's your bottom 64 IPv6 bits and, when 64-bit MAC addresses appear, use those</a:t>
            </a: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Oh, sorry, bad </a:t>
            </a:r>
            <a:r>
              <a:rPr dirty="0" smtClean="0"/>
              <a:t>idea</a:t>
            </a:r>
            <a:r>
              <a:rPr lang="en-US" dirty="0" smtClean="0"/>
              <a:t>…</a:t>
            </a:r>
            <a:endParaRPr lang="en-US" dirty="0"/>
          </a:p>
        </p:txBody>
      </p:sp>
      <p:sp>
        <p:nvSpPr>
          <p:cNvPr id="3" name="Content Placeholder 2"/>
          <p:cNvSpPr>
            <a:spLocks noGrp="1"/>
          </p:cNvSpPr>
          <p:nvPr>
            <p:ph idx="1"/>
          </p:nvPr>
        </p:nvSpPr>
        <p:spPr>
          <a:xfrm>
            <a:off x="381000" y="1066800"/>
            <a:ext cx="8382000" cy="5170646"/>
          </a:xfrm>
        </p:spPr>
        <p:txBody>
          <a:bodyPr/>
          <a:lstStyle/>
          <a:p>
            <a:r>
              <a:rPr lang="en-US" dirty="0" smtClean="0"/>
              <a:t>2001's RFC 3041 (written by a Microsoft employee and an IBM employee) notes that if IPv6 were always to use the MAC address from your NIC, then you could be identified anywhere on the Net</a:t>
            </a:r>
          </a:p>
          <a:p>
            <a:r>
              <a:rPr lang="en-US" dirty="0" smtClean="0"/>
              <a:t>This could enable "the Doubleclick.com from Hell!"</a:t>
            </a:r>
          </a:p>
          <a:p>
            <a:r>
              <a:rPr lang="en-US" dirty="0" smtClean="0"/>
              <a:t>Answer?  Use </a:t>
            </a:r>
            <a:r>
              <a:rPr lang="en-US" i="1" dirty="0" smtClean="0"/>
              <a:t>random</a:t>
            </a:r>
            <a:r>
              <a:rPr lang="en-US" dirty="0" smtClean="0"/>
              <a:t> EUI-64 codes</a:t>
            </a:r>
          </a:p>
          <a:p>
            <a:r>
              <a:rPr lang="en-US" dirty="0" smtClean="0"/>
              <a:t>So we get privacy back… but </a:t>
            </a:r>
            <a:r>
              <a:rPr lang="en-US" i="1" dirty="0" smtClean="0"/>
              <a:t>now</a:t>
            </a:r>
            <a:r>
              <a:rPr lang="en-US" dirty="0" smtClean="0"/>
              <a:t> we've lost guaranteed unique link-local and global </a:t>
            </a:r>
            <a:r>
              <a:rPr lang="en-US" dirty="0" err="1" smtClean="0"/>
              <a:t>unicasts</a:t>
            </a:r>
            <a:endParaRPr lang="en-US" dirty="0" smtClean="0"/>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smtClean="0"/>
              <a:t>Configuring IPv6</a:t>
            </a:r>
            <a:endParaRPr lang="en-US" dirty="0"/>
          </a:p>
        </p:txBody>
      </p:sp>
      <p:sp>
        <p:nvSpPr>
          <p:cNvPr id="5" name="Subtitle 4"/>
          <p:cNvSpPr>
            <a:spLocks noGrp="1"/>
          </p:cNvSpPr>
          <p:nvPr>
            <p:ph type="subTitle" idx="1"/>
          </p:nvPr>
        </p:nvSpPr>
        <p:spPr>
          <a:xfrm>
            <a:off x="609600" y="4724400"/>
            <a:ext cx="6400800" cy="886397"/>
          </a:xfrm>
        </p:spPr>
        <p:txBody>
          <a:bodyPr/>
          <a:lstStyle/>
          <a:p>
            <a:r>
              <a:rPr lang="en-US" dirty="0" smtClean="0"/>
              <a:t>Now we're ready to see how IPv6 hosts get their IPv6 addresses</a:t>
            </a:r>
            <a:endParaRPr lang="en-US" dirty="0"/>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Configuring IPv6 Clients (Overview)</a:t>
            </a:r>
            <a:endParaRPr lang="en-US" dirty="0"/>
          </a:p>
        </p:txBody>
      </p:sp>
      <p:sp>
        <p:nvSpPr>
          <p:cNvPr id="3" name="Content Placeholder 2"/>
          <p:cNvSpPr>
            <a:spLocks noGrp="1"/>
          </p:cNvSpPr>
          <p:nvPr>
            <p:ph idx="1"/>
          </p:nvPr>
        </p:nvSpPr>
        <p:spPr>
          <a:xfrm>
            <a:off x="228600" y="990600"/>
            <a:ext cx="8382000" cy="5558445"/>
          </a:xfrm>
        </p:spPr>
        <p:txBody>
          <a:bodyPr/>
          <a:lstStyle/>
          <a:p>
            <a:pPr>
              <a:lnSpc>
                <a:spcPct val="85000"/>
              </a:lnSpc>
              <a:spcBef>
                <a:spcPts val="500"/>
              </a:spcBef>
            </a:pPr>
            <a:r>
              <a:rPr lang="en-US" dirty="0" smtClean="0"/>
              <a:t>In IPv6, we tend to get useful IP addresses in two stages</a:t>
            </a:r>
          </a:p>
          <a:p>
            <a:pPr>
              <a:lnSpc>
                <a:spcPct val="85000"/>
              </a:lnSpc>
              <a:spcBef>
                <a:spcPts val="500"/>
              </a:spcBef>
            </a:pPr>
            <a:r>
              <a:rPr lang="en-US" dirty="0" smtClean="0"/>
              <a:t>"Stage 1" either comes from </a:t>
            </a:r>
          </a:p>
          <a:p>
            <a:pPr lvl="1">
              <a:lnSpc>
                <a:spcPct val="85000"/>
              </a:lnSpc>
              <a:spcBef>
                <a:spcPts val="500"/>
              </a:spcBef>
            </a:pPr>
            <a:r>
              <a:rPr lang="en-US" dirty="0" smtClean="0"/>
              <a:t>Manual configuration (the GUI, </a:t>
            </a:r>
            <a:r>
              <a:rPr lang="en-US" dirty="0" err="1" smtClean="0"/>
              <a:t>netsh</a:t>
            </a:r>
            <a:r>
              <a:rPr lang="en-US" dirty="0" smtClean="0"/>
              <a:t> etc static addresses, or</a:t>
            </a:r>
          </a:p>
          <a:p>
            <a:pPr lvl="1">
              <a:lnSpc>
                <a:spcPct val="85000"/>
              </a:lnSpc>
              <a:spcBef>
                <a:spcPts val="500"/>
              </a:spcBef>
            </a:pPr>
            <a:r>
              <a:rPr lang="en-US" dirty="0" smtClean="0"/>
              <a:t>Link-local configuration (unique-to-link FE80 addresses)</a:t>
            </a:r>
          </a:p>
          <a:p>
            <a:pPr>
              <a:lnSpc>
                <a:spcPct val="85000"/>
              </a:lnSpc>
              <a:spcBef>
                <a:spcPts val="500"/>
              </a:spcBef>
            </a:pPr>
            <a:r>
              <a:rPr lang="en-US" dirty="0" smtClean="0"/>
              <a:t>Then more configuration information (and perhaps more addresses) come from</a:t>
            </a:r>
          </a:p>
          <a:p>
            <a:pPr lvl="1">
              <a:lnSpc>
                <a:spcPct val="85000"/>
              </a:lnSpc>
              <a:spcBef>
                <a:spcPts val="500"/>
              </a:spcBef>
            </a:pPr>
            <a:r>
              <a:rPr lang="en-US" dirty="0" smtClean="0"/>
              <a:t>Multicasts from routers ("stateless" configuration)</a:t>
            </a:r>
          </a:p>
          <a:p>
            <a:pPr lvl="1">
              <a:lnSpc>
                <a:spcPct val="85000"/>
              </a:lnSpc>
              <a:spcBef>
                <a:spcPts val="500"/>
              </a:spcBef>
            </a:pPr>
            <a:r>
              <a:rPr lang="en-US" dirty="0" smtClean="0"/>
              <a:t>DHCPv6 ("</a:t>
            </a:r>
            <a:r>
              <a:rPr lang="en-US" dirty="0" err="1" smtClean="0"/>
              <a:t>stateful</a:t>
            </a:r>
            <a:r>
              <a:rPr lang="en-US" dirty="0" smtClean="0"/>
              <a:t>" configuration)</a:t>
            </a:r>
          </a:p>
          <a:p>
            <a:pPr lvl="1">
              <a:lnSpc>
                <a:spcPct val="85000"/>
              </a:lnSpc>
              <a:spcBef>
                <a:spcPts val="500"/>
              </a:spcBef>
            </a:pPr>
            <a:r>
              <a:rPr lang="en-US" dirty="0" smtClean="0"/>
              <a:t>Or some combination of the two</a:t>
            </a:r>
            <a:endParaRPr lang="en-US" dirty="0"/>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Acquiring a Link-Local Address</a:t>
            </a:r>
            <a:endParaRPr lang="en-US" dirty="0"/>
          </a:p>
        </p:txBody>
      </p:sp>
      <p:sp>
        <p:nvSpPr>
          <p:cNvPr id="3" name="Content Placeholder 2"/>
          <p:cNvSpPr>
            <a:spLocks noGrp="1"/>
          </p:cNvSpPr>
          <p:nvPr>
            <p:ph idx="1"/>
          </p:nvPr>
        </p:nvSpPr>
        <p:spPr>
          <a:xfrm>
            <a:off x="381000" y="914400"/>
            <a:ext cx="8382000" cy="5232202"/>
          </a:xfrm>
        </p:spPr>
        <p:txBody>
          <a:bodyPr/>
          <a:lstStyle/>
          <a:p>
            <a:r>
              <a:rPr lang="en-US" sz="2800" dirty="0" smtClean="0"/>
              <a:t>Start with FE80::/64 (FE80:0000:0000:0000, recall) and then create the rightmost 64 bits like so:</a:t>
            </a:r>
          </a:p>
          <a:p>
            <a:r>
              <a:rPr lang="en-US" sz="2800" dirty="0" smtClean="0"/>
              <a:t>Pre-RFC 3041, just </a:t>
            </a:r>
          </a:p>
          <a:p>
            <a:pPr lvl="1"/>
            <a:r>
              <a:rPr lang="en-US" sz="2400" dirty="0" smtClean="0"/>
              <a:t>Convert your 48 bit MAC address to a 64-bit EUI address</a:t>
            </a:r>
          </a:p>
          <a:p>
            <a:pPr lvl="1"/>
            <a:r>
              <a:rPr lang="en-US" sz="2400" dirty="0" smtClean="0"/>
              <a:t>Use that as your bottom 64 bits</a:t>
            </a:r>
          </a:p>
          <a:p>
            <a:r>
              <a:rPr lang="en-US" sz="2800" dirty="0" smtClean="0"/>
              <a:t>Post-RFC 3041 (appeared 2001), you</a:t>
            </a:r>
          </a:p>
          <a:p>
            <a:pPr lvl="1"/>
            <a:r>
              <a:rPr lang="en-US" sz="2400" dirty="0" smtClean="0"/>
              <a:t>Generate a random 64-bit address</a:t>
            </a:r>
          </a:p>
          <a:p>
            <a:pPr lvl="1"/>
            <a:r>
              <a:rPr lang="en-US" sz="2400" dirty="0" smtClean="0"/>
              <a:t>Check that no one else is using that number</a:t>
            </a:r>
          </a:p>
          <a:p>
            <a:pPr lvl="1"/>
            <a:r>
              <a:rPr lang="en-US" sz="2400" dirty="0" smtClean="0"/>
              <a:t>If good, keep using it for a few hours</a:t>
            </a:r>
          </a:p>
          <a:p>
            <a:pPr lvl="1"/>
            <a:r>
              <a:rPr lang="en-US" sz="2400" dirty="0" smtClean="0"/>
              <a:t>After that time or if it's a duplicate address, generate another random number and start again</a:t>
            </a:r>
          </a:p>
          <a:p>
            <a:pPr lvl="1"/>
            <a:r>
              <a:rPr lang="en-US" sz="2400" dirty="0" smtClean="0"/>
              <a:t>Vista </a:t>
            </a:r>
            <a:r>
              <a:rPr lang="en-US" sz="2400" smtClean="0"/>
              <a:t>and later use </a:t>
            </a:r>
            <a:r>
              <a:rPr lang="en-US" sz="2400" dirty="0" smtClean="0"/>
              <a:t>this approach; such addresses are called "temporary" addresses </a:t>
            </a:r>
            <a:endParaRPr lang="en-US" sz="2400" dirty="0"/>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smtClean="0"/>
              <a:t>Avoiding Duplicate Addresses</a:t>
            </a:r>
            <a:br>
              <a:rPr smtClean="0"/>
            </a:br>
            <a:r>
              <a:rPr sz="3600" smtClean="0">
                <a:solidFill>
                  <a:schemeClr val="tx2"/>
                </a:solidFill>
              </a:rPr>
              <a:t>"tentative" becomes "preferred"</a:t>
            </a:r>
            <a:endParaRPr lang="en-US" dirty="0">
              <a:solidFill>
                <a:schemeClr val="tx2"/>
              </a:solidFill>
            </a:endParaRPr>
          </a:p>
        </p:txBody>
      </p:sp>
      <p:sp>
        <p:nvSpPr>
          <p:cNvPr id="3" name="Content Placeholder 2"/>
          <p:cNvSpPr>
            <a:spLocks noGrp="1"/>
          </p:cNvSpPr>
          <p:nvPr>
            <p:ph idx="1"/>
          </p:nvPr>
        </p:nvSpPr>
        <p:spPr>
          <a:xfrm>
            <a:off x="381000" y="1524000"/>
            <a:ext cx="8382000" cy="4727448"/>
          </a:xfrm>
        </p:spPr>
        <p:txBody>
          <a:bodyPr/>
          <a:lstStyle/>
          <a:p>
            <a:r>
              <a:rPr lang="en-US" dirty="0" smtClean="0"/>
              <a:t>Pick a random number for the address</a:t>
            </a:r>
          </a:p>
          <a:p>
            <a:r>
              <a:rPr lang="en-US" dirty="0" smtClean="0"/>
              <a:t>Method is called "duplicate address detection" or DAD</a:t>
            </a:r>
          </a:p>
          <a:p>
            <a:r>
              <a:rPr lang="en-US" dirty="0" smtClean="0"/>
              <a:t>Given that there's about a one in 18 quintillion chance of a a collision, Windows starts actually using the address as it is checking for a duplication – this is called "optimistic DAD"</a:t>
            </a:r>
          </a:p>
          <a:p>
            <a:r>
              <a:rPr lang="en-US" dirty="0" smtClean="0"/>
              <a:t>Before DAD, the address gets "(tentative)" next to it in </a:t>
            </a:r>
            <a:r>
              <a:rPr lang="en-US" dirty="0" err="1" smtClean="0"/>
              <a:t>ipconfig</a:t>
            </a:r>
            <a:r>
              <a:rPr lang="en-US" dirty="0" smtClean="0"/>
              <a:t>; afterwards it becomes "(preferred)"</a:t>
            </a:r>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07996"/>
          </a:xfrm>
        </p:spPr>
        <p:txBody>
          <a:bodyPr/>
          <a:lstStyle/>
          <a:p>
            <a:r>
              <a:rPr lang="en-US" dirty="0" smtClean="0"/>
              <a:t>Remember This?</a:t>
            </a:r>
            <a:br>
              <a:rPr lang="en-US" dirty="0" smtClean="0"/>
            </a:br>
            <a:r>
              <a:rPr sz="3200" smtClean="0">
                <a:solidFill>
                  <a:schemeClr val="accent4"/>
                </a:solidFill>
              </a:rPr>
              <a:t>note the "(preferred)"</a:t>
            </a:r>
            <a:endParaRPr lang="en-US" dirty="0">
              <a:solidFill>
                <a:schemeClr val="accent4"/>
              </a:solidFill>
            </a:endParaRPr>
          </a:p>
        </p:txBody>
      </p:sp>
      <p:sp>
        <p:nvSpPr>
          <p:cNvPr id="3" name="Content Placeholder 2"/>
          <p:cNvSpPr>
            <a:spLocks noGrp="1"/>
          </p:cNvSpPr>
          <p:nvPr>
            <p:ph idx="1"/>
          </p:nvPr>
        </p:nvSpPr>
        <p:spPr>
          <a:xfrm>
            <a:off x="304800" y="1828800"/>
            <a:ext cx="8382000" cy="3964162"/>
          </a:xfrm>
        </p:spPr>
        <p:txBody>
          <a:bodyPr/>
          <a:lstStyle/>
          <a:p>
            <a:pPr>
              <a:buNone/>
            </a:pPr>
            <a:r>
              <a:rPr lang="en-US" sz="1600" b="1" dirty="0" smtClean="0">
                <a:latin typeface="Consolas" pitchFamily="49" charset="0"/>
              </a:rPr>
              <a:t>Ethernet adapter Ethernet:</a:t>
            </a:r>
          </a:p>
          <a:p>
            <a:pPr>
              <a:buNone/>
            </a:pPr>
            <a:r>
              <a:rPr lang="en-US" sz="1600" b="1" dirty="0" smtClean="0">
                <a:latin typeface="Consolas" pitchFamily="49" charset="0"/>
              </a:rPr>
              <a:t>Connection-specific DNS Suffix  . :</a:t>
            </a:r>
          </a:p>
          <a:p>
            <a:pPr>
              <a:buNone/>
            </a:pPr>
            <a:r>
              <a:rPr lang="en-US" sz="1600" b="1" dirty="0" smtClean="0">
                <a:latin typeface="Consolas" pitchFamily="49" charset="0"/>
              </a:rPr>
              <a:t>   Description .  . . . . . . . . : Broadcom </a:t>
            </a:r>
            <a:r>
              <a:rPr lang="en-US" sz="1600" b="1" dirty="0" err="1" smtClean="0">
                <a:latin typeface="Consolas" pitchFamily="49" charset="0"/>
              </a:rPr>
              <a:t>NetLink</a:t>
            </a:r>
            <a:r>
              <a:rPr lang="en-US" sz="1600" b="1" dirty="0" smtClean="0">
                <a:latin typeface="Consolas" pitchFamily="49" charset="0"/>
              </a:rPr>
              <a:t> (TM) Gigabit Ethernet</a:t>
            </a:r>
          </a:p>
          <a:p>
            <a:pPr>
              <a:buNone/>
            </a:pPr>
            <a:r>
              <a:rPr lang="en-US" sz="1600" b="1" dirty="0" smtClean="0">
                <a:latin typeface="Consolas" pitchFamily="49" charset="0"/>
              </a:rPr>
              <a:t>   Physical Address . . . . . . . : 00-17-A4-D3-10-CA</a:t>
            </a:r>
          </a:p>
          <a:p>
            <a:pPr>
              <a:buNone/>
            </a:pPr>
            <a:r>
              <a:rPr lang="en-US" sz="1600" b="1" dirty="0" smtClean="0">
                <a:latin typeface="Consolas" pitchFamily="49" charset="0"/>
              </a:rPr>
              <a:t>   DHCP Enabled. .  . . . . . . . : Yes</a:t>
            </a:r>
          </a:p>
          <a:p>
            <a:pPr>
              <a:buNone/>
            </a:pPr>
            <a:r>
              <a:rPr lang="en-US" sz="1600" b="1" dirty="0" smtClean="0">
                <a:latin typeface="Consolas" pitchFamily="49" charset="0"/>
              </a:rPr>
              <a:t>   </a:t>
            </a:r>
            <a:r>
              <a:rPr lang="en-US" sz="1600" b="1" dirty="0" err="1" smtClean="0">
                <a:latin typeface="Consolas" pitchFamily="49" charset="0"/>
              </a:rPr>
              <a:t>Autoconfiguration</a:t>
            </a:r>
            <a:r>
              <a:rPr lang="en-US" sz="1600" b="1" dirty="0" smtClean="0">
                <a:latin typeface="Consolas" pitchFamily="49" charset="0"/>
              </a:rPr>
              <a:t> Enabled  . . : Yes</a:t>
            </a:r>
          </a:p>
          <a:p>
            <a:pPr>
              <a:buNone/>
            </a:pPr>
            <a:r>
              <a:rPr lang="en-US" sz="1600" b="1" dirty="0" smtClean="0">
                <a:latin typeface="Consolas" pitchFamily="49" charset="0"/>
              </a:rPr>
              <a:t>   </a:t>
            </a:r>
            <a:r>
              <a:rPr lang="en-US" sz="2000" b="1" dirty="0" smtClean="0">
                <a:solidFill>
                  <a:srgbClr val="FF0000"/>
                </a:solidFill>
                <a:latin typeface="Consolas" pitchFamily="49" charset="0"/>
              </a:rPr>
              <a:t>IPv6 Address. .  . : 2001:4840:ffff:c01d:38bc:ac80:d925:8f5b(Preferred)</a:t>
            </a:r>
          </a:p>
          <a:p>
            <a:pPr>
              <a:buNone/>
            </a:pPr>
            <a:r>
              <a:rPr lang="en-US" sz="2000" b="1" dirty="0" smtClean="0">
                <a:solidFill>
                  <a:srgbClr val="FF0000"/>
                </a:solidFill>
                <a:latin typeface="Consolas" pitchFamily="49" charset="0"/>
              </a:rPr>
              <a:t>   Temporary IPv6 Address. . . . . . : 2001:4840:ffff:c01d:8d99:ac44:b5a0:80a6(Preferred)</a:t>
            </a:r>
          </a:p>
          <a:p>
            <a:pPr>
              <a:buNone/>
            </a:pPr>
            <a:r>
              <a:rPr lang="en-US" sz="2000" b="1" dirty="0" smtClean="0">
                <a:solidFill>
                  <a:srgbClr val="FF0000"/>
                </a:solidFill>
                <a:latin typeface="Consolas" pitchFamily="49" charset="0"/>
              </a:rPr>
              <a:t>   Link-local IPv6 Address . . . : fe80::38bc:ac80:d925:8f5b%8(Preferred)</a:t>
            </a:r>
          </a:p>
          <a:p>
            <a:pPr>
              <a:buNone/>
            </a:pPr>
            <a:r>
              <a:rPr lang="en-US" sz="1600" b="1" dirty="0" smtClean="0">
                <a:latin typeface="Consolas" pitchFamily="49" charset="0"/>
              </a:rPr>
              <a:t>   IPv4 Address. . . . . . . . . . . : 192.168.1.102(Preferred)</a:t>
            </a:r>
          </a:p>
          <a:p>
            <a:pPr>
              <a:buNone/>
            </a:pPr>
            <a:r>
              <a:rPr lang="en-US" sz="1600" b="1" dirty="0" smtClean="0">
                <a:latin typeface="Consolas" pitchFamily="49" charset="0"/>
              </a:rPr>
              <a:t> </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rest of </a:t>
            </a:r>
            <a:r>
              <a:rPr lang="en-US" dirty="0" err="1" smtClean="0"/>
              <a:t>ipconfig</a:t>
            </a:r>
            <a:r>
              <a:rPr lang="en-US" dirty="0" smtClean="0"/>
              <a:t>)</a:t>
            </a:r>
            <a:endParaRPr lang="en-US" dirty="0"/>
          </a:p>
        </p:txBody>
      </p:sp>
      <p:sp>
        <p:nvSpPr>
          <p:cNvPr id="3" name="Content Placeholder 2"/>
          <p:cNvSpPr>
            <a:spLocks noGrp="1"/>
          </p:cNvSpPr>
          <p:nvPr>
            <p:ph idx="1"/>
          </p:nvPr>
        </p:nvSpPr>
        <p:spPr>
          <a:xfrm>
            <a:off x="152400" y="1295400"/>
            <a:ext cx="8991600" cy="3582519"/>
          </a:xfrm>
        </p:spPr>
        <p:txBody>
          <a:bodyPr/>
          <a:lstStyle/>
          <a:p>
            <a:pPr>
              <a:buNone/>
            </a:pPr>
            <a:r>
              <a:rPr lang="en-US" sz="2400" dirty="0" smtClean="0">
                <a:latin typeface="Consolas" pitchFamily="49" charset="0"/>
              </a:rPr>
              <a:t>Subnet Mask . . . . . : 255.255.255.0</a:t>
            </a:r>
          </a:p>
          <a:p>
            <a:pPr>
              <a:buNone/>
            </a:pPr>
            <a:r>
              <a:rPr lang="en-US" sz="2400" dirty="0" smtClean="0">
                <a:latin typeface="Consolas" pitchFamily="49" charset="0"/>
              </a:rPr>
              <a:t>Default Gateway . . . : </a:t>
            </a:r>
            <a:r>
              <a:rPr lang="en-US" sz="2400" b="1" dirty="0" smtClean="0">
                <a:solidFill>
                  <a:srgbClr val="FF0000"/>
                </a:solidFill>
                <a:latin typeface="Consolas" pitchFamily="49" charset="0"/>
              </a:rPr>
              <a:t>fe80::212:17ff:fe01:5737%8</a:t>
            </a:r>
          </a:p>
          <a:p>
            <a:pPr>
              <a:buNone/>
            </a:pPr>
            <a:r>
              <a:rPr lang="en-US" sz="2400" dirty="0" smtClean="0">
                <a:latin typeface="Consolas" pitchFamily="49" charset="0"/>
              </a:rPr>
              <a:t>                        192.168.1.1</a:t>
            </a:r>
          </a:p>
          <a:p>
            <a:pPr>
              <a:buNone/>
            </a:pPr>
            <a:r>
              <a:rPr lang="en-US" sz="2400" dirty="0" smtClean="0">
                <a:latin typeface="Consolas" pitchFamily="49" charset="0"/>
              </a:rPr>
              <a:t>   DHCP Server . .  . : 192.168.1.1</a:t>
            </a:r>
          </a:p>
          <a:p>
            <a:pPr>
              <a:buNone/>
            </a:pPr>
            <a:r>
              <a:rPr lang="en-US" sz="2400" dirty="0" smtClean="0">
                <a:latin typeface="Consolas" pitchFamily="49" charset="0"/>
              </a:rPr>
              <a:t>   DHCPv6 IAID . .  . : 201332644</a:t>
            </a:r>
          </a:p>
          <a:p>
            <a:pPr>
              <a:buNone/>
            </a:pPr>
            <a:r>
              <a:rPr lang="en-US" sz="2400" dirty="0" smtClean="0">
                <a:latin typeface="Consolas" pitchFamily="49" charset="0"/>
              </a:rPr>
              <a:t>   DNS Servers . .  . : 24.196.248.4</a:t>
            </a:r>
          </a:p>
          <a:p>
            <a:pPr>
              <a:buNone/>
            </a:pPr>
            <a:r>
              <a:rPr lang="en-US" sz="2400" dirty="0" smtClean="0">
                <a:latin typeface="Consolas" pitchFamily="49" charset="0"/>
              </a:rPr>
              <a:t>                        24.196.248.5</a:t>
            </a:r>
          </a:p>
          <a:p>
            <a:pPr>
              <a:buNone/>
            </a:pPr>
            <a:r>
              <a:rPr lang="en-US" sz="2400" dirty="0" smtClean="0">
                <a:latin typeface="Consolas" pitchFamily="49" charset="0"/>
              </a:rPr>
              <a:t>                        </a:t>
            </a:r>
            <a:r>
              <a:rPr lang="en-US" sz="2400" b="1" dirty="0" smtClean="0">
                <a:solidFill>
                  <a:srgbClr val="FF0000"/>
                </a:solidFill>
                <a:latin typeface="Consolas" pitchFamily="49" charset="0"/>
              </a:rPr>
              <a:t>fec0:0:0:ffff::1</a:t>
            </a:r>
          </a:p>
          <a:p>
            <a:pPr>
              <a:buNone/>
            </a:pPr>
            <a:r>
              <a:rPr lang="en-US" sz="2400" dirty="0" smtClean="0">
                <a:latin typeface="Consolas" pitchFamily="49" charset="0"/>
              </a:rPr>
              <a:t>   NetBIOS over </a:t>
            </a:r>
            <a:r>
              <a:rPr lang="en-US" sz="2400" dirty="0" err="1" smtClean="0">
                <a:latin typeface="Consolas" pitchFamily="49" charset="0"/>
              </a:rPr>
              <a:t>Tcpip</a:t>
            </a:r>
            <a:r>
              <a:rPr lang="en-US" sz="2400" dirty="0" smtClean="0">
                <a:latin typeface="Consolas" pitchFamily="49" charset="0"/>
              </a:rPr>
              <a:t>. : Enabled</a:t>
            </a:r>
          </a:p>
        </p:txBody>
      </p:sp>
      <p:sp>
        <p:nvSpPr>
          <p:cNvPr id="4" name="TextBox 3"/>
          <p:cNvSpPr txBox="1"/>
          <p:nvPr/>
        </p:nvSpPr>
        <p:spPr>
          <a:xfrm>
            <a:off x="228600" y="5159514"/>
            <a:ext cx="8610600" cy="707886"/>
          </a:xfrm>
          <a:prstGeom prst="rect">
            <a:avLst/>
          </a:prstGeom>
          <a:noFill/>
        </p:spPr>
        <p:txBody>
          <a:bodyPr wrap="square" rtlCol="0">
            <a:spAutoFit/>
          </a:bodyPr>
          <a:lstStyle/>
          <a:p>
            <a:r>
              <a:rPr lang="en-US" sz="4000" dirty="0" smtClean="0">
                <a:solidFill>
                  <a:schemeClr val="tx2">
                    <a:lumMod val="75000"/>
                  </a:schemeClr>
                </a:solidFill>
              </a:rPr>
              <a:t>I'll explain all of this and more in this talk</a:t>
            </a:r>
            <a:endParaRPr lang="en-US" sz="4000"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smtClean="0"/>
              <a:t>Acquiring a Global Address</a:t>
            </a:r>
            <a:br>
              <a:rPr smtClean="0"/>
            </a:br>
            <a:r>
              <a:rPr sz="3600" smtClean="0">
                <a:solidFill>
                  <a:schemeClr val="tx2"/>
                </a:solidFill>
              </a:rPr>
              <a:t>(simplified)</a:t>
            </a:r>
            <a:endParaRPr lang="en-US" sz="3600" dirty="0">
              <a:solidFill>
                <a:schemeClr val="tx2"/>
              </a:solidFill>
            </a:endParaRPr>
          </a:p>
        </p:txBody>
      </p:sp>
      <p:sp>
        <p:nvSpPr>
          <p:cNvPr id="3" name="Content Placeholder 2"/>
          <p:cNvSpPr>
            <a:spLocks noGrp="1"/>
          </p:cNvSpPr>
          <p:nvPr>
            <p:ph idx="1"/>
          </p:nvPr>
        </p:nvSpPr>
        <p:spPr>
          <a:xfrm>
            <a:off x="381000" y="1600200"/>
            <a:ext cx="8382000" cy="4382738"/>
          </a:xfrm>
        </p:spPr>
        <p:txBody>
          <a:bodyPr/>
          <a:lstStyle/>
          <a:p>
            <a:r>
              <a:rPr lang="en-US" dirty="0" smtClean="0"/>
              <a:t>Very much like getting a link-local unicast address, but we need to find a router first</a:t>
            </a:r>
          </a:p>
          <a:p>
            <a:r>
              <a:rPr lang="en-US" dirty="0" smtClean="0"/>
              <a:t>Step one is… get a link-local address, FE80…</a:t>
            </a:r>
          </a:p>
          <a:p>
            <a:r>
              <a:rPr lang="en-US" dirty="0" smtClean="0"/>
              <a:t>Immediately send out three Router Solicitation packets</a:t>
            </a:r>
          </a:p>
          <a:p>
            <a:r>
              <a:rPr lang="en-US" dirty="0" smtClean="0"/>
              <a:t>Eventually you hear a Router Advertisement packet (or several)</a:t>
            </a:r>
          </a:p>
          <a:p>
            <a:r>
              <a:rPr lang="en-US" dirty="0" smtClean="0"/>
              <a:t>Includes your "prefix" (the top 48 bits of your organization and the 16 subnet bits)</a:t>
            </a:r>
          </a:p>
        </p:txBody>
      </p:sp>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a Global Unicast Address</a:t>
            </a:r>
            <a:endParaRPr lang="en-US" dirty="0"/>
          </a:p>
        </p:txBody>
      </p:sp>
      <p:sp>
        <p:nvSpPr>
          <p:cNvPr id="7" name="Rectangle 6"/>
          <p:cNvSpPr/>
          <p:nvPr/>
        </p:nvSpPr>
        <p:spPr>
          <a:xfrm>
            <a:off x="609600" y="990600"/>
            <a:ext cx="7239000" cy="523220"/>
          </a:xfrm>
          <a:prstGeom prst="rect">
            <a:avLst/>
          </a:prstGeom>
        </p:spPr>
        <p:txBody>
          <a:bodyPr wrap="square">
            <a:spAutoFit/>
          </a:bodyPr>
          <a:lstStyle/>
          <a:p>
            <a:r>
              <a:rPr lang="en-US" sz="2800" dirty="0" smtClean="0"/>
              <a:t>From the router, we've got the top part:</a:t>
            </a:r>
          </a:p>
        </p:txBody>
      </p:sp>
      <p:sp>
        <p:nvSpPr>
          <p:cNvPr id="4" name="Rectangle 3"/>
          <p:cNvSpPr/>
          <p:nvPr/>
        </p:nvSpPr>
        <p:spPr bwMode="auto">
          <a:xfrm>
            <a:off x="685800" y="1752600"/>
            <a:ext cx="2438400" cy="762000"/>
          </a:xfrm>
          <a:prstGeom prst="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charset="0"/>
              </a:rPr>
              <a:t>Our </a:t>
            </a:r>
            <a:r>
              <a:rPr kumimoji="0" lang="en-US" sz="2400" b="1" i="0" u="none" strike="noStrike" cap="none" normalizeH="0" baseline="0" dirty="0" err="1" smtClean="0">
                <a:ln>
                  <a:noFill/>
                </a:ln>
                <a:solidFill>
                  <a:schemeClr val="tx1"/>
                </a:solidFill>
                <a:effectLst/>
                <a:latin typeface="Arial" charset="0"/>
              </a:rPr>
              <a:t>org's</a:t>
            </a:r>
            <a:r>
              <a:rPr kumimoji="0" lang="en-US" sz="2400" b="1" i="0" u="none" strike="noStrike" cap="none" normalizeH="0" dirty="0" smtClean="0">
                <a:ln>
                  <a:noFill/>
                </a:ln>
                <a:solidFill>
                  <a:schemeClr val="tx1"/>
                </a:solidFill>
                <a:effectLst/>
                <a:latin typeface="Arial" charset="0"/>
              </a:rPr>
              <a:t> identifier</a:t>
            </a:r>
            <a:endParaRPr kumimoji="0" lang="en-US" sz="2400" b="1" i="0" u="none" strike="noStrike" cap="none" normalizeH="0" baseline="0" dirty="0" smtClean="0">
              <a:ln>
                <a:noFill/>
              </a:ln>
              <a:solidFill>
                <a:schemeClr val="tx1"/>
              </a:solidFill>
              <a:effectLst/>
              <a:latin typeface="Arial" charset="0"/>
            </a:endParaRPr>
          </a:p>
        </p:txBody>
      </p:sp>
      <p:sp>
        <p:nvSpPr>
          <p:cNvPr id="5" name="Rectangle 4"/>
          <p:cNvSpPr/>
          <p:nvPr/>
        </p:nvSpPr>
        <p:spPr bwMode="auto">
          <a:xfrm>
            <a:off x="3505200" y="1752600"/>
            <a:ext cx="1524000" cy="762000"/>
          </a:xfrm>
          <a:prstGeom prst="rect">
            <a:avLst/>
          </a:prstGeom>
          <a:solidFill>
            <a:schemeClr val="bg1">
              <a:lumMod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charset="0"/>
              </a:rPr>
              <a:t>Our subnet</a:t>
            </a:r>
          </a:p>
        </p:txBody>
      </p:sp>
      <p:sp>
        <p:nvSpPr>
          <p:cNvPr id="6" name="Rectangle 5"/>
          <p:cNvSpPr/>
          <p:nvPr/>
        </p:nvSpPr>
        <p:spPr bwMode="auto">
          <a:xfrm>
            <a:off x="5181600" y="1752600"/>
            <a:ext cx="2819400" cy="762000"/>
          </a:xfrm>
          <a:prstGeom prst="rect">
            <a:avLst/>
          </a:prstGeom>
          <a:solidFill>
            <a:srgbClr val="00B05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charset="0"/>
              </a:rPr>
              <a:t>All that's left is the bottom 64 bits</a:t>
            </a:r>
          </a:p>
        </p:txBody>
      </p:sp>
      <p:sp>
        <p:nvSpPr>
          <p:cNvPr id="9" name="Rectangle 8"/>
          <p:cNvSpPr/>
          <p:nvPr/>
        </p:nvSpPr>
        <p:spPr>
          <a:xfrm>
            <a:off x="838200" y="2667000"/>
            <a:ext cx="2286000" cy="369332"/>
          </a:xfrm>
          <a:prstGeom prst="rect">
            <a:avLst/>
          </a:prstGeom>
        </p:spPr>
        <p:txBody>
          <a:bodyPr wrap="square">
            <a:spAutoFit/>
          </a:bodyPr>
          <a:lstStyle/>
          <a:p>
            <a:pPr fontAlgn="base">
              <a:spcBef>
                <a:spcPct val="0"/>
              </a:spcBef>
              <a:spcAft>
                <a:spcPct val="0"/>
              </a:spcAft>
            </a:pPr>
            <a:r>
              <a:rPr lang="en-US" b="1" dirty="0" smtClean="0">
                <a:latin typeface="Arial" charset="0"/>
              </a:rPr>
              <a:t>(top 48 bits)</a:t>
            </a:r>
          </a:p>
        </p:txBody>
      </p:sp>
      <p:sp>
        <p:nvSpPr>
          <p:cNvPr id="10" name="Rectangle 9"/>
          <p:cNvSpPr/>
          <p:nvPr/>
        </p:nvSpPr>
        <p:spPr>
          <a:xfrm>
            <a:off x="3505201" y="2667000"/>
            <a:ext cx="1752600" cy="369332"/>
          </a:xfrm>
          <a:prstGeom prst="rect">
            <a:avLst/>
          </a:prstGeom>
        </p:spPr>
        <p:txBody>
          <a:bodyPr wrap="square">
            <a:spAutoFit/>
          </a:bodyPr>
          <a:lstStyle/>
          <a:p>
            <a:pPr fontAlgn="base">
              <a:spcBef>
                <a:spcPct val="0"/>
              </a:spcBef>
              <a:spcAft>
                <a:spcPct val="0"/>
              </a:spcAft>
            </a:pPr>
            <a:r>
              <a:rPr lang="en-US" b="1" dirty="0" smtClean="0">
                <a:latin typeface="Arial" charset="0"/>
              </a:rPr>
              <a:t>(next 16 bits) </a:t>
            </a:r>
          </a:p>
        </p:txBody>
      </p:sp>
      <p:sp>
        <p:nvSpPr>
          <p:cNvPr id="11" name="TextBox 10"/>
          <p:cNvSpPr txBox="1"/>
          <p:nvPr/>
        </p:nvSpPr>
        <p:spPr>
          <a:xfrm>
            <a:off x="304800" y="3124200"/>
            <a:ext cx="8763000" cy="2677656"/>
          </a:xfrm>
          <a:prstGeom prst="rect">
            <a:avLst/>
          </a:prstGeom>
          <a:noFill/>
        </p:spPr>
        <p:txBody>
          <a:bodyPr wrap="square" rtlCol="0">
            <a:spAutoFit/>
          </a:bodyPr>
          <a:lstStyle/>
          <a:p>
            <a:pPr marL="457200" indent="-457200">
              <a:buFont typeface="Courier New" pitchFamily="49" charset="0"/>
              <a:buChar char="o"/>
            </a:pPr>
            <a:r>
              <a:rPr lang="en-US" sz="2800" dirty="0" smtClean="0"/>
              <a:t>How to get the bottom 64 bits?  You already know:  randomly</a:t>
            </a:r>
          </a:p>
          <a:p>
            <a:pPr marL="457200" indent="-457200">
              <a:buFont typeface="Courier New" pitchFamily="49" charset="0"/>
              <a:buChar char="o"/>
            </a:pPr>
            <a:r>
              <a:rPr lang="en-US" sz="2800" dirty="0" smtClean="0"/>
              <a:t>Note we have now created a globally unique – and routable! – address called a </a:t>
            </a:r>
            <a:r>
              <a:rPr lang="en-US" sz="2800" i="1" dirty="0" smtClean="0"/>
              <a:t>temporar</a:t>
            </a:r>
            <a:r>
              <a:rPr lang="en-US" sz="2800" dirty="0" smtClean="0"/>
              <a:t>y address</a:t>
            </a:r>
          </a:p>
          <a:p>
            <a:pPr marL="457200" indent="-457200">
              <a:buFont typeface="Courier New" pitchFamily="49" charset="0"/>
              <a:buChar char="o"/>
            </a:pPr>
            <a:r>
              <a:rPr lang="en-US" sz="2800" dirty="0" smtClean="0"/>
              <a:t>Oh, and while we're at it, we'll create </a:t>
            </a:r>
            <a:r>
              <a:rPr lang="en-US" sz="2800" i="1" dirty="0" smtClean="0"/>
              <a:t>two</a:t>
            </a:r>
            <a:r>
              <a:rPr lang="en-US" sz="2800" dirty="0" smtClean="0"/>
              <a:t> of these addresses</a:t>
            </a:r>
            <a:endParaRPr lang="en-US" sz="2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9" grpId="0"/>
      <p:bldP spid="10" grpId="0"/>
      <p:bldP spid="11"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smtClean="0"/>
              <a:t>Acquiring a Global Address</a:t>
            </a:r>
            <a:br>
              <a:rPr smtClean="0"/>
            </a:br>
            <a:r>
              <a:rPr sz="3600" smtClean="0">
                <a:solidFill>
                  <a:schemeClr val="tx2"/>
                </a:solidFill>
              </a:rPr>
              <a:t>why two?</a:t>
            </a:r>
            <a:endParaRPr lang="en-US" sz="3600" dirty="0">
              <a:solidFill>
                <a:schemeClr val="tx2"/>
              </a:solidFill>
            </a:endParaRPr>
          </a:p>
        </p:txBody>
      </p:sp>
      <p:sp>
        <p:nvSpPr>
          <p:cNvPr id="3" name="Content Placeholder 2"/>
          <p:cNvSpPr>
            <a:spLocks noGrp="1"/>
          </p:cNvSpPr>
          <p:nvPr>
            <p:ph idx="1"/>
          </p:nvPr>
        </p:nvSpPr>
        <p:spPr>
          <a:xfrm>
            <a:off x="381000" y="1600200"/>
            <a:ext cx="8382000" cy="4924425"/>
          </a:xfrm>
        </p:spPr>
        <p:txBody>
          <a:bodyPr/>
          <a:lstStyle/>
          <a:p>
            <a:r>
              <a:rPr lang="en-US" sz="2800" dirty="0" smtClean="0"/>
              <a:t>The idea is that you register one address in DNS so that people can find you, and folks use it to initiate communications with you… but when you're surfing the Internet, you do it with your other address (it's an RFC 3041 thing)</a:t>
            </a:r>
          </a:p>
          <a:p>
            <a:r>
              <a:rPr lang="en-US" sz="2800" dirty="0" smtClean="0"/>
              <a:t>Even if you have a static address, you still create a temporary address </a:t>
            </a:r>
          </a:p>
          <a:p>
            <a:pPr lvl="1"/>
            <a:r>
              <a:rPr lang="en-US" sz="2400" dirty="0" smtClean="0"/>
              <a:t>Static address = "public address"</a:t>
            </a:r>
          </a:p>
          <a:p>
            <a:pPr lvl="1"/>
            <a:r>
              <a:rPr lang="en-US" sz="2400" dirty="0" smtClean="0"/>
              <a:t>Other address is, again, a "temporary" address created randomly that starts out as "tentative" and eventually becomes "preferred"</a:t>
            </a:r>
          </a:p>
        </p:txBody>
      </p:sp>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07996"/>
          </a:xfrm>
        </p:spPr>
        <p:txBody>
          <a:bodyPr/>
          <a:lstStyle/>
          <a:p>
            <a:r>
              <a:rPr lang="en-US" dirty="0" smtClean="0"/>
              <a:t>Review</a:t>
            </a:r>
            <a:br>
              <a:rPr lang="en-US" dirty="0" smtClean="0"/>
            </a:br>
            <a:r>
              <a:rPr sz="3200" smtClean="0">
                <a:solidFill>
                  <a:schemeClr val="tx2"/>
                </a:solidFill>
              </a:rPr>
              <a:t>tentative, preferred, temporary, public</a:t>
            </a:r>
            <a:endParaRPr lang="en-US" dirty="0">
              <a:solidFill>
                <a:schemeClr val="tx2"/>
              </a:solidFill>
            </a:endParaRPr>
          </a:p>
        </p:txBody>
      </p:sp>
      <p:sp>
        <p:nvSpPr>
          <p:cNvPr id="3" name="Content Placeholder 2"/>
          <p:cNvSpPr>
            <a:spLocks noGrp="1"/>
          </p:cNvSpPr>
          <p:nvPr>
            <p:ph idx="1"/>
          </p:nvPr>
        </p:nvSpPr>
        <p:spPr>
          <a:xfrm>
            <a:off x="381000" y="1412875"/>
            <a:ext cx="8382000" cy="4284250"/>
          </a:xfrm>
        </p:spPr>
        <p:txBody>
          <a:bodyPr/>
          <a:lstStyle/>
          <a:p>
            <a:r>
              <a:rPr lang="en-US" dirty="0" smtClean="0"/>
              <a:t>Tentative = random address that you haven't DAD-</a:t>
            </a:r>
            <a:r>
              <a:rPr lang="en-US" dirty="0" err="1" smtClean="0"/>
              <a:t>ed</a:t>
            </a:r>
            <a:r>
              <a:rPr lang="en-US" dirty="0" smtClean="0"/>
              <a:t> yet</a:t>
            </a:r>
          </a:p>
          <a:p>
            <a:r>
              <a:rPr lang="en-US" dirty="0" smtClean="0"/>
              <a:t>Preferred = random address that's been </a:t>
            </a:r>
            <a:r>
              <a:rPr lang="en-US" dirty="0" err="1" smtClean="0"/>
              <a:t>DADed</a:t>
            </a:r>
            <a:endParaRPr lang="en-US" dirty="0" smtClean="0"/>
          </a:p>
          <a:p>
            <a:r>
              <a:rPr lang="en-US" dirty="0" smtClean="0"/>
              <a:t>Public = IPv6 address found in DNS, an address that a server makes known, often a static address</a:t>
            </a:r>
          </a:p>
          <a:p>
            <a:r>
              <a:rPr lang="en-US" dirty="0" smtClean="0"/>
              <a:t>Temporary = IPv6 address created for systems (including servers) that systems can use when acting as a client; preserves privacy</a:t>
            </a:r>
          </a:p>
        </p:txBody>
      </p:sp>
    </p:spTree>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75946" cy="1551194"/>
          </a:xfrm>
        </p:spPr>
        <p:txBody>
          <a:bodyPr/>
          <a:lstStyle/>
          <a:p>
            <a:r>
              <a:rPr lang="en-US" dirty="0" smtClean="0"/>
              <a:t>Again…</a:t>
            </a:r>
            <a:br>
              <a:rPr lang="en-US" dirty="0" smtClean="0"/>
            </a:br>
            <a:r>
              <a:rPr sz="3200" smtClean="0">
                <a:solidFill>
                  <a:schemeClr val="accent4"/>
                </a:solidFill>
              </a:rPr>
              <a:t>note the "Temporary"; the first is "Public" although it doesn't say it</a:t>
            </a:r>
            <a:endParaRPr lang="en-US" dirty="0">
              <a:solidFill>
                <a:schemeClr val="accent4"/>
              </a:solidFill>
            </a:endParaRPr>
          </a:p>
        </p:txBody>
      </p:sp>
      <p:sp>
        <p:nvSpPr>
          <p:cNvPr id="3" name="Content Placeholder 2"/>
          <p:cNvSpPr>
            <a:spLocks noGrp="1"/>
          </p:cNvSpPr>
          <p:nvPr>
            <p:ph idx="1"/>
          </p:nvPr>
        </p:nvSpPr>
        <p:spPr>
          <a:xfrm>
            <a:off x="304800" y="2133600"/>
            <a:ext cx="8382000" cy="3964162"/>
          </a:xfrm>
        </p:spPr>
        <p:txBody>
          <a:bodyPr/>
          <a:lstStyle/>
          <a:p>
            <a:pPr>
              <a:buNone/>
            </a:pPr>
            <a:r>
              <a:rPr lang="en-US" sz="1600" b="1" dirty="0" smtClean="0">
                <a:latin typeface="Consolas" pitchFamily="49" charset="0"/>
              </a:rPr>
              <a:t>Ethernet adapter Ethernet:</a:t>
            </a:r>
          </a:p>
          <a:p>
            <a:pPr>
              <a:buNone/>
            </a:pPr>
            <a:r>
              <a:rPr lang="en-US" sz="1600" b="1" dirty="0" smtClean="0">
                <a:latin typeface="Consolas" pitchFamily="49" charset="0"/>
              </a:rPr>
              <a:t>Connection-specific DNS Suffix  . :</a:t>
            </a:r>
          </a:p>
          <a:p>
            <a:pPr>
              <a:buNone/>
            </a:pPr>
            <a:r>
              <a:rPr lang="en-US" sz="1600" b="1" dirty="0" smtClean="0">
                <a:latin typeface="Consolas" pitchFamily="49" charset="0"/>
              </a:rPr>
              <a:t>   Description .  . . . . . . . . : Broadcom </a:t>
            </a:r>
            <a:r>
              <a:rPr lang="en-US" sz="1600" b="1" dirty="0" err="1" smtClean="0">
                <a:latin typeface="Consolas" pitchFamily="49" charset="0"/>
              </a:rPr>
              <a:t>NetLink</a:t>
            </a:r>
            <a:r>
              <a:rPr lang="en-US" sz="1600" b="1" dirty="0" smtClean="0">
                <a:latin typeface="Consolas" pitchFamily="49" charset="0"/>
              </a:rPr>
              <a:t> (TM) Gigabit Ethernet</a:t>
            </a:r>
          </a:p>
          <a:p>
            <a:pPr>
              <a:buNone/>
            </a:pPr>
            <a:r>
              <a:rPr lang="en-US" sz="1600" b="1" dirty="0" smtClean="0">
                <a:latin typeface="Consolas" pitchFamily="49" charset="0"/>
              </a:rPr>
              <a:t>   Physical Address . . . . . . . : 00-17-A4-D3-10-CA</a:t>
            </a:r>
          </a:p>
          <a:p>
            <a:pPr>
              <a:buNone/>
            </a:pPr>
            <a:r>
              <a:rPr lang="en-US" sz="1600" b="1" dirty="0" smtClean="0">
                <a:latin typeface="Consolas" pitchFamily="49" charset="0"/>
              </a:rPr>
              <a:t>   DHCP Enabled. .  . . . . . . . : Yes</a:t>
            </a:r>
          </a:p>
          <a:p>
            <a:pPr>
              <a:buNone/>
            </a:pPr>
            <a:r>
              <a:rPr lang="en-US" sz="1600" b="1" dirty="0" smtClean="0">
                <a:latin typeface="Consolas" pitchFamily="49" charset="0"/>
              </a:rPr>
              <a:t>   </a:t>
            </a:r>
            <a:r>
              <a:rPr lang="en-US" sz="1600" b="1" dirty="0" err="1" smtClean="0">
                <a:latin typeface="Consolas" pitchFamily="49" charset="0"/>
              </a:rPr>
              <a:t>Autoconfiguration</a:t>
            </a:r>
            <a:r>
              <a:rPr lang="en-US" sz="1600" b="1" dirty="0" smtClean="0">
                <a:latin typeface="Consolas" pitchFamily="49" charset="0"/>
              </a:rPr>
              <a:t> Enabled  . . : Yes</a:t>
            </a:r>
          </a:p>
          <a:p>
            <a:pPr>
              <a:buNone/>
            </a:pPr>
            <a:r>
              <a:rPr lang="en-US" sz="1600" b="1" dirty="0" smtClean="0">
                <a:latin typeface="Consolas" pitchFamily="49" charset="0"/>
              </a:rPr>
              <a:t>   </a:t>
            </a:r>
            <a:r>
              <a:rPr lang="en-US" sz="2000" b="1" dirty="0" smtClean="0">
                <a:solidFill>
                  <a:srgbClr val="FF0000"/>
                </a:solidFill>
                <a:latin typeface="Consolas" pitchFamily="49" charset="0"/>
              </a:rPr>
              <a:t>IPv6 Address. .  . : 2001:4840:ffff:c01d:38bc:ac80:d925:8f5b(Preferred)</a:t>
            </a:r>
          </a:p>
          <a:p>
            <a:pPr>
              <a:buNone/>
            </a:pPr>
            <a:r>
              <a:rPr lang="en-US" sz="2000" b="1" dirty="0" smtClean="0">
                <a:solidFill>
                  <a:srgbClr val="FF0000"/>
                </a:solidFill>
                <a:latin typeface="Consolas" pitchFamily="49" charset="0"/>
              </a:rPr>
              <a:t>   Temporary IPv6 Address. . . . . . : 2001:4840:ffff:c01d:8d99:ac44:b5a0:80a6(Preferred)</a:t>
            </a:r>
          </a:p>
          <a:p>
            <a:pPr>
              <a:buNone/>
            </a:pPr>
            <a:r>
              <a:rPr lang="en-US" sz="2000" b="1" dirty="0" smtClean="0">
                <a:solidFill>
                  <a:srgbClr val="FF0000"/>
                </a:solidFill>
                <a:latin typeface="Consolas" pitchFamily="49" charset="0"/>
              </a:rPr>
              <a:t>   Link-local IPv6 Address . . . : fe80::38bc:ac80:d925:8f5b%8(Preferred)</a:t>
            </a:r>
          </a:p>
          <a:p>
            <a:pPr>
              <a:buNone/>
            </a:pPr>
            <a:r>
              <a:rPr lang="en-US" sz="1600" b="1" dirty="0" smtClean="0">
                <a:latin typeface="Consolas" pitchFamily="49" charset="0"/>
              </a:rPr>
              <a:t>   IPv4 Address. . . . . . . . . . . : 192.168.1.102(Preferred)</a:t>
            </a:r>
          </a:p>
          <a:p>
            <a:pPr>
              <a:buNone/>
            </a:pPr>
            <a:r>
              <a:rPr lang="en-US" sz="1600" b="1" dirty="0" smtClean="0">
                <a:latin typeface="Consolas" pitchFamily="49" charset="0"/>
              </a:rPr>
              <a:t> </a:t>
            </a:r>
          </a:p>
        </p:txBody>
      </p:sp>
    </p:spTree>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dirty="0" smtClean="0"/>
              <a:t>What's the Percent Sign ("%")?</a:t>
            </a:r>
            <a:br>
              <a:rPr lang="en-US" dirty="0" smtClean="0"/>
            </a:br>
            <a:r>
              <a:rPr sz="3600" smtClean="0">
                <a:solidFill>
                  <a:schemeClr val="tx2"/>
                </a:solidFill>
              </a:rPr>
              <a:t>the price we pay for RFC 3041</a:t>
            </a:r>
            <a:endParaRPr lang="en-US" dirty="0">
              <a:solidFill>
                <a:schemeClr val="tx2"/>
              </a:solidFill>
            </a:endParaRPr>
          </a:p>
        </p:txBody>
      </p:sp>
      <p:sp>
        <p:nvSpPr>
          <p:cNvPr id="3" name="Content Placeholder 2"/>
          <p:cNvSpPr>
            <a:spLocks noGrp="1"/>
          </p:cNvSpPr>
          <p:nvPr>
            <p:ph idx="1"/>
          </p:nvPr>
        </p:nvSpPr>
        <p:spPr>
          <a:xfrm>
            <a:off x="381000" y="1412875"/>
            <a:ext cx="8382000" cy="1526572"/>
          </a:xfrm>
        </p:spPr>
        <p:txBody>
          <a:bodyPr/>
          <a:lstStyle/>
          <a:p>
            <a:r>
              <a:rPr lang="en-US" dirty="0" smtClean="0"/>
              <a:t>Note the "%8" on the FE80 link-local address</a:t>
            </a:r>
          </a:p>
          <a:p>
            <a:r>
              <a:rPr lang="en-US" dirty="0" smtClean="0"/>
              <a:t>It's there to remove ambiguity</a:t>
            </a:r>
          </a:p>
          <a:p>
            <a:r>
              <a:rPr lang="en-US" dirty="0" smtClean="0"/>
              <a:t>Here's an example </a:t>
            </a:r>
            <a:endParaRPr lang="en-US" dirty="0"/>
          </a:p>
        </p:txBody>
      </p:sp>
    </p:spTree>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0" y="6172200"/>
            <a:ext cx="91440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p:cNvCxnSpPr/>
          <p:nvPr/>
        </p:nvCxnSpPr>
        <p:spPr bwMode="auto">
          <a:xfrm>
            <a:off x="4876800" y="1143000"/>
            <a:ext cx="2971800" cy="91440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3" name="Straight Connector 12"/>
          <p:cNvCxnSpPr/>
          <p:nvPr/>
        </p:nvCxnSpPr>
        <p:spPr bwMode="auto">
          <a:xfrm flipV="1">
            <a:off x="5410200" y="4495800"/>
            <a:ext cx="2667000" cy="114300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1" name="Straight Connector 10"/>
          <p:cNvCxnSpPr/>
          <p:nvPr/>
        </p:nvCxnSpPr>
        <p:spPr bwMode="auto">
          <a:xfrm>
            <a:off x="1295400" y="3657600"/>
            <a:ext cx="2895600" cy="198120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0" name="Straight Connector 9"/>
          <p:cNvCxnSpPr/>
          <p:nvPr/>
        </p:nvCxnSpPr>
        <p:spPr bwMode="auto">
          <a:xfrm flipV="1">
            <a:off x="1447800" y="1295400"/>
            <a:ext cx="2514600" cy="182880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1026" name="Cloud"/>
          <p:cNvSpPr>
            <a:spLocks noChangeAspect="1" noEditPoints="1" noChangeArrowheads="1"/>
          </p:cNvSpPr>
          <p:nvPr/>
        </p:nvSpPr>
        <p:spPr bwMode="auto">
          <a:xfrm>
            <a:off x="3657600" y="304800"/>
            <a:ext cx="1715092" cy="114935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pic>
        <p:nvPicPr>
          <p:cNvPr id="1028" name="Picture 4" descr="C:\Users\Mark\AppData\Local\Microsoft\Windows\Temporary Internet Files\Content.IE5\V1BLM4KL\MCj04348450000[1].png"/>
          <p:cNvPicPr>
            <a:picLocks noChangeAspect="1" noChangeArrowheads="1"/>
          </p:cNvPicPr>
          <p:nvPr/>
        </p:nvPicPr>
        <p:blipFill>
          <a:blip r:embed="rId3" cstate="print"/>
          <a:srcRect/>
          <a:stretch>
            <a:fillRect/>
          </a:stretch>
        </p:blipFill>
        <p:spPr bwMode="auto">
          <a:xfrm>
            <a:off x="228600" y="2438400"/>
            <a:ext cx="1714500" cy="1714500"/>
          </a:xfrm>
          <a:prstGeom prst="rect">
            <a:avLst/>
          </a:prstGeom>
          <a:noFill/>
        </p:spPr>
      </p:pic>
      <p:sp>
        <p:nvSpPr>
          <p:cNvPr id="8" name="Cloud"/>
          <p:cNvSpPr>
            <a:spLocks noChangeAspect="1" noEditPoints="1" noChangeArrowheads="1"/>
          </p:cNvSpPr>
          <p:nvPr/>
        </p:nvSpPr>
        <p:spPr bwMode="auto">
          <a:xfrm>
            <a:off x="3886200" y="5257800"/>
            <a:ext cx="1933032" cy="129540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sp>
        <p:nvSpPr>
          <p:cNvPr id="19" name="TextBox 18"/>
          <p:cNvSpPr txBox="1"/>
          <p:nvPr/>
        </p:nvSpPr>
        <p:spPr>
          <a:xfrm>
            <a:off x="2819400" y="1828800"/>
            <a:ext cx="4572000" cy="3046988"/>
          </a:xfrm>
          <a:prstGeom prst="rect">
            <a:avLst/>
          </a:prstGeom>
          <a:noFill/>
        </p:spPr>
        <p:txBody>
          <a:bodyPr wrap="square" rtlCol="0">
            <a:spAutoFit/>
          </a:bodyPr>
          <a:lstStyle/>
          <a:p>
            <a:r>
              <a:rPr lang="en-US" sz="2400" dirty="0" smtClean="0"/>
              <a:t>Here's the initial setup.  We've got two different networks that are not directly connected to each other –segment1 and segment2 – and three systems.  Each of the four NICs gets a link-local address that looks like FE80:: followed by some random 64-bit number</a:t>
            </a:r>
            <a:r>
              <a:rPr lang="en-US" dirty="0" smtClean="0"/>
              <a:t>.</a:t>
            </a:r>
            <a:endParaRPr lang="en-US" dirty="0"/>
          </a:p>
        </p:txBody>
      </p:sp>
      <p:sp>
        <p:nvSpPr>
          <p:cNvPr id="20" name="TextBox 19"/>
          <p:cNvSpPr txBox="1"/>
          <p:nvPr/>
        </p:nvSpPr>
        <p:spPr>
          <a:xfrm>
            <a:off x="4038600" y="609600"/>
            <a:ext cx="1165191" cy="369332"/>
          </a:xfrm>
          <a:prstGeom prst="rect">
            <a:avLst/>
          </a:prstGeom>
          <a:noFill/>
        </p:spPr>
        <p:txBody>
          <a:bodyPr wrap="none" rtlCol="0">
            <a:spAutoFit/>
          </a:bodyPr>
          <a:lstStyle/>
          <a:p>
            <a:r>
              <a:rPr lang="en-US" b="1" dirty="0" smtClean="0">
                <a:solidFill>
                  <a:schemeClr val="bg1"/>
                </a:solidFill>
              </a:rPr>
              <a:t>segment 1</a:t>
            </a:r>
            <a:endParaRPr lang="en-US" b="1" dirty="0">
              <a:solidFill>
                <a:schemeClr val="bg1"/>
              </a:solidFill>
            </a:endParaRPr>
          </a:p>
        </p:txBody>
      </p:sp>
      <p:sp>
        <p:nvSpPr>
          <p:cNvPr id="21" name="TextBox 20"/>
          <p:cNvSpPr txBox="1"/>
          <p:nvPr/>
        </p:nvSpPr>
        <p:spPr>
          <a:xfrm>
            <a:off x="4191000" y="5638800"/>
            <a:ext cx="1371600" cy="369332"/>
          </a:xfrm>
          <a:prstGeom prst="rect">
            <a:avLst/>
          </a:prstGeom>
          <a:noFill/>
        </p:spPr>
        <p:txBody>
          <a:bodyPr wrap="square" rtlCol="0">
            <a:spAutoFit/>
          </a:bodyPr>
          <a:lstStyle/>
          <a:p>
            <a:r>
              <a:rPr lang="en-US" b="1" dirty="0" smtClean="0">
                <a:solidFill>
                  <a:schemeClr val="bg1"/>
                </a:solidFill>
              </a:rPr>
              <a:t>segment 2</a:t>
            </a:r>
            <a:endParaRPr lang="en-US" b="1" dirty="0">
              <a:solidFill>
                <a:schemeClr val="bg1"/>
              </a:solidFill>
            </a:endParaRPr>
          </a:p>
        </p:txBody>
      </p:sp>
      <p:sp>
        <p:nvSpPr>
          <p:cNvPr id="22" name="TextBox 21"/>
          <p:cNvSpPr txBox="1"/>
          <p:nvPr/>
        </p:nvSpPr>
        <p:spPr>
          <a:xfrm>
            <a:off x="152400" y="4191000"/>
            <a:ext cx="1219200" cy="369332"/>
          </a:xfrm>
          <a:prstGeom prst="rect">
            <a:avLst/>
          </a:prstGeom>
          <a:noFill/>
        </p:spPr>
        <p:txBody>
          <a:bodyPr wrap="square" rtlCol="0">
            <a:spAutoFit/>
          </a:bodyPr>
          <a:lstStyle/>
          <a:p>
            <a:r>
              <a:rPr lang="en-US" dirty="0" smtClean="0"/>
              <a:t>Server1</a:t>
            </a:r>
            <a:endParaRPr lang="en-US" dirty="0"/>
          </a:p>
        </p:txBody>
      </p:sp>
      <p:sp>
        <p:nvSpPr>
          <p:cNvPr id="23" name="TextBox 22"/>
          <p:cNvSpPr txBox="1"/>
          <p:nvPr/>
        </p:nvSpPr>
        <p:spPr>
          <a:xfrm>
            <a:off x="7848600" y="2819400"/>
            <a:ext cx="990600" cy="381000"/>
          </a:xfrm>
          <a:prstGeom prst="rect">
            <a:avLst/>
          </a:prstGeom>
          <a:noFill/>
        </p:spPr>
        <p:txBody>
          <a:bodyPr wrap="square" rtlCol="0">
            <a:spAutoFit/>
          </a:bodyPr>
          <a:lstStyle/>
          <a:p>
            <a:r>
              <a:rPr lang="en-US" dirty="0" smtClean="0"/>
              <a:t>Client1</a:t>
            </a:r>
            <a:endParaRPr lang="en-US" dirty="0"/>
          </a:p>
        </p:txBody>
      </p:sp>
      <p:sp>
        <p:nvSpPr>
          <p:cNvPr id="24" name="TextBox 23"/>
          <p:cNvSpPr txBox="1"/>
          <p:nvPr/>
        </p:nvSpPr>
        <p:spPr>
          <a:xfrm>
            <a:off x="1295400" y="914400"/>
            <a:ext cx="1600200" cy="1200329"/>
          </a:xfrm>
          <a:prstGeom prst="rect">
            <a:avLst/>
          </a:prstGeom>
          <a:noFill/>
        </p:spPr>
        <p:txBody>
          <a:bodyPr wrap="square" rtlCol="0">
            <a:spAutoFit/>
          </a:bodyPr>
          <a:lstStyle/>
          <a:p>
            <a:r>
              <a:rPr lang="en-US" dirty="0" smtClean="0"/>
              <a:t>Connection from NIC 1 of Server1 to segment 1</a:t>
            </a:r>
            <a:endParaRPr lang="en-US" dirty="0"/>
          </a:p>
        </p:txBody>
      </p:sp>
      <p:sp>
        <p:nvSpPr>
          <p:cNvPr id="25" name="TextBox 24"/>
          <p:cNvSpPr txBox="1"/>
          <p:nvPr/>
        </p:nvSpPr>
        <p:spPr>
          <a:xfrm>
            <a:off x="1219200" y="4648200"/>
            <a:ext cx="1600200" cy="1200329"/>
          </a:xfrm>
          <a:prstGeom prst="rect">
            <a:avLst/>
          </a:prstGeom>
          <a:noFill/>
        </p:spPr>
        <p:txBody>
          <a:bodyPr wrap="square" rtlCol="0">
            <a:spAutoFit/>
          </a:bodyPr>
          <a:lstStyle/>
          <a:p>
            <a:r>
              <a:rPr lang="en-US" dirty="0" smtClean="0"/>
              <a:t>Connection from NIC 2 of Server1 to segment 2</a:t>
            </a:r>
            <a:endParaRPr lang="en-US" dirty="0"/>
          </a:p>
        </p:txBody>
      </p:sp>
      <p:sp>
        <p:nvSpPr>
          <p:cNvPr id="29" name="TextBox 28"/>
          <p:cNvSpPr txBox="1"/>
          <p:nvPr/>
        </p:nvSpPr>
        <p:spPr>
          <a:xfrm>
            <a:off x="7848600" y="5334000"/>
            <a:ext cx="990600" cy="381000"/>
          </a:xfrm>
          <a:prstGeom prst="rect">
            <a:avLst/>
          </a:prstGeom>
          <a:noFill/>
        </p:spPr>
        <p:txBody>
          <a:bodyPr wrap="square" rtlCol="0">
            <a:spAutoFit/>
          </a:bodyPr>
          <a:lstStyle/>
          <a:p>
            <a:r>
              <a:rPr lang="en-US" dirty="0" smtClean="0"/>
              <a:t>Client2</a:t>
            </a:r>
            <a:endParaRPr lang="en-US" dirty="0"/>
          </a:p>
        </p:txBody>
      </p:sp>
      <p:pic>
        <p:nvPicPr>
          <p:cNvPr id="1030" name="Picture 6" descr="C:\Users\Mark\AppData\Local\Microsoft\Windows\Temporary Internet Files\Content.IE5\D5UEWVBB\MCj04241920000[1].wmf"/>
          <p:cNvPicPr>
            <a:picLocks noChangeAspect="1" noChangeArrowheads="1"/>
          </p:cNvPicPr>
          <p:nvPr/>
        </p:nvPicPr>
        <p:blipFill>
          <a:blip r:embed="rId4" cstate="print"/>
          <a:srcRect/>
          <a:stretch>
            <a:fillRect/>
          </a:stretch>
        </p:blipFill>
        <p:spPr bwMode="auto">
          <a:xfrm>
            <a:off x="7781925" y="1371600"/>
            <a:ext cx="1362075" cy="1118847"/>
          </a:xfrm>
          <a:prstGeom prst="rect">
            <a:avLst/>
          </a:prstGeom>
          <a:noFill/>
        </p:spPr>
      </p:pic>
      <p:pic>
        <p:nvPicPr>
          <p:cNvPr id="34" name="Picture 6" descr="C:\Users\Mark\AppData\Local\Microsoft\Windows\Temporary Internet Files\Content.IE5\D5UEWVBB\MCj04241920000[1].wmf"/>
          <p:cNvPicPr>
            <a:picLocks noChangeAspect="1" noChangeArrowheads="1"/>
          </p:cNvPicPr>
          <p:nvPr/>
        </p:nvPicPr>
        <p:blipFill>
          <a:blip r:embed="rId4" cstate="print"/>
          <a:srcRect/>
          <a:stretch>
            <a:fillRect/>
          </a:stretch>
        </p:blipFill>
        <p:spPr bwMode="auto">
          <a:xfrm>
            <a:off x="7781925" y="3810000"/>
            <a:ext cx="1362075" cy="1118847"/>
          </a:xfrm>
          <a:prstGeom prst="rect">
            <a:avLst/>
          </a:prstGeom>
          <a:noFill/>
        </p:spPr>
      </p:pic>
    </p:spTree>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bwMode="auto">
          <a:xfrm>
            <a:off x="4876800" y="1143000"/>
            <a:ext cx="2971800" cy="91440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3" name="Straight Connector 12"/>
          <p:cNvCxnSpPr/>
          <p:nvPr/>
        </p:nvCxnSpPr>
        <p:spPr bwMode="auto">
          <a:xfrm flipV="1">
            <a:off x="5410200" y="4495800"/>
            <a:ext cx="2667000" cy="114300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1" name="Straight Connector 10"/>
          <p:cNvCxnSpPr/>
          <p:nvPr/>
        </p:nvCxnSpPr>
        <p:spPr bwMode="auto">
          <a:xfrm>
            <a:off x="1295400" y="3657600"/>
            <a:ext cx="2895600" cy="198120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0" name="Straight Connector 9"/>
          <p:cNvCxnSpPr/>
          <p:nvPr/>
        </p:nvCxnSpPr>
        <p:spPr bwMode="auto">
          <a:xfrm flipV="1">
            <a:off x="1447800" y="1295400"/>
            <a:ext cx="2514600" cy="182880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1026" name="Cloud"/>
          <p:cNvSpPr>
            <a:spLocks noChangeAspect="1" noEditPoints="1" noChangeArrowheads="1"/>
          </p:cNvSpPr>
          <p:nvPr/>
        </p:nvSpPr>
        <p:spPr bwMode="auto">
          <a:xfrm>
            <a:off x="3657600" y="304800"/>
            <a:ext cx="1715092" cy="114935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pic>
        <p:nvPicPr>
          <p:cNvPr id="1028" name="Picture 4" descr="C:\Users\Mark\AppData\Local\Microsoft\Windows\Temporary Internet Files\Content.IE5\V1BLM4KL\MCj04348450000[1].png"/>
          <p:cNvPicPr>
            <a:picLocks noChangeAspect="1" noChangeArrowheads="1"/>
          </p:cNvPicPr>
          <p:nvPr/>
        </p:nvPicPr>
        <p:blipFill>
          <a:blip r:embed="rId3" cstate="print"/>
          <a:srcRect/>
          <a:stretch>
            <a:fillRect/>
          </a:stretch>
        </p:blipFill>
        <p:spPr bwMode="auto">
          <a:xfrm>
            <a:off x="228600" y="2438400"/>
            <a:ext cx="1714500" cy="1714500"/>
          </a:xfrm>
          <a:prstGeom prst="rect">
            <a:avLst/>
          </a:prstGeom>
          <a:noFill/>
        </p:spPr>
      </p:pic>
      <p:sp>
        <p:nvSpPr>
          <p:cNvPr id="8" name="Cloud"/>
          <p:cNvSpPr>
            <a:spLocks noChangeAspect="1" noEditPoints="1" noChangeArrowheads="1"/>
          </p:cNvSpPr>
          <p:nvPr/>
        </p:nvSpPr>
        <p:spPr bwMode="auto">
          <a:xfrm>
            <a:off x="3886200" y="5257800"/>
            <a:ext cx="1933032" cy="129540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sp>
        <p:nvSpPr>
          <p:cNvPr id="20" name="TextBox 19"/>
          <p:cNvSpPr txBox="1"/>
          <p:nvPr/>
        </p:nvSpPr>
        <p:spPr>
          <a:xfrm>
            <a:off x="4038600" y="609600"/>
            <a:ext cx="1261884" cy="369332"/>
          </a:xfrm>
          <a:prstGeom prst="rect">
            <a:avLst/>
          </a:prstGeom>
          <a:noFill/>
        </p:spPr>
        <p:txBody>
          <a:bodyPr wrap="none" rtlCol="0">
            <a:spAutoFit/>
          </a:bodyPr>
          <a:lstStyle/>
          <a:p>
            <a:r>
              <a:rPr lang="en-US" dirty="0" smtClean="0"/>
              <a:t>segment 1</a:t>
            </a:r>
            <a:endParaRPr lang="en-US" dirty="0"/>
          </a:p>
        </p:txBody>
      </p:sp>
      <p:sp>
        <p:nvSpPr>
          <p:cNvPr id="21" name="TextBox 20"/>
          <p:cNvSpPr txBox="1"/>
          <p:nvPr/>
        </p:nvSpPr>
        <p:spPr>
          <a:xfrm>
            <a:off x="4191000" y="5638800"/>
            <a:ext cx="1371600" cy="369332"/>
          </a:xfrm>
          <a:prstGeom prst="rect">
            <a:avLst/>
          </a:prstGeom>
          <a:noFill/>
        </p:spPr>
        <p:txBody>
          <a:bodyPr wrap="square" rtlCol="0">
            <a:spAutoFit/>
          </a:bodyPr>
          <a:lstStyle/>
          <a:p>
            <a:r>
              <a:rPr lang="en-US" dirty="0" smtClean="0"/>
              <a:t>segment 2</a:t>
            </a:r>
            <a:endParaRPr lang="en-US" dirty="0"/>
          </a:p>
        </p:txBody>
      </p:sp>
      <p:sp>
        <p:nvSpPr>
          <p:cNvPr id="22" name="TextBox 21"/>
          <p:cNvSpPr txBox="1"/>
          <p:nvPr/>
        </p:nvSpPr>
        <p:spPr>
          <a:xfrm>
            <a:off x="152400" y="4191000"/>
            <a:ext cx="1219200" cy="369332"/>
          </a:xfrm>
          <a:prstGeom prst="rect">
            <a:avLst/>
          </a:prstGeom>
          <a:noFill/>
        </p:spPr>
        <p:txBody>
          <a:bodyPr wrap="square" rtlCol="0">
            <a:spAutoFit/>
          </a:bodyPr>
          <a:lstStyle/>
          <a:p>
            <a:r>
              <a:rPr lang="en-US" dirty="0" smtClean="0"/>
              <a:t>Server1</a:t>
            </a:r>
            <a:endParaRPr lang="en-US" dirty="0"/>
          </a:p>
        </p:txBody>
      </p:sp>
      <p:sp>
        <p:nvSpPr>
          <p:cNvPr id="23" name="TextBox 22"/>
          <p:cNvSpPr txBox="1"/>
          <p:nvPr/>
        </p:nvSpPr>
        <p:spPr>
          <a:xfrm>
            <a:off x="7848600" y="2590800"/>
            <a:ext cx="990600" cy="381000"/>
          </a:xfrm>
          <a:prstGeom prst="rect">
            <a:avLst/>
          </a:prstGeom>
          <a:noFill/>
        </p:spPr>
        <p:txBody>
          <a:bodyPr wrap="square" rtlCol="0">
            <a:spAutoFit/>
          </a:bodyPr>
          <a:lstStyle/>
          <a:p>
            <a:r>
              <a:rPr lang="en-US" dirty="0" smtClean="0"/>
              <a:t>Client1</a:t>
            </a:r>
            <a:endParaRPr lang="en-US" dirty="0"/>
          </a:p>
        </p:txBody>
      </p:sp>
      <p:sp>
        <p:nvSpPr>
          <p:cNvPr id="29" name="TextBox 28"/>
          <p:cNvSpPr txBox="1"/>
          <p:nvPr/>
        </p:nvSpPr>
        <p:spPr>
          <a:xfrm>
            <a:off x="7848600" y="5105400"/>
            <a:ext cx="990600" cy="381000"/>
          </a:xfrm>
          <a:prstGeom prst="rect">
            <a:avLst/>
          </a:prstGeom>
          <a:noFill/>
        </p:spPr>
        <p:txBody>
          <a:bodyPr wrap="square" rtlCol="0">
            <a:spAutoFit/>
          </a:bodyPr>
          <a:lstStyle/>
          <a:p>
            <a:r>
              <a:rPr lang="en-US" dirty="0" smtClean="0"/>
              <a:t>Client2</a:t>
            </a:r>
            <a:endParaRPr lang="en-US" dirty="0"/>
          </a:p>
        </p:txBody>
      </p:sp>
      <p:grpSp>
        <p:nvGrpSpPr>
          <p:cNvPr id="31" name="Group 30"/>
          <p:cNvGrpSpPr/>
          <p:nvPr/>
        </p:nvGrpSpPr>
        <p:grpSpPr>
          <a:xfrm>
            <a:off x="1066800" y="1905000"/>
            <a:ext cx="6705600" cy="2960132"/>
            <a:chOff x="1066800" y="1905000"/>
            <a:chExt cx="6705600" cy="2960132"/>
          </a:xfrm>
        </p:grpSpPr>
        <p:sp>
          <p:nvSpPr>
            <p:cNvPr id="24" name="TextBox 23"/>
            <p:cNvSpPr txBox="1"/>
            <p:nvPr/>
          </p:nvSpPr>
          <p:spPr>
            <a:xfrm>
              <a:off x="1066800" y="1905000"/>
              <a:ext cx="1600200" cy="369332"/>
            </a:xfrm>
            <a:prstGeom prst="rect">
              <a:avLst/>
            </a:prstGeom>
            <a:noFill/>
          </p:spPr>
          <p:txBody>
            <a:bodyPr wrap="square" rtlCol="0">
              <a:spAutoFit/>
            </a:bodyPr>
            <a:lstStyle/>
            <a:p>
              <a:r>
                <a:rPr lang="en-US" dirty="0" smtClean="0"/>
                <a:t>FE80::17</a:t>
              </a:r>
              <a:endParaRPr lang="en-US" dirty="0"/>
            </a:p>
          </p:txBody>
        </p:sp>
        <p:sp>
          <p:nvSpPr>
            <p:cNvPr id="25" name="TextBox 24"/>
            <p:cNvSpPr txBox="1"/>
            <p:nvPr/>
          </p:nvSpPr>
          <p:spPr>
            <a:xfrm>
              <a:off x="1143000" y="4495800"/>
              <a:ext cx="1600200" cy="369332"/>
            </a:xfrm>
            <a:prstGeom prst="rect">
              <a:avLst/>
            </a:prstGeom>
            <a:noFill/>
          </p:spPr>
          <p:txBody>
            <a:bodyPr wrap="square" rtlCol="0">
              <a:spAutoFit/>
            </a:bodyPr>
            <a:lstStyle/>
            <a:p>
              <a:r>
                <a:rPr lang="en-US" dirty="0" smtClean="0"/>
                <a:t>FE80::88</a:t>
              </a:r>
              <a:endParaRPr lang="en-US" dirty="0"/>
            </a:p>
          </p:txBody>
        </p:sp>
        <p:sp>
          <p:nvSpPr>
            <p:cNvPr id="26" name="TextBox 25"/>
            <p:cNvSpPr txBox="1"/>
            <p:nvPr/>
          </p:nvSpPr>
          <p:spPr>
            <a:xfrm>
              <a:off x="5943600" y="1981200"/>
              <a:ext cx="1600200" cy="369332"/>
            </a:xfrm>
            <a:prstGeom prst="rect">
              <a:avLst/>
            </a:prstGeom>
            <a:noFill/>
          </p:spPr>
          <p:txBody>
            <a:bodyPr wrap="square" rtlCol="0">
              <a:spAutoFit/>
            </a:bodyPr>
            <a:lstStyle/>
            <a:p>
              <a:r>
                <a:rPr lang="en-US" dirty="0" smtClean="0"/>
                <a:t>FE80::2</a:t>
              </a:r>
              <a:endParaRPr lang="en-US" dirty="0"/>
            </a:p>
          </p:txBody>
        </p:sp>
        <p:sp>
          <p:nvSpPr>
            <p:cNvPr id="27" name="TextBox 26"/>
            <p:cNvSpPr txBox="1"/>
            <p:nvPr/>
          </p:nvSpPr>
          <p:spPr>
            <a:xfrm>
              <a:off x="6172200" y="4191000"/>
              <a:ext cx="1600200" cy="369332"/>
            </a:xfrm>
            <a:prstGeom prst="rect">
              <a:avLst/>
            </a:prstGeom>
            <a:noFill/>
          </p:spPr>
          <p:txBody>
            <a:bodyPr wrap="square" rtlCol="0">
              <a:spAutoFit/>
            </a:bodyPr>
            <a:lstStyle/>
            <a:p>
              <a:r>
                <a:rPr lang="en-US" dirty="0" smtClean="0"/>
                <a:t>FE80::2</a:t>
              </a:r>
              <a:endParaRPr lang="en-US" dirty="0"/>
            </a:p>
          </p:txBody>
        </p:sp>
      </p:grpSp>
      <p:sp>
        <p:nvSpPr>
          <p:cNvPr id="30" name="TextBox 29"/>
          <p:cNvSpPr txBox="1"/>
          <p:nvPr/>
        </p:nvSpPr>
        <p:spPr>
          <a:xfrm>
            <a:off x="2438400" y="2286000"/>
            <a:ext cx="4038600" cy="2092881"/>
          </a:xfrm>
          <a:prstGeom prst="rect">
            <a:avLst/>
          </a:prstGeom>
          <a:noFill/>
        </p:spPr>
        <p:txBody>
          <a:bodyPr wrap="square" rtlCol="0">
            <a:spAutoFit/>
          </a:bodyPr>
          <a:lstStyle/>
          <a:p>
            <a:r>
              <a:rPr lang="en-US" sz="2600" dirty="0" smtClean="0"/>
              <a:t>It's a bit pathological, I'll agree, but it is both possible and within the RFCs for </a:t>
            </a:r>
            <a:r>
              <a:rPr lang="en-US" sz="2600" i="1" dirty="0" smtClean="0"/>
              <a:t>this</a:t>
            </a:r>
            <a:r>
              <a:rPr lang="en-US" sz="2600" dirty="0" smtClean="0"/>
              <a:t> set of addresses to appear:</a:t>
            </a:r>
            <a:endParaRPr lang="en-US" sz="2600" dirty="0"/>
          </a:p>
        </p:txBody>
      </p:sp>
      <p:pic>
        <p:nvPicPr>
          <p:cNvPr id="32" name="Picture 6" descr="C:\Users\Mark\AppData\Local\Microsoft\Windows\Temporary Internet Files\Content.IE5\D5UEWVBB\MCj04241920000[1].wmf"/>
          <p:cNvPicPr>
            <a:picLocks noChangeAspect="1" noChangeArrowheads="1"/>
          </p:cNvPicPr>
          <p:nvPr/>
        </p:nvPicPr>
        <p:blipFill>
          <a:blip r:embed="rId4" cstate="print"/>
          <a:srcRect/>
          <a:stretch>
            <a:fillRect/>
          </a:stretch>
        </p:blipFill>
        <p:spPr bwMode="auto">
          <a:xfrm>
            <a:off x="7781925" y="1371600"/>
            <a:ext cx="1362075" cy="1118847"/>
          </a:xfrm>
          <a:prstGeom prst="rect">
            <a:avLst/>
          </a:prstGeom>
          <a:noFill/>
        </p:spPr>
      </p:pic>
      <p:pic>
        <p:nvPicPr>
          <p:cNvPr id="33" name="Picture 6" descr="C:\Users\Mark\AppData\Local\Microsoft\Windows\Temporary Internet Files\Content.IE5\D5UEWVBB\MCj04241920000[1].wmf"/>
          <p:cNvPicPr>
            <a:picLocks noChangeAspect="1" noChangeArrowheads="1"/>
          </p:cNvPicPr>
          <p:nvPr/>
        </p:nvPicPr>
        <p:blipFill>
          <a:blip r:embed="rId4" cstate="print"/>
          <a:srcRect/>
          <a:stretch>
            <a:fillRect/>
          </a:stretch>
        </p:blipFill>
        <p:spPr bwMode="auto">
          <a:xfrm>
            <a:off x="7781925" y="3810000"/>
            <a:ext cx="1362075" cy="1118847"/>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bwMode="auto">
          <a:xfrm>
            <a:off x="4876800" y="1143000"/>
            <a:ext cx="2971800" cy="91440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3" name="Straight Connector 12"/>
          <p:cNvCxnSpPr/>
          <p:nvPr/>
        </p:nvCxnSpPr>
        <p:spPr bwMode="auto">
          <a:xfrm flipV="1">
            <a:off x="5410200" y="4495800"/>
            <a:ext cx="2667000" cy="114300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1" name="Straight Connector 10"/>
          <p:cNvCxnSpPr/>
          <p:nvPr/>
        </p:nvCxnSpPr>
        <p:spPr bwMode="auto">
          <a:xfrm>
            <a:off x="1295400" y="3657600"/>
            <a:ext cx="2895600" cy="198120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0" name="Straight Connector 9"/>
          <p:cNvCxnSpPr/>
          <p:nvPr/>
        </p:nvCxnSpPr>
        <p:spPr bwMode="auto">
          <a:xfrm flipV="1">
            <a:off x="1447800" y="1295400"/>
            <a:ext cx="2514600" cy="182880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1026" name="Cloud"/>
          <p:cNvSpPr>
            <a:spLocks noChangeAspect="1" noEditPoints="1" noChangeArrowheads="1"/>
          </p:cNvSpPr>
          <p:nvPr/>
        </p:nvSpPr>
        <p:spPr bwMode="auto">
          <a:xfrm>
            <a:off x="3657600" y="304800"/>
            <a:ext cx="1715092" cy="114935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pic>
        <p:nvPicPr>
          <p:cNvPr id="1028" name="Picture 4" descr="C:\Users\Mark\AppData\Local\Microsoft\Windows\Temporary Internet Files\Content.IE5\V1BLM4KL\MCj04348450000[1].png"/>
          <p:cNvPicPr>
            <a:picLocks noChangeAspect="1" noChangeArrowheads="1"/>
          </p:cNvPicPr>
          <p:nvPr/>
        </p:nvPicPr>
        <p:blipFill>
          <a:blip r:embed="rId3" cstate="print"/>
          <a:srcRect/>
          <a:stretch>
            <a:fillRect/>
          </a:stretch>
        </p:blipFill>
        <p:spPr bwMode="auto">
          <a:xfrm>
            <a:off x="228600" y="2438400"/>
            <a:ext cx="1714500" cy="1714500"/>
          </a:xfrm>
          <a:prstGeom prst="rect">
            <a:avLst/>
          </a:prstGeom>
          <a:noFill/>
        </p:spPr>
      </p:pic>
      <p:sp>
        <p:nvSpPr>
          <p:cNvPr id="8" name="Cloud"/>
          <p:cNvSpPr>
            <a:spLocks noChangeAspect="1" noEditPoints="1" noChangeArrowheads="1"/>
          </p:cNvSpPr>
          <p:nvPr/>
        </p:nvSpPr>
        <p:spPr bwMode="auto">
          <a:xfrm>
            <a:off x="3886200" y="5257800"/>
            <a:ext cx="1933032" cy="129540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sp>
        <p:nvSpPr>
          <p:cNvPr id="20" name="TextBox 19"/>
          <p:cNvSpPr txBox="1"/>
          <p:nvPr/>
        </p:nvSpPr>
        <p:spPr>
          <a:xfrm>
            <a:off x="4038600" y="609600"/>
            <a:ext cx="1261884" cy="369332"/>
          </a:xfrm>
          <a:prstGeom prst="rect">
            <a:avLst/>
          </a:prstGeom>
          <a:noFill/>
        </p:spPr>
        <p:txBody>
          <a:bodyPr wrap="none" rtlCol="0">
            <a:spAutoFit/>
          </a:bodyPr>
          <a:lstStyle/>
          <a:p>
            <a:r>
              <a:rPr lang="en-US" dirty="0" smtClean="0"/>
              <a:t>segment 1</a:t>
            </a:r>
            <a:endParaRPr lang="en-US" dirty="0"/>
          </a:p>
        </p:txBody>
      </p:sp>
      <p:sp>
        <p:nvSpPr>
          <p:cNvPr id="21" name="TextBox 20"/>
          <p:cNvSpPr txBox="1"/>
          <p:nvPr/>
        </p:nvSpPr>
        <p:spPr>
          <a:xfrm>
            <a:off x="4191000" y="5638800"/>
            <a:ext cx="1371600" cy="369332"/>
          </a:xfrm>
          <a:prstGeom prst="rect">
            <a:avLst/>
          </a:prstGeom>
          <a:noFill/>
        </p:spPr>
        <p:txBody>
          <a:bodyPr wrap="square" rtlCol="0">
            <a:spAutoFit/>
          </a:bodyPr>
          <a:lstStyle/>
          <a:p>
            <a:r>
              <a:rPr lang="en-US" dirty="0" smtClean="0"/>
              <a:t>segment 2</a:t>
            </a:r>
            <a:endParaRPr lang="en-US" dirty="0"/>
          </a:p>
        </p:txBody>
      </p:sp>
      <p:sp>
        <p:nvSpPr>
          <p:cNvPr id="22" name="TextBox 21"/>
          <p:cNvSpPr txBox="1"/>
          <p:nvPr/>
        </p:nvSpPr>
        <p:spPr>
          <a:xfrm>
            <a:off x="152400" y="4191000"/>
            <a:ext cx="1219200" cy="369332"/>
          </a:xfrm>
          <a:prstGeom prst="rect">
            <a:avLst/>
          </a:prstGeom>
          <a:noFill/>
        </p:spPr>
        <p:txBody>
          <a:bodyPr wrap="square" rtlCol="0">
            <a:spAutoFit/>
          </a:bodyPr>
          <a:lstStyle/>
          <a:p>
            <a:r>
              <a:rPr lang="en-US" dirty="0" smtClean="0"/>
              <a:t>Server1</a:t>
            </a:r>
            <a:endParaRPr lang="en-US" dirty="0"/>
          </a:p>
        </p:txBody>
      </p:sp>
      <p:sp>
        <p:nvSpPr>
          <p:cNvPr id="23" name="TextBox 22"/>
          <p:cNvSpPr txBox="1"/>
          <p:nvPr/>
        </p:nvSpPr>
        <p:spPr>
          <a:xfrm>
            <a:off x="7848600" y="2590800"/>
            <a:ext cx="990600" cy="381000"/>
          </a:xfrm>
          <a:prstGeom prst="rect">
            <a:avLst/>
          </a:prstGeom>
          <a:noFill/>
        </p:spPr>
        <p:txBody>
          <a:bodyPr wrap="square" rtlCol="0">
            <a:spAutoFit/>
          </a:bodyPr>
          <a:lstStyle/>
          <a:p>
            <a:r>
              <a:rPr lang="en-US" dirty="0" smtClean="0"/>
              <a:t>Client1</a:t>
            </a:r>
            <a:endParaRPr lang="en-US" dirty="0"/>
          </a:p>
        </p:txBody>
      </p:sp>
      <p:sp>
        <p:nvSpPr>
          <p:cNvPr id="29" name="TextBox 28"/>
          <p:cNvSpPr txBox="1"/>
          <p:nvPr/>
        </p:nvSpPr>
        <p:spPr>
          <a:xfrm>
            <a:off x="7848600" y="5105400"/>
            <a:ext cx="990600" cy="381000"/>
          </a:xfrm>
          <a:prstGeom prst="rect">
            <a:avLst/>
          </a:prstGeom>
          <a:noFill/>
        </p:spPr>
        <p:txBody>
          <a:bodyPr wrap="square" rtlCol="0">
            <a:spAutoFit/>
          </a:bodyPr>
          <a:lstStyle/>
          <a:p>
            <a:r>
              <a:rPr lang="en-US" dirty="0" smtClean="0"/>
              <a:t>Client2</a:t>
            </a:r>
            <a:endParaRPr lang="en-US" dirty="0"/>
          </a:p>
        </p:txBody>
      </p:sp>
      <p:grpSp>
        <p:nvGrpSpPr>
          <p:cNvPr id="2" name="Group 30"/>
          <p:cNvGrpSpPr/>
          <p:nvPr/>
        </p:nvGrpSpPr>
        <p:grpSpPr>
          <a:xfrm>
            <a:off x="1066800" y="1905000"/>
            <a:ext cx="6705600" cy="2960132"/>
            <a:chOff x="1066800" y="1905000"/>
            <a:chExt cx="6705600" cy="2960132"/>
          </a:xfrm>
        </p:grpSpPr>
        <p:sp>
          <p:nvSpPr>
            <p:cNvPr id="24" name="TextBox 23"/>
            <p:cNvSpPr txBox="1"/>
            <p:nvPr/>
          </p:nvSpPr>
          <p:spPr>
            <a:xfrm>
              <a:off x="1066800" y="1905000"/>
              <a:ext cx="1600200" cy="369332"/>
            </a:xfrm>
            <a:prstGeom prst="rect">
              <a:avLst/>
            </a:prstGeom>
            <a:noFill/>
          </p:spPr>
          <p:txBody>
            <a:bodyPr wrap="square" rtlCol="0">
              <a:spAutoFit/>
            </a:bodyPr>
            <a:lstStyle/>
            <a:p>
              <a:r>
                <a:rPr lang="en-US" dirty="0" smtClean="0"/>
                <a:t>FE80::17</a:t>
              </a:r>
              <a:endParaRPr lang="en-US" dirty="0"/>
            </a:p>
          </p:txBody>
        </p:sp>
        <p:sp>
          <p:nvSpPr>
            <p:cNvPr id="25" name="TextBox 24"/>
            <p:cNvSpPr txBox="1"/>
            <p:nvPr/>
          </p:nvSpPr>
          <p:spPr>
            <a:xfrm>
              <a:off x="1143000" y="4495800"/>
              <a:ext cx="1600200" cy="369332"/>
            </a:xfrm>
            <a:prstGeom prst="rect">
              <a:avLst/>
            </a:prstGeom>
            <a:noFill/>
          </p:spPr>
          <p:txBody>
            <a:bodyPr wrap="square" rtlCol="0">
              <a:spAutoFit/>
            </a:bodyPr>
            <a:lstStyle/>
            <a:p>
              <a:r>
                <a:rPr lang="en-US" dirty="0" smtClean="0"/>
                <a:t>FE80::88</a:t>
              </a:r>
              <a:endParaRPr lang="en-US" dirty="0"/>
            </a:p>
          </p:txBody>
        </p:sp>
        <p:sp>
          <p:nvSpPr>
            <p:cNvPr id="26" name="TextBox 25"/>
            <p:cNvSpPr txBox="1"/>
            <p:nvPr/>
          </p:nvSpPr>
          <p:spPr>
            <a:xfrm>
              <a:off x="5943600" y="1981200"/>
              <a:ext cx="1600200" cy="369332"/>
            </a:xfrm>
            <a:prstGeom prst="rect">
              <a:avLst/>
            </a:prstGeom>
            <a:noFill/>
          </p:spPr>
          <p:txBody>
            <a:bodyPr wrap="square" rtlCol="0">
              <a:spAutoFit/>
            </a:bodyPr>
            <a:lstStyle/>
            <a:p>
              <a:r>
                <a:rPr lang="en-US" dirty="0" smtClean="0"/>
                <a:t>FE80::2</a:t>
              </a:r>
              <a:endParaRPr lang="en-US" dirty="0"/>
            </a:p>
          </p:txBody>
        </p:sp>
        <p:sp>
          <p:nvSpPr>
            <p:cNvPr id="27" name="TextBox 26"/>
            <p:cNvSpPr txBox="1"/>
            <p:nvPr/>
          </p:nvSpPr>
          <p:spPr>
            <a:xfrm>
              <a:off x="6172200" y="4191000"/>
              <a:ext cx="1600200" cy="369332"/>
            </a:xfrm>
            <a:prstGeom prst="rect">
              <a:avLst/>
            </a:prstGeom>
            <a:noFill/>
          </p:spPr>
          <p:txBody>
            <a:bodyPr wrap="square" rtlCol="0">
              <a:spAutoFit/>
            </a:bodyPr>
            <a:lstStyle/>
            <a:p>
              <a:r>
                <a:rPr lang="en-US" dirty="0" smtClean="0"/>
                <a:t>FE80::2</a:t>
              </a:r>
              <a:endParaRPr lang="en-US" dirty="0"/>
            </a:p>
          </p:txBody>
        </p:sp>
      </p:grpSp>
      <p:sp>
        <p:nvSpPr>
          <p:cNvPr id="30" name="TextBox 29"/>
          <p:cNvSpPr txBox="1"/>
          <p:nvPr/>
        </p:nvSpPr>
        <p:spPr>
          <a:xfrm>
            <a:off x="1905000" y="2209800"/>
            <a:ext cx="4572000" cy="2492990"/>
          </a:xfrm>
          <a:prstGeom prst="rect">
            <a:avLst/>
          </a:prstGeom>
          <a:noFill/>
        </p:spPr>
        <p:txBody>
          <a:bodyPr wrap="square" rtlCol="0">
            <a:spAutoFit/>
          </a:bodyPr>
          <a:lstStyle/>
          <a:p>
            <a:r>
              <a:rPr lang="en-US" sz="2600" dirty="0" smtClean="0"/>
              <a:t>Thus, there are two FE80::2's from Server1's point of view.  Server1 solves that by randomly assigning numbers to the two subnets and adding those numbers at the end, like this:</a:t>
            </a:r>
            <a:endParaRPr lang="en-US" sz="2600" dirty="0"/>
          </a:p>
        </p:txBody>
      </p:sp>
      <p:pic>
        <p:nvPicPr>
          <p:cNvPr id="32" name="Picture 6" descr="C:\Users\Mark\AppData\Local\Microsoft\Windows\Temporary Internet Files\Content.IE5\D5UEWVBB\MCj04241920000[1].wmf"/>
          <p:cNvPicPr>
            <a:picLocks noChangeAspect="1" noChangeArrowheads="1"/>
          </p:cNvPicPr>
          <p:nvPr/>
        </p:nvPicPr>
        <p:blipFill>
          <a:blip r:embed="rId4" cstate="print"/>
          <a:srcRect/>
          <a:stretch>
            <a:fillRect/>
          </a:stretch>
        </p:blipFill>
        <p:spPr bwMode="auto">
          <a:xfrm>
            <a:off x="7781925" y="1371600"/>
            <a:ext cx="1362075" cy="1118847"/>
          </a:xfrm>
          <a:prstGeom prst="rect">
            <a:avLst/>
          </a:prstGeom>
          <a:noFill/>
        </p:spPr>
      </p:pic>
      <p:pic>
        <p:nvPicPr>
          <p:cNvPr id="33" name="Picture 6" descr="C:\Users\Mark\AppData\Local\Microsoft\Windows\Temporary Internet Files\Content.IE5\D5UEWVBB\MCj04241920000[1].wmf"/>
          <p:cNvPicPr>
            <a:picLocks noChangeAspect="1" noChangeArrowheads="1"/>
          </p:cNvPicPr>
          <p:nvPr/>
        </p:nvPicPr>
        <p:blipFill>
          <a:blip r:embed="rId4" cstate="print"/>
          <a:srcRect/>
          <a:stretch>
            <a:fillRect/>
          </a:stretch>
        </p:blipFill>
        <p:spPr bwMode="auto">
          <a:xfrm>
            <a:off x="7781925" y="3810000"/>
            <a:ext cx="1362075" cy="1118847"/>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bwMode="auto">
          <a:xfrm>
            <a:off x="4876800" y="1143000"/>
            <a:ext cx="2971800" cy="91440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3" name="Straight Connector 12"/>
          <p:cNvCxnSpPr/>
          <p:nvPr/>
        </p:nvCxnSpPr>
        <p:spPr bwMode="auto">
          <a:xfrm flipV="1">
            <a:off x="5410200" y="4495800"/>
            <a:ext cx="2667000" cy="114300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1" name="Straight Connector 10"/>
          <p:cNvCxnSpPr/>
          <p:nvPr/>
        </p:nvCxnSpPr>
        <p:spPr bwMode="auto">
          <a:xfrm>
            <a:off x="1295400" y="3657600"/>
            <a:ext cx="2895600" cy="198120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0" name="Straight Connector 9"/>
          <p:cNvCxnSpPr/>
          <p:nvPr/>
        </p:nvCxnSpPr>
        <p:spPr bwMode="auto">
          <a:xfrm flipV="1">
            <a:off x="1447800" y="1295400"/>
            <a:ext cx="2514600" cy="182880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1026" name="Cloud"/>
          <p:cNvSpPr>
            <a:spLocks noChangeAspect="1" noEditPoints="1" noChangeArrowheads="1"/>
          </p:cNvSpPr>
          <p:nvPr/>
        </p:nvSpPr>
        <p:spPr bwMode="auto">
          <a:xfrm>
            <a:off x="3657600" y="304800"/>
            <a:ext cx="1715092" cy="114935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pic>
        <p:nvPicPr>
          <p:cNvPr id="1028" name="Picture 4" descr="C:\Users\Mark\AppData\Local\Microsoft\Windows\Temporary Internet Files\Content.IE5\V1BLM4KL\MCj04348450000[1].png"/>
          <p:cNvPicPr>
            <a:picLocks noChangeAspect="1" noChangeArrowheads="1"/>
          </p:cNvPicPr>
          <p:nvPr/>
        </p:nvPicPr>
        <p:blipFill>
          <a:blip r:embed="rId3" cstate="print"/>
          <a:srcRect/>
          <a:stretch>
            <a:fillRect/>
          </a:stretch>
        </p:blipFill>
        <p:spPr bwMode="auto">
          <a:xfrm>
            <a:off x="228600" y="2438400"/>
            <a:ext cx="1714500" cy="1714500"/>
          </a:xfrm>
          <a:prstGeom prst="rect">
            <a:avLst/>
          </a:prstGeom>
          <a:noFill/>
        </p:spPr>
      </p:pic>
      <p:sp>
        <p:nvSpPr>
          <p:cNvPr id="8" name="Cloud"/>
          <p:cNvSpPr>
            <a:spLocks noChangeAspect="1" noEditPoints="1" noChangeArrowheads="1"/>
          </p:cNvSpPr>
          <p:nvPr/>
        </p:nvSpPr>
        <p:spPr bwMode="auto">
          <a:xfrm>
            <a:off x="3886200" y="5257800"/>
            <a:ext cx="1933032" cy="129540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sp>
        <p:nvSpPr>
          <p:cNvPr id="20" name="TextBox 19"/>
          <p:cNvSpPr txBox="1"/>
          <p:nvPr/>
        </p:nvSpPr>
        <p:spPr>
          <a:xfrm>
            <a:off x="4038600" y="609600"/>
            <a:ext cx="1261884" cy="369332"/>
          </a:xfrm>
          <a:prstGeom prst="rect">
            <a:avLst/>
          </a:prstGeom>
          <a:noFill/>
        </p:spPr>
        <p:txBody>
          <a:bodyPr wrap="none" rtlCol="0">
            <a:spAutoFit/>
          </a:bodyPr>
          <a:lstStyle/>
          <a:p>
            <a:r>
              <a:rPr lang="en-US" dirty="0" smtClean="0"/>
              <a:t>segment 1</a:t>
            </a:r>
            <a:endParaRPr lang="en-US" dirty="0"/>
          </a:p>
        </p:txBody>
      </p:sp>
      <p:sp>
        <p:nvSpPr>
          <p:cNvPr id="21" name="TextBox 20"/>
          <p:cNvSpPr txBox="1"/>
          <p:nvPr/>
        </p:nvSpPr>
        <p:spPr>
          <a:xfrm>
            <a:off x="4191000" y="5638800"/>
            <a:ext cx="1371600" cy="369332"/>
          </a:xfrm>
          <a:prstGeom prst="rect">
            <a:avLst/>
          </a:prstGeom>
          <a:noFill/>
        </p:spPr>
        <p:txBody>
          <a:bodyPr wrap="square" rtlCol="0">
            <a:spAutoFit/>
          </a:bodyPr>
          <a:lstStyle/>
          <a:p>
            <a:r>
              <a:rPr lang="en-US" dirty="0" smtClean="0"/>
              <a:t>segment 2</a:t>
            </a:r>
            <a:endParaRPr lang="en-US" dirty="0"/>
          </a:p>
        </p:txBody>
      </p:sp>
      <p:sp>
        <p:nvSpPr>
          <p:cNvPr id="22" name="TextBox 21"/>
          <p:cNvSpPr txBox="1"/>
          <p:nvPr/>
        </p:nvSpPr>
        <p:spPr>
          <a:xfrm>
            <a:off x="152400" y="4191000"/>
            <a:ext cx="1219200" cy="369332"/>
          </a:xfrm>
          <a:prstGeom prst="rect">
            <a:avLst/>
          </a:prstGeom>
          <a:noFill/>
        </p:spPr>
        <p:txBody>
          <a:bodyPr wrap="square" rtlCol="0">
            <a:spAutoFit/>
          </a:bodyPr>
          <a:lstStyle/>
          <a:p>
            <a:r>
              <a:rPr lang="en-US" dirty="0" smtClean="0"/>
              <a:t>Server1</a:t>
            </a:r>
            <a:endParaRPr lang="en-US" dirty="0"/>
          </a:p>
        </p:txBody>
      </p:sp>
      <p:sp>
        <p:nvSpPr>
          <p:cNvPr id="23" name="TextBox 22"/>
          <p:cNvSpPr txBox="1"/>
          <p:nvPr/>
        </p:nvSpPr>
        <p:spPr>
          <a:xfrm>
            <a:off x="7848600" y="2590800"/>
            <a:ext cx="990600" cy="381000"/>
          </a:xfrm>
          <a:prstGeom prst="rect">
            <a:avLst/>
          </a:prstGeom>
          <a:noFill/>
        </p:spPr>
        <p:txBody>
          <a:bodyPr wrap="square" rtlCol="0">
            <a:spAutoFit/>
          </a:bodyPr>
          <a:lstStyle/>
          <a:p>
            <a:r>
              <a:rPr lang="en-US" dirty="0" smtClean="0"/>
              <a:t>Client1</a:t>
            </a:r>
            <a:endParaRPr lang="en-US" dirty="0"/>
          </a:p>
        </p:txBody>
      </p:sp>
      <p:sp>
        <p:nvSpPr>
          <p:cNvPr id="29" name="TextBox 28"/>
          <p:cNvSpPr txBox="1"/>
          <p:nvPr/>
        </p:nvSpPr>
        <p:spPr>
          <a:xfrm>
            <a:off x="7848600" y="5105400"/>
            <a:ext cx="990600" cy="381000"/>
          </a:xfrm>
          <a:prstGeom prst="rect">
            <a:avLst/>
          </a:prstGeom>
          <a:noFill/>
        </p:spPr>
        <p:txBody>
          <a:bodyPr wrap="square" rtlCol="0">
            <a:spAutoFit/>
          </a:bodyPr>
          <a:lstStyle/>
          <a:p>
            <a:r>
              <a:rPr lang="en-US" dirty="0" smtClean="0"/>
              <a:t>Client2</a:t>
            </a:r>
            <a:endParaRPr lang="en-US" dirty="0"/>
          </a:p>
        </p:txBody>
      </p:sp>
      <p:grpSp>
        <p:nvGrpSpPr>
          <p:cNvPr id="2" name="Group 30"/>
          <p:cNvGrpSpPr/>
          <p:nvPr/>
        </p:nvGrpSpPr>
        <p:grpSpPr>
          <a:xfrm>
            <a:off x="1066800" y="1905000"/>
            <a:ext cx="6705600" cy="2960132"/>
            <a:chOff x="1066800" y="1905000"/>
            <a:chExt cx="6705600" cy="2960132"/>
          </a:xfrm>
        </p:grpSpPr>
        <p:sp>
          <p:nvSpPr>
            <p:cNvPr id="24" name="TextBox 23"/>
            <p:cNvSpPr txBox="1"/>
            <p:nvPr/>
          </p:nvSpPr>
          <p:spPr>
            <a:xfrm>
              <a:off x="1066800" y="1905000"/>
              <a:ext cx="1600200" cy="369332"/>
            </a:xfrm>
            <a:prstGeom prst="rect">
              <a:avLst/>
            </a:prstGeom>
            <a:noFill/>
          </p:spPr>
          <p:txBody>
            <a:bodyPr wrap="square" rtlCol="0">
              <a:spAutoFit/>
            </a:bodyPr>
            <a:lstStyle/>
            <a:p>
              <a:r>
                <a:rPr lang="en-US" dirty="0" smtClean="0"/>
                <a:t>FE80::17</a:t>
              </a:r>
              <a:endParaRPr lang="en-US" dirty="0"/>
            </a:p>
          </p:txBody>
        </p:sp>
        <p:sp>
          <p:nvSpPr>
            <p:cNvPr id="25" name="TextBox 24"/>
            <p:cNvSpPr txBox="1"/>
            <p:nvPr/>
          </p:nvSpPr>
          <p:spPr>
            <a:xfrm>
              <a:off x="1143000" y="4495800"/>
              <a:ext cx="1600200" cy="369332"/>
            </a:xfrm>
            <a:prstGeom prst="rect">
              <a:avLst/>
            </a:prstGeom>
            <a:noFill/>
          </p:spPr>
          <p:txBody>
            <a:bodyPr wrap="square" rtlCol="0">
              <a:spAutoFit/>
            </a:bodyPr>
            <a:lstStyle/>
            <a:p>
              <a:r>
                <a:rPr lang="en-US" dirty="0" smtClean="0"/>
                <a:t>FE80::88</a:t>
              </a:r>
              <a:endParaRPr lang="en-US" dirty="0"/>
            </a:p>
          </p:txBody>
        </p:sp>
        <p:sp>
          <p:nvSpPr>
            <p:cNvPr id="26" name="TextBox 25"/>
            <p:cNvSpPr txBox="1"/>
            <p:nvPr/>
          </p:nvSpPr>
          <p:spPr>
            <a:xfrm>
              <a:off x="5943600" y="1981200"/>
              <a:ext cx="1600200" cy="369332"/>
            </a:xfrm>
            <a:prstGeom prst="rect">
              <a:avLst/>
            </a:prstGeom>
            <a:noFill/>
          </p:spPr>
          <p:txBody>
            <a:bodyPr wrap="square" rtlCol="0">
              <a:spAutoFit/>
            </a:bodyPr>
            <a:lstStyle/>
            <a:p>
              <a:r>
                <a:rPr lang="en-US" b="1" dirty="0" smtClean="0">
                  <a:solidFill>
                    <a:srgbClr val="FFFF00"/>
                  </a:solidFill>
                </a:rPr>
                <a:t>FE80::2%7</a:t>
              </a:r>
              <a:endParaRPr lang="en-US" b="1" dirty="0">
                <a:solidFill>
                  <a:srgbClr val="FFFF00"/>
                </a:solidFill>
              </a:endParaRPr>
            </a:p>
          </p:txBody>
        </p:sp>
        <p:sp>
          <p:nvSpPr>
            <p:cNvPr id="27" name="TextBox 26"/>
            <p:cNvSpPr txBox="1"/>
            <p:nvPr/>
          </p:nvSpPr>
          <p:spPr>
            <a:xfrm>
              <a:off x="6172200" y="4191000"/>
              <a:ext cx="1600200" cy="369332"/>
            </a:xfrm>
            <a:prstGeom prst="rect">
              <a:avLst/>
            </a:prstGeom>
            <a:noFill/>
          </p:spPr>
          <p:txBody>
            <a:bodyPr wrap="square" rtlCol="0">
              <a:spAutoFit/>
            </a:bodyPr>
            <a:lstStyle/>
            <a:p>
              <a:r>
                <a:rPr lang="en-US" b="1" dirty="0" smtClean="0">
                  <a:solidFill>
                    <a:srgbClr val="FFFF00"/>
                  </a:solidFill>
                </a:rPr>
                <a:t>FE80::2%3</a:t>
              </a:r>
              <a:endParaRPr lang="en-US" b="1" dirty="0">
                <a:solidFill>
                  <a:srgbClr val="FFFF00"/>
                </a:solidFill>
              </a:endParaRPr>
            </a:p>
          </p:txBody>
        </p:sp>
      </p:grpSp>
      <p:sp>
        <p:nvSpPr>
          <p:cNvPr id="30" name="TextBox 29"/>
          <p:cNvSpPr txBox="1"/>
          <p:nvPr/>
        </p:nvSpPr>
        <p:spPr>
          <a:xfrm>
            <a:off x="1752600" y="2438400"/>
            <a:ext cx="6324600" cy="1692771"/>
          </a:xfrm>
          <a:prstGeom prst="rect">
            <a:avLst/>
          </a:prstGeom>
          <a:noFill/>
        </p:spPr>
        <p:txBody>
          <a:bodyPr wrap="square" rtlCol="0">
            <a:spAutoFit/>
          </a:bodyPr>
          <a:lstStyle/>
          <a:p>
            <a:r>
              <a:rPr lang="en-US" sz="2600" dirty="0" smtClean="0"/>
              <a:t>The "%7" is only used internally by Server1 – no other system knows or cares about it.  It's just a way to keep FE80 addresses from different links separate</a:t>
            </a:r>
            <a:endParaRPr lang="en-US" sz="2600" dirty="0"/>
          </a:p>
        </p:txBody>
      </p:sp>
      <p:pic>
        <p:nvPicPr>
          <p:cNvPr id="32" name="Picture 6" descr="C:\Users\Mark\AppData\Local\Microsoft\Windows\Temporary Internet Files\Content.IE5\D5UEWVBB\MCj04241920000[1].wmf"/>
          <p:cNvPicPr>
            <a:picLocks noChangeAspect="1" noChangeArrowheads="1"/>
          </p:cNvPicPr>
          <p:nvPr/>
        </p:nvPicPr>
        <p:blipFill>
          <a:blip r:embed="rId4" cstate="print"/>
          <a:srcRect/>
          <a:stretch>
            <a:fillRect/>
          </a:stretch>
        </p:blipFill>
        <p:spPr bwMode="auto">
          <a:xfrm>
            <a:off x="7781925" y="1371600"/>
            <a:ext cx="1362075" cy="1118847"/>
          </a:xfrm>
          <a:prstGeom prst="rect">
            <a:avLst/>
          </a:prstGeom>
          <a:noFill/>
        </p:spPr>
      </p:pic>
      <p:pic>
        <p:nvPicPr>
          <p:cNvPr id="33" name="Picture 6" descr="C:\Users\Mark\AppData\Local\Microsoft\Windows\Temporary Internet Files\Content.IE5\D5UEWVBB\MCj04241920000[1].wmf"/>
          <p:cNvPicPr>
            <a:picLocks noChangeAspect="1" noChangeArrowheads="1"/>
          </p:cNvPicPr>
          <p:nvPr/>
        </p:nvPicPr>
        <p:blipFill>
          <a:blip r:embed="rId4" cstate="print"/>
          <a:srcRect/>
          <a:stretch>
            <a:fillRect/>
          </a:stretch>
        </p:blipFill>
        <p:spPr bwMode="auto">
          <a:xfrm>
            <a:off x="7781925" y="3810000"/>
            <a:ext cx="1362075" cy="1118847"/>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Eeek</a:t>
            </a:r>
            <a:r>
              <a:rPr lang="en-US" dirty="0" smtClean="0"/>
              <a:t>!  I </a:t>
            </a:r>
            <a:r>
              <a:rPr lang="en-US" i="1" dirty="0" smtClean="0"/>
              <a:t>knew</a:t>
            </a:r>
            <a:r>
              <a:rPr lang="en-US" dirty="0" smtClean="0"/>
              <a:t> this was a bad idea!"</a:t>
            </a:r>
            <a:endParaRPr lang="en-US" dirty="0"/>
          </a:p>
        </p:txBody>
      </p:sp>
      <p:sp>
        <p:nvSpPr>
          <p:cNvPr id="3" name="Content Placeholder 2"/>
          <p:cNvSpPr>
            <a:spLocks noGrp="1"/>
          </p:cNvSpPr>
          <p:nvPr>
            <p:ph idx="1"/>
          </p:nvPr>
        </p:nvSpPr>
        <p:spPr>
          <a:xfrm>
            <a:off x="381000" y="1412875"/>
            <a:ext cx="8382000" cy="4518160"/>
          </a:xfrm>
        </p:spPr>
        <p:txBody>
          <a:bodyPr/>
          <a:lstStyle/>
          <a:p>
            <a:r>
              <a:rPr lang="en-US" dirty="0" smtClean="0"/>
              <a:t>Honest, it's not that bad</a:t>
            </a:r>
          </a:p>
          <a:p>
            <a:r>
              <a:rPr lang="en-US" dirty="0" smtClean="0"/>
              <a:t>But it's always fair to ask, "what's in it for me?"</a:t>
            </a:r>
          </a:p>
          <a:p>
            <a:pPr lvl="1"/>
            <a:r>
              <a:rPr lang="en-US" dirty="0" smtClean="0"/>
              <a:t>Easier-to-run networks</a:t>
            </a:r>
          </a:p>
          <a:p>
            <a:pPr lvl="1"/>
            <a:r>
              <a:rPr lang="en-US" dirty="0" smtClean="0"/>
              <a:t>Fewer headaches about </a:t>
            </a:r>
            <a:r>
              <a:rPr lang="en-US" dirty="0" err="1" smtClean="0"/>
              <a:t>subnetting</a:t>
            </a:r>
            <a:r>
              <a:rPr lang="en-US" dirty="0" smtClean="0"/>
              <a:t> and network layout</a:t>
            </a:r>
          </a:p>
          <a:p>
            <a:pPr lvl="1"/>
            <a:r>
              <a:rPr lang="en-US" dirty="0" smtClean="0"/>
              <a:t>Room for growth</a:t>
            </a:r>
          </a:p>
          <a:p>
            <a:pPr lvl="1"/>
            <a:r>
              <a:rPr lang="en-US" dirty="0" smtClean="0"/>
              <a:t>IPv6 will be here in a few years</a:t>
            </a:r>
          </a:p>
          <a:p>
            <a:pPr lvl="1"/>
            <a:r>
              <a:rPr lang="en-US" dirty="0" smtClean="0"/>
              <a:t>And, most important, the chance to learn a really important technology before all of the other techies</a:t>
            </a:r>
            <a:r>
              <a:rPr lang="en-US" dirty="0" smtClean="0">
                <a:sym typeface="Wingdings" pitchFamily="2" charset="2"/>
              </a:rPr>
              <a:t></a:t>
            </a:r>
            <a:r>
              <a:rPr lang="en-US" dirty="0" smtClean="0"/>
              <a:t>!</a:t>
            </a:r>
            <a:endParaRPr lang="en-US" dirty="0"/>
          </a:p>
        </p:txBody>
      </p:sp>
    </p:spTree>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dirty="0" smtClean="0"/>
              <a:t>Name Resolution in IPv6</a:t>
            </a:r>
            <a:br>
              <a:rPr lang="en-US" dirty="0" smtClean="0"/>
            </a:br>
            <a:r>
              <a:rPr sz="3600" smtClean="0">
                <a:solidFill>
                  <a:schemeClr val="tx2"/>
                </a:solidFill>
              </a:rPr>
              <a:t>just a few words for a big topic</a:t>
            </a:r>
            <a:endParaRPr lang="en-US" dirty="0">
              <a:solidFill>
                <a:schemeClr val="tx2"/>
              </a:solidFill>
            </a:endParaRPr>
          </a:p>
        </p:txBody>
      </p:sp>
      <p:sp>
        <p:nvSpPr>
          <p:cNvPr id="3" name="Content Placeholder 2"/>
          <p:cNvSpPr>
            <a:spLocks noGrp="1"/>
          </p:cNvSpPr>
          <p:nvPr>
            <p:ph idx="1"/>
          </p:nvPr>
        </p:nvSpPr>
        <p:spPr>
          <a:xfrm>
            <a:off x="381000" y="1752600"/>
            <a:ext cx="8382000" cy="2954655"/>
          </a:xfrm>
        </p:spPr>
        <p:txBody>
          <a:bodyPr/>
          <a:lstStyle/>
          <a:p>
            <a:r>
              <a:rPr lang="en-US" dirty="0" smtClean="0"/>
              <a:t>No NetBIOS support at all</a:t>
            </a:r>
          </a:p>
          <a:p>
            <a:r>
              <a:rPr lang="en-US" dirty="0" smtClean="0"/>
              <a:t>IPv6 doesn't use or understand WINS</a:t>
            </a:r>
          </a:p>
          <a:p>
            <a:r>
              <a:rPr lang="en-US" dirty="0" smtClean="0"/>
              <a:t>IPv6-aware DNS supports an "AAAA" record, where you supply DNS a name and it returns the IPv6 address</a:t>
            </a:r>
          </a:p>
          <a:p>
            <a:r>
              <a:rPr lang="en-US" dirty="0" smtClean="0"/>
              <a:t>Windows DNS handles AAAAs fine</a:t>
            </a:r>
            <a:endParaRPr lang="en-US" dirty="0"/>
          </a:p>
        </p:txBody>
      </p:sp>
    </p:spTree>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IPv6 Name Resolution</a:t>
            </a:r>
            <a:br>
              <a:rPr smtClean="0"/>
            </a:br>
            <a:r>
              <a:rPr sz="3600" smtClean="0">
                <a:solidFill>
                  <a:schemeClr val="tx2"/>
                </a:solidFill>
              </a:rPr>
              <a:t>local name resolution</a:t>
            </a:r>
            <a:endParaRPr lang="en-US" dirty="0">
              <a:solidFill>
                <a:schemeClr val="tx2"/>
              </a:solidFill>
            </a:endParaRPr>
          </a:p>
        </p:txBody>
      </p:sp>
      <p:sp>
        <p:nvSpPr>
          <p:cNvPr id="3" name="Content Placeholder 2"/>
          <p:cNvSpPr>
            <a:spLocks noGrp="1"/>
          </p:cNvSpPr>
          <p:nvPr>
            <p:ph idx="1"/>
          </p:nvPr>
        </p:nvSpPr>
        <p:spPr/>
        <p:txBody>
          <a:bodyPr/>
          <a:lstStyle/>
          <a:p>
            <a:r>
              <a:rPr lang="en-US" dirty="0" smtClean="0"/>
              <a:t>Name resolution on a link happens through multicasts "link local multicast name resolution" (LLMNR)</a:t>
            </a:r>
          </a:p>
          <a:p>
            <a:r>
              <a:rPr lang="en-US" dirty="0" smtClean="0"/>
              <a:t>Documented in RFC 4795</a:t>
            </a:r>
          </a:p>
          <a:p>
            <a:r>
              <a:rPr lang="en-US" dirty="0" smtClean="0"/>
              <a:t>Requester multicasts to address FF02::1:3 on UDP port 5335</a:t>
            </a:r>
          </a:p>
          <a:p>
            <a:r>
              <a:rPr lang="en-US" dirty="0" smtClean="0"/>
              <a:t>Answerer </a:t>
            </a:r>
            <a:r>
              <a:rPr lang="en-US" dirty="0" err="1" smtClean="0"/>
              <a:t>unicasts</a:t>
            </a:r>
            <a:r>
              <a:rPr lang="en-US" dirty="0" smtClean="0"/>
              <a:t> to requester on UDP 5335</a:t>
            </a:r>
          </a:p>
          <a:p>
            <a:r>
              <a:rPr lang="en-US" dirty="0" smtClean="0"/>
              <a:t>Can query for any DNS record type</a:t>
            </a:r>
          </a:p>
          <a:p>
            <a:r>
              <a:rPr lang="en-US" dirty="0" smtClean="0"/>
              <a:t>Does not need any DNS servers, however</a:t>
            </a:r>
            <a:endParaRPr lang="en-US" dirty="0"/>
          </a:p>
        </p:txBody>
      </p:sp>
    </p:spTree>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Lots More To Learn</a:t>
            </a:r>
            <a:endParaRPr lang="en-US" dirty="0"/>
          </a:p>
        </p:txBody>
      </p:sp>
      <p:sp>
        <p:nvSpPr>
          <p:cNvPr id="3" name="Content Placeholder 2"/>
          <p:cNvSpPr>
            <a:spLocks noGrp="1"/>
          </p:cNvSpPr>
          <p:nvPr>
            <p:ph idx="1"/>
          </p:nvPr>
        </p:nvSpPr>
        <p:spPr>
          <a:xfrm>
            <a:off x="381000" y="1295400"/>
            <a:ext cx="8382000" cy="4185761"/>
          </a:xfrm>
        </p:spPr>
        <p:txBody>
          <a:bodyPr/>
          <a:lstStyle/>
          <a:p>
            <a:r>
              <a:rPr lang="en-US" dirty="0" smtClean="0"/>
              <a:t>But that's all we've got time for; other topics include</a:t>
            </a:r>
          </a:p>
          <a:p>
            <a:pPr lvl="1"/>
            <a:r>
              <a:rPr lang="en-US" dirty="0" err="1" smtClean="0"/>
              <a:t>anycast</a:t>
            </a:r>
            <a:r>
              <a:rPr lang="en-US" dirty="0" smtClean="0"/>
              <a:t> addresses</a:t>
            </a:r>
          </a:p>
          <a:p>
            <a:pPr lvl="1"/>
            <a:r>
              <a:rPr lang="en-US" dirty="0" smtClean="0"/>
              <a:t>transition technologies:  </a:t>
            </a:r>
            <a:r>
              <a:rPr lang="en-US" dirty="0" err="1" smtClean="0"/>
              <a:t>Teredo</a:t>
            </a:r>
            <a:r>
              <a:rPr lang="en-US" dirty="0" smtClean="0"/>
              <a:t>, 6to4, etc</a:t>
            </a:r>
          </a:p>
          <a:p>
            <a:pPr lvl="1"/>
            <a:r>
              <a:rPr lang="en-US" dirty="0" smtClean="0"/>
              <a:t>controlling how temporary "temporary" addresses are</a:t>
            </a:r>
          </a:p>
          <a:p>
            <a:pPr lvl="1"/>
            <a:r>
              <a:rPr lang="en-US" dirty="0" smtClean="0"/>
              <a:t>router design</a:t>
            </a:r>
          </a:p>
          <a:p>
            <a:pPr lvl="1"/>
            <a:r>
              <a:rPr lang="en-US" dirty="0" smtClean="0"/>
              <a:t>lots more…</a:t>
            </a:r>
          </a:p>
          <a:p>
            <a:r>
              <a:rPr lang="en-US" dirty="0" smtClean="0"/>
              <a:t>I hope this has gotten you started on IPv6!</a:t>
            </a:r>
          </a:p>
        </p:txBody>
      </p:sp>
    </p:spTree>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Thank You For Attending! </a:t>
            </a:r>
            <a:endParaRPr lang="en-US" dirty="0"/>
          </a:p>
        </p:txBody>
      </p:sp>
      <p:sp>
        <p:nvSpPr>
          <p:cNvPr id="3" name="Content Placeholder 2"/>
          <p:cNvSpPr>
            <a:spLocks noGrp="1"/>
          </p:cNvSpPr>
          <p:nvPr>
            <p:ph idx="1"/>
          </p:nvPr>
        </p:nvSpPr>
        <p:spPr>
          <a:xfrm>
            <a:off x="381000" y="1412875"/>
            <a:ext cx="8382000" cy="2511457"/>
          </a:xfrm>
        </p:spPr>
        <p:txBody>
          <a:bodyPr/>
          <a:lstStyle/>
          <a:p>
            <a:r>
              <a:rPr lang="en-US" dirty="0" smtClean="0"/>
              <a:t>Please don't forget to fill out an evaluation</a:t>
            </a:r>
          </a:p>
          <a:p>
            <a:r>
              <a:rPr lang="en-US" dirty="0" smtClean="0"/>
              <a:t>(Please!)</a:t>
            </a:r>
          </a:p>
          <a:p>
            <a:r>
              <a:rPr lang="en-US" dirty="0" smtClean="0"/>
              <a:t>Find me at help@minasi.com</a:t>
            </a:r>
          </a:p>
          <a:p>
            <a:r>
              <a:rPr lang="en-US" dirty="0" smtClean="0"/>
              <a:t>Free technical newsletter and online forum at www.minasi.com</a:t>
            </a:r>
            <a:endParaRPr lang="en-US" dirty="0"/>
          </a:p>
        </p:txBody>
      </p:sp>
    </p:spTree>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cstate="print"/>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cstate="print"/>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smtClean="0"/>
              <a:t>The Big Motivator</a:t>
            </a:r>
            <a:br>
              <a:rPr smtClean="0"/>
            </a:br>
            <a:r>
              <a:rPr sz="3600" smtClean="0">
                <a:solidFill>
                  <a:schemeClr val="tx2"/>
                </a:solidFill>
              </a:rPr>
              <a:t>keeping your job</a:t>
            </a:r>
            <a:endParaRPr lang="en-US" sz="3600" dirty="0">
              <a:solidFill>
                <a:schemeClr val="tx2"/>
              </a:solidFill>
            </a:endParaRPr>
          </a:p>
        </p:txBody>
      </p:sp>
      <p:sp>
        <p:nvSpPr>
          <p:cNvPr id="3" name="Content Placeholder 2"/>
          <p:cNvSpPr>
            <a:spLocks noGrp="1"/>
          </p:cNvSpPr>
          <p:nvPr>
            <p:ph idx="1"/>
          </p:nvPr>
        </p:nvSpPr>
        <p:spPr>
          <a:xfrm>
            <a:off x="381000" y="1711976"/>
            <a:ext cx="8382000" cy="5146024"/>
          </a:xfrm>
        </p:spPr>
        <p:txBody>
          <a:bodyPr/>
          <a:lstStyle/>
          <a:p>
            <a:r>
              <a:rPr lang="en-US" sz="2800" dirty="0" smtClean="0"/>
              <a:t>Believe it or not, IPv6 is on the grow and will hit us soon like an avalanche</a:t>
            </a:r>
          </a:p>
          <a:p>
            <a:pPr lvl="1"/>
            <a:r>
              <a:rPr lang="en-US" sz="2400" dirty="0" smtClean="0"/>
              <a:t>China has a national IPv6 network called the Chinese New Generation Internet (CNGI)</a:t>
            </a:r>
          </a:p>
          <a:p>
            <a:pPr lvl="1"/>
            <a:r>
              <a:rPr lang="en-US" sz="2400" dirty="0" smtClean="0"/>
              <a:t>As of 2009, many European cars run IPv6 networks internally</a:t>
            </a:r>
          </a:p>
          <a:p>
            <a:pPr lvl="1"/>
            <a:r>
              <a:rPr lang="en-US" sz="2400" dirty="0" smtClean="0"/>
              <a:t>Think back to "the early Internet"</a:t>
            </a:r>
          </a:p>
          <a:p>
            <a:pPr lvl="2"/>
            <a:r>
              <a:rPr lang="en-US" sz="2000" dirty="0" smtClean="0"/>
              <a:t>In 1992, only </a:t>
            </a:r>
            <a:r>
              <a:rPr lang="en-US" sz="2000" dirty="0" err="1" smtClean="0"/>
              <a:t>weirdos</a:t>
            </a:r>
            <a:r>
              <a:rPr lang="en-US" sz="2000" dirty="0" smtClean="0"/>
              <a:t> like me had Internet-connected nets</a:t>
            </a:r>
          </a:p>
          <a:p>
            <a:pPr lvl="2"/>
            <a:r>
              <a:rPr lang="en-US" sz="2000" dirty="0" smtClean="0"/>
              <a:t>By 1995 every US business was on the Net</a:t>
            </a:r>
          </a:p>
          <a:p>
            <a:pPr lvl="1"/>
            <a:r>
              <a:rPr lang="en-US" sz="2400" dirty="0" smtClean="0"/>
              <a:t>With IPv6, it's the same story – most folks will ignore it until the "tipping point," and then everyone will scramble to do IPv6</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Honest, we ARE running out of IPv4 Addresses!</a:t>
            </a:r>
            <a:endParaRPr lang="en-US" dirty="0"/>
          </a:p>
        </p:txBody>
      </p:sp>
      <p:sp>
        <p:nvSpPr>
          <p:cNvPr id="5" name="Content Placeholder 4"/>
          <p:cNvSpPr>
            <a:spLocks noGrp="1"/>
          </p:cNvSpPr>
          <p:nvPr>
            <p:ph idx="1"/>
          </p:nvPr>
        </p:nvSpPr>
        <p:spPr>
          <a:xfrm>
            <a:off x="381000" y="1676400"/>
            <a:ext cx="8382000" cy="2314480"/>
          </a:xfrm>
        </p:spPr>
        <p:txBody>
          <a:bodyPr/>
          <a:lstStyle/>
          <a:p>
            <a:r>
              <a:rPr lang="en-US" dirty="0" smtClean="0"/>
              <a:t>Visit http://www.potaroo.net/tools/ipv4/index.html for one automatic estimate of when we'll run out</a:t>
            </a:r>
          </a:p>
          <a:p>
            <a:r>
              <a:rPr lang="en-US" dirty="0" smtClean="0"/>
              <a:t>It's sooner than you think!</a:t>
            </a:r>
            <a:endParaRPr lang="en-US"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0" y="0"/>
            <a:ext cx="7699664" cy="6858000"/>
          </a:xfrm>
          <a:prstGeom prst="rect">
            <a:avLst/>
          </a:prstGeom>
          <a:noFill/>
          <a:ln w="9525">
            <a:noFill/>
            <a:miter lim="800000"/>
            <a:headEnd/>
            <a:tailEnd/>
          </a:ln>
        </p:spPr>
      </p:pic>
    </p:spTree>
  </p:cSld>
  <p:clrMapOvr>
    <a:masterClrMapping/>
  </p:clrMapOvr>
  <p:transition>
    <p:fade/>
  </p:transition>
</p:sld>
</file>

<file path=ppt/theme/theme1.xml><?xml version="1.0" encoding="utf-8"?>
<a:theme xmlns:a="http://schemas.openxmlformats.org/drawingml/2006/main" name="TechEd2008_ITPro_4-3_v02">
  <a:themeElements>
    <a:clrScheme name="TechEd IT Pro - blue">
      <a:dk1>
        <a:srgbClr val="000000"/>
      </a:dk1>
      <a:lt1>
        <a:srgbClr val="FFFFFF"/>
      </a:lt1>
      <a:dk2>
        <a:srgbClr val="5F5F5F"/>
      </a:dk2>
      <a:lt2>
        <a:srgbClr val="4A93E4"/>
      </a:lt2>
      <a:accent1>
        <a:srgbClr val="FFC000"/>
      </a:accent1>
      <a:accent2>
        <a:srgbClr val="2DB557"/>
      </a:accent2>
      <a:accent3>
        <a:srgbClr val="DF8045"/>
      </a:accent3>
      <a:accent4>
        <a:srgbClr val="2A86DA"/>
      </a:accent4>
      <a:accent5>
        <a:srgbClr val="FF9929"/>
      </a:accent5>
      <a:accent6>
        <a:srgbClr val="808080"/>
      </a:accent6>
      <a:hlink>
        <a:srgbClr val="79AFEB"/>
      </a:hlink>
      <a:folHlink>
        <a:srgbClr val="F0ED7B"/>
      </a:folHlink>
    </a:clrScheme>
    <a:fontScheme name="Custom 2">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4"/>
        </a:lnRef>
        <a:fillRef idx="3">
          <a:schemeClr val="accent4"/>
        </a:fillRef>
        <a:effectRef idx="3">
          <a:schemeClr val="accent4"/>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TechEd2008_ITPro_4-3</Template>
  <TotalTime>18138</TotalTime>
  <Words>4430</Words>
  <Application>Microsoft Office PowerPoint</Application>
  <PresentationFormat>On-screen Show (4:3)</PresentationFormat>
  <Paragraphs>416</Paragraphs>
  <Slides>66</Slides>
  <Notes>64</Notes>
  <HiddenSlides>0</HiddenSlides>
  <MMClips>0</MMClips>
  <ScaleCrop>false</ScaleCrop>
  <HeadingPairs>
    <vt:vector size="4" baseType="variant">
      <vt:variant>
        <vt:lpstr>Theme</vt:lpstr>
      </vt:variant>
      <vt:variant>
        <vt:i4>3</vt:i4>
      </vt:variant>
      <vt:variant>
        <vt:lpstr>Slide Titles</vt:lpstr>
      </vt:variant>
      <vt:variant>
        <vt:i4>66</vt:i4>
      </vt:variant>
    </vt:vector>
  </HeadingPairs>
  <TitlesOfParts>
    <vt:vector size="69" baseType="lpstr">
      <vt:lpstr>TechEd2008_ITPro_4-3_v02</vt:lpstr>
      <vt:lpstr>TechEd09_Europe template</vt:lpstr>
      <vt:lpstr>TechEd_Europe4x3</vt:lpstr>
      <vt:lpstr>IPv6 for the reluctant: what to know before you disable it</vt:lpstr>
      <vt:lpstr>What this is all about</vt:lpstr>
      <vt:lpstr>Goals of the Talk</vt:lpstr>
      <vt:lpstr>The First Motivator what is all that new stuff in ipconfig, anyway?</vt:lpstr>
      <vt:lpstr>(The rest of ipconfig)</vt:lpstr>
      <vt:lpstr>"Eeek!  I knew this was a bad idea!"</vt:lpstr>
      <vt:lpstr>The Big Motivator keeping your job</vt:lpstr>
      <vt:lpstr>Honest, we ARE running out of IPv4 Addresses!</vt:lpstr>
      <vt:lpstr>Slide 9</vt:lpstr>
      <vt:lpstr>More Motivators that was the stick, here's the carrot</vt:lpstr>
      <vt:lpstr>IPv4 Concepts, Problems, Solutions short review for comparison</vt:lpstr>
      <vt:lpstr>IPv4 Concepts, Problems, Solutions  short review for comparison</vt:lpstr>
      <vt:lpstr>How IPv6 is Different (I'm butchering this a bit, but it's close enough)</vt:lpstr>
      <vt:lpstr>Reading IPv6 Addresses</vt:lpstr>
      <vt:lpstr>Shortening IP Addresses</vt:lpstr>
      <vt:lpstr>Shortening IP Addresses time for the dual colon</vt:lpstr>
      <vt:lpstr>Return to IPv4:  Network Numbers</vt:lpstr>
      <vt:lpstr>Return to IPv4:  Network Sizes</vt:lpstr>
      <vt:lpstr>Network Numbers IPv6 Style say goodbye to subnet masks</vt:lpstr>
      <vt:lpstr>How Did I Get "21FB:540A:0000?"</vt:lpstr>
      <vt:lpstr>Carving up IPv6's 128 bits</vt:lpstr>
      <vt:lpstr>Carving up IPv6's 128 bits</vt:lpstr>
      <vt:lpstr>Everyone Gets A /48 Network (almost everybody)</vt:lpstr>
      <vt:lpstr>Reviewing…</vt:lpstr>
      <vt:lpstr> </vt:lpstr>
      <vt:lpstr>Paradigm Shifter: Multiple IPs</vt:lpstr>
      <vt:lpstr>Big Picture on IPv6 addresses</vt:lpstr>
      <vt:lpstr>Three Types of IPv6 Addresses</vt:lpstr>
      <vt:lpstr>Four Types of Unicast Addresses</vt:lpstr>
      <vt:lpstr>Address Types and Subtypes</vt:lpstr>
      <vt:lpstr>"Hey, what about broadcasts?"</vt:lpstr>
      <vt:lpstr>What's a Multicast?</vt:lpstr>
      <vt:lpstr>How Multicasts Work</vt:lpstr>
      <vt:lpstr>Well-Known Multicast Addresses the keys to getting the word out! </vt:lpstr>
      <vt:lpstr>Global Unicast Addresses global unicast address = routable addresses</vt:lpstr>
      <vt:lpstr>Link-Local Unicast Addresses link-local addresses = "APIPAv6" addresses</vt:lpstr>
      <vt:lpstr>Site-Local Unicast Addresses new to IPv6, but going soon</vt:lpstr>
      <vt:lpstr>You May See This…</vt:lpstr>
      <vt:lpstr>Site-Local Unicast Addresses Finding DNS!</vt:lpstr>
      <vt:lpstr>Unique Local Unicast Addresses for those who can't handle routability</vt:lpstr>
      <vt:lpstr>Summary:  Field Guide to Addresses</vt:lpstr>
      <vt:lpstr>Why 64 bits for the host? It was a MAC thing, originally</vt:lpstr>
      <vt:lpstr>"But MACs are 48 bits, not 64!"</vt:lpstr>
      <vt:lpstr>Oh, sorry, bad idea…</vt:lpstr>
      <vt:lpstr>Configuring IPv6</vt:lpstr>
      <vt:lpstr>Configuring IPv6 Clients (Overview)</vt:lpstr>
      <vt:lpstr>Acquiring a Link-Local Address</vt:lpstr>
      <vt:lpstr>Avoiding Duplicate Addresses "tentative" becomes "preferred"</vt:lpstr>
      <vt:lpstr>Remember This? note the "(preferred)"</vt:lpstr>
      <vt:lpstr>Acquiring a Global Address (simplified)</vt:lpstr>
      <vt:lpstr>Building a Global Unicast Address</vt:lpstr>
      <vt:lpstr>Acquiring a Global Address why two?</vt:lpstr>
      <vt:lpstr>Review tentative, preferred, temporary, public</vt:lpstr>
      <vt:lpstr>Again… note the "Temporary"; the first is "Public" although it doesn't say it</vt:lpstr>
      <vt:lpstr>What's the Percent Sign ("%")? the price we pay for RFC 3041</vt:lpstr>
      <vt:lpstr>Slide 56</vt:lpstr>
      <vt:lpstr>Slide 57</vt:lpstr>
      <vt:lpstr>Slide 58</vt:lpstr>
      <vt:lpstr>Slide 59</vt:lpstr>
      <vt:lpstr>Name Resolution in IPv6 just a few words for a big topic</vt:lpstr>
      <vt:lpstr>IPv6 Name Resolution local name resolution</vt:lpstr>
      <vt:lpstr>Lots More To Learn</vt:lpstr>
      <vt:lpstr>Thank You For Attending! </vt:lpstr>
      <vt:lpstr>Slide 64</vt:lpstr>
      <vt:lpstr>Slide 65</vt:lpstr>
      <vt:lpstr>Slide 66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Mark</dc:creator>
  <cp:keywords>TM09</cp:keywords>
  <dc:description>tech·ed Europe 2009</dc:description>
  <cp:lastModifiedBy>cn_user</cp:lastModifiedBy>
  <cp:revision>136</cp:revision>
  <dcterms:created xsi:type="dcterms:W3CDTF">2007-11-24T16:57:27Z</dcterms:created>
  <dcterms:modified xsi:type="dcterms:W3CDTF">2009-11-11T08:22:19Z</dcterms:modified>
  <cp:contentStatus>Justin Graham uploaded a new version so I'm not sure what to do -- if I don't hear today I will re-upload my latest version</cp:contentStatus>
</cp:coreProperties>
</file>