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tags/tag1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2.xml" ContentType="application/vnd.openxmlformats-officedocument.presentationml.tags+xml"/>
  <Override PartName="/ppt/notesSlides/notesSlide23.xml" ContentType="application/vnd.openxmlformats-officedocument.presentationml.notesSlide+xml"/>
  <Override PartName="/ppt/tags/tag13.xml" ContentType="application/vnd.openxmlformats-officedocument.presentationml.tags+xml"/>
  <Override PartName="/ppt/notesSlides/notesSlide24.xml" ContentType="application/vnd.openxmlformats-officedocument.presentationml.notesSlide+xml"/>
  <Override PartName="/ppt/tags/tag1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9" r:id="rId3"/>
  </p:sldMasterIdLst>
  <p:notesMasterIdLst>
    <p:notesMasterId r:id="rId42"/>
  </p:notesMasterIdLst>
  <p:handoutMasterIdLst>
    <p:handoutMasterId r:id="rId43"/>
  </p:handoutMasterIdLst>
  <p:sldIdLst>
    <p:sldId id="256" r:id="rId4"/>
    <p:sldId id="257" r:id="rId5"/>
    <p:sldId id="284" r:id="rId6"/>
    <p:sldId id="339" r:id="rId7"/>
    <p:sldId id="324" r:id="rId8"/>
    <p:sldId id="325" r:id="rId9"/>
    <p:sldId id="352" r:id="rId10"/>
    <p:sldId id="326" r:id="rId11"/>
    <p:sldId id="327" r:id="rId12"/>
    <p:sldId id="340" r:id="rId13"/>
    <p:sldId id="328" r:id="rId14"/>
    <p:sldId id="329" r:id="rId15"/>
    <p:sldId id="330" r:id="rId16"/>
    <p:sldId id="331" r:id="rId17"/>
    <p:sldId id="332" r:id="rId18"/>
    <p:sldId id="333" r:id="rId19"/>
    <p:sldId id="334" r:id="rId20"/>
    <p:sldId id="350" r:id="rId21"/>
    <p:sldId id="351" r:id="rId22"/>
    <p:sldId id="322" r:id="rId23"/>
    <p:sldId id="297" r:id="rId24"/>
    <p:sldId id="299" r:id="rId25"/>
    <p:sldId id="301" r:id="rId26"/>
    <p:sldId id="304" r:id="rId27"/>
    <p:sldId id="305" r:id="rId28"/>
    <p:sldId id="346" r:id="rId29"/>
    <p:sldId id="347" r:id="rId30"/>
    <p:sldId id="348" r:id="rId31"/>
    <p:sldId id="349" r:id="rId32"/>
    <p:sldId id="341" r:id="rId33"/>
    <p:sldId id="342" r:id="rId34"/>
    <p:sldId id="344" r:id="rId35"/>
    <p:sldId id="338" r:id="rId36"/>
    <p:sldId id="274" r:id="rId37"/>
    <p:sldId id="336" r:id="rId38"/>
    <p:sldId id="278" r:id="rId39"/>
    <p:sldId id="353" r:id="rId40"/>
    <p:sldId id="280" r:id="rId4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07/7/7/main" val="FF0000" mc:Ignorable=""/>
    </p:penClr>
    <p:extLst>
      <p:ext uri="{EC167BDD-8182-4AB7-AECC-EB403E3ABB37}">
        <p14:laserClr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val="1"/>
      </p:ext>
    </p:extLst>
  </p:showPr>
  <p:clrMru>
    <a:srgbClr xmlns:mc="http://schemas.openxmlformats.org/markup-compatibility/2006" xmlns:a14="http://schemas.microsoft.com/office/drawing/2007/7/7/main" val="CCFFCC" mc:Ignorable=""/>
    <a:srgbClr xmlns:mc="http://schemas.openxmlformats.org/markup-compatibility/2006" xmlns:a14="http://schemas.microsoft.com/office/drawing/2007/7/7/main" val="CCCCCC" mc:Ignorable=""/>
    <a:srgbClr xmlns:mc="http://schemas.openxmlformats.org/markup-compatibility/2006" xmlns:a14="http://schemas.microsoft.com/office/drawing/2007/7/7/main" val="99CC99" mc:Ignorable=""/>
    <a:srgbClr xmlns:mc="http://schemas.openxmlformats.org/markup-compatibility/2006" xmlns:a14="http://schemas.microsoft.com/office/drawing/2007/7/7/main" val="F6AE1E" mc:Ignorable=""/>
    <a:srgbClr xmlns:mc="http://schemas.openxmlformats.org/markup-compatibility/2006" xmlns:a14="http://schemas.microsoft.com/office/drawing/2007/7/7/main" val="FFFFFF" mc:Ignorable=""/>
    <a:srgbClr xmlns:mc="http://schemas.openxmlformats.org/markup-compatibility/2006" xmlns:a14="http://schemas.microsoft.com/office/drawing/2007/7/7/main" val="FF0066" mc:Ignorable=""/>
    <a:srgbClr xmlns:mc="http://schemas.openxmlformats.org/markup-compatibility/2006" xmlns:a14="http://schemas.microsoft.com/office/drawing/2007/7/7/main" val="000000" mc:Ignorable=""/>
    <a:srgbClr xmlns:mc="http://schemas.openxmlformats.org/markup-compatibility/2006" xmlns:a14="http://schemas.microsoft.com/office/drawing/2007/7/7/main" val="F3AF35" mc:Ignorable=""/>
    <a:srgbClr xmlns:mc="http://schemas.openxmlformats.org/markup-compatibility/2006" xmlns:a14="http://schemas.microsoft.com/office/drawing/2007/7/7/main" val="9C42E6" mc:Ignorable=""/>
    <a:srgbClr xmlns:mc="http://schemas.openxmlformats.org/markup-compatibility/2006" xmlns:a14="http://schemas.microsoft.com/office/drawing/2007/7/7/main" val="D1943B" mc:Ignorable=""/>
  </p:clrMru>
  <p:extLst>
    <p:ext uri="{E76CE94A-603C-4142-B9EB-6D1370010A27}">
      <p14:discardImageEditData xmlns:p14="http://schemas.microsoft.com/office/powerpoint/2007/7/12/main" val="0"/>
    </p:ext>
    <p:ext uri="{D31A062A-798A-4329-ABDD-BBA856620510}">
      <p14:defaultImageDpi xmlns:p14="http://schemas.microsoft.com/office/powerpoint/2007/7/12/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1388" autoAdjust="0"/>
  </p:normalViewPr>
  <p:slideViewPr>
    <p:cSldViewPr snapToGrid="0">
      <p:cViewPr>
        <p:scale>
          <a:sx n="82" d="100"/>
          <a:sy n="82" d="100"/>
        </p:scale>
        <p:origin x="-1320" y="-7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07/7/7/main" val="000000" mc:Ignorable=""/>
                </a:solidFill>
                <a:latin typeface="Trebuchet MS" pitchFamily="34" charset="0"/>
              </a:rPr>
              <a:t>svr314_dave.pptx</a:t>
            </a:r>
            <a:endParaRPr lang="en-US" sz="1400" dirty="0" smtClean="0">
              <a:solidFill>
                <a:srgbClr xmlns:mc="http://schemas.openxmlformats.org/markup-compatibility/2006" xmlns:a14="http://schemas.microsoft.com/office/drawing/2007/7/7/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val="857861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07/7/7/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07/7/7/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07/7/7/main" val="000000" mc:Ignorable=""/>
                </a:solidFill>
                <a:latin typeface="Trebuchet MS" pitchFamily="34" charset="0"/>
              </a:rPr>
            </a:br>
            <a:r>
              <a:rPr lang="en-US" sz="500" smtClean="0">
                <a:solidFill>
                  <a:srgbClr xmlns:mc="http://schemas.openxmlformats.org/markup-compatibility/2006" xmlns:a14="http://schemas.microsoft.com/office/drawing/2007/7/7/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07/7/7/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val="349205663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07/7/12/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07/7/12/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xmlns:p14="http://schemas.microsoft.com/office/powerpoint/2007/7/12/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rPr>
              <a:t>Hands-on Labs (session codes and titles)</a:t>
            </a:r>
            <a:endParaRPr lang="en-US" sz="16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07/7/7/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rPr>
              <a:t>Hands-on Labs (session codes and titles)</a:t>
            </a:r>
          </a:p>
        </p:txBody>
      </p:sp>
    </p:spTree>
    <p:extLst/>
  </p:cSld>
  <p:clrMapOvr>
    <a:masterClrMapping/>
  </p:clrMapOvr>
  <p:transition xmlns:p14="http://schemas.microsoft.com/office/powerpoint/2007/7/12/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07/7/12/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07/7/12/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07/7/12/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07/7/12/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07/7/12/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07/7/12/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07/7/12/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07/7/12/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07/7/12/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 id="2147483728" r:id="rId12"/>
  </p:sldLayoutIdLst>
  <p:transition xmlns:p14="http://schemas.microsoft.com/office/powerpoint/2007/7/12/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07/7/7/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xmlns:mc="http://schemas.openxmlformats.org/markup-compatibility/2006" xmlns:a14="http://schemas.microsoft.com/office/drawing/2007/7/7/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xmlns:mc="http://schemas.openxmlformats.org/markup-compatibility/2006" xmlns:a14="http://schemas.microsoft.com/office/drawing/2007/7/7/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07/7/7/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07/7/7/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07/7/7/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xmlns:p14="http://schemas.microsoft.com/office/powerpoint/2007/7/12/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07/7/7/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07/7/7/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07/7/7/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07/7/7/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07/7/7/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07/7/7/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2.xml"/><Relationship Id="rId7"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tags" Target="../tags/tag5.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3.xml"/><Relationship Id="rId7"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4.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5.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6.xml"/><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7.xml"/><Relationship Id="rId7"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notesSlide" Target="../notesSlides/notesSlide21.xml"/><Relationship Id="rId7" Type="http://schemas.openxmlformats.org/officeDocument/2006/relationships/image" Target="../media/image21.png"/><Relationship Id="rId2" Type="http://schemas.openxmlformats.org/officeDocument/2006/relationships/slideLayout" Target="../slideLayouts/slideLayout4.xml"/><Relationship Id="rId1" Type="http://schemas.openxmlformats.org/officeDocument/2006/relationships/tags" Target="../tags/tag11.xml"/><Relationship Id="rId6" Type="http://schemas.openxmlformats.org/officeDocument/2006/relationships/image" Target="../media/image16.png"/><Relationship Id="rId5" Type="http://schemas.openxmlformats.org/officeDocument/2006/relationships/image" Target="../media/image25.png"/><Relationship Id="rId4" Type="http://schemas.openxmlformats.org/officeDocument/2006/relationships/image" Target="../media/image24.gi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image" Target="../media/image17.png"/><Relationship Id="rId5" Type="http://schemas.openxmlformats.org/officeDocument/2006/relationships/image" Target="../media/image19.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8" Type="http://schemas.openxmlformats.org/officeDocument/2006/relationships/image" Target="../media/image24.gif"/><Relationship Id="rId3" Type="http://schemas.openxmlformats.org/officeDocument/2006/relationships/notesSlide" Target="../notesSlides/notesSlide24.xml"/><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tags" Target="../tags/tag1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9.png"/><Relationship Id="rId10" Type="http://schemas.openxmlformats.org/officeDocument/2006/relationships/image" Target="../media/image28.png"/><Relationship Id="rId4" Type="http://schemas.openxmlformats.org/officeDocument/2006/relationships/image" Target="../media/image25.png"/><Relationship Id="rId9" Type="http://schemas.openxmlformats.org/officeDocument/2006/relationships/image" Target="../media/image27.png"/></Relationships>
</file>

<file path=ppt/slides/_rels/slide2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25.xml"/><Relationship Id="rId7"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tags" Target="../tags/tag14.xml"/><Relationship Id="rId6" Type="http://schemas.openxmlformats.org/officeDocument/2006/relationships/image" Target="../media/image24.gif"/><Relationship Id="rId11" Type="http://schemas.openxmlformats.org/officeDocument/2006/relationships/image" Target="../media/image21.png"/><Relationship Id="rId5" Type="http://schemas.openxmlformats.org/officeDocument/2006/relationships/image" Target="../media/image17.png"/><Relationship Id="rId10" Type="http://schemas.openxmlformats.org/officeDocument/2006/relationships/image" Target="../media/image28.png"/><Relationship Id="rId4" Type="http://schemas.openxmlformats.org/officeDocument/2006/relationships/image" Target="../media/image16.png"/><Relationship Id="rId9"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8" Type="http://schemas.openxmlformats.org/officeDocument/2006/relationships/hyperlink" Target="http://blogs.technet.com/virtualization/default.aspx" TargetMode="External"/><Relationship Id="rId3" Type="http://schemas.openxmlformats.org/officeDocument/2006/relationships/hyperlink" Target="http://technet.microsoft.com/en-us/library/dd446679(WS.10).aspx" TargetMode="External"/><Relationship Id="rId7" Type="http://schemas.openxmlformats.org/officeDocument/2006/relationships/hyperlink" Target="http://technet.microsoft.com/en-us/library/dd569113.aspx" TargetMode="External"/><Relationship Id="rId12" Type="http://schemas.openxmlformats.org/officeDocument/2006/relationships/hyperlink" Target="http://www.microsoft.com/windowsserver2008/en/us/hyperv-faq.aspx" TargetMode="External"/><Relationship Id="rId2" Type="http://schemas.openxmlformats.org/officeDocument/2006/relationships/notesSlide" Target="../notesSlides/notesSlide36.xml"/><Relationship Id="rId1" Type="http://schemas.openxmlformats.org/officeDocument/2006/relationships/slideLayout" Target="../slideLayouts/slideLayout11.xml"/><Relationship Id="rId6" Type="http://schemas.openxmlformats.org/officeDocument/2006/relationships/hyperlink" Target="http://technet.microsoft.com/en-us/virtualization/default.aspx" TargetMode="External"/><Relationship Id="rId11" Type="http://schemas.openxmlformats.org/officeDocument/2006/relationships/hyperlink" Target="http://www.microsoft.com/systemcenter/virtualmachinemanager/en/us/default.aspx" TargetMode="External"/><Relationship Id="rId5" Type="http://schemas.openxmlformats.org/officeDocument/2006/relationships/hyperlink" Target="http://www.microsoft.com/virtualization" TargetMode="External"/><Relationship Id="rId10" Type="http://schemas.openxmlformats.org/officeDocument/2006/relationships/hyperlink" Target="http://www.microsoft.com/windowsserver2008/en/us/virtualization-consolidation.aspx" TargetMode="External"/><Relationship Id="rId4" Type="http://schemas.openxmlformats.org/officeDocument/2006/relationships/hyperlink" Target="http://www.microsoft.com/downloads/details.aspx?FamilyID=fdd083c6-3fc7-470b-8569-7e6a19fb0fdf&amp;displaylang=en" TargetMode="External"/><Relationship Id="rId9" Type="http://schemas.openxmlformats.org/officeDocument/2006/relationships/hyperlink" Target="http://www.microsoft.com/virtualization/case-studies.mspx"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756" y="4063551"/>
            <a:ext cx="8633207" cy="1059925"/>
          </a:xfrm>
        </p:spPr>
        <p:txBody>
          <a:bodyPr>
            <a:normAutofit lnSpcReduction="10000"/>
          </a:bodyPr>
          <a:lstStyle/>
          <a:p>
            <a:r>
              <a:rPr lang="en-US" dirty="0" smtClean="0"/>
              <a:t>Under the covers</a:t>
            </a:r>
            <a:endParaRPr lang="en-US" dirty="0"/>
          </a:p>
        </p:txBody>
      </p:sp>
      <p:sp>
        <p:nvSpPr>
          <p:cNvPr id="3" name="Subtitle 2"/>
          <p:cNvSpPr>
            <a:spLocks noGrp="1"/>
          </p:cNvSpPr>
          <p:nvPr>
            <p:ph type="subTitle" idx="1"/>
          </p:nvPr>
        </p:nvSpPr>
        <p:spPr/>
        <p:txBody>
          <a:bodyPr/>
          <a:lstStyle/>
          <a:p>
            <a:endParaRPr lang="en-US"/>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32"/>
          <p:cNvSpPr>
            <a:spLocks noGrp="1"/>
          </p:cNvSpPr>
          <p:nvPr>
            <p:ph type="title"/>
          </p:nvPr>
        </p:nvSpPr>
        <p:spPr/>
        <p:txBody>
          <a:bodyPr/>
          <a:lstStyle/>
          <a:p>
            <a:r>
              <a:rPr smtClean="0"/>
              <a:t>Live Migration work?</a:t>
            </a:r>
            <a:endParaRPr lang="en-US" dirty="0"/>
          </a:p>
        </p:txBody>
      </p:sp>
      <p:sp>
        <p:nvSpPr>
          <p:cNvPr id="34" name="Content Placeholder 33"/>
          <p:cNvSpPr>
            <a:spLocks noGrp="1"/>
          </p:cNvSpPr>
          <p:nvPr>
            <p:ph sz="half" idx="1"/>
          </p:nvPr>
        </p:nvSpPr>
        <p:spPr>
          <a:xfrm>
            <a:off x="304800" y="1143000"/>
            <a:ext cx="8610600" cy="1600200"/>
          </a:xfrm>
        </p:spPr>
        <p:txBody>
          <a:bodyPr>
            <a:normAutofit fontScale="77500" lnSpcReduction="20000"/>
          </a:bodyPr>
          <a:lstStyle/>
          <a:p>
            <a:r>
              <a:rPr lang="en-US" dirty="0" smtClean="0"/>
              <a:t>Prerequisites:</a:t>
            </a:r>
          </a:p>
          <a:p>
            <a:pPr lvl="1">
              <a:spcBef>
                <a:spcPts val="600"/>
              </a:spcBef>
            </a:pPr>
            <a:r>
              <a:rPr lang="en-US" dirty="0" smtClean="0"/>
              <a:t>Source and Destination computers running Windows Server 2008 R2 (Enterprise or DC) or Microsoft Hyper-V Server 2008 R2</a:t>
            </a:r>
          </a:p>
          <a:p>
            <a:pPr lvl="1">
              <a:spcBef>
                <a:spcPts val="600"/>
              </a:spcBef>
            </a:pPr>
            <a:r>
              <a:rPr lang="en-US" dirty="0" smtClean="0"/>
              <a:t>Source and destination hosts must be part of a Failover Cluster</a:t>
            </a:r>
          </a:p>
          <a:p>
            <a:pPr lvl="1">
              <a:spcBef>
                <a:spcPts val="600"/>
              </a:spcBef>
            </a:pPr>
            <a:r>
              <a:rPr lang="en-US" dirty="0" smtClean="0"/>
              <a:t>Files used by the VM must be located on shared storage</a:t>
            </a:r>
          </a:p>
          <a:p>
            <a:pPr lvl="1">
              <a:spcBef>
                <a:spcPts val="600"/>
              </a:spcBef>
            </a:pPr>
            <a:r>
              <a:rPr lang="en-US" dirty="0" smtClean="0"/>
              <a:t>Source and Destination have access to same IP subnet</a:t>
            </a:r>
          </a:p>
        </p:txBody>
      </p:sp>
      <p:grpSp>
        <p:nvGrpSpPr>
          <p:cNvPr id="17" name="Group 16"/>
          <p:cNvGrpSpPr/>
          <p:nvPr/>
        </p:nvGrpSpPr>
        <p:grpSpPr>
          <a:xfrm>
            <a:off x="666993" y="3379807"/>
            <a:ext cx="8122488" cy="2761517"/>
            <a:chOff x="342900" y="2940450"/>
            <a:chExt cx="8648700" cy="3467100"/>
          </a:xfrm>
        </p:grpSpPr>
        <p:sp>
          <p:nvSpPr>
            <p:cNvPr id="35" name="Rounded Rectangle 34"/>
            <p:cNvSpPr/>
            <p:nvPr/>
          </p:nvSpPr>
          <p:spPr>
            <a:xfrm>
              <a:off x="342900" y="2940450"/>
              <a:ext cx="8648700" cy="3467100"/>
            </a:xfrm>
            <a:prstGeom prst="roundRect">
              <a:avLst/>
            </a:prstGeom>
            <a:solidFill>
              <a:schemeClr val="accent4">
                <a:lumMod val="40000"/>
                <a:lumOff val="60000"/>
                <a:alpha val="24000"/>
              </a:schemeClr>
            </a:solidFill>
            <a:ln w="25400">
              <a:solidFill>
                <a:schemeClr val="accent4">
                  <a:lumMod val="75000"/>
                </a:schemeClr>
              </a:solidFill>
              <a:prstDash val="sysDash"/>
            </a:ln>
            <a:effectLst/>
          </p:spPr>
          <p:style>
            <a:lnRef idx="2">
              <a:schemeClr val="accent5">
                <a:shade val="50000"/>
              </a:schemeClr>
            </a:lnRef>
            <a:fillRef idx="1">
              <a:schemeClr val="accent5"/>
            </a:fillRef>
            <a:effectRef idx="0">
              <a:schemeClr val="accent5"/>
            </a:effectRef>
            <a:fontRef idx="minor">
              <a:schemeClr val="lt1"/>
            </a:fontRef>
          </p:style>
          <p:txBody>
            <a:bodyPr rtlCol="0" anchor="t" anchorCtr="0"/>
            <a:lstStyle/>
            <a:p>
              <a:pPr algn="r"/>
              <a:r>
                <a:rPr lang="en-US" dirty="0" smtClean="0">
                  <a:solidFill>
                    <a:schemeClr val="tx1"/>
                  </a:solidFill>
                  <a:latin typeface="Verdana" pitchFamily="34" charset="0"/>
                </a:rPr>
                <a:t>Failover Cluster</a:t>
              </a:r>
            </a:p>
          </p:txBody>
        </p:sp>
        <p:pic>
          <p:nvPicPr>
            <p:cNvPr id="3" name="Picture 2" descr="Server-Physical-Single-No-Shadow.png"/>
            <p:cNvPicPr>
              <a:picLocks noChangeAspect="1"/>
            </p:cNvPicPr>
            <p:nvPr/>
          </p:nvPicPr>
          <p:blipFill>
            <a:blip r:embed="rId3"/>
            <a:stretch>
              <a:fillRect/>
            </a:stretch>
          </p:blipFill>
          <p:spPr>
            <a:xfrm>
              <a:off x="1527180" y="3726418"/>
              <a:ext cx="2054220" cy="1505382"/>
            </a:xfrm>
            <a:prstGeom prst="rect">
              <a:avLst/>
            </a:prstGeom>
          </p:spPr>
        </p:pic>
        <p:pic>
          <p:nvPicPr>
            <p:cNvPr id="4" name="Picture 3" descr="Server-Virtual-Single.png"/>
            <p:cNvPicPr>
              <a:picLocks noChangeAspect="1"/>
            </p:cNvPicPr>
            <p:nvPr/>
          </p:nvPicPr>
          <p:blipFill>
            <a:blip r:embed="rId4"/>
            <a:stretch>
              <a:fillRect/>
            </a:stretch>
          </p:blipFill>
          <p:spPr>
            <a:xfrm>
              <a:off x="1457432" y="3269218"/>
              <a:ext cx="2123968" cy="1609286"/>
            </a:xfrm>
            <a:prstGeom prst="rect">
              <a:avLst/>
            </a:prstGeom>
            <a:noFill/>
            <a:ln>
              <a:noFill/>
            </a:ln>
          </p:spPr>
        </p:pic>
        <p:grpSp>
          <p:nvGrpSpPr>
            <p:cNvPr id="2" name="Group 25"/>
            <p:cNvGrpSpPr/>
            <p:nvPr/>
          </p:nvGrpSpPr>
          <p:grpSpPr>
            <a:xfrm>
              <a:off x="4191000" y="5484500"/>
              <a:ext cx="685800" cy="889868"/>
              <a:chOff x="4114800" y="4901332"/>
              <a:chExt cx="685800" cy="889868"/>
            </a:xfrm>
          </p:grpSpPr>
          <p:grpSp>
            <p:nvGrpSpPr>
              <p:cNvPr id="6" name="Group 6"/>
              <p:cNvGrpSpPr>
                <a:grpSpLocks noChangeAspect="1"/>
              </p:cNvGrpSpPr>
              <p:nvPr/>
            </p:nvGrpSpPr>
            <p:grpSpPr>
              <a:xfrm>
                <a:off x="4114800" y="4901332"/>
                <a:ext cx="682248" cy="889868"/>
                <a:chOff x="3962400" y="3562164"/>
                <a:chExt cx="682248" cy="889868"/>
              </a:xfrm>
            </p:grpSpPr>
            <p:sp>
              <p:nvSpPr>
                <p:cNvPr id="8" name="Oval 7"/>
                <p:cNvSpPr/>
                <p:nvPr/>
              </p:nvSpPr>
              <p:spPr>
                <a:xfrm>
                  <a:off x="3962400" y="4199791"/>
                  <a:ext cx="682248" cy="252241"/>
                </a:xfrm>
                <a:prstGeom prst="ellipse">
                  <a:avLst/>
                </a:prstGeom>
                <a:solidFill>
                  <a:schemeClr val="bg1">
                    <a:lumMod val="50000"/>
                    <a:alpha val="89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962400" y="3720696"/>
                  <a:ext cx="682248" cy="612000"/>
                </a:xfrm>
                <a:prstGeom prst="rect">
                  <a:avLst/>
                </a:prstGeom>
                <a:gradFill flip="none" rotWithShape="1">
                  <a:gsLst>
                    <a:gs pos="0">
                      <a:schemeClr val="bg1">
                        <a:lumMod val="75000"/>
                      </a:schemeClr>
                    </a:gs>
                    <a:gs pos="50000">
                      <a:schemeClr val="bg1">
                        <a:lumMod val="65000"/>
                      </a:schemeClr>
                    </a:gs>
                    <a:gs pos="85000">
                      <a:schemeClr val="bg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3962400" y="3562164"/>
                  <a:ext cx="682248" cy="234732"/>
                </a:xfrm>
                <a:prstGeom prst="ellipse">
                  <a:avLst/>
                </a:prstGeom>
                <a:gradFill flip="none" rotWithShape="1">
                  <a:gsLst>
                    <a:gs pos="0">
                      <a:schemeClr val="bg1">
                        <a:lumMod val="50000"/>
                      </a:schemeClr>
                    </a:gs>
                    <a:gs pos="50000">
                      <a:schemeClr val="bg1">
                        <a:lumMod val="65000"/>
                      </a:schemeClr>
                    </a:gs>
                    <a:gs pos="100000">
                      <a:schemeClr val="bg1">
                        <a:lumMod val="75000"/>
                      </a:schemeClr>
                    </a:gs>
                  </a:gsLst>
                  <a:lin ang="5400000" scaled="1"/>
                  <a:tileRect/>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stCxn id="10" idx="2"/>
                  <a:endCxn id="8" idx="2"/>
                </p:cNvCxnSpPr>
                <p:nvPr/>
              </p:nvCxnSpPr>
              <p:spPr>
                <a:xfrm rot="10800000" flipV="1">
                  <a:off x="3962400" y="3679530"/>
                  <a:ext cx="1588" cy="646382"/>
                </a:xfrm>
                <a:prstGeom prst="line">
                  <a:avLst/>
                </a:prstGeom>
                <a:ln w="2540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4314527" y="4004580"/>
                  <a:ext cx="656232" cy="1588"/>
                </a:xfrm>
                <a:prstGeom prst="line">
                  <a:avLst/>
                </a:prstGeom>
                <a:ln w="2540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2"/>
              <p:cNvGrpSpPr/>
              <p:nvPr/>
            </p:nvGrpSpPr>
            <p:grpSpPr>
              <a:xfrm>
                <a:off x="4163068" y="5149168"/>
                <a:ext cx="637532" cy="568004"/>
                <a:chOff x="2462534" y="3365087"/>
                <a:chExt cx="637532" cy="568004"/>
              </a:xfrm>
            </p:grpSpPr>
            <p:grpSp>
              <p:nvGrpSpPr>
                <p:cNvPr id="13" name="Group 14"/>
                <p:cNvGrpSpPr/>
                <p:nvPr/>
              </p:nvGrpSpPr>
              <p:grpSpPr>
                <a:xfrm>
                  <a:off x="2639314" y="3365087"/>
                  <a:ext cx="460752" cy="370927"/>
                  <a:chOff x="5448301" y="5410200"/>
                  <a:chExt cx="460752" cy="370927"/>
                </a:xfrm>
              </p:grpSpPr>
              <p:pic>
                <p:nvPicPr>
                  <p:cNvPr id="24" name="Picture 15" descr="File-Generic.png"/>
                  <p:cNvPicPr>
                    <a:picLocks noChangeAspect="1"/>
                  </p:cNvPicPr>
                  <p:nvPr/>
                </p:nvPicPr>
                <p:blipFill>
                  <a:blip r:embed="rId5" cstate="print"/>
                  <a:stretch>
                    <a:fillRect/>
                  </a:stretch>
                </p:blipFill>
                <p:spPr>
                  <a:xfrm>
                    <a:off x="5507227" y="5410200"/>
                    <a:ext cx="342900" cy="370927"/>
                  </a:xfrm>
                  <a:prstGeom prst="rect">
                    <a:avLst/>
                  </a:prstGeom>
                </p:spPr>
              </p:pic>
              <p:sp>
                <p:nvSpPr>
                  <p:cNvPr id="25" name="TextBox 16"/>
                  <p:cNvSpPr txBox="1"/>
                  <p:nvPr/>
                </p:nvSpPr>
                <p:spPr>
                  <a:xfrm>
                    <a:off x="5448301" y="5487941"/>
                    <a:ext cx="460752" cy="215444"/>
                  </a:xfrm>
                  <a:prstGeom prst="rect">
                    <a:avLst/>
                  </a:prstGeom>
                  <a:noFill/>
                </p:spPr>
                <p:txBody>
                  <a:bodyPr wrap="square" rtlCol="0">
                    <a:spAutoFit/>
                  </a:bodyPr>
                  <a:lstStyle/>
                  <a:p>
                    <a:r>
                      <a:rPr lang="en-US" sz="800" dirty="0" smtClean="0">
                        <a:latin typeface="Verdana" pitchFamily="34" charset="0"/>
                      </a:rPr>
                      <a:t>.BIN</a:t>
                    </a:r>
                    <a:endParaRPr lang="en-US" sz="800" dirty="0">
                      <a:latin typeface="Verdana" pitchFamily="34" charset="0"/>
                    </a:endParaRPr>
                  </a:p>
                </p:txBody>
              </p:sp>
            </p:grpSp>
            <p:grpSp>
              <p:nvGrpSpPr>
                <p:cNvPr id="14" name="Group 17"/>
                <p:cNvGrpSpPr/>
                <p:nvPr/>
              </p:nvGrpSpPr>
              <p:grpSpPr>
                <a:xfrm>
                  <a:off x="2580388" y="3408223"/>
                  <a:ext cx="460753" cy="370927"/>
                  <a:chOff x="5448300" y="4800600"/>
                  <a:chExt cx="460753" cy="370927"/>
                </a:xfrm>
              </p:grpSpPr>
              <p:pic>
                <p:nvPicPr>
                  <p:cNvPr id="22" name="Picture 21" descr="File-Generic.png"/>
                  <p:cNvPicPr>
                    <a:picLocks noChangeAspect="1"/>
                  </p:cNvPicPr>
                  <p:nvPr/>
                </p:nvPicPr>
                <p:blipFill>
                  <a:blip r:embed="rId5" cstate="print"/>
                  <a:stretch>
                    <a:fillRect/>
                  </a:stretch>
                </p:blipFill>
                <p:spPr>
                  <a:xfrm>
                    <a:off x="5507226" y="4800600"/>
                    <a:ext cx="342900" cy="370927"/>
                  </a:xfrm>
                  <a:prstGeom prst="rect">
                    <a:avLst/>
                  </a:prstGeom>
                </p:spPr>
              </p:pic>
              <p:sp>
                <p:nvSpPr>
                  <p:cNvPr id="23" name="TextBox 22"/>
                  <p:cNvSpPr txBox="1"/>
                  <p:nvPr/>
                </p:nvSpPr>
                <p:spPr>
                  <a:xfrm>
                    <a:off x="5448300" y="4878341"/>
                    <a:ext cx="460753" cy="215444"/>
                  </a:xfrm>
                  <a:prstGeom prst="rect">
                    <a:avLst/>
                  </a:prstGeom>
                  <a:noFill/>
                </p:spPr>
                <p:txBody>
                  <a:bodyPr wrap="square" rtlCol="0">
                    <a:spAutoFit/>
                  </a:bodyPr>
                  <a:lstStyle/>
                  <a:p>
                    <a:r>
                      <a:rPr lang="en-US" sz="800" dirty="0" smtClean="0">
                        <a:latin typeface="Verdana" pitchFamily="34" charset="0"/>
                      </a:rPr>
                      <a:t>.VSV</a:t>
                    </a:r>
                    <a:endParaRPr lang="en-US" sz="800" dirty="0">
                      <a:latin typeface="Verdana" pitchFamily="34" charset="0"/>
                    </a:endParaRPr>
                  </a:p>
                </p:txBody>
              </p:sp>
            </p:grpSp>
            <p:grpSp>
              <p:nvGrpSpPr>
                <p:cNvPr id="15" name="Group 20"/>
                <p:cNvGrpSpPr/>
                <p:nvPr/>
              </p:nvGrpSpPr>
              <p:grpSpPr>
                <a:xfrm>
                  <a:off x="2523238" y="3484423"/>
                  <a:ext cx="457200" cy="370927"/>
                  <a:chOff x="4762500" y="5410200"/>
                  <a:chExt cx="457200" cy="370927"/>
                </a:xfrm>
              </p:grpSpPr>
              <p:pic>
                <p:nvPicPr>
                  <p:cNvPr id="20" name="Picture 19" descr="File-Generic.png"/>
                  <p:cNvPicPr>
                    <a:picLocks noChangeAspect="1"/>
                  </p:cNvPicPr>
                  <p:nvPr/>
                </p:nvPicPr>
                <p:blipFill>
                  <a:blip r:embed="rId5" cstate="print"/>
                  <a:stretch>
                    <a:fillRect/>
                  </a:stretch>
                </p:blipFill>
                <p:spPr>
                  <a:xfrm>
                    <a:off x="4819650" y="5410200"/>
                    <a:ext cx="342900" cy="370927"/>
                  </a:xfrm>
                  <a:prstGeom prst="rect">
                    <a:avLst/>
                  </a:prstGeom>
                </p:spPr>
              </p:pic>
              <p:sp>
                <p:nvSpPr>
                  <p:cNvPr id="21" name="TextBox 20"/>
                  <p:cNvSpPr txBox="1"/>
                  <p:nvPr/>
                </p:nvSpPr>
                <p:spPr>
                  <a:xfrm>
                    <a:off x="4762500" y="5487941"/>
                    <a:ext cx="457200" cy="215444"/>
                  </a:xfrm>
                  <a:prstGeom prst="rect">
                    <a:avLst/>
                  </a:prstGeom>
                  <a:noFill/>
                </p:spPr>
                <p:txBody>
                  <a:bodyPr wrap="square" rtlCol="0">
                    <a:spAutoFit/>
                  </a:bodyPr>
                  <a:lstStyle/>
                  <a:p>
                    <a:r>
                      <a:rPr lang="en-US" sz="800" dirty="0" smtClean="0">
                        <a:latin typeface="Verdana" pitchFamily="34" charset="0"/>
                      </a:rPr>
                      <a:t>.XML</a:t>
                    </a:r>
                    <a:endParaRPr lang="en-US" sz="800" dirty="0">
                      <a:latin typeface="Verdana" pitchFamily="34" charset="0"/>
                    </a:endParaRPr>
                  </a:p>
                </p:txBody>
              </p:sp>
            </p:grpSp>
            <p:grpSp>
              <p:nvGrpSpPr>
                <p:cNvPr id="16" name="Group 23"/>
                <p:cNvGrpSpPr/>
                <p:nvPr/>
              </p:nvGrpSpPr>
              <p:grpSpPr>
                <a:xfrm>
                  <a:off x="2462534" y="3562164"/>
                  <a:ext cx="460754" cy="370927"/>
                  <a:chOff x="5448300" y="4229100"/>
                  <a:chExt cx="460754" cy="370927"/>
                </a:xfrm>
              </p:grpSpPr>
              <p:pic>
                <p:nvPicPr>
                  <p:cNvPr id="18" name="Picture 17" descr="File-Generic.png"/>
                  <p:cNvPicPr>
                    <a:picLocks noChangeAspect="1"/>
                  </p:cNvPicPr>
                  <p:nvPr/>
                </p:nvPicPr>
                <p:blipFill>
                  <a:blip r:embed="rId5" cstate="print"/>
                  <a:stretch>
                    <a:fillRect/>
                  </a:stretch>
                </p:blipFill>
                <p:spPr>
                  <a:xfrm>
                    <a:off x="5507227" y="4229100"/>
                    <a:ext cx="342900" cy="370927"/>
                  </a:xfrm>
                  <a:prstGeom prst="rect">
                    <a:avLst/>
                  </a:prstGeom>
                </p:spPr>
              </p:pic>
              <p:sp>
                <p:nvSpPr>
                  <p:cNvPr id="19" name="TextBox 18"/>
                  <p:cNvSpPr txBox="1"/>
                  <p:nvPr/>
                </p:nvSpPr>
                <p:spPr>
                  <a:xfrm>
                    <a:off x="5448300" y="4306841"/>
                    <a:ext cx="460754" cy="215444"/>
                  </a:xfrm>
                  <a:prstGeom prst="rect">
                    <a:avLst/>
                  </a:prstGeom>
                  <a:noFill/>
                </p:spPr>
                <p:txBody>
                  <a:bodyPr wrap="square" rtlCol="0">
                    <a:spAutoFit/>
                  </a:bodyPr>
                  <a:lstStyle/>
                  <a:p>
                    <a:r>
                      <a:rPr lang="en-US" sz="800" dirty="0" smtClean="0">
                        <a:latin typeface="Verdana" pitchFamily="34" charset="0"/>
                      </a:rPr>
                      <a:t>.</a:t>
                    </a:r>
                    <a:r>
                      <a:rPr lang="en-US" sz="800" dirty="0" smtClean="0">
                        <a:solidFill>
                          <a:schemeClr val="bg1"/>
                        </a:solidFill>
                        <a:latin typeface="Verdana" pitchFamily="34" charset="0"/>
                      </a:rPr>
                      <a:t>VHD</a:t>
                    </a:r>
                    <a:endParaRPr lang="en-US" sz="800" dirty="0">
                      <a:solidFill>
                        <a:schemeClr val="bg1"/>
                      </a:solidFill>
                      <a:latin typeface="Verdana" pitchFamily="34" charset="0"/>
                    </a:endParaRPr>
                  </a:p>
                </p:txBody>
              </p:sp>
            </p:grpSp>
          </p:grpSp>
        </p:grpSp>
        <p:sp>
          <p:nvSpPr>
            <p:cNvPr id="64" name="Freeform 63"/>
            <p:cNvSpPr/>
            <p:nvPr/>
          </p:nvSpPr>
          <p:spPr>
            <a:xfrm>
              <a:off x="2635045" y="5196955"/>
              <a:ext cx="1860755" cy="272845"/>
            </a:xfrm>
            <a:custGeom>
              <a:avLst/>
              <a:gdLst>
                <a:gd name="connsiteX0" fmla="*/ 0 w 1936955"/>
                <a:gd name="connsiteY0" fmla="*/ 0 h 501445"/>
                <a:gd name="connsiteX1" fmla="*/ 0 w 1936955"/>
                <a:gd name="connsiteY1" fmla="*/ 255639 h 501445"/>
                <a:gd name="connsiteX2" fmla="*/ 1936955 w 1936955"/>
                <a:gd name="connsiteY2" fmla="*/ 255639 h 501445"/>
                <a:gd name="connsiteX3" fmla="*/ 1936955 w 1936955"/>
                <a:gd name="connsiteY3" fmla="*/ 501445 h 501445"/>
                <a:gd name="connsiteX0" fmla="*/ 0 w 1936955"/>
                <a:gd name="connsiteY0" fmla="*/ 0 h 501445"/>
                <a:gd name="connsiteX1" fmla="*/ 0 w 1936955"/>
                <a:gd name="connsiteY1" fmla="*/ 141339 h 501445"/>
                <a:gd name="connsiteX2" fmla="*/ 1936955 w 1936955"/>
                <a:gd name="connsiteY2" fmla="*/ 255639 h 501445"/>
                <a:gd name="connsiteX3" fmla="*/ 1936955 w 1936955"/>
                <a:gd name="connsiteY3" fmla="*/ 501445 h 501445"/>
                <a:gd name="connsiteX0" fmla="*/ 0 w 1936955"/>
                <a:gd name="connsiteY0" fmla="*/ 0 h 501445"/>
                <a:gd name="connsiteX1" fmla="*/ 0 w 1936955"/>
                <a:gd name="connsiteY1" fmla="*/ 141339 h 501445"/>
                <a:gd name="connsiteX2" fmla="*/ 1936955 w 1936955"/>
                <a:gd name="connsiteY2" fmla="*/ 141339 h 501445"/>
                <a:gd name="connsiteX3" fmla="*/ 1936955 w 1936955"/>
                <a:gd name="connsiteY3" fmla="*/ 501445 h 501445"/>
                <a:gd name="connsiteX0" fmla="*/ 0 w 1936955"/>
                <a:gd name="connsiteY0" fmla="*/ 0 h 501445"/>
                <a:gd name="connsiteX1" fmla="*/ 0 w 1936955"/>
                <a:gd name="connsiteY1" fmla="*/ 141339 h 501445"/>
                <a:gd name="connsiteX2" fmla="*/ 1936955 w 1936955"/>
                <a:gd name="connsiteY2" fmla="*/ 331839 h 501445"/>
                <a:gd name="connsiteX3" fmla="*/ 1936955 w 1936955"/>
                <a:gd name="connsiteY3" fmla="*/ 501445 h 501445"/>
                <a:gd name="connsiteX0" fmla="*/ 0 w 1936955"/>
                <a:gd name="connsiteY0" fmla="*/ 0 h 501445"/>
                <a:gd name="connsiteX1" fmla="*/ 0 w 1936955"/>
                <a:gd name="connsiteY1" fmla="*/ 331839 h 501445"/>
                <a:gd name="connsiteX2" fmla="*/ 1936955 w 1936955"/>
                <a:gd name="connsiteY2" fmla="*/ 331839 h 501445"/>
                <a:gd name="connsiteX3" fmla="*/ 1936955 w 1936955"/>
                <a:gd name="connsiteY3" fmla="*/ 501445 h 501445"/>
                <a:gd name="connsiteX0" fmla="*/ 0 w 1936955"/>
                <a:gd name="connsiteY0" fmla="*/ 0 h 501445"/>
                <a:gd name="connsiteX1" fmla="*/ 0 w 1936955"/>
                <a:gd name="connsiteY1" fmla="*/ 331839 h 501445"/>
                <a:gd name="connsiteX2" fmla="*/ 1860755 w 1936955"/>
                <a:gd name="connsiteY2" fmla="*/ 331839 h 501445"/>
                <a:gd name="connsiteX3" fmla="*/ 1936955 w 1936955"/>
                <a:gd name="connsiteY3" fmla="*/ 501445 h 501445"/>
                <a:gd name="connsiteX0" fmla="*/ 0 w 1860755"/>
                <a:gd name="connsiteY0" fmla="*/ 0 h 501445"/>
                <a:gd name="connsiteX1" fmla="*/ 0 w 1860755"/>
                <a:gd name="connsiteY1" fmla="*/ 331839 h 501445"/>
                <a:gd name="connsiteX2" fmla="*/ 1860755 w 1860755"/>
                <a:gd name="connsiteY2" fmla="*/ 331839 h 501445"/>
                <a:gd name="connsiteX3" fmla="*/ 1860755 w 1860755"/>
                <a:gd name="connsiteY3" fmla="*/ 501445 h 501445"/>
                <a:gd name="connsiteX0" fmla="*/ 0 w 1860755"/>
                <a:gd name="connsiteY0" fmla="*/ 0 h 349045"/>
                <a:gd name="connsiteX1" fmla="*/ 0 w 1860755"/>
                <a:gd name="connsiteY1" fmla="*/ 179439 h 349045"/>
                <a:gd name="connsiteX2" fmla="*/ 1860755 w 1860755"/>
                <a:gd name="connsiteY2" fmla="*/ 179439 h 349045"/>
                <a:gd name="connsiteX3" fmla="*/ 1860755 w 1860755"/>
                <a:gd name="connsiteY3" fmla="*/ 349045 h 349045"/>
                <a:gd name="connsiteX0" fmla="*/ 0 w 1860755"/>
                <a:gd name="connsiteY0" fmla="*/ 0 h 272845"/>
                <a:gd name="connsiteX1" fmla="*/ 0 w 1860755"/>
                <a:gd name="connsiteY1" fmla="*/ 103239 h 272845"/>
                <a:gd name="connsiteX2" fmla="*/ 1860755 w 1860755"/>
                <a:gd name="connsiteY2" fmla="*/ 103239 h 272845"/>
                <a:gd name="connsiteX3" fmla="*/ 1860755 w 1860755"/>
                <a:gd name="connsiteY3" fmla="*/ 272845 h 272845"/>
              </a:gdLst>
              <a:ahLst/>
              <a:cxnLst>
                <a:cxn ang="0">
                  <a:pos x="connsiteX0" y="connsiteY0"/>
                </a:cxn>
                <a:cxn ang="0">
                  <a:pos x="connsiteX1" y="connsiteY1"/>
                </a:cxn>
                <a:cxn ang="0">
                  <a:pos x="connsiteX2" y="connsiteY2"/>
                </a:cxn>
                <a:cxn ang="0">
                  <a:pos x="connsiteX3" y="connsiteY3"/>
                </a:cxn>
              </a:cxnLst>
              <a:rect l="l" t="t" r="r" b="b"/>
              <a:pathLst>
                <a:path w="1860755" h="272845">
                  <a:moveTo>
                    <a:pt x="0" y="0"/>
                  </a:moveTo>
                  <a:lnTo>
                    <a:pt x="0" y="103239"/>
                  </a:lnTo>
                  <a:lnTo>
                    <a:pt x="1860755" y="103239"/>
                  </a:lnTo>
                  <a:lnTo>
                    <a:pt x="1860755" y="272845"/>
                  </a:lnTo>
                </a:path>
              </a:pathLst>
            </a:custGeom>
            <a:ln w="44450">
              <a:solidFill>
                <a:schemeClr val="accent3">
                  <a:lumMod val="50000"/>
                </a:schemeClr>
              </a:solidFill>
              <a:tailEnd type="triangle"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5" name="Picture 4" descr="Server-Physical-Single-No-Shadow.png"/>
            <p:cNvPicPr>
              <a:picLocks noChangeAspect="1"/>
            </p:cNvPicPr>
            <p:nvPr/>
          </p:nvPicPr>
          <p:blipFill>
            <a:blip r:embed="rId3"/>
            <a:stretch>
              <a:fillRect/>
            </a:stretch>
          </p:blipFill>
          <p:spPr>
            <a:xfrm>
              <a:off x="5565780" y="3726418"/>
              <a:ext cx="2054220" cy="1505382"/>
            </a:xfrm>
            <a:prstGeom prst="rect">
              <a:avLst/>
            </a:prstGeom>
          </p:spPr>
        </p:pic>
        <p:sp>
          <p:nvSpPr>
            <p:cNvPr id="52" name="TextBox 51"/>
            <p:cNvSpPr txBox="1"/>
            <p:nvPr/>
          </p:nvSpPr>
          <p:spPr>
            <a:xfrm>
              <a:off x="609600" y="5002769"/>
              <a:ext cx="1691833" cy="463698"/>
            </a:xfrm>
            <a:prstGeom prst="rect">
              <a:avLst/>
            </a:prstGeom>
            <a:noFill/>
          </p:spPr>
          <p:txBody>
            <a:bodyPr wrap="none" rtlCol="0">
              <a:spAutoFit/>
            </a:bodyPr>
            <a:lstStyle/>
            <a:p>
              <a:r>
                <a:rPr lang="en-US" dirty="0" smtClean="0">
                  <a:latin typeface="Verdana" pitchFamily="34" charset="0"/>
                  <a:ea typeface="Verdana" pitchFamily="34" charset="0"/>
                  <a:cs typeface="Verdana" pitchFamily="34" charset="0"/>
                </a:rPr>
                <a:t>Source Host</a:t>
              </a:r>
              <a:endParaRPr lang="en-US" dirty="0">
                <a:latin typeface="Verdana" pitchFamily="34" charset="0"/>
                <a:ea typeface="Verdana" pitchFamily="34" charset="0"/>
                <a:cs typeface="Verdana" pitchFamily="34" charset="0"/>
              </a:endParaRPr>
            </a:p>
          </p:txBody>
        </p:sp>
        <p:sp>
          <p:nvSpPr>
            <p:cNvPr id="53" name="TextBox 52"/>
            <p:cNvSpPr txBox="1"/>
            <p:nvPr/>
          </p:nvSpPr>
          <p:spPr>
            <a:xfrm>
              <a:off x="5688294" y="5264346"/>
              <a:ext cx="2243147" cy="463698"/>
            </a:xfrm>
            <a:prstGeom prst="rect">
              <a:avLst/>
            </a:prstGeom>
            <a:noFill/>
          </p:spPr>
          <p:txBody>
            <a:bodyPr wrap="none" rtlCol="0">
              <a:spAutoFit/>
            </a:bodyPr>
            <a:lstStyle/>
            <a:p>
              <a:r>
                <a:rPr lang="en-US" dirty="0" smtClean="0">
                  <a:latin typeface="Verdana" pitchFamily="34" charset="0"/>
                  <a:ea typeface="Verdana" pitchFamily="34" charset="0"/>
                  <a:cs typeface="Verdana" pitchFamily="34" charset="0"/>
                </a:rPr>
                <a:t>Destination Host</a:t>
              </a:r>
              <a:endParaRPr lang="en-US" dirty="0">
                <a:latin typeface="Verdana" pitchFamily="34" charset="0"/>
                <a:ea typeface="Verdana" pitchFamily="34" charset="0"/>
                <a:cs typeface="Verdana" pitchFamily="34" charset="0"/>
              </a:endParaRPr>
            </a:p>
          </p:txBody>
        </p:sp>
        <p:sp>
          <p:nvSpPr>
            <p:cNvPr id="54" name="TextBox 53"/>
            <p:cNvSpPr txBox="1"/>
            <p:nvPr/>
          </p:nvSpPr>
          <p:spPr>
            <a:xfrm>
              <a:off x="4914900" y="5943600"/>
              <a:ext cx="895502" cy="369332"/>
            </a:xfrm>
            <a:prstGeom prst="rect">
              <a:avLst/>
            </a:prstGeom>
            <a:noFill/>
          </p:spPr>
          <p:txBody>
            <a:bodyPr wrap="none" rtlCol="0">
              <a:spAutoFit/>
            </a:bodyPr>
            <a:lstStyle/>
            <a:p>
              <a:r>
                <a:rPr lang="en-US" dirty="0" smtClean="0"/>
                <a:t>Storage</a:t>
              </a:r>
              <a:endParaRPr lang="en-US" dirty="0"/>
            </a:p>
          </p:txBody>
        </p:sp>
      </p:grpSp>
      <p:sp>
        <p:nvSpPr>
          <p:cNvPr id="36" name="Freeform 35"/>
          <p:cNvSpPr/>
          <p:nvPr/>
        </p:nvSpPr>
        <p:spPr>
          <a:xfrm flipH="1">
            <a:off x="4717649" y="4872940"/>
            <a:ext cx="1775749" cy="367285"/>
          </a:xfrm>
          <a:custGeom>
            <a:avLst/>
            <a:gdLst>
              <a:gd name="connsiteX0" fmla="*/ 0 w 1936955"/>
              <a:gd name="connsiteY0" fmla="*/ 0 h 501445"/>
              <a:gd name="connsiteX1" fmla="*/ 0 w 1936955"/>
              <a:gd name="connsiteY1" fmla="*/ 255639 h 501445"/>
              <a:gd name="connsiteX2" fmla="*/ 1936955 w 1936955"/>
              <a:gd name="connsiteY2" fmla="*/ 255639 h 501445"/>
              <a:gd name="connsiteX3" fmla="*/ 1936955 w 1936955"/>
              <a:gd name="connsiteY3" fmla="*/ 501445 h 501445"/>
              <a:gd name="connsiteX0" fmla="*/ 0 w 1936955"/>
              <a:gd name="connsiteY0" fmla="*/ 0 h 501445"/>
              <a:gd name="connsiteX1" fmla="*/ 0 w 1936955"/>
              <a:gd name="connsiteY1" fmla="*/ 141339 h 501445"/>
              <a:gd name="connsiteX2" fmla="*/ 1936955 w 1936955"/>
              <a:gd name="connsiteY2" fmla="*/ 255639 h 501445"/>
              <a:gd name="connsiteX3" fmla="*/ 1936955 w 1936955"/>
              <a:gd name="connsiteY3" fmla="*/ 501445 h 501445"/>
              <a:gd name="connsiteX0" fmla="*/ 0 w 1936955"/>
              <a:gd name="connsiteY0" fmla="*/ 0 h 501445"/>
              <a:gd name="connsiteX1" fmla="*/ 0 w 1936955"/>
              <a:gd name="connsiteY1" fmla="*/ 141339 h 501445"/>
              <a:gd name="connsiteX2" fmla="*/ 1936955 w 1936955"/>
              <a:gd name="connsiteY2" fmla="*/ 141339 h 501445"/>
              <a:gd name="connsiteX3" fmla="*/ 1936955 w 1936955"/>
              <a:gd name="connsiteY3" fmla="*/ 501445 h 501445"/>
              <a:gd name="connsiteX0" fmla="*/ 0 w 1936955"/>
              <a:gd name="connsiteY0" fmla="*/ 0 h 501445"/>
              <a:gd name="connsiteX1" fmla="*/ 0 w 1936955"/>
              <a:gd name="connsiteY1" fmla="*/ 141339 h 501445"/>
              <a:gd name="connsiteX2" fmla="*/ 1936955 w 1936955"/>
              <a:gd name="connsiteY2" fmla="*/ 331839 h 501445"/>
              <a:gd name="connsiteX3" fmla="*/ 1936955 w 1936955"/>
              <a:gd name="connsiteY3" fmla="*/ 501445 h 501445"/>
              <a:gd name="connsiteX0" fmla="*/ 0 w 1936955"/>
              <a:gd name="connsiteY0" fmla="*/ 0 h 501445"/>
              <a:gd name="connsiteX1" fmla="*/ 0 w 1936955"/>
              <a:gd name="connsiteY1" fmla="*/ 331839 h 501445"/>
              <a:gd name="connsiteX2" fmla="*/ 1936955 w 1936955"/>
              <a:gd name="connsiteY2" fmla="*/ 331839 h 501445"/>
              <a:gd name="connsiteX3" fmla="*/ 1936955 w 1936955"/>
              <a:gd name="connsiteY3" fmla="*/ 501445 h 501445"/>
              <a:gd name="connsiteX0" fmla="*/ 0 w 1936955"/>
              <a:gd name="connsiteY0" fmla="*/ 0 h 501445"/>
              <a:gd name="connsiteX1" fmla="*/ 0 w 1936955"/>
              <a:gd name="connsiteY1" fmla="*/ 331839 h 501445"/>
              <a:gd name="connsiteX2" fmla="*/ 1860755 w 1936955"/>
              <a:gd name="connsiteY2" fmla="*/ 331839 h 501445"/>
              <a:gd name="connsiteX3" fmla="*/ 1936955 w 1936955"/>
              <a:gd name="connsiteY3" fmla="*/ 501445 h 501445"/>
              <a:gd name="connsiteX0" fmla="*/ 0 w 1860755"/>
              <a:gd name="connsiteY0" fmla="*/ 0 h 501445"/>
              <a:gd name="connsiteX1" fmla="*/ 0 w 1860755"/>
              <a:gd name="connsiteY1" fmla="*/ 331839 h 501445"/>
              <a:gd name="connsiteX2" fmla="*/ 1860755 w 1860755"/>
              <a:gd name="connsiteY2" fmla="*/ 331839 h 501445"/>
              <a:gd name="connsiteX3" fmla="*/ 1860755 w 1860755"/>
              <a:gd name="connsiteY3" fmla="*/ 501445 h 501445"/>
              <a:gd name="connsiteX0" fmla="*/ 0 w 1860755"/>
              <a:gd name="connsiteY0" fmla="*/ 0 h 349045"/>
              <a:gd name="connsiteX1" fmla="*/ 0 w 1860755"/>
              <a:gd name="connsiteY1" fmla="*/ 179439 h 349045"/>
              <a:gd name="connsiteX2" fmla="*/ 1860755 w 1860755"/>
              <a:gd name="connsiteY2" fmla="*/ 179439 h 349045"/>
              <a:gd name="connsiteX3" fmla="*/ 1860755 w 1860755"/>
              <a:gd name="connsiteY3" fmla="*/ 349045 h 349045"/>
              <a:gd name="connsiteX0" fmla="*/ 0 w 1860755"/>
              <a:gd name="connsiteY0" fmla="*/ 0 h 272845"/>
              <a:gd name="connsiteX1" fmla="*/ 0 w 1860755"/>
              <a:gd name="connsiteY1" fmla="*/ 103239 h 272845"/>
              <a:gd name="connsiteX2" fmla="*/ 1860755 w 1860755"/>
              <a:gd name="connsiteY2" fmla="*/ 103239 h 272845"/>
              <a:gd name="connsiteX3" fmla="*/ 1860755 w 1860755"/>
              <a:gd name="connsiteY3" fmla="*/ 272845 h 272845"/>
            </a:gdLst>
            <a:ahLst/>
            <a:cxnLst>
              <a:cxn ang="0">
                <a:pos x="connsiteX0" y="connsiteY0"/>
              </a:cxn>
              <a:cxn ang="0">
                <a:pos x="connsiteX1" y="connsiteY1"/>
              </a:cxn>
              <a:cxn ang="0">
                <a:pos x="connsiteX2" y="connsiteY2"/>
              </a:cxn>
              <a:cxn ang="0">
                <a:pos x="connsiteX3" y="connsiteY3"/>
              </a:cxn>
            </a:cxnLst>
            <a:rect l="l" t="t" r="r" b="b"/>
            <a:pathLst>
              <a:path w="1860755" h="272845">
                <a:moveTo>
                  <a:pt x="0" y="0"/>
                </a:moveTo>
                <a:lnTo>
                  <a:pt x="0" y="103239"/>
                </a:lnTo>
                <a:lnTo>
                  <a:pt x="1860755" y="103239"/>
                </a:lnTo>
                <a:lnTo>
                  <a:pt x="1860755" y="272845"/>
                </a:lnTo>
              </a:path>
            </a:pathLst>
          </a:custGeom>
          <a:ln w="44450">
            <a:solidFill>
              <a:schemeClr val="accent3">
                <a:lumMod val="50000"/>
              </a:schemeClr>
            </a:solidFill>
            <a:tailEnd type="triangle"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1981200" y="1903820"/>
            <a:ext cx="5181600" cy="2209801"/>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664797"/>
          </a:xfrm>
        </p:spPr>
        <p:txBody>
          <a:bodyPr/>
          <a:lstStyle/>
          <a:p>
            <a:r>
              <a:rPr lang="en-US" dirty="0" smtClean="0"/>
              <a:t>Live Migration </a:t>
            </a:r>
            <a:r>
              <a:rPr lang="en-US" sz="3600" dirty="0" smtClean="0">
                <a:solidFill>
                  <a:schemeClr val="accent1"/>
                </a:solidFill>
              </a:rPr>
              <a:t>Initiate Migration</a:t>
            </a:r>
            <a:endParaRPr lang="en-US" dirty="0">
              <a:solidFill>
                <a:schemeClr val="accent1"/>
              </a:solidFill>
            </a:endParaRPr>
          </a:p>
        </p:txBody>
      </p:sp>
      <p:sp>
        <p:nvSpPr>
          <p:cNvPr id="24" name="Content Placeholder 31"/>
          <p:cNvSpPr>
            <a:spLocks noGrp="1"/>
          </p:cNvSpPr>
          <p:nvPr>
            <p:ph idx="1"/>
          </p:nvPr>
        </p:nvSpPr>
        <p:spPr>
          <a:xfrm>
            <a:off x="174558" y="4189696"/>
            <a:ext cx="3198446" cy="1564027"/>
          </a:xfrm>
        </p:spPr>
        <p:txBody>
          <a:bodyPr/>
          <a:lstStyle/>
          <a:p>
            <a:pPr marL="344488" indent="-344488"/>
            <a:r>
              <a:rPr lang="en-US" sz="2000" dirty="0" smtClean="0"/>
              <a:t>IT Admin initiates a Live Migration to </a:t>
            </a:r>
            <a:br>
              <a:rPr lang="en-US" sz="2000" dirty="0" smtClean="0"/>
            </a:br>
            <a:r>
              <a:rPr lang="en-US" sz="2000" dirty="0" smtClean="0"/>
              <a:t>move a VM from one host to another</a:t>
            </a:r>
          </a:p>
          <a:p>
            <a:pPr marL="862013" lvl="1" indent="-344488"/>
            <a:r>
              <a:rPr lang="en-US" sz="1600" dirty="0" smtClean="0"/>
              <a:t>Cluster UI</a:t>
            </a:r>
          </a:p>
          <a:p>
            <a:pPr marL="862013" lvl="1" indent="-344488"/>
            <a:r>
              <a:rPr lang="en-US" sz="1600" dirty="0" smtClean="0"/>
              <a:t>SCVMM 2008 R2</a:t>
            </a:r>
          </a:p>
          <a:p>
            <a:pPr marL="862013" lvl="1" indent="-344488"/>
            <a:r>
              <a:rPr lang="en-US" sz="1600" dirty="0" smtClean="0"/>
              <a:t>Cluster PowerShell scripts</a:t>
            </a:r>
          </a:p>
          <a:p>
            <a:pPr marL="344488" indent="-344488"/>
            <a:endParaRPr lang="en-US" sz="2000" dirty="0" smtClean="0"/>
          </a:p>
        </p:txBody>
      </p:sp>
      <p:sp>
        <p:nvSpPr>
          <p:cNvPr id="801797" name="Line 5"/>
          <p:cNvSpPr>
            <a:spLocks noChangeShapeType="1"/>
          </p:cNvSpPr>
          <p:nvPr/>
        </p:nvSpPr>
        <p:spPr bwMode="auto">
          <a:xfrm>
            <a:off x="3383720" y="3242955"/>
            <a:ext cx="791331" cy="833452"/>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48446" y="3461068"/>
            <a:ext cx="984859" cy="693311"/>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564471" y="4526178"/>
            <a:ext cx="0" cy="304800"/>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2" name="Line Callout 1 (Border and Accent Bar) 21"/>
          <p:cNvSpPr/>
          <p:nvPr/>
        </p:nvSpPr>
        <p:spPr bwMode="auto">
          <a:xfrm>
            <a:off x="4572000" y="1618559"/>
            <a:ext cx="1752600" cy="381000"/>
          </a:xfrm>
          <a:prstGeom prst="accentBorderCallout1">
            <a:avLst>
              <a:gd name="adj1" fmla="val 10255"/>
              <a:gd name="adj2" fmla="val -4136"/>
              <a:gd name="adj3" fmla="val -35125"/>
              <a:gd name="adj4" fmla="val -4306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Client accessing VM</a:t>
            </a:r>
          </a:p>
        </p:txBody>
      </p:sp>
      <p:pic>
        <p:nvPicPr>
          <p:cNvPr id="40" name="Picture 18" descr="Database blue"/>
          <p:cNvPicPr>
            <a:picLocks noChangeAspect="1" noChangeArrowheads="1"/>
          </p:cNvPicPr>
          <p:nvPr/>
        </p:nvPicPr>
        <p:blipFill>
          <a:blip r:embed="rId4" cstate="print"/>
          <a:srcRect/>
          <a:stretch>
            <a:fillRect/>
          </a:stretch>
        </p:blipFill>
        <p:spPr bwMode="auto">
          <a:xfrm>
            <a:off x="4211361" y="4725054"/>
            <a:ext cx="712309" cy="912567"/>
          </a:xfrm>
          <a:prstGeom prst="rect">
            <a:avLst/>
          </a:prstGeom>
          <a:noFill/>
        </p:spPr>
      </p:pic>
      <p:grpSp>
        <p:nvGrpSpPr>
          <p:cNvPr id="2" name="Group 50"/>
          <p:cNvGrpSpPr/>
          <p:nvPr/>
        </p:nvGrpSpPr>
        <p:grpSpPr>
          <a:xfrm>
            <a:off x="4398101" y="5067770"/>
            <a:ext cx="372580" cy="484002"/>
            <a:chOff x="1145861" y="6690311"/>
            <a:chExt cx="484428" cy="629299"/>
          </a:xfrm>
        </p:grpSpPr>
        <p:sp>
          <p:nvSpPr>
            <p:cNvPr id="48" name="Rounded Rectangle 47"/>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49" name="Picture 4" descr="C:\Users\agoodman\Documents\Carmine\V1\Product Icons - PNG\Carmine117_VirtualMachine_32.png"/>
            <p:cNvPicPr>
              <a:picLocks noChangeAspect="1" noChangeArrowheads="1"/>
            </p:cNvPicPr>
            <p:nvPr/>
          </p:nvPicPr>
          <p:blipFill>
            <a:blip r:embed="rId5"/>
            <a:stretch>
              <a:fillRect/>
            </a:stretch>
          </p:blipFill>
          <p:spPr bwMode="auto">
            <a:xfrm>
              <a:off x="1261164" y="6690311"/>
              <a:ext cx="304800" cy="304800"/>
            </a:xfrm>
            <a:prstGeom prst="rect">
              <a:avLst/>
            </a:prstGeom>
            <a:ln>
              <a:headEnd type="none" w="med" len="med"/>
              <a:tailEnd type="none" w="med" len="med"/>
            </a:ln>
          </p:spPr>
        </p:pic>
        <p:sp>
          <p:nvSpPr>
            <p:cNvPr id="50" name="TextBox 49"/>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42" name="Left-Right Arrow 41"/>
          <p:cNvSpPr/>
          <p:nvPr/>
        </p:nvSpPr>
        <p:spPr bwMode="auto">
          <a:xfrm>
            <a:off x="3853504" y="3034663"/>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37" name="Rectangle 24598" descr="Server"/>
          <p:cNvPicPr>
            <a:picLocks noChangeAspect="1" noChangeArrowheads="1"/>
          </p:cNvPicPr>
          <p:nvPr/>
        </p:nvPicPr>
        <p:blipFill>
          <a:blip r:embed="rId6" cstate="print"/>
          <a:srcRect/>
          <a:stretch>
            <a:fillRect/>
          </a:stretch>
        </p:blipFill>
        <p:spPr bwMode="auto">
          <a:xfrm>
            <a:off x="2653417" y="2072601"/>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1" name="Rectangle 24598" descr="Server"/>
          <p:cNvPicPr>
            <a:picLocks noChangeAspect="1" noChangeArrowheads="1"/>
          </p:cNvPicPr>
          <p:nvPr/>
        </p:nvPicPr>
        <p:blipFill>
          <a:blip r:embed="rId6" cstate="print"/>
          <a:srcRect/>
          <a:stretch>
            <a:fillRect/>
          </a:stretch>
        </p:blipFill>
        <p:spPr bwMode="auto">
          <a:xfrm>
            <a:off x="5428516" y="2104498"/>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3" descr="C:\Users\shonsh\Desktop\images\VM.png"/>
          <p:cNvPicPr>
            <a:picLocks noChangeAspect="1" noChangeArrowheads="1"/>
          </p:cNvPicPr>
          <p:nvPr/>
        </p:nvPicPr>
        <p:blipFill>
          <a:blip r:embed="rId7"/>
          <a:srcRect/>
          <a:stretch>
            <a:fillRect/>
          </a:stretch>
        </p:blipFill>
        <p:spPr bwMode="auto">
          <a:xfrm>
            <a:off x="3200399" y="2324144"/>
            <a:ext cx="611423" cy="990600"/>
          </a:xfrm>
          <a:prstGeom prst="rect">
            <a:avLst/>
          </a:prstGeom>
          <a:noFill/>
        </p:spPr>
      </p:pic>
      <p:pic>
        <p:nvPicPr>
          <p:cNvPr id="34" name="Picture 5" descr="WomanIcon"/>
          <p:cNvPicPr>
            <a:picLocks noChangeAspect="1" noChangeArrowheads="1"/>
          </p:cNvPicPr>
          <p:nvPr/>
        </p:nvPicPr>
        <p:blipFill>
          <a:blip r:embed="rId8"/>
          <a:srcRect/>
          <a:stretch>
            <a:fillRect/>
          </a:stretch>
        </p:blipFill>
        <p:spPr bwMode="auto">
          <a:xfrm>
            <a:off x="378060" y="1981244"/>
            <a:ext cx="609600" cy="771525"/>
          </a:xfrm>
          <a:prstGeom prst="rect">
            <a:avLst/>
          </a:prstGeom>
          <a:noFill/>
          <a:ln w="9525">
            <a:noFill/>
            <a:miter lim="800000"/>
            <a:headEnd/>
            <a:tailEnd/>
          </a:ln>
        </p:spPr>
      </p:pic>
      <p:sp>
        <p:nvSpPr>
          <p:cNvPr id="46" name="AutoShape 6"/>
          <p:cNvSpPr>
            <a:spLocks noChangeArrowheads="1"/>
          </p:cNvSpPr>
          <p:nvPr/>
        </p:nvSpPr>
        <p:spPr bwMode="auto">
          <a:xfrm>
            <a:off x="682860" y="875121"/>
            <a:ext cx="2438400" cy="990600"/>
          </a:xfrm>
          <a:prstGeom prst="wedgeEllipseCallout">
            <a:avLst>
              <a:gd name="adj1" fmla="val -39721"/>
              <a:gd name="adj2" fmla="val 85674"/>
            </a:avLst>
          </a:prstGeom>
          <a:ln>
            <a:headEnd/>
            <a:tailEnd/>
          </a:ln>
        </p:spPr>
        <p:style>
          <a:lnRef idx="0">
            <a:schemeClr val="accent1"/>
          </a:lnRef>
          <a:fillRef idx="3">
            <a:schemeClr val="accent1"/>
          </a:fillRef>
          <a:effectRef idx="3">
            <a:schemeClr val="accent1"/>
          </a:effectRef>
          <a:fontRef idx="minor">
            <a:schemeClr val="lt1"/>
          </a:fontRef>
        </p:style>
        <p:txBody>
          <a:bodyPr lIns="91436" tIns="0" rIns="91436" bIns="0"/>
          <a:lstStyle/>
          <a:p>
            <a:pPr algn="ctr">
              <a:defRPr/>
            </a:pPr>
            <a:r>
              <a:rPr lang="en-US" sz="1400" dirty="0" smtClean="0">
                <a:solidFill>
                  <a:schemeClr val="bg2"/>
                </a:solidFill>
                <a:latin typeface="Trebuchet MS" pitchFamily="34" charset="0"/>
              </a:rPr>
              <a:t>I want to Migrate this VM to another physical machine</a:t>
            </a:r>
            <a:endParaRPr lang="en-US" sz="1400" dirty="0">
              <a:solidFill>
                <a:schemeClr val="bg2"/>
              </a:solidFill>
              <a:latin typeface="Trebuchet MS" pitchFamily="34" charset="0"/>
            </a:endParaRPr>
          </a:p>
        </p:txBody>
      </p:sp>
      <p:grpSp>
        <p:nvGrpSpPr>
          <p:cNvPr id="3" name="Group 57"/>
          <p:cNvGrpSpPr/>
          <p:nvPr/>
        </p:nvGrpSpPr>
        <p:grpSpPr>
          <a:xfrm>
            <a:off x="3810001" y="3921898"/>
            <a:ext cx="1524000" cy="877523"/>
            <a:chOff x="6296149" y="4859530"/>
            <a:chExt cx="1612817" cy="910638"/>
          </a:xfrm>
        </p:grpSpPr>
        <p:pic>
          <p:nvPicPr>
            <p:cNvPr id="39" name="Picture 10" descr="C:\Documents and Settings\Pennie\My Documents\ACERDATA (D)\Pennie's documents\MS Image\Shapes and Graphics\Internet Cloud\cloud 1.png"/>
            <p:cNvPicPr>
              <a:picLocks noChangeAspect="1" noChangeArrowheads="1"/>
            </p:cNvPicPr>
            <p:nvPr/>
          </p:nvPicPr>
          <p:blipFill>
            <a:blip r:embed="rId9"/>
            <a:srcRect/>
            <a:stretch>
              <a:fillRect/>
            </a:stretch>
          </p:blipFill>
          <p:spPr bwMode="auto">
            <a:xfrm>
              <a:off x="6296149" y="4859530"/>
              <a:ext cx="1612817" cy="910638"/>
            </a:xfrm>
            <a:prstGeom prst="rect">
              <a:avLst/>
            </a:prstGeom>
            <a:noFill/>
          </p:spPr>
        </p:pic>
        <p:sp>
          <p:nvSpPr>
            <p:cNvPr id="43" name="TextBox 42"/>
            <p:cNvSpPr txBox="1"/>
            <p:nvPr/>
          </p:nvSpPr>
          <p:spPr>
            <a:xfrm>
              <a:off x="6817094" y="5058889"/>
              <a:ext cx="612750" cy="383269"/>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sp>
        <p:nvSpPr>
          <p:cNvPr id="29" name="Down Arrow 28"/>
          <p:cNvSpPr/>
          <p:nvPr/>
        </p:nvSpPr>
        <p:spPr bwMode="auto">
          <a:xfrm>
            <a:off x="3415323" y="1634414"/>
            <a:ext cx="166077" cy="703161"/>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pic>
        <p:nvPicPr>
          <p:cNvPr id="30" name="Picture 13" descr="\\eventsql\dvd\Online_ART\DVD_ART34\Artwork_Imagery\Icons - Illustrations\_WINDOWS VISTA ICONS\Laptop notebook mobility pc.png"/>
          <p:cNvPicPr>
            <a:picLocks noChangeAspect="1" noChangeArrowheads="1"/>
          </p:cNvPicPr>
          <p:nvPr/>
        </p:nvPicPr>
        <p:blipFill>
          <a:blip r:embed="rId10"/>
          <a:srcRect/>
          <a:stretch>
            <a:fillRect/>
          </a:stretch>
        </p:blipFill>
        <p:spPr bwMode="auto">
          <a:xfrm>
            <a:off x="2971800" y="990600"/>
            <a:ext cx="990600" cy="990600"/>
          </a:xfrm>
          <a:prstGeom prst="rect">
            <a:avLst/>
          </a:prstGeom>
          <a:noFill/>
          <a:scene3d>
            <a:camera prst="perspectiveLeft"/>
            <a:lightRig rig="threePt" dir="t"/>
          </a:scene3d>
        </p:spPr>
      </p:pic>
      <p:sp>
        <p:nvSpPr>
          <p:cNvPr id="4" name="TextBox 3"/>
          <p:cNvSpPr txBox="1"/>
          <p:nvPr/>
        </p:nvSpPr>
        <p:spPr>
          <a:xfrm>
            <a:off x="5029200" y="4298673"/>
            <a:ext cx="3962400" cy="2092881"/>
          </a:xfrm>
          <a:prstGeom prst="rect">
            <a:avLst/>
          </a:prstGeom>
          <a:noFill/>
        </p:spPr>
        <p:txBody>
          <a:bodyPr wrap="square" lIns="0" tIns="0" rIns="0" bIns="0" rtlCol="0">
            <a:spAutoFit/>
          </a:bodyPr>
          <a:lstStyle/>
          <a:p>
            <a:pPr marL="742932" lvl="1" indent="-285750">
              <a:spcBef>
                <a:spcPts val="600"/>
              </a:spcBef>
              <a:buFont typeface="Arial" pitchFamily="34" charset="0"/>
              <a:buChar char="•"/>
            </a:pPr>
            <a:r>
              <a:rPr lang="en-US" dirty="0">
                <a:solidFill>
                  <a:schemeClr val="accent1"/>
                </a:solidFill>
              </a:rPr>
              <a:t>Create TCP connection between source and destination </a:t>
            </a:r>
            <a:r>
              <a:rPr lang="en-US" dirty="0" smtClean="0">
                <a:solidFill>
                  <a:schemeClr val="accent1"/>
                </a:solidFill>
              </a:rPr>
              <a:t> hosts</a:t>
            </a:r>
            <a:endParaRPr lang="en-US" dirty="0">
              <a:solidFill>
                <a:schemeClr val="accent1"/>
              </a:solidFill>
            </a:endParaRPr>
          </a:p>
          <a:p>
            <a:pPr marL="742932" lvl="1" indent="-285750">
              <a:spcBef>
                <a:spcPts val="600"/>
              </a:spcBef>
              <a:buFont typeface="Arial" pitchFamily="34" charset="0"/>
              <a:buChar char="•"/>
            </a:pPr>
            <a:r>
              <a:rPr lang="en-US" dirty="0">
                <a:solidFill>
                  <a:schemeClr val="accent1"/>
                </a:solidFill>
              </a:rPr>
              <a:t>Transfer VM configuration data to destination </a:t>
            </a:r>
            <a:r>
              <a:rPr lang="en-US" dirty="0" smtClean="0">
                <a:solidFill>
                  <a:schemeClr val="accent1"/>
                </a:solidFill>
              </a:rPr>
              <a:t>host</a:t>
            </a:r>
            <a:endParaRPr lang="en-US" dirty="0">
              <a:solidFill>
                <a:schemeClr val="accent1"/>
              </a:solidFill>
            </a:endParaRPr>
          </a:p>
          <a:p>
            <a:pPr marL="742932" lvl="1" indent="-285750">
              <a:spcBef>
                <a:spcPts val="600"/>
              </a:spcBef>
              <a:buFont typeface="Arial" pitchFamily="34" charset="0"/>
              <a:buChar char="•"/>
            </a:pPr>
            <a:r>
              <a:rPr lang="en-US" dirty="0">
                <a:solidFill>
                  <a:schemeClr val="accent1"/>
                </a:solidFill>
              </a:rPr>
              <a:t>Setup a skeleton for the VM on the destination </a:t>
            </a:r>
            <a:r>
              <a:rPr lang="en-US" dirty="0" smtClean="0">
                <a:solidFill>
                  <a:schemeClr val="accent1"/>
                </a:solidFill>
              </a:rPr>
              <a:t> host</a:t>
            </a:r>
            <a:endParaRPr lang="en-US" dirty="0">
              <a:solidFill>
                <a:schemeClr val="accent1"/>
              </a:solidFill>
            </a:endParaRPr>
          </a:p>
          <a:p>
            <a:endParaRPr lang="en-US" dirty="0" err="1" smtClean="0">
              <a:gradFill>
                <a:gsLst>
                  <a:gs pos="0">
                    <a:schemeClr val="tx1"/>
                  </a:gs>
                  <a:gs pos="86000">
                    <a:schemeClr val="tx1"/>
                  </a:gs>
                </a:gsLst>
                <a:lin ang="5400000" scaled="0"/>
              </a:gradFill>
            </a:endParaRPr>
          </a:p>
        </p:txBody>
      </p:sp>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1981200" y="2444330"/>
            <a:ext cx="5181600" cy="2209801"/>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1163395"/>
          </a:xfrm>
        </p:spPr>
        <p:txBody>
          <a:bodyPr/>
          <a:lstStyle/>
          <a:p>
            <a:r>
              <a:rPr lang="en-US" dirty="0" smtClean="0"/>
              <a:t>Live Migration</a:t>
            </a:r>
            <a:br>
              <a:rPr lang="en-US" dirty="0" smtClean="0"/>
            </a:br>
            <a:r>
              <a:rPr lang="en-US" sz="3600" dirty="0" smtClean="0">
                <a:solidFill>
                  <a:schemeClr val="accent1"/>
                </a:solidFill>
              </a:rPr>
              <a:t>Memory Copy:  Full Copy</a:t>
            </a:r>
            <a:endParaRPr lang="en-US" dirty="0">
              <a:solidFill>
                <a:schemeClr val="accent1"/>
              </a:solidFill>
            </a:endParaRPr>
          </a:p>
        </p:txBody>
      </p:sp>
      <p:sp>
        <p:nvSpPr>
          <p:cNvPr id="34" name="Content Placeholder 31"/>
          <p:cNvSpPr>
            <a:spLocks noGrp="1"/>
          </p:cNvSpPr>
          <p:nvPr>
            <p:ph idx="4294967295"/>
          </p:nvPr>
        </p:nvSpPr>
        <p:spPr>
          <a:xfrm>
            <a:off x="5715000" y="5661025"/>
            <a:ext cx="3429000" cy="498475"/>
          </a:xfrm>
        </p:spPr>
        <p:txBody>
          <a:bodyPr/>
          <a:lstStyle/>
          <a:p>
            <a:pPr marL="288925" indent="-288925"/>
            <a:r>
              <a:rPr lang="en-US" sz="1800" dirty="0" smtClean="0"/>
              <a:t>First initial copy is of all </a:t>
            </a:r>
            <a:br>
              <a:rPr lang="en-US" sz="1800" dirty="0" smtClean="0"/>
            </a:br>
            <a:r>
              <a:rPr lang="en-US" sz="1800" dirty="0" smtClean="0"/>
              <a:t>in memory content</a:t>
            </a:r>
          </a:p>
        </p:txBody>
      </p:sp>
      <p:sp>
        <p:nvSpPr>
          <p:cNvPr id="801797" name="Line 5"/>
          <p:cNvSpPr>
            <a:spLocks noChangeShapeType="1"/>
          </p:cNvSpPr>
          <p:nvPr/>
        </p:nvSpPr>
        <p:spPr bwMode="auto">
          <a:xfrm>
            <a:off x="3383721" y="3783464"/>
            <a:ext cx="770066" cy="826365"/>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00600" y="4001578"/>
            <a:ext cx="1032706" cy="728753"/>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564471" y="5073776"/>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2" name="Line Callout 1 (Border and Accent Bar) 21"/>
          <p:cNvSpPr/>
          <p:nvPr/>
        </p:nvSpPr>
        <p:spPr bwMode="auto">
          <a:xfrm>
            <a:off x="5257800" y="1834731"/>
            <a:ext cx="1752600" cy="457200"/>
          </a:xfrm>
          <a:prstGeom prst="accentBorderCallout1">
            <a:avLst>
              <a:gd name="adj1" fmla="val 61227"/>
              <a:gd name="adj2" fmla="val -3549"/>
              <a:gd name="adj3" fmla="val 273004"/>
              <a:gd name="adj4" fmla="val -4644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Memory content is copied to new server</a:t>
            </a:r>
          </a:p>
        </p:txBody>
      </p:sp>
      <p:sp>
        <p:nvSpPr>
          <p:cNvPr id="42" name="Left-Right Arrow 41"/>
          <p:cNvSpPr/>
          <p:nvPr/>
        </p:nvSpPr>
        <p:spPr bwMode="auto">
          <a:xfrm>
            <a:off x="3853504" y="3575173"/>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37" name="Rectangle 24598" descr="Server"/>
          <p:cNvPicPr>
            <a:picLocks noChangeAspect="1" noChangeArrowheads="1"/>
          </p:cNvPicPr>
          <p:nvPr/>
        </p:nvPicPr>
        <p:blipFill>
          <a:blip r:embed="rId4" cstate="print"/>
          <a:srcRect/>
          <a:stretch>
            <a:fillRect/>
          </a:stretch>
        </p:blipFill>
        <p:spPr bwMode="auto">
          <a:xfrm>
            <a:off x="2653417" y="2613111"/>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1" name="Rectangle 24598" descr="Server"/>
          <p:cNvPicPr>
            <a:picLocks noChangeAspect="1" noChangeArrowheads="1"/>
          </p:cNvPicPr>
          <p:nvPr/>
        </p:nvPicPr>
        <p:blipFill>
          <a:blip r:embed="rId4" cstate="print"/>
          <a:srcRect/>
          <a:stretch>
            <a:fillRect/>
          </a:stretch>
        </p:blipFill>
        <p:spPr bwMode="auto">
          <a:xfrm>
            <a:off x="5428516" y="2645008"/>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3" descr="C:\Users\shonsh\Desktop\images\VM.png"/>
          <p:cNvPicPr>
            <a:picLocks noChangeAspect="1" noChangeArrowheads="1"/>
          </p:cNvPicPr>
          <p:nvPr/>
        </p:nvPicPr>
        <p:blipFill>
          <a:blip r:embed="rId5"/>
          <a:srcRect/>
          <a:stretch>
            <a:fillRect/>
          </a:stretch>
        </p:blipFill>
        <p:spPr bwMode="auto">
          <a:xfrm>
            <a:off x="3200399" y="2864654"/>
            <a:ext cx="611423" cy="990600"/>
          </a:xfrm>
          <a:prstGeom prst="rect">
            <a:avLst/>
          </a:prstGeom>
          <a:noFill/>
        </p:spPr>
      </p:pic>
      <p:sp>
        <p:nvSpPr>
          <p:cNvPr id="51" name="Down Arrow 50"/>
          <p:cNvSpPr/>
          <p:nvPr/>
        </p:nvSpPr>
        <p:spPr bwMode="auto">
          <a:xfrm>
            <a:off x="3415323" y="2174924"/>
            <a:ext cx="166077" cy="703161"/>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pic>
        <p:nvPicPr>
          <p:cNvPr id="25" name="Picture 3" descr="C:\Users\shonsh\Desktop\images\VM.png"/>
          <p:cNvPicPr>
            <a:picLocks noChangeAspect="1" noChangeArrowheads="1"/>
          </p:cNvPicPr>
          <p:nvPr/>
        </p:nvPicPr>
        <p:blipFill>
          <a:blip r:embed="rId5">
            <a:duotone>
              <a:prstClr val="black"/>
              <a:srgbClr xmlns:mc="http://schemas.openxmlformats.org/markup-compatibility/2006" xmlns:a14="http://schemas.microsoft.com/office/drawing/2007/7/7/main" val="D9C3A5" mc:Ignorable="">
                <a:tint val="50000"/>
                <a:satMod val="180000"/>
              </a:srgbClr>
            </a:duotone>
          </a:blip>
          <a:srcRect/>
          <a:stretch>
            <a:fillRect/>
          </a:stretch>
        </p:blipFill>
        <p:spPr bwMode="auto">
          <a:xfrm>
            <a:off x="5943600" y="2901531"/>
            <a:ext cx="611423" cy="990600"/>
          </a:xfrm>
          <a:prstGeom prst="rect">
            <a:avLst/>
          </a:prstGeom>
          <a:noFill/>
        </p:spPr>
      </p:pic>
      <p:sp>
        <p:nvSpPr>
          <p:cNvPr id="32" name="Line Callout 1 (Border and Accent Bar) 31"/>
          <p:cNvSpPr/>
          <p:nvPr/>
        </p:nvSpPr>
        <p:spPr bwMode="auto">
          <a:xfrm>
            <a:off x="7086600" y="4044531"/>
            <a:ext cx="1295400" cy="381000"/>
          </a:xfrm>
          <a:prstGeom prst="accentBorderCallout1">
            <a:avLst>
              <a:gd name="adj1" fmla="val 13440"/>
              <a:gd name="adj2" fmla="val -4514"/>
              <a:gd name="adj3" fmla="val -70669"/>
              <a:gd name="adj4" fmla="val -39607"/>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VM pre-staged</a:t>
            </a:r>
          </a:p>
        </p:txBody>
      </p:sp>
      <p:pic>
        <p:nvPicPr>
          <p:cNvPr id="26"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2971800" y="1307166"/>
            <a:ext cx="990600" cy="990600"/>
          </a:xfrm>
          <a:prstGeom prst="rect">
            <a:avLst/>
          </a:prstGeom>
          <a:noFill/>
          <a:scene3d>
            <a:camera prst="perspectiveLeft"/>
            <a:lightRig rig="threePt" dir="t"/>
          </a:scene3d>
        </p:spPr>
      </p:pic>
      <p:sp>
        <p:nvSpPr>
          <p:cNvPr id="28" name="Notched Right Arrow 27"/>
          <p:cNvSpPr/>
          <p:nvPr/>
        </p:nvSpPr>
        <p:spPr bwMode="auto">
          <a:xfrm>
            <a:off x="3657600" y="3130131"/>
            <a:ext cx="1676400"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xmlns:mc="http://schemas.openxmlformats.org/markup-compatibility/2006" xmlns:a14="http://schemas.microsoft.com/office/drawing/2007/7/7/main" val="000000" mc:Ignorable="">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grpSp>
        <p:nvGrpSpPr>
          <p:cNvPr id="3" name="Group 57"/>
          <p:cNvGrpSpPr/>
          <p:nvPr/>
        </p:nvGrpSpPr>
        <p:grpSpPr>
          <a:xfrm>
            <a:off x="3810001" y="4462408"/>
            <a:ext cx="1524000" cy="877523"/>
            <a:chOff x="6296149" y="4859530"/>
            <a:chExt cx="1612817" cy="910638"/>
          </a:xfrm>
        </p:grpSpPr>
        <p:pic>
          <p:nvPicPr>
            <p:cNvPr id="30"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33" name="TextBox 32"/>
            <p:cNvSpPr txBox="1"/>
            <p:nvPr/>
          </p:nvSpPr>
          <p:spPr>
            <a:xfrm>
              <a:off x="6817094" y="5058889"/>
              <a:ext cx="612750" cy="383269"/>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27" name="Picture 18" descr="Database blue"/>
          <p:cNvPicPr>
            <a:picLocks noChangeAspect="1" noChangeArrowheads="1"/>
          </p:cNvPicPr>
          <p:nvPr/>
        </p:nvPicPr>
        <p:blipFill>
          <a:blip r:embed="rId8" cstate="print"/>
          <a:srcRect/>
          <a:stretch>
            <a:fillRect/>
          </a:stretch>
        </p:blipFill>
        <p:spPr bwMode="auto">
          <a:xfrm>
            <a:off x="4211361" y="5265564"/>
            <a:ext cx="712309" cy="912567"/>
          </a:xfrm>
          <a:prstGeom prst="rect">
            <a:avLst/>
          </a:prstGeom>
          <a:noFill/>
        </p:spPr>
      </p:pic>
      <p:grpSp>
        <p:nvGrpSpPr>
          <p:cNvPr id="29" name="Group 50"/>
          <p:cNvGrpSpPr/>
          <p:nvPr/>
        </p:nvGrpSpPr>
        <p:grpSpPr>
          <a:xfrm>
            <a:off x="4398101" y="5608280"/>
            <a:ext cx="372580" cy="484002"/>
            <a:chOff x="1145861" y="6690311"/>
            <a:chExt cx="484428" cy="629299"/>
          </a:xfrm>
        </p:grpSpPr>
        <p:sp>
          <p:nvSpPr>
            <p:cNvPr id="35" name="Rounded Rectangle 34"/>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36" name="Picture 4" descr="C:\Users\agoodman\Documents\Carmine\V1\Product Icons - PNG\Carmine117_VirtualMachine_32.png"/>
            <p:cNvPicPr>
              <a:picLocks noChangeAspect="1" noChangeArrowheads="1"/>
            </p:cNvPicPr>
            <p:nvPr/>
          </p:nvPicPr>
          <p:blipFill>
            <a:blip r:embed="rId9"/>
            <a:stretch>
              <a:fillRect/>
            </a:stretch>
          </p:blipFill>
          <p:spPr bwMode="auto">
            <a:xfrm>
              <a:off x="1261164" y="6690311"/>
              <a:ext cx="304800" cy="304800"/>
            </a:xfrm>
            <a:prstGeom prst="rect">
              <a:avLst/>
            </a:prstGeom>
            <a:ln>
              <a:headEnd type="none" w="med" len="med"/>
              <a:tailEnd type="none" w="med" len="med"/>
            </a:ln>
          </p:spPr>
        </p:pic>
        <p:sp>
          <p:nvSpPr>
            <p:cNvPr id="39" name="TextBox 38"/>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childTnLst>
                                </p:cTn>
                              </p:par>
                              <p:par>
                                <p:cTn id="12" presetID="53" presetClass="entr" presetSubtype="0" fill="hold"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1000" fill="hold"/>
                                        <p:tgtEl>
                                          <p:spTgt spid="25"/>
                                        </p:tgtEl>
                                        <p:attrNameLst>
                                          <p:attrName>ppt_w</p:attrName>
                                        </p:attrNameLst>
                                      </p:cBhvr>
                                      <p:tavLst>
                                        <p:tav tm="0">
                                          <p:val>
                                            <p:fltVal val="0"/>
                                          </p:val>
                                        </p:tav>
                                        <p:tav tm="100000">
                                          <p:val>
                                            <p:strVal val="#ppt_w"/>
                                          </p:val>
                                        </p:tav>
                                      </p:tavLst>
                                    </p:anim>
                                    <p:anim calcmode="lin" valueType="num">
                                      <p:cBhvr>
                                        <p:cTn id="15" dur="1000" fill="hold"/>
                                        <p:tgtEl>
                                          <p:spTgt spid="25"/>
                                        </p:tgtEl>
                                        <p:attrNameLst>
                                          <p:attrName>ppt_h</p:attrName>
                                        </p:attrNameLst>
                                      </p:cBhvr>
                                      <p:tavLst>
                                        <p:tav tm="0">
                                          <p:val>
                                            <p:fltVal val="0"/>
                                          </p:val>
                                        </p:tav>
                                        <p:tav tm="100000">
                                          <p:val>
                                            <p:strVal val="#ppt_h"/>
                                          </p:val>
                                        </p:tav>
                                      </p:tavLst>
                                    </p:anim>
                                    <p:animEffect transition="in" filter="fade">
                                      <p:cBhvr>
                                        <p:cTn id="16" dur="1000"/>
                                        <p:tgtEl>
                                          <p:spTgt spid="25"/>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2"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1966540" y="2430328"/>
            <a:ext cx="5181600" cy="2209801"/>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1163395"/>
          </a:xfrm>
        </p:spPr>
        <p:txBody>
          <a:bodyPr/>
          <a:lstStyle/>
          <a:p>
            <a:r>
              <a:rPr lang="en-US" dirty="0" smtClean="0"/>
              <a:t>Live Migration</a:t>
            </a:r>
            <a:br>
              <a:rPr lang="en-US" dirty="0" smtClean="0"/>
            </a:br>
            <a:r>
              <a:rPr lang="en-US" sz="3600" dirty="0" smtClean="0">
                <a:solidFill>
                  <a:schemeClr val="accent1"/>
                </a:solidFill>
              </a:rPr>
              <a:t>Memory Copy:  Dirty Pages</a:t>
            </a:r>
            <a:endParaRPr lang="en-US" dirty="0">
              <a:solidFill>
                <a:schemeClr val="accent1"/>
              </a:solidFill>
            </a:endParaRPr>
          </a:p>
        </p:txBody>
      </p:sp>
      <p:sp>
        <p:nvSpPr>
          <p:cNvPr id="45" name="Content Placeholder 31"/>
          <p:cNvSpPr>
            <a:spLocks noGrp="1"/>
          </p:cNvSpPr>
          <p:nvPr>
            <p:ph idx="4294967295"/>
          </p:nvPr>
        </p:nvSpPr>
        <p:spPr>
          <a:xfrm>
            <a:off x="366340" y="4921117"/>
            <a:ext cx="3105150" cy="996950"/>
          </a:xfrm>
          <a:prstGeom prst="rect">
            <a:avLst/>
          </a:prstGeom>
        </p:spPr>
        <p:txBody>
          <a:bodyPr/>
          <a:lstStyle/>
          <a:p>
            <a:pPr marL="288925" indent="-288925"/>
            <a:r>
              <a:rPr lang="en-US" sz="1800" dirty="0" smtClean="0"/>
              <a:t>Client continues to access VM, which results in memory being modified</a:t>
            </a:r>
          </a:p>
        </p:txBody>
      </p:sp>
      <p:sp>
        <p:nvSpPr>
          <p:cNvPr id="801797" name="Line 5"/>
          <p:cNvSpPr>
            <a:spLocks noChangeShapeType="1"/>
          </p:cNvSpPr>
          <p:nvPr/>
        </p:nvSpPr>
        <p:spPr bwMode="auto">
          <a:xfrm>
            <a:off x="3369061" y="3769462"/>
            <a:ext cx="812596" cy="861807"/>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26698" y="3987576"/>
            <a:ext cx="991948" cy="686223"/>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549811" y="5038510"/>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2" name="Left-Right Arrow 41"/>
          <p:cNvSpPr/>
          <p:nvPr/>
        </p:nvSpPr>
        <p:spPr bwMode="auto">
          <a:xfrm>
            <a:off x="3838844" y="3561171"/>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37" name="Rectangle 24598" descr="Server"/>
          <p:cNvPicPr>
            <a:picLocks noChangeAspect="1" noChangeArrowheads="1"/>
          </p:cNvPicPr>
          <p:nvPr/>
        </p:nvPicPr>
        <p:blipFill>
          <a:blip r:embed="rId4" cstate="print"/>
          <a:srcRect/>
          <a:stretch>
            <a:fillRect/>
          </a:stretch>
        </p:blipFill>
        <p:spPr bwMode="auto">
          <a:xfrm>
            <a:off x="2638757" y="2599109"/>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1" name="Rectangle 24598" descr="Server"/>
          <p:cNvPicPr>
            <a:picLocks noChangeAspect="1" noChangeArrowheads="1"/>
          </p:cNvPicPr>
          <p:nvPr/>
        </p:nvPicPr>
        <p:blipFill>
          <a:blip r:embed="rId4" cstate="print"/>
          <a:srcRect/>
          <a:stretch>
            <a:fillRect/>
          </a:stretch>
        </p:blipFill>
        <p:spPr bwMode="auto">
          <a:xfrm>
            <a:off x="5413856" y="2631006"/>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3" descr="C:\Users\shonsh\Desktop\images\VM.png"/>
          <p:cNvPicPr>
            <a:picLocks noChangeAspect="1" noChangeArrowheads="1"/>
          </p:cNvPicPr>
          <p:nvPr/>
        </p:nvPicPr>
        <p:blipFill>
          <a:blip r:embed="rId5"/>
          <a:srcRect/>
          <a:stretch>
            <a:fillRect/>
          </a:stretch>
        </p:blipFill>
        <p:spPr bwMode="auto">
          <a:xfrm>
            <a:off x="3185739" y="2850652"/>
            <a:ext cx="611423" cy="990600"/>
          </a:xfrm>
          <a:prstGeom prst="rect">
            <a:avLst/>
          </a:prstGeom>
          <a:noFill/>
        </p:spPr>
      </p:pic>
      <p:pic>
        <p:nvPicPr>
          <p:cNvPr id="25" name="Picture 3" descr="C:\Users\shonsh\Desktop\images\VM.png"/>
          <p:cNvPicPr>
            <a:picLocks noChangeAspect="1" noChangeArrowheads="1"/>
          </p:cNvPicPr>
          <p:nvPr/>
        </p:nvPicPr>
        <p:blipFill>
          <a:blip r:embed="rId5">
            <a:duotone>
              <a:prstClr val="black"/>
              <a:srgbClr xmlns:mc="http://schemas.openxmlformats.org/markup-compatibility/2006" xmlns:a14="http://schemas.microsoft.com/office/drawing/2007/7/7/main" val="D9C3A5" mc:Ignorable="">
                <a:tint val="50000"/>
                <a:satMod val="180000"/>
              </a:srgbClr>
            </a:duotone>
          </a:blip>
          <a:srcRect/>
          <a:stretch>
            <a:fillRect/>
          </a:stretch>
        </p:blipFill>
        <p:spPr bwMode="auto">
          <a:xfrm>
            <a:off x="5928940" y="2887529"/>
            <a:ext cx="611423" cy="990600"/>
          </a:xfrm>
          <a:prstGeom prst="rect">
            <a:avLst/>
          </a:prstGeom>
          <a:noFill/>
        </p:spPr>
      </p:pic>
      <p:sp>
        <p:nvSpPr>
          <p:cNvPr id="26" name="Rectangle 25"/>
          <p:cNvSpPr/>
          <p:nvPr/>
        </p:nvSpPr>
        <p:spPr bwMode="auto">
          <a:xfrm>
            <a:off x="3566740" y="33447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27" name="Rectangle 26"/>
          <p:cNvSpPr/>
          <p:nvPr/>
        </p:nvSpPr>
        <p:spPr bwMode="auto">
          <a:xfrm>
            <a:off x="3642940" y="30399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28" name="Rectangle 27"/>
          <p:cNvSpPr/>
          <p:nvPr/>
        </p:nvSpPr>
        <p:spPr bwMode="auto">
          <a:xfrm>
            <a:off x="3490540" y="29637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29" name="Rectangle 28"/>
          <p:cNvSpPr/>
          <p:nvPr/>
        </p:nvSpPr>
        <p:spPr bwMode="auto">
          <a:xfrm>
            <a:off x="3566740" y="35733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30" name="Rectangle 29"/>
          <p:cNvSpPr/>
          <p:nvPr/>
        </p:nvSpPr>
        <p:spPr bwMode="auto">
          <a:xfrm>
            <a:off x="3490540" y="36495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33" name="Rectangle 32"/>
          <p:cNvSpPr/>
          <p:nvPr/>
        </p:nvSpPr>
        <p:spPr bwMode="auto">
          <a:xfrm>
            <a:off x="3566740" y="31923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34" name="Rectangle 33"/>
          <p:cNvSpPr/>
          <p:nvPr/>
        </p:nvSpPr>
        <p:spPr bwMode="auto">
          <a:xfrm>
            <a:off x="3719140" y="34209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39" name="Rectangle 38"/>
          <p:cNvSpPr/>
          <p:nvPr/>
        </p:nvSpPr>
        <p:spPr bwMode="auto">
          <a:xfrm>
            <a:off x="3490540" y="31161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3" name="Rectangle 42"/>
          <p:cNvSpPr/>
          <p:nvPr/>
        </p:nvSpPr>
        <p:spPr bwMode="auto">
          <a:xfrm>
            <a:off x="3490540" y="34209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4" name="Rectangle 43"/>
          <p:cNvSpPr/>
          <p:nvPr/>
        </p:nvSpPr>
        <p:spPr bwMode="auto">
          <a:xfrm>
            <a:off x="3719140" y="2963729"/>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6" name="Rectangle 45"/>
          <p:cNvSpPr/>
          <p:nvPr/>
        </p:nvSpPr>
        <p:spPr bwMode="auto">
          <a:xfrm>
            <a:off x="3673421" y="3527610"/>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7" name="Line Callout 1 (Border and Accent Bar) 46"/>
          <p:cNvSpPr/>
          <p:nvPr/>
        </p:nvSpPr>
        <p:spPr bwMode="auto">
          <a:xfrm>
            <a:off x="442540" y="2658929"/>
            <a:ext cx="1323373" cy="457200"/>
          </a:xfrm>
          <a:prstGeom prst="accentBorderCallout1">
            <a:avLst>
              <a:gd name="adj1" fmla="val 47305"/>
              <a:gd name="adj2" fmla="val 103201"/>
              <a:gd name="adj3" fmla="val 134412"/>
              <a:gd name="adj4" fmla="val 227116"/>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Pages are being dirtied</a:t>
            </a:r>
          </a:p>
        </p:txBody>
      </p:sp>
      <p:sp>
        <p:nvSpPr>
          <p:cNvPr id="52" name="Line Callout 1 (Border and Accent Bar) 51"/>
          <p:cNvSpPr/>
          <p:nvPr/>
        </p:nvSpPr>
        <p:spPr bwMode="auto">
          <a:xfrm>
            <a:off x="4557340" y="1605809"/>
            <a:ext cx="1524000" cy="457200"/>
          </a:xfrm>
          <a:prstGeom prst="accentBorderCallout1">
            <a:avLst>
              <a:gd name="adj1" fmla="val 10255"/>
              <a:gd name="adj2" fmla="val -4136"/>
              <a:gd name="adj3" fmla="val 86973"/>
              <a:gd name="adj4" fmla="val -48646"/>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Client continues accessing VM</a:t>
            </a:r>
          </a:p>
        </p:txBody>
      </p:sp>
      <p:sp>
        <p:nvSpPr>
          <p:cNvPr id="54" name="Notched Right Arrow 53"/>
          <p:cNvSpPr/>
          <p:nvPr/>
        </p:nvSpPr>
        <p:spPr bwMode="auto">
          <a:xfrm>
            <a:off x="3642940" y="3116129"/>
            <a:ext cx="1676400"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xmlns:mc="http://schemas.openxmlformats.org/markup-compatibility/2006" xmlns:a14="http://schemas.microsoft.com/office/drawing/2007/7/7/main" val="000000" mc:Ignorable="">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grpSp>
        <p:nvGrpSpPr>
          <p:cNvPr id="3" name="Group 57"/>
          <p:cNvGrpSpPr/>
          <p:nvPr/>
        </p:nvGrpSpPr>
        <p:grpSpPr>
          <a:xfrm>
            <a:off x="3795341" y="4448406"/>
            <a:ext cx="1524000" cy="877523"/>
            <a:chOff x="6296149" y="4859530"/>
            <a:chExt cx="1612817" cy="910638"/>
          </a:xfrm>
        </p:grpSpPr>
        <p:pic>
          <p:nvPicPr>
            <p:cNvPr id="56" name="Picture 10" descr="C:\Documents and Settings\Pennie\My Documents\ACERDATA (D)\Pennie's documents\MS Image\Shapes and Graphics\Internet Cloud\cloud 1.png"/>
            <p:cNvPicPr>
              <a:picLocks noChangeAspect="1" noChangeArrowheads="1"/>
            </p:cNvPicPr>
            <p:nvPr/>
          </p:nvPicPr>
          <p:blipFill>
            <a:blip r:embed="rId6"/>
            <a:srcRect/>
            <a:stretch>
              <a:fillRect/>
            </a:stretch>
          </p:blipFill>
          <p:spPr bwMode="auto">
            <a:xfrm>
              <a:off x="6296149" y="4859530"/>
              <a:ext cx="1612817" cy="910638"/>
            </a:xfrm>
            <a:prstGeom prst="rect">
              <a:avLst/>
            </a:prstGeom>
            <a:noFill/>
          </p:spPr>
        </p:pic>
        <p:sp>
          <p:nvSpPr>
            <p:cNvPr id="57" name="TextBox 56"/>
            <p:cNvSpPr txBox="1"/>
            <p:nvPr/>
          </p:nvSpPr>
          <p:spPr>
            <a:xfrm>
              <a:off x="6817094" y="5058889"/>
              <a:ext cx="612750" cy="383269"/>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53" name="Picture 18" descr="Database blue"/>
          <p:cNvPicPr>
            <a:picLocks noChangeAspect="1" noChangeArrowheads="1"/>
          </p:cNvPicPr>
          <p:nvPr/>
        </p:nvPicPr>
        <p:blipFill>
          <a:blip r:embed="rId7" cstate="print"/>
          <a:srcRect/>
          <a:stretch>
            <a:fillRect/>
          </a:stretch>
        </p:blipFill>
        <p:spPr bwMode="auto">
          <a:xfrm>
            <a:off x="4196701" y="5251562"/>
            <a:ext cx="712309" cy="912567"/>
          </a:xfrm>
          <a:prstGeom prst="rect">
            <a:avLst/>
          </a:prstGeom>
          <a:noFill/>
        </p:spPr>
      </p:pic>
      <p:grpSp>
        <p:nvGrpSpPr>
          <p:cNvPr id="58" name="Group 50"/>
          <p:cNvGrpSpPr/>
          <p:nvPr/>
        </p:nvGrpSpPr>
        <p:grpSpPr>
          <a:xfrm>
            <a:off x="4383441" y="5594278"/>
            <a:ext cx="372580" cy="484002"/>
            <a:chOff x="1145861" y="6690311"/>
            <a:chExt cx="484428" cy="629299"/>
          </a:xfrm>
        </p:grpSpPr>
        <p:sp>
          <p:nvSpPr>
            <p:cNvPr id="59" name="Rounded Rectangle 58"/>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60" name="Picture 4" descr="C:\Users\agoodman\Documents\Carmine\V1\Product Icons - PNG\Carmine117_VirtualMachine_32.png"/>
            <p:cNvPicPr>
              <a:picLocks noChangeAspect="1" noChangeArrowheads="1"/>
            </p:cNvPicPr>
            <p:nvPr/>
          </p:nvPicPr>
          <p:blipFill>
            <a:blip r:embed="rId8"/>
            <a:stretch>
              <a:fillRect/>
            </a:stretch>
          </p:blipFill>
          <p:spPr bwMode="auto">
            <a:xfrm>
              <a:off x="1261164" y="6690311"/>
              <a:ext cx="304800" cy="304800"/>
            </a:xfrm>
            <a:prstGeom prst="rect">
              <a:avLst/>
            </a:prstGeom>
            <a:ln>
              <a:headEnd type="none" w="med" len="med"/>
              <a:tailEnd type="none" w="med" len="med"/>
            </a:ln>
          </p:spPr>
        </p:pic>
        <p:sp>
          <p:nvSpPr>
            <p:cNvPr id="61" name="TextBox 60"/>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63" name="Down Arrow 62"/>
          <p:cNvSpPr/>
          <p:nvPr/>
        </p:nvSpPr>
        <p:spPr bwMode="auto">
          <a:xfrm>
            <a:off x="3400663" y="2160922"/>
            <a:ext cx="166077" cy="703161"/>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pic>
        <p:nvPicPr>
          <p:cNvPr id="64" name="Picture 13" descr="\\eventsql\dvd\Online_ART\DVD_ART34\Artwork_Imagery\Icons - Illustrations\_WINDOWS VISTA ICONS\Laptop notebook mobility pc.png"/>
          <p:cNvPicPr>
            <a:picLocks noChangeAspect="1" noChangeArrowheads="1"/>
          </p:cNvPicPr>
          <p:nvPr/>
        </p:nvPicPr>
        <p:blipFill>
          <a:blip r:embed="rId9"/>
          <a:srcRect/>
          <a:stretch>
            <a:fillRect/>
          </a:stretch>
        </p:blipFill>
        <p:spPr bwMode="auto">
          <a:xfrm>
            <a:off x="2971800" y="1758435"/>
            <a:ext cx="990600" cy="990600"/>
          </a:xfrm>
          <a:prstGeom prst="rect">
            <a:avLst/>
          </a:prstGeom>
          <a:noFill/>
          <a:scene3d>
            <a:camera prst="perspectiveLeft"/>
            <a:lightRig rig="threePt" dir="t"/>
          </a:scene3d>
        </p:spPr>
      </p:pic>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1000"/>
                                        <p:tgtEl>
                                          <p:spTgt spid="54"/>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childTnLst>
                          </p:cTn>
                        </p:par>
                        <p:par>
                          <p:cTn id="25" fill="hold">
                            <p:stCondLst>
                              <p:cond delay="2000"/>
                            </p:stCondLst>
                            <p:childTnLst>
                              <p:par>
                                <p:cTn id="26" presetID="53"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par>
                          <p:cTn id="36" fill="hold">
                            <p:stCondLst>
                              <p:cond delay="2500"/>
                            </p:stCondLst>
                            <p:childTnLst>
                              <p:par>
                                <p:cTn id="37" presetID="53" presetClass="entr" presetSubtype="0"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p:cTn id="44" dur="500" fill="hold"/>
                                        <p:tgtEl>
                                          <p:spTgt spid="43"/>
                                        </p:tgtEl>
                                        <p:attrNameLst>
                                          <p:attrName>ppt_w</p:attrName>
                                        </p:attrNameLst>
                                      </p:cBhvr>
                                      <p:tavLst>
                                        <p:tav tm="0">
                                          <p:val>
                                            <p:fltVal val="0"/>
                                          </p:val>
                                        </p:tav>
                                        <p:tav tm="100000">
                                          <p:val>
                                            <p:strVal val="#ppt_w"/>
                                          </p:val>
                                        </p:tav>
                                      </p:tavLst>
                                    </p:anim>
                                    <p:anim calcmode="lin" valueType="num">
                                      <p:cBhvr>
                                        <p:cTn id="45" dur="500" fill="hold"/>
                                        <p:tgtEl>
                                          <p:spTgt spid="43"/>
                                        </p:tgtEl>
                                        <p:attrNameLst>
                                          <p:attrName>ppt_h</p:attrName>
                                        </p:attrNameLst>
                                      </p:cBhvr>
                                      <p:tavLst>
                                        <p:tav tm="0">
                                          <p:val>
                                            <p:fltVal val="0"/>
                                          </p:val>
                                        </p:tav>
                                        <p:tav tm="100000">
                                          <p:val>
                                            <p:strVal val="#ppt_h"/>
                                          </p:val>
                                        </p:tav>
                                      </p:tavLst>
                                    </p:anim>
                                    <p:animEffect transition="in" filter="fade">
                                      <p:cBhvr>
                                        <p:cTn id="46" dur="500"/>
                                        <p:tgtEl>
                                          <p:spTgt spid="43"/>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3000"/>
                            </p:stCondLst>
                            <p:childTnLst>
                              <p:par>
                                <p:cTn id="53" presetID="53"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par>
                                <p:cTn id="58" presetID="53"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53"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3" grpId="0" animBg="1"/>
      <p:bldP spid="34" grpId="0" animBg="1"/>
      <p:bldP spid="39" grpId="0" animBg="1"/>
      <p:bldP spid="43" grpId="0" animBg="1"/>
      <p:bldP spid="44" grpId="0" animBg="1"/>
      <p:bldP spid="46" grpId="0" animBg="1"/>
      <p:bldP spid="47" grpId="0" animBg="1"/>
      <p:bldP spid="5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1989444" y="2389355"/>
            <a:ext cx="5181600" cy="2209801"/>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1163395"/>
          </a:xfrm>
        </p:spPr>
        <p:txBody>
          <a:bodyPr/>
          <a:lstStyle/>
          <a:p>
            <a:r>
              <a:rPr lang="en-US" dirty="0" smtClean="0"/>
              <a:t>Live Migration</a:t>
            </a:r>
            <a:br>
              <a:rPr lang="en-US" dirty="0" smtClean="0"/>
            </a:br>
            <a:r>
              <a:rPr lang="en-US" sz="3600" dirty="0" smtClean="0">
                <a:solidFill>
                  <a:schemeClr val="accent1"/>
                </a:solidFill>
              </a:rPr>
              <a:t>Memory Copy:  Incremental Copy</a:t>
            </a:r>
            <a:endParaRPr lang="en-US" dirty="0">
              <a:solidFill>
                <a:schemeClr val="accent1"/>
              </a:solidFill>
            </a:endParaRPr>
          </a:p>
        </p:txBody>
      </p:sp>
      <p:sp>
        <p:nvSpPr>
          <p:cNvPr id="35" name="Content Placeholder 31"/>
          <p:cNvSpPr>
            <a:spLocks noGrp="1"/>
          </p:cNvSpPr>
          <p:nvPr>
            <p:ph idx="4294967295"/>
          </p:nvPr>
        </p:nvSpPr>
        <p:spPr>
          <a:xfrm>
            <a:off x="160644" y="4680344"/>
            <a:ext cx="3429000" cy="1483483"/>
          </a:xfrm>
        </p:spPr>
        <p:txBody>
          <a:bodyPr/>
          <a:lstStyle/>
          <a:p>
            <a:pPr>
              <a:spcBef>
                <a:spcPts val="600"/>
              </a:spcBef>
            </a:pPr>
            <a:r>
              <a:rPr lang="en-US" sz="1600" dirty="0"/>
              <a:t>Transfer the content of the VM’s memory to the destination </a:t>
            </a:r>
            <a:r>
              <a:rPr lang="en-US" sz="1600" dirty="0" smtClean="0"/>
              <a:t>host</a:t>
            </a:r>
          </a:p>
          <a:p>
            <a:pPr>
              <a:spcBef>
                <a:spcPts val="600"/>
              </a:spcBef>
            </a:pPr>
            <a:r>
              <a:rPr lang="en-US" sz="1600" dirty="0" smtClean="0"/>
              <a:t>Track </a:t>
            </a:r>
            <a:r>
              <a:rPr lang="en-US" sz="1600" dirty="0"/>
              <a:t>pages modified by the VM, retransfer these pages </a:t>
            </a:r>
          </a:p>
          <a:p>
            <a:pPr>
              <a:spcBef>
                <a:spcPts val="600"/>
              </a:spcBef>
            </a:pPr>
            <a:r>
              <a:rPr lang="en-US" sz="1600" dirty="0" smtClean="0"/>
              <a:t>Final </a:t>
            </a:r>
            <a:r>
              <a:rPr lang="en-US" sz="1600" dirty="0"/>
              <a:t>transfer </a:t>
            </a:r>
            <a:r>
              <a:rPr lang="en-US" sz="1600" dirty="0" smtClean="0"/>
              <a:t>pass</a:t>
            </a:r>
            <a:endParaRPr lang="en-US" sz="1600" dirty="0"/>
          </a:p>
        </p:txBody>
      </p:sp>
      <p:sp>
        <p:nvSpPr>
          <p:cNvPr id="801797" name="Line 5"/>
          <p:cNvSpPr>
            <a:spLocks noChangeShapeType="1"/>
          </p:cNvSpPr>
          <p:nvPr/>
        </p:nvSpPr>
        <p:spPr bwMode="auto">
          <a:xfrm>
            <a:off x="3391965" y="3728489"/>
            <a:ext cx="812596" cy="868895"/>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08844" y="3946603"/>
            <a:ext cx="1032706" cy="728753"/>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572715" y="4990449"/>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2" name="Left-Right Arrow 41"/>
          <p:cNvSpPr/>
          <p:nvPr/>
        </p:nvSpPr>
        <p:spPr bwMode="auto">
          <a:xfrm>
            <a:off x="3861748" y="3520198"/>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37" name="Rectangle 24598" descr="Server"/>
          <p:cNvPicPr>
            <a:picLocks noChangeAspect="1" noChangeArrowheads="1"/>
          </p:cNvPicPr>
          <p:nvPr/>
        </p:nvPicPr>
        <p:blipFill>
          <a:blip r:embed="rId4" cstate="print"/>
          <a:srcRect/>
          <a:stretch>
            <a:fillRect/>
          </a:stretch>
        </p:blipFill>
        <p:spPr bwMode="auto">
          <a:xfrm>
            <a:off x="2661661" y="2558136"/>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1" name="Rectangle 24598" descr="Server"/>
          <p:cNvPicPr>
            <a:picLocks noChangeAspect="1" noChangeArrowheads="1"/>
          </p:cNvPicPr>
          <p:nvPr/>
        </p:nvPicPr>
        <p:blipFill>
          <a:blip r:embed="rId4" cstate="print"/>
          <a:srcRect/>
          <a:stretch>
            <a:fillRect/>
          </a:stretch>
        </p:blipFill>
        <p:spPr bwMode="auto">
          <a:xfrm>
            <a:off x="5436760" y="2590033"/>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3" descr="C:\Users\shonsh\Desktop\images\VM.png"/>
          <p:cNvPicPr>
            <a:picLocks noChangeAspect="1" noChangeArrowheads="1"/>
          </p:cNvPicPr>
          <p:nvPr/>
        </p:nvPicPr>
        <p:blipFill>
          <a:blip r:embed="rId5"/>
          <a:srcRect/>
          <a:stretch>
            <a:fillRect/>
          </a:stretch>
        </p:blipFill>
        <p:spPr bwMode="auto">
          <a:xfrm>
            <a:off x="3208643" y="2809679"/>
            <a:ext cx="611423" cy="990600"/>
          </a:xfrm>
          <a:prstGeom prst="rect">
            <a:avLst/>
          </a:prstGeom>
          <a:noFill/>
        </p:spPr>
      </p:pic>
      <p:pic>
        <p:nvPicPr>
          <p:cNvPr id="25" name="Picture 3" descr="C:\Users\shonsh\Desktop\images\VM.png"/>
          <p:cNvPicPr>
            <a:picLocks noChangeAspect="1" noChangeArrowheads="1"/>
          </p:cNvPicPr>
          <p:nvPr/>
        </p:nvPicPr>
        <p:blipFill>
          <a:blip r:embed="rId5">
            <a:duotone>
              <a:prstClr val="black"/>
              <a:srgbClr xmlns:mc="http://schemas.openxmlformats.org/markup-compatibility/2006" xmlns:a14="http://schemas.microsoft.com/office/drawing/2007/7/7/main" val="D9C3A5" mc:Ignorable="">
                <a:tint val="50000"/>
                <a:satMod val="180000"/>
              </a:srgbClr>
            </a:duotone>
          </a:blip>
          <a:srcRect/>
          <a:stretch>
            <a:fillRect/>
          </a:stretch>
        </p:blipFill>
        <p:spPr bwMode="auto">
          <a:xfrm>
            <a:off x="5951844" y="2846556"/>
            <a:ext cx="611423" cy="990600"/>
          </a:xfrm>
          <a:prstGeom prst="rect">
            <a:avLst/>
          </a:prstGeom>
          <a:noFill/>
        </p:spPr>
      </p:pic>
      <p:sp>
        <p:nvSpPr>
          <p:cNvPr id="28" name="Rectangle 27"/>
          <p:cNvSpPr/>
          <p:nvPr/>
        </p:nvSpPr>
        <p:spPr bwMode="auto">
          <a:xfrm>
            <a:off x="3513444" y="3075156"/>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29" name="Rectangle 28"/>
          <p:cNvSpPr/>
          <p:nvPr/>
        </p:nvSpPr>
        <p:spPr bwMode="auto">
          <a:xfrm>
            <a:off x="3665844" y="3456156"/>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34" name="Rectangle 33"/>
          <p:cNvSpPr/>
          <p:nvPr/>
        </p:nvSpPr>
        <p:spPr bwMode="auto">
          <a:xfrm>
            <a:off x="3589644" y="3227556"/>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3" name="Rectangle 42"/>
          <p:cNvSpPr/>
          <p:nvPr/>
        </p:nvSpPr>
        <p:spPr bwMode="auto">
          <a:xfrm>
            <a:off x="3513444" y="3456156"/>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4" name="Rectangle 43"/>
          <p:cNvSpPr/>
          <p:nvPr/>
        </p:nvSpPr>
        <p:spPr bwMode="auto">
          <a:xfrm>
            <a:off x="3742044" y="2998956"/>
            <a:ext cx="45719" cy="45719"/>
          </a:xfrm>
          <a:prstGeom prst="rect">
            <a:avLst/>
          </a:prstGeom>
          <a:solidFill>
            <a:srgbClr xmlns:mc="http://schemas.openxmlformats.org/markup-compatibility/2006" xmlns:a14="http://schemas.microsoft.com/office/drawing/2007/7/7/main" val="FF0066" mc:Ignorable=""/>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47" name="Line Callout 1 (Border and Accent Bar) 46"/>
          <p:cNvSpPr/>
          <p:nvPr/>
        </p:nvSpPr>
        <p:spPr bwMode="auto">
          <a:xfrm>
            <a:off x="412689" y="2617956"/>
            <a:ext cx="1399573" cy="457200"/>
          </a:xfrm>
          <a:prstGeom prst="accentBorderCallout1">
            <a:avLst>
              <a:gd name="adj1" fmla="val 47305"/>
              <a:gd name="adj2" fmla="val 103201"/>
              <a:gd name="adj3" fmla="val 137992"/>
              <a:gd name="adj4" fmla="val 21480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Smaller set of changes</a:t>
            </a:r>
          </a:p>
        </p:txBody>
      </p:sp>
      <p:sp>
        <p:nvSpPr>
          <p:cNvPr id="52" name="Line Callout 1 (Border and Accent Bar) 51"/>
          <p:cNvSpPr/>
          <p:nvPr/>
        </p:nvSpPr>
        <p:spPr bwMode="auto">
          <a:xfrm>
            <a:off x="5570844" y="1932156"/>
            <a:ext cx="1752600" cy="304800"/>
          </a:xfrm>
          <a:prstGeom prst="accentBorderCallout1">
            <a:avLst>
              <a:gd name="adj1" fmla="val 68662"/>
              <a:gd name="adj2" fmla="val -2751"/>
              <a:gd name="adj3" fmla="val 369573"/>
              <a:gd name="adj4" fmla="val -4459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Recopy of changes</a:t>
            </a:r>
          </a:p>
        </p:txBody>
      </p:sp>
      <p:sp>
        <p:nvSpPr>
          <p:cNvPr id="39" name="Notched Right Arrow 38"/>
          <p:cNvSpPr/>
          <p:nvPr/>
        </p:nvSpPr>
        <p:spPr bwMode="auto">
          <a:xfrm>
            <a:off x="3665844" y="3075156"/>
            <a:ext cx="1676400"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xmlns:mc="http://schemas.openxmlformats.org/markup-compatibility/2006" xmlns:a14="http://schemas.microsoft.com/office/drawing/2007/7/7/main" val="000000" mc:Ignorable="">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grpSp>
        <p:nvGrpSpPr>
          <p:cNvPr id="3" name="Group 57"/>
          <p:cNvGrpSpPr/>
          <p:nvPr/>
        </p:nvGrpSpPr>
        <p:grpSpPr>
          <a:xfrm>
            <a:off x="3818245" y="4407433"/>
            <a:ext cx="1524000" cy="877523"/>
            <a:chOff x="6296149" y="4859530"/>
            <a:chExt cx="1612817" cy="910638"/>
          </a:xfrm>
        </p:grpSpPr>
        <p:pic>
          <p:nvPicPr>
            <p:cNvPr id="45" name="Picture 10" descr="C:\Documents and Settings\Pennie\My Documents\ACERDATA (D)\Pennie's documents\MS Image\Shapes and Graphics\Internet Cloud\cloud 1.png"/>
            <p:cNvPicPr>
              <a:picLocks noChangeAspect="1" noChangeArrowheads="1"/>
            </p:cNvPicPr>
            <p:nvPr/>
          </p:nvPicPr>
          <p:blipFill>
            <a:blip r:embed="rId6"/>
            <a:srcRect/>
            <a:stretch>
              <a:fillRect/>
            </a:stretch>
          </p:blipFill>
          <p:spPr bwMode="auto">
            <a:xfrm>
              <a:off x="6296149" y="4859530"/>
              <a:ext cx="1612817" cy="910638"/>
            </a:xfrm>
            <a:prstGeom prst="rect">
              <a:avLst/>
            </a:prstGeom>
            <a:noFill/>
          </p:spPr>
        </p:pic>
        <p:sp>
          <p:nvSpPr>
            <p:cNvPr id="46" name="TextBox 45"/>
            <p:cNvSpPr txBox="1"/>
            <p:nvPr/>
          </p:nvSpPr>
          <p:spPr>
            <a:xfrm>
              <a:off x="6817094" y="5058889"/>
              <a:ext cx="612750" cy="383269"/>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33" name="Picture 18" descr="Database blue"/>
          <p:cNvPicPr>
            <a:picLocks noChangeAspect="1" noChangeArrowheads="1"/>
          </p:cNvPicPr>
          <p:nvPr/>
        </p:nvPicPr>
        <p:blipFill>
          <a:blip r:embed="rId7" cstate="print"/>
          <a:srcRect/>
          <a:stretch>
            <a:fillRect/>
          </a:stretch>
        </p:blipFill>
        <p:spPr bwMode="auto">
          <a:xfrm>
            <a:off x="4219605" y="5210589"/>
            <a:ext cx="712309" cy="912567"/>
          </a:xfrm>
          <a:prstGeom prst="rect">
            <a:avLst/>
          </a:prstGeom>
          <a:noFill/>
        </p:spPr>
      </p:pic>
      <p:grpSp>
        <p:nvGrpSpPr>
          <p:cNvPr id="36" name="Group 50"/>
          <p:cNvGrpSpPr/>
          <p:nvPr/>
        </p:nvGrpSpPr>
        <p:grpSpPr>
          <a:xfrm>
            <a:off x="4406345" y="5553309"/>
            <a:ext cx="397866" cy="501792"/>
            <a:chOff x="1145861" y="6690311"/>
            <a:chExt cx="517305" cy="652429"/>
          </a:xfrm>
        </p:grpSpPr>
        <p:sp>
          <p:nvSpPr>
            <p:cNvPr id="53" name="Rounded Rectangle 52"/>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54" name="Picture 4" descr="C:\Users\agoodman\Documents\Carmine\V1\Product Icons - PNG\Carmine117_VirtualMachine_32.png"/>
            <p:cNvPicPr>
              <a:picLocks noChangeAspect="1" noChangeArrowheads="1"/>
            </p:cNvPicPr>
            <p:nvPr/>
          </p:nvPicPr>
          <p:blipFill>
            <a:blip r:embed="rId8"/>
            <a:stretch>
              <a:fillRect/>
            </a:stretch>
          </p:blipFill>
          <p:spPr bwMode="auto">
            <a:xfrm>
              <a:off x="1261164" y="6690311"/>
              <a:ext cx="304800" cy="304800"/>
            </a:xfrm>
            <a:prstGeom prst="rect">
              <a:avLst/>
            </a:prstGeom>
            <a:ln>
              <a:headEnd type="none" w="med" len="med"/>
              <a:tailEnd type="none" w="med" len="med"/>
            </a:ln>
          </p:spPr>
        </p:pic>
        <p:sp>
          <p:nvSpPr>
            <p:cNvPr id="55" name="TextBox 54"/>
            <p:cNvSpPr txBox="1"/>
            <p:nvPr/>
          </p:nvSpPr>
          <p:spPr>
            <a:xfrm>
              <a:off x="1145861" y="7042612"/>
              <a:ext cx="517305" cy="30012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56" name="Down Arrow 55"/>
          <p:cNvSpPr/>
          <p:nvPr/>
        </p:nvSpPr>
        <p:spPr bwMode="auto">
          <a:xfrm>
            <a:off x="3423567" y="2119949"/>
            <a:ext cx="166077" cy="703161"/>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pic>
        <p:nvPicPr>
          <p:cNvPr id="57" name="Picture 13" descr="\\eventsql\dvd\Online_ART\DVD_ART34\Artwork_Imagery\Icons - Illustrations\_WINDOWS VISTA ICONS\Laptop notebook mobility pc.png"/>
          <p:cNvPicPr>
            <a:picLocks noChangeAspect="1" noChangeArrowheads="1"/>
          </p:cNvPicPr>
          <p:nvPr/>
        </p:nvPicPr>
        <p:blipFill>
          <a:blip r:embed="rId9"/>
          <a:srcRect/>
          <a:stretch>
            <a:fillRect/>
          </a:stretch>
        </p:blipFill>
        <p:spPr bwMode="auto">
          <a:xfrm>
            <a:off x="2980044" y="1252191"/>
            <a:ext cx="990600" cy="990600"/>
          </a:xfrm>
          <a:prstGeom prst="rect">
            <a:avLst/>
          </a:prstGeom>
          <a:noFill/>
          <a:scene3d>
            <a:camera prst="perspectiveLeft"/>
            <a:lightRig rig="threePt" dir="t"/>
          </a:scene3d>
        </p:spPr>
      </p:pic>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500"/>
                            </p:stCondLst>
                            <p:childTnLst>
                              <p:par>
                                <p:cTn id="16" presetID="53" presetClass="entr" presetSubtype="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childTnLst>
                          </p:cTn>
                        </p:par>
                        <p:par>
                          <p:cTn id="26" fill="hold">
                            <p:stCondLst>
                              <p:cond delay="1000"/>
                            </p:stCondLst>
                            <p:childTnLst>
                              <p:par>
                                <p:cTn id="27" presetID="53"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1000"/>
                                        <p:tgtEl>
                                          <p:spTgt spid="3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4" grpId="0" animBg="1"/>
      <p:bldP spid="43" grpId="0" animBg="1"/>
      <p:bldP spid="44" grpId="0" animBg="1"/>
      <p:bldP spid="47" grpId="0" animBg="1"/>
      <p:bldP spid="52" grpId="0" animBg="1"/>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2286000" y="2209799"/>
            <a:ext cx="5181600" cy="2209801"/>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1163395"/>
          </a:xfrm>
        </p:spPr>
        <p:txBody>
          <a:bodyPr/>
          <a:lstStyle/>
          <a:p>
            <a:r>
              <a:rPr lang="en-US" dirty="0" smtClean="0"/>
              <a:t>Live Migration</a:t>
            </a:r>
            <a:br>
              <a:rPr lang="en-US" dirty="0" smtClean="0"/>
            </a:br>
            <a:r>
              <a:rPr lang="en-US" sz="3600" dirty="0" smtClean="0">
                <a:solidFill>
                  <a:schemeClr val="accent1"/>
                </a:solidFill>
              </a:rPr>
              <a:t>Final Transition</a:t>
            </a:r>
            <a:endParaRPr lang="en-US" dirty="0">
              <a:solidFill>
                <a:schemeClr val="accent1"/>
              </a:solidFill>
            </a:endParaRPr>
          </a:p>
        </p:txBody>
      </p:sp>
      <p:sp>
        <p:nvSpPr>
          <p:cNvPr id="33" name="Content Placeholder 31"/>
          <p:cNvSpPr>
            <a:spLocks noGrp="1"/>
          </p:cNvSpPr>
          <p:nvPr>
            <p:ph idx="4294967295"/>
          </p:nvPr>
        </p:nvSpPr>
        <p:spPr>
          <a:xfrm>
            <a:off x="166215" y="4208734"/>
            <a:ext cx="3429000" cy="2111347"/>
          </a:xfrm>
        </p:spPr>
        <p:txBody>
          <a:bodyPr/>
          <a:lstStyle/>
          <a:p>
            <a:pPr marL="288925" indent="-288925"/>
            <a:r>
              <a:rPr lang="en-US" sz="1400" dirty="0" smtClean="0"/>
              <a:t>Window is very small </a:t>
            </a:r>
            <a:br>
              <a:rPr lang="en-US" sz="1400" dirty="0" smtClean="0"/>
            </a:br>
            <a:r>
              <a:rPr lang="en-US" sz="1400" dirty="0" smtClean="0"/>
              <a:t>and within TCP </a:t>
            </a:r>
            <a:br>
              <a:rPr lang="en-US" sz="1400" dirty="0" smtClean="0"/>
            </a:br>
            <a:r>
              <a:rPr lang="en-US" sz="1400" dirty="0" smtClean="0"/>
              <a:t>connection timeout</a:t>
            </a:r>
          </a:p>
          <a:p>
            <a:pPr marL="288925" indent="-288925"/>
            <a:r>
              <a:rPr lang="en-US" sz="1400" dirty="0" smtClean="0"/>
              <a:t>Save </a:t>
            </a:r>
            <a:r>
              <a:rPr lang="en-US" sz="1400" dirty="0"/>
              <a:t>register and device state of VM on source </a:t>
            </a:r>
            <a:r>
              <a:rPr lang="en-US" sz="1400" dirty="0" smtClean="0"/>
              <a:t>host</a:t>
            </a:r>
          </a:p>
          <a:p>
            <a:pPr marL="288925" indent="-288925"/>
            <a:r>
              <a:rPr lang="en-US" sz="1400" dirty="0" smtClean="0"/>
              <a:t>Transfer </a:t>
            </a:r>
            <a:r>
              <a:rPr lang="en-US" sz="1400" dirty="0"/>
              <a:t>saved state and storage ownership to destination </a:t>
            </a:r>
            <a:r>
              <a:rPr lang="en-US" sz="1400" dirty="0" smtClean="0"/>
              <a:t>host</a:t>
            </a:r>
          </a:p>
          <a:p>
            <a:pPr marL="288925" indent="-288925"/>
            <a:r>
              <a:rPr lang="en-US" sz="1400" dirty="0" smtClean="0"/>
              <a:t>Restore </a:t>
            </a:r>
            <a:r>
              <a:rPr lang="en-US" sz="1400" dirty="0"/>
              <a:t>VM from saved state on destination </a:t>
            </a:r>
            <a:r>
              <a:rPr lang="en-US" sz="1400" dirty="0" smtClean="0"/>
              <a:t>host</a:t>
            </a:r>
          </a:p>
          <a:p>
            <a:pPr marL="0" indent="0">
              <a:buNone/>
            </a:pPr>
            <a:endParaRPr lang="en-US" sz="1400" dirty="0" smtClean="0"/>
          </a:p>
        </p:txBody>
      </p:sp>
      <p:sp>
        <p:nvSpPr>
          <p:cNvPr id="801797" name="Line 5"/>
          <p:cNvSpPr>
            <a:spLocks noChangeShapeType="1"/>
          </p:cNvSpPr>
          <p:nvPr/>
        </p:nvSpPr>
        <p:spPr bwMode="auto">
          <a:xfrm>
            <a:off x="3688521" y="3548933"/>
            <a:ext cx="798420" cy="840541"/>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5167422" y="3767047"/>
            <a:ext cx="970683" cy="686223"/>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869271" y="4817981"/>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2" name="Left-Right Arrow 41"/>
          <p:cNvSpPr/>
          <p:nvPr/>
        </p:nvSpPr>
        <p:spPr bwMode="auto">
          <a:xfrm>
            <a:off x="4158304" y="3340642"/>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37" name="Rectangle 24598" descr="Server"/>
          <p:cNvPicPr>
            <a:picLocks noChangeAspect="1" noChangeArrowheads="1"/>
          </p:cNvPicPr>
          <p:nvPr/>
        </p:nvPicPr>
        <p:blipFill>
          <a:blip r:embed="rId4" cstate="print"/>
          <a:srcRect/>
          <a:stretch>
            <a:fillRect/>
          </a:stretch>
        </p:blipFill>
        <p:spPr bwMode="auto">
          <a:xfrm>
            <a:off x="2958217" y="2378580"/>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1" name="Rectangle 24598" descr="Server"/>
          <p:cNvPicPr>
            <a:picLocks noChangeAspect="1" noChangeArrowheads="1"/>
          </p:cNvPicPr>
          <p:nvPr/>
        </p:nvPicPr>
        <p:blipFill>
          <a:blip r:embed="rId4" cstate="print"/>
          <a:srcRect/>
          <a:stretch>
            <a:fillRect/>
          </a:stretch>
        </p:blipFill>
        <p:spPr bwMode="auto">
          <a:xfrm>
            <a:off x="5733316" y="2410477"/>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5" name="Picture 3" descr="C:\Users\shonsh\Desktop\images\VM.png"/>
          <p:cNvPicPr>
            <a:picLocks noChangeAspect="1" noChangeArrowheads="1"/>
          </p:cNvPicPr>
          <p:nvPr/>
        </p:nvPicPr>
        <p:blipFill>
          <a:blip r:embed="rId5">
            <a:duotone>
              <a:prstClr val="black"/>
              <a:srgbClr xmlns:mc="http://schemas.openxmlformats.org/markup-compatibility/2006" xmlns:a14="http://schemas.microsoft.com/office/drawing/2007/7/7/main" val="D9C3A5" mc:Ignorable="">
                <a:tint val="50000"/>
                <a:satMod val="180000"/>
              </a:srgbClr>
            </a:duotone>
          </a:blip>
          <a:srcRect/>
          <a:stretch>
            <a:fillRect/>
          </a:stretch>
        </p:blipFill>
        <p:spPr bwMode="auto">
          <a:xfrm>
            <a:off x="6248400" y="2667000"/>
            <a:ext cx="611423" cy="990600"/>
          </a:xfrm>
          <a:prstGeom prst="rect">
            <a:avLst/>
          </a:prstGeom>
          <a:noFill/>
        </p:spPr>
      </p:pic>
      <p:sp>
        <p:nvSpPr>
          <p:cNvPr id="52" name="Line Callout 1 (Border and Accent Bar) 51"/>
          <p:cNvSpPr/>
          <p:nvPr/>
        </p:nvSpPr>
        <p:spPr bwMode="auto">
          <a:xfrm>
            <a:off x="5867400" y="1676400"/>
            <a:ext cx="1752600" cy="457200"/>
          </a:xfrm>
          <a:prstGeom prst="accentBorderCallout1">
            <a:avLst>
              <a:gd name="adj1" fmla="val 75742"/>
              <a:gd name="adj2" fmla="val -3213"/>
              <a:gd name="adj3" fmla="val 251453"/>
              <a:gd name="adj4" fmla="val -4445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Partition State copied</a:t>
            </a:r>
          </a:p>
        </p:txBody>
      </p:sp>
      <p:pic>
        <p:nvPicPr>
          <p:cNvPr id="32" name="Picture 3" descr="C:\Users\shonsh\Desktop\images\VM.png"/>
          <p:cNvPicPr>
            <a:picLocks noChangeAspect="1" noChangeArrowheads="1"/>
          </p:cNvPicPr>
          <p:nvPr/>
        </p:nvPicPr>
        <p:blipFill>
          <a:blip r:embed="rId5">
            <a:duotone>
              <a:prstClr val="black"/>
              <a:srgbClr xmlns:mc="http://schemas.openxmlformats.org/markup-compatibility/2006" xmlns:a14="http://schemas.microsoft.com/office/drawing/2007/7/7/main" val="D9C3A5" mc:Ignorable="">
                <a:tint val="50000"/>
                <a:satMod val="180000"/>
              </a:srgbClr>
            </a:duotone>
          </a:blip>
          <a:srcRect/>
          <a:stretch>
            <a:fillRect/>
          </a:stretch>
        </p:blipFill>
        <p:spPr bwMode="auto">
          <a:xfrm>
            <a:off x="3505200" y="2667000"/>
            <a:ext cx="611423" cy="990600"/>
          </a:xfrm>
          <a:prstGeom prst="rect">
            <a:avLst/>
          </a:prstGeom>
          <a:noFill/>
        </p:spPr>
      </p:pic>
      <p:sp>
        <p:nvSpPr>
          <p:cNvPr id="27" name="Down Arrow 26"/>
          <p:cNvSpPr/>
          <p:nvPr/>
        </p:nvSpPr>
        <p:spPr bwMode="auto">
          <a:xfrm>
            <a:off x="3733800" y="1932355"/>
            <a:ext cx="158262" cy="704968"/>
          </a:xfrm>
          <a:prstGeom prst="downArrow">
            <a:avLst/>
          </a:prstGeom>
          <a:ln>
            <a:headEnd type="none" w="med" len="med"/>
            <a:tailEnd type="none" w="med" len="med"/>
          </a:ln>
          <a:effectLst>
            <a:glow rad="228600">
              <a:schemeClr val="accent5">
                <a:satMod val="175000"/>
                <a:alpha val="40000"/>
              </a:schemeClr>
            </a:glow>
            <a:outerShdw blurRad="63500" dist="38100" dir="5400000" rotWithShape="0">
              <a:srgbClr xmlns:mc="http://schemas.openxmlformats.org/markup-compatibility/2006" xmlns:a14="http://schemas.microsoft.com/office/drawing/2007/7/7/main" val="000000" mc:Ignorable="">
                <a:alpha val="45000"/>
              </a:srgbClr>
            </a:outerShdw>
          </a:effectLst>
        </p:spPr>
        <p:style>
          <a:lnRef idx="0">
            <a:schemeClr val="dk1"/>
          </a:lnRef>
          <a:fillRef idx="3">
            <a:schemeClr val="dk1"/>
          </a:fillRef>
          <a:effectRef idx="3">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
        <p:nvSpPr>
          <p:cNvPr id="28" name="Notched Right Arrow 27"/>
          <p:cNvSpPr/>
          <p:nvPr/>
        </p:nvSpPr>
        <p:spPr bwMode="auto">
          <a:xfrm>
            <a:off x="3962400" y="2895600"/>
            <a:ext cx="1676400"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xmlns:mc="http://schemas.openxmlformats.org/markup-compatibility/2006" xmlns:a14="http://schemas.microsoft.com/office/drawing/2007/7/7/main" val="000000" mc:Ignorable="">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grpSp>
        <p:nvGrpSpPr>
          <p:cNvPr id="3" name="Group 57"/>
          <p:cNvGrpSpPr/>
          <p:nvPr/>
        </p:nvGrpSpPr>
        <p:grpSpPr>
          <a:xfrm>
            <a:off x="4114801" y="4227877"/>
            <a:ext cx="1524000" cy="877523"/>
            <a:chOff x="6296149" y="4859530"/>
            <a:chExt cx="1612817" cy="910638"/>
          </a:xfrm>
        </p:grpSpPr>
        <p:pic>
          <p:nvPicPr>
            <p:cNvPr id="30" name="Picture 10" descr="C:\Documents and Settings\Pennie\My Documents\ACERDATA (D)\Pennie's documents\MS Image\Shapes and Graphics\Internet Cloud\cloud 1.png"/>
            <p:cNvPicPr>
              <a:picLocks noChangeAspect="1" noChangeArrowheads="1"/>
            </p:cNvPicPr>
            <p:nvPr/>
          </p:nvPicPr>
          <p:blipFill>
            <a:blip r:embed="rId6"/>
            <a:srcRect/>
            <a:stretch>
              <a:fillRect/>
            </a:stretch>
          </p:blipFill>
          <p:spPr bwMode="auto">
            <a:xfrm>
              <a:off x="6296149" y="4859530"/>
              <a:ext cx="1612817" cy="910638"/>
            </a:xfrm>
            <a:prstGeom prst="rect">
              <a:avLst/>
            </a:prstGeom>
            <a:noFill/>
          </p:spPr>
        </p:pic>
        <p:sp>
          <p:nvSpPr>
            <p:cNvPr id="31" name="TextBox 30"/>
            <p:cNvSpPr txBox="1"/>
            <p:nvPr/>
          </p:nvSpPr>
          <p:spPr>
            <a:xfrm>
              <a:off x="6817094" y="5058889"/>
              <a:ext cx="612750" cy="383269"/>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34" name="Picture 13" descr="\\eventsql\dvd\Online_ART\DVD_ART34\Artwork_Imagery\Icons - Illustrations\_WINDOWS VISTA ICONS\Laptop notebook mobility pc.png"/>
          <p:cNvPicPr>
            <a:picLocks noChangeAspect="1" noChangeArrowheads="1"/>
          </p:cNvPicPr>
          <p:nvPr/>
        </p:nvPicPr>
        <p:blipFill>
          <a:blip r:embed="rId7"/>
          <a:srcRect/>
          <a:stretch>
            <a:fillRect/>
          </a:stretch>
        </p:blipFill>
        <p:spPr bwMode="auto">
          <a:xfrm>
            <a:off x="3276600" y="1072635"/>
            <a:ext cx="990600" cy="990600"/>
          </a:xfrm>
          <a:prstGeom prst="rect">
            <a:avLst/>
          </a:prstGeom>
          <a:noFill/>
          <a:scene3d>
            <a:camera prst="perspectiveLeft"/>
            <a:lightRig rig="threePt" dir="t"/>
          </a:scene3d>
        </p:spPr>
      </p:pic>
      <p:pic>
        <p:nvPicPr>
          <p:cNvPr id="35" name="Picture 18" descr="Database blue"/>
          <p:cNvPicPr>
            <a:picLocks noChangeAspect="1" noChangeArrowheads="1"/>
          </p:cNvPicPr>
          <p:nvPr/>
        </p:nvPicPr>
        <p:blipFill>
          <a:blip r:embed="rId8" cstate="print"/>
          <a:srcRect/>
          <a:stretch>
            <a:fillRect/>
          </a:stretch>
        </p:blipFill>
        <p:spPr bwMode="auto">
          <a:xfrm>
            <a:off x="4516161" y="5031033"/>
            <a:ext cx="712309" cy="912567"/>
          </a:xfrm>
          <a:prstGeom prst="rect">
            <a:avLst/>
          </a:prstGeom>
          <a:noFill/>
        </p:spPr>
      </p:pic>
      <p:grpSp>
        <p:nvGrpSpPr>
          <p:cNvPr id="36" name="Group 50"/>
          <p:cNvGrpSpPr/>
          <p:nvPr/>
        </p:nvGrpSpPr>
        <p:grpSpPr>
          <a:xfrm>
            <a:off x="4702901" y="5373753"/>
            <a:ext cx="397866" cy="501792"/>
            <a:chOff x="1145861" y="6690311"/>
            <a:chExt cx="517305" cy="652429"/>
          </a:xfrm>
        </p:grpSpPr>
        <p:sp>
          <p:nvSpPr>
            <p:cNvPr id="39" name="Rounded Rectangle 38"/>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43" name="Picture 4" descr="C:\Users\agoodman\Documents\Carmine\V1\Product Icons - PNG\Carmine117_VirtualMachine_32.png"/>
            <p:cNvPicPr>
              <a:picLocks noChangeAspect="1" noChangeArrowheads="1"/>
            </p:cNvPicPr>
            <p:nvPr/>
          </p:nvPicPr>
          <p:blipFill>
            <a:blip r:embed="rId9"/>
            <a:stretch>
              <a:fillRect/>
            </a:stretch>
          </p:blipFill>
          <p:spPr bwMode="auto">
            <a:xfrm>
              <a:off x="1261164" y="6690311"/>
              <a:ext cx="304800" cy="304800"/>
            </a:xfrm>
            <a:prstGeom prst="rect">
              <a:avLst/>
            </a:prstGeom>
            <a:ln>
              <a:headEnd type="none" w="med" len="med"/>
              <a:tailEnd type="none" w="med" len="med"/>
            </a:ln>
          </p:spPr>
        </p:pic>
        <p:sp>
          <p:nvSpPr>
            <p:cNvPr id="44" name="TextBox 43"/>
            <p:cNvSpPr txBox="1"/>
            <p:nvPr/>
          </p:nvSpPr>
          <p:spPr>
            <a:xfrm>
              <a:off x="1145861" y="7042612"/>
              <a:ext cx="517305" cy="30012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2006234" y="2357438"/>
            <a:ext cx="5181600" cy="2209801"/>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1163395"/>
          </a:xfrm>
        </p:spPr>
        <p:txBody>
          <a:bodyPr/>
          <a:lstStyle/>
          <a:p>
            <a:r>
              <a:rPr lang="en-US" dirty="0" smtClean="0"/>
              <a:t>Live Migration</a:t>
            </a:r>
            <a:br>
              <a:rPr lang="en-US" dirty="0" smtClean="0"/>
            </a:br>
            <a:r>
              <a:rPr lang="en-US" sz="3600" dirty="0" smtClean="0">
                <a:solidFill>
                  <a:schemeClr val="accent1"/>
                </a:solidFill>
              </a:rPr>
              <a:t>Post-Transition:  Clean-up</a:t>
            </a:r>
            <a:endParaRPr lang="en-US" dirty="0">
              <a:solidFill>
                <a:schemeClr val="accent1"/>
              </a:solidFill>
            </a:endParaRPr>
          </a:p>
        </p:txBody>
      </p:sp>
      <p:sp>
        <p:nvSpPr>
          <p:cNvPr id="32" name="Content Placeholder 31"/>
          <p:cNvSpPr>
            <a:spLocks noGrp="1"/>
          </p:cNvSpPr>
          <p:nvPr>
            <p:ph idx="4294967295"/>
          </p:nvPr>
        </p:nvSpPr>
        <p:spPr>
          <a:xfrm>
            <a:off x="406034" y="4581649"/>
            <a:ext cx="3429000" cy="1400175"/>
          </a:xfrm>
        </p:spPr>
        <p:txBody>
          <a:bodyPr/>
          <a:lstStyle/>
          <a:p>
            <a:pPr marL="288925" indent="-288925"/>
            <a:r>
              <a:rPr lang="en-US" sz="1800" dirty="0" smtClean="0"/>
              <a:t>ARP issued to have routing devices update their tables</a:t>
            </a:r>
          </a:p>
          <a:p>
            <a:pPr marL="288925" indent="-288925"/>
            <a:r>
              <a:rPr lang="en-US" sz="1800" dirty="0" smtClean="0"/>
              <a:t>Since session state is maintained, no reconnections necessary</a:t>
            </a:r>
          </a:p>
        </p:txBody>
      </p:sp>
      <p:sp>
        <p:nvSpPr>
          <p:cNvPr id="801797" name="Line 5"/>
          <p:cNvSpPr>
            <a:spLocks noChangeShapeType="1"/>
          </p:cNvSpPr>
          <p:nvPr/>
        </p:nvSpPr>
        <p:spPr bwMode="auto">
          <a:xfrm>
            <a:off x="3408755" y="3696572"/>
            <a:ext cx="798420" cy="840541"/>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80568" y="3914686"/>
            <a:ext cx="977771" cy="693311"/>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589505" y="4958532"/>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2" name="Left-Right Arrow 41"/>
          <p:cNvSpPr/>
          <p:nvPr/>
        </p:nvSpPr>
        <p:spPr bwMode="auto">
          <a:xfrm>
            <a:off x="3878538" y="3488281"/>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37" name="Rectangle 24598" descr="Server"/>
          <p:cNvPicPr>
            <a:picLocks noChangeAspect="1" noChangeArrowheads="1"/>
          </p:cNvPicPr>
          <p:nvPr/>
        </p:nvPicPr>
        <p:blipFill>
          <a:blip r:embed="rId4" cstate="print"/>
          <a:srcRect/>
          <a:stretch>
            <a:fillRect/>
          </a:stretch>
        </p:blipFill>
        <p:spPr bwMode="auto">
          <a:xfrm>
            <a:off x="2678451" y="2526219"/>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1" name="Rectangle 24598" descr="Server"/>
          <p:cNvPicPr>
            <a:picLocks noChangeAspect="1" noChangeArrowheads="1"/>
          </p:cNvPicPr>
          <p:nvPr/>
        </p:nvPicPr>
        <p:blipFill>
          <a:blip r:embed="rId4" cstate="print"/>
          <a:srcRect/>
          <a:stretch>
            <a:fillRect/>
          </a:stretch>
        </p:blipFill>
        <p:spPr bwMode="auto">
          <a:xfrm>
            <a:off x="5453550" y="2558116"/>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3" descr="C:\Users\shonsh\Desktop\images\VM.png"/>
          <p:cNvPicPr>
            <a:picLocks noChangeAspect="1" noChangeArrowheads="1"/>
          </p:cNvPicPr>
          <p:nvPr/>
        </p:nvPicPr>
        <p:blipFill>
          <a:blip r:embed="rId5"/>
          <a:srcRect/>
          <a:stretch>
            <a:fillRect/>
          </a:stretch>
        </p:blipFill>
        <p:spPr bwMode="auto">
          <a:xfrm>
            <a:off x="5968634" y="2814639"/>
            <a:ext cx="611423" cy="990600"/>
          </a:xfrm>
          <a:prstGeom prst="rect">
            <a:avLst/>
          </a:prstGeom>
          <a:noFill/>
        </p:spPr>
      </p:pic>
      <p:sp>
        <p:nvSpPr>
          <p:cNvPr id="51" name="Down Arrow 50"/>
          <p:cNvSpPr/>
          <p:nvPr/>
        </p:nvSpPr>
        <p:spPr bwMode="auto">
          <a:xfrm rot="17916105">
            <a:off x="4729083" y="1112842"/>
            <a:ext cx="212642" cy="2596297"/>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pic>
        <p:nvPicPr>
          <p:cNvPr id="25" name="Picture 3" descr="C:\Users\shonsh\Desktop\images\VM.png"/>
          <p:cNvPicPr>
            <a:picLocks noChangeAspect="1" noChangeArrowheads="1"/>
          </p:cNvPicPr>
          <p:nvPr/>
        </p:nvPicPr>
        <p:blipFill>
          <a:blip r:embed="rId5">
            <a:duotone>
              <a:prstClr val="black"/>
              <a:srgbClr xmlns:mc="http://schemas.openxmlformats.org/markup-compatibility/2006" xmlns:a14="http://schemas.microsoft.com/office/drawing/2007/7/7/main" val="D9C3A5" mc:Ignorable="">
                <a:tint val="50000"/>
                <a:satMod val="180000"/>
              </a:srgbClr>
            </a:duotone>
          </a:blip>
          <a:srcRect/>
          <a:stretch>
            <a:fillRect/>
          </a:stretch>
        </p:blipFill>
        <p:spPr bwMode="auto">
          <a:xfrm>
            <a:off x="3225434" y="2814639"/>
            <a:ext cx="611423" cy="990600"/>
          </a:xfrm>
          <a:prstGeom prst="rect">
            <a:avLst/>
          </a:prstGeom>
          <a:noFill/>
        </p:spPr>
      </p:pic>
      <p:sp>
        <p:nvSpPr>
          <p:cNvPr id="47" name="Line Callout 1 (Border and Accent Bar) 46"/>
          <p:cNvSpPr/>
          <p:nvPr/>
        </p:nvSpPr>
        <p:spPr bwMode="auto">
          <a:xfrm>
            <a:off x="558434" y="2738439"/>
            <a:ext cx="1856773" cy="685800"/>
          </a:xfrm>
          <a:prstGeom prst="accentBorderCallout1">
            <a:avLst>
              <a:gd name="adj1" fmla="val 47305"/>
              <a:gd name="adj2" fmla="val 103201"/>
              <a:gd name="adj3" fmla="val 85745"/>
              <a:gd name="adj4" fmla="val 14005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Old VM deleted once migration is verified successfully</a:t>
            </a:r>
          </a:p>
        </p:txBody>
      </p:sp>
      <p:sp>
        <p:nvSpPr>
          <p:cNvPr id="52" name="Line Callout 1 (Border and Accent Bar) 51"/>
          <p:cNvSpPr/>
          <p:nvPr/>
        </p:nvSpPr>
        <p:spPr bwMode="auto">
          <a:xfrm>
            <a:off x="5054234" y="1362077"/>
            <a:ext cx="1752600" cy="457200"/>
          </a:xfrm>
          <a:prstGeom prst="accentBorderCallout1">
            <a:avLst>
              <a:gd name="adj1" fmla="val 10255"/>
              <a:gd name="adj2" fmla="val -4136"/>
              <a:gd name="adj3" fmla="val 63843"/>
              <a:gd name="adj4" fmla="val -6108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Client directed to new host</a:t>
            </a:r>
          </a:p>
        </p:txBody>
      </p:sp>
      <p:pic>
        <p:nvPicPr>
          <p:cNvPr id="26"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2996834" y="1220301"/>
            <a:ext cx="990600" cy="990600"/>
          </a:xfrm>
          <a:prstGeom prst="rect">
            <a:avLst/>
          </a:prstGeom>
          <a:noFill/>
          <a:scene3d>
            <a:camera prst="perspectiveLeft"/>
            <a:lightRig rig="threePt" dir="t"/>
          </a:scene3d>
        </p:spPr>
      </p:pic>
      <p:grpSp>
        <p:nvGrpSpPr>
          <p:cNvPr id="3" name="Group 57"/>
          <p:cNvGrpSpPr/>
          <p:nvPr/>
        </p:nvGrpSpPr>
        <p:grpSpPr>
          <a:xfrm>
            <a:off x="3835035" y="4375516"/>
            <a:ext cx="1524000" cy="877523"/>
            <a:chOff x="6296149" y="4859530"/>
            <a:chExt cx="1612817" cy="910638"/>
          </a:xfrm>
        </p:grpSpPr>
        <p:pic>
          <p:nvPicPr>
            <p:cNvPr id="28"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29" name="TextBox 28"/>
            <p:cNvSpPr txBox="1"/>
            <p:nvPr/>
          </p:nvSpPr>
          <p:spPr>
            <a:xfrm>
              <a:off x="6817094" y="5058889"/>
              <a:ext cx="612750" cy="383269"/>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27" name="Picture 18" descr="Database blue"/>
          <p:cNvPicPr>
            <a:picLocks noChangeAspect="1" noChangeArrowheads="1"/>
          </p:cNvPicPr>
          <p:nvPr/>
        </p:nvPicPr>
        <p:blipFill>
          <a:blip r:embed="rId8" cstate="print"/>
          <a:srcRect/>
          <a:stretch>
            <a:fillRect/>
          </a:stretch>
        </p:blipFill>
        <p:spPr bwMode="auto">
          <a:xfrm>
            <a:off x="4236395" y="5178672"/>
            <a:ext cx="712309" cy="912567"/>
          </a:xfrm>
          <a:prstGeom prst="rect">
            <a:avLst/>
          </a:prstGeom>
          <a:noFill/>
        </p:spPr>
      </p:pic>
      <p:grpSp>
        <p:nvGrpSpPr>
          <p:cNvPr id="30" name="Group 50"/>
          <p:cNvGrpSpPr/>
          <p:nvPr/>
        </p:nvGrpSpPr>
        <p:grpSpPr>
          <a:xfrm>
            <a:off x="4423135" y="5521392"/>
            <a:ext cx="397866" cy="501792"/>
            <a:chOff x="1145861" y="6690311"/>
            <a:chExt cx="517305" cy="652429"/>
          </a:xfrm>
        </p:grpSpPr>
        <p:sp>
          <p:nvSpPr>
            <p:cNvPr id="33" name="Rounded Rectangle 32"/>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34" name="Picture 4" descr="C:\Users\agoodman\Documents\Carmine\V1\Product Icons - PNG\Carmine117_VirtualMachine_32.png"/>
            <p:cNvPicPr>
              <a:picLocks noChangeAspect="1" noChangeArrowheads="1"/>
            </p:cNvPicPr>
            <p:nvPr/>
          </p:nvPicPr>
          <p:blipFill>
            <a:blip r:embed="rId9"/>
            <a:stretch>
              <a:fillRect/>
            </a:stretch>
          </p:blipFill>
          <p:spPr bwMode="auto">
            <a:xfrm>
              <a:off x="1261164" y="6690311"/>
              <a:ext cx="304800" cy="304800"/>
            </a:xfrm>
            <a:prstGeom prst="rect">
              <a:avLst/>
            </a:prstGeom>
            <a:ln>
              <a:headEnd type="none" w="med" len="med"/>
              <a:tailEnd type="none" w="med" len="med"/>
            </a:ln>
          </p:spPr>
        </p:pic>
        <p:sp>
          <p:nvSpPr>
            <p:cNvPr id="35" name="TextBox 34"/>
            <p:cNvSpPr txBox="1"/>
            <p:nvPr/>
          </p:nvSpPr>
          <p:spPr>
            <a:xfrm>
              <a:off x="1145861" y="7042612"/>
              <a:ext cx="517305" cy="30012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Processor Compatibility Mode</a:t>
            </a:r>
            <a:endParaRPr lang="en-US" dirty="0"/>
          </a:p>
        </p:txBody>
      </p:sp>
      <p:sp>
        <p:nvSpPr>
          <p:cNvPr id="3" name="Text Placeholder 2"/>
          <p:cNvSpPr>
            <a:spLocks noGrp="1"/>
          </p:cNvSpPr>
          <p:nvPr>
            <p:ph type="body" sz="quarter" idx="10"/>
          </p:nvPr>
        </p:nvSpPr>
        <p:spPr>
          <a:xfrm>
            <a:off x="381000" y="1411551"/>
            <a:ext cx="8382000" cy="2452877"/>
          </a:xfrm>
        </p:spPr>
        <p:txBody>
          <a:bodyPr>
            <a:noAutofit/>
          </a:bodyPr>
          <a:lstStyle/>
          <a:p>
            <a:pPr lvl="0">
              <a:lnSpc>
                <a:spcPct val="120000"/>
              </a:lnSpc>
            </a:pPr>
            <a:r>
              <a:rPr lang="en-US" sz="2800" dirty="0" smtClean="0"/>
              <a:t>Overview</a:t>
            </a:r>
          </a:p>
          <a:p>
            <a:pPr lvl="1">
              <a:lnSpc>
                <a:spcPct val="120000"/>
              </a:lnSpc>
            </a:pPr>
            <a:r>
              <a:rPr lang="en-US" sz="1800" dirty="0" smtClean="0"/>
              <a:t>Allows live migration across different CPU versions within the same processor family (i.e. Intel-to-Intel and AMD-to-AMD).</a:t>
            </a:r>
          </a:p>
          <a:p>
            <a:pPr lvl="2">
              <a:lnSpc>
                <a:spcPct val="120000"/>
              </a:lnSpc>
            </a:pPr>
            <a:r>
              <a:rPr lang="en-US" sz="1600" dirty="0" smtClean="0"/>
              <a:t>Does NOT enable cross platform from Intel to AMD or vice versa.</a:t>
            </a:r>
          </a:p>
          <a:p>
            <a:pPr lvl="1">
              <a:lnSpc>
                <a:spcPct val="120000"/>
              </a:lnSpc>
            </a:pPr>
            <a:r>
              <a:rPr lang="en-US" sz="1800" dirty="0" smtClean="0"/>
              <a:t>Configure compatibility per-VM through Hyper-V Manager or SCVMM UI</a:t>
            </a:r>
          </a:p>
          <a:p>
            <a:pPr>
              <a:lnSpc>
                <a:spcPct val="120000"/>
              </a:lnSpc>
            </a:pPr>
            <a:r>
              <a:rPr lang="en-US" sz="2800" dirty="0" smtClean="0">
                <a:solidFill>
                  <a:schemeClr val="accent1"/>
                </a:solidFill>
                <a:effectLst>
                  <a:outerShdw blurRad="38100" dist="38100" dir="2700000" algn="tl">
                    <a:srgbClr xmlns:mc="http://schemas.openxmlformats.org/markup-compatibility/2006" xmlns:a14="http://schemas.microsoft.com/office/drawing/2007/7/7/main" val="000000" mc:Ignorable="">
                      <a:alpha val="43137"/>
                    </a:srgbClr>
                  </a:outerShdw>
                </a:effectLst>
              </a:rPr>
              <a:t>Benefits</a:t>
            </a:r>
            <a:endParaRPr lang="en-US" sz="2800" dirty="0">
              <a:solidFill>
                <a:schemeClr val="accent1"/>
              </a:solidFill>
              <a:effectLst>
                <a:outerShdw blurRad="38100" dist="38100" dir="2700000" algn="tl">
                  <a:srgbClr xmlns:mc="http://schemas.openxmlformats.org/markup-compatibility/2006" xmlns:a14="http://schemas.microsoft.com/office/drawing/2007/7/7/main" val="000000" mc:Ignorable="">
                    <a:alpha val="43137"/>
                  </a:srgbClr>
                </a:outerShdw>
              </a:effectLst>
            </a:endParaRPr>
          </a:p>
          <a:p>
            <a:pPr marL="854057" lvl="1">
              <a:buFont typeface="Arial" pitchFamily="34" charset="0"/>
              <a:buChar char="•"/>
            </a:pPr>
            <a:r>
              <a:rPr lang="en-US" sz="1800" dirty="0">
                <a:solidFill>
                  <a:schemeClr val="accent1"/>
                </a:solidFill>
                <a:effectLst>
                  <a:outerShdw blurRad="38100" dist="38100" dir="2700000" algn="tl">
                    <a:srgbClr xmlns:mc="http://schemas.openxmlformats.org/markup-compatibility/2006" xmlns:a14="http://schemas.microsoft.com/office/drawing/2007/7/7/main" val="000000" mc:Ignorable="">
                      <a:alpha val="43137"/>
                    </a:srgbClr>
                  </a:outerShdw>
                </a:effectLst>
              </a:rPr>
              <a:t>Greater flexibility within a cluster</a:t>
            </a:r>
          </a:p>
          <a:p>
            <a:pPr marL="854057" lvl="1">
              <a:buFont typeface="Arial" pitchFamily="34" charset="0"/>
              <a:buChar char="•"/>
            </a:pPr>
            <a:r>
              <a:rPr lang="en-US" sz="1800" dirty="0">
                <a:solidFill>
                  <a:schemeClr val="accent1"/>
                </a:solidFill>
                <a:effectLst>
                  <a:outerShdw blurRad="38100" dist="38100" dir="2700000" algn="tl">
                    <a:srgbClr xmlns:mc="http://schemas.openxmlformats.org/markup-compatibility/2006" xmlns:a14="http://schemas.microsoft.com/office/drawing/2007/7/7/main" val="000000" mc:Ignorable="">
                      <a:alpha val="43137"/>
                    </a:srgbClr>
                  </a:outerShdw>
                </a:effectLst>
              </a:rPr>
              <a:t>Enables migration across a broader </a:t>
            </a:r>
            <a:r>
              <a:rPr lang="en-US" sz="1800" dirty="0" smtClean="0">
                <a:solidFill>
                  <a:schemeClr val="accent1"/>
                </a:solidFill>
                <a:effectLst>
                  <a:outerShdw blurRad="38100" dist="38100" dir="2700000" algn="tl">
                    <a:srgbClr xmlns:mc="http://schemas.openxmlformats.org/markup-compatibility/2006" xmlns:a14="http://schemas.microsoft.com/office/drawing/2007/7/7/main" val="000000" mc:Ignorable="">
                      <a:alpha val="43137"/>
                    </a:srgbClr>
                  </a:outerShdw>
                </a:effectLst>
              </a:rPr>
              <a:t>range </a:t>
            </a:r>
            <a:r>
              <a:rPr lang="en-US" sz="1800" dirty="0">
                <a:solidFill>
                  <a:schemeClr val="accent1"/>
                </a:solidFill>
                <a:effectLst>
                  <a:outerShdw blurRad="38100" dist="38100" dir="2700000" algn="tl">
                    <a:srgbClr xmlns:mc="http://schemas.openxmlformats.org/markup-compatibility/2006" xmlns:a14="http://schemas.microsoft.com/office/drawing/2007/7/7/main" val="000000" mc:Ignorable="">
                      <a:alpha val="43137"/>
                    </a:srgbClr>
                  </a:outerShdw>
                </a:effectLst>
              </a:rPr>
              <a:t>of Hyper-V host hardware</a:t>
            </a:r>
          </a:p>
          <a:p>
            <a:pPr lvl="1">
              <a:lnSpc>
                <a:spcPct val="120000"/>
              </a:lnSpc>
            </a:pPr>
            <a:endParaRPr lang="en-US" sz="1800" dirty="0" smtClean="0"/>
          </a:p>
        </p:txBody>
      </p:sp>
      <p:pic>
        <p:nvPicPr>
          <p:cNvPr id="1026" name="Picture 1" descr="cid:image001.png@01C99C1A.381FA310"/>
          <p:cNvPicPr>
            <a:picLocks noChangeAspect="1" noChangeArrowheads="1"/>
          </p:cNvPicPr>
          <p:nvPr/>
        </p:nvPicPr>
        <p:blipFill>
          <a:blip r:embed="rId3"/>
          <a:srcRect/>
          <a:stretch>
            <a:fillRect/>
          </a:stretch>
        </p:blipFill>
        <p:spPr bwMode="auto">
          <a:xfrm>
            <a:off x="2285587" y="4780345"/>
            <a:ext cx="4321630" cy="1284682"/>
          </a:xfrm>
          <a:prstGeom prst="rect">
            <a:avLst/>
          </a:prstGeom>
          <a:noFill/>
          <a:ln w="9525">
            <a:noFill/>
            <a:miter lim="800000"/>
            <a:headEnd/>
            <a:tailEnd/>
          </a:ln>
        </p:spPr>
      </p:pic>
      <p:sp>
        <p:nvSpPr>
          <p:cNvPr id="10" name="Text Placeholder 2"/>
          <p:cNvSpPr txBox="1">
            <a:spLocks/>
          </p:cNvSpPr>
          <p:nvPr/>
        </p:nvSpPr>
        <p:spPr>
          <a:xfrm>
            <a:off x="381000" y="3980581"/>
            <a:ext cx="4224867" cy="2210862"/>
          </a:xfrm>
          <a:prstGeom prst="rect">
            <a:avLst/>
          </a:prstGeom>
        </p:spPr>
        <p:txBody>
          <a:bodyPr vert="horz" wrap="square" lIns="0" tIns="0" rIns="0" bIns="0" rtlCol="0">
            <a:noAutofit/>
          </a:bodyPr>
          <a:lstStyle/>
          <a:p>
            <a:pPr marL="457200" marR="0" lvl="0" indent="-457200" algn="l" defTabSz="914363" rtl="0" eaLnBrk="1" fontAlgn="auto" latinLnBrk="0" hangingPunct="1">
              <a:lnSpc>
                <a:spcPct val="90000"/>
              </a:lnSpc>
              <a:spcBef>
                <a:spcPct val="20000"/>
              </a:spcBef>
              <a:spcAft>
                <a:spcPts val="0"/>
              </a:spcAft>
              <a:buClrTx/>
              <a:buSzTx/>
              <a:buFont typeface="Arial" pitchFamily="34" charset="0"/>
              <a:buChar char="•"/>
              <a:tabLst/>
              <a:defRPr/>
            </a:pPr>
            <a:endParaRPr kumimoji="0" lang="en-US" sz="2000" b="0" i="0" u="none" strike="noStrike" kern="1200" cap="none" spc="0" normalizeH="0" noProof="0" dirty="0" smtClean="0">
              <a:ln>
                <a:noFill/>
              </a:ln>
              <a:solidFill>
                <a:schemeClr val="tx1"/>
              </a:solidFill>
              <a:effectLst>
                <a:outerShdw blurRad="38100" dist="38100" dir="2700000" algn="tl">
                  <a:srgbClr xmlns:mc="http://schemas.openxmlformats.org/markup-compatibility/2006" xmlns:a14="http://schemas.microsoft.com/office/drawing/2007/7/7/main" val="000000" mc:Ignorable="">
                    <a:alpha val="43137"/>
                  </a:srgbClr>
                </a:outerShdw>
              </a:effectLst>
              <a:uLnTx/>
              <a:uFillTx/>
              <a:latin typeface="+mn-lt"/>
            </a:endParaRPr>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does Compatibility work?</a:t>
            </a:r>
            <a:endParaRPr lang="en-US" dirty="0"/>
          </a:p>
        </p:txBody>
      </p:sp>
      <p:sp>
        <p:nvSpPr>
          <p:cNvPr id="3" name="Text Placeholder 2"/>
          <p:cNvSpPr>
            <a:spLocks noGrp="1"/>
          </p:cNvSpPr>
          <p:nvPr>
            <p:ph type="body" sz="quarter" idx="10"/>
          </p:nvPr>
        </p:nvSpPr>
        <p:spPr>
          <a:xfrm>
            <a:off x="381000" y="1411552"/>
            <a:ext cx="8382000" cy="3102575"/>
          </a:xfrm>
        </p:spPr>
        <p:txBody>
          <a:bodyPr/>
          <a:lstStyle/>
          <a:p>
            <a:pPr>
              <a:lnSpc>
                <a:spcPct val="100000"/>
              </a:lnSpc>
            </a:pPr>
            <a:r>
              <a:rPr lang="en-US" sz="2800" dirty="0" smtClean="0"/>
              <a:t>When a VM is started the hypervisor exposes guest visible processor features</a:t>
            </a:r>
          </a:p>
          <a:p>
            <a:pPr>
              <a:lnSpc>
                <a:spcPct val="100000"/>
              </a:lnSpc>
            </a:pPr>
            <a:r>
              <a:rPr lang="en-US" sz="2800" dirty="0" smtClean="0"/>
              <a:t>With Processor Compatibility Enabled processor features are “hidden” from the VM</a:t>
            </a:r>
          </a:p>
          <a:p>
            <a:pPr lvl="1">
              <a:lnSpc>
                <a:spcPct val="100000"/>
              </a:lnSpc>
            </a:pPr>
            <a:r>
              <a:rPr lang="en-US" sz="2400" dirty="0" smtClean="0"/>
              <a:t>CPUID will not return presence of hidden features</a:t>
            </a:r>
          </a:p>
          <a:p>
            <a:pPr>
              <a:lnSpc>
                <a:spcPct val="100000"/>
              </a:lnSpc>
            </a:pPr>
            <a:r>
              <a:rPr lang="en-US" sz="2800" dirty="0" smtClean="0"/>
              <a:t>List of processor features hided in compatibility mode</a:t>
            </a:r>
          </a:p>
        </p:txBody>
      </p:sp>
      <p:graphicFrame>
        <p:nvGraphicFramePr>
          <p:cNvPr id="4" name="Table 3"/>
          <p:cNvGraphicFramePr>
            <a:graphicFrameLocks noGrp="1"/>
          </p:cNvGraphicFramePr>
          <p:nvPr>
            <p:extLst/>
          </p:nvPr>
        </p:nvGraphicFramePr>
        <p:xfrm>
          <a:off x="770860" y="4226375"/>
          <a:ext cx="7602280" cy="1554480"/>
        </p:xfrm>
        <a:graphic>
          <a:graphicData uri="http://schemas.openxmlformats.org/drawingml/2006/table">
            <a:tbl>
              <a:tblPr firstRow="1" bandRow="1">
                <a:tableStyleId>{5C22544A-7EE6-4342-B048-85BDC9FD1C3A}</a:tableStyleId>
              </a:tblPr>
              <a:tblGrid>
                <a:gridCol w="3801140"/>
                <a:gridCol w="3801140"/>
              </a:tblGrid>
              <a:tr h="0">
                <a:tc>
                  <a:txBody>
                    <a:bodyPr/>
                    <a:lstStyle/>
                    <a:p>
                      <a:pPr algn="ctr"/>
                      <a:r>
                        <a:rPr lang="en-US" b="1" dirty="0"/>
                        <a:t>Host running AMD based processor</a:t>
                      </a:r>
                      <a:endParaRPr lang="en-US" dirty="0"/>
                    </a:p>
                  </a:txBody>
                  <a:tcPr marL="19050" marR="19050" marT="19050" marB="19050"/>
                </a:tc>
                <a:tc>
                  <a:txBody>
                    <a:bodyPr/>
                    <a:lstStyle/>
                    <a:p>
                      <a:pPr algn="ctr"/>
                      <a:r>
                        <a:rPr lang="en-US" b="1" dirty="0" smtClean="0"/>
                        <a:t>Host running Intel based processor</a:t>
                      </a:r>
                      <a:endParaRPr lang="en-US" dirty="0"/>
                    </a:p>
                  </a:txBody>
                  <a:tcPr/>
                </a:tc>
              </a:tr>
              <a:tr h="0">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dirty="0" smtClean="0"/>
                        <a:t>SSSE3, SSE4.1, SSE4.A, SSE5, POPCNT, LZCNT, Misaligned SSE, AMD 3DNow!, Extended AMD 3DNow!</a:t>
                      </a:r>
                    </a:p>
                    <a:p>
                      <a:pPr algn="ctr"/>
                      <a:endParaRPr lang="en-US"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dirty="0" smtClean="0"/>
                        <a:t>SSSE3, SSE4.1, SSE4.2, POPCNT, Misaligned SSE, XSAVE, AVX</a:t>
                      </a:r>
                    </a:p>
                    <a:p>
                      <a:pPr algn="ctr"/>
                      <a:endParaRPr lang="en-US" dirty="0"/>
                    </a:p>
                  </a:txBody>
                  <a:tcPr/>
                </a:tc>
              </a:tr>
            </a:tbl>
          </a:graphicData>
        </a:graphic>
      </p:graphicFrame>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8443356"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From Zero to Live Migration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671962" y="5099024"/>
            <a:ext cx="3812443" cy="461665"/>
          </a:xfrm>
        </p:spPr>
        <p:txBody>
          <a:bodyPr/>
          <a:lstStyle/>
          <a:p>
            <a:r>
              <a:rPr lang="en-US" dirty="0" smtClean="0">
                <a:solidFill>
                  <a:schemeClr val="tx1"/>
                </a:solidFill>
              </a:rPr>
              <a:t>Vijay Tewari</a:t>
            </a:r>
          </a:p>
          <a:p>
            <a:r>
              <a:rPr lang="en-US" dirty="0" smtClean="0">
                <a:solidFill>
                  <a:schemeClr val="tx1"/>
                </a:solidFill>
              </a:rPr>
              <a:t>Progra</a:t>
            </a:r>
            <a:r>
              <a:rPr lang="en-US" dirty="0" smtClean="0"/>
              <a:t>m Manager</a:t>
            </a:r>
            <a:endParaRPr lang="en-US" dirty="0" smtClean="0">
              <a:solidFill>
                <a:schemeClr val="tx1"/>
              </a:solidFill>
            </a:endParaRPr>
          </a:p>
          <a:p>
            <a:r>
              <a:rPr lang="en-US" dirty="0" smtClean="0">
                <a:solidFill>
                  <a:schemeClr val="tx1"/>
                </a:solidFill>
              </a:rPr>
              <a:t>Microsoft Corp</a:t>
            </a:r>
          </a:p>
          <a:p>
            <a:endParaRPr lang="en-US" dirty="0" smtClean="0">
              <a:solidFill>
                <a:schemeClr val="tx1"/>
              </a:solidFill>
            </a:endParaRPr>
          </a:p>
          <a:p>
            <a:r>
              <a:rPr lang="en-US" dirty="0" smtClean="0">
                <a:solidFill>
                  <a:schemeClr val="tx1"/>
                </a:solidFill>
              </a:rPr>
              <a:t>Session Code: SVR314</a:t>
            </a:r>
            <a:endParaRPr lang="en-US" dirty="0">
              <a:solidFill>
                <a:schemeClr val="tx1"/>
              </a:solidFill>
            </a:endParaRPr>
          </a:p>
        </p:txBody>
      </p:sp>
      <p:sp>
        <p:nvSpPr>
          <p:cNvPr id="4" name="Subtitle 2"/>
          <p:cNvSpPr txBox="1">
            <a:spLocks/>
          </p:cNvSpPr>
          <p:nvPr/>
        </p:nvSpPr>
        <p:spPr bwMode="white">
          <a:xfrm>
            <a:off x="3417382" y="5096753"/>
            <a:ext cx="3812443"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Rajesh Dave</a:t>
            </a:r>
          </a:p>
          <a:p>
            <a:r>
              <a:rPr lang="en-US" dirty="0" smtClean="0"/>
              <a:t>Program Manager</a:t>
            </a:r>
          </a:p>
          <a:p>
            <a:r>
              <a:rPr lang="en-US" dirty="0" smtClean="0"/>
              <a:t>Microsoft Corp</a:t>
            </a:r>
          </a:p>
        </p:txBody>
      </p:sp>
      <p:sp>
        <p:nvSpPr>
          <p:cNvPr id="5" name="Subtitle 2"/>
          <p:cNvSpPr txBox="1">
            <a:spLocks/>
          </p:cNvSpPr>
          <p:nvPr/>
        </p:nvSpPr>
        <p:spPr bwMode="white">
          <a:xfrm>
            <a:off x="6035561" y="5094175"/>
            <a:ext cx="2970871"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Allen Stewart</a:t>
            </a:r>
          </a:p>
          <a:p>
            <a:r>
              <a:rPr lang="en-US" dirty="0" smtClean="0"/>
              <a:t>Program Manager</a:t>
            </a:r>
          </a:p>
          <a:p>
            <a:r>
              <a:rPr lang="en-US" dirty="0" smtClean="0"/>
              <a:t>Microsoft Corp</a:t>
            </a:r>
          </a:p>
        </p:txBody>
      </p:sp>
    </p:spTree>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756" y="4063551"/>
            <a:ext cx="8633207" cy="1059925"/>
          </a:xfrm>
        </p:spPr>
        <p:txBody>
          <a:bodyPr>
            <a:normAutofit lnSpcReduction="10000"/>
          </a:bodyPr>
          <a:lstStyle/>
          <a:p>
            <a:r>
              <a:rPr lang="en-US" dirty="0" smtClean="0"/>
              <a:t>Clustering and Storage</a:t>
            </a:r>
            <a:endParaRPr lang="en-US" dirty="0"/>
          </a:p>
        </p:txBody>
      </p:sp>
      <p:sp>
        <p:nvSpPr>
          <p:cNvPr id="3" name="Subtitle 2"/>
          <p:cNvSpPr>
            <a:spLocks noGrp="1"/>
          </p:cNvSpPr>
          <p:nvPr>
            <p:ph type="subTitle" idx="1"/>
          </p:nvPr>
        </p:nvSpPr>
        <p:spPr/>
        <p:txBody>
          <a:bodyPr/>
          <a:lstStyle/>
          <a:p>
            <a:endParaRPr lang="en-US"/>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381000" y="228600"/>
            <a:ext cx="8382000" cy="1107996"/>
          </a:xfrm>
        </p:spPr>
        <p:txBody>
          <a:bodyPr/>
          <a:lstStyle/>
          <a:p>
            <a:r>
              <a:rPr lang="en-US" sz="4000" dirty="0" smtClean="0"/>
              <a:t>Storage Model with Failover Clustering in Windows Server 2008 </a:t>
            </a:r>
            <a:endParaRPr lang="en-US" sz="4000" dirty="0"/>
          </a:p>
        </p:txBody>
      </p:sp>
      <p:sp>
        <p:nvSpPr>
          <p:cNvPr id="801795" name="Rectangle 3"/>
          <p:cNvSpPr>
            <a:spLocks noGrp="1" noChangeArrowheads="1"/>
          </p:cNvSpPr>
          <p:nvPr>
            <p:ph idx="1"/>
          </p:nvPr>
        </p:nvSpPr>
        <p:spPr>
          <a:xfrm>
            <a:off x="382588" y="1414464"/>
            <a:ext cx="8380412" cy="1508105"/>
          </a:xfrm>
        </p:spPr>
        <p:txBody>
          <a:bodyPr/>
          <a:lstStyle/>
          <a:p>
            <a:pPr marL="344488" indent="-344488"/>
            <a:r>
              <a:rPr lang="en-US" altLang="ja-JP" sz="2000" dirty="0" smtClean="0"/>
              <a:t>Failover Clustering implemented a “shared nothing” storage model for the last decade</a:t>
            </a:r>
          </a:p>
          <a:p>
            <a:pPr marL="344488" indent="-344488"/>
            <a:r>
              <a:rPr lang="en-US" altLang="ja-JP" sz="2000" dirty="0" smtClean="0"/>
              <a:t>Each Disk is owned by a single node at any one time, and </a:t>
            </a:r>
            <a:br>
              <a:rPr lang="en-US" altLang="ja-JP" sz="2000" dirty="0" smtClean="0"/>
            </a:br>
            <a:r>
              <a:rPr lang="en-US" altLang="ja-JP" sz="2000" dirty="0" smtClean="0"/>
              <a:t>only that node can perform I/O to it</a:t>
            </a:r>
          </a:p>
          <a:p>
            <a:endParaRPr lang="en-US" sz="2000" dirty="0"/>
          </a:p>
        </p:txBody>
      </p:sp>
      <p:sp>
        <p:nvSpPr>
          <p:cNvPr id="801799" name="Line 7"/>
          <p:cNvSpPr>
            <a:spLocks noChangeShapeType="1"/>
          </p:cNvSpPr>
          <p:nvPr/>
        </p:nvSpPr>
        <p:spPr bwMode="auto">
          <a:xfrm>
            <a:off x="4605220" y="5235917"/>
            <a:ext cx="0" cy="294814"/>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6" tIns="45718" rIns="91436" bIns="45718"/>
          <a:lstStyle/>
          <a:p>
            <a:endParaRPr lang="en-US" dirty="0"/>
          </a:p>
        </p:txBody>
      </p:sp>
      <p:sp>
        <p:nvSpPr>
          <p:cNvPr id="801797" name="Line 5"/>
          <p:cNvSpPr>
            <a:spLocks noChangeShapeType="1"/>
          </p:cNvSpPr>
          <p:nvPr/>
        </p:nvSpPr>
        <p:spPr bwMode="auto">
          <a:xfrm>
            <a:off x="3868184" y="4397755"/>
            <a:ext cx="217683" cy="404512"/>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6" tIns="45718" rIns="91436" bIns="45718"/>
          <a:lstStyle/>
          <a:p>
            <a:endParaRPr lang="en-US" dirty="0"/>
          </a:p>
        </p:txBody>
      </p:sp>
      <p:sp>
        <p:nvSpPr>
          <p:cNvPr id="801798" name="Line 6"/>
          <p:cNvSpPr>
            <a:spLocks noChangeShapeType="1"/>
          </p:cNvSpPr>
          <p:nvPr/>
        </p:nvSpPr>
        <p:spPr bwMode="auto">
          <a:xfrm flipH="1">
            <a:off x="5121145" y="4471459"/>
            <a:ext cx="221111" cy="442221"/>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6" tIns="45718" rIns="91436" bIns="45718"/>
          <a:lstStyle/>
          <a:p>
            <a:endParaRPr lang="en-US" dirty="0"/>
          </a:p>
        </p:txBody>
      </p:sp>
      <p:sp>
        <p:nvSpPr>
          <p:cNvPr id="801804" name="Freeform 12"/>
          <p:cNvSpPr>
            <a:spLocks/>
          </p:cNvSpPr>
          <p:nvPr/>
        </p:nvSpPr>
        <p:spPr bwMode="auto">
          <a:xfrm>
            <a:off x="4973738" y="2997388"/>
            <a:ext cx="589628" cy="416118"/>
          </a:xfrm>
          <a:custGeom>
            <a:avLst/>
            <a:gdLst/>
            <a:ahLst/>
            <a:cxnLst>
              <a:cxn ang="0">
                <a:pos x="1680" y="366"/>
              </a:cxn>
              <a:cxn ang="0">
                <a:pos x="1680" y="256"/>
              </a:cxn>
              <a:cxn ang="0">
                <a:pos x="0" y="256"/>
              </a:cxn>
              <a:cxn ang="0">
                <a:pos x="0" y="0"/>
              </a:cxn>
            </a:cxnLst>
            <a:rect l="0" t="0" r="r" b="b"/>
            <a:pathLst>
              <a:path w="1681" h="367">
                <a:moveTo>
                  <a:pt x="1680" y="366"/>
                </a:moveTo>
                <a:lnTo>
                  <a:pt x="1680" y="256"/>
                </a:lnTo>
                <a:lnTo>
                  <a:pt x="0" y="256"/>
                </a:lnTo>
                <a:lnTo>
                  <a:pt x="0" y="0"/>
                </a:lnTo>
              </a:path>
            </a:pathLst>
          </a:custGeom>
          <a:noFill/>
          <a:ln w="25400" cap="rnd" cmpd="sng">
            <a:solidFill>
              <a:schemeClr val="accent4"/>
            </a:solidFill>
            <a:prstDash val="solid"/>
            <a:round/>
            <a:headEnd type="triangle" w="med" len="med"/>
            <a:tailEnd type="none" w="med" len="lg"/>
          </a:ln>
          <a:effectLst>
            <a:outerShdw blurRad="50800" dist="38100" dir="2700000" algn="tl" rotWithShape="0">
              <a:prstClr val="black">
                <a:alpha val="40000"/>
              </a:prstClr>
            </a:outerShdw>
          </a:effectLst>
        </p:spPr>
        <p:txBody>
          <a:bodyPr lIns="91436" tIns="45718" rIns="91436" bIns="45718"/>
          <a:lstStyle/>
          <a:p>
            <a:endParaRPr lang="en-US" dirty="0"/>
          </a:p>
        </p:txBody>
      </p:sp>
      <p:sp>
        <p:nvSpPr>
          <p:cNvPr id="801805" name="Freeform 13"/>
          <p:cNvSpPr>
            <a:spLocks/>
          </p:cNvSpPr>
          <p:nvPr/>
        </p:nvSpPr>
        <p:spPr bwMode="auto">
          <a:xfrm>
            <a:off x="3868184" y="2997388"/>
            <a:ext cx="663332" cy="416118"/>
          </a:xfrm>
          <a:custGeom>
            <a:avLst/>
            <a:gdLst/>
            <a:ahLst/>
            <a:cxnLst>
              <a:cxn ang="0">
                <a:pos x="0" y="366"/>
              </a:cxn>
              <a:cxn ang="0">
                <a:pos x="0" y="256"/>
              </a:cxn>
              <a:cxn ang="0">
                <a:pos x="1680" y="256"/>
              </a:cxn>
              <a:cxn ang="0">
                <a:pos x="1680" y="0"/>
              </a:cxn>
            </a:cxnLst>
            <a:rect l="0" t="0" r="r" b="b"/>
            <a:pathLst>
              <a:path w="1681" h="367">
                <a:moveTo>
                  <a:pt x="0" y="366"/>
                </a:moveTo>
                <a:lnTo>
                  <a:pt x="0" y="256"/>
                </a:lnTo>
                <a:lnTo>
                  <a:pt x="1680" y="256"/>
                </a:lnTo>
                <a:lnTo>
                  <a:pt x="1680" y="0"/>
                </a:lnTo>
              </a:path>
            </a:pathLst>
          </a:custGeom>
          <a:noFill/>
          <a:ln w="25400" cap="rnd" cmpd="sng">
            <a:solidFill>
              <a:schemeClr val="accent4"/>
            </a:solidFill>
            <a:prstDash val="solid"/>
            <a:round/>
            <a:headEnd type="triangle" w="med" len="med"/>
            <a:tailEnd type="none" w="med" len="lg"/>
          </a:ln>
          <a:effectLst>
            <a:outerShdw blurRad="50800" dist="38100" dir="2700000" algn="tl" rotWithShape="0">
              <a:prstClr val="black">
                <a:alpha val="40000"/>
              </a:prstClr>
            </a:outerShdw>
          </a:effectLst>
        </p:spPr>
        <p:txBody>
          <a:bodyPr lIns="91436" tIns="45718" rIns="91436" bIns="45718"/>
          <a:lstStyle/>
          <a:p>
            <a:endParaRPr lang="en-US" dirty="0"/>
          </a:p>
        </p:txBody>
      </p:sp>
      <p:sp>
        <p:nvSpPr>
          <p:cNvPr id="801806" name="Line 14"/>
          <p:cNvSpPr>
            <a:spLocks noChangeShapeType="1"/>
          </p:cNvSpPr>
          <p:nvPr/>
        </p:nvSpPr>
        <p:spPr bwMode="auto">
          <a:xfrm>
            <a:off x="3278556" y="2997388"/>
            <a:ext cx="3095549" cy="0"/>
          </a:xfrm>
          <a:prstGeom prst="line">
            <a:avLst/>
          </a:prstGeom>
          <a:noFill/>
          <a:ln w="57150" cap="rnd">
            <a:solidFill>
              <a:schemeClr val="accent4"/>
            </a:solidFill>
            <a:round/>
            <a:headEnd type="none" w="sm" len="sm"/>
            <a:tailEnd type="none" w="sm" len="sm"/>
          </a:ln>
          <a:effectLst>
            <a:outerShdw blurRad="50800" dist="38100" dir="2700000" algn="tl" rotWithShape="0">
              <a:prstClr val="black">
                <a:alpha val="40000"/>
              </a:prstClr>
            </a:outerShdw>
          </a:effectLst>
        </p:spPr>
        <p:txBody>
          <a:bodyPr wrap="none" lIns="91436" tIns="45718" rIns="91436" bIns="45718" anchor="ctr"/>
          <a:lstStyle/>
          <a:p>
            <a:endParaRPr lang="en-US" dirty="0"/>
          </a:p>
        </p:txBody>
      </p:sp>
      <p:sp>
        <p:nvSpPr>
          <p:cNvPr id="801809" name="Rectangle 17"/>
          <p:cNvSpPr>
            <a:spLocks noChangeArrowheads="1"/>
          </p:cNvSpPr>
          <p:nvPr/>
        </p:nvSpPr>
        <p:spPr bwMode="auto">
          <a:xfrm>
            <a:off x="3941888" y="5484490"/>
            <a:ext cx="1326664" cy="651048"/>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lIns="91436" tIns="45718" rIns="91436" bIns="45718" anchor="ctr"/>
          <a:lstStyle/>
          <a:p>
            <a:endParaRPr lang="en-US" dirty="0"/>
          </a:p>
        </p:txBody>
      </p:sp>
      <p:sp>
        <p:nvSpPr>
          <p:cNvPr id="22" name="Line Callout 1 (Border and Accent Bar) 21"/>
          <p:cNvSpPr/>
          <p:nvPr/>
        </p:nvSpPr>
        <p:spPr bwMode="auto">
          <a:xfrm>
            <a:off x="5868799" y="5295722"/>
            <a:ext cx="1627086" cy="365136"/>
          </a:xfrm>
          <a:prstGeom prst="accentBorderCallout1">
            <a:avLst>
              <a:gd name="adj1" fmla="val 60323"/>
              <a:gd name="adj2" fmla="val -4343"/>
              <a:gd name="adj3" fmla="val 94905"/>
              <a:gd name="adj4" fmla="val -3177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5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Shared Storage</a:t>
            </a:r>
          </a:p>
        </p:txBody>
      </p:sp>
      <p:sp>
        <p:nvSpPr>
          <p:cNvPr id="24" name="Line Callout 1 (Border and Accent Bar) 23"/>
          <p:cNvSpPr/>
          <p:nvPr/>
        </p:nvSpPr>
        <p:spPr bwMode="auto">
          <a:xfrm>
            <a:off x="647543" y="4062372"/>
            <a:ext cx="2238163" cy="551761"/>
          </a:xfrm>
          <a:prstGeom prst="accentBorderCallout1">
            <a:avLst>
              <a:gd name="adj1" fmla="val 47305"/>
              <a:gd name="adj2" fmla="val 103201"/>
              <a:gd name="adj3" fmla="val 30463"/>
              <a:gd name="adj4" fmla="val 11959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5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Only one node accesses a LUN at a time</a:t>
            </a:r>
          </a:p>
        </p:txBody>
      </p:sp>
      <p:grpSp>
        <p:nvGrpSpPr>
          <p:cNvPr id="2" name="Group 22"/>
          <p:cNvGrpSpPr/>
          <p:nvPr/>
        </p:nvGrpSpPr>
        <p:grpSpPr>
          <a:xfrm>
            <a:off x="4160970" y="3946547"/>
            <a:ext cx="941242" cy="132051"/>
            <a:chOff x="3884103" y="4410309"/>
            <a:chExt cx="973123" cy="136524"/>
          </a:xfrm>
        </p:grpSpPr>
        <p:sp>
          <p:nvSpPr>
            <p:cNvPr id="25" name="Left-Right Arrow 24"/>
            <p:cNvSpPr/>
            <p:nvPr/>
          </p:nvSpPr>
          <p:spPr bwMode="auto">
            <a:xfrm>
              <a:off x="3884103" y="4454553"/>
              <a:ext cx="973123" cy="5872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26" name="Picture 7" descr="http://z.about.com/d/gocaribbean/1/0/N/0/-/-/heart_clipart.gif"/>
            <p:cNvPicPr>
              <a:picLocks noChangeAspect="1" noChangeArrowheads="1"/>
            </p:cNvPicPr>
            <p:nvPr/>
          </p:nvPicPr>
          <p:blipFill>
            <a:blip r:embed="rId4">
              <a:clrChange>
                <a:clrFrom>
                  <a:srgbClr xmlns:mc="http://schemas.openxmlformats.org/markup-compatibility/2006" xmlns:a14="http://schemas.microsoft.com/office/drawing/2007/7/7/main" val="FFFFFF" mc:Ignorable=""/>
                </a:clrFrom>
                <a:clrTo>
                  <a:srgbClr xmlns:mc="http://schemas.openxmlformats.org/markup-compatibility/2006" xmlns:a14="http://schemas.microsoft.com/office/drawing/2007/7/7/main" val="FFFFFF" mc:Ignorable="">
                    <a:alpha val="0"/>
                  </a:srgbClr>
                </a:clrTo>
              </a:clrChange>
            </a:blip>
            <a:srcRect/>
            <a:stretch>
              <a:fillRect/>
            </a:stretch>
          </p:blipFill>
          <p:spPr bwMode="auto">
            <a:xfrm>
              <a:off x="4316719" y="4410309"/>
              <a:ext cx="151694" cy="136524"/>
            </a:xfrm>
            <a:prstGeom prst="rect">
              <a:avLst/>
            </a:prstGeom>
            <a:noFill/>
          </p:spPr>
        </p:pic>
      </p:grpSp>
      <p:sp>
        <p:nvSpPr>
          <p:cNvPr id="28" name="Oval 27"/>
          <p:cNvSpPr/>
          <p:nvPr/>
        </p:nvSpPr>
        <p:spPr bwMode="auto">
          <a:xfrm rot="20358562">
            <a:off x="3566058" y="3063480"/>
            <a:ext cx="1233351" cy="3225843"/>
          </a:xfrm>
          <a:prstGeom prst="ellipse">
            <a:avLst/>
          </a:prstGeom>
          <a:solidFill>
            <a:schemeClr val="accent6">
              <a:alpha val="13000"/>
            </a:schemeClr>
          </a:solidFill>
          <a:ln w="12700">
            <a:solidFill>
              <a:schemeClr val="accent5"/>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20" name="Picture 2" descr="C:\Users\shonsh\Desktop\images\host.png"/>
          <p:cNvPicPr>
            <a:picLocks noChangeAspect="1" noChangeArrowheads="1"/>
          </p:cNvPicPr>
          <p:nvPr/>
        </p:nvPicPr>
        <p:blipFill>
          <a:blip r:embed="rId5"/>
          <a:srcRect/>
          <a:stretch>
            <a:fillRect/>
          </a:stretch>
        </p:blipFill>
        <p:spPr bwMode="auto">
          <a:xfrm>
            <a:off x="5100334" y="3417142"/>
            <a:ext cx="699581" cy="1133431"/>
          </a:xfrm>
          <a:prstGeom prst="rect">
            <a:avLst/>
          </a:prstGeom>
          <a:noFill/>
        </p:spPr>
      </p:pic>
      <p:pic>
        <p:nvPicPr>
          <p:cNvPr id="801810" name="Picture 18" descr="Database blue"/>
          <p:cNvPicPr>
            <a:picLocks noChangeAspect="1" noChangeArrowheads="1"/>
          </p:cNvPicPr>
          <p:nvPr/>
        </p:nvPicPr>
        <p:blipFill>
          <a:blip r:embed="rId6" cstate="print"/>
          <a:srcRect/>
          <a:stretch>
            <a:fillRect/>
          </a:stretch>
        </p:blipFill>
        <p:spPr bwMode="auto">
          <a:xfrm>
            <a:off x="4391787" y="5529216"/>
            <a:ext cx="431472" cy="552777"/>
          </a:xfrm>
          <a:prstGeom prst="rect">
            <a:avLst/>
          </a:prstGeom>
          <a:noFill/>
        </p:spPr>
      </p:pic>
      <p:grpSp>
        <p:nvGrpSpPr>
          <p:cNvPr id="3" name="Group 57"/>
          <p:cNvGrpSpPr/>
          <p:nvPr/>
        </p:nvGrpSpPr>
        <p:grpSpPr>
          <a:xfrm>
            <a:off x="3842270" y="4645526"/>
            <a:ext cx="1559978" cy="880804"/>
            <a:chOff x="6296149" y="4859530"/>
            <a:chExt cx="1612817" cy="910638"/>
          </a:xfrm>
        </p:grpSpPr>
        <p:pic>
          <p:nvPicPr>
            <p:cNvPr id="36"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37" name="TextBox 36"/>
            <p:cNvSpPr txBox="1"/>
            <p:nvPr/>
          </p:nvSpPr>
          <p:spPr>
            <a:xfrm>
              <a:off x="6817094" y="5058889"/>
              <a:ext cx="579006" cy="369332"/>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19" name="Picture 2" descr="C:\Users\shonsh\Desktop\images\host.png"/>
          <p:cNvPicPr>
            <a:picLocks noChangeAspect="1" noChangeArrowheads="1"/>
          </p:cNvPicPr>
          <p:nvPr/>
        </p:nvPicPr>
        <p:blipFill>
          <a:blip r:embed="rId5"/>
          <a:srcRect/>
          <a:stretch>
            <a:fillRect/>
          </a:stretch>
        </p:blipFill>
        <p:spPr bwMode="auto">
          <a:xfrm>
            <a:off x="3468036" y="3415790"/>
            <a:ext cx="699581" cy="1133431"/>
          </a:xfrm>
          <a:prstGeom prst="rect">
            <a:avLst/>
          </a:prstGeom>
          <a:noFill/>
        </p:spPr>
      </p:pic>
      <p:pic>
        <p:nvPicPr>
          <p:cNvPr id="29" name="Picture 11" descr="D:\Pennie's documents\MS Image\NEWFeb15\Windows_Vista_Icons_ for_Marketing_use\CogWheel.png"/>
          <p:cNvPicPr>
            <a:picLocks noChangeAspect="1" noChangeArrowheads="1"/>
          </p:cNvPicPr>
          <p:nvPr/>
        </p:nvPicPr>
        <p:blipFill>
          <a:blip r:embed="rId8"/>
          <a:srcRect/>
          <a:stretch>
            <a:fillRect/>
          </a:stretch>
        </p:blipFill>
        <p:spPr bwMode="auto">
          <a:xfrm>
            <a:off x="3918467" y="4021799"/>
            <a:ext cx="535535" cy="535535"/>
          </a:xfrm>
          <a:prstGeom prst="rect">
            <a:avLst/>
          </a:prstGeom>
          <a:noFill/>
        </p:spPr>
      </p:pic>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218795"/>
          </a:xfrm>
        </p:spPr>
        <p:txBody>
          <a:bodyPr/>
          <a:lstStyle/>
          <a:p>
            <a:r>
              <a:rPr sz="4400" dirty="0" smtClean="0"/>
              <a:t>Migration &amp; Storage with Windows Server 2008 R2</a:t>
            </a:r>
            <a:endParaRPr lang="en-US" sz="4400" dirty="0"/>
          </a:p>
        </p:txBody>
      </p:sp>
      <p:sp>
        <p:nvSpPr>
          <p:cNvPr id="3" name="Text Placeholder 2"/>
          <p:cNvSpPr>
            <a:spLocks noGrp="1"/>
          </p:cNvSpPr>
          <p:nvPr>
            <p:ph type="body" sz="quarter" idx="10"/>
          </p:nvPr>
        </p:nvSpPr>
        <p:spPr>
          <a:xfrm>
            <a:off x="381000" y="1486869"/>
            <a:ext cx="8382000" cy="4739759"/>
          </a:xfrm>
        </p:spPr>
        <p:txBody>
          <a:bodyPr/>
          <a:lstStyle/>
          <a:p>
            <a:r>
              <a:rPr lang="en-US" sz="2800" u="sng" dirty="0" smtClean="0"/>
              <a:t>NEW</a:t>
            </a:r>
            <a:r>
              <a:rPr lang="en-US" sz="2800" dirty="0" smtClean="0"/>
              <a:t> Cluster Shared Volume (CSV)</a:t>
            </a:r>
          </a:p>
          <a:p>
            <a:r>
              <a:rPr lang="en-US" sz="2800" dirty="0" smtClean="0"/>
              <a:t>CSV provides a single consistent file name space; </a:t>
            </a:r>
            <a:br>
              <a:rPr lang="en-US" sz="2800" dirty="0" smtClean="0"/>
            </a:br>
            <a:r>
              <a:rPr lang="en-US" sz="2800" dirty="0" smtClean="0"/>
              <a:t>All Windows Server 2008 R2 servers see </a:t>
            </a:r>
            <a:br>
              <a:rPr lang="en-US" sz="2800" dirty="0" smtClean="0"/>
            </a:br>
            <a:r>
              <a:rPr lang="en-US" sz="2800" dirty="0" smtClean="0"/>
              <a:t>the same storage</a:t>
            </a:r>
          </a:p>
          <a:p>
            <a:pPr marL="793751" lvl="1" indent="-398463"/>
            <a:r>
              <a:rPr lang="en-US" sz="2400" dirty="0" smtClean="0"/>
              <a:t>Guest </a:t>
            </a:r>
            <a:r>
              <a:rPr lang="en-US" sz="2400" dirty="0"/>
              <a:t>VMs can be moved without requiring any drive ownership changes</a:t>
            </a:r>
          </a:p>
          <a:p>
            <a:pPr marL="1200150" lvl="2" indent="-398463"/>
            <a:r>
              <a:rPr lang="en-US" sz="2000" dirty="0"/>
              <a:t>No dismounting and remounting of volumes is required</a:t>
            </a:r>
          </a:p>
          <a:p>
            <a:pPr marL="793751" lvl="1" indent="-398463"/>
            <a:r>
              <a:rPr lang="en-US" sz="2400" dirty="0"/>
              <a:t>Enabling multiple nodes to concurrently access </a:t>
            </a:r>
            <a:br>
              <a:rPr lang="en-US" sz="2400" dirty="0"/>
            </a:br>
            <a:r>
              <a:rPr lang="en-US" sz="2400" dirty="0"/>
              <a:t>a single ‘truly’ shared volume</a:t>
            </a:r>
          </a:p>
          <a:p>
            <a:pPr marL="793751" lvl="1" indent="-398463"/>
            <a:r>
              <a:rPr lang="en-US" sz="2400" dirty="0"/>
              <a:t>From hundreds of LUN’s to a handful…</a:t>
            </a:r>
          </a:p>
          <a:p>
            <a:pPr marL="793751" lvl="1" indent="-398463"/>
            <a:r>
              <a:rPr lang="en-US" sz="2400" dirty="0"/>
              <a:t>Validate times from all night long, to minutes…  </a:t>
            </a:r>
          </a:p>
          <a:p>
            <a:pPr marL="793751" lvl="1" indent="-398463"/>
            <a:r>
              <a:rPr lang="en-US" sz="2400" dirty="0"/>
              <a:t>Real browse-able paths, no more GUID’s…  </a:t>
            </a:r>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382588" y="228600"/>
            <a:ext cx="8380412" cy="609398"/>
          </a:xfrm>
        </p:spPr>
        <p:txBody>
          <a:bodyPr/>
          <a:lstStyle/>
          <a:p>
            <a:r>
              <a:rPr lang="en-US" sz="4400" dirty="0" smtClean="0"/>
              <a:t>Cluster Shared Volume Overview</a:t>
            </a:r>
            <a:endParaRPr lang="en-US" sz="4400" dirty="0"/>
          </a:p>
        </p:txBody>
      </p:sp>
      <p:sp>
        <p:nvSpPr>
          <p:cNvPr id="38" name="Rounded Rectangle 37"/>
          <p:cNvSpPr/>
          <p:nvPr/>
        </p:nvSpPr>
        <p:spPr bwMode="auto">
          <a:xfrm>
            <a:off x="1623918" y="1821507"/>
            <a:ext cx="5410580" cy="2249185"/>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32" name="Line 6"/>
          <p:cNvSpPr>
            <a:spLocks noChangeShapeType="1"/>
          </p:cNvSpPr>
          <p:nvPr/>
        </p:nvSpPr>
        <p:spPr bwMode="auto">
          <a:xfrm>
            <a:off x="4297106" y="3801567"/>
            <a:ext cx="44286" cy="578917"/>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7" name="Line 5"/>
          <p:cNvSpPr>
            <a:spLocks noChangeShapeType="1"/>
          </p:cNvSpPr>
          <p:nvPr/>
        </p:nvSpPr>
        <p:spPr bwMode="auto">
          <a:xfrm>
            <a:off x="2804638" y="3517674"/>
            <a:ext cx="947431" cy="924605"/>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926198" y="3752901"/>
            <a:ext cx="1025600" cy="751177"/>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327118" y="4843893"/>
            <a:ext cx="0" cy="295249"/>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809" name="Rectangle 17"/>
          <p:cNvSpPr>
            <a:spLocks noChangeArrowheads="1"/>
          </p:cNvSpPr>
          <p:nvPr/>
        </p:nvSpPr>
        <p:spPr bwMode="auto">
          <a:xfrm>
            <a:off x="2188187" y="5120296"/>
            <a:ext cx="4347624" cy="1009197"/>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lIns="91432" tIns="45717" rIns="91432" bIns="45717" anchor="ctr"/>
          <a:lstStyle/>
          <a:p>
            <a:endParaRPr lang="en-US" dirty="0"/>
          </a:p>
        </p:txBody>
      </p:sp>
      <p:sp>
        <p:nvSpPr>
          <p:cNvPr id="801812" name="Text Box 20"/>
          <p:cNvSpPr txBox="1">
            <a:spLocks noChangeArrowheads="1"/>
          </p:cNvSpPr>
          <p:nvPr/>
        </p:nvSpPr>
        <p:spPr bwMode="auto">
          <a:xfrm>
            <a:off x="2225074" y="5455422"/>
            <a:ext cx="1001350" cy="387566"/>
          </a:xfrm>
          <a:prstGeom prst="rect">
            <a:avLst/>
          </a:prstGeom>
          <a:noFill/>
          <a:ln w="9525">
            <a:noFill/>
            <a:miter lim="800000"/>
            <a:headEnd/>
            <a:tailEnd/>
          </a:ln>
          <a:effectLst/>
        </p:spPr>
        <p:txBody>
          <a:bodyPr wrap="square" lIns="91432" tIns="45717" rIns="91432" bIns="45717">
            <a:spAutoFit/>
          </a:bodyPr>
          <a:lstStyle/>
          <a:p>
            <a:pPr>
              <a:lnSpc>
                <a:spcPct val="100000"/>
              </a:lnSpc>
              <a:spcBef>
                <a:spcPct val="0"/>
              </a:spcBef>
            </a:pPr>
            <a:r>
              <a:rPr lang="en-US" sz="2000" b="1" dirty="0" smtClean="0">
                <a:solidFill>
                  <a:schemeClr val="bg1"/>
                </a:solidFill>
                <a:latin typeface="Trebuchet MS" pitchFamily="34" charset="0"/>
              </a:rPr>
              <a:t>Disk5</a:t>
            </a:r>
            <a:endParaRPr lang="en-US" sz="2000" b="1" dirty="0">
              <a:solidFill>
                <a:schemeClr val="bg1"/>
              </a:solidFill>
              <a:latin typeface="Trebuchet MS" pitchFamily="34" charset="0"/>
            </a:endParaRPr>
          </a:p>
        </p:txBody>
      </p:sp>
      <p:sp>
        <p:nvSpPr>
          <p:cNvPr id="23" name="Line Callout 1 (Border and Accent Bar) 22"/>
          <p:cNvSpPr/>
          <p:nvPr/>
        </p:nvSpPr>
        <p:spPr bwMode="auto">
          <a:xfrm>
            <a:off x="381000" y="5671209"/>
            <a:ext cx="1284403" cy="311404"/>
          </a:xfrm>
          <a:prstGeom prst="accentBorderCallout1">
            <a:avLst>
              <a:gd name="adj1" fmla="val 42284"/>
              <a:gd name="adj2" fmla="val 104657"/>
              <a:gd name="adj3" fmla="val -49373"/>
              <a:gd name="adj4" fmla="val 136852"/>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Single Volume</a:t>
            </a:r>
          </a:p>
        </p:txBody>
      </p:sp>
      <p:pic>
        <p:nvPicPr>
          <p:cNvPr id="25" name="Picture 2" descr="C:\Users\shonsh\Desktop\images\host.png"/>
          <p:cNvPicPr>
            <a:picLocks noChangeAspect="1" noChangeArrowheads="1"/>
          </p:cNvPicPr>
          <p:nvPr/>
        </p:nvPicPr>
        <p:blipFill>
          <a:blip r:embed="rId4"/>
          <a:srcRect/>
          <a:stretch>
            <a:fillRect/>
          </a:stretch>
        </p:blipFill>
        <p:spPr bwMode="auto">
          <a:xfrm>
            <a:off x="1953085" y="2039250"/>
            <a:ext cx="1147824" cy="1859653"/>
          </a:xfrm>
          <a:prstGeom prst="rect">
            <a:avLst/>
          </a:prstGeom>
          <a:noFill/>
        </p:spPr>
      </p:pic>
      <p:pic>
        <p:nvPicPr>
          <p:cNvPr id="26" name="Picture 3" descr="C:\Users\shonsh\Desktop\images\VM.png"/>
          <p:cNvPicPr>
            <a:picLocks noChangeAspect="1" noChangeArrowheads="1"/>
          </p:cNvPicPr>
          <p:nvPr/>
        </p:nvPicPr>
        <p:blipFill>
          <a:blip r:embed="rId5"/>
          <a:srcRect/>
          <a:stretch>
            <a:fillRect/>
          </a:stretch>
        </p:blipFill>
        <p:spPr bwMode="auto">
          <a:xfrm>
            <a:off x="2539258" y="2317464"/>
            <a:ext cx="450424" cy="729757"/>
          </a:xfrm>
          <a:prstGeom prst="rect">
            <a:avLst/>
          </a:prstGeom>
          <a:noFill/>
        </p:spPr>
      </p:pic>
      <p:pic>
        <p:nvPicPr>
          <p:cNvPr id="28" name="Picture 2" descr="C:\Users\shonsh\Desktop\images\host.png"/>
          <p:cNvPicPr>
            <a:picLocks noChangeAspect="1" noChangeArrowheads="1"/>
          </p:cNvPicPr>
          <p:nvPr/>
        </p:nvPicPr>
        <p:blipFill>
          <a:blip r:embed="rId4"/>
          <a:srcRect/>
          <a:stretch>
            <a:fillRect/>
          </a:stretch>
        </p:blipFill>
        <p:spPr bwMode="auto">
          <a:xfrm>
            <a:off x="3795680" y="2056824"/>
            <a:ext cx="1147824" cy="1859653"/>
          </a:xfrm>
          <a:prstGeom prst="rect">
            <a:avLst/>
          </a:prstGeom>
          <a:noFill/>
        </p:spPr>
      </p:pic>
      <p:pic>
        <p:nvPicPr>
          <p:cNvPr id="29" name="Picture 3" descr="C:\Users\shonsh\Desktop\images\VM.png"/>
          <p:cNvPicPr>
            <a:picLocks noChangeAspect="1" noChangeArrowheads="1"/>
          </p:cNvPicPr>
          <p:nvPr/>
        </p:nvPicPr>
        <p:blipFill>
          <a:blip r:embed="rId5"/>
          <a:srcRect/>
          <a:stretch>
            <a:fillRect/>
          </a:stretch>
        </p:blipFill>
        <p:spPr bwMode="auto">
          <a:xfrm>
            <a:off x="4381852" y="2335039"/>
            <a:ext cx="450424" cy="729757"/>
          </a:xfrm>
          <a:prstGeom prst="rect">
            <a:avLst/>
          </a:prstGeom>
          <a:noFill/>
        </p:spPr>
      </p:pic>
      <p:pic>
        <p:nvPicPr>
          <p:cNvPr id="30" name="Picture 2" descr="C:\Users\shonsh\Desktop\images\host.png"/>
          <p:cNvPicPr>
            <a:picLocks noChangeAspect="1" noChangeArrowheads="1"/>
          </p:cNvPicPr>
          <p:nvPr/>
        </p:nvPicPr>
        <p:blipFill>
          <a:blip r:embed="rId4"/>
          <a:srcRect/>
          <a:stretch>
            <a:fillRect/>
          </a:stretch>
        </p:blipFill>
        <p:spPr bwMode="auto">
          <a:xfrm>
            <a:off x="5613951" y="2074398"/>
            <a:ext cx="1147824" cy="1859653"/>
          </a:xfrm>
          <a:prstGeom prst="rect">
            <a:avLst/>
          </a:prstGeom>
          <a:noFill/>
        </p:spPr>
      </p:pic>
      <p:pic>
        <p:nvPicPr>
          <p:cNvPr id="31" name="Picture 3" descr="C:\Users\shonsh\Desktop\images\VM.png"/>
          <p:cNvPicPr>
            <a:picLocks noChangeAspect="1" noChangeArrowheads="1"/>
          </p:cNvPicPr>
          <p:nvPr/>
        </p:nvPicPr>
        <p:blipFill>
          <a:blip r:embed="rId5"/>
          <a:srcRect/>
          <a:stretch>
            <a:fillRect/>
          </a:stretch>
        </p:blipFill>
        <p:spPr bwMode="auto">
          <a:xfrm>
            <a:off x="6200122" y="2352612"/>
            <a:ext cx="450424" cy="729757"/>
          </a:xfrm>
          <a:prstGeom prst="rect">
            <a:avLst/>
          </a:prstGeom>
          <a:noFill/>
        </p:spPr>
      </p:pic>
      <p:sp>
        <p:nvSpPr>
          <p:cNvPr id="33" name="Can 32"/>
          <p:cNvSpPr/>
          <p:nvPr/>
        </p:nvSpPr>
        <p:spPr>
          <a:xfrm>
            <a:off x="3283212" y="5237263"/>
            <a:ext cx="2108939" cy="786789"/>
          </a:xfrm>
          <a:prstGeom prst="can">
            <a:avLst>
              <a:gd name="adj" fmla="val 2959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76194" tIns="38097" rIns="76194" bIns="38097" numCol="1" rtlCol="0" anchor="ctr" anchorCtr="0" compatLnSpc="1">
            <a:prstTxWarp prst="textNoShape">
              <a:avLst/>
            </a:prstTxWarp>
          </a:bodyPr>
          <a:lstStyle/>
          <a:p>
            <a:pPr algn="ctr" defTabSz="761719"/>
            <a:endParaRPr lang="en-US" dirty="0" smtClean="0">
              <a:solidFill>
                <a:schemeClr val="tx1"/>
              </a:solidFill>
              <a:latin typeface="Segoe" pitchFamily="34" charset="0"/>
            </a:endParaRPr>
          </a:p>
        </p:txBody>
      </p:sp>
      <p:grpSp>
        <p:nvGrpSpPr>
          <p:cNvPr id="2" name="Group 50"/>
          <p:cNvGrpSpPr/>
          <p:nvPr/>
        </p:nvGrpSpPr>
        <p:grpSpPr>
          <a:xfrm>
            <a:off x="3551157" y="5430402"/>
            <a:ext cx="391040" cy="507984"/>
            <a:chOff x="1145861" y="6690311"/>
            <a:chExt cx="484428" cy="629299"/>
          </a:xfrm>
        </p:grpSpPr>
        <p:sp>
          <p:nvSpPr>
            <p:cNvPr id="48" name="Rounded Rectangle 47"/>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Trebuchet MS" pitchFamily="34" charset="0"/>
              </a:endParaRPr>
            </a:p>
          </p:txBody>
        </p:sp>
        <p:pic>
          <p:nvPicPr>
            <p:cNvPr id="49"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50" name="TextBox 49"/>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grpSp>
        <p:nvGrpSpPr>
          <p:cNvPr id="3" name="Group 51"/>
          <p:cNvGrpSpPr/>
          <p:nvPr/>
        </p:nvGrpSpPr>
        <p:grpSpPr>
          <a:xfrm>
            <a:off x="4071629" y="5431753"/>
            <a:ext cx="391040" cy="507984"/>
            <a:chOff x="1145861" y="6690311"/>
            <a:chExt cx="484428" cy="629299"/>
          </a:xfrm>
        </p:grpSpPr>
        <p:sp>
          <p:nvSpPr>
            <p:cNvPr id="53" name="Rounded Rectangle 52"/>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Trebuchet MS" pitchFamily="34" charset="0"/>
              </a:endParaRPr>
            </a:p>
          </p:txBody>
        </p:sp>
        <p:pic>
          <p:nvPicPr>
            <p:cNvPr id="54"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55" name="TextBox 54"/>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grpSp>
        <p:nvGrpSpPr>
          <p:cNvPr id="4" name="Group 55"/>
          <p:cNvGrpSpPr/>
          <p:nvPr/>
        </p:nvGrpSpPr>
        <p:grpSpPr>
          <a:xfrm>
            <a:off x="4550191" y="5431754"/>
            <a:ext cx="391040" cy="507984"/>
            <a:chOff x="1145861" y="6690311"/>
            <a:chExt cx="484428" cy="629299"/>
          </a:xfrm>
        </p:grpSpPr>
        <p:sp>
          <p:nvSpPr>
            <p:cNvPr id="57" name="Rounded Rectangle 56"/>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Trebuchet MS" pitchFamily="34" charset="0"/>
              </a:endParaRPr>
            </a:p>
          </p:txBody>
        </p:sp>
        <p:pic>
          <p:nvPicPr>
            <p:cNvPr id="58"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59" name="TextBox 58"/>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60" name="Right Arrow 59"/>
          <p:cNvSpPr/>
          <p:nvPr/>
        </p:nvSpPr>
        <p:spPr bwMode="auto">
          <a:xfrm rot="4298736">
            <a:off x="2089207" y="4158792"/>
            <a:ext cx="2405310" cy="141363"/>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62" name="Right Arrow 61"/>
          <p:cNvSpPr/>
          <p:nvPr/>
        </p:nvSpPr>
        <p:spPr bwMode="auto">
          <a:xfrm rot="7367473">
            <a:off x="4274447" y="4187869"/>
            <a:ext cx="2642357" cy="136068"/>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grpSp>
        <p:nvGrpSpPr>
          <p:cNvPr id="5" name="Group 57"/>
          <p:cNvGrpSpPr/>
          <p:nvPr/>
        </p:nvGrpSpPr>
        <p:grpSpPr>
          <a:xfrm>
            <a:off x="3576595" y="4257844"/>
            <a:ext cx="1562280" cy="882103"/>
            <a:chOff x="6296149" y="4859530"/>
            <a:chExt cx="1612817" cy="910638"/>
          </a:xfrm>
        </p:grpSpPr>
        <p:pic>
          <p:nvPicPr>
            <p:cNvPr id="40"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41" name="TextBox 40"/>
            <p:cNvSpPr txBox="1"/>
            <p:nvPr/>
          </p:nvSpPr>
          <p:spPr>
            <a:xfrm>
              <a:off x="6817094" y="5058889"/>
              <a:ext cx="622286" cy="369332"/>
            </a:xfrm>
            <a:prstGeom prst="rect">
              <a:avLst/>
            </a:prstGeom>
            <a:noFill/>
          </p:spPr>
          <p:txBody>
            <a:bodyPr wrap="none" rtlCol="0">
              <a:spAutoFit/>
            </a:bodyPr>
            <a:lstStyle/>
            <a:p>
              <a:pPr algn="ctr"/>
              <a:r>
                <a:rPr lang="en-US" dirty="0" smtClean="0">
                  <a:solidFill>
                    <a:schemeClr val="tx2"/>
                  </a:solidFill>
                  <a:effectLst>
                    <a:glow rad="228600">
                      <a:schemeClr val="bg1">
                        <a:alpha val="40000"/>
                      </a:schemeClr>
                    </a:glow>
                  </a:effectLst>
                </a:rPr>
                <a:t>SAN</a:t>
              </a:r>
              <a:endParaRPr lang="en-US" dirty="0">
                <a:solidFill>
                  <a:schemeClr val="tx2"/>
                </a:solidFill>
                <a:effectLst>
                  <a:glow rad="228600">
                    <a:schemeClr val="bg1">
                      <a:alpha val="40000"/>
                    </a:schemeClr>
                  </a:glow>
                </a:effectLst>
              </a:endParaRPr>
            </a:p>
          </p:txBody>
        </p:sp>
      </p:grpSp>
      <p:sp>
        <p:nvSpPr>
          <p:cNvPr id="61" name="Right Arrow 60"/>
          <p:cNvSpPr/>
          <p:nvPr/>
        </p:nvSpPr>
        <p:spPr bwMode="auto">
          <a:xfrm rot="5773966">
            <a:off x="3272434" y="4198549"/>
            <a:ext cx="2325855" cy="125599"/>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2" name="Line Callout 1 (Border and Accent Bar) 41"/>
          <p:cNvSpPr/>
          <p:nvPr/>
        </p:nvSpPr>
        <p:spPr bwMode="auto">
          <a:xfrm>
            <a:off x="7231489" y="1416051"/>
            <a:ext cx="1531511" cy="946150"/>
          </a:xfrm>
          <a:prstGeom prst="accentBorderCallout1">
            <a:avLst>
              <a:gd name="adj1" fmla="val 70064"/>
              <a:gd name="adj2" fmla="val -4141"/>
              <a:gd name="adj3" fmla="val 140189"/>
              <a:gd name="adj4" fmla="val -35858"/>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Concurrent access to a single file system</a:t>
            </a:r>
          </a:p>
        </p:txBody>
      </p:sp>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1552755" y="1536495"/>
            <a:ext cx="5585604" cy="2321943"/>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p:txBody>
          <a:bodyPr/>
          <a:lstStyle/>
          <a:p>
            <a:r>
              <a:rPr lang="en-US" dirty="0" smtClean="0"/>
              <a:t>Node Fault Tolerance</a:t>
            </a:r>
            <a:endParaRPr lang="en-US" dirty="0"/>
          </a:p>
        </p:txBody>
      </p:sp>
      <p:sp>
        <p:nvSpPr>
          <p:cNvPr id="801797" name="Line 5"/>
          <p:cNvSpPr>
            <a:spLocks noChangeShapeType="1"/>
          </p:cNvSpPr>
          <p:nvPr/>
        </p:nvSpPr>
        <p:spPr bwMode="auto">
          <a:xfrm>
            <a:off x="3162650" y="3176385"/>
            <a:ext cx="679248" cy="1094016"/>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76799" y="3394498"/>
            <a:ext cx="735436" cy="957353"/>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343400" y="4727531"/>
            <a:ext cx="0" cy="304800"/>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25" name="Picture 2" descr="C:\Users\shonsh\Desktop\images\host.png"/>
          <p:cNvPicPr>
            <a:picLocks noChangeAspect="1" noChangeArrowheads="1"/>
          </p:cNvPicPr>
          <p:nvPr/>
        </p:nvPicPr>
        <p:blipFill>
          <a:blip r:embed="rId4"/>
          <a:srcRect/>
          <a:stretch>
            <a:fillRect/>
          </a:stretch>
        </p:blipFill>
        <p:spPr bwMode="auto">
          <a:xfrm>
            <a:off x="2437856" y="1761282"/>
            <a:ext cx="1184954" cy="1919810"/>
          </a:xfrm>
          <a:prstGeom prst="rect">
            <a:avLst/>
          </a:prstGeom>
          <a:noFill/>
        </p:spPr>
      </p:pic>
      <p:pic>
        <p:nvPicPr>
          <p:cNvPr id="30" name="Picture 2" descr="C:\Users\shonsh\Desktop\images\host.png"/>
          <p:cNvPicPr>
            <a:picLocks noChangeAspect="1" noChangeArrowheads="1"/>
          </p:cNvPicPr>
          <p:nvPr/>
        </p:nvPicPr>
        <p:blipFill>
          <a:blip r:embed="rId4"/>
          <a:srcRect/>
          <a:stretch>
            <a:fillRect/>
          </a:stretch>
        </p:blipFill>
        <p:spPr bwMode="auto">
          <a:xfrm>
            <a:off x="5193687" y="1797567"/>
            <a:ext cx="1184954" cy="1919810"/>
          </a:xfrm>
          <a:prstGeom prst="rect">
            <a:avLst/>
          </a:prstGeom>
          <a:noFill/>
        </p:spPr>
      </p:pic>
      <p:pic>
        <p:nvPicPr>
          <p:cNvPr id="31" name="Picture 3" descr="C:\Users\shonsh\Desktop\images\VM.png"/>
          <p:cNvPicPr>
            <a:picLocks noChangeAspect="1" noChangeArrowheads="1"/>
          </p:cNvPicPr>
          <p:nvPr/>
        </p:nvPicPr>
        <p:blipFill>
          <a:blip r:embed="rId5"/>
          <a:srcRect/>
          <a:stretch>
            <a:fillRect/>
          </a:stretch>
        </p:blipFill>
        <p:spPr bwMode="auto">
          <a:xfrm>
            <a:off x="5782042" y="2185449"/>
            <a:ext cx="464995" cy="753364"/>
          </a:xfrm>
          <a:prstGeom prst="rect">
            <a:avLst/>
          </a:prstGeom>
          <a:noFill/>
        </p:spPr>
      </p:pic>
      <p:sp>
        <p:nvSpPr>
          <p:cNvPr id="63" name="Line Callout 1 (Border and Accent Bar) 62"/>
          <p:cNvSpPr/>
          <p:nvPr/>
        </p:nvSpPr>
        <p:spPr bwMode="auto">
          <a:xfrm>
            <a:off x="457200" y="4426344"/>
            <a:ext cx="1887055" cy="632999"/>
          </a:xfrm>
          <a:prstGeom prst="accentBorderCallout1">
            <a:avLst>
              <a:gd name="adj1" fmla="val 27181"/>
              <a:gd name="adj2" fmla="val 103952"/>
              <a:gd name="adj3" fmla="val -30070"/>
              <a:gd name="adj4" fmla="val 14112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Volume relocates to a healthy node</a:t>
            </a:r>
          </a:p>
        </p:txBody>
      </p:sp>
      <p:sp>
        <p:nvSpPr>
          <p:cNvPr id="69" name="Line Callout 1 (Border and Accent Bar) 68"/>
          <p:cNvSpPr/>
          <p:nvPr/>
        </p:nvSpPr>
        <p:spPr bwMode="auto">
          <a:xfrm>
            <a:off x="6825202" y="4137477"/>
            <a:ext cx="1890307" cy="627090"/>
          </a:xfrm>
          <a:prstGeom prst="accentBorderCallout1">
            <a:avLst>
              <a:gd name="adj1" fmla="val 16192"/>
              <a:gd name="adj2" fmla="val -3932"/>
              <a:gd name="adj3" fmla="val -121254"/>
              <a:gd name="adj4" fmla="val -52897"/>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Brief queuing of I/O while volume ownership is changed</a:t>
            </a:r>
          </a:p>
        </p:txBody>
      </p:sp>
      <p:sp>
        <p:nvSpPr>
          <p:cNvPr id="39" name="Rectangle 17"/>
          <p:cNvSpPr>
            <a:spLocks noChangeArrowheads="1"/>
          </p:cNvSpPr>
          <p:nvPr/>
        </p:nvSpPr>
        <p:spPr bwMode="auto">
          <a:xfrm>
            <a:off x="3456264" y="5007399"/>
            <a:ext cx="1761688" cy="1121909"/>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lIns="91436" tIns="45718" rIns="91436" bIns="45718" anchor="ctr"/>
          <a:lstStyle/>
          <a:p>
            <a:endParaRPr lang="en-US" dirty="0"/>
          </a:p>
        </p:txBody>
      </p:sp>
      <p:pic>
        <p:nvPicPr>
          <p:cNvPr id="40" name="Picture 18" descr="Database blue"/>
          <p:cNvPicPr>
            <a:picLocks noChangeAspect="1" noChangeArrowheads="1"/>
          </p:cNvPicPr>
          <p:nvPr/>
        </p:nvPicPr>
        <p:blipFill>
          <a:blip r:embed="rId6" cstate="print"/>
          <a:srcRect/>
          <a:stretch>
            <a:fillRect/>
          </a:stretch>
        </p:blipFill>
        <p:spPr bwMode="auto">
          <a:xfrm>
            <a:off x="3951215" y="5078807"/>
            <a:ext cx="771787" cy="988767"/>
          </a:xfrm>
          <a:prstGeom prst="rect">
            <a:avLst/>
          </a:prstGeom>
          <a:noFill/>
        </p:spPr>
      </p:pic>
      <p:grpSp>
        <p:nvGrpSpPr>
          <p:cNvPr id="2" name="Group 50"/>
          <p:cNvGrpSpPr/>
          <p:nvPr/>
        </p:nvGrpSpPr>
        <p:grpSpPr>
          <a:xfrm>
            <a:off x="4137955" y="5421523"/>
            <a:ext cx="403690" cy="524416"/>
            <a:chOff x="1145861" y="6690311"/>
            <a:chExt cx="484428" cy="629299"/>
          </a:xfrm>
        </p:grpSpPr>
        <p:sp>
          <p:nvSpPr>
            <p:cNvPr id="48" name="Rounded Rectangle 47"/>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49" name="Picture 4" descr="C:\Users\agoodman\Documents\Carmine\V1\Product Icons - PNG\Carmine117_VirtualMachine_32.png"/>
            <p:cNvPicPr>
              <a:picLocks noChangeAspect="1" noChangeArrowheads="1"/>
            </p:cNvPicPr>
            <p:nvPr/>
          </p:nvPicPr>
          <p:blipFill>
            <a:blip r:embed="rId7"/>
            <a:stretch>
              <a:fillRect/>
            </a:stretch>
          </p:blipFill>
          <p:spPr bwMode="auto">
            <a:xfrm>
              <a:off x="1261164" y="6690311"/>
              <a:ext cx="304800" cy="304800"/>
            </a:xfrm>
            <a:prstGeom prst="rect">
              <a:avLst/>
            </a:prstGeom>
            <a:ln>
              <a:headEnd type="none" w="med" len="med"/>
              <a:tailEnd type="none" w="med" len="med"/>
            </a:ln>
          </p:spPr>
        </p:pic>
        <p:sp>
          <p:nvSpPr>
            <p:cNvPr id="50" name="TextBox 49"/>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42" name="Left-Right Arrow 41"/>
          <p:cNvSpPr/>
          <p:nvPr/>
        </p:nvSpPr>
        <p:spPr bwMode="auto">
          <a:xfrm>
            <a:off x="3632433" y="2740157"/>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43" name="Picture 7" descr="http://z.about.com/d/gocaribbean/1/0/N/0/-/-/heart_clipart.gif"/>
          <p:cNvPicPr>
            <a:picLocks noChangeAspect="1" noChangeArrowheads="1"/>
          </p:cNvPicPr>
          <p:nvPr/>
        </p:nvPicPr>
        <p:blipFill>
          <a:blip r:embed="rId8">
            <a:clrChange>
              <a:clrFrom>
                <a:srgbClr xmlns:mc="http://schemas.openxmlformats.org/markup-compatibility/2006" xmlns:a14="http://schemas.microsoft.com/office/drawing/2007/7/7/main" val="FFFFFF" mc:Ignorable=""/>
              </a:clrFrom>
              <a:clrTo>
                <a:srgbClr xmlns:mc="http://schemas.openxmlformats.org/markup-compatibility/2006" xmlns:a14="http://schemas.microsoft.com/office/drawing/2007/7/7/main" val="FFFFFF" mc:Ignorable="">
                  <a:alpha val="0"/>
                </a:srgbClr>
              </a:clrTo>
            </a:clrChange>
          </a:blip>
          <a:srcRect/>
          <a:stretch>
            <a:fillRect/>
          </a:stretch>
        </p:blipFill>
        <p:spPr bwMode="auto">
          <a:xfrm>
            <a:off x="4341886" y="2695912"/>
            <a:ext cx="151694" cy="136524"/>
          </a:xfrm>
          <a:prstGeom prst="rect">
            <a:avLst/>
          </a:prstGeom>
          <a:noFill/>
        </p:spPr>
      </p:pic>
      <p:sp>
        <p:nvSpPr>
          <p:cNvPr id="70" name="Line Callout 1 (Border and Accent Bar) 69"/>
          <p:cNvSpPr/>
          <p:nvPr/>
        </p:nvSpPr>
        <p:spPr bwMode="auto">
          <a:xfrm>
            <a:off x="405272" y="1270394"/>
            <a:ext cx="1277454" cy="467447"/>
          </a:xfrm>
          <a:prstGeom prst="accentBorderCallout1">
            <a:avLst>
              <a:gd name="adj1" fmla="val 77431"/>
              <a:gd name="adj2" fmla="val 105978"/>
              <a:gd name="adj3" fmla="val 240876"/>
              <a:gd name="adj4" fmla="val 158890"/>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Coordination Node</a:t>
            </a:r>
          </a:p>
        </p:txBody>
      </p:sp>
      <p:pic>
        <p:nvPicPr>
          <p:cNvPr id="26" name="Picture 20" descr="D:\Pennie's documents\MS Image\NEWFeb15\Windows_Vista_Icons_ for_Marketing_use\Error.png"/>
          <p:cNvPicPr>
            <a:picLocks noChangeAspect="1" noChangeArrowheads="1"/>
          </p:cNvPicPr>
          <p:nvPr/>
        </p:nvPicPr>
        <p:blipFill>
          <a:blip r:embed="rId9"/>
          <a:srcRect/>
          <a:stretch>
            <a:fillRect/>
          </a:stretch>
        </p:blipFill>
        <p:spPr bwMode="auto">
          <a:xfrm>
            <a:off x="3017461" y="2757334"/>
            <a:ext cx="754540" cy="754540"/>
          </a:xfrm>
          <a:prstGeom prst="rect">
            <a:avLst/>
          </a:prstGeom>
          <a:noFill/>
        </p:spPr>
      </p:pic>
      <p:sp>
        <p:nvSpPr>
          <p:cNvPr id="27" name="Line Callout 1 (Border and Accent Bar) 26"/>
          <p:cNvSpPr/>
          <p:nvPr/>
        </p:nvSpPr>
        <p:spPr bwMode="auto">
          <a:xfrm>
            <a:off x="7056535" y="2173813"/>
            <a:ext cx="1332994" cy="650876"/>
          </a:xfrm>
          <a:prstGeom prst="accentBorderCallout1">
            <a:avLst>
              <a:gd name="adj1" fmla="val 18750"/>
              <a:gd name="adj2" fmla="val -6445"/>
              <a:gd name="adj3" fmla="val 70871"/>
              <a:gd name="adj4" fmla="val -44683"/>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VM running on Node 2 is unaffected</a:t>
            </a:r>
          </a:p>
        </p:txBody>
      </p:sp>
      <p:pic>
        <p:nvPicPr>
          <p:cNvPr id="28" name="Picture 13" descr="D:\Pennie's documents\MS Image\NEWFeb15\Windows_Vista_Icons_ for_Marketing_use\Complete.png"/>
          <p:cNvPicPr>
            <a:picLocks noChangeAspect="1" noChangeArrowheads="1"/>
          </p:cNvPicPr>
          <p:nvPr/>
        </p:nvPicPr>
        <p:blipFill>
          <a:blip r:embed="rId10"/>
          <a:srcRect/>
          <a:stretch>
            <a:fillRect/>
          </a:stretch>
        </p:blipFill>
        <p:spPr bwMode="auto">
          <a:xfrm>
            <a:off x="6025230" y="2562825"/>
            <a:ext cx="412223" cy="412223"/>
          </a:xfrm>
          <a:prstGeom prst="rect">
            <a:avLst/>
          </a:prstGeom>
          <a:noFill/>
        </p:spPr>
      </p:pic>
      <p:grpSp>
        <p:nvGrpSpPr>
          <p:cNvPr id="3" name="Group 57"/>
          <p:cNvGrpSpPr/>
          <p:nvPr/>
        </p:nvGrpSpPr>
        <p:grpSpPr>
          <a:xfrm>
            <a:off x="3604042" y="4087082"/>
            <a:ext cx="1612817" cy="910638"/>
            <a:chOff x="6296149" y="4859530"/>
            <a:chExt cx="1612817" cy="910638"/>
          </a:xfrm>
        </p:grpSpPr>
        <p:pic>
          <p:nvPicPr>
            <p:cNvPr id="36" name="Picture 10" descr="C:\Documents and Settings\Pennie\My Documents\ACERDATA (D)\Pennie's documents\MS Image\Shapes and Graphics\Internet Cloud\cloud 1.png"/>
            <p:cNvPicPr>
              <a:picLocks noChangeAspect="1" noChangeArrowheads="1"/>
            </p:cNvPicPr>
            <p:nvPr/>
          </p:nvPicPr>
          <p:blipFill>
            <a:blip r:embed="rId11"/>
            <a:srcRect/>
            <a:stretch>
              <a:fillRect/>
            </a:stretch>
          </p:blipFill>
          <p:spPr bwMode="auto">
            <a:xfrm>
              <a:off x="6296149" y="4859530"/>
              <a:ext cx="1612817" cy="910638"/>
            </a:xfrm>
            <a:prstGeom prst="rect">
              <a:avLst/>
            </a:prstGeom>
            <a:noFill/>
          </p:spPr>
        </p:pic>
        <p:sp>
          <p:nvSpPr>
            <p:cNvPr id="37" name="TextBox 36"/>
            <p:cNvSpPr txBox="1"/>
            <p:nvPr/>
          </p:nvSpPr>
          <p:spPr>
            <a:xfrm>
              <a:off x="6817094" y="5058889"/>
              <a:ext cx="579006" cy="369332"/>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sp>
        <p:nvSpPr>
          <p:cNvPr id="32" name="Curved Up Arrow 31"/>
          <p:cNvSpPr/>
          <p:nvPr/>
        </p:nvSpPr>
        <p:spPr bwMode="auto">
          <a:xfrm>
            <a:off x="2877880" y="3618235"/>
            <a:ext cx="2955850" cy="822008"/>
          </a:xfrm>
          <a:prstGeom prst="curved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pic>
        <p:nvPicPr>
          <p:cNvPr id="33" name="Picture 4" descr="C:\Users\agoodman\Documents\Carmine\V1\Product Icons - PNG\Carmine117_VirtualMachine_32.png"/>
          <p:cNvPicPr>
            <a:picLocks noChangeAspect="1" noChangeArrowheads="1"/>
          </p:cNvPicPr>
          <p:nvPr/>
        </p:nvPicPr>
        <p:blipFill>
          <a:blip r:embed="rId7"/>
          <a:stretch>
            <a:fillRect/>
          </a:stretch>
        </p:blipFill>
        <p:spPr bwMode="auto">
          <a:xfrm>
            <a:off x="5010217" y="4000304"/>
            <a:ext cx="334415" cy="334415"/>
          </a:xfrm>
          <a:prstGeom prst="rect">
            <a:avLst/>
          </a:prstGeom>
          <a:ln>
            <a:headEnd type="none" w="med" len="med"/>
            <a:tailEnd type="none" w="med" len="med"/>
          </a:ln>
        </p:spPr>
      </p:pic>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dissolv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1000"/>
                                        <p:tgtEl>
                                          <p:spTgt spid="63"/>
                                        </p:tgtEl>
                                      </p:cBhvr>
                                    </p:animEffect>
                                  </p:childTnLst>
                                </p:cTn>
                              </p:par>
                              <p:par>
                                <p:cTn id="16" presetID="10" presetClass="entr" presetSubtype="0"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20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23" presetClass="entr" presetSubtype="16"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9" grpId="0" animBg="1"/>
      <p:bldP spid="27" grpId="0" animBg="1"/>
      <p:bldP spid="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1481532" y="1472496"/>
            <a:ext cx="5585604" cy="2321943"/>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5400000" rotWithShape="0">
              <a:srgbClr xmlns:mc="http://schemas.openxmlformats.org/markup-compatibility/2006" xmlns:a14="http://schemas.microsoft.com/office/drawing/2007/7/7/main" val="000000" mc:Ignorable="">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01794" name="Rectangle 2"/>
          <p:cNvSpPr>
            <a:spLocks noGrp="1" noChangeArrowheads="1"/>
          </p:cNvSpPr>
          <p:nvPr>
            <p:ph type="title"/>
          </p:nvPr>
        </p:nvSpPr>
        <p:spPr>
          <a:xfrm>
            <a:off x="382588" y="228600"/>
            <a:ext cx="8380412" cy="609398"/>
          </a:xfrm>
        </p:spPr>
        <p:txBody>
          <a:bodyPr/>
          <a:lstStyle/>
          <a:p>
            <a:r>
              <a:rPr lang="en-US" sz="4400" dirty="0" smtClean="0"/>
              <a:t>I/O Connectivity Fault Tolerance</a:t>
            </a:r>
            <a:endParaRPr lang="en-US" sz="4400" dirty="0"/>
          </a:p>
        </p:txBody>
      </p:sp>
      <p:sp>
        <p:nvSpPr>
          <p:cNvPr id="801797" name="Line 5"/>
          <p:cNvSpPr>
            <a:spLocks noChangeShapeType="1"/>
          </p:cNvSpPr>
          <p:nvPr/>
        </p:nvSpPr>
        <p:spPr bwMode="auto">
          <a:xfrm>
            <a:off x="3091427" y="3112385"/>
            <a:ext cx="665071" cy="1079839"/>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805576" y="3330499"/>
            <a:ext cx="735436" cy="957353"/>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272177" y="4663532"/>
            <a:ext cx="0" cy="304800"/>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2" name="Line Callout 1 (Border and Accent Bar) 21"/>
          <p:cNvSpPr/>
          <p:nvPr/>
        </p:nvSpPr>
        <p:spPr bwMode="auto">
          <a:xfrm>
            <a:off x="6985312" y="2109814"/>
            <a:ext cx="1332994" cy="650876"/>
          </a:xfrm>
          <a:prstGeom prst="accentBorderCallout1">
            <a:avLst>
              <a:gd name="adj1" fmla="val 18750"/>
              <a:gd name="adj2" fmla="val -6445"/>
              <a:gd name="adj3" fmla="val 70871"/>
              <a:gd name="adj4" fmla="val -44683"/>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VM running on Node 2 is unaffected</a:t>
            </a:r>
          </a:p>
        </p:txBody>
      </p:sp>
      <p:sp>
        <p:nvSpPr>
          <p:cNvPr id="63" name="Line Callout 1 (Border and Accent Bar) 62"/>
          <p:cNvSpPr/>
          <p:nvPr/>
        </p:nvSpPr>
        <p:spPr bwMode="auto">
          <a:xfrm>
            <a:off x="694494" y="3650219"/>
            <a:ext cx="1206625" cy="563444"/>
          </a:xfrm>
          <a:prstGeom prst="accentBorderCallout1">
            <a:avLst>
              <a:gd name="adj1" fmla="val 27181"/>
              <a:gd name="adj2" fmla="val 107948"/>
              <a:gd name="adj3" fmla="val -9221"/>
              <a:gd name="adj4" fmla="val 15410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Coordination Node</a:t>
            </a:r>
          </a:p>
        </p:txBody>
      </p:sp>
      <p:sp>
        <p:nvSpPr>
          <p:cNvPr id="69" name="Line Callout 1 (Border and Accent Bar) 68"/>
          <p:cNvSpPr/>
          <p:nvPr/>
        </p:nvSpPr>
        <p:spPr bwMode="auto">
          <a:xfrm>
            <a:off x="5956182" y="4277659"/>
            <a:ext cx="1472352" cy="442417"/>
          </a:xfrm>
          <a:prstGeom prst="accentBorderCallout1">
            <a:avLst>
              <a:gd name="adj1" fmla="val 18750"/>
              <a:gd name="adj2" fmla="val -6054"/>
              <a:gd name="adj3" fmla="val -52380"/>
              <a:gd name="adj4" fmla="val -4069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SAN Connectivity Failure</a:t>
            </a:r>
          </a:p>
        </p:txBody>
      </p:sp>
      <p:sp>
        <p:nvSpPr>
          <p:cNvPr id="39" name="Rectangle 17"/>
          <p:cNvSpPr>
            <a:spLocks noChangeArrowheads="1"/>
          </p:cNvSpPr>
          <p:nvPr/>
        </p:nvSpPr>
        <p:spPr bwMode="auto">
          <a:xfrm>
            <a:off x="3385041" y="4943400"/>
            <a:ext cx="1761688" cy="1121909"/>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lIns="91436" tIns="45718" rIns="91436" bIns="45718" anchor="ctr"/>
          <a:lstStyle/>
          <a:p>
            <a:endParaRPr lang="en-US" dirty="0"/>
          </a:p>
        </p:txBody>
      </p:sp>
      <p:pic>
        <p:nvPicPr>
          <p:cNvPr id="40" name="Picture 18" descr="Database blue"/>
          <p:cNvPicPr>
            <a:picLocks noChangeAspect="1" noChangeArrowheads="1"/>
          </p:cNvPicPr>
          <p:nvPr/>
        </p:nvPicPr>
        <p:blipFill>
          <a:blip r:embed="rId4" cstate="print"/>
          <a:srcRect/>
          <a:stretch>
            <a:fillRect/>
          </a:stretch>
        </p:blipFill>
        <p:spPr bwMode="auto">
          <a:xfrm>
            <a:off x="3879992" y="5014808"/>
            <a:ext cx="771787" cy="988767"/>
          </a:xfrm>
          <a:prstGeom prst="rect">
            <a:avLst/>
          </a:prstGeom>
          <a:noFill/>
        </p:spPr>
      </p:pic>
      <p:grpSp>
        <p:nvGrpSpPr>
          <p:cNvPr id="2" name="Group 50"/>
          <p:cNvGrpSpPr/>
          <p:nvPr/>
        </p:nvGrpSpPr>
        <p:grpSpPr>
          <a:xfrm>
            <a:off x="4066732" y="5357524"/>
            <a:ext cx="403690" cy="524416"/>
            <a:chOff x="1145861" y="6690311"/>
            <a:chExt cx="484428" cy="629299"/>
          </a:xfrm>
        </p:grpSpPr>
        <p:sp>
          <p:nvSpPr>
            <p:cNvPr id="48" name="Rounded Rectangle 47"/>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49" name="Picture 4" descr="C:\Users\agoodman\Documents\Carmine\V1\Product Icons - PNG\Carmine117_VirtualMachine_32.png"/>
            <p:cNvPicPr>
              <a:picLocks noChangeAspect="1" noChangeArrowheads="1"/>
            </p:cNvPicPr>
            <p:nvPr/>
          </p:nvPicPr>
          <p:blipFill>
            <a:blip r:embed="rId5"/>
            <a:stretch>
              <a:fillRect/>
            </a:stretch>
          </p:blipFill>
          <p:spPr bwMode="auto">
            <a:xfrm>
              <a:off x="1261164" y="6690311"/>
              <a:ext cx="304800" cy="304800"/>
            </a:xfrm>
            <a:prstGeom prst="rect">
              <a:avLst/>
            </a:prstGeom>
            <a:ln>
              <a:headEnd type="none" w="med" len="med"/>
              <a:tailEnd type="none" w="med" len="med"/>
            </a:ln>
          </p:spPr>
        </p:pic>
        <p:sp>
          <p:nvSpPr>
            <p:cNvPr id="50" name="TextBox 49"/>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42" name="Left-Right Arrow 41"/>
          <p:cNvSpPr/>
          <p:nvPr/>
        </p:nvSpPr>
        <p:spPr bwMode="auto">
          <a:xfrm>
            <a:off x="3561210" y="2676158"/>
            <a:ext cx="1560352" cy="50334"/>
          </a:xfrm>
          <a:prstGeom prst="lef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endParaRPr>
          </a:p>
        </p:txBody>
      </p:sp>
      <p:pic>
        <p:nvPicPr>
          <p:cNvPr id="43" name="Picture 7" descr="http://z.about.com/d/gocaribbean/1/0/N/0/-/-/heart_clipart.gif"/>
          <p:cNvPicPr>
            <a:picLocks noChangeAspect="1" noChangeArrowheads="1"/>
          </p:cNvPicPr>
          <p:nvPr/>
        </p:nvPicPr>
        <p:blipFill>
          <a:blip r:embed="rId6">
            <a:clrChange>
              <a:clrFrom>
                <a:srgbClr xmlns:mc="http://schemas.openxmlformats.org/markup-compatibility/2006" xmlns:a14="http://schemas.microsoft.com/office/drawing/2007/7/7/main" val="FFFFFF" mc:Ignorable=""/>
              </a:clrFrom>
              <a:clrTo>
                <a:srgbClr xmlns:mc="http://schemas.openxmlformats.org/markup-compatibility/2006" xmlns:a14="http://schemas.microsoft.com/office/drawing/2007/7/7/main" val="FFFFFF" mc:Ignorable="">
                  <a:alpha val="0"/>
                </a:srgbClr>
              </a:clrTo>
            </a:clrChange>
          </a:blip>
          <a:srcRect/>
          <a:stretch>
            <a:fillRect/>
          </a:stretch>
        </p:blipFill>
        <p:spPr bwMode="auto">
          <a:xfrm>
            <a:off x="4270663" y="2631913"/>
            <a:ext cx="151694" cy="136524"/>
          </a:xfrm>
          <a:prstGeom prst="rect">
            <a:avLst/>
          </a:prstGeom>
          <a:noFill/>
        </p:spPr>
      </p:pic>
      <p:cxnSp>
        <p:nvCxnSpPr>
          <p:cNvPr id="45" name="Straight Arrow Connector 44"/>
          <p:cNvCxnSpPr/>
          <p:nvPr/>
        </p:nvCxnSpPr>
        <p:spPr>
          <a:xfrm rot="16200000" flipH="1">
            <a:off x="3475403" y="3609256"/>
            <a:ext cx="289475" cy="184972"/>
          </a:xfrm>
          <a:prstGeom prst="straightConnector1">
            <a:avLst/>
          </a:prstGeom>
          <a:ln w="50800" cap="rnd">
            <a:solidFill>
              <a:schemeClr val="accent2"/>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0800000">
            <a:off x="3720939" y="2466124"/>
            <a:ext cx="375552" cy="1455"/>
          </a:xfrm>
          <a:prstGeom prst="straightConnector1">
            <a:avLst/>
          </a:prstGeom>
          <a:ln w="50800" cap="rnd">
            <a:solidFill>
              <a:schemeClr val="accent2"/>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70" name="Line Callout 1 (Border and Accent Bar) 69"/>
          <p:cNvSpPr/>
          <p:nvPr/>
        </p:nvSpPr>
        <p:spPr bwMode="auto">
          <a:xfrm>
            <a:off x="3423962" y="1090933"/>
            <a:ext cx="1531071" cy="467447"/>
          </a:xfrm>
          <a:prstGeom prst="accentBorderCallout1">
            <a:avLst>
              <a:gd name="adj1" fmla="val 77431"/>
              <a:gd name="adj2" fmla="val 105978"/>
              <a:gd name="adj3" fmla="val 277969"/>
              <a:gd name="adj4" fmla="val 54722"/>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Trebuchet MS" pitchFamily="34" charset="0"/>
              </a:rPr>
              <a:t>I/O Redirected via network</a:t>
            </a:r>
          </a:p>
        </p:txBody>
      </p:sp>
      <p:sp>
        <p:nvSpPr>
          <p:cNvPr id="29" name="TextBox 28"/>
          <p:cNvSpPr txBox="1"/>
          <p:nvPr/>
        </p:nvSpPr>
        <p:spPr>
          <a:xfrm>
            <a:off x="5768468" y="4985785"/>
            <a:ext cx="3137483" cy="923330"/>
          </a:xfrm>
          <a:prstGeom prst="rect">
            <a:avLst/>
          </a:prstGeom>
          <a:noFill/>
        </p:spPr>
        <p:txBody>
          <a:bodyPr wrap="square" rtlCol="0">
            <a:spAutoFit/>
          </a:bodyPr>
          <a:lstStyle/>
          <a:p>
            <a:r>
              <a:rPr lang="en-US" dirty="0" smtClean="0">
                <a:latin typeface="Trebuchet MS" pitchFamily="34" charset="0"/>
              </a:rPr>
              <a:t>VM’s can then be Live Migrated to another node with zero downtime</a:t>
            </a:r>
            <a:endParaRPr lang="en-US" dirty="0">
              <a:latin typeface="Trebuchet MS" pitchFamily="34" charset="0"/>
            </a:endParaRPr>
          </a:p>
        </p:txBody>
      </p:sp>
      <p:pic>
        <p:nvPicPr>
          <p:cNvPr id="32" name="Picture 20" descr="D:\Pennie's documents\MS Image\NEWFeb15\Windows_Vista_Icons_ for_Marketing_use\Error.png"/>
          <p:cNvPicPr>
            <a:picLocks noChangeAspect="1" noChangeArrowheads="1"/>
          </p:cNvPicPr>
          <p:nvPr/>
        </p:nvPicPr>
        <p:blipFill>
          <a:blip r:embed="rId7"/>
          <a:srcRect/>
          <a:stretch>
            <a:fillRect/>
          </a:stretch>
        </p:blipFill>
        <p:spPr bwMode="auto">
          <a:xfrm>
            <a:off x="4942818" y="3666458"/>
            <a:ext cx="427439" cy="427439"/>
          </a:xfrm>
          <a:prstGeom prst="rect">
            <a:avLst/>
          </a:prstGeom>
          <a:noFill/>
        </p:spPr>
      </p:pic>
      <p:pic>
        <p:nvPicPr>
          <p:cNvPr id="37" name="Rectangle 24598" descr="Server"/>
          <p:cNvPicPr>
            <a:picLocks noChangeAspect="1" noChangeArrowheads="1"/>
          </p:cNvPicPr>
          <p:nvPr/>
        </p:nvPicPr>
        <p:blipFill>
          <a:blip r:embed="rId8" cstate="print"/>
          <a:srcRect/>
          <a:stretch>
            <a:fillRect/>
          </a:stretch>
        </p:blipFill>
        <p:spPr bwMode="auto">
          <a:xfrm>
            <a:off x="2361123" y="1714096"/>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47" name="Straight Arrow Connector 46"/>
          <p:cNvCxnSpPr/>
          <p:nvPr/>
        </p:nvCxnSpPr>
        <p:spPr>
          <a:xfrm rot="5400000">
            <a:off x="3149881" y="2989328"/>
            <a:ext cx="320939" cy="794"/>
          </a:xfrm>
          <a:prstGeom prst="straightConnector1">
            <a:avLst/>
          </a:prstGeom>
          <a:ln w="50800" cap="rnd">
            <a:solidFill>
              <a:schemeClr val="accent2"/>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41" name="Rectangle 24598" descr="Server"/>
          <p:cNvPicPr>
            <a:picLocks noChangeAspect="1" noChangeArrowheads="1"/>
          </p:cNvPicPr>
          <p:nvPr/>
        </p:nvPicPr>
        <p:blipFill>
          <a:blip r:embed="rId8" cstate="print"/>
          <a:srcRect/>
          <a:stretch>
            <a:fillRect/>
          </a:stretch>
        </p:blipFill>
        <p:spPr bwMode="auto">
          <a:xfrm>
            <a:off x="5136222" y="1745993"/>
            <a:ext cx="1424396" cy="1946505"/>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44" name="Straight Arrow Connector 43"/>
          <p:cNvCxnSpPr/>
          <p:nvPr/>
        </p:nvCxnSpPr>
        <p:spPr>
          <a:xfrm rot="10800000">
            <a:off x="4877223" y="2464726"/>
            <a:ext cx="375552" cy="1455"/>
          </a:xfrm>
          <a:prstGeom prst="straightConnector1">
            <a:avLst/>
          </a:prstGeom>
          <a:ln w="50800" cap="rnd">
            <a:solidFill>
              <a:schemeClr val="accent2"/>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31" name="Picture 3" descr="C:\Users\shonsh\Desktop\images\VM.png"/>
          <p:cNvPicPr>
            <a:picLocks noChangeAspect="1" noChangeArrowheads="1"/>
          </p:cNvPicPr>
          <p:nvPr/>
        </p:nvPicPr>
        <p:blipFill>
          <a:blip r:embed="rId9"/>
          <a:srcRect/>
          <a:stretch>
            <a:fillRect/>
          </a:stretch>
        </p:blipFill>
        <p:spPr bwMode="auto">
          <a:xfrm>
            <a:off x="5710819" y="2121450"/>
            <a:ext cx="464995" cy="753364"/>
          </a:xfrm>
          <a:prstGeom prst="rect">
            <a:avLst/>
          </a:prstGeom>
          <a:noFill/>
        </p:spPr>
      </p:pic>
      <p:pic>
        <p:nvPicPr>
          <p:cNvPr id="33" name="Picture 13" descr="D:\Pennie's documents\MS Image\NEWFeb15\Windows_Vista_Icons_ for_Marketing_use\Complete.png"/>
          <p:cNvPicPr>
            <a:picLocks noChangeAspect="1" noChangeArrowheads="1"/>
          </p:cNvPicPr>
          <p:nvPr/>
        </p:nvPicPr>
        <p:blipFill>
          <a:blip r:embed="rId10"/>
          <a:srcRect/>
          <a:stretch>
            <a:fillRect/>
          </a:stretch>
        </p:blipFill>
        <p:spPr bwMode="auto">
          <a:xfrm>
            <a:off x="5954007" y="2498826"/>
            <a:ext cx="412223" cy="412223"/>
          </a:xfrm>
          <a:prstGeom prst="rect">
            <a:avLst/>
          </a:prstGeom>
          <a:noFill/>
        </p:spPr>
      </p:pic>
      <p:grpSp>
        <p:nvGrpSpPr>
          <p:cNvPr id="3" name="Group 57"/>
          <p:cNvGrpSpPr/>
          <p:nvPr/>
        </p:nvGrpSpPr>
        <p:grpSpPr>
          <a:xfrm>
            <a:off x="3511206" y="4037608"/>
            <a:ext cx="1612817" cy="910638"/>
            <a:chOff x="6296149" y="4859530"/>
            <a:chExt cx="1612817" cy="910638"/>
          </a:xfrm>
        </p:grpSpPr>
        <p:pic>
          <p:nvPicPr>
            <p:cNvPr id="53" name="Picture 10" descr="C:\Documents and Settings\Pennie\My Documents\ACERDATA (D)\Pennie's documents\MS Image\Shapes and Graphics\Internet Cloud\cloud 1.png"/>
            <p:cNvPicPr>
              <a:picLocks noChangeAspect="1" noChangeArrowheads="1"/>
            </p:cNvPicPr>
            <p:nvPr/>
          </p:nvPicPr>
          <p:blipFill>
            <a:blip r:embed="rId11"/>
            <a:srcRect/>
            <a:stretch>
              <a:fillRect/>
            </a:stretch>
          </p:blipFill>
          <p:spPr bwMode="auto">
            <a:xfrm>
              <a:off x="6296149" y="4859530"/>
              <a:ext cx="1612817" cy="910638"/>
            </a:xfrm>
            <a:prstGeom prst="rect">
              <a:avLst/>
            </a:prstGeom>
            <a:noFill/>
          </p:spPr>
        </p:pic>
        <p:sp>
          <p:nvSpPr>
            <p:cNvPr id="54" name="TextBox 53"/>
            <p:cNvSpPr txBox="1"/>
            <p:nvPr/>
          </p:nvSpPr>
          <p:spPr>
            <a:xfrm>
              <a:off x="6817094" y="5058889"/>
              <a:ext cx="579006" cy="369332"/>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cxnSp>
        <p:nvCxnSpPr>
          <p:cNvPr id="56" name="Straight Arrow Connector 55"/>
          <p:cNvCxnSpPr/>
          <p:nvPr/>
        </p:nvCxnSpPr>
        <p:spPr>
          <a:xfrm rot="5400000">
            <a:off x="4013947" y="4717460"/>
            <a:ext cx="320939" cy="794"/>
          </a:xfrm>
          <a:prstGeom prst="straightConnector1">
            <a:avLst/>
          </a:prstGeom>
          <a:ln w="50800" cap="rnd">
            <a:solidFill>
              <a:schemeClr val="accent2"/>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ustDataLst>
      <p:tags r:id="rId1"/>
    </p:custDataLst>
    <p:extLst/>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fade">
                                      <p:cBhvr>
                                        <p:cTn id="11" dur="1000"/>
                                        <p:tgtEl>
                                          <p:spTgt spid="69"/>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right)">
                                      <p:cBhvr>
                                        <p:cTn id="19" dur="500"/>
                                        <p:tgtEl>
                                          <p:spTgt spid="6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up)">
                                      <p:cBhvr>
                                        <p:cTn id="27" dur="500"/>
                                        <p:tgtEl>
                                          <p:spTgt spid="45"/>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up)">
                                      <p:cBhvr>
                                        <p:cTn id="31" dur="500"/>
                                        <p:tgtEl>
                                          <p:spTgt spid="56"/>
                                        </p:tgtEl>
                                      </p:cBhvr>
                                    </p:animEffect>
                                  </p:childTnLst>
                                </p:cTn>
                              </p:par>
                            </p:childTnLst>
                          </p:cTn>
                        </p:par>
                        <p:par>
                          <p:cTn id="32" fill="hold">
                            <p:stCondLst>
                              <p:cond delay="3500"/>
                            </p:stCondLst>
                            <p:childTnLst>
                              <p:par>
                                <p:cTn id="33" presetID="23" presetClass="entr" presetSubtype="16"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fade">
                                      <p:cBhvr>
                                        <p:cTn id="42"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69" grpId="0" animBg="1"/>
      <p:bldP spid="7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dirty="0" smtClean="0"/>
              <a:t>Microsoft Hyper-V Server 2008 R2</a:t>
            </a:r>
            <a:endParaRPr lang="en-US" dirty="0"/>
          </a:p>
        </p:txBody>
      </p:sp>
      <p:sp>
        <p:nvSpPr>
          <p:cNvPr id="5" name="Subtitle 4"/>
          <p:cNvSpPr>
            <a:spLocks noGrp="1"/>
          </p:cNvSpPr>
          <p:nvPr>
            <p:ph type="subTitle" idx="1"/>
          </p:nvPr>
        </p:nvSpPr>
        <p:spPr/>
        <p:txBody>
          <a:bodyPr/>
          <a:lstStyle/>
          <a:p>
            <a:endParaRPr lang="en-US"/>
          </a:p>
        </p:txBody>
      </p:sp>
    </p:spTree>
    <p:extLst/>
  </p:cSld>
  <p:clrMapOvr>
    <a:masterClrMapping/>
  </p:clrMapOvr>
  <p:transition xmlns:p14="http://schemas.microsoft.com/office/powerpoint/2007/7/12/main" advTm="24546">
    <p:fade/>
  </p:transition>
  <p:timing>
    <p:tnLst>
      <p:par>
        <p:cTn xmlns:p14="http://schemas.microsoft.com/office/powerpoint/2007/7/12/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r>
              <a:rPr dirty="0" smtClean="0"/>
              <a:t>Microsoft Hyper-V Server 2008 R2</a:t>
            </a:r>
            <a:br>
              <a:rPr dirty="0" smtClean="0"/>
            </a:br>
            <a:endParaRPr lang="en-US" dirty="0">
              <a:solidFill>
                <a:schemeClr val="accent1"/>
              </a:solidFill>
            </a:endParaRPr>
          </a:p>
        </p:txBody>
      </p:sp>
      <p:sp>
        <p:nvSpPr>
          <p:cNvPr id="6" name="Content Placeholder 5"/>
          <p:cNvSpPr>
            <a:spLocks noGrp="1"/>
          </p:cNvSpPr>
          <p:nvPr>
            <p:ph sz="half" idx="1"/>
          </p:nvPr>
        </p:nvSpPr>
        <p:spPr>
          <a:xfrm>
            <a:off x="380999" y="979714"/>
            <a:ext cx="4601547" cy="5094515"/>
          </a:xfrm>
        </p:spPr>
        <p:txBody>
          <a:bodyPr>
            <a:normAutofit fontScale="92500" lnSpcReduction="20000"/>
          </a:bodyPr>
          <a:lstStyle/>
          <a:p>
            <a:pPr>
              <a:lnSpc>
                <a:spcPct val="110000"/>
              </a:lnSpc>
            </a:pPr>
            <a:r>
              <a:rPr lang="en-US" dirty="0" smtClean="0"/>
              <a:t>Free download from http://www.microsoft.com/hvs</a:t>
            </a:r>
          </a:p>
          <a:p>
            <a:pPr>
              <a:lnSpc>
                <a:spcPct val="110000"/>
              </a:lnSpc>
            </a:pPr>
            <a:r>
              <a:rPr lang="en-US" dirty="0">
                <a:solidFill>
                  <a:schemeClr val="accent1"/>
                </a:solidFill>
              </a:rPr>
              <a:t>New Features</a:t>
            </a:r>
            <a:endParaRPr lang="en-US" dirty="0" smtClean="0"/>
          </a:p>
          <a:p>
            <a:pPr lvl="1">
              <a:lnSpc>
                <a:spcPct val="110000"/>
              </a:lnSpc>
            </a:pPr>
            <a:r>
              <a:rPr lang="en-US" dirty="0" smtClean="0"/>
              <a:t>Live Migration</a:t>
            </a:r>
          </a:p>
          <a:p>
            <a:pPr lvl="1">
              <a:lnSpc>
                <a:spcPct val="110000"/>
              </a:lnSpc>
            </a:pPr>
            <a:r>
              <a:rPr lang="en-US" dirty="0" smtClean="0"/>
              <a:t>High Availability</a:t>
            </a:r>
          </a:p>
          <a:p>
            <a:pPr lvl="1">
              <a:lnSpc>
                <a:spcPct val="110000"/>
              </a:lnSpc>
            </a:pPr>
            <a:r>
              <a:rPr lang="en-US" dirty="0" smtClean="0"/>
              <a:t>New Processor Support</a:t>
            </a:r>
          </a:p>
          <a:p>
            <a:pPr lvl="2">
              <a:lnSpc>
                <a:spcPct val="110000"/>
              </a:lnSpc>
            </a:pPr>
            <a:r>
              <a:rPr lang="en-US" dirty="0" smtClean="0"/>
              <a:t>Second Level Address Translation</a:t>
            </a:r>
          </a:p>
          <a:p>
            <a:pPr lvl="2">
              <a:lnSpc>
                <a:spcPct val="110000"/>
              </a:lnSpc>
            </a:pPr>
            <a:r>
              <a:rPr lang="en-US" dirty="0" smtClean="0"/>
              <a:t>Core Parking</a:t>
            </a:r>
          </a:p>
          <a:p>
            <a:pPr lvl="1">
              <a:lnSpc>
                <a:spcPct val="110000"/>
              </a:lnSpc>
            </a:pPr>
            <a:r>
              <a:rPr lang="en-US" dirty="0" smtClean="0"/>
              <a:t>Networking Enhancements</a:t>
            </a:r>
          </a:p>
          <a:p>
            <a:pPr lvl="2">
              <a:lnSpc>
                <a:spcPct val="110000"/>
              </a:lnSpc>
            </a:pPr>
            <a:r>
              <a:rPr lang="en-US" dirty="0" smtClean="0"/>
              <a:t>TCP/IP Offload Support</a:t>
            </a:r>
          </a:p>
          <a:p>
            <a:pPr lvl="2">
              <a:lnSpc>
                <a:spcPct val="110000"/>
              </a:lnSpc>
            </a:pPr>
            <a:r>
              <a:rPr lang="en-US" dirty="0" smtClean="0"/>
              <a:t>VMQ &amp; Jumbo Frame Support</a:t>
            </a:r>
          </a:p>
          <a:p>
            <a:pPr lvl="1">
              <a:lnSpc>
                <a:spcPct val="110000"/>
              </a:lnSpc>
            </a:pPr>
            <a:r>
              <a:rPr lang="en-US" dirty="0" smtClean="0"/>
              <a:t>Hot Add/Remove virtual storage</a:t>
            </a:r>
          </a:p>
          <a:p>
            <a:pPr lvl="1">
              <a:lnSpc>
                <a:spcPct val="110000"/>
              </a:lnSpc>
            </a:pPr>
            <a:r>
              <a:rPr lang="en-US" dirty="0" smtClean="0"/>
              <a:t>Enhancements to SCONFIG</a:t>
            </a:r>
          </a:p>
          <a:p>
            <a:pPr lvl="1">
              <a:lnSpc>
                <a:spcPct val="110000"/>
              </a:lnSpc>
            </a:pPr>
            <a:r>
              <a:rPr lang="en-US" dirty="0" smtClean="0"/>
              <a:t>Enhanced scalability</a:t>
            </a:r>
          </a:p>
        </p:txBody>
      </p:sp>
      <p:pic>
        <p:nvPicPr>
          <p:cNvPr id="7" name="Picture 2"/>
          <p:cNvPicPr>
            <a:picLocks noChangeAspect="1" noChangeArrowheads="1"/>
          </p:cNvPicPr>
          <p:nvPr/>
        </p:nvPicPr>
        <p:blipFill>
          <a:blip r:embed="rId3"/>
          <a:stretch>
            <a:fillRect/>
          </a:stretch>
        </p:blipFill>
        <p:spPr bwMode="auto">
          <a:xfrm>
            <a:off x="4986281" y="1838130"/>
            <a:ext cx="3887782" cy="2915837"/>
          </a:xfrm>
          <a:prstGeom prst="rect">
            <a:avLst/>
          </a:prstGeom>
          <a:noFill/>
          <a:ln>
            <a:noFill/>
          </a:ln>
          <a:effectLst>
            <a:reflection blurRad="6350" stA="52000" endA="300" endPos="35000" dir="5400000" sy="-100000" algn="bl" rotWithShape="0"/>
          </a:effectLst>
          <a:scene3d>
            <a:camera prst="obliqueBottomRight"/>
            <a:lightRig rig="threePt" dir="t"/>
          </a:scene3d>
        </p:spPr>
      </p:pic>
    </p:spTree>
    <p:extLst/>
  </p:cSld>
  <p:clrMapOvr>
    <a:masterClrMapping/>
  </p:clrMapOvr>
  <p:transition xmlns:p14="http://schemas.microsoft.com/office/powerpoint/2007/7/12/main" advTm="4500">
    <p:fade/>
  </p:transition>
  <p:timing>
    <p:tnLst>
      <p:par>
        <p:cTn xmlns:p14="http://schemas.microsoft.com/office/powerpoint/2007/7/12/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Manage Remotely</a:t>
            </a:r>
            <a:r>
              <a:rPr lang="en-US" dirty="0" smtClean="0"/>
              <a:t>…</a:t>
            </a:r>
            <a:endParaRPr lang="en-US" dirty="0"/>
          </a:p>
        </p:txBody>
      </p:sp>
      <p:pic>
        <p:nvPicPr>
          <p:cNvPr id="5" name="Picture 3" descr="SC-VMM_bL_r"/>
          <p:cNvPicPr>
            <a:picLocks noGrp="1" noChangeAspect="1" noChangeArrowheads="1"/>
          </p:cNvPicPr>
          <p:nvPr>
            <p:ph sz="half" idx="2"/>
          </p:nvPr>
        </p:nvPicPr>
        <p:blipFill>
          <a:blip r:embed="rId3"/>
          <a:srcRect/>
          <a:stretch>
            <a:fillRect/>
          </a:stretch>
        </p:blipFill>
        <p:spPr bwMode="auto">
          <a:xfrm>
            <a:off x="4724400" y="1229719"/>
            <a:ext cx="4114800" cy="1078047"/>
          </a:xfrm>
          <a:prstGeom prst="rect">
            <a:avLst/>
          </a:prstGeom>
          <a:noFill/>
          <a:ln w="9525">
            <a:noFill/>
            <a:miter lim="800000"/>
            <a:headEnd/>
            <a:tailEnd/>
          </a:ln>
          <a:effectLst>
            <a:outerShdw blurRad="50800" dist="38100" dir="5400000" algn="t" rotWithShape="0">
              <a:prstClr val="black">
                <a:alpha val="40000"/>
              </a:prstClr>
            </a:outerShdw>
          </a:effectLst>
        </p:spPr>
      </p:pic>
      <p:pic>
        <p:nvPicPr>
          <p:cNvPr id="6" name="Picture 1" descr="C:\Edwin\Microsoft\Screenshots\RTM\Interfaces\Virtual Machines Interface.bmp"/>
          <p:cNvPicPr>
            <a:picLocks noChangeAspect="1" noChangeArrowheads="1"/>
          </p:cNvPicPr>
          <p:nvPr/>
        </p:nvPicPr>
        <p:blipFill>
          <a:blip r:embed="rId4"/>
          <a:srcRect/>
          <a:stretch>
            <a:fillRect/>
          </a:stretch>
        </p:blipFill>
        <p:spPr bwMode="auto">
          <a:xfrm>
            <a:off x="4419602" y="2766061"/>
            <a:ext cx="4206239" cy="3154679"/>
          </a:xfrm>
          <a:prstGeom prst="rect">
            <a:avLst/>
          </a:prstGeom>
          <a:noFill/>
          <a:effectLst>
            <a:outerShdw blurRad="50800" dist="38100" dir="8100000" algn="tr" rotWithShape="0">
              <a:prstClr val="black">
                <a:alpha val="40000"/>
              </a:prstClr>
            </a:outerShdw>
            <a:reflection blurRad="6350" stA="52000" endA="300" endPos="35000" dir="5400000" sy="-100000" algn="bl" rotWithShape="0"/>
          </a:effectLst>
          <a:scene3d>
            <a:camera prst="perspectiveLeft" fov="4800000"/>
            <a:lightRig rig="threePt" dir="t"/>
          </a:scene3d>
        </p:spPr>
      </p:pic>
      <p:pic>
        <p:nvPicPr>
          <p:cNvPr id="4098" name="Picture 2"/>
          <p:cNvPicPr>
            <a:picLocks noGrp="1" noChangeAspect="1" noChangeArrowheads="1"/>
          </p:cNvPicPr>
          <p:nvPr>
            <p:ph sz="half" idx="1"/>
          </p:nvPr>
        </p:nvPicPr>
        <p:blipFill>
          <a:blip r:embed="rId5"/>
          <a:srcRect/>
          <a:stretch>
            <a:fillRect/>
          </a:stretch>
        </p:blipFill>
        <p:spPr bwMode="auto">
          <a:xfrm>
            <a:off x="317626" y="3031951"/>
            <a:ext cx="4114800" cy="288878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TextBox 2"/>
          <p:cNvSpPr txBox="1"/>
          <p:nvPr/>
        </p:nvSpPr>
        <p:spPr>
          <a:xfrm>
            <a:off x="0" y="1763344"/>
            <a:ext cx="4823927" cy="461665"/>
          </a:xfrm>
          <a:prstGeom prst="rect">
            <a:avLst/>
          </a:prstGeom>
          <a:noFill/>
        </p:spPr>
        <p:txBody>
          <a:bodyPr wrap="square" rtlCol="0">
            <a:spAutoFit/>
          </a:bodyPr>
          <a:lstStyle/>
          <a:p>
            <a:r>
              <a:rPr lang="en-US" sz="2400" dirty="0" smtClean="0"/>
              <a:t>Remote Server Administration </a:t>
            </a:r>
            <a:r>
              <a:rPr lang="en-US" sz="2400" dirty="0"/>
              <a:t>T</a:t>
            </a:r>
            <a:r>
              <a:rPr lang="en-US" sz="2400" dirty="0" smtClean="0"/>
              <a:t>ool</a:t>
            </a:r>
            <a:endParaRPr lang="en-US" sz="2400" dirty="0"/>
          </a:p>
        </p:txBody>
      </p:sp>
      <p:pic>
        <p:nvPicPr>
          <p:cNvPr id="9" name="Picture 3" descr="C:\users\jeffwoo\documents\work\ms logos from media bank\Windows Server 2008\Windows Server 2008\Logos and Logotypes\WS08_h_rgb_r.png"/>
          <p:cNvPicPr>
            <a:picLocks noChangeAspect="1" noChangeArrowheads="1"/>
          </p:cNvPicPr>
          <p:nvPr/>
        </p:nvPicPr>
        <p:blipFill>
          <a:blip r:embed="rId6"/>
          <a:srcRect/>
          <a:stretch>
            <a:fillRect/>
          </a:stretch>
        </p:blipFill>
        <p:spPr bwMode="auto">
          <a:xfrm>
            <a:off x="167951" y="1073121"/>
            <a:ext cx="4080898" cy="619883"/>
          </a:xfrm>
          <a:prstGeom prst="rect">
            <a:avLst/>
          </a:prstGeom>
          <a:noFill/>
        </p:spPr>
      </p:pic>
    </p:spTree>
    <p:extLst/>
  </p:cSld>
  <p:clrMapOvr>
    <a:masterClrMapping/>
  </p:clrMapOvr>
  <p:transition xmlns:p14="http://schemas.microsoft.com/office/powerpoint/2007/7/12/main" advTm="3359">
    <p:fade/>
  </p:transition>
  <p:timing>
    <p:tnLst>
      <p:par>
        <p:cTn xmlns:p14="http://schemas.microsoft.com/office/powerpoint/2007/7/12/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dirty="0" smtClean="0"/>
              <a:t>Microsoft Hyper-V Server V1 vs. V2</a:t>
            </a:r>
            <a:endParaRPr lang="en-US" dirty="0"/>
          </a:p>
        </p:txBody>
      </p:sp>
      <p:graphicFrame>
        <p:nvGraphicFramePr>
          <p:cNvPr id="9" name="Content Placeholder 8"/>
          <p:cNvGraphicFramePr>
            <a:graphicFrameLocks noGrp="1"/>
          </p:cNvGraphicFramePr>
          <p:nvPr>
            <p:ph idx="1"/>
            <p:extLst/>
          </p:nvPr>
        </p:nvGraphicFramePr>
        <p:xfrm>
          <a:off x="427653" y="1011658"/>
          <a:ext cx="8382000" cy="4914252"/>
        </p:xfrm>
        <a:graphic>
          <a:graphicData uri="http://schemas.openxmlformats.org/drawingml/2006/table">
            <a:tbl>
              <a:tblPr>
                <a:tableStyleId>{18603FDC-E32A-4AB5-989C-0864C3EAD2B8}</a:tableStyleId>
              </a:tblPr>
              <a:tblGrid>
                <a:gridCol w="2968690"/>
                <a:gridCol w="2619310"/>
                <a:gridCol w="2794000"/>
              </a:tblGrid>
              <a:tr h="516409">
                <a:tc>
                  <a:txBody>
                    <a:bodyPr/>
                    <a:lstStyle/>
                    <a:p>
                      <a:endParaRPr lang="en-US" sz="1600" b="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Microsoft Hyper-V Server 2008</a:t>
                      </a:r>
                      <a:endParaRPr lang="en-US" sz="1600" b="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Microsoft</a:t>
                      </a: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 Hyper-V Server V2</a:t>
                      </a:r>
                      <a:endParaRPr lang="en-US" sz="1600" b="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086">
                <a:tc>
                  <a:txBody>
                    <a:bodyPr/>
                    <a:lstStyle/>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Processor</a:t>
                      </a: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 Support</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Up to 4 processors</a:t>
                      </a:r>
                      <a:endParaRPr lang="en-US" sz="1600" i="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Up to 8 processors</a:t>
                      </a:r>
                      <a:endParaRPr lang="en-US" sz="1600" i="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086">
                <a:tc>
                  <a:txBody>
                    <a:bodyPr/>
                    <a:lstStyle/>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Physical Memory Support</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Up to 32 GB</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Up to 1</a:t>
                      </a: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 TB</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086">
                <a:tc>
                  <a:txBody>
                    <a:bodyPr/>
                    <a:lstStyle/>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Virtual Machine Memory Support</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Up to 32</a:t>
                      </a: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 GB total</a:t>
                      </a:r>
                    </a:p>
                    <a:p>
                      <a:pPr algn="ct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(e.g. 31 1 GB VMs or</a:t>
                      </a:r>
                    </a:p>
                    <a:p>
                      <a:pPr algn="ct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5 6 GB VMs)</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64 GB of memory per VM</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086">
                <a:tc>
                  <a:txBody>
                    <a:bodyPr/>
                    <a:lstStyle/>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Live Migration</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No</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600" b="1"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Yes</a:t>
                      </a:r>
                      <a:endParaRPr lang="en-US" sz="1600" b="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086">
                <a:tc>
                  <a:txBody>
                    <a:bodyPr/>
                    <a:lstStyle/>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High Availability</a:t>
                      </a:r>
                    </a:p>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(can be clustered with Windows Server 2008 R2 server core)</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No</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600" b="1"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Yes</a:t>
                      </a:r>
                      <a:endParaRPr lang="en-US" sz="1600" b="1"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086">
                <a:tc>
                  <a:txBody>
                    <a:bodyPr/>
                    <a:lstStyle/>
                    <a:p>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Management</a:t>
                      </a:r>
                      <a:r>
                        <a:rPr lang="en-US" sz="1600" baseline="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 Options</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Free Hyper-V Manager MMC</a:t>
                      </a:r>
                    </a:p>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SCVMM</a:t>
                      </a: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Free Hyper-V Manager MMC</a:t>
                      </a:r>
                    </a:p>
                    <a:p>
                      <a:pPr algn="ctr"/>
                      <a:r>
                        <a:rPr lang="en-US" sz="1600" dirty="0" smtClean="0">
                          <a:effectLst>
                            <a:outerShdw blurRad="38100" dist="38100" dir="2700000" algn="tl">
                              <a:srgbClr xmlns:mc="http://schemas.openxmlformats.org/markup-compatibility/2006" xmlns:a14="http://schemas.microsoft.com/office/drawing/2007/7/7/main" val="000000" mc:Ignorable="">
                                <a:alpha val="43137"/>
                              </a:srgbClr>
                            </a:outerShdw>
                          </a:effectLst>
                        </a:rPr>
                        <a:t>SCVMM</a:t>
                      </a:r>
                    </a:p>
                    <a:p>
                      <a:pPr algn="ctr"/>
                      <a:endParaRPr lang="en-US" sz="1600" dirty="0">
                        <a:effectLst>
                          <a:outerShdw blurRad="38100" dist="38100" dir="2700000" algn="tl">
                            <a:srgbClr xmlns:mc="http://schemas.openxmlformats.org/markup-compatibility/2006" xmlns:a14="http://schemas.microsoft.com/office/drawing/2007/7/7/main" val="000000" mc:Ignorable="">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cSld>
  <p:clrMapOvr>
    <a:masterClrMapping/>
  </p:clrMapOvr>
  <p:transition xmlns:p14="http://schemas.microsoft.com/office/powerpoint/2007/7/12/main" advTm="43140">
    <p:fade/>
  </p:transition>
  <p:timing>
    <p:tnLst>
      <p:par>
        <p:cTn xmlns:p14="http://schemas.microsoft.com/office/powerpoint/2007/7/12/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Agenda</a:t>
            </a:r>
            <a:br>
              <a:rPr lang="en-US" dirty="0" smtClean="0"/>
            </a:br>
            <a:endParaRPr sz="3600" i="1">
              <a:solidFill>
                <a:schemeClr val="tx1"/>
              </a:solidFill>
            </a:endParaRPr>
          </a:p>
        </p:txBody>
      </p:sp>
      <p:sp>
        <p:nvSpPr>
          <p:cNvPr id="3" name="Text Placeholder 2"/>
          <p:cNvSpPr>
            <a:spLocks noGrp="1"/>
          </p:cNvSpPr>
          <p:nvPr>
            <p:ph idx="1"/>
          </p:nvPr>
        </p:nvSpPr>
        <p:spPr>
          <a:xfrm>
            <a:off x="381000" y="1914331"/>
            <a:ext cx="8382000" cy="3151632"/>
          </a:xfrm>
        </p:spPr>
        <p:txBody>
          <a:bodyPr/>
          <a:lstStyle/>
          <a:p>
            <a:r>
              <a:rPr lang="en-US" dirty="0" smtClean="0"/>
              <a:t>Overview</a:t>
            </a:r>
          </a:p>
          <a:p>
            <a:r>
              <a:rPr lang="en-US" dirty="0" smtClean="0"/>
              <a:t>Customer scenarios</a:t>
            </a:r>
          </a:p>
          <a:p>
            <a:r>
              <a:rPr lang="en-US" dirty="0" smtClean="0"/>
              <a:t>Technology</a:t>
            </a:r>
          </a:p>
          <a:p>
            <a:r>
              <a:rPr lang="en-US" dirty="0" smtClean="0"/>
              <a:t>Demo/Walkthrough: setting up Live Migration</a:t>
            </a:r>
          </a:p>
          <a:p>
            <a:r>
              <a:rPr lang="en-US" dirty="0" smtClean="0"/>
              <a:t>Q&amp;A</a:t>
            </a:r>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Demo Environment Overview</a:t>
            </a:r>
            <a:endParaRPr lang="en-US" dirty="0"/>
          </a:p>
        </p:txBody>
      </p:sp>
      <p:pic>
        <p:nvPicPr>
          <p:cNvPr id="30722" name="Picture 2" descr="C:\Users\michaest\Desktop\Virtualization Images for PPTs\PC-Physical.png"/>
          <p:cNvPicPr>
            <a:picLocks noChangeAspect="1" noChangeArrowheads="1"/>
          </p:cNvPicPr>
          <p:nvPr/>
        </p:nvPicPr>
        <p:blipFill>
          <a:blip r:embed="rId3"/>
          <a:srcRect/>
          <a:stretch>
            <a:fillRect/>
          </a:stretch>
        </p:blipFill>
        <p:spPr bwMode="auto">
          <a:xfrm>
            <a:off x="1039320" y="1315993"/>
            <a:ext cx="1742516" cy="1628825"/>
          </a:xfrm>
          <a:prstGeom prst="rect">
            <a:avLst/>
          </a:prstGeom>
          <a:noFill/>
        </p:spPr>
      </p:pic>
      <p:pic>
        <p:nvPicPr>
          <p:cNvPr id="30723" name="Picture 3" descr="C:\Users\michaest\Desktop\Virtualization Images for PPTs\Router.png"/>
          <p:cNvPicPr>
            <a:picLocks noChangeAspect="1" noChangeArrowheads="1"/>
          </p:cNvPicPr>
          <p:nvPr/>
        </p:nvPicPr>
        <p:blipFill>
          <a:blip r:embed="rId4"/>
          <a:srcRect/>
          <a:stretch>
            <a:fillRect/>
          </a:stretch>
        </p:blipFill>
        <p:spPr bwMode="auto">
          <a:xfrm>
            <a:off x="3189288" y="2701925"/>
            <a:ext cx="2303462" cy="1730375"/>
          </a:xfrm>
          <a:prstGeom prst="rect">
            <a:avLst/>
          </a:prstGeom>
          <a:noFill/>
        </p:spPr>
      </p:pic>
      <p:pic>
        <p:nvPicPr>
          <p:cNvPr id="9" name="Picture 2" descr="C:\Users\michaest\Desktop\Virtualization Images for PPTs\PC-Physical.png"/>
          <p:cNvPicPr>
            <a:picLocks noChangeAspect="1" noChangeArrowheads="1"/>
          </p:cNvPicPr>
          <p:nvPr/>
        </p:nvPicPr>
        <p:blipFill>
          <a:blip r:embed="rId3"/>
          <a:srcRect/>
          <a:stretch>
            <a:fillRect/>
          </a:stretch>
        </p:blipFill>
        <p:spPr bwMode="auto">
          <a:xfrm>
            <a:off x="6087966" y="1324945"/>
            <a:ext cx="1742516" cy="1628825"/>
          </a:xfrm>
          <a:prstGeom prst="rect">
            <a:avLst/>
          </a:prstGeom>
          <a:noFill/>
        </p:spPr>
      </p:pic>
      <p:sp>
        <p:nvSpPr>
          <p:cNvPr id="10" name="TextBox 9"/>
          <p:cNvSpPr txBox="1"/>
          <p:nvPr/>
        </p:nvSpPr>
        <p:spPr>
          <a:xfrm>
            <a:off x="111967" y="2619375"/>
            <a:ext cx="3012233" cy="677108"/>
          </a:xfrm>
          <a:prstGeom prst="rect">
            <a:avLst/>
          </a:prstGeom>
          <a:noFill/>
        </p:spPr>
        <p:txBody>
          <a:bodyPr wrap="square" rtlCol="0">
            <a:spAutoFit/>
          </a:bodyPr>
          <a:lstStyle/>
          <a:p>
            <a:r>
              <a:rPr lang="en-US" sz="2400" dirty="0" smtClean="0">
                <a:solidFill>
                  <a:schemeClr val="tx1">
                    <a:lumMod val="85000"/>
                  </a:schemeClr>
                </a:solidFill>
                <a:effectLst>
                  <a:outerShdw blurRad="38100" dist="38100" dir="2700000" algn="tl">
                    <a:srgbClr xmlns:mc="http://schemas.openxmlformats.org/markup-compatibility/2006" xmlns:a14="http://schemas.microsoft.com/office/drawing/2007/7/7/main" val="000000" mc:Ignorable="">
                      <a:alpha val="43137"/>
                    </a:srgbClr>
                  </a:outerShdw>
                </a:effectLst>
              </a:rPr>
              <a:t>HVNODE1</a:t>
            </a:r>
          </a:p>
          <a:p>
            <a:r>
              <a:rPr lang="en-US" sz="1400" dirty="0" smtClean="0">
                <a:solidFill>
                  <a:schemeClr val="tx1">
                    <a:lumMod val="85000"/>
                  </a:schemeClr>
                </a:solidFill>
                <a:effectLst>
                  <a:outerShdw blurRad="38100" dist="38100" dir="2700000" algn="tl">
                    <a:srgbClr xmlns:mc="http://schemas.openxmlformats.org/markup-compatibility/2006" xmlns:a14="http://schemas.microsoft.com/office/drawing/2007/7/7/main" val="000000" mc:Ignorable="">
                      <a:alpha val="43137"/>
                    </a:srgbClr>
                  </a:outerShdw>
                </a:effectLst>
              </a:rPr>
              <a:t>(Microsoft Hyper-V Server 2008 R2)</a:t>
            </a:r>
          </a:p>
        </p:txBody>
      </p:sp>
      <p:sp>
        <p:nvSpPr>
          <p:cNvPr id="11" name="TextBox 10"/>
          <p:cNvSpPr txBox="1"/>
          <p:nvPr/>
        </p:nvSpPr>
        <p:spPr>
          <a:xfrm>
            <a:off x="5257801" y="2619375"/>
            <a:ext cx="3886200" cy="677108"/>
          </a:xfrm>
          <a:prstGeom prst="rect">
            <a:avLst/>
          </a:prstGeom>
          <a:noFill/>
        </p:spPr>
        <p:txBody>
          <a:bodyPr wrap="square" rtlCol="0">
            <a:spAutoFit/>
          </a:bodyPr>
          <a:lstStyle/>
          <a:p>
            <a:pPr algn="ctr"/>
            <a:r>
              <a:rPr lang="en-US" sz="2400" dirty="0" smtClean="0">
                <a:solidFill>
                  <a:schemeClr val="tx1">
                    <a:lumMod val="85000"/>
                  </a:schemeClr>
                </a:solidFill>
                <a:effectLst>
                  <a:outerShdw blurRad="38100" dist="38100" dir="2700000" algn="tl">
                    <a:srgbClr xmlns:mc="http://schemas.openxmlformats.org/markup-compatibility/2006" xmlns:a14="http://schemas.microsoft.com/office/drawing/2007/7/7/main" val="000000" mc:Ignorable="">
                      <a:alpha val="43137"/>
                    </a:srgbClr>
                  </a:outerShdw>
                </a:effectLst>
              </a:rPr>
              <a:t>HVNODE2</a:t>
            </a:r>
          </a:p>
          <a:p>
            <a:r>
              <a:rPr lang="en-US" sz="1400" dirty="0" smtClean="0">
                <a:solidFill>
                  <a:schemeClr val="tx1">
                    <a:lumMod val="85000"/>
                  </a:schemeClr>
                </a:solidFill>
                <a:effectLst>
                  <a:outerShdw blurRad="38100" dist="38100" dir="2700000" algn="tl">
                    <a:srgbClr xmlns:mc="http://schemas.openxmlformats.org/markup-compatibility/2006" xmlns:a14="http://schemas.microsoft.com/office/drawing/2007/7/7/main" val="000000" mc:Ignorable="">
                      <a:alpha val="43137"/>
                    </a:srgbClr>
                  </a:outerShdw>
                </a:effectLst>
              </a:rPr>
              <a:t>(Windows Server 2008 R2 deployed as Server core)</a:t>
            </a:r>
          </a:p>
        </p:txBody>
      </p:sp>
      <p:sp>
        <p:nvSpPr>
          <p:cNvPr id="12" name="TextBox 11"/>
          <p:cNvSpPr txBox="1"/>
          <p:nvPr/>
        </p:nvSpPr>
        <p:spPr>
          <a:xfrm>
            <a:off x="3486150" y="3857625"/>
            <a:ext cx="1647825" cy="369332"/>
          </a:xfrm>
          <a:prstGeom prst="rect">
            <a:avLst/>
          </a:prstGeom>
          <a:noFill/>
        </p:spPr>
        <p:txBody>
          <a:bodyPr wrap="square" rtlCol="0">
            <a:spAutoFit/>
          </a:bodyPr>
          <a:lstStyle/>
          <a:p>
            <a:r>
              <a:rPr lang="en-US"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rPr>
              <a:t>Gigabit Switch</a:t>
            </a:r>
          </a:p>
        </p:txBody>
      </p:sp>
      <p:sp>
        <p:nvSpPr>
          <p:cNvPr id="14" name="TextBox 13"/>
          <p:cNvSpPr txBox="1"/>
          <p:nvPr/>
        </p:nvSpPr>
        <p:spPr>
          <a:xfrm>
            <a:off x="5257800" y="4663977"/>
            <a:ext cx="3181350" cy="1200329"/>
          </a:xfrm>
          <a:prstGeom prst="rect">
            <a:avLst/>
          </a:prstGeom>
          <a:noFill/>
        </p:spPr>
        <p:txBody>
          <a:bodyPr wrap="square" rtlCol="0">
            <a:spAutoFit/>
          </a:bodyPr>
          <a:lstStyle/>
          <a:p>
            <a:r>
              <a:rPr lang="en-US" sz="2400" dirty="0" smtClean="0">
                <a:solidFill>
                  <a:schemeClr val="tx1">
                    <a:lumMod val="85000"/>
                  </a:schemeClr>
                </a:solidFill>
                <a:effectLst>
                  <a:outerShdw blurRad="38100" dist="38100" dir="2700000" algn="tl">
                    <a:srgbClr xmlns:mc="http://schemas.openxmlformats.org/markup-compatibility/2006" xmlns:a14="http://schemas.microsoft.com/office/drawing/2007/7/7/main" val="000000" mc:Ignorable="">
                      <a:alpha val="43137"/>
                    </a:srgbClr>
                  </a:outerShdw>
                </a:effectLst>
              </a:rPr>
              <a:t>CONTOSO:</a:t>
            </a:r>
          </a:p>
          <a:p>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rPr>
              <a:t>Domain Controller and </a:t>
            </a:r>
            <a:r>
              <a:rPr lang="en-US" sz="2400" dirty="0" err="1"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rPr>
              <a:t>iSCSI</a:t>
            </a:r>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rPr>
              <a:t> storage</a:t>
            </a:r>
          </a:p>
        </p:txBody>
      </p:sp>
      <p:pic>
        <p:nvPicPr>
          <p:cNvPr id="30726" name="Picture 6" descr="C:\Users\michaest\Desktop\Virtualization Images for PPTs\Lightning-Bolt-back.png"/>
          <p:cNvPicPr>
            <a:picLocks noChangeAspect="1" noChangeArrowheads="1"/>
          </p:cNvPicPr>
          <p:nvPr/>
        </p:nvPicPr>
        <p:blipFill>
          <a:blip r:embed="rId5"/>
          <a:srcRect/>
          <a:stretch>
            <a:fillRect/>
          </a:stretch>
        </p:blipFill>
        <p:spPr bwMode="auto">
          <a:xfrm>
            <a:off x="2157413" y="2138363"/>
            <a:ext cx="4276725" cy="2562225"/>
          </a:xfrm>
          <a:prstGeom prst="rect">
            <a:avLst/>
          </a:prstGeom>
          <a:noFill/>
        </p:spPr>
      </p:pic>
      <p:pic>
        <p:nvPicPr>
          <p:cNvPr id="17" name="Picture 6" descr="C:\Users\michaest\Desktop\Virtualization Images for PPTs\Lightning-Bolt-back.png"/>
          <p:cNvPicPr>
            <a:picLocks noChangeAspect="1" noChangeArrowheads="1"/>
          </p:cNvPicPr>
          <p:nvPr/>
        </p:nvPicPr>
        <p:blipFill>
          <a:blip r:embed="rId5"/>
          <a:srcRect/>
          <a:stretch>
            <a:fillRect/>
          </a:stretch>
        </p:blipFill>
        <p:spPr bwMode="auto">
          <a:xfrm rot="14835750">
            <a:off x="2300288" y="2176463"/>
            <a:ext cx="4276725" cy="2562225"/>
          </a:xfrm>
          <a:prstGeom prst="rect">
            <a:avLst/>
          </a:prstGeom>
          <a:noFill/>
        </p:spPr>
      </p:pic>
      <p:pic>
        <p:nvPicPr>
          <p:cNvPr id="30727" name="Picture 7" descr="C:\Users\michaest\Desktop\Virtualization Images for PPTs\Lightning-Bolt-back.png"/>
          <p:cNvPicPr>
            <a:picLocks noChangeAspect="1" noChangeArrowheads="1"/>
          </p:cNvPicPr>
          <p:nvPr/>
        </p:nvPicPr>
        <p:blipFill>
          <a:blip r:embed="rId5"/>
          <a:srcRect/>
          <a:stretch>
            <a:fillRect/>
          </a:stretch>
        </p:blipFill>
        <p:spPr bwMode="auto">
          <a:xfrm rot="18366407">
            <a:off x="3217889" y="4765456"/>
            <a:ext cx="2168170" cy="1298970"/>
          </a:xfrm>
          <a:prstGeom prst="rect">
            <a:avLst/>
          </a:prstGeom>
          <a:noFill/>
        </p:spPr>
      </p:pic>
      <p:pic>
        <p:nvPicPr>
          <p:cNvPr id="5" name="Picture 3" descr="C:\Users\michaest\Desktop\Virtualization Images for PPTs\Server-Physical-Single.png"/>
          <p:cNvPicPr>
            <a:picLocks noChangeAspect="1" noChangeArrowheads="1"/>
          </p:cNvPicPr>
          <p:nvPr/>
        </p:nvPicPr>
        <p:blipFill>
          <a:blip r:embed="rId6"/>
          <a:srcRect/>
          <a:stretch>
            <a:fillRect/>
          </a:stretch>
        </p:blipFill>
        <p:spPr bwMode="auto">
          <a:xfrm>
            <a:off x="3071133" y="4848457"/>
            <a:ext cx="2487384" cy="1841152"/>
          </a:xfrm>
          <a:prstGeom prst="rect">
            <a:avLst/>
          </a:prstGeom>
          <a:noFill/>
        </p:spPr>
      </p:pic>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and tricks</a:t>
            </a:r>
            <a:endParaRPr lang="en-US" dirty="0"/>
          </a:p>
        </p:txBody>
      </p:sp>
      <p:pic>
        <p:nvPicPr>
          <p:cNvPr id="3"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491222" y="1226915"/>
            <a:ext cx="3276728" cy="4071334"/>
          </a:xfrm>
          <a:prstGeom prst="rect">
            <a:avLst/>
          </a:prstGeom>
          <a:noFill/>
          <a:ln>
            <a:noFill/>
          </a:ln>
          <a:effectLst/>
          <a:extLst/>
        </p:spPr>
      </p:pic>
      <p:sp>
        <p:nvSpPr>
          <p:cNvPr id="4" name="Text Placeholder 2"/>
          <p:cNvSpPr txBox="1">
            <a:spLocks/>
          </p:cNvSpPr>
          <p:nvPr/>
        </p:nvSpPr>
        <p:spPr>
          <a:xfrm>
            <a:off x="231493" y="1122745"/>
            <a:ext cx="5069711" cy="4803493"/>
          </a:xfrm>
          <a:prstGeom prst="rect">
            <a:avLst/>
          </a:prstGeom>
        </p:spPr>
        <p:txBody>
          <a:bodyPr>
            <a:noAutofit/>
          </a:bodyPr>
          <a:lst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07/7/7/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xmlns:mc="http://schemas.openxmlformats.org/markup-compatibility/2006" xmlns:a14="http://schemas.microsoft.com/office/drawing/2007/7/7/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xmlns:mc="http://schemas.openxmlformats.org/markup-compatibility/2006" xmlns:a14="http://schemas.microsoft.com/office/drawing/2007/7/7/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xmlns:mc="http://schemas.openxmlformats.org/markup-compatibility/2006" xmlns:a14="http://schemas.microsoft.com/office/drawing/2007/7/7/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xmlns:mc="http://schemas.openxmlformats.org/markup-compatibility/2006" xmlns:a14="http://schemas.microsoft.com/office/drawing/2007/7/7/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800" dirty="0" smtClean="0"/>
              <a:t>Always </a:t>
            </a:r>
            <a:r>
              <a:rPr lang="en-US" sz="2800" dirty="0"/>
              <a:t>run cluster validation</a:t>
            </a:r>
          </a:p>
          <a:p>
            <a:pPr>
              <a:lnSpc>
                <a:spcPct val="120000"/>
              </a:lnSpc>
            </a:pPr>
            <a:r>
              <a:rPr lang="en-US" sz="2800" dirty="0"/>
              <a:t>No need to create virtual network switch on Live Migration network</a:t>
            </a:r>
          </a:p>
          <a:p>
            <a:pPr>
              <a:lnSpc>
                <a:spcPct val="120000"/>
              </a:lnSpc>
            </a:pPr>
            <a:r>
              <a:rPr lang="en-US" sz="2800" dirty="0" smtClean="0"/>
              <a:t>Same virtual network switch names across all cluster nodes</a:t>
            </a:r>
          </a:p>
          <a:p>
            <a:pPr>
              <a:lnSpc>
                <a:spcPct val="120000"/>
              </a:lnSpc>
            </a:pPr>
            <a:r>
              <a:rPr lang="en-US" sz="2800" dirty="0"/>
              <a:t>Live Migration networks</a:t>
            </a:r>
          </a:p>
          <a:p>
            <a:pPr lvl="1">
              <a:lnSpc>
                <a:spcPct val="120000"/>
              </a:lnSpc>
            </a:pPr>
            <a:r>
              <a:rPr lang="en-US" sz="2400" dirty="0"/>
              <a:t>Default is second lowest </a:t>
            </a:r>
            <a:r>
              <a:rPr lang="en-US" sz="2400" dirty="0" smtClean="0"/>
              <a:t>metric</a:t>
            </a:r>
            <a:endParaRPr lang="en-US" sz="2400" dirty="0"/>
          </a:p>
          <a:p>
            <a:pPr>
              <a:lnSpc>
                <a:spcPct val="120000"/>
              </a:lnSpc>
            </a:pPr>
            <a:endParaRPr lang="en-US" sz="2800" dirty="0" smtClean="0"/>
          </a:p>
          <a:p>
            <a:pPr>
              <a:lnSpc>
                <a:spcPct val="120000"/>
              </a:lnSpc>
            </a:pPr>
            <a:endParaRPr lang="en-US" sz="2800" dirty="0" smtClean="0"/>
          </a:p>
        </p:txBody>
      </p:sp>
    </p:spTree>
    <p:extLst/>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a:t>Network </a:t>
            </a:r>
            <a:r>
              <a:rPr lang="en-US" sz="4000" dirty="0" smtClean="0"/>
              <a:t>Configuration</a:t>
            </a:r>
            <a:endParaRPr lang="en-US" sz="4000" dirty="0"/>
          </a:p>
        </p:txBody>
      </p:sp>
      <p:sp>
        <p:nvSpPr>
          <p:cNvPr id="3" name="Content Placeholder 2"/>
          <p:cNvSpPr>
            <a:spLocks noGrp="1"/>
          </p:cNvSpPr>
          <p:nvPr>
            <p:ph sz="half" idx="1"/>
          </p:nvPr>
        </p:nvSpPr>
        <p:spPr>
          <a:xfrm>
            <a:off x="380999" y="1099027"/>
            <a:ext cx="8415759" cy="4549409"/>
          </a:xfrm>
        </p:spPr>
        <p:txBody>
          <a:bodyPr/>
          <a:lstStyle/>
          <a:p>
            <a:r>
              <a:rPr lang="en-US" dirty="0" smtClean="0">
                <a:solidFill>
                  <a:schemeClr val="accent1"/>
                </a:solidFill>
              </a:rPr>
              <a:t>Standard </a:t>
            </a:r>
            <a:r>
              <a:rPr lang="en-US" dirty="0">
                <a:solidFill>
                  <a:schemeClr val="accent1"/>
                </a:solidFill>
              </a:rPr>
              <a:t>Production </a:t>
            </a:r>
            <a:r>
              <a:rPr lang="en-US" dirty="0" smtClean="0">
                <a:solidFill>
                  <a:schemeClr val="accent1"/>
                </a:solidFill>
              </a:rPr>
              <a:t>Configuration</a:t>
            </a:r>
          </a:p>
          <a:p>
            <a:pPr lvl="1"/>
            <a:r>
              <a:rPr lang="en-US" dirty="0">
                <a:solidFill>
                  <a:schemeClr val="accent1"/>
                </a:solidFill>
              </a:rPr>
              <a:t>Separate private network of at least 1Gb for Live </a:t>
            </a:r>
            <a:r>
              <a:rPr lang="en-US" dirty="0" smtClean="0">
                <a:solidFill>
                  <a:schemeClr val="accent1"/>
                </a:solidFill>
              </a:rPr>
              <a:t>Migration</a:t>
            </a:r>
          </a:p>
          <a:p>
            <a:pPr lvl="1"/>
            <a:r>
              <a:rPr lang="en-US" dirty="0">
                <a:solidFill>
                  <a:schemeClr val="accent1"/>
                </a:solidFill>
              </a:rPr>
              <a:t>Separate private network for cluster and </a:t>
            </a:r>
            <a:r>
              <a:rPr lang="en-US" dirty="0" smtClean="0">
                <a:solidFill>
                  <a:schemeClr val="accent1"/>
                </a:solidFill>
              </a:rPr>
              <a:t>CSV</a:t>
            </a:r>
          </a:p>
          <a:p>
            <a:pPr lvl="1"/>
            <a:r>
              <a:rPr lang="en-US" dirty="0">
                <a:solidFill>
                  <a:schemeClr val="accent1"/>
                </a:solidFill>
              </a:rPr>
              <a:t>Separate public network for management OS</a:t>
            </a:r>
          </a:p>
          <a:p>
            <a:pPr lvl="1"/>
            <a:r>
              <a:rPr lang="en-US" dirty="0">
                <a:solidFill>
                  <a:schemeClr val="accent1"/>
                </a:solidFill>
              </a:rPr>
              <a:t>Separate public networks for </a:t>
            </a:r>
            <a:r>
              <a:rPr lang="en-US" dirty="0" smtClean="0">
                <a:solidFill>
                  <a:schemeClr val="accent1"/>
                </a:solidFill>
              </a:rPr>
              <a:t>VMs</a:t>
            </a:r>
          </a:p>
          <a:p>
            <a:r>
              <a:rPr lang="en-US" dirty="0">
                <a:solidFill>
                  <a:schemeClr val="accent1"/>
                </a:solidFill>
              </a:rPr>
              <a:t>What if I only have 2 NICs</a:t>
            </a:r>
            <a:r>
              <a:rPr lang="en-US" dirty="0" smtClean="0">
                <a:solidFill>
                  <a:schemeClr val="accent1"/>
                </a:solidFill>
              </a:rPr>
              <a:t>?</a:t>
            </a:r>
          </a:p>
          <a:p>
            <a:pPr lvl="1"/>
            <a:r>
              <a:rPr lang="en-US" dirty="0">
                <a:solidFill>
                  <a:schemeClr val="accent1"/>
                </a:solidFill>
              </a:rPr>
              <a:t>Both NICS should be </a:t>
            </a:r>
            <a:r>
              <a:rPr lang="en-US" dirty="0" smtClean="0">
                <a:solidFill>
                  <a:schemeClr val="accent1"/>
                </a:solidFill>
              </a:rPr>
              <a:t>10Gb – preferred for production configuration</a:t>
            </a:r>
            <a:endParaRPr lang="en-US" dirty="0" smtClean="0">
              <a:solidFill>
                <a:schemeClr val="accent1"/>
              </a:solidFill>
            </a:endParaRPr>
          </a:p>
          <a:p>
            <a:pPr lvl="1"/>
            <a:r>
              <a:rPr lang="en-US" dirty="0">
                <a:solidFill>
                  <a:schemeClr val="accent1"/>
                </a:solidFill>
              </a:rPr>
              <a:t>1 NIC for Live Migration &amp; </a:t>
            </a:r>
            <a:r>
              <a:rPr lang="en-US" dirty="0" smtClean="0">
                <a:solidFill>
                  <a:schemeClr val="accent1"/>
                </a:solidFill>
              </a:rPr>
              <a:t>CSV/Cluster</a:t>
            </a:r>
          </a:p>
          <a:p>
            <a:pPr lvl="1"/>
            <a:r>
              <a:rPr lang="en-US" dirty="0">
                <a:solidFill>
                  <a:schemeClr val="accent1"/>
                </a:solidFill>
              </a:rPr>
              <a:t>1 NIC for management and VM </a:t>
            </a:r>
            <a:r>
              <a:rPr lang="en-US" dirty="0" smtClean="0">
                <a:solidFill>
                  <a:schemeClr val="accent1"/>
                </a:solidFill>
              </a:rPr>
              <a:t>Traffic</a:t>
            </a:r>
          </a:p>
          <a:p>
            <a:pPr lvl="1"/>
            <a:r>
              <a:rPr lang="en-US" dirty="0">
                <a:solidFill>
                  <a:schemeClr val="accent1"/>
                </a:solidFill>
              </a:rPr>
              <a:t>Cap/limit network traffic on both NICs using </a:t>
            </a:r>
            <a:r>
              <a:rPr lang="en-US" dirty="0" smtClean="0">
                <a:solidFill>
                  <a:schemeClr val="accent1"/>
                </a:solidFill>
              </a:rPr>
              <a:t>Windows </a:t>
            </a:r>
            <a:r>
              <a:rPr lang="en-US" dirty="0" err="1" smtClean="0">
                <a:solidFill>
                  <a:schemeClr val="accent1"/>
                </a:solidFill>
              </a:rPr>
              <a:t>eQoS</a:t>
            </a:r>
            <a:r>
              <a:rPr lang="en-US" dirty="0" smtClean="0">
                <a:solidFill>
                  <a:schemeClr val="accent1"/>
                </a:solidFill>
              </a:rPr>
              <a:t> </a:t>
            </a:r>
            <a:r>
              <a:rPr lang="en-US" dirty="0">
                <a:solidFill>
                  <a:schemeClr val="accent1"/>
                </a:solidFill>
              </a:rPr>
              <a:t>to avoid starvation</a:t>
            </a:r>
            <a:endParaRPr lang="en-US" dirty="0" smtClean="0"/>
          </a:p>
        </p:txBody>
      </p:sp>
    </p:spTree>
    <p:extLst/>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Q&amp;A</a:t>
            </a:r>
            <a:endParaRPr lang="en-US" sz="8000" dirty="0"/>
          </a:p>
        </p:txBody>
      </p:sp>
    </p:spTree>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404150" y="1041719"/>
            <a:ext cx="8385048" cy="4120587"/>
          </a:xfrm>
        </p:spPr>
        <p:txBody>
          <a:bodyPr/>
          <a:lstStyle/>
          <a:p>
            <a:r>
              <a:rPr lang="en-US" sz="1600" dirty="0">
                <a:effectLst/>
              </a:rPr>
              <a:t>MGT220 </a:t>
            </a:r>
            <a:r>
              <a:rPr lang="en-US" sz="1600" dirty="0" err="1">
                <a:effectLst/>
              </a:rPr>
              <a:t>Virtualisation</a:t>
            </a:r>
            <a:r>
              <a:rPr lang="en-US" sz="1600" dirty="0">
                <a:effectLst/>
              </a:rPr>
              <a:t> 360: Microsoft </a:t>
            </a:r>
            <a:r>
              <a:rPr lang="en-US" sz="1600" dirty="0" err="1">
                <a:effectLst/>
              </a:rPr>
              <a:t>Virtualisation</a:t>
            </a:r>
            <a:r>
              <a:rPr lang="en-US" sz="1600" dirty="0">
                <a:effectLst/>
              </a:rPr>
              <a:t> Strategy, Products, and Solutions for the New </a:t>
            </a:r>
            <a:r>
              <a:rPr lang="en-US" sz="1600" dirty="0" smtClean="0">
                <a:effectLst/>
              </a:rPr>
              <a:t>Economy</a:t>
            </a:r>
          </a:p>
          <a:p>
            <a:endParaRPr lang="en-US" sz="1600" dirty="0" smtClean="0">
              <a:effectLst/>
            </a:endParaRPr>
          </a:p>
          <a:p>
            <a:r>
              <a:rPr lang="en-US" sz="1600" dirty="0">
                <a:effectLst/>
              </a:rPr>
              <a:t>SVR205 Introduction to Hyper-V and Windows Server 2008 R2 with Microsoft System Center Virtual Machine </a:t>
            </a:r>
            <a:r>
              <a:rPr lang="en-US" sz="1600" dirty="0" smtClean="0">
                <a:effectLst/>
              </a:rPr>
              <a:t>Manager</a:t>
            </a:r>
          </a:p>
          <a:p>
            <a:endParaRPr lang="en-US" sz="1600" dirty="0">
              <a:effectLst/>
            </a:endParaRPr>
          </a:p>
          <a:p>
            <a:r>
              <a:rPr lang="en-US" sz="1600" dirty="0">
                <a:effectLst/>
              </a:rPr>
              <a:t>SVR208 Gaining Higher Availability with Windows Server 2008 R2 Failover Clustering</a:t>
            </a:r>
          </a:p>
          <a:p>
            <a:endParaRPr lang="en-US" sz="1600" dirty="0" smtClean="0">
              <a:effectLst/>
            </a:endParaRPr>
          </a:p>
          <a:p>
            <a:r>
              <a:rPr lang="en-US" sz="1600" dirty="0">
                <a:effectLst/>
              </a:rPr>
              <a:t>SVR303 Planning for Windows Server 2008 R2, Virtualization and Server Consolidation with Windows Server Solution Accelerators</a:t>
            </a:r>
          </a:p>
          <a:p>
            <a:endParaRPr lang="en-US" sz="1600" dirty="0" smtClean="0">
              <a:effectLst/>
            </a:endParaRPr>
          </a:p>
          <a:p>
            <a:r>
              <a:rPr lang="en-US" sz="1600" dirty="0" smtClean="0">
                <a:effectLst/>
              </a:rPr>
              <a:t>SVR307 </a:t>
            </a:r>
            <a:r>
              <a:rPr lang="en-US" sz="1600" dirty="0">
                <a:effectLst/>
              </a:rPr>
              <a:t>Security Best Practices for Hyper-V and Server </a:t>
            </a:r>
            <a:r>
              <a:rPr lang="en-US" sz="1600" dirty="0" err="1" smtClean="0">
                <a:effectLst/>
              </a:rPr>
              <a:t>Virtualisation</a:t>
            </a:r>
            <a:endParaRPr lang="en-US" sz="1600" dirty="0" smtClean="0">
              <a:effectLst/>
            </a:endParaRPr>
          </a:p>
          <a:p>
            <a:endParaRPr lang="en-US" sz="1600" dirty="0">
              <a:effectLst/>
            </a:endParaRPr>
          </a:p>
          <a:p>
            <a:r>
              <a:rPr lang="en-US" sz="1600" dirty="0">
                <a:effectLst/>
              </a:rPr>
              <a:t>SVR308 Storage and Hyper-V: The Choices You Can Make and the Things You Need to Know</a:t>
            </a:r>
            <a:endParaRPr lang="en-US" sz="1600" dirty="0" smtClean="0">
              <a:effectLst/>
            </a:endParaRPr>
          </a:p>
          <a:p>
            <a:endParaRPr lang="en-US" sz="1600" dirty="0">
              <a:effectLst/>
            </a:endParaRPr>
          </a:p>
          <a:p>
            <a:r>
              <a:rPr lang="en-US" sz="1600" dirty="0" smtClean="0">
                <a:effectLst/>
              </a:rPr>
              <a:t>SVR318 </a:t>
            </a:r>
            <a:r>
              <a:rPr lang="en-US" sz="1600" dirty="0">
                <a:effectLst/>
              </a:rPr>
              <a:t>How to Protect Your </a:t>
            </a:r>
            <a:r>
              <a:rPr lang="en-US" sz="1600" dirty="0" err="1">
                <a:effectLst/>
              </a:rPr>
              <a:t>Virtualised</a:t>
            </a:r>
            <a:r>
              <a:rPr lang="en-US" sz="1600" dirty="0">
                <a:effectLst/>
              </a:rPr>
              <a:t> </a:t>
            </a:r>
            <a:r>
              <a:rPr lang="en-US" sz="1600" dirty="0" smtClean="0">
                <a:effectLst/>
              </a:rPr>
              <a:t>Environment</a:t>
            </a:r>
          </a:p>
          <a:p>
            <a:endParaRPr lang="en-US" sz="1600" dirty="0">
              <a:effectLst/>
            </a:endParaRPr>
          </a:p>
          <a:p>
            <a:r>
              <a:rPr lang="en-US" sz="1600" dirty="0">
                <a:effectLst/>
              </a:rPr>
              <a:t>SVR319 Multi-Site Clustering with Windows Server 2008 R2 </a:t>
            </a:r>
            <a:endParaRPr sz="1600" smtClean="0"/>
          </a:p>
        </p:txBody>
      </p:sp>
      <p:sp>
        <p:nvSpPr>
          <p:cNvPr id="18" name="Content Placeholder 17"/>
          <p:cNvSpPr>
            <a:spLocks noGrp="1"/>
          </p:cNvSpPr>
          <p:nvPr>
            <p:ph sz="quarter" idx="11"/>
          </p:nvPr>
        </p:nvSpPr>
        <p:spPr>
          <a:xfrm>
            <a:off x="519898" y="5414715"/>
            <a:ext cx="8385048" cy="685800"/>
          </a:xfrm>
        </p:spPr>
        <p:txBody>
          <a:bodyPr/>
          <a:lstStyle/>
          <a:p>
            <a:pPr>
              <a:defRPr/>
            </a:pPr>
            <a:r>
              <a:rPr lang="en-US" sz="1600" dirty="0" smtClean="0">
                <a:effectLst/>
              </a:rPr>
              <a:t>    SVR09-IS </a:t>
            </a:r>
            <a:r>
              <a:rPr lang="en-US" sz="1600" dirty="0">
                <a:effectLst/>
              </a:rPr>
              <a:t>Windows Server 2008 R2 Hyper-V Deployment Considerations</a:t>
            </a:r>
            <a:endParaRPr sz="1600" smtClean="0"/>
          </a:p>
        </p:txBody>
      </p:sp>
      <p:sp>
        <p:nvSpPr>
          <p:cNvPr id="8" name="Rectangle 7"/>
          <p:cNvSpPr/>
          <p:nvPr/>
        </p:nvSpPr>
        <p:spPr bwMode="auto">
          <a:xfrm>
            <a:off x="-2298032" y="0"/>
            <a:ext cx="2141623" cy="2586789"/>
          </a:xfrm>
          <a:prstGeom prst="rect">
            <a:avLst/>
          </a:prstGeom>
          <a:ln w="38100">
            <a:solidFill>
              <a:srgbClr xmlns:mc="http://schemas.openxmlformats.org/markup-compatibility/2006" xmlns:a14="http://schemas.microsoft.com/office/drawing/2007/7/7/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extLst/>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8" name="Rectangle 7"/>
          <p:cNvSpPr/>
          <p:nvPr/>
        </p:nvSpPr>
        <p:spPr bwMode="auto">
          <a:xfrm>
            <a:off x="-2298032" y="-1"/>
            <a:ext cx="2141623" cy="2587752"/>
          </a:xfrm>
          <a:prstGeom prst="rect">
            <a:avLst/>
          </a:prstGeom>
          <a:ln w="38100">
            <a:solidFill>
              <a:srgbClr xmlns:mc="http://schemas.openxmlformats.org/markup-compatibility/2006" xmlns:a14="http://schemas.microsoft.com/office/drawing/2007/7/7/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Calibri" pitchFamily="34" charset="0"/>
            </a:endParaRPr>
          </a:p>
        </p:txBody>
      </p:sp>
      <p:sp>
        <p:nvSpPr>
          <p:cNvPr id="6" name="Rectangle 5"/>
          <p:cNvSpPr/>
          <p:nvPr/>
        </p:nvSpPr>
        <p:spPr>
          <a:xfrm>
            <a:off x="457201" y="1021589"/>
            <a:ext cx="8182946" cy="5109091"/>
          </a:xfrm>
          <a:prstGeom prst="rect">
            <a:avLst/>
          </a:prstGeom>
        </p:spPr>
        <p:txBody>
          <a:bodyPr wrap="square">
            <a:spAutoFit/>
          </a:bodyPr>
          <a:lstStyle/>
          <a:p>
            <a:r>
              <a:rPr lang="en-US" dirty="0">
                <a:ea typeface="Calibri" pitchFamily="34" charset="0"/>
                <a:cs typeface="Times New Roman" pitchFamily="18" charset="0"/>
              </a:rPr>
              <a:t>Live Migration </a:t>
            </a:r>
            <a:r>
              <a:rPr lang="en-US" dirty="0" smtClean="0">
                <a:ea typeface="Calibri" pitchFamily="34" charset="0"/>
                <a:cs typeface="Times New Roman" pitchFamily="18" charset="0"/>
              </a:rPr>
              <a:t>Guide</a:t>
            </a:r>
          </a:p>
          <a:p>
            <a:pPr marL="457200"/>
            <a:r>
              <a:rPr lang="en-US" sz="1400" dirty="0" smtClean="0">
                <a:ea typeface="Calibri" pitchFamily="34" charset="0"/>
                <a:cs typeface="Times New Roman" pitchFamily="18" charset="0"/>
                <a:hlinkClick r:id="rId3"/>
              </a:rPr>
              <a:t>http</a:t>
            </a:r>
            <a:r>
              <a:rPr lang="en-US" sz="1400" dirty="0">
                <a:ea typeface="Calibri" pitchFamily="34" charset="0"/>
                <a:cs typeface="Times New Roman" pitchFamily="18" charset="0"/>
                <a:hlinkClick r:id="rId3"/>
              </a:rPr>
              <a:t>://technet.microsoft.com/en-us/library/dd446679(WS.10).</a:t>
            </a:r>
            <a:r>
              <a:rPr lang="en-US" sz="1400" dirty="0" smtClean="0">
                <a:ea typeface="Calibri" pitchFamily="34" charset="0"/>
                <a:cs typeface="Times New Roman" pitchFamily="18" charset="0"/>
                <a:hlinkClick r:id="rId3"/>
              </a:rPr>
              <a:t>aspx</a:t>
            </a:r>
            <a:r>
              <a:rPr lang="en-US" sz="1400" dirty="0" smtClean="0">
                <a:ea typeface="Calibri" pitchFamily="34" charset="0"/>
                <a:cs typeface="Times New Roman" pitchFamily="18" charset="0"/>
              </a:rPr>
              <a:t> </a:t>
            </a:r>
          </a:p>
          <a:p>
            <a:pPr marL="457200"/>
            <a:r>
              <a:rPr lang="en-US" sz="1400" dirty="0">
                <a:hlinkClick r:id="rId4"/>
              </a:rPr>
              <a:t>http://</a:t>
            </a:r>
            <a:r>
              <a:rPr lang="en-US" sz="1400" dirty="0" smtClean="0">
                <a:hlinkClick r:id="rId4"/>
              </a:rPr>
              <a:t>www.microsoft.com/downloads/details.aspx?FamilyID=fdd083c6-3fc7-470b-8569-7e6a19fb0fdf&amp;displaylang=en</a:t>
            </a:r>
            <a:r>
              <a:rPr lang="en-US" sz="1400" dirty="0" smtClean="0"/>
              <a:t> </a:t>
            </a:r>
            <a:endParaRPr lang="en-US" sz="1400" dirty="0"/>
          </a:p>
          <a:p>
            <a:r>
              <a:rPr lang="en-US" dirty="0" smtClean="0"/>
              <a:t>Microsoft </a:t>
            </a:r>
            <a:r>
              <a:rPr lang="en-US" dirty="0"/>
              <a:t>Virtualization </a:t>
            </a:r>
            <a:r>
              <a:rPr lang="en-US" dirty="0" smtClean="0"/>
              <a:t>Home:</a:t>
            </a:r>
          </a:p>
          <a:p>
            <a:pPr lvl="1"/>
            <a:r>
              <a:rPr lang="en-US" sz="1400" u="sng" dirty="0" smtClean="0">
                <a:hlinkClick r:id="rId5"/>
              </a:rPr>
              <a:t>http://www.microsoft.com/virtualization</a:t>
            </a:r>
            <a:endParaRPr lang="en-US" sz="600" dirty="0" smtClean="0"/>
          </a:p>
          <a:p>
            <a:r>
              <a:rPr lang="en-US" dirty="0" smtClean="0"/>
              <a:t>Microsoft Virtualization </a:t>
            </a:r>
            <a:r>
              <a:rPr lang="en-US" dirty="0" err="1" smtClean="0"/>
              <a:t>TechCenter</a:t>
            </a:r>
            <a:endParaRPr lang="en-US" dirty="0" smtClean="0"/>
          </a:p>
          <a:p>
            <a:pPr lvl="1"/>
            <a:r>
              <a:rPr lang="en-US" sz="1400" dirty="0" smtClean="0">
                <a:hlinkClick r:id="rId6"/>
              </a:rPr>
              <a:t>http</a:t>
            </a:r>
            <a:r>
              <a:rPr lang="en-US" sz="1400" dirty="0">
                <a:hlinkClick r:id="rId6"/>
              </a:rPr>
              <a:t>://technet.microsoft.com/en-us/virtualization/default.aspx</a:t>
            </a:r>
            <a:r>
              <a:rPr lang="en-US" sz="1400" dirty="0"/>
              <a:t> </a:t>
            </a:r>
          </a:p>
          <a:p>
            <a:r>
              <a:rPr lang="en-US" sz="2000" dirty="0"/>
              <a:t>Microsoft Hyper-V Security Guide</a:t>
            </a:r>
          </a:p>
          <a:p>
            <a:pPr lvl="1"/>
            <a:r>
              <a:rPr lang="en-US" sz="1400" dirty="0">
                <a:hlinkClick r:id="rId7"/>
              </a:rPr>
              <a:t>http://technet.microsoft.com/en-us/library/dd569113.aspx</a:t>
            </a:r>
            <a:r>
              <a:rPr lang="en-US" sz="1400" dirty="0"/>
              <a:t> </a:t>
            </a:r>
          </a:p>
          <a:p>
            <a:r>
              <a:rPr lang="en-US" dirty="0"/>
              <a:t>Windows Virtualization Blog Site:</a:t>
            </a:r>
          </a:p>
          <a:p>
            <a:pPr lvl="1"/>
            <a:r>
              <a:rPr lang="en-US" sz="1400" u="sng" dirty="0">
                <a:hlinkClick r:id="rId8"/>
              </a:rPr>
              <a:t>http://blogs.technet.com/virtualization/default.aspx</a:t>
            </a:r>
            <a:endParaRPr lang="en-US" sz="600" dirty="0"/>
          </a:p>
          <a:p>
            <a:r>
              <a:rPr lang="en-US" dirty="0">
                <a:ea typeface="Calibri" pitchFamily="34" charset="0"/>
                <a:cs typeface="Times New Roman" pitchFamily="18" charset="0"/>
              </a:rPr>
              <a:t>Virtualization Case Studies</a:t>
            </a:r>
            <a:endParaRPr lang="en-US" dirty="0">
              <a:cs typeface="Arial" pitchFamily="34" charset="0"/>
            </a:endParaRPr>
          </a:p>
          <a:p>
            <a:pPr lvl="1"/>
            <a:r>
              <a:rPr lang="en-US" sz="1400" dirty="0">
                <a:ea typeface="Calibri" pitchFamily="34" charset="0"/>
                <a:cs typeface="Times New Roman" pitchFamily="18" charset="0"/>
                <a:hlinkClick r:id="rId9"/>
              </a:rPr>
              <a:t>http://www.microsoft.com/virtualization/case-studies.mspx</a:t>
            </a:r>
            <a:endParaRPr lang="en-US" sz="600" dirty="0">
              <a:cs typeface="Arial" pitchFamily="34" charset="0"/>
            </a:endParaRPr>
          </a:p>
          <a:p>
            <a:r>
              <a:rPr lang="en-US" dirty="0">
                <a:ea typeface="Calibri" pitchFamily="34" charset="0"/>
                <a:cs typeface="Times New Roman" pitchFamily="18" charset="0"/>
              </a:rPr>
              <a:t>Windows Server 2008 Virtualization &amp; Consolidation:</a:t>
            </a:r>
          </a:p>
          <a:p>
            <a:pPr lvl="1"/>
            <a:r>
              <a:rPr lang="en-US" sz="1400" dirty="0">
                <a:ea typeface="Calibri" pitchFamily="34" charset="0"/>
                <a:cs typeface="Times New Roman" pitchFamily="18" charset="0"/>
                <a:hlinkClick r:id="rId10"/>
              </a:rPr>
              <a:t>http://www.microsoft.com/windowsserver2008/en/us/virtualization-consolidation.aspx</a:t>
            </a:r>
            <a:r>
              <a:rPr lang="en-US" sz="1400" dirty="0">
                <a:ea typeface="Calibri" pitchFamily="34" charset="0"/>
                <a:cs typeface="Times New Roman" pitchFamily="18" charset="0"/>
              </a:rPr>
              <a:t>	</a:t>
            </a:r>
          </a:p>
          <a:p>
            <a:r>
              <a:rPr lang="en-US" dirty="0">
                <a:ea typeface="Calibri" pitchFamily="34" charset="0"/>
                <a:cs typeface="Times New Roman" pitchFamily="18" charset="0"/>
              </a:rPr>
              <a:t>System Center Virtual Machine Manager (SCVMM)</a:t>
            </a:r>
          </a:p>
          <a:p>
            <a:pPr lvl="1"/>
            <a:r>
              <a:rPr lang="en-US" sz="1400" dirty="0">
                <a:ea typeface="Calibri" pitchFamily="34" charset="0"/>
                <a:cs typeface="Times New Roman" pitchFamily="18" charset="0"/>
                <a:hlinkClick r:id="rId11"/>
              </a:rPr>
              <a:t>http://www.microsoft.com/systemcenter/virtualmachinemanager/en/us/default.aspx</a:t>
            </a:r>
            <a:r>
              <a:rPr lang="en-US" sz="1400" dirty="0">
                <a:ea typeface="Calibri" pitchFamily="34" charset="0"/>
                <a:cs typeface="Times New Roman" pitchFamily="18" charset="0"/>
              </a:rPr>
              <a:t> </a:t>
            </a:r>
            <a:endParaRPr lang="en-US" sz="600" dirty="0">
              <a:cs typeface="Arial" pitchFamily="34" charset="0"/>
            </a:endParaRPr>
          </a:p>
          <a:p>
            <a:r>
              <a:rPr lang="en-US" dirty="0">
                <a:ea typeface="Calibri" pitchFamily="34" charset="0"/>
                <a:cs typeface="Times New Roman" pitchFamily="18" charset="0"/>
              </a:rPr>
              <a:t>Hyper-V FAQ</a:t>
            </a:r>
            <a:endParaRPr lang="en-US" dirty="0">
              <a:cs typeface="Arial" pitchFamily="34" charset="0"/>
            </a:endParaRPr>
          </a:p>
          <a:p>
            <a:pPr lvl="1"/>
            <a:r>
              <a:rPr lang="en-US" sz="1400" dirty="0">
                <a:ea typeface="Calibri" pitchFamily="34" charset="0"/>
                <a:cs typeface="Times New Roman" pitchFamily="18" charset="0"/>
                <a:hlinkClick r:id="rId12"/>
              </a:rPr>
              <a:t>http://</a:t>
            </a:r>
            <a:r>
              <a:rPr lang="en-US" sz="1400" dirty="0" smtClean="0">
                <a:ea typeface="Calibri" pitchFamily="34" charset="0"/>
                <a:cs typeface="Times New Roman" pitchFamily="18" charset="0"/>
                <a:hlinkClick r:id="rId12"/>
              </a:rPr>
              <a:t>www.microsoft.com/windowsserver2008/en/us/hyperv-faq.aspx</a:t>
            </a:r>
            <a:endParaRPr lang="en-US" sz="600" dirty="0">
              <a:ea typeface="Calibri" pitchFamily="34" charset="0"/>
              <a:cs typeface="Times New Roman" pitchFamily="18" charset="0"/>
            </a:endParaRPr>
          </a:p>
        </p:txBody>
      </p:sp>
    </p:spTree>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07/7/12/main">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07/7/7/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Tree>
  </p:cSld>
  <p:clrMapOvr>
    <a:masterClrMapping/>
  </p:clrMapOvr>
  <p:transition xmlns:p14="http://schemas.microsoft.com/office/powerpoint/2007/7/12/main">
    <p:fade/>
  </p:transition>
  <p:timing>
    <p:tnLst>
      <p:par>
        <p:cTn xmlns:p14="http://schemas.microsoft.com/office/powerpoint/2007/7/12/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756" y="4063551"/>
            <a:ext cx="8633207" cy="1059925"/>
          </a:xfrm>
        </p:spPr>
        <p:txBody>
          <a:bodyPr>
            <a:normAutofit lnSpcReduction="10000"/>
          </a:bodyPr>
          <a:lstStyle/>
          <a:p>
            <a:r>
              <a:rPr lang="en-US" dirty="0" smtClean="0"/>
              <a:t>Overview and scenarios</a:t>
            </a:r>
            <a:endParaRPr lang="en-US" dirty="0"/>
          </a:p>
        </p:txBody>
      </p:sp>
      <p:sp>
        <p:nvSpPr>
          <p:cNvPr id="3" name="Subtitle 2"/>
          <p:cNvSpPr>
            <a:spLocks noGrp="1"/>
          </p:cNvSpPr>
          <p:nvPr>
            <p:ph type="subTitle" idx="1"/>
          </p:nvPr>
        </p:nvSpPr>
        <p:spPr/>
        <p:txBody>
          <a:bodyPr/>
          <a:lstStyle/>
          <a:p>
            <a:endParaRPr lang="en-US"/>
          </a:p>
        </p:txBody>
      </p:sp>
    </p:spTree>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Live Migration?</a:t>
            </a:r>
            <a:endParaRPr lang="en-US" dirty="0"/>
          </a:p>
        </p:txBody>
      </p:sp>
      <p:sp>
        <p:nvSpPr>
          <p:cNvPr id="3" name="Content Placeholder 2"/>
          <p:cNvSpPr>
            <a:spLocks noGrp="1"/>
          </p:cNvSpPr>
          <p:nvPr>
            <p:ph idx="1"/>
          </p:nvPr>
        </p:nvSpPr>
        <p:spPr>
          <a:xfrm>
            <a:off x="381000" y="1120141"/>
            <a:ext cx="8382000" cy="4537710"/>
          </a:xfrm>
        </p:spPr>
        <p:txBody>
          <a:bodyPr>
            <a:normAutofit fontScale="55000" lnSpcReduction="20000"/>
          </a:bodyPr>
          <a:lstStyle/>
          <a:p>
            <a:pPr>
              <a:spcBef>
                <a:spcPts val="1800"/>
              </a:spcBef>
            </a:pPr>
            <a:r>
              <a:rPr lang="en-US" sz="3800" dirty="0" smtClean="0"/>
              <a:t>Move a running virtual machine from one host to another host with no perceived downtime for the VM</a:t>
            </a:r>
          </a:p>
          <a:p>
            <a:pPr lvl="1">
              <a:spcBef>
                <a:spcPts val="1800"/>
              </a:spcBef>
            </a:pPr>
            <a:r>
              <a:rPr lang="en-US" sz="3200" dirty="0" smtClean="0"/>
              <a:t>VM is not aware of the migration</a:t>
            </a:r>
          </a:p>
          <a:p>
            <a:pPr lvl="1">
              <a:spcBef>
                <a:spcPts val="1800"/>
              </a:spcBef>
            </a:pPr>
            <a:r>
              <a:rPr lang="en-US" sz="3200" dirty="0" smtClean="0"/>
              <a:t>Maintain TCP connections of the guest OS</a:t>
            </a:r>
          </a:p>
          <a:p>
            <a:pPr lvl="1">
              <a:spcBef>
                <a:spcPts val="1800"/>
              </a:spcBef>
            </a:pPr>
            <a:r>
              <a:rPr lang="en-US" sz="3200" dirty="0" smtClean="0"/>
              <a:t>Building block for Dynamic Data Center through business agility, cost reduction and increase in productivity</a:t>
            </a:r>
          </a:p>
          <a:p>
            <a:pPr lvl="1">
              <a:spcBef>
                <a:spcPts val="1800"/>
              </a:spcBef>
            </a:pPr>
            <a:r>
              <a:rPr lang="en-US" sz="3200" dirty="0" smtClean="0"/>
              <a:t>VM is treated as a black box</a:t>
            </a:r>
          </a:p>
          <a:p>
            <a:pPr lvl="1">
              <a:spcBef>
                <a:spcPts val="1800"/>
              </a:spcBef>
            </a:pPr>
            <a:endParaRPr lang="en-US" sz="3200" dirty="0" smtClean="0"/>
          </a:p>
          <a:p>
            <a:r>
              <a:rPr lang="en-US" sz="3800" dirty="0" smtClean="0"/>
              <a:t>How is Live Migration (LM) different from Quick Migration (QM)?</a:t>
            </a:r>
          </a:p>
          <a:p>
            <a:pPr lvl="1"/>
            <a:r>
              <a:rPr lang="en-US" sz="3200" dirty="0" smtClean="0"/>
              <a:t>VM is saved and restored on destination</a:t>
            </a:r>
          </a:p>
          <a:p>
            <a:pPr lvl="1"/>
            <a:r>
              <a:rPr lang="en-US" sz="3200" dirty="0" smtClean="0"/>
              <a:t>Results in downtime for applications/workloads running inside VMs</a:t>
            </a:r>
          </a:p>
          <a:p>
            <a:endParaRPr lang="en-US" sz="3800" dirty="0" smtClean="0"/>
          </a:p>
          <a:p>
            <a:r>
              <a:rPr lang="en-US" sz="3800" dirty="0" smtClean="0"/>
              <a:t>Both leverage same storage infrastructure – easy to move from QM to LM</a:t>
            </a:r>
          </a:p>
          <a:p>
            <a:pPr lvl="1">
              <a:buNone/>
            </a:pPr>
            <a:endParaRPr lang="en-US" dirty="0" smtClean="0"/>
          </a:p>
          <a:p>
            <a:endParaRPr lang="en-US" dirty="0"/>
          </a:p>
        </p:txBody>
      </p:sp>
      <p:sp>
        <p:nvSpPr>
          <p:cNvPr id="8" name="Rounded Rectangle 7"/>
          <p:cNvSpPr/>
          <p:nvPr/>
        </p:nvSpPr>
        <p:spPr bwMode="auto">
          <a:xfrm>
            <a:off x="754380" y="5460205"/>
            <a:ext cx="7680960" cy="710472"/>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rPr>
              <a:t>Live Migration is a </a:t>
            </a:r>
            <a:r>
              <a:rPr lang="en-US" sz="280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rPr>
              <a:t>planned scenario</a:t>
            </a:r>
            <a:endParaRPr lang="en-US" sz="28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endParaRPr>
          </a:p>
        </p:txBody>
      </p:sp>
    </p:spTree>
    <p:custDataLst>
      <p:tags r:id="rId1"/>
    </p:custDataLst>
    <p:extLst/>
  </p:cSld>
  <p:clrMapOvr>
    <a:masterClrMapping/>
  </p:clrMapOvr>
  <p:transition xmlns:p14="http://schemas.microsoft.com/office/powerpoint/2007/7/12/main" advClick="0" advTm="0">
    <p:fade/>
  </p:transition>
  <p:timing>
    <p:tnLst>
      <p:par>
        <p:cTn xmlns:p14="http://schemas.microsoft.com/office/powerpoint/2007/7/12/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dirty="0" smtClean="0"/>
              <a:t>cenario 1: Host servicing</a:t>
            </a:r>
            <a:endParaRPr lang="en-US" dirty="0"/>
          </a:p>
        </p:txBody>
      </p:sp>
      <p:pic>
        <p:nvPicPr>
          <p:cNvPr id="7" name="Picture 6" descr="C:\Users\Bob\Desktop\7a.jpg"/>
          <p:cNvPicPr/>
          <p:nvPr/>
        </p:nvPicPr>
        <p:blipFill>
          <a:blip r:embed="rId4" cstate="print"/>
          <a:srcRect/>
          <a:stretch>
            <a:fillRect/>
          </a:stretch>
        </p:blipFill>
        <p:spPr bwMode="auto">
          <a:xfrm>
            <a:off x="304800" y="1524000"/>
            <a:ext cx="2819400" cy="2209800"/>
          </a:xfrm>
          <a:prstGeom prst="rect">
            <a:avLst/>
          </a:prstGeom>
          <a:noFill/>
          <a:ln w="9525">
            <a:noFill/>
            <a:miter lim="800000"/>
            <a:headEnd/>
            <a:tailEnd/>
          </a:ln>
        </p:spPr>
      </p:pic>
      <p:pic>
        <p:nvPicPr>
          <p:cNvPr id="8" name="Picture 7" descr="C:\Users\Bob\Desktop\7b.jpg"/>
          <p:cNvPicPr/>
          <p:nvPr/>
        </p:nvPicPr>
        <p:blipFill>
          <a:blip r:embed="rId5" cstate="print"/>
          <a:srcRect/>
          <a:stretch>
            <a:fillRect/>
          </a:stretch>
        </p:blipFill>
        <p:spPr bwMode="auto">
          <a:xfrm>
            <a:off x="3200400" y="1524000"/>
            <a:ext cx="2819400" cy="2209800"/>
          </a:xfrm>
          <a:prstGeom prst="rect">
            <a:avLst/>
          </a:prstGeom>
          <a:noFill/>
          <a:ln w="9525">
            <a:noFill/>
            <a:miter lim="800000"/>
            <a:headEnd/>
            <a:tailEnd/>
          </a:ln>
        </p:spPr>
      </p:pic>
      <p:pic>
        <p:nvPicPr>
          <p:cNvPr id="9" name="Picture 8" descr="C:\Users\Bob\Desktop\7c.jpg"/>
          <p:cNvPicPr/>
          <p:nvPr/>
        </p:nvPicPr>
        <p:blipFill>
          <a:blip r:embed="rId6" cstate="print"/>
          <a:srcRect/>
          <a:stretch>
            <a:fillRect/>
          </a:stretch>
        </p:blipFill>
        <p:spPr bwMode="auto">
          <a:xfrm>
            <a:off x="6172200" y="1524000"/>
            <a:ext cx="2743200" cy="2209800"/>
          </a:xfrm>
          <a:prstGeom prst="rect">
            <a:avLst/>
          </a:prstGeom>
          <a:noFill/>
          <a:ln w="9525">
            <a:noFill/>
            <a:miter lim="800000"/>
            <a:headEnd/>
            <a:tailEnd/>
          </a:ln>
        </p:spPr>
      </p:pic>
      <p:sp>
        <p:nvSpPr>
          <p:cNvPr id="10" name="TextBox 9"/>
          <p:cNvSpPr txBox="1"/>
          <p:nvPr/>
        </p:nvSpPr>
        <p:spPr>
          <a:xfrm>
            <a:off x="381000" y="3733800"/>
            <a:ext cx="2590800" cy="646331"/>
          </a:xfrm>
          <a:prstGeom prst="rect">
            <a:avLst/>
          </a:prstGeom>
          <a:noFill/>
        </p:spPr>
        <p:txBody>
          <a:bodyPr wrap="square" rtlCol="0">
            <a:spAutoFit/>
          </a:bodyPr>
          <a:lstStyle/>
          <a:p>
            <a:r>
              <a:rPr lang="en-US" dirty="0" smtClean="0"/>
              <a:t>Live Migrate VMs from Source to Destination</a:t>
            </a:r>
            <a:endParaRPr lang="en-US" dirty="0"/>
          </a:p>
        </p:txBody>
      </p:sp>
      <p:sp>
        <p:nvSpPr>
          <p:cNvPr id="11" name="TextBox 10"/>
          <p:cNvSpPr txBox="1"/>
          <p:nvPr/>
        </p:nvSpPr>
        <p:spPr>
          <a:xfrm>
            <a:off x="3276600" y="3733800"/>
            <a:ext cx="2895600" cy="1200329"/>
          </a:xfrm>
          <a:prstGeom prst="rect">
            <a:avLst/>
          </a:prstGeom>
          <a:noFill/>
        </p:spPr>
        <p:txBody>
          <a:bodyPr wrap="square" rtlCol="0">
            <a:spAutoFit/>
          </a:bodyPr>
          <a:lstStyle/>
          <a:p>
            <a:r>
              <a:rPr lang="en-US" dirty="0" smtClean="0"/>
              <a:t>Service Source – Patching or Hardware Servicing, no downtime seen by VMs on Destination</a:t>
            </a:r>
            <a:endParaRPr lang="en-US" dirty="0"/>
          </a:p>
        </p:txBody>
      </p:sp>
      <p:sp>
        <p:nvSpPr>
          <p:cNvPr id="12" name="TextBox 11"/>
          <p:cNvSpPr txBox="1"/>
          <p:nvPr/>
        </p:nvSpPr>
        <p:spPr>
          <a:xfrm>
            <a:off x="6248400" y="3810000"/>
            <a:ext cx="2895600" cy="646331"/>
          </a:xfrm>
          <a:prstGeom prst="rect">
            <a:avLst/>
          </a:prstGeom>
          <a:noFill/>
        </p:spPr>
        <p:txBody>
          <a:bodyPr wrap="square" rtlCol="0">
            <a:spAutoFit/>
          </a:bodyPr>
          <a:lstStyle/>
          <a:p>
            <a:r>
              <a:rPr lang="en-US" dirty="0" smtClean="0"/>
              <a:t>Live Migrate VMs from back from Destination to Source</a:t>
            </a:r>
            <a:endParaRPr lang="en-US" dirty="0"/>
          </a:p>
        </p:txBody>
      </p:sp>
      <p:sp>
        <p:nvSpPr>
          <p:cNvPr id="17" name="Rounded Rectangle 16"/>
          <p:cNvSpPr/>
          <p:nvPr/>
        </p:nvSpPr>
        <p:spPr bwMode="auto">
          <a:xfrm>
            <a:off x="182880" y="5256769"/>
            <a:ext cx="8869680"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j-lt"/>
              </a:rPr>
              <a:t>No workload downtime during maintenance window</a:t>
            </a:r>
          </a:p>
        </p:txBody>
      </p:sp>
    </p:spTree>
    <p:custDataLst>
      <p:tags r:id="rId1"/>
    </p:custDataLst>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evacuation </a:t>
            </a:r>
            <a:endParaRPr lang="en-US" dirty="0"/>
          </a:p>
        </p:txBody>
      </p:sp>
      <p:sp>
        <p:nvSpPr>
          <p:cNvPr id="3" name="Content Placeholder 2"/>
          <p:cNvSpPr>
            <a:spLocks noGrp="1"/>
          </p:cNvSpPr>
          <p:nvPr>
            <p:ph sz="half" idx="1"/>
          </p:nvPr>
        </p:nvSpPr>
        <p:spPr>
          <a:xfrm>
            <a:off x="380999" y="1411552"/>
            <a:ext cx="8415759" cy="2998401"/>
          </a:xfrm>
        </p:spPr>
        <p:txBody>
          <a:bodyPr/>
          <a:lstStyle/>
          <a:p>
            <a:r>
              <a:rPr lang="en-US" dirty="0" smtClean="0"/>
              <a:t>A cluster node can be part of only ONE live migration at any given time</a:t>
            </a:r>
          </a:p>
          <a:p>
            <a:pPr lvl="1"/>
            <a:r>
              <a:rPr lang="en-US" dirty="0" smtClean="0"/>
              <a:t>16-node cluster can have 8 simultaneous live migrations between 8 distinct 2-node pairs</a:t>
            </a:r>
          </a:p>
          <a:p>
            <a:r>
              <a:rPr lang="en-US" dirty="0" smtClean="0"/>
              <a:t>SCVMM 2008 R2 allows to queue more than one live migration from a node</a:t>
            </a:r>
          </a:p>
          <a:p>
            <a:pPr lvl="1"/>
            <a:r>
              <a:rPr lang="en-US" dirty="0" smtClean="0"/>
              <a:t>SCVMM UI</a:t>
            </a:r>
          </a:p>
          <a:p>
            <a:pPr lvl="1"/>
            <a:r>
              <a:rPr lang="en-US" dirty="0" smtClean="0"/>
              <a:t>SCVMM </a:t>
            </a:r>
            <a:r>
              <a:rPr lang="en-US" dirty="0" err="1" smtClean="0"/>
              <a:t>powershell</a:t>
            </a:r>
            <a:r>
              <a:rPr lang="en-US" dirty="0" smtClean="0"/>
              <a:t> </a:t>
            </a:r>
            <a:r>
              <a:rPr lang="en-US" dirty="0" err="1" smtClean="0"/>
              <a:t>cmdlet</a:t>
            </a:r>
            <a:r>
              <a:rPr lang="en-US" dirty="0" smtClean="0"/>
              <a:t> </a:t>
            </a:r>
            <a:r>
              <a:rPr lang="en-US" i="1" dirty="0" smtClean="0"/>
              <a:t>disable-</a:t>
            </a:r>
            <a:r>
              <a:rPr lang="en-US" i="1" dirty="0" err="1" smtClean="0"/>
              <a:t>vmhost</a:t>
            </a:r>
            <a:r>
              <a:rPr lang="en-US" i="1" dirty="0" smtClean="0"/>
              <a:t> / enable-</a:t>
            </a:r>
            <a:r>
              <a:rPr lang="en-US" i="1" dirty="0" err="1" smtClean="0"/>
              <a:t>vmhost</a:t>
            </a:r>
            <a:r>
              <a:rPr lang="en-US" i="1" dirty="0" smtClean="0"/>
              <a:t> </a:t>
            </a:r>
            <a:endParaRPr lang="en-US" dirty="0"/>
          </a:p>
        </p:txBody>
      </p:sp>
    </p:spTree>
    <p:extLst/>
  </p:cSld>
  <p:clrMapOvr>
    <a:masterClrMapping/>
  </p:clrMapOvr>
  <p:transition xmlns:p14="http://schemas.microsoft.com/office/powerpoint/2007/7/12/mai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 load balancing</a:t>
            </a:r>
            <a:endParaRPr lang="en-US" dirty="0"/>
          </a:p>
        </p:txBody>
      </p:sp>
      <p:pic>
        <p:nvPicPr>
          <p:cNvPr id="7" name="Picture 6" descr="C:\svn\Msft-livemigrationwhitepaper\Graphics\5.jpg"/>
          <p:cNvPicPr/>
          <p:nvPr/>
        </p:nvPicPr>
        <p:blipFill>
          <a:blip r:embed="rId4" cstate="print"/>
          <a:srcRect/>
          <a:stretch>
            <a:fillRect/>
          </a:stretch>
        </p:blipFill>
        <p:spPr bwMode="auto">
          <a:xfrm>
            <a:off x="1531620" y="956310"/>
            <a:ext cx="5939790" cy="3935730"/>
          </a:xfrm>
          <a:prstGeom prst="rect">
            <a:avLst/>
          </a:prstGeom>
          <a:noFill/>
          <a:ln w="9525">
            <a:noFill/>
            <a:miter lim="800000"/>
            <a:headEnd/>
            <a:tailEnd/>
          </a:ln>
        </p:spPr>
      </p:pic>
      <p:sp>
        <p:nvSpPr>
          <p:cNvPr id="9" name="TextBox 8"/>
          <p:cNvSpPr txBox="1"/>
          <p:nvPr/>
        </p:nvSpPr>
        <p:spPr>
          <a:xfrm>
            <a:off x="3494492" y="2545080"/>
            <a:ext cx="319318" cy="246221"/>
          </a:xfrm>
          <a:prstGeom prst="rect">
            <a:avLst/>
          </a:prstGeom>
          <a:noFill/>
        </p:spPr>
        <p:txBody>
          <a:bodyPr wrap="none" rtlCol="0">
            <a:spAutoFit/>
          </a:bodyPr>
          <a:lstStyle/>
          <a:p>
            <a:r>
              <a:rPr lang="en-US" sz="1000" dirty="0" smtClean="0"/>
              <a:t>R2</a:t>
            </a:r>
            <a:endParaRPr lang="en-US" sz="1000" dirty="0"/>
          </a:p>
        </p:txBody>
      </p:sp>
      <p:sp>
        <p:nvSpPr>
          <p:cNvPr id="15" name="Rounded Rectangle 14"/>
          <p:cNvSpPr/>
          <p:nvPr/>
        </p:nvSpPr>
        <p:spPr bwMode="auto">
          <a:xfrm>
            <a:off x="182880" y="5004746"/>
            <a:ext cx="8869680" cy="1143000"/>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07/7/7/main" val="000000" mc:Ignorable="">
                      <a:alpha val="43137"/>
                    </a:srgbClr>
                  </a:outerShdw>
                </a:effectLst>
              </a:rPr>
              <a:t>SCVMM 2008 R2 driven by PRO (Performance Resource Optimization) can dynamically live migrate VM’s to meet changing load</a:t>
            </a:r>
          </a:p>
        </p:txBody>
      </p:sp>
    </p:spTree>
    <p:custDataLst>
      <p:tags r:id="rId1"/>
    </p:custDataLst>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20712"/>
          </a:xfrm>
        </p:spPr>
        <p:txBody>
          <a:bodyPr>
            <a:noAutofit/>
          </a:bodyPr>
          <a:lstStyle/>
          <a:p>
            <a:r>
              <a:rPr lang="en-US" sz="3200" dirty="0" smtClean="0"/>
              <a:t>Scenario 3: Green IT – Power management </a:t>
            </a:r>
            <a:endParaRPr lang="en-US" sz="3200" dirty="0"/>
          </a:p>
        </p:txBody>
      </p: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1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p:cNvSpPr txBox="1"/>
          <p:nvPr/>
        </p:nvSpPr>
        <p:spPr>
          <a:xfrm>
            <a:off x="5081287" y="1102489"/>
            <a:ext cx="289560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t>During business hours, both servers are in use</a:t>
            </a:r>
            <a:endParaRPr lang="en-US" dirty="0"/>
          </a:p>
        </p:txBody>
      </p:sp>
      <p:sp>
        <p:nvSpPr>
          <p:cNvPr id="19" name="TextBox 18"/>
          <p:cNvSpPr txBox="1"/>
          <p:nvPr/>
        </p:nvSpPr>
        <p:spPr>
          <a:xfrm>
            <a:off x="1160362" y="2957509"/>
            <a:ext cx="2895600"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t>During  off-peak or non-business hours, number of clients go down</a:t>
            </a:r>
            <a:endParaRPr lang="en-US" dirty="0"/>
          </a:p>
        </p:txBody>
      </p:sp>
      <p:sp>
        <p:nvSpPr>
          <p:cNvPr id="20" name="TextBox 19"/>
          <p:cNvSpPr txBox="1"/>
          <p:nvPr/>
        </p:nvSpPr>
        <p:spPr>
          <a:xfrm>
            <a:off x="5088038" y="4789797"/>
            <a:ext cx="2895600"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t>Following day as Business starts, load goes up, VMs are live migrated back</a:t>
            </a:r>
            <a:endParaRPr lang="en-US" dirty="0"/>
          </a:p>
        </p:txBody>
      </p:sp>
      <p:pic>
        <p:nvPicPr>
          <p:cNvPr id="1136" name="Picture 11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39839" y="594481"/>
            <a:ext cx="4490976" cy="1823923"/>
          </a:xfrm>
          <a:prstGeom prst="rect">
            <a:avLst/>
          </a:prstGeom>
          <a:effectLst>
            <a:glow rad="63500">
              <a:schemeClr val="accent1">
                <a:satMod val="175000"/>
                <a:alpha val="40000"/>
              </a:schemeClr>
            </a:glow>
            <a:outerShdw blurRad="63500" dist="35921" dir="2700000" algn="ctr" rotWithShape="0">
              <a:schemeClr val="bg2"/>
            </a:outerShdw>
            <a:softEdge rad="31750"/>
          </a:effectLst>
          <a:extLst/>
        </p:spPr>
      </p:pic>
      <p:pic>
        <p:nvPicPr>
          <p:cNvPr id="1138" name="Picture 11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4282633" y="2470337"/>
            <a:ext cx="4514126" cy="1800722"/>
          </a:xfrm>
          <a:prstGeom prst="rect">
            <a:avLst/>
          </a:prstGeom>
          <a:effectLst>
            <a:glow rad="63500">
              <a:schemeClr val="accent1">
                <a:satMod val="175000"/>
                <a:alpha val="40000"/>
              </a:schemeClr>
            </a:glow>
            <a:outerShdw blurRad="63500" dist="35921" dir="2700000" algn="ctr" rotWithShape="0">
              <a:schemeClr val="bg2"/>
            </a:outerShdw>
            <a:softEdge rad="31750"/>
          </a:effectLst>
          <a:extLst/>
        </p:spPr>
      </p:pic>
      <p:pic>
        <p:nvPicPr>
          <p:cNvPr id="1143" name="Picture 119"/>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28263" y="4313858"/>
            <a:ext cx="4502552" cy="1797578"/>
          </a:xfrm>
          <a:prstGeom prst="rect">
            <a:avLst/>
          </a:prstGeom>
          <a:effectLst>
            <a:glow rad="63500">
              <a:schemeClr val="accent1">
                <a:satMod val="175000"/>
                <a:alpha val="40000"/>
              </a:schemeClr>
            </a:glow>
            <a:outerShdw blurRad="63500" dist="35921" dir="2700000" algn="ctr" rotWithShape="0">
              <a:schemeClr val="bg2"/>
            </a:outerShdw>
            <a:softEdge rad="31750"/>
          </a:effectLst>
          <a:extLst/>
        </p:spPr>
      </p:pic>
    </p:spTree>
    <p:custDataLst>
      <p:tags r:id="rId1"/>
    </p:custDataLst>
    <p:extLst/>
  </p:cSld>
  <p:clrMapOvr>
    <a:masterClrMapping/>
  </p:clrMapOvr>
  <p:transition xmlns:p14="http://schemas.microsoft.com/office/powerpoint/2007/7/12/main" advTm="0">
    <p:fade/>
  </p:transition>
  <p:timing>
    <p:tnLst>
      <p:par>
        <p:cTn xmlns:p14="http://schemas.microsoft.com/office/powerpoint/2007/7/12/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6"/>
                                        </p:tgtEl>
                                        <p:attrNameLst>
                                          <p:attrName>style.visibility</p:attrName>
                                        </p:attrNameLst>
                                      </p:cBhvr>
                                      <p:to>
                                        <p:strVal val="visible"/>
                                      </p:to>
                                    </p:set>
                                    <p:animEffect transition="in" filter="fade">
                                      <p:cBhvr>
                                        <p:cTn id="7" dur="2000"/>
                                        <p:tgtEl>
                                          <p:spTgt spid="11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20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20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138"/>
                                        </p:tgtEl>
                                        <p:attrNameLst>
                                          <p:attrName>style.visibility</p:attrName>
                                        </p:attrNameLst>
                                      </p:cBhvr>
                                      <p:to>
                                        <p:strVal val="visible"/>
                                      </p:to>
                                    </p:set>
                                    <p:animEffect transition="in" filter="fade">
                                      <p:cBhvr>
                                        <p:cTn id="18" dur="2000"/>
                                        <p:tgtEl>
                                          <p:spTgt spid="11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43"/>
                                        </p:tgtEl>
                                        <p:attrNameLst>
                                          <p:attrName>style.visibility</p:attrName>
                                        </p:attrNameLst>
                                      </p:cBhvr>
                                      <p:to>
                                        <p:strVal val="visible"/>
                                      </p:to>
                                    </p:set>
                                    <p:animEffect transition="in" filter="fade">
                                      <p:cBhvr>
                                        <p:cTn id="23" dur="2000"/>
                                        <p:tgtEl>
                                          <p:spTgt spid="11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ags/tag10.xml><?xml version="1.0" encoding="utf-8"?>
<p:tagLst xmlns:a="http://schemas.openxmlformats.org/drawingml/2006/main" xmlns:r="http://schemas.openxmlformats.org/officeDocument/2006/relationships" xmlns:p="http://schemas.openxmlformats.org/presentationml/2006/main">
  <p:tag name="TIMING" val="|0"/>
</p:tagLst>
</file>

<file path=ppt/tags/tag11.xml><?xml version="1.0" encoding="utf-8"?>
<p:tagLst xmlns:a="http://schemas.openxmlformats.org/drawingml/2006/main" xmlns:r="http://schemas.openxmlformats.org/officeDocument/2006/relationships" xmlns:p="http://schemas.openxmlformats.org/presentationml/2006/main">
  <p:tag name="TIMING" val="|0"/>
</p:tagLst>
</file>

<file path=ppt/tags/tag12.xml><?xml version="1.0" encoding="utf-8"?>
<p:tagLst xmlns:a="http://schemas.openxmlformats.org/drawingml/2006/main" xmlns:r="http://schemas.openxmlformats.org/officeDocument/2006/relationships" xmlns:p="http://schemas.openxmlformats.org/presentationml/2006/main">
  <p:tag name="TIMING" val="|0"/>
</p:tagLst>
</file>

<file path=ppt/tags/tag13.xml><?xml version="1.0" encoding="utf-8"?>
<p:tagLst xmlns:a="http://schemas.openxmlformats.org/drawingml/2006/main" xmlns:r="http://schemas.openxmlformats.org/officeDocument/2006/relationships" xmlns:p="http://schemas.openxmlformats.org/presentationml/2006/main">
  <p:tag name="TIMING" val="|0"/>
</p:tagLst>
</file>

<file path=ppt/tags/tag14.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ags/tag3.xml><?xml version="1.0" encoding="utf-8"?>
<p:tagLst xmlns:a="http://schemas.openxmlformats.org/drawingml/2006/main" xmlns:r="http://schemas.openxmlformats.org/officeDocument/2006/relationships" xmlns:p="http://schemas.openxmlformats.org/presentationml/2006/main">
  <p:tag name="TIMING" val="|0"/>
</p:tagLst>
</file>

<file path=ppt/tags/tag4.xml><?xml version="1.0" encoding="utf-8"?>
<p:tagLst xmlns:a="http://schemas.openxmlformats.org/drawingml/2006/main" xmlns:r="http://schemas.openxmlformats.org/officeDocument/2006/relationships" xmlns:p="http://schemas.openxmlformats.org/presentationml/2006/main">
  <p:tag name="TIMING" val="|1.5|28.1|25.1"/>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ags/tag6.xml><?xml version="1.0" encoding="utf-8"?>
<p:tagLst xmlns:a="http://schemas.openxmlformats.org/drawingml/2006/main" xmlns:r="http://schemas.openxmlformats.org/officeDocument/2006/relationships" xmlns:p="http://schemas.openxmlformats.org/presentationml/2006/main">
  <p:tag name="TIMING" val="|0"/>
</p:tagLst>
</file>

<file path=ppt/tags/tag7.xml><?xml version="1.0" encoding="utf-8"?>
<p:tagLst xmlns:a="http://schemas.openxmlformats.org/drawingml/2006/main" xmlns:r="http://schemas.openxmlformats.org/officeDocument/2006/relationships" xmlns:p="http://schemas.openxmlformats.org/presentationml/2006/main">
  <p:tag name="TIMING" val="|0"/>
</p:tagLst>
</file>

<file path=ppt/tags/tag8.xml><?xml version="1.0" encoding="utf-8"?>
<p:tagLst xmlns:a="http://schemas.openxmlformats.org/drawingml/2006/main" xmlns:r="http://schemas.openxmlformats.org/officeDocument/2006/relationships" xmlns:p="http://schemas.openxmlformats.org/presentationml/2006/main">
  <p:tag name="TIMING" val="|0"/>
</p:tagLst>
</file>

<file path=ppt/tags/tag9.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CCFFCC" mc:Ignorable=""/>
      </a:dk2>
      <a:lt2>
        <a:srgbClr xmlns:mc="http://schemas.openxmlformats.org/markup-compatibility/2006" xmlns:a14="http://schemas.microsoft.com/office/drawing/2007/7/7/main" val="CCCCCC" mc:Ignorable=""/>
      </a:lt2>
      <a:accent1>
        <a:srgbClr xmlns:mc="http://schemas.openxmlformats.org/markup-compatibility/2006" xmlns:a14="http://schemas.microsoft.com/office/drawing/2007/7/7/main" val="99CC99" mc:Ignorable=""/>
      </a:accent1>
      <a:accent2>
        <a:srgbClr xmlns:mc="http://schemas.openxmlformats.org/markup-compatibility/2006" xmlns:a14="http://schemas.microsoft.com/office/drawing/2007/7/7/main" val="00994B" mc:Ignorable=""/>
      </a:accent2>
      <a:accent3>
        <a:srgbClr xmlns:mc="http://schemas.openxmlformats.org/markup-compatibility/2006" xmlns:a14="http://schemas.microsoft.com/office/drawing/2007/7/7/main" val="1E78B9" mc:Ignorable=""/>
      </a:accent3>
      <a:accent4>
        <a:srgbClr xmlns:mc="http://schemas.openxmlformats.org/markup-compatibility/2006" xmlns:a14="http://schemas.microsoft.com/office/drawing/2007/7/7/main" val="F5821E" mc:Ignorable=""/>
      </a:accent4>
      <a:accent5>
        <a:srgbClr xmlns:mc="http://schemas.openxmlformats.org/markup-compatibility/2006" xmlns:a14="http://schemas.microsoft.com/office/drawing/2007/7/7/main" val="FFFF11" mc:Ignorable=""/>
      </a:accent5>
      <a:accent6>
        <a:srgbClr xmlns:mc="http://schemas.openxmlformats.org/markup-compatibility/2006" xmlns:a14="http://schemas.microsoft.com/office/drawing/2007/7/7/main" val="D90026" mc:Ignorable=""/>
      </a:accent6>
      <a:hlink>
        <a:srgbClr xmlns:mc="http://schemas.openxmlformats.org/markup-compatibility/2006" xmlns:a14="http://schemas.microsoft.com/office/drawing/2007/7/7/main" val="F3EB4F" mc:Ignorable=""/>
      </a:hlink>
      <a:folHlink>
        <a:srgbClr xmlns:mc="http://schemas.openxmlformats.org/markup-compatibility/2006" xmlns:a14="http://schemas.microsoft.com/office/drawing/2007/7/7/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07/7/7/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07/7/7/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07/7/7/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CCFFCC" mc:Ignorable=""/>
      </a:dk2>
      <a:lt2>
        <a:srgbClr xmlns:mc="http://schemas.openxmlformats.org/markup-compatibility/2006" xmlns:a14="http://schemas.microsoft.com/office/drawing/2007/7/7/main" val="CCCCCC" mc:Ignorable=""/>
      </a:lt2>
      <a:accent1>
        <a:srgbClr xmlns:mc="http://schemas.openxmlformats.org/markup-compatibility/2006" xmlns:a14="http://schemas.microsoft.com/office/drawing/2007/7/7/main" val="99CC99" mc:Ignorable=""/>
      </a:accent1>
      <a:accent2>
        <a:srgbClr xmlns:mc="http://schemas.openxmlformats.org/markup-compatibility/2006" xmlns:a14="http://schemas.microsoft.com/office/drawing/2007/7/7/main" val="00994B" mc:Ignorable=""/>
      </a:accent2>
      <a:accent3>
        <a:srgbClr xmlns:mc="http://schemas.openxmlformats.org/markup-compatibility/2006" xmlns:a14="http://schemas.microsoft.com/office/drawing/2007/7/7/main" val="1E78B9" mc:Ignorable=""/>
      </a:accent3>
      <a:accent4>
        <a:srgbClr xmlns:mc="http://schemas.openxmlformats.org/markup-compatibility/2006" xmlns:a14="http://schemas.microsoft.com/office/drawing/2007/7/7/main" val="F5821E" mc:Ignorable=""/>
      </a:accent4>
      <a:accent5>
        <a:srgbClr xmlns:mc="http://schemas.openxmlformats.org/markup-compatibility/2006" xmlns:a14="http://schemas.microsoft.com/office/drawing/2007/7/7/main" val="FFFF11" mc:Ignorable=""/>
      </a:accent5>
      <a:accent6>
        <a:srgbClr xmlns:mc="http://schemas.openxmlformats.org/markup-compatibility/2006" xmlns:a14="http://schemas.microsoft.com/office/drawing/2007/7/7/main" val="D90026" mc:Ignorable=""/>
      </a:accent6>
      <a:hlink>
        <a:srgbClr xmlns:mc="http://schemas.openxmlformats.org/markup-compatibility/2006" xmlns:a14="http://schemas.microsoft.com/office/drawing/2007/7/7/main" val="F3EB4F" mc:Ignorable=""/>
      </a:hlink>
      <a:folHlink>
        <a:srgbClr xmlns:mc="http://schemas.openxmlformats.org/markup-compatibility/2006" xmlns:a14="http://schemas.microsoft.com/office/drawing/2007/7/7/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07/7/7/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07/7/7/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07/7/7/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07/7/7/main" val="1F497D" mc:Ignorable=""/>
      </a:dk2>
      <a:lt2>
        <a:srgbClr xmlns:mc="http://schemas.openxmlformats.org/markup-compatibility/2006" xmlns:a14="http://schemas.microsoft.com/office/drawing/2007/7/7/main" val="EEECE1" mc:Ignorable=""/>
      </a:lt2>
      <a:accent1>
        <a:srgbClr xmlns:mc="http://schemas.openxmlformats.org/markup-compatibility/2006" xmlns:a14="http://schemas.microsoft.com/office/drawing/2007/7/7/main" val="4F81BD" mc:Ignorable=""/>
      </a:accent1>
      <a:accent2>
        <a:srgbClr xmlns:mc="http://schemas.openxmlformats.org/markup-compatibility/2006" xmlns:a14="http://schemas.microsoft.com/office/drawing/2007/7/7/main" val="C0504D" mc:Ignorable=""/>
      </a:accent2>
      <a:accent3>
        <a:srgbClr xmlns:mc="http://schemas.openxmlformats.org/markup-compatibility/2006" xmlns:a14="http://schemas.microsoft.com/office/drawing/2007/7/7/main" val="9BBB59" mc:Ignorable=""/>
      </a:accent3>
      <a:accent4>
        <a:srgbClr xmlns:mc="http://schemas.openxmlformats.org/markup-compatibility/2006" xmlns:a14="http://schemas.microsoft.com/office/drawing/2007/7/7/main" val="8064A2" mc:Ignorable=""/>
      </a:accent4>
      <a:accent5>
        <a:srgbClr xmlns:mc="http://schemas.openxmlformats.org/markup-compatibility/2006" xmlns:a14="http://schemas.microsoft.com/office/drawing/2007/7/7/main" val="4BACC6" mc:Ignorable=""/>
      </a:accent5>
      <a:accent6>
        <a:srgbClr xmlns:mc="http://schemas.openxmlformats.org/markup-compatibility/2006" xmlns:a14="http://schemas.microsoft.com/office/drawing/2007/7/7/main" val="F79646" mc:Ignorable=""/>
      </a:accent6>
      <a:hlink>
        <a:srgbClr xmlns:mc="http://schemas.openxmlformats.org/markup-compatibility/2006" xmlns:a14="http://schemas.microsoft.com/office/drawing/2007/7/7/main" val="0000FF" mc:Ignorable=""/>
      </a:hlink>
      <a:folHlink>
        <a:srgbClr xmlns:mc="http://schemas.openxmlformats.org/markup-compatibility/2006" xmlns:a14="http://schemas.microsoft.com/office/drawing/2007/7/7/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07/7/7/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07/7/7/main" val="1F497D" mc:Ignorable=""/>
      </a:dk2>
      <a:lt2>
        <a:srgbClr xmlns:mc="http://schemas.openxmlformats.org/markup-compatibility/2006" xmlns:a14="http://schemas.microsoft.com/office/drawing/2007/7/7/main" val="EEECE1" mc:Ignorable=""/>
      </a:lt2>
      <a:accent1>
        <a:srgbClr xmlns:mc="http://schemas.openxmlformats.org/markup-compatibility/2006" xmlns:a14="http://schemas.microsoft.com/office/drawing/2007/7/7/main" val="4F81BD" mc:Ignorable=""/>
      </a:accent1>
      <a:accent2>
        <a:srgbClr xmlns:mc="http://schemas.openxmlformats.org/markup-compatibility/2006" xmlns:a14="http://schemas.microsoft.com/office/drawing/2007/7/7/main" val="C0504D" mc:Ignorable=""/>
      </a:accent2>
      <a:accent3>
        <a:srgbClr xmlns:mc="http://schemas.openxmlformats.org/markup-compatibility/2006" xmlns:a14="http://schemas.microsoft.com/office/drawing/2007/7/7/main" val="9BBB59" mc:Ignorable=""/>
      </a:accent3>
      <a:accent4>
        <a:srgbClr xmlns:mc="http://schemas.openxmlformats.org/markup-compatibility/2006" xmlns:a14="http://schemas.microsoft.com/office/drawing/2007/7/7/main" val="8064A2" mc:Ignorable=""/>
      </a:accent4>
      <a:accent5>
        <a:srgbClr xmlns:mc="http://schemas.openxmlformats.org/markup-compatibility/2006" xmlns:a14="http://schemas.microsoft.com/office/drawing/2007/7/7/main" val="4BACC6" mc:Ignorable=""/>
      </a:accent5>
      <a:accent6>
        <a:srgbClr xmlns:mc="http://schemas.openxmlformats.org/markup-compatibility/2006" xmlns:a14="http://schemas.microsoft.com/office/drawing/2007/7/7/main" val="F79646" mc:Ignorable=""/>
      </a:accent6>
      <a:hlink>
        <a:srgbClr xmlns:mc="http://schemas.openxmlformats.org/markup-compatibility/2006" xmlns:a14="http://schemas.microsoft.com/office/drawing/2007/7/7/main" val="0000FF" mc:Ignorable=""/>
      </a:hlink>
      <a:folHlink>
        <a:srgbClr xmlns:mc="http://schemas.openxmlformats.org/markup-compatibility/2006" xmlns:a14="http://schemas.microsoft.com/office/drawing/2007/7/7/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07/7/7/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2009-11-09T07:38:17Z</outs:dateTime>
      <outs:isPinned>true</outs:isPinned>
    </outs:relatedDate>
    <outs:relatedDate>
      <outs:type>2</outs:type>
      <outs:displayName>Created</outs:displayName>
      <outs:dateTime>2009-10-27T23:41:33Z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Vijay Tewari</outs:displayName>
          <outs:accountName/>
        </outs:relatedPerson>
      </outs:people>
      <outs:source>0</outs:source>
      <outs:isPinned>true</outs:isPinned>
    </outs:relatedPeopleItem>
    <outs:relatedPeopleItem>
      <outs:category>Last modified by</outs:category>
      <outs:people>
        <outs:relatedPerson>
          <outs:displayName>cn_user</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C02C22CF-0673-4E73-9948-001881E0B88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374</TotalTime>
  <Words>1497</Words>
  <Application>Microsoft Office PowerPoint</Application>
  <PresentationFormat>On-screen Show (4:3)</PresentationFormat>
  <Paragraphs>284</Paragraphs>
  <Slides>38</Slides>
  <Notes>37</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TechEd09_Europe</vt:lpstr>
      <vt:lpstr>TechEd09_Europe template</vt:lpstr>
      <vt:lpstr>PowerPoint Presentation</vt:lpstr>
      <vt:lpstr>From Zero to Live Migration</vt:lpstr>
      <vt:lpstr>Agenda </vt:lpstr>
      <vt:lpstr>PowerPoint Presentation</vt:lpstr>
      <vt:lpstr>What is Live Migration?</vt:lpstr>
      <vt:lpstr>Scenario 1: Host servicing</vt:lpstr>
      <vt:lpstr>Host evacuation </vt:lpstr>
      <vt:lpstr>Scenario 2: load balancing</vt:lpstr>
      <vt:lpstr>Scenario 3: Green IT – Power management </vt:lpstr>
      <vt:lpstr>PowerPoint Presentation</vt:lpstr>
      <vt:lpstr>Live Migration work?</vt:lpstr>
      <vt:lpstr>Live Migration Initiate Migration</vt:lpstr>
      <vt:lpstr>Live Migration Memory Copy:  Full Copy</vt:lpstr>
      <vt:lpstr>Live Migration Memory Copy:  Dirty Pages</vt:lpstr>
      <vt:lpstr>Live Migration Memory Copy:  Incremental Copy</vt:lpstr>
      <vt:lpstr>Live Migration Final Transition</vt:lpstr>
      <vt:lpstr>Live Migration Post-Transition:  Clean-up</vt:lpstr>
      <vt:lpstr>Processor Compatibility Mode</vt:lpstr>
      <vt:lpstr>How does Compatibility work?</vt:lpstr>
      <vt:lpstr>PowerPoint Presentation</vt:lpstr>
      <vt:lpstr>Storage Model with Failover Clustering in Windows Server 2008 </vt:lpstr>
      <vt:lpstr>Migration &amp; Storage with Windows Server 2008 R2</vt:lpstr>
      <vt:lpstr>Cluster Shared Volume Overview</vt:lpstr>
      <vt:lpstr>Node Fault Tolerance</vt:lpstr>
      <vt:lpstr>I/O Connectivity Fault Tolerance</vt:lpstr>
      <vt:lpstr>Microsoft Hyper-V Server 2008 R2</vt:lpstr>
      <vt:lpstr>Microsoft Hyper-V Server 2008 R2 </vt:lpstr>
      <vt:lpstr>Manage Remotely…</vt:lpstr>
      <vt:lpstr>Microsoft Hyper-V Server V1 vs. V2</vt:lpstr>
      <vt:lpstr>PowerPoint Presentation</vt:lpstr>
      <vt:lpstr>Demo Environment Overview</vt:lpstr>
      <vt:lpstr>Tips and tricks</vt:lpstr>
      <vt:lpstr>Network Configuration</vt:lpstr>
      <vt:lpstr>PowerPoint Presentation</vt:lpstr>
      <vt:lpstr>Related Content</vt:lpstr>
      <vt:lpstr>Track Resources</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Vijay Tewari</dc:creator>
  <dc:description>Tech·Ed Europe 2009</dc:description>
  <cp:lastModifiedBy>Rajesh Davé</cp:lastModifiedBy>
  <cp:revision>69</cp:revision>
  <dcterms:created xsi:type="dcterms:W3CDTF">2009-10-27T23:41:33Z</dcterms:created>
  <dcterms:modified xsi:type="dcterms:W3CDTF">2009-11-13T10:49:09Z</dcterms:modified>
</cp:coreProperties>
</file>