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1" r:id="rId1"/>
  </p:sldMasterIdLst>
  <p:notesMasterIdLst>
    <p:notesMasterId r:id="rId46"/>
  </p:notesMasterIdLst>
  <p:handoutMasterIdLst>
    <p:handoutMasterId r:id="rId47"/>
  </p:handoutMasterIdLst>
  <p:sldIdLst>
    <p:sldId id="559" r:id="rId2"/>
    <p:sldId id="560" r:id="rId3"/>
    <p:sldId id="456" r:id="rId4"/>
    <p:sldId id="567" r:id="rId5"/>
    <p:sldId id="569" r:id="rId6"/>
    <p:sldId id="620" r:id="rId7"/>
    <p:sldId id="618" r:id="rId8"/>
    <p:sldId id="619" r:id="rId9"/>
    <p:sldId id="621" r:id="rId10"/>
    <p:sldId id="622" r:id="rId11"/>
    <p:sldId id="623" r:id="rId12"/>
    <p:sldId id="624" r:id="rId13"/>
    <p:sldId id="626" r:id="rId14"/>
    <p:sldId id="627" r:id="rId15"/>
    <p:sldId id="628" r:id="rId16"/>
    <p:sldId id="643" r:id="rId17"/>
    <p:sldId id="625" r:id="rId18"/>
    <p:sldId id="629" r:id="rId19"/>
    <p:sldId id="631" r:id="rId20"/>
    <p:sldId id="645" r:id="rId21"/>
    <p:sldId id="646" r:id="rId22"/>
    <p:sldId id="632" r:id="rId23"/>
    <p:sldId id="644" r:id="rId24"/>
    <p:sldId id="633" r:id="rId25"/>
    <p:sldId id="634" r:id="rId26"/>
    <p:sldId id="635" r:id="rId27"/>
    <p:sldId id="636" r:id="rId28"/>
    <p:sldId id="649" r:id="rId29"/>
    <p:sldId id="650" r:id="rId30"/>
    <p:sldId id="647" r:id="rId31"/>
    <p:sldId id="630" r:id="rId32"/>
    <p:sldId id="638" r:id="rId33"/>
    <p:sldId id="639" r:id="rId34"/>
    <p:sldId id="637" r:id="rId35"/>
    <p:sldId id="640" r:id="rId36"/>
    <p:sldId id="641" r:id="rId37"/>
    <p:sldId id="648" r:id="rId38"/>
    <p:sldId id="642" r:id="rId39"/>
    <p:sldId id="651" r:id="rId40"/>
    <p:sldId id="652" r:id="rId41"/>
    <p:sldId id="617" r:id="rId42"/>
    <p:sldId id="562" r:id="rId43"/>
    <p:sldId id="565" r:id="rId44"/>
    <p:sldId id="566" r:id="rId4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ireh" initials="ceh" lastIdx="11"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showPr showNarration="1" useTimings="0">
    <p:present/>
    <p:sldAll/>
    <p:penClr>
      <a:prstClr val="red"/>
    </p:penClr>
  </p:showPr>
  <p:clrMru>
    <a:srgbClr val="FFFFFF"/>
    <a:srgbClr val="D1E4F3"/>
    <a:srgbClr val="811102"/>
    <a:srgbClr val="509AD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24" autoAdjust="0"/>
    <p:restoredTop sz="94660"/>
  </p:normalViewPr>
  <p:slideViewPr>
    <p:cSldViewPr snapToGrid="0">
      <p:cViewPr varScale="1">
        <p:scale>
          <a:sx n="86" d="100"/>
          <a:sy n="86" d="100"/>
        </p:scale>
        <p:origin x="-540" y="-90"/>
      </p:cViewPr>
      <p:guideLst>
        <p:guide orient="horz" pos="2160"/>
        <p:guide orient="horz" pos="144"/>
        <p:guide orient="horz" pos="624"/>
        <p:guide orient="horz" pos="912"/>
        <p:guide orient="horz" pos="1200"/>
        <p:guide pos="2880"/>
        <p:guide pos="248"/>
        <p:guide pos="5520"/>
      </p:guideLst>
    </p:cSldViewPr>
  </p:slideViewPr>
  <p:notesTextViewPr>
    <p:cViewPr>
      <p:scale>
        <a:sx n="100" d="100"/>
        <a:sy n="100" d="100"/>
      </p:scale>
      <p:origin x="0" y="0"/>
    </p:cViewPr>
  </p:notesTextViewPr>
  <p:sorterViewPr>
    <p:cViewPr>
      <p:scale>
        <a:sx n="67" d="100"/>
        <a:sy n="67" d="100"/>
      </p:scale>
      <p:origin x="0" y="0"/>
    </p:cViewPr>
  </p:sorterViewPr>
  <p:notesViewPr>
    <p:cSldViewPr snapToGrid="0">
      <p:cViewPr varScale="1">
        <p:scale>
          <a:sx n="68" d="100"/>
          <a:sy n="68" d="100"/>
        </p:scale>
        <p:origin x="-2808"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64D9B21-903B-E445-BAE2-FA9D44A70D16}" type="doc">
      <dgm:prSet loTypeId="urn:microsoft.com/office/officeart/2005/8/layout/hProcess7" loCatId="process" qsTypeId="urn:microsoft.com/office/officeart/2005/8/quickstyle/simple4" qsCatId="simple" csTypeId="urn:microsoft.com/office/officeart/2005/8/colors/colorful1" csCatId="colorful" phldr="1"/>
      <dgm:spPr/>
      <dgm:t>
        <a:bodyPr/>
        <a:lstStyle/>
        <a:p>
          <a:endParaRPr lang="en-US"/>
        </a:p>
      </dgm:t>
    </dgm:pt>
    <dgm:pt modelId="{296A98BA-C746-C142-BEC5-11D31395D7D8}">
      <dgm:prSet phldrT="[Text]"/>
      <dgm:spPr/>
      <dgm:t>
        <a:bodyPr/>
        <a:lstStyle/>
        <a:p>
          <a:r>
            <a:rPr lang="en-US" dirty="0" smtClean="0">
              <a:solidFill>
                <a:schemeClr val="bg1"/>
              </a:solidFill>
            </a:rPr>
            <a:t>Foundation</a:t>
          </a:r>
          <a:endParaRPr lang="en-US" dirty="0">
            <a:solidFill>
              <a:schemeClr val="bg1"/>
            </a:solidFill>
          </a:endParaRPr>
        </a:p>
      </dgm:t>
    </dgm:pt>
    <dgm:pt modelId="{B27BA93F-DD85-6046-A15F-6D5EA89A26F7}" type="parTrans" cxnId="{1AA88CF5-3AFE-0F4B-A6F5-089E467381C2}">
      <dgm:prSet/>
      <dgm:spPr/>
      <dgm:t>
        <a:bodyPr/>
        <a:lstStyle/>
        <a:p>
          <a:endParaRPr lang="en-US"/>
        </a:p>
      </dgm:t>
    </dgm:pt>
    <dgm:pt modelId="{483EF71E-865B-0F41-8D5A-6B6F8E3EEC57}" type="sibTrans" cxnId="{1AA88CF5-3AFE-0F4B-A6F5-089E467381C2}">
      <dgm:prSet/>
      <dgm:spPr/>
      <dgm:t>
        <a:bodyPr/>
        <a:lstStyle/>
        <a:p>
          <a:endParaRPr lang="en-US"/>
        </a:p>
      </dgm:t>
    </dgm:pt>
    <dgm:pt modelId="{E101851E-5509-1C43-8AC5-CE9B81E25FEB}">
      <dgm:prSet phldrT="[Text]"/>
      <dgm:spPr/>
      <dgm:t>
        <a:bodyPr/>
        <a:lstStyle/>
        <a:p>
          <a:r>
            <a:rPr lang="en-US" dirty="0" smtClean="0"/>
            <a:t>ASLR*</a:t>
          </a:r>
        </a:p>
        <a:p>
          <a:r>
            <a:rPr lang="en-US" dirty="0" smtClean="0"/>
            <a:t>Service Hardening*</a:t>
          </a:r>
        </a:p>
        <a:p>
          <a:r>
            <a:rPr lang="en-US" dirty="0" smtClean="0"/>
            <a:t>Kernel Patch Protection*</a:t>
          </a:r>
        </a:p>
        <a:p>
          <a:r>
            <a:rPr lang="en-US" dirty="0" smtClean="0"/>
            <a:t>Data Execution Prevention*</a:t>
          </a:r>
        </a:p>
        <a:p>
          <a:r>
            <a:rPr lang="en-US" dirty="0" err="1" smtClean="0"/>
            <a:t>BitLocker</a:t>
          </a:r>
          <a:r>
            <a:rPr lang="en-US" dirty="0" smtClean="0"/>
            <a:t>*</a:t>
          </a:r>
        </a:p>
      </dgm:t>
    </dgm:pt>
    <dgm:pt modelId="{052878D0-E910-4549-998B-BA41C8A3C728}" type="parTrans" cxnId="{501E5CF6-6DA1-FD4E-B4A7-7C145AFDD049}">
      <dgm:prSet/>
      <dgm:spPr/>
      <dgm:t>
        <a:bodyPr/>
        <a:lstStyle/>
        <a:p>
          <a:endParaRPr lang="en-US"/>
        </a:p>
      </dgm:t>
    </dgm:pt>
    <dgm:pt modelId="{A6458897-6720-6743-B7FD-5CED8A965553}" type="sibTrans" cxnId="{501E5CF6-6DA1-FD4E-B4A7-7C145AFDD049}">
      <dgm:prSet/>
      <dgm:spPr/>
      <dgm:t>
        <a:bodyPr/>
        <a:lstStyle/>
        <a:p>
          <a:endParaRPr lang="en-US"/>
        </a:p>
      </dgm:t>
    </dgm:pt>
    <dgm:pt modelId="{2ED5D61F-B729-B445-A792-5D88861A9834}">
      <dgm:prSet phldrT="[Text]"/>
      <dgm:spPr/>
      <dgm:t>
        <a:bodyPr/>
        <a:lstStyle/>
        <a:p>
          <a:r>
            <a:rPr lang="en-US" dirty="0" smtClean="0">
              <a:solidFill>
                <a:srgbClr val="000000"/>
              </a:solidFill>
            </a:rPr>
            <a:t>Mostly Server R2</a:t>
          </a:r>
          <a:endParaRPr lang="en-US" dirty="0">
            <a:solidFill>
              <a:srgbClr val="000000"/>
            </a:solidFill>
          </a:endParaRPr>
        </a:p>
      </dgm:t>
    </dgm:pt>
    <dgm:pt modelId="{07E23760-E649-B94D-BA71-280BCD46FD1D}" type="parTrans" cxnId="{76FEA93E-29C5-ED42-B114-4125DD089CB9}">
      <dgm:prSet/>
      <dgm:spPr/>
      <dgm:t>
        <a:bodyPr/>
        <a:lstStyle/>
        <a:p>
          <a:endParaRPr lang="en-US"/>
        </a:p>
      </dgm:t>
    </dgm:pt>
    <dgm:pt modelId="{3CBCEA84-E88D-CC4B-8C19-AF964CD181AA}" type="sibTrans" cxnId="{76FEA93E-29C5-ED42-B114-4125DD089CB9}">
      <dgm:prSet/>
      <dgm:spPr/>
      <dgm:t>
        <a:bodyPr/>
        <a:lstStyle/>
        <a:p>
          <a:endParaRPr lang="en-US"/>
        </a:p>
      </dgm:t>
    </dgm:pt>
    <dgm:pt modelId="{AB9A13F5-A8F9-CB4C-A027-38776B2953CB}">
      <dgm:prSet phldrT="[Text]"/>
      <dgm:spPr/>
      <dgm:t>
        <a:bodyPr/>
        <a:lstStyle/>
        <a:p>
          <a:r>
            <a:rPr lang="en-US" dirty="0" err="1" smtClean="0"/>
            <a:t>DirectAccess</a:t>
          </a:r>
          <a:endParaRPr lang="en-US" dirty="0" smtClean="0"/>
        </a:p>
        <a:p>
          <a:r>
            <a:rPr lang="en-US" dirty="0" err="1" smtClean="0"/>
            <a:t>AppLocker</a:t>
          </a:r>
          <a:endParaRPr lang="en-US" dirty="0" smtClean="0"/>
        </a:p>
        <a:p>
          <a:r>
            <a:rPr lang="en-US" dirty="0" smtClean="0"/>
            <a:t>Enhanced Storage Access</a:t>
          </a:r>
        </a:p>
        <a:p>
          <a:r>
            <a:rPr lang="en-US" dirty="0" smtClean="0"/>
            <a:t>DNSSEC</a:t>
          </a:r>
        </a:p>
        <a:p>
          <a:r>
            <a:rPr lang="en-US" dirty="0" smtClean="0"/>
            <a:t>Enhanced Auditing*</a:t>
          </a:r>
        </a:p>
        <a:p>
          <a:r>
            <a:rPr lang="en-US" dirty="0" smtClean="0"/>
            <a:t>Suite-B for EFS, </a:t>
          </a:r>
          <a:r>
            <a:rPr lang="en-US" dirty="0" smtClean="0"/>
            <a:t>Kerberos, TLS v1.2 </a:t>
          </a:r>
          <a:r>
            <a:rPr lang="en-US" dirty="0" smtClean="0"/>
            <a:t>and more</a:t>
          </a:r>
        </a:p>
      </dgm:t>
    </dgm:pt>
    <dgm:pt modelId="{BBDC39C4-77BD-594F-8887-2219B89ED40F}" type="parTrans" cxnId="{59BB1EC7-7736-8446-87FE-93D77031A47F}">
      <dgm:prSet/>
      <dgm:spPr/>
      <dgm:t>
        <a:bodyPr/>
        <a:lstStyle/>
        <a:p>
          <a:endParaRPr lang="en-US"/>
        </a:p>
      </dgm:t>
    </dgm:pt>
    <dgm:pt modelId="{DB0B654F-EA62-F341-8354-DCB8D12DE8E0}" type="sibTrans" cxnId="{59BB1EC7-7736-8446-87FE-93D77031A47F}">
      <dgm:prSet/>
      <dgm:spPr/>
      <dgm:t>
        <a:bodyPr/>
        <a:lstStyle/>
        <a:p>
          <a:endParaRPr lang="en-US"/>
        </a:p>
      </dgm:t>
    </dgm:pt>
    <dgm:pt modelId="{6500A46F-9417-6645-B17B-50A293294BC5}">
      <dgm:prSet phldrT="[Text]"/>
      <dgm:spPr/>
      <dgm:t>
        <a:bodyPr/>
        <a:lstStyle/>
        <a:p>
          <a:r>
            <a:rPr lang="en-US" dirty="0" smtClean="0">
              <a:solidFill>
                <a:srgbClr val="000000"/>
              </a:solidFill>
            </a:rPr>
            <a:t> Mostly Windows 7</a:t>
          </a:r>
          <a:endParaRPr lang="en-US" dirty="0">
            <a:solidFill>
              <a:srgbClr val="000000"/>
            </a:solidFill>
          </a:endParaRPr>
        </a:p>
      </dgm:t>
    </dgm:pt>
    <dgm:pt modelId="{F2ACDB99-2AE0-9847-B25E-C03CBC1AA072}" type="parTrans" cxnId="{07A98D0D-DC29-2A4E-8773-091D11739792}">
      <dgm:prSet/>
      <dgm:spPr/>
      <dgm:t>
        <a:bodyPr/>
        <a:lstStyle/>
        <a:p>
          <a:endParaRPr lang="en-US"/>
        </a:p>
      </dgm:t>
    </dgm:pt>
    <dgm:pt modelId="{C8397418-EADE-6445-B02F-7F1B96F8500C}" type="sibTrans" cxnId="{07A98D0D-DC29-2A4E-8773-091D11739792}">
      <dgm:prSet/>
      <dgm:spPr/>
      <dgm:t>
        <a:bodyPr/>
        <a:lstStyle/>
        <a:p>
          <a:endParaRPr lang="en-US"/>
        </a:p>
      </dgm:t>
    </dgm:pt>
    <dgm:pt modelId="{0BD83D28-3E3C-434F-B805-8C771C5DEA37}">
      <dgm:prSet phldrT="[Text]"/>
      <dgm:spPr/>
      <dgm:t>
        <a:bodyPr/>
        <a:lstStyle/>
        <a:p>
          <a:r>
            <a:rPr lang="en-US" dirty="0" err="1" smtClean="0"/>
            <a:t>BitLocker</a:t>
          </a:r>
          <a:r>
            <a:rPr lang="en-US" dirty="0" smtClean="0"/>
            <a:t> to Go</a:t>
          </a:r>
        </a:p>
        <a:p>
          <a:r>
            <a:rPr lang="en-US" dirty="0" smtClean="0"/>
            <a:t>Multiple Firewall Profiles</a:t>
          </a:r>
        </a:p>
        <a:p>
          <a:r>
            <a:rPr lang="en-US" dirty="0" smtClean="0"/>
            <a:t>Streamlined UAC</a:t>
          </a:r>
        </a:p>
        <a:p>
          <a:r>
            <a:rPr lang="en-US" dirty="0" smtClean="0"/>
            <a:t>Biometric Framework</a:t>
          </a:r>
        </a:p>
        <a:p>
          <a:r>
            <a:rPr lang="en-US" dirty="0" smtClean="0"/>
            <a:t>HTTP PKI Enroll</a:t>
          </a:r>
        </a:p>
        <a:p>
          <a:r>
            <a:rPr lang="en-US" dirty="0" smtClean="0"/>
            <a:t>PIV Smartcards</a:t>
          </a:r>
        </a:p>
      </dgm:t>
    </dgm:pt>
    <dgm:pt modelId="{C52A459B-3533-E44A-983C-764499F2D6FA}" type="parTrans" cxnId="{3122734F-D1D9-2446-938C-8B0A5D0F6F77}">
      <dgm:prSet/>
      <dgm:spPr/>
      <dgm:t>
        <a:bodyPr/>
        <a:lstStyle/>
        <a:p>
          <a:endParaRPr lang="en-US"/>
        </a:p>
      </dgm:t>
    </dgm:pt>
    <dgm:pt modelId="{21D47FB8-1F47-8A46-A93D-E0CC5335D2AE}" type="sibTrans" cxnId="{3122734F-D1D9-2446-938C-8B0A5D0F6F77}">
      <dgm:prSet/>
      <dgm:spPr/>
      <dgm:t>
        <a:bodyPr/>
        <a:lstStyle/>
        <a:p>
          <a:endParaRPr lang="en-US"/>
        </a:p>
      </dgm:t>
    </dgm:pt>
    <dgm:pt modelId="{3D7A6A4D-D110-9243-8B44-20BAE4D8C78F}" type="pres">
      <dgm:prSet presAssocID="{564D9B21-903B-E445-BAE2-FA9D44A70D16}" presName="Name0" presStyleCnt="0">
        <dgm:presLayoutVars>
          <dgm:dir/>
          <dgm:animLvl val="lvl"/>
          <dgm:resizeHandles val="exact"/>
        </dgm:presLayoutVars>
      </dgm:prSet>
      <dgm:spPr/>
      <dgm:t>
        <a:bodyPr/>
        <a:lstStyle/>
        <a:p>
          <a:endParaRPr lang="en-IE"/>
        </a:p>
      </dgm:t>
    </dgm:pt>
    <dgm:pt modelId="{A860EC5F-E438-3C43-9875-1908A7E3C230}" type="pres">
      <dgm:prSet presAssocID="{296A98BA-C746-C142-BEC5-11D31395D7D8}" presName="compositeNode" presStyleCnt="0">
        <dgm:presLayoutVars>
          <dgm:bulletEnabled val="1"/>
        </dgm:presLayoutVars>
      </dgm:prSet>
      <dgm:spPr/>
    </dgm:pt>
    <dgm:pt modelId="{F3F65D51-7A07-D547-9EC8-3CC16D89667D}" type="pres">
      <dgm:prSet presAssocID="{296A98BA-C746-C142-BEC5-11D31395D7D8}" presName="bgRect" presStyleLbl="node1" presStyleIdx="0" presStyleCnt="3"/>
      <dgm:spPr/>
      <dgm:t>
        <a:bodyPr/>
        <a:lstStyle/>
        <a:p>
          <a:endParaRPr lang="en-IE"/>
        </a:p>
      </dgm:t>
    </dgm:pt>
    <dgm:pt modelId="{D2D1B84D-F272-054C-84A8-571CC8B35C82}" type="pres">
      <dgm:prSet presAssocID="{296A98BA-C746-C142-BEC5-11D31395D7D8}" presName="parentNode" presStyleLbl="node1" presStyleIdx="0" presStyleCnt="3">
        <dgm:presLayoutVars>
          <dgm:chMax val="0"/>
          <dgm:bulletEnabled val="1"/>
        </dgm:presLayoutVars>
      </dgm:prSet>
      <dgm:spPr/>
      <dgm:t>
        <a:bodyPr/>
        <a:lstStyle/>
        <a:p>
          <a:endParaRPr lang="en-IE"/>
        </a:p>
      </dgm:t>
    </dgm:pt>
    <dgm:pt modelId="{F90185E8-20C5-A44C-827F-4A710B78D864}" type="pres">
      <dgm:prSet presAssocID="{296A98BA-C746-C142-BEC5-11D31395D7D8}" presName="childNode" presStyleLbl="node1" presStyleIdx="0" presStyleCnt="3">
        <dgm:presLayoutVars>
          <dgm:bulletEnabled val="1"/>
        </dgm:presLayoutVars>
      </dgm:prSet>
      <dgm:spPr/>
      <dgm:t>
        <a:bodyPr/>
        <a:lstStyle/>
        <a:p>
          <a:endParaRPr lang="en-US"/>
        </a:p>
      </dgm:t>
    </dgm:pt>
    <dgm:pt modelId="{58F74B13-6A5D-1A46-B46E-7AF99C5FDC2F}" type="pres">
      <dgm:prSet presAssocID="{483EF71E-865B-0F41-8D5A-6B6F8E3EEC57}" presName="hSp" presStyleCnt="0"/>
      <dgm:spPr/>
    </dgm:pt>
    <dgm:pt modelId="{F43B13B9-B426-6A40-AD02-3FDA165AA555}" type="pres">
      <dgm:prSet presAssocID="{483EF71E-865B-0F41-8D5A-6B6F8E3EEC57}" presName="vProcSp" presStyleCnt="0"/>
      <dgm:spPr/>
    </dgm:pt>
    <dgm:pt modelId="{622DB548-5488-C043-B979-951FA39BBDC8}" type="pres">
      <dgm:prSet presAssocID="{483EF71E-865B-0F41-8D5A-6B6F8E3EEC57}" presName="vSp1" presStyleCnt="0"/>
      <dgm:spPr/>
    </dgm:pt>
    <dgm:pt modelId="{D6F8A54C-44DF-044C-93E0-E6C9BBEDDC1C}" type="pres">
      <dgm:prSet presAssocID="{483EF71E-865B-0F41-8D5A-6B6F8E3EEC57}" presName="simulatedConn" presStyleLbl="solidFgAcc1" presStyleIdx="0" presStyleCnt="2"/>
      <dgm:spPr/>
    </dgm:pt>
    <dgm:pt modelId="{EAF98EAA-721F-E44C-888F-ED39D8F371A4}" type="pres">
      <dgm:prSet presAssocID="{483EF71E-865B-0F41-8D5A-6B6F8E3EEC57}" presName="vSp2" presStyleCnt="0"/>
      <dgm:spPr/>
    </dgm:pt>
    <dgm:pt modelId="{D773ACC3-98B8-DD49-81EC-C2FC04DAF5EE}" type="pres">
      <dgm:prSet presAssocID="{483EF71E-865B-0F41-8D5A-6B6F8E3EEC57}" presName="sibTrans" presStyleCnt="0"/>
      <dgm:spPr/>
    </dgm:pt>
    <dgm:pt modelId="{90E98012-A6FD-6542-A9BC-FE02FA8A4E52}" type="pres">
      <dgm:prSet presAssocID="{2ED5D61F-B729-B445-A792-5D88861A9834}" presName="compositeNode" presStyleCnt="0">
        <dgm:presLayoutVars>
          <dgm:bulletEnabled val="1"/>
        </dgm:presLayoutVars>
      </dgm:prSet>
      <dgm:spPr/>
    </dgm:pt>
    <dgm:pt modelId="{87804FDA-4BBF-1641-BAB1-7CCC13099006}" type="pres">
      <dgm:prSet presAssocID="{2ED5D61F-B729-B445-A792-5D88861A9834}" presName="bgRect" presStyleLbl="node1" presStyleIdx="1" presStyleCnt="3"/>
      <dgm:spPr/>
      <dgm:t>
        <a:bodyPr/>
        <a:lstStyle/>
        <a:p>
          <a:endParaRPr lang="en-US"/>
        </a:p>
      </dgm:t>
    </dgm:pt>
    <dgm:pt modelId="{5DF9D7E6-6E5D-FC49-A826-E4BA2EF529CD}" type="pres">
      <dgm:prSet presAssocID="{2ED5D61F-B729-B445-A792-5D88861A9834}" presName="parentNode" presStyleLbl="node1" presStyleIdx="1" presStyleCnt="3">
        <dgm:presLayoutVars>
          <dgm:chMax val="0"/>
          <dgm:bulletEnabled val="1"/>
        </dgm:presLayoutVars>
      </dgm:prSet>
      <dgm:spPr/>
      <dgm:t>
        <a:bodyPr/>
        <a:lstStyle/>
        <a:p>
          <a:endParaRPr lang="en-US"/>
        </a:p>
      </dgm:t>
    </dgm:pt>
    <dgm:pt modelId="{2049C57F-C3C1-3D4A-B887-853723967C98}" type="pres">
      <dgm:prSet presAssocID="{2ED5D61F-B729-B445-A792-5D88861A9834}" presName="childNode" presStyleLbl="node1" presStyleIdx="1" presStyleCnt="3">
        <dgm:presLayoutVars>
          <dgm:bulletEnabled val="1"/>
        </dgm:presLayoutVars>
      </dgm:prSet>
      <dgm:spPr/>
      <dgm:t>
        <a:bodyPr/>
        <a:lstStyle/>
        <a:p>
          <a:endParaRPr lang="en-US"/>
        </a:p>
      </dgm:t>
    </dgm:pt>
    <dgm:pt modelId="{6520E4B5-7159-4948-AE6D-D1B7E9051FB9}" type="pres">
      <dgm:prSet presAssocID="{3CBCEA84-E88D-CC4B-8C19-AF964CD181AA}" presName="hSp" presStyleCnt="0"/>
      <dgm:spPr/>
    </dgm:pt>
    <dgm:pt modelId="{13838C08-9ECA-AB48-9C74-435F76FA4DC5}" type="pres">
      <dgm:prSet presAssocID="{3CBCEA84-E88D-CC4B-8C19-AF964CD181AA}" presName="vProcSp" presStyleCnt="0"/>
      <dgm:spPr/>
    </dgm:pt>
    <dgm:pt modelId="{92827FD7-32CC-D942-A84C-D6201099C267}" type="pres">
      <dgm:prSet presAssocID="{3CBCEA84-E88D-CC4B-8C19-AF964CD181AA}" presName="vSp1" presStyleCnt="0"/>
      <dgm:spPr/>
    </dgm:pt>
    <dgm:pt modelId="{41D2B0E2-62ED-DF4A-A5B2-D039F99AAF0F}" type="pres">
      <dgm:prSet presAssocID="{3CBCEA84-E88D-CC4B-8C19-AF964CD181AA}" presName="simulatedConn" presStyleLbl="solidFgAcc1" presStyleIdx="1" presStyleCnt="2"/>
      <dgm:spPr/>
    </dgm:pt>
    <dgm:pt modelId="{5DDEC69C-753F-6943-A2A0-C7376AE99B23}" type="pres">
      <dgm:prSet presAssocID="{3CBCEA84-E88D-CC4B-8C19-AF964CD181AA}" presName="vSp2" presStyleCnt="0"/>
      <dgm:spPr/>
    </dgm:pt>
    <dgm:pt modelId="{E175F35C-4A22-1444-A75F-B43FEE2BE1A0}" type="pres">
      <dgm:prSet presAssocID="{3CBCEA84-E88D-CC4B-8C19-AF964CD181AA}" presName="sibTrans" presStyleCnt="0"/>
      <dgm:spPr/>
    </dgm:pt>
    <dgm:pt modelId="{0E5EC099-B88B-7C43-AD36-005F3BA64331}" type="pres">
      <dgm:prSet presAssocID="{6500A46F-9417-6645-B17B-50A293294BC5}" presName="compositeNode" presStyleCnt="0">
        <dgm:presLayoutVars>
          <dgm:bulletEnabled val="1"/>
        </dgm:presLayoutVars>
      </dgm:prSet>
      <dgm:spPr/>
    </dgm:pt>
    <dgm:pt modelId="{D7897D79-ACC9-A846-931C-3AC2965A8430}" type="pres">
      <dgm:prSet presAssocID="{6500A46F-9417-6645-B17B-50A293294BC5}" presName="bgRect" presStyleLbl="node1" presStyleIdx="2" presStyleCnt="3"/>
      <dgm:spPr/>
      <dgm:t>
        <a:bodyPr/>
        <a:lstStyle/>
        <a:p>
          <a:endParaRPr lang="en-US"/>
        </a:p>
      </dgm:t>
    </dgm:pt>
    <dgm:pt modelId="{9AEF0433-720C-F44E-9D10-EE0D6AC15ACC}" type="pres">
      <dgm:prSet presAssocID="{6500A46F-9417-6645-B17B-50A293294BC5}" presName="parentNode" presStyleLbl="node1" presStyleIdx="2" presStyleCnt="3">
        <dgm:presLayoutVars>
          <dgm:chMax val="0"/>
          <dgm:bulletEnabled val="1"/>
        </dgm:presLayoutVars>
      </dgm:prSet>
      <dgm:spPr/>
      <dgm:t>
        <a:bodyPr/>
        <a:lstStyle/>
        <a:p>
          <a:endParaRPr lang="en-US"/>
        </a:p>
      </dgm:t>
    </dgm:pt>
    <dgm:pt modelId="{063A08D1-4725-3545-AB3E-655080A73C42}" type="pres">
      <dgm:prSet presAssocID="{6500A46F-9417-6645-B17B-50A293294BC5}" presName="childNode" presStyleLbl="node1" presStyleIdx="2" presStyleCnt="3">
        <dgm:presLayoutVars>
          <dgm:bulletEnabled val="1"/>
        </dgm:presLayoutVars>
      </dgm:prSet>
      <dgm:spPr/>
      <dgm:t>
        <a:bodyPr/>
        <a:lstStyle/>
        <a:p>
          <a:endParaRPr lang="en-US"/>
        </a:p>
      </dgm:t>
    </dgm:pt>
  </dgm:ptLst>
  <dgm:cxnLst>
    <dgm:cxn modelId="{59BB1EC7-7736-8446-87FE-93D77031A47F}" srcId="{2ED5D61F-B729-B445-A792-5D88861A9834}" destId="{AB9A13F5-A8F9-CB4C-A027-38776B2953CB}" srcOrd="0" destOrd="0" parTransId="{BBDC39C4-77BD-594F-8887-2219B89ED40F}" sibTransId="{DB0B654F-EA62-F341-8354-DCB8D12DE8E0}"/>
    <dgm:cxn modelId="{F93B881F-0019-DF4C-96B9-50A279C0D01B}" type="presOf" srcId="{2ED5D61F-B729-B445-A792-5D88861A9834}" destId="{87804FDA-4BBF-1641-BAB1-7CCC13099006}" srcOrd="0" destOrd="0" presId="urn:microsoft.com/office/officeart/2005/8/layout/hProcess7"/>
    <dgm:cxn modelId="{5F15FA9A-377A-EF45-855F-C3D14A5F234C}" type="presOf" srcId="{296A98BA-C746-C142-BEC5-11D31395D7D8}" destId="{F3F65D51-7A07-D547-9EC8-3CC16D89667D}" srcOrd="0" destOrd="0" presId="urn:microsoft.com/office/officeart/2005/8/layout/hProcess7"/>
    <dgm:cxn modelId="{3122734F-D1D9-2446-938C-8B0A5D0F6F77}" srcId="{6500A46F-9417-6645-B17B-50A293294BC5}" destId="{0BD83D28-3E3C-434F-B805-8C771C5DEA37}" srcOrd="0" destOrd="0" parTransId="{C52A459B-3533-E44A-983C-764499F2D6FA}" sibTransId="{21D47FB8-1F47-8A46-A93D-E0CC5335D2AE}"/>
    <dgm:cxn modelId="{1AA88CF5-3AFE-0F4B-A6F5-089E467381C2}" srcId="{564D9B21-903B-E445-BAE2-FA9D44A70D16}" destId="{296A98BA-C746-C142-BEC5-11D31395D7D8}" srcOrd="0" destOrd="0" parTransId="{B27BA93F-DD85-6046-A15F-6D5EA89A26F7}" sibTransId="{483EF71E-865B-0F41-8D5A-6B6F8E3EEC57}"/>
    <dgm:cxn modelId="{76FEA93E-29C5-ED42-B114-4125DD089CB9}" srcId="{564D9B21-903B-E445-BAE2-FA9D44A70D16}" destId="{2ED5D61F-B729-B445-A792-5D88861A9834}" srcOrd="1" destOrd="0" parTransId="{07E23760-E649-B94D-BA71-280BCD46FD1D}" sibTransId="{3CBCEA84-E88D-CC4B-8C19-AF964CD181AA}"/>
    <dgm:cxn modelId="{2A5F88F7-B31E-5A4D-9898-C9B23765E165}" type="presOf" srcId="{AB9A13F5-A8F9-CB4C-A027-38776B2953CB}" destId="{2049C57F-C3C1-3D4A-B887-853723967C98}" srcOrd="0" destOrd="0" presId="urn:microsoft.com/office/officeart/2005/8/layout/hProcess7"/>
    <dgm:cxn modelId="{7394EA39-CE28-DE4D-99BC-AD633E9F4469}" type="presOf" srcId="{2ED5D61F-B729-B445-A792-5D88861A9834}" destId="{5DF9D7E6-6E5D-FC49-A826-E4BA2EF529CD}" srcOrd="1" destOrd="0" presId="urn:microsoft.com/office/officeart/2005/8/layout/hProcess7"/>
    <dgm:cxn modelId="{39BB46F5-7309-3F47-9755-E5EE83A17D4D}" type="presOf" srcId="{6500A46F-9417-6645-B17B-50A293294BC5}" destId="{D7897D79-ACC9-A846-931C-3AC2965A8430}" srcOrd="0" destOrd="0" presId="urn:microsoft.com/office/officeart/2005/8/layout/hProcess7"/>
    <dgm:cxn modelId="{CE934D98-76F0-3140-8E2B-E30A8F95DB22}" type="presOf" srcId="{0BD83D28-3E3C-434F-B805-8C771C5DEA37}" destId="{063A08D1-4725-3545-AB3E-655080A73C42}" srcOrd="0" destOrd="0" presId="urn:microsoft.com/office/officeart/2005/8/layout/hProcess7"/>
    <dgm:cxn modelId="{B54F7D43-7F48-AE40-9B33-857465783868}" type="presOf" srcId="{296A98BA-C746-C142-BEC5-11D31395D7D8}" destId="{D2D1B84D-F272-054C-84A8-571CC8B35C82}" srcOrd="1" destOrd="0" presId="urn:microsoft.com/office/officeart/2005/8/layout/hProcess7"/>
    <dgm:cxn modelId="{2423EE2A-D0CF-C24B-9566-96FE79EC296F}" type="presOf" srcId="{6500A46F-9417-6645-B17B-50A293294BC5}" destId="{9AEF0433-720C-F44E-9D10-EE0D6AC15ACC}" srcOrd="1" destOrd="0" presId="urn:microsoft.com/office/officeart/2005/8/layout/hProcess7"/>
    <dgm:cxn modelId="{07A98D0D-DC29-2A4E-8773-091D11739792}" srcId="{564D9B21-903B-E445-BAE2-FA9D44A70D16}" destId="{6500A46F-9417-6645-B17B-50A293294BC5}" srcOrd="2" destOrd="0" parTransId="{F2ACDB99-2AE0-9847-B25E-C03CBC1AA072}" sibTransId="{C8397418-EADE-6445-B02F-7F1B96F8500C}"/>
    <dgm:cxn modelId="{501E5CF6-6DA1-FD4E-B4A7-7C145AFDD049}" srcId="{296A98BA-C746-C142-BEC5-11D31395D7D8}" destId="{E101851E-5509-1C43-8AC5-CE9B81E25FEB}" srcOrd="0" destOrd="0" parTransId="{052878D0-E910-4549-998B-BA41C8A3C728}" sibTransId="{A6458897-6720-6743-B7FD-5CED8A965553}"/>
    <dgm:cxn modelId="{78BBD6C4-D7B8-254B-8897-84315ADBAF3C}" type="presOf" srcId="{564D9B21-903B-E445-BAE2-FA9D44A70D16}" destId="{3D7A6A4D-D110-9243-8B44-20BAE4D8C78F}" srcOrd="0" destOrd="0" presId="urn:microsoft.com/office/officeart/2005/8/layout/hProcess7"/>
    <dgm:cxn modelId="{4EE024DC-A62E-DF4E-9753-805798BE8497}" type="presOf" srcId="{E101851E-5509-1C43-8AC5-CE9B81E25FEB}" destId="{F90185E8-20C5-A44C-827F-4A710B78D864}" srcOrd="0" destOrd="0" presId="urn:microsoft.com/office/officeart/2005/8/layout/hProcess7"/>
    <dgm:cxn modelId="{A593337C-0CCB-934C-996C-0C699249D7C4}" type="presParOf" srcId="{3D7A6A4D-D110-9243-8B44-20BAE4D8C78F}" destId="{A860EC5F-E438-3C43-9875-1908A7E3C230}" srcOrd="0" destOrd="0" presId="urn:microsoft.com/office/officeart/2005/8/layout/hProcess7"/>
    <dgm:cxn modelId="{3D08FA61-95A5-3249-8A93-063AC48E967C}" type="presParOf" srcId="{A860EC5F-E438-3C43-9875-1908A7E3C230}" destId="{F3F65D51-7A07-D547-9EC8-3CC16D89667D}" srcOrd="0" destOrd="0" presId="urn:microsoft.com/office/officeart/2005/8/layout/hProcess7"/>
    <dgm:cxn modelId="{E4947BAF-B18A-434F-BB9F-991E0D4A3B0E}" type="presParOf" srcId="{A860EC5F-E438-3C43-9875-1908A7E3C230}" destId="{D2D1B84D-F272-054C-84A8-571CC8B35C82}" srcOrd="1" destOrd="0" presId="urn:microsoft.com/office/officeart/2005/8/layout/hProcess7"/>
    <dgm:cxn modelId="{991BEC41-F6C2-3F47-A5EF-39C48B3965F1}" type="presParOf" srcId="{A860EC5F-E438-3C43-9875-1908A7E3C230}" destId="{F90185E8-20C5-A44C-827F-4A710B78D864}" srcOrd="2" destOrd="0" presId="urn:microsoft.com/office/officeart/2005/8/layout/hProcess7"/>
    <dgm:cxn modelId="{60430AD5-4A52-F64B-8CA7-A69D25E47758}" type="presParOf" srcId="{3D7A6A4D-D110-9243-8B44-20BAE4D8C78F}" destId="{58F74B13-6A5D-1A46-B46E-7AF99C5FDC2F}" srcOrd="1" destOrd="0" presId="urn:microsoft.com/office/officeart/2005/8/layout/hProcess7"/>
    <dgm:cxn modelId="{FD1CBA2C-7042-6E4D-A7E9-9BDE975ED662}" type="presParOf" srcId="{3D7A6A4D-D110-9243-8B44-20BAE4D8C78F}" destId="{F43B13B9-B426-6A40-AD02-3FDA165AA555}" srcOrd="2" destOrd="0" presId="urn:microsoft.com/office/officeart/2005/8/layout/hProcess7"/>
    <dgm:cxn modelId="{551A910A-7CB8-7E4A-AD56-DA8729381A39}" type="presParOf" srcId="{F43B13B9-B426-6A40-AD02-3FDA165AA555}" destId="{622DB548-5488-C043-B979-951FA39BBDC8}" srcOrd="0" destOrd="0" presId="urn:microsoft.com/office/officeart/2005/8/layout/hProcess7"/>
    <dgm:cxn modelId="{B7FFBCBD-2B29-E941-86B3-7D2D5A0E2C2D}" type="presParOf" srcId="{F43B13B9-B426-6A40-AD02-3FDA165AA555}" destId="{D6F8A54C-44DF-044C-93E0-E6C9BBEDDC1C}" srcOrd="1" destOrd="0" presId="urn:microsoft.com/office/officeart/2005/8/layout/hProcess7"/>
    <dgm:cxn modelId="{AD78AA6B-9334-DD47-807D-DEF541863C12}" type="presParOf" srcId="{F43B13B9-B426-6A40-AD02-3FDA165AA555}" destId="{EAF98EAA-721F-E44C-888F-ED39D8F371A4}" srcOrd="2" destOrd="0" presId="urn:microsoft.com/office/officeart/2005/8/layout/hProcess7"/>
    <dgm:cxn modelId="{2E69496C-2455-CB4C-99F6-4C8A33EBE50A}" type="presParOf" srcId="{3D7A6A4D-D110-9243-8B44-20BAE4D8C78F}" destId="{D773ACC3-98B8-DD49-81EC-C2FC04DAF5EE}" srcOrd="3" destOrd="0" presId="urn:microsoft.com/office/officeart/2005/8/layout/hProcess7"/>
    <dgm:cxn modelId="{FE57ED56-A0AA-FA4C-9384-0151F2CF48DB}" type="presParOf" srcId="{3D7A6A4D-D110-9243-8B44-20BAE4D8C78F}" destId="{90E98012-A6FD-6542-A9BC-FE02FA8A4E52}" srcOrd="4" destOrd="0" presId="urn:microsoft.com/office/officeart/2005/8/layout/hProcess7"/>
    <dgm:cxn modelId="{40B378AA-5845-1748-AF74-80D9744B0CE8}" type="presParOf" srcId="{90E98012-A6FD-6542-A9BC-FE02FA8A4E52}" destId="{87804FDA-4BBF-1641-BAB1-7CCC13099006}" srcOrd="0" destOrd="0" presId="urn:microsoft.com/office/officeart/2005/8/layout/hProcess7"/>
    <dgm:cxn modelId="{12046C41-4D81-F147-95EE-660B92691625}" type="presParOf" srcId="{90E98012-A6FD-6542-A9BC-FE02FA8A4E52}" destId="{5DF9D7E6-6E5D-FC49-A826-E4BA2EF529CD}" srcOrd="1" destOrd="0" presId="urn:microsoft.com/office/officeart/2005/8/layout/hProcess7"/>
    <dgm:cxn modelId="{1E41D175-DBC0-9242-B323-61DA44DC33C1}" type="presParOf" srcId="{90E98012-A6FD-6542-A9BC-FE02FA8A4E52}" destId="{2049C57F-C3C1-3D4A-B887-853723967C98}" srcOrd="2" destOrd="0" presId="urn:microsoft.com/office/officeart/2005/8/layout/hProcess7"/>
    <dgm:cxn modelId="{69C9F024-E5F3-024C-BE76-EDF79BDCFC46}" type="presParOf" srcId="{3D7A6A4D-D110-9243-8B44-20BAE4D8C78F}" destId="{6520E4B5-7159-4948-AE6D-D1B7E9051FB9}" srcOrd="5" destOrd="0" presId="urn:microsoft.com/office/officeart/2005/8/layout/hProcess7"/>
    <dgm:cxn modelId="{EDD9B320-3186-364E-9C7E-8E447A572286}" type="presParOf" srcId="{3D7A6A4D-D110-9243-8B44-20BAE4D8C78F}" destId="{13838C08-9ECA-AB48-9C74-435F76FA4DC5}" srcOrd="6" destOrd="0" presId="urn:microsoft.com/office/officeart/2005/8/layout/hProcess7"/>
    <dgm:cxn modelId="{0CD2081C-C48D-3B42-8D7F-6C2904AAFBEF}" type="presParOf" srcId="{13838C08-9ECA-AB48-9C74-435F76FA4DC5}" destId="{92827FD7-32CC-D942-A84C-D6201099C267}" srcOrd="0" destOrd="0" presId="urn:microsoft.com/office/officeart/2005/8/layout/hProcess7"/>
    <dgm:cxn modelId="{B0AD286A-DAD4-2845-A9EC-F0D4968BA438}" type="presParOf" srcId="{13838C08-9ECA-AB48-9C74-435F76FA4DC5}" destId="{41D2B0E2-62ED-DF4A-A5B2-D039F99AAF0F}" srcOrd="1" destOrd="0" presId="urn:microsoft.com/office/officeart/2005/8/layout/hProcess7"/>
    <dgm:cxn modelId="{E134D41F-2C62-6F40-9CF9-B7294DA38EC3}" type="presParOf" srcId="{13838C08-9ECA-AB48-9C74-435F76FA4DC5}" destId="{5DDEC69C-753F-6943-A2A0-C7376AE99B23}" srcOrd="2" destOrd="0" presId="urn:microsoft.com/office/officeart/2005/8/layout/hProcess7"/>
    <dgm:cxn modelId="{D28AE4BF-C9BD-6D43-9493-DED09838684B}" type="presParOf" srcId="{3D7A6A4D-D110-9243-8B44-20BAE4D8C78F}" destId="{E175F35C-4A22-1444-A75F-B43FEE2BE1A0}" srcOrd="7" destOrd="0" presId="urn:microsoft.com/office/officeart/2005/8/layout/hProcess7"/>
    <dgm:cxn modelId="{B5EB5D70-011C-3F4C-B229-7A49DB09521E}" type="presParOf" srcId="{3D7A6A4D-D110-9243-8B44-20BAE4D8C78F}" destId="{0E5EC099-B88B-7C43-AD36-005F3BA64331}" srcOrd="8" destOrd="0" presId="urn:microsoft.com/office/officeart/2005/8/layout/hProcess7"/>
    <dgm:cxn modelId="{6D8223D4-19E0-624C-8B1B-C14E96063245}" type="presParOf" srcId="{0E5EC099-B88B-7C43-AD36-005F3BA64331}" destId="{D7897D79-ACC9-A846-931C-3AC2965A8430}" srcOrd="0" destOrd="0" presId="urn:microsoft.com/office/officeart/2005/8/layout/hProcess7"/>
    <dgm:cxn modelId="{5EA8C14D-5008-AB43-BA9B-A41F30D01070}" type="presParOf" srcId="{0E5EC099-B88B-7C43-AD36-005F3BA64331}" destId="{9AEF0433-720C-F44E-9D10-EE0D6AC15ACC}" srcOrd="1" destOrd="0" presId="urn:microsoft.com/office/officeart/2005/8/layout/hProcess7"/>
    <dgm:cxn modelId="{7D529C4C-AEA0-C244-B5DA-5BBD156F0C1F}" type="presParOf" srcId="{0E5EC099-B88B-7C43-AD36-005F3BA64331}" destId="{063A08D1-4725-3545-AB3E-655080A73C42}" srcOrd="2" destOrd="0" presId="urn:microsoft.com/office/officeart/2005/8/layout/hProcess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3F65D51-7A07-D547-9EC8-3CC16D89667D}">
      <dsp:nvSpPr>
        <dsp:cNvPr id="0" name=""/>
        <dsp:cNvSpPr/>
      </dsp:nvSpPr>
      <dsp:spPr>
        <a:xfrm>
          <a:off x="634" y="642516"/>
          <a:ext cx="2729879" cy="3275855"/>
        </a:xfrm>
        <a:prstGeom prst="roundRect">
          <a:avLst>
            <a:gd name="adj" fmla="val 5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89154" rIns="115570" bIns="0" numCol="1" spcCol="1270" anchor="t" anchorCtr="0">
          <a:noAutofit/>
        </a:bodyPr>
        <a:lstStyle/>
        <a:p>
          <a:pPr lvl="0" algn="r" defTabSz="1155700">
            <a:lnSpc>
              <a:spcPct val="90000"/>
            </a:lnSpc>
            <a:spcBef>
              <a:spcPct val="0"/>
            </a:spcBef>
            <a:spcAft>
              <a:spcPct val="35000"/>
            </a:spcAft>
          </a:pPr>
          <a:r>
            <a:rPr lang="en-US" sz="2600" kern="1200" dirty="0" smtClean="0">
              <a:solidFill>
                <a:schemeClr val="bg1"/>
              </a:solidFill>
            </a:rPr>
            <a:t>Foundation</a:t>
          </a:r>
          <a:endParaRPr lang="en-US" sz="2600" kern="1200" dirty="0">
            <a:solidFill>
              <a:schemeClr val="bg1"/>
            </a:solidFill>
          </a:endParaRPr>
        </a:p>
      </dsp:txBody>
      <dsp:txXfrm rot="16200000">
        <a:off x="-1069478" y="1712628"/>
        <a:ext cx="2686201" cy="545975"/>
      </dsp:txXfrm>
    </dsp:sp>
    <dsp:sp modelId="{F90185E8-20C5-A44C-827F-4A710B78D864}">
      <dsp:nvSpPr>
        <dsp:cNvPr id="0" name=""/>
        <dsp:cNvSpPr/>
      </dsp:nvSpPr>
      <dsp:spPr>
        <a:xfrm>
          <a:off x="546610" y="642516"/>
          <a:ext cx="2033760" cy="3275855"/>
        </a:xfrm>
        <a:prstGeom prst="rect">
          <a:avLst/>
        </a:prstGeom>
        <a:noFill/>
        <a:ln>
          <a:noFill/>
        </a:ln>
        <a:effectLst>
          <a:outerShdw blurRad="50800" dist="38100" dir="5400000" rotWithShape="0">
            <a:srgbClr val="000000">
              <a:alpha val="35000"/>
            </a:srgbClr>
          </a:outerShdw>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65151" rIns="0" bIns="0" numCol="1" spcCol="1270" anchor="t" anchorCtr="0">
          <a:noAutofit/>
        </a:bodyPr>
        <a:lstStyle/>
        <a:p>
          <a:pPr lvl="0" algn="l" defTabSz="844550">
            <a:lnSpc>
              <a:spcPct val="90000"/>
            </a:lnSpc>
            <a:spcBef>
              <a:spcPct val="0"/>
            </a:spcBef>
            <a:spcAft>
              <a:spcPct val="35000"/>
            </a:spcAft>
          </a:pPr>
          <a:r>
            <a:rPr lang="en-US" sz="1900" kern="1200" dirty="0" smtClean="0"/>
            <a:t>ASLR*</a:t>
          </a:r>
        </a:p>
        <a:p>
          <a:pPr lvl="0" algn="l" defTabSz="844550">
            <a:lnSpc>
              <a:spcPct val="90000"/>
            </a:lnSpc>
            <a:spcBef>
              <a:spcPct val="0"/>
            </a:spcBef>
            <a:spcAft>
              <a:spcPct val="35000"/>
            </a:spcAft>
          </a:pPr>
          <a:r>
            <a:rPr lang="en-US" sz="1900" kern="1200" dirty="0" smtClean="0"/>
            <a:t>Service Hardening*</a:t>
          </a:r>
        </a:p>
        <a:p>
          <a:pPr lvl="0" algn="l" defTabSz="844550">
            <a:lnSpc>
              <a:spcPct val="90000"/>
            </a:lnSpc>
            <a:spcBef>
              <a:spcPct val="0"/>
            </a:spcBef>
            <a:spcAft>
              <a:spcPct val="35000"/>
            </a:spcAft>
          </a:pPr>
          <a:r>
            <a:rPr lang="en-US" sz="1900" kern="1200" dirty="0" smtClean="0"/>
            <a:t>Kernel Patch Protection*</a:t>
          </a:r>
        </a:p>
        <a:p>
          <a:pPr lvl="0" algn="l" defTabSz="844550">
            <a:lnSpc>
              <a:spcPct val="90000"/>
            </a:lnSpc>
            <a:spcBef>
              <a:spcPct val="0"/>
            </a:spcBef>
            <a:spcAft>
              <a:spcPct val="35000"/>
            </a:spcAft>
          </a:pPr>
          <a:r>
            <a:rPr lang="en-US" sz="1900" kern="1200" dirty="0" smtClean="0"/>
            <a:t>Data Execution Prevention*</a:t>
          </a:r>
        </a:p>
        <a:p>
          <a:pPr lvl="0" algn="l" defTabSz="844550">
            <a:lnSpc>
              <a:spcPct val="90000"/>
            </a:lnSpc>
            <a:spcBef>
              <a:spcPct val="0"/>
            </a:spcBef>
            <a:spcAft>
              <a:spcPct val="35000"/>
            </a:spcAft>
          </a:pPr>
          <a:r>
            <a:rPr lang="en-US" sz="1900" kern="1200" dirty="0" err="1" smtClean="0"/>
            <a:t>BitLocker</a:t>
          </a:r>
          <a:r>
            <a:rPr lang="en-US" sz="1900" kern="1200" dirty="0" smtClean="0"/>
            <a:t>*</a:t>
          </a:r>
        </a:p>
      </dsp:txBody>
      <dsp:txXfrm>
        <a:off x="546610" y="642516"/>
        <a:ext cx="2033760" cy="3275855"/>
      </dsp:txXfrm>
    </dsp:sp>
    <dsp:sp modelId="{87804FDA-4BBF-1641-BAB1-7CCC13099006}">
      <dsp:nvSpPr>
        <dsp:cNvPr id="0" name=""/>
        <dsp:cNvSpPr/>
      </dsp:nvSpPr>
      <dsp:spPr>
        <a:xfrm>
          <a:off x="2826060" y="642516"/>
          <a:ext cx="2729879" cy="3275855"/>
        </a:xfrm>
        <a:prstGeom prst="roundRect">
          <a:avLst>
            <a:gd name="adj" fmla="val 5000"/>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89154" rIns="115570" bIns="0" numCol="1" spcCol="1270" anchor="t" anchorCtr="0">
          <a:noAutofit/>
        </a:bodyPr>
        <a:lstStyle/>
        <a:p>
          <a:pPr lvl="0" algn="r" defTabSz="1155700">
            <a:lnSpc>
              <a:spcPct val="90000"/>
            </a:lnSpc>
            <a:spcBef>
              <a:spcPct val="0"/>
            </a:spcBef>
            <a:spcAft>
              <a:spcPct val="35000"/>
            </a:spcAft>
          </a:pPr>
          <a:r>
            <a:rPr lang="en-US" sz="2600" kern="1200" dirty="0" smtClean="0">
              <a:solidFill>
                <a:srgbClr val="000000"/>
              </a:solidFill>
            </a:rPr>
            <a:t>Mostly Server R2</a:t>
          </a:r>
          <a:endParaRPr lang="en-US" sz="2600" kern="1200" dirty="0">
            <a:solidFill>
              <a:srgbClr val="000000"/>
            </a:solidFill>
          </a:endParaRPr>
        </a:p>
      </dsp:txBody>
      <dsp:txXfrm rot="16200000">
        <a:off x="1755947" y="1712628"/>
        <a:ext cx="2686201" cy="545975"/>
      </dsp:txXfrm>
    </dsp:sp>
    <dsp:sp modelId="{D6F8A54C-44DF-044C-93E0-E6C9BBEDDC1C}">
      <dsp:nvSpPr>
        <dsp:cNvPr id="0" name=""/>
        <dsp:cNvSpPr/>
      </dsp:nvSpPr>
      <dsp:spPr>
        <a:xfrm rot="5400000">
          <a:off x="2599113" y="3244732"/>
          <a:ext cx="481192" cy="409481"/>
        </a:xfrm>
        <a:prstGeom prst="flowChartExtract">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049C57F-C3C1-3D4A-B887-853723967C98}">
      <dsp:nvSpPr>
        <dsp:cNvPr id="0" name=""/>
        <dsp:cNvSpPr/>
      </dsp:nvSpPr>
      <dsp:spPr>
        <a:xfrm>
          <a:off x="3372036" y="642516"/>
          <a:ext cx="2033760" cy="3275855"/>
        </a:xfrm>
        <a:prstGeom prst="rect">
          <a:avLst/>
        </a:prstGeom>
        <a:noFill/>
        <a:ln>
          <a:noFill/>
        </a:ln>
        <a:effectLst>
          <a:outerShdw blurRad="50800" dist="38100" dir="5400000" rotWithShape="0">
            <a:srgbClr val="000000">
              <a:alpha val="35000"/>
            </a:srgbClr>
          </a:outerShdw>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65151" rIns="0" bIns="0" numCol="1" spcCol="1270" anchor="t" anchorCtr="0">
          <a:noAutofit/>
        </a:bodyPr>
        <a:lstStyle/>
        <a:p>
          <a:pPr lvl="0" algn="l" defTabSz="844550">
            <a:lnSpc>
              <a:spcPct val="90000"/>
            </a:lnSpc>
            <a:spcBef>
              <a:spcPct val="0"/>
            </a:spcBef>
            <a:spcAft>
              <a:spcPct val="35000"/>
            </a:spcAft>
          </a:pPr>
          <a:r>
            <a:rPr lang="en-US" sz="1900" kern="1200" dirty="0" err="1" smtClean="0"/>
            <a:t>DirectAccess</a:t>
          </a:r>
          <a:endParaRPr lang="en-US" sz="1900" kern="1200" dirty="0" smtClean="0"/>
        </a:p>
        <a:p>
          <a:pPr lvl="0" algn="l" defTabSz="844550">
            <a:lnSpc>
              <a:spcPct val="90000"/>
            </a:lnSpc>
            <a:spcBef>
              <a:spcPct val="0"/>
            </a:spcBef>
            <a:spcAft>
              <a:spcPct val="35000"/>
            </a:spcAft>
          </a:pPr>
          <a:r>
            <a:rPr lang="en-US" sz="1900" kern="1200" dirty="0" err="1" smtClean="0"/>
            <a:t>AppLocker</a:t>
          </a:r>
          <a:endParaRPr lang="en-US" sz="1900" kern="1200" dirty="0" smtClean="0"/>
        </a:p>
        <a:p>
          <a:pPr lvl="0" algn="l" defTabSz="844550">
            <a:lnSpc>
              <a:spcPct val="90000"/>
            </a:lnSpc>
            <a:spcBef>
              <a:spcPct val="0"/>
            </a:spcBef>
            <a:spcAft>
              <a:spcPct val="35000"/>
            </a:spcAft>
          </a:pPr>
          <a:r>
            <a:rPr lang="en-US" sz="1900" kern="1200" dirty="0" smtClean="0"/>
            <a:t>Enhanced Storage Access</a:t>
          </a:r>
        </a:p>
        <a:p>
          <a:pPr lvl="0" algn="l" defTabSz="844550">
            <a:lnSpc>
              <a:spcPct val="90000"/>
            </a:lnSpc>
            <a:spcBef>
              <a:spcPct val="0"/>
            </a:spcBef>
            <a:spcAft>
              <a:spcPct val="35000"/>
            </a:spcAft>
          </a:pPr>
          <a:r>
            <a:rPr lang="en-US" sz="1900" kern="1200" dirty="0" smtClean="0"/>
            <a:t>DNSSEC</a:t>
          </a:r>
        </a:p>
        <a:p>
          <a:pPr lvl="0" algn="l" defTabSz="844550">
            <a:lnSpc>
              <a:spcPct val="90000"/>
            </a:lnSpc>
            <a:spcBef>
              <a:spcPct val="0"/>
            </a:spcBef>
            <a:spcAft>
              <a:spcPct val="35000"/>
            </a:spcAft>
          </a:pPr>
          <a:r>
            <a:rPr lang="en-US" sz="1900" kern="1200" dirty="0" smtClean="0"/>
            <a:t>Enhanced Auditing*</a:t>
          </a:r>
        </a:p>
        <a:p>
          <a:pPr lvl="0" algn="l" defTabSz="844550">
            <a:lnSpc>
              <a:spcPct val="90000"/>
            </a:lnSpc>
            <a:spcBef>
              <a:spcPct val="0"/>
            </a:spcBef>
            <a:spcAft>
              <a:spcPct val="35000"/>
            </a:spcAft>
          </a:pPr>
          <a:r>
            <a:rPr lang="en-US" sz="1900" kern="1200" dirty="0" smtClean="0"/>
            <a:t>Suite-B for EFS, </a:t>
          </a:r>
          <a:r>
            <a:rPr lang="en-US" sz="1900" kern="1200" dirty="0" smtClean="0"/>
            <a:t>Kerberos, TLS v1.2 </a:t>
          </a:r>
          <a:r>
            <a:rPr lang="en-US" sz="1900" kern="1200" dirty="0" smtClean="0"/>
            <a:t>and more</a:t>
          </a:r>
        </a:p>
      </dsp:txBody>
      <dsp:txXfrm>
        <a:off x="3372036" y="642516"/>
        <a:ext cx="2033760" cy="3275855"/>
      </dsp:txXfrm>
    </dsp:sp>
    <dsp:sp modelId="{D7897D79-ACC9-A846-931C-3AC2965A8430}">
      <dsp:nvSpPr>
        <dsp:cNvPr id="0" name=""/>
        <dsp:cNvSpPr/>
      </dsp:nvSpPr>
      <dsp:spPr>
        <a:xfrm>
          <a:off x="5651485" y="642516"/>
          <a:ext cx="2729879" cy="3275855"/>
        </a:xfrm>
        <a:prstGeom prst="roundRect">
          <a:avLst>
            <a:gd name="adj" fmla="val 5000"/>
          </a:avLst>
        </a:prstGeom>
        <a:gradFill rotWithShape="0">
          <a:gsLst>
            <a:gs pos="0">
              <a:schemeClr val="accent4">
                <a:hueOff val="0"/>
                <a:satOff val="0"/>
                <a:lumOff val="0"/>
                <a:alphaOff val="0"/>
                <a:shade val="15000"/>
                <a:satMod val="180000"/>
              </a:schemeClr>
            </a:gs>
            <a:gs pos="50000">
              <a:schemeClr val="accent4">
                <a:hueOff val="0"/>
                <a:satOff val="0"/>
                <a:lumOff val="0"/>
                <a:alphaOff val="0"/>
                <a:shade val="45000"/>
                <a:satMod val="170000"/>
              </a:schemeClr>
            </a:gs>
            <a:gs pos="70000">
              <a:schemeClr val="accent4">
                <a:hueOff val="0"/>
                <a:satOff val="0"/>
                <a:lumOff val="0"/>
                <a:alphaOff val="0"/>
                <a:tint val="99000"/>
                <a:shade val="65000"/>
                <a:satMod val="155000"/>
              </a:schemeClr>
            </a:gs>
            <a:gs pos="100000">
              <a:schemeClr val="accent4">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89154" rIns="115570" bIns="0" numCol="1" spcCol="1270" anchor="t" anchorCtr="0">
          <a:noAutofit/>
        </a:bodyPr>
        <a:lstStyle/>
        <a:p>
          <a:pPr lvl="0" algn="r" defTabSz="1155700">
            <a:lnSpc>
              <a:spcPct val="90000"/>
            </a:lnSpc>
            <a:spcBef>
              <a:spcPct val="0"/>
            </a:spcBef>
            <a:spcAft>
              <a:spcPct val="35000"/>
            </a:spcAft>
          </a:pPr>
          <a:r>
            <a:rPr lang="en-US" sz="2600" kern="1200" dirty="0" smtClean="0">
              <a:solidFill>
                <a:srgbClr val="000000"/>
              </a:solidFill>
            </a:rPr>
            <a:t> Mostly Windows 7</a:t>
          </a:r>
          <a:endParaRPr lang="en-US" sz="2600" kern="1200" dirty="0">
            <a:solidFill>
              <a:srgbClr val="000000"/>
            </a:solidFill>
          </a:endParaRPr>
        </a:p>
      </dsp:txBody>
      <dsp:txXfrm rot="16200000">
        <a:off x="4581372" y="1712628"/>
        <a:ext cx="2686201" cy="545975"/>
      </dsp:txXfrm>
    </dsp:sp>
    <dsp:sp modelId="{41D2B0E2-62ED-DF4A-A5B2-D039F99AAF0F}">
      <dsp:nvSpPr>
        <dsp:cNvPr id="0" name=""/>
        <dsp:cNvSpPr/>
      </dsp:nvSpPr>
      <dsp:spPr>
        <a:xfrm rot="5400000">
          <a:off x="5424538" y="3244732"/>
          <a:ext cx="481192" cy="409481"/>
        </a:xfrm>
        <a:prstGeom prst="flowChartExtract">
          <a:avLst/>
        </a:prstGeom>
        <a:solidFill>
          <a:schemeClr val="lt1">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063A08D1-4725-3545-AB3E-655080A73C42}">
      <dsp:nvSpPr>
        <dsp:cNvPr id="0" name=""/>
        <dsp:cNvSpPr/>
      </dsp:nvSpPr>
      <dsp:spPr>
        <a:xfrm>
          <a:off x="6197461" y="642516"/>
          <a:ext cx="2033760" cy="3275855"/>
        </a:xfrm>
        <a:prstGeom prst="rect">
          <a:avLst/>
        </a:prstGeom>
        <a:noFill/>
        <a:ln>
          <a:noFill/>
        </a:ln>
        <a:effectLst>
          <a:outerShdw blurRad="50800" dist="38100" dir="5400000" rotWithShape="0">
            <a:srgbClr val="000000">
              <a:alpha val="35000"/>
            </a:srgbClr>
          </a:outerShdw>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65151" rIns="0" bIns="0" numCol="1" spcCol="1270" anchor="t" anchorCtr="0">
          <a:noAutofit/>
        </a:bodyPr>
        <a:lstStyle/>
        <a:p>
          <a:pPr lvl="0" algn="l" defTabSz="844550">
            <a:lnSpc>
              <a:spcPct val="90000"/>
            </a:lnSpc>
            <a:spcBef>
              <a:spcPct val="0"/>
            </a:spcBef>
            <a:spcAft>
              <a:spcPct val="35000"/>
            </a:spcAft>
          </a:pPr>
          <a:r>
            <a:rPr lang="en-US" sz="1900" kern="1200" dirty="0" err="1" smtClean="0"/>
            <a:t>BitLocker</a:t>
          </a:r>
          <a:r>
            <a:rPr lang="en-US" sz="1900" kern="1200" dirty="0" smtClean="0"/>
            <a:t> to Go</a:t>
          </a:r>
        </a:p>
        <a:p>
          <a:pPr lvl="0" algn="l" defTabSz="844550">
            <a:lnSpc>
              <a:spcPct val="90000"/>
            </a:lnSpc>
            <a:spcBef>
              <a:spcPct val="0"/>
            </a:spcBef>
            <a:spcAft>
              <a:spcPct val="35000"/>
            </a:spcAft>
          </a:pPr>
          <a:r>
            <a:rPr lang="en-US" sz="1900" kern="1200" dirty="0" smtClean="0"/>
            <a:t>Multiple Firewall Profiles</a:t>
          </a:r>
        </a:p>
        <a:p>
          <a:pPr lvl="0" algn="l" defTabSz="844550">
            <a:lnSpc>
              <a:spcPct val="90000"/>
            </a:lnSpc>
            <a:spcBef>
              <a:spcPct val="0"/>
            </a:spcBef>
            <a:spcAft>
              <a:spcPct val="35000"/>
            </a:spcAft>
          </a:pPr>
          <a:r>
            <a:rPr lang="en-US" sz="1900" kern="1200" dirty="0" smtClean="0"/>
            <a:t>Streamlined UAC</a:t>
          </a:r>
        </a:p>
        <a:p>
          <a:pPr lvl="0" algn="l" defTabSz="844550">
            <a:lnSpc>
              <a:spcPct val="90000"/>
            </a:lnSpc>
            <a:spcBef>
              <a:spcPct val="0"/>
            </a:spcBef>
            <a:spcAft>
              <a:spcPct val="35000"/>
            </a:spcAft>
          </a:pPr>
          <a:r>
            <a:rPr lang="en-US" sz="1900" kern="1200" dirty="0" smtClean="0"/>
            <a:t>Biometric Framework</a:t>
          </a:r>
        </a:p>
        <a:p>
          <a:pPr lvl="0" algn="l" defTabSz="844550">
            <a:lnSpc>
              <a:spcPct val="90000"/>
            </a:lnSpc>
            <a:spcBef>
              <a:spcPct val="0"/>
            </a:spcBef>
            <a:spcAft>
              <a:spcPct val="35000"/>
            </a:spcAft>
          </a:pPr>
          <a:r>
            <a:rPr lang="en-US" sz="1900" kern="1200" dirty="0" smtClean="0"/>
            <a:t>HTTP PKI Enroll</a:t>
          </a:r>
        </a:p>
        <a:p>
          <a:pPr lvl="0" algn="l" defTabSz="844550">
            <a:lnSpc>
              <a:spcPct val="90000"/>
            </a:lnSpc>
            <a:spcBef>
              <a:spcPct val="0"/>
            </a:spcBef>
            <a:spcAft>
              <a:spcPct val="35000"/>
            </a:spcAft>
          </a:pPr>
          <a:r>
            <a:rPr lang="en-US" sz="1900" kern="1200" dirty="0" smtClean="0"/>
            <a:t>PIV Smartcards</a:t>
          </a:r>
        </a:p>
      </dsp:txBody>
      <dsp:txXfrm>
        <a:off x="6197461" y="642516"/>
        <a:ext cx="2033760" cy="327585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0" y="0"/>
            <a:ext cx="3851275"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1">
                <a:solidFill>
                  <a:srgbClr val="000000"/>
                </a:solidFill>
                <a:cs typeface="Arial" charset="0"/>
              </a:defRPr>
            </a:lvl1pPr>
          </a:lstStyle>
          <a:p>
            <a:pPr>
              <a:defRPr/>
            </a:pPr>
            <a:r>
              <a:rPr lang="en-US"/>
              <a:t>Microsoft Tech·Ed IT Forum 2006 </a:t>
            </a:r>
          </a:p>
        </p:txBody>
      </p:sp>
      <p:sp>
        <p:nvSpPr>
          <p:cNvPr id="5120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120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1">
                <a:cs typeface="Arial" charset="0"/>
              </a:defRPr>
            </a:lvl1pPr>
          </a:lstStyle>
          <a:p>
            <a:pPr>
              <a:defRPr/>
            </a:pPr>
            <a:endParaRPr lang="en-GB"/>
          </a:p>
        </p:txBody>
      </p:sp>
      <p:sp>
        <p:nvSpPr>
          <p:cNvPr id="5120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1"/>
            </a:lvl1pPr>
          </a:lstStyle>
          <a:p>
            <a:pPr>
              <a:defRPr/>
            </a:pPr>
            <a:fld id="{2223884F-A4A3-43BB-BD93-7BC2E885106A}"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900" b="1">
                <a:latin typeface="Verdana" pitchFamily="34" charset="0"/>
              </a:defRPr>
            </a:lvl1pPr>
          </a:lstStyle>
          <a:p>
            <a:pPr>
              <a:defRPr/>
            </a:pPr>
            <a:endParaRPr lang="en-US"/>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b="1">
                <a:latin typeface="Verdana" pitchFamily="34" charset="0"/>
              </a:defRPr>
            </a:lvl1pPr>
          </a:lstStyle>
          <a:p>
            <a:pPr>
              <a:defRPr/>
            </a:pPr>
            <a:endParaRPr lang="en-US"/>
          </a:p>
        </p:txBody>
      </p:sp>
      <p:sp>
        <p:nvSpPr>
          <p:cNvPr id="235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900" b="1">
                <a:latin typeface="Verdana" pitchFamily="34" charset="0"/>
              </a:defRPr>
            </a:lvl1pPr>
          </a:lstStyle>
          <a:p>
            <a:pPr>
              <a:defRPr/>
            </a:pPr>
            <a:endParaRPr lang="en-US"/>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900" b="1">
                <a:latin typeface="Verdana" pitchFamily="34" charset="0"/>
              </a:defRPr>
            </a:lvl1pPr>
          </a:lstStyle>
          <a:p>
            <a:pPr>
              <a:defRPr/>
            </a:pPr>
            <a:fld id="{030EF119-BD1B-40DE-B47A-BFAD543088EA}"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11/13/2009 4:15 AM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82E3C803-36FF-4C8F-AD1A-C1779955C5DE}" type="slidenum">
              <a:rPr lang="en-US" smtClean="0"/>
              <a:pPr/>
              <a:t>12</a:t>
            </a:fld>
            <a:endParaRPr lang="en-US" smtClean="0"/>
          </a:p>
        </p:txBody>
      </p:sp>
      <p:sp>
        <p:nvSpPr>
          <p:cNvPr id="70659" name="Rectangle 2"/>
          <p:cNvSpPr>
            <a:spLocks noGrp="1" noRot="1" noChangeAspect="1" noChangeArrowheads="1" noTextEdit="1"/>
          </p:cNvSpPr>
          <p:nvPr>
            <p:ph type="sldImg"/>
          </p:nvPr>
        </p:nvSpPr>
        <p:spPr>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ED67215C-05F1-4CE0-97CC-6A3AEF8CBE95}" type="slidenum">
              <a:rPr lang="en-US" smtClean="0"/>
              <a:pPr/>
              <a:t>13</a:t>
            </a:fld>
            <a:endParaRPr lang="en-US"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AA29C5F1-1B8C-4AA5-AF34-3F79DAF6BAA0}" type="slidenum">
              <a:rPr lang="en-US" smtClean="0"/>
              <a:pPr/>
              <a:t>16</a:t>
            </a:fld>
            <a:endParaRPr lang="en-US" smtClean="0"/>
          </a:p>
        </p:txBody>
      </p:sp>
      <p:sp>
        <p:nvSpPr>
          <p:cNvPr id="65539" name="Rectangle 1026"/>
          <p:cNvSpPr>
            <a:spLocks noGrp="1" noRot="1" noChangeAspect="1" noChangeArrowheads="1" noTextEdit="1"/>
          </p:cNvSpPr>
          <p:nvPr>
            <p:ph type="sldImg"/>
          </p:nvPr>
        </p:nvSpPr>
        <p:spPr>
          <a:ln/>
        </p:spPr>
      </p:sp>
      <p:sp>
        <p:nvSpPr>
          <p:cNvPr id="65540" name="Rectangle 1027"/>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82E3C803-36FF-4C8F-AD1A-C1779955C5DE}" type="slidenum">
              <a:rPr lang="en-US" smtClean="0"/>
              <a:pPr/>
              <a:t>18</a:t>
            </a:fld>
            <a:endParaRPr lang="en-US" smtClean="0"/>
          </a:p>
        </p:txBody>
      </p:sp>
      <p:sp>
        <p:nvSpPr>
          <p:cNvPr id="70659" name="Rectangle 2"/>
          <p:cNvSpPr>
            <a:spLocks noGrp="1" noRot="1" noChangeAspect="1" noChangeArrowheads="1" noTextEdit="1"/>
          </p:cNvSpPr>
          <p:nvPr>
            <p:ph type="sldImg"/>
          </p:nvPr>
        </p:nvSpPr>
        <p:spPr>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9AB1BC81-14D1-458E-9A92-7F44E33FE950}" type="slidenum">
              <a:rPr lang="en-US" smtClean="0"/>
              <a:pPr/>
              <a:t>28</a:t>
            </a:fld>
            <a:endParaRPr lang="en-US" smtClean="0"/>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82E3C803-36FF-4C8F-AD1A-C1779955C5DE}" type="slidenum">
              <a:rPr lang="en-US" smtClean="0"/>
              <a:pPr/>
              <a:t>31</a:t>
            </a:fld>
            <a:endParaRPr lang="en-US" smtClean="0"/>
          </a:p>
        </p:txBody>
      </p:sp>
      <p:sp>
        <p:nvSpPr>
          <p:cNvPr id="70659" name="Rectangle 2"/>
          <p:cNvSpPr>
            <a:spLocks noGrp="1" noRot="1" noChangeAspect="1" noChangeArrowheads="1" noTextEdit="1"/>
          </p:cNvSpPr>
          <p:nvPr>
            <p:ph type="sldImg"/>
          </p:nvPr>
        </p:nvSpPr>
        <p:spPr>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287E678F-B1B0-465B-91EB-9D4F427ED9A2}" type="slidenum">
              <a:rPr lang="en-US" smtClean="0"/>
              <a:pPr/>
              <a:t>41</a:t>
            </a:fld>
            <a:endParaRPr lang="en-US" smtClean="0"/>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42</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43</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11/13/2009 4:15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11/13/2009 4:15 AM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BB496FD8-5ED8-42E3-9E53-23C991DE25E5}"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6F49161B-63C8-4F03-A5DC-DC2889879765}" type="slidenum">
              <a:rPr lang="en-US" smtClean="0"/>
              <a:pPr/>
              <a:t>4</a:t>
            </a:fld>
            <a:endParaRPr lang="en-US"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82E3C803-36FF-4C8F-AD1A-C1779955C5DE}" type="slidenum">
              <a:rPr lang="en-US" smtClean="0"/>
              <a:pPr/>
              <a:t>5</a:t>
            </a:fld>
            <a:endParaRPr lang="en-US" smtClean="0"/>
          </a:p>
        </p:txBody>
      </p:sp>
      <p:sp>
        <p:nvSpPr>
          <p:cNvPr id="70659" name="Rectangle 2"/>
          <p:cNvSpPr>
            <a:spLocks noGrp="1" noRot="1" noChangeAspect="1" noChangeArrowheads="1" noTextEdit="1"/>
          </p:cNvSpPr>
          <p:nvPr>
            <p:ph type="sldImg"/>
          </p:nvPr>
        </p:nvSpPr>
        <p:spPr>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82E3C803-36FF-4C8F-AD1A-C1779955C5DE}" type="slidenum">
              <a:rPr lang="en-US" smtClean="0"/>
              <a:pPr/>
              <a:t>8</a:t>
            </a:fld>
            <a:endParaRPr lang="en-US" smtClean="0"/>
          </a:p>
        </p:txBody>
      </p:sp>
      <p:sp>
        <p:nvSpPr>
          <p:cNvPr id="70659" name="Rectangle 2"/>
          <p:cNvSpPr>
            <a:spLocks noGrp="1" noRot="1" noChangeAspect="1" noChangeArrowheads="1" noTextEdit="1"/>
          </p:cNvSpPr>
          <p:nvPr>
            <p:ph type="sldImg"/>
          </p:nvPr>
        </p:nvSpPr>
        <p:spPr>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D6FBB2E1-92D0-47B7-A421-E04BD0AD4144}" type="slidenum">
              <a:rPr lang="en-US" smtClean="0"/>
              <a:pPr/>
              <a:t>9</a:t>
            </a:fld>
            <a:endParaRPr lang="en-US"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D6FBB2E1-92D0-47B7-A421-E04BD0AD4144}" type="slidenum">
              <a:rPr lang="en-US" smtClean="0"/>
              <a:pPr/>
              <a:t>10</a:t>
            </a:fld>
            <a:endParaRPr lang="en-US"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D6FBB2E1-92D0-47B7-A421-E04BD0AD4144}" type="slidenum">
              <a:rPr lang="en-US" smtClean="0"/>
              <a:pPr/>
              <a:t>11</a:t>
            </a:fld>
            <a:endParaRPr lang="en-US"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Box 3"/>
          <p:cNvSpPr txBox="1"/>
          <p:nvPr userDrawn="1"/>
        </p:nvSpPr>
        <p:spPr>
          <a:xfrm>
            <a:off x="8676408" y="6550223"/>
            <a:ext cx="467591" cy="307777"/>
          </a:xfrm>
          <a:prstGeom prst="rect">
            <a:avLst/>
          </a:prstGeom>
          <a:noFill/>
        </p:spPr>
        <p:txBody>
          <a:bodyPr wrap="square" rtlCol="0">
            <a:spAutoFit/>
          </a:bodyPr>
          <a:lstStyle/>
          <a:p>
            <a:fld id="{35EC4976-E456-4DB2-9521-22CD48FF0626}" type="slidenum">
              <a:rPr lang="en-IE" sz="1400" smtClean="0"/>
              <a:pPr/>
              <a:t>‹#›</a:t>
            </a:fld>
            <a:endParaRPr lang="en-IE" sz="1400" dirty="0"/>
          </a:p>
        </p:txBody>
      </p:sp>
    </p:spTree>
  </p:cSld>
  <p:clrMap bg1="dk1" tx1="lt1" bg2="dk2" tx2="lt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3" r:id="rId11"/>
    <p:sldLayoutId id="2147483794"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5.png"/><Relationship Id="rId11" Type="http://schemas.openxmlformats.org/officeDocument/2006/relationships/image" Target="../media/image18.png"/><Relationship Id="rId5" Type="http://schemas.openxmlformats.org/officeDocument/2006/relationships/hyperlink" Target="http://microsoft.com/technet" TargetMode="External"/><Relationship Id="rId10" Type="http://schemas.openxmlformats.org/officeDocument/2006/relationships/image" Target="../media/image17.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6"/>
          <p:cNvSpPr>
            <a:spLocks noGrp="1" noChangeArrowheads="1"/>
          </p:cNvSpPr>
          <p:nvPr>
            <p:ph type="title"/>
          </p:nvPr>
        </p:nvSpPr>
        <p:spPr>
          <a:xfrm>
            <a:off x="381000" y="230188"/>
            <a:ext cx="8382000" cy="677108"/>
          </a:xfrm>
        </p:spPr>
        <p:txBody>
          <a:bodyPr/>
          <a:lstStyle/>
          <a:p>
            <a:r>
              <a:rPr lang="en-GB" dirty="0" smtClean="0"/>
              <a:t>Scenario 2: On-the-Road</a:t>
            </a:r>
          </a:p>
        </p:txBody>
      </p:sp>
      <p:sp>
        <p:nvSpPr>
          <p:cNvPr id="762887" name="Rectangle 7"/>
          <p:cNvSpPr>
            <a:spLocks noGrp="1" noChangeArrowheads="1"/>
          </p:cNvSpPr>
          <p:nvPr>
            <p:ph idx="1"/>
          </p:nvPr>
        </p:nvSpPr>
        <p:spPr/>
        <p:txBody>
          <a:bodyPr/>
          <a:lstStyle/>
          <a:p>
            <a:pPr marL="457200" indent="-457200">
              <a:buFont typeface="+mj-lt"/>
              <a:buAutoNum type="arabicPeriod"/>
            </a:pPr>
            <a:r>
              <a:rPr lang="en-GB" sz="2400" dirty="0" err="1" smtClean="0"/>
              <a:t>BitLocker</a:t>
            </a:r>
            <a:r>
              <a:rPr lang="en-GB" sz="2400" dirty="0" smtClean="0"/>
              <a:t> protects from data loss in case of laptop theft</a:t>
            </a:r>
          </a:p>
          <a:p>
            <a:pPr marL="457200" indent="-457200">
              <a:buFont typeface="+mj-lt"/>
              <a:buAutoNum type="arabicPeriod"/>
            </a:pPr>
            <a:r>
              <a:rPr lang="en-GB" sz="2400" dirty="0" smtClean="0"/>
              <a:t>Multiple firewall policies enable the machine to be in a more locked-down mode with no user intervention</a:t>
            </a:r>
          </a:p>
          <a:p>
            <a:pPr marL="457200" indent="-457200">
              <a:buFont typeface="+mj-lt"/>
              <a:buAutoNum type="arabicPeriod"/>
            </a:pPr>
            <a:r>
              <a:rPr lang="en-GB" sz="2400" dirty="0" smtClean="0"/>
              <a:t>User accesses company resources securely and efficiently with </a:t>
            </a:r>
            <a:r>
              <a:rPr lang="en-GB" sz="2400" dirty="0" err="1" smtClean="0"/>
              <a:t>DirectAccess</a:t>
            </a:r>
            <a:r>
              <a:rPr lang="en-GB" sz="2400" dirty="0" smtClean="0"/>
              <a:t> while still having fast access to the web</a:t>
            </a:r>
          </a:p>
          <a:p>
            <a:pPr marL="457200" indent="-457200">
              <a:buFont typeface="+mj-lt"/>
              <a:buAutoNum type="arabicPeriod"/>
            </a:pPr>
            <a:r>
              <a:rPr lang="en-GB" sz="2400" dirty="0" smtClean="0"/>
              <a:t>Corp admin can remotely update and control the laptop</a:t>
            </a:r>
          </a:p>
          <a:p>
            <a:pPr marL="457200" indent="-457200">
              <a:buFont typeface="+mj-lt"/>
              <a:buAutoNum type="arabicPeriod"/>
            </a:pPr>
            <a:r>
              <a:rPr lang="en-GB" sz="2400" dirty="0" smtClean="0"/>
              <a:t>User can keep their smartcards/PKI up-to-date using HTTP cert enrolment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62887">
                                            <p:txEl>
                                              <p:pRg st="0" end="0"/>
                                            </p:txEl>
                                          </p:spTgt>
                                        </p:tgtEl>
                                        <p:attrNameLst>
                                          <p:attrName>style.visibility</p:attrName>
                                        </p:attrNameLst>
                                      </p:cBhvr>
                                      <p:to>
                                        <p:strVal val="visible"/>
                                      </p:to>
                                    </p:set>
                                    <p:animEffect transition="in" filter="fade">
                                      <p:cBhvr>
                                        <p:cTn id="7" dur="500"/>
                                        <p:tgtEl>
                                          <p:spTgt spid="7628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62887">
                                            <p:txEl>
                                              <p:pRg st="1" end="1"/>
                                            </p:txEl>
                                          </p:spTgt>
                                        </p:tgtEl>
                                        <p:attrNameLst>
                                          <p:attrName>style.visibility</p:attrName>
                                        </p:attrNameLst>
                                      </p:cBhvr>
                                      <p:to>
                                        <p:strVal val="visible"/>
                                      </p:to>
                                    </p:set>
                                    <p:animEffect transition="in" filter="fade">
                                      <p:cBhvr>
                                        <p:cTn id="12" dur="500"/>
                                        <p:tgtEl>
                                          <p:spTgt spid="7628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62887">
                                            <p:txEl>
                                              <p:pRg st="2" end="2"/>
                                            </p:txEl>
                                          </p:spTgt>
                                        </p:tgtEl>
                                        <p:attrNameLst>
                                          <p:attrName>style.visibility</p:attrName>
                                        </p:attrNameLst>
                                      </p:cBhvr>
                                      <p:to>
                                        <p:strVal val="visible"/>
                                      </p:to>
                                    </p:set>
                                    <p:animEffect transition="in" filter="fade">
                                      <p:cBhvr>
                                        <p:cTn id="17" dur="500"/>
                                        <p:tgtEl>
                                          <p:spTgt spid="76288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62887">
                                            <p:txEl>
                                              <p:pRg st="3" end="3"/>
                                            </p:txEl>
                                          </p:spTgt>
                                        </p:tgtEl>
                                        <p:attrNameLst>
                                          <p:attrName>style.visibility</p:attrName>
                                        </p:attrNameLst>
                                      </p:cBhvr>
                                      <p:to>
                                        <p:strVal val="visible"/>
                                      </p:to>
                                    </p:set>
                                    <p:animEffect transition="in" filter="fade">
                                      <p:cBhvr>
                                        <p:cTn id="22" dur="500"/>
                                        <p:tgtEl>
                                          <p:spTgt spid="76288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62887">
                                            <p:txEl>
                                              <p:pRg st="4" end="4"/>
                                            </p:txEl>
                                          </p:spTgt>
                                        </p:tgtEl>
                                        <p:attrNameLst>
                                          <p:attrName>style.visibility</p:attrName>
                                        </p:attrNameLst>
                                      </p:cBhvr>
                                      <p:to>
                                        <p:strVal val="visible"/>
                                      </p:to>
                                    </p:set>
                                    <p:animEffect transition="in" filter="fade">
                                      <p:cBhvr>
                                        <p:cTn id="27" dur="500"/>
                                        <p:tgtEl>
                                          <p:spTgt spid="7628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6"/>
          <p:cNvSpPr>
            <a:spLocks noGrp="1" noChangeArrowheads="1"/>
          </p:cNvSpPr>
          <p:nvPr>
            <p:ph type="title"/>
          </p:nvPr>
        </p:nvSpPr>
        <p:spPr>
          <a:xfrm>
            <a:off x="381000" y="230188"/>
            <a:ext cx="8382000" cy="677108"/>
          </a:xfrm>
        </p:spPr>
        <p:txBody>
          <a:bodyPr/>
          <a:lstStyle/>
          <a:p>
            <a:r>
              <a:rPr lang="en-GB" dirty="0" smtClean="0"/>
              <a:t>Scenario 3: Liability Investigation</a:t>
            </a:r>
          </a:p>
        </p:txBody>
      </p:sp>
      <p:sp>
        <p:nvSpPr>
          <p:cNvPr id="762887" name="Rectangle 7"/>
          <p:cNvSpPr>
            <a:spLocks noGrp="1" noChangeArrowheads="1"/>
          </p:cNvSpPr>
          <p:nvPr>
            <p:ph idx="1"/>
          </p:nvPr>
        </p:nvSpPr>
        <p:spPr/>
        <p:txBody>
          <a:bodyPr/>
          <a:lstStyle/>
          <a:p>
            <a:pPr marL="457200" indent="-457200">
              <a:buFont typeface="+mj-lt"/>
              <a:buAutoNum type="arabicPeriod"/>
            </a:pPr>
            <a:r>
              <a:rPr lang="en-GB" sz="1800" dirty="0" smtClean="0"/>
              <a:t>Things went wrong. You get a visit from an insurance investigator assessing your liability. Naturally, you have an ongoing OCTAVE risk assessment and process, and:</a:t>
            </a:r>
          </a:p>
          <a:p>
            <a:pPr marL="457200" indent="-457200">
              <a:buFont typeface="+mj-lt"/>
              <a:buAutoNum type="arabicPeriod"/>
            </a:pPr>
            <a:r>
              <a:rPr lang="en-GB" sz="1800" dirty="0" smtClean="0"/>
              <a:t>You made best effort to have USG TOP-SECRET compliance for data protection because:</a:t>
            </a:r>
          </a:p>
          <a:p>
            <a:pPr marL="974725" lvl="1" indent="-457200">
              <a:buFont typeface="+mj-lt"/>
              <a:buAutoNum type="arabicPeriod"/>
            </a:pPr>
            <a:r>
              <a:rPr lang="en-GB" sz="1600" dirty="0" smtClean="0"/>
              <a:t>Your on-premises data is EFS Suite-B encrypted on shared servers</a:t>
            </a:r>
          </a:p>
          <a:p>
            <a:pPr marL="974725" lvl="1" indent="-457200">
              <a:buFont typeface="+mj-lt"/>
              <a:buAutoNum type="arabicPeriod"/>
            </a:pPr>
            <a:r>
              <a:rPr lang="en-GB" sz="1600" dirty="0" smtClean="0"/>
              <a:t>Your laptops have Suite-B </a:t>
            </a:r>
            <a:r>
              <a:rPr lang="en-GB" sz="1600" dirty="0" err="1" smtClean="0"/>
              <a:t>BitLocker</a:t>
            </a:r>
            <a:r>
              <a:rPr lang="en-GB" sz="1600" dirty="0" smtClean="0"/>
              <a:t> on them</a:t>
            </a:r>
          </a:p>
          <a:p>
            <a:pPr marL="974725" lvl="1" indent="-457200">
              <a:buFont typeface="+mj-lt"/>
              <a:buAutoNum type="arabicPeriod"/>
            </a:pPr>
            <a:r>
              <a:rPr lang="en-GB" sz="1600" dirty="0" smtClean="0"/>
              <a:t>All of your removable media (USB etc) has Suite-B </a:t>
            </a:r>
            <a:r>
              <a:rPr lang="en-GB" sz="1600" dirty="0" err="1" smtClean="0"/>
              <a:t>BitLocker</a:t>
            </a:r>
            <a:r>
              <a:rPr lang="en-GB" sz="1600" dirty="0" smtClean="0"/>
              <a:t>-to-Go by policy (or users cannot write to it)</a:t>
            </a:r>
          </a:p>
          <a:p>
            <a:pPr marL="457200" indent="-457200">
              <a:buFont typeface="+mj-lt"/>
              <a:buAutoNum type="arabicPeriod"/>
            </a:pPr>
            <a:r>
              <a:rPr lang="en-GB" sz="1800" dirty="0" smtClean="0"/>
              <a:t>You have used NIST compliant PIV plug-and-play smartcards</a:t>
            </a:r>
          </a:p>
          <a:p>
            <a:pPr marL="457200" indent="-457200">
              <a:buFont typeface="+mj-lt"/>
              <a:buAutoNum type="arabicPeriod"/>
            </a:pPr>
            <a:r>
              <a:rPr lang="en-GB" sz="1800" dirty="0" smtClean="0"/>
              <a:t>Your passwords are strong</a:t>
            </a:r>
          </a:p>
          <a:p>
            <a:pPr marL="457200" indent="-457200">
              <a:buFont typeface="+mj-lt"/>
              <a:buAutoNum type="arabicPeriod"/>
            </a:pPr>
            <a:r>
              <a:rPr lang="en-GB" sz="1800" dirty="0" smtClean="0"/>
              <a:t>Any fingerprint readers are used as a secondary line of defence only and rely on the Biometrics Framework</a:t>
            </a:r>
          </a:p>
          <a:p>
            <a:pPr marL="457200" indent="-457200">
              <a:buFont typeface="+mj-lt"/>
              <a:buAutoNum type="arabicPeriod"/>
            </a:pPr>
            <a:r>
              <a:rPr lang="en-GB" sz="1800" dirty="0" smtClean="0"/>
              <a:t>Enhanced Audit clearly shows who-attempted-what-when</a:t>
            </a:r>
          </a:p>
          <a:p>
            <a:pPr marL="457200" indent="-457200">
              <a:buFont typeface="+mj-lt"/>
              <a:buAutoNum type="arabicPeriod"/>
            </a:pPr>
            <a:r>
              <a:rPr lang="en-GB" sz="1800" dirty="0" smtClean="0"/>
              <a:t>Separately, you have been auditing your Forefront Identity Manager 2010 (formerly ILM 2) so you know you comply with </a:t>
            </a:r>
            <a:r>
              <a:rPr lang="en-GB" sz="1800" dirty="0" err="1" smtClean="0"/>
              <a:t>Sarb</a:t>
            </a:r>
            <a:r>
              <a:rPr lang="en-GB" sz="1800" dirty="0" smtClean="0"/>
              <a:t>-Ox too</a:t>
            </a:r>
          </a:p>
          <a:p>
            <a:pPr marL="457200" indent="-457200">
              <a:buFont typeface="+mj-lt"/>
              <a:buAutoNum type="arabicPeriod"/>
            </a:pPr>
            <a:endParaRPr lang="en-GB" sz="1800" dirty="0" smtClean="0"/>
          </a:p>
          <a:p>
            <a:pPr marL="457200" indent="-457200">
              <a:buFont typeface="+mj-lt"/>
              <a:buAutoNum type="arabicPeriod"/>
            </a:pPr>
            <a:r>
              <a:rPr lang="en-GB" sz="1800" dirty="0" smtClean="0"/>
              <a:t>You’ve done a good job! </a:t>
            </a:r>
            <a:r>
              <a:rPr lang="en-US" sz="1800" dirty="0" err="1" smtClean="0">
                <a:sym typeface="Wingdings"/>
              </a:rPr>
              <a:t></a:t>
            </a:r>
            <a:endParaRPr lang="en-GB" sz="18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62887">
                                            <p:txEl>
                                              <p:pRg st="0" end="0"/>
                                            </p:txEl>
                                          </p:spTgt>
                                        </p:tgtEl>
                                        <p:attrNameLst>
                                          <p:attrName>style.visibility</p:attrName>
                                        </p:attrNameLst>
                                      </p:cBhvr>
                                      <p:to>
                                        <p:strVal val="visible"/>
                                      </p:to>
                                    </p:set>
                                    <p:animEffect transition="in" filter="fade">
                                      <p:cBhvr>
                                        <p:cTn id="7" dur="500"/>
                                        <p:tgtEl>
                                          <p:spTgt spid="7628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62887">
                                            <p:txEl>
                                              <p:pRg st="1" end="1"/>
                                            </p:txEl>
                                          </p:spTgt>
                                        </p:tgtEl>
                                        <p:attrNameLst>
                                          <p:attrName>style.visibility</p:attrName>
                                        </p:attrNameLst>
                                      </p:cBhvr>
                                      <p:to>
                                        <p:strVal val="visible"/>
                                      </p:to>
                                    </p:set>
                                    <p:animEffect transition="in" filter="fade">
                                      <p:cBhvr>
                                        <p:cTn id="12" dur="500"/>
                                        <p:tgtEl>
                                          <p:spTgt spid="7628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62887">
                                            <p:txEl>
                                              <p:pRg st="2" end="2"/>
                                            </p:txEl>
                                          </p:spTgt>
                                        </p:tgtEl>
                                        <p:attrNameLst>
                                          <p:attrName>style.visibility</p:attrName>
                                        </p:attrNameLst>
                                      </p:cBhvr>
                                      <p:to>
                                        <p:strVal val="visible"/>
                                      </p:to>
                                    </p:set>
                                    <p:animEffect transition="in" filter="fade">
                                      <p:cBhvr>
                                        <p:cTn id="17" dur="500"/>
                                        <p:tgtEl>
                                          <p:spTgt spid="76288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62887">
                                            <p:txEl>
                                              <p:pRg st="3" end="3"/>
                                            </p:txEl>
                                          </p:spTgt>
                                        </p:tgtEl>
                                        <p:attrNameLst>
                                          <p:attrName>style.visibility</p:attrName>
                                        </p:attrNameLst>
                                      </p:cBhvr>
                                      <p:to>
                                        <p:strVal val="visible"/>
                                      </p:to>
                                    </p:set>
                                    <p:animEffect transition="in" filter="fade">
                                      <p:cBhvr>
                                        <p:cTn id="22" dur="500"/>
                                        <p:tgtEl>
                                          <p:spTgt spid="76288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62887">
                                            <p:txEl>
                                              <p:pRg st="4" end="4"/>
                                            </p:txEl>
                                          </p:spTgt>
                                        </p:tgtEl>
                                        <p:attrNameLst>
                                          <p:attrName>style.visibility</p:attrName>
                                        </p:attrNameLst>
                                      </p:cBhvr>
                                      <p:to>
                                        <p:strVal val="visible"/>
                                      </p:to>
                                    </p:set>
                                    <p:animEffect transition="in" filter="fade">
                                      <p:cBhvr>
                                        <p:cTn id="27" dur="500"/>
                                        <p:tgtEl>
                                          <p:spTgt spid="76288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62887">
                                            <p:txEl>
                                              <p:pRg st="5" end="5"/>
                                            </p:txEl>
                                          </p:spTgt>
                                        </p:tgtEl>
                                        <p:attrNameLst>
                                          <p:attrName>style.visibility</p:attrName>
                                        </p:attrNameLst>
                                      </p:cBhvr>
                                      <p:to>
                                        <p:strVal val="visible"/>
                                      </p:to>
                                    </p:set>
                                    <p:animEffect transition="in" filter="fade">
                                      <p:cBhvr>
                                        <p:cTn id="32" dur="500"/>
                                        <p:tgtEl>
                                          <p:spTgt spid="76288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762887">
                                            <p:txEl>
                                              <p:pRg st="6" end="6"/>
                                            </p:txEl>
                                          </p:spTgt>
                                        </p:tgtEl>
                                        <p:attrNameLst>
                                          <p:attrName>style.visibility</p:attrName>
                                        </p:attrNameLst>
                                      </p:cBhvr>
                                      <p:to>
                                        <p:strVal val="visible"/>
                                      </p:to>
                                    </p:set>
                                    <p:animEffect transition="in" filter="fade">
                                      <p:cBhvr>
                                        <p:cTn id="37" dur="500"/>
                                        <p:tgtEl>
                                          <p:spTgt spid="76288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762887">
                                            <p:txEl>
                                              <p:pRg st="7" end="7"/>
                                            </p:txEl>
                                          </p:spTgt>
                                        </p:tgtEl>
                                        <p:attrNameLst>
                                          <p:attrName>style.visibility</p:attrName>
                                        </p:attrNameLst>
                                      </p:cBhvr>
                                      <p:to>
                                        <p:strVal val="visible"/>
                                      </p:to>
                                    </p:set>
                                    <p:animEffect transition="in" filter="fade">
                                      <p:cBhvr>
                                        <p:cTn id="42" dur="500"/>
                                        <p:tgtEl>
                                          <p:spTgt spid="762887">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762887">
                                            <p:txEl>
                                              <p:pRg st="8" end="8"/>
                                            </p:txEl>
                                          </p:spTgt>
                                        </p:tgtEl>
                                        <p:attrNameLst>
                                          <p:attrName>style.visibility</p:attrName>
                                        </p:attrNameLst>
                                      </p:cBhvr>
                                      <p:to>
                                        <p:strVal val="visible"/>
                                      </p:to>
                                    </p:set>
                                    <p:animEffect transition="in" filter="fade">
                                      <p:cBhvr>
                                        <p:cTn id="47" dur="500"/>
                                        <p:tgtEl>
                                          <p:spTgt spid="762887">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762887">
                                            <p:txEl>
                                              <p:pRg st="9" end="9"/>
                                            </p:txEl>
                                          </p:spTgt>
                                        </p:tgtEl>
                                        <p:attrNameLst>
                                          <p:attrName>style.visibility</p:attrName>
                                        </p:attrNameLst>
                                      </p:cBhvr>
                                      <p:to>
                                        <p:strVal val="visible"/>
                                      </p:to>
                                    </p:set>
                                    <p:animEffect transition="in" filter="fade">
                                      <p:cBhvr>
                                        <p:cTn id="52" dur="500"/>
                                        <p:tgtEl>
                                          <p:spTgt spid="762887">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762887">
                                            <p:txEl>
                                              <p:pRg st="11" end="11"/>
                                            </p:txEl>
                                          </p:spTgt>
                                        </p:tgtEl>
                                        <p:attrNameLst>
                                          <p:attrName>style.visibility</p:attrName>
                                        </p:attrNameLst>
                                      </p:cBhvr>
                                      <p:to>
                                        <p:strVal val="visible"/>
                                      </p:to>
                                    </p:set>
                                    <p:animEffect transition="in" filter="fade">
                                      <p:cBhvr>
                                        <p:cTn id="57" dur="500"/>
                                        <p:tgtEl>
                                          <p:spTgt spid="76288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Title 3"/>
          <p:cNvSpPr>
            <a:spLocks noGrp="1"/>
          </p:cNvSpPr>
          <p:nvPr>
            <p:ph type="ctrTitle" idx="4294967295"/>
          </p:nvPr>
        </p:nvSpPr>
        <p:spPr>
          <a:xfrm>
            <a:off x="803271" y="3173917"/>
            <a:ext cx="7681913" cy="677108"/>
          </a:xfrm>
        </p:spPr>
        <p:txBody>
          <a:bodyPr/>
          <a:lstStyle/>
          <a:p>
            <a:r>
              <a:rPr lang="en-IE" dirty="0" smtClean="0"/>
              <a:t>Key Security Technologies</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6"/>
          <p:cNvSpPr>
            <a:spLocks noGrp="1" noChangeArrowheads="1"/>
          </p:cNvSpPr>
          <p:nvPr>
            <p:ph type="title"/>
          </p:nvPr>
        </p:nvSpPr>
        <p:spPr/>
        <p:txBody>
          <a:bodyPr/>
          <a:lstStyle/>
          <a:p>
            <a:r>
              <a:rPr lang="en-GB" dirty="0" smtClean="0"/>
              <a:t>Hardened Services</a:t>
            </a:r>
          </a:p>
        </p:txBody>
      </p:sp>
      <p:sp>
        <p:nvSpPr>
          <p:cNvPr id="12291" name="Rectangle 7"/>
          <p:cNvSpPr>
            <a:spLocks noGrp="1" noChangeArrowheads="1"/>
          </p:cNvSpPr>
          <p:nvPr>
            <p:ph idx="1"/>
          </p:nvPr>
        </p:nvSpPr>
        <p:spPr>
          <a:xfrm>
            <a:off x="381000" y="1298574"/>
            <a:ext cx="8382000" cy="4561205"/>
          </a:xfrm>
        </p:spPr>
        <p:txBody>
          <a:bodyPr/>
          <a:lstStyle/>
          <a:p>
            <a:r>
              <a:rPr lang="en-GB" sz="2800" dirty="0" smtClean="0"/>
              <a:t>New types of accounts:</a:t>
            </a:r>
          </a:p>
          <a:p>
            <a:pPr lvl="1"/>
            <a:r>
              <a:rPr lang="en-GB" sz="2400" dirty="0" smtClean="0">
                <a:solidFill>
                  <a:srgbClr val="CCCCCC"/>
                </a:solidFill>
              </a:rPr>
              <a:t>Managed Service Accounts</a:t>
            </a:r>
          </a:p>
          <a:p>
            <a:pPr lvl="2"/>
            <a:r>
              <a:rPr lang="en-GB" sz="2000" dirty="0" smtClean="0"/>
              <a:t>Automatic </a:t>
            </a:r>
            <a:r>
              <a:rPr lang="en-GB" sz="2000" dirty="0" err="1" smtClean="0"/>
              <a:t>pw</a:t>
            </a:r>
            <a:r>
              <a:rPr lang="en-GB" sz="2000" dirty="0" smtClean="0"/>
              <a:t> reset or no password/SPN management, can be delegated</a:t>
            </a:r>
          </a:p>
          <a:p>
            <a:pPr lvl="2"/>
            <a:r>
              <a:rPr lang="en-GB" sz="2000" dirty="0" smtClean="0"/>
              <a:t>Domain account isolation</a:t>
            </a:r>
          </a:p>
          <a:p>
            <a:pPr lvl="2"/>
            <a:r>
              <a:rPr lang="en-GB" sz="2000" dirty="0" smtClean="0"/>
              <a:t>Great for SQL Server or IIS</a:t>
            </a:r>
          </a:p>
          <a:p>
            <a:pPr lvl="1"/>
            <a:r>
              <a:rPr lang="en-GB" sz="2400" dirty="0" smtClean="0">
                <a:solidFill>
                  <a:srgbClr val="CCCCCC"/>
                </a:solidFill>
              </a:rPr>
              <a:t>Virtual Accounts</a:t>
            </a:r>
          </a:p>
          <a:p>
            <a:pPr lvl="2"/>
            <a:r>
              <a:rPr lang="en-GB" sz="2000" dirty="0" smtClean="0"/>
              <a:t>No passwords</a:t>
            </a:r>
          </a:p>
          <a:p>
            <a:pPr lvl="2"/>
            <a:r>
              <a:rPr lang="en-GB" sz="2000" dirty="0" smtClean="0"/>
              <a:t>Use computer credential for network access</a:t>
            </a:r>
          </a:p>
          <a:p>
            <a:r>
              <a:rPr lang="en-GB" sz="2800" dirty="0" smtClean="0"/>
              <a:t>Windows and Your Services:</a:t>
            </a:r>
          </a:p>
          <a:p>
            <a:pPr lvl="1"/>
            <a:r>
              <a:rPr lang="en-GB" sz="2400" dirty="0" smtClean="0"/>
              <a:t>SID (per-service Security Identifier) recognised in resource </a:t>
            </a:r>
            <a:r>
              <a:rPr lang="en-GB" sz="2400" dirty="0" err="1" smtClean="0"/>
              <a:t>ACLs</a:t>
            </a:r>
            <a:r>
              <a:rPr lang="en-GB" sz="2400" dirty="0" smtClean="0"/>
              <a:t> and Firewall policies</a:t>
            </a:r>
          </a:p>
          <a:p>
            <a:pPr lvl="1"/>
            <a:r>
              <a:rPr lang="en-GB" sz="2400" dirty="0" smtClean="0"/>
              <a:t>Write-restricted tokens where possible</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IE" dirty="0" smtClean="0"/>
              <a:t>ASLR</a:t>
            </a:r>
            <a:endParaRPr lang="en-IE" dirty="0"/>
          </a:p>
        </p:txBody>
      </p:sp>
      <p:sp>
        <p:nvSpPr>
          <p:cNvPr id="3" name="Content Placeholder 2"/>
          <p:cNvSpPr>
            <a:spLocks noGrp="1"/>
          </p:cNvSpPr>
          <p:nvPr>
            <p:ph idx="1"/>
          </p:nvPr>
        </p:nvSpPr>
        <p:spPr/>
        <p:txBody>
          <a:bodyPr/>
          <a:lstStyle/>
          <a:p>
            <a:r>
              <a:rPr lang="en-IE" dirty="0" smtClean="0"/>
              <a:t>Address Space Layout Randomization (ASLR)</a:t>
            </a:r>
          </a:p>
          <a:p>
            <a:endParaRPr lang="en-IE" dirty="0" smtClean="0"/>
          </a:p>
          <a:p>
            <a:r>
              <a:rPr lang="en-IE" dirty="0" smtClean="0"/>
              <a:t>Key DLLs load into one of 256 memory locations mitigating “return-to-libc” attacks</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GB" dirty="0" smtClean="0"/>
              <a:t>Pointer Obfuscation</a:t>
            </a:r>
            <a:endParaRPr lang="en-GB" dirty="0"/>
          </a:p>
        </p:txBody>
      </p:sp>
      <p:sp>
        <p:nvSpPr>
          <p:cNvPr id="3" name="Content Placeholder 2"/>
          <p:cNvSpPr>
            <a:spLocks noGrp="1"/>
          </p:cNvSpPr>
          <p:nvPr>
            <p:ph idx="1"/>
          </p:nvPr>
        </p:nvSpPr>
        <p:spPr/>
        <p:txBody>
          <a:bodyPr/>
          <a:lstStyle/>
          <a:p>
            <a:r>
              <a:rPr lang="en-IE" dirty="0" smtClean="0"/>
              <a:t>Long life pointers obfuscated and decoded when needed</a:t>
            </a:r>
          </a:p>
          <a:p>
            <a:r>
              <a:rPr lang="en-IE" dirty="0" smtClean="0"/>
              <a:t>You can too! Use: </a:t>
            </a:r>
            <a:r>
              <a:rPr lang="en-IE" dirty="0" err="1" smtClean="0">
                <a:latin typeface="Courier New" pitchFamily="49" charset="0"/>
                <a:cs typeface="Courier New" pitchFamily="49" charset="0"/>
              </a:rPr>
              <a:t>EncodePointer</a:t>
            </a:r>
            <a:r>
              <a:rPr lang="en-IE" dirty="0" smtClean="0"/>
              <a:t> and </a:t>
            </a:r>
            <a:r>
              <a:rPr lang="en-IE" dirty="0" err="1" smtClean="0">
                <a:latin typeface="Courier New" pitchFamily="49" charset="0"/>
                <a:cs typeface="Courier New" pitchFamily="49" charset="0"/>
              </a:rPr>
              <a:t>DecodePointer</a:t>
            </a:r>
            <a:endParaRPr lang="en-IE" dirty="0" smtClean="0">
              <a:latin typeface="Courier New" pitchFamily="49" charset="0"/>
              <a:cs typeface="Courier New" pitchFamily="49" charset="0"/>
            </a:endParaRPr>
          </a:p>
          <a:p>
            <a:pPr lvl="1"/>
            <a:r>
              <a:rPr lang="en-IE" dirty="0" smtClean="0"/>
              <a:t>Win32 API</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a:xfrm>
            <a:off x="381000" y="230188"/>
            <a:ext cx="8382000" cy="677108"/>
          </a:xfrm>
        </p:spPr>
        <p:txBody>
          <a:bodyPr/>
          <a:lstStyle/>
          <a:p>
            <a:r>
              <a:rPr lang="en-GB" dirty="0" smtClean="0"/>
              <a:t>NG TCP/IP</a:t>
            </a:r>
            <a:endParaRPr lang="en-GB" sz="2000" dirty="0" smtClean="0">
              <a:solidFill>
                <a:schemeClr val="accent4"/>
              </a:solidFill>
            </a:endParaRPr>
          </a:p>
        </p:txBody>
      </p:sp>
      <p:sp>
        <p:nvSpPr>
          <p:cNvPr id="21507" name="Rectangle 5"/>
          <p:cNvSpPr>
            <a:spLocks noGrp="1" noChangeArrowheads="1"/>
          </p:cNvSpPr>
          <p:nvPr>
            <p:ph idx="1"/>
          </p:nvPr>
        </p:nvSpPr>
        <p:spPr>
          <a:xfrm>
            <a:off x="381000" y="1412874"/>
            <a:ext cx="8763000" cy="4561205"/>
          </a:xfrm>
        </p:spPr>
        <p:txBody>
          <a:bodyPr/>
          <a:lstStyle/>
          <a:p>
            <a:r>
              <a:rPr lang="en-GB" dirty="0" smtClean="0"/>
              <a:t>TCP/IP stack introduced in WS2008 and Vista</a:t>
            </a:r>
          </a:p>
          <a:p>
            <a:r>
              <a:rPr lang="en-GB" dirty="0" smtClean="0"/>
              <a:t>Dual-stack IPv6 implementation</a:t>
            </a:r>
          </a:p>
          <a:p>
            <a:pPr lvl="1"/>
            <a:r>
              <a:rPr lang="en-GB" dirty="0" smtClean="0"/>
              <a:t>IPv6 is </a:t>
            </a:r>
            <a:r>
              <a:rPr lang="en-GB" dirty="0" smtClean="0">
                <a:solidFill>
                  <a:schemeClr val="tx2"/>
                </a:solidFill>
              </a:rPr>
              <a:t>more secure </a:t>
            </a:r>
            <a:r>
              <a:rPr lang="en-GB" dirty="0" smtClean="0"/>
              <a:t>than IPv4 </a:t>
            </a:r>
            <a:r>
              <a:rPr lang="en-GB" dirty="0" smtClean="0">
                <a:solidFill>
                  <a:schemeClr val="tx2"/>
                </a:solidFill>
              </a:rPr>
              <a:t>by design</a:t>
            </a:r>
            <a:r>
              <a:rPr lang="en-GB" dirty="0" smtClean="0"/>
              <a:t>, esp.:</a:t>
            </a:r>
          </a:p>
          <a:p>
            <a:pPr lvl="2"/>
            <a:r>
              <a:rPr lang="en-GB" dirty="0" smtClean="0"/>
              <a:t>Privacy, tracking, network port scanning, confidentiality and integrity</a:t>
            </a:r>
          </a:p>
          <a:p>
            <a:r>
              <a:rPr lang="en-GB" dirty="0" smtClean="0"/>
              <a:t>With</a:t>
            </a:r>
          </a:p>
          <a:p>
            <a:pPr lvl="1"/>
            <a:r>
              <a:rPr lang="en-GB" dirty="0" smtClean="0"/>
              <a:t>Strong Host model</a:t>
            </a:r>
          </a:p>
          <a:p>
            <a:pPr lvl="1"/>
            <a:r>
              <a:rPr lang="en-GB" dirty="0" smtClean="0"/>
              <a:t>Windows Filtering Platform</a:t>
            </a:r>
          </a:p>
          <a:p>
            <a:pPr lvl="1"/>
            <a:r>
              <a:rPr lang="en-GB" dirty="0" smtClean="0"/>
              <a:t>Resistance to most TCP/IP-based </a:t>
            </a:r>
            <a:r>
              <a:rPr lang="en-GB" dirty="0" err="1" smtClean="0"/>
              <a:t>DoS</a:t>
            </a:r>
            <a:r>
              <a:rPr lang="en-GB" dirty="0" smtClean="0"/>
              <a:t> attacks</a:t>
            </a:r>
          </a:p>
          <a:p>
            <a:pPr lvl="1"/>
            <a:r>
              <a:rPr lang="en-GB" dirty="0" smtClean="0"/>
              <a:t>Auto-configuration and no-restart reconfiguration</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GB" dirty="0" smtClean="0"/>
              <a:t>Additionally, Server R2 Must Use:</a:t>
            </a:r>
            <a:endParaRPr lang="en-GB" dirty="0"/>
          </a:p>
        </p:txBody>
      </p:sp>
      <p:sp>
        <p:nvSpPr>
          <p:cNvPr id="3" name="Text Placeholder 2"/>
          <p:cNvSpPr>
            <a:spLocks noGrp="1"/>
          </p:cNvSpPr>
          <p:nvPr>
            <p:ph type="body" sz="quarter" idx="10"/>
          </p:nvPr>
        </p:nvSpPr>
        <p:spPr/>
        <p:txBody>
          <a:bodyPr/>
          <a:lstStyle/>
          <a:p>
            <a:r>
              <a:rPr lang="en-IE" dirty="0" smtClean="0"/>
              <a:t>Data Execution Protection</a:t>
            </a:r>
          </a:p>
          <a:p>
            <a:pPr lvl="1"/>
            <a:r>
              <a:rPr lang="en-IE" dirty="0" smtClean="0"/>
              <a:t>Aka NX (No Execute) bit</a:t>
            </a:r>
          </a:p>
          <a:p>
            <a:pPr lvl="1"/>
            <a:r>
              <a:rPr lang="en-IE" dirty="0" smtClean="0"/>
              <a:t>CPU-based protection against running code in data memory segments</a:t>
            </a:r>
          </a:p>
          <a:p>
            <a:r>
              <a:rPr lang="en-IE" dirty="0" smtClean="0"/>
              <a:t>Kernel Patch Protection</a:t>
            </a:r>
          </a:p>
          <a:p>
            <a:r>
              <a:rPr lang="en-IE" dirty="0" smtClean="0"/>
              <a:t>Device Driver Signing</a:t>
            </a:r>
          </a:p>
          <a:p>
            <a:pPr lvl="1"/>
            <a:r>
              <a:rPr lang="en-IE" dirty="0" smtClean="0"/>
              <a:t>Kernel-mode drivers signed by certs trusted by well-known CAs</a:t>
            </a:r>
          </a:p>
          <a:p>
            <a:pPr lvl="1"/>
            <a:r>
              <a:rPr lang="en-IE" dirty="0" smtClean="0"/>
              <a:t>Applied to Windows 7 64-bit too</a:t>
            </a:r>
          </a:p>
          <a:p>
            <a:endParaRPr lang="en-IE" dirty="0" smtClean="0"/>
          </a:p>
          <a:p>
            <a:endParaRPr lang="en-GB" dirty="0" smtClean="0"/>
          </a:p>
          <a:p>
            <a:endParaRPr lang="en-GB"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Title 3"/>
          <p:cNvSpPr>
            <a:spLocks noGrp="1"/>
          </p:cNvSpPr>
          <p:nvPr>
            <p:ph type="ctrTitle" idx="4294967295"/>
          </p:nvPr>
        </p:nvSpPr>
        <p:spPr>
          <a:xfrm>
            <a:off x="803271" y="3173917"/>
            <a:ext cx="7681913" cy="1341906"/>
          </a:xfrm>
        </p:spPr>
        <p:txBody>
          <a:bodyPr/>
          <a:lstStyle/>
          <a:p>
            <a:r>
              <a:rPr lang="en-IE" dirty="0" smtClean="0"/>
              <a:t>Mostly on </a:t>
            </a:r>
            <a:br>
              <a:rPr lang="en-IE" dirty="0" smtClean="0"/>
            </a:br>
            <a:r>
              <a:rPr lang="en-IE" dirty="0" smtClean="0"/>
              <a:t>Windows Server 2008 R2</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GB" dirty="0" err="1" smtClean="0"/>
              <a:t>DirectAccess</a:t>
            </a:r>
            <a:endParaRPr lang="en-GB" dirty="0"/>
          </a:p>
        </p:txBody>
      </p:sp>
      <p:sp>
        <p:nvSpPr>
          <p:cNvPr id="3" name="Content Placeholder 2"/>
          <p:cNvSpPr>
            <a:spLocks noGrp="1"/>
          </p:cNvSpPr>
          <p:nvPr>
            <p:ph idx="1"/>
          </p:nvPr>
        </p:nvSpPr>
        <p:spPr/>
        <p:txBody>
          <a:bodyPr/>
          <a:lstStyle/>
          <a:p>
            <a:r>
              <a:rPr lang="en-GB" dirty="0" smtClean="0"/>
              <a:t>No tunnel, no VPN, yet secure access to your corpnet</a:t>
            </a:r>
          </a:p>
          <a:p>
            <a:endParaRPr lang="en-GB" dirty="0" smtClean="0"/>
          </a:p>
          <a:p>
            <a:r>
              <a:rPr lang="en-GB" dirty="0" smtClean="0"/>
              <a:t>How?</a:t>
            </a:r>
          </a:p>
          <a:p>
            <a:pPr lvl="1"/>
            <a:r>
              <a:rPr lang="en-GB" dirty="0" smtClean="0">
                <a:solidFill>
                  <a:srgbClr val="CCCCCC"/>
                </a:solidFill>
              </a:rPr>
              <a:t>IPv6 </a:t>
            </a:r>
            <a:r>
              <a:rPr lang="en-GB" dirty="0" smtClean="0"/>
              <a:t>allows point-to-point secure mutually authenticated connectivity</a:t>
            </a:r>
          </a:p>
          <a:p>
            <a:pPr lvl="1"/>
            <a:r>
              <a:rPr lang="en-GB" dirty="0" smtClean="0">
                <a:solidFill>
                  <a:srgbClr val="CCCCCC"/>
                </a:solidFill>
              </a:rPr>
              <a:t>NRPT </a:t>
            </a:r>
            <a:r>
              <a:rPr lang="en-GB" dirty="0" smtClean="0"/>
              <a:t>knows which requests to intercept</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929349"/>
            <a:ext cx="7987522" cy="1337595"/>
          </a:xfrm>
        </p:spPr>
        <p:txBody>
          <a:bodyPr/>
          <a:lstStyle/>
          <a:p>
            <a:r>
              <a:rPr lang="en-US" sz="4800" dirty="0" smtClean="0"/>
              <a:t>A-to-Z of Usable Security in Windows Server 2008 R2 and Windows 7</a:t>
            </a:r>
            <a:endParaRPr sz="4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5331557" y="5352802"/>
            <a:ext cx="3812443" cy="461665"/>
          </a:xfrm>
        </p:spPr>
        <p:txBody>
          <a:bodyPr/>
          <a:lstStyle/>
          <a:p>
            <a:r>
              <a:rPr lang="en-US" dirty="0" smtClean="0">
                <a:solidFill>
                  <a:schemeClr val="tx1"/>
                </a:solidFill>
              </a:rPr>
              <a:t>Rafal Lukawiecki</a:t>
            </a:r>
          </a:p>
          <a:p>
            <a:r>
              <a:rPr lang="en-US" dirty="0" smtClean="0">
                <a:solidFill>
                  <a:schemeClr val="tx1"/>
                </a:solidFill>
              </a:rPr>
              <a:t>Strategic Consultant</a:t>
            </a:r>
          </a:p>
          <a:p>
            <a:r>
              <a:rPr lang="en-US" dirty="0" smtClean="0">
                <a:solidFill>
                  <a:schemeClr val="tx1"/>
                </a:solidFill>
              </a:rPr>
              <a:t>Project Botticelli Ltd</a:t>
            </a:r>
          </a:p>
          <a:p>
            <a:r>
              <a:rPr lang="en-US" dirty="0" smtClean="0">
                <a:solidFill>
                  <a:schemeClr val="tx1"/>
                </a:solidFill>
              </a:rPr>
              <a:t>Session Code: </a:t>
            </a:r>
            <a:r>
              <a:rPr lang="en-US" dirty="0" smtClean="0">
                <a:solidFill>
                  <a:schemeClr val="tx1"/>
                </a:solidFill>
              </a:rPr>
              <a:t>SVR313</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GB" dirty="0" err="1" smtClean="0"/>
              <a:t>DirectAccess</a:t>
            </a:r>
            <a:r>
              <a:rPr lang="en-GB" dirty="0" smtClean="0"/>
              <a:t> and IPv6</a:t>
            </a:r>
            <a:endParaRPr lang="en-GB" dirty="0"/>
          </a:p>
        </p:txBody>
      </p:sp>
      <p:sp>
        <p:nvSpPr>
          <p:cNvPr id="3" name="Content Placeholder 2"/>
          <p:cNvSpPr>
            <a:spLocks noGrp="1"/>
          </p:cNvSpPr>
          <p:nvPr>
            <p:ph idx="1"/>
          </p:nvPr>
        </p:nvSpPr>
        <p:spPr/>
        <p:txBody>
          <a:bodyPr/>
          <a:lstStyle/>
          <a:p>
            <a:r>
              <a:rPr lang="en-GB" sz="2800" dirty="0" smtClean="0"/>
              <a:t>IPv6 gives you </a:t>
            </a:r>
            <a:r>
              <a:rPr lang="en-GB" sz="2800" dirty="0" smtClean="0">
                <a:solidFill>
                  <a:srgbClr val="CCCCCC"/>
                </a:solidFill>
              </a:rPr>
              <a:t>security</a:t>
            </a:r>
            <a:r>
              <a:rPr lang="en-GB" sz="2800" dirty="0" smtClean="0"/>
              <a:t>:</a:t>
            </a:r>
          </a:p>
          <a:p>
            <a:pPr lvl="1"/>
            <a:r>
              <a:rPr lang="en-GB" sz="2400" dirty="0" smtClean="0"/>
              <a:t>IPSec6 Encapsulating Security Payload (EPS) for Suite-B level of confidentiality</a:t>
            </a:r>
          </a:p>
          <a:p>
            <a:pPr lvl="1"/>
            <a:r>
              <a:rPr lang="en-GB" sz="2400" dirty="0" smtClean="0"/>
              <a:t>Server-client two-way authentication</a:t>
            </a:r>
          </a:p>
          <a:p>
            <a:r>
              <a:rPr lang="en-GB" sz="2800" dirty="0" smtClean="0"/>
              <a:t>IPv6 </a:t>
            </a:r>
            <a:r>
              <a:rPr lang="en-GB" sz="2800" dirty="0" smtClean="0">
                <a:solidFill>
                  <a:srgbClr val="CCCCCC"/>
                </a:solidFill>
              </a:rPr>
              <a:t>just-gets-there</a:t>
            </a:r>
          </a:p>
          <a:p>
            <a:pPr lvl="1"/>
            <a:r>
              <a:rPr lang="en-GB" sz="2400" dirty="0" smtClean="0"/>
              <a:t>Bypasses </a:t>
            </a:r>
            <a:r>
              <a:rPr lang="en-GB" sz="2400" dirty="0" err="1" smtClean="0"/>
              <a:t>NATs</a:t>
            </a:r>
            <a:endParaRPr lang="en-GB" sz="2400" dirty="0" smtClean="0"/>
          </a:p>
          <a:p>
            <a:pPr lvl="1"/>
            <a:r>
              <a:rPr lang="en-GB" sz="2400" dirty="0" smtClean="0"/>
              <a:t>Full mobility support with no loss of connection</a:t>
            </a:r>
          </a:p>
          <a:p>
            <a:pPr lvl="1"/>
            <a:r>
              <a:rPr lang="en-GB" sz="2400" dirty="0" smtClean="0"/>
              <a:t>Full </a:t>
            </a:r>
            <a:r>
              <a:rPr lang="en-GB" sz="2400" dirty="0" err="1" smtClean="0"/>
              <a:t>autoconfiguration</a:t>
            </a:r>
            <a:endParaRPr lang="en-GB" sz="2400" dirty="0" smtClean="0"/>
          </a:p>
          <a:p>
            <a:r>
              <a:rPr lang="en-GB" sz="2800" dirty="0" smtClean="0"/>
              <a:t>Crosses over IPv4 using:</a:t>
            </a:r>
          </a:p>
          <a:p>
            <a:pPr lvl="1"/>
            <a:r>
              <a:rPr lang="en-GB" sz="2400" dirty="0" smtClean="0"/>
              <a:t>6to4, 6over4, ISATAP, </a:t>
            </a:r>
            <a:r>
              <a:rPr lang="en-GB" sz="2400" dirty="0" err="1" smtClean="0"/>
              <a:t>Teredo</a:t>
            </a:r>
            <a:r>
              <a:rPr lang="en-GB" sz="2400" dirty="0" smtClean="0"/>
              <a:t>, NAT-PT, and now:</a:t>
            </a:r>
          </a:p>
          <a:p>
            <a:pPr lvl="1"/>
            <a:r>
              <a:rPr lang="en-GB" sz="2400" dirty="0" smtClean="0">
                <a:solidFill>
                  <a:srgbClr val="CCCCCC"/>
                </a:solidFill>
              </a:rPr>
              <a:t>IP-HTTPS </a:t>
            </a:r>
            <a:r>
              <a:rPr lang="en-GB" sz="2400" dirty="0" smtClean="0"/>
              <a:t>if all else fails</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GB" dirty="0" err="1" smtClean="0"/>
              <a:t>DirectAccess</a:t>
            </a:r>
            <a:r>
              <a:rPr lang="en-GB" dirty="0" smtClean="0"/>
              <a:t> and NRPT</a:t>
            </a:r>
            <a:endParaRPr lang="en-GB" dirty="0"/>
          </a:p>
        </p:txBody>
      </p:sp>
      <p:sp>
        <p:nvSpPr>
          <p:cNvPr id="3" name="Content Placeholder 2"/>
          <p:cNvSpPr>
            <a:spLocks noGrp="1"/>
          </p:cNvSpPr>
          <p:nvPr>
            <p:ph idx="1"/>
          </p:nvPr>
        </p:nvSpPr>
        <p:spPr>
          <a:xfrm>
            <a:off x="381000" y="1412874"/>
            <a:ext cx="2997200" cy="4561205"/>
          </a:xfrm>
        </p:spPr>
        <p:txBody>
          <a:bodyPr/>
          <a:lstStyle/>
          <a:p>
            <a:r>
              <a:rPr lang="en-GB" sz="2400" dirty="0" smtClean="0"/>
              <a:t>Clever hack</a:t>
            </a:r>
          </a:p>
          <a:p>
            <a:r>
              <a:rPr lang="en-GB" sz="2400" dirty="0" smtClean="0"/>
              <a:t>Works on DNS namespaces, </a:t>
            </a:r>
            <a:r>
              <a:rPr lang="en-GB" sz="2400" dirty="0" err="1" smtClean="0"/>
              <a:t>eg</a:t>
            </a:r>
            <a:r>
              <a:rPr lang="en-GB" sz="2400" dirty="0" smtClean="0"/>
              <a:t>:</a:t>
            </a:r>
          </a:p>
          <a:p>
            <a:pPr lvl="1"/>
            <a:r>
              <a:rPr lang="en-GB" sz="2000" dirty="0" err="1" smtClean="0"/>
              <a:t>inside.example.comor</a:t>
            </a:r>
            <a:endParaRPr lang="en-GB" sz="2000" dirty="0" smtClean="0"/>
          </a:p>
          <a:p>
            <a:pPr lvl="1"/>
            <a:r>
              <a:rPr lang="en-GB" sz="2000" dirty="0" smtClean="0"/>
              <a:t>//inside</a:t>
            </a:r>
          </a:p>
          <a:p>
            <a:pPr lvl="1"/>
            <a:endParaRPr lang="en-GB" sz="2000" dirty="0" smtClean="0"/>
          </a:p>
          <a:p>
            <a:pPr lvl="1"/>
            <a:r>
              <a:rPr lang="en-GB" sz="2000" dirty="0" smtClean="0"/>
              <a:t>will be resolved by a corpnet DNS server</a:t>
            </a:r>
          </a:p>
          <a:p>
            <a:pPr lvl="1"/>
            <a:endParaRPr lang="en-GB" sz="2000" dirty="0" smtClean="0"/>
          </a:p>
        </p:txBody>
      </p:sp>
      <p:pic>
        <p:nvPicPr>
          <p:cNvPr id="4" name="Picture 3" descr="ee518861.figure1_L(en-us).gif"/>
          <p:cNvPicPr>
            <a:picLocks noChangeAspect="1"/>
          </p:cNvPicPr>
          <p:nvPr/>
        </p:nvPicPr>
        <p:blipFill>
          <a:blip r:embed="rId2" cstate="print"/>
          <a:stretch>
            <a:fillRect/>
          </a:stretch>
        </p:blipFill>
        <p:spPr>
          <a:xfrm>
            <a:off x="3428599" y="1397000"/>
            <a:ext cx="5521725" cy="4521200"/>
          </a:xfrm>
          <a:prstGeom prst="rect">
            <a:avLst/>
          </a:prstGeom>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pPr lvl="0"/>
            <a:r>
              <a:rPr lang="en-US" dirty="0" err="1" smtClean="0"/>
              <a:t>AppLocker</a:t>
            </a:r>
            <a:endParaRPr lang="en-GB" dirty="0"/>
          </a:p>
        </p:txBody>
      </p:sp>
      <p:sp>
        <p:nvSpPr>
          <p:cNvPr id="3" name="Content Placeholder 2"/>
          <p:cNvSpPr>
            <a:spLocks noGrp="1"/>
          </p:cNvSpPr>
          <p:nvPr>
            <p:ph idx="1"/>
          </p:nvPr>
        </p:nvSpPr>
        <p:spPr>
          <a:xfrm>
            <a:off x="369983" y="1159486"/>
            <a:ext cx="2997200" cy="4561205"/>
          </a:xfrm>
        </p:spPr>
        <p:txBody>
          <a:bodyPr/>
          <a:lstStyle/>
          <a:p>
            <a:r>
              <a:rPr lang="en-GB" sz="2800" dirty="0" smtClean="0"/>
              <a:t>System for policing allowed and blocked software</a:t>
            </a:r>
          </a:p>
          <a:p>
            <a:r>
              <a:rPr lang="en-GB" sz="2400" dirty="0" smtClean="0"/>
              <a:t>Replacement for </a:t>
            </a:r>
            <a:r>
              <a:rPr lang="en-GB" sz="2400" dirty="0" err="1" smtClean="0"/>
              <a:t>SRPs</a:t>
            </a:r>
            <a:endParaRPr lang="en-GB" sz="2400" dirty="0" smtClean="0"/>
          </a:p>
          <a:p>
            <a:pPr lvl="1"/>
            <a:r>
              <a:rPr lang="en-GB" sz="2000" dirty="0" smtClean="0"/>
              <a:t>Software Restriction Policies</a:t>
            </a:r>
          </a:p>
          <a:p>
            <a:r>
              <a:rPr lang="en-GB" sz="2400" dirty="0" smtClean="0"/>
              <a:t>Key features:</a:t>
            </a:r>
          </a:p>
          <a:p>
            <a:pPr lvl="1"/>
            <a:r>
              <a:rPr lang="en-GB" sz="2000" dirty="0" smtClean="0"/>
              <a:t>OS </a:t>
            </a:r>
            <a:r>
              <a:rPr lang="en-GB" sz="2000" dirty="0" smtClean="0">
                <a:solidFill>
                  <a:srgbClr val="CCCCCC"/>
                </a:solidFill>
              </a:rPr>
              <a:t>kernel</a:t>
            </a:r>
            <a:r>
              <a:rPr lang="en-GB" sz="2000" dirty="0" smtClean="0"/>
              <a:t>-mode driver enforcement</a:t>
            </a:r>
          </a:p>
          <a:p>
            <a:pPr lvl="1"/>
            <a:r>
              <a:rPr lang="en-GB" sz="2000" dirty="0" smtClean="0"/>
              <a:t>Publisher signatures</a:t>
            </a:r>
          </a:p>
          <a:p>
            <a:pPr lvl="1"/>
            <a:r>
              <a:rPr lang="en-GB" sz="2000" dirty="0" smtClean="0"/>
              <a:t>User policies</a:t>
            </a:r>
            <a:endParaRPr lang="en-GB" sz="2000" dirty="0"/>
          </a:p>
        </p:txBody>
      </p:sp>
      <p:pic>
        <p:nvPicPr>
          <p:cNvPr id="5" name="Picture 4" descr="Screen shot 2009-11-13 at 03.22.20.png"/>
          <p:cNvPicPr>
            <a:picLocks noChangeAspect="1"/>
          </p:cNvPicPr>
          <p:nvPr/>
        </p:nvPicPr>
        <p:blipFill>
          <a:blip r:embed="rId2" cstate="print"/>
          <a:stretch>
            <a:fillRect/>
          </a:stretch>
        </p:blipFill>
        <p:spPr>
          <a:xfrm>
            <a:off x="3684144" y="749300"/>
            <a:ext cx="5275705" cy="5219700"/>
          </a:xfrm>
          <a:prstGeom prst="rect">
            <a:avLst/>
          </a:prstGeom>
        </p:spPr>
      </p:pic>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GB" dirty="0" err="1" smtClean="0"/>
              <a:t>AppLocker</a:t>
            </a:r>
            <a:r>
              <a:rPr lang="en-GB" dirty="0" smtClean="0"/>
              <a:t> Flexibility</a:t>
            </a:r>
            <a:endParaRPr lang="en-GB" dirty="0"/>
          </a:p>
        </p:txBody>
      </p:sp>
      <p:sp>
        <p:nvSpPr>
          <p:cNvPr id="5" name="Content Placeholder 4"/>
          <p:cNvSpPr>
            <a:spLocks noGrp="1"/>
          </p:cNvSpPr>
          <p:nvPr>
            <p:ph idx="1"/>
          </p:nvPr>
        </p:nvSpPr>
        <p:spPr>
          <a:xfrm>
            <a:off x="381000" y="1412874"/>
            <a:ext cx="2959100" cy="4561205"/>
          </a:xfrm>
        </p:spPr>
        <p:txBody>
          <a:bodyPr/>
          <a:lstStyle/>
          <a:p>
            <a:r>
              <a:rPr lang="en-GB" dirty="0" smtClean="0"/>
              <a:t>You can control at high or low level, down to allowed versions</a:t>
            </a:r>
            <a:endParaRPr lang="en-GB" dirty="0"/>
          </a:p>
        </p:txBody>
      </p:sp>
      <p:pic>
        <p:nvPicPr>
          <p:cNvPr id="6" name="Picture 5" descr="ee518861.figure5_L(en-us).gif"/>
          <p:cNvPicPr>
            <a:picLocks noChangeAspect="1"/>
          </p:cNvPicPr>
          <p:nvPr/>
        </p:nvPicPr>
        <p:blipFill>
          <a:blip r:embed="rId2" cstate="print"/>
          <a:stretch>
            <a:fillRect/>
          </a:stretch>
        </p:blipFill>
        <p:spPr>
          <a:xfrm>
            <a:off x="3662680" y="1532466"/>
            <a:ext cx="5049520" cy="4207933"/>
          </a:xfrm>
          <a:prstGeom prst="rect">
            <a:avLst/>
          </a:prstGeom>
        </p:spPr>
      </p:pic>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pPr lvl="0"/>
            <a:r>
              <a:rPr lang="en-US" dirty="0"/>
              <a:t>Enhanced Storage </a:t>
            </a:r>
            <a:r>
              <a:rPr lang="en-US" dirty="0" smtClean="0"/>
              <a:t>Access</a:t>
            </a:r>
            <a:endParaRPr lang="en-GB" dirty="0"/>
          </a:p>
        </p:txBody>
      </p:sp>
      <p:sp>
        <p:nvSpPr>
          <p:cNvPr id="3" name="Content Placeholder 2"/>
          <p:cNvSpPr>
            <a:spLocks noGrp="1"/>
          </p:cNvSpPr>
          <p:nvPr>
            <p:ph idx="1"/>
          </p:nvPr>
        </p:nvSpPr>
        <p:spPr/>
        <p:txBody>
          <a:bodyPr/>
          <a:lstStyle/>
          <a:p>
            <a:r>
              <a:rPr lang="en-GB" dirty="0" smtClean="0"/>
              <a:t>Simpler authentication for removable media</a:t>
            </a:r>
          </a:p>
          <a:p>
            <a:pPr lvl="1"/>
            <a:r>
              <a:rPr lang="en-GB" dirty="0" smtClean="0"/>
              <a:t>Password-protected USB</a:t>
            </a:r>
          </a:p>
          <a:p>
            <a:pPr lvl="1"/>
            <a:endParaRPr lang="en-GB" dirty="0" smtClean="0"/>
          </a:p>
          <a:p>
            <a:r>
              <a:rPr lang="en-GB" dirty="0" smtClean="0"/>
              <a:t>IEEE 1667 for password protection and certificate-based </a:t>
            </a:r>
            <a:r>
              <a:rPr lang="en-GB" dirty="0" smtClean="0">
                <a:solidFill>
                  <a:srgbClr val="CCCCCC"/>
                </a:solidFill>
              </a:rPr>
              <a:t>authentication</a:t>
            </a:r>
          </a:p>
          <a:p>
            <a:endParaRPr lang="en-GB" dirty="0" smtClean="0"/>
          </a:p>
          <a:p>
            <a:r>
              <a:rPr lang="en-GB" dirty="0" smtClean="0"/>
              <a:t>This is </a:t>
            </a:r>
            <a:r>
              <a:rPr lang="en-GB" dirty="0" smtClean="0">
                <a:solidFill>
                  <a:srgbClr val="CCCCCC"/>
                </a:solidFill>
              </a:rPr>
              <a:t>not </a:t>
            </a:r>
            <a:r>
              <a:rPr lang="en-GB" dirty="0" smtClean="0"/>
              <a:t>full encryption!</a:t>
            </a:r>
          </a:p>
          <a:p>
            <a:pPr lvl="1"/>
            <a:r>
              <a:rPr lang="en-GB" dirty="0" smtClean="0"/>
              <a:t>Consider </a:t>
            </a:r>
            <a:r>
              <a:rPr lang="en-GB" dirty="0" err="1" smtClean="0"/>
              <a:t>BitLocker</a:t>
            </a:r>
            <a:r>
              <a:rPr lang="en-GB" dirty="0" smtClean="0"/>
              <a:t>-to-Go for </a:t>
            </a:r>
            <a:r>
              <a:rPr lang="en-GB" dirty="0" smtClean="0">
                <a:solidFill>
                  <a:srgbClr val="CCCCCC"/>
                </a:solidFill>
              </a:rPr>
              <a:t>confidentiality</a:t>
            </a:r>
            <a:endParaRPr lang="en-GB" dirty="0">
              <a:solidFill>
                <a:srgbClr val="CCCCCC"/>
              </a:solidFill>
            </a:endParaRP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946926"/>
          </a:xfrm>
        </p:spPr>
        <p:txBody>
          <a:bodyPr/>
          <a:lstStyle/>
          <a:p>
            <a:pPr lvl="0"/>
            <a:r>
              <a:rPr lang="en-US" dirty="0" smtClean="0"/>
              <a:t>DNSSEC</a:t>
            </a:r>
            <a:br>
              <a:rPr lang="en-US" dirty="0" smtClean="0"/>
            </a:br>
            <a:r>
              <a:rPr lang="en-US" sz="2000" dirty="0" smtClean="0">
                <a:solidFill>
                  <a:srgbClr val="CCCCCC"/>
                </a:solidFill>
              </a:rPr>
              <a:t>Specifically: RFC 4033, 4034, 4035</a:t>
            </a:r>
            <a:endParaRPr lang="en-GB" dirty="0">
              <a:solidFill>
                <a:srgbClr val="CCCCCC"/>
              </a:solidFill>
            </a:endParaRPr>
          </a:p>
        </p:txBody>
      </p:sp>
      <p:sp>
        <p:nvSpPr>
          <p:cNvPr id="3" name="Content Placeholder 2"/>
          <p:cNvSpPr>
            <a:spLocks noGrp="1"/>
          </p:cNvSpPr>
          <p:nvPr>
            <p:ph idx="1"/>
          </p:nvPr>
        </p:nvSpPr>
        <p:spPr/>
        <p:txBody>
          <a:bodyPr/>
          <a:lstStyle/>
          <a:p>
            <a:r>
              <a:rPr lang="en-GB" sz="2800" dirty="0" smtClean="0"/>
              <a:t>Certificate-based verification of DNS responses</a:t>
            </a:r>
          </a:p>
          <a:p>
            <a:pPr lvl="1"/>
            <a:r>
              <a:rPr lang="en-GB" sz="2400" dirty="0" smtClean="0"/>
              <a:t>Authenticity of responder</a:t>
            </a:r>
          </a:p>
          <a:p>
            <a:pPr lvl="1"/>
            <a:r>
              <a:rPr lang="en-GB" sz="2400" dirty="0" smtClean="0"/>
              <a:t>Integrity of the response</a:t>
            </a:r>
          </a:p>
          <a:p>
            <a:pPr lvl="1"/>
            <a:r>
              <a:rPr lang="en-GB" sz="2400" dirty="0" smtClean="0"/>
              <a:t>Authenticated denial of existence</a:t>
            </a:r>
          </a:p>
          <a:p>
            <a:r>
              <a:rPr lang="en-GB" sz="2800" dirty="0" smtClean="0"/>
              <a:t>Why? Prevent DNS poisoning</a:t>
            </a:r>
          </a:p>
          <a:p>
            <a:endParaRPr lang="en-GB" sz="2800" dirty="0" smtClean="0"/>
          </a:p>
          <a:p>
            <a:r>
              <a:rPr lang="en-GB" sz="2800" dirty="0" smtClean="0"/>
              <a:t>How?</a:t>
            </a:r>
          </a:p>
          <a:p>
            <a:pPr lvl="1"/>
            <a:r>
              <a:rPr lang="en-GB" sz="2400" dirty="0" smtClean="0"/>
              <a:t>Configured in NRPT</a:t>
            </a:r>
          </a:p>
          <a:p>
            <a:pPr lvl="1"/>
            <a:r>
              <a:rPr lang="en-GB" sz="2400" dirty="0" smtClean="0"/>
              <a:t>Windows 7 has DNSSEC aware non-validating resolver, so</a:t>
            </a:r>
          </a:p>
          <a:p>
            <a:pPr lvl="1"/>
            <a:r>
              <a:rPr lang="en-GB" sz="2400" dirty="0" smtClean="0"/>
              <a:t>It refers queries to your </a:t>
            </a:r>
            <a:r>
              <a:rPr lang="en-GB" sz="2400" dirty="0" smtClean="0">
                <a:solidFill>
                  <a:srgbClr val="CCCCCC"/>
                </a:solidFill>
              </a:rPr>
              <a:t>corpnet Windows Server 2008 R2 DNS server </a:t>
            </a:r>
            <a:r>
              <a:rPr lang="en-GB" sz="2400" dirty="0" smtClean="0"/>
              <a:t>for verification</a:t>
            </a: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03352"/>
          </a:xfrm>
        </p:spPr>
        <p:txBody>
          <a:bodyPr/>
          <a:lstStyle/>
          <a:p>
            <a:pPr lvl="0"/>
            <a:r>
              <a:rPr lang="en-US" dirty="0"/>
              <a:t>Enhanced </a:t>
            </a:r>
            <a:r>
              <a:rPr lang="en-US" dirty="0" smtClean="0"/>
              <a:t>Auditing</a:t>
            </a:r>
            <a:br>
              <a:rPr lang="en-US" dirty="0" smtClean="0"/>
            </a:br>
            <a:r>
              <a:rPr lang="en-US" sz="2400" dirty="0" smtClean="0">
                <a:solidFill>
                  <a:srgbClr val="CCCCCC"/>
                </a:solidFill>
              </a:rPr>
              <a:t>Reduces Clutter, Number of Logged Events</a:t>
            </a:r>
            <a:endParaRPr lang="en-GB" dirty="0">
              <a:solidFill>
                <a:srgbClr val="CCCCCC"/>
              </a:solidFill>
            </a:endParaRPr>
          </a:p>
        </p:txBody>
      </p:sp>
      <p:sp>
        <p:nvSpPr>
          <p:cNvPr id="3" name="Content Placeholder 2"/>
          <p:cNvSpPr>
            <a:spLocks noGrp="1"/>
          </p:cNvSpPr>
          <p:nvPr>
            <p:ph idx="1"/>
          </p:nvPr>
        </p:nvSpPr>
        <p:spPr>
          <a:xfrm>
            <a:off x="381000" y="1641474"/>
            <a:ext cx="8382000" cy="4561205"/>
          </a:xfrm>
        </p:spPr>
        <p:txBody>
          <a:bodyPr/>
          <a:lstStyle/>
          <a:p>
            <a:r>
              <a:rPr lang="en-GB" dirty="0" smtClean="0"/>
              <a:t>Global Object Access Auditing</a:t>
            </a:r>
          </a:p>
          <a:p>
            <a:pPr lvl="1"/>
            <a:r>
              <a:rPr lang="en-GB" dirty="0" smtClean="0"/>
              <a:t>Computer-wide System Access Control Lists (</a:t>
            </a:r>
            <a:r>
              <a:rPr lang="en-GB" dirty="0" err="1" smtClean="0"/>
              <a:t>SACLs</a:t>
            </a:r>
            <a:r>
              <a:rPr lang="en-GB" dirty="0" smtClean="0"/>
              <a:t>)</a:t>
            </a:r>
          </a:p>
          <a:p>
            <a:r>
              <a:rPr lang="en-GB" dirty="0" smtClean="0"/>
              <a:t>Reason for Access Reporting</a:t>
            </a:r>
          </a:p>
          <a:p>
            <a:pPr lvl="1"/>
            <a:r>
              <a:rPr lang="en-GB" dirty="0" smtClean="0"/>
              <a:t>Lists </a:t>
            </a:r>
            <a:r>
              <a:rPr lang="en-GB" dirty="0" err="1" smtClean="0"/>
              <a:t>ACEs</a:t>
            </a:r>
            <a:r>
              <a:rPr lang="en-GB" dirty="0" smtClean="0"/>
              <a:t> used to make access decisions</a:t>
            </a:r>
          </a:p>
          <a:p>
            <a:r>
              <a:rPr lang="en-GB" dirty="0" smtClean="0"/>
              <a:t>Advanced Policy Settings</a:t>
            </a:r>
          </a:p>
          <a:p>
            <a:pPr lvl="1"/>
            <a:r>
              <a:rPr lang="en-GB" dirty="0" smtClean="0"/>
              <a:t>53 fine-grained settings from Windows Server 2008/Vista now controllable through </a:t>
            </a:r>
            <a:r>
              <a:rPr lang="en-GB" dirty="0" err="1" smtClean="0">
                <a:solidFill>
                  <a:srgbClr val="CCCCCC"/>
                </a:solidFill>
              </a:rPr>
              <a:t>GPOs</a:t>
            </a:r>
            <a:endParaRPr lang="en-GB" dirty="0" smtClean="0">
              <a:solidFill>
                <a:srgbClr val="CCCCCC"/>
              </a:solidFill>
            </a:endParaRP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pPr lvl="0"/>
            <a:r>
              <a:rPr lang="en-US" dirty="0"/>
              <a:t>EFS with Suite-</a:t>
            </a:r>
            <a:r>
              <a:rPr lang="en-US" dirty="0" smtClean="0"/>
              <a:t>B</a:t>
            </a:r>
            <a:endParaRPr lang="en-GB" dirty="0"/>
          </a:p>
        </p:txBody>
      </p:sp>
      <p:sp>
        <p:nvSpPr>
          <p:cNvPr id="3" name="Content Placeholder 2"/>
          <p:cNvSpPr>
            <a:spLocks noGrp="1"/>
          </p:cNvSpPr>
          <p:nvPr>
            <p:ph idx="1"/>
          </p:nvPr>
        </p:nvSpPr>
        <p:spPr/>
        <p:txBody>
          <a:bodyPr/>
          <a:lstStyle/>
          <a:p>
            <a:r>
              <a:rPr lang="en-GB" dirty="0" smtClean="0"/>
              <a:t>Encrypting File System is used for workgroup files, shares, SharePoint…</a:t>
            </a:r>
          </a:p>
          <a:p>
            <a:pPr lvl="1"/>
            <a:r>
              <a:rPr lang="en-GB" dirty="0" smtClean="0"/>
              <a:t>Does not replace and is not replaced by </a:t>
            </a:r>
            <a:r>
              <a:rPr lang="en-GB" dirty="0" err="1" smtClean="0"/>
              <a:t>BitLocker</a:t>
            </a:r>
            <a:endParaRPr lang="en-GB" dirty="0" smtClean="0"/>
          </a:p>
          <a:p>
            <a:pPr lvl="1"/>
            <a:endParaRPr lang="en-GB" dirty="0" smtClean="0"/>
          </a:p>
          <a:p>
            <a:r>
              <a:rPr lang="en-GB" dirty="0" smtClean="0"/>
              <a:t>Now: Suite-B compliant!</a:t>
            </a:r>
          </a:p>
          <a:p>
            <a:pPr lvl="1"/>
            <a:r>
              <a:rPr lang="en-GB" dirty="0" smtClean="0"/>
              <a:t>But: allows use of RSA for backward compatibility</a:t>
            </a:r>
          </a:p>
          <a:p>
            <a:pPr lvl="1"/>
            <a:r>
              <a:rPr lang="en-GB" dirty="0" smtClean="0"/>
              <a:t>Control this via a new group policy setting</a:t>
            </a: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p:cNvSpPr>
            <a:spLocks noGrp="1" noChangeArrowheads="1"/>
          </p:cNvSpPr>
          <p:nvPr>
            <p:ph type="title"/>
          </p:nvPr>
        </p:nvSpPr>
        <p:spPr/>
        <p:txBody>
          <a:bodyPr/>
          <a:lstStyle/>
          <a:p>
            <a:r>
              <a:rPr lang="en-GB" dirty="0" smtClean="0"/>
              <a:t>Suite-B Algorithms</a:t>
            </a:r>
          </a:p>
        </p:txBody>
      </p:sp>
      <p:sp>
        <p:nvSpPr>
          <p:cNvPr id="32771" name="Rectangle 5"/>
          <p:cNvSpPr>
            <a:spLocks noGrp="1" noChangeArrowheads="1"/>
          </p:cNvSpPr>
          <p:nvPr>
            <p:ph idx="1"/>
          </p:nvPr>
        </p:nvSpPr>
        <p:spPr>
          <a:xfrm>
            <a:off x="381000" y="1298575"/>
            <a:ext cx="8382000" cy="2068259"/>
          </a:xfrm>
        </p:spPr>
        <p:txBody>
          <a:bodyPr/>
          <a:lstStyle/>
          <a:p>
            <a:r>
              <a:rPr lang="en-GB" sz="2800" dirty="0" smtClean="0"/>
              <a:t>Why?</a:t>
            </a:r>
          </a:p>
          <a:p>
            <a:pPr lvl="1"/>
            <a:r>
              <a:rPr lang="en-GB" sz="2400" dirty="0" smtClean="0"/>
              <a:t>USG requirement for civilian and military SECRET and TOP-SECRET applications</a:t>
            </a:r>
          </a:p>
          <a:p>
            <a:pPr lvl="1"/>
            <a:r>
              <a:rPr lang="en-GB" sz="2400" dirty="0" smtClean="0"/>
              <a:t>Popular world-wide due to use of Elliptical Curve Cryptography (ECC)</a:t>
            </a:r>
          </a:p>
          <a:p>
            <a:pPr lvl="1"/>
            <a:endParaRPr lang="en-GB" sz="2400" dirty="0" smtClean="0"/>
          </a:p>
          <a:p>
            <a:r>
              <a:rPr lang="en-GB" sz="2800" dirty="0" smtClean="0"/>
              <a:t>How?</a:t>
            </a:r>
          </a:p>
          <a:p>
            <a:pPr lvl="1"/>
            <a:r>
              <a:rPr lang="en-GB" sz="2400" dirty="0" smtClean="0"/>
              <a:t>Encryption: </a:t>
            </a:r>
            <a:r>
              <a:rPr lang="en-GB" sz="2400" dirty="0" smtClean="0">
                <a:solidFill>
                  <a:schemeClr val="tx2"/>
                </a:solidFill>
              </a:rPr>
              <a:t>AES</a:t>
            </a:r>
          </a:p>
          <a:p>
            <a:pPr lvl="1"/>
            <a:r>
              <a:rPr lang="en-GB" sz="2400" dirty="0" smtClean="0"/>
              <a:t>Digital Signature: </a:t>
            </a:r>
            <a:r>
              <a:rPr lang="en-GB" sz="2400" dirty="0" smtClean="0">
                <a:solidFill>
                  <a:schemeClr val="tx2"/>
                </a:solidFill>
              </a:rPr>
              <a:t>EC-DSA</a:t>
            </a:r>
          </a:p>
          <a:p>
            <a:pPr lvl="1"/>
            <a:r>
              <a:rPr lang="en-GB" sz="2400" dirty="0" smtClean="0"/>
              <a:t>Key Exchange: </a:t>
            </a:r>
            <a:r>
              <a:rPr lang="en-GB" sz="2400" dirty="0" smtClean="0">
                <a:solidFill>
                  <a:schemeClr val="tx2"/>
                </a:solidFill>
              </a:rPr>
              <a:t>EC-DH</a:t>
            </a:r>
            <a:r>
              <a:rPr lang="en-GB" sz="2400" dirty="0" smtClean="0"/>
              <a:t> or </a:t>
            </a:r>
            <a:r>
              <a:rPr lang="en-GB" sz="2400" dirty="0" smtClean="0">
                <a:solidFill>
                  <a:schemeClr val="tx2"/>
                </a:solidFill>
              </a:rPr>
              <a:t>EC-MQV</a:t>
            </a:r>
          </a:p>
          <a:p>
            <a:pPr lvl="1"/>
            <a:r>
              <a:rPr lang="en-GB" sz="2400" dirty="0" smtClean="0"/>
              <a:t>Hashing: </a:t>
            </a:r>
            <a:r>
              <a:rPr lang="en-GB" sz="2400" dirty="0" smtClean="0">
                <a:solidFill>
                  <a:schemeClr val="tx2"/>
                </a:solidFill>
              </a:rPr>
              <a:t>SHA-2</a:t>
            </a: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GB" dirty="0" smtClean="0"/>
              <a:t>TLS v1.2</a:t>
            </a:r>
            <a:endParaRPr lang="en-GB" dirty="0"/>
          </a:p>
        </p:txBody>
      </p:sp>
      <p:sp>
        <p:nvSpPr>
          <p:cNvPr id="3" name="Content Placeholder 2"/>
          <p:cNvSpPr>
            <a:spLocks noGrp="1"/>
          </p:cNvSpPr>
          <p:nvPr>
            <p:ph idx="1"/>
          </p:nvPr>
        </p:nvSpPr>
        <p:spPr>
          <a:xfrm>
            <a:off x="381000" y="1171574"/>
            <a:ext cx="8382000" cy="4561205"/>
          </a:xfrm>
        </p:spPr>
        <p:txBody>
          <a:bodyPr/>
          <a:lstStyle/>
          <a:p>
            <a:r>
              <a:rPr lang="en-GB" sz="2800" dirty="0" smtClean="0"/>
              <a:t>Transport Layer Security v1.2</a:t>
            </a:r>
          </a:p>
          <a:p>
            <a:r>
              <a:rPr lang="en-GB" sz="2800" dirty="0" smtClean="0"/>
              <a:t>Essential for SSL</a:t>
            </a:r>
          </a:p>
          <a:p>
            <a:pPr lvl="1"/>
            <a:r>
              <a:rPr lang="en-GB" sz="2400" dirty="0" err="1" smtClean="0"/>
              <a:t>schannel.dll</a:t>
            </a:r>
            <a:r>
              <a:rPr lang="en-GB" sz="2400" dirty="0" smtClean="0"/>
              <a:t> authentication package</a:t>
            </a:r>
          </a:p>
          <a:p>
            <a:endParaRPr lang="en-GB" sz="2800" dirty="0" smtClean="0"/>
          </a:p>
          <a:p>
            <a:r>
              <a:rPr lang="en-GB" sz="2800" dirty="0" smtClean="0"/>
              <a:t>Now uses Suite-B! Specifically:</a:t>
            </a:r>
          </a:p>
          <a:p>
            <a:pPr lvl="1"/>
            <a:r>
              <a:rPr lang="en-US" sz="2400" dirty="0" smtClean="0"/>
              <a:t>TLS_ECDHE_ECDSA_WITH_AES_128_GCM_SHA256 </a:t>
            </a:r>
          </a:p>
          <a:p>
            <a:pPr lvl="1"/>
            <a:r>
              <a:rPr lang="en-US" sz="2400" dirty="0" smtClean="0"/>
              <a:t>TLS_ECDHE_ECDSA_WITH_AES_256_GCM_SHA384</a:t>
            </a:r>
          </a:p>
          <a:p>
            <a:pPr lvl="1"/>
            <a:endParaRPr lang="en-US" sz="2400" dirty="0" smtClean="0"/>
          </a:p>
          <a:p>
            <a:r>
              <a:rPr lang="en-US" sz="2800" dirty="0" smtClean="0"/>
              <a:t>Group Policy setting:</a:t>
            </a:r>
          </a:p>
          <a:p>
            <a:pPr lvl="1"/>
            <a:r>
              <a:rPr lang="en-US" sz="2400" dirty="0" smtClean="0">
                <a:latin typeface="Courier New"/>
                <a:cs typeface="Courier New"/>
              </a:rPr>
              <a:t>System cryptography: Use FIPS compliant algorithms for encryption, hashing, and signing </a:t>
            </a:r>
            <a:endParaRPr lang="en-GB" sz="2400" dirty="0" smtClean="0">
              <a:latin typeface="Courier New"/>
              <a:cs typeface="Courier New"/>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a:xfrm>
            <a:off x="381000" y="230188"/>
            <a:ext cx="8382000" cy="677108"/>
          </a:xfrm>
        </p:spPr>
        <p:txBody>
          <a:bodyPr/>
          <a:lstStyle/>
          <a:p>
            <a:r>
              <a:rPr lang="en-GB" dirty="0" smtClean="0"/>
              <a:t>Objectives</a:t>
            </a:r>
          </a:p>
        </p:txBody>
      </p:sp>
      <p:sp>
        <p:nvSpPr>
          <p:cNvPr id="5123" name="Rectangle 7"/>
          <p:cNvSpPr>
            <a:spLocks noGrp="1" noChangeArrowheads="1"/>
          </p:cNvSpPr>
          <p:nvPr>
            <p:ph idx="1"/>
          </p:nvPr>
        </p:nvSpPr>
        <p:spPr>
          <a:xfrm>
            <a:off x="381000" y="1293129"/>
            <a:ext cx="8382000" cy="1969770"/>
          </a:xfrm>
        </p:spPr>
        <p:txBody>
          <a:bodyPr/>
          <a:lstStyle/>
          <a:p>
            <a:r>
              <a:rPr lang="en-GB" dirty="0" smtClean="0"/>
              <a:t>Understand the “big picture” of security on Microsoft’s newest OS platform</a:t>
            </a:r>
          </a:p>
          <a:p>
            <a:r>
              <a:rPr lang="en-GB" dirty="0" smtClean="0"/>
              <a:t>Help you enable more usability through not-in-my-way security </a:t>
            </a:r>
          </a:p>
        </p:txBody>
      </p:sp>
      <p:pic>
        <p:nvPicPr>
          <p:cNvPr id="6" name="Picture 8" descr="probwht-jpg.jpg"/>
          <p:cNvPicPr>
            <a:picLocks noChangeAspect="1"/>
          </p:cNvPicPr>
          <p:nvPr/>
        </p:nvPicPr>
        <p:blipFill>
          <a:blip r:embed="rId3" cstate="print"/>
          <a:srcRect/>
          <a:stretch>
            <a:fillRect/>
          </a:stretch>
        </p:blipFill>
        <p:spPr bwMode="auto">
          <a:xfrm>
            <a:off x="7078454" y="5017676"/>
            <a:ext cx="1285884" cy="650988"/>
          </a:xfrm>
          <a:prstGeom prst="rect">
            <a:avLst/>
          </a:prstGeom>
          <a:noFill/>
          <a:ln w="9525">
            <a:noFill/>
            <a:miter lim="800000"/>
            <a:headEnd/>
            <a:tailEnd/>
          </a:ln>
        </p:spPr>
      </p:pic>
      <p:sp>
        <p:nvSpPr>
          <p:cNvPr id="10" name="TextBox 9"/>
          <p:cNvSpPr txBox="1">
            <a:spLocks noChangeArrowheads="1"/>
          </p:cNvSpPr>
          <p:nvPr/>
        </p:nvSpPr>
        <p:spPr bwMode="auto">
          <a:xfrm>
            <a:off x="439352" y="4697094"/>
            <a:ext cx="6215106" cy="1446550"/>
          </a:xfrm>
          <a:prstGeom prst="rect">
            <a:avLst/>
          </a:prstGeom>
          <a:noFill/>
          <a:ln w="9525">
            <a:noFill/>
            <a:miter lim="800000"/>
            <a:headEnd/>
            <a:tailEnd/>
          </a:ln>
        </p:spPr>
        <p:txBody>
          <a:bodyPr wrap="square">
            <a:spAutoFit/>
          </a:bodyPr>
          <a:lstStyle/>
          <a:p>
            <a:pPr algn="just"/>
            <a:r>
              <a:rPr lang="en-US" sz="800" dirty="0">
                <a:latin typeface="+mn-lt"/>
              </a:rPr>
              <a:t>The information herein is for informational purposes only and represents the opinions and views of Project Botticelli and/or Rafal Lukawiecki. The material presented is not certain and may vary based on several factors. Microsoft makes no warranties, express, implied or statutory, as to the information in this presentation.</a:t>
            </a:r>
          </a:p>
          <a:p>
            <a:pPr algn="just"/>
            <a:endParaRPr lang="en-US" sz="800" dirty="0">
              <a:latin typeface="+mn-lt"/>
            </a:endParaRPr>
          </a:p>
          <a:p>
            <a:pPr algn="just"/>
            <a:r>
              <a:rPr lang="en-US" sz="800" dirty="0">
                <a:latin typeface="+mn-lt"/>
              </a:rPr>
              <a:t>© </a:t>
            </a:r>
            <a:r>
              <a:rPr lang="en-US" sz="800" dirty="0" smtClean="0">
                <a:latin typeface="+mn-lt"/>
              </a:rPr>
              <a:t>2009 </a:t>
            </a:r>
            <a:r>
              <a:rPr lang="en-US" sz="800" dirty="0">
                <a:latin typeface="+mn-lt"/>
              </a:rPr>
              <a:t>Project Botticelli Ltd &amp; Microsoft Corp. Some slides contain quotations from copyrighted materials by other authors, as individually attributed. All rights reserved. Microsoft, Windows, Windows Vista and other product names are or may be registered trademarks and/or trademarks in the U.S. and/or other countries. The information herein is for informational purposes only and represents the current view of Project Botticelli Ltd as of the date of this presentation.  Because Project Botticelli &amp; Microsoft must respond to changing market conditions, it should not be interpreted to be a commitment on the part of Microsoft, and Microsoft and Project Botticelli cannot guarantee the accuracy of any information provided after the date of this presentation. MICROSOFT AND/OR PROJECT BOTTICELLI MAKES NO WARRANTIES, EXPRESS, IMPLIED OR STATUTORY, AS TO THE INFORMATION IN THIS PRESENTATION. E&amp;OE</a:t>
            </a:r>
            <a:r>
              <a:rPr lang="en-US" sz="800" dirty="0" smtClean="0">
                <a:latin typeface="+mn-lt"/>
              </a:rPr>
              <a:t>.</a:t>
            </a:r>
            <a:endParaRPr lang="en-US" sz="800" dirty="0">
              <a:latin typeface="+mn-lt"/>
            </a:endParaRPr>
          </a:p>
        </p:txBody>
      </p:sp>
      <p:sp>
        <p:nvSpPr>
          <p:cNvPr id="7" name="TextBox 6"/>
          <p:cNvSpPr txBox="1">
            <a:spLocks noChangeArrowheads="1"/>
          </p:cNvSpPr>
          <p:nvPr/>
        </p:nvSpPr>
        <p:spPr bwMode="auto">
          <a:xfrm>
            <a:off x="482600" y="3574139"/>
            <a:ext cx="7937500" cy="954107"/>
          </a:xfrm>
          <a:prstGeom prst="rect">
            <a:avLst/>
          </a:prstGeom>
          <a:noFill/>
          <a:ln w="9525">
            <a:noFill/>
            <a:miter lim="800000"/>
            <a:headEnd/>
            <a:tailEnd/>
          </a:ln>
        </p:spPr>
        <p:txBody>
          <a:bodyPr wrap="square">
            <a:spAutoFit/>
          </a:bodyPr>
          <a:lstStyle/>
          <a:p>
            <a:pPr algn="just"/>
            <a:r>
              <a:rPr lang="en-US" sz="1400" dirty="0" smtClean="0">
                <a:latin typeface="+mn-lt"/>
              </a:rPr>
              <a:t>In addition to hours of playing with the software, chatting, intuitional meditating, searching and being generally unsociable towards Microsoft people, this </a:t>
            </a:r>
            <a:r>
              <a:rPr lang="en-US" sz="1400" dirty="0" smtClean="0">
                <a:latin typeface="+mn-lt"/>
              </a:rPr>
              <a:t>presentation is </a:t>
            </a:r>
            <a:r>
              <a:rPr lang="en-US" sz="1400" dirty="0" smtClean="0">
                <a:latin typeface="+mn-lt"/>
              </a:rPr>
              <a:t>also based </a:t>
            </a:r>
            <a:r>
              <a:rPr lang="en-US" sz="1400" dirty="0" smtClean="0">
                <a:latin typeface="+mn-lt"/>
              </a:rPr>
              <a:t>on </a:t>
            </a:r>
            <a:r>
              <a:rPr lang="en-US" sz="1400" dirty="0" smtClean="0">
                <a:latin typeface="+mn-lt"/>
              </a:rPr>
              <a:t>many TechNet </a:t>
            </a:r>
            <a:r>
              <a:rPr lang="en-US" sz="1400" dirty="0" smtClean="0">
                <a:latin typeface="+mn-lt"/>
              </a:rPr>
              <a:t>and MSDN articles, notably including Steve Riley’s great read in the TechNet Windows Magazine. Thanks for writing it, Steve, we missed you here…</a:t>
            </a:r>
            <a:endParaRPr lang="en-US" sz="1400" dirty="0">
              <a:latin typeface="+mn-lt"/>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GB" dirty="0" smtClean="0"/>
              <a:t>Kerberos Enhancements</a:t>
            </a:r>
            <a:endParaRPr lang="en-GB" dirty="0"/>
          </a:p>
        </p:txBody>
      </p:sp>
      <p:sp>
        <p:nvSpPr>
          <p:cNvPr id="3" name="Content Placeholder 2"/>
          <p:cNvSpPr>
            <a:spLocks noGrp="1"/>
          </p:cNvSpPr>
          <p:nvPr>
            <p:ph idx="1"/>
          </p:nvPr>
        </p:nvSpPr>
        <p:spPr/>
        <p:txBody>
          <a:bodyPr/>
          <a:lstStyle/>
          <a:p>
            <a:r>
              <a:rPr lang="en-GB" dirty="0" smtClean="0"/>
              <a:t>Hurrah! DES has been disabled in R2 and W7 Kerberos</a:t>
            </a:r>
          </a:p>
          <a:p>
            <a:pPr lvl="1"/>
            <a:r>
              <a:rPr lang="en-GB" dirty="0" smtClean="0"/>
              <a:t>BTW: no LM, and NTLM now min 128-bits, can be further restricted</a:t>
            </a:r>
          </a:p>
          <a:p>
            <a:r>
              <a:rPr lang="en-GB" dirty="0" smtClean="0"/>
              <a:t>Enabled algorithms:</a:t>
            </a:r>
          </a:p>
          <a:p>
            <a:pPr lvl="1"/>
            <a:r>
              <a:rPr lang="en-US" dirty="0" smtClean="0"/>
              <a:t>Cool: </a:t>
            </a:r>
            <a:r>
              <a:rPr lang="en-US" dirty="0" smtClean="0">
                <a:solidFill>
                  <a:srgbClr val="CCCCCC"/>
                </a:solidFill>
              </a:rPr>
              <a:t>AES256</a:t>
            </a:r>
            <a:r>
              <a:rPr lang="en-US" dirty="0" smtClean="0"/>
              <a:t>-CTS-HMAC-SHA1-96</a:t>
            </a:r>
          </a:p>
          <a:p>
            <a:pPr lvl="1"/>
            <a:r>
              <a:rPr lang="en-US" dirty="0" smtClean="0"/>
              <a:t>Very good: </a:t>
            </a:r>
            <a:r>
              <a:rPr lang="en-US" dirty="0" smtClean="0">
                <a:solidFill>
                  <a:srgbClr val="CCCCCC"/>
                </a:solidFill>
              </a:rPr>
              <a:t>AES128</a:t>
            </a:r>
            <a:r>
              <a:rPr lang="en-US" dirty="0" smtClean="0"/>
              <a:t>-CTS-HMAC-SHA1-96</a:t>
            </a:r>
          </a:p>
          <a:p>
            <a:pPr lvl="1"/>
            <a:r>
              <a:rPr lang="en-US" dirty="0" smtClean="0"/>
              <a:t>Ok-</a:t>
            </a:r>
            <a:r>
              <a:rPr lang="en-US" dirty="0" err="1" smtClean="0"/>
              <a:t>ish</a:t>
            </a:r>
            <a:r>
              <a:rPr lang="en-US" dirty="0" smtClean="0"/>
              <a:t>: RC4-HMAC</a:t>
            </a:r>
          </a:p>
          <a:p>
            <a:r>
              <a:rPr lang="en-US" dirty="0" smtClean="0"/>
              <a:t>Kerberos with smartcards now uses ECC (Elliptic Curve Crypto), RFC 5349 (PKINIT)</a:t>
            </a:r>
            <a:endParaRPr lang="en-GB" dirty="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Title 3"/>
          <p:cNvSpPr>
            <a:spLocks noGrp="1"/>
          </p:cNvSpPr>
          <p:nvPr>
            <p:ph type="ctrTitle" idx="4294967295"/>
          </p:nvPr>
        </p:nvSpPr>
        <p:spPr>
          <a:xfrm>
            <a:off x="803271" y="3173917"/>
            <a:ext cx="7681913" cy="677108"/>
          </a:xfrm>
        </p:spPr>
        <p:txBody>
          <a:bodyPr/>
          <a:lstStyle/>
          <a:p>
            <a:r>
              <a:rPr lang="en-IE" dirty="0" smtClean="0"/>
              <a:t>Mostly on Windows 7</a:t>
            </a: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pPr lvl="0"/>
            <a:r>
              <a:rPr lang="en-US" dirty="0" smtClean="0"/>
              <a:t>COM-DV</a:t>
            </a:r>
            <a:endParaRPr lang="en-GB" dirty="0"/>
          </a:p>
        </p:txBody>
      </p:sp>
      <p:sp>
        <p:nvSpPr>
          <p:cNvPr id="3" name="Text Placeholder 2"/>
          <p:cNvSpPr>
            <a:spLocks noGrp="1"/>
          </p:cNvSpPr>
          <p:nvPr>
            <p:ph type="body" sz="quarter" idx="10"/>
          </p:nvPr>
        </p:nvSpPr>
        <p:spPr/>
        <p:txBody>
          <a:bodyPr/>
          <a:lstStyle/>
          <a:p>
            <a:r>
              <a:rPr lang="en-GB" dirty="0" smtClean="0"/>
              <a:t>Microsoft used a new approach in rewriting UAC for Windows 7 called </a:t>
            </a:r>
            <a:r>
              <a:rPr lang="en-GB" i="1" dirty="0" smtClean="0"/>
              <a:t>COM-DV</a:t>
            </a:r>
          </a:p>
          <a:p>
            <a:endParaRPr lang="en-GB" dirty="0" smtClean="0"/>
          </a:p>
          <a:p>
            <a:r>
              <a:rPr lang="en-GB" dirty="0" smtClean="0"/>
              <a:t>Careful Observation and </a:t>
            </a:r>
            <a:r>
              <a:rPr lang="en-GB" i="1" dirty="0" smtClean="0"/>
              <a:t>Monitoring </a:t>
            </a:r>
            <a:r>
              <a:rPr lang="en-GB" dirty="0" smtClean="0"/>
              <a:t>of Deployed Vistas</a:t>
            </a:r>
            <a:endParaRPr lang="en-GB"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from="(-#ppt_w/2)" to="(#ppt_x)" calcmode="lin" valueType="num">
                                      <p:cBhvr>
                                        <p:cTn id="7" dur="600" fill="hold">
                                          <p:stCondLst>
                                            <p:cond delay="0"/>
                                          </p:stCondLst>
                                        </p:cTn>
                                        <p:tgtEl>
                                          <p:spTgt spid="3">
                                            <p:txEl>
                                              <p:pRg st="2" end="2"/>
                                            </p:txEl>
                                          </p:spTgt>
                                        </p:tgtEl>
                                        <p:attrNameLst>
                                          <p:attrName>ppt_x</p:attrName>
                                        </p:attrNameLst>
                                      </p:cBhvr>
                                    </p:anim>
                                    <p:anim from="0" to="-1.0" calcmode="lin" valueType="num">
                                      <p:cBhvr>
                                        <p:cTn id="8" dur="200" decel="50000" autoRev="1" fill="hold">
                                          <p:stCondLst>
                                            <p:cond delay="600"/>
                                          </p:stCondLst>
                                        </p:cTn>
                                        <p:tgtEl>
                                          <p:spTgt spid="3">
                                            <p:txEl>
                                              <p:pRg st="2" end="2"/>
                                            </p:txEl>
                                          </p:spTgt>
                                        </p:tgtEl>
                                        <p:attrNameLst>
                                          <p:attrName>xshear</p:attrName>
                                        </p:attrNameLst>
                                      </p:cBhvr>
                                    </p:anim>
                                    <p:animScale>
                                      <p:cBhvr>
                                        <p:cTn id="9" dur="200" decel="100000" autoRev="1" fill="hold">
                                          <p:stCondLst>
                                            <p:cond delay="600"/>
                                          </p:stCondLst>
                                        </p:cTn>
                                        <p:tgtEl>
                                          <p:spTgt spid="3">
                                            <p:txEl>
                                              <p:pRg st="2" end="2"/>
                                            </p:txEl>
                                          </p:spTgt>
                                        </p:tgtEl>
                                      </p:cBhvr>
                                      <p:from x="100000" y="100000"/>
                                      <p:to x="80000" y="100000"/>
                                    </p:animScale>
                                    <p:anim by="(#ppt_h/3+#ppt_w*0.1)" calcmode="lin" valueType="num">
                                      <p:cBhvr additive="sum">
                                        <p:cTn id="10" dur="200" decel="100000" autoRev="1" fill="hold">
                                          <p:stCondLst>
                                            <p:cond delay="600"/>
                                          </p:stCondLst>
                                        </p:cTn>
                                        <p:tgtEl>
                                          <p:spTgt spid="3">
                                            <p:txEl>
                                              <p:pRg st="2" end="2"/>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GB" dirty="0" smtClean="0"/>
              <a:t>Streamlined UAC</a:t>
            </a:r>
            <a:endParaRPr lang="en-GB" dirty="0"/>
          </a:p>
        </p:txBody>
      </p:sp>
      <p:sp>
        <p:nvSpPr>
          <p:cNvPr id="3" name="Text Placeholder 2"/>
          <p:cNvSpPr>
            <a:spLocks noGrp="1"/>
          </p:cNvSpPr>
          <p:nvPr>
            <p:ph type="body" sz="quarter" idx="10"/>
          </p:nvPr>
        </p:nvSpPr>
        <p:spPr>
          <a:xfrm>
            <a:off x="381000" y="1411552"/>
            <a:ext cx="3987800" cy="2210862"/>
          </a:xfrm>
        </p:spPr>
        <p:txBody>
          <a:bodyPr/>
          <a:lstStyle/>
          <a:p>
            <a:r>
              <a:rPr lang="en-GB" dirty="0" smtClean="0"/>
              <a:t>Fewer. Less. Yes.</a:t>
            </a:r>
          </a:p>
          <a:p>
            <a:r>
              <a:rPr lang="en-GB" dirty="0" smtClean="0"/>
              <a:t>Redrawn boundaries</a:t>
            </a:r>
          </a:p>
          <a:p>
            <a:r>
              <a:rPr lang="en-GB" dirty="0" smtClean="0"/>
              <a:t>Manageability:</a:t>
            </a:r>
          </a:p>
          <a:p>
            <a:pPr lvl="1"/>
            <a:r>
              <a:rPr lang="en-GB" dirty="0" smtClean="0"/>
              <a:t>User has 4 settings</a:t>
            </a:r>
          </a:p>
          <a:p>
            <a:pPr lvl="1"/>
            <a:r>
              <a:rPr lang="en-GB" dirty="0" smtClean="0"/>
              <a:t>Admin has Group Policies</a:t>
            </a:r>
            <a:endParaRPr lang="en-GB" dirty="0"/>
          </a:p>
        </p:txBody>
      </p:sp>
      <p:pic>
        <p:nvPicPr>
          <p:cNvPr id="6" name="Picture 5" descr="Screen shot 2009-11-13 at 03.11.56.png"/>
          <p:cNvPicPr>
            <a:picLocks noChangeAspect="1"/>
          </p:cNvPicPr>
          <p:nvPr/>
        </p:nvPicPr>
        <p:blipFill>
          <a:blip r:embed="rId2" cstate="print"/>
          <a:stretch>
            <a:fillRect/>
          </a:stretch>
        </p:blipFill>
        <p:spPr>
          <a:xfrm>
            <a:off x="4524351" y="1409700"/>
            <a:ext cx="4346598" cy="3879850"/>
          </a:xfrm>
          <a:prstGeom prst="rect">
            <a:avLst/>
          </a:prstGeom>
        </p:spPr>
      </p:pic>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mtClean="0"/>
              <a:t>PKI Enhancements</a:t>
            </a:r>
            <a:endParaRPr lang="en-GB" dirty="0"/>
          </a:p>
        </p:txBody>
      </p:sp>
      <p:sp>
        <p:nvSpPr>
          <p:cNvPr id="3" name="Text Placeholder 2"/>
          <p:cNvSpPr>
            <a:spLocks noGrp="1"/>
          </p:cNvSpPr>
          <p:nvPr>
            <p:ph type="body" sz="quarter" idx="10"/>
          </p:nvPr>
        </p:nvSpPr>
        <p:spPr/>
        <p:txBody>
          <a:bodyPr/>
          <a:lstStyle/>
          <a:p>
            <a:r>
              <a:rPr lang="en-GB" dirty="0" smtClean="0"/>
              <a:t>PKU2U</a:t>
            </a:r>
          </a:p>
          <a:p>
            <a:pPr lvl="1"/>
            <a:r>
              <a:rPr lang="en-GB" dirty="0" smtClean="0"/>
              <a:t>Public Key Cryptography Based User-to-User</a:t>
            </a:r>
          </a:p>
          <a:p>
            <a:pPr lvl="2"/>
            <a:r>
              <a:rPr lang="en-GB" dirty="0" smtClean="0"/>
              <a:t>P2P Security Services Provider</a:t>
            </a:r>
          </a:p>
          <a:p>
            <a:pPr lvl="2"/>
            <a:r>
              <a:rPr lang="en-GB" dirty="0" smtClean="0"/>
              <a:t>Strong </a:t>
            </a:r>
            <a:r>
              <a:rPr lang="en-GB" dirty="0" err="1" smtClean="0"/>
              <a:t>authenication</a:t>
            </a:r>
            <a:r>
              <a:rPr lang="en-GB" dirty="0" smtClean="0"/>
              <a:t> without a domain</a:t>
            </a:r>
          </a:p>
          <a:p>
            <a:pPr lvl="3"/>
            <a:r>
              <a:rPr lang="en-GB" dirty="0" err="1" smtClean="0"/>
              <a:t>Homegroup</a:t>
            </a:r>
            <a:r>
              <a:rPr lang="en-GB" dirty="0" smtClean="0"/>
              <a:t>, media sharing etc</a:t>
            </a:r>
          </a:p>
          <a:p>
            <a:pPr lvl="3"/>
            <a:r>
              <a:rPr lang="en-GB" dirty="0" smtClean="0"/>
              <a:t>Allows linking of online IDs to Windows accounts</a:t>
            </a:r>
          </a:p>
          <a:p>
            <a:pPr lvl="3"/>
            <a:endParaRPr lang="en-GB" dirty="0" smtClean="0"/>
          </a:p>
          <a:p>
            <a:r>
              <a:rPr lang="en-GB" dirty="0" smtClean="0"/>
              <a:t>PKI HTTP Enrolment</a:t>
            </a:r>
          </a:p>
          <a:p>
            <a:pPr lvl="1"/>
            <a:r>
              <a:rPr lang="en-GB" dirty="0" smtClean="0"/>
              <a:t>Cert request and renewal over the Internet</a:t>
            </a:r>
          </a:p>
          <a:p>
            <a:pPr lvl="1"/>
            <a:r>
              <a:rPr lang="en-GB" dirty="0" smtClean="0"/>
              <a:t>Cross-forest CA enrolment</a:t>
            </a:r>
          </a:p>
          <a:p>
            <a:pPr lvl="1"/>
            <a:endParaRPr lang="en-GB" dirty="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pPr lvl="0"/>
            <a:r>
              <a:rPr lang="en-US" dirty="0" smtClean="0"/>
              <a:t>Multiple Firewall Profiles</a:t>
            </a:r>
            <a:endParaRPr lang="en-GB" dirty="0"/>
          </a:p>
        </p:txBody>
      </p:sp>
      <p:sp>
        <p:nvSpPr>
          <p:cNvPr id="3" name="Text Placeholder 2"/>
          <p:cNvSpPr>
            <a:spLocks noGrp="1"/>
          </p:cNvSpPr>
          <p:nvPr>
            <p:ph type="body" sz="quarter" idx="10"/>
          </p:nvPr>
        </p:nvSpPr>
        <p:spPr>
          <a:xfrm>
            <a:off x="381000" y="1411552"/>
            <a:ext cx="3149600" cy="2210862"/>
          </a:xfrm>
        </p:spPr>
        <p:txBody>
          <a:bodyPr/>
          <a:lstStyle/>
          <a:p>
            <a:r>
              <a:rPr lang="en-GB" dirty="0" smtClean="0"/>
              <a:t>At last:</a:t>
            </a:r>
          </a:p>
          <a:p>
            <a:pPr lvl="1"/>
            <a:r>
              <a:rPr lang="en-GB" dirty="0" smtClean="0"/>
              <a:t>Strong domain policy respectful of home or on-the-road needs</a:t>
            </a:r>
            <a:endParaRPr lang="en-GB" dirty="0"/>
          </a:p>
        </p:txBody>
      </p:sp>
      <p:pic>
        <p:nvPicPr>
          <p:cNvPr id="4" name="Picture 3" descr="Screen shot 2009-11-13 at 03.19.41.png"/>
          <p:cNvPicPr>
            <a:picLocks noChangeAspect="1"/>
          </p:cNvPicPr>
          <p:nvPr/>
        </p:nvPicPr>
        <p:blipFill>
          <a:blip r:embed="rId2" cstate="print"/>
          <a:stretch>
            <a:fillRect/>
          </a:stretch>
        </p:blipFill>
        <p:spPr>
          <a:xfrm>
            <a:off x="3767810" y="1130300"/>
            <a:ext cx="5071389" cy="4883150"/>
          </a:xfrm>
          <a:prstGeom prst="rect">
            <a:avLst/>
          </a:prstGeom>
        </p:spPr>
      </p:pic>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pPr lvl="0"/>
            <a:r>
              <a:rPr lang="en-US" dirty="0" smtClean="0"/>
              <a:t>Windows Biometric Framework</a:t>
            </a:r>
            <a:endParaRPr lang="en-GB" dirty="0"/>
          </a:p>
        </p:txBody>
      </p:sp>
      <p:sp>
        <p:nvSpPr>
          <p:cNvPr id="3" name="Text Placeholder 2"/>
          <p:cNvSpPr>
            <a:spLocks noGrp="1"/>
          </p:cNvSpPr>
          <p:nvPr>
            <p:ph type="body" sz="quarter" idx="10"/>
          </p:nvPr>
        </p:nvSpPr>
        <p:spPr/>
        <p:txBody>
          <a:bodyPr/>
          <a:lstStyle/>
          <a:p>
            <a:r>
              <a:rPr lang="en-GB" sz="2800" dirty="0" smtClean="0"/>
              <a:t>Remember: biometrics is </a:t>
            </a:r>
            <a:r>
              <a:rPr lang="en-GB" sz="2800" i="1" dirty="0" smtClean="0"/>
              <a:t>not </a:t>
            </a:r>
            <a:r>
              <a:rPr lang="en-GB" sz="2800" dirty="0" smtClean="0"/>
              <a:t>1</a:t>
            </a:r>
            <a:r>
              <a:rPr lang="en-GB" sz="2800" baseline="30000" dirty="0" smtClean="0"/>
              <a:t>st</a:t>
            </a:r>
            <a:r>
              <a:rPr lang="en-GB" sz="2800" dirty="0" smtClean="0"/>
              <a:t> class security just a usability enhancement</a:t>
            </a:r>
          </a:p>
          <a:p>
            <a:pPr lvl="1"/>
            <a:r>
              <a:rPr lang="en-GB" sz="2400" dirty="0" smtClean="0"/>
              <a:t>More bad news: Fingerprint readers tend to have terrible design, buggy drivers, insecure storage of keys</a:t>
            </a:r>
          </a:p>
          <a:p>
            <a:endParaRPr lang="en-GB" sz="2800" dirty="0" smtClean="0"/>
          </a:p>
          <a:p>
            <a:r>
              <a:rPr lang="en-GB" sz="2800" dirty="0" smtClean="0"/>
              <a:t>WBF builds fingerprint support into Windows 7</a:t>
            </a:r>
          </a:p>
          <a:p>
            <a:pPr lvl="1"/>
            <a:r>
              <a:rPr lang="en-GB" sz="2400" dirty="0" smtClean="0"/>
              <a:t>Requires simpler but quality drivers</a:t>
            </a:r>
          </a:p>
          <a:p>
            <a:pPr lvl="1"/>
            <a:r>
              <a:rPr lang="en-GB" sz="2400" dirty="0" smtClean="0"/>
              <a:t>Encrypted transmission of representational data</a:t>
            </a:r>
          </a:p>
          <a:p>
            <a:pPr lvl="1"/>
            <a:r>
              <a:rPr lang="en-GB" sz="2400" dirty="0" smtClean="0"/>
              <a:t>Storage vault</a:t>
            </a:r>
          </a:p>
          <a:p>
            <a:pPr lvl="1"/>
            <a:r>
              <a:rPr lang="en-GB" sz="2400" dirty="0" smtClean="0"/>
              <a:t>GUID to passwords</a:t>
            </a:r>
          </a:p>
          <a:p>
            <a:pPr lvl="1"/>
            <a:r>
              <a:rPr lang="en-GB" sz="2400" dirty="0" err="1" smtClean="0"/>
              <a:t>GPOs</a:t>
            </a:r>
            <a:r>
              <a:rPr lang="en-GB" sz="2400" dirty="0" smtClean="0"/>
              <a:t> for management</a:t>
            </a:r>
            <a:endParaRPr lang="en-GB" sz="2400"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GB" dirty="0" smtClean="0"/>
              <a:t>Smartcard PIV and PnP</a:t>
            </a:r>
            <a:endParaRPr lang="en-GB" dirty="0"/>
          </a:p>
        </p:txBody>
      </p:sp>
      <p:sp>
        <p:nvSpPr>
          <p:cNvPr id="3" name="Text Placeholder 2"/>
          <p:cNvSpPr>
            <a:spLocks noGrp="1"/>
          </p:cNvSpPr>
          <p:nvPr>
            <p:ph type="body" sz="quarter" idx="10"/>
          </p:nvPr>
        </p:nvSpPr>
        <p:spPr/>
        <p:txBody>
          <a:bodyPr/>
          <a:lstStyle/>
          <a:p>
            <a:r>
              <a:rPr lang="en-GB" dirty="0" smtClean="0"/>
              <a:t>Plug-and-play means no more middleware</a:t>
            </a:r>
          </a:p>
          <a:p>
            <a:r>
              <a:rPr lang="en-GB" dirty="0" smtClean="0"/>
              <a:t>Compliant smartcard works with Windows Update drivers</a:t>
            </a:r>
          </a:p>
          <a:p>
            <a:endParaRPr lang="en-GB" dirty="0" smtClean="0"/>
          </a:p>
          <a:p>
            <a:r>
              <a:rPr lang="en-GB" dirty="0" smtClean="0"/>
              <a:t>Personal Identity Verification (PIV) NIST standard FIPS 201 for USG employees</a:t>
            </a:r>
          </a:p>
          <a:p>
            <a:pPr lvl="1"/>
            <a:r>
              <a:rPr lang="en-GB" dirty="0" smtClean="0"/>
              <a:t>Policies + specs for:</a:t>
            </a:r>
          </a:p>
          <a:p>
            <a:pPr lvl="2"/>
            <a:r>
              <a:rPr lang="en-GB" dirty="0" smtClean="0"/>
              <a:t>Interfaces and card elements containing biometrics (fingers/facial)</a:t>
            </a:r>
          </a:p>
          <a:p>
            <a:pPr lvl="2"/>
            <a:r>
              <a:rPr lang="en-GB" dirty="0" smtClean="0"/>
              <a:t>Required key sizes and algorithms</a:t>
            </a:r>
          </a:p>
          <a:p>
            <a:endParaRPr lang="en-GB" dirty="0"/>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pPr lvl="0"/>
            <a:r>
              <a:rPr lang="en-US" dirty="0" err="1" smtClean="0"/>
              <a:t>BitLocker</a:t>
            </a:r>
            <a:r>
              <a:rPr lang="en-US" dirty="0" smtClean="0"/>
              <a:t> to Go</a:t>
            </a:r>
            <a:endParaRPr lang="en-GB" dirty="0"/>
          </a:p>
        </p:txBody>
      </p:sp>
      <p:sp>
        <p:nvSpPr>
          <p:cNvPr id="3" name="Text Placeholder 2"/>
          <p:cNvSpPr>
            <a:spLocks noGrp="1"/>
          </p:cNvSpPr>
          <p:nvPr>
            <p:ph type="body" sz="quarter" idx="10"/>
          </p:nvPr>
        </p:nvSpPr>
        <p:spPr>
          <a:xfrm>
            <a:off x="381000" y="1411552"/>
            <a:ext cx="3848100" cy="4252648"/>
          </a:xfrm>
        </p:spPr>
        <p:txBody>
          <a:bodyPr/>
          <a:lstStyle/>
          <a:p>
            <a:r>
              <a:rPr lang="en-GB" dirty="0" err="1" smtClean="0"/>
              <a:t>BitLocker</a:t>
            </a:r>
            <a:r>
              <a:rPr lang="en-GB" dirty="0" smtClean="0"/>
              <a:t> on a </a:t>
            </a:r>
            <a:r>
              <a:rPr lang="en-GB" dirty="0" smtClean="0">
                <a:solidFill>
                  <a:srgbClr val="CCCCCC"/>
                </a:solidFill>
              </a:rPr>
              <a:t>removable device</a:t>
            </a:r>
          </a:p>
          <a:p>
            <a:r>
              <a:rPr lang="en-GB" dirty="0" smtClean="0"/>
              <a:t>Right-click deployment </a:t>
            </a:r>
            <a:r>
              <a:rPr lang="en-US" dirty="0" err="1" smtClean="0">
                <a:sym typeface="Wingdings"/>
              </a:rPr>
              <a:t></a:t>
            </a:r>
            <a:endParaRPr lang="en-GB" dirty="0" smtClean="0"/>
          </a:p>
          <a:p>
            <a:r>
              <a:rPr lang="en-GB" dirty="0" smtClean="0"/>
              <a:t>Works even without installed system-wide </a:t>
            </a:r>
            <a:r>
              <a:rPr lang="en-GB" dirty="0" err="1" smtClean="0"/>
              <a:t>BitLocker</a:t>
            </a:r>
            <a:endParaRPr lang="en-GB" dirty="0" smtClean="0"/>
          </a:p>
          <a:p>
            <a:r>
              <a:rPr lang="en-GB" dirty="0" smtClean="0"/>
              <a:t>Device can be read on XP and Vista!</a:t>
            </a:r>
          </a:p>
          <a:p>
            <a:pPr lvl="1"/>
            <a:endParaRPr lang="en-GB" dirty="0"/>
          </a:p>
        </p:txBody>
      </p:sp>
      <p:pic>
        <p:nvPicPr>
          <p:cNvPr id="4" name="Picture 3" descr="ee518861.figure2_L(en-us).gif"/>
          <p:cNvPicPr>
            <a:picLocks noChangeAspect="1"/>
          </p:cNvPicPr>
          <p:nvPr/>
        </p:nvPicPr>
        <p:blipFill>
          <a:blip r:embed="rId2" cstate="print"/>
          <a:stretch>
            <a:fillRect/>
          </a:stretch>
        </p:blipFill>
        <p:spPr>
          <a:xfrm>
            <a:off x="4305911" y="1409700"/>
            <a:ext cx="4415814" cy="4292600"/>
          </a:xfrm>
          <a:prstGeom prst="rect">
            <a:avLst/>
          </a:prstGeom>
        </p:spPr>
      </p:pic>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GB" dirty="0" err="1" smtClean="0"/>
              <a:t>BitLocker</a:t>
            </a:r>
            <a:r>
              <a:rPr lang="en-GB" dirty="0" smtClean="0"/>
              <a:t> to Go Protection</a:t>
            </a:r>
            <a:endParaRPr lang="en-GB" dirty="0"/>
          </a:p>
        </p:txBody>
      </p:sp>
      <p:sp>
        <p:nvSpPr>
          <p:cNvPr id="3" name="Text Placeholder 2"/>
          <p:cNvSpPr>
            <a:spLocks noGrp="1"/>
          </p:cNvSpPr>
          <p:nvPr>
            <p:ph type="body" sz="quarter" idx="10"/>
          </p:nvPr>
        </p:nvSpPr>
        <p:spPr>
          <a:xfrm>
            <a:off x="381000" y="1411552"/>
            <a:ext cx="2819400" cy="2210862"/>
          </a:xfrm>
        </p:spPr>
        <p:txBody>
          <a:bodyPr/>
          <a:lstStyle/>
          <a:p>
            <a:r>
              <a:rPr lang="en-GB" sz="2400" dirty="0" smtClean="0"/>
              <a:t>Password</a:t>
            </a:r>
          </a:p>
          <a:p>
            <a:pPr lvl="1"/>
            <a:r>
              <a:rPr lang="en-GB" sz="2000" dirty="0" smtClean="0"/>
              <a:t>Make it good</a:t>
            </a:r>
          </a:p>
          <a:p>
            <a:r>
              <a:rPr lang="en-GB" sz="2400" dirty="0" smtClean="0"/>
              <a:t>Smartcard + PIN</a:t>
            </a:r>
          </a:p>
          <a:p>
            <a:pPr lvl="1"/>
            <a:r>
              <a:rPr lang="en-GB" sz="2000" dirty="0" smtClean="0"/>
              <a:t>Great, but cannot be read on XP/Vista</a:t>
            </a:r>
          </a:p>
          <a:p>
            <a:r>
              <a:rPr lang="en-GB" sz="2400" dirty="0" smtClean="0"/>
              <a:t>GP setting for:</a:t>
            </a:r>
          </a:p>
          <a:p>
            <a:pPr lvl="1"/>
            <a:r>
              <a:rPr lang="en-GB" sz="2000" dirty="0" smtClean="0"/>
              <a:t>Disabling writing to devices without </a:t>
            </a:r>
            <a:r>
              <a:rPr lang="en-GB" sz="2000" dirty="0" err="1" smtClean="0"/>
              <a:t>BitLocker</a:t>
            </a:r>
            <a:endParaRPr lang="en-GB" sz="2000" dirty="0" smtClean="0"/>
          </a:p>
          <a:p>
            <a:pPr lvl="1"/>
            <a:r>
              <a:rPr lang="en-GB" sz="2000" dirty="0" smtClean="0"/>
              <a:t>Configuring a Data Recovery Agent</a:t>
            </a:r>
            <a:endParaRPr lang="en-GB" sz="2000" dirty="0"/>
          </a:p>
        </p:txBody>
      </p:sp>
      <p:pic>
        <p:nvPicPr>
          <p:cNvPr id="4" name="Picture 3" descr="ee518861.figure3_L(en-us).gif"/>
          <p:cNvPicPr>
            <a:picLocks noChangeAspect="1"/>
          </p:cNvPicPr>
          <p:nvPr/>
        </p:nvPicPr>
        <p:blipFill>
          <a:blip r:embed="rId2" cstate="print"/>
          <a:stretch>
            <a:fillRect/>
          </a:stretch>
        </p:blipFill>
        <p:spPr>
          <a:xfrm>
            <a:off x="3391152" y="1415234"/>
            <a:ext cx="5410892" cy="4177100"/>
          </a:xfrm>
          <a:prstGeom prst="rect">
            <a:avLst/>
          </a:prstGeom>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title"/>
          </p:nvPr>
        </p:nvSpPr>
        <p:spPr/>
        <p:txBody>
          <a:bodyPr/>
          <a:lstStyle/>
          <a:p>
            <a:r>
              <a:rPr lang="en-US" dirty="0" smtClean="0"/>
              <a:t>Agenda</a:t>
            </a:r>
          </a:p>
        </p:txBody>
      </p:sp>
      <p:sp>
        <p:nvSpPr>
          <p:cNvPr id="918532" name="Rectangle 4"/>
          <p:cNvSpPr>
            <a:spLocks noGrp="1" noChangeArrowheads="1"/>
          </p:cNvSpPr>
          <p:nvPr>
            <p:ph idx="1"/>
          </p:nvPr>
        </p:nvSpPr>
        <p:spPr/>
        <p:txBody>
          <a:bodyPr/>
          <a:lstStyle/>
          <a:p>
            <a:r>
              <a:rPr lang="pl-PL" dirty="0" smtClean="0"/>
              <a:t>The Big Picture on 1 Slide</a:t>
            </a:r>
          </a:p>
          <a:p>
            <a:r>
              <a:rPr lang="pl-PL" dirty="0" smtClean="0"/>
              <a:t>Usability Scenarios for Security</a:t>
            </a:r>
          </a:p>
          <a:p>
            <a:endParaRPr lang="pl-PL" dirty="0" smtClean="0"/>
          </a:p>
          <a:p>
            <a:r>
              <a:rPr lang="pl-PL" dirty="0" smtClean="0"/>
              <a:t>Foundational Security Features</a:t>
            </a:r>
          </a:p>
          <a:p>
            <a:r>
              <a:rPr lang="pl-PL" dirty="0" smtClean="0"/>
              <a:t>Mostly on the Server</a:t>
            </a:r>
          </a:p>
          <a:p>
            <a:r>
              <a:rPr lang="pl-PL" dirty="0" smtClean="0"/>
              <a:t>Mostly on the Client</a:t>
            </a:r>
          </a:p>
          <a:p>
            <a:endParaRPr lang="en-US" dirty="0" smtClean="0"/>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381000" y="230188"/>
            <a:ext cx="8382000" cy="677108"/>
          </a:xfrm>
        </p:spPr>
        <p:txBody>
          <a:bodyPr/>
          <a:lstStyle/>
          <a:p>
            <a:r>
              <a:rPr lang="en-GB" dirty="0" smtClean="0"/>
              <a:t>Summary</a:t>
            </a:r>
            <a:endParaRPr lang="en-GB" dirty="0"/>
          </a:p>
        </p:txBody>
      </p:sp>
      <p:sp>
        <p:nvSpPr>
          <p:cNvPr id="6" name="Text Placeholder 5"/>
          <p:cNvSpPr>
            <a:spLocks noGrp="1"/>
          </p:cNvSpPr>
          <p:nvPr>
            <p:ph type="body" sz="quarter" idx="10"/>
          </p:nvPr>
        </p:nvSpPr>
        <p:spPr>
          <a:xfrm>
            <a:off x="4191000" y="2706952"/>
            <a:ext cx="762000" cy="823648"/>
          </a:xfrm>
        </p:spPr>
        <p:txBody>
          <a:bodyPr/>
          <a:lstStyle/>
          <a:p>
            <a:pPr>
              <a:buNone/>
            </a:pPr>
            <a:r>
              <a:rPr lang="en-US" sz="6000" dirty="0" err="1" smtClean="0">
                <a:sym typeface="Wingdings"/>
              </a:rPr>
              <a:t></a:t>
            </a:r>
            <a:endParaRPr lang="en-GB" sz="6000" dirty="0"/>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4"/>
          <p:cNvSpPr>
            <a:spLocks noGrp="1" noChangeArrowheads="1"/>
          </p:cNvSpPr>
          <p:nvPr>
            <p:ph type="title"/>
          </p:nvPr>
        </p:nvSpPr>
        <p:spPr/>
        <p:txBody>
          <a:bodyPr/>
          <a:lstStyle/>
          <a:p>
            <a:r>
              <a:rPr lang="en-GB" smtClean="0"/>
              <a:t>Summary</a:t>
            </a:r>
          </a:p>
        </p:txBody>
      </p:sp>
      <p:sp>
        <p:nvSpPr>
          <p:cNvPr id="52227" name="Rectangle 5"/>
          <p:cNvSpPr>
            <a:spLocks noGrp="1" noChangeArrowheads="1"/>
          </p:cNvSpPr>
          <p:nvPr>
            <p:ph idx="1"/>
          </p:nvPr>
        </p:nvSpPr>
        <p:spPr>
          <a:xfrm>
            <a:off x="381000" y="1412875"/>
            <a:ext cx="8382000" cy="2856167"/>
          </a:xfrm>
        </p:spPr>
        <p:txBody>
          <a:bodyPr/>
          <a:lstStyle/>
          <a:p>
            <a:r>
              <a:rPr lang="en-GB" dirty="0" smtClean="0"/>
              <a:t>Vista and Windows Server 2008 were very </a:t>
            </a:r>
            <a:r>
              <a:rPr lang="en-GB" dirty="0" smtClean="0">
                <a:solidFill>
                  <a:schemeClr val="tx2"/>
                </a:solidFill>
              </a:rPr>
              <a:t>secure</a:t>
            </a:r>
          </a:p>
          <a:p>
            <a:r>
              <a:rPr lang="en-GB" dirty="0" smtClean="0"/>
              <a:t>Windows Server 2008 R2 and Windows 7 should beat that record while also being truly </a:t>
            </a:r>
            <a:r>
              <a:rPr lang="en-GB" dirty="0" smtClean="0">
                <a:solidFill>
                  <a:srgbClr val="CCCCCC"/>
                </a:solidFill>
              </a:rPr>
              <a:t>usable</a:t>
            </a:r>
          </a:p>
          <a:p>
            <a:endParaRPr lang="en-GB" dirty="0" smtClean="0"/>
          </a:p>
          <a:p>
            <a:r>
              <a:rPr lang="en-GB" dirty="0" smtClean="0"/>
              <a:t>Approach security </a:t>
            </a:r>
            <a:r>
              <a:rPr lang="en-GB" dirty="0" smtClean="0">
                <a:solidFill>
                  <a:srgbClr val="CCCCCC"/>
                </a:solidFill>
              </a:rPr>
              <a:t>holistically</a:t>
            </a:r>
            <a:r>
              <a:rPr lang="en-GB" dirty="0" smtClean="0"/>
              <a:t>, always</a:t>
            </a:r>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cstate="print"/>
          <a:stretch>
            <a:fillRect/>
          </a:stretch>
        </p:blipFill>
        <p:spPr bwMode="black">
          <a:xfrm>
            <a:off x="762000" y="3607054"/>
            <a:ext cx="3624263" cy="738032"/>
          </a:xfrm>
          <a:prstGeom prst="rect">
            <a:avLst/>
          </a:prstGeom>
        </p:spPr>
      </p:pic>
      <p:grpSp>
        <p:nvGrpSpPr>
          <p:cNvPr id="2"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cstate="print"/>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cstate="print"/>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cstate="print"/>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p:cNvSpPr/>
          <p:nvPr/>
        </p:nvSpPr>
        <p:spPr bwMode="auto">
          <a:xfrm>
            <a:off x="-37474" y="-60065"/>
            <a:ext cx="10109200" cy="6931025"/>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accent1">
                  <a:alpha val="30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5" name="Round Same Side Corner Rectangle 34"/>
          <p:cNvSpPr/>
          <p:nvPr/>
        </p:nvSpPr>
        <p:spPr bwMode="hidden">
          <a:xfrm rot="5400000">
            <a:off x="1064193" y="2283808"/>
            <a:ext cx="2443162" cy="5360192"/>
          </a:xfrm>
          <a:prstGeom prst="round2SameRect">
            <a:avLst>
              <a:gd name="adj1" fmla="val 50000"/>
              <a:gd name="adj2" fmla="val 0"/>
            </a:avLst>
          </a:prstGeom>
          <a:gradFill flip="none" rotWithShape="1">
            <a:gsLst>
              <a:gs pos="0">
                <a:schemeClr val="accent2"/>
              </a:gs>
              <a:gs pos="24000">
                <a:schemeClr val="accent2">
                  <a:alpha val="65000"/>
                </a:schemeClr>
              </a:gs>
              <a:gs pos="35000">
                <a:schemeClr val="accent2">
                  <a:alpha val="75000"/>
                </a:scheme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11" name="Rounded Rectangle 10"/>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
        <p:nvSpPr>
          <p:cNvPr id="6" name="Rectangle 5"/>
          <p:cNvSpPr/>
          <p:nvPr/>
        </p:nvSpPr>
        <p:spPr bwMode="auto">
          <a:xfrm>
            <a:off x="-2298032" y="23853"/>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pic>
        <p:nvPicPr>
          <p:cNvPr id="16" name="Picture 15" descr="xbox_360_elite_2_2.png"/>
          <p:cNvPicPr>
            <a:picLocks noChangeAspect="1"/>
          </p:cNvPicPr>
          <p:nvPr/>
        </p:nvPicPr>
        <p:blipFill>
          <a:blip r:embed="rId3" cstate="print"/>
          <a:stretch>
            <a:fillRect/>
          </a:stretch>
        </p:blipFill>
        <p:spPr>
          <a:xfrm>
            <a:off x="4794692" y="404813"/>
            <a:ext cx="4349308" cy="5781675"/>
          </a:xfrm>
          <a:prstGeom prst="rect">
            <a:avLst/>
          </a:prstGeom>
          <a:effectLst>
            <a:outerShdw blurRad="76200" dist="12700" dir="2700000" sy="-23000" kx="-800400" algn="bl" rotWithShape="0">
              <a:prstClr val="black">
                <a:alpha val="20000"/>
              </a:prstClr>
            </a:outerShdw>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5"/>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11"/>
                                        </p:tgtEl>
                                        <p:attrNameLst>
                                          <p:attrName>ppt_x</p:attrName>
                                          <p:attrName>ppt_y</p:attrName>
                                        </p:attrNameLst>
                                      </p:cBhvr>
                                      <p:rCtr x="0" y="-167"/>
                                    </p:animMotion>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P spid="11" grpId="0"/>
      <p:bldP spid="11" grpId="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cstate="print"/>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80671" y="4978600"/>
            <a:ext cx="7208845" cy="1061815"/>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just"/>
            <a:r>
              <a:rPr lang="en-US" sz="700" dirty="0" smtClean="0"/>
              <a:t>The information herein is for informational purposes only and represents the opinions and views of Project Botticelli and/or Rafal Lukawiecki. The material presented is not certain and may vary based on several factors. Microsoft makes no warranties, express, implied or statutory, as to the information in this presentation.</a:t>
            </a:r>
          </a:p>
          <a:p>
            <a:pPr algn="just"/>
            <a:endParaRPr lang="en-US" sz="700" dirty="0" smtClean="0"/>
          </a:p>
          <a:p>
            <a:pPr algn="just"/>
            <a:r>
              <a:rPr lang="en-US" sz="700" dirty="0" smtClean="0"/>
              <a:t>© 2009 Project Botticelli Ltd &amp; Microsoft Corp. Some slides contain quotations from copyrighted materials by other authors, as individually attributed. All rights reserved. Microsoft, Windows, Windows Vista and other product names are or may be registered trademarks and/or trademarks in the U.S. and/or other countries. The information herein is for informational purposes only and represents the current view of Project Botticelli Ltd as of the date of this presentation.  Because Project Botticelli &amp; Microsoft must respond to changing market conditions, it should not be interpreted to be a commitment on the part of Microsoft, and Microsoft and Project Botticelli cannot guarantee the accuracy of any information provided after the date of this presentation. MICROSOFT AND/OR PROJECT BOTTICELLI MAKES NO WARRANTIES, EXPRESS, IMPLIED OR STATUTORY, AS TO THE INFORMATION IN THIS PRESENTATION. E&amp;OE.</a:t>
            </a:r>
            <a:endParaRPr lang="en-US" sz="700" dirty="0"/>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Title 3"/>
          <p:cNvSpPr>
            <a:spLocks noGrp="1"/>
          </p:cNvSpPr>
          <p:nvPr>
            <p:ph type="ctrTitle" idx="4294967295"/>
          </p:nvPr>
        </p:nvSpPr>
        <p:spPr>
          <a:xfrm>
            <a:off x="803271" y="3173917"/>
            <a:ext cx="7681913" cy="677108"/>
          </a:xfrm>
        </p:spPr>
        <p:txBody>
          <a:bodyPr/>
          <a:lstStyle/>
          <a:p>
            <a:r>
              <a:rPr lang="en-IE" dirty="0" smtClean="0"/>
              <a:t>Big Picture</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GB" dirty="0" smtClean="0"/>
              <a:t>Are </a:t>
            </a:r>
            <a:r>
              <a:rPr lang="en-GB" i="1" dirty="0" smtClean="0"/>
              <a:t>We </a:t>
            </a:r>
            <a:r>
              <a:rPr lang="en-GB" dirty="0" smtClean="0"/>
              <a:t>Friends?</a:t>
            </a:r>
            <a:endParaRPr lang="en-GB" dirty="0"/>
          </a:p>
        </p:txBody>
      </p:sp>
      <p:sp>
        <p:nvSpPr>
          <p:cNvPr id="3" name="Text Placeholder 2"/>
          <p:cNvSpPr>
            <a:spLocks noGrp="1"/>
          </p:cNvSpPr>
          <p:nvPr>
            <p:ph type="body" sz="quarter" idx="10"/>
          </p:nvPr>
        </p:nvSpPr>
        <p:spPr/>
        <p:txBody>
          <a:bodyPr/>
          <a:lstStyle/>
          <a:p>
            <a:r>
              <a:rPr lang="en-GB" sz="2800" dirty="0" smtClean="0"/>
              <a:t>Vista had, </a:t>
            </a:r>
            <a:r>
              <a:rPr lang="en-GB" sz="2800" dirty="0" err="1" smtClean="0"/>
              <a:t>er</a:t>
            </a:r>
            <a:r>
              <a:rPr lang="en-GB" sz="2800" dirty="0" smtClean="0"/>
              <a:t>, some issues</a:t>
            </a:r>
          </a:p>
          <a:p>
            <a:pPr lvl="1"/>
            <a:r>
              <a:rPr lang="en-GB" sz="2400" dirty="0" smtClean="0"/>
              <a:t>thankfully, not security ones</a:t>
            </a:r>
          </a:p>
          <a:p>
            <a:endParaRPr lang="en-GB" sz="2800" dirty="0" smtClean="0"/>
          </a:p>
          <a:p>
            <a:r>
              <a:rPr lang="en-GB" sz="2800" dirty="0" smtClean="0"/>
              <a:t>Windows Server 2008 and Vista were, in fact, very secure</a:t>
            </a:r>
          </a:p>
          <a:p>
            <a:endParaRPr lang="en-GB" sz="2800" dirty="0" smtClean="0"/>
          </a:p>
          <a:p>
            <a:r>
              <a:rPr lang="en-GB" sz="2800" dirty="0" smtClean="0"/>
              <a:t>Small example:</a:t>
            </a:r>
          </a:p>
          <a:p>
            <a:pPr lvl="1"/>
            <a:r>
              <a:rPr lang="en-GB" sz="2400" dirty="0" smtClean="0"/>
              <a:t>There are 340m stolen data record in US since 2005 (</a:t>
            </a:r>
            <a:r>
              <a:rPr lang="en-GB" sz="2400" dirty="0" err="1" smtClean="0"/>
              <a:t>privacyrights.org</a:t>
            </a:r>
            <a:r>
              <a:rPr lang="en-GB" sz="2400" dirty="0" smtClean="0"/>
              <a:t>)</a:t>
            </a:r>
          </a:p>
          <a:p>
            <a:pPr lvl="1"/>
            <a:r>
              <a:rPr lang="en-GB" sz="2400" dirty="0" smtClean="0"/>
              <a:t>There are no reports of a loss from a compromised </a:t>
            </a:r>
            <a:r>
              <a:rPr lang="en-GB" sz="2400" dirty="0" err="1" smtClean="0"/>
              <a:t>BitLocker</a:t>
            </a:r>
            <a:r>
              <a:rPr lang="en-GB" sz="2400" dirty="0" smtClean="0"/>
              <a:t> drive</a:t>
            </a:r>
          </a:p>
          <a:p>
            <a:endParaRPr lang="en-GB" sz="2800" dirty="0" smtClean="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GB" dirty="0" smtClean="0"/>
              <a:t>Current OS Security Technologies</a:t>
            </a:r>
            <a:endParaRPr lang="en-GB" dirty="0"/>
          </a:p>
        </p:txBody>
      </p:sp>
      <p:graphicFrame>
        <p:nvGraphicFramePr>
          <p:cNvPr id="4" name="Content Placeholder 3"/>
          <p:cNvGraphicFramePr>
            <a:graphicFrameLocks noGrp="1"/>
          </p:cNvGraphicFramePr>
          <p:nvPr>
            <p:ph idx="1"/>
          </p:nvPr>
        </p:nvGraphicFramePr>
        <p:xfrm>
          <a:off x="381000" y="1425575"/>
          <a:ext cx="8382000" cy="4560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Title 3"/>
          <p:cNvSpPr>
            <a:spLocks noGrp="1"/>
          </p:cNvSpPr>
          <p:nvPr>
            <p:ph type="ctrTitle" idx="4294967295"/>
          </p:nvPr>
        </p:nvSpPr>
        <p:spPr>
          <a:xfrm>
            <a:off x="803271" y="3173917"/>
            <a:ext cx="7681913" cy="677108"/>
          </a:xfrm>
        </p:spPr>
        <p:txBody>
          <a:bodyPr/>
          <a:lstStyle/>
          <a:p>
            <a:r>
              <a:rPr lang="en-IE" dirty="0" smtClean="0"/>
              <a:t>Usability Scenarios</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6"/>
          <p:cNvSpPr>
            <a:spLocks noGrp="1" noChangeArrowheads="1"/>
          </p:cNvSpPr>
          <p:nvPr>
            <p:ph type="title"/>
          </p:nvPr>
        </p:nvSpPr>
        <p:spPr>
          <a:xfrm>
            <a:off x="381000" y="230188"/>
            <a:ext cx="8382000" cy="677108"/>
          </a:xfrm>
        </p:spPr>
        <p:txBody>
          <a:bodyPr/>
          <a:lstStyle/>
          <a:p>
            <a:r>
              <a:rPr lang="en-GB" dirty="0" smtClean="0"/>
              <a:t>Scenario 1: On-Premises</a:t>
            </a:r>
          </a:p>
        </p:txBody>
      </p:sp>
      <p:sp>
        <p:nvSpPr>
          <p:cNvPr id="762887" name="Rectangle 7"/>
          <p:cNvSpPr>
            <a:spLocks noGrp="1" noChangeArrowheads="1"/>
          </p:cNvSpPr>
          <p:nvPr>
            <p:ph idx="1"/>
          </p:nvPr>
        </p:nvSpPr>
        <p:spPr/>
        <p:txBody>
          <a:bodyPr/>
          <a:lstStyle/>
          <a:p>
            <a:pPr marL="457200" indent="-457200">
              <a:buFont typeface="+mj-lt"/>
              <a:buAutoNum type="arabicPeriod"/>
            </a:pPr>
            <a:r>
              <a:rPr lang="en-GB" sz="2000" dirty="0" smtClean="0"/>
              <a:t>While starting up, system is protected through </a:t>
            </a:r>
            <a:r>
              <a:rPr lang="en-GB" sz="2000" dirty="0" err="1" smtClean="0"/>
              <a:t>BitLocker</a:t>
            </a:r>
            <a:r>
              <a:rPr lang="en-GB" sz="2000" dirty="0" smtClean="0"/>
              <a:t> and TPM (Trusted Platform Module) from off-line modifications</a:t>
            </a:r>
          </a:p>
          <a:p>
            <a:pPr marL="457200" indent="-457200">
              <a:buFont typeface="+mj-lt"/>
              <a:buAutoNum type="arabicPeriod"/>
            </a:pPr>
            <a:r>
              <a:rPr lang="en-GB" sz="2000" dirty="0" smtClean="0"/>
              <a:t>NAP (Network Access Protection) ensures computer adheres to your policy (e.g. has required updates, virus signatures etc.) before servers allow it to use the network</a:t>
            </a:r>
          </a:p>
          <a:p>
            <a:pPr marL="457200" indent="-457200">
              <a:buFont typeface="+mj-lt"/>
              <a:buAutoNum type="arabicPeriod"/>
            </a:pPr>
            <a:r>
              <a:rPr lang="en-GB" sz="2000" dirty="0" smtClean="0"/>
              <a:t>Multiple types of logon devices and identities can be selected by the user using a simple and consistent UI</a:t>
            </a:r>
          </a:p>
          <a:p>
            <a:pPr marL="457200" indent="-457200">
              <a:buFont typeface="+mj-lt"/>
              <a:buAutoNum type="arabicPeriod"/>
            </a:pPr>
            <a:r>
              <a:rPr lang="en-GB" sz="2000" dirty="0" smtClean="0"/>
              <a:t>User logs on using non-admin accounts. If admin rights are truly needed user’s approval is requested. Legacy apps cope with UAC or use Windows XP Mode, or app virtualisation.</a:t>
            </a:r>
          </a:p>
          <a:p>
            <a:pPr marL="457200" indent="-457200">
              <a:buFont typeface="+mj-lt"/>
              <a:buAutoNum type="arabicPeriod"/>
            </a:pPr>
            <a:r>
              <a:rPr lang="en-GB" sz="2000" dirty="0" smtClean="0"/>
              <a:t>User can only run approved applications thanks to </a:t>
            </a:r>
            <a:r>
              <a:rPr lang="en-GB" sz="2000" dirty="0" err="1" smtClean="0"/>
              <a:t>AppLocker</a:t>
            </a:r>
            <a:endParaRPr lang="en-GB" sz="2000" dirty="0" smtClean="0"/>
          </a:p>
          <a:p>
            <a:pPr marL="457200" indent="-457200">
              <a:buFont typeface="+mj-lt"/>
              <a:buAutoNum type="arabicPeriod"/>
            </a:pPr>
            <a:r>
              <a:rPr lang="en-GB" sz="2000" dirty="0" smtClean="0"/>
              <a:t>When connecting to Internet DNSSEC prevents phishing through DNS poisoning</a:t>
            </a:r>
          </a:p>
          <a:p>
            <a:pPr marL="457200" indent="-457200">
              <a:buFont typeface="+mj-lt"/>
              <a:buAutoNum type="arabicPeriod"/>
            </a:pPr>
            <a:r>
              <a:rPr lang="en-GB" sz="2000" dirty="0" smtClean="0"/>
              <a:t>When updates are available, Restart Manager ensures minimum of disruption, even if running applications are left on a locked workstation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62887">
                                            <p:txEl>
                                              <p:pRg st="0" end="0"/>
                                            </p:txEl>
                                          </p:spTgt>
                                        </p:tgtEl>
                                        <p:attrNameLst>
                                          <p:attrName>style.visibility</p:attrName>
                                        </p:attrNameLst>
                                      </p:cBhvr>
                                      <p:to>
                                        <p:strVal val="visible"/>
                                      </p:to>
                                    </p:set>
                                    <p:animEffect transition="in" filter="fade">
                                      <p:cBhvr>
                                        <p:cTn id="7" dur="500"/>
                                        <p:tgtEl>
                                          <p:spTgt spid="7628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62887">
                                            <p:txEl>
                                              <p:pRg st="1" end="1"/>
                                            </p:txEl>
                                          </p:spTgt>
                                        </p:tgtEl>
                                        <p:attrNameLst>
                                          <p:attrName>style.visibility</p:attrName>
                                        </p:attrNameLst>
                                      </p:cBhvr>
                                      <p:to>
                                        <p:strVal val="visible"/>
                                      </p:to>
                                    </p:set>
                                    <p:animEffect transition="in" filter="fade">
                                      <p:cBhvr>
                                        <p:cTn id="12" dur="500"/>
                                        <p:tgtEl>
                                          <p:spTgt spid="7628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62887">
                                            <p:txEl>
                                              <p:pRg st="2" end="2"/>
                                            </p:txEl>
                                          </p:spTgt>
                                        </p:tgtEl>
                                        <p:attrNameLst>
                                          <p:attrName>style.visibility</p:attrName>
                                        </p:attrNameLst>
                                      </p:cBhvr>
                                      <p:to>
                                        <p:strVal val="visible"/>
                                      </p:to>
                                    </p:set>
                                    <p:animEffect transition="in" filter="fade">
                                      <p:cBhvr>
                                        <p:cTn id="17" dur="500"/>
                                        <p:tgtEl>
                                          <p:spTgt spid="76288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62887">
                                            <p:txEl>
                                              <p:pRg st="3" end="3"/>
                                            </p:txEl>
                                          </p:spTgt>
                                        </p:tgtEl>
                                        <p:attrNameLst>
                                          <p:attrName>style.visibility</p:attrName>
                                        </p:attrNameLst>
                                      </p:cBhvr>
                                      <p:to>
                                        <p:strVal val="visible"/>
                                      </p:to>
                                    </p:set>
                                    <p:animEffect transition="in" filter="fade">
                                      <p:cBhvr>
                                        <p:cTn id="22" dur="500"/>
                                        <p:tgtEl>
                                          <p:spTgt spid="76288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62887">
                                            <p:txEl>
                                              <p:pRg st="4" end="4"/>
                                            </p:txEl>
                                          </p:spTgt>
                                        </p:tgtEl>
                                        <p:attrNameLst>
                                          <p:attrName>style.visibility</p:attrName>
                                        </p:attrNameLst>
                                      </p:cBhvr>
                                      <p:to>
                                        <p:strVal val="visible"/>
                                      </p:to>
                                    </p:set>
                                    <p:animEffect transition="in" filter="fade">
                                      <p:cBhvr>
                                        <p:cTn id="27" dur="500"/>
                                        <p:tgtEl>
                                          <p:spTgt spid="76288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62887">
                                            <p:txEl>
                                              <p:pRg st="5" end="5"/>
                                            </p:txEl>
                                          </p:spTgt>
                                        </p:tgtEl>
                                        <p:attrNameLst>
                                          <p:attrName>style.visibility</p:attrName>
                                        </p:attrNameLst>
                                      </p:cBhvr>
                                      <p:to>
                                        <p:strVal val="visible"/>
                                      </p:to>
                                    </p:set>
                                    <p:animEffect transition="in" filter="fade">
                                      <p:cBhvr>
                                        <p:cTn id="32" dur="500"/>
                                        <p:tgtEl>
                                          <p:spTgt spid="76288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762887">
                                            <p:txEl>
                                              <p:pRg st="6" end="6"/>
                                            </p:txEl>
                                          </p:spTgt>
                                        </p:tgtEl>
                                        <p:attrNameLst>
                                          <p:attrName>style.visibility</p:attrName>
                                        </p:attrNameLst>
                                      </p:cBhvr>
                                      <p:to>
                                        <p:strVal val="visible"/>
                                      </p:to>
                                    </p:set>
                                    <p:animEffect transition="in" filter="fade">
                                      <p:cBhvr>
                                        <p:cTn id="37" dur="500"/>
                                        <p:tgtEl>
                                          <p:spTgt spid="7628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TechEd2008_Dev_4-3</Template>
  <TotalTime>3309</TotalTime>
  <Words>2379</Words>
  <Application>Microsoft Office PowerPoint</Application>
  <PresentationFormat>On-screen Show (4:3)</PresentationFormat>
  <Paragraphs>333</Paragraphs>
  <Slides>44</Slides>
  <Notes>19</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1_TechEd09_Europe template</vt:lpstr>
      <vt:lpstr>Slide 1</vt:lpstr>
      <vt:lpstr>A-to-Z of Usable Security in Windows Server 2008 R2 and Windows 7</vt:lpstr>
      <vt:lpstr>Objectives</vt:lpstr>
      <vt:lpstr>Agenda</vt:lpstr>
      <vt:lpstr>Big Picture</vt:lpstr>
      <vt:lpstr>Are We Friends?</vt:lpstr>
      <vt:lpstr>Current OS Security Technologies</vt:lpstr>
      <vt:lpstr>Usability Scenarios</vt:lpstr>
      <vt:lpstr>Scenario 1: On-Premises</vt:lpstr>
      <vt:lpstr>Scenario 2: On-the-Road</vt:lpstr>
      <vt:lpstr>Scenario 3: Liability Investigation</vt:lpstr>
      <vt:lpstr>Key Security Technologies</vt:lpstr>
      <vt:lpstr>Hardened Services</vt:lpstr>
      <vt:lpstr>ASLR</vt:lpstr>
      <vt:lpstr>Pointer Obfuscation</vt:lpstr>
      <vt:lpstr>NG TCP/IP</vt:lpstr>
      <vt:lpstr>Additionally, Server R2 Must Use:</vt:lpstr>
      <vt:lpstr>Mostly on  Windows Server 2008 R2</vt:lpstr>
      <vt:lpstr>DirectAccess</vt:lpstr>
      <vt:lpstr>DirectAccess and IPv6</vt:lpstr>
      <vt:lpstr>DirectAccess and NRPT</vt:lpstr>
      <vt:lpstr>AppLocker</vt:lpstr>
      <vt:lpstr>AppLocker Flexibility</vt:lpstr>
      <vt:lpstr>Enhanced Storage Access</vt:lpstr>
      <vt:lpstr>DNSSEC Specifically: RFC 4033, 4034, 4035</vt:lpstr>
      <vt:lpstr>Enhanced Auditing Reduces Clutter, Number of Logged Events</vt:lpstr>
      <vt:lpstr>EFS with Suite-B</vt:lpstr>
      <vt:lpstr>Suite-B Algorithms</vt:lpstr>
      <vt:lpstr>TLS v1.2</vt:lpstr>
      <vt:lpstr>Kerberos Enhancements</vt:lpstr>
      <vt:lpstr>Mostly on Windows 7</vt:lpstr>
      <vt:lpstr>COM-DV</vt:lpstr>
      <vt:lpstr>Streamlined UAC</vt:lpstr>
      <vt:lpstr>PKI Enhancements</vt:lpstr>
      <vt:lpstr>Multiple Firewall Profiles</vt:lpstr>
      <vt:lpstr>Windows Biometric Framework</vt:lpstr>
      <vt:lpstr>Smartcard PIV and PnP</vt:lpstr>
      <vt:lpstr>BitLocker to Go</vt:lpstr>
      <vt:lpstr>BitLocker to Go Protection</vt:lpstr>
      <vt:lpstr>Summary</vt:lpstr>
      <vt:lpstr>Summary</vt:lpstr>
      <vt:lpstr>Resources</vt:lpstr>
      <vt:lpstr>Slide 43</vt:lpstr>
      <vt:lpstr>Slide 44</vt:lpstr>
    </vt:vector>
  </TitlesOfParts>
  <Company>Project Botticelli Ltd</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ARC306 Architecture of Predictive Programming</dc:title>
  <dc:subject>Tech Ed 2009 TechEd Tech-Ed</dc:subject>
  <dc:creator>Rafal Lukawiecki</dc:creator>
  <dc:description> The information herein is for informational purposes only and represents the opinions and views of Project Botticelli and/or Rafal Lukawiecki. The material presented is not certain and may vary based on several factors. Microsoft makes no warranties, express, implied or statutory, as to the information in this presentation.
© 2009 Project Botticelli Ltd &amp; Microsoft Corp. Some slides contain quotations from copyrighted materials by other authors, as individually attributed. All rights reserved. Microsoft, Windows, Windows Vista and other product names are or may be registered trademarks and/or trademarks in the U.S. and/or other countries. The information herein is for informational purposes only and represents the current view of Project Botticelli Ltd as of the date of this presentation.  Because Project Botticelli &amp; Microsoft must respond to changing market conditions, it should not be interpreted to be a commitment on the part of Microsoft, and Microsoft and Project Botticelli cannot guarantee the accuracy of any information provided after the date of this presentation. MICROSOFT AND/OR PROJECT BOTTICELLI MAKES NO WARRANTIES, EXPRESS, IMPLIED OR STATUTORY, AS TO THE INFORMATION IN THIS PRESENTATION. E&amp;OE. </dc:description>
  <cp:lastModifiedBy>Rafal Lukawiecki</cp:lastModifiedBy>
  <cp:revision>222</cp:revision>
  <dcterms:created xsi:type="dcterms:W3CDTF">2009-11-12T23:24:17Z</dcterms:created>
  <dcterms:modified xsi:type="dcterms:W3CDTF">2009-11-13T03:27:14Z</dcterms:modified>
</cp:coreProperties>
</file>