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2"/>
    <p:sldMasterId id="2147483704" r:id="rId3"/>
    <p:sldMasterId id="2147483717" r:id="rId4"/>
  </p:sldMasterIdLst>
  <p:notesMasterIdLst>
    <p:notesMasterId r:id="rId41"/>
  </p:notesMasterIdLst>
  <p:handoutMasterIdLst>
    <p:handoutMasterId r:id="rId42"/>
  </p:handoutMasterIdLst>
  <p:sldIdLst>
    <p:sldId id="256" r:id="rId5"/>
    <p:sldId id="257" r:id="rId6"/>
    <p:sldId id="398" r:id="rId7"/>
    <p:sldId id="346" r:id="rId8"/>
    <p:sldId id="358" r:id="rId9"/>
    <p:sldId id="359" r:id="rId10"/>
    <p:sldId id="387" r:id="rId11"/>
    <p:sldId id="349" r:id="rId12"/>
    <p:sldId id="351" r:id="rId13"/>
    <p:sldId id="352" r:id="rId14"/>
    <p:sldId id="390" r:id="rId15"/>
    <p:sldId id="394" r:id="rId16"/>
    <p:sldId id="354" r:id="rId17"/>
    <p:sldId id="372" r:id="rId18"/>
    <p:sldId id="370" r:id="rId19"/>
    <p:sldId id="374" r:id="rId20"/>
    <p:sldId id="375" r:id="rId21"/>
    <p:sldId id="393" r:id="rId22"/>
    <p:sldId id="395" r:id="rId23"/>
    <p:sldId id="360" r:id="rId24"/>
    <p:sldId id="356" r:id="rId25"/>
    <p:sldId id="392" r:id="rId26"/>
    <p:sldId id="396" r:id="rId27"/>
    <p:sldId id="383" r:id="rId28"/>
    <p:sldId id="384" r:id="rId29"/>
    <p:sldId id="382" r:id="rId30"/>
    <p:sldId id="380" r:id="rId31"/>
    <p:sldId id="391" r:id="rId32"/>
    <p:sldId id="397" r:id="rId33"/>
    <p:sldId id="386" r:id="rId34"/>
    <p:sldId id="385" r:id="rId35"/>
    <p:sldId id="365" r:id="rId36"/>
    <p:sldId id="376" r:id="rId37"/>
    <p:sldId id="399" r:id="rId38"/>
    <p:sldId id="378" r:id="rId39"/>
    <p:sldId id="379" r:id="rId4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xmlns:mc="http://schemas.openxmlformats.org/markup-compatibility/2006" xmlns:a14="http://schemas.microsoft.com/office/drawing/2010/main" val="FF0000" mc:Ignorable=""/>
        </p14:laserClr>
      </p:ext>
      <p:ext uri="{2FDB2607-1784-4EEB-B798-7EB5836EED8A}">
        <p14:showMediaCtrls xmlns="" xmlns:p14="http://schemas.microsoft.com/office/powerpoint/2010/main" val="1"/>
      </p:ext>
    </p:extLst>
  </p:showPr>
  <p:clrMru>
    <a:srgbClr val="F6AE1E"/>
    <a:srgbClr val="CCFFCC"/>
    <a:srgbClr val="CCCCCC"/>
    <a:srgbClr val="99CC99"/>
    <a:srgbClr val="FFFFFF"/>
    <a:srgbClr val="FF0066"/>
    <a:srgbClr val="000000"/>
    <a:srgbClr val="F3AF35"/>
    <a:srgbClr val="9C42E6"/>
    <a:srgbClr val="D1943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21" autoAdjust="0"/>
    <p:restoredTop sz="85664" autoAdjust="0"/>
  </p:normalViewPr>
  <p:slideViewPr>
    <p:cSldViewPr>
      <p:cViewPr varScale="1">
        <p:scale>
          <a:sx n="105" d="100"/>
          <a:sy n="105" d="100"/>
        </p:scale>
        <p:origin x="-234" y="-84"/>
      </p:cViewPr>
      <p:guideLst>
        <p:guide orient="horz" pos="144"/>
        <p:guide orient="horz" pos="895"/>
        <p:guide orient="horz" pos="1484"/>
        <p:guide orient="horz" pos="1200"/>
        <p:guide orient="horz" pos="2736"/>
        <p:guide orient="horz" pos="3897"/>
        <p:guide pos="240"/>
      </p:guideLst>
    </p:cSldViewPr>
  </p:slideViewPr>
  <p:notesTextViewPr>
    <p:cViewPr>
      <p:scale>
        <a:sx n="100" d="100"/>
        <a:sy n="100" d="100"/>
      </p:scale>
      <p:origin x="0" y="0"/>
    </p:cViewPr>
  </p:notesTextViewPr>
  <p:sorterViewPr>
    <p:cViewPr>
      <p:scale>
        <a:sx n="110" d="100"/>
        <a:sy n="110" d="100"/>
      </p:scale>
      <p:origin x="0" y="0"/>
    </p:cViewPr>
  </p:sorterViewPr>
  <p:notesViewPr>
    <p:cSldViewPr showGuides="1">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10/11/2009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srv312_snover.pptx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extLst>
      <p:ext uri="{BB962C8B-B14F-4D97-AF65-F5344CB8AC3E}">
        <p14:creationId xmlns="" xmlns:p14="http://schemas.microsoft.com/office/powerpoint/2010/main" val="539667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 xmlns:p14="http://schemas.microsoft.com/office/powerpoint/2010/main" val="3868699339"/>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68525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lvl="2">
              <a:buFont typeface="Arial" charset="0"/>
              <a:buNone/>
            </a:pPr>
            <a:endParaRPr lang="en-US" baseline="0"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lvl="2">
              <a:buFont typeface="Arial" charset="0"/>
              <a:buNone/>
            </a:pPr>
            <a:endParaRPr lang="en-US" baseline="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lvl="2">
              <a:buFont typeface="Arial" charset="0"/>
              <a:buNone/>
            </a:pPr>
            <a:endParaRPr lang="en-US" baseline="0"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endParaRPr lang="en-US" dirty="0"/>
          </a:p>
        </p:txBody>
      </p:sp>
      <p:sp>
        <p:nvSpPr>
          <p:cNvPr id="30722"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sz="1200" dirty="0" smtClean="0">
              <a:latin typeface="Segoe"/>
            </a:endParaRPr>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endParaRPr lang="en-US" dirty="0" smtClean="0">
              <a:latin typeface="Segoe"/>
            </a:endParaRP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dirty="0"/>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a:solidFill>
                <a:prstClr val="black"/>
              </a:solidFill>
              <a:latin typeface="Segoe"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lvl="2">
              <a:buFont typeface="Arial" charset="0"/>
              <a:buNone/>
            </a:pPr>
            <a:endParaRPr lang="en-US" baseline="0"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42090068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lvl="2">
              <a:buFont typeface="Arial" charset="0"/>
              <a:buNone/>
            </a:pPr>
            <a:endParaRPr lang="en-US" baseline="0"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575935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398906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548229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1939659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 xmlns:p14="http://schemas.microsoft.com/office/powerpoint/2010/main" val="26030659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hyperlink" Target="http://mms-2009.com/" TargetMode="External"/><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1" y="1828801"/>
            <a:ext cx="7681913" cy="1523495"/>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50" y="35814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10"/>
          <p:cNvSpPr>
            <a:spLocks noGrp="1"/>
          </p:cNvSpPr>
          <p:nvPr>
            <p:ph type="body" sz="quarter" idx="10" hasCustomPrompt="1"/>
          </p:nvPr>
        </p:nvSpPr>
        <p:spPr>
          <a:xfrm>
            <a:off x="730044" y="228601"/>
            <a:ext cx="3429000" cy="276999"/>
          </a:xfrm>
        </p:spPr>
        <p:txBody>
          <a:bodyPr/>
          <a:lstStyle>
            <a:lvl1pPr marL="0" indent="0">
              <a:buFont typeface="Arial" pitchFamily="34" charset="0"/>
              <a:buNone/>
              <a:defRPr sz="2000"/>
            </a:lvl1pPr>
          </a:lstStyle>
          <a:p>
            <a:pPr lvl="0"/>
            <a:r>
              <a:rPr lang="en-US" dirty="0" smtClean="0"/>
              <a:t>Session Code</a:t>
            </a:r>
            <a:endParaRPr lang="en-US" dirty="0"/>
          </a:p>
        </p:txBody>
      </p:sp>
      <p:pic>
        <p:nvPicPr>
          <p:cNvPr id="5" name="Picture 4" descr="TitleName.png"/>
          <p:cNvPicPr>
            <a:picLocks noChangeAspect="1"/>
          </p:cNvPicPr>
          <p:nvPr userDrawn="1"/>
        </p:nvPicPr>
        <p:blipFill>
          <a:blip r:embed="rId3"/>
          <a:stretch>
            <a:fillRect/>
          </a:stretch>
        </p:blipFill>
        <p:spPr>
          <a:xfrm>
            <a:off x="6390316" y="6355080"/>
            <a:ext cx="2366631" cy="274321"/>
          </a:xfrm>
          <a:prstGeom prst="rect">
            <a:avLst/>
          </a:prstGeom>
        </p:spPr>
      </p:pic>
    </p:spTree>
    <p:extLst>
      <p:ext uri="{BB962C8B-B14F-4D97-AF65-F5344CB8AC3E}">
        <p14:creationId xmlns="" xmlns:p14="http://schemas.microsoft.com/office/powerpoint/2010/main" val="102925296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1520" y="533400"/>
            <a:ext cx="7043208" cy="1523494"/>
          </a:xfrm>
        </p:spPr>
        <p:txBody>
          <a:bodyPr anchor="b" anchorCtr="0">
            <a:noAutofit/>
          </a:bodyPr>
          <a:lstStyle>
            <a:lvl1pPr>
              <a:lnSpc>
                <a:spcPct val="90000"/>
              </a:lnSpc>
              <a:defRPr lang="en-US" sz="5400" b="0" kern="1200" cap="none"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31520" y="2362202"/>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381000" y="5105402"/>
            <a:ext cx="8679127" cy="830997"/>
          </a:xfrm>
          <a:effectLst>
            <a:outerShdw blurRad="50800" dist="38100" dir="5400000" algn="t" rotWithShape="0">
              <a:prstClr val="black">
                <a:alpha val="40000"/>
              </a:prstClr>
            </a:outerShdw>
            <a:reflection blurRad="6350" stA="50000" endA="300" endPos="55000" dir="5400000" sy="-100000" algn="bl" rotWithShape="0"/>
          </a:effectLst>
        </p:spPr>
        <p:txBody>
          <a:bodyPr anchor="t" anchorCtr="0">
            <a:noAutofit/>
            <a:scene3d>
              <a:camera prst="orthographicFront"/>
              <a:lightRig rig="flat" dir="t"/>
            </a:scene3d>
            <a:sp3d extrusionH="88900">
              <a:contourClr>
                <a:srgbClr val="F4A234"/>
              </a:contourClr>
            </a:sp3d>
          </a:bodyPr>
          <a:lstStyle>
            <a:lvl1pPr marL="0" indent="0" algn="r" defTabSz="912777" rtl="0" eaLnBrk="1" fontAlgn="base" hangingPunct="1">
              <a:lnSpc>
                <a:spcPct val="90000"/>
              </a:lnSpc>
              <a:spcBef>
                <a:spcPts val="768"/>
              </a:spcBef>
              <a:spcAft>
                <a:spcPct val="0"/>
              </a:spcAft>
              <a:buClr>
                <a:schemeClr val="tx2"/>
              </a:buClr>
              <a:buSzPct val="95000"/>
              <a:buFont typeface="Arial" pitchFamily="34" charset="0"/>
              <a:buNone/>
              <a:defRPr kumimoji="0" lang="en-US" sz="7200" b="1" i="0" u="none" strike="noStrike" kern="1200" cap="none" spc="2200" normalizeH="0" baseline="0" noProof="0" dirty="0" smtClean="0">
                <a:ln w="11430"/>
                <a:solidFill>
                  <a:schemeClr val="tx1"/>
                </a:solidFill>
                <a:effectLst/>
                <a:uLnTx/>
                <a:uFillTx/>
                <a:latin typeface="Segoe Condensed" pitchFamily="34" charset="0"/>
                <a:ea typeface="+mn-ea"/>
                <a:cs typeface="+mn-cs"/>
              </a:defRPr>
            </a:lvl1pPr>
          </a:lstStyle>
          <a:p>
            <a:pPr lvl="0"/>
            <a:r>
              <a:rPr lang="en-US" dirty="0" smtClean="0"/>
              <a:t>CLICK TO…</a:t>
            </a:r>
          </a:p>
        </p:txBody>
      </p:sp>
    </p:spTree>
    <p:extLst>
      <p:ext uri="{BB962C8B-B14F-4D97-AF65-F5344CB8AC3E}">
        <p14:creationId xmlns="" xmlns:p14="http://schemas.microsoft.com/office/powerpoint/2010/main" val="60446871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424523489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313090776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1" y="1411554"/>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4"/>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359029491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065306"/>
            <a:ext cx="4114800"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855893"/>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065306"/>
            <a:ext cx="4117019"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855893"/>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35874361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4078709649"/>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37939048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System.png"/>
          <p:cNvPicPr>
            <a:picLocks noChangeAspect="1"/>
          </p:cNvPicPr>
          <p:nvPr userDrawn="1"/>
        </p:nvPicPr>
        <p:blipFill>
          <a:blip r:embed="rId3"/>
          <a:stretch>
            <a:fillRect/>
          </a:stretch>
        </p:blipFill>
        <p:spPr>
          <a:xfrm>
            <a:off x="332889" y="6282048"/>
            <a:ext cx="1229995" cy="347353"/>
          </a:xfrm>
          <a:prstGeom prst="rect">
            <a:avLst/>
          </a:prstGeom>
        </p:spPr>
      </p:pic>
    </p:spTree>
    <p:extLst>
      <p:ext uri="{BB962C8B-B14F-4D97-AF65-F5344CB8AC3E}">
        <p14:creationId xmlns="" xmlns:p14="http://schemas.microsoft.com/office/powerpoint/2010/main" val="316384451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Rounded Rectangle 4"/>
          <p:cNvSpPr/>
          <p:nvPr userDrawn="1"/>
        </p:nvSpPr>
        <p:spPr bwMode="auto">
          <a:xfrm>
            <a:off x="1027780" y="4520300"/>
            <a:ext cx="7088443" cy="195707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defRPr/>
            </a:pPr>
            <a:endParaRPr lang="en-US" sz="4000" b="1" dirty="0">
              <a:solidFill>
                <a:srgbClr val="FFFFFF"/>
              </a:solidFill>
            </a:endParaRPr>
          </a:p>
        </p:txBody>
      </p:sp>
      <p:sp>
        <p:nvSpPr>
          <p:cNvPr id="6" name="Rectangle 5"/>
          <p:cNvSpPr/>
          <p:nvPr userDrawn="1"/>
        </p:nvSpPr>
        <p:spPr>
          <a:xfrm>
            <a:off x="970612" y="4843275"/>
            <a:ext cx="7145611" cy="1920526"/>
          </a:xfrm>
          <a:prstGeom prst="rect">
            <a:avLst/>
          </a:prstGeom>
        </p:spPr>
        <p:txBody>
          <a:bodyPr wrap="square">
            <a:spAutoFit/>
          </a:bodyPr>
          <a:lstStyle/>
          <a:p>
            <a:pPr algn="ctr" defTabSz="912777">
              <a:lnSpc>
                <a:spcPct val="90000"/>
              </a:lnSpc>
              <a:spcBef>
                <a:spcPct val="30000"/>
              </a:spcBef>
              <a:buClr>
                <a:srgbClr val="FFFFFF"/>
              </a:buClr>
              <a:buSzPct val="95000"/>
            </a:pPr>
            <a:r>
              <a:rPr lang="en-US" sz="4400" dirty="0">
                <a:solidFill>
                  <a:srgbClr val="FFFFFF"/>
                </a:solidFill>
              </a:rPr>
              <a:t>Submit Your </a:t>
            </a:r>
            <a:r>
              <a:rPr lang="en-US" sz="4400" dirty="0" err="1">
                <a:solidFill>
                  <a:srgbClr val="FFFFFF"/>
                </a:solidFill>
              </a:rPr>
              <a:t>Evals</a:t>
            </a:r>
            <a:r>
              <a:rPr lang="en-US" sz="4400" dirty="0">
                <a:solidFill>
                  <a:srgbClr val="FFFFFF"/>
                </a:solidFill>
              </a:rPr>
              <a:t> And Be Eligible </a:t>
            </a:r>
            <a:br>
              <a:rPr lang="en-US" sz="4400" dirty="0">
                <a:solidFill>
                  <a:srgbClr val="FFFFFF"/>
                </a:solidFill>
              </a:rPr>
            </a:br>
            <a:r>
              <a:rPr lang="en-US" sz="4400" dirty="0">
                <a:solidFill>
                  <a:srgbClr val="FFFFFF"/>
                </a:solidFill>
              </a:rPr>
              <a:t>To Win Cool Prizes!</a:t>
            </a:r>
          </a:p>
        </p:txBody>
      </p:sp>
      <p:sp>
        <p:nvSpPr>
          <p:cNvPr id="7" name="TextBox 6"/>
          <p:cNvSpPr txBox="1"/>
          <p:nvPr userDrawn="1"/>
        </p:nvSpPr>
        <p:spPr>
          <a:xfrm>
            <a:off x="387054" y="1905001"/>
            <a:ext cx="8369892" cy="2554545"/>
          </a:xfrm>
          <a:prstGeom prst="rect">
            <a:avLst/>
          </a:prstGeom>
          <a:noFill/>
        </p:spPr>
        <p:txBody>
          <a:bodyPr wrap="square" lIns="0" tIns="0" rIns="0" bIns="0" rtlCol="0">
            <a:spAutoFit/>
          </a:bodyPr>
          <a:lstStyle/>
          <a:p>
            <a:pPr marL="396875" indent="-396875">
              <a:lnSpc>
                <a:spcPct val="90000"/>
              </a:lnSpc>
              <a:spcBef>
                <a:spcPct val="20000"/>
              </a:spcBef>
              <a:buClr>
                <a:srgbClr val="F3AF35"/>
              </a:buClr>
              <a:buSzPct val="85000"/>
              <a:buFontTx/>
              <a:buBlip>
                <a:blip r:embed="rId2"/>
              </a:buBlip>
              <a:defRPr/>
            </a:pPr>
            <a:r>
              <a:rPr lang="en-US" sz="3200" dirty="0">
                <a:solidFill>
                  <a:prstClr val="white"/>
                </a:solidFill>
              </a:rPr>
              <a:t>Two ways to access online evaluation forms</a:t>
            </a:r>
          </a:p>
          <a:p>
            <a:pPr marL="803275" lvl="1" indent="-406400">
              <a:lnSpc>
                <a:spcPct val="90000"/>
              </a:lnSpc>
              <a:spcBef>
                <a:spcPct val="20000"/>
              </a:spcBef>
              <a:buClr>
                <a:srgbClr val="F3AF35"/>
              </a:buClr>
              <a:buSzPct val="85000"/>
              <a:buFontTx/>
              <a:buBlip>
                <a:blip r:embed="rId2"/>
              </a:buBlip>
              <a:defRPr/>
            </a:pPr>
            <a:r>
              <a:rPr lang="en-US" sz="2800" dirty="0" err="1">
                <a:solidFill>
                  <a:prstClr val="white"/>
                </a:solidFill>
              </a:rPr>
              <a:t>CommNet</a:t>
            </a:r>
            <a:r>
              <a:rPr lang="en-US" sz="2800" dirty="0">
                <a:solidFill>
                  <a:prstClr val="white"/>
                </a:solidFill>
              </a:rPr>
              <a:t> and evaluation stations located in hallways</a:t>
            </a:r>
            <a:br>
              <a:rPr lang="en-US" sz="2800" dirty="0">
                <a:solidFill>
                  <a:prstClr val="white"/>
                </a:solidFill>
              </a:rPr>
            </a:br>
            <a:r>
              <a:rPr lang="en-US" sz="2800" dirty="0">
                <a:solidFill>
                  <a:prstClr val="white"/>
                </a:solidFill>
              </a:rPr>
              <a:t>outside breakout rooms</a:t>
            </a:r>
          </a:p>
          <a:p>
            <a:pPr marL="803275" lvl="1" indent="-406400">
              <a:lnSpc>
                <a:spcPct val="90000"/>
              </a:lnSpc>
              <a:spcBef>
                <a:spcPct val="20000"/>
              </a:spcBef>
              <a:buClr>
                <a:srgbClr val="F3AF35"/>
              </a:buClr>
              <a:buSzPct val="85000"/>
              <a:buFontTx/>
              <a:buBlip>
                <a:blip r:embed="rId2"/>
              </a:buBlip>
              <a:defRPr/>
            </a:pPr>
            <a:r>
              <a:rPr lang="en-US" sz="2800" dirty="0">
                <a:solidFill>
                  <a:prstClr val="white"/>
                </a:solidFill>
              </a:rPr>
              <a:t>From any wired or wireless connection to</a:t>
            </a:r>
            <a:br>
              <a:rPr lang="en-US" sz="2800" dirty="0">
                <a:solidFill>
                  <a:prstClr val="white"/>
                </a:solidFill>
              </a:rPr>
            </a:br>
            <a:r>
              <a:rPr lang="en-US" sz="2800" dirty="0">
                <a:solidFill>
                  <a:prstClr val="white"/>
                </a:solidFill>
                <a:hlinkClick r:id="rId3"/>
              </a:rPr>
              <a:t>http://mms-2009.com</a:t>
            </a:r>
            <a:endParaRPr lang="en-US" sz="2800" dirty="0">
              <a:solidFill>
                <a:prstClr val="white"/>
              </a:solidFill>
            </a:endParaRPr>
          </a:p>
        </p:txBody>
      </p:sp>
      <p:sp>
        <p:nvSpPr>
          <p:cNvPr id="9" name="TextBox 8"/>
          <p:cNvSpPr txBox="1"/>
          <p:nvPr userDrawn="1"/>
        </p:nvSpPr>
        <p:spPr>
          <a:xfrm>
            <a:off x="387054" y="228600"/>
            <a:ext cx="8369892" cy="2188291"/>
          </a:xfrm>
          <a:prstGeom prst="rect">
            <a:avLst/>
          </a:prstGeom>
          <a:noFill/>
        </p:spPr>
        <p:txBody>
          <a:bodyPr wrap="square" lIns="0" tIns="0" rIns="0" bIns="0" rtlCol="0">
            <a:spAutoFit/>
          </a:bodyPr>
          <a:lstStyle/>
          <a:p>
            <a:pPr>
              <a:lnSpc>
                <a:spcPct val="90000"/>
              </a:lnSpc>
            </a:pPr>
            <a:r>
              <a:rPr lang="en-US" sz="4800"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cs typeface="Arial" charset="0"/>
              </a:rPr>
              <a:t>Please Complete an Evaluation Form</a:t>
            </a:r>
            <a:br>
              <a:rPr lang="en-US" sz="4800"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cs typeface="Arial" charset="0"/>
              </a:rPr>
            </a:br>
            <a:r>
              <a:rPr lang="en-US" sz="4400" spc="-150" dirty="0">
                <a:ln w="3175">
                  <a:noFill/>
                </a:ln>
                <a:solidFill>
                  <a:srgbClr val="F37C38"/>
                </a:solidFill>
                <a:effectLst>
                  <a:outerShdw blurRad="50800" dist="38100" dir="2700000" algn="tl" rotWithShape="0">
                    <a:prstClr val="black">
                      <a:alpha val="40000"/>
                    </a:prstClr>
                  </a:outerShdw>
                </a:effectLst>
                <a:cs typeface="Arial" charset="0"/>
              </a:rPr>
              <a:t>Your input is important!</a:t>
            </a:r>
            <a:r>
              <a:rPr lang="en-US" sz="4800"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cs typeface="Arial" charset="0"/>
              </a:rPr>
              <a:t/>
            </a:r>
            <a:br>
              <a:rPr lang="en-US" sz="4800"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cs typeface="Arial" charset="0"/>
              </a:rPr>
            </a:br>
            <a:endParaRPr lang="en-US" dirty="0">
              <a:solidFill>
                <a:prstClr val="white"/>
              </a:solidFill>
            </a:endParaRPr>
          </a:p>
        </p:txBody>
      </p:sp>
    </p:spTree>
    <p:extLst>
      <p:ext uri="{BB962C8B-B14F-4D97-AF65-F5344CB8AC3E}">
        <p14:creationId xmlns="" xmlns:p14="http://schemas.microsoft.com/office/powerpoint/2010/main" val="236218867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23170706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extLst>
      <p:ext uri="{BB962C8B-B14F-4D97-AF65-F5344CB8AC3E}">
        <p14:creationId xmlns="" xmlns:p14="http://schemas.microsoft.com/office/powerpoint/2010/main" val="166892444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7.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6.jpeg"/></Relationships>
</file>

<file path=ppt/slideMasters/_rels/slideMaster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3"/>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4"/>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4"/>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90"/>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6"/>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1614878829"/>
      </p:ext>
    </p:extLst>
  </p:cSld>
  <p:clrMap bg1="dk1" tx1="lt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Clr>
          <a:srgbClr val="F3AF35"/>
        </a:buClr>
        <a:buSzPct val="85000"/>
        <a:buFontTx/>
        <a:buBlip>
          <a:blip r:embed="rId15"/>
        </a:buBlip>
        <a:defRPr sz="3200" kern="1200">
          <a:solidFill>
            <a:schemeClr val="tx1"/>
          </a:solidFill>
          <a:latin typeface="+mn-lt"/>
          <a:ea typeface="+mn-ea"/>
          <a:cs typeface="+mn-cs"/>
        </a:defRPr>
      </a:lvl1pPr>
      <a:lvl2pPr marL="803275" indent="-406400" algn="l" defTabSz="914363" rtl="0" eaLnBrk="1" latinLnBrk="0" hangingPunct="1">
        <a:lnSpc>
          <a:spcPct val="90000"/>
        </a:lnSpc>
        <a:spcBef>
          <a:spcPct val="20000"/>
        </a:spcBef>
        <a:buClr>
          <a:srgbClr val="F3AF35"/>
        </a:buClr>
        <a:buSzPct val="85000"/>
        <a:buFontTx/>
        <a:buBlip>
          <a:blip r:embed="rId15"/>
        </a:buBlip>
        <a:defRPr sz="2800" kern="1200">
          <a:solidFill>
            <a:schemeClr val="tx1"/>
          </a:solidFill>
          <a:latin typeface="+mn-lt"/>
          <a:ea typeface="+mn-ea"/>
          <a:cs typeface="+mn-cs"/>
        </a:defRPr>
      </a:lvl2pPr>
      <a:lvl3pPr marL="1144588" indent="-341313" algn="l" defTabSz="914363" rtl="0" eaLnBrk="1" latinLnBrk="0" hangingPunct="1">
        <a:lnSpc>
          <a:spcPct val="90000"/>
        </a:lnSpc>
        <a:spcBef>
          <a:spcPct val="20000"/>
        </a:spcBef>
        <a:buClr>
          <a:srgbClr val="F3AF35"/>
        </a:buClr>
        <a:buSzPct val="85000"/>
        <a:buFontTx/>
        <a:buBlip>
          <a:blip r:embed="rId15"/>
        </a:buBlip>
        <a:defRPr sz="2400" kern="1200">
          <a:solidFill>
            <a:schemeClr val="tx1"/>
          </a:solidFill>
          <a:latin typeface="+mn-lt"/>
          <a:ea typeface="+mn-ea"/>
          <a:cs typeface="+mn-cs"/>
        </a:defRPr>
      </a:lvl3pPr>
      <a:lvl4pPr marL="1487488" indent="-342900" algn="l" defTabSz="914363" rtl="0" eaLnBrk="1" latinLnBrk="0" hangingPunct="1">
        <a:lnSpc>
          <a:spcPct val="90000"/>
        </a:lnSpc>
        <a:spcBef>
          <a:spcPct val="20000"/>
        </a:spcBef>
        <a:buClr>
          <a:srgbClr val="F3AF35"/>
        </a:buClr>
        <a:buSzPct val="85000"/>
        <a:buFontTx/>
        <a:buBlip>
          <a:blip r:embed="rId15"/>
        </a:buBlip>
        <a:defRPr sz="2400" kern="1200">
          <a:solidFill>
            <a:schemeClr val="tx1"/>
          </a:solidFill>
          <a:latin typeface="+mn-lt"/>
          <a:ea typeface="+mn-ea"/>
          <a:cs typeface="+mn-cs"/>
        </a:defRPr>
      </a:lvl4pPr>
      <a:lvl5pPr marL="1828800" indent="-341313" algn="l" defTabSz="914363" rtl="0" eaLnBrk="1" latinLnBrk="0" hangingPunct="1">
        <a:lnSpc>
          <a:spcPct val="90000"/>
        </a:lnSpc>
        <a:spcBef>
          <a:spcPct val="20000"/>
        </a:spcBef>
        <a:buClr>
          <a:srgbClr val="F3AF35"/>
        </a:buClr>
        <a:buSzPct val="85000"/>
        <a:buFontTx/>
        <a:buBlip>
          <a:blip r:embed="rId1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18"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microsoft.com/migration"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Toolkit Approach</a:t>
            </a:r>
            <a:endParaRPr lang="en-US" dirty="0"/>
          </a:p>
        </p:txBody>
      </p:sp>
      <p:pic>
        <p:nvPicPr>
          <p:cNvPr id="307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886200" y="913168"/>
            <a:ext cx="5038724" cy="49979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52400" y="1219200"/>
            <a:ext cx="3581400" cy="2585323"/>
          </a:xfrm>
          <a:prstGeom prst="rect">
            <a:avLst/>
          </a:prstGeom>
          <a:noFill/>
        </p:spPr>
        <p:txBody>
          <a:bodyPr wrap="square" rtlCol="0">
            <a:spAutoFit/>
          </a:bodyPr>
          <a:lstStyle/>
          <a:p>
            <a:r>
              <a:rPr lang="en-US" dirty="0" smtClean="0"/>
              <a:t>Granular steps allow you to  </a:t>
            </a:r>
            <a:endParaRPr lang="en-US" dirty="0"/>
          </a:p>
          <a:p>
            <a:r>
              <a:rPr lang="en-US" dirty="0" smtClean="0"/>
              <a:t>Act/Verify </a:t>
            </a:r>
          </a:p>
          <a:p>
            <a:endParaRPr lang="en-US" dirty="0"/>
          </a:p>
          <a:p>
            <a:r>
              <a:rPr lang="en-US" dirty="0" smtClean="0"/>
              <a:t>-Verbose tells you details of </a:t>
            </a:r>
            <a:r>
              <a:rPr lang="en-US" dirty="0" smtClean="0"/>
              <a:t/>
            </a:r>
            <a:br>
              <a:rPr lang="en-US" dirty="0" smtClean="0"/>
            </a:br>
            <a:r>
              <a:rPr lang="en-US" dirty="0" smtClean="0"/>
              <a:t>what</a:t>
            </a:r>
            <a:r>
              <a:rPr lang="en-US" dirty="0" smtClean="0"/>
              <a:t> </a:t>
            </a:r>
            <a:r>
              <a:rPr lang="en-US" dirty="0" smtClean="0"/>
              <a:t>happened</a:t>
            </a:r>
            <a:endParaRPr lang="en-US" dirty="0" smtClean="0"/>
          </a:p>
          <a:p>
            <a:endParaRPr lang="en-US" dirty="0" smtClean="0"/>
          </a:p>
          <a:p>
            <a:r>
              <a:rPr lang="en-US" dirty="0" smtClean="0"/>
              <a:t>Run in PowerShell and use Start-Transcript to capture the entire session in a text </a:t>
            </a:r>
            <a:r>
              <a:rPr lang="en-US" dirty="0" smtClean="0"/>
              <a:t>file</a:t>
            </a:r>
            <a:endParaRPr lang="en-US" dirty="0" smtClean="0"/>
          </a:p>
        </p:txBody>
      </p:sp>
    </p:spTree>
    <p:extLst>
      <p:ext uri="{BB962C8B-B14F-4D97-AF65-F5344CB8AC3E}">
        <p14:creationId xmlns="" xmlns:p14="http://schemas.microsoft.com/office/powerpoint/2010/main" val="215874248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hear from Customers</a:t>
            </a:r>
            <a:endParaRPr lang="en-US" dirty="0"/>
          </a:p>
        </p:txBody>
      </p:sp>
      <p:sp>
        <p:nvSpPr>
          <p:cNvPr id="3" name="Text Placeholder 2"/>
          <p:cNvSpPr>
            <a:spLocks noGrp="1"/>
          </p:cNvSpPr>
          <p:nvPr>
            <p:ph type="body" sz="quarter" idx="10"/>
          </p:nvPr>
        </p:nvSpPr>
        <p:spPr>
          <a:xfrm>
            <a:off x="381000" y="1171074"/>
            <a:ext cx="8382000" cy="2451340"/>
          </a:xfrm>
        </p:spPr>
        <p:txBody>
          <a:bodyPr/>
          <a:lstStyle/>
          <a:p>
            <a:r>
              <a:rPr lang="en-US" sz="2800" dirty="0" smtClean="0"/>
              <a:t>How do I get my servers to WS08/R2?</a:t>
            </a:r>
          </a:p>
          <a:p>
            <a:pPr lvl="1"/>
            <a:r>
              <a:rPr lang="en-US" sz="2400" dirty="0" smtClean="0">
                <a:solidFill>
                  <a:srgbClr val="FFC000"/>
                </a:solidFill>
              </a:rPr>
              <a:t>Migration guides and tools</a:t>
            </a:r>
          </a:p>
          <a:p>
            <a:r>
              <a:rPr lang="en-US" sz="2800" dirty="0" smtClean="0"/>
              <a:t>How do I manage my remote Servers?</a:t>
            </a:r>
          </a:p>
          <a:p>
            <a:r>
              <a:rPr lang="en-US" sz="2800" dirty="0" smtClean="0"/>
              <a:t>How do I know if I’ve configured things correctly?</a:t>
            </a:r>
          </a:p>
          <a:p>
            <a:r>
              <a:rPr lang="en-US" sz="2800" dirty="0" smtClean="0"/>
              <a:t>How do I reduce costs and increase the quality of </a:t>
            </a:r>
            <a:r>
              <a:rPr lang="en-US" sz="2800" dirty="0" smtClean="0"/>
              <a:t/>
            </a:r>
            <a:br>
              <a:rPr lang="en-US" sz="2800" dirty="0" smtClean="0"/>
            </a:br>
            <a:r>
              <a:rPr lang="en-US" sz="2800" dirty="0" smtClean="0"/>
              <a:t>my </a:t>
            </a:r>
            <a:r>
              <a:rPr lang="en-US" sz="2800" dirty="0" smtClean="0"/>
              <a:t>IT operations?</a:t>
            </a:r>
          </a:p>
          <a:p>
            <a:r>
              <a:rPr lang="en-US" sz="2800" dirty="0" smtClean="0"/>
              <a:t>How can I let others admin portions of my server?</a:t>
            </a:r>
          </a:p>
          <a:p>
            <a:pPr marL="0" indent="0">
              <a:buNone/>
            </a:pPr>
            <a:endParaRPr lang="en-US" sz="2800" dirty="0"/>
          </a:p>
        </p:txBody>
      </p:sp>
    </p:spTree>
    <p:extLst>
      <p:ext uri="{BB962C8B-B14F-4D97-AF65-F5344CB8AC3E}">
        <p14:creationId xmlns="" xmlns:p14="http://schemas.microsoft.com/office/powerpoint/2010/main" val="264804786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1" y="4114800"/>
            <a:ext cx="8610600" cy="752822"/>
          </a:xfrm>
        </p:spPr>
        <p:txBody>
          <a:bodyPr/>
          <a:lstStyle/>
          <a:p>
            <a:r>
              <a:rPr lang="en-US" dirty="0"/>
              <a:t>How do I manage </a:t>
            </a:r>
            <a:r>
              <a:rPr lang="en-US" dirty="0" smtClean="0"/>
              <a:t>my remote </a:t>
            </a:r>
            <a:r>
              <a:rPr lang="en-US" dirty="0"/>
              <a:t>Servers?</a:t>
            </a:r>
            <a:br>
              <a:rPr lang="en-US" dirty="0"/>
            </a:br>
            <a:endParaRPr lang="en-US" dirty="0"/>
          </a:p>
        </p:txBody>
      </p:sp>
    </p:spTree>
    <p:extLst>
      <p:ext uri="{BB962C8B-B14F-4D97-AF65-F5344CB8AC3E}">
        <p14:creationId xmlns="" xmlns:p14="http://schemas.microsoft.com/office/powerpoint/2010/main" val="262611994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381000"/>
            <a:ext cx="8382000" cy="997196"/>
          </a:xfrm>
        </p:spPr>
        <p:txBody>
          <a:bodyPr/>
          <a:lstStyle/>
          <a:p>
            <a:r>
              <a:rPr lang="en-US" sz="4000" b="1" dirty="0" smtClean="0"/>
              <a:t>Remote </a:t>
            </a:r>
            <a:r>
              <a:rPr lang="en-US" sz="4000" b="1" dirty="0"/>
              <a:t>Server Administration </a:t>
            </a:r>
            <a:r>
              <a:rPr lang="en-US" sz="4000" b="1" dirty="0" smtClean="0"/>
              <a:t>Tools (RSAT)</a:t>
            </a:r>
            <a:br>
              <a:rPr lang="en-US" sz="4000" b="1" dirty="0" smtClean="0"/>
            </a:br>
            <a:r>
              <a:rPr lang="en-US" sz="3200" dirty="0">
                <a:solidFill>
                  <a:srgbClr val="FFFF00"/>
                </a:solidFill>
              </a:rPr>
              <a:t>M</a:t>
            </a:r>
            <a:r>
              <a:rPr lang="en-US" sz="3200" dirty="0" smtClean="0">
                <a:solidFill>
                  <a:srgbClr val="FFFF00"/>
                </a:solidFill>
              </a:rPr>
              <a:t>anaging Remote Servers</a:t>
            </a:r>
            <a:r>
              <a:rPr lang="en-US" sz="3200" b="1" dirty="0" smtClean="0">
                <a:solidFill>
                  <a:srgbClr val="FFFF00"/>
                </a:solidFill>
              </a:rPr>
              <a:t> </a:t>
            </a:r>
            <a:endParaRPr lang="en-US" sz="3200" dirty="0">
              <a:solidFill>
                <a:srgbClr val="FFFF00"/>
              </a:solidFill>
            </a:endParaRPr>
          </a:p>
        </p:txBody>
      </p:sp>
      <p:sp>
        <p:nvSpPr>
          <p:cNvPr id="7" name="Text Placeholder 6"/>
          <p:cNvSpPr>
            <a:spLocks noGrp="1"/>
          </p:cNvSpPr>
          <p:nvPr>
            <p:ph type="body" idx="1"/>
          </p:nvPr>
        </p:nvSpPr>
        <p:spPr>
          <a:xfrm>
            <a:off x="381000" y="1066800"/>
            <a:ext cx="4114800" cy="692498"/>
          </a:xfrm>
        </p:spPr>
        <p:txBody>
          <a:bodyPr/>
          <a:lstStyle/>
          <a:p>
            <a:r>
              <a:rPr lang="en-US" dirty="0" smtClean="0"/>
              <a:t>Role Tool</a:t>
            </a:r>
            <a:endParaRPr lang="en-US" dirty="0"/>
          </a:p>
        </p:txBody>
      </p:sp>
      <p:sp>
        <p:nvSpPr>
          <p:cNvPr id="8" name="Content Placeholder 7"/>
          <p:cNvSpPr>
            <a:spLocks noGrp="1"/>
          </p:cNvSpPr>
          <p:nvPr>
            <p:ph sz="half" idx="2"/>
          </p:nvPr>
        </p:nvSpPr>
        <p:spPr>
          <a:xfrm>
            <a:off x="228600" y="1830122"/>
            <a:ext cx="4267199" cy="1537344"/>
          </a:xfrm>
        </p:spPr>
        <p:txBody>
          <a:bodyPr/>
          <a:lstStyle/>
          <a:p>
            <a:r>
              <a:rPr lang="en-US" sz="2000" dirty="0"/>
              <a:t>Active Directory® Certificate </a:t>
            </a:r>
            <a:r>
              <a:rPr lang="en-US" sz="2000" dirty="0" smtClean="0"/>
              <a:t/>
            </a:r>
            <a:br>
              <a:rPr lang="en-US" sz="2000" dirty="0" smtClean="0"/>
            </a:br>
            <a:r>
              <a:rPr lang="en-US" sz="2000" dirty="0" smtClean="0"/>
              <a:t>Services </a:t>
            </a:r>
            <a:r>
              <a:rPr lang="en-US" sz="2000" dirty="0" smtClean="0"/>
              <a:t>Tools</a:t>
            </a:r>
          </a:p>
          <a:p>
            <a:r>
              <a:rPr lang="en-US" sz="2000" dirty="0"/>
              <a:t>Active Directory Domain Services (AD DS) and Active Directory Lightweight Directory Services </a:t>
            </a:r>
            <a:r>
              <a:rPr lang="en-US" sz="2000" dirty="0" smtClean="0"/>
              <a:t/>
            </a:r>
            <a:br>
              <a:rPr lang="en-US" sz="2000" dirty="0" smtClean="0"/>
            </a:br>
            <a:r>
              <a:rPr lang="en-US" sz="2000" dirty="0" smtClean="0"/>
              <a:t>(</a:t>
            </a:r>
            <a:r>
              <a:rPr lang="en-US" sz="2000" dirty="0"/>
              <a:t>AD LDS) </a:t>
            </a:r>
            <a:r>
              <a:rPr lang="en-US" sz="2000" dirty="0" smtClean="0"/>
              <a:t>Tools</a:t>
            </a:r>
          </a:p>
          <a:p>
            <a:r>
              <a:rPr lang="en-US" sz="2000" dirty="0"/>
              <a:t>DHCP Server </a:t>
            </a:r>
            <a:r>
              <a:rPr lang="en-US" sz="2000" dirty="0" smtClean="0"/>
              <a:t>Tools</a:t>
            </a:r>
          </a:p>
          <a:p>
            <a:r>
              <a:rPr lang="en-US" sz="2000" dirty="0"/>
              <a:t>DNS Server </a:t>
            </a:r>
            <a:r>
              <a:rPr lang="en-US" sz="2000" dirty="0" smtClean="0"/>
              <a:t>Tools</a:t>
            </a:r>
          </a:p>
          <a:p>
            <a:r>
              <a:rPr lang="en-US" sz="2000" dirty="0"/>
              <a:t>File Services </a:t>
            </a:r>
            <a:r>
              <a:rPr lang="en-US" sz="2000" dirty="0" smtClean="0"/>
              <a:t>Tools</a:t>
            </a:r>
          </a:p>
          <a:p>
            <a:r>
              <a:rPr lang="en-US" sz="2000" dirty="0"/>
              <a:t>Hyper-V™ </a:t>
            </a:r>
            <a:r>
              <a:rPr lang="en-US" sz="2000" dirty="0" smtClean="0"/>
              <a:t>Tools</a:t>
            </a:r>
          </a:p>
          <a:p>
            <a:r>
              <a:rPr lang="en-US" sz="2000" dirty="0"/>
              <a:t>Remote Desktop Services </a:t>
            </a:r>
            <a:r>
              <a:rPr lang="en-US" sz="2000" dirty="0" smtClean="0"/>
              <a:t>Tools</a:t>
            </a:r>
          </a:p>
          <a:p>
            <a:r>
              <a:rPr lang="en-US" sz="2000" dirty="0" smtClean="0">
                <a:solidFill>
                  <a:srgbClr val="FFC000"/>
                </a:solidFill>
              </a:rPr>
              <a:t>Active Directory Administrative Center</a:t>
            </a:r>
          </a:p>
          <a:p>
            <a:r>
              <a:rPr lang="en-US" sz="2000" dirty="0" smtClean="0">
                <a:solidFill>
                  <a:srgbClr val="FFC000"/>
                </a:solidFill>
              </a:rPr>
              <a:t>Server </a:t>
            </a:r>
            <a:r>
              <a:rPr lang="en-US" sz="2000" dirty="0">
                <a:solidFill>
                  <a:srgbClr val="FFC000"/>
                </a:solidFill>
              </a:rPr>
              <a:t>Manager</a:t>
            </a:r>
          </a:p>
        </p:txBody>
      </p:sp>
      <p:sp>
        <p:nvSpPr>
          <p:cNvPr id="9" name="Text Placeholder 8"/>
          <p:cNvSpPr>
            <a:spLocks noGrp="1"/>
          </p:cNvSpPr>
          <p:nvPr>
            <p:ph type="body" sz="quarter" idx="3"/>
          </p:nvPr>
        </p:nvSpPr>
        <p:spPr>
          <a:xfrm>
            <a:off x="4645981" y="1066800"/>
            <a:ext cx="4117019" cy="692498"/>
          </a:xfrm>
        </p:spPr>
        <p:txBody>
          <a:bodyPr/>
          <a:lstStyle/>
          <a:p>
            <a:r>
              <a:rPr lang="en-US" dirty="0" smtClean="0"/>
              <a:t>Feature Tools</a:t>
            </a:r>
            <a:endParaRPr lang="en-US" dirty="0"/>
          </a:p>
        </p:txBody>
      </p:sp>
      <p:sp>
        <p:nvSpPr>
          <p:cNvPr id="10" name="Content Placeholder 9"/>
          <p:cNvSpPr>
            <a:spLocks noGrp="1"/>
          </p:cNvSpPr>
          <p:nvPr>
            <p:ph sz="quarter" idx="4"/>
          </p:nvPr>
        </p:nvSpPr>
        <p:spPr>
          <a:xfrm>
            <a:off x="4645026" y="1830122"/>
            <a:ext cx="4117974" cy="1537344"/>
          </a:xfrm>
        </p:spPr>
        <p:txBody>
          <a:bodyPr/>
          <a:lstStyle/>
          <a:p>
            <a:r>
              <a:rPr lang="en-US" sz="2000" dirty="0" err="1"/>
              <a:t>BitLocker</a:t>
            </a:r>
            <a:r>
              <a:rPr lang="en-US" sz="2000" dirty="0"/>
              <a:t> Active Directory Recovery Password </a:t>
            </a:r>
            <a:r>
              <a:rPr lang="en-US" sz="2000" dirty="0" smtClean="0"/>
              <a:t>Viewer</a:t>
            </a:r>
          </a:p>
          <a:p>
            <a:r>
              <a:rPr lang="en-US" sz="2000" dirty="0"/>
              <a:t>Failover Clustering </a:t>
            </a:r>
            <a:r>
              <a:rPr lang="en-US" sz="2000" dirty="0" smtClean="0"/>
              <a:t>Tools</a:t>
            </a:r>
          </a:p>
          <a:p>
            <a:r>
              <a:rPr lang="en-US" sz="2000" dirty="0"/>
              <a:t>Group Policy Management </a:t>
            </a:r>
            <a:r>
              <a:rPr lang="en-US" sz="2000" dirty="0" smtClean="0"/>
              <a:t>Tools</a:t>
            </a:r>
          </a:p>
          <a:p>
            <a:r>
              <a:rPr lang="en-US" sz="2000" dirty="0"/>
              <a:t>Network Load Balancing </a:t>
            </a:r>
            <a:r>
              <a:rPr lang="en-US" sz="2000" dirty="0" smtClean="0"/>
              <a:t>Tools</a:t>
            </a:r>
          </a:p>
          <a:p>
            <a:r>
              <a:rPr lang="en-US" sz="2000" dirty="0"/>
              <a:t>SMTP Server </a:t>
            </a:r>
            <a:r>
              <a:rPr lang="en-US" sz="2000" dirty="0" smtClean="0"/>
              <a:t>Tools</a:t>
            </a:r>
          </a:p>
          <a:p>
            <a:r>
              <a:rPr lang="en-US" sz="2000" dirty="0"/>
              <a:t>Storage Explorer </a:t>
            </a:r>
            <a:r>
              <a:rPr lang="en-US" sz="2000" dirty="0" smtClean="0"/>
              <a:t>Tools</a:t>
            </a:r>
          </a:p>
          <a:p>
            <a:r>
              <a:rPr lang="en-US" sz="2000" dirty="0"/>
              <a:t>Storage Manager for SANs </a:t>
            </a:r>
            <a:r>
              <a:rPr lang="en-US" sz="2000" dirty="0" smtClean="0"/>
              <a:t>Tools</a:t>
            </a:r>
          </a:p>
          <a:p>
            <a:r>
              <a:rPr lang="en-US" sz="2000" dirty="0"/>
              <a:t>Windows System Resource </a:t>
            </a:r>
            <a:r>
              <a:rPr lang="en-US" sz="2000" dirty="0" smtClean="0"/>
              <a:t/>
            </a:r>
            <a:br>
              <a:rPr lang="en-US" sz="2000" dirty="0" smtClean="0"/>
            </a:br>
            <a:r>
              <a:rPr lang="en-US" sz="2000" dirty="0" smtClean="0"/>
              <a:t>Manager </a:t>
            </a:r>
            <a:r>
              <a:rPr lang="en-US" sz="2000" dirty="0"/>
              <a:t>Tools</a:t>
            </a:r>
          </a:p>
        </p:txBody>
      </p:sp>
    </p:spTree>
    <p:extLst>
      <p:ext uri="{BB962C8B-B14F-4D97-AF65-F5344CB8AC3E}">
        <p14:creationId xmlns="" xmlns:p14="http://schemas.microsoft.com/office/powerpoint/2010/main" val="382765133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pPr marL="0" indent="0"/>
            <a:r>
              <a:rPr lang="en-US" dirty="0" smtClean="0"/>
              <a:t>Server Manager </a:t>
            </a:r>
            <a:r>
              <a:rPr lang="en-US" dirty="0" err="1" smtClean="0"/>
              <a:t>Remoting</a:t>
            </a:r>
            <a:endParaRPr lang="en-US" sz="3600" dirty="0">
              <a:solidFill>
                <a:schemeClr val="accent5"/>
              </a:solidFill>
            </a:endParaRPr>
          </a:p>
        </p:txBody>
      </p:sp>
      <p:sp>
        <p:nvSpPr>
          <p:cNvPr id="3" name="Text Placeholder 2"/>
          <p:cNvSpPr>
            <a:spLocks noGrp="1"/>
          </p:cNvSpPr>
          <p:nvPr>
            <p:ph idx="1"/>
          </p:nvPr>
        </p:nvSpPr>
        <p:spPr/>
        <p:txBody>
          <a:bodyPr/>
          <a:lstStyle/>
          <a:p>
            <a:r>
              <a:rPr lang="en-US" dirty="0" smtClean="0"/>
              <a:t>Current customer pain</a:t>
            </a:r>
          </a:p>
          <a:p>
            <a:pPr lvl="1"/>
            <a:r>
              <a:rPr lang="en-US" dirty="0" smtClean="0"/>
              <a:t>Your #1 request since WS03</a:t>
            </a:r>
          </a:p>
          <a:p>
            <a:pPr lvl="1"/>
            <a:r>
              <a:rPr lang="en-US" dirty="0" smtClean="0"/>
              <a:t>WS08 Server Manager provided integrated management but local-only</a:t>
            </a:r>
          </a:p>
          <a:p>
            <a:r>
              <a:rPr lang="en-US" dirty="0"/>
              <a:t>Remote management of WS08 R2 machines</a:t>
            </a:r>
          </a:p>
          <a:p>
            <a:pPr lvl="1"/>
            <a:r>
              <a:rPr lang="en-US" dirty="0"/>
              <a:t>Provides “GUI for Server Core</a:t>
            </a:r>
            <a:r>
              <a:rPr lang="en-US" dirty="0" smtClean="0"/>
              <a:t>”</a:t>
            </a:r>
          </a:p>
          <a:p>
            <a:r>
              <a:rPr lang="en-US" dirty="0"/>
              <a:t>Supports Windows 7 client as </a:t>
            </a:r>
            <a:r>
              <a:rPr lang="en-US" dirty="0" err="1"/>
              <a:t>remoting</a:t>
            </a:r>
            <a:r>
              <a:rPr lang="en-US" dirty="0"/>
              <a:t> source</a:t>
            </a:r>
          </a:p>
          <a:p>
            <a:pPr lvl="1"/>
            <a:r>
              <a:rPr lang="en-US" dirty="0"/>
              <a:t>Long-term investment: server management from a client OS = primary scenario</a:t>
            </a:r>
          </a:p>
          <a:p>
            <a:pPr marL="517525" lvl="1" indent="0">
              <a:buNone/>
            </a:pPr>
            <a:endParaRPr lang="en-US" dirty="0"/>
          </a:p>
        </p:txBody>
      </p:sp>
    </p:spTree>
    <p:extLst>
      <p:ext uri="{BB962C8B-B14F-4D97-AF65-F5344CB8AC3E}">
        <p14:creationId xmlns="" xmlns:p14="http://schemas.microsoft.com/office/powerpoint/2010/main" val="372845265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992403"/>
            <a:ext cx="8718551" cy="752822"/>
          </a:xfrm>
        </p:spPr>
        <p:txBody>
          <a:bodyPr/>
          <a:lstStyle/>
          <a:p>
            <a:r>
              <a:rPr lang="en-US" sz="3600" dirty="0" smtClean="0"/>
              <a:t>Managing Remote Servers with Server Manager</a:t>
            </a:r>
            <a:endParaRPr lang="en-US" sz="3600" dirty="0"/>
          </a:p>
        </p:txBody>
      </p:sp>
      <p:sp>
        <p:nvSpPr>
          <p:cNvPr id="3" name="Subtitle 2"/>
          <p:cNvSpPr>
            <a:spLocks noGrp="1"/>
          </p:cNvSpPr>
          <p:nvPr>
            <p:ph type="subTitle" idx="1"/>
          </p:nvPr>
        </p:nvSpPr>
        <p:spPr/>
        <p:txBody>
          <a:bodyPr/>
          <a:lstStyle/>
          <a:p>
            <a:r>
              <a:rPr lang="en-US" dirty="0" smtClean="0"/>
              <a:t>Jeffrey Snover</a:t>
            </a:r>
          </a:p>
          <a:p>
            <a:r>
              <a:rPr lang="en-US" dirty="0" smtClean="0"/>
              <a:t>Distinguished Engineer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344558672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81000" y="230188"/>
            <a:ext cx="8382000" cy="609398"/>
          </a:xfrm>
        </p:spPr>
        <p:txBody>
          <a:bodyPr/>
          <a:lstStyle/>
          <a:p>
            <a:r>
              <a:rPr lang="en-US" sz="4400" dirty="0" smtClean="0"/>
              <a:t>Standards-Based Management</a:t>
            </a:r>
            <a:endParaRPr lang="en-US" sz="4400" dirty="0"/>
          </a:p>
        </p:txBody>
      </p:sp>
      <p:sp>
        <p:nvSpPr>
          <p:cNvPr id="10" name="Text Placeholder 9"/>
          <p:cNvSpPr>
            <a:spLocks noGrp="1"/>
          </p:cNvSpPr>
          <p:nvPr>
            <p:ph type="body" sz="quarter" idx="10"/>
          </p:nvPr>
        </p:nvSpPr>
        <p:spPr>
          <a:xfrm>
            <a:off x="381000" y="3276600"/>
            <a:ext cx="8382000" cy="2667000"/>
          </a:xfrm>
        </p:spPr>
        <p:txBody>
          <a:bodyPr/>
          <a:lstStyle/>
          <a:p>
            <a:r>
              <a:rPr lang="en-US" sz="2400" dirty="0" smtClean="0">
                <a:solidFill>
                  <a:srgbClr val="F6AE1E"/>
                </a:solidFill>
              </a:rPr>
              <a:t>Protocol: </a:t>
            </a:r>
            <a:r>
              <a:rPr lang="en-US" sz="2400" dirty="0" smtClean="0"/>
              <a:t>DMTF Standard Protocol: Web Services Management (WSMAN)</a:t>
            </a:r>
          </a:p>
          <a:p>
            <a:r>
              <a:rPr lang="en-US" sz="2400" dirty="0" smtClean="0">
                <a:solidFill>
                  <a:srgbClr val="F6AE1E"/>
                </a:solidFill>
              </a:rPr>
              <a:t>Agent:</a:t>
            </a:r>
            <a:r>
              <a:rPr lang="en-US" sz="2400" dirty="0" smtClean="0"/>
              <a:t>  The </a:t>
            </a:r>
            <a:r>
              <a:rPr lang="en-US" sz="2400" dirty="0" err="1" smtClean="0"/>
              <a:t>WinRM</a:t>
            </a:r>
            <a:r>
              <a:rPr lang="en-US" sz="2400" dirty="0" smtClean="0"/>
              <a:t> service in Windows implements the server role of the </a:t>
            </a:r>
            <a:r>
              <a:rPr lang="en-US" sz="2400" dirty="0" err="1" smtClean="0"/>
              <a:t>WSMan</a:t>
            </a:r>
            <a:r>
              <a:rPr lang="en-US" sz="2400" dirty="0" smtClean="0"/>
              <a:t> protocol.  WMI implements the CIMOM.</a:t>
            </a:r>
          </a:p>
          <a:p>
            <a:r>
              <a:rPr lang="en-US" sz="2400" dirty="0" smtClean="0">
                <a:solidFill>
                  <a:srgbClr val="F6AE1E"/>
                </a:solidFill>
              </a:rPr>
              <a:t>Tool: </a:t>
            </a:r>
            <a:r>
              <a:rPr lang="en-US" sz="2400" dirty="0" err="1" smtClean="0"/>
              <a:t>WSMan</a:t>
            </a:r>
            <a:r>
              <a:rPr lang="en-US" sz="2400" dirty="0" smtClean="0"/>
              <a:t> </a:t>
            </a:r>
            <a:r>
              <a:rPr lang="en-US" sz="2400" dirty="0"/>
              <a:t>cmdlets allow access to any device that complies with CIM and </a:t>
            </a:r>
            <a:r>
              <a:rPr lang="en-US" sz="2400" dirty="0" err="1"/>
              <a:t>WSMan</a:t>
            </a:r>
            <a:r>
              <a:rPr lang="en-US" sz="2400" dirty="0"/>
              <a:t> </a:t>
            </a:r>
            <a:r>
              <a:rPr lang="en-US" sz="2400" dirty="0" smtClean="0"/>
              <a:t>standards</a:t>
            </a:r>
          </a:p>
          <a:p>
            <a:pPr lvl="1"/>
            <a:r>
              <a:rPr lang="en-US" sz="2000" dirty="0" smtClean="0"/>
              <a:t>Raw hardware, Unix </a:t>
            </a:r>
            <a:r>
              <a:rPr lang="en-US" sz="2000" dirty="0" err="1" smtClean="0"/>
              <a:t>etc</a:t>
            </a:r>
            <a:endParaRPr lang="en-US" sz="2000" dirty="0"/>
          </a:p>
          <a:p>
            <a:r>
              <a:rPr lang="en-US" sz="2400" dirty="0" smtClean="0">
                <a:solidFill>
                  <a:srgbClr val="F6AE1E"/>
                </a:solidFill>
              </a:rPr>
              <a:t>Extensions:</a:t>
            </a:r>
            <a:r>
              <a:rPr lang="en-US" sz="2400" dirty="0" smtClean="0"/>
              <a:t> Streaming enables </a:t>
            </a:r>
            <a:r>
              <a:rPr lang="en-US" sz="2400" dirty="0"/>
              <a:t>PowerShell </a:t>
            </a:r>
            <a:r>
              <a:rPr lang="en-US" sz="2400" dirty="0" err="1"/>
              <a:t>remoting</a:t>
            </a:r>
            <a:r>
              <a:rPr lang="en-US" sz="2400" dirty="0"/>
              <a:t> </a:t>
            </a:r>
          </a:p>
          <a:p>
            <a:endParaRPr lang="en-US" sz="2400" dirty="0"/>
          </a:p>
        </p:txBody>
      </p:sp>
      <p:pic>
        <p:nvPicPr>
          <p:cNvPr id="11" name="Picture 10"/>
          <p:cNvPicPr/>
          <p:nvPr/>
        </p:nvPicPr>
        <p:blipFill>
          <a:blip r:embed="rId3" cstate="print"/>
          <a:srcRect/>
          <a:stretch>
            <a:fillRect/>
          </a:stretch>
        </p:blipFill>
        <p:spPr bwMode="auto">
          <a:xfrm>
            <a:off x="1524000" y="990600"/>
            <a:ext cx="6553200" cy="2018964"/>
          </a:xfrm>
          <a:prstGeom prst="rect">
            <a:avLst/>
          </a:prstGeom>
          <a:noFill/>
          <a:ln w="9525">
            <a:noFill/>
            <a:miter lim="800000"/>
            <a:headEnd/>
            <a:tailEnd/>
          </a:ln>
        </p:spPr>
      </p:pic>
    </p:spTree>
    <p:extLst>
      <p:ext uri="{BB962C8B-B14F-4D97-AF65-F5344CB8AC3E}">
        <p14:creationId xmlns="" xmlns:p14="http://schemas.microsoft.com/office/powerpoint/2010/main" val="88606594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876800"/>
            <a:ext cx="7651245" cy="752822"/>
          </a:xfrm>
        </p:spPr>
        <p:txBody>
          <a:bodyPr/>
          <a:lstStyle/>
          <a:p>
            <a:r>
              <a:rPr lang="en-US" sz="3200" dirty="0" smtClean="0"/>
              <a:t>Managing Remote Servers with Standards Based Management </a:t>
            </a:r>
            <a:endParaRPr lang="en-US" sz="3200" dirty="0"/>
          </a:p>
        </p:txBody>
      </p:sp>
      <p:sp>
        <p:nvSpPr>
          <p:cNvPr id="3" name="Subtitle 2"/>
          <p:cNvSpPr>
            <a:spLocks noGrp="1"/>
          </p:cNvSpPr>
          <p:nvPr>
            <p:ph type="subTitle" idx="1"/>
          </p:nvPr>
        </p:nvSpPr>
        <p:spPr/>
        <p:txBody>
          <a:bodyPr/>
          <a:lstStyle/>
          <a:p>
            <a:r>
              <a:rPr lang="en-US" dirty="0" smtClean="0"/>
              <a:t>Jeffrey Snover</a:t>
            </a:r>
          </a:p>
          <a:p>
            <a:r>
              <a:rPr lang="en-US" dirty="0" smtClean="0"/>
              <a:t>Distinguished Engineer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410525488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hear from Customers</a:t>
            </a:r>
            <a:endParaRPr lang="en-US" dirty="0"/>
          </a:p>
        </p:txBody>
      </p:sp>
      <p:sp>
        <p:nvSpPr>
          <p:cNvPr id="3" name="Text Placeholder 2"/>
          <p:cNvSpPr>
            <a:spLocks noGrp="1"/>
          </p:cNvSpPr>
          <p:nvPr>
            <p:ph type="body" sz="quarter" idx="10"/>
          </p:nvPr>
        </p:nvSpPr>
        <p:spPr>
          <a:xfrm>
            <a:off x="381000" y="1171074"/>
            <a:ext cx="8382000" cy="2451340"/>
          </a:xfrm>
        </p:spPr>
        <p:txBody>
          <a:bodyPr/>
          <a:lstStyle/>
          <a:p>
            <a:r>
              <a:rPr lang="en-US" sz="2800" dirty="0" smtClean="0"/>
              <a:t>How do I get my servers to WS08/R2?</a:t>
            </a:r>
          </a:p>
          <a:p>
            <a:r>
              <a:rPr lang="en-US" sz="2800" dirty="0" smtClean="0"/>
              <a:t>How do I manage my remote Servers?</a:t>
            </a:r>
          </a:p>
          <a:p>
            <a:pPr lvl="1"/>
            <a:r>
              <a:rPr lang="en-US" sz="2400" dirty="0" smtClean="0">
                <a:solidFill>
                  <a:srgbClr val="FFC000"/>
                </a:solidFill>
              </a:rPr>
              <a:t>Remote Server Admin Tools (RSAT)</a:t>
            </a:r>
          </a:p>
          <a:p>
            <a:pPr lvl="1"/>
            <a:r>
              <a:rPr lang="en-US" sz="2400" dirty="0" smtClean="0">
                <a:solidFill>
                  <a:srgbClr val="FFC000"/>
                </a:solidFill>
              </a:rPr>
              <a:t>Standards-based management (CIM/WSMAN)</a:t>
            </a:r>
          </a:p>
          <a:p>
            <a:r>
              <a:rPr lang="en-US" sz="2800" dirty="0" smtClean="0"/>
              <a:t>How do I know if I’ve configured things correctly?</a:t>
            </a:r>
          </a:p>
          <a:p>
            <a:r>
              <a:rPr lang="en-US" sz="2800" dirty="0" smtClean="0"/>
              <a:t>How do I reduce costs and increase the quality of </a:t>
            </a:r>
            <a:r>
              <a:rPr lang="en-US" sz="2800" dirty="0" smtClean="0"/>
              <a:t/>
            </a:r>
            <a:br>
              <a:rPr lang="en-US" sz="2800" dirty="0" smtClean="0"/>
            </a:br>
            <a:r>
              <a:rPr lang="en-US" sz="2800" dirty="0" smtClean="0"/>
              <a:t>my </a:t>
            </a:r>
            <a:r>
              <a:rPr lang="en-US" sz="2800" dirty="0" smtClean="0"/>
              <a:t>IT operations?</a:t>
            </a:r>
          </a:p>
          <a:p>
            <a:r>
              <a:rPr lang="en-US" sz="2800" dirty="0" smtClean="0"/>
              <a:t>How can I let others admin portions of my server?</a:t>
            </a:r>
          </a:p>
          <a:p>
            <a:pPr marL="0" indent="0">
              <a:buNone/>
            </a:pPr>
            <a:endParaRPr lang="en-US" sz="2800" dirty="0"/>
          </a:p>
        </p:txBody>
      </p:sp>
    </p:spTree>
    <p:extLst>
      <p:ext uri="{BB962C8B-B14F-4D97-AF65-F5344CB8AC3E}">
        <p14:creationId xmlns="" xmlns:p14="http://schemas.microsoft.com/office/powerpoint/2010/main" val="190291921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1" y="4114800"/>
            <a:ext cx="8610600" cy="752822"/>
          </a:xfrm>
        </p:spPr>
        <p:txBody>
          <a:bodyPr/>
          <a:lstStyle/>
          <a:p>
            <a:r>
              <a:rPr lang="en-US" dirty="0"/>
              <a:t>How do I know </a:t>
            </a:r>
            <a:r>
              <a:rPr lang="en-US" dirty="0" smtClean="0"/>
              <a:t>if I’ve </a:t>
            </a:r>
            <a:r>
              <a:rPr lang="en-US" dirty="0"/>
              <a:t>configured things correctly?</a:t>
            </a:r>
            <a:br>
              <a:rPr lang="en-US" dirty="0"/>
            </a:br>
            <a:endParaRPr lang="en-US" dirty="0"/>
          </a:p>
        </p:txBody>
      </p:sp>
    </p:spTree>
    <p:extLst>
      <p:ext uri="{BB962C8B-B14F-4D97-AF65-F5344CB8AC3E}">
        <p14:creationId xmlns="" xmlns:p14="http://schemas.microsoft.com/office/powerpoint/2010/main" val="251709423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0250" y="3929349"/>
            <a:ext cx="8495487" cy="1337595"/>
          </a:xfrm>
        </p:spPr>
        <p:txBody>
          <a:bodyPr/>
          <a:lstStyle/>
          <a:p>
            <a:pPr marL="0" marR="0">
              <a:spcBef>
                <a:spcPts val="0"/>
              </a:spcBef>
              <a:spcAft>
                <a:spcPts val="0"/>
              </a:spcAft>
            </a:pPr>
            <a:r>
              <a:rPr lang="en-US" sz="4200" dirty="0" smtClean="0">
                <a:solidFill>
                  <a:schemeClr val="tx1"/>
                </a:solidFill>
                <a:effectLst/>
              </a:rPr>
              <a:t>Server Management </a:t>
            </a:r>
            <a:r>
              <a:rPr lang="en-US" sz="4200" dirty="0">
                <a:solidFill>
                  <a:schemeClr val="tx1"/>
                </a:solidFill>
                <a:effectLst/>
              </a:rPr>
              <a:t>Improvements and Solutions for Windows Server 2008 R2</a:t>
            </a:r>
            <a:endParaRPr lang="en-US" sz="4200" dirty="0">
              <a:solidFill>
                <a:schemeClr val="tx1"/>
              </a:solidFill>
              <a:effectLst/>
              <a:ea typeface="Calibri"/>
            </a:endParaRPr>
          </a:p>
        </p:txBody>
      </p:sp>
      <p:sp>
        <p:nvSpPr>
          <p:cNvPr id="3" name="Subtitle 2"/>
          <p:cNvSpPr>
            <a:spLocks noGrp="1"/>
          </p:cNvSpPr>
          <p:nvPr>
            <p:ph type="subTitle" idx="1"/>
          </p:nvPr>
        </p:nvSpPr>
        <p:spPr/>
        <p:txBody>
          <a:bodyPr/>
          <a:lstStyle/>
          <a:p>
            <a:r>
              <a:rPr lang="en-US" dirty="0" smtClean="0">
                <a:solidFill>
                  <a:schemeClr val="tx1"/>
                </a:solidFill>
              </a:rPr>
              <a:t>Jeffrey Snover</a:t>
            </a:r>
          </a:p>
          <a:p>
            <a:r>
              <a:rPr lang="en-US" dirty="0" smtClean="0">
                <a:solidFill>
                  <a:schemeClr val="tx1"/>
                </a:solidFill>
              </a:rPr>
              <a:t>Distinguished Engineer</a:t>
            </a:r>
          </a:p>
          <a:p>
            <a:r>
              <a:rPr lang="en-US" dirty="0" smtClean="0">
                <a:solidFill>
                  <a:schemeClr val="tx1"/>
                </a:solidFill>
              </a:rPr>
              <a:t>Microsoft</a:t>
            </a:r>
          </a:p>
          <a:p>
            <a:r>
              <a:rPr lang="en-US" dirty="0" smtClean="0">
                <a:solidFill>
                  <a:schemeClr val="tx1"/>
                </a:solidFill>
              </a:rPr>
              <a:t>Session Code</a:t>
            </a:r>
            <a:r>
              <a:rPr lang="en-US" smtClean="0">
                <a:solidFill>
                  <a:schemeClr val="tx1"/>
                </a:solidFill>
              </a:rPr>
              <a:t>: </a:t>
            </a:r>
            <a:r>
              <a:rPr lang="en-US" b="1" smtClean="0">
                <a:solidFill>
                  <a:schemeClr val="accent6"/>
                </a:solidFill>
              </a:rPr>
              <a:t>SRV312</a:t>
            </a:r>
            <a:endParaRPr lang="en-US" b="1" dirty="0">
              <a:solidFill>
                <a:schemeClr val="accent6"/>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dirty="0"/>
              <a:t>Best Practices </a:t>
            </a:r>
            <a:r>
              <a:rPr lang="en-US" dirty="0" smtClean="0"/>
              <a:t>Analyzer (BPA)</a:t>
            </a:r>
            <a:br>
              <a:rPr lang="en-US" dirty="0" smtClean="0"/>
            </a:br>
            <a:r>
              <a:rPr lang="en-US" sz="3600" dirty="0" smtClean="0">
                <a:solidFill>
                  <a:srgbClr val="FFFF00"/>
                </a:solidFill>
              </a:rPr>
              <a:t>Knowing Things are Configured Correctly</a:t>
            </a:r>
            <a:endParaRPr lang="en-US" sz="3600" dirty="0">
              <a:solidFill>
                <a:srgbClr val="FFFF00"/>
              </a:solidFill>
            </a:endParaRPr>
          </a:p>
        </p:txBody>
      </p:sp>
      <p:sp>
        <p:nvSpPr>
          <p:cNvPr id="3" name="Text Placeholder 2"/>
          <p:cNvSpPr>
            <a:spLocks noGrp="1"/>
          </p:cNvSpPr>
          <p:nvPr>
            <p:ph type="body" sz="quarter" idx="10"/>
          </p:nvPr>
        </p:nvSpPr>
        <p:spPr>
          <a:xfrm>
            <a:off x="381000" y="3689683"/>
            <a:ext cx="8382000" cy="2558717"/>
          </a:xfrm>
        </p:spPr>
        <p:txBody>
          <a:bodyPr/>
          <a:lstStyle/>
          <a:p>
            <a:pPr marL="346040"/>
            <a:r>
              <a:rPr lang="en-US" sz="2400" dirty="0" smtClean="0"/>
              <a:t>In box coverage for top Server Roles</a:t>
            </a:r>
          </a:p>
          <a:p>
            <a:pPr marL="881542" lvl="1"/>
            <a:r>
              <a:rPr lang="en-US" sz="2000" dirty="0" smtClean="0"/>
              <a:t>ADCS, ADDS, DNS, RDS, IIS</a:t>
            </a:r>
          </a:p>
          <a:p>
            <a:pPr marL="346040"/>
            <a:r>
              <a:rPr lang="en-US" sz="2400" dirty="0" smtClean="0"/>
              <a:t>New/updated guidance available through Windows Update</a:t>
            </a:r>
          </a:p>
          <a:p>
            <a:pPr marL="346040"/>
            <a:r>
              <a:rPr lang="en-US" sz="2400" dirty="0" smtClean="0"/>
              <a:t>BPA </a:t>
            </a:r>
            <a:r>
              <a:rPr lang="en-US" sz="2400" dirty="0"/>
              <a:t>Infrastructure </a:t>
            </a:r>
            <a:endParaRPr lang="en-US" sz="2400" dirty="0" smtClean="0"/>
          </a:p>
          <a:p>
            <a:pPr marL="863565" lvl="1"/>
            <a:r>
              <a:rPr lang="en-US" sz="2000" dirty="0" smtClean="0"/>
              <a:t>Built </a:t>
            </a:r>
            <a:r>
              <a:rPr lang="en-US" sz="2000" dirty="0"/>
              <a:t>into </a:t>
            </a:r>
            <a:r>
              <a:rPr lang="en-US" sz="2000" dirty="0" smtClean="0"/>
              <a:t>Windows</a:t>
            </a:r>
          </a:p>
          <a:p>
            <a:pPr marL="863565" lvl="1"/>
            <a:r>
              <a:rPr lang="en-US" sz="2000" dirty="0" smtClean="0"/>
              <a:t>Integrated </a:t>
            </a:r>
            <a:r>
              <a:rPr lang="en-US" sz="2000" dirty="0"/>
              <a:t>into Server Manager </a:t>
            </a:r>
          </a:p>
          <a:p>
            <a:pPr marL="863565" lvl="1"/>
            <a:r>
              <a:rPr lang="en-US" sz="2000" dirty="0" smtClean="0"/>
              <a:t>Exposed </a:t>
            </a:r>
            <a:r>
              <a:rPr lang="en-US" sz="2000" dirty="0"/>
              <a:t>via PowerShell cmdlets</a:t>
            </a:r>
          </a:p>
          <a:p>
            <a:endParaRPr lang="en-US" sz="2400" dirty="0"/>
          </a:p>
        </p:txBody>
      </p:sp>
      <p:pic>
        <p:nvPicPr>
          <p:cNvPr id="409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81000" y="1548715"/>
            <a:ext cx="5791199" cy="19925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0416629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49" y="4724400"/>
            <a:ext cx="7651245" cy="752822"/>
          </a:xfrm>
        </p:spPr>
        <p:txBody>
          <a:bodyPr/>
          <a:lstStyle/>
          <a:p>
            <a:r>
              <a:rPr lang="en-US" dirty="0" smtClean="0"/>
              <a:t>Best Practice Analyzer – Consolidation and Monitoring</a:t>
            </a:r>
            <a:endParaRPr lang="en-US" dirty="0"/>
          </a:p>
        </p:txBody>
      </p:sp>
      <p:sp>
        <p:nvSpPr>
          <p:cNvPr id="3" name="Subtitle 2"/>
          <p:cNvSpPr>
            <a:spLocks noGrp="1"/>
          </p:cNvSpPr>
          <p:nvPr>
            <p:ph type="subTitle" idx="1"/>
          </p:nvPr>
        </p:nvSpPr>
        <p:spPr/>
        <p:txBody>
          <a:bodyPr/>
          <a:lstStyle/>
          <a:p>
            <a:r>
              <a:rPr lang="en-US" dirty="0" smtClean="0"/>
              <a:t>Jeffrey Snover</a:t>
            </a:r>
          </a:p>
          <a:p>
            <a:r>
              <a:rPr lang="en-US" dirty="0" smtClean="0"/>
              <a:t>Distinguished Engineer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181174667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hear from Customers</a:t>
            </a:r>
            <a:endParaRPr lang="en-US" dirty="0"/>
          </a:p>
        </p:txBody>
      </p:sp>
      <p:sp>
        <p:nvSpPr>
          <p:cNvPr id="3" name="Text Placeholder 2"/>
          <p:cNvSpPr>
            <a:spLocks noGrp="1"/>
          </p:cNvSpPr>
          <p:nvPr>
            <p:ph type="body" sz="quarter" idx="10"/>
          </p:nvPr>
        </p:nvSpPr>
        <p:spPr>
          <a:xfrm>
            <a:off x="381000" y="1171074"/>
            <a:ext cx="8382000" cy="2451340"/>
          </a:xfrm>
        </p:spPr>
        <p:txBody>
          <a:bodyPr/>
          <a:lstStyle/>
          <a:p>
            <a:r>
              <a:rPr lang="en-US" sz="2800" dirty="0" smtClean="0"/>
              <a:t>How do I get my servers to WS08/R2?</a:t>
            </a:r>
          </a:p>
          <a:p>
            <a:r>
              <a:rPr lang="en-US" sz="2800" dirty="0" smtClean="0"/>
              <a:t>How do I manage my remote Servers?</a:t>
            </a:r>
          </a:p>
          <a:p>
            <a:r>
              <a:rPr lang="en-US" sz="2800" dirty="0" smtClean="0"/>
              <a:t>How do I know if I’ve configured things correctly?</a:t>
            </a:r>
          </a:p>
          <a:p>
            <a:pPr lvl="1"/>
            <a:r>
              <a:rPr lang="en-US" sz="2400" dirty="0" smtClean="0">
                <a:solidFill>
                  <a:srgbClr val="FFC000"/>
                </a:solidFill>
              </a:rPr>
              <a:t>Best Practice Analyzer</a:t>
            </a:r>
          </a:p>
          <a:p>
            <a:r>
              <a:rPr lang="en-US" sz="2800" dirty="0" smtClean="0"/>
              <a:t>How do I reduce costs and increase the quality of </a:t>
            </a:r>
            <a:r>
              <a:rPr lang="en-US" sz="2800" dirty="0" smtClean="0"/>
              <a:t/>
            </a:r>
            <a:br>
              <a:rPr lang="en-US" sz="2800" dirty="0" smtClean="0"/>
            </a:br>
            <a:r>
              <a:rPr lang="en-US" sz="2800" dirty="0" smtClean="0"/>
              <a:t>my </a:t>
            </a:r>
            <a:r>
              <a:rPr lang="en-US" sz="2800" dirty="0" smtClean="0"/>
              <a:t>IT operations?</a:t>
            </a:r>
          </a:p>
          <a:p>
            <a:r>
              <a:rPr lang="en-US" sz="2800" dirty="0" smtClean="0"/>
              <a:t>How can I let others admin portions of my server?</a:t>
            </a:r>
          </a:p>
          <a:p>
            <a:pPr marL="0" indent="0">
              <a:buNone/>
            </a:pPr>
            <a:endParaRPr lang="en-US" sz="2800" dirty="0"/>
          </a:p>
        </p:txBody>
      </p:sp>
    </p:spTree>
    <p:extLst>
      <p:ext uri="{BB962C8B-B14F-4D97-AF65-F5344CB8AC3E}">
        <p14:creationId xmlns="" xmlns:p14="http://schemas.microsoft.com/office/powerpoint/2010/main" val="190291921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1" y="4114800"/>
            <a:ext cx="8610600" cy="752822"/>
          </a:xfrm>
        </p:spPr>
        <p:txBody>
          <a:bodyPr/>
          <a:lstStyle/>
          <a:p>
            <a:r>
              <a:rPr lang="en-US" dirty="0"/>
              <a:t>How do I reduce costs </a:t>
            </a:r>
            <a:r>
              <a:rPr lang="en-US" dirty="0" smtClean="0"/>
              <a:t>and increase </a:t>
            </a:r>
            <a:r>
              <a:rPr lang="en-US" dirty="0"/>
              <a:t>the quality of my operations?</a:t>
            </a:r>
            <a:br>
              <a:rPr lang="en-US" dirty="0"/>
            </a:br>
            <a:endParaRPr lang="en-US" dirty="0"/>
          </a:p>
        </p:txBody>
      </p:sp>
    </p:spTree>
    <p:extLst>
      <p:ext uri="{BB962C8B-B14F-4D97-AF65-F5344CB8AC3E}">
        <p14:creationId xmlns="" xmlns:p14="http://schemas.microsoft.com/office/powerpoint/2010/main" val="64876566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30188"/>
            <a:ext cx="8382000" cy="664797"/>
          </a:xfrm>
        </p:spPr>
        <p:txBody>
          <a:bodyPr/>
          <a:lstStyle/>
          <a:p>
            <a:pPr defTabSz="816165">
              <a:defRPr/>
            </a:pPr>
            <a:r>
              <a:rPr dirty="0"/>
              <a:t>What Is </a:t>
            </a:r>
            <a:r>
              <a:rPr dirty="0" smtClean="0"/>
              <a:t>PowerShell?</a:t>
            </a:r>
            <a:endParaRPr dirty="0"/>
          </a:p>
        </p:txBody>
      </p:sp>
      <p:sp>
        <p:nvSpPr>
          <p:cNvPr id="29698" name="Rectangle 9"/>
          <p:cNvSpPr>
            <a:spLocks noGrp="1" noChangeArrowheads="1"/>
          </p:cNvSpPr>
          <p:nvPr>
            <p:ph type="body" sz="quarter" idx="10"/>
          </p:nvPr>
        </p:nvSpPr>
        <p:spPr>
          <a:xfrm>
            <a:off x="381000" y="1411291"/>
            <a:ext cx="8382000" cy="3473772"/>
          </a:xfrm>
        </p:spPr>
        <p:txBody>
          <a:bodyPr/>
          <a:lstStyle/>
          <a:p>
            <a:pPr>
              <a:defRPr/>
            </a:pPr>
            <a:r>
              <a:rPr lang="en-US" sz="2800" dirty="0" smtClean="0"/>
              <a:t>Microsoft Automation Strategy</a:t>
            </a:r>
          </a:p>
          <a:p>
            <a:pPr lvl="1">
              <a:defRPr/>
            </a:pPr>
            <a:r>
              <a:rPr lang="en-US" sz="2400" dirty="0" smtClean="0"/>
              <a:t>Scripting Language for beginners and wizards</a:t>
            </a:r>
          </a:p>
          <a:p>
            <a:pPr lvl="1">
              <a:defRPr/>
            </a:pPr>
            <a:r>
              <a:rPr lang="en-US" sz="2400" dirty="0" smtClean="0"/>
              <a:t>Provides a Platform and Extension API</a:t>
            </a:r>
          </a:p>
          <a:p>
            <a:pPr lvl="1">
              <a:defRPr/>
            </a:pPr>
            <a:r>
              <a:rPr lang="en-US" sz="2400" dirty="0" smtClean="0"/>
              <a:t>Ships a set of Interactive Shells and basic Commands</a:t>
            </a:r>
          </a:p>
          <a:p>
            <a:pPr lvl="1">
              <a:defRPr/>
            </a:pPr>
            <a:r>
              <a:rPr lang="en-US" sz="2400" dirty="0" smtClean="0"/>
              <a:t>Adapts many different Type and Data systems for admins</a:t>
            </a:r>
          </a:p>
          <a:p>
            <a:pPr>
              <a:defRPr/>
            </a:pPr>
            <a:r>
              <a:rPr lang="en-US" sz="2800" dirty="0" smtClean="0"/>
              <a:t>Supports a great ecosystem of administrators, partners and community</a:t>
            </a:r>
          </a:p>
        </p:txBody>
      </p:sp>
    </p:spTree>
    <p:extLst>
      <p:ext uri="{BB962C8B-B14F-4D97-AF65-F5344CB8AC3E}">
        <p14:creationId xmlns="" xmlns:p14="http://schemas.microsoft.com/office/powerpoint/2010/main" val="280207938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58697"/>
          </a:xfrm>
        </p:spPr>
        <p:txBody>
          <a:bodyPr/>
          <a:lstStyle/>
          <a:p>
            <a:r>
              <a:rPr lang="en-US" sz="3400" dirty="0"/>
              <a:t>Managing Remotely Using the Automation Platform</a:t>
            </a:r>
            <a:r>
              <a:rPr smtClean="0"/>
              <a:t/>
            </a:r>
            <a:br>
              <a:rPr smtClean="0"/>
            </a:br>
            <a:r>
              <a:rPr lang="fr-FR" sz="2800" dirty="0" smtClean="0">
                <a:solidFill>
                  <a:schemeClr val="tx2"/>
                </a:solidFill>
              </a:rPr>
              <a:t>Automation </a:t>
            </a:r>
            <a:r>
              <a:rPr lang="fr-FR" sz="2800" dirty="0">
                <a:solidFill>
                  <a:schemeClr val="tx2"/>
                </a:solidFill>
              </a:rPr>
              <a:t>Platform WS08 R2 </a:t>
            </a:r>
            <a:r>
              <a:rPr lang="fr-FR" sz="2800" dirty="0" err="1">
                <a:solidFill>
                  <a:schemeClr val="tx2"/>
                </a:solidFill>
              </a:rPr>
              <a:t>Enhancements</a:t>
            </a:r>
            <a:r>
              <a:rPr lang="fr-FR" sz="2800" dirty="0">
                <a:solidFill>
                  <a:schemeClr val="tx2"/>
                </a:solidFill>
              </a:rPr>
              <a:t> </a:t>
            </a:r>
            <a:endParaRPr lang="en-US" sz="2800" dirty="0">
              <a:solidFill>
                <a:schemeClr val="tx2"/>
              </a:solidFill>
            </a:endParaRPr>
          </a:p>
        </p:txBody>
      </p:sp>
      <p:sp>
        <p:nvSpPr>
          <p:cNvPr id="3" name="Content Placeholder 2"/>
          <p:cNvSpPr>
            <a:spLocks noGrp="1"/>
          </p:cNvSpPr>
          <p:nvPr>
            <p:ph idx="1"/>
          </p:nvPr>
        </p:nvSpPr>
        <p:spPr>
          <a:xfrm>
            <a:off x="320781" y="1491680"/>
            <a:ext cx="8639288" cy="4596130"/>
          </a:xfrm>
        </p:spPr>
        <p:txBody>
          <a:bodyPr/>
          <a:lstStyle/>
          <a:p>
            <a:r>
              <a:rPr lang="en-US" sz="2800" dirty="0" smtClean="0"/>
              <a:t>Ubiquitous Remoting and Execution Environment</a:t>
            </a:r>
          </a:p>
          <a:p>
            <a:pPr lvl="1"/>
            <a:r>
              <a:rPr lang="en-US" sz="2000" dirty="0" smtClean="0"/>
              <a:t>Local or Remote</a:t>
            </a:r>
          </a:p>
          <a:p>
            <a:pPr lvl="1"/>
            <a:r>
              <a:rPr lang="en-US" sz="2000" dirty="0" smtClean="0"/>
              <a:t>On Single or Multiple Machine</a:t>
            </a:r>
          </a:p>
          <a:p>
            <a:pPr lvl="1"/>
            <a:r>
              <a:rPr lang="en-US" sz="2000" dirty="0" smtClean="0"/>
              <a:t>As Jobs </a:t>
            </a:r>
          </a:p>
          <a:p>
            <a:pPr lvl="1"/>
            <a:r>
              <a:rPr lang="en-US" sz="2000" dirty="0" smtClean="0"/>
              <a:t>On Events</a:t>
            </a:r>
          </a:p>
          <a:p>
            <a:pPr lvl="1"/>
            <a:r>
              <a:rPr lang="en-US" sz="2000" dirty="0" smtClean="0"/>
              <a:t>In delegated and restricted or unrestricted environments</a:t>
            </a:r>
          </a:p>
          <a:p>
            <a:pPr lvl="1"/>
            <a:r>
              <a:rPr lang="en-US" sz="2000" dirty="0" smtClean="0"/>
              <a:t>Using various Authentication mechanisms</a:t>
            </a:r>
          </a:p>
          <a:p>
            <a:pPr lvl="2"/>
            <a:r>
              <a:rPr lang="en-US" sz="1800" dirty="0" smtClean="0"/>
              <a:t>Kerberos, NTLM, Basic, Negotiate, </a:t>
            </a:r>
            <a:r>
              <a:rPr lang="en-US" sz="1800" dirty="0" err="1" smtClean="0"/>
              <a:t>CredSSP</a:t>
            </a:r>
            <a:endParaRPr lang="en-US" sz="2800" dirty="0" smtClean="0"/>
          </a:p>
          <a:p>
            <a:pPr marL="346040"/>
            <a:r>
              <a:rPr lang="en-US" sz="2800" dirty="0" smtClean="0"/>
              <a:t>New WMI PowerShell </a:t>
            </a:r>
            <a:r>
              <a:rPr lang="en-US" sz="2800" dirty="0" err="1" smtClean="0"/>
              <a:t>cmdlets</a:t>
            </a:r>
            <a:r>
              <a:rPr lang="en-US" sz="2800" dirty="0" smtClean="0"/>
              <a:t> for common IT Pro tasks</a:t>
            </a:r>
          </a:p>
          <a:p>
            <a:pPr marL="918847" lvl="1" indent="-403474"/>
            <a:r>
              <a:rPr lang="en-US" sz="2000" dirty="0" smtClean="0"/>
              <a:t>Invoking Methods and </a:t>
            </a:r>
            <a:r>
              <a:rPr lang="en-US" sz="2000" dirty="0" err="1" smtClean="0"/>
              <a:t>eventing</a:t>
            </a:r>
            <a:endParaRPr lang="en-US" sz="2000" dirty="0" smtClean="0"/>
          </a:p>
          <a:p>
            <a:pPr marL="918847" lvl="1" indent="-403474"/>
            <a:r>
              <a:rPr lang="en-US" sz="2000" dirty="0" smtClean="0"/>
              <a:t>Recursive search using –</a:t>
            </a:r>
            <a:r>
              <a:rPr lang="en-US" sz="2000" dirty="0" err="1" smtClean="0"/>
              <a:t>Recurse</a:t>
            </a:r>
            <a:r>
              <a:rPr lang="en-US" sz="2000" dirty="0" smtClean="0"/>
              <a:t> switch</a:t>
            </a:r>
          </a:p>
          <a:p>
            <a:pPr marL="918847" lvl="1" indent="-403474"/>
            <a:r>
              <a:rPr lang="en-US" sz="2000" dirty="0" smtClean="0"/>
              <a:t>Background Jobs abilities using the –</a:t>
            </a:r>
            <a:r>
              <a:rPr lang="en-US" sz="2000" dirty="0" err="1" smtClean="0"/>
              <a:t>AsJob</a:t>
            </a:r>
            <a:r>
              <a:rPr lang="en-US" sz="2000" dirty="0" smtClean="0"/>
              <a:t> switch</a:t>
            </a:r>
          </a:p>
        </p:txBody>
      </p:sp>
    </p:spTree>
    <p:extLst>
      <p:ext uri="{BB962C8B-B14F-4D97-AF65-F5344CB8AC3E}">
        <p14:creationId xmlns="" xmlns:p14="http://schemas.microsoft.com/office/powerpoint/2010/main" val="417130061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92"/>
            <a:ext cx="8382000" cy="1329595"/>
          </a:xfrm>
        </p:spPr>
        <p:txBody>
          <a:bodyPr/>
          <a:lstStyle/>
          <a:p>
            <a:r>
              <a:rPr smtClean="0"/>
              <a:t>Automate Your Infrastructure With PowerShell 2.0</a:t>
            </a:r>
            <a:endParaRPr lang="en-US" dirty="0"/>
          </a:p>
        </p:txBody>
      </p:sp>
      <p:sp>
        <p:nvSpPr>
          <p:cNvPr id="3" name="TextBox 2"/>
          <p:cNvSpPr txBox="1"/>
          <p:nvPr/>
        </p:nvSpPr>
        <p:spPr>
          <a:xfrm>
            <a:off x="533400" y="3159002"/>
            <a:ext cx="5239062" cy="387798"/>
          </a:xfrm>
          <a:prstGeom prst="rect">
            <a:avLst/>
          </a:prstGeom>
          <a:noFill/>
        </p:spPr>
        <p:txBody>
          <a:bodyPr wrap="square" lIns="0" tIns="0" rIns="0" bIns="0" rtlCol="0">
            <a:spAutoFit/>
          </a:bodyPr>
          <a:lstStyle/>
          <a:p>
            <a:pPr>
              <a:lnSpc>
                <a:spcPct val="90000"/>
              </a:lnSpc>
            </a:pPr>
            <a:r>
              <a:rPr lang="en-US" sz="2800" dirty="0" smtClean="0">
                <a:solidFill>
                  <a:prstClr val="white"/>
                </a:solidFill>
              </a:rPr>
              <a:t>PS&gt;  Do-</a:t>
            </a:r>
            <a:r>
              <a:rPr lang="en-US" sz="2800" dirty="0" err="1" smtClean="0">
                <a:solidFill>
                  <a:prstClr val="white"/>
                </a:solidFill>
              </a:rPr>
              <a:t>MyJob</a:t>
            </a:r>
            <a:r>
              <a:rPr lang="en-US" sz="2800" dirty="0" smtClean="0">
                <a:solidFill>
                  <a:prstClr val="white"/>
                </a:solidFill>
              </a:rPr>
              <a:t> </a:t>
            </a:r>
          </a:p>
        </p:txBody>
      </p:sp>
      <p:sp>
        <p:nvSpPr>
          <p:cNvPr id="5" name="TextBox 4"/>
          <p:cNvSpPr txBox="1"/>
          <p:nvPr/>
        </p:nvSpPr>
        <p:spPr>
          <a:xfrm>
            <a:off x="3352800" y="3159002"/>
            <a:ext cx="5562599" cy="387798"/>
          </a:xfrm>
          <a:prstGeom prst="rect">
            <a:avLst/>
          </a:prstGeom>
          <a:noFill/>
        </p:spPr>
        <p:txBody>
          <a:bodyPr wrap="square" lIns="0" tIns="0" rIns="0" bIns="0" rtlCol="0">
            <a:spAutoFit/>
          </a:bodyPr>
          <a:lstStyle/>
          <a:p>
            <a:pPr>
              <a:lnSpc>
                <a:spcPct val="90000"/>
              </a:lnSpc>
            </a:pPr>
            <a:r>
              <a:rPr lang="en-US" sz="2800" dirty="0" smtClean="0">
                <a:solidFill>
                  <a:prstClr val="white"/>
                </a:solidFill>
              </a:rPr>
              <a:t>-</a:t>
            </a:r>
            <a:r>
              <a:rPr lang="en-US" sz="2800" dirty="0" err="1" smtClean="0">
                <a:solidFill>
                  <a:prstClr val="white"/>
                </a:solidFill>
              </a:rPr>
              <a:t>OrderPizza</a:t>
            </a:r>
            <a:r>
              <a:rPr lang="en-US" sz="2800" dirty="0" smtClean="0">
                <a:solidFill>
                  <a:prstClr val="white"/>
                </a:solidFill>
              </a:rPr>
              <a:t> </a:t>
            </a:r>
            <a:r>
              <a:rPr lang="en-US" sz="2800" dirty="0" err="1" smtClean="0">
                <a:solidFill>
                  <a:prstClr val="white"/>
                </a:solidFill>
              </a:rPr>
              <a:t>Mushrooms,Sausage</a:t>
            </a:r>
            <a:endParaRPr lang="en-US" sz="2800" dirty="0" smtClean="0">
              <a:solidFill>
                <a:prstClr val="white"/>
              </a:solidFill>
            </a:endParaRPr>
          </a:p>
        </p:txBody>
      </p:sp>
      <p:sp>
        <p:nvSpPr>
          <p:cNvPr id="6" name="Oval 5"/>
          <p:cNvSpPr/>
          <p:nvPr/>
        </p:nvSpPr>
        <p:spPr bwMode="auto">
          <a:xfrm>
            <a:off x="1256436" y="1524000"/>
            <a:ext cx="6402467" cy="4114800"/>
          </a:xfrm>
          <a:prstGeom prst="ellipse">
            <a:avLst/>
          </a:prstGeom>
          <a:noFill/>
          <a:ln w="25400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cxnSp>
        <p:nvCxnSpPr>
          <p:cNvPr id="8" name="Straight Connector 7"/>
          <p:cNvCxnSpPr>
            <a:stCxn id="6" idx="1"/>
          </p:cNvCxnSpPr>
          <p:nvPr/>
        </p:nvCxnSpPr>
        <p:spPr>
          <a:xfrm rot="16200000" flipH="1">
            <a:off x="2922595" y="1398062"/>
            <a:ext cx="2978802" cy="4435879"/>
          </a:xfrm>
          <a:prstGeom prst="line">
            <a:avLst/>
          </a:prstGeom>
          <a:ln w="2540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26" name="Picture 2" descr="C:\Users\jsnover.NTDEV\AppData\Local\Microsoft\Windows\Temporary Internet Files\Content.IE5\EFETM4CT\MCj04339490000[1].png"/>
          <p:cNvPicPr>
            <a:picLocks noChangeAspect="1" noChangeArrowheads="1"/>
          </p:cNvPicPr>
          <p:nvPr/>
        </p:nvPicPr>
        <p:blipFill>
          <a:blip r:embed="rId3"/>
          <a:srcRect/>
          <a:stretch>
            <a:fillRect/>
          </a:stretch>
        </p:blipFill>
        <p:spPr bwMode="auto">
          <a:xfrm>
            <a:off x="2571229" y="2057399"/>
            <a:ext cx="3600971" cy="3810002"/>
          </a:xfrm>
          <a:prstGeom prst="rect">
            <a:avLst/>
          </a:prstGeom>
          <a:noFill/>
        </p:spPr>
      </p:pic>
      <p:sp>
        <p:nvSpPr>
          <p:cNvPr id="10" name="TextBox 9"/>
          <p:cNvSpPr txBox="1"/>
          <p:nvPr/>
        </p:nvSpPr>
        <p:spPr>
          <a:xfrm>
            <a:off x="6972926" y="1524002"/>
            <a:ext cx="865045" cy="553998"/>
          </a:xfrm>
          <a:prstGeom prst="rect">
            <a:avLst/>
          </a:prstGeom>
          <a:noFill/>
        </p:spPr>
        <p:txBody>
          <a:bodyPr wrap="none" lIns="0" tIns="0" rIns="0" bIns="0" rtlCol="0">
            <a:spAutoFit/>
          </a:bodyPr>
          <a:lstStyle/>
          <a:p>
            <a:pPr>
              <a:lnSpc>
                <a:spcPct val="90000"/>
              </a:lnSpc>
            </a:pPr>
            <a:r>
              <a:rPr lang="en-US" sz="4000" dirty="0" smtClean="0">
                <a:solidFill>
                  <a:prstClr val="white"/>
                </a:solidFill>
              </a:rPr>
              <a:t>You</a:t>
            </a:r>
          </a:p>
        </p:txBody>
      </p:sp>
      <p:cxnSp>
        <p:nvCxnSpPr>
          <p:cNvPr id="12" name="Straight Arrow Connector 11"/>
          <p:cNvCxnSpPr/>
          <p:nvPr/>
        </p:nvCxnSpPr>
        <p:spPr>
          <a:xfrm rot="10800000" flipV="1">
            <a:off x="5658132" y="2057400"/>
            <a:ext cx="1257628" cy="1066800"/>
          </a:xfrm>
          <a:prstGeom prst="straightConnector1">
            <a:avLst/>
          </a:prstGeom>
          <a:ln w="2540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258750" y="1981203"/>
            <a:ext cx="65" cy="249299"/>
          </a:xfrm>
          <a:prstGeom prst="rect">
            <a:avLst/>
          </a:prstGeom>
          <a:noFill/>
        </p:spPr>
        <p:txBody>
          <a:bodyPr wrap="none" lIns="0" tIns="0" rIns="0" bIns="0" rtlCol="0">
            <a:spAutoFit/>
          </a:bodyPr>
          <a:lstStyle/>
          <a:p>
            <a:pPr>
              <a:lnSpc>
                <a:spcPct val="90000"/>
              </a:lnSpc>
            </a:pPr>
            <a:endParaRPr lang="en-US" dirty="0" smtClean="0">
              <a:solidFill>
                <a:prstClr val="white"/>
              </a:solidFill>
            </a:endParaRPr>
          </a:p>
        </p:txBody>
      </p:sp>
      <p:sp>
        <p:nvSpPr>
          <p:cNvPr id="15" name="TextBox 14"/>
          <p:cNvSpPr txBox="1"/>
          <p:nvPr/>
        </p:nvSpPr>
        <p:spPr>
          <a:xfrm>
            <a:off x="170305" y="5486403"/>
            <a:ext cx="3487295" cy="553998"/>
          </a:xfrm>
          <a:prstGeom prst="rect">
            <a:avLst/>
          </a:prstGeom>
          <a:noFill/>
        </p:spPr>
        <p:txBody>
          <a:bodyPr wrap="square" lIns="0" tIns="0" rIns="0" bIns="0" rtlCol="0">
            <a:spAutoFit/>
          </a:bodyPr>
          <a:lstStyle/>
          <a:p>
            <a:pPr>
              <a:lnSpc>
                <a:spcPct val="90000"/>
              </a:lnSpc>
            </a:pPr>
            <a:r>
              <a:rPr lang="en-US" sz="4000" dirty="0" smtClean="0">
                <a:solidFill>
                  <a:prstClr val="white"/>
                </a:solidFill>
              </a:rPr>
              <a:t>PowerShell</a:t>
            </a:r>
          </a:p>
        </p:txBody>
      </p:sp>
      <p:cxnSp>
        <p:nvCxnSpPr>
          <p:cNvPr id="19" name="Straight Arrow Connector 18"/>
          <p:cNvCxnSpPr/>
          <p:nvPr/>
        </p:nvCxnSpPr>
        <p:spPr>
          <a:xfrm flipV="1">
            <a:off x="1084942" y="4572000"/>
            <a:ext cx="1486287" cy="914400"/>
          </a:xfrm>
          <a:prstGeom prst="straightConnector1">
            <a:avLst/>
          </a:prstGeom>
          <a:ln w="2540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26917" y="3214402"/>
            <a:ext cx="7864332" cy="332399"/>
          </a:xfrm>
          <a:prstGeom prst="rect">
            <a:avLst/>
          </a:prstGeom>
          <a:noFill/>
        </p:spPr>
        <p:txBody>
          <a:bodyPr wrap="none" lIns="0" tIns="0" rIns="0" bIns="0" rtlCol="0">
            <a:spAutoFit/>
          </a:bodyPr>
          <a:lstStyle/>
          <a:p>
            <a:pPr>
              <a:lnSpc>
                <a:spcPct val="90000"/>
              </a:lnSpc>
            </a:pPr>
            <a:r>
              <a:rPr lang="en-US" sz="2400" b="1" dirty="0" smtClean="0">
                <a:solidFill>
                  <a:prstClr val="white"/>
                </a:solidFill>
              </a:rPr>
              <a:t>How can PowerShell 2.0  automate my infrastructure?</a:t>
            </a:r>
          </a:p>
        </p:txBody>
      </p:sp>
      <p:sp>
        <p:nvSpPr>
          <p:cNvPr id="22" name="TextBox 21"/>
          <p:cNvSpPr txBox="1"/>
          <p:nvPr/>
        </p:nvSpPr>
        <p:spPr>
          <a:xfrm>
            <a:off x="799119" y="2971800"/>
            <a:ext cx="7445949" cy="886397"/>
          </a:xfrm>
          <a:prstGeom prst="rect">
            <a:avLst/>
          </a:prstGeom>
          <a:noFill/>
        </p:spPr>
        <p:txBody>
          <a:bodyPr wrap="none" lIns="0" tIns="0" rIns="0" bIns="0" rtlCol="0">
            <a:spAutoFit/>
          </a:bodyPr>
          <a:lstStyle/>
          <a:p>
            <a:pPr>
              <a:lnSpc>
                <a:spcPct val="90000"/>
              </a:lnSpc>
            </a:pPr>
            <a:r>
              <a:rPr lang="en-US" sz="3200" b="1" dirty="0" smtClean="0">
                <a:solidFill>
                  <a:prstClr val="white"/>
                </a:solidFill>
              </a:rPr>
              <a:t>How can </a:t>
            </a:r>
            <a:r>
              <a:rPr lang="en-US" sz="3200" b="1" dirty="0" smtClean="0">
                <a:solidFill>
                  <a:srgbClr val="FFC000"/>
                </a:solidFill>
              </a:rPr>
              <a:t>I</a:t>
            </a:r>
            <a:r>
              <a:rPr lang="en-US" sz="3200" b="1" dirty="0" smtClean="0">
                <a:solidFill>
                  <a:prstClr val="white"/>
                </a:solidFill>
              </a:rPr>
              <a:t> automate my infrastructure </a:t>
            </a:r>
          </a:p>
          <a:p>
            <a:pPr algn="ctr">
              <a:lnSpc>
                <a:spcPct val="90000"/>
              </a:lnSpc>
            </a:pPr>
            <a:r>
              <a:rPr lang="en-US" sz="3200" b="1" dirty="0" smtClean="0">
                <a:solidFill>
                  <a:srgbClr val="FFC000"/>
                </a:solidFill>
              </a:rPr>
              <a:t>using</a:t>
            </a:r>
            <a:r>
              <a:rPr lang="en-US" sz="3200" b="1" dirty="0" smtClean="0">
                <a:solidFill>
                  <a:prstClr val="white"/>
                </a:solidFill>
              </a:rPr>
              <a:t> PowerShell 2.0?</a:t>
            </a:r>
          </a:p>
        </p:txBody>
      </p:sp>
    </p:spTree>
    <p:extLst>
      <p:ext uri="{BB962C8B-B14F-4D97-AF65-F5344CB8AC3E}">
        <p14:creationId xmlns="" xmlns:p14="http://schemas.microsoft.com/office/powerpoint/2010/main" val="11591561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21"/>
                                        </p:tgtEl>
                                        <p:attrNameLst>
                                          <p:attrName>ppt_x</p:attrName>
                                        </p:attrNameLst>
                                      </p:cBhvr>
                                      <p:tavLst>
                                        <p:tav tm="0">
                                          <p:val>
                                            <p:strVal val="ppt_x"/>
                                          </p:val>
                                        </p:tav>
                                        <p:tav tm="100000">
                                          <p:val>
                                            <p:strVal val="ppt_x"/>
                                          </p:val>
                                        </p:tav>
                                      </p:tavLst>
                                    </p:anim>
                                    <p:anim calcmode="lin" valueType="num">
                                      <p:cBhvr additive="base">
                                        <p:cTn id="13" dur="500"/>
                                        <p:tgtEl>
                                          <p:spTgt spid="21"/>
                                        </p:tgtEl>
                                        <p:attrNameLst>
                                          <p:attrName>ppt_y</p:attrName>
                                        </p:attrNameLst>
                                      </p:cBhvr>
                                      <p:tavLst>
                                        <p:tav tm="0">
                                          <p:val>
                                            <p:strVal val="ppt_y"/>
                                          </p:val>
                                        </p:tav>
                                        <p:tav tm="100000">
                                          <p:val>
                                            <p:strVal val="1+ppt_h/2"/>
                                          </p:val>
                                        </p:tav>
                                      </p:tavLst>
                                    </p:anim>
                                    <p:set>
                                      <p:cBhvr>
                                        <p:cTn id="14" dur="1" fill="hold">
                                          <p:stCondLst>
                                            <p:cond delay="499"/>
                                          </p:stCondLst>
                                        </p:cTn>
                                        <p:tgtEl>
                                          <p:spTgt spid="2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xit" presetSubtype="4" fill="hold" grpId="1" nodeType="clickEffect">
                                  <p:stCondLst>
                                    <p:cond delay="0"/>
                                  </p:stCondLst>
                                  <p:childTnLst>
                                    <p:anim calcmode="lin" valueType="num">
                                      <p:cBhvr additive="base">
                                        <p:cTn id="40" dur="500"/>
                                        <p:tgtEl>
                                          <p:spTgt spid="3"/>
                                        </p:tgtEl>
                                        <p:attrNameLst>
                                          <p:attrName>ppt_x</p:attrName>
                                        </p:attrNameLst>
                                      </p:cBhvr>
                                      <p:tavLst>
                                        <p:tav tm="0">
                                          <p:val>
                                            <p:strVal val="ppt_x"/>
                                          </p:val>
                                        </p:tav>
                                        <p:tav tm="100000">
                                          <p:val>
                                            <p:strVal val="ppt_x"/>
                                          </p:val>
                                        </p:tav>
                                      </p:tavLst>
                                    </p:anim>
                                    <p:anim calcmode="lin" valueType="num">
                                      <p:cBhvr additive="base">
                                        <p:cTn id="41" dur="500"/>
                                        <p:tgtEl>
                                          <p:spTgt spid="3"/>
                                        </p:tgtEl>
                                        <p:attrNameLst>
                                          <p:attrName>ppt_y</p:attrName>
                                        </p:attrNameLst>
                                      </p:cBhvr>
                                      <p:tavLst>
                                        <p:tav tm="0">
                                          <p:val>
                                            <p:strVal val="ppt_y"/>
                                          </p:val>
                                        </p:tav>
                                        <p:tav tm="100000">
                                          <p:val>
                                            <p:strVal val="1+ppt_h/2"/>
                                          </p:val>
                                        </p:tav>
                                      </p:tavLst>
                                    </p:anim>
                                    <p:set>
                                      <p:cBhvr>
                                        <p:cTn id="42" dur="1" fill="hold">
                                          <p:stCondLst>
                                            <p:cond delay="499"/>
                                          </p:stCondLst>
                                        </p:cTn>
                                        <p:tgtEl>
                                          <p:spTgt spid="3"/>
                                        </p:tgtEl>
                                        <p:attrNameLst>
                                          <p:attrName>style.visibility</p:attrName>
                                        </p:attrNameLst>
                                      </p:cBhvr>
                                      <p:to>
                                        <p:strVal val="hidden"/>
                                      </p:to>
                                    </p:set>
                                  </p:childTnLst>
                                </p:cTn>
                              </p:par>
                              <p:par>
                                <p:cTn id="43" presetID="2" presetClass="exit" presetSubtype="4" fill="hold" grpId="1" nodeType="withEffect">
                                  <p:stCondLst>
                                    <p:cond delay="0"/>
                                  </p:stCondLst>
                                  <p:childTnLst>
                                    <p:anim calcmode="lin" valueType="num">
                                      <p:cBhvr additive="base">
                                        <p:cTn id="44" dur="500"/>
                                        <p:tgtEl>
                                          <p:spTgt spid="5"/>
                                        </p:tgtEl>
                                        <p:attrNameLst>
                                          <p:attrName>ppt_x</p:attrName>
                                        </p:attrNameLst>
                                      </p:cBhvr>
                                      <p:tavLst>
                                        <p:tav tm="0">
                                          <p:val>
                                            <p:strVal val="ppt_x"/>
                                          </p:val>
                                        </p:tav>
                                        <p:tav tm="100000">
                                          <p:val>
                                            <p:strVal val="ppt_x"/>
                                          </p:val>
                                        </p:tav>
                                      </p:tavLst>
                                    </p:anim>
                                    <p:anim calcmode="lin" valueType="num">
                                      <p:cBhvr additive="base">
                                        <p:cTn id="45" dur="500"/>
                                        <p:tgtEl>
                                          <p:spTgt spid="5"/>
                                        </p:tgtEl>
                                        <p:attrNameLst>
                                          <p:attrName>ppt_y</p:attrName>
                                        </p:attrNameLst>
                                      </p:cBhvr>
                                      <p:tavLst>
                                        <p:tav tm="0">
                                          <p:val>
                                            <p:strVal val="ppt_y"/>
                                          </p:val>
                                        </p:tav>
                                        <p:tav tm="100000">
                                          <p:val>
                                            <p:strVal val="1+ppt_h/2"/>
                                          </p:val>
                                        </p:tav>
                                      </p:tavLst>
                                    </p:anim>
                                    <p:set>
                                      <p:cBhvr>
                                        <p:cTn id="46" dur="1" fill="hold">
                                          <p:stCondLst>
                                            <p:cond delay="499"/>
                                          </p:stCondLst>
                                        </p:cTn>
                                        <p:tgtEl>
                                          <p:spTgt spid="5"/>
                                        </p:tgtEl>
                                        <p:attrNameLst>
                                          <p:attrName>style.visibility</p:attrName>
                                        </p:attrNameLst>
                                      </p:cBhvr>
                                      <p:to>
                                        <p:strVal val="hidden"/>
                                      </p:to>
                                    </p:set>
                                  </p:childTnLst>
                                </p:cTn>
                              </p:par>
                              <p:par>
                                <p:cTn id="47" presetID="2" presetClass="exit" presetSubtype="4" fill="hold" grpId="1" nodeType="withEffect">
                                  <p:stCondLst>
                                    <p:cond delay="0"/>
                                  </p:stCondLst>
                                  <p:childTnLst>
                                    <p:anim calcmode="lin" valueType="num">
                                      <p:cBhvr additive="base">
                                        <p:cTn id="48" dur="500"/>
                                        <p:tgtEl>
                                          <p:spTgt spid="6"/>
                                        </p:tgtEl>
                                        <p:attrNameLst>
                                          <p:attrName>ppt_x</p:attrName>
                                        </p:attrNameLst>
                                      </p:cBhvr>
                                      <p:tavLst>
                                        <p:tav tm="0">
                                          <p:val>
                                            <p:strVal val="ppt_x"/>
                                          </p:val>
                                        </p:tav>
                                        <p:tav tm="100000">
                                          <p:val>
                                            <p:strVal val="ppt_x"/>
                                          </p:val>
                                        </p:tav>
                                      </p:tavLst>
                                    </p:anim>
                                    <p:anim calcmode="lin" valueType="num">
                                      <p:cBhvr additive="base">
                                        <p:cTn id="49" dur="500"/>
                                        <p:tgtEl>
                                          <p:spTgt spid="6"/>
                                        </p:tgtEl>
                                        <p:attrNameLst>
                                          <p:attrName>ppt_y</p:attrName>
                                        </p:attrNameLst>
                                      </p:cBhvr>
                                      <p:tavLst>
                                        <p:tav tm="0">
                                          <p:val>
                                            <p:strVal val="ppt_y"/>
                                          </p:val>
                                        </p:tav>
                                        <p:tav tm="100000">
                                          <p:val>
                                            <p:strVal val="1+ppt_h/2"/>
                                          </p:val>
                                        </p:tav>
                                      </p:tavLst>
                                    </p:anim>
                                    <p:set>
                                      <p:cBhvr>
                                        <p:cTn id="50" dur="1" fill="hold">
                                          <p:stCondLst>
                                            <p:cond delay="499"/>
                                          </p:stCondLst>
                                        </p:cTn>
                                        <p:tgtEl>
                                          <p:spTgt spid="6"/>
                                        </p:tgtEl>
                                        <p:attrNameLst>
                                          <p:attrName>style.visibility</p:attrName>
                                        </p:attrNameLst>
                                      </p:cBhvr>
                                      <p:to>
                                        <p:strVal val="hidden"/>
                                      </p:to>
                                    </p:set>
                                  </p:childTnLst>
                                </p:cTn>
                              </p:par>
                              <p:par>
                                <p:cTn id="51" presetID="2" presetClass="exit" presetSubtype="4" fill="hold" nodeType="withEffect">
                                  <p:stCondLst>
                                    <p:cond delay="0"/>
                                  </p:stCondLst>
                                  <p:childTnLst>
                                    <p:anim calcmode="lin" valueType="num">
                                      <p:cBhvr additive="base">
                                        <p:cTn id="52" dur="500"/>
                                        <p:tgtEl>
                                          <p:spTgt spid="8"/>
                                        </p:tgtEl>
                                        <p:attrNameLst>
                                          <p:attrName>ppt_x</p:attrName>
                                        </p:attrNameLst>
                                      </p:cBhvr>
                                      <p:tavLst>
                                        <p:tav tm="0">
                                          <p:val>
                                            <p:strVal val="ppt_x"/>
                                          </p:val>
                                        </p:tav>
                                        <p:tav tm="100000">
                                          <p:val>
                                            <p:strVal val="ppt_x"/>
                                          </p:val>
                                        </p:tav>
                                      </p:tavLst>
                                    </p:anim>
                                    <p:anim calcmode="lin" valueType="num">
                                      <p:cBhvr additive="base">
                                        <p:cTn id="53" dur="500"/>
                                        <p:tgtEl>
                                          <p:spTgt spid="8"/>
                                        </p:tgtEl>
                                        <p:attrNameLst>
                                          <p:attrName>ppt_y</p:attrName>
                                        </p:attrNameLst>
                                      </p:cBhvr>
                                      <p:tavLst>
                                        <p:tav tm="0">
                                          <p:val>
                                            <p:strVal val="ppt_y"/>
                                          </p:val>
                                        </p:tav>
                                        <p:tav tm="100000">
                                          <p:val>
                                            <p:strVal val="1+ppt_h/2"/>
                                          </p:val>
                                        </p:tav>
                                      </p:tavLst>
                                    </p:anim>
                                    <p:set>
                                      <p:cBhvr>
                                        <p:cTn id="54" dur="1" fill="hold">
                                          <p:stCondLst>
                                            <p:cond delay="499"/>
                                          </p:stCondLst>
                                        </p:cTn>
                                        <p:tgtEl>
                                          <p:spTgt spid="8"/>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026"/>
                                        </p:tgtEl>
                                        <p:attrNameLst>
                                          <p:attrName>style.visibility</p:attrName>
                                        </p:attrNameLst>
                                      </p:cBhvr>
                                      <p:to>
                                        <p:strVal val="visible"/>
                                      </p:to>
                                    </p:set>
                                    <p:anim calcmode="lin" valueType="num">
                                      <p:cBhvr additive="base">
                                        <p:cTn id="59" dur="500" fill="hold"/>
                                        <p:tgtEl>
                                          <p:spTgt spid="1026"/>
                                        </p:tgtEl>
                                        <p:attrNameLst>
                                          <p:attrName>ppt_x</p:attrName>
                                        </p:attrNameLst>
                                      </p:cBhvr>
                                      <p:tavLst>
                                        <p:tav tm="0">
                                          <p:val>
                                            <p:strVal val="#ppt_x"/>
                                          </p:val>
                                        </p:tav>
                                        <p:tav tm="100000">
                                          <p:val>
                                            <p:strVal val="#ppt_x"/>
                                          </p:val>
                                        </p:tav>
                                      </p:tavLst>
                                    </p:anim>
                                    <p:anim calcmode="lin" valueType="num">
                                      <p:cBhvr additive="base">
                                        <p:cTn id="60"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fill="hold"/>
                                        <p:tgtEl>
                                          <p:spTgt spid="19"/>
                                        </p:tgtEl>
                                        <p:attrNameLst>
                                          <p:attrName>ppt_x</p:attrName>
                                        </p:attrNameLst>
                                      </p:cBhvr>
                                      <p:tavLst>
                                        <p:tav tm="0">
                                          <p:val>
                                            <p:strVal val="#ppt_x"/>
                                          </p:val>
                                        </p:tav>
                                        <p:tav tm="100000">
                                          <p:val>
                                            <p:strVal val="#ppt_x"/>
                                          </p:val>
                                        </p:tav>
                                      </p:tavLst>
                                    </p:anim>
                                    <p:anim calcmode="lin" valueType="num">
                                      <p:cBhvr additive="base">
                                        <p:cTn id="66" dur="500" fill="hold"/>
                                        <p:tgtEl>
                                          <p:spTgt spid="19"/>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ppt_x"/>
                                          </p:val>
                                        </p:tav>
                                        <p:tav tm="100000">
                                          <p:val>
                                            <p:strVal val="#ppt_x"/>
                                          </p:val>
                                        </p:tav>
                                      </p:tavLst>
                                    </p:anim>
                                    <p:anim calcmode="lin" valueType="num">
                                      <p:cBhvr additive="base">
                                        <p:cTn id="70" dur="500" fill="hold"/>
                                        <p:tgtEl>
                                          <p:spTgt spid="1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500" fill="hold"/>
                                        <p:tgtEl>
                                          <p:spTgt spid="10"/>
                                        </p:tgtEl>
                                        <p:attrNameLst>
                                          <p:attrName>ppt_x</p:attrName>
                                        </p:attrNameLst>
                                      </p:cBhvr>
                                      <p:tavLst>
                                        <p:tav tm="0">
                                          <p:val>
                                            <p:strVal val="#ppt_x"/>
                                          </p:val>
                                        </p:tav>
                                        <p:tav tm="100000">
                                          <p:val>
                                            <p:strVal val="#ppt_x"/>
                                          </p:val>
                                        </p:tav>
                                      </p:tavLst>
                                    </p:anim>
                                    <p:anim calcmode="lin" valueType="num">
                                      <p:cBhvr additive="base">
                                        <p:cTn id="74" dur="500" fill="hold"/>
                                        <p:tgtEl>
                                          <p:spTgt spid="10"/>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fill="hold"/>
                                        <p:tgtEl>
                                          <p:spTgt spid="12"/>
                                        </p:tgtEl>
                                        <p:attrNameLst>
                                          <p:attrName>ppt_x</p:attrName>
                                        </p:attrNameLst>
                                      </p:cBhvr>
                                      <p:tavLst>
                                        <p:tav tm="0">
                                          <p:val>
                                            <p:strVal val="#ppt_x"/>
                                          </p:val>
                                        </p:tav>
                                        <p:tav tm="100000">
                                          <p:val>
                                            <p:strVal val="#ppt_x"/>
                                          </p:val>
                                        </p:tav>
                                      </p:tavLst>
                                    </p:anim>
                                    <p:anim calcmode="lin" valueType="num">
                                      <p:cBhvr additive="base">
                                        <p:cTn id="7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xit" presetSubtype="4" fill="hold" nodeType="clickEffect">
                                  <p:stCondLst>
                                    <p:cond delay="0"/>
                                  </p:stCondLst>
                                  <p:childTnLst>
                                    <p:anim calcmode="lin" valueType="num">
                                      <p:cBhvr additive="base">
                                        <p:cTn id="82" dur="500"/>
                                        <p:tgtEl>
                                          <p:spTgt spid="1026"/>
                                        </p:tgtEl>
                                        <p:attrNameLst>
                                          <p:attrName>ppt_x</p:attrName>
                                        </p:attrNameLst>
                                      </p:cBhvr>
                                      <p:tavLst>
                                        <p:tav tm="0">
                                          <p:val>
                                            <p:strVal val="ppt_x"/>
                                          </p:val>
                                        </p:tav>
                                        <p:tav tm="100000">
                                          <p:val>
                                            <p:strVal val="ppt_x"/>
                                          </p:val>
                                        </p:tav>
                                      </p:tavLst>
                                    </p:anim>
                                    <p:anim calcmode="lin" valueType="num">
                                      <p:cBhvr additive="base">
                                        <p:cTn id="83" dur="500"/>
                                        <p:tgtEl>
                                          <p:spTgt spid="1026"/>
                                        </p:tgtEl>
                                        <p:attrNameLst>
                                          <p:attrName>ppt_y</p:attrName>
                                        </p:attrNameLst>
                                      </p:cBhvr>
                                      <p:tavLst>
                                        <p:tav tm="0">
                                          <p:val>
                                            <p:strVal val="ppt_y"/>
                                          </p:val>
                                        </p:tav>
                                        <p:tav tm="100000">
                                          <p:val>
                                            <p:strVal val="1+ppt_h/2"/>
                                          </p:val>
                                        </p:tav>
                                      </p:tavLst>
                                    </p:anim>
                                    <p:set>
                                      <p:cBhvr>
                                        <p:cTn id="84" dur="1" fill="hold">
                                          <p:stCondLst>
                                            <p:cond delay="499"/>
                                          </p:stCondLst>
                                        </p:cTn>
                                        <p:tgtEl>
                                          <p:spTgt spid="1026"/>
                                        </p:tgtEl>
                                        <p:attrNameLst>
                                          <p:attrName>style.visibility</p:attrName>
                                        </p:attrNameLst>
                                      </p:cBhvr>
                                      <p:to>
                                        <p:strVal val="hidden"/>
                                      </p:to>
                                    </p:set>
                                  </p:childTnLst>
                                </p:cTn>
                              </p:par>
                              <p:par>
                                <p:cTn id="85" presetID="2" presetClass="exit" presetSubtype="4" fill="hold" nodeType="withEffect">
                                  <p:stCondLst>
                                    <p:cond delay="0"/>
                                  </p:stCondLst>
                                  <p:childTnLst>
                                    <p:anim calcmode="lin" valueType="num">
                                      <p:cBhvr additive="base">
                                        <p:cTn id="86" dur="500"/>
                                        <p:tgtEl>
                                          <p:spTgt spid="19"/>
                                        </p:tgtEl>
                                        <p:attrNameLst>
                                          <p:attrName>ppt_x</p:attrName>
                                        </p:attrNameLst>
                                      </p:cBhvr>
                                      <p:tavLst>
                                        <p:tav tm="0">
                                          <p:val>
                                            <p:strVal val="ppt_x"/>
                                          </p:val>
                                        </p:tav>
                                        <p:tav tm="100000">
                                          <p:val>
                                            <p:strVal val="ppt_x"/>
                                          </p:val>
                                        </p:tav>
                                      </p:tavLst>
                                    </p:anim>
                                    <p:anim calcmode="lin" valueType="num">
                                      <p:cBhvr additive="base">
                                        <p:cTn id="87" dur="500"/>
                                        <p:tgtEl>
                                          <p:spTgt spid="19"/>
                                        </p:tgtEl>
                                        <p:attrNameLst>
                                          <p:attrName>ppt_y</p:attrName>
                                        </p:attrNameLst>
                                      </p:cBhvr>
                                      <p:tavLst>
                                        <p:tav tm="0">
                                          <p:val>
                                            <p:strVal val="ppt_y"/>
                                          </p:val>
                                        </p:tav>
                                        <p:tav tm="100000">
                                          <p:val>
                                            <p:strVal val="1+ppt_h/2"/>
                                          </p:val>
                                        </p:tav>
                                      </p:tavLst>
                                    </p:anim>
                                    <p:set>
                                      <p:cBhvr>
                                        <p:cTn id="88" dur="1" fill="hold">
                                          <p:stCondLst>
                                            <p:cond delay="499"/>
                                          </p:stCondLst>
                                        </p:cTn>
                                        <p:tgtEl>
                                          <p:spTgt spid="19"/>
                                        </p:tgtEl>
                                        <p:attrNameLst>
                                          <p:attrName>style.visibility</p:attrName>
                                        </p:attrNameLst>
                                      </p:cBhvr>
                                      <p:to>
                                        <p:strVal val="hidden"/>
                                      </p:to>
                                    </p:set>
                                  </p:childTnLst>
                                </p:cTn>
                              </p:par>
                              <p:par>
                                <p:cTn id="89" presetID="2" presetClass="exit" presetSubtype="4" fill="hold" grpId="1" nodeType="withEffect">
                                  <p:stCondLst>
                                    <p:cond delay="0"/>
                                  </p:stCondLst>
                                  <p:childTnLst>
                                    <p:anim calcmode="lin" valueType="num">
                                      <p:cBhvr additive="base">
                                        <p:cTn id="90" dur="500"/>
                                        <p:tgtEl>
                                          <p:spTgt spid="15"/>
                                        </p:tgtEl>
                                        <p:attrNameLst>
                                          <p:attrName>ppt_x</p:attrName>
                                        </p:attrNameLst>
                                      </p:cBhvr>
                                      <p:tavLst>
                                        <p:tav tm="0">
                                          <p:val>
                                            <p:strVal val="ppt_x"/>
                                          </p:val>
                                        </p:tav>
                                        <p:tav tm="100000">
                                          <p:val>
                                            <p:strVal val="ppt_x"/>
                                          </p:val>
                                        </p:tav>
                                      </p:tavLst>
                                    </p:anim>
                                    <p:anim calcmode="lin" valueType="num">
                                      <p:cBhvr additive="base">
                                        <p:cTn id="91" dur="500"/>
                                        <p:tgtEl>
                                          <p:spTgt spid="15"/>
                                        </p:tgtEl>
                                        <p:attrNameLst>
                                          <p:attrName>ppt_y</p:attrName>
                                        </p:attrNameLst>
                                      </p:cBhvr>
                                      <p:tavLst>
                                        <p:tav tm="0">
                                          <p:val>
                                            <p:strVal val="ppt_y"/>
                                          </p:val>
                                        </p:tav>
                                        <p:tav tm="100000">
                                          <p:val>
                                            <p:strVal val="1+ppt_h/2"/>
                                          </p:val>
                                        </p:tav>
                                      </p:tavLst>
                                    </p:anim>
                                    <p:set>
                                      <p:cBhvr>
                                        <p:cTn id="92" dur="1" fill="hold">
                                          <p:stCondLst>
                                            <p:cond delay="499"/>
                                          </p:stCondLst>
                                        </p:cTn>
                                        <p:tgtEl>
                                          <p:spTgt spid="15"/>
                                        </p:tgtEl>
                                        <p:attrNameLst>
                                          <p:attrName>style.visibility</p:attrName>
                                        </p:attrNameLst>
                                      </p:cBhvr>
                                      <p:to>
                                        <p:strVal val="hidden"/>
                                      </p:to>
                                    </p:set>
                                  </p:childTnLst>
                                </p:cTn>
                              </p:par>
                              <p:par>
                                <p:cTn id="93" presetID="2" presetClass="exit" presetSubtype="4" fill="hold" grpId="1" nodeType="withEffect">
                                  <p:stCondLst>
                                    <p:cond delay="0"/>
                                  </p:stCondLst>
                                  <p:childTnLst>
                                    <p:anim calcmode="lin" valueType="num">
                                      <p:cBhvr additive="base">
                                        <p:cTn id="94" dur="500"/>
                                        <p:tgtEl>
                                          <p:spTgt spid="10"/>
                                        </p:tgtEl>
                                        <p:attrNameLst>
                                          <p:attrName>ppt_x</p:attrName>
                                        </p:attrNameLst>
                                      </p:cBhvr>
                                      <p:tavLst>
                                        <p:tav tm="0">
                                          <p:val>
                                            <p:strVal val="ppt_x"/>
                                          </p:val>
                                        </p:tav>
                                        <p:tav tm="100000">
                                          <p:val>
                                            <p:strVal val="ppt_x"/>
                                          </p:val>
                                        </p:tav>
                                      </p:tavLst>
                                    </p:anim>
                                    <p:anim calcmode="lin" valueType="num">
                                      <p:cBhvr additive="base">
                                        <p:cTn id="95" dur="500"/>
                                        <p:tgtEl>
                                          <p:spTgt spid="10"/>
                                        </p:tgtEl>
                                        <p:attrNameLst>
                                          <p:attrName>ppt_y</p:attrName>
                                        </p:attrNameLst>
                                      </p:cBhvr>
                                      <p:tavLst>
                                        <p:tav tm="0">
                                          <p:val>
                                            <p:strVal val="ppt_y"/>
                                          </p:val>
                                        </p:tav>
                                        <p:tav tm="100000">
                                          <p:val>
                                            <p:strVal val="1+ppt_h/2"/>
                                          </p:val>
                                        </p:tav>
                                      </p:tavLst>
                                    </p:anim>
                                    <p:set>
                                      <p:cBhvr>
                                        <p:cTn id="96" dur="1" fill="hold">
                                          <p:stCondLst>
                                            <p:cond delay="499"/>
                                          </p:stCondLst>
                                        </p:cTn>
                                        <p:tgtEl>
                                          <p:spTgt spid="10"/>
                                        </p:tgtEl>
                                        <p:attrNameLst>
                                          <p:attrName>style.visibility</p:attrName>
                                        </p:attrNameLst>
                                      </p:cBhvr>
                                      <p:to>
                                        <p:strVal val="hidden"/>
                                      </p:to>
                                    </p:set>
                                  </p:childTnLst>
                                </p:cTn>
                              </p:par>
                              <p:par>
                                <p:cTn id="97" presetID="2" presetClass="exit" presetSubtype="4" fill="hold" nodeType="withEffect">
                                  <p:stCondLst>
                                    <p:cond delay="0"/>
                                  </p:stCondLst>
                                  <p:childTnLst>
                                    <p:anim calcmode="lin" valueType="num">
                                      <p:cBhvr additive="base">
                                        <p:cTn id="98" dur="500"/>
                                        <p:tgtEl>
                                          <p:spTgt spid="12"/>
                                        </p:tgtEl>
                                        <p:attrNameLst>
                                          <p:attrName>ppt_x</p:attrName>
                                        </p:attrNameLst>
                                      </p:cBhvr>
                                      <p:tavLst>
                                        <p:tav tm="0">
                                          <p:val>
                                            <p:strVal val="ppt_x"/>
                                          </p:val>
                                        </p:tav>
                                        <p:tav tm="100000">
                                          <p:val>
                                            <p:strVal val="ppt_x"/>
                                          </p:val>
                                        </p:tav>
                                      </p:tavLst>
                                    </p:anim>
                                    <p:anim calcmode="lin" valueType="num">
                                      <p:cBhvr additive="base">
                                        <p:cTn id="99" dur="500"/>
                                        <p:tgtEl>
                                          <p:spTgt spid="12"/>
                                        </p:tgtEl>
                                        <p:attrNameLst>
                                          <p:attrName>ppt_y</p:attrName>
                                        </p:attrNameLst>
                                      </p:cBhvr>
                                      <p:tavLst>
                                        <p:tav tm="0">
                                          <p:val>
                                            <p:strVal val="ppt_y"/>
                                          </p:val>
                                        </p:tav>
                                        <p:tav tm="100000">
                                          <p:val>
                                            <p:strVal val="1+ppt_h/2"/>
                                          </p:val>
                                        </p:tav>
                                      </p:tavLst>
                                    </p:anim>
                                    <p:set>
                                      <p:cBhvr>
                                        <p:cTn id="100" dur="1" fill="hold">
                                          <p:stCondLst>
                                            <p:cond delay="499"/>
                                          </p:stCondLst>
                                        </p:cTn>
                                        <p:tgtEl>
                                          <p:spTgt spid="12"/>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22"/>
                                        </p:tgtEl>
                                        <p:attrNameLst>
                                          <p:attrName>style.visibility</p:attrName>
                                        </p:attrNameLst>
                                      </p:cBhvr>
                                      <p:to>
                                        <p:strVal val="visible"/>
                                      </p:to>
                                    </p:set>
                                    <p:anim calcmode="lin" valueType="num">
                                      <p:cBhvr additive="base">
                                        <p:cTn id="105" dur="500" fill="hold"/>
                                        <p:tgtEl>
                                          <p:spTgt spid="22"/>
                                        </p:tgtEl>
                                        <p:attrNameLst>
                                          <p:attrName>ppt_x</p:attrName>
                                        </p:attrNameLst>
                                      </p:cBhvr>
                                      <p:tavLst>
                                        <p:tav tm="0">
                                          <p:val>
                                            <p:strVal val="#ppt_x"/>
                                          </p:val>
                                        </p:tav>
                                        <p:tav tm="100000">
                                          <p:val>
                                            <p:strVal val="#ppt_x"/>
                                          </p:val>
                                        </p:tav>
                                      </p:tavLst>
                                    </p:anim>
                                    <p:anim calcmode="lin" valueType="num">
                                      <p:cBhvr additive="base">
                                        <p:cTn id="10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5" grpId="0"/>
      <p:bldP spid="5" grpId="1"/>
      <p:bldP spid="6" grpId="0" animBg="1"/>
      <p:bldP spid="6" grpId="1" animBg="1"/>
      <p:bldP spid="10" grpId="0"/>
      <p:bldP spid="10" grpId="1"/>
      <p:bldP spid="15" grpId="0"/>
      <p:bldP spid="15" grpId="1"/>
      <p:bldP spid="21" grpId="0"/>
      <p:bldP spid="21" grpId="1"/>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PowerShell</a:t>
            </a:r>
            <a:endParaRPr lang="en-US" dirty="0"/>
          </a:p>
        </p:txBody>
      </p:sp>
      <p:sp>
        <p:nvSpPr>
          <p:cNvPr id="3" name="Subtitle 2"/>
          <p:cNvSpPr>
            <a:spLocks noGrp="1"/>
          </p:cNvSpPr>
          <p:nvPr>
            <p:ph type="subTitle" idx="1"/>
          </p:nvPr>
        </p:nvSpPr>
        <p:spPr/>
        <p:txBody>
          <a:bodyPr/>
          <a:lstStyle/>
          <a:p>
            <a:r>
              <a:rPr lang="en-US" dirty="0" smtClean="0"/>
              <a:t>Jeffrey Snover</a:t>
            </a:r>
          </a:p>
          <a:p>
            <a:r>
              <a:rPr lang="en-US" dirty="0" smtClean="0"/>
              <a:t>Distinguished Engineer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3165325627"/>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hear from Customers</a:t>
            </a:r>
            <a:endParaRPr lang="en-US" dirty="0"/>
          </a:p>
        </p:txBody>
      </p:sp>
      <p:sp>
        <p:nvSpPr>
          <p:cNvPr id="3" name="Text Placeholder 2"/>
          <p:cNvSpPr>
            <a:spLocks noGrp="1"/>
          </p:cNvSpPr>
          <p:nvPr>
            <p:ph type="body" sz="quarter" idx="10"/>
          </p:nvPr>
        </p:nvSpPr>
        <p:spPr>
          <a:xfrm>
            <a:off x="381000" y="1171074"/>
            <a:ext cx="8382000" cy="2451340"/>
          </a:xfrm>
        </p:spPr>
        <p:txBody>
          <a:bodyPr/>
          <a:lstStyle/>
          <a:p>
            <a:r>
              <a:rPr lang="en-US" sz="2800" dirty="0" smtClean="0"/>
              <a:t>How do I get my servers to WS08/R2?</a:t>
            </a:r>
          </a:p>
          <a:p>
            <a:r>
              <a:rPr lang="en-US" sz="2800" dirty="0" smtClean="0"/>
              <a:t>How do I manage my remote Servers?</a:t>
            </a:r>
          </a:p>
          <a:p>
            <a:r>
              <a:rPr lang="en-US" sz="2800" dirty="0" smtClean="0"/>
              <a:t>How do I know if I’ve configured things correctly?</a:t>
            </a:r>
          </a:p>
          <a:p>
            <a:r>
              <a:rPr lang="en-US" sz="2800" dirty="0" smtClean="0"/>
              <a:t>How do I reduce costs and increase the quality </a:t>
            </a:r>
            <a:r>
              <a:rPr lang="en-US" sz="2800" dirty="0" smtClean="0"/>
              <a:t/>
            </a:r>
            <a:br>
              <a:rPr lang="en-US" sz="2800" dirty="0" smtClean="0"/>
            </a:br>
            <a:r>
              <a:rPr lang="en-US" sz="2800" dirty="0" smtClean="0"/>
              <a:t>of </a:t>
            </a:r>
            <a:r>
              <a:rPr lang="en-US" sz="2800" dirty="0" smtClean="0"/>
              <a:t>my operations?</a:t>
            </a:r>
          </a:p>
          <a:p>
            <a:pPr lvl="1"/>
            <a:r>
              <a:rPr lang="en-US" sz="2400" dirty="0" smtClean="0">
                <a:solidFill>
                  <a:srgbClr val="FFC000"/>
                </a:solidFill>
              </a:rPr>
              <a:t>PowerShell</a:t>
            </a:r>
          </a:p>
          <a:p>
            <a:r>
              <a:rPr lang="en-US" sz="2800" dirty="0" smtClean="0"/>
              <a:t>How can I let others admin portions of my server?</a:t>
            </a:r>
          </a:p>
          <a:p>
            <a:pPr marL="0" indent="0">
              <a:buNone/>
            </a:pPr>
            <a:endParaRPr lang="en-US" sz="2800" dirty="0"/>
          </a:p>
        </p:txBody>
      </p:sp>
    </p:spTree>
    <p:extLst>
      <p:ext uri="{BB962C8B-B14F-4D97-AF65-F5344CB8AC3E}">
        <p14:creationId xmlns="" xmlns:p14="http://schemas.microsoft.com/office/powerpoint/2010/main" val="190291921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1" y="4114800"/>
            <a:ext cx="7543799" cy="752822"/>
          </a:xfrm>
        </p:spPr>
        <p:txBody>
          <a:bodyPr/>
          <a:lstStyle/>
          <a:p>
            <a:r>
              <a:rPr lang="en-US" dirty="0"/>
              <a:t>How can I let others admin portions </a:t>
            </a:r>
            <a:r>
              <a:rPr lang="en-US" dirty="0" smtClean="0"/>
              <a:t/>
            </a:r>
            <a:br>
              <a:rPr lang="en-US" dirty="0" smtClean="0"/>
            </a:br>
            <a:r>
              <a:rPr lang="en-US" dirty="0" smtClean="0"/>
              <a:t>of my </a:t>
            </a:r>
            <a:r>
              <a:rPr lang="en-US" dirty="0"/>
              <a:t>server?</a:t>
            </a:r>
            <a:br>
              <a:rPr lang="en-US" dirty="0"/>
            </a:br>
            <a:r>
              <a:rPr lang="en-US" dirty="0"/>
              <a:t/>
            </a:r>
            <a:br>
              <a:rPr lang="en-US" dirty="0"/>
            </a:br>
            <a:endParaRPr lang="en-US" dirty="0"/>
          </a:p>
        </p:txBody>
      </p:sp>
    </p:spTree>
    <p:extLst>
      <p:ext uri="{BB962C8B-B14F-4D97-AF65-F5344CB8AC3E}">
        <p14:creationId xmlns="" xmlns:p14="http://schemas.microsoft.com/office/powerpoint/2010/main" val="64876566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570202"/>
            <a:ext cx="8382000" cy="553998"/>
          </a:xfrm>
        </p:spPr>
        <p:txBody>
          <a:bodyPr/>
          <a:lstStyle/>
          <a:p>
            <a:r>
              <a:rPr lang="en-US" sz="4000" dirty="0" smtClean="0"/>
              <a:t>WS08 R2 The Best Managed Windows Ever</a:t>
            </a:r>
            <a:endParaRPr lang="en-US" sz="4000" dirty="0"/>
          </a:p>
        </p:txBody>
      </p:sp>
    </p:spTree>
    <p:extLst>
      <p:ext uri="{BB962C8B-B14F-4D97-AF65-F5344CB8AC3E}">
        <p14:creationId xmlns="" xmlns:p14="http://schemas.microsoft.com/office/powerpoint/2010/main" val="1474411380"/>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609398"/>
          </a:xfrm>
        </p:spPr>
        <p:txBody>
          <a:bodyPr/>
          <a:lstStyle/>
          <a:p>
            <a:r>
              <a:rPr lang="en-US" sz="4400" dirty="0" smtClean="0"/>
              <a:t>PowerShell Delegated Administration</a:t>
            </a:r>
            <a:endParaRPr lang="en-US" sz="4400" dirty="0"/>
          </a:p>
        </p:txBody>
      </p:sp>
      <p:sp>
        <p:nvSpPr>
          <p:cNvPr id="6" name="Text Placeholder 5"/>
          <p:cNvSpPr>
            <a:spLocks noGrp="1"/>
          </p:cNvSpPr>
          <p:nvPr>
            <p:ph type="body" sz="quarter" idx="10"/>
          </p:nvPr>
        </p:nvSpPr>
        <p:spPr/>
        <p:txBody>
          <a:bodyPr/>
          <a:lstStyle/>
          <a:p>
            <a:r>
              <a:rPr lang="en-US" sz="2800" dirty="0" err="1" smtClean="0"/>
              <a:t>Remoting</a:t>
            </a:r>
            <a:r>
              <a:rPr lang="en-US" sz="2800" dirty="0" smtClean="0"/>
              <a:t> execution connects to an endpoint</a:t>
            </a:r>
          </a:p>
          <a:p>
            <a:pPr lvl="1"/>
            <a:r>
              <a:rPr lang="en-US" sz="2400" dirty="0" smtClean="0">
                <a:solidFill>
                  <a:schemeClr val="accent1"/>
                </a:solidFill>
              </a:rPr>
              <a:t>PS&gt; New-</a:t>
            </a:r>
            <a:r>
              <a:rPr lang="en-US" sz="2400" dirty="0" err="1" smtClean="0">
                <a:solidFill>
                  <a:schemeClr val="accent1"/>
                </a:solidFill>
              </a:rPr>
              <a:t>PSSession</a:t>
            </a:r>
            <a:r>
              <a:rPr lang="en-US" sz="2400" dirty="0" smtClean="0">
                <a:solidFill>
                  <a:schemeClr val="accent1"/>
                </a:solidFill>
              </a:rPr>
              <a:t> –</a:t>
            </a:r>
            <a:r>
              <a:rPr lang="en-US" sz="2400" dirty="0" err="1" smtClean="0">
                <a:solidFill>
                  <a:schemeClr val="accent1"/>
                </a:solidFill>
              </a:rPr>
              <a:t>ConfigurationName</a:t>
            </a:r>
            <a:r>
              <a:rPr lang="en-US" sz="2400" dirty="0" smtClean="0">
                <a:solidFill>
                  <a:schemeClr val="accent1"/>
                </a:solidFill>
              </a:rPr>
              <a:t> Inventory</a:t>
            </a:r>
          </a:p>
          <a:p>
            <a:r>
              <a:rPr lang="en-US" sz="2800" dirty="0" smtClean="0">
                <a:solidFill>
                  <a:schemeClr val="accent1"/>
                </a:solidFill>
              </a:rPr>
              <a:t>Register endpoints with a Name, ACL, </a:t>
            </a:r>
            <a:r>
              <a:rPr lang="en-US" sz="2800" dirty="0" err="1" smtClean="0">
                <a:solidFill>
                  <a:schemeClr val="accent1"/>
                </a:solidFill>
              </a:rPr>
              <a:t>StartupScript</a:t>
            </a:r>
            <a:endParaRPr lang="en-US" sz="2800" dirty="0" smtClean="0">
              <a:solidFill>
                <a:schemeClr val="accent1"/>
              </a:solidFill>
            </a:endParaRPr>
          </a:p>
          <a:p>
            <a:r>
              <a:rPr lang="en-US" sz="2800" dirty="0" err="1" smtClean="0">
                <a:solidFill>
                  <a:schemeClr val="accent1"/>
                </a:solidFill>
              </a:rPr>
              <a:t>Startupscript</a:t>
            </a:r>
            <a:r>
              <a:rPr lang="en-US" sz="2800" dirty="0" smtClean="0">
                <a:solidFill>
                  <a:schemeClr val="accent1"/>
                </a:solidFill>
              </a:rPr>
              <a:t>  can configure</a:t>
            </a:r>
          </a:p>
          <a:p>
            <a:pPr lvl="1"/>
            <a:r>
              <a:rPr lang="en-US" sz="2400" dirty="0" err="1" smtClean="0">
                <a:solidFill>
                  <a:schemeClr val="accent1"/>
                </a:solidFill>
              </a:rPr>
              <a:t>LanguageMode</a:t>
            </a:r>
            <a:r>
              <a:rPr lang="en-US" sz="2400" dirty="0" smtClean="0">
                <a:solidFill>
                  <a:schemeClr val="accent1"/>
                </a:solidFill>
              </a:rPr>
              <a:t>:  Full, Restricted, None</a:t>
            </a:r>
          </a:p>
          <a:p>
            <a:pPr lvl="1"/>
            <a:r>
              <a:rPr lang="en-US" sz="2400" dirty="0" smtClean="0">
                <a:solidFill>
                  <a:schemeClr val="accent1"/>
                </a:solidFill>
              </a:rPr>
              <a:t>Commands available</a:t>
            </a:r>
          </a:p>
          <a:p>
            <a:r>
              <a:rPr lang="en-US" sz="2800" dirty="0" smtClean="0">
                <a:solidFill>
                  <a:schemeClr val="accent1"/>
                </a:solidFill>
              </a:rPr>
              <a:t>Delegate by:</a:t>
            </a:r>
          </a:p>
          <a:p>
            <a:pPr lvl="1"/>
            <a:r>
              <a:rPr lang="en-US" sz="2400" dirty="0" smtClean="0">
                <a:solidFill>
                  <a:schemeClr val="accent1"/>
                </a:solidFill>
              </a:rPr>
              <a:t>Registering Endpoints with different capabilities</a:t>
            </a:r>
          </a:p>
          <a:p>
            <a:pPr lvl="1"/>
            <a:r>
              <a:rPr lang="en-US" sz="2400" dirty="0" smtClean="0">
                <a:solidFill>
                  <a:schemeClr val="accent1"/>
                </a:solidFill>
              </a:rPr>
              <a:t>Scripting different capabilities based upon incoming request</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PowerShell Delegated Administration</a:t>
            </a:r>
            <a:endParaRPr lang="en-US" dirty="0"/>
          </a:p>
        </p:txBody>
      </p:sp>
      <p:sp>
        <p:nvSpPr>
          <p:cNvPr id="3" name="Subtitle 2"/>
          <p:cNvSpPr>
            <a:spLocks noGrp="1"/>
          </p:cNvSpPr>
          <p:nvPr>
            <p:ph type="subTitle" idx="1"/>
          </p:nvPr>
        </p:nvSpPr>
        <p:spPr/>
        <p:txBody>
          <a:bodyPr/>
          <a:lstStyle/>
          <a:p>
            <a:r>
              <a:rPr lang="en-US" dirty="0" smtClean="0"/>
              <a:t>Jeffrey Snover</a:t>
            </a:r>
          </a:p>
          <a:p>
            <a:r>
              <a:rPr lang="en-US" dirty="0" smtClean="0"/>
              <a:t>Distinguished Engineer</a:t>
            </a:r>
          </a:p>
          <a:p>
            <a:r>
              <a:rPr lang="en-US" dirty="0" smtClean="0"/>
              <a:t>Microsoft</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 xmlns:p14="http://schemas.microsoft.com/office/powerpoint/2010/main" val="316532562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hear from Customers</a:t>
            </a:r>
            <a:endParaRPr lang="en-US" dirty="0"/>
          </a:p>
        </p:txBody>
      </p:sp>
      <p:sp>
        <p:nvSpPr>
          <p:cNvPr id="3" name="Text Placeholder 2"/>
          <p:cNvSpPr>
            <a:spLocks noGrp="1"/>
          </p:cNvSpPr>
          <p:nvPr>
            <p:ph type="body" sz="quarter" idx="10"/>
          </p:nvPr>
        </p:nvSpPr>
        <p:spPr>
          <a:xfrm>
            <a:off x="609600" y="914400"/>
            <a:ext cx="8382000" cy="2451340"/>
          </a:xfrm>
        </p:spPr>
        <p:txBody>
          <a:bodyPr/>
          <a:lstStyle/>
          <a:p>
            <a:r>
              <a:rPr lang="en-US" sz="2800" dirty="0" smtClean="0"/>
              <a:t>How do I get my servers to WS08/R2?</a:t>
            </a:r>
          </a:p>
          <a:p>
            <a:pPr lvl="1"/>
            <a:r>
              <a:rPr lang="en-US" sz="2400" dirty="0" smtClean="0">
                <a:solidFill>
                  <a:srgbClr val="FFC000"/>
                </a:solidFill>
              </a:rPr>
              <a:t>Migration Guides</a:t>
            </a:r>
          </a:p>
          <a:p>
            <a:r>
              <a:rPr lang="en-US" sz="2800" dirty="0" smtClean="0"/>
              <a:t>How do I manage my remote </a:t>
            </a:r>
            <a:r>
              <a:rPr lang="en-US" sz="2800" dirty="0"/>
              <a:t>s</a:t>
            </a:r>
            <a:r>
              <a:rPr lang="en-US" sz="2800" dirty="0" smtClean="0"/>
              <a:t>ervers?</a:t>
            </a:r>
          </a:p>
          <a:p>
            <a:pPr lvl="1"/>
            <a:r>
              <a:rPr lang="en-US" sz="2400" dirty="0">
                <a:solidFill>
                  <a:srgbClr val="FFC000"/>
                </a:solidFill>
              </a:rPr>
              <a:t>Remote Server Admin Tools (RSAT)</a:t>
            </a:r>
          </a:p>
          <a:p>
            <a:pPr lvl="1"/>
            <a:r>
              <a:rPr lang="en-US" sz="2400" dirty="0">
                <a:solidFill>
                  <a:srgbClr val="FFC000"/>
                </a:solidFill>
              </a:rPr>
              <a:t>Standards-based management protocols (</a:t>
            </a:r>
            <a:r>
              <a:rPr lang="en-US" sz="2400" dirty="0" smtClean="0">
                <a:solidFill>
                  <a:srgbClr val="FFC000"/>
                </a:solidFill>
              </a:rPr>
              <a:t>WSMAN/CIM) </a:t>
            </a:r>
          </a:p>
          <a:p>
            <a:r>
              <a:rPr lang="en-US" sz="2800" dirty="0" smtClean="0"/>
              <a:t>How do I know if I’ve configured things correctly?</a:t>
            </a:r>
          </a:p>
          <a:p>
            <a:pPr lvl="1"/>
            <a:r>
              <a:rPr lang="en-US" sz="2400" dirty="0" smtClean="0">
                <a:solidFill>
                  <a:srgbClr val="FFC000"/>
                </a:solidFill>
              </a:rPr>
              <a:t>Best Practice Analyzer</a:t>
            </a:r>
          </a:p>
          <a:p>
            <a:r>
              <a:rPr lang="en-US" sz="2800" dirty="0" smtClean="0"/>
              <a:t>How do I reduce costs and increase the quality of </a:t>
            </a:r>
            <a:r>
              <a:rPr lang="en-US" sz="2800" dirty="0" smtClean="0"/>
              <a:t/>
            </a:r>
            <a:br>
              <a:rPr lang="en-US" sz="2800" dirty="0" smtClean="0"/>
            </a:br>
            <a:r>
              <a:rPr lang="en-US" sz="2800" dirty="0" smtClean="0"/>
              <a:t>my </a:t>
            </a:r>
            <a:r>
              <a:rPr lang="en-US" sz="2800" dirty="0" smtClean="0"/>
              <a:t>IT operations?</a:t>
            </a:r>
          </a:p>
          <a:p>
            <a:pPr lvl="1"/>
            <a:r>
              <a:rPr lang="en-US" sz="2400" dirty="0" smtClean="0">
                <a:solidFill>
                  <a:srgbClr val="FFC000"/>
                </a:solidFill>
              </a:rPr>
              <a:t>PowerShell</a:t>
            </a:r>
          </a:p>
          <a:p>
            <a:r>
              <a:rPr lang="en-US" sz="2800" dirty="0" smtClean="0"/>
              <a:t>How can I let others admin portions of my server?</a:t>
            </a:r>
          </a:p>
          <a:p>
            <a:pPr lvl="1"/>
            <a:r>
              <a:rPr lang="en-US" sz="2400" dirty="0" smtClean="0">
                <a:solidFill>
                  <a:srgbClr val="FFC000"/>
                </a:solidFill>
              </a:rPr>
              <a:t>PowerShell Delegated Admin</a:t>
            </a:r>
          </a:p>
          <a:p>
            <a:endParaRPr lang="en-US" sz="2800" dirty="0"/>
          </a:p>
        </p:txBody>
      </p:sp>
    </p:spTree>
    <p:extLst>
      <p:ext uri="{BB962C8B-B14F-4D97-AF65-F5344CB8AC3E}">
        <p14:creationId xmlns="" xmlns:p14="http://schemas.microsoft.com/office/powerpoint/2010/main" val="43713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anim calcmode="lin" valueType="num">
                                      <p:cBhvr>
                                        <p:cTn id="5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1000"/>
                                        <p:tgtEl>
                                          <p:spTgt spid="3">
                                            <p:txEl>
                                              <p:pRg st="8" end="8"/>
                                            </p:txEl>
                                          </p:spTgt>
                                        </p:tgtEl>
                                      </p:cBhvr>
                                    </p:animEffect>
                                    <p:anim calcmode="lin" valueType="num">
                                      <p:cBhvr>
                                        <p:cTn id="5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3">
                                            <p:txEl>
                                              <p:pRg st="9" end="9"/>
                                            </p:txEl>
                                          </p:spTgt>
                                        </p:tgtEl>
                                        <p:attrNameLst>
                                          <p:attrName>style.visibility</p:attrName>
                                        </p:attrNameLst>
                                      </p:cBhvr>
                                      <p:to>
                                        <p:strVal val="visible"/>
                                      </p:to>
                                    </p:set>
                                    <p:animEffect transition="in" filter="fade">
                                      <p:cBhvr>
                                        <p:cTn id="64" dur="1000"/>
                                        <p:tgtEl>
                                          <p:spTgt spid="3">
                                            <p:txEl>
                                              <p:pRg st="9" end="9"/>
                                            </p:txEl>
                                          </p:spTgt>
                                        </p:tgtEl>
                                      </p:cBhvr>
                                    </p:animEffect>
                                    <p:anim calcmode="lin" valueType="num">
                                      <p:cBhvr>
                                        <p:cTn id="6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
                                            <p:txEl>
                                              <p:pRg st="10" end="10"/>
                                            </p:txEl>
                                          </p:spTgt>
                                        </p:tgtEl>
                                        <p:attrNameLst>
                                          <p:attrName>style.visibility</p:attrName>
                                        </p:attrNameLst>
                                      </p:cBhvr>
                                      <p:to>
                                        <p:strVal val="visible"/>
                                      </p:to>
                                    </p:set>
                                    <p:animEffect transition="in" filter="fade">
                                      <p:cBhvr>
                                        <p:cTn id="69" dur="1000"/>
                                        <p:tgtEl>
                                          <p:spTgt spid="3">
                                            <p:txEl>
                                              <p:pRg st="10" end="10"/>
                                            </p:txEl>
                                          </p:spTgt>
                                        </p:tgtEl>
                                      </p:cBhvr>
                                    </p:animEffect>
                                    <p:anim calcmode="lin" valueType="num">
                                      <p:cBhvr>
                                        <p:cTn id="7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553998"/>
          </a:xfrm>
        </p:spPr>
        <p:txBody>
          <a:bodyPr/>
          <a:lstStyle/>
          <a:p>
            <a:r>
              <a:rPr lang="en-US" sz="4000" dirty="0"/>
              <a:t>WS08 R2 The Best Managed Windows Ever</a:t>
            </a:r>
          </a:p>
        </p:txBody>
      </p:sp>
      <p:sp>
        <p:nvSpPr>
          <p:cNvPr id="5" name="Rectangle 4"/>
          <p:cNvSpPr/>
          <p:nvPr/>
        </p:nvSpPr>
        <p:spPr>
          <a:xfrm>
            <a:off x="224590" y="4410670"/>
            <a:ext cx="3545306" cy="923330"/>
          </a:xfrm>
          <a:prstGeom prst="rect">
            <a:avLst/>
          </a:prstGeom>
        </p:spPr>
        <p:txBody>
          <a:bodyPr wrap="square">
            <a:spAutoFit/>
          </a:bodyPr>
          <a:lstStyle/>
          <a:p>
            <a:r>
              <a:rPr lang="en-US" dirty="0">
                <a:solidFill>
                  <a:srgbClr val="FFFFFF"/>
                </a:solidFill>
              </a:rPr>
              <a:t>Automation</a:t>
            </a:r>
          </a:p>
          <a:p>
            <a:r>
              <a:rPr lang="en-US" dirty="0">
                <a:solidFill>
                  <a:srgbClr val="FFFF11"/>
                </a:solidFill>
              </a:rPr>
              <a:t>I can manage things my way and automate my operations</a:t>
            </a:r>
          </a:p>
        </p:txBody>
      </p:sp>
      <p:sp>
        <p:nvSpPr>
          <p:cNvPr id="6" name="Rectangle 5"/>
          <p:cNvSpPr/>
          <p:nvPr/>
        </p:nvSpPr>
        <p:spPr>
          <a:xfrm>
            <a:off x="224590" y="2971800"/>
            <a:ext cx="4130842" cy="923330"/>
          </a:xfrm>
          <a:prstGeom prst="rect">
            <a:avLst/>
          </a:prstGeom>
        </p:spPr>
        <p:txBody>
          <a:bodyPr wrap="square">
            <a:spAutoFit/>
          </a:bodyPr>
          <a:lstStyle/>
          <a:p>
            <a:r>
              <a:rPr lang="en-US" dirty="0">
                <a:solidFill>
                  <a:srgbClr val="FFFFFF"/>
                </a:solidFill>
              </a:rPr>
              <a:t>Access</a:t>
            </a:r>
            <a:br>
              <a:rPr lang="en-US" dirty="0">
                <a:solidFill>
                  <a:srgbClr val="FFFFFF"/>
                </a:solidFill>
              </a:rPr>
            </a:br>
            <a:r>
              <a:rPr lang="en-US" dirty="0">
                <a:solidFill>
                  <a:srgbClr val="FFFF11"/>
                </a:solidFill>
              </a:rPr>
              <a:t>I can manage lots of machines from anywhere</a:t>
            </a:r>
          </a:p>
        </p:txBody>
      </p:sp>
      <p:sp>
        <p:nvSpPr>
          <p:cNvPr id="7" name="Rectangle 6"/>
          <p:cNvSpPr/>
          <p:nvPr/>
        </p:nvSpPr>
        <p:spPr>
          <a:xfrm>
            <a:off x="228600" y="1362670"/>
            <a:ext cx="3429000" cy="923330"/>
          </a:xfrm>
          <a:prstGeom prst="rect">
            <a:avLst/>
          </a:prstGeom>
        </p:spPr>
        <p:txBody>
          <a:bodyPr wrap="square">
            <a:spAutoFit/>
          </a:bodyPr>
          <a:lstStyle/>
          <a:p>
            <a:r>
              <a:rPr lang="en-US" dirty="0">
                <a:solidFill>
                  <a:srgbClr val="FFFFFF"/>
                </a:solidFill>
              </a:rPr>
              <a:t>User Experience</a:t>
            </a:r>
            <a:r>
              <a:rPr lang="en-US" dirty="0">
                <a:solidFill>
                  <a:srgbClr val="FFFF11"/>
                </a:solidFill>
              </a:rPr>
              <a:t/>
            </a:r>
            <a:br>
              <a:rPr lang="en-US" dirty="0">
                <a:solidFill>
                  <a:srgbClr val="FFFF11"/>
                </a:solidFill>
              </a:rPr>
            </a:br>
            <a:r>
              <a:rPr lang="en-US" dirty="0">
                <a:solidFill>
                  <a:srgbClr val="FFFF11"/>
                </a:solidFill>
              </a:rPr>
              <a:t>I have the right tools to get the job done</a:t>
            </a:r>
          </a:p>
        </p:txBody>
      </p:sp>
      <p:sp>
        <p:nvSpPr>
          <p:cNvPr id="11" name="Rectangle 10"/>
          <p:cNvSpPr/>
          <p:nvPr/>
        </p:nvSpPr>
        <p:spPr>
          <a:xfrm>
            <a:off x="3962400" y="1371600"/>
            <a:ext cx="4572000" cy="1323439"/>
          </a:xfrm>
          <a:prstGeom prst="rect">
            <a:avLst/>
          </a:prstGeom>
        </p:spPr>
        <p:txBody>
          <a:bodyPr>
            <a:spAutoFit/>
          </a:bodyPr>
          <a:lstStyle/>
          <a:p>
            <a:pPr lvl="1"/>
            <a:r>
              <a:rPr lang="en-US" sz="1600" dirty="0" smtClean="0"/>
              <a:t>Server Manager</a:t>
            </a:r>
            <a:br>
              <a:rPr lang="en-US" sz="1600" dirty="0" smtClean="0"/>
            </a:br>
            <a:r>
              <a:rPr lang="en-US" sz="1600" dirty="0" smtClean="0"/>
              <a:t>Best </a:t>
            </a:r>
            <a:r>
              <a:rPr lang="en-US" sz="1600" dirty="0"/>
              <a:t>Practice Analyzer (</a:t>
            </a:r>
            <a:r>
              <a:rPr lang="en-US" sz="1600" dirty="0" smtClean="0"/>
              <a:t>BPA)</a:t>
            </a:r>
            <a:br>
              <a:rPr lang="en-US" sz="1600" dirty="0" smtClean="0"/>
            </a:br>
            <a:r>
              <a:rPr lang="en-US" sz="1600" dirty="0" smtClean="0"/>
              <a:t>Server Migration</a:t>
            </a:r>
            <a:br>
              <a:rPr lang="en-US" sz="1600" dirty="0" smtClean="0"/>
            </a:br>
            <a:r>
              <a:rPr lang="en-US" sz="1600" dirty="0"/>
              <a:t>Integrated Scripting Environment (ISE)</a:t>
            </a:r>
            <a:br>
              <a:rPr lang="en-US" sz="1600" dirty="0"/>
            </a:br>
            <a:r>
              <a:rPr lang="en-US" sz="1600" dirty="0" smtClean="0"/>
              <a:t>Active Directory Admin Center (ADAC)</a:t>
            </a:r>
            <a:endParaRPr lang="en-US" sz="1600" dirty="0"/>
          </a:p>
        </p:txBody>
      </p:sp>
      <p:sp>
        <p:nvSpPr>
          <p:cNvPr id="12" name="TextBox 11"/>
          <p:cNvSpPr txBox="1"/>
          <p:nvPr/>
        </p:nvSpPr>
        <p:spPr>
          <a:xfrm>
            <a:off x="4419600" y="3048000"/>
            <a:ext cx="3962400" cy="861774"/>
          </a:xfrm>
          <a:prstGeom prst="rect">
            <a:avLst/>
          </a:prstGeom>
          <a:noFill/>
        </p:spPr>
        <p:txBody>
          <a:bodyPr wrap="square" rtlCol="0">
            <a:spAutoFit/>
          </a:bodyPr>
          <a:lstStyle/>
          <a:p>
            <a:pPr marL="0" lvl="1"/>
            <a:r>
              <a:rPr lang="en-US" sz="1600" dirty="0">
                <a:solidFill>
                  <a:srgbClr val="FFFFFF"/>
                </a:solidFill>
              </a:rPr>
              <a:t>Windows PowerShell </a:t>
            </a:r>
            <a:r>
              <a:rPr lang="en-US" sz="1600" dirty="0" err="1">
                <a:solidFill>
                  <a:srgbClr val="FFFFFF"/>
                </a:solidFill>
              </a:rPr>
              <a:t>Remoting</a:t>
            </a:r>
            <a:r>
              <a:rPr lang="en-US" sz="1600" dirty="0">
                <a:solidFill>
                  <a:srgbClr val="FFFFFF"/>
                </a:solidFill>
              </a:rPr>
              <a:t> </a:t>
            </a:r>
          </a:p>
          <a:p>
            <a:pPr marL="0" lvl="1"/>
            <a:r>
              <a:rPr lang="en-US" sz="1600" dirty="0" smtClean="0">
                <a:solidFill>
                  <a:srgbClr val="FFFFFF"/>
                </a:solidFill>
              </a:rPr>
              <a:t>Remote Server Administration Tools (RSAT)</a:t>
            </a:r>
            <a:endParaRPr lang="en-US" dirty="0">
              <a:solidFill>
                <a:srgbClr val="FFFFFF"/>
              </a:solidFill>
            </a:endParaRPr>
          </a:p>
          <a:p>
            <a:endParaRPr lang="en-US" sz="1600" dirty="0">
              <a:solidFill>
                <a:srgbClr val="FFFFFF"/>
              </a:solidFill>
            </a:endParaRPr>
          </a:p>
        </p:txBody>
      </p:sp>
      <p:sp>
        <p:nvSpPr>
          <p:cNvPr id="14" name="TextBox 13"/>
          <p:cNvSpPr txBox="1"/>
          <p:nvPr/>
        </p:nvSpPr>
        <p:spPr>
          <a:xfrm>
            <a:off x="3954379" y="4372451"/>
            <a:ext cx="5189621" cy="1723549"/>
          </a:xfrm>
          <a:prstGeom prst="rect">
            <a:avLst/>
          </a:prstGeom>
          <a:noFill/>
        </p:spPr>
        <p:txBody>
          <a:bodyPr wrap="square" rtlCol="0">
            <a:spAutoFit/>
          </a:bodyPr>
          <a:lstStyle/>
          <a:p>
            <a:pPr lvl="1"/>
            <a:r>
              <a:rPr lang="en-US" sz="1600" dirty="0">
                <a:solidFill>
                  <a:srgbClr val="FFFFFF"/>
                </a:solidFill>
              </a:rPr>
              <a:t>Automation Platform: Windows PowerShell, </a:t>
            </a:r>
            <a:r>
              <a:rPr lang="en-US" sz="1600" dirty="0" err="1">
                <a:solidFill>
                  <a:srgbClr val="FFFFFF"/>
                </a:solidFill>
              </a:rPr>
              <a:t>Wsman</a:t>
            </a:r>
            <a:r>
              <a:rPr lang="en-US" sz="1600" dirty="0">
                <a:solidFill>
                  <a:srgbClr val="FFFFFF"/>
                </a:solidFill>
              </a:rPr>
              <a:t>, WMI, BITS</a:t>
            </a:r>
          </a:p>
          <a:p>
            <a:pPr lvl="2"/>
            <a:r>
              <a:rPr lang="en-US" sz="1400" dirty="0">
                <a:solidFill>
                  <a:srgbClr val="FFFFFF"/>
                </a:solidFill>
              </a:rPr>
              <a:t>Automation </a:t>
            </a:r>
            <a:r>
              <a:rPr lang="en-US" sz="1400" dirty="0" smtClean="0">
                <a:solidFill>
                  <a:srgbClr val="FFFFFF"/>
                </a:solidFill>
              </a:rPr>
              <a:t>Environment Improvements</a:t>
            </a:r>
            <a:endParaRPr lang="en-US" sz="1400" dirty="0">
              <a:solidFill>
                <a:srgbClr val="FFFFFF"/>
              </a:solidFill>
            </a:endParaRPr>
          </a:p>
          <a:p>
            <a:pPr lvl="2"/>
            <a:r>
              <a:rPr lang="en-US" sz="1400" dirty="0">
                <a:solidFill>
                  <a:srgbClr val="FFFFFF"/>
                </a:solidFill>
              </a:rPr>
              <a:t>Investment in Standards</a:t>
            </a:r>
          </a:p>
          <a:p>
            <a:pPr lvl="2"/>
            <a:r>
              <a:rPr lang="en-US" sz="1400" dirty="0">
                <a:solidFill>
                  <a:srgbClr val="FFFFFF"/>
                </a:solidFill>
              </a:rPr>
              <a:t>Delegated Administration and Hosted Scenarios </a:t>
            </a:r>
          </a:p>
          <a:p>
            <a:pPr lvl="2"/>
            <a:r>
              <a:rPr lang="en-US" sz="1400" dirty="0">
                <a:solidFill>
                  <a:srgbClr val="FFFFFF"/>
                </a:solidFill>
              </a:rPr>
              <a:t>Optimized Content Delivery</a:t>
            </a:r>
          </a:p>
          <a:p>
            <a:endParaRPr lang="en-US" dirty="0">
              <a:solidFill>
                <a:srgbClr val="FFFFFF"/>
              </a:solidFill>
            </a:endParaRPr>
          </a:p>
        </p:txBody>
      </p:sp>
    </p:spTree>
    <p:extLst>
      <p:ext uri="{BB962C8B-B14F-4D97-AF65-F5344CB8AC3E}">
        <p14:creationId xmlns="" xmlns:p14="http://schemas.microsoft.com/office/powerpoint/2010/main" val="3336526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1" grpId="0"/>
      <p:bldP spid="12" grpId="0"/>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extLst>
      <p:ext uri="{BB962C8B-B14F-4D97-AF65-F5344CB8AC3E}">
        <p14:creationId xmlns="" xmlns:p14="http://schemas.microsoft.com/office/powerpoint/2010/main" val="128306414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solidFill>
                  <a:srgbClr val="FFFFFF"/>
                </a:solidFill>
                <a:cs typeface="Arial" charset="0"/>
              </a:rPr>
              <a:t>© </a:t>
            </a:r>
            <a:r>
              <a:rPr lang="en-US" sz="600" dirty="0" smtClean="0">
                <a:solidFill>
                  <a:srgbClr val="FFFFFF"/>
                </a:solidFill>
                <a:cs typeface="Arial" charset="0"/>
              </a:rPr>
              <a:t>2009 Microsoft </a:t>
            </a:r>
            <a:r>
              <a:rPr lang="en-US" sz="600" dirty="0">
                <a:solidFill>
                  <a:srgbClr val="FFFFFF"/>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solidFill>
                  <a:srgbClr val="FFFFFF"/>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solidFill>
                  <a:srgbClr val="FFFFFF"/>
                </a:solidFill>
                <a:cs typeface="Arial" charset="0"/>
              </a:rPr>
              <a:t>MICROSOFT </a:t>
            </a:r>
            <a:r>
              <a:rPr lang="en-US" sz="600" dirty="0">
                <a:solidFill>
                  <a:srgbClr val="FFFFFF"/>
                </a:solidFill>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rPr>
              <a:t>Required Slide</a:t>
            </a:r>
            <a:endParaRPr lang="en-US" sz="2400" b="1" dirty="0" smtClean="0">
              <a:solidFill>
                <a:srgbClr val="FFFFFF"/>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66185383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hear from Customers</a:t>
            </a:r>
            <a:endParaRPr lang="en-US" dirty="0"/>
          </a:p>
        </p:txBody>
      </p:sp>
      <p:sp>
        <p:nvSpPr>
          <p:cNvPr id="3" name="Text Placeholder 2"/>
          <p:cNvSpPr>
            <a:spLocks noGrp="1"/>
          </p:cNvSpPr>
          <p:nvPr>
            <p:ph type="body" sz="quarter" idx="10"/>
          </p:nvPr>
        </p:nvSpPr>
        <p:spPr>
          <a:xfrm>
            <a:off x="381000" y="1171074"/>
            <a:ext cx="8382000" cy="2451340"/>
          </a:xfrm>
        </p:spPr>
        <p:txBody>
          <a:bodyPr/>
          <a:lstStyle/>
          <a:p>
            <a:r>
              <a:rPr lang="en-US" dirty="0" smtClean="0"/>
              <a:t>How do I get my servers to WS08/R2?</a:t>
            </a:r>
          </a:p>
          <a:p>
            <a:r>
              <a:rPr lang="en-US" dirty="0" smtClean="0"/>
              <a:t>How do I manage remote my servers?</a:t>
            </a:r>
          </a:p>
          <a:p>
            <a:r>
              <a:rPr lang="en-US" dirty="0" smtClean="0"/>
              <a:t>How do I know if I’ve configured </a:t>
            </a:r>
            <a:r>
              <a:rPr lang="en-US" dirty="0" smtClean="0"/>
              <a:t/>
            </a:r>
            <a:br>
              <a:rPr lang="en-US" dirty="0" smtClean="0"/>
            </a:br>
            <a:r>
              <a:rPr lang="en-US" dirty="0" smtClean="0"/>
              <a:t>things </a:t>
            </a:r>
            <a:r>
              <a:rPr lang="en-US" dirty="0" smtClean="0"/>
              <a:t>correctly?</a:t>
            </a:r>
          </a:p>
          <a:p>
            <a:r>
              <a:rPr lang="en-US" dirty="0" smtClean="0"/>
              <a:t>How do I reduce costs and increase the quality of my IT operations?</a:t>
            </a:r>
          </a:p>
          <a:p>
            <a:r>
              <a:rPr lang="en-US" dirty="0" smtClean="0"/>
              <a:t>How can I let others admin portions of </a:t>
            </a:r>
            <a:r>
              <a:rPr lang="en-US" dirty="0" smtClean="0"/>
              <a:t/>
            </a:r>
            <a:br>
              <a:rPr lang="en-US" dirty="0" smtClean="0"/>
            </a:br>
            <a:r>
              <a:rPr lang="en-US" dirty="0" smtClean="0"/>
              <a:t>my </a:t>
            </a:r>
            <a:r>
              <a:rPr lang="en-US" dirty="0" smtClean="0"/>
              <a:t>server?</a:t>
            </a:r>
          </a:p>
        </p:txBody>
      </p:sp>
    </p:spTree>
    <p:extLst>
      <p:ext uri="{BB962C8B-B14F-4D97-AF65-F5344CB8AC3E}">
        <p14:creationId xmlns="" xmlns:p14="http://schemas.microsoft.com/office/powerpoint/2010/main" val="182856654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Management Framework</a:t>
            </a:r>
            <a:endParaRPr lang="en-US" dirty="0"/>
          </a:p>
        </p:txBody>
      </p:sp>
      <p:sp>
        <p:nvSpPr>
          <p:cNvPr id="27" name="Rounded Rectangle 26"/>
          <p:cNvSpPr/>
          <p:nvPr/>
        </p:nvSpPr>
        <p:spPr bwMode="auto">
          <a:xfrm>
            <a:off x="4211045" y="1183109"/>
            <a:ext cx="4740094" cy="4244009"/>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cxnSp>
        <p:nvCxnSpPr>
          <p:cNvPr id="16" name="Straight Arrow Connector 15"/>
          <p:cNvCxnSpPr/>
          <p:nvPr/>
        </p:nvCxnSpPr>
        <p:spPr>
          <a:xfrm rot="10800000" flipV="1">
            <a:off x="5060346" y="3587765"/>
            <a:ext cx="1342904" cy="1560912"/>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388732" y="3596199"/>
            <a:ext cx="2010728" cy="8439"/>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flipH="1" flipV="1">
            <a:off x="5338073" y="2545543"/>
            <a:ext cx="2101320" cy="1"/>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512149" y="3587765"/>
            <a:ext cx="2054328" cy="507831"/>
          </a:xfrm>
          <a:prstGeom prst="rect">
            <a:avLst/>
          </a:prstGeom>
          <a:noFill/>
        </p:spPr>
        <p:txBody>
          <a:bodyPr wrap="square" rtlCol="0">
            <a:spAutoFit/>
          </a:bodyPr>
          <a:lstStyle/>
          <a:p>
            <a:r>
              <a:rPr lang="en-US" sz="2700" dirty="0" smtClean="0">
                <a:solidFill>
                  <a:schemeClr val="accent5"/>
                </a:solidFill>
              </a:rPr>
              <a:t>Access</a:t>
            </a:r>
            <a:endParaRPr lang="en-US" sz="2700" dirty="0">
              <a:solidFill>
                <a:schemeClr val="accent5"/>
              </a:solidFill>
            </a:endParaRPr>
          </a:p>
        </p:txBody>
      </p:sp>
      <p:sp>
        <p:nvSpPr>
          <p:cNvPr id="25" name="TextBox 24"/>
          <p:cNvSpPr txBox="1"/>
          <p:nvPr/>
        </p:nvSpPr>
        <p:spPr>
          <a:xfrm rot="16200000">
            <a:off x="4997043" y="1791137"/>
            <a:ext cx="1839346" cy="830997"/>
          </a:xfrm>
          <a:prstGeom prst="rect">
            <a:avLst/>
          </a:prstGeom>
          <a:noFill/>
        </p:spPr>
        <p:txBody>
          <a:bodyPr wrap="square" rtlCol="0">
            <a:spAutoFit/>
          </a:bodyPr>
          <a:lstStyle/>
          <a:p>
            <a:r>
              <a:rPr lang="en-US" sz="2400" dirty="0" smtClean="0">
                <a:solidFill>
                  <a:schemeClr val="accent5"/>
                </a:solidFill>
              </a:rPr>
              <a:t>User Experience</a:t>
            </a:r>
            <a:endParaRPr lang="en-US" sz="2700" dirty="0">
              <a:solidFill>
                <a:schemeClr val="accent5"/>
              </a:solidFill>
            </a:endParaRPr>
          </a:p>
        </p:txBody>
      </p:sp>
      <p:sp>
        <p:nvSpPr>
          <p:cNvPr id="26" name="TextBox 25"/>
          <p:cNvSpPr txBox="1"/>
          <p:nvPr/>
        </p:nvSpPr>
        <p:spPr>
          <a:xfrm rot="18687996">
            <a:off x="4884441" y="3838248"/>
            <a:ext cx="1710028" cy="461665"/>
          </a:xfrm>
          <a:prstGeom prst="rect">
            <a:avLst/>
          </a:prstGeom>
          <a:noFill/>
        </p:spPr>
        <p:txBody>
          <a:bodyPr wrap="square" rtlCol="0">
            <a:spAutoFit/>
          </a:bodyPr>
          <a:lstStyle/>
          <a:p>
            <a:r>
              <a:rPr lang="en-US" sz="2400" dirty="0" smtClean="0">
                <a:solidFill>
                  <a:schemeClr val="accent5"/>
                </a:solidFill>
              </a:rPr>
              <a:t>Automation</a:t>
            </a:r>
            <a:endParaRPr lang="en-US" sz="2700" dirty="0">
              <a:solidFill>
                <a:schemeClr val="accent5"/>
              </a:solidFill>
            </a:endParaRPr>
          </a:p>
        </p:txBody>
      </p:sp>
      <p:sp>
        <p:nvSpPr>
          <p:cNvPr id="5" name="TextBox 4"/>
          <p:cNvSpPr txBox="1"/>
          <p:nvPr/>
        </p:nvSpPr>
        <p:spPr>
          <a:xfrm>
            <a:off x="320842" y="1447382"/>
            <a:ext cx="3376863" cy="4524315"/>
          </a:xfrm>
          <a:prstGeom prst="rect">
            <a:avLst/>
          </a:prstGeom>
          <a:noFill/>
        </p:spPr>
        <p:txBody>
          <a:bodyPr wrap="square" rtlCol="0">
            <a:spAutoFit/>
          </a:bodyPr>
          <a:lstStyle/>
          <a:p>
            <a:r>
              <a:rPr lang="en-US" dirty="0" smtClean="0"/>
              <a:t>User Experience</a:t>
            </a:r>
            <a:r>
              <a:rPr lang="en-US" dirty="0" smtClean="0">
                <a:solidFill>
                  <a:schemeClr val="accent5"/>
                </a:solidFill>
              </a:rPr>
              <a:t/>
            </a:r>
            <a:br>
              <a:rPr lang="en-US" dirty="0" smtClean="0">
                <a:solidFill>
                  <a:schemeClr val="accent5"/>
                </a:solidFill>
              </a:rPr>
            </a:br>
            <a:r>
              <a:rPr lang="en-US" dirty="0" smtClean="0">
                <a:solidFill>
                  <a:schemeClr val="accent5"/>
                </a:solidFill>
              </a:rPr>
              <a:t>I have the right tools to get the job done</a:t>
            </a:r>
          </a:p>
          <a:p>
            <a:endParaRPr lang="en-US" dirty="0" smtClean="0"/>
          </a:p>
          <a:p>
            <a:endParaRPr lang="en-US" dirty="0"/>
          </a:p>
          <a:p>
            <a:r>
              <a:rPr lang="en-US" dirty="0" smtClean="0"/>
              <a:t>Access</a:t>
            </a:r>
            <a:br>
              <a:rPr lang="en-US" dirty="0" smtClean="0"/>
            </a:br>
            <a:r>
              <a:rPr lang="en-US" dirty="0" smtClean="0">
                <a:solidFill>
                  <a:schemeClr val="accent5"/>
                </a:solidFill>
              </a:rPr>
              <a:t>I can </a:t>
            </a:r>
            <a:r>
              <a:rPr lang="en-US" dirty="0">
                <a:solidFill>
                  <a:schemeClr val="accent5"/>
                </a:solidFill>
              </a:rPr>
              <a:t>manage lots of machines from </a:t>
            </a:r>
            <a:r>
              <a:rPr lang="en-US" dirty="0" smtClean="0">
                <a:solidFill>
                  <a:schemeClr val="accent5"/>
                </a:solidFill>
              </a:rPr>
              <a:t>anywhere</a:t>
            </a:r>
          </a:p>
          <a:p>
            <a:endParaRPr lang="en-US" dirty="0" smtClean="0">
              <a:solidFill>
                <a:schemeClr val="accent5"/>
              </a:solidFill>
            </a:endParaRPr>
          </a:p>
          <a:p>
            <a:endParaRPr lang="en-US" dirty="0">
              <a:solidFill>
                <a:schemeClr val="accent5"/>
              </a:solidFill>
            </a:endParaRPr>
          </a:p>
          <a:p>
            <a:r>
              <a:rPr lang="en-US" dirty="0" smtClean="0"/>
              <a:t>Automation</a:t>
            </a:r>
          </a:p>
          <a:p>
            <a:r>
              <a:rPr lang="en-US" dirty="0" smtClean="0">
                <a:solidFill>
                  <a:schemeClr val="accent5"/>
                </a:solidFill>
              </a:rPr>
              <a:t>I can manage things my way and automate my operations</a:t>
            </a:r>
          </a:p>
          <a:p>
            <a:endParaRPr lang="en-US" dirty="0">
              <a:solidFill>
                <a:schemeClr val="accent5"/>
              </a:solidFill>
            </a:endParaRPr>
          </a:p>
          <a:p>
            <a:endParaRPr lang="en-US" dirty="0" smtClean="0"/>
          </a:p>
          <a:p>
            <a:endParaRPr lang="en-US" dirty="0"/>
          </a:p>
        </p:txBody>
      </p:sp>
    </p:spTree>
    <p:extLst>
      <p:ext uri="{BB962C8B-B14F-4D97-AF65-F5344CB8AC3E}">
        <p14:creationId xmlns="" xmlns:p14="http://schemas.microsoft.com/office/powerpoint/2010/main" val="27724475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7" end="7"/>
                                            </p:txEl>
                                          </p:spTgt>
                                        </p:tgtEl>
                                        <p:attrNameLst>
                                          <p:attrName>style.visibility</p:attrName>
                                        </p:attrNameLst>
                                      </p:cBhvr>
                                      <p:to>
                                        <p:strVal val="visible"/>
                                      </p:to>
                                    </p:set>
                                    <p:anim calcmode="lin" valueType="num">
                                      <p:cBhvr additive="base">
                                        <p:cTn id="41"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bwMode="auto">
          <a:xfrm flipH="1">
            <a:off x="649211" y="4924780"/>
            <a:ext cx="1506406" cy="109728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45718" tIns="45717" rIns="45718" bIns="45717" numCol="1" rtlCol="0" anchor="ctr" anchorCtr="0" compatLnSpc="1">
            <a:prstTxWarp prst="textNoShape">
              <a:avLst/>
            </a:prstTxWarp>
          </a:bodyPr>
          <a:lstStyle/>
          <a:p>
            <a:pPr marL="4763" algn="ctr" defTabSz="914063"/>
            <a:r>
              <a:rPr lang="en-US" sz="2400" dirty="0" smtClean="0">
                <a:solidFill>
                  <a:srgbClr val="FFFFFF"/>
                </a:solidFill>
                <a:effectLst>
                  <a:outerShdw blurRad="38100" dist="38100" dir="2700000" algn="tl">
                    <a:srgbClr val="000000">
                      <a:alpha val="43137"/>
                    </a:srgbClr>
                  </a:outerShdw>
                </a:effectLst>
                <a:latin typeface="Segoe" pitchFamily="34" charset="0"/>
              </a:rPr>
              <a:t>Services</a:t>
            </a:r>
            <a:endParaRPr lang="en-US" sz="2400" spc="-1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381000" y="230188"/>
            <a:ext cx="8382000" cy="609398"/>
          </a:xfrm>
        </p:spPr>
        <p:txBody>
          <a:bodyPr/>
          <a:lstStyle/>
          <a:p>
            <a:r>
              <a:rPr sz="4400" dirty="0" smtClean="0"/>
              <a:t>Windows Management Framework</a:t>
            </a:r>
            <a:endParaRPr lang="en-US" sz="4400" dirty="0"/>
          </a:p>
        </p:txBody>
      </p:sp>
      <p:sp>
        <p:nvSpPr>
          <p:cNvPr id="16" name="Rectangle 15"/>
          <p:cNvSpPr/>
          <p:nvPr/>
        </p:nvSpPr>
        <p:spPr bwMode="auto">
          <a:xfrm>
            <a:off x="640178" y="1257300"/>
            <a:ext cx="4822033" cy="10972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2400" dirty="0" smtClean="0">
                <a:solidFill>
                  <a:schemeClr val="bg1"/>
                </a:solidFill>
                <a:effectLst>
                  <a:outerShdw blurRad="38100" dist="38100" dir="2700000" algn="tl">
                    <a:srgbClr val="000000">
                      <a:alpha val="43137"/>
                    </a:srgbClr>
                  </a:outerShdw>
                </a:effectLst>
                <a:latin typeface="Segoe" pitchFamily="34" charset="0"/>
              </a:rPr>
              <a:t>Server Management</a:t>
            </a:r>
          </a:p>
        </p:txBody>
      </p:sp>
      <p:sp>
        <p:nvSpPr>
          <p:cNvPr id="17" name="Rectangle 16"/>
          <p:cNvSpPr/>
          <p:nvPr/>
        </p:nvSpPr>
        <p:spPr bwMode="auto">
          <a:xfrm>
            <a:off x="650569" y="3688521"/>
            <a:ext cx="4818888" cy="109728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2400" dirty="0" smtClean="0">
                <a:solidFill>
                  <a:srgbClr val="FFFFFF"/>
                </a:solidFill>
                <a:effectLst>
                  <a:outerShdw blurRad="38100" dist="38100" dir="2700000" algn="tl">
                    <a:srgbClr val="000000">
                      <a:alpha val="43137"/>
                    </a:srgbClr>
                  </a:outerShdw>
                </a:effectLst>
                <a:latin typeface="Segoe" pitchFamily="34" charset="0"/>
              </a:rPr>
              <a:t>Automation Environment</a:t>
            </a:r>
          </a:p>
        </p:txBody>
      </p:sp>
      <p:sp>
        <p:nvSpPr>
          <p:cNvPr id="18" name="Rectangle 17"/>
          <p:cNvSpPr/>
          <p:nvPr/>
        </p:nvSpPr>
        <p:spPr bwMode="auto">
          <a:xfrm>
            <a:off x="2327437" y="4925714"/>
            <a:ext cx="3150396" cy="109728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2400" dirty="0" smtClean="0">
                <a:solidFill>
                  <a:srgbClr val="FFFFFF"/>
                </a:solidFill>
                <a:effectLst>
                  <a:outerShdw blurRad="38100" dist="38100" dir="2700000" algn="tl">
                    <a:srgbClr val="000000">
                      <a:alpha val="43137"/>
                    </a:srgbClr>
                  </a:outerShdw>
                </a:effectLst>
                <a:latin typeface="Segoe" pitchFamily="34" charset="0"/>
              </a:rPr>
              <a:t>Management Protocols</a:t>
            </a:r>
          </a:p>
        </p:txBody>
      </p:sp>
      <p:sp>
        <p:nvSpPr>
          <p:cNvPr id="19" name="Rounded Rectangle 18"/>
          <p:cNvSpPr/>
          <p:nvPr/>
        </p:nvSpPr>
        <p:spPr bwMode="auto">
          <a:xfrm>
            <a:off x="711359" y="1368442"/>
            <a:ext cx="896112" cy="900112"/>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500" dirty="0" smtClean="0">
                <a:solidFill>
                  <a:schemeClr val="bg1"/>
                </a:solidFill>
                <a:effectLst>
                  <a:outerShdw blurRad="38100" dist="38100" dir="2700000" algn="tl">
                    <a:srgbClr val="000000">
                      <a:alpha val="43137"/>
                    </a:srgbClr>
                  </a:outerShdw>
                </a:effectLst>
                <a:latin typeface="Segoe" pitchFamily="34" charset="0"/>
              </a:rPr>
              <a:t>Server </a:t>
            </a:r>
            <a:r>
              <a:rPr lang="en-US" sz="1500" dirty="0" err="1" smtClean="0">
                <a:solidFill>
                  <a:schemeClr val="bg1"/>
                </a:solidFill>
                <a:effectLst>
                  <a:outerShdw blurRad="38100" dist="38100" dir="2700000" algn="tl">
                    <a:srgbClr val="000000">
                      <a:alpha val="43137"/>
                    </a:srgbClr>
                  </a:outerShdw>
                </a:effectLst>
                <a:latin typeface="Segoe" pitchFamily="34" charset="0"/>
              </a:rPr>
              <a:t>Mgr</a:t>
            </a:r>
            <a:endParaRPr lang="en-US" sz="15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26" name="Rounded Rectangle 25"/>
          <p:cNvSpPr/>
          <p:nvPr/>
        </p:nvSpPr>
        <p:spPr bwMode="auto">
          <a:xfrm>
            <a:off x="784987" y="5021427"/>
            <a:ext cx="1280160" cy="898424"/>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dirty="0" smtClean="0">
                <a:solidFill>
                  <a:srgbClr val="FFFFFF"/>
                </a:solidFill>
                <a:effectLst>
                  <a:outerShdw blurRad="38100" dist="38100" dir="2700000" algn="tl">
                    <a:srgbClr val="000000">
                      <a:alpha val="43137"/>
                    </a:srgbClr>
                  </a:outerShdw>
                </a:effectLst>
                <a:latin typeface="Segoe" pitchFamily="34" charset="0"/>
              </a:rPr>
              <a:t>BITS</a:t>
            </a:r>
          </a:p>
        </p:txBody>
      </p:sp>
      <p:sp>
        <p:nvSpPr>
          <p:cNvPr id="27" name="Rounded Rectangle 26"/>
          <p:cNvSpPr/>
          <p:nvPr/>
        </p:nvSpPr>
        <p:spPr bwMode="auto">
          <a:xfrm>
            <a:off x="2429829" y="5037184"/>
            <a:ext cx="1417320" cy="90011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dirty="0" smtClean="0">
                <a:solidFill>
                  <a:srgbClr val="FFFFFF"/>
                </a:solidFill>
                <a:effectLst>
                  <a:outerShdw blurRad="38100" dist="38100" dir="2700000" algn="tl">
                    <a:srgbClr val="000000">
                      <a:alpha val="43137"/>
                    </a:srgbClr>
                  </a:outerShdw>
                </a:effectLst>
                <a:latin typeface="Segoe" pitchFamily="34" charset="0"/>
              </a:rPr>
              <a:t>Wsman</a:t>
            </a:r>
          </a:p>
        </p:txBody>
      </p:sp>
      <p:sp>
        <p:nvSpPr>
          <p:cNvPr id="28" name="Rounded Rectangle 27"/>
          <p:cNvSpPr/>
          <p:nvPr/>
        </p:nvSpPr>
        <p:spPr bwMode="auto">
          <a:xfrm>
            <a:off x="3963357" y="5026298"/>
            <a:ext cx="1417320" cy="90011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dirty="0" smtClean="0">
                <a:solidFill>
                  <a:srgbClr val="FFFFFF"/>
                </a:solidFill>
                <a:effectLst>
                  <a:outerShdw blurRad="38100" dist="38100" dir="2700000" algn="tl">
                    <a:srgbClr val="000000">
                      <a:alpha val="43137"/>
                    </a:srgbClr>
                  </a:outerShdw>
                </a:effectLst>
                <a:latin typeface="Segoe" pitchFamily="34" charset="0"/>
              </a:rPr>
              <a:t>WMI</a:t>
            </a:r>
          </a:p>
        </p:txBody>
      </p:sp>
      <p:sp>
        <p:nvSpPr>
          <p:cNvPr id="29" name="Rounded Rectangle 28"/>
          <p:cNvSpPr/>
          <p:nvPr/>
        </p:nvSpPr>
        <p:spPr bwMode="auto">
          <a:xfrm>
            <a:off x="737447" y="3777428"/>
            <a:ext cx="4617720" cy="900112"/>
          </a:xfrm>
          <a:prstGeom prst="roundRect">
            <a:avLst/>
          </a:prstGeom>
          <a:solidFill>
            <a:schemeClr val="accent3"/>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2400" dirty="0" smtClean="0">
                <a:solidFill>
                  <a:srgbClr val="FFFFFF"/>
                </a:solidFill>
                <a:effectLst>
                  <a:outerShdw blurRad="38100" dist="38100" dir="2700000" algn="tl">
                    <a:srgbClr val="000000">
                      <a:alpha val="43137"/>
                    </a:srgbClr>
                  </a:outerShdw>
                </a:effectLst>
                <a:latin typeface="Segoe" pitchFamily="34" charset="0"/>
              </a:rPr>
              <a:t>PowerShell Engine</a:t>
            </a:r>
          </a:p>
        </p:txBody>
      </p:sp>
      <p:sp>
        <p:nvSpPr>
          <p:cNvPr id="31" name="Content Placeholder 2"/>
          <p:cNvSpPr>
            <a:spLocks noGrp="1"/>
          </p:cNvSpPr>
          <p:nvPr>
            <p:ph idx="1"/>
          </p:nvPr>
        </p:nvSpPr>
        <p:spPr>
          <a:xfrm>
            <a:off x="5815121" y="4992662"/>
            <a:ext cx="3253947" cy="1023357"/>
          </a:xfrm>
        </p:spPr>
        <p:txBody>
          <a:bodyPr/>
          <a:lstStyle/>
          <a:p>
            <a:pPr marL="230179" indent="-230179" defTabSz="914327">
              <a:buSzPct val="125000"/>
              <a:buBlip>
                <a:blip r:embed="rId3"/>
              </a:buBlip>
              <a:defRPr/>
            </a:pPr>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BITS</a:t>
            </a:r>
          </a:p>
          <a:p>
            <a:pPr marL="511155" lvl="1" indent="-215891" defTabSz="914327">
              <a:buSzPct val="125000"/>
              <a:buBlip>
                <a:blip r:embed="rId3"/>
              </a:buBlip>
              <a:defRPr/>
            </a:pPr>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Robust content distribution</a:t>
            </a:r>
          </a:p>
          <a:p>
            <a:pPr marL="511155" lvl="1" indent="-215891" defTabSz="914327">
              <a:buSzPct val="125000"/>
              <a:buBlip>
                <a:blip r:embed="rId3"/>
              </a:buBlip>
              <a:defRPr/>
            </a:pPr>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Asynchronous and scriptable</a:t>
            </a:r>
          </a:p>
          <a:p>
            <a:pPr marL="511155" lvl="1" indent="-215891" defTabSz="914327">
              <a:buSzPct val="125000"/>
              <a:buBlip>
                <a:blip r:embed="rId3"/>
              </a:buBlip>
              <a:defRPr/>
            </a:pPr>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Optimum network utilization</a:t>
            </a:r>
          </a:p>
        </p:txBody>
      </p:sp>
      <p:sp>
        <p:nvSpPr>
          <p:cNvPr id="33" name="Content Placeholder 2"/>
          <p:cNvSpPr txBox="1">
            <a:spLocks/>
          </p:cNvSpPr>
          <p:nvPr/>
        </p:nvSpPr>
        <p:spPr>
          <a:xfrm>
            <a:off x="5815121" y="3848450"/>
            <a:ext cx="3253947" cy="932563"/>
          </a:xfrm>
          <a:prstGeom prst="rect">
            <a:avLst/>
          </a:prstGeom>
        </p:spPr>
        <p:txBody>
          <a:bodyPr vert="horz" wrap="square" lIns="0" tIns="0" rIns="0" bIns="0" rtlCol="0">
            <a:spAutoFit/>
          </a:bodyPr>
          <a:lstStyle/>
          <a:p>
            <a:pPr marL="230179" indent="-230179" defTabSz="914327">
              <a:lnSpc>
                <a:spcPct val="90000"/>
              </a:lnSpc>
              <a:spcBef>
                <a:spcPct val="20000"/>
              </a:spcBef>
              <a:buSzPct val="125000"/>
              <a:buBlip>
                <a:blip r:embed="rId3"/>
              </a:buBlip>
              <a:defRPr/>
            </a:pPr>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Wsman and WMI</a:t>
            </a:r>
          </a:p>
          <a:p>
            <a:pPr marL="511155" lvl="1" indent="-215891" defTabSz="914327">
              <a:lnSpc>
                <a:spcPct val="90000"/>
              </a:lnSpc>
              <a:spcBef>
                <a:spcPct val="20000"/>
              </a:spcBef>
              <a:buSzPct val="125000"/>
              <a:buBlip>
                <a:blip r:embed="rId3"/>
              </a:buBlip>
              <a:defRPr/>
            </a:pP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Standards based</a:t>
            </a:r>
          </a:p>
          <a:p>
            <a:pPr marL="511155" lvl="1" indent="-215891" defTabSz="914327">
              <a:lnSpc>
                <a:spcPct val="90000"/>
              </a:lnSpc>
              <a:spcBef>
                <a:spcPct val="20000"/>
              </a:spcBef>
              <a:buSzPct val="125000"/>
              <a:buBlip>
                <a:blip r:embed="rId3"/>
              </a:buBlip>
              <a:defRPr/>
            </a:pP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Remotable and ubiquitous</a:t>
            </a:r>
          </a:p>
          <a:p>
            <a:pPr marL="511155" lvl="1" indent="-215891" defTabSz="914327">
              <a:lnSpc>
                <a:spcPct val="90000"/>
              </a:lnSpc>
              <a:spcBef>
                <a:spcPct val="20000"/>
              </a:spcBef>
              <a:buSzPct val="125000"/>
              <a:buBlip>
                <a:blip r:embed="rId3"/>
              </a:buBlip>
              <a:defRPr/>
            </a:pP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OS or bare hardware</a:t>
            </a:r>
          </a:p>
        </p:txBody>
      </p:sp>
      <p:sp>
        <p:nvSpPr>
          <p:cNvPr id="34" name="Content Placeholder 2"/>
          <p:cNvSpPr txBox="1">
            <a:spLocks/>
          </p:cNvSpPr>
          <p:nvPr/>
        </p:nvSpPr>
        <p:spPr>
          <a:xfrm>
            <a:off x="5815121" y="2614147"/>
            <a:ext cx="3253947" cy="932563"/>
          </a:xfrm>
          <a:prstGeom prst="rect">
            <a:avLst/>
          </a:prstGeom>
        </p:spPr>
        <p:txBody>
          <a:bodyPr vert="horz" wrap="square" lIns="0" tIns="0" rIns="0" bIns="0" rtlCol="0">
            <a:spAutoFit/>
          </a:bodyPr>
          <a:lstStyle/>
          <a:p>
            <a:pPr marL="230179" indent="-230179" defTabSz="914327">
              <a:lnSpc>
                <a:spcPct val="90000"/>
              </a:lnSpc>
              <a:spcBef>
                <a:spcPct val="20000"/>
              </a:spcBef>
              <a:buSzPct val="125000"/>
              <a:buBlip>
                <a:blip r:embed="rId3"/>
              </a:buBlip>
              <a:defRPr/>
            </a:pPr>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Windows PowerShell</a:t>
            </a:r>
          </a:p>
          <a:p>
            <a:pPr marL="511155" lvl="1" indent="-215891" defTabSz="914327">
              <a:lnSpc>
                <a:spcPct val="90000"/>
              </a:lnSpc>
              <a:spcBef>
                <a:spcPct val="20000"/>
              </a:spcBef>
              <a:buSzPct val="125000"/>
              <a:buBlip>
                <a:blip r:embed="rId3"/>
              </a:buBlip>
              <a:defRPr/>
            </a:pP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Intuitive command shell</a:t>
            </a:r>
          </a:p>
          <a:p>
            <a:pPr marL="511155" lvl="1" indent="-215891" defTabSz="914327">
              <a:lnSpc>
                <a:spcPct val="90000"/>
              </a:lnSpc>
              <a:spcBef>
                <a:spcPct val="20000"/>
              </a:spcBef>
              <a:buSzPct val="125000"/>
              <a:buBlip>
                <a:blip r:embed="rId3"/>
              </a:buBlip>
              <a:defRPr/>
            </a:pP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Powerful scripting language</a:t>
            </a:r>
          </a:p>
          <a:p>
            <a:pPr marL="511155" lvl="1" indent="-215891" defTabSz="914327">
              <a:lnSpc>
                <a:spcPct val="90000"/>
              </a:lnSpc>
              <a:spcBef>
                <a:spcPct val="20000"/>
              </a:spcBef>
              <a:buSzPct val="125000"/>
              <a:buBlip>
                <a:blip r:embed="rId3"/>
              </a:buBlip>
              <a:defRPr/>
            </a:pP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Universal execution environment</a:t>
            </a:r>
          </a:p>
        </p:txBody>
      </p:sp>
      <p:sp>
        <p:nvSpPr>
          <p:cNvPr id="35" name="Content Placeholder 2"/>
          <p:cNvSpPr txBox="1">
            <a:spLocks/>
          </p:cNvSpPr>
          <p:nvPr/>
        </p:nvSpPr>
        <p:spPr>
          <a:xfrm>
            <a:off x="5815121" y="1346890"/>
            <a:ext cx="3253947" cy="932563"/>
          </a:xfrm>
          <a:prstGeom prst="rect">
            <a:avLst/>
          </a:prstGeom>
        </p:spPr>
        <p:txBody>
          <a:bodyPr vert="horz" wrap="square" lIns="0" tIns="0" rIns="0" bIns="0" rtlCol="0">
            <a:spAutoFit/>
          </a:bodyPr>
          <a:lstStyle/>
          <a:p>
            <a:pPr marL="230179" indent="-230179" defTabSz="914327">
              <a:lnSpc>
                <a:spcPct val="90000"/>
              </a:lnSpc>
              <a:spcBef>
                <a:spcPct val="20000"/>
              </a:spcBef>
              <a:buSzPct val="125000"/>
              <a:buBlip>
                <a:blip r:embed="rId3"/>
              </a:buBlip>
              <a:defRPr/>
            </a:pPr>
            <a:r>
              <a:rPr lang="en-US" sz="16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Rich Solutions</a:t>
            </a:r>
          </a:p>
          <a:p>
            <a:pPr marL="511155" lvl="1" indent="-215891" defTabSz="914327">
              <a:lnSpc>
                <a:spcPct val="90000"/>
              </a:lnSpc>
              <a:spcBef>
                <a:spcPct val="20000"/>
              </a:spcBef>
              <a:buSzPct val="125000"/>
              <a:buBlip>
                <a:blip r:embed="rId3"/>
              </a:buBlip>
              <a:defRPr/>
            </a:pP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Task oriented</a:t>
            </a:r>
          </a:p>
          <a:p>
            <a:pPr marL="511155" lvl="1" indent="-215891" defTabSz="914327">
              <a:lnSpc>
                <a:spcPct val="90000"/>
              </a:lnSpc>
              <a:spcBef>
                <a:spcPct val="20000"/>
              </a:spcBef>
              <a:buSzPct val="125000"/>
              <a:buBlip>
                <a:blip r:embed="rId3"/>
              </a:buBlip>
              <a:defRPr/>
            </a:pP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User customizable</a:t>
            </a:r>
          </a:p>
          <a:p>
            <a:pPr marL="511155" lvl="1" indent="-215891" defTabSz="914327">
              <a:lnSpc>
                <a:spcPct val="90000"/>
              </a:lnSpc>
              <a:spcBef>
                <a:spcPct val="20000"/>
              </a:spcBef>
              <a:buSzPct val="125000"/>
              <a:buBlip>
                <a:blip r:embed="rId3"/>
              </a:buBlip>
              <a:defRPr/>
            </a:pP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3</a:t>
            </a:r>
            <a:r>
              <a:rPr lang="en-US" sz="1400" baseline="300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rd</a:t>
            </a:r>
            <a:r>
              <a:rPr lang="en-US" sz="1400" dirty="0" smtClean="0">
                <a:gradFill>
                  <a:gsLst>
                    <a:gs pos="0">
                      <a:schemeClr val="tx1"/>
                    </a:gs>
                    <a:gs pos="100000">
                      <a:schemeClr val="tx1"/>
                    </a:gs>
                  </a:gsLst>
                  <a:lin ang="5400000" scaled="0"/>
                </a:gradFill>
                <a:effectLst>
                  <a:outerShdw blurRad="38100" dist="38100" dir="2700000" algn="tl">
                    <a:srgbClr val="000000">
                      <a:alpha val="43137"/>
                    </a:srgbClr>
                  </a:outerShdw>
                </a:effectLst>
              </a:rPr>
              <a:t> party extensible</a:t>
            </a:r>
          </a:p>
        </p:txBody>
      </p:sp>
      <p:sp>
        <p:nvSpPr>
          <p:cNvPr id="23" name="Rectangle 22"/>
          <p:cNvSpPr/>
          <p:nvPr/>
        </p:nvSpPr>
        <p:spPr bwMode="auto">
          <a:xfrm>
            <a:off x="144379" y="3687790"/>
            <a:ext cx="444776" cy="2370085"/>
          </a:xfrm>
          <a:prstGeom prst="rect">
            <a:avLst/>
          </a:prstGeom>
          <a:solidFill>
            <a:schemeClr val="accent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700" dirty="0" smtClean="0">
                <a:solidFill>
                  <a:schemeClr val="tx2"/>
                </a:solidFill>
                <a:effectLst>
                  <a:outerShdw blurRad="38100" dist="38100" dir="2700000" algn="tl">
                    <a:srgbClr val="000000">
                      <a:alpha val="43137"/>
                    </a:srgbClr>
                  </a:outerShdw>
                </a:effectLst>
                <a:latin typeface="Segoe" pitchFamily="34" charset="0"/>
              </a:rPr>
              <a:t>Automation</a:t>
            </a:r>
          </a:p>
        </p:txBody>
      </p:sp>
      <p:sp>
        <p:nvSpPr>
          <p:cNvPr id="30" name="Rectangle 29"/>
          <p:cNvSpPr/>
          <p:nvPr/>
        </p:nvSpPr>
        <p:spPr bwMode="auto">
          <a:xfrm>
            <a:off x="144379" y="1257300"/>
            <a:ext cx="434381" cy="1101692"/>
          </a:xfrm>
          <a:prstGeom prst="rect">
            <a:avLst/>
          </a:prstGeom>
          <a:solidFill>
            <a:schemeClr val="accent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latin typeface="+mj-lt"/>
              </a:rPr>
              <a:t>User Experience</a:t>
            </a:r>
          </a:p>
        </p:txBody>
      </p:sp>
      <p:sp>
        <p:nvSpPr>
          <p:cNvPr id="32" name="Rounded Rectangle 31"/>
          <p:cNvSpPr/>
          <p:nvPr/>
        </p:nvSpPr>
        <p:spPr bwMode="auto">
          <a:xfrm>
            <a:off x="1645788" y="1371602"/>
            <a:ext cx="896112" cy="900267"/>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200" dirty="0" smtClean="0">
                <a:solidFill>
                  <a:schemeClr val="bg1"/>
                </a:solidFill>
                <a:effectLst>
                  <a:outerShdw blurRad="38100" dist="38100" dir="2700000" algn="tl">
                    <a:srgbClr val="000000">
                      <a:alpha val="43137"/>
                    </a:srgbClr>
                  </a:outerShdw>
                </a:effectLst>
                <a:latin typeface="Segoe"/>
              </a:rPr>
              <a:t>Migration</a:t>
            </a:r>
          </a:p>
        </p:txBody>
      </p:sp>
      <p:sp>
        <p:nvSpPr>
          <p:cNvPr id="36" name="Rounded Rectangle 35"/>
          <p:cNvSpPr/>
          <p:nvPr/>
        </p:nvSpPr>
        <p:spPr bwMode="auto">
          <a:xfrm>
            <a:off x="2594675" y="1373713"/>
            <a:ext cx="896112" cy="900112"/>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500" dirty="0" smtClean="0">
                <a:solidFill>
                  <a:schemeClr val="bg1"/>
                </a:solidFill>
                <a:effectLst>
                  <a:outerShdw blurRad="38100" dist="38100" dir="2700000" algn="tl">
                    <a:srgbClr val="000000">
                      <a:alpha val="43137"/>
                    </a:srgbClr>
                  </a:outerShdw>
                </a:effectLst>
                <a:latin typeface="Segoe" pitchFamily="34" charset="0"/>
              </a:rPr>
              <a:t>PS ISE</a:t>
            </a:r>
          </a:p>
        </p:txBody>
      </p:sp>
      <p:sp>
        <p:nvSpPr>
          <p:cNvPr id="37" name="Rounded Rectangle 36"/>
          <p:cNvSpPr/>
          <p:nvPr/>
        </p:nvSpPr>
        <p:spPr bwMode="auto">
          <a:xfrm>
            <a:off x="4498622" y="1367086"/>
            <a:ext cx="896112" cy="900112"/>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500" dirty="0" smtClean="0">
                <a:solidFill>
                  <a:schemeClr val="bg1"/>
                </a:solidFill>
                <a:effectLst>
                  <a:outerShdw blurRad="38100" dist="38100" dir="2700000" algn="tl">
                    <a:srgbClr val="000000">
                      <a:alpha val="43137"/>
                    </a:srgbClr>
                  </a:outerShdw>
                </a:effectLst>
                <a:latin typeface="Segoe" pitchFamily="34" charset="0"/>
              </a:rPr>
              <a:t>Tools</a:t>
            </a:r>
          </a:p>
        </p:txBody>
      </p:sp>
      <p:sp>
        <p:nvSpPr>
          <p:cNvPr id="38" name="Rounded Rectangle 37"/>
          <p:cNvSpPr/>
          <p:nvPr/>
        </p:nvSpPr>
        <p:spPr bwMode="auto">
          <a:xfrm>
            <a:off x="3546875" y="1370398"/>
            <a:ext cx="896112" cy="900112"/>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500" dirty="0" smtClean="0">
                <a:solidFill>
                  <a:schemeClr val="bg1"/>
                </a:solidFill>
                <a:effectLst>
                  <a:outerShdw blurRad="38100" dist="38100" dir="2700000" algn="tl">
                    <a:srgbClr val="000000">
                      <a:alpha val="43137"/>
                    </a:srgbClr>
                  </a:outerShdw>
                </a:effectLst>
                <a:latin typeface="Segoe" pitchFamily="34" charset="0"/>
              </a:rPr>
              <a:t>BPA</a:t>
            </a:r>
          </a:p>
        </p:txBody>
      </p:sp>
      <p:sp>
        <p:nvSpPr>
          <p:cNvPr id="39" name="Rectangle 38"/>
          <p:cNvSpPr/>
          <p:nvPr/>
        </p:nvSpPr>
        <p:spPr bwMode="auto">
          <a:xfrm>
            <a:off x="647104" y="2459184"/>
            <a:ext cx="4822033" cy="1097280"/>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2400" dirty="0" smtClean="0">
                <a:solidFill>
                  <a:schemeClr val="bg1"/>
                </a:solidFill>
                <a:effectLst>
                  <a:outerShdw blurRad="38100" dist="38100" dir="2700000" algn="tl">
                    <a:srgbClr val="000000">
                      <a:alpha val="43137"/>
                    </a:srgbClr>
                  </a:outerShdw>
                </a:effectLst>
                <a:latin typeface="Segoe" pitchFamily="34" charset="0"/>
              </a:rPr>
              <a:t>Remote &amp; Multi-Machine </a:t>
            </a:r>
            <a:r>
              <a:rPr lang="en-US" sz="2400" dirty="0" err="1" smtClean="0">
                <a:solidFill>
                  <a:schemeClr val="bg1"/>
                </a:solidFill>
                <a:effectLst>
                  <a:outerShdw blurRad="38100" dist="38100" dir="2700000" algn="tl">
                    <a:srgbClr val="000000">
                      <a:alpha val="43137"/>
                    </a:srgbClr>
                  </a:outerShdw>
                </a:effectLst>
                <a:latin typeface="Segoe" pitchFamily="34" charset="0"/>
              </a:rPr>
              <a:t>Mgmt</a:t>
            </a:r>
            <a:endParaRPr lang="en-US" sz="2400" dirty="0" smtClean="0">
              <a:solidFill>
                <a:schemeClr val="bg1"/>
              </a:solidFill>
              <a:effectLst>
                <a:outerShdw blurRad="38100" dist="38100" dir="2700000" algn="tl">
                  <a:srgbClr val="000000">
                    <a:alpha val="43137"/>
                  </a:srgbClr>
                </a:outerShdw>
              </a:effectLst>
              <a:latin typeface="Segoe" pitchFamily="34" charset="0"/>
            </a:endParaRPr>
          </a:p>
        </p:txBody>
      </p:sp>
      <p:sp>
        <p:nvSpPr>
          <p:cNvPr id="40" name="Rounded Rectangle 39"/>
          <p:cNvSpPr/>
          <p:nvPr/>
        </p:nvSpPr>
        <p:spPr bwMode="auto">
          <a:xfrm>
            <a:off x="718284" y="2570326"/>
            <a:ext cx="1462347" cy="900112"/>
          </a:xfrm>
          <a:prstGeom prst="roundRect">
            <a:avLst/>
          </a:prstGeom>
          <a:solidFill>
            <a:schemeClr val="accent4"/>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dirty="0" smtClean="0">
                <a:solidFill>
                  <a:schemeClr val="bg1"/>
                </a:solidFill>
                <a:effectLst>
                  <a:outerShdw blurRad="38100" dist="38100" dir="2700000" algn="tl">
                    <a:srgbClr val="000000">
                      <a:alpha val="43137"/>
                    </a:srgbClr>
                  </a:outerShdw>
                </a:effectLst>
                <a:latin typeface="Segoe" pitchFamily="34" charset="0"/>
              </a:rPr>
              <a:t>RSAT</a:t>
            </a:r>
          </a:p>
        </p:txBody>
      </p:sp>
      <p:sp>
        <p:nvSpPr>
          <p:cNvPr id="41" name="Rectangle 40"/>
          <p:cNvSpPr/>
          <p:nvPr/>
        </p:nvSpPr>
        <p:spPr bwMode="auto">
          <a:xfrm>
            <a:off x="144379" y="2431970"/>
            <a:ext cx="441307" cy="1161700"/>
          </a:xfrm>
          <a:prstGeom prst="rect">
            <a:avLst/>
          </a:prstGeom>
          <a:solidFill>
            <a:schemeClr val="accent6"/>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700" dirty="0" smtClean="0">
                <a:solidFill>
                  <a:schemeClr val="tx1"/>
                </a:solidFill>
                <a:effectLst>
                  <a:outerShdw blurRad="38100" dist="38100" dir="2700000" algn="tl">
                    <a:srgbClr val="000000">
                      <a:alpha val="43137"/>
                    </a:srgbClr>
                  </a:outerShdw>
                </a:effectLst>
                <a:latin typeface="+mj-lt"/>
              </a:rPr>
              <a:t>Access</a:t>
            </a:r>
          </a:p>
        </p:txBody>
      </p:sp>
      <p:sp>
        <p:nvSpPr>
          <p:cNvPr id="42" name="Rounded Rectangle 41"/>
          <p:cNvSpPr/>
          <p:nvPr/>
        </p:nvSpPr>
        <p:spPr bwMode="auto">
          <a:xfrm>
            <a:off x="2242979" y="2573485"/>
            <a:ext cx="3127664" cy="900267"/>
          </a:xfrm>
          <a:prstGeom prst="roundRect">
            <a:avLst/>
          </a:prstGeom>
          <a:solidFill>
            <a:schemeClr val="accent4"/>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dirty="0" smtClean="0">
                <a:solidFill>
                  <a:schemeClr val="bg1"/>
                </a:solidFill>
                <a:effectLst>
                  <a:outerShdw blurRad="38100" dist="38100" dir="2700000" algn="tl">
                    <a:srgbClr val="000000">
                      <a:alpha val="43137"/>
                    </a:srgbClr>
                  </a:outerShdw>
                </a:effectLst>
                <a:latin typeface="Segoe"/>
              </a:rPr>
              <a:t>PowerShell </a:t>
            </a:r>
            <a:r>
              <a:rPr lang="en-US" dirty="0" err="1" smtClean="0">
                <a:solidFill>
                  <a:schemeClr val="bg1"/>
                </a:solidFill>
                <a:effectLst>
                  <a:outerShdw blurRad="38100" dist="38100" dir="2700000" algn="tl">
                    <a:srgbClr val="000000">
                      <a:alpha val="43137"/>
                    </a:srgbClr>
                  </a:outerShdw>
                </a:effectLst>
                <a:latin typeface="Segoe"/>
              </a:rPr>
              <a:t>Remoting</a:t>
            </a:r>
            <a:endParaRPr lang="en-US" dirty="0" smtClean="0">
              <a:solidFill>
                <a:schemeClr val="bg1"/>
              </a:solidFill>
              <a:effectLst>
                <a:outerShdw blurRad="38100" dist="38100" dir="2700000" algn="tl">
                  <a:srgbClr val="000000">
                    <a:alpha val="43137"/>
                  </a:srgbClr>
                </a:outerShdw>
              </a:effectLst>
              <a:latin typeface="Segoe"/>
            </a:endParaRPr>
          </a:p>
        </p:txBody>
      </p:sp>
    </p:spTree>
    <p:extLst>
      <p:ext uri="{BB962C8B-B14F-4D97-AF65-F5344CB8AC3E}">
        <p14:creationId xmlns="" xmlns:p14="http://schemas.microsoft.com/office/powerpoint/2010/main" val="28489855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1+#ppt_w/2"/>
                                          </p:val>
                                        </p:tav>
                                        <p:tav tm="100000">
                                          <p:val>
                                            <p:strVal val="#ppt_x"/>
                                          </p:val>
                                        </p:tav>
                                      </p:tavLst>
                                    </p:anim>
                                    <p:anim calcmode="lin" valueType="num">
                                      <p:cBhvr additive="base">
                                        <p:cTn id="2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1+#ppt_w/2"/>
                                          </p:val>
                                        </p:tav>
                                        <p:tav tm="100000">
                                          <p:val>
                                            <p:strVal val="#ppt_x"/>
                                          </p:val>
                                        </p:tav>
                                      </p:tavLst>
                                    </p:anim>
                                    <p:anim calcmode="lin" valueType="num">
                                      <p:cBhvr additive="base">
                                        <p:cTn id="32"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1+#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1+#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1+#ppt_w/2"/>
                                          </p:val>
                                        </p:tav>
                                        <p:tav tm="100000">
                                          <p:val>
                                            <p:strVal val="#ppt_x"/>
                                          </p:val>
                                        </p:tav>
                                      </p:tavLst>
                                    </p:anim>
                                    <p:anim calcmode="lin" valueType="num">
                                      <p:cBhvr additive="base">
                                        <p:cTn id="4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additive="base">
                                        <p:cTn id="53" dur="500" fill="hold"/>
                                        <p:tgtEl>
                                          <p:spTgt spid="41"/>
                                        </p:tgtEl>
                                        <p:attrNameLst>
                                          <p:attrName>ppt_x</p:attrName>
                                        </p:attrNameLst>
                                      </p:cBhvr>
                                      <p:tavLst>
                                        <p:tav tm="0">
                                          <p:val>
                                            <p:strVal val="#ppt_x"/>
                                          </p:val>
                                        </p:tav>
                                        <p:tav tm="100000">
                                          <p:val>
                                            <p:strVal val="#ppt_x"/>
                                          </p:val>
                                        </p:tav>
                                      </p:tavLst>
                                    </p:anim>
                                    <p:anim calcmode="lin" valueType="num">
                                      <p:cBhvr additive="base">
                                        <p:cTn id="54"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ppt_x"/>
                                          </p:val>
                                        </p:tav>
                                        <p:tav tm="100000">
                                          <p:val>
                                            <p:strVal val="#ppt_x"/>
                                          </p:val>
                                        </p:tav>
                                      </p:tavLst>
                                    </p:anim>
                                    <p:anim calcmode="lin" valueType="num">
                                      <p:cBhvr additive="base">
                                        <p:cTn id="60"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additive="base">
                                        <p:cTn id="65" dur="500" fill="hold"/>
                                        <p:tgtEl>
                                          <p:spTgt spid="40"/>
                                        </p:tgtEl>
                                        <p:attrNameLst>
                                          <p:attrName>ppt_x</p:attrName>
                                        </p:attrNameLst>
                                      </p:cBhvr>
                                      <p:tavLst>
                                        <p:tav tm="0">
                                          <p:val>
                                            <p:strVal val="1+#ppt_w/2"/>
                                          </p:val>
                                        </p:tav>
                                        <p:tav tm="100000">
                                          <p:val>
                                            <p:strVal val="#ppt_x"/>
                                          </p:val>
                                        </p:tav>
                                      </p:tavLst>
                                    </p:anim>
                                    <p:anim calcmode="lin" valueType="num">
                                      <p:cBhvr additive="base">
                                        <p:cTn id="66"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1+#ppt_w/2"/>
                                          </p:val>
                                        </p:tav>
                                        <p:tav tm="100000">
                                          <p:val>
                                            <p:strVal val="#ppt_x"/>
                                          </p:val>
                                        </p:tav>
                                      </p:tavLst>
                                    </p:anim>
                                    <p:anim calcmode="lin" valueType="num">
                                      <p:cBhvr additive="base">
                                        <p:cTn id="72"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500" fill="hold"/>
                                        <p:tgtEl>
                                          <p:spTgt spid="23"/>
                                        </p:tgtEl>
                                        <p:attrNameLst>
                                          <p:attrName>ppt_x</p:attrName>
                                        </p:attrNameLst>
                                      </p:cBhvr>
                                      <p:tavLst>
                                        <p:tav tm="0">
                                          <p:val>
                                            <p:strVal val="#ppt_x"/>
                                          </p:val>
                                        </p:tav>
                                        <p:tav tm="100000">
                                          <p:val>
                                            <p:strVal val="#ppt_x"/>
                                          </p:val>
                                        </p:tav>
                                      </p:tavLst>
                                    </p:anim>
                                    <p:anim calcmode="lin" valueType="num">
                                      <p:cBhvr additive="base">
                                        <p:cTn id="7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additive="base">
                                        <p:cTn id="83" dur="500" fill="hold"/>
                                        <p:tgtEl>
                                          <p:spTgt spid="17"/>
                                        </p:tgtEl>
                                        <p:attrNameLst>
                                          <p:attrName>ppt_x</p:attrName>
                                        </p:attrNameLst>
                                      </p:cBhvr>
                                      <p:tavLst>
                                        <p:tav tm="0">
                                          <p:val>
                                            <p:strVal val="#ppt_x"/>
                                          </p:val>
                                        </p:tav>
                                        <p:tav tm="100000">
                                          <p:val>
                                            <p:strVal val="#ppt_x"/>
                                          </p:val>
                                        </p:tav>
                                      </p:tavLst>
                                    </p:anim>
                                    <p:anim calcmode="lin" valueType="num">
                                      <p:cBhvr additive="base">
                                        <p:cTn id="8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2" fill="hold" grpId="0" nodeType="click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additive="base">
                                        <p:cTn id="89" dur="500" fill="hold"/>
                                        <p:tgtEl>
                                          <p:spTgt spid="29"/>
                                        </p:tgtEl>
                                        <p:attrNameLst>
                                          <p:attrName>ppt_x</p:attrName>
                                        </p:attrNameLst>
                                      </p:cBhvr>
                                      <p:tavLst>
                                        <p:tav tm="0">
                                          <p:val>
                                            <p:strVal val="1+#ppt_w/2"/>
                                          </p:val>
                                        </p:tav>
                                        <p:tav tm="100000">
                                          <p:val>
                                            <p:strVal val="#ppt_x"/>
                                          </p:val>
                                        </p:tav>
                                      </p:tavLst>
                                    </p:anim>
                                    <p:anim calcmode="lin" valueType="num">
                                      <p:cBhvr additive="base">
                                        <p:cTn id="90" dur="500" fill="hold"/>
                                        <p:tgtEl>
                                          <p:spTgt spid="29"/>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additive="base">
                                        <p:cTn id="93" dur="500" fill="hold"/>
                                        <p:tgtEl>
                                          <p:spTgt spid="34"/>
                                        </p:tgtEl>
                                        <p:attrNameLst>
                                          <p:attrName>ppt_x</p:attrName>
                                        </p:attrNameLst>
                                      </p:cBhvr>
                                      <p:tavLst>
                                        <p:tav tm="0">
                                          <p:val>
                                            <p:strVal val="1+#ppt_w/2"/>
                                          </p:val>
                                        </p:tav>
                                        <p:tav tm="100000">
                                          <p:val>
                                            <p:strVal val="#ppt_x"/>
                                          </p:val>
                                        </p:tav>
                                      </p:tavLst>
                                    </p:anim>
                                    <p:anim calcmode="lin" valueType="num">
                                      <p:cBhvr additive="base">
                                        <p:cTn id="94"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20"/>
                                        </p:tgtEl>
                                        <p:attrNameLst>
                                          <p:attrName>style.visibility</p:attrName>
                                        </p:attrNameLst>
                                      </p:cBhvr>
                                      <p:to>
                                        <p:strVal val="visible"/>
                                      </p:to>
                                    </p:set>
                                    <p:anim calcmode="lin" valueType="num">
                                      <p:cBhvr additive="base">
                                        <p:cTn id="99" dur="500" fill="hold"/>
                                        <p:tgtEl>
                                          <p:spTgt spid="20"/>
                                        </p:tgtEl>
                                        <p:attrNameLst>
                                          <p:attrName>ppt_x</p:attrName>
                                        </p:attrNameLst>
                                      </p:cBhvr>
                                      <p:tavLst>
                                        <p:tav tm="0">
                                          <p:val>
                                            <p:strVal val="#ppt_x"/>
                                          </p:val>
                                        </p:tav>
                                        <p:tav tm="100000">
                                          <p:val>
                                            <p:strVal val="#ppt_x"/>
                                          </p:val>
                                        </p:tav>
                                      </p:tavLst>
                                    </p:anim>
                                    <p:anim calcmode="lin" valueType="num">
                                      <p:cBhvr additive="base">
                                        <p:cTn id="10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18"/>
                                        </p:tgtEl>
                                        <p:attrNameLst>
                                          <p:attrName>style.visibility</p:attrName>
                                        </p:attrNameLst>
                                      </p:cBhvr>
                                      <p:to>
                                        <p:strVal val="visible"/>
                                      </p:to>
                                    </p:set>
                                    <p:anim calcmode="lin" valueType="num">
                                      <p:cBhvr additive="base">
                                        <p:cTn id="105" dur="500" fill="hold"/>
                                        <p:tgtEl>
                                          <p:spTgt spid="18"/>
                                        </p:tgtEl>
                                        <p:attrNameLst>
                                          <p:attrName>ppt_x</p:attrName>
                                        </p:attrNameLst>
                                      </p:cBhvr>
                                      <p:tavLst>
                                        <p:tav tm="0">
                                          <p:val>
                                            <p:strVal val="#ppt_x"/>
                                          </p:val>
                                        </p:tav>
                                        <p:tav tm="100000">
                                          <p:val>
                                            <p:strVal val="#ppt_x"/>
                                          </p:val>
                                        </p:tav>
                                      </p:tavLst>
                                    </p:anim>
                                    <p:anim calcmode="lin" valueType="num">
                                      <p:cBhvr additive="base">
                                        <p:cTn id="10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2" fill="hold" grpId="0" nodeType="clickEffect">
                                  <p:stCondLst>
                                    <p:cond delay="0"/>
                                  </p:stCondLst>
                                  <p:childTnLst>
                                    <p:set>
                                      <p:cBhvr>
                                        <p:cTn id="110" dur="1" fill="hold">
                                          <p:stCondLst>
                                            <p:cond delay="0"/>
                                          </p:stCondLst>
                                        </p:cTn>
                                        <p:tgtEl>
                                          <p:spTgt spid="26"/>
                                        </p:tgtEl>
                                        <p:attrNameLst>
                                          <p:attrName>style.visibility</p:attrName>
                                        </p:attrNameLst>
                                      </p:cBhvr>
                                      <p:to>
                                        <p:strVal val="visible"/>
                                      </p:to>
                                    </p:set>
                                    <p:anim calcmode="lin" valueType="num">
                                      <p:cBhvr additive="base">
                                        <p:cTn id="111" dur="500" fill="hold"/>
                                        <p:tgtEl>
                                          <p:spTgt spid="26"/>
                                        </p:tgtEl>
                                        <p:attrNameLst>
                                          <p:attrName>ppt_x</p:attrName>
                                        </p:attrNameLst>
                                      </p:cBhvr>
                                      <p:tavLst>
                                        <p:tav tm="0">
                                          <p:val>
                                            <p:strVal val="1+#ppt_w/2"/>
                                          </p:val>
                                        </p:tav>
                                        <p:tav tm="100000">
                                          <p:val>
                                            <p:strVal val="#ppt_x"/>
                                          </p:val>
                                        </p:tav>
                                      </p:tavLst>
                                    </p:anim>
                                    <p:anim calcmode="lin" valueType="num">
                                      <p:cBhvr additive="base">
                                        <p:cTn id="112"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2" fill="hold" grpId="0" nodeType="clickEffect">
                                  <p:stCondLst>
                                    <p:cond delay="0"/>
                                  </p:stCondLst>
                                  <p:childTnLst>
                                    <p:set>
                                      <p:cBhvr>
                                        <p:cTn id="116" dur="1" fill="hold">
                                          <p:stCondLst>
                                            <p:cond delay="0"/>
                                          </p:stCondLst>
                                        </p:cTn>
                                        <p:tgtEl>
                                          <p:spTgt spid="27"/>
                                        </p:tgtEl>
                                        <p:attrNameLst>
                                          <p:attrName>style.visibility</p:attrName>
                                        </p:attrNameLst>
                                      </p:cBhvr>
                                      <p:to>
                                        <p:strVal val="visible"/>
                                      </p:to>
                                    </p:set>
                                    <p:anim calcmode="lin" valueType="num">
                                      <p:cBhvr additive="base">
                                        <p:cTn id="117" dur="500" fill="hold"/>
                                        <p:tgtEl>
                                          <p:spTgt spid="27"/>
                                        </p:tgtEl>
                                        <p:attrNameLst>
                                          <p:attrName>ppt_x</p:attrName>
                                        </p:attrNameLst>
                                      </p:cBhvr>
                                      <p:tavLst>
                                        <p:tav tm="0">
                                          <p:val>
                                            <p:strVal val="1+#ppt_w/2"/>
                                          </p:val>
                                        </p:tav>
                                        <p:tav tm="100000">
                                          <p:val>
                                            <p:strVal val="#ppt_x"/>
                                          </p:val>
                                        </p:tav>
                                      </p:tavLst>
                                    </p:anim>
                                    <p:anim calcmode="lin" valueType="num">
                                      <p:cBhvr additive="base">
                                        <p:cTn id="118" dur="500" fill="hold"/>
                                        <p:tgtEl>
                                          <p:spTgt spid="27"/>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0"/>
                                  </p:stCondLst>
                                  <p:childTnLst>
                                    <p:set>
                                      <p:cBhvr>
                                        <p:cTn id="120" dur="1" fill="hold">
                                          <p:stCondLst>
                                            <p:cond delay="0"/>
                                          </p:stCondLst>
                                        </p:cTn>
                                        <p:tgtEl>
                                          <p:spTgt spid="33"/>
                                        </p:tgtEl>
                                        <p:attrNameLst>
                                          <p:attrName>style.visibility</p:attrName>
                                        </p:attrNameLst>
                                      </p:cBhvr>
                                      <p:to>
                                        <p:strVal val="visible"/>
                                      </p:to>
                                    </p:set>
                                    <p:anim calcmode="lin" valueType="num">
                                      <p:cBhvr additive="base">
                                        <p:cTn id="121" dur="500" fill="hold"/>
                                        <p:tgtEl>
                                          <p:spTgt spid="33"/>
                                        </p:tgtEl>
                                        <p:attrNameLst>
                                          <p:attrName>ppt_x</p:attrName>
                                        </p:attrNameLst>
                                      </p:cBhvr>
                                      <p:tavLst>
                                        <p:tav tm="0">
                                          <p:val>
                                            <p:strVal val="1+#ppt_w/2"/>
                                          </p:val>
                                        </p:tav>
                                        <p:tav tm="100000">
                                          <p:val>
                                            <p:strVal val="#ppt_x"/>
                                          </p:val>
                                        </p:tav>
                                      </p:tavLst>
                                    </p:anim>
                                    <p:anim calcmode="lin" valueType="num">
                                      <p:cBhvr additive="base">
                                        <p:cTn id="122" dur="500" fill="hold"/>
                                        <p:tgtEl>
                                          <p:spTgt spid="33"/>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28"/>
                                        </p:tgtEl>
                                        <p:attrNameLst>
                                          <p:attrName>style.visibility</p:attrName>
                                        </p:attrNameLst>
                                      </p:cBhvr>
                                      <p:to>
                                        <p:strVal val="visible"/>
                                      </p:to>
                                    </p:set>
                                    <p:anim calcmode="lin" valueType="num">
                                      <p:cBhvr additive="base">
                                        <p:cTn id="125" dur="500" fill="hold"/>
                                        <p:tgtEl>
                                          <p:spTgt spid="28"/>
                                        </p:tgtEl>
                                        <p:attrNameLst>
                                          <p:attrName>ppt_x</p:attrName>
                                        </p:attrNameLst>
                                      </p:cBhvr>
                                      <p:tavLst>
                                        <p:tav tm="0">
                                          <p:val>
                                            <p:strVal val="1+#ppt_w/2"/>
                                          </p:val>
                                        </p:tav>
                                        <p:tav tm="100000">
                                          <p:val>
                                            <p:strVal val="#ppt_x"/>
                                          </p:val>
                                        </p:tav>
                                      </p:tavLst>
                                    </p:anim>
                                    <p:anim calcmode="lin" valueType="num">
                                      <p:cBhvr additive="base">
                                        <p:cTn id="126" dur="500" fill="hold"/>
                                        <p:tgtEl>
                                          <p:spTgt spid="28"/>
                                        </p:tgtEl>
                                        <p:attrNameLst>
                                          <p:attrName>ppt_y</p:attrName>
                                        </p:attrNameLst>
                                      </p:cBhvr>
                                      <p:tavLst>
                                        <p:tav tm="0">
                                          <p:val>
                                            <p:strVal val="#ppt_y"/>
                                          </p:val>
                                        </p:tav>
                                        <p:tav tm="100000">
                                          <p:val>
                                            <p:strVal val="#ppt_y"/>
                                          </p:val>
                                        </p:tav>
                                      </p:tavLst>
                                    </p:anim>
                                  </p:childTnLst>
                                </p:cTn>
                              </p:par>
                              <p:par>
                                <p:cTn id="127" presetID="2" presetClass="entr" presetSubtype="2" fill="hold" grpId="0" nodeType="withEffect">
                                  <p:stCondLst>
                                    <p:cond delay="0"/>
                                  </p:stCondLst>
                                  <p:childTnLst>
                                    <p:set>
                                      <p:cBhvr>
                                        <p:cTn id="128" dur="1" fill="hold">
                                          <p:stCondLst>
                                            <p:cond delay="0"/>
                                          </p:stCondLst>
                                        </p:cTn>
                                        <p:tgtEl>
                                          <p:spTgt spid="31">
                                            <p:txEl>
                                              <p:pRg st="0" end="0"/>
                                            </p:txEl>
                                          </p:spTgt>
                                        </p:tgtEl>
                                        <p:attrNameLst>
                                          <p:attrName>style.visibility</p:attrName>
                                        </p:attrNameLst>
                                      </p:cBhvr>
                                      <p:to>
                                        <p:strVal val="visible"/>
                                      </p:to>
                                    </p:set>
                                    <p:anim calcmode="lin" valueType="num">
                                      <p:cBhvr additive="base">
                                        <p:cTn id="129" dur="5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130" dur="500" fill="hold"/>
                                        <p:tgtEl>
                                          <p:spTgt spid="31">
                                            <p:txEl>
                                              <p:pRg st="0" end="0"/>
                                            </p:txEl>
                                          </p:spTgt>
                                        </p:tgtEl>
                                        <p:attrNameLst>
                                          <p:attrName>ppt_y</p:attrName>
                                        </p:attrNameLst>
                                      </p:cBhvr>
                                      <p:tavLst>
                                        <p:tav tm="0">
                                          <p:val>
                                            <p:strVal val="#ppt_y"/>
                                          </p:val>
                                        </p:tav>
                                        <p:tav tm="100000">
                                          <p:val>
                                            <p:strVal val="#ppt_y"/>
                                          </p:val>
                                        </p:tav>
                                      </p:tavLst>
                                    </p:anim>
                                  </p:childTnLst>
                                </p:cTn>
                              </p:par>
                              <p:par>
                                <p:cTn id="131" presetID="2" presetClass="entr" presetSubtype="2" fill="hold" grpId="0" nodeType="withEffect">
                                  <p:stCondLst>
                                    <p:cond delay="0"/>
                                  </p:stCondLst>
                                  <p:childTnLst>
                                    <p:set>
                                      <p:cBhvr>
                                        <p:cTn id="132" dur="1" fill="hold">
                                          <p:stCondLst>
                                            <p:cond delay="0"/>
                                          </p:stCondLst>
                                        </p:cTn>
                                        <p:tgtEl>
                                          <p:spTgt spid="31">
                                            <p:txEl>
                                              <p:pRg st="1" end="1"/>
                                            </p:txEl>
                                          </p:spTgt>
                                        </p:tgtEl>
                                        <p:attrNameLst>
                                          <p:attrName>style.visibility</p:attrName>
                                        </p:attrNameLst>
                                      </p:cBhvr>
                                      <p:to>
                                        <p:strVal val="visible"/>
                                      </p:to>
                                    </p:set>
                                    <p:anim calcmode="lin" valueType="num">
                                      <p:cBhvr additive="base">
                                        <p:cTn id="133" dur="500" fill="hold"/>
                                        <p:tgtEl>
                                          <p:spTgt spid="31">
                                            <p:txEl>
                                              <p:pRg st="1" end="1"/>
                                            </p:txEl>
                                          </p:spTgt>
                                        </p:tgtEl>
                                        <p:attrNameLst>
                                          <p:attrName>ppt_x</p:attrName>
                                        </p:attrNameLst>
                                      </p:cBhvr>
                                      <p:tavLst>
                                        <p:tav tm="0">
                                          <p:val>
                                            <p:strVal val="1+#ppt_w/2"/>
                                          </p:val>
                                        </p:tav>
                                        <p:tav tm="100000">
                                          <p:val>
                                            <p:strVal val="#ppt_x"/>
                                          </p:val>
                                        </p:tav>
                                      </p:tavLst>
                                    </p:anim>
                                    <p:anim calcmode="lin" valueType="num">
                                      <p:cBhvr additive="base">
                                        <p:cTn id="134" dur="500" fill="hold"/>
                                        <p:tgtEl>
                                          <p:spTgt spid="31">
                                            <p:txEl>
                                              <p:pRg st="1" end="1"/>
                                            </p:txEl>
                                          </p:spTgt>
                                        </p:tgtEl>
                                        <p:attrNameLst>
                                          <p:attrName>ppt_y</p:attrName>
                                        </p:attrNameLst>
                                      </p:cBhvr>
                                      <p:tavLst>
                                        <p:tav tm="0">
                                          <p:val>
                                            <p:strVal val="#ppt_y"/>
                                          </p:val>
                                        </p:tav>
                                        <p:tav tm="100000">
                                          <p:val>
                                            <p:strVal val="#ppt_y"/>
                                          </p:val>
                                        </p:tav>
                                      </p:tavLst>
                                    </p:anim>
                                  </p:childTnLst>
                                </p:cTn>
                              </p:par>
                              <p:par>
                                <p:cTn id="135" presetID="2" presetClass="entr" presetSubtype="2" fill="hold" grpId="0" nodeType="withEffect">
                                  <p:stCondLst>
                                    <p:cond delay="0"/>
                                  </p:stCondLst>
                                  <p:childTnLst>
                                    <p:set>
                                      <p:cBhvr>
                                        <p:cTn id="136" dur="1" fill="hold">
                                          <p:stCondLst>
                                            <p:cond delay="0"/>
                                          </p:stCondLst>
                                        </p:cTn>
                                        <p:tgtEl>
                                          <p:spTgt spid="31">
                                            <p:txEl>
                                              <p:pRg st="2" end="2"/>
                                            </p:txEl>
                                          </p:spTgt>
                                        </p:tgtEl>
                                        <p:attrNameLst>
                                          <p:attrName>style.visibility</p:attrName>
                                        </p:attrNameLst>
                                      </p:cBhvr>
                                      <p:to>
                                        <p:strVal val="visible"/>
                                      </p:to>
                                    </p:set>
                                    <p:anim calcmode="lin" valueType="num">
                                      <p:cBhvr additive="base">
                                        <p:cTn id="137" dur="500" fill="hold"/>
                                        <p:tgtEl>
                                          <p:spTgt spid="31">
                                            <p:txEl>
                                              <p:pRg st="2" end="2"/>
                                            </p:txEl>
                                          </p:spTgt>
                                        </p:tgtEl>
                                        <p:attrNameLst>
                                          <p:attrName>ppt_x</p:attrName>
                                        </p:attrNameLst>
                                      </p:cBhvr>
                                      <p:tavLst>
                                        <p:tav tm="0">
                                          <p:val>
                                            <p:strVal val="1+#ppt_w/2"/>
                                          </p:val>
                                        </p:tav>
                                        <p:tav tm="100000">
                                          <p:val>
                                            <p:strVal val="#ppt_x"/>
                                          </p:val>
                                        </p:tav>
                                      </p:tavLst>
                                    </p:anim>
                                    <p:anim calcmode="lin" valueType="num">
                                      <p:cBhvr additive="base">
                                        <p:cTn id="138" dur="500" fill="hold"/>
                                        <p:tgtEl>
                                          <p:spTgt spid="31">
                                            <p:txEl>
                                              <p:pRg st="2" end="2"/>
                                            </p:txEl>
                                          </p:spTgt>
                                        </p:tgtEl>
                                        <p:attrNameLst>
                                          <p:attrName>ppt_y</p:attrName>
                                        </p:attrNameLst>
                                      </p:cBhvr>
                                      <p:tavLst>
                                        <p:tav tm="0">
                                          <p:val>
                                            <p:strVal val="#ppt_y"/>
                                          </p:val>
                                        </p:tav>
                                        <p:tav tm="100000">
                                          <p:val>
                                            <p:strVal val="#ppt_y"/>
                                          </p:val>
                                        </p:tav>
                                      </p:tavLst>
                                    </p:anim>
                                  </p:childTnLst>
                                </p:cTn>
                              </p:par>
                              <p:par>
                                <p:cTn id="139" presetID="2" presetClass="entr" presetSubtype="2" fill="hold" grpId="0" nodeType="withEffect">
                                  <p:stCondLst>
                                    <p:cond delay="0"/>
                                  </p:stCondLst>
                                  <p:childTnLst>
                                    <p:set>
                                      <p:cBhvr>
                                        <p:cTn id="140" dur="1" fill="hold">
                                          <p:stCondLst>
                                            <p:cond delay="0"/>
                                          </p:stCondLst>
                                        </p:cTn>
                                        <p:tgtEl>
                                          <p:spTgt spid="31">
                                            <p:txEl>
                                              <p:pRg st="3" end="3"/>
                                            </p:txEl>
                                          </p:spTgt>
                                        </p:tgtEl>
                                        <p:attrNameLst>
                                          <p:attrName>style.visibility</p:attrName>
                                        </p:attrNameLst>
                                      </p:cBhvr>
                                      <p:to>
                                        <p:strVal val="visible"/>
                                      </p:to>
                                    </p:set>
                                    <p:anim calcmode="lin" valueType="num">
                                      <p:cBhvr additive="base">
                                        <p:cTn id="141" dur="500" fill="hold"/>
                                        <p:tgtEl>
                                          <p:spTgt spid="31">
                                            <p:txEl>
                                              <p:pRg st="3" end="3"/>
                                            </p:txEl>
                                          </p:spTgt>
                                        </p:tgtEl>
                                        <p:attrNameLst>
                                          <p:attrName>ppt_x</p:attrName>
                                        </p:attrNameLst>
                                      </p:cBhvr>
                                      <p:tavLst>
                                        <p:tav tm="0">
                                          <p:val>
                                            <p:strVal val="1+#ppt_w/2"/>
                                          </p:val>
                                        </p:tav>
                                        <p:tav tm="100000">
                                          <p:val>
                                            <p:strVal val="#ppt_x"/>
                                          </p:val>
                                        </p:tav>
                                      </p:tavLst>
                                    </p:anim>
                                    <p:anim calcmode="lin" valueType="num">
                                      <p:cBhvr additive="base">
                                        <p:cTn id="142" dur="500" fill="hold"/>
                                        <p:tgtEl>
                                          <p:spTgt spid="3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animBg="1"/>
      <p:bldP spid="17" grpId="0" animBg="1"/>
      <p:bldP spid="18" grpId="0" animBg="1"/>
      <p:bldP spid="19" grpId="0" animBg="1"/>
      <p:bldP spid="26" grpId="0" animBg="1"/>
      <p:bldP spid="27" grpId="0" animBg="1"/>
      <p:bldP spid="28" grpId="0" animBg="1"/>
      <p:bldP spid="29" grpId="0" animBg="1"/>
      <p:bldP spid="31" grpId="0" build="p"/>
      <p:bldP spid="33" grpId="0"/>
      <p:bldP spid="34" grpId="0"/>
      <p:bldP spid="35" grpId="0"/>
      <p:bldP spid="23" grpId="0" animBg="1"/>
      <p:bldP spid="30" grpId="0" animBg="1"/>
      <p:bldP spid="32" grpId="0" animBg="1"/>
      <p:bldP spid="36" grpId="0" animBg="1"/>
      <p:bldP spid="37" grpId="0" animBg="1"/>
      <p:bldP spid="38" grpId="0" animBg="1"/>
      <p:bldP spid="39" grpId="0" animBg="1"/>
      <p:bldP spid="40" grpId="0" animBg="1"/>
      <p:bldP spid="41" grpId="0" animBg="1"/>
      <p:bldP spid="4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1" y="4114800"/>
            <a:ext cx="8610600" cy="752822"/>
          </a:xfrm>
        </p:spPr>
        <p:txBody>
          <a:bodyPr/>
          <a:lstStyle/>
          <a:p>
            <a:r>
              <a:rPr lang="en-US" dirty="0"/>
              <a:t>How do I get </a:t>
            </a:r>
            <a:r>
              <a:rPr lang="en-US" dirty="0" smtClean="0"/>
              <a:t>my servers </a:t>
            </a:r>
            <a:r>
              <a:rPr lang="en-US" dirty="0"/>
              <a:t>to WS08/R2?</a:t>
            </a:r>
          </a:p>
        </p:txBody>
      </p:sp>
    </p:spTree>
    <p:extLst>
      <p:ext uri="{BB962C8B-B14F-4D97-AF65-F5344CB8AC3E}">
        <p14:creationId xmlns="" xmlns:p14="http://schemas.microsoft.com/office/powerpoint/2010/main" val="21610231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1163395"/>
          </a:xfrm>
        </p:spPr>
        <p:txBody>
          <a:bodyPr/>
          <a:lstStyle/>
          <a:p>
            <a:r>
              <a:rPr lang="en-US" dirty="0" smtClean="0"/>
              <a:t>Migration Guides and Tools </a:t>
            </a:r>
            <a:br>
              <a:rPr lang="en-US" dirty="0" smtClean="0"/>
            </a:br>
            <a:r>
              <a:rPr lang="en-US" sz="3600" dirty="0" smtClean="0">
                <a:solidFill>
                  <a:srgbClr val="FFFF00"/>
                </a:solidFill>
              </a:rPr>
              <a:t>Getting </a:t>
            </a:r>
            <a:r>
              <a:rPr lang="en-US" sz="3600" dirty="0">
                <a:solidFill>
                  <a:srgbClr val="FFFF00"/>
                </a:solidFill>
              </a:rPr>
              <a:t>to WS08/R2</a:t>
            </a:r>
          </a:p>
        </p:txBody>
      </p:sp>
      <p:sp>
        <p:nvSpPr>
          <p:cNvPr id="3" name="TextBox 2"/>
          <p:cNvSpPr txBox="1"/>
          <p:nvPr/>
        </p:nvSpPr>
        <p:spPr>
          <a:xfrm>
            <a:off x="228600" y="1600200"/>
            <a:ext cx="4223083" cy="3600986"/>
          </a:xfrm>
          <a:prstGeom prst="rect">
            <a:avLst/>
          </a:prstGeom>
          <a:noFill/>
        </p:spPr>
        <p:txBody>
          <a:bodyPr wrap="square" rtlCol="0">
            <a:spAutoFit/>
          </a:bodyPr>
          <a:lstStyle/>
          <a:p>
            <a:r>
              <a:rPr lang="en-US" dirty="0"/>
              <a:t>Server Migration Portal</a:t>
            </a:r>
          </a:p>
          <a:p>
            <a:r>
              <a:rPr lang="en-US" dirty="0">
                <a:hlinkClick r:id="rId3"/>
              </a:rPr>
              <a:t>http://</a:t>
            </a:r>
            <a:r>
              <a:rPr lang="en-US" dirty="0" smtClean="0">
                <a:hlinkClick r:id="rId3"/>
              </a:rPr>
              <a:t>www.microsoft.com/migration</a:t>
            </a:r>
            <a:endParaRPr lang="en-US" dirty="0" smtClean="0"/>
          </a:p>
          <a:p>
            <a:pPr marL="862507" lvl="1" indent="-383630"/>
            <a:endParaRPr lang="en-US" sz="1400" dirty="0" smtClean="0"/>
          </a:p>
          <a:p>
            <a:pPr marL="405325" indent="-383630"/>
            <a:r>
              <a:rPr lang="en-US" dirty="0" smtClean="0"/>
              <a:t>Supported </a:t>
            </a:r>
            <a:r>
              <a:rPr lang="en-US" dirty="0"/>
              <a:t>source servers:</a:t>
            </a:r>
          </a:p>
          <a:p>
            <a:pPr marL="0" lvl="2"/>
            <a:r>
              <a:rPr lang="en-US" sz="1600" dirty="0"/>
              <a:t>WS03, WS08, WS08 </a:t>
            </a:r>
            <a:r>
              <a:rPr lang="en-US" sz="1600" dirty="0" smtClean="0"/>
              <a:t>R2</a:t>
            </a:r>
          </a:p>
          <a:p>
            <a:pPr marL="398463" lvl="2"/>
            <a:endParaRPr lang="en-US" sz="1600" dirty="0"/>
          </a:p>
          <a:p>
            <a:pPr indent="22225"/>
            <a:r>
              <a:rPr lang="en-US" sz="1600" dirty="0" smtClean="0"/>
              <a:t>Migration cmdlets to assist with server role, OS settings, data and share migration</a:t>
            </a:r>
          </a:p>
          <a:p>
            <a:pPr marL="405325" indent="-383630"/>
            <a:endParaRPr lang="en-US" sz="1600" dirty="0" smtClean="0"/>
          </a:p>
          <a:p>
            <a:pPr indent="22225"/>
            <a:r>
              <a:rPr lang="en-US" sz="1600" dirty="0" smtClean="0"/>
              <a:t>Guides </a:t>
            </a:r>
            <a:r>
              <a:rPr lang="en-US" sz="1600" dirty="0"/>
              <a:t>for AD, DNS, DHCP, File, Print, </a:t>
            </a:r>
            <a:r>
              <a:rPr lang="en-US" sz="1600" dirty="0" err="1" smtClean="0"/>
              <a:t>BranchCache</a:t>
            </a:r>
            <a:endParaRPr lang="en-US" sz="1600" dirty="0" smtClean="0"/>
          </a:p>
          <a:p>
            <a:pPr marL="405325" indent="-383630"/>
            <a:endParaRPr lang="en-US" sz="1600" dirty="0"/>
          </a:p>
          <a:p>
            <a:pPr indent="22225"/>
            <a:r>
              <a:rPr lang="en-US" sz="1600" dirty="0" smtClean="0"/>
              <a:t>Future Guides for Hyper-V, RRAS, ADCS, NPS/IAS, HRA, RDS, </a:t>
            </a:r>
            <a:r>
              <a:rPr lang="en-US" sz="1600" dirty="0" smtClean="0"/>
              <a:t>WSUS</a:t>
            </a:r>
            <a:endParaRPr lang="en-US" sz="1600" dirty="0"/>
          </a:p>
        </p:txBody>
      </p:sp>
      <p:pic>
        <p:nvPicPr>
          <p:cNvPr id="102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876800" y="1719775"/>
            <a:ext cx="3810000" cy="43784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7344924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Server Migration Tool</a:t>
            </a:r>
            <a:endParaRPr lang="en-US" dirty="0"/>
          </a:p>
        </p:txBody>
      </p:sp>
      <p:pic>
        <p:nvPicPr>
          <p:cNvPr id="205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93771" y="952500"/>
            <a:ext cx="8267700" cy="3429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80737" y="4563980"/>
            <a:ext cx="4170948" cy="1477328"/>
          </a:xfrm>
          <a:prstGeom prst="rect">
            <a:avLst/>
          </a:prstGeom>
          <a:noFill/>
        </p:spPr>
        <p:txBody>
          <a:bodyPr wrap="square" rtlCol="0">
            <a:spAutoFit/>
          </a:bodyPr>
          <a:lstStyle/>
          <a:p>
            <a:pPr marL="342900" indent="-342900">
              <a:buFont typeface="+mj-lt"/>
              <a:buAutoNum type="arabicPeriod"/>
            </a:pPr>
            <a:r>
              <a:rPr lang="en-US" dirty="0" smtClean="0"/>
              <a:t>Get what can be migrated</a:t>
            </a:r>
          </a:p>
          <a:p>
            <a:pPr marL="342900" indent="-342900">
              <a:buFont typeface="+mj-lt"/>
              <a:buAutoNum type="arabicPeriod"/>
            </a:pPr>
            <a:r>
              <a:rPr lang="en-US" dirty="0" smtClean="0"/>
              <a:t>Export settings</a:t>
            </a:r>
          </a:p>
          <a:p>
            <a:pPr marL="342900" indent="-342900">
              <a:buFont typeface="+mj-lt"/>
              <a:buAutoNum type="arabicPeriod"/>
            </a:pPr>
            <a:r>
              <a:rPr lang="en-US" dirty="0" smtClean="0"/>
              <a:t>Send </a:t>
            </a:r>
            <a:r>
              <a:rPr lang="en-US" dirty="0"/>
              <a:t>d</a:t>
            </a:r>
            <a:r>
              <a:rPr lang="en-US" dirty="0" smtClean="0"/>
              <a:t>ata</a:t>
            </a:r>
          </a:p>
          <a:p>
            <a:pPr marL="342900" indent="-342900">
              <a:buFont typeface="+mj-lt"/>
              <a:buAutoNum type="arabicPeriod"/>
            </a:pPr>
            <a:r>
              <a:rPr lang="en-US" dirty="0" smtClean="0"/>
              <a:t>Receive data</a:t>
            </a:r>
          </a:p>
          <a:p>
            <a:pPr marL="342900" indent="-342900">
              <a:buFont typeface="+mj-lt"/>
              <a:buAutoNum type="arabicPeriod"/>
            </a:pPr>
            <a:r>
              <a:rPr lang="en-US" dirty="0" smtClean="0"/>
              <a:t>Import settings</a:t>
            </a:r>
            <a:endParaRPr lang="en-US" dirty="0"/>
          </a:p>
        </p:txBody>
      </p:sp>
    </p:spTree>
    <p:extLst>
      <p:ext uri="{BB962C8B-B14F-4D97-AF65-F5344CB8AC3E}">
        <p14:creationId xmlns="" xmlns:p14="http://schemas.microsoft.com/office/powerpoint/2010/main" val="327467115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09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1_MMS_Microsoft_Management_Summit_Breakout_16x9">
  <a:themeElements>
    <a:clrScheme name="MMS Colors">
      <a:dk1>
        <a:sysClr val="windowText" lastClr="000000"/>
      </a:dk1>
      <a:lt1>
        <a:sysClr val="window" lastClr="FFFFFF"/>
      </a:lt1>
      <a:dk2>
        <a:srgbClr val="000000"/>
      </a:dk2>
      <a:lt2>
        <a:srgbClr val="8CBA6A"/>
      </a:lt2>
      <a:accent1>
        <a:srgbClr val="F37C38"/>
      </a:accent1>
      <a:accent2>
        <a:srgbClr val="276DA1"/>
      </a:accent2>
      <a:accent3>
        <a:srgbClr val="7DC466"/>
      </a:accent3>
      <a:accent4>
        <a:srgbClr val="FFCB05"/>
      </a:accent4>
      <a:accent5>
        <a:srgbClr val="677A8C"/>
      </a:accent5>
      <a:accent6>
        <a:srgbClr val="6AA2CC"/>
      </a:accent6>
      <a:hlink>
        <a:srgbClr val="7DC466"/>
      </a:hlink>
      <a:folHlink>
        <a:srgbClr val="C2A874"/>
      </a:folHlink>
    </a:clrScheme>
    <a:fontScheme name="Blue-Purple TT">
      <a:majorFont>
        <a:latin typeface="Segoe"/>
        <a:ea typeface=""/>
        <a:cs typeface=""/>
      </a:majorFont>
      <a:minorFont>
        <a:latin typeface="Segoe"/>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lIns="0" tIns="0" rIns="0" bIns="0" rtlCol="0">
        <a:spAutoFit/>
      </a:bodyPr>
      <a:lstStyle>
        <a:defPPr>
          <a:lnSpc>
            <a:spcPct val="90000"/>
          </a:lnSpc>
          <a:defRPr sz="1800" dirty="0" smtClean="0"/>
        </a:defPPr>
      </a:lstStyle>
    </a:txDef>
  </a:objectDefaults>
  <a:extraClrSchemeLst/>
</a:theme>
</file>

<file path=ppt/theme/theme3.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2009-09-25T00:37:44Z</outs:dateTime>
      <outs:isPinned>true</outs:isPinned>
    </outs:relatedDate>
    <outs:relatedDate>
      <outs:type>2</outs:type>
      <outs:displayName>Created</outs:displayName>
      <outs:dateTime>2009-09-24T00:46:58Z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Mir Rosenberg</outs:displayName>
          <outs:accountName/>
        </outs:relatedPerson>
      </outs:people>
      <outs:source>0</outs:source>
      <outs:isPinned>true</outs:isPinned>
    </outs:relatedPeopleItem>
    <outs:relatedPeopleItem>
      <outs:category>Last modified by</outs:category>
      <outs:people>
        <outs:relatedPerson>
          <outs:displayName>Mir Rosenberg</outs:displayName>
          <outs:accountName/>
        </outs:relatedPerson>
      </outs:people>
      <outs:source>0</outs:source>
      <outs:isPinned>true</outs:isPinned>
    </outs:relatedPeopleItem>
    <outs:relatedPeopleItem>
      <outs:category>Manager</outs:category>
      <outs:people>
        <outs:relatedPerson>
          <outs:displayName>&lt;Content Manager Name Here&gt;</outs:displayName>
          <outs:accountName/>
        </outs:relatedPerson>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7A31DB30-7502-4A4A-BB21-569779F98BEC}">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TechEd09_Europe</Template>
  <TotalTime>6778</TotalTime>
  <Words>1177</Words>
  <Application>Microsoft Office PowerPoint</Application>
  <PresentationFormat>On-screen Show (4:3)</PresentationFormat>
  <Paragraphs>255</Paragraphs>
  <Slides>36</Slides>
  <Notes>35</Notes>
  <HiddenSlides>0</HiddenSlides>
  <MMClips>0</MMClips>
  <ScaleCrop>false</ScaleCrop>
  <HeadingPairs>
    <vt:vector size="4" baseType="variant">
      <vt:variant>
        <vt:lpstr>Theme</vt:lpstr>
      </vt:variant>
      <vt:variant>
        <vt:i4>3</vt:i4>
      </vt:variant>
      <vt:variant>
        <vt:lpstr>Slide Titles</vt:lpstr>
      </vt:variant>
      <vt:variant>
        <vt:i4>36</vt:i4>
      </vt:variant>
    </vt:vector>
  </HeadingPairs>
  <TitlesOfParts>
    <vt:vector size="39" baseType="lpstr">
      <vt:lpstr>TechEd09_Europe</vt:lpstr>
      <vt:lpstr>1_MMS_Microsoft_Management_Summit_Breakout_16x9</vt:lpstr>
      <vt:lpstr>TechEd09_Europe template</vt:lpstr>
      <vt:lpstr>Slide 1</vt:lpstr>
      <vt:lpstr>Server Management Improvements and Solutions for Windows Server 2008 R2</vt:lpstr>
      <vt:lpstr>WS08 R2 The Best Managed Windows Ever</vt:lpstr>
      <vt:lpstr>What I hear from Customers</vt:lpstr>
      <vt:lpstr>Windows Management Framework</vt:lpstr>
      <vt:lpstr>Windows Management Framework</vt:lpstr>
      <vt:lpstr>How do I get my servers to WS08/R2?</vt:lpstr>
      <vt:lpstr>Migration Guides and Tools  Getting to WS08/R2</vt:lpstr>
      <vt:lpstr>Server Migration Tool</vt:lpstr>
      <vt:lpstr>Toolkit Approach</vt:lpstr>
      <vt:lpstr>What I hear from Customers</vt:lpstr>
      <vt:lpstr>How do I manage my remote Servers? </vt:lpstr>
      <vt:lpstr>Remote Server Administration Tools (RSAT) Managing Remote Servers </vt:lpstr>
      <vt:lpstr>Server Manager Remoting</vt:lpstr>
      <vt:lpstr>Managing Remote Servers with Server Manager</vt:lpstr>
      <vt:lpstr>Standards-Based Management</vt:lpstr>
      <vt:lpstr>Managing Remote Servers with Standards Based Management </vt:lpstr>
      <vt:lpstr>What I hear from Customers</vt:lpstr>
      <vt:lpstr>How do I know if I’ve configured things correctly? </vt:lpstr>
      <vt:lpstr>Best Practices Analyzer (BPA) Knowing Things are Configured Correctly</vt:lpstr>
      <vt:lpstr>Best Practice Analyzer – Consolidation and Monitoring</vt:lpstr>
      <vt:lpstr>What I hear from Customers</vt:lpstr>
      <vt:lpstr>How do I reduce costs and increase the quality of my operations? </vt:lpstr>
      <vt:lpstr>What Is PowerShell?</vt:lpstr>
      <vt:lpstr>Managing Remotely Using the Automation Platform Automation Platform WS08 R2 Enhancements </vt:lpstr>
      <vt:lpstr>Automate Your Infrastructure With PowerShell 2.0</vt:lpstr>
      <vt:lpstr>PowerShell</vt:lpstr>
      <vt:lpstr>What I hear from Customers</vt:lpstr>
      <vt:lpstr>How can I let others admin portions  of my server?  </vt:lpstr>
      <vt:lpstr>PowerShell Delegated Administration</vt:lpstr>
      <vt:lpstr>PowerShell Delegated Administration</vt:lpstr>
      <vt:lpstr>What I hear from Customers</vt:lpstr>
      <vt:lpstr>WS08 R2 The Best Managed Windows Ever</vt:lpstr>
      <vt:lpstr>Slide 34</vt:lpstr>
      <vt:lpstr>Slide 35</vt:lpstr>
      <vt:lpstr>Slide 36</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europe 2009</dc:subject>
  <dc:creator>Mir Rosenberg</dc:creator>
  <dc:description>tech·ed europe 2009</dc:description>
  <cp:lastModifiedBy>cn_user</cp:lastModifiedBy>
  <cp:revision>137</cp:revision>
  <dcterms:created xsi:type="dcterms:W3CDTF">2009-09-24T00:46:58Z</dcterms:created>
  <dcterms:modified xsi:type="dcterms:W3CDTF">2009-11-11T14:07:56Z</dcterms:modified>
</cp:coreProperties>
</file>