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93" r:id="rId1"/>
    <p:sldMasterId id="2147483704" r:id="rId2"/>
    <p:sldMasterId id="2147483707" r:id="rId3"/>
  </p:sldMasterIdLst>
  <p:notesMasterIdLst>
    <p:notesMasterId r:id="rId45"/>
  </p:notesMasterIdLst>
  <p:handoutMasterIdLst>
    <p:handoutMasterId r:id="rId46"/>
  </p:handoutMasterIdLst>
  <p:sldIdLst>
    <p:sldId id="256" r:id="rId4"/>
    <p:sldId id="257" r:id="rId5"/>
    <p:sldId id="404" r:id="rId6"/>
    <p:sldId id="362" r:id="rId7"/>
    <p:sldId id="365" r:id="rId8"/>
    <p:sldId id="378" r:id="rId9"/>
    <p:sldId id="385" r:id="rId10"/>
    <p:sldId id="417" r:id="rId11"/>
    <p:sldId id="409" r:id="rId12"/>
    <p:sldId id="414" r:id="rId13"/>
    <p:sldId id="410" r:id="rId14"/>
    <p:sldId id="367" r:id="rId15"/>
    <p:sldId id="415" r:id="rId16"/>
    <p:sldId id="418" r:id="rId17"/>
    <p:sldId id="369" r:id="rId18"/>
    <p:sldId id="383" r:id="rId19"/>
    <p:sldId id="379" r:id="rId20"/>
    <p:sldId id="380" r:id="rId21"/>
    <p:sldId id="381" r:id="rId22"/>
    <p:sldId id="399" r:id="rId23"/>
    <p:sldId id="382" r:id="rId24"/>
    <p:sldId id="371" r:id="rId25"/>
    <p:sldId id="405" r:id="rId26"/>
    <p:sldId id="416" r:id="rId27"/>
    <p:sldId id="388" r:id="rId28"/>
    <p:sldId id="394" r:id="rId29"/>
    <p:sldId id="395" r:id="rId30"/>
    <p:sldId id="373" r:id="rId31"/>
    <p:sldId id="406" r:id="rId32"/>
    <p:sldId id="403" r:id="rId33"/>
    <p:sldId id="375" r:id="rId34"/>
    <p:sldId id="407" r:id="rId35"/>
    <p:sldId id="387" r:id="rId36"/>
    <p:sldId id="377" r:id="rId37"/>
    <p:sldId id="315" r:id="rId38"/>
    <p:sldId id="408" r:id="rId39"/>
    <p:sldId id="274" r:id="rId40"/>
    <p:sldId id="282" r:id="rId41"/>
    <p:sldId id="419" r:id="rId42"/>
    <p:sldId id="420" r:id="rId43"/>
    <p:sldId id="280" r:id="rId44"/>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5" name="Author" initials="A" lastIdx="0" clrIdx="2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 xmlns:p14="http://schemas.microsoft.com/office/powerpoint/2010/main">
          <a:srgbClr xmlns:mc="http://schemas.openxmlformats.org/markup-compatibility/2006" xmlns:a14="http://schemas.microsoft.com/office/drawing/2010/main" val="FF0000" mc:Ignorable=""/>
        </p14:laserClr>
      </p:ext>
      <p:ext uri="{2FDB2607-1784-4EEB-B798-7EB5836EED8A}">
        <p14:showMediaCtrls xmlns="" xmlns:p14="http://schemas.microsoft.com/office/powerpoint/2010/main" val="1"/>
      </p:ext>
    </p:extLst>
  </p:showPr>
  <p:clrMru>
    <a:srgbClr val="99CC99"/>
    <a:srgbClr val="8E3000"/>
    <a:srgbClr val="FFFFFF"/>
    <a:srgbClr val="CCFFCC"/>
    <a:srgbClr val="F6AE1E"/>
    <a:srgbClr val="CCCCCC"/>
    <a:srgbClr val="FF0066"/>
    <a:srgbClr val="000000"/>
    <a:srgbClr val="F3AF35"/>
    <a:srgbClr val="9C42E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6" autoAdjust="0"/>
    <p:restoredTop sz="96105" autoAdjust="0"/>
  </p:normalViewPr>
  <p:slideViewPr>
    <p:cSldViewPr snapToGrid="0" snapToObjects="1">
      <p:cViewPr varScale="1">
        <p:scale>
          <a:sx n="104" d="100"/>
          <a:sy n="104" d="100"/>
        </p:scale>
        <p:origin x="-276" y="-96"/>
      </p:cViewPr>
      <p:guideLst>
        <p:guide orient="horz" pos="144"/>
        <p:guide orient="horz" pos="895"/>
        <p:guide orient="horz" pos="1484"/>
        <p:guide orient="horz" pos="1200"/>
        <p:guide orient="horz" pos="3012"/>
        <p:guide orient="horz" pos="3897"/>
        <p:guide orient="horz" pos="2015"/>
        <p:guide orient="horz" pos="2667"/>
        <p:guide orient="horz" pos="2972"/>
        <p:guide pos="2880"/>
        <p:guide pos="240"/>
        <p:guide pos="460"/>
        <p:guide pos="5520"/>
        <p:guide pos="5299"/>
        <p:guide pos="400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showGuides="1">
      <p:cViewPr varScale="1">
        <p:scale>
          <a:sx n="64" d="100"/>
          <a:sy n="64" d="100"/>
        </p:scale>
        <p:origin x="-2862"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svr311_pearson.pptx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GB" sz="1400" smtClean="0"/>
              <a:t>07/11/2009</a:t>
            </a:r>
            <a:endParaRPr lang="en-GB" sz="1400"/>
          </a:p>
        </p:txBody>
      </p:sp>
    </p:spTree>
    <p:extLst>
      <p:ext uri="{BB962C8B-B14F-4D97-AF65-F5344CB8AC3E}">
        <p14:creationId xmlns="" xmlns:p14="http://schemas.microsoft.com/office/powerpoint/2010/main" val="38995250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dirty="0"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Trebuchet MS" pitchFamily="34" charset="0"/>
              </a:rPr>
            </a:br>
            <a:r>
              <a:rPr lang="en-US" sz="500" dirty="0" smtClean="0">
                <a:solidFill>
                  <a:srgbClr val="000000"/>
                </a:solidFill>
                <a:latin typeface="Trebuchet MS"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 xmlns:p14="http://schemas.microsoft.com/office/powerpoint/2010/main" val="2109099690"/>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98575" y="801688"/>
            <a:ext cx="4260850" cy="3195637"/>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5"/>
          <p:cNvSpPr>
            <a:spLocks noGrp="1" noChangeArrowheads="1"/>
          </p:cNvSpPr>
          <p:nvPr>
            <p:ph type="sldNum" sz="quarter" idx="5"/>
          </p:nvPr>
        </p:nvSpPr>
        <p:spPr>
          <a:noFill/>
        </p:spPr>
        <p:txBody>
          <a:bodyPr/>
          <a:lstStyle/>
          <a:p>
            <a:endParaRPr lang="en-US" smtClean="0"/>
          </a:p>
        </p:txBody>
      </p:sp>
      <p:sp>
        <p:nvSpPr>
          <p:cNvPr id="301059" name="Rectangle 2"/>
          <p:cNvSpPr>
            <a:spLocks noGrp="1" noChangeArrowheads="1"/>
          </p:cNvSpPr>
          <p:nvPr>
            <p:ph type="body" idx="1"/>
          </p:nvPr>
        </p:nvSpPr>
        <p:spPr>
          <a:xfrm>
            <a:off x="915294" y="4299857"/>
            <a:ext cx="5027414" cy="4154714"/>
          </a:xfrm>
          <a:noFill/>
          <a:ln/>
        </p:spPr>
        <p:txBody>
          <a:bodyPr lIns="85209" tIns="42603" rIns="85209" bIns="42603"/>
          <a:lstStyle/>
          <a:p>
            <a:pPr defTabSz="813876"/>
            <a:endParaRPr lang="en-US" dirty="0" smtClean="0"/>
          </a:p>
        </p:txBody>
      </p:sp>
      <p:sp>
        <p:nvSpPr>
          <p:cNvPr id="301060" name="Rectangle 3"/>
          <p:cNvSpPr>
            <a:spLocks noGrp="1" noRot="1" noChangeAspect="1" noChangeArrowheads="1" noTextEdit="1"/>
          </p:cNvSpPr>
          <p:nvPr>
            <p:ph type="sldImg"/>
          </p:nvPr>
        </p:nvSpPr>
        <p:spPr>
          <a:xfrm>
            <a:off x="1301750" y="808038"/>
            <a:ext cx="4256088" cy="3194050"/>
          </a:xfrm>
          <a:ln cap="flat"/>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spect="1" noChangeArrowheads="1" noTextEdit="1"/>
          </p:cNvSpPr>
          <p:nvPr>
            <p:ph type="sldImg"/>
          </p:nvPr>
        </p:nvSpPr>
        <p:spPr>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5"/>
          <p:cNvSpPr>
            <a:spLocks noGrp="1" noChangeArrowheads="1"/>
          </p:cNvSpPr>
          <p:nvPr>
            <p:ph type="sldNum" sz="quarter" idx="5"/>
          </p:nvPr>
        </p:nvSpPr>
        <p:spPr>
          <a:noFill/>
        </p:spPr>
        <p:txBody>
          <a:bodyPr/>
          <a:lstStyle/>
          <a:p>
            <a:endParaRPr lang="en-US" smtClean="0"/>
          </a:p>
        </p:txBody>
      </p:sp>
      <p:sp>
        <p:nvSpPr>
          <p:cNvPr id="25603" name="Rectangle 2"/>
          <p:cNvSpPr>
            <a:spLocks noGrp="1" noRot="1" noChangeAspect="1" noChangeArrowheads="1" noTextEdit="1"/>
          </p:cNvSpPr>
          <p:nvPr>
            <p:ph type="sldImg"/>
          </p:nvPr>
        </p:nvSpPr>
        <p:spPr>
          <a:xfrm>
            <a:off x="1298575" y="801688"/>
            <a:ext cx="4260850" cy="3195637"/>
          </a:xfrm>
          <a:ln/>
        </p:spPr>
      </p:sp>
      <p:sp>
        <p:nvSpPr>
          <p:cNvPr id="25604" name="Rectangle 3"/>
          <p:cNvSpPr>
            <a:spLocks noGrp="1" noChangeArrowheads="1"/>
          </p:cNvSpPr>
          <p:nvPr>
            <p:ph type="body" idx="1"/>
          </p:nvPr>
        </p:nvSpPr>
        <p:spPr>
          <a:noFill/>
          <a:ln/>
        </p:spPr>
        <p:txBody>
          <a:bodyPr lIns="90889" tIns="45445" rIns="90889" bIns="45445"/>
          <a:lstStyle/>
          <a:p>
            <a:endParaRPr lang="en-US" dirty="0"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p:nvPicPr>
        <p:blipFill>
          <a:blip r:embed="rId2"/>
          <a:stretch>
            <a:fillRect/>
          </a:stretch>
        </p:blipFill>
        <p:spPr>
          <a:xfrm>
            <a:off x="1143" y="0"/>
            <a:ext cx="9142856" cy="6857142"/>
          </a:xfrm>
          <a:prstGeom prst="rect">
            <a:avLst/>
          </a:prstGeom>
        </p:spPr>
      </p:pic>
      <p:pic>
        <p:nvPicPr>
          <p:cNvPr id="4" name="Picture 3"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3.xml"/><Relationship Id="rId1" Type="http://schemas.openxmlformats.org/officeDocument/2006/relationships/slideLayout" Target="../slideLayouts/slideLayout13.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6"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5"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msdn.microsoft.com/en-us/performance" TargetMode="External"/><Relationship Id="rId2" Type="http://schemas.openxmlformats.org/officeDocument/2006/relationships/notesSlide" Target="../notesSlides/notesSlide35.xml"/><Relationship Id="rId1" Type="http://schemas.openxmlformats.org/officeDocument/2006/relationships/slideLayout" Target="../slideLayouts/slideLayout4.xml"/><Relationship Id="rId5" Type="http://schemas.openxmlformats.org/officeDocument/2006/relationships/hyperlink" Target="http://blogs.technet.com/askperf" TargetMode="External"/><Relationship Id="rId4" Type="http://schemas.openxmlformats.org/officeDocument/2006/relationships/hyperlink" Target="http://blogs.technet.com/winserverperformance"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www.solsem.com/" TargetMode="External"/><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13.png"/><Relationship Id="rId7" Type="http://schemas.openxmlformats.org/officeDocument/2006/relationships/image" Target="../media/image15.pn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14.png"/><Relationship Id="rId11" Type="http://schemas.openxmlformats.org/officeDocument/2006/relationships/image" Target="../media/image17.png"/><Relationship Id="rId5" Type="http://schemas.openxmlformats.org/officeDocument/2006/relationships/hyperlink" Target="http://microsoft.com/technet" TargetMode="External"/><Relationship Id="rId10" Type="http://schemas.openxmlformats.org/officeDocument/2006/relationships/image" Target="../media/image16.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hyperlink" Target="http://technet.microsoft.com/sysinternals"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 Monitor</a:t>
            </a:r>
            <a:endParaRPr lang="en-US" dirty="0"/>
          </a:p>
        </p:txBody>
      </p:sp>
      <p:pic>
        <p:nvPicPr>
          <p:cNvPr id="4" name="Content Placeholder 3" descr="Trace.etl - Windows Performance Analyzer (3).png"/>
          <p:cNvPicPr>
            <a:picLocks noGrp="1" noChangeAspect="1"/>
          </p:cNvPicPr>
          <p:nvPr>
            <p:ph idx="1"/>
          </p:nvPr>
        </p:nvPicPr>
        <p:blipFill>
          <a:blip r:embed="rId3"/>
          <a:stretch>
            <a:fillRect/>
          </a:stretch>
        </p:blipFill>
        <p:spPr>
          <a:xfrm>
            <a:off x="2191692" y="1437706"/>
            <a:ext cx="5683345" cy="4255924"/>
          </a:xfrm>
          <a:prstGeom prst="rect">
            <a:avLst/>
          </a:prstGeom>
          <a:noFill/>
          <a:ln w="0" cap="rnd">
            <a:noFill/>
          </a:ln>
          <a:effectLst>
            <a:reflection blurRad="6350" stA="52000" endA="300" endPos="35000" dir="5400000" sy="-100000" algn="bl" rotWithShape="0"/>
          </a:effectLst>
          <a:scene3d>
            <a:camera prst="perspectiveContrastingLeftFacing" fov="2100000">
              <a:rot lat="600000" lon="1200000" rev="0"/>
            </a:camera>
            <a:lightRig rig="threePt" dir="t"/>
          </a:scene3d>
          <a:sp3d prstMaterial="matte">
            <a:contourClr>
              <a:schemeClr val="bg1"/>
            </a:contourClr>
          </a:sp3d>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 Monitor</a:t>
            </a:r>
            <a:endParaRPr lang="en-US" dirty="0"/>
          </a:p>
        </p:txBody>
      </p:sp>
      <p:sp>
        <p:nvSpPr>
          <p:cNvPr id="6" name="Text Placeholder 5"/>
          <p:cNvSpPr>
            <a:spLocks noGrp="1"/>
          </p:cNvSpPr>
          <p:nvPr>
            <p:ph type="body" sz="quarter" idx="10"/>
          </p:nvPr>
        </p:nvSpPr>
        <p:spPr/>
        <p:txBody>
          <a:bodyPr/>
          <a:lstStyle/>
          <a:p>
            <a:r>
              <a:rPr lang="en-US" sz="2800" dirty="0" smtClean="0"/>
              <a:t>Included with Windows Vista and greatly enhanced in Windows 7 and Windows Server 2008 R2</a:t>
            </a:r>
          </a:p>
          <a:p>
            <a:r>
              <a:rPr lang="en-US" sz="2800" dirty="0" smtClean="0"/>
              <a:t>Allows the viewing of CPU, memory, disk and network resources as well as handles and modules in real time</a:t>
            </a:r>
          </a:p>
          <a:p>
            <a:r>
              <a:rPr lang="en-US" sz="2800" dirty="0" smtClean="0"/>
              <a:t>Ability to </a:t>
            </a:r>
            <a:r>
              <a:rPr lang="en-US" sz="2800" i="1" dirty="0" smtClean="0"/>
              <a:t>end</a:t>
            </a:r>
            <a:r>
              <a:rPr lang="en-US" sz="2800" dirty="0" smtClean="0"/>
              <a:t>, </a:t>
            </a:r>
            <a:r>
              <a:rPr lang="en-US" sz="2800" i="1" dirty="0" smtClean="0"/>
              <a:t>suspend</a:t>
            </a:r>
            <a:r>
              <a:rPr lang="en-US" sz="2800" dirty="0" smtClean="0"/>
              <a:t> and </a:t>
            </a:r>
            <a:r>
              <a:rPr lang="en-US" sz="2800" i="1" dirty="0" smtClean="0"/>
              <a:t>resume</a:t>
            </a:r>
            <a:r>
              <a:rPr lang="en-US" sz="2800" dirty="0" smtClean="0"/>
              <a:t> processes as well as to </a:t>
            </a:r>
            <a:r>
              <a:rPr lang="en-US" sz="2800" i="1" dirty="0" smtClean="0"/>
              <a:t>start</a:t>
            </a:r>
            <a:r>
              <a:rPr lang="en-US" sz="2800" dirty="0" smtClean="0"/>
              <a:t>, </a:t>
            </a:r>
            <a:r>
              <a:rPr lang="en-US" sz="2800" i="1" dirty="0" smtClean="0"/>
              <a:t>stop</a:t>
            </a:r>
            <a:r>
              <a:rPr lang="en-US" sz="2800" dirty="0" smtClean="0"/>
              <a:t> and </a:t>
            </a:r>
            <a:r>
              <a:rPr lang="en-US" sz="2800" i="1" dirty="0" smtClean="0"/>
              <a:t>restart</a:t>
            </a:r>
            <a:r>
              <a:rPr lang="en-US" sz="2800" dirty="0" smtClean="0"/>
              <a:t> Windows services</a:t>
            </a:r>
          </a:p>
          <a:p>
            <a:r>
              <a:rPr lang="en-US" sz="2800" dirty="0" smtClean="0"/>
              <a:t>Useful for identifying the highest resource consumers by individual resource type, e.g. CPU</a:t>
            </a:r>
          </a:p>
          <a:p>
            <a:r>
              <a:rPr lang="en-US" sz="2800" dirty="0" smtClean="0"/>
              <a:t>Able to list the wait chain tree of a process to determine if a process is waiting on another</a:t>
            </a:r>
          </a:p>
          <a:p>
            <a:endParaRPr lang="en-US" sz="2800" dirty="0" smtClean="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Using Resource Monitor</a:t>
            </a:r>
            <a:endParaRPr lang="en-US" dirty="0"/>
          </a:p>
        </p:txBody>
      </p:sp>
      <p:sp>
        <p:nvSpPr>
          <p:cNvPr id="5" name="Text Placeholder 4"/>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Monitor</a:t>
            </a:r>
            <a:endParaRPr lang="en-US" dirty="0"/>
          </a:p>
        </p:txBody>
      </p:sp>
      <p:pic>
        <p:nvPicPr>
          <p:cNvPr id="4" name="Content Placeholder 3" descr="Trace.etl - Windows Performance Analyzer (3).png"/>
          <p:cNvPicPr>
            <a:picLocks noGrp="1" noChangeAspect="1"/>
          </p:cNvPicPr>
          <p:nvPr>
            <p:ph idx="1"/>
          </p:nvPr>
        </p:nvPicPr>
        <p:blipFill>
          <a:blip r:embed="rId3"/>
          <a:stretch>
            <a:fillRect/>
          </a:stretch>
        </p:blipFill>
        <p:spPr>
          <a:xfrm>
            <a:off x="2191692" y="1506764"/>
            <a:ext cx="5683345" cy="4117807"/>
          </a:xfrm>
          <a:prstGeom prst="rect">
            <a:avLst/>
          </a:prstGeom>
          <a:noFill/>
          <a:ln w="0" cap="rnd">
            <a:noFill/>
          </a:ln>
          <a:effectLst>
            <a:reflection blurRad="6350" stA="52000" endA="300" endPos="35000" dir="5400000" sy="-100000" algn="bl" rotWithShape="0"/>
          </a:effectLst>
          <a:scene3d>
            <a:camera prst="perspectiveContrastingLeftFacing" fov="2100000">
              <a:rot lat="600000" lon="1200000" rev="0"/>
            </a:camera>
            <a:lightRig rig="threePt" dir="t"/>
          </a:scene3d>
          <a:sp3d prstMaterial="matte">
            <a:contourClr>
              <a:schemeClr val="bg1"/>
            </a:contourClr>
          </a:sp3d>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Performance Monitor</a:t>
            </a:r>
            <a:endParaRPr lang="en-US" dirty="0"/>
          </a:p>
        </p:txBody>
      </p:sp>
      <p:sp>
        <p:nvSpPr>
          <p:cNvPr id="3" name="Text Placeholder 2"/>
          <p:cNvSpPr>
            <a:spLocks noGrp="1"/>
          </p:cNvSpPr>
          <p:nvPr>
            <p:ph type="body" sz="quarter" idx="10"/>
          </p:nvPr>
        </p:nvSpPr>
        <p:spPr/>
        <p:txBody>
          <a:bodyPr/>
          <a:lstStyle/>
          <a:p>
            <a:r>
              <a:rPr lang="en-US" sz="2800" dirty="0" smtClean="0"/>
              <a:t>Queries performance counters that measure system state or activity</a:t>
            </a:r>
          </a:p>
          <a:p>
            <a:pPr lvl="1"/>
            <a:r>
              <a:rPr lang="en-US" sz="2400" dirty="0" smtClean="0"/>
              <a:t>Current values are read at specific intervals</a:t>
            </a:r>
          </a:p>
          <a:p>
            <a:r>
              <a:rPr lang="en-US" sz="2800" dirty="0" smtClean="0"/>
              <a:t>Performance counters are included in the operating system and can be included as part of applications</a:t>
            </a:r>
          </a:p>
          <a:p>
            <a:r>
              <a:rPr lang="en-US" sz="2800" dirty="0" smtClean="0"/>
              <a:t>Able to collect event trace data from trace providers that report actions or events</a:t>
            </a:r>
          </a:p>
          <a:p>
            <a:pPr lvl="1"/>
            <a:r>
              <a:rPr lang="en-US" sz="2400" dirty="0" smtClean="0"/>
              <a:t>Can combine multiple trace providers into a single session</a:t>
            </a:r>
          </a:p>
          <a:p>
            <a:r>
              <a:rPr lang="en-US" sz="2800" dirty="0" smtClean="0"/>
              <a:t>Configuration information can be collected from registry keys at a specific time or interval</a:t>
            </a:r>
          </a:p>
          <a:p>
            <a:endParaRPr lang="en-US" sz="2800"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Using Performance Monitor</a:t>
            </a:r>
            <a:endParaRPr lang="en-US" dirty="0"/>
          </a:p>
        </p:txBody>
      </p:sp>
      <p:sp>
        <p:nvSpPr>
          <p:cNvPr id="5" name="Text Placeholder 4"/>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Performance Analyzer</a:t>
            </a:r>
            <a:endParaRPr lang="en-US" dirty="0"/>
          </a:p>
        </p:txBody>
      </p:sp>
      <p:pic>
        <p:nvPicPr>
          <p:cNvPr id="4" name="Content Placeholder 3" descr="Trace.etl - Windows Performance Analyzer (3).png"/>
          <p:cNvPicPr>
            <a:picLocks noGrp="1" noChangeAspect="1"/>
          </p:cNvPicPr>
          <p:nvPr>
            <p:ph idx="1"/>
          </p:nvPr>
        </p:nvPicPr>
        <p:blipFill>
          <a:blip r:embed="rId3" cstate="print"/>
          <a:stretch>
            <a:fillRect/>
          </a:stretch>
        </p:blipFill>
        <p:spPr>
          <a:xfrm>
            <a:off x="2191692" y="1409500"/>
            <a:ext cx="5683345" cy="4312336"/>
          </a:xfrm>
          <a:prstGeom prst="rect">
            <a:avLst/>
          </a:prstGeom>
          <a:noFill/>
          <a:ln w="0" cap="rnd">
            <a:noFill/>
          </a:ln>
          <a:effectLst>
            <a:reflection blurRad="6350" stA="52000" endA="300" endPos="35000" dir="5400000" sy="-100000" algn="bl" rotWithShape="0"/>
          </a:effectLst>
          <a:scene3d>
            <a:camera prst="perspectiveContrastingLeftFacing" fov="2100000">
              <a:rot lat="600000" lon="1200000" rev="0"/>
            </a:camera>
            <a:lightRig rig="threePt" dir="t"/>
          </a:scene3d>
          <a:sp3d prstMaterial="matte">
            <a:contourClr>
              <a:schemeClr val="bg1"/>
            </a:contourClr>
          </a:sp3d>
        </p:spPr>
      </p:pic>
      <p:pic>
        <p:nvPicPr>
          <p:cNvPr id="5" name="Content Placeholder 10" descr="Trace.etl - [0 s - 45.3492 s] - 45.3492 s - Windows Performance Analyzer.png"/>
          <p:cNvPicPr>
            <a:picLocks noChangeAspect="1"/>
          </p:cNvPicPr>
          <p:nvPr/>
        </p:nvPicPr>
        <p:blipFill>
          <a:blip r:embed="rId4" cstate="print"/>
          <a:stretch>
            <a:fillRect/>
          </a:stretch>
        </p:blipFill>
        <p:spPr>
          <a:xfrm>
            <a:off x="1056469" y="2414362"/>
            <a:ext cx="4481513" cy="3400425"/>
          </a:xfrm>
          <a:prstGeom prst="rect">
            <a:avLst/>
          </a:prstGeom>
          <a:noFill/>
          <a:ln w="0" cap="rnd">
            <a:noFill/>
          </a:ln>
          <a:effectLst>
            <a:reflection blurRad="6350" stA="52000" endA="300" endPos="35000" dir="5400000" sy="-100000" algn="bl" rotWithShape="0"/>
          </a:effectLst>
          <a:scene3d>
            <a:camera prst="perspectiveContrastingLeftFacing" fov="2100000">
              <a:rot lat="600000" lon="1200000" rev="0"/>
            </a:camera>
            <a:lightRig rig="threePt" dir="t"/>
          </a:scene3d>
          <a:sp3d prstMaterial="matte">
            <a:contourClr>
              <a:schemeClr val="bg1"/>
            </a:contourClr>
          </a:sp3d>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Windows Performance Analyzer</a:t>
            </a:r>
            <a:endParaRPr lang="en-US" dirty="0"/>
          </a:p>
        </p:txBody>
      </p:sp>
      <p:sp>
        <p:nvSpPr>
          <p:cNvPr id="5" name="Content Placeholder 4"/>
          <p:cNvSpPr>
            <a:spLocks noGrp="1"/>
          </p:cNvSpPr>
          <p:nvPr>
            <p:ph idx="1"/>
          </p:nvPr>
        </p:nvSpPr>
        <p:spPr/>
        <p:txBody>
          <a:bodyPr>
            <a:noAutofit/>
          </a:bodyPr>
          <a:lstStyle/>
          <a:p>
            <a:r>
              <a:rPr lang="en-US" sz="2800" dirty="0" smtClean="0"/>
              <a:t>Part of the Windows Performance Toolkit</a:t>
            </a:r>
          </a:p>
          <a:p>
            <a:pPr lvl="1"/>
            <a:r>
              <a:rPr lang="en-US" sz="2400" dirty="0" smtClean="0"/>
              <a:t>Support for both x86, x64, and IA64 architectures</a:t>
            </a:r>
          </a:p>
          <a:p>
            <a:pPr indent="-396000">
              <a:spcBef>
                <a:spcPts val="768"/>
              </a:spcBef>
            </a:pPr>
            <a:r>
              <a:rPr lang="en-US" sz="2800" dirty="0" smtClean="0"/>
              <a:t>Consists of three primary programs</a:t>
            </a:r>
          </a:p>
          <a:p>
            <a:pPr lvl="1" indent="-396000">
              <a:spcBef>
                <a:spcPts val="768"/>
              </a:spcBef>
            </a:pPr>
            <a:r>
              <a:rPr lang="en-US" sz="2400" dirty="0" smtClean="0"/>
              <a:t>xperf.exe</a:t>
            </a:r>
          </a:p>
          <a:p>
            <a:pPr lvl="2" indent="-396000">
              <a:spcBef>
                <a:spcPts val="768"/>
              </a:spcBef>
            </a:pPr>
            <a:r>
              <a:rPr lang="en-US" sz="2000" dirty="0" smtClean="0"/>
              <a:t>Used for controlling tracing and processing trace data</a:t>
            </a:r>
            <a:endParaRPr lang="en-US" sz="2000" dirty="0"/>
          </a:p>
          <a:p>
            <a:pPr lvl="1" indent="-396000">
              <a:spcBef>
                <a:spcPts val="768"/>
              </a:spcBef>
            </a:pPr>
            <a:r>
              <a:rPr lang="en-US" sz="2400" dirty="0" smtClean="0"/>
              <a:t>xbootmgr.exe</a:t>
            </a:r>
          </a:p>
          <a:p>
            <a:pPr lvl="2" indent="-396000">
              <a:spcBef>
                <a:spcPts val="768"/>
              </a:spcBef>
            </a:pPr>
            <a:r>
              <a:rPr lang="en-US" sz="2000" dirty="0" smtClean="0"/>
              <a:t>Automates on and off state transitions and captures traces during those transitions</a:t>
            </a:r>
          </a:p>
          <a:p>
            <a:pPr lvl="1" indent="-396000">
              <a:spcBef>
                <a:spcPts val="768"/>
              </a:spcBef>
            </a:pPr>
            <a:r>
              <a:rPr lang="en-US" sz="2400" dirty="0" smtClean="0"/>
              <a:t>xperfview.exe</a:t>
            </a:r>
          </a:p>
          <a:p>
            <a:pPr lvl="2" indent="-396000">
              <a:spcBef>
                <a:spcPts val="768"/>
              </a:spcBef>
            </a:pPr>
            <a:r>
              <a:rPr lang="en-US" sz="2000" dirty="0" smtClean="0"/>
              <a:t>A graphical trace visualization tool to represent data in the form of interactive graphs and summary tables</a:t>
            </a: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Performance Analyzer</a:t>
            </a:r>
            <a:endParaRPr lang="en-US" dirty="0"/>
          </a:p>
        </p:txBody>
      </p:sp>
      <p:sp>
        <p:nvSpPr>
          <p:cNvPr id="3" name="Content Placeholder 2"/>
          <p:cNvSpPr>
            <a:spLocks noGrp="1"/>
          </p:cNvSpPr>
          <p:nvPr>
            <p:ph idx="1"/>
          </p:nvPr>
        </p:nvSpPr>
        <p:spPr/>
        <p:txBody>
          <a:bodyPr>
            <a:noAutofit/>
          </a:bodyPr>
          <a:lstStyle/>
          <a:p>
            <a:r>
              <a:rPr lang="en-US" dirty="0" smtClean="0"/>
              <a:t>Primarily uses the Event Tracing for Windows infrastructure built in to the system</a:t>
            </a:r>
          </a:p>
          <a:p>
            <a:pPr lvl="1"/>
            <a:r>
              <a:rPr lang="en-US" dirty="0" smtClean="0"/>
              <a:t>Can be enabled or disabled at any time without requiring a system or process restart</a:t>
            </a:r>
          </a:p>
          <a:p>
            <a:r>
              <a:rPr lang="en-US" dirty="0" smtClean="0"/>
              <a:t>Supports symbol decoding, sample profiling, and recording of call stacks on kernel events</a:t>
            </a:r>
          </a:p>
          <a:p>
            <a:r>
              <a:rPr lang="en-US" dirty="0" smtClean="0"/>
              <a:t>Designed to be used during automation</a:t>
            </a:r>
          </a:p>
          <a:p>
            <a:pPr lvl="1"/>
            <a:r>
              <a:rPr lang="en-US" dirty="0" smtClean="0"/>
              <a:t>All the functions of the tools are available via the command line tool xperf.exe</a:t>
            </a: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 for Earlier Systems</a:t>
            </a:r>
            <a:endParaRPr lang="en-US" dirty="0"/>
          </a:p>
        </p:txBody>
      </p:sp>
      <p:sp>
        <p:nvSpPr>
          <p:cNvPr id="3" name="Content Placeholder 2"/>
          <p:cNvSpPr>
            <a:spLocks noGrp="1"/>
          </p:cNvSpPr>
          <p:nvPr>
            <p:ph idx="1"/>
          </p:nvPr>
        </p:nvSpPr>
        <p:spPr/>
        <p:txBody>
          <a:bodyPr/>
          <a:lstStyle/>
          <a:p>
            <a:r>
              <a:rPr lang="en-US" dirty="0" smtClean="0"/>
              <a:t>The Windows Performance Toolkit will fail to install on Windows XP and on Windows Server 2003 although data collection is supported</a:t>
            </a:r>
          </a:p>
          <a:p>
            <a:pPr lvl="1"/>
            <a:r>
              <a:rPr lang="en-US" dirty="0" smtClean="0"/>
              <a:t>Copy xperf.exe and perfctrl.dll</a:t>
            </a:r>
          </a:p>
          <a:p>
            <a:r>
              <a:rPr lang="en-US" dirty="0" smtClean="0"/>
              <a:t>Trace analysis is only supported on Windows Vista and later systems</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400" dirty="0" smtClean="0"/>
              <a:t>Windows Performance Troubleshooting and Analysis</a:t>
            </a:r>
            <a:endParaRPr sz="4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wrap="none"/>
          <a:lstStyle/>
          <a:p>
            <a:r>
              <a:rPr lang="en-US" dirty="0" smtClean="0">
                <a:solidFill>
                  <a:schemeClr val="tx1"/>
                </a:solidFill>
              </a:rPr>
              <a:t>Daniel Pearson</a:t>
            </a:r>
          </a:p>
          <a:p>
            <a:r>
              <a:rPr lang="en-US" dirty="0" smtClean="0">
                <a:solidFill>
                  <a:schemeClr val="tx1"/>
                </a:solidFill>
              </a:rPr>
              <a:t>David Solomon Expert Seminars</a:t>
            </a:r>
          </a:p>
          <a:p>
            <a:r>
              <a:rPr lang="en-US" dirty="0" smtClean="0">
                <a:solidFill>
                  <a:schemeClr val="tx1"/>
                </a:solidFill>
              </a:rPr>
              <a:t>SVR311</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Capturing a Performance Trace</a:t>
            </a:r>
          </a:p>
        </p:txBody>
      </p:sp>
      <p:sp>
        <p:nvSpPr>
          <p:cNvPr id="3" name="Content Placeholder 2"/>
          <p:cNvSpPr>
            <a:spLocks noGrp="1"/>
          </p:cNvSpPr>
          <p:nvPr>
            <p:ph type="body" sz="quarter" idx="10"/>
          </p:nvPr>
        </p:nvSpPr>
        <p:spPr/>
        <p:txBody>
          <a:bodyPr/>
          <a:lstStyle/>
          <a:p>
            <a:r>
              <a:rPr lang="en-US" sz="2400" dirty="0" smtClean="0"/>
              <a:t>Kernel options divided into two parts</a:t>
            </a:r>
          </a:p>
          <a:p>
            <a:pPr lvl="1"/>
            <a:r>
              <a:rPr lang="en-US" sz="2000" dirty="0" smtClean="0"/>
              <a:t>Kernel Flags</a:t>
            </a:r>
          </a:p>
          <a:p>
            <a:pPr lvl="2"/>
            <a:r>
              <a:rPr lang="en-US" sz="1800" dirty="0" smtClean="0"/>
              <a:t>Identified by the use of uppercase characters</a:t>
            </a:r>
          </a:p>
          <a:p>
            <a:pPr lvl="2"/>
            <a:r>
              <a:rPr lang="en-US" sz="1800" dirty="0" smtClean="0"/>
              <a:t>e.g. PROC_THREAD, LOADER, PROFILE</a:t>
            </a:r>
          </a:p>
          <a:p>
            <a:pPr lvl="1"/>
            <a:r>
              <a:rPr lang="en-US" sz="2000" dirty="0" smtClean="0"/>
              <a:t>Kernel Groups</a:t>
            </a:r>
          </a:p>
          <a:p>
            <a:pPr lvl="2"/>
            <a:r>
              <a:rPr lang="en-US" sz="1800" dirty="0" smtClean="0"/>
              <a:t>Indentified by the use of title case characters</a:t>
            </a:r>
          </a:p>
          <a:p>
            <a:pPr lvl="2"/>
            <a:r>
              <a:rPr lang="en-US" sz="1800" dirty="0" smtClean="0"/>
              <a:t>e.g. Base, </a:t>
            </a:r>
            <a:r>
              <a:rPr lang="en-US" sz="1800" dirty="0" err="1" smtClean="0"/>
              <a:t>Diag</a:t>
            </a:r>
            <a:r>
              <a:rPr lang="en-US" sz="1800" dirty="0" smtClean="0"/>
              <a:t>, Latency, </a:t>
            </a:r>
            <a:r>
              <a:rPr lang="en-US" sz="1800" dirty="0" err="1" smtClean="0"/>
              <a:t>FileIO</a:t>
            </a:r>
            <a:endParaRPr lang="en-US" sz="1800" dirty="0" smtClean="0"/>
          </a:p>
          <a:p>
            <a:r>
              <a:rPr lang="en-US" sz="2400" dirty="0" smtClean="0"/>
              <a:t>Kernel Groups are made up of a collection of Kernel Flags</a:t>
            </a:r>
          </a:p>
          <a:p>
            <a:pPr lvl="1"/>
            <a:r>
              <a:rPr lang="en-US" sz="2000" dirty="0" smtClean="0"/>
              <a:t>e.g. </a:t>
            </a:r>
            <a:r>
              <a:rPr lang="en-US" sz="2000" dirty="0" err="1" smtClean="0"/>
              <a:t>SysProf</a:t>
            </a:r>
            <a:r>
              <a:rPr lang="en-US" sz="2000" dirty="0" smtClean="0"/>
              <a:t> = PROC_THREAD+LOADER+PROFILE</a:t>
            </a:r>
          </a:p>
          <a:p>
            <a:r>
              <a:rPr lang="en-US" sz="2400" dirty="0" smtClean="0"/>
              <a:t>Flags and groups are separated by the ‘+’ token</a:t>
            </a:r>
          </a:p>
          <a:p>
            <a:pPr lvl="1"/>
            <a:r>
              <a:rPr lang="en-US" sz="2000" dirty="0" smtClean="0"/>
              <a:t>e.g. xperf.exe -on </a:t>
            </a:r>
            <a:r>
              <a:rPr lang="en-US" sz="2000" dirty="0" err="1" smtClean="0"/>
              <a:t>FileIO+DISK_IO_INIT</a:t>
            </a:r>
            <a:endParaRPr lang="en-US" sz="2000" dirty="0" smtClean="0"/>
          </a:p>
          <a:p>
            <a:r>
              <a:rPr lang="en-US" sz="2400" dirty="0" smtClean="0"/>
              <a:t>Can use a mixture of upper and/or lower case text</a:t>
            </a:r>
          </a:p>
          <a:p>
            <a:pPr lvl="1"/>
            <a:r>
              <a:rPr lang="en-US" sz="2000" dirty="0" smtClean="0"/>
              <a:t>e.g. xperf.exe -on </a:t>
            </a:r>
            <a:r>
              <a:rPr lang="en-US" sz="2000" dirty="0" err="1" smtClean="0"/>
              <a:t>sysprof+interrupt+dpc</a:t>
            </a:r>
            <a:endParaRPr lang="en-US" sz="2000" dirty="0" smtClean="0"/>
          </a:p>
          <a:p>
            <a:endParaRPr lang="en-US" sz="2400" dirty="0" smtClean="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16-Point Star 31"/>
          <p:cNvSpPr/>
          <p:nvPr/>
        </p:nvSpPr>
        <p:spPr>
          <a:xfrm>
            <a:off x="4327756" y="5100184"/>
            <a:ext cx="357190" cy="357190"/>
          </a:xfrm>
          <a:prstGeom prst="star16">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1000" y="230188"/>
            <a:ext cx="8382000" cy="664797"/>
          </a:xfrm>
        </p:spPr>
        <p:txBody>
          <a:bodyPr/>
          <a:lstStyle/>
          <a:p>
            <a:r>
              <a:rPr lang="en-US" dirty="0" smtClean="0"/>
              <a:t>Merging of Performance Trace Data</a:t>
            </a:r>
            <a:endParaRPr lang="en-US" dirty="0"/>
          </a:p>
        </p:txBody>
      </p:sp>
      <p:sp>
        <p:nvSpPr>
          <p:cNvPr id="3" name="Content Placeholder 2"/>
          <p:cNvSpPr>
            <a:spLocks noGrp="1"/>
          </p:cNvSpPr>
          <p:nvPr>
            <p:ph idx="1"/>
          </p:nvPr>
        </p:nvSpPr>
        <p:spPr/>
        <p:txBody>
          <a:bodyPr/>
          <a:lstStyle/>
          <a:p>
            <a:r>
              <a:rPr lang="en-US" sz="2800" dirty="0" smtClean="0"/>
              <a:t>Traces can be copied to another system for analysis</a:t>
            </a:r>
          </a:p>
          <a:p>
            <a:pPr lvl="1"/>
            <a:r>
              <a:rPr lang="en-US" sz="2400" dirty="0" smtClean="0"/>
              <a:t>The trace file should be “merged” on the collection system before analysis to include additional system information</a:t>
            </a:r>
          </a:p>
          <a:p>
            <a:pPr lvl="1"/>
            <a:r>
              <a:rPr lang="en-US" sz="2400" dirty="0" err="1" smtClean="0"/>
              <a:t>xperf</a:t>
            </a:r>
            <a:r>
              <a:rPr lang="en-US" sz="2400" dirty="0" smtClean="0"/>
              <a:t> -d trace.etl</a:t>
            </a:r>
          </a:p>
        </p:txBody>
      </p:sp>
      <p:sp>
        <p:nvSpPr>
          <p:cNvPr id="18" name="TextBox 17"/>
          <p:cNvSpPr txBox="1"/>
          <p:nvPr/>
        </p:nvSpPr>
        <p:spPr>
          <a:xfrm>
            <a:off x="1585739" y="4505321"/>
            <a:ext cx="693894" cy="371283"/>
          </a:xfrm>
          <a:prstGeom prst="rect">
            <a:avLst/>
          </a:prstGeom>
          <a:noFill/>
        </p:spPr>
        <p:txBody>
          <a:bodyPr wrap="none" rtlCol="0">
            <a:spAutoFit/>
          </a:bodyPr>
          <a:lstStyle/>
          <a:p>
            <a:r>
              <a:rPr lang="en-US" dirty="0" smtClean="0">
                <a:latin typeface="Calibri" pitchFamily="34" charset="0"/>
              </a:rPr>
              <a:t>Trace</a:t>
            </a:r>
            <a:endParaRPr lang="en-US" dirty="0">
              <a:latin typeface="Calibri" pitchFamily="34" charset="0"/>
            </a:endParaRPr>
          </a:p>
        </p:txBody>
      </p:sp>
      <p:sp>
        <p:nvSpPr>
          <p:cNvPr id="19" name="TextBox 18"/>
          <p:cNvSpPr txBox="1"/>
          <p:nvPr/>
        </p:nvSpPr>
        <p:spPr>
          <a:xfrm>
            <a:off x="857520" y="5420145"/>
            <a:ext cx="1338820" cy="371283"/>
          </a:xfrm>
          <a:prstGeom prst="rect">
            <a:avLst/>
          </a:prstGeom>
          <a:noFill/>
        </p:spPr>
        <p:txBody>
          <a:bodyPr wrap="none" rtlCol="0">
            <a:spAutoFit/>
          </a:bodyPr>
          <a:lstStyle/>
          <a:p>
            <a:r>
              <a:rPr lang="en-US" dirty="0" smtClean="0">
                <a:latin typeface="Calibri" pitchFamily="34" charset="0"/>
              </a:rPr>
              <a:t>Kernel trace</a:t>
            </a:r>
            <a:endParaRPr lang="en-US" dirty="0">
              <a:latin typeface="Calibri" pitchFamily="34" charset="0"/>
            </a:endParaRPr>
          </a:p>
        </p:txBody>
      </p:sp>
      <p:sp>
        <p:nvSpPr>
          <p:cNvPr id="20" name="TextBox 19"/>
          <p:cNvSpPr txBox="1"/>
          <p:nvPr/>
        </p:nvSpPr>
        <p:spPr>
          <a:xfrm>
            <a:off x="6765106" y="4878027"/>
            <a:ext cx="1474719" cy="371283"/>
          </a:xfrm>
          <a:prstGeom prst="rect">
            <a:avLst/>
          </a:prstGeom>
          <a:noFill/>
        </p:spPr>
        <p:txBody>
          <a:bodyPr wrap="none" rtlCol="0">
            <a:spAutoFit/>
          </a:bodyPr>
          <a:lstStyle/>
          <a:p>
            <a:r>
              <a:rPr lang="en-US" dirty="0" smtClean="0">
                <a:latin typeface="Calibri" pitchFamily="34" charset="0"/>
              </a:rPr>
              <a:t>Merged trace</a:t>
            </a:r>
            <a:endParaRPr lang="en-US" dirty="0">
              <a:latin typeface="Calibri" pitchFamily="34" charset="0"/>
            </a:endParaRPr>
          </a:p>
        </p:txBody>
      </p:sp>
      <p:sp>
        <p:nvSpPr>
          <p:cNvPr id="21" name="TextBox 20"/>
          <p:cNvSpPr txBox="1"/>
          <p:nvPr/>
        </p:nvSpPr>
        <p:spPr>
          <a:xfrm>
            <a:off x="4013489" y="5559116"/>
            <a:ext cx="688718" cy="371283"/>
          </a:xfrm>
          <a:prstGeom prst="rect">
            <a:avLst/>
          </a:prstGeom>
          <a:noFill/>
        </p:spPr>
        <p:txBody>
          <a:bodyPr wrap="none" rtlCol="0">
            <a:spAutoFit/>
          </a:bodyPr>
          <a:lstStyle/>
          <a:p>
            <a:r>
              <a:rPr lang="en-US" dirty="0" err="1" smtClean="0">
                <a:latin typeface="Calibri" pitchFamily="34" charset="0"/>
              </a:rPr>
              <a:t>XPerf</a:t>
            </a:r>
            <a:endParaRPr lang="en-US" dirty="0">
              <a:latin typeface="Calibri" pitchFamily="34" charset="0"/>
            </a:endParaRPr>
          </a:p>
        </p:txBody>
      </p:sp>
      <p:grpSp>
        <p:nvGrpSpPr>
          <p:cNvPr id="5" name="Group 36"/>
          <p:cNvGrpSpPr/>
          <p:nvPr/>
        </p:nvGrpSpPr>
        <p:grpSpPr>
          <a:xfrm>
            <a:off x="2522666" y="4335910"/>
            <a:ext cx="1389176" cy="677647"/>
            <a:chOff x="2489705" y="4049721"/>
            <a:chExt cx="1497033" cy="730260"/>
          </a:xfrm>
        </p:grpSpPr>
        <p:sp>
          <p:nvSpPr>
            <p:cNvPr id="8" name="Can 7"/>
            <p:cNvSpPr/>
            <p:nvPr/>
          </p:nvSpPr>
          <p:spPr bwMode="auto">
            <a:xfrm>
              <a:off x="2489705" y="4049721"/>
              <a:ext cx="620721" cy="730260"/>
            </a:xfrm>
            <a:prstGeom prst="can">
              <a:avLst>
                <a:gd name="adj" fmla="val 39030"/>
              </a:avLst>
            </a:prstGeom>
            <a:solidFill>
              <a:schemeClr val="accent3"/>
            </a:solidFill>
            <a:ln w="38100" cap="flat" cmpd="sng" algn="ctr">
              <a:solidFill>
                <a:schemeClr val="accent3"/>
              </a:solid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91440" tIns="0" rIns="91440" bIns="45720" numCol="1" rtlCol="0" anchor="ctr"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charset="0"/>
              </a:endParaRPr>
            </a:p>
          </p:txBody>
        </p:sp>
        <p:cxnSp>
          <p:nvCxnSpPr>
            <p:cNvPr id="23" name="Straight Arrow Connector 22"/>
            <p:cNvCxnSpPr>
              <a:stCxn id="8" idx="4"/>
            </p:cNvCxnSpPr>
            <p:nvPr/>
          </p:nvCxnSpPr>
          <p:spPr bwMode="auto">
            <a:xfrm>
              <a:off x="3110426" y="4414851"/>
              <a:ext cx="876312" cy="255591"/>
            </a:xfrm>
            <a:prstGeom prst="straightConnector1">
              <a:avLst/>
            </a:prstGeom>
            <a:noFill/>
            <a:ln w="63500" cap="flat" cmpd="sng" algn="ctr">
              <a:solidFill>
                <a:schemeClr val="accent3"/>
              </a:solidFill>
              <a:prstDash val="solid"/>
              <a:round/>
              <a:headEnd type="none" w="med" len="med"/>
              <a:tailEnd type="arrow" w="med" len="med"/>
            </a:ln>
            <a:effectLst>
              <a:outerShdw blurRad="50800" dist="38100" dir="2700000" algn="tl" rotWithShape="0">
                <a:prstClr val="black">
                  <a:alpha val="40000"/>
                </a:prstClr>
              </a:outerShdw>
            </a:effectLst>
          </p:spPr>
        </p:cxnSp>
      </p:grpSp>
      <p:grpSp>
        <p:nvGrpSpPr>
          <p:cNvPr id="6" name="Group 37"/>
          <p:cNvGrpSpPr/>
          <p:nvPr/>
        </p:nvGrpSpPr>
        <p:grpSpPr>
          <a:xfrm>
            <a:off x="2522666" y="5284615"/>
            <a:ext cx="1389176" cy="677647"/>
            <a:chOff x="2489705" y="5072085"/>
            <a:chExt cx="1497033" cy="730260"/>
          </a:xfrm>
        </p:grpSpPr>
        <p:sp>
          <p:nvSpPr>
            <p:cNvPr id="10" name="Can 9"/>
            <p:cNvSpPr/>
            <p:nvPr/>
          </p:nvSpPr>
          <p:spPr bwMode="auto">
            <a:xfrm>
              <a:off x="2489705" y="5072085"/>
              <a:ext cx="620721" cy="730260"/>
            </a:xfrm>
            <a:prstGeom prst="can">
              <a:avLst>
                <a:gd name="adj" fmla="val 39030"/>
              </a:avLst>
            </a:prstGeom>
            <a:solidFill>
              <a:schemeClr val="accent2"/>
            </a:solidFill>
            <a:ln w="38100" cap="flat" cmpd="sng" algn="ctr">
              <a:solidFill>
                <a:schemeClr val="accent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91440" tIns="0" rIns="91440" bIns="45720" numCol="1" rtlCol="0" anchor="ctr"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charset="0"/>
              </a:endParaRPr>
            </a:p>
          </p:txBody>
        </p:sp>
        <p:cxnSp>
          <p:nvCxnSpPr>
            <p:cNvPr id="25" name="Straight Arrow Connector 24"/>
            <p:cNvCxnSpPr>
              <a:stCxn id="10" idx="4"/>
            </p:cNvCxnSpPr>
            <p:nvPr/>
          </p:nvCxnSpPr>
          <p:spPr bwMode="auto">
            <a:xfrm flipV="1">
              <a:off x="3110426" y="5072085"/>
              <a:ext cx="876312" cy="365130"/>
            </a:xfrm>
            <a:prstGeom prst="straightConnector1">
              <a:avLst/>
            </a:prstGeom>
            <a:noFill/>
            <a:ln w="63500" cap="flat" cmpd="sng" algn="ctr">
              <a:solidFill>
                <a:schemeClr val="accent2"/>
              </a:solidFill>
              <a:prstDash val="solid"/>
              <a:round/>
              <a:headEnd type="none" w="med" len="med"/>
              <a:tailEnd type="arrow"/>
            </a:ln>
            <a:effectLst>
              <a:outerShdw blurRad="50800" dist="38100" dir="2700000" algn="tl" rotWithShape="0">
                <a:prstClr val="black">
                  <a:alpha val="40000"/>
                </a:prstClr>
              </a:outerShdw>
            </a:effectLst>
          </p:spPr>
        </p:cxnSp>
      </p:grpSp>
      <p:grpSp>
        <p:nvGrpSpPr>
          <p:cNvPr id="9" name="Group 38"/>
          <p:cNvGrpSpPr/>
          <p:nvPr/>
        </p:nvGrpSpPr>
        <p:grpSpPr>
          <a:xfrm>
            <a:off x="3369725" y="3387204"/>
            <a:ext cx="2168470" cy="1288266"/>
            <a:chOff x="3402530" y="3027357"/>
            <a:chExt cx="2336832" cy="1388288"/>
          </a:xfrm>
          <a:solidFill>
            <a:srgbClr val="F6AE1E"/>
          </a:solidFill>
        </p:grpSpPr>
        <p:sp>
          <p:nvSpPr>
            <p:cNvPr id="7" name="Rounded Rectangle 6"/>
            <p:cNvSpPr/>
            <p:nvPr/>
          </p:nvSpPr>
          <p:spPr bwMode="auto">
            <a:xfrm>
              <a:off x="3402530" y="3027357"/>
              <a:ext cx="2336832" cy="732115"/>
            </a:xfrm>
            <a:prstGeom prst="roundRect">
              <a:avLst/>
            </a:prstGeom>
            <a:grpFill/>
            <a:ln cmpd="sng">
              <a:solidFill>
                <a:srgbClr val="F6AE1E"/>
              </a:solidFill>
              <a:headEnd type="none" w="med" len="med"/>
              <a:tailEnd type="triangle" w="med" len="med"/>
            </a:ln>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vert="horz" wrap="square" lIns="91440" tIns="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r>
                <a:rPr kumimoji="0" lang="en-US" i="0" u="none" strike="noStrike" cap="none" normalizeH="0" baseline="0" dirty="0" smtClean="0">
                  <a:ln>
                    <a:noFill/>
                  </a:ln>
                  <a:solidFill>
                    <a:schemeClr val="bg1"/>
                  </a:solidFill>
                  <a:effectLst/>
                  <a:latin typeface="Calibri" pitchFamily="34" charset="0"/>
                  <a:cs typeface="Arial" pitchFamily="34" charset="0"/>
                </a:rPr>
                <a:t>System and symbol</a:t>
              </a:r>
              <a:br>
                <a:rPr kumimoji="0" lang="en-US" i="0" u="none" strike="noStrike" cap="none" normalizeH="0" baseline="0" dirty="0" smtClean="0">
                  <a:ln>
                    <a:noFill/>
                  </a:ln>
                  <a:solidFill>
                    <a:schemeClr val="bg1"/>
                  </a:solidFill>
                  <a:effectLst/>
                  <a:latin typeface="Calibri" pitchFamily="34" charset="0"/>
                  <a:cs typeface="Arial" pitchFamily="34" charset="0"/>
                </a:rPr>
              </a:br>
              <a:r>
                <a:rPr kumimoji="0" lang="en-US" i="0" u="none" strike="noStrike" cap="none" normalizeH="0" baseline="0" dirty="0" smtClean="0">
                  <a:ln>
                    <a:noFill/>
                  </a:ln>
                  <a:solidFill>
                    <a:schemeClr val="bg1"/>
                  </a:solidFill>
                  <a:effectLst/>
                  <a:latin typeface="Calibri" pitchFamily="34" charset="0"/>
                  <a:cs typeface="Arial" pitchFamily="34" charset="0"/>
                </a:rPr>
                <a:t>information</a:t>
              </a:r>
            </a:p>
          </p:txBody>
        </p:sp>
        <p:cxnSp>
          <p:nvCxnSpPr>
            <p:cNvPr id="27" name="Straight Arrow Connector 26"/>
            <p:cNvCxnSpPr>
              <a:stCxn id="7" idx="2"/>
            </p:cNvCxnSpPr>
            <p:nvPr/>
          </p:nvCxnSpPr>
          <p:spPr bwMode="auto">
            <a:xfrm rot="5400000">
              <a:off x="4242466" y="4087164"/>
              <a:ext cx="656172" cy="789"/>
            </a:xfrm>
            <a:prstGeom prst="straightConnector1">
              <a:avLst/>
            </a:prstGeom>
            <a:grpFill/>
            <a:ln w="60325" cmpd="sng">
              <a:solidFill>
                <a:srgbClr val="F6AE1E"/>
              </a:solidFill>
              <a:headEnd type="none" w="med" len="med"/>
              <a:tailEnd type="arrow"/>
            </a:ln>
            <a:effectLst>
              <a:outerShdw blurRad="50800" dist="38100" dir="2700000" algn="tl" rotWithShape="0">
                <a:prstClr val="black">
                  <a:alpha val="40000"/>
                </a:prstClr>
              </a:outerShdw>
            </a:effectLst>
          </p:spPr>
          <p:style>
            <a:lnRef idx="3">
              <a:schemeClr val="accent6"/>
            </a:lnRef>
            <a:fillRef idx="0">
              <a:schemeClr val="accent6"/>
            </a:fillRef>
            <a:effectRef idx="2">
              <a:schemeClr val="accent6"/>
            </a:effectRef>
            <a:fontRef idx="minor">
              <a:schemeClr val="tx1"/>
            </a:fontRef>
          </p:style>
        </p:cxnSp>
      </p:grpSp>
      <p:cxnSp>
        <p:nvCxnSpPr>
          <p:cNvPr id="31" name="Straight Arrow Connector 30"/>
          <p:cNvCxnSpPr/>
          <p:nvPr/>
        </p:nvCxnSpPr>
        <p:spPr bwMode="auto">
          <a:xfrm>
            <a:off x="4894430" y="5284615"/>
            <a:ext cx="982588" cy="1474"/>
          </a:xfrm>
          <a:prstGeom prst="straightConnector1">
            <a:avLst/>
          </a:prstGeom>
          <a:noFill/>
          <a:ln w="63500" cap="flat" cmpd="sng" algn="ctr">
            <a:solidFill>
              <a:schemeClr val="accent2"/>
            </a:solidFill>
            <a:prstDash val="solid"/>
            <a:round/>
            <a:headEnd type="oval" w="sm" len="sm"/>
            <a:tailEnd type="arrow"/>
          </a:ln>
          <a:effectLst>
            <a:outerShdw blurRad="50800" dist="38100" dir="2700000" algn="tl" rotWithShape="0">
              <a:prstClr val="black">
                <a:alpha val="40000"/>
              </a:prstClr>
            </a:outerShdw>
          </a:effectLst>
        </p:spPr>
      </p:cxnSp>
      <p:cxnSp>
        <p:nvCxnSpPr>
          <p:cNvPr id="30" name="Straight Arrow Connector 29"/>
          <p:cNvCxnSpPr/>
          <p:nvPr/>
        </p:nvCxnSpPr>
        <p:spPr bwMode="auto">
          <a:xfrm>
            <a:off x="4894430" y="5081321"/>
            <a:ext cx="982588" cy="1474"/>
          </a:xfrm>
          <a:prstGeom prst="straightConnector1">
            <a:avLst/>
          </a:prstGeom>
          <a:noFill/>
          <a:ln w="63500" cap="flat" cmpd="sng" algn="ctr">
            <a:solidFill>
              <a:schemeClr val="accent3"/>
            </a:solidFill>
            <a:prstDash val="solid"/>
            <a:round/>
            <a:headEnd type="oval" w="sm" len="sm"/>
            <a:tailEnd type="arrow"/>
          </a:ln>
          <a:effectLst>
            <a:outerShdw blurRad="50800" dist="38100" dir="2700000" algn="tl" rotWithShape="0">
              <a:prstClr val="black">
                <a:alpha val="40000"/>
              </a:prstClr>
            </a:outerShdw>
          </a:effectLst>
        </p:spPr>
      </p:cxnSp>
      <p:cxnSp>
        <p:nvCxnSpPr>
          <p:cNvPr id="29" name="Straight Arrow Connector 28"/>
          <p:cNvCxnSpPr/>
          <p:nvPr/>
        </p:nvCxnSpPr>
        <p:spPr bwMode="auto">
          <a:xfrm>
            <a:off x="4894430" y="4878027"/>
            <a:ext cx="982588" cy="1474"/>
          </a:xfrm>
          <a:prstGeom prst="straightConnector1">
            <a:avLst/>
          </a:prstGeom>
          <a:noFill/>
          <a:ln w="63500" cap="flat" cmpd="sng" algn="ctr">
            <a:solidFill>
              <a:srgbClr val="F6AE1E"/>
            </a:solidFill>
            <a:prstDash val="solid"/>
            <a:round/>
            <a:headEnd type="oval" w="sm" len="sm"/>
            <a:tailEnd type="arrow"/>
          </a:ln>
          <a:effectLst>
            <a:outerShdw blurRad="50800" dist="38100" dir="2700000" algn="tl" rotWithShape="0">
              <a:prstClr val="black">
                <a:alpha val="40000"/>
              </a:prstClr>
            </a:outerShdw>
          </a:effectLst>
        </p:spPr>
      </p:cxnSp>
      <p:sp>
        <p:nvSpPr>
          <p:cNvPr id="11" name="Can 10"/>
          <p:cNvSpPr/>
          <p:nvPr/>
        </p:nvSpPr>
        <p:spPr bwMode="auto">
          <a:xfrm>
            <a:off x="5979643" y="4742498"/>
            <a:ext cx="576000" cy="677647"/>
          </a:xfrm>
          <a:prstGeom prst="can">
            <a:avLst>
              <a:gd name="adj" fmla="val 39030"/>
            </a:avLst>
          </a:prstGeom>
          <a:solidFill>
            <a:schemeClr val="accent1"/>
          </a:solidFill>
          <a:ln w="38100" cap="flat" cmpd="sng" algn="ctr">
            <a:solidFill>
              <a:schemeClr val="accent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91440" tIns="0" rIns="91440" bIns="45720" numCol="1" rtlCol="0" anchor="ctr"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charset="0"/>
            </a:endParaRPr>
          </a:p>
        </p:txBody>
      </p:sp>
      <p:sp>
        <p:nvSpPr>
          <p:cNvPr id="33" name="16-Point Star 32"/>
          <p:cNvSpPr/>
          <p:nvPr/>
        </p:nvSpPr>
        <p:spPr>
          <a:xfrm>
            <a:off x="3961996" y="4997314"/>
            <a:ext cx="268106" cy="268106"/>
          </a:xfrm>
          <a:prstGeom prst="star16">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16-Point Star 33"/>
          <p:cNvSpPr/>
          <p:nvPr/>
        </p:nvSpPr>
        <p:spPr>
          <a:xfrm>
            <a:off x="4259176" y="4753474"/>
            <a:ext cx="236624" cy="236624"/>
          </a:xfrm>
          <a:prstGeom prst="star16">
            <a:avLst/>
          </a:prstGeom>
          <a:solidFill>
            <a:srgbClr val="F6AE1E"/>
          </a:solidFill>
          <a:ln>
            <a:solidFill>
              <a:srgbClr val="F6AE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grpId="0" nodeType="withEffect">
                                  <p:stCondLst>
                                    <p:cond delay="0"/>
                                  </p:stCondLst>
                                  <p:childTnLst>
                                    <p:animRot by="21600000">
                                      <p:cBhvr>
                                        <p:cTn id="6" dur="5000" fill="hold"/>
                                        <p:tgtEl>
                                          <p:spTgt spid="32"/>
                                        </p:tgtEl>
                                        <p:attrNameLst>
                                          <p:attrName>r</p:attrName>
                                        </p:attrNameLst>
                                      </p:cBhvr>
                                    </p:animRot>
                                  </p:childTnLst>
                                </p:cTn>
                              </p:par>
                              <p:par>
                                <p:cTn id="7" presetID="8" presetClass="emph" presetSubtype="0" repeatCount="indefinite" fill="hold" grpId="0" nodeType="withEffect">
                                  <p:stCondLst>
                                    <p:cond delay="0"/>
                                  </p:stCondLst>
                                  <p:childTnLst>
                                    <p:animRot by="21600000">
                                      <p:cBhvr>
                                        <p:cTn id="8" dur="4000" fill="hold"/>
                                        <p:tgtEl>
                                          <p:spTgt spid="33"/>
                                        </p:tgtEl>
                                        <p:attrNameLst>
                                          <p:attrName>r</p:attrName>
                                        </p:attrNameLst>
                                      </p:cBhvr>
                                    </p:animRot>
                                  </p:childTnLst>
                                </p:cTn>
                              </p:par>
                              <p:par>
                                <p:cTn id="9" presetID="8" presetClass="emph" presetSubtype="0" repeatCount="indefinite" fill="hold" grpId="0" nodeType="withEffect">
                                  <p:stCondLst>
                                    <p:cond delay="0"/>
                                  </p:stCondLst>
                                  <p:childTnLst>
                                    <p:animRot by="21600000">
                                      <p:cBhvr>
                                        <p:cTn id="10" dur="3000" fill="hold"/>
                                        <p:tgtEl>
                                          <p:spTgt spid="3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400" dirty="0" smtClean="0"/>
              <a:t>Using the Windows Performance Toolkit</a:t>
            </a:r>
            <a:endParaRPr lang="en-US" sz="4400" dirty="0"/>
          </a:p>
        </p:txBody>
      </p:sp>
      <p:sp>
        <p:nvSpPr>
          <p:cNvPr id="5" name="Text Placeholder 4"/>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CPU Activity</a:t>
            </a:r>
            <a:endParaRPr lang="en-US" dirty="0"/>
          </a:p>
        </p:txBody>
      </p:sp>
      <p:sp>
        <p:nvSpPr>
          <p:cNvPr id="3" name="Text Placeholder 2"/>
          <p:cNvSpPr>
            <a:spLocks noGrp="1"/>
          </p:cNvSpPr>
          <p:nvPr>
            <p:ph sz="half" idx="1"/>
          </p:nvPr>
        </p:nvSpPr>
        <p:spPr>
          <a:xfrm>
            <a:off x="380999" y="1411553"/>
            <a:ext cx="5086740" cy="2129814"/>
          </a:xfrm>
        </p:spPr>
        <p:txBody>
          <a:bodyPr wrap="square"/>
          <a:lstStyle/>
          <a:p>
            <a:r>
              <a:rPr lang="en-US" sz="2400" dirty="0" smtClean="0"/>
              <a:t>Windows uses 32 priority levels</a:t>
            </a:r>
          </a:p>
          <a:p>
            <a:r>
              <a:rPr lang="en-US" sz="2400" dirty="0" smtClean="0"/>
              <a:t>The system implements a preemptive, priority driven scheduler</a:t>
            </a:r>
          </a:p>
          <a:p>
            <a:r>
              <a:rPr lang="en-US" sz="2400" dirty="0" smtClean="0"/>
              <a:t>Priority adjustments can be applied to threads in the “dynamic” range</a:t>
            </a:r>
          </a:p>
          <a:p>
            <a:r>
              <a:rPr lang="en-US" sz="2400" dirty="0" smtClean="0"/>
              <a:t>At least one </a:t>
            </a:r>
            <a:r>
              <a:rPr lang="en-US" sz="2400" dirty="0" err="1" smtClean="0"/>
              <a:t>runnable</a:t>
            </a:r>
            <a:r>
              <a:rPr lang="en-US" sz="2400" dirty="0" smtClean="0"/>
              <a:t> thread with the highest priority will be running</a:t>
            </a:r>
          </a:p>
        </p:txBody>
      </p:sp>
      <p:grpSp>
        <p:nvGrpSpPr>
          <p:cNvPr id="4" name="Group 82"/>
          <p:cNvGrpSpPr/>
          <p:nvPr/>
        </p:nvGrpSpPr>
        <p:grpSpPr>
          <a:xfrm>
            <a:off x="5818915" y="1476799"/>
            <a:ext cx="2602579" cy="3819903"/>
            <a:chOff x="4915048" y="1577107"/>
            <a:chExt cx="2602579" cy="3819903"/>
          </a:xfrm>
        </p:grpSpPr>
        <p:sp>
          <p:nvSpPr>
            <p:cNvPr id="42" name="Rectangle 7"/>
            <p:cNvSpPr>
              <a:spLocks noChangeArrowheads="1"/>
            </p:cNvSpPr>
            <p:nvPr/>
          </p:nvSpPr>
          <p:spPr bwMode="auto">
            <a:xfrm>
              <a:off x="5441780" y="1775862"/>
              <a:ext cx="457200" cy="106363"/>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endParaRPr lang="en-US" sz="2000"/>
            </a:p>
          </p:txBody>
        </p:sp>
        <p:sp>
          <p:nvSpPr>
            <p:cNvPr id="43" name="Rectangle 8"/>
            <p:cNvSpPr>
              <a:spLocks noChangeArrowheads="1"/>
            </p:cNvSpPr>
            <p:nvPr/>
          </p:nvSpPr>
          <p:spPr bwMode="auto">
            <a:xfrm>
              <a:off x="5441780" y="1882225"/>
              <a:ext cx="457200" cy="10795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endParaRPr lang="en-US" sz="2000"/>
            </a:p>
          </p:txBody>
        </p:sp>
        <p:sp>
          <p:nvSpPr>
            <p:cNvPr id="44" name="Rectangle 9"/>
            <p:cNvSpPr>
              <a:spLocks noChangeArrowheads="1"/>
            </p:cNvSpPr>
            <p:nvPr/>
          </p:nvSpPr>
          <p:spPr bwMode="auto">
            <a:xfrm>
              <a:off x="5441780" y="1990175"/>
              <a:ext cx="457200" cy="106362"/>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endParaRPr lang="en-US" sz="2000"/>
            </a:p>
          </p:txBody>
        </p:sp>
        <p:sp>
          <p:nvSpPr>
            <p:cNvPr id="45" name="Rectangle 10"/>
            <p:cNvSpPr>
              <a:spLocks noChangeArrowheads="1"/>
            </p:cNvSpPr>
            <p:nvPr/>
          </p:nvSpPr>
          <p:spPr bwMode="auto">
            <a:xfrm>
              <a:off x="5441780" y="2096537"/>
              <a:ext cx="457200" cy="10795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endParaRPr lang="en-US" sz="2000"/>
            </a:p>
          </p:txBody>
        </p:sp>
        <p:sp>
          <p:nvSpPr>
            <p:cNvPr id="46" name="Rectangle 11"/>
            <p:cNvSpPr>
              <a:spLocks noChangeArrowheads="1"/>
            </p:cNvSpPr>
            <p:nvPr/>
          </p:nvSpPr>
          <p:spPr bwMode="auto">
            <a:xfrm>
              <a:off x="5441780" y="2204487"/>
              <a:ext cx="457200" cy="106363"/>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endParaRPr lang="en-US" sz="2000"/>
            </a:p>
          </p:txBody>
        </p:sp>
        <p:sp>
          <p:nvSpPr>
            <p:cNvPr id="47" name="Rectangle 12"/>
            <p:cNvSpPr>
              <a:spLocks noChangeArrowheads="1"/>
            </p:cNvSpPr>
            <p:nvPr/>
          </p:nvSpPr>
          <p:spPr bwMode="auto">
            <a:xfrm>
              <a:off x="5441780" y="2310850"/>
              <a:ext cx="457200" cy="10795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endParaRPr lang="en-US" sz="2000"/>
            </a:p>
          </p:txBody>
        </p:sp>
        <p:sp>
          <p:nvSpPr>
            <p:cNvPr id="48" name="Rectangle 13"/>
            <p:cNvSpPr>
              <a:spLocks noChangeArrowheads="1"/>
            </p:cNvSpPr>
            <p:nvPr/>
          </p:nvSpPr>
          <p:spPr bwMode="auto">
            <a:xfrm>
              <a:off x="5441780" y="2418800"/>
              <a:ext cx="457200" cy="106362"/>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endParaRPr lang="en-US" sz="2000"/>
            </a:p>
          </p:txBody>
        </p:sp>
        <p:sp>
          <p:nvSpPr>
            <p:cNvPr id="49" name="Rectangle 14"/>
            <p:cNvSpPr>
              <a:spLocks noChangeArrowheads="1"/>
            </p:cNvSpPr>
            <p:nvPr/>
          </p:nvSpPr>
          <p:spPr bwMode="auto">
            <a:xfrm>
              <a:off x="5441780" y="2525162"/>
              <a:ext cx="457200" cy="10795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endParaRPr lang="en-US" sz="2000"/>
            </a:p>
          </p:txBody>
        </p:sp>
        <p:sp>
          <p:nvSpPr>
            <p:cNvPr id="50" name="Rectangle 15"/>
            <p:cNvSpPr>
              <a:spLocks noChangeArrowheads="1"/>
            </p:cNvSpPr>
            <p:nvPr/>
          </p:nvSpPr>
          <p:spPr bwMode="auto">
            <a:xfrm>
              <a:off x="5441780" y="2633112"/>
              <a:ext cx="457200" cy="106363"/>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endParaRPr lang="en-US" sz="2000"/>
            </a:p>
          </p:txBody>
        </p:sp>
        <p:sp>
          <p:nvSpPr>
            <p:cNvPr id="51" name="Rectangle 16"/>
            <p:cNvSpPr>
              <a:spLocks noChangeArrowheads="1"/>
            </p:cNvSpPr>
            <p:nvPr/>
          </p:nvSpPr>
          <p:spPr bwMode="auto">
            <a:xfrm>
              <a:off x="5441780" y="2739475"/>
              <a:ext cx="457200" cy="106362"/>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endParaRPr lang="en-US" sz="2000"/>
            </a:p>
          </p:txBody>
        </p:sp>
        <p:sp>
          <p:nvSpPr>
            <p:cNvPr id="52" name="Rectangle 17"/>
            <p:cNvSpPr>
              <a:spLocks noChangeArrowheads="1"/>
            </p:cNvSpPr>
            <p:nvPr/>
          </p:nvSpPr>
          <p:spPr bwMode="auto">
            <a:xfrm>
              <a:off x="5441780" y="2845837"/>
              <a:ext cx="457200" cy="10795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endParaRPr lang="en-US" sz="2000"/>
            </a:p>
          </p:txBody>
        </p:sp>
        <p:sp>
          <p:nvSpPr>
            <p:cNvPr id="53" name="Rectangle 18"/>
            <p:cNvSpPr>
              <a:spLocks noChangeArrowheads="1"/>
            </p:cNvSpPr>
            <p:nvPr/>
          </p:nvSpPr>
          <p:spPr bwMode="auto">
            <a:xfrm>
              <a:off x="5441780" y="2953787"/>
              <a:ext cx="457200" cy="106363"/>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endParaRPr lang="en-US" sz="2000"/>
            </a:p>
          </p:txBody>
        </p:sp>
        <p:sp>
          <p:nvSpPr>
            <p:cNvPr id="54" name="Rectangle 19"/>
            <p:cNvSpPr>
              <a:spLocks noChangeArrowheads="1"/>
            </p:cNvSpPr>
            <p:nvPr/>
          </p:nvSpPr>
          <p:spPr bwMode="auto">
            <a:xfrm>
              <a:off x="5441780" y="3060150"/>
              <a:ext cx="457200" cy="10795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endParaRPr lang="en-US" sz="2000"/>
            </a:p>
          </p:txBody>
        </p:sp>
        <p:sp>
          <p:nvSpPr>
            <p:cNvPr id="55" name="Rectangle 20"/>
            <p:cNvSpPr>
              <a:spLocks noChangeArrowheads="1"/>
            </p:cNvSpPr>
            <p:nvPr/>
          </p:nvSpPr>
          <p:spPr bwMode="auto">
            <a:xfrm>
              <a:off x="5441780" y="3168100"/>
              <a:ext cx="457200" cy="106362"/>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endParaRPr lang="en-US" sz="2000"/>
            </a:p>
          </p:txBody>
        </p:sp>
        <p:sp>
          <p:nvSpPr>
            <p:cNvPr id="56" name="Rectangle 21"/>
            <p:cNvSpPr>
              <a:spLocks noChangeArrowheads="1"/>
            </p:cNvSpPr>
            <p:nvPr/>
          </p:nvSpPr>
          <p:spPr bwMode="auto">
            <a:xfrm>
              <a:off x="5441780" y="3274462"/>
              <a:ext cx="457200" cy="10795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endParaRPr lang="en-US" sz="2000"/>
            </a:p>
          </p:txBody>
        </p:sp>
        <p:sp>
          <p:nvSpPr>
            <p:cNvPr id="57" name="Rectangle 22"/>
            <p:cNvSpPr>
              <a:spLocks noChangeArrowheads="1"/>
            </p:cNvSpPr>
            <p:nvPr/>
          </p:nvSpPr>
          <p:spPr bwMode="auto">
            <a:xfrm>
              <a:off x="5441780" y="3382412"/>
              <a:ext cx="457200" cy="106363"/>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endParaRPr lang="en-US" sz="2000"/>
            </a:p>
          </p:txBody>
        </p:sp>
        <p:sp>
          <p:nvSpPr>
            <p:cNvPr id="58" name="Rectangle 23"/>
            <p:cNvSpPr>
              <a:spLocks noChangeArrowheads="1"/>
            </p:cNvSpPr>
            <p:nvPr/>
          </p:nvSpPr>
          <p:spPr bwMode="auto">
            <a:xfrm>
              <a:off x="5441780" y="3488775"/>
              <a:ext cx="457200" cy="10795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endParaRPr lang="en-US" sz="2000"/>
            </a:p>
          </p:txBody>
        </p:sp>
        <p:sp>
          <p:nvSpPr>
            <p:cNvPr id="59" name="Rectangle 24"/>
            <p:cNvSpPr>
              <a:spLocks noChangeArrowheads="1"/>
            </p:cNvSpPr>
            <p:nvPr/>
          </p:nvSpPr>
          <p:spPr bwMode="auto">
            <a:xfrm>
              <a:off x="5441780" y="3596725"/>
              <a:ext cx="457200" cy="106362"/>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endParaRPr lang="en-US" sz="2000"/>
            </a:p>
          </p:txBody>
        </p:sp>
        <p:sp>
          <p:nvSpPr>
            <p:cNvPr id="60" name="Rectangle 25"/>
            <p:cNvSpPr>
              <a:spLocks noChangeArrowheads="1"/>
            </p:cNvSpPr>
            <p:nvPr/>
          </p:nvSpPr>
          <p:spPr bwMode="auto">
            <a:xfrm>
              <a:off x="5441780" y="3703087"/>
              <a:ext cx="457200" cy="10795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endParaRPr lang="en-US" sz="2000"/>
            </a:p>
          </p:txBody>
        </p:sp>
        <p:sp>
          <p:nvSpPr>
            <p:cNvPr id="61" name="Rectangle 26"/>
            <p:cNvSpPr>
              <a:spLocks noChangeArrowheads="1"/>
            </p:cNvSpPr>
            <p:nvPr/>
          </p:nvSpPr>
          <p:spPr bwMode="auto">
            <a:xfrm>
              <a:off x="5441780" y="3811037"/>
              <a:ext cx="457200" cy="106363"/>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endParaRPr lang="en-US" sz="2000"/>
            </a:p>
          </p:txBody>
        </p:sp>
        <p:sp>
          <p:nvSpPr>
            <p:cNvPr id="62" name="Rectangle 27"/>
            <p:cNvSpPr>
              <a:spLocks noChangeArrowheads="1"/>
            </p:cNvSpPr>
            <p:nvPr/>
          </p:nvSpPr>
          <p:spPr bwMode="auto">
            <a:xfrm>
              <a:off x="5441780" y="3917400"/>
              <a:ext cx="457200" cy="10795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endParaRPr lang="en-US" sz="2000"/>
            </a:p>
          </p:txBody>
        </p:sp>
        <p:sp>
          <p:nvSpPr>
            <p:cNvPr id="63" name="Rectangle 28"/>
            <p:cNvSpPr>
              <a:spLocks noChangeArrowheads="1"/>
            </p:cNvSpPr>
            <p:nvPr/>
          </p:nvSpPr>
          <p:spPr bwMode="auto">
            <a:xfrm>
              <a:off x="5441780" y="4025350"/>
              <a:ext cx="457200" cy="106362"/>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endParaRPr lang="en-US" sz="2000"/>
            </a:p>
          </p:txBody>
        </p:sp>
        <p:sp>
          <p:nvSpPr>
            <p:cNvPr id="64" name="Rectangle 29"/>
            <p:cNvSpPr>
              <a:spLocks noChangeArrowheads="1"/>
            </p:cNvSpPr>
            <p:nvPr/>
          </p:nvSpPr>
          <p:spPr bwMode="auto">
            <a:xfrm>
              <a:off x="5441780" y="4131712"/>
              <a:ext cx="457200" cy="106363"/>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endParaRPr lang="en-US" sz="2000"/>
            </a:p>
          </p:txBody>
        </p:sp>
        <p:sp>
          <p:nvSpPr>
            <p:cNvPr id="65" name="Rectangle 30"/>
            <p:cNvSpPr>
              <a:spLocks noChangeArrowheads="1"/>
            </p:cNvSpPr>
            <p:nvPr/>
          </p:nvSpPr>
          <p:spPr bwMode="auto">
            <a:xfrm>
              <a:off x="5441780" y="4238075"/>
              <a:ext cx="457200" cy="10795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endParaRPr lang="en-US" sz="2000"/>
            </a:p>
          </p:txBody>
        </p:sp>
        <p:sp>
          <p:nvSpPr>
            <p:cNvPr id="66" name="Rectangle 31"/>
            <p:cNvSpPr>
              <a:spLocks noChangeArrowheads="1"/>
            </p:cNvSpPr>
            <p:nvPr/>
          </p:nvSpPr>
          <p:spPr bwMode="auto">
            <a:xfrm>
              <a:off x="5441780" y="4346025"/>
              <a:ext cx="457200" cy="106362"/>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endParaRPr lang="en-US" sz="2000"/>
            </a:p>
          </p:txBody>
        </p:sp>
        <p:sp>
          <p:nvSpPr>
            <p:cNvPr id="67" name="Rectangle 32"/>
            <p:cNvSpPr>
              <a:spLocks noChangeArrowheads="1"/>
            </p:cNvSpPr>
            <p:nvPr/>
          </p:nvSpPr>
          <p:spPr bwMode="auto">
            <a:xfrm>
              <a:off x="5441780" y="4452387"/>
              <a:ext cx="457200" cy="10795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endParaRPr lang="en-US" sz="2000"/>
            </a:p>
          </p:txBody>
        </p:sp>
        <p:sp>
          <p:nvSpPr>
            <p:cNvPr id="68" name="Rectangle 33"/>
            <p:cNvSpPr>
              <a:spLocks noChangeArrowheads="1"/>
            </p:cNvSpPr>
            <p:nvPr/>
          </p:nvSpPr>
          <p:spPr bwMode="auto">
            <a:xfrm>
              <a:off x="5441780" y="4560337"/>
              <a:ext cx="457200" cy="106363"/>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endParaRPr lang="en-US" sz="2000"/>
            </a:p>
          </p:txBody>
        </p:sp>
        <p:sp>
          <p:nvSpPr>
            <p:cNvPr id="69" name="Rectangle 34"/>
            <p:cNvSpPr>
              <a:spLocks noChangeArrowheads="1"/>
            </p:cNvSpPr>
            <p:nvPr/>
          </p:nvSpPr>
          <p:spPr bwMode="auto">
            <a:xfrm>
              <a:off x="5441780" y="4666700"/>
              <a:ext cx="457200" cy="10795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endParaRPr lang="en-US" sz="2000"/>
            </a:p>
          </p:txBody>
        </p:sp>
        <p:sp>
          <p:nvSpPr>
            <p:cNvPr id="70" name="Rectangle 35"/>
            <p:cNvSpPr>
              <a:spLocks noChangeArrowheads="1"/>
            </p:cNvSpPr>
            <p:nvPr/>
          </p:nvSpPr>
          <p:spPr bwMode="auto">
            <a:xfrm>
              <a:off x="5441780" y="4774650"/>
              <a:ext cx="457200" cy="106362"/>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endParaRPr lang="en-US" sz="2000"/>
            </a:p>
          </p:txBody>
        </p:sp>
        <p:sp>
          <p:nvSpPr>
            <p:cNvPr id="71" name="Rectangle 36"/>
            <p:cNvSpPr>
              <a:spLocks noChangeArrowheads="1"/>
            </p:cNvSpPr>
            <p:nvPr/>
          </p:nvSpPr>
          <p:spPr bwMode="auto">
            <a:xfrm>
              <a:off x="5441780" y="4881012"/>
              <a:ext cx="457200" cy="10795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endParaRPr lang="en-US" sz="2000"/>
            </a:p>
          </p:txBody>
        </p:sp>
        <p:sp>
          <p:nvSpPr>
            <p:cNvPr id="72" name="Rectangle 37"/>
            <p:cNvSpPr>
              <a:spLocks noChangeArrowheads="1"/>
            </p:cNvSpPr>
            <p:nvPr/>
          </p:nvSpPr>
          <p:spPr bwMode="auto">
            <a:xfrm>
              <a:off x="5441780" y="4988962"/>
              <a:ext cx="457200" cy="106363"/>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endParaRPr lang="en-US" sz="2000"/>
            </a:p>
          </p:txBody>
        </p:sp>
        <p:sp>
          <p:nvSpPr>
            <p:cNvPr id="73" name="Rectangle 38"/>
            <p:cNvSpPr>
              <a:spLocks noChangeArrowheads="1"/>
            </p:cNvSpPr>
            <p:nvPr/>
          </p:nvSpPr>
          <p:spPr bwMode="auto">
            <a:xfrm>
              <a:off x="5441780" y="5095325"/>
              <a:ext cx="457200" cy="10795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endParaRPr lang="en-US" sz="2000"/>
            </a:p>
          </p:txBody>
        </p:sp>
        <p:sp>
          <p:nvSpPr>
            <p:cNvPr id="74" name="Text Box 39"/>
            <p:cNvSpPr txBox="1">
              <a:spLocks noChangeArrowheads="1"/>
            </p:cNvSpPr>
            <p:nvPr/>
          </p:nvSpPr>
          <p:spPr bwMode="auto">
            <a:xfrm>
              <a:off x="5044890" y="4996900"/>
              <a:ext cx="314510" cy="400110"/>
            </a:xfrm>
            <a:prstGeom prst="rect">
              <a:avLst/>
            </a:prstGeom>
            <a:noFill/>
            <a:ln w="9525">
              <a:noFill/>
              <a:miter lim="800000"/>
              <a:headEnd/>
              <a:tailEnd/>
            </a:ln>
          </p:spPr>
          <p:txBody>
            <a:bodyPr wrap="none">
              <a:spAutoFit/>
            </a:bodyPr>
            <a:lstStyle/>
            <a:p>
              <a:r>
                <a:rPr lang="en-US" sz="2000" b="0" dirty="0"/>
                <a:t>0</a:t>
              </a:r>
            </a:p>
          </p:txBody>
        </p:sp>
        <p:sp>
          <p:nvSpPr>
            <p:cNvPr id="75" name="Text Box 40"/>
            <p:cNvSpPr txBox="1">
              <a:spLocks noChangeArrowheads="1"/>
            </p:cNvSpPr>
            <p:nvPr/>
          </p:nvSpPr>
          <p:spPr bwMode="auto">
            <a:xfrm>
              <a:off x="4915048" y="3133175"/>
              <a:ext cx="444352" cy="400110"/>
            </a:xfrm>
            <a:prstGeom prst="rect">
              <a:avLst/>
            </a:prstGeom>
            <a:noFill/>
            <a:ln w="9525">
              <a:noFill/>
              <a:miter lim="800000"/>
              <a:headEnd/>
              <a:tailEnd/>
            </a:ln>
          </p:spPr>
          <p:txBody>
            <a:bodyPr wrap="none">
              <a:spAutoFit/>
            </a:bodyPr>
            <a:lstStyle/>
            <a:p>
              <a:r>
                <a:rPr lang="en-US" sz="2000" b="0" dirty="0"/>
                <a:t>16</a:t>
              </a:r>
            </a:p>
          </p:txBody>
        </p:sp>
        <p:sp>
          <p:nvSpPr>
            <p:cNvPr id="76" name="Text Box 41"/>
            <p:cNvSpPr txBox="1">
              <a:spLocks noChangeArrowheads="1"/>
            </p:cNvSpPr>
            <p:nvPr/>
          </p:nvSpPr>
          <p:spPr bwMode="auto">
            <a:xfrm>
              <a:off x="4915048" y="1577107"/>
              <a:ext cx="444352" cy="400110"/>
            </a:xfrm>
            <a:prstGeom prst="rect">
              <a:avLst/>
            </a:prstGeom>
            <a:noFill/>
            <a:ln w="9525">
              <a:noFill/>
              <a:miter lim="800000"/>
              <a:headEnd/>
              <a:tailEnd/>
            </a:ln>
          </p:spPr>
          <p:txBody>
            <a:bodyPr wrap="none">
              <a:spAutoFit/>
            </a:bodyPr>
            <a:lstStyle/>
            <a:p>
              <a:r>
                <a:rPr lang="en-US" sz="2000" b="0" dirty="0"/>
                <a:t>31</a:t>
              </a:r>
            </a:p>
          </p:txBody>
        </p:sp>
        <p:sp>
          <p:nvSpPr>
            <p:cNvPr id="77" name="Text Box 42"/>
            <p:cNvSpPr txBox="1">
              <a:spLocks noChangeArrowheads="1"/>
            </p:cNvSpPr>
            <p:nvPr/>
          </p:nvSpPr>
          <p:spPr bwMode="auto">
            <a:xfrm>
              <a:off x="4915048" y="3437340"/>
              <a:ext cx="444352" cy="400110"/>
            </a:xfrm>
            <a:prstGeom prst="rect">
              <a:avLst/>
            </a:prstGeom>
            <a:noFill/>
            <a:ln w="9525">
              <a:noFill/>
              <a:miter lim="800000"/>
              <a:headEnd/>
              <a:tailEnd/>
            </a:ln>
          </p:spPr>
          <p:txBody>
            <a:bodyPr wrap="none">
              <a:spAutoFit/>
            </a:bodyPr>
            <a:lstStyle/>
            <a:p>
              <a:r>
                <a:rPr lang="en-US" sz="2000" b="0" dirty="0"/>
                <a:t>15</a:t>
              </a:r>
            </a:p>
          </p:txBody>
        </p:sp>
        <p:sp>
          <p:nvSpPr>
            <p:cNvPr id="78" name="Text Box 43"/>
            <p:cNvSpPr txBox="1">
              <a:spLocks noChangeArrowheads="1"/>
            </p:cNvSpPr>
            <p:nvPr/>
          </p:nvSpPr>
          <p:spPr bwMode="auto">
            <a:xfrm>
              <a:off x="6350000" y="2433057"/>
              <a:ext cx="1167627" cy="400110"/>
            </a:xfrm>
            <a:prstGeom prst="rect">
              <a:avLst/>
            </a:prstGeom>
            <a:noFill/>
            <a:ln w="9525">
              <a:noFill/>
              <a:miter lim="800000"/>
              <a:headEnd/>
              <a:tailEnd/>
            </a:ln>
          </p:spPr>
          <p:txBody>
            <a:bodyPr wrap="none">
              <a:spAutoFit/>
            </a:bodyPr>
            <a:lstStyle/>
            <a:p>
              <a:r>
                <a:rPr lang="en-US" sz="2000" b="0" dirty="0" smtClean="0"/>
                <a:t>Real time</a:t>
              </a:r>
              <a:endParaRPr lang="en-US" sz="2000" b="0" dirty="0"/>
            </a:p>
          </p:txBody>
        </p:sp>
        <p:sp>
          <p:nvSpPr>
            <p:cNvPr id="79" name="Text Box 44"/>
            <p:cNvSpPr txBox="1">
              <a:spLocks noChangeArrowheads="1"/>
            </p:cNvSpPr>
            <p:nvPr/>
          </p:nvSpPr>
          <p:spPr bwMode="auto">
            <a:xfrm>
              <a:off x="6350000" y="4146522"/>
              <a:ext cx="1088760" cy="400110"/>
            </a:xfrm>
            <a:prstGeom prst="rect">
              <a:avLst/>
            </a:prstGeom>
            <a:noFill/>
            <a:ln w="9525">
              <a:noFill/>
              <a:miter lim="800000"/>
              <a:headEnd/>
              <a:tailEnd/>
            </a:ln>
          </p:spPr>
          <p:txBody>
            <a:bodyPr wrap="none">
              <a:spAutoFit/>
            </a:bodyPr>
            <a:lstStyle/>
            <a:p>
              <a:r>
                <a:rPr lang="en-US" sz="2000" b="0" dirty="0"/>
                <a:t>Dynamic</a:t>
              </a:r>
            </a:p>
          </p:txBody>
        </p:sp>
        <p:sp>
          <p:nvSpPr>
            <p:cNvPr id="80" name="Right Brace 79"/>
            <p:cNvSpPr/>
            <p:nvPr/>
          </p:nvSpPr>
          <p:spPr>
            <a:xfrm>
              <a:off x="5932229" y="1775862"/>
              <a:ext cx="342217" cy="1712913"/>
            </a:xfrm>
            <a:prstGeom prst="rightBrace">
              <a:avLst>
                <a:gd name="adj1" fmla="val 90817"/>
                <a:gd name="adj2" fmla="val 50000"/>
              </a:avLst>
            </a:prstGeom>
            <a:ln w="2222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2" name="Right Brace 81"/>
            <p:cNvSpPr/>
            <p:nvPr/>
          </p:nvSpPr>
          <p:spPr>
            <a:xfrm>
              <a:off x="5932229" y="3488775"/>
              <a:ext cx="342217" cy="1712913"/>
            </a:xfrm>
            <a:prstGeom prst="rightBrace">
              <a:avLst>
                <a:gd name="adj1" fmla="val 90817"/>
                <a:gd name="adj2" fmla="val 50000"/>
              </a:avLst>
            </a:prstGeom>
            <a:ln w="2222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81" name="TextBox 80"/>
          <p:cNvSpPr txBox="1"/>
          <p:nvPr/>
        </p:nvSpPr>
        <p:spPr>
          <a:xfrm>
            <a:off x="643814" y="5203392"/>
            <a:ext cx="3294748" cy="830997"/>
          </a:xfrm>
          <a:prstGeom prst="rect">
            <a:avLst/>
          </a:prstGeom>
          <a:noFill/>
        </p:spPr>
        <p:txBody>
          <a:bodyPr wrap="none" rtlCol="0" anchor="b">
            <a:spAutoFit/>
          </a:bodyPr>
          <a:lstStyle/>
          <a:p>
            <a:r>
              <a:rPr lang="en-US" sz="2400" dirty="0" smtClean="0">
                <a:solidFill>
                  <a:srgbClr val="99CC99"/>
                </a:solidFill>
              </a:rPr>
              <a:t>Thread – Priority Current</a:t>
            </a:r>
          </a:p>
          <a:p>
            <a:r>
              <a:rPr lang="en-US" sz="2400" dirty="0" smtClean="0">
                <a:solidFill>
                  <a:srgbClr val="99CC99"/>
                </a:solidFill>
              </a:rPr>
              <a:t>Thread – Thread State</a:t>
            </a:r>
            <a:endParaRPr lang="en-US" sz="2400" dirty="0">
              <a:solidFill>
                <a:srgbClr val="99CC99"/>
              </a:solidFill>
            </a:endParaRP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Context Switching</a:t>
            </a:r>
            <a:endParaRPr lang="en-US" dirty="0"/>
          </a:p>
        </p:txBody>
      </p:sp>
      <p:sp>
        <p:nvSpPr>
          <p:cNvPr id="6" name="Text Placeholder 5"/>
          <p:cNvSpPr>
            <a:spLocks noGrp="1"/>
          </p:cNvSpPr>
          <p:nvPr>
            <p:ph type="body" sz="quarter" idx="10"/>
          </p:nvPr>
        </p:nvSpPr>
        <p:spPr/>
        <p:txBody>
          <a:bodyPr/>
          <a:lstStyle/>
          <a:p>
            <a:pPr marL="396000" indent="-396000"/>
            <a:r>
              <a:rPr lang="en-US" sz="2800" dirty="0" smtClean="0"/>
              <a:t>A switch from one thread to another is known as a context switch</a:t>
            </a:r>
          </a:p>
          <a:p>
            <a:pPr marL="396000" indent="-396000"/>
            <a:r>
              <a:rPr lang="en-US" sz="2800" dirty="0" smtClean="0"/>
              <a:t>Switching involves saving the hardware state of a thread and restoring the state of another</a:t>
            </a:r>
          </a:p>
          <a:p>
            <a:pPr marL="396000" indent="-396000"/>
            <a:r>
              <a:rPr lang="en-US" sz="2800" dirty="0" smtClean="0"/>
              <a:t>When a thread is scheduled, that thread’s context switch count is also incremented</a:t>
            </a:r>
          </a:p>
          <a:p>
            <a:pPr marL="396000" indent="-396000"/>
            <a:r>
              <a:rPr lang="en-US" sz="2800" dirty="0" smtClean="0"/>
              <a:t>The context switch count represents how often a thread begins running, not how long it ran</a:t>
            </a:r>
          </a:p>
        </p:txBody>
      </p:sp>
      <p:sp>
        <p:nvSpPr>
          <p:cNvPr id="7" name="TextBox 6"/>
          <p:cNvSpPr txBox="1"/>
          <p:nvPr/>
        </p:nvSpPr>
        <p:spPr>
          <a:xfrm>
            <a:off x="643814" y="5203392"/>
            <a:ext cx="4082784" cy="830997"/>
          </a:xfrm>
          <a:prstGeom prst="rect">
            <a:avLst/>
          </a:prstGeom>
          <a:noFill/>
        </p:spPr>
        <p:txBody>
          <a:bodyPr wrap="none" rtlCol="0" anchor="b">
            <a:spAutoFit/>
          </a:bodyPr>
          <a:lstStyle/>
          <a:p>
            <a:r>
              <a:rPr lang="en-US" sz="2400" dirty="0" smtClean="0">
                <a:solidFill>
                  <a:srgbClr val="99CC99"/>
                </a:solidFill>
              </a:rPr>
              <a:t>System – Context Switches/sec</a:t>
            </a:r>
            <a:br>
              <a:rPr lang="en-US" sz="2400" dirty="0" smtClean="0">
                <a:solidFill>
                  <a:srgbClr val="99CC99"/>
                </a:solidFill>
              </a:rPr>
            </a:br>
            <a:r>
              <a:rPr lang="en-US" sz="2400" dirty="0" smtClean="0">
                <a:solidFill>
                  <a:srgbClr val="99CC99"/>
                </a:solidFill>
              </a:rPr>
              <a:t>Thread – Context Switches/sec</a:t>
            </a:r>
            <a:endParaRPr lang="en-US" sz="2400" dirty="0">
              <a:solidFill>
                <a:srgbClr val="99CC99"/>
              </a:solidFill>
            </a:endParaRP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p:txBody>
          <a:bodyPr/>
          <a:lstStyle/>
          <a:p>
            <a:r>
              <a:rPr lang="en-US" dirty="0" smtClean="0"/>
              <a:t>Time Accounting Quirks</a:t>
            </a:r>
          </a:p>
        </p:txBody>
      </p:sp>
      <p:sp>
        <p:nvSpPr>
          <p:cNvPr id="184323" name="Rectangle 3"/>
          <p:cNvSpPr>
            <a:spLocks noGrp="1" noChangeArrowheads="1"/>
          </p:cNvSpPr>
          <p:nvPr>
            <p:ph type="body" idx="1"/>
          </p:nvPr>
        </p:nvSpPr>
        <p:spPr>
          <a:xfrm>
            <a:off x="395288" y="1311246"/>
            <a:ext cx="8534400" cy="5140325"/>
          </a:xfrm>
        </p:spPr>
        <p:txBody>
          <a:bodyPr/>
          <a:lstStyle/>
          <a:p>
            <a:pPr marL="465138" indent="-465138"/>
            <a:r>
              <a:rPr lang="en-US" sz="2800" dirty="0" smtClean="0"/>
              <a:t>Looking at total CPU time for each process may not reveal where the system has spent its time</a:t>
            </a:r>
          </a:p>
          <a:p>
            <a:pPr marL="465138" indent="-465138"/>
            <a:r>
              <a:rPr lang="en-US" sz="2800" dirty="0" smtClean="0"/>
              <a:t>CPU time accounting is driven by an interrupt timer which is set by the Hardware Abstraction Layer</a:t>
            </a:r>
          </a:p>
          <a:p>
            <a:pPr marL="839788" lvl="1" indent="-373063"/>
            <a:r>
              <a:rPr lang="en-US" sz="2400" dirty="0" smtClean="0"/>
              <a:t>Usually at either 10 or 15 </a:t>
            </a:r>
            <a:r>
              <a:rPr lang="en-US" sz="2400" dirty="0" err="1" smtClean="0"/>
              <a:t>msec</a:t>
            </a:r>
            <a:r>
              <a:rPr lang="en-US" sz="2400" dirty="0" smtClean="0"/>
              <a:t> intervals</a:t>
            </a:r>
          </a:p>
          <a:p>
            <a:pPr marL="465138" indent="-465138"/>
            <a:r>
              <a:rPr lang="en-US" sz="2800" dirty="0" smtClean="0"/>
              <a:t>Thread execution and context switches that happen between clock intervals are not accounted for</a:t>
            </a:r>
          </a:p>
          <a:p>
            <a:pPr marL="839788" lvl="1" indent="-373063"/>
            <a:r>
              <a:rPr lang="en-US" sz="2400" dirty="0" smtClean="0"/>
              <a:t>e.g. a thread runs and enters a wait before the clock fires</a:t>
            </a:r>
          </a:p>
          <a:p>
            <a:pPr marL="839788" lvl="1" indent="-373063"/>
            <a:r>
              <a:rPr lang="en-US" sz="2400" dirty="0" smtClean="0"/>
              <a:t>Thus threads may run but never get charged</a:t>
            </a:r>
          </a:p>
        </p:txBody>
      </p:sp>
      <p:sp>
        <p:nvSpPr>
          <p:cNvPr id="7" name="TextBox 6"/>
          <p:cNvSpPr txBox="1"/>
          <p:nvPr/>
        </p:nvSpPr>
        <p:spPr>
          <a:xfrm>
            <a:off x="643814" y="4834060"/>
            <a:ext cx="3630033" cy="1200329"/>
          </a:xfrm>
          <a:prstGeom prst="rect">
            <a:avLst/>
          </a:prstGeom>
          <a:noFill/>
        </p:spPr>
        <p:txBody>
          <a:bodyPr wrap="none" rtlCol="0" anchor="b">
            <a:spAutoFit/>
          </a:bodyPr>
          <a:lstStyle/>
          <a:p>
            <a:r>
              <a:rPr lang="en-US" sz="2400" dirty="0" smtClean="0">
                <a:solidFill>
                  <a:srgbClr val="99CC99"/>
                </a:solidFill>
              </a:rPr>
              <a:t/>
            </a:r>
            <a:br>
              <a:rPr lang="en-US" sz="2400" dirty="0" smtClean="0">
                <a:solidFill>
                  <a:srgbClr val="99CC99"/>
                </a:solidFill>
              </a:rPr>
            </a:br>
            <a:r>
              <a:rPr lang="en-US" sz="2400" dirty="0" smtClean="0">
                <a:solidFill>
                  <a:srgbClr val="99CC99"/>
                </a:solidFill>
              </a:rPr>
              <a:t>Process – </a:t>
            </a:r>
            <a:r>
              <a:rPr lang="en-US" sz="2400" smtClean="0">
                <a:solidFill>
                  <a:srgbClr val="99CC99"/>
                </a:solidFill>
              </a:rPr>
              <a:t>% Privileged </a:t>
            </a:r>
            <a:r>
              <a:rPr lang="en-US" sz="2400" dirty="0" smtClean="0">
                <a:solidFill>
                  <a:srgbClr val="99CC99"/>
                </a:solidFill>
              </a:rPr>
              <a:t>Time</a:t>
            </a:r>
            <a:br>
              <a:rPr lang="en-US" sz="2400" dirty="0" smtClean="0">
                <a:solidFill>
                  <a:srgbClr val="99CC99"/>
                </a:solidFill>
              </a:rPr>
            </a:br>
            <a:r>
              <a:rPr lang="en-US" sz="2400" dirty="0" smtClean="0">
                <a:solidFill>
                  <a:srgbClr val="99CC99"/>
                </a:solidFill>
              </a:rPr>
              <a:t>Process </a:t>
            </a:r>
            <a:r>
              <a:rPr lang="en-US" sz="2400" smtClean="0">
                <a:solidFill>
                  <a:srgbClr val="99CC99"/>
                </a:solidFill>
              </a:rPr>
              <a:t>– % User Time</a:t>
            </a:r>
            <a:endParaRPr lang="en-US" sz="2400" dirty="0">
              <a:solidFill>
                <a:srgbClr val="99CC99"/>
              </a:solidFill>
            </a:endParaRP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Straight Connector 20"/>
          <p:cNvCxnSpPr/>
          <p:nvPr/>
        </p:nvCxnSpPr>
        <p:spPr>
          <a:xfrm rot="16200000" flipH="1">
            <a:off x="2008498" y="5373924"/>
            <a:ext cx="547687" cy="2"/>
          </a:xfrm>
          <a:prstGeom prst="line">
            <a:avLst/>
          </a:prstGeom>
          <a:ln w="31750" cmpd="sng"/>
          <a:effectLst/>
          <a:scene3d>
            <a:camera prst="orthographicFront"/>
            <a:lightRig rig="threePt" dir="t"/>
          </a:scene3d>
        </p:spPr>
        <p:style>
          <a:lnRef idx="1">
            <a:schemeClr val="accent1"/>
          </a:lnRef>
          <a:fillRef idx="0">
            <a:schemeClr val="accent1"/>
          </a:fillRef>
          <a:effectRef idx="0">
            <a:schemeClr val="accent1"/>
          </a:effectRef>
          <a:fontRef idx="minor">
            <a:schemeClr val="tx1"/>
          </a:fontRef>
        </p:style>
      </p:cxnSp>
      <p:sp>
        <p:nvSpPr>
          <p:cNvPr id="30" name="Rectangle 29"/>
          <p:cNvSpPr/>
          <p:nvPr/>
        </p:nvSpPr>
        <p:spPr bwMode="auto">
          <a:xfrm>
            <a:off x="0" y="5233840"/>
            <a:ext cx="2282340" cy="324000"/>
          </a:xfrm>
          <a:prstGeom prst="rect">
            <a:avLst/>
          </a:prstGeom>
          <a:ln>
            <a:headEnd type="none" w="med" len="med"/>
            <a:tailEnd type="none" w="med" len="med"/>
          </a:ln>
          <a:effectLst/>
          <a:scene3d>
            <a:camera prst="orthographicFront">
              <a:rot lat="0" lon="0" rev="0"/>
            </a:camera>
            <a:lightRig rig="threePt" dir="t"/>
          </a:scene3d>
          <a:sp3d prstMaterial="flat">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5" name="Rectangle 24"/>
          <p:cNvSpPr/>
          <p:nvPr/>
        </p:nvSpPr>
        <p:spPr bwMode="auto">
          <a:xfrm>
            <a:off x="2282343" y="5233840"/>
            <a:ext cx="1371600" cy="324000"/>
          </a:xfrm>
          <a:prstGeom prst="rect">
            <a:avLst/>
          </a:prstGeom>
          <a:ln>
            <a:headEnd type="none" w="med" len="med"/>
            <a:tailEnd type="none" w="med" len="med"/>
          </a:ln>
          <a:effectLst/>
          <a:scene3d>
            <a:camera prst="orthographicFront">
              <a:rot lat="0" lon="0" rev="0"/>
            </a:camera>
            <a:lightRig rig="threePt" dir="t"/>
          </a:scene3d>
          <a:sp3d prstMaterial="flat">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00354" name="Rectangle 2"/>
          <p:cNvSpPr>
            <a:spLocks noGrp="1" noChangeArrowheads="1"/>
          </p:cNvSpPr>
          <p:nvPr>
            <p:ph type="title"/>
          </p:nvPr>
        </p:nvSpPr>
        <p:spPr/>
        <p:txBody>
          <a:bodyPr/>
          <a:lstStyle/>
          <a:p>
            <a:r>
              <a:rPr lang="en-US" sz="4200" dirty="0" smtClean="0"/>
              <a:t>Time Accounting Prior to Windows Vista</a:t>
            </a:r>
          </a:p>
        </p:txBody>
      </p:sp>
      <p:sp>
        <p:nvSpPr>
          <p:cNvPr id="16" name="Text Placeholder 15"/>
          <p:cNvSpPr>
            <a:spLocks noGrp="1"/>
          </p:cNvSpPr>
          <p:nvPr>
            <p:ph type="body" sz="quarter" idx="10"/>
          </p:nvPr>
        </p:nvSpPr>
        <p:spPr/>
        <p:txBody>
          <a:bodyPr/>
          <a:lstStyle/>
          <a:p>
            <a:r>
              <a:rPr lang="en-US" dirty="0" smtClean="0"/>
              <a:t>Windows accounted for CPU time based on the interval clock timer</a:t>
            </a:r>
          </a:p>
          <a:p>
            <a:r>
              <a:rPr lang="en-US" dirty="0" smtClean="0"/>
              <a:t>Thread quantum expiration was not always fair</a:t>
            </a:r>
          </a:p>
          <a:p>
            <a:pPr lvl="1"/>
            <a:r>
              <a:rPr lang="en-US" dirty="0" smtClean="0"/>
              <a:t>A thread might get almost no turn</a:t>
            </a:r>
          </a:p>
          <a:p>
            <a:pPr lvl="1"/>
            <a:r>
              <a:rPr lang="en-US" dirty="0" smtClean="0"/>
              <a:t>Threads were also charged for interrupts that occurred while they were running</a:t>
            </a:r>
          </a:p>
          <a:p>
            <a:endParaRPr lang="en-US" dirty="0"/>
          </a:p>
        </p:txBody>
      </p:sp>
      <p:cxnSp>
        <p:nvCxnSpPr>
          <p:cNvPr id="22" name="Straight Connector 21"/>
          <p:cNvCxnSpPr/>
          <p:nvPr/>
        </p:nvCxnSpPr>
        <p:spPr>
          <a:xfrm rot="16200000" flipH="1">
            <a:off x="4294498" y="5373926"/>
            <a:ext cx="547687" cy="2"/>
          </a:xfrm>
          <a:prstGeom prst="line">
            <a:avLst/>
          </a:prstGeom>
          <a:ln w="31750" cmpd="sng"/>
          <a:effectLst/>
          <a:scene3d>
            <a:camera prst="orthographicFront"/>
            <a:lightRig rig="threePt" dir="t"/>
          </a:scene3d>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16200000" flipH="1">
            <a:off x="6588774" y="5373925"/>
            <a:ext cx="547687" cy="2"/>
          </a:xfrm>
          <a:prstGeom prst="line">
            <a:avLst/>
          </a:prstGeom>
          <a:ln w="31750" cmpd="sng"/>
          <a:effectLst/>
          <a:scene3d>
            <a:camera prst="orthographicFront"/>
            <a:lightRig rig="threePt" dir="t"/>
          </a:scene3d>
        </p:spPr>
        <p:style>
          <a:lnRef idx="1">
            <a:schemeClr val="accent1"/>
          </a:lnRef>
          <a:fillRef idx="0">
            <a:schemeClr val="accent1"/>
          </a:fillRef>
          <a:effectRef idx="0">
            <a:schemeClr val="accent1"/>
          </a:effectRef>
          <a:fontRef idx="minor">
            <a:schemeClr val="tx1"/>
          </a:fontRef>
        </p:style>
      </p:cxnSp>
      <p:sp>
        <p:nvSpPr>
          <p:cNvPr id="26" name="Rectangle 25"/>
          <p:cNvSpPr/>
          <p:nvPr/>
        </p:nvSpPr>
        <p:spPr bwMode="auto">
          <a:xfrm>
            <a:off x="4572000" y="5233840"/>
            <a:ext cx="2286003" cy="324000"/>
          </a:xfrm>
          <a:prstGeom prst="rect">
            <a:avLst/>
          </a:prstGeom>
          <a:ln>
            <a:headEnd type="none" w="med" len="med"/>
            <a:tailEnd type="none" w="med" len="med"/>
          </a:ln>
          <a:effectLst/>
          <a:scene3d>
            <a:camera prst="orthographicFront">
              <a:rot lat="0" lon="0" rev="0"/>
            </a:camera>
            <a:lightRig rig="threePt" dir="t"/>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8" name="Rectangle 27"/>
          <p:cNvSpPr/>
          <p:nvPr/>
        </p:nvSpPr>
        <p:spPr bwMode="auto">
          <a:xfrm>
            <a:off x="6858003" y="5233840"/>
            <a:ext cx="2285997" cy="324000"/>
          </a:xfrm>
          <a:prstGeom prst="rect">
            <a:avLst/>
          </a:prstGeom>
          <a:ln>
            <a:headEnd type="none" w="med" len="med"/>
            <a:tailEnd type="none" w="med" len="med"/>
          </a:ln>
          <a:effectLst/>
          <a:scene3d>
            <a:camera prst="orthographicFront">
              <a:rot lat="0" lon="0" rev="0"/>
            </a:camera>
            <a:lightRig rig="threePt" dir="t"/>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9" name="Rectangle 28"/>
          <p:cNvSpPr/>
          <p:nvPr/>
        </p:nvSpPr>
        <p:spPr bwMode="auto">
          <a:xfrm>
            <a:off x="3653940" y="5233840"/>
            <a:ext cx="914400" cy="324000"/>
          </a:xfrm>
          <a:prstGeom prst="rect">
            <a:avLst/>
          </a:prstGeom>
          <a:ln>
            <a:headEnd type="none" w="med" len="med"/>
            <a:tailEnd type="none" w="med" len="med"/>
          </a:ln>
          <a:effectLst/>
          <a:scene3d>
            <a:camera prst="orthographicFront">
              <a:rot lat="0" lon="0" rev="0"/>
            </a:camera>
            <a:lightRig rig="threePt" dir="t"/>
          </a:scene3d>
          <a:sp3d prstMaterial="flat">
            <a:contourClr>
              <a:schemeClr val="accent3">
                <a:satMod val="300000"/>
              </a:schemeClr>
            </a:contourClr>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9" name="Rectangle 18"/>
          <p:cNvSpPr/>
          <p:nvPr/>
        </p:nvSpPr>
        <p:spPr bwMode="auto">
          <a:xfrm>
            <a:off x="0" y="5233840"/>
            <a:ext cx="2282343" cy="324000"/>
          </a:xfrm>
          <a:prstGeom prst="rect">
            <a:avLst/>
          </a:prstGeom>
          <a:noFill/>
          <a:ln>
            <a:headEnd type="none" w="med" len="med"/>
            <a:tailEnd type="none" w="med" len="med"/>
          </a:ln>
          <a:effectLst/>
          <a:scene3d>
            <a:camera prst="orthographicFront">
              <a:rot lat="0" lon="0" rev="0"/>
            </a:camera>
            <a:lightRig rig="threePt" dir="t"/>
          </a:scene3d>
          <a:sp3d prstMaterial="matte">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Idle</a:t>
            </a:r>
          </a:p>
        </p:txBody>
      </p:sp>
      <p:sp>
        <p:nvSpPr>
          <p:cNvPr id="20" name="Rectangle 19"/>
          <p:cNvSpPr/>
          <p:nvPr/>
        </p:nvSpPr>
        <p:spPr bwMode="auto">
          <a:xfrm>
            <a:off x="2282341" y="5224240"/>
            <a:ext cx="1371600" cy="324000"/>
          </a:xfrm>
          <a:prstGeom prst="rect">
            <a:avLst/>
          </a:prstGeom>
          <a:noFill/>
          <a:ln>
            <a:headEnd type="none" w="med" len="med"/>
            <a:tailEnd type="none" w="med" len="med"/>
          </a:ln>
          <a:effectLst/>
          <a:scene3d>
            <a:camera prst="orthographicFront">
              <a:rot lat="0" lon="0" rev="0"/>
            </a:camera>
            <a:lightRig rig="threePt" dir="t"/>
          </a:scene3d>
          <a:sp3d prstMaterial="matte">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Idle</a:t>
            </a:r>
          </a:p>
        </p:txBody>
      </p:sp>
      <p:sp>
        <p:nvSpPr>
          <p:cNvPr id="27" name="Rectangle 26"/>
          <p:cNvSpPr/>
          <p:nvPr/>
        </p:nvSpPr>
        <p:spPr bwMode="auto">
          <a:xfrm>
            <a:off x="3650280" y="5224240"/>
            <a:ext cx="918060" cy="324000"/>
          </a:xfrm>
          <a:prstGeom prst="rect">
            <a:avLst/>
          </a:prstGeom>
          <a:noFill/>
          <a:ln>
            <a:headEnd type="none" w="med" len="med"/>
            <a:tailEnd type="none" w="med" len="med"/>
          </a:ln>
          <a:effectLst/>
          <a:scene3d>
            <a:camera prst="orthographicFront">
              <a:rot lat="0" lon="0" rev="0"/>
            </a:camera>
            <a:lightRig rig="threePt" dir="t"/>
          </a:scene3d>
          <a:sp3d prstMaterial="matte">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T1</a:t>
            </a:r>
          </a:p>
        </p:txBody>
      </p:sp>
      <p:sp>
        <p:nvSpPr>
          <p:cNvPr id="32" name="Rectangle 31"/>
          <p:cNvSpPr/>
          <p:nvPr/>
        </p:nvSpPr>
        <p:spPr bwMode="auto">
          <a:xfrm>
            <a:off x="4572000" y="5233840"/>
            <a:ext cx="2282340" cy="324000"/>
          </a:xfrm>
          <a:prstGeom prst="rect">
            <a:avLst/>
          </a:prstGeom>
          <a:noFill/>
          <a:ln>
            <a:headEnd type="none" w="med" len="med"/>
            <a:tailEnd type="none" w="med" len="med"/>
          </a:ln>
          <a:effectLst/>
          <a:scene3d>
            <a:camera prst="orthographicFront">
              <a:rot lat="0" lon="0" rev="0"/>
            </a:camera>
            <a:lightRig rig="threePt" dir="t"/>
          </a:scene3d>
          <a:sp3d prstMaterial="matte">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T2</a:t>
            </a:r>
          </a:p>
        </p:txBody>
      </p:sp>
      <p:sp>
        <p:nvSpPr>
          <p:cNvPr id="33" name="Rectangle 32"/>
          <p:cNvSpPr/>
          <p:nvPr/>
        </p:nvSpPr>
        <p:spPr bwMode="auto">
          <a:xfrm>
            <a:off x="6854340" y="5224240"/>
            <a:ext cx="2289660" cy="324000"/>
          </a:xfrm>
          <a:prstGeom prst="rect">
            <a:avLst/>
          </a:prstGeom>
          <a:noFill/>
          <a:ln>
            <a:headEnd type="none" w="med" len="med"/>
            <a:tailEnd type="none" w="med" len="med"/>
          </a:ln>
          <a:effectLst/>
          <a:scene3d>
            <a:camera prst="orthographicFront">
              <a:rot lat="0" lon="0" rev="0"/>
            </a:camera>
            <a:lightRig rig="threePt" dir="t"/>
          </a:scene3d>
          <a:sp3d prstMaterial="matte">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T2</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1000"/>
                                        <p:tgtEl>
                                          <p:spTgt spid="30"/>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1000"/>
                                        <p:tgtEl>
                                          <p:spTgt spid="20"/>
                                        </p:tgtEl>
                                      </p:cBhvr>
                                    </p:animEffect>
                                  </p:childTnLst>
                                </p:cTn>
                              </p:par>
                              <p:par>
                                <p:cTn id="24" presetID="22" presetClass="entr" presetSubtype="8"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3000"/>
                                        <p:tgtEl>
                                          <p:spTgt spid="2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2000"/>
                                        <p:tgtEl>
                                          <p:spTgt spid="29"/>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500"/>
                                        <p:tgtEl>
                                          <p:spTgt spid="32"/>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wipe(left)">
                                      <p:cBhvr>
                                        <p:cTn id="42" dur="5000"/>
                                        <p:tgtEl>
                                          <p:spTgt spid="26"/>
                                        </p:tgtEl>
                                      </p:cBhvr>
                                    </p:animEffect>
                                  </p:childTnLst>
                                </p:cTn>
                              </p:par>
                            </p:childTnLst>
                          </p:cTn>
                        </p:par>
                        <p:par>
                          <p:cTn id="43" fill="hold">
                            <p:stCondLst>
                              <p:cond delay="5000"/>
                            </p:stCondLst>
                            <p:childTnLst>
                              <p:par>
                                <p:cTn id="44" presetID="10" presetClass="entr" presetSubtype="0" fill="hold" grpId="0" nodeType="after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500"/>
                                        <p:tgtEl>
                                          <p:spTgt spid="33"/>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left)">
                                      <p:cBhvr>
                                        <p:cTn id="49" dur="5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26" grpId="0" animBg="1"/>
      <p:bldP spid="28" grpId="0" animBg="1"/>
      <p:bldP spid="29" grpId="0" animBg="1"/>
      <p:bldP spid="19" grpId="0"/>
      <p:bldP spid="20" grpId="0"/>
      <p:bldP spid="27" grpId="0"/>
      <p:bldP spid="32" grpId="0"/>
      <p:bldP spid="3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Straight Connector 20"/>
          <p:cNvCxnSpPr/>
          <p:nvPr/>
        </p:nvCxnSpPr>
        <p:spPr>
          <a:xfrm rot="16200000" flipH="1">
            <a:off x="2008498" y="5373924"/>
            <a:ext cx="547687" cy="2"/>
          </a:xfrm>
          <a:prstGeom prst="line">
            <a:avLst/>
          </a:prstGeom>
          <a:ln w="31750" cmpd="sng"/>
          <a:effectLst/>
          <a:scene3d>
            <a:camera prst="orthographicFront"/>
            <a:lightRig rig="threePt" dir="t"/>
          </a:scene3d>
        </p:spPr>
        <p:style>
          <a:lnRef idx="1">
            <a:schemeClr val="accent1"/>
          </a:lnRef>
          <a:fillRef idx="0">
            <a:schemeClr val="accent1"/>
          </a:fillRef>
          <a:effectRef idx="0">
            <a:schemeClr val="accent1"/>
          </a:effectRef>
          <a:fontRef idx="minor">
            <a:schemeClr val="tx1"/>
          </a:fontRef>
        </p:style>
      </p:cxnSp>
      <p:sp>
        <p:nvSpPr>
          <p:cNvPr id="30" name="Rectangle 29"/>
          <p:cNvSpPr/>
          <p:nvPr/>
        </p:nvSpPr>
        <p:spPr bwMode="auto">
          <a:xfrm>
            <a:off x="0" y="5233840"/>
            <a:ext cx="2282340" cy="324000"/>
          </a:xfrm>
          <a:prstGeom prst="rect">
            <a:avLst/>
          </a:prstGeom>
          <a:ln>
            <a:headEnd type="none" w="med" len="med"/>
            <a:tailEnd type="none" w="med" len="med"/>
          </a:ln>
          <a:effectLst/>
          <a:scene3d>
            <a:camera prst="orthographicFront">
              <a:rot lat="0" lon="0" rev="0"/>
            </a:camera>
            <a:lightRig rig="threePt" dir="t"/>
          </a:scene3d>
          <a:sp3d prstMaterial="flat">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5" name="Rectangle 24"/>
          <p:cNvSpPr/>
          <p:nvPr/>
        </p:nvSpPr>
        <p:spPr bwMode="auto">
          <a:xfrm>
            <a:off x="2282343" y="5233840"/>
            <a:ext cx="1371600" cy="324000"/>
          </a:xfrm>
          <a:prstGeom prst="rect">
            <a:avLst/>
          </a:prstGeom>
          <a:ln>
            <a:headEnd type="none" w="med" len="med"/>
            <a:tailEnd type="none" w="med" len="med"/>
          </a:ln>
          <a:effectLst/>
          <a:scene3d>
            <a:camera prst="orthographicFront">
              <a:rot lat="0" lon="0" rev="0"/>
            </a:camera>
            <a:lightRig rig="threePt" dir="t"/>
          </a:scene3d>
          <a:sp3d prstMaterial="flat">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00354" name="Rectangle 2"/>
          <p:cNvSpPr>
            <a:spLocks noGrp="1" noChangeArrowheads="1"/>
          </p:cNvSpPr>
          <p:nvPr>
            <p:ph type="title"/>
          </p:nvPr>
        </p:nvSpPr>
        <p:spPr>
          <a:xfrm>
            <a:off x="381000" y="230188"/>
            <a:ext cx="8382000" cy="581698"/>
          </a:xfrm>
        </p:spPr>
        <p:txBody>
          <a:bodyPr/>
          <a:lstStyle/>
          <a:p>
            <a:r>
              <a:rPr lang="en-US" sz="4200" dirty="0" smtClean="0"/>
              <a:t>Time Accounting Since Windows Vista</a:t>
            </a:r>
          </a:p>
        </p:txBody>
      </p:sp>
      <p:sp>
        <p:nvSpPr>
          <p:cNvPr id="16" name="Text Placeholder 15"/>
          <p:cNvSpPr>
            <a:spLocks noGrp="1"/>
          </p:cNvSpPr>
          <p:nvPr>
            <p:ph type="body" sz="quarter" idx="10"/>
          </p:nvPr>
        </p:nvSpPr>
        <p:spPr/>
        <p:txBody>
          <a:bodyPr/>
          <a:lstStyle/>
          <a:p>
            <a:r>
              <a:rPr lang="en-US" sz="2800" dirty="0" smtClean="0"/>
              <a:t>Windows Vista and later reads the Time Stamp Counter during every context switch</a:t>
            </a:r>
          </a:p>
          <a:p>
            <a:pPr lvl="1"/>
            <a:r>
              <a:rPr lang="en-US" sz="2400" dirty="0" smtClean="0"/>
              <a:t>The actual CPU cycles consumed are charged to a thread</a:t>
            </a:r>
          </a:p>
          <a:p>
            <a:pPr lvl="1"/>
            <a:r>
              <a:rPr lang="en-US" sz="2400" dirty="0" smtClean="0"/>
              <a:t>Any interrupt time is not charged to the interrupted thread</a:t>
            </a:r>
          </a:p>
          <a:p>
            <a:r>
              <a:rPr lang="en-US" sz="2800" dirty="0" smtClean="0"/>
              <a:t>Allows for more accurate quantum accounting</a:t>
            </a:r>
          </a:p>
          <a:p>
            <a:pPr lvl="1"/>
            <a:r>
              <a:rPr lang="en-US" sz="2400" dirty="0" smtClean="0"/>
              <a:t>A thread gets at least one turn and at most will be given</a:t>
            </a:r>
            <a:br>
              <a:rPr lang="en-US" sz="2400" dirty="0" smtClean="0"/>
            </a:br>
            <a:r>
              <a:rPr lang="en-US" sz="2400" dirty="0" smtClean="0"/>
              <a:t>one turn plus an additional tick</a:t>
            </a:r>
          </a:p>
        </p:txBody>
      </p:sp>
      <p:cxnSp>
        <p:nvCxnSpPr>
          <p:cNvPr id="22" name="Straight Connector 21"/>
          <p:cNvCxnSpPr/>
          <p:nvPr/>
        </p:nvCxnSpPr>
        <p:spPr>
          <a:xfrm rot="16200000" flipH="1">
            <a:off x="4294498" y="5373926"/>
            <a:ext cx="547687" cy="2"/>
          </a:xfrm>
          <a:prstGeom prst="line">
            <a:avLst/>
          </a:prstGeom>
          <a:ln w="31750" cmpd="sng"/>
          <a:effectLst/>
          <a:scene3d>
            <a:camera prst="orthographicFront"/>
            <a:lightRig rig="threePt" dir="t"/>
          </a:scene3d>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16200000" flipH="1">
            <a:off x="6588774" y="5373925"/>
            <a:ext cx="547687" cy="2"/>
          </a:xfrm>
          <a:prstGeom prst="line">
            <a:avLst/>
          </a:prstGeom>
          <a:ln w="31750" cmpd="sng"/>
          <a:effectLst/>
          <a:scene3d>
            <a:camera prst="orthographicFront"/>
            <a:lightRig rig="threePt" dir="t"/>
          </a:scene3d>
        </p:spPr>
        <p:style>
          <a:lnRef idx="1">
            <a:schemeClr val="accent1"/>
          </a:lnRef>
          <a:fillRef idx="0">
            <a:schemeClr val="accent1"/>
          </a:fillRef>
          <a:effectRef idx="0">
            <a:schemeClr val="accent1"/>
          </a:effectRef>
          <a:fontRef idx="minor">
            <a:schemeClr val="tx1"/>
          </a:fontRef>
        </p:style>
      </p:cxnSp>
      <p:sp>
        <p:nvSpPr>
          <p:cNvPr id="26" name="Rectangle 25"/>
          <p:cNvSpPr/>
          <p:nvPr/>
        </p:nvSpPr>
        <p:spPr bwMode="auto">
          <a:xfrm>
            <a:off x="4572000" y="5233840"/>
            <a:ext cx="2286003" cy="324000"/>
          </a:xfrm>
          <a:prstGeom prst="rect">
            <a:avLst/>
          </a:prstGeom>
          <a:ln>
            <a:headEnd type="none" w="med" len="med"/>
            <a:tailEnd type="none" w="med" len="med"/>
          </a:ln>
          <a:effectLst/>
          <a:scene3d>
            <a:camera prst="orthographicFront">
              <a:rot lat="0" lon="0" rev="0"/>
            </a:camera>
            <a:lightRig rig="threePt" dir="t"/>
          </a:scene3d>
          <a:sp3d prstMaterial="flat">
            <a:contourClr>
              <a:schemeClr val="accent3">
                <a:satMod val="300000"/>
              </a:schemeClr>
            </a:contourClr>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8" name="Rectangle 27"/>
          <p:cNvSpPr/>
          <p:nvPr/>
        </p:nvSpPr>
        <p:spPr bwMode="auto">
          <a:xfrm>
            <a:off x="6858003" y="5233840"/>
            <a:ext cx="2285997" cy="324000"/>
          </a:xfrm>
          <a:prstGeom prst="rect">
            <a:avLst/>
          </a:prstGeom>
          <a:ln>
            <a:headEnd type="none" w="med" len="med"/>
            <a:tailEnd type="none" w="med" len="med"/>
          </a:ln>
          <a:effectLst/>
          <a:scene3d>
            <a:camera prst="orthographicFront">
              <a:rot lat="0" lon="0" rev="0"/>
            </a:camera>
            <a:lightRig rig="threePt" dir="t"/>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9" name="Rectangle 28"/>
          <p:cNvSpPr/>
          <p:nvPr/>
        </p:nvSpPr>
        <p:spPr bwMode="auto">
          <a:xfrm>
            <a:off x="3653940" y="5233840"/>
            <a:ext cx="914400" cy="324000"/>
          </a:xfrm>
          <a:prstGeom prst="rect">
            <a:avLst/>
          </a:prstGeom>
          <a:ln>
            <a:headEnd type="none" w="med" len="med"/>
            <a:tailEnd type="none" w="med" len="med"/>
          </a:ln>
          <a:effectLst/>
          <a:scene3d>
            <a:camera prst="orthographicFront">
              <a:rot lat="0" lon="0" rev="0"/>
            </a:camera>
            <a:lightRig rig="threePt" dir="t"/>
          </a:scene3d>
          <a:sp3d prstMaterial="flat">
            <a:contourClr>
              <a:schemeClr val="accent3">
                <a:satMod val="300000"/>
              </a:schemeClr>
            </a:contourClr>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9" name="Rectangle 18"/>
          <p:cNvSpPr/>
          <p:nvPr/>
        </p:nvSpPr>
        <p:spPr bwMode="auto">
          <a:xfrm>
            <a:off x="0" y="5233840"/>
            <a:ext cx="2282343" cy="324000"/>
          </a:xfrm>
          <a:prstGeom prst="rect">
            <a:avLst/>
          </a:prstGeom>
          <a:noFill/>
          <a:ln>
            <a:headEnd type="none" w="med" len="med"/>
            <a:tailEnd type="none" w="med" len="med"/>
          </a:ln>
          <a:effectLst/>
          <a:scene3d>
            <a:camera prst="orthographicFront">
              <a:rot lat="0" lon="0" rev="0"/>
            </a:camera>
            <a:lightRig rig="threePt" dir="t"/>
          </a:scene3d>
          <a:sp3d prstMaterial="matte">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Idle</a:t>
            </a:r>
          </a:p>
        </p:txBody>
      </p:sp>
      <p:sp>
        <p:nvSpPr>
          <p:cNvPr id="20" name="Rectangle 19"/>
          <p:cNvSpPr/>
          <p:nvPr/>
        </p:nvSpPr>
        <p:spPr bwMode="auto">
          <a:xfrm>
            <a:off x="2282341" y="5224240"/>
            <a:ext cx="1371600" cy="324000"/>
          </a:xfrm>
          <a:prstGeom prst="rect">
            <a:avLst/>
          </a:prstGeom>
          <a:noFill/>
          <a:ln>
            <a:headEnd type="none" w="med" len="med"/>
            <a:tailEnd type="none" w="med" len="med"/>
          </a:ln>
          <a:effectLst/>
          <a:scene3d>
            <a:camera prst="orthographicFront">
              <a:rot lat="0" lon="0" rev="0"/>
            </a:camera>
            <a:lightRig rig="threePt" dir="t"/>
          </a:scene3d>
          <a:sp3d prstMaterial="matte">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Idle</a:t>
            </a:r>
          </a:p>
        </p:txBody>
      </p:sp>
      <p:sp>
        <p:nvSpPr>
          <p:cNvPr id="27" name="Rectangle 26"/>
          <p:cNvSpPr/>
          <p:nvPr/>
        </p:nvSpPr>
        <p:spPr bwMode="auto">
          <a:xfrm>
            <a:off x="3650280" y="5224240"/>
            <a:ext cx="918060" cy="324000"/>
          </a:xfrm>
          <a:prstGeom prst="rect">
            <a:avLst/>
          </a:prstGeom>
          <a:noFill/>
          <a:ln>
            <a:headEnd type="none" w="med" len="med"/>
            <a:tailEnd type="none" w="med" len="med"/>
          </a:ln>
          <a:effectLst/>
          <a:scene3d>
            <a:camera prst="orthographicFront">
              <a:rot lat="0" lon="0" rev="0"/>
            </a:camera>
            <a:lightRig rig="threePt" dir="t"/>
          </a:scene3d>
          <a:sp3d prstMaterial="matte">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T1</a:t>
            </a:r>
          </a:p>
        </p:txBody>
      </p:sp>
      <p:sp>
        <p:nvSpPr>
          <p:cNvPr id="32" name="Rectangle 31"/>
          <p:cNvSpPr/>
          <p:nvPr/>
        </p:nvSpPr>
        <p:spPr bwMode="auto">
          <a:xfrm>
            <a:off x="4568340" y="5224240"/>
            <a:ext cx="2282340" cy="324000"/>
          </a:xfrm>
          <a:prstGeom prst="rect">
            <a:avLst/>
          </a:prstGeom>
          <a:noFill/>
          <a:ln>
            <a:headEnd type="none" w="med" len="med"/>
            <a:tailEnd type="none" w="med" len="med"/>
          </a:ln>
          <a:effectLst/>
          <a:scene3d>
            <a:camera prst="orthographicFront">
              <a:rot lat="0" lon="0" rev="0"/>
            </a:camera>
            <a:lightRig rig="threePt" dir="t"/>
          </a:scene3d>
          <a:sp3d prstMaterial="matte">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T1</a:t>
            </a:r>
          </a:p>
        </p:txBody>
      </p:sp>
      <p:sp>
        <p:nvSpPr>
          <p:cNvPr id="33" name="Rectangle 32"/>
          <p:cNvSpPr/>
          <p:nvPr/>
        </p:nvSpPr>
        <p:spPr bwMode="auto">
          <a:xfrm>
            <a:off x="6854340" y="5224240"/>
            <a:ext cx="2289660" cy="324000"/>
          </a:xfrm>
          <a:prstGeom prst="rect">
            <a:avLst/>
          </a:prstGeom>
          <a:noFill/>
          <a:ln>
            <a:headEnd type="none" w="med" len="med"/>
            <a:tailEnd type="none" w="med" len="med"/>
          </a:ln>
          <a:effectLst/>
          <a:scene3d>
            <a:camera prst="orthographicFront">
              <a:rot lat="0" lon="0" rev="0"/>
            </a:camera>
            <a:lightRig rig="threePt" dir="t"/>
          </a:scene3d>
          <a:sp3d prstMaterial="matte">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T2</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1000"/>
                                        <p:tgtEl>
                                          <p:spTgt spid="30"/>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1000"/>
                                        <p:tgtEl>
                                          <p:spTgt spid="20"/>
                                        </p:tgtEl>
                                      </p:cBhvr>
                                    </p:animEffect>
                                  </p:childTnLst>
                                </p:cTn>
                              </p:par>
                              <p:par>
                                <p:cTn id="24" presetID="22" presetClass="entr" presetSubtype="8"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3000"/>
                                        <p:tgtEl>
                                          <p:spTgt spid="2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2000"/>
                                        <p:tgtEl>
                                          <p:spTgt spid="29"/>
                                        </p:tgtEl>
                                      </p:cBhvr>
                                    </p:animEffect>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fade">
                                      <p:cBhvr>
                                        <p:cTn id="38" dur="500"/>
                                        <p:tgtEl>
                                          <p:spTgt spid="32"/>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left)">
                                      <p:cBhvr>
                                        <p:cTn id="41" dur="5000"/>
                                        <p:tgtEl>
                                          <p:spTgt spid="26"/>
                                        </p:tgtEl>
                                      </p:cBhvr>
                                    </p:animEffect>
                                  </p:childTnLst>
                                </p:cTn>
                              </p:par>
                            </p:childTnLst>
                          </p:cTn>
                        </p:par>
                        <p:par>
                          <p:cTn id="42" fill="hold">
                            <p:stCondLst>
                              <p:cond delay="7000"/>
                            </p:stCondLst>
                            <p:childTnLst>
                              <p:par>
                                <p:cTn id="43" presetID="10" presetClass="entr" presetSubtype="0" fill="hold" grpId="0" nodeType="after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fade">
                                      <p:cBhvr>
                                        <p:cTn id="45" dur="500"/>
                                        <p:tgtEl>
                                          <p:spTgt spid="3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wipe(left)">
                                      <p:cBhvr>
                                        <p:cTn id="48" dur="5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26" grpId="0" animBg="1"/>
      <p:bldP spid="28" grpId="0" animBg="1"/>
      <p:bldP spid="29" grpId="0" animBg="1"/>
      <p:bldP spid="19" grpId="0"/>
      <p:bldP spid="20" grpId="0"/>
      <p:bldP spid="27" grpId="0"/>
      <p:bldP spid="32" grpId="0"/>
      <p:bldP spid="3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Troubleshooting High CPU Utilization</a:t>
            </a:r>
            <a:endParaRPr lang="en-US" dirty="0"/>
          </a:p>
        </p:txBody>
      </p:sp>
      <p:sp>
        <p:nvSpPr>
          <p:cNvPr id="6" name="Text Placeholder 5"/>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3"/>
          <p:cNvSpPr>
            <a:spLocks noGrp="1" noChangeArrowheads="1"/>
          </p:cNvSpPr>
          <p:nvPr>
            <p:ph type="title"/>
          </p:nvPr>
        </p:nvSpPr>
        <p:spPr>
          <a:xfrm>
            <a:off x="381000" y="230188"/>
            <a:ext cx="8382000" cy="637097"/>
          </a:xfrm>
          <a:noFill/>
        </p:spPr>
        <p:txBody>
          <a:bodyPr/>
          <a:lstStyle/>
          <a:p>
            <a:r>
              <a:rPr lang="en-US" sz="4600" dirty="0" smtClean="0"/>
              <a:t>Understanding Memory Management</a:t>
            </a:r>
            <a:endParaRPr lang="en-US" dirty="0" smtClean="0"/>
          </a:p>
        </p:txBody>
      </p:sp>
      <p:sp>
        <p:nvSpPr>
          <p:cNvPr id="102402" name="Rectangle 2"/>
          <p:cNvSpPr>
            <a:spLocks noGrp="1" noChangeArrowheads="1"/>
          </p:cNvSpPr>
          <p:nvPr>
            <p:ph type="body" sz="quarter" idx="10"/>
          </p:nvPr>
        </p:nvSpPr>
        <p:spPr>
          <a:noFill/>
        </p:spPr>
        <p:txBody>
          <a:bodyPr/>
          <a:lstStyle/>
          <a:p>
            <a:pPr>
              <a:spcBef>
                <a:spcPct val="22000"/>
              </a:spcBef>
            </a:pPr>
            <a:r>
              <a:rPr lang="en-US" sz="2800" dirty="0" smtClean="0"/>
              <a:t>Windows provides two system memory pools</a:t>
            </a:r>
          </a:p>
          <a:p>
            <a:pPr lvl="1">
              <a:spcBef>
                <a:spcPct val="22000"/>
              </a:spcBef>
            </a:pPr>
            <a:r>
              <a:rPr lang="en-US" sz="2400" dirty="0" err="1" smtClean="0"/>
              <a:t>Nonpaged</a:t>
            </a:r>
            <a:r>
              <a:rPr lang="en-US" sz="2400" dirty="0" smtClean="0"/>
              <a:t> Pool and Paged Pool</a:t>
            </a:r>
          </a:p>
          <a:p>
            <a:pPr lvl="1">
              <a:spcBef>
                <a:spcPct val="22000"/>
              </a:spcBef>
            </a:pPr>
            <a:r>
              <a:rPr lang="en-US" sz="2400" dirty="0" smtClean="0"/>
              <a:t>Used for system wide persistent data</a:t>
            </a:r>
          </a:p>
          <a:p>
            <a:pPr>
              <a:spcBef>
                <a:spcPct val="22000"/>
              </a:spcBef>
            </a:pPr>
            <a:r>
              <a:rPr lang="en-US" sz="2800" dirty="0" smtClean="0"/>
              <a:t>Prior to Windows Vista, pool sizes were a function of memory size and whether or not the system was configured as a server or a workstation</a:t>
            </a:r>
          </a:p>
          <a:p>
            <a:pPr>
              <a:spcBef>
                <a:spcPct val="22000"/>
              </a:spcBef>
            </a:pPr>
            <a:r>
              <a:rPr lang="en-US" sz="2800" dirty="0" smtClean="0"/>
              <a:t>Windows Vista introduced the concept of a dynamic system address space</a:t>
            </a:r>
          </a:p>
          <a:p>
            <a:pPr>
              <a:spcBef>
                <a:spcPct val="22000"/>
              </a:spcBef>
              <a:buNone/>
            </a:pPr>
            <a:endParaRPr lang="en-US" sz="2800" dirty="0" smtClean="0"/>
          </a:p>
        </p:txBody>
      </p:sp>
      <p:sp>
        <p:nvSpPr>
          <p:cNvPr id="4" name="TextBox 3"/>
          <p:cNvSpPr txBox="1"/>
          <p:nvPr/>
        </p:nvSpPr>
        <p:spPr>
          <a:xfrm>
            <a:off x="643814" y="5203392"/>
            <a:ext cx="4250266" cy="830997"/>
          </a:xfrm>
          <a:prstGeom prst="rect">
            <a:avLst/>
          </a:prstGeom>
          <a:noFill/>
        </p:spPr>
        <p:txBody>
          <a:bodyPr wrap="none" rtlCol="0" anchor="b">
            <a:spAutoFit/>
          </a:bodyPr>
          <a:lstStyle/>
          <a:p>
            <a:r>
              <a:rPr lang="en-US" sz="2400" dirty="0" smtClean="0">
                <a:solidFill>
                  <a:srgbClr val="99CC99"/>
                </a:solidFill>
              </a:rPr>
              <a:t>Memory – Pool </a:t>
            </a:r>
            <a:r>
              <a:rPr lang="en-US" sz="2400" dirty="0" err="1" smtClean="0">
                <a:solidFill>
                  <a:srgbClr val="99CC99"/>
                </a:solidFill>
              </a:rPr>
              <a:t>Nonpaged</a:t>
            </a:r>
            <a:r>
              <a:rPr lang="en-US" sz="2400" dirty="0" smtClean="0">
                <a:solidFill>
                  <a:srgbClr val="99CC99"/>
                </a:solidFill>
              </a:rPr>
              <a:t> Bytes</a:t>
            </a:r>
            <a:br>
              <a:rPr lang="en-US" sz="2400" dirty="0" smtClean="0">
                <a:solidFill>
                  <a:srgbClr val="99CC99"/>
                </a:solidFill>
              </a:rPr>
            </a:br>
            <a:r>
              <a:rPr lang="en-US" sz="2400" dirty="0" smtClean="0">
                <a:solidFill>
                  <a:srgbClr val="99CC99"/>
                </a:solidFill>
              </a:rPr>
              <a:t>Memory – Pool Paged Bytes</a:t>
            </a:r>
            <a:endParaRPr lang="en-US" sz="2400" dirty="0">
              <a:solidFill>
                <a:srgbClr val="99CC99"/>
              </a:solidFill>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Daniel Pearson</a:t>
            </a:r>
            <a:endParaRPr lang="en-US" dirty="0"/>
          </a:p>
        </p:txBody>
      </p:sp>
      <p:sp>
        <p:nvSpPr>
          <p:cNvPr id="3" name="Text Placeholder 2"/>
          <p:cNvSpPr>
            <a:spLocks noGrp="1"/>
          </p:cNvSpPr>
          <p:nvPr>
            <p:ph idx="1"/>
          </p:nvPr>
        </p:nvSpPr>
        <p:spPr/>
        <p:txBody>
          <a:bodyPr/>
          <a:lstStyle/>
          <a:p>
            <a:r>
              <a:rPr lang="en-US" sz="2800" dirty="0" smtClean="0"/>
              <a:t>Started working with Windows NT 3.51</a:t>
            </a:r>
          </a:p>
          <a:p>
            <a:r>
              <a:rPr lang="en-US" sz="2800" dirty="0" smtClean="0"/>
              <a:t>Three years at Digital Equipment Corporation</a:t>
            </a:r>
          </a:p>
          <a:p>
            <a:pPr lvl="1"/>
            <a:r>
              <a:rPr lang="en-US" sz="2400" dirty="0" smtClean="0"/>
              <a:t>Supporting Intel and Alpha systems running Windows NT</a:t>
            </a:r>
          </a:p>
          <a:p>
            <a:r>
              <a:rPr lang="en-US" sz="2800" dirty="0" smtClean="0"/>
              <a:t>Seven years at Microsoft</a:t>
            </a:r>
          </a:p>
          <a:p>
            <a:pPr lvl="1"/>
            <a:r>
              <a:rPr lang="en-US" sz="2400" dirty="0" smtClean="0"/>
              <a:t>Senior Escalation Lead in Windows base team</a:t>
            </a:r>
          </a:p>
          <a:p>
            <a:pPr lvl="1"/>
            <a:r>
              <a:rPr lang="en-US" sz="2400" dirty="0" smtClean="0"/>
              <a:t>Worked in the Mobile Internet sustained</a:t>
            </a:r>
            <a:br>
              <a:rPr lang="en-US" sz="2400" dirty="0" smtClean="0"/>
            </a:br>
            <a:r>
              <a:rPr lang="en-US" sz="2400" dirty="0" smtClean="0"/>
              <a:t>engineering team</a:t>
            </a:r>
          </a:p>
          <a:p>
            <a:r>
              <a:rPr lang="en-US" sz="2800" dirty="0" smtClean="0"/>
              <a:t>Instructor for David Solomon, co-author of the Windows Internals book series</a:t>
            </a: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381000" y="230188"/>
            <a:ext cx="8382000" cy="664797"/>
          </a:xfrm>
        </p:spPr>
        <p:txBody>
          <a:bodyPr/>
          <a:lstStyle/>
          <a:p>
            <a:r>
              <a:rPr lang="en-US" dirty="0" smtClean="0"/>
              <a:t>Dynamic System Address Space</a:t>
            </a:r>
          </a:p>
        </p:txBody>
      </p:sp>
      <p:sp>
        <p:nvSpPr>
          <p:cNvPr id="106499" name="Rectangle 3"/>
          <p:cNvSpPr>
            <a:spLocks noGrp="1" noChangeArrowheads="1"/>
          </p:cNvSpPr>
          <p:nvPr>
            <p:ph type="body" sz="quarter" idx="10"/>
          </p:nvPr>
        </p:nvSpPr>
        <p:spPr/>
        <p:txBody>
          <a:bodyPr/>
          <a:lstStyle/>
          <a:p>
            <a:r>
              <a:rPr lang="en-US" dirty="0" smtClean="0"/>
              <a:t>In 32-bit Windows Vista and later, virtual memory is assigned as needed</a:t>
            </a:r>
          </a:p>
          <a:p>
            <a:pPr lvl="1"/>
            <a:r>
              <a:rPr lang="en-US" dirty="0" smtClean="0"/>
              <a:t>Permits larger paged, </a:t>
            </a:r>
            <a:r>
              <a:rPr lang="en-US" dirty="0" err="1" smtClean="0"/>
              <a:t>nonpaged</a:t>
            </a:r>
            <a:r>
              <a:rPr lang="en-US" dirty="0" smtClean="0"/>
              <a:t>, and session pools</a:t>
            </a:r>
          </a:p>
          <a:p>
            <a:pPr lvl="1"/>
            <a:r>
              <a:rPr lang="en-US" dirty="0" smtClean="0"/>
              <a:t>Components still cannot exceed 2 GB on</a:t>
            </a:r>
            <a:br>
              <a:rPr lang="en-US" dirty="0" smtClean="0"/>
            </a:br>
            <a:r>
              <a:rPr lang="en-US" dirty="0" smtClean="0"/>
              <a:t>32-bit systems</a:t>
            </a:r>
          </a:p>
          <a:p>
            <a:r>
              <a:rPr lang="en-US" dirty="0" smtClean="0"/>
              <a:t>On 64-bit systems, address space regions are configured to </a:t>
            </a:r>
            <a:r>
              <a:rPr lang="en-US" smtClean="0"/>
              <a:t>their current maximum </a:t>
            </a:r>
            <a:r>
              <a:rPr lang="en-US" dirty="0" smtClean="0"/>
              <a:t>limits for all memory sizes</a:t>
            </a:r>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Troubleshooting Memory Leaks</a:t>
            </a:r>
            <a:endParaRPr lang="en-US" dirty="0"/>
          </a:p>
        </p:txBody>
      </p:sp>
      <p:sp>
        <p:nvSpPr>
          <p:cNvPr id="6" name="Text Placeholder 5"/>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1956" name="Rectangle 4"/>
          <p:cNvSpPr>
            <a:spLocks noGrp="1" noChangeArrowheads="1"/>
          </p:cNvSpPr>
          <p:nvPr>
            <p:ph type="title"/>
          </p:nvPr>
        </p:nvSpPr>
        <p:spPr/>
        <p:txBody>
          <a:bodyPr/>
          <a:lstStyle/>
          <a:p>
            <a:r>
              <a:rPr lang="en-US" dirty="0" smtClean="0"/>
              <a:t>Understanding Disk I/O</a:t>
            </a:r>
            <a:endParaRPr lang="en-US" dirty="0"/>
          </a:p>
        </p:txBody>
      </p:sp>
      <p:sp>
        <p:nvSpPr>
          <p:cNvPr id="1021957" name="Rectangle 5"/>
          <p:cNvSpPr>
            <a:spLocks noGrp="1" noChangeArrowheads="1"/>
          </p:cNvSpPr>
          <p:nvPr>
            <p:ph idx="1"/>
          </p:nvPr>
        </p:nvSpPr>
        <p:spPr>
          <a:xfrm>
            <a:off x="598116" y="1541834"/>
            <a:ext cx="8048625" cy="4525963"/>
          </a:xfrm>
        </p:spPr>
        <p:txBody>
          <a:bodyPr/>
          <a:lstStyle/>
          <a:p>
            <a:r>
              <a:rPr lang="en-US" dirty="0" smtClean="0"/>
              <a:t>Background I/O, e.g. indexing, disk defragmenting, interferes with foreground interactive tasks, e.g. reading e-mail</a:t>
            </a:r>
          </a:p>
          <a:p>
            <a:r>
              <a:rPr lang="en-US" dirty="0" smtClean="0"/>
              <a:t>In earlier systems, the only way to prioritize work was based on thread CPU priority</a:t>
            </a:r>
          </a:p>
          <a:p>
            <a:r>
              <a:rPr lang="en-US" dirty="0" smtClean="0"/>
              <a:t>Windows Vista introduced I/O priority and</a:t>
            </a:r>
            <a:br>
              <a:rPr lang="en-US" dirty="0" smtClean="0"/>
            </a:br>
            <a:r>
              <a:rPr lang="en-US" dirty="0" smtClean="0"/>
              <a:t>I/O bandwidth reservation</a:t>
            </a:r>
          </a:p>
        </p:txBody>
      </p:sp>
      <p:sp>
        <p:nvSpPr>
          <p:cNvPr id="4" name="TextBox 3"/>
          <p:cNvSpPr txBox="1"/>
          <p:nvPr/>
        </p:nvSpPr>
        <p:spPr>
          <a:xfrm>
            <a:off x="643814" y="5203392"/>
            <a:ext cx="5418150" cy="830997"/>
          </a:xfrm>
          <a:prstGeom prst="rect">
            <a:avLst/>
          </a:prstGeom>
          <a:noFill/>
        </p:spPr>
        <p:txBody>
          <a:bodyPr wrap="none" rtlCol="0" anchor="b">
            <a:spAutoFit/>
          </a:bodyPr>
          <a:lstStyle/>
          <a:p>
            <a:r>
              <a:rPr lang="en-US" sz="2400" dirty="0" smtClean="0">
                <a:solidFill>
                  <a:srgbClr val="99CC99"/>
                </a:solidFill>
              </a:rPr>
              <a:t>Physical Disk – Current Disk Queue Length</a:t>
            </a:r>
          </a:p>
          <a:p>
            <a:r>
              <a:rPr lang="en-US" sz="2400" dirty="0" smtClean="0">
                <a:solidFill>
                  <a:srgbClr val="99CC99"/>
                </a:solidFill>
              </a:rPr>
              <a:t>Physical Disk – Disk Transfers/sec</a:t>
            </a:r>
            <a:endParaRPr lang="en-US" sz="2400" dirty="0">
              <a:solidFill>
                <a:srgbClr val="99CC99"/>
              </a:solidFill>
            </a:endParaRPr>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I/O Priority Levels</a:t>
            </a:r>
            <a:endParaRPr lang="en-CA" dirty="0"/>
          </a:p>
        </p:txBody>
      </p:sp>
      <p:sp>
        <p:nvSpPr>
          <p:cNvPr id="3" name="Content Placeholder 2"/>
          <p:cNvSpPr>
            <a:spLocks noGrp="1"/>
          </p:cNvSpPr>
          <p:nvPr>
            <p:ph idx="1"/>
          </p:nvPr>
        </p:nvSpPr>
        <p:spPr>
          <a:xfrm>
            <a:off x="539750" y="1269786"/>
            <a:ext cx="8048625" cy="4525963"/>
          </a:xfrm>
        </p:spPr>
        <p:txBody>
          <a:bodyPr wrap="none"/>
          <a:lstStyle/>
          <a:p>
            <a:r>
              <a:rPr lang="en-CA" sz="2800" dirty="0" smtClean="0"/>
              <a:t>Critical – Used by the Memory Manager</a:t>
            </a:r>
          </a:p>
          <a:p>
            <a:r>
              <a:rPr lang="en-CA" sz="2800" dirty="0" smtClean="0"/>
              <a:t>High – Not currently implemented</a:t>
            </a:r>
          </a:p>
          <a:p>
            <a:r>
              <a:rPr lang="en-CA" sz="2800" dirty="0" smtClean="0"/>
              <a:t>Normal – Default priority, e.g. Microsoft Outlook</a:t>
            </a:r>
          </a:p>
          <a:p>
            <a:r>
              <a:rPr lang="en-CA" sz="2800" dirty="0" smtClean="0"/>
              <a:t>Low – Task priority, e.g. application </a:t>
            </a:r>
            <a:r>
              <a:rPr lang="en-CA" sz="2800" dirty="0" err="1" smtClean="0"/>
              <a:t>prefetching</a:t>
            </a:r>
            <a:endParaRPr lang="en-CA" sz="2800" dirty="0" smtClean="0"/>
          </a:p>
          <a:p>
            <a:r>
              <a:rPr lang="en-CA" sz="2800" dirty="0" smtClean="0"/>
              <a:t>Very Low – Background activity, e.g. antivirus</a:t>
            </a:r>
            <a:endParaRPr lang="en-CA" sz="2800" dirty="0"/>
          </a:p>
        </p:txBody>
      </p:sp>
      <p:grpSp>
        <p:nvGrpSpPr>
          <p:cNvPr id="26" name="Group 25"/>
          <p:cNvGrpSpPr/>
          <p:nvPr/>
        </p:nvGrpSpPr>
        <p:grpSpPr>
          <a:xfrm>
            <a:off x="381002" y="3843775"/>
            <a:ext cx="8382007" cy="2149682"/>
            <a:chOff x="381002" y="3815782"/>
            <a:chExt cx="8382007" cy="2149682"/>
          </a:xfrm>
        </p:grpSpPr>
        <p:sp>
          <p:nvSpPr>
            <p:cNvPr id="38" name="Left Brace 37"/>
            <p:cNvSpPr/>
            <p:nvPr/>
          </p:nvSpPr>
          <p:spPr>
            <a:xfrm rot="5400000">
              <a:off x="743699" y="3926870"/>
              <a:ext cx="322357" cy="1047751"/>
            </a:xfrm>
            <a:prstGeom prst="leftBrace">
              <a:avLst>
                <a:gd name="adj1" fmla="val 81257"/>
                <a:gd name="adj2" fmla="val 50000"/>
              </a:avLst>
            </a:prstGeom>
            <a:ln w="22225">
              <a:solidFill>
                <a:srgbClr val="CCFF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Left Brace 38"/>
            <p:cNvSpPr/>
            <p:nvPr/>
          </p:nvSpPr>
          <p:spPr>
            <a:xfrm rot="5400000">
              <a:off x="1791451" y="3926872"/>
              <a:ext cx="322356" cy="1047751"/>
            </a:xfrm>
            <a:prstGeom prst="leftBrace">
              <a:avLst>
                <a:gd name="adj1" fmla="val 81257"/>
                <a:gd name="adj2" fmla="val 50000"/>
              </a:avLst>
            </a:prstGeom>
            <a:ln w="22225">
              <a:solidFill>
                <a:srgbClr val="CCFF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Left Brace 39"/>
            <p:cNvSpPr/>
            <p:nvPr/>
          </p:nvSpPr>
          <p:spPr>
            <a:xfrm rot="5400000">
              <a:off x="3363074" y="3402997"/>
              <a:ext cx="322358" cy="2095497"/>
            </a:xfrm>
            <a:prstGeom prst="leftBrace">
              <a:avLst>
                <a:gd name="adj1" fmla="val 106404"/>
                <a:gd name="adj2" fmla="val 50000"/>
              </a:avLst>
            </a:prstGeom>
            <a:ln w="22225">
              <a:solidFill>
                <a:srgbClr val="CCFF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Left Brace 40"/>
            <p:cNvSpPr/>
            <p:nvPr/>
          </p:nvSpPr>
          <p:spPr>
            <a:xfrm rot="5400000">
              <a:off x="4934702" y="3926870"/>
              <a:ext cx="322356" cy="1047751"/>
            </a:xfrm>
            <a:prstGeom prst="leftBrace">
              <a:avLst>
                <a:gd name="adj1" fmla="val 81257"/>
                <a:gd name="adj2" fmla="val 50000"/>
              </a:avLst>
            </a:prstGeom>
            <a:ln w="22225">
              <a:solidFill>
                <a:srgbClr val="CCFF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Left Brace 60"/>
            <p:cNvSpPr/>
            <p:nvPr/>
          </p:nvSpPr>
          <p:spPr>
            <a:xfrm rot="5400000">
              <a:off x="7030197" y="2879123"/>
              <a:ext cx="322358" cy="3143250"/>
            </a:xfrm>
            <a:prstGeom prst="leftBrace">
              <a:avLst>
                <a:gd name="adj1" fmla="val 123315"/>
                <a:gd name="adj2" fmla="val 50000"/>
              </a:avLst>
            </a:prstGeom>
            <a:ln w="22225">
              <a:solidFill>
                <a:srgbClr val="CCFF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Rectangle 61"/>
            <p:cNvSpPr/>
            <p:nvPr/>
          </p:nvSpPr>
          <p:spPr bwMode="auto">
            <a:xfrm>
              <a:off x="381002" y="4679796"/>
              <a:ext cx="1047751" cy="430054"/>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MM</a:t>
              </a:r>
            </a:p>
          </p:txBody>
        </p:sp>
        <p:sp>
          <p:nvSpPr>
            <p:cNvPr id="63" name="Rectangle 62"/>
            <p:cNvSpPr/>
            <p:nvPr/>
          </p:nvSpPr>
          <p:spPr bwMode="auto">
            <a:xfrm>
              <a:off x="2476499" y="4679796"/>
              <a:ext cx="1047751" cy="430054"/>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WMP</a:t>
              </a:r>
            </a:p>
          </p:txBody>
        </p:sp>
        <p:sp>
          <p:nvSpPr>
            <p:cNvPr id="64" name="Rectangle 63"/>
            <p:cNvSpPr/>
            <p:nvPr/>
          </p:nvSpPr>
          <p:spPr bwMode="auto">
            <a:xfrm>
              <a:off x="3524253" y="4679796"/>
              <a:ext cx="1047751" cy="430054"/>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Outlook</a:t>
              </a:r>
            </a:p>
          </p:txBody>
        </p:sp>
        <p:sp>
          <p:nvSpPr>
            <p:cNvPr id="65" name="Rectangle 64"/>
            <p:cNvSpPr/>
            <p:nvPr/>
          </p:nvSpPr>
          <p:spPr bwMode="auto">
            <a:xfrm>
              <a:off x="4572005" y="4679796"/>
              <a:ext cx="1047751" cy="430054"/>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err="1" smtClean="0">
                  <a:solidFill>
                    <a:srgbClr val="FFFFFF"/>
                  </a:solidFill>
                  <a:effectLst>
                    <a:outerShdw blurRad="38100" dist="38100" dir="2700000" algn="tl">
                      <a:srgbClr val="000000">
                        <a:alpha val="43137"/>
                      </a:srgbClr>
                    </a:outerShdw>
                  </a:effectLst>
                  <a:latin typeface="Calibri" pitchFamily="34" charset="0"/>
                </a:rPr>
                <a:t>Prefetch</a:t>
              </a: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6" name="Rectangle 65"/>
            <p:cNvSpPr/>
            <p:nvPr/>
          </p:nvSpPr>
          <p:spPr bwMode="auto">
            <a:xfrm>
              <a:off x="5619756" y="4679796"/>
              <a:ext cx="1047751" cy="430054"/>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Defrag</a:t>
              </a:r>
            </a:p>
          </p:txBody>
        </p:sp>
        <p:sp>
          <p:nvSpPr>
            <p:cNvPr id="67" name="Rectangle 66"/>
            <p:cNvSpPr/>
            <p:nvPr/>
          </p:nvSpPr>
          <p:spPr bwMode="auto">
            <a:xfrm>
              <a:off x="6667507" y="4679796"/>
              <a:ext cx="1047751" cy="430054"/>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Indexer</a:t>
              </a:r>
            </a:p>
          </p:txBody>
        </p:sp>
        <p:sp>
          <p:nvSpPr>
            <p:cNvPr id="68" name="Rectangle 67"/>
            <p:cNvSpPr/>
            <p:nvPr/>
          </p:nvSpPr>
          <p:spPr bwMode="auto">
            <a:xfrm>
              <a:off x="7715258" y="4679796"/>
              <a:ext cx="1047751" cy="430054"/>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AV</a:t>
              </a:r>
            </a:p>
          </p:txBody>
        </p:sp>
        <p:sp>
          <p:nvSpPr>
            <p:cNvPr id="69" name="Left Brace 68"/>
            <p:cNvSpPr/>
            <p:nvPr/>
          </p:nvSpPr>
          <p:spPr>
            <a:xfrm rot="16200000" flipV="1">
              <a:off x="2315324" y="3234162"/>
              <a:ext cx="322358" cy="4190992"/>
            </a:xfrm>
            <a:prstGeom prst="leftBrace">
              <a:avLst>
                <a:gd name="adj1" fmla="val 106404"/>
                <a:gd name="adj2" fmla="val 50000"/>
              </a:avLst>
            </a:prstGeom>
            <a:ln w="22225">
              <a:solidFill>
                <a:srgbClr val="CCFF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Left Brace 69"/>
            <p:cNvSpPr/>
            <p:nvPr/>
          </p:nvSpPr>
          <p:spPr>
            <a:xfrm rot="16200000" flipV="1">
              <a:off x="6506334" y="3234163"/>
              <a:ext cx="322358" cy="4190992"/>
            </a:xfrm>
            <a:prstGeom prst="leftBrace">
              <a:avLst>
                <a:gd name="adj1" fmla="val 106404"/>
                <a:gd name="adj2" fmla="val 50000"/>
              </a:avLst>
            </a:prstGeom>
            <a:ln w="22225">
              <a:solidFill>
                <a:srgbClr val="CCFF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TextBox 70"/>
            <p:cNvSpPr txBox="1"/>
            <p:nvPr/>
          </p:nvSpPr>
          <p:spPr>
            <a:xfrm>
              <a:off x="457197" y="3815782"/>
              <a:ext cx="905504" cy="400110"/>
            </a:xfrm>
            <a:prstGeom prst="rect">
              <a:avLst/>
            </a:prstGeom>
            <a:noFill/>
          </p:spPr>
          <p:txBody>
            <a:bodyPr wrap="none" rtlCol="0">
              <a:spAutoFit/>
            </a:bodyPr>
            <a:lstStyle/>
            <a:p>
              <a:r>
                <a:rPr lang="en-US" sz="2000" dirty="0" smtClean="0"/>
                <a:t>Critical</a:t>
              </a:r>
              <a:endParaRPr lang="en-US" sz="2000" dirty="0"/>
            </a:p>
          </p:txBody>
        </p:sp>
        <p:sp>
          <p:nvSpPr>
            <p:cNvPr id="72" name="TextBox 71"/>
            <p:cNvSpPr txBox="1"/>
            <p:nvPr/>
          </p:nvSpPr>
          <p:spPr>
            <a:xfrm>
              <a:off x="1626636" y="3815782"/>
              <a:ext cx="659155" cy="400110"/>
            </a:xfrm>
            <a:prstGeom prst="rect">
              <a:avLst/>
            </a:prstGeom>
            <a:noFill/>
          </p:spPr>
          <p:txBody>
            <a:bodyPr wrap="none" rtlCol="0">
              <a:spAutoFit/>
            </a:bodyPr>
            <a:lstStyle/>
            <a:p>
              <a:r>
                <a:rPr lang="en-US" sz="2000" dirty="0" smtClean="0"/>
                <a:t>High</a:t>
              </a:r>
              <a:endParaRPr lang="en-US" sz="2000" dirty="0"/>
            </a:p>
          </p:txBody>
        </p:sp>
        <p:sp>
          <p:nvSpPr>
            <p:cNvPr id="73" name="TextBox 72"/>
            <p:cNvSpPr txBox="1"/>
            <p:nvPr/>
          </p:nvSpPr>
          <p:spPr>
            <a:xfrm>
              <a:off x="3041782" y="3815782"/>
              <a:ext cx="962123" cy="400110"/>
            </a:xfrm>
            <a:prstGeom prst="rect">
              <a:avLst/>
            </a:prstGeom>
            <a:noFill/>
          </p:spPr>
          <p:txBody>
            <a:bodyPr wrap="none" rtlCol="0">
              <a:spAutoFit/>
            </a:bodyPr>
            <a:lstStyle/>
            <a:p>
              <a:r>
                <a:rPr lang="en-US" sz="2000" dirty="0" smtClean="0"/>
                <a:t>Normal</a:t>
              </a:r>
              <a:endParaRPr lang="en-US" sz="2000" dirty="0"/>
            </a:p>
          </p:txBody>
        </p:sp>
        <p:sp>
          <p:nvSpPr>
            <p:cNvPr id="74" name="TextBox 73"/>
            <p:cNvSpPr txBox="1"/>
            <p:nvPr/>
          </p:nvSpPr>
          <p:spPr>
            <a:xfrm>
              <a:off x="4799045" y="3815782"/>
              <a:ext cx="608436" cy="400110"/>
            </a:xfrm>
            <a:prstGeom prst="rect">
              <a:avLst/>
            </a:prstGeom>
            <a:noFill/>
          </p:spPr>
          <p:txBody>
            <a:bodyPr wrap="none" rtlCol="0">
              <a:spAutoFit/>
            </a:bodyPr>
            <a:lstStyle/>
            <a:p>
              <a:r>
                <a:rPr lang="en-US" sz="2000" dirty="0" smtClean="0"/>
                <a:t>Low</a:t>
              </a:r>
              <a:endParaRPr lang="en-US" sz="2000" dirty="0"/>
            </a:p>
          </p:txBody>
        </p:sp>
        <p:sp>
          <p:nvSpPr>
            <p:cNvPr id="75" name="TextBox 74"/>
            <p:cNvSpPr txBox="1"/>
            <p:nvPr/>
          </p:nvSpPr>
          <p:spPr>
            <a:xfrm>
              <a:off x="6630953" y="3815782"/>
              <a:ext cx="1133965" cy="400110"/>
            </a:xfrm>
            <a:prstGeom prst="rect">
              <a:avLst/>
            </a:prstGeom>
            <a:noFill/>
          </p:spPr>
          <p:txBody>
            <a:bodyPr wrap="none" rtlCol="0">
              <a:spAutoFit/>
            </a:bodyPr>
            <a:lstStyle/>
            <a:p>
              <a:r>
                <a:rPr lang="en-US" sz="2000" dirty="0" smtClean="0"/>
                <a:t>Very Low</a:t>
              </a:r>
              <a:endParaRPr lang="en-US" sz="2000" dirty="0"/>
            </a:p>
          </p:txBody>
        </p:sp>
        <p:sp>
          <p:nvSpPr>
            <p:cNvPr id="76" name="TextBox 75"/>
            <p:cNvSpPr txBox="1"/>
            <p:nvPr/>
          </p:nvSpPr>
          <p:spPr>
            <a:xfrm>
              <a:off x="1894114" y="5565354"/>
              <a:ext cx="1180772" cy="400110"/>
            </a:xfrm>
            <a:prstGeom prst="rect">
              <a:avLst/>
            </a:prstGeom>
            <a:noFill/>
          </p:spPr>
          <p:txBody>
            <a:bodyPr wrap="none" rtlCol="0">
              <a:spAutoFit/>
            </a:bodyPr>
            <a:lstStyle/>
            <a:p>
              <a:r>
                <a:rPr lang="en-US" sz="2000" dirty="0" smtClean="0"/>
                <a:t>Hierarchy</a:t>
              </a:r>
              <a:endParaRPr lang="en-US" sz="2000" dirty="0"/>
            </a:p>
          </p:txBody>
        </p:sp>
        <p:sp>
          <p:nvSpPr>
            <p:cNvPr id="77" name="TextBox 76"/>
            <p:cNvSpPr txBox="1"/>
            <p:nvPr/>
          </p:nvSpPr>
          <p:spPr>
            <a:xfrm>
              <a:off x="6385249" y="5565354"/>
              <a:ext cx="570990" cy="400110"/>
            </a:xfrm>
            <a:prstGeom prst="rect">
              <a:avLst/>
            </a:prstGeom>
            <a:noFill/>
          </p:spPr>
          <p:txBody>
            <a:bodyPr wrap="none" rtlCol="0">
              <a:spAutoFit/>
            </a:bodyPr>
            <a:lstStyle/>
            <a:p>
              <a:r>
                <a:rPr lang="en-US" sz="2000" dirty="0" smtClean="0"/>
                <a:t>Idle</a:t>
              </a:r>
              <a:endParaRPr lang="en-US" sz="2000" dirty="0"/>
            </a:p>
          </p:txBody>
        </p:sp>
      </p:gr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Troubleshooting Disk I/O</a:t>
            </a:r>
            <a:endParaRPr lang="en-US" dirty="0"/>
          </a:p>
        </p:txBody>
      </p:sp>
      <p:sp>
        <p:nvSpPr>
          <p:cNvPr id="6" name="Text Placeholder 5"/>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Additional Information</a:t>
            </a:r>
            <a:endParaRPr lang="en-US" dirty="0"/>
          </a:p>
        </p:txBody>
      </p:sp>
      <p:sp>
        <p:nvSpPr>
          <p:cNvPr id="3" name="Text Placeholder 2"/>
          <p:cNvSpPr>
            <a:spLocks noGrp="1"/>
          </p:cNvSpPr>
          <p:nvPr>
            <p:ph idx="1"/>
          </p:nvPr>
        </p:nvSpPr>
        <p:spPr/>
        <p:txBody>
          <a:bodyPr/>
          <a:lstStyle/>
          <a:p>
            <a:r>
              <a:rPr lang="en-US" sz="2800" dirty="0" smtClean="0"/>
              <a:t>Windows Internals 5</a:t>
            </a:r>
            <a:r>
              <a:rPr lang="en-US" sz="2800" baseline="30000" dirty="0" smtClean="0"/>
              <a:t>th</a:t>
            </a:r>
            <a:r>
              <a:rPr lang="en-US" sz="2800" dirty="0" smtClean="0"/>
              <a:t> edition</a:t>
            </a:r>
          </a:p>
          <a:p>
            <a:r>
              <a:rPr lang="en-US" sz="2800" dirty="0" smtClean="0"/>
              <a:t>Windows Performance Analysis Developer Center</a:t>
            </a:r>
          </a:p>
          <a:p>
            <a:pPr lvl="1"/>
            <a:r>
              <a:rPr lang="en-US" sz="2400" dirty="0" smtClean="0">
                <a:hlinkClick r:id="rId3"/>
              </a:rPr>
              <a:t>http://msdn.microsoft.com/performance</a:t>
            </a:r>
            <a:endParaRPr lang="en-US" sz="2400" dirty="0" smtClean="0"/>
          </a:p>
          <a:p>
            <a:r>
              <a:rPr lang="en-US" sz="2800" dirty="0" smtClean="0"/>
              <a:t>Windows Server Performance Team Blog</a:t>
            </a:r>
          </a:p>
          <a:p>
            <a:r>
              <a:rPr lang="en-US" sz="2800" dirty="0" smtClean="0">
                <a:hlinkClick r:id="rId4"/>
              </a:rPr>
              <a:t>http://blogs.technet.com/winserverperformance</a:t>
            </a:r>
            <a:endParaRPr lang="en-US" sz="2800" dirty="0" smtClean="0"/>
          </a:p>
          <a:p>
            <a:r>
              <a:rPr lang="en-US" sz="2800" dirty="0" smtClean="0"/>
              <a:t>Ask the Performance Team Blog</a:t>
            </a:r>
          </a:p>
          <a:p>
            <a:pPr lvl="1"/>
            <a:r>
              <a:rPr lang="en-US" sz="2400" dirty="0" smtClean="0">
                <a:hlinkClick r:id="rId5"/>
              </a:rPr>
              <a:t>http://blogs.technet.com/askperf</a:t>
            </a:r>
            <a:endParaRPr lang="en-US" sz="2400" dirty="0" smtClean="0"/>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dirty="0" smtClean="0"/>
              <a:t>Additional Information</a:t>
            </a:r>
          </a:p>
        </p:txBody>
      </p:sp>
      <p:sp>
        <p:nvSpPr>
          <p:cNvPr id="14339" name="Rectangle 3"/>
          <p:cNvSpPr>
            <a:spLocks noGrp="1" noChangeArrowheads="1"/>
          </p:cNvSpPr>
          <p:nvPr>
            <p:ph type="body" sz="quarter" idx="10"/>
          </p:nvPr>
        </p:nvSpPr>
        <p:spPr/>
        <p:txBody>
          <a:bodyPr/>
          <a:lstStyle/>
          <a:p>
            <a:r>
              <a:rPr lang="en-US" sz="2800" dirty="0" smtClean="0"/>
              <a:t>David Solomon Expert Seminars offers training</a:t>
            </a:r>
            <a:br>
              <a:rPr lang="en-US" sz="2800" dirty="0" smtClean="0"/>
            </a:br>
            <a:r>
              <a:rPr lang="en-US" sz="2800" dirty="0" smtClean="0"/>
              <a:t>on Windows Internals both as public and private workshops and public webinars via the Internet</a:t>
            </a:r>
          </a:p>
          <a:p>
            <a:r>
              <a:rPr lang="en-US" sz="2800" dirty="0" smtClean="0"/>
              <a:t>Currently scheduled up and coming classes</a:t>
            </a:r>
          </a:p>
          <a:p>
            <a:pPr lvl="1"/>
            <a:r>
              <a:rPr lang="en-US" sz="2400" dirty="0" smtClean="0"/>
              <a:t>Public workshop in London scheduled March, 2010</a:t>
            </a:r>
          </a:p>
          <a:p>
            <a:pPr lvl="1"/>
            <a:r>
              <a:rPr lang="en-US" sz="2400" dirty="0" smtClean="0"/>
              <a:t>Public webinar scheduled for January, 2010</a:t>
            </a:r>
          </a:p>
          <a:p>
            <a:r>
              <a:rPr lang="en-US" sz="2800" dirty="0" smtClean="0"/>
              <a:t>Visit </a:t>
            </a:r>
            <a:r>
              <a:rPr lang="en-US" sz="2800" dirty="0" smtClean="0">
                <a:hlinkClick r:id="rId3"/>
              </a:rPr>
              <a:t>http://www.solsem.com</a:t>
            </a:r>
            <a:r>
              <a:rPr lang="en-US" sz="2800" dirty="0" smtClean="0"/>
              <a:t> for further course descriptions and up </a:t>
            </a:r>
            <a:r>
              <a:rPr lang="en-US" sz="2800" smtClean="0"/>
              <a:t>to date information</a:t>
            </a:r>
            <a:endParaRPr lang="en-US" sz="2800" dirty="0" smtClean="0"/>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Agenda</a:t>
            </a:r>
            <a:endParaRPr lang="en-US" dirty="0"/>
          </a:p>
        </p:txBody>
      </p:sp>
      <p:sp>
        <p:nvSpPr>
          <p:cNvPr id="5" name="Text Placeholder 4"/>
          <p:cNvSpPr>
            <a:spLocks noGrp="1"/>
          </p:cNvSpPr>
          <p:nvPr>
            <p:ph type="body" sz="quarter" idx="10"/>
          </p:nvPr>
        </p:nvSpPr>
        <p:spPr/>
        <p:txBody>
          <a:bodyPr/>
          <a:lstStyle/>
          <a:p>
            <a:r>
              <a:rPr lang="en-US" dirty="0" smtClean="0"/>
              <a:t>Components of performance analysis</a:t>
            </a:r>
          </a:p>
          <a:p>
            <a:r>
              <a:rPr lang="en-US" dirty="0" smtClean="0"/>
              <a:t>Understanding the tools for troubleshooting and analyzing performance issues</a:t>
            </a:r>
          </a:p>
          <a:p>
            <a:r>
              <a:rPr lang="en-US" dirty="0" smtClean="0"/>
              <a:t>Troubleshooting CPU, memory and disk I/O issues using various Windows tools</a:t>
            </a:r>
          </a:p>
        </p:txBody>
      </p:sp>
      <p:sp>
        <p:nvSpPr>
          <p:cNvPr id="6" name="TextBox 5"/>
          <p:cNvSpPr txBox="1"/>
          <p:nvPr/>
        </p:nvSpPr>
        <p:spPr>
          <a:xfrm>
            <a:off x="381000" y="5508407"/>
            <a:ext cx="8382000" cy="646331"/>
          </a:xfrm>
          <a:prstGeom prst="rect">
            <a:avLst/>
          </a:prstGeom>
          <a:noFill/>
        </p:spPr>
        <p:txBody>
          <a:bodyPr wrap="square" rtlCol="0" anchor="b" anchorCtr="0">
            <a:noAutofit/>
          </a:bodyPr>
          <a:lstStyle/>
          <a:p>
            <a:pPr marL="252000" indent="-252000">
              <a:buFont typeface="Calibri" pitchFamily="34" charset="0"/>
              <a:buChar char="*"/>
            </a:pPr>
            <a:r>
              <a:rPr lang="en-US" dirty="0" smtClean="0">
                <a:solidFill>
                  <a:srgbClr val="99CC99"/>
                </a:solidFill>
              </a:rPr>
              <a:t>Portions of this session are based on material developed by Mark Russinovich and David Solomon</a:t>
            </a:r>
            <a:endParaRPr lang="en-US" dirty="0">
              <a:solidFill>
                <a:srgbClr val="99CC99"/>
              </a:solidFill>
            </a:endParaRPr>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37097"/>
          </a:xfrm>
        </p:spPr>
        <p:txBody>
          <a:bodyPr/>
          <a:lstStyle/>
          <a:p>
            <a:r>
              <a:rPr lang="en-US" sz="4600" dirty="0" smtClean="0"/>
              <a:t>Components of Performance Analysis</a:t>
            </a:r>
            <a:endParaRPr lang="en-US" sz="4600" dirty="0"/>
          </a:p>
        </p:txBody>
      </p:sp>
      <p:sp>
        <p:nvSpPr>
          <p:cNvPr id="3" name="Text Placeholder 2"/>
          <p:cNvSpPr>
            <a:spLocks noGrp="1"/>
          </p:cNvSpPr>
          <p:nvPr>
            <p:ph type="body" sz="quarter" idx="10"/>
          </p:nvPr>
        </p:nvSpPr>
        <p:spPr/>
        <p:txBody>
          <a:bodyPr/>
          <a:lstStyle/>
          <a:p>
            <a:r>
              <a:rPr lang="en-US" dirty="0" smtClean="0"/>
              <a:t>Event Tracing for Windows</a:t>
            </a:r>
          </a:p>
          <a:p>
            <a:pPr lvl="1"/>
            <a:r>
              <a:rPr lang="en-US" dirty="0" smtClean="0"/>
              <a:t>Core component of the operating system</a:t>
            </a:r>
          </a:p>
          <a:p>
            <a:r>
              <a:rPr lang="en-US" dirty="0" smtClean="0"/>
              <a:t>Kernel mode data structures</a:t>
            </a:r>
          </a:p>
          <a:p>
            <a:pPr lvl="1"/>
            <a:r>
              <a:rPr lang="en-US" dirty="0" smtClean="0"/>
              <a:t>Used to store information about the system and system objects that can be read by various tools</a:t>
            </a:r>
          </a:p>
          <a:p>
            <a:pPr lvl="1"/>
            <a:r>
              <a:rPr lang="en-US" dirty="0" smtClean="0"/>
              <a:t>e.g. </a:t>
            </a:r>
            <a:r>
              <a:rPr lang="en-US" dirty="0" err="1" smtClean="0"/>
              <a:t>dt</a:t>
            </a:r>
            <a:r>
              <a:rPr lang="en-US" dirty="0" smtClean="0"/>
              <a:t> </a:t>
            </a:r>
            <a:r>
              <a:rPr lang="en-US" dirty="0" err="1" smtClean="0"/>
              <a:t>nt!_KTHREAD</a:t>
            </a:r>
            <a:r>
              <a:rPr lang="en-US" dirty="0" smtClean="0"/>
              <a:t> </a:t>
            </a:r>
            <a:r>
              <a:rPr lang="en-US" dirty="0" err="1" smtClean="0"/>
              <a:t>KernelTime</a:t>
            </a:r>
            <a:endParaRPr lang="en-US" dirty="0" smtClean="0"/>
          </a:p>
          <a:p>
            <a:r>
              <a:rPr lang="en-US" dirty="0" smtClean="0"/>
              <a:t>CPU performance monitoring events</a:t>
            </a:r>
          </a:p>
          <a:p>
            <a:pPr lvl="1"/>
            <a:r>
              <a:rPr lang="en-US" dirty="0" smtClean="0"/>
              <a:t>Refer to the Intel 64 and IA-32 Architectures Software Developer’s Manual</a:t>
            </a:r>
            <a:endParaRPr lang="en-US"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 Tracing for Windows</a:t>
            </a:r>
            <a:endParaRPr lang="en-US" dirty="0"/>
          </a:p>
        </p:txBody>
      </p:sp>
      <p:sp>
        <p:nvSpPr>
          <p:cNvPr id="3" name="Content Placeholder 2"/>
          <p:cNvSpPr>
            <a:spLocks noGrp="1"/>
          </p:cNvSpPr>
          <p:nvPr>
            <p:ph type="body" sz="quarter" idx="10"/>
          </p:nvPr>
        </p:nvSpPr>
        <p:spPr/>
        <p:txBody>
          <a:bodyPr wrap="square"/>
          <a:lstStyle/>
          <a:p>
            <a:pPr marL="396000" indent="-396000">
              <a:spcBef>
                <a:spcPts val="768"/>
              </a:spcBef>
            </a:pPr>
            <a:r>
              <a:rPr lang="en-US" dirty="0" smtClean="0"/>
              <a:t>Built in to the system</a:t>
            </a:r>
          </a:p>
          <a:p>
            <a:pPr marL="396000" indent="-396000">
              <a:spcBef>
                <a:spcPts val="768"/>
              </a:spcBef>
            </a:pPr>
            <a:r>
              <a:rPr lang="en-US" dirty="0" smtClean="0"/>
              <a:t>High performance, low overhead and scalable</a:t>
            </a:r>
          </a:p>
          <a:p>
            <a:pPr marL="740488" lvl="2" indent="-396000">
              <a:spcBef>
                <a:spcPts val="768"/>
              </a:spcBef>
            </a:pPr>
            <a:r>
              <a:rPr lang="en-US" dirty="0" smtClean="0"/>
              <a:t>2.5% CPU usage for a sustained rate of 10,000 events/sec on a 2 GHz CPU</a:t>
            </a:r>
            <a:r>
              <a:rPr lang="en-US" baseline="30000" dirty="0" smtClean="0"/>
              <a:t>1</a:t>
            </a:r>
          </a:p>
          <a:p>
            <a:pPr marL="396000" indent="-396000">
              <a:spcBef>
                <a:spcPts val="768"/>
              </a:spcBef>
            </a:pPr>
            <a:r>
              <a:rPr lang="en-US" dirty="0" smtClean="0"/>
              <a:t>Operations throughout the system that are of</a:t>
            </a:r>
            <a:br>
              <a:rPr lang="en-US" dirty="0" smtClean="0"/>
            </a:br>
            <a:r>
              <a:rPr lang="en-US" dirty="0" smtClean="0"/>
              <a:t>interest to performance are fully instrumented</a:t>
            </a:r>
          </a:p>
          <a:p>
            <a:pPr marL="740488" lvl="2" indent="-396000">
              <a:spcBef>
                <a:spcPts val="768"/>
              </a:spcBef>
            </a:pPr>
            <a:r>
              <a:rPr lang="en-US" dirty="0" smtClean="0"/>
              <a:t>e.g. process and thread activity, registry I/O, disk I/O</a:t>
            </a:r>
          </a:p>
        </p:txBody>
      </p:sp>
      <p:sp>
        <p:nvSpPr>
          <p:cNvPr id="4" name="TextBox 3"/>
          <p:cNvSpPr txBox="1"/>
          <p:nvPr/>
        </p:nvSpPr>
        <p:spPr>
          <a:xfrm>
            <a:off x="381000" y="5508407"/>
            <a:ext cx="8382000" cy="646331"/>
          </a:xfrm>
          <a:prstGeom prst="rect">
            <a:avLst/>
          </a:prstGeom>
          <a:noFill/>
        </p:spPr>
        <p:txBody>
          <a:bodyPr wrap="square" rtlCol="0" anchor="b" anchorCtr="0">
            <a:noAutofit/>
          </a:bodyPr>
          <a:lstStyle/>
          <a:p>
            <a:pPr marL="252000" indent="-252000">
              <a:buFont typeface="+mj-lt"/>
              <a:buAutoNum type="arabicPeriod"/>
            </a:pPr>
            <a:r>
              <a:rPr lang="en-US" dirty="0" err="1" smtClean="0">
                <a:solidFill>
                  <a:srgbClr val="99CC99"/>
                </a:solidFill>
              </a:rPr>
              <a:t>Milirud</a:t>
            </a:r>
            <a:r>
              <a:rPr lang="en-US" dirty="0" smtClean="0">
                <a:solidFill>
                  <a:srgbClr val="99CC99"/>
                </a:solidFill>
              </a:rPr>
              <a:t>, Michael. 2008. Windows Performance Analysis: Using Windows Performance Tools. Presented at Microsoft's </a:t>
            </a:r>
            <a:r>
              <a:rPr lang="en-US" dirty="0" err="1" smtClean="0">
                <a:solidFill>
                  <a:srgbClr val="99CC99"/>
                </a:solidFill>
              </a:rPr>
              <a:t>WinHEC</a:t>
            </a:r>
            <a:r>
              <a:rPr lang="en-US" dirty="0" smtClean="0">
                <a:solidFill>
                  <a:srgbClr val="99CC99"/>
                </a:solidFill>
              </a:rPr>
              <a:t> conference, November 5-7, Los Angeles, CA.</a:t>
            </a:r>
            <a:endParaRPr lang="en-US" dirty="0">
              <a:solidFill>
                <a:srgbClr val="99CC99"/>
              </a:solidFill>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 Tracing for Windows</a:t>
            </a:r>
            <a:endParaRPr lang="en-US" dirty="0"/>
          </a:p>
        </p:txBody>
      </p:sp>
      <p:sp>
        <p:nvSpPr>
          <p:cNvPr id="3" name="Content Placeholder 2"/>
          <p:cNvSpPr>
            <a:spLocks noGrp="1"/>
          </p:cNvSpPr>
          <p:nvPr>
            <p:ph type="body" sz="quarter" idx="10"/>
          </p:nvPr>
        </p:nvSpPr>
        <p:spPr/>
        <p:txBody>
          <a:bodyPr wrap="square"/>
          <a:lstStyle/>
          <a:p>
            <a:pPr marL="396000" indent="-396000">
              <a:spcBef>
                <a:spcPts val="768"/>
              </a:spcBef>
            </a:pPr>
            <a:r>
              <a:rPr lang="en-US" dirty="0" smtClean="0"/>
              <a:t>Uses a buffering and logging mechanism implemented in the kernel</a:t>
            </a:r>
          </a:p>
          <a:p>
            <a:pPr marL="396000" indent="-396000">
              <a:spcBef>
                <a:spcPts val="768"/>
              </a:spcBef>
            </a:pPr>
            <a:r>
              <a:rPr lang="en-US" dirty="0" smtClean="0"/>
              <a:t>Per-processor buffers that are written to disk by an asynchronous writer thread</a:t>
            </a:r>
          </a:p>
          <a:p>
            <a:pPr marL="396000" indent="-396000">
              <a:spcBef>
                <a:spcPts val="768"/>
              </a:spcBef>
            </a:pPr>
            <a:r>
              <a:rPr lang="en-US" dirty="0" smtClean="0"/>
              <a:t>Ability to enable and disable tracing dynamically</a:t>
            </a:r>
          </a:p>
          <a:p>
            <a:pPr marL="396000" indent="-396000">
              <a:spcBef>
                <a:spcPts val="768"/>
              </a:spcBef>
            </a:pPr>
            <a:r>
              <a:rPr lang="en-US" dirty="0" smtClean="0"/>
              <a:t>Supports a managed code provider</a:t>
            </a:r>
          </a:p>
          <a:p>
            <a:pPr marL="396000" indent="-396000">
              <a:spcBef>
                <a:spcPts val="768"/>
              </a:spcBef>
            </a:pPr>
            <a:endParaRPr lang="en-US" dirty="0" smtClean="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Sysinternals</a:t>
            </a:r>
            <a:r>
              <a:rPr lang="en-US" dirty="0" smtClean="0"/>
              <a:t> Utilities</a:t>
            </a:r>
            <a:endParaRPr lang="en-US" dirty="0"/>
          </a:p>
        </p:txBody>
      </p:sp>
      <p:pic>
        <p:nvPicPr>
          <p:cNvPr id="4" name="Content Placeholder 3" descr="Trace.etl - Windows Performance Analyzer (3).png"/>
          <p:cNvPicPr>
            <a:picLocks noGrp="1" noChangeAspect="1"/>
          </p:cNvPicPr>
          <p:nvPr>
            <p:ph idx="1"/>
          </p:nvPr>
        </p:nvPicPr>
        <p:blipFill>
          <a:blip r:embed="rId3"/>
          <a:stretch>
            <a:fillRect/>
          </a:stretch>
        </p:blipFill>
        <p:spPr>
          <a:xfrm>
            <a:off x="2191692" y="1411442"/>
            <a:ext cx="5683345" cy="4308451"/>
          </a:xfrm>
          <a:prstGeom prst="rect">
            <a:avLst/>
          </a:prstGeom>
          <a:noFill/>
          <a:ln w="0" cap="rnd">
            <a:noFill/>
          </a:ln>
          <a:effectLst>
            <a:reflection blurRad="6350" stA="52000" endA="300" endPos="35000" dir="5400000" sy="-100000" algn="bl" rotWithShape="0"/>
          </a:effectLst>
          <a:scene3d>
            <a:camera prst="perspectiveContrastingLeftFacing" fov="2100000">
              <a:rot lat="600000" lon="1200000" rev="0"/>
            </a:camera>
            <a:lightRig rig="threePt" dir="t"/>
          </a:scene3d>
          <a:sp3d prstMaterial="matte">
            <a:contourClr>
              <a:schemeClr val="bg1"/>
            </a:contourClr>
          </a:sp3d>
        </p:spPr>
      </p:pic>
      <p:pic>
        <p:nvPicPr>
          <p:cNvPr id="5" name="Content Placeholder 10" descr="Trace.etl - [0 s - 45.3492 s] - 45.3492 s - Windows Performance Analyzer.png"/>
          <p:cNvPicPr>
            <a:picLocks noChangeAspect="1"/>
          </p:cNvPicPr>
          <p:nvPr/>
        </p:nvPicPr>
        <p:blipFill>
          <a:blip r:embed="rId4"/>
          <a:stretch>
            <a:fillRect/>
          </a:stretch>
        </p:blipFill>
        <p:spPr>
          <a:xfrm>
            <a:off x="1056469" y="2464523"/>
            <a:ext cx="4481513" cy="3300102"/>
          </a:xfrm>
          <a:prstGeom prst="rect">
            <a:avLst/>
          </a:prstGeom>
          <a:noFill/>
          <a:ln w="0" cap="rnd">
            <a:noFill/>
          </a:ln>
          <a:effectLst>
            <a:reflection blurRad="6350" stA="52000" endA="300" endPos="35000" dir="5400000" sy="-100000" algn="bl" rotWithShape="0"/>
          </a:effectLst>
          <a:scene3d>
            <a:camera prst="perspectiveContrastingLeftFacing" fov="2100000">
              <a:rot lat="600000" lon="1200000" rev="0"/>
            </a:camera>
            <a:lightRig rig="threePt" dir="t"/>
          </a:scene3d>
          <a:sp3d prstMaterial="matte">
            <a:contourClr>
              <a:schemeClr val="bg1"/>
            </a:contourClr>
          </a:sp3d>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Sysinternals</a:t>
            </a:r>
            <a:r>
              <a:rPr lang="en-US" dirty="0" smtClean="0"/>
              <a:t> Utilities</a:t>
            </a:r>
            <a:endParaRPr lang="en-US" dirty="0"/>
          </a:p>
        </p:txBody>
      </p:sp>
      <p:sp>
        <p:nvSpPr>
          <p:cNvPr id="6" name="Text Placeholder 5"/>
          <p:cNvSpPr>
            <a:spLocks noGrp="1"/>
          </p:cNvSpPr>
          <p:nvPr>
            <p:ph type="body" sz="quarter" idx="10"/>
          </p:nvPr>
        </p:nvSpPr>
        <p:spPr/>
        <p:txBody>
          <a:bodyPr/>
          <a:lstStyle/>
          <a:p>
            <a:r>
              <a:rPr lang="en-US" dirty="0" smtClean="0"/>
              <a:t>Process Explorer</a:t>
            </a:r>
          </a:p>
          <a:p>
            <a:pPr lvl="1"/>
            <a:r>
              <a:rPr lang="en-US" dirty="0" smtClean="0"/>
              <a:t>Useful for displaying which files, registry keys and other objects processes have open and which DLLs they have loaded</a:t>
            </a:r>
          </a:p>
          <a:p>
            <a:r>
              <a:rPr lang="en-US" dirty="0" smtClean="0"/>
              <a:t>Process Monitor</a:t>
            </a:r>
          </a:p>
          <a:p>
            <a:pPr lvl="1"/>
            <a:r>
              <a:rPr lang="en-US" dirty="0" smtClean="0"/>
              <a:t>Useful for showing real-time file system, registry and process &amp; thread activity</a:t>
            </a:r>
          </a:p>
          <a:p>
            <a:r>
              <a:rPr lang="en-US" dirty="0" smtClean="0"/>
              <a:t>Available for download from the TechNet site</a:t>
            </a:r>
          </a:p>
          <a:p>
            <a:pPr lvl="1"/>
            <a:r>
              <a:rPr lang="en-US" dirty="0" smtClean="0">
                <a:hlinkClick r:id="rId3"/>
              </a:rPr>
              <a:t>http://technet.microsoft.com/sysinternals</a:t>
            </a:r>
            <a:endParaRPr lang="en-US" dirty="0" smtClean="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_Europe4x3">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0</TotalTime>
  <Words>1532</Words>
  <Application>Microsoft Office PowerPoint</Application>
  <PresentationFormat>On-screen Show (4:3)</PresentationFormat>
  <Paragraphs>233</Paragraphs>
  <Slides>41</Slides>
  <Notes>39</Notes>
  <HiddenSlides>0</HiddenSlides>
  <MMClips>0</MMClips>
  <ScaleCrop>false</ScaleCrop>
  <HeadingPairs>
    <vt:vector size="4" baseType="variant">
      <vt:variant>
        <vt:lpstr>Theme</vt:lpstr>
      </vt:variant>
      <vt:variant>
        <vt:i4>3</vt:i4>
      </vt:variant>
      <vt:variant>
        <vt:lpstr>Slide Titles</vt:lpstr>
      </vt:variant>
      <vt:variant>
        <vt:i4>41</vt:i4>
      </vt:variant>
    </vt:vector>
  </HeadingPairs>
  <TitlesOfParts>
    <vt:vector size="44" baseType="lpstr">
      <vt:lpstr>TechEd09_Europe</vt:lpstr>
      <vt:lpstr>TechEd09_Europe template</vt:lpstr>
      <vt:lpstr>TechEd_Europe4x3</vt:lpstr>
      <vt:lpstr>Slide 1</vt:lpstr>
      <vt:lpstr>Windows Performance Troubleshooting and Analysis</vt:lpstr>
      <vt:lpstr>Daniel Pearson</vt:lpstr>
      <vt:lpstr>Agenda</vt:lpstr>
      <vt:lpstr>Components of Performance Analysis</vt:lpstr>
      <vt:lpstr>Event Tracing for Windows</vt:lpstr>
      <vt:lpstr>Event Tracing for Windows</vt:lpstr>
      <vt:lpstr>Sysinternals Utilities</vt:lpstr>
      <vt:lpstr>Sysinternals Utilities</vt:lpstr>
      <vt:lpstr>Resource Monitor</vt:lpstr>
      <vt:lpstr>Resource Monitor</vt:lpstr>
      <vt:lpstr>Using Resource Monitor</vt:lpstr>
      <vt:lpstr>Performance Monitor</vt:lpstr>
      <vt:lpstr>Performance Monitor</vt:lpstr>
      <vt:lpstr>Using Performance Monitor</vt:lpstr>
      <vt:lpstr>Windows Performance Analyzer</vt:lpstr>
      <vt:lpstr>Windows Performance Analyzer</vt:lpstr>
      <vt:lpstr>Windows Performance Analyzer</vt:lpstr>
      <vt:lpstr>Support for Earlier Systems</vt:lpstr>
      <vt:lpstr>Capturing a Performance Trace</vt:lpstr>
      <vt:lpstr>Merging of Performance Trace Data</vt:lpstr>
      <vt:lpstr>Using the Windows Performance Toolkit</vt:lpstr>
      <vt:lpstr>Understanding CPU Activity</vt:lpstr>
      <vt:lpstr>Context Switching</vt:lpstr>
      <vt:lpstr>Time Accounting Quirks</vt:lpstr>
      <vt:lpstr>Time Accounting Prior to Windows Vista</vt:lpstr>
      <vt:lpstr>Time Accounting Since Windows Vista</vt:lpstr>
      <vt:lpstr>Troubleshooting High CPU Utilization</vt:lpstr>
      <vt:lpstr>Understanding Memory Management</vt:lpstr>
      <vt:lpstr>Dynamic System Address Space</vt:lpstr>
      <vt:lpstr>Troubleshooting Memory Leaks</vt:lpstr>
      <vt:lpstr>Understanding Disk I/O</vt:lpstr>
      <vt:lpstr>I/O Priority Levels</vt:lpstr>
      <vt:lpstr>Troubleshooting Disk I/O</vt:lpstr>
      <vt:lpstr>Additional Information</vt:lpstr>
      <vt:lpstr>Additional Information</vt:lpstr>
      <vt:lpstr>Slide 37</vt:lpstr>
      <vt:lpstr>Resources</vt:lpstr>
      <vt:lpstr>Slide 39</vt:lpstr>
      <vt:lpstr>Slide 40</vt:lpstr>
      <vt:lpstr>Slide 41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subject>Tech·Ed Europe 2009</dc:subject>
  <dc:creator/>
  <dc:description>Tech·Ed Europe 2009</dc:description>
  <cp:lastModifiedBy/>
  <cp:revision>1</cp:revision>
  <dcterms:created xsi:type="dcterms:W3CDTF">2009-10-28T14:53:10Z</dcterms:created>
  <dcterms:modified xsi:type="dcterms:W3CDTF">2009-11-08T20:28:08Z</dcterms:modified>
</cp:coreProperties>
</file>