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0" r:id="rId2"/>
  </p:sldMasterIdLst>
  <p:notesMasterIdLst>
    <p:notesMasterId r:id="rId50"/>
  </p:notesMasterIdLst>
  <p:handoutMasterIdLst>
    <p:handoutMasterId r:id="rId51"/>
  </p:handoutMasterIdLst>
  <p:sldIdLst>
    <p:sldId id="256" r:id="rId3"/>
    <p:sldId id="257" r:id="rId4"/>
    <p:sldId id="357" r:id="rId5"/>
    <p:sldId id="287" r:id="rId6"/>
    <p:sldId id="330" r:id="rId7"/>
    <p:sldId id="318" r:id="rId8"/>
    <p:sldId id="329" r:id="rId9"/>
    <p:sldId id="349" r:id="rId10"/>
    <p:sldId id="350" r:id="rId11"/>
    <p:sldId id="351" r:id="rId12"/>
    <p:sldId id="355" r:id="rId13"/>
    <p:sldId id="354" r:id="rId14"/>
    <p:sldId id="362" r:id="rId15"/>
    <p:sldId id="356" r:id="rId16"/>
    <p:sldId id="347" r:id="rId17"/>
    <p:sldId id="341" r:id="rId18"/>
    <p:sldId id="346" r:id="rId19"/>
    <p:sldId id="342" r:id="rId20"/>
    <p:sldId id="363" r:id="rId21"/>
    <p:sldId id="345" r:id="rId22"/>
    <p:sldId id="371" r:id="rId23"/>
    <p:sldId id="337" r:id="rId24"/>
    <p:sldId id="361" r:id="rId25"/>
    <p:sldId id="370" r:id="rId26"/>
    <p:sldId id="340" r:id="rId27"/>
    <p:sldId id="366" r:id="rId28"/>
    <p:sldId id="372" r:id="rId29"/>
    <p:sldId id="374" r:id="rId30"/>
    <p:sldId id="373" r:id="rId31"/>
    <p:sldId id="291" r:id="rId32"/>
    <p:sldId id="292" r:id="rId33"/>
    <p:sldId id="294" r:id="rId34"/>
    <p:sldId id="295" r:id="rId35"/>
    <p:sldId id="358" r:id="rId36"/>
    <p:sldId id="331" r:id="rId37"/>
    <p:sldId id="333" r:id="rId38"/>
    <p:sldId id="334" r:id="rId39"/>
    <p:sldId id="323" r:id="rId40"/>
    <p:sldId id="274" r:id="rId41"/>
    <p:sldId id="310" r:id="rId42"/>
    <p:sldId id="311" r:id="rId43"/>
    <p:sldId id="312" r:id="rId44"/>
    <p:sldId id="313" r:id="rId45"/>
    <p:sldId id="314" r:id="rId46"/>
    <p:sldId id="315" r:id="rId47"/>
    <p:sldId id="335" r:id="rId48"/>
    <p:sldId id="375" r:id="rId4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2" autoAdjust="0"/>
    <p:restoredTop sz="78095" autoAdjust="0"/>
  </p:normalViewPr>
  <p:slideViewPr>
    <p:cSldViewPr snapToGrid="0">
      <p:cViewPr varScale="1">
        <p:scale>
          <a:sx n="67" d="100"/>
          <a:sy n="67" d="100"/>
        </p:scale>
        <p:origin x="-1002" y="-10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6" d="100"/>
          <a:sy n="66" d="100"/>
        </p:scale>
        <p:origin x="-201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diagrams/_rels/data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diagrams/_rels/drawing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A96E4E-70E2-4277-A32F-6A59D7DC2C07}" type="doc">
      <dgm:prSet loTypeId="urn:microsoft.com/office/officeart/2005/8/layout/vList5" loCatId="list" qsTypeId="urn:microsoft.com/office/officeart/2005/8/quickstyle/simple4" qsCatId="simple" csTypeId="urn:microsoft.com/office/officeart/2005/8/colors/colorful2" csCatId="colorful" phldr="1"/>
      <dgm:spPr/>
      <dgm:t>
        <a:bodyPr/>
        <a:lstStyle/>
        <a:p>
          <a:endParaRPr lang="en-US"/>
        </a:p>
      </dgm:t>
    </dgm:pt>
    <dgm:pt modelId="{E2A7F34F-4EE6-4B9F-95B0-EC74F4419321}">
      <dgm:prSet phldrT="[Text]"/>
      <dgm:spPr/>
      <dgm:t>
        <a:bodyPr/>
        <a:lstStyle/>
        <a:p>
          <a:r>
            <a:rPr lang="en-US" dirty="0" smtClean="0"/>
            <a:t>RD Web Access</a:t>
          </a:r>
          <a:endParaRPr lang="en-US" dirty="0"/>
        </a:p>
      </dgm:t>
    </dgm:pt>
    <dgm:pt modelId="{E912C66C-D506-4F6B-8C78-59A564A24609}" type="parTrans" cxnId="{A3F405A9-7714-4D85-BA13-BB1D54D3DE1C}">
      <dgm:prSet/>
      <dgm:spPr/>
      <dgm:t>
        <a:bodyPr/>
        <a:lstStyle/>
        <a:p>
          <a:endParaRPr lang="en-US"/>
        </a:p>
      </dgm:t>
    </dgm:pt>
    <dgm:pt modelId="{C1427992-ABDD-495C-811A-51B7BA3929B1}" type="sibTrans" cxnId="{A3F405A9-7714-4D85-BA13-BB1D54D3DE1C}">
      <dgm:prSet/>
      <dgm:spPr/>
      <dgm:t>
        <a:bodyPr/>
        <a:lstStyle/>
        <a:p>
          <a:endParaRPr lang="en-US"/>
        </a:p>
      </dgm:t>
    </dgm:pt>
    <dgm:pt modelId="{89AD069A-0634-483C-9DB3-71BD2EC2F6CD}">
      <dgm:prSet/>
      <dgm:spPr/>
      <dgm:t>
        <a:bodyPr/>
        <a:lstStyle/>
        <a:p>
          <a:r>
            <a:rPr lang="en-US" dirty="0" smtClean="0"/>
            <a:t>RD Gateway</a:t>
          </a:r>
        </a:p>
      </dgm:t>
    </dgm:pt>
    <dgm:pt modelId="{777B046B-FD1F-434E-9C00-F4AC9538DB68}" type="parTrans" cxnId="{9C07E96F-6AE3-4AA6-86EF-7B65B43A243E}">
      <dgm:prSet/>
      <dgm:spPr/>
      <dgm:t>
        <a:bodyPr/>
        <a:lstStyle/>
        <a:p>
          <a:endParaRPr lang="en-US"/>
        </a:p>
      </dgm:t>
    </dgm:pt>
    <dgm:pt modelId="{CCBED86B-FA31-4941-9F6C-2BED2DDD3DB9}" type="sibTrans" cxnId="{9C07E96F-6AE3-4AA6-86EF-7B65B43A243E}">
      <dgm:prSet/>
      <dgm:spPr/>
      <dgm:t>
        <a:bodyPr/>
        <a:lstStyle/>
        <a:p>
          <a:endParaRPr lang="en-US"/>
        </a:p>
      </dgm:t>
    </dgm:pt>
    <dgm:pt modelId="{EDD799CE-34DE-4956-9661-91621654BCB4}">
      <dgm:prSet phldrT="[Text]"/>
      <dgm:spPr/>
      <dgm:t>
        <a:bodyPr/>
        <a:lstStyle/>
        <a:p>
          <a:r>
            <a:rPr lang="en-US" dirty="0" smtClean="0"/>
            <a:t>Provides publishing not connectivity.</a:t>
          </a:r>
          <a:endParaRPr lang="en-US" dirty="0"/>
        </a:p>
      </dgm:t>
    </dgm:pt>
    <dgm:pt modelId="{103BA102-5145-45C4-931D-AA919849D332}" type="parTrans" cxnId="{7D373DFB-5581-4FBE-885D-7E61F5D04F2A}">
      <dgm:prSet/>
      <dgm:spPr/>
      <dgm:t>
        <a:bodyPr/>
        <a:lstStyle/>
        <a:p>
          <a:endParaRPr lang="en-US"/>
        </a:p>
      </dgm:t>
    </dgm:pt>
    <dgm:pt modelId="{01EA1A90-1912-42A6-AB01-FCE041BD9698}" type="sibTrans" cxnId="{7D373DFB-5581-4FBE-885D-7E61F5D04F2A}">
      <dgm:prSet/>
      <dgm:spPr/>
      <dgm:t>
        <a:bodyPr/>
        <a:lstStyle/>
        <a:p>
          <a:endParaRPr lang="en-US"/>
        </a:p>
      </dgm:t>
    </dgm:pt>
    <dgm:pt modelId="{DCBB122B-875B-484C-AA31-A56DDE638CB1}">
      <dgm:prSet/>
      <dgm:spPr/>
      <dgm:t>
        <a:bodyPr/>
        <a:lstStyle/>
        <a:p>
          <a:r>
            <a:rPr lang="en-US" dirty="0" smtClean="0"/>
            <a:t>Provides HTTPS based access</a:t>
          </a:r>
        </a:p>
      </dgm:t>
    </dgm:pt>
    <dgm:pt modelId="{35924D84-74B5-4C55-9094-682F6CF0843F}" type="parTrans" cxnId="{8FCBB81A-BA8A-4D2C-AA3A-48B037DD2D7F}">
      <dgm:prSet/>
      <dgm:spPr/>
      <dgm:t>
        <a:bodyPr/>
        <a:lstStyle/>
        <a:p>
          <a:endParaRPr lang="en-US"/>
        </a:p>
      </dgm:t>
    </dgm:pt>
    <dgm:pt modelId="{97D50AB6-E5DE-4CEE-8B7D-212247D16A92}" type="sibTrans" cxnId="{8FCBB81A-BA8A-4D2C-AA3A-48B037DD2D7F}">
      <dgm:prSet/>
      <dgm:spPr/>
      <dgm:t>
        <a:bodyPr/>
        <a:lstStyle/>
        <a:p>
          <a:endParaRPr lang="en-US"/>
        </a:p>
      </dgm:t>
    </dgm:pt>
    <dgm:pt modelId="{1920B11B-2E50-4E29-9752-71C01596537B}">
      <dgm:prSet/>
      <dgm:spPr/>
      <dgm:t>
        <a:bodyPr/>
        <a:lstStyle/>
        <a:p>
          <a:r>
            <a:rPr lang="en-US" dirty="0" smtClean="0"/>
            <a:t>Enables accessing corporate resources from internet</a:t>
          </a:r>
        </a:p>
      </dgm:t>
    </dgm:pt>
    <dgm:pt modelId="{F0F1C2DA-4895-4E70-A1CB-96B8A1781D77}" type="parTrans" cxnId="{4679B51F-0560-4465-A2CB-3D2BE55B6EB7}">
      <dgm:prSet/>
      <dgm:spPr/>
      <dgm:t>
        <a:bodyPr/>
        <a:lstStyle/>
        <a:p>
          <a:endParaRPr lang="en-US"/>
        </a:p>
      </dgm:t>
    </dgm:pt>
    <dgm:pt modelId="{43EC1FAD-EF0F-4772-BE8C-CE3344E8E941}" type="sibTrans" cxnId="{4679B51F-0560-4465-A2CB-3D2BE55B6EB7}">
      <dgm:prSet/>
      <dgm:spPr/>
      <dgm:t>
        <a:bodyPr/>
        <a:lstStyle/>
        <a:p>
          <a:endParaRPr lang="en-US"/>
        </a:p>
      </dgm:t>
    </dgm:pt>
    <dgm:pt modelId="{C79333CB-31FB-4935-9470-CB218A11C531}">
      <dgm:prSet/>
      <dgm:spPr/>
      <dgm:t>
        <a:bodyPr/>
        <a:lstStyle/>
        <a:p>
          <a:r>
            <a:rPr lang="en-US" dirty="0" smtClean="0"/>
            <a:t>Can provide endpoint &amp; redirection based security service </a:t>
          </a:r>
        </a:p>
      </dgm:t>
    </dgm:pt>
    <dgm:pt modelId="{3B7E605E-8E50-4D44-BE0D-1502C3786E5A}" type="parTrans" cxnId="{06C1E0A2-A548-4B77-A0D2-1AB345A158C8}">
      <dgm:prSet/>
      <dgm:spPr/>
      <dgm:t>
        <a:bodyPr/>
        <a:lstStyle/>
        <a:p>
          <a:endParaRPr lang="en-US"/>
        </a:p>
      </dgm:t>
    </dgm:pt>
    <dgm:pt modelId="{55849EE6-31BD-4544-98B8-5B559BE81E7D}" type="sibTrans" cxnId="{06C1E0A2-A548-4B77-A0D2-1AB345A158C8}">
      <dgm:prSet/>
      <dgm:spPr/>
      <dgm:t>
        <a:bodyPr/>
        <a:lstStyle/>
        <a:p>
          <a:endParaRPr lang="en-US"/>
        </a:p>
      </dgm:t>
    </dgm:pt>
    <dgm:pt modelId="{557BFF6B-D465-4827-A7B4-4C8803CE15B7}">
      <dgm:prSet/>
      <dgm:spPr/>
      <dgm:t>
        <a:bodyPr/>
        <a:lstStyle/>
        <a:p>
          <a:r>
            <a:rPr lang="en-US" dirty="0" smtClean="0"/>
            <a:t>RD Session Host</a:t>
          </a:r>
          <a:endParaRPr lang="en-US" dirty="0"/>
        </a:p>
      </dgm:t>
    </dgm:pt>
    <dgm:pt modelId="{007F9A4A-5B3C-4900-802C-3E504F76B65D}" type="parTrans" cxnId="{DDDCA064-B1A3-42F2-90BF-3ECB029E43D5}">
      <dgm:prSet/>
      <dgm:spPr/>
      <dgm:t>
        <a:bodyPr/>
        <a:lstStyle/>
        <a:p>
          <a:endParaRPr lang="en-US"/>
        </a:p>
      </dgm:t>
    </dgm:pt>
    <dgm:pt modelId="{53A581F8-D267-44E2-BE19-4E9977489F60}" type="sibTrans" cxnId="{DDDCA064-B1A3-42F2-90BF-3ECB029E43D5}">
      <dgm:prSet/>
      <dgm:spPr/>
      <dgm:t>
        <a:bodyPr/>
        <a:lstStyle/>
        <a:p>
          <a:endParaRPr lang="en-US"/>
        </a:p>
      </dgm:t>
    </dgm:pt>
    <dgm:pt modelId="{40AF42B2-A793-443F-86D9-9AD204981D41}">
      <dgm:prSet/>
      <dgm:spPr/>
      <dgm:t>
        <a:bodyPr/>
        <a:lstStyle/>
        <a:p>
          <a:r>
            <a:rPr lang="en-US" dirty="0" smtClean="0"/>
            <a:t>Provides Multi-Session Virtualization (</a:t>
          </a:r>
          <a:r>
            <a:rPr lang="en-US" dirty="0" err="1" smtClean="0"/>
            <a:t>f.k.a</a:t>
          </a:r>
          <a:r>
            <a:rPr lang="en-US" dirty="0" smtClean="0"/>
            <a:t> terminal server)</a:t>
          </a:r>
        </a:p>
      </dgm:t>
    </dgm:pt>
    <dgm:pt modelId="{1CDFC957-58F7-4E03-BC39-C48EA0D5B01D}" type="parTrans" cxnId="{FC967229-4658-4442-BABC-FAC72DB0AE59}">
      <dgm:prSet/>
      <dgm:spPr/>
      <dgm:t>
        <a:bodyPr/>
        <a:lstStyle/>
        <a:p>
          <a:endParaRPr lang="en-US"/>
        </a:p>
      </dgm:t>
    </dgm:pt>
    <dgm:pt modelId="{0ABC16D8-E498-471E-B7D2-6B9BA8B143DF}" type="sibTrans" cxnId="{FC967229-4658-4442-BABC-FAC72DB0AE59}">
      <dgm:prSet/>
      <dgm:spPr/>
      <dgm:t>
        <a:bodyPr/>
        <a:lstStyle/>
        <a:p>
          <a:endParaRPr lang="en-US"/>
        </a:p>
      </dgm:t>
    </dgm:pt>
    <dgm:pt modelId="{72CD4490-B166-4442-BADE-76F7402A5A34}">
      <dgm:prSet/>
      <dgm:spPr/>
      <dgm:t>
        <a:bodyPr/>
        <a:lstStyle/>
        <a:p>
          <a:r>
            <a:rPr lang="en-US" dirty="0" smtClean="0"/>
            <a:t>Sessions for both remote desktops &amp; RemoteApp</a:t>
          </a:r>
        </a:p>
      </dgm:t>
    </dgm:pt>
    <dgm:pt modelId="{1F80E5A8-F9EB-496F-A125-5F2F3C6F9B83}" type="parTrans" cxnId="{7FF7212D-9AB5-4F9D-A6C1-77F4A0A28954}">
      <dgm:prSet/>
      <dgm:spPr/>
      <dgm:t>
        <a:bodyPr/>
        <a:lstStyle/>
        <a:p>
          <a:endParaRPr lang="en-US"/>
        </a:p>
      </dgm:t>
    </dgm:pt>
    <dgm:pt modelId="{3D1344E4-7A44-441D-B64F-5AF6C891106B}" type="sibTrans" cxnId="{7FF7212D-9AB5-4F9D-A6C1-77F4A0A28954}">
      <dgm:prSet/>
      <dgm:spPr/>
      <dgm:t>
        <a:bodyPr/>
        <a:lstStyle/>
        <a:p>
          <a:endParaRPr lang="en-US"/>
        </a:p>
      </dgm:t>
    </dgm:pt>
    <dgm:pt modelId="{97B823F5-222F-4031-BC73-722F4206417B}">
      <dgm:prSet/>
      <dgm:spPr/>
      <dgm:t>
        <a:bodyPr/>
        <a:lstStyle/>
        <a:p>
          <a:r>
            <a:rPr lang="en-US" dirty="0" smtClean="0"/>
            <a:t>RD Virtualization Host</a:t>
          </a:r>
          <a:endParaRPr lang="en-US" dirty="0"/>
        </a:p>
      </dgm:t>
    </dgm:pt>
    <dgm:pt modelId="{5442E0DF-0F62-402B-9045-1BDAB1B88B04}" type="parTrans" cxnId="{B215610C-82D6-445D-A2DE-A0C63DE09C02}">
      <dgm:prSet/>
      <dgm:spPr/>
      <dgm:t>
        <a:bodyPr/>
        <a:lstStyle/>
        <a:p>
          <a:endParaRPr lang="en-US"/>
        </a:p>
      </dgm:t>
    </dgm:pt>
    <dgm:pt modelId="{A6000E8B-716B-44B9-BBD8-7CE2CA642B60}" type="sibTrans" cxnId="{B215610C-82D6-445D-A2DE-A0C63DE09C02}">
      <dgm:prSet/>
      <dgm:spPr/>
      <dgm:t>
        <a:bodyPr/>
        <a:lstStyle/>
        <a:p>
          <a:endParaRPr lang="en-US"/>
        </a:p>
      </dgm:t>
    </dgm:pt>
    <dgm:pt modelId="{76C46673-FF2D-45D2-BB82-AEC5B3E7DE97}">
      <dgm:prSet/>
      <dgm:spPr/>
      <dgm:t>
        <a:bodyPr/>
        <a:lstStyle/>
        <a:p>
          <a:r>
            <a:rPr lang="en-US" dirty="0" smtClean="0"/>
            <a:t>Orchestrates Hyper-V hosted client VMs</a:t>
          </a:r>
        </a:p>
      </dgm:t>
    </dgm:pt>
    <dgm:pt modelId="{A4F0F3FE-BEDC-4C28-BB0F-257722003A0A}" type="parTrans" cxnId="{7ECE6BCF-7774-4B77-99F0-100ADE7A2DA9}">
      <dgm:prSet/>
      <dgm:spPr/>
      <dgm:t>
        <a:bodyPr/>
        <a:lstStyle/>
        <a:p>
          <a:endParaRPr lang="en-US"/>
        </a:p>
      </dgm:t>
    </dgm:pt>
    <dgm:pt modelId="{74EB3C95-7CD0-48D4-A1A5-EF61770F5E71}" type="sibTrans" cxnId="{7ECE6BCF-7774-4B77-99F0-100ADE7A2DA9}">
      <dgm:prSet/>
      <dgm:spPr/>
      <dgm:t>
        <a:bodyPr/>
        <a:lstStyle/>
        <a:p>
          <a:endParaRPr lang="en-US"/>
        </a:p>
      </dgm:t>
    </dgm:pt>
    <dgm:pt modelId="{4F39FA90-A24D-4269-A0CF-75DA41445BAC}">
      <dgm:prSet/>
      <dgm:spPr/>
      <dgm:t>
        <a:bodyPr/>
        <a:lstStyle/>
        <a:p>
          <a:r>
            <a:rPr lang="en-US" dirty="0" smtClean="0"/>
            <a:t>Enables VDI Scenarios</a:t>
          </a:r>
        </a:p>
      </dgm:t>
    </dgm:pt>
    <dgm:pt modelId="{0C337906-55A8-4D02-9B31-31D3B66CD43C}" type="parTrans" cxnId="{167A4483-FF38-42B6-8046-BAB47B0C9F9C}">
      <dgm:prSet/>
      <dgm:spPr/>
      <dgm:t>
        <a:bodyPr/>
        <a:lstStyle/>
        <a:p>
          <a:endParaRPr lang="en-US"/>
        </a:p>
      </dgm:t>
    </dgm:pt>
    <dgm:pt modelId="{5048533F-57CF-4CEE-9BA4-9D51366C562F}" type="sibTrans" cxnId="{167A4483-FF38-42B6-8046-BAB47B0C9F9C}">
      <dgm:prSet/>
      <dgm:spPr/>
      <dgm:t>
        <a:bodyPr/>
        <a:lstStyle/>
        <a:p>
          <a:endParaRPr lang="en-US"/>
        </a:p>
      </dgm:t>
    </dgm:pt>
    <dgm:pt modelId="{4299F07C-2109-477D-9015-F6E706A0416D}">
      <dgm:prSet/>
      <dgm:spPr/>
      <dgm:t>
        <a:bodyPr/>
        <a:lstStyle/>
        <a:p>
          <a:r>
            <a:rPr lang="en-US" dirty="0" smtClean="0"/>
            <a:t>RD Connection Broker</a:t>
          </a:r>
          <a:endParaRPr lang="en-US" dirty="0"/>
        </a:p>
      </dgm:t>
    </dgm:pt>
    <dgm:pt modelId="{8375D005-F87C-4032-9691-DBFE9D45CB9A}" type="parTrans" cxnId="{13DBF8E0-7551-4365-A594-618CC04FE4BD}">
      <dgm:prSet/>
      <dgm:spPr/>
      <dgm:t>
        <a:bodyPr/>
        <a:lstStyle/>
        <a:p>
          <a:endParaRPr lang="en-US"/>
        </a:p>
      </dgm:t>
    </dgm:pt>
    <dgm:pt modelId="{16DB24FA-7765-4852-B8EF-2EA532579D2C}" type="sibTrans" cxnId="{13DBF8E0-7551-4365-A594-618CC04FE4BD}">
      <dgm:prSet/>
      <dgm:spPr/>
      <dgm:t>
        <a:bodyPr/>
        <a:lstStyle/>
        <a:p>
          <a:endParaRPr lang="en-US"/>
        </a:p>
      </dgm:t>
    </dgm:pt>
    <dgm:pt modelId="{7EE96CC5-6EE1-4DA4-BA3F-50F350BCA899}">
      <dgm:prSet/>
      <dgm:spPr/>
      <dgm:t>
        <a:bodyPr/>
        <a:lstStyle/>
        <a:p>
          <a:r>
            <a:rPr lang="en-US" dirty="0" smtClean="0"/>
            <a:t>Combines Session Directory, Publishing &amp; Connection Broker in single service</a:t>
          </a:r>
        </a:p>
      </dgm:t>
    </dgm:pt>
    <dgm:pt modelId="{A5AF4182-B059-444B-B800-833C39BA2B2C}" type="parTrans" cxnId="{87CD76DD-03DA-415E-A241-FD26D05A459F}">
      <dgm:prSet/>
      <dgm:spPr/>
      <dgm:t>
        <a:bodyPr/>
        <a:lstStyle/>
        <a:p>
          <a:endParaRPr lang="en-US"/>
        </a:p>
      </dgm:t>
    </dgm:pt>
    <dgm:pt modelId="{A72F23FA-6C19-4C35-9C19-B5340651A8C9}" type="sibTrans" cxnId="{87CD76DD-03DA-415E-A241-FD26D05A459F}">
      <dgm:prSet/>
      <dgm:spPr/>
      <dgm:t>
        <a:bodyPr/>
        <a:lstStyle/>
        <a:p>
          <a:endParaRPr lang="en-US"/>
        </a:p>
      </dgm:t>
    </dgm:pt>
    <dgm:pt modelId="{6ADDBAD3-87C9-4F86-A6FD-FD3DACFD0269}">
      <dgm:prSet/>
      <dgm:spPr/>
      <dgm:t>
        <a:bodyPr/>
        <a:lstStyle/>
        <a:p>
          <a:r>
            <a:rPr lang="en-US" dirty="0" smtClean="0"/>
            <a:t>Aggregates RemoteApp hosts, Personal VDI VMs &amp; Shared VDI VM</a:t>
          </a:r>
        </a:p>
      </dgm:t>
    </dgm:pt>
    <dgm:pt modelId="{AB813218-9E09-4689-B7EA-B56600622A55}" type="parTrans" cxnId="{13459CDE-A896-4CFF-B1F6-9AE6F415015F}">
      <dgm:prSet/>
      <dgm:spPr/>
      <dgm:t>
        <a:bodyPr/>
        <a:lstStyle/>
        <a:p>
          <a:endParaRPr lang="en-US"/>
        </a:p>
      </dgm:t>
    </dgm:pt>
    <dgm:pt modelId="{24C7ED94-46AB-420F-BAAF-197B0A99D189}" type="sibTrans" cxnId="{13459CDE-A896-4CFF-B1F6-9AE6F415015F}">
      <dgm:prSet/>
      <dgm:spPr/>
      <dgm:t>
        <a:bodyPr/>
        <a:lstStyle/>
        <a:p>
          <a:endParaRPr lang="en-US"/>
        </a:p>
      </dgm:t>
    </dgm:pt>
    <dgm:pt modelId="{BE82F470-16CD-40E2-B379-90F4D7A6BB84}">
      <dgm:prSet/>
      <dgm:spPr/>
      <dgm:t>
        <a:bodyPr/>
        <a:lstStyle/>
        <a:p>
          <a:r>
            <a:rPr lang="en-US" dirty="0" smtClean="0"/>
            <a:t>Redirects user to right resource at right time, informs RD Virtualization Host</a:t>
          </a:r>
        </a:p>
      </dgm:t>
    </dgm:pt>
    <dgm:pt modelId="{8C48F27B-FA77-41AD-AE80-97D5E0A91D40}" type="parTrans" cxnId="{CD1A3AEC-5CCF-4447-8B1C-0D31A9EDAE68}">
      <dgm:prSet/>
      <dgm:spPr/>
      <dgm:t>
        <a:bodyPr/>
        <a:lstStyle/>
        <a:p>
          <a:endParaRPr lang="en-US"/>
        </a:p>
      </dgm:t>
    </dgm:pt>
    <dgm:pt modelId="{BDBDB9B5-1860-4D9F-AF27-13EA77F7C037}" type="sibTrans" cxnId="{CD1A3AEC-5CCF-4447-8B1C-0D31A9EDAE68}">
      <dgm:prSet/>
      <dgm:spPr/>
      <dgm:t>
        <a:bodyPr/>
        <a:lstStyle/>
        <a:p>
          <a:endParaRPr lang="en-US"/>
        </a:p>
      </dgm:t>
    </dgm:pt>
    <dgm:pt modelId="{79A2BB9E-70FF-4E5B-B19D-922F56362E43}">
      <dgm:prSet/>
      <dgm:spPr/>
      <dgm:t>
        <a:bodyPr/>
        <a:lstStyle/>
        <a:p>
          <a:r>
            <a:rPr lang="en-US" dirty="0" smtClean="0"/>
            <a:t>Connection broker drives RD Virtualization Requests</a:t>
          </a:r>
        </a:p>
      </dgm:t>
    </dgm:pt>
    <dgm:pt modelId="{CAA6C665-CE65-48E4-917F-00344760B1C8}" type="parTrans" cxnId="{021362FC-6F6F-4D07-A00A-1A9D479FCBC2}">
      <dgm:prSet/>
      <dgm:spPr/>
      <dgm:t>
        <a:bodyPr/>
        <a:lstStyle/>
        <a:p>
          <a:endParaRPr lang="en-US"/>
        </a:p>
      </dgm:t>
    </dgm:pt>
    <dgm:pt modelId="{5F376301-2225-40F1-8B2B-CD74959154AB}" type="sibTrans" cxnId="{021362FC-6F6F-4D07-A00A-1A9D479FCBC2}">
      <dgm:prSet/>
      <dgm:spPr/>
      <dgm:t>
        <a:bodyPr/>
        <a:lstStyle/>
        <a:p>
          <a:endParaRPr lang="en-US"/>
        </a:p>
      </dgm:t>
    </dgm:pt>
    <dgm:pt modelId="{065B229D-9B56-4C23-A679-DE44AD08857B}">
      <dgm:prSet phldrT="[Text]"/>
      <dgm:spPr/>
      <dgm:t>
        <a:bodyPr/>
        <a:lstStyle/>
        <a:p>
          <a:r>
            <a:rPr lang="en-US" dirty="0" smtClean="0"/>
            <a:t>Two modes points at either multiple RemoteApp hosts OR connection broker</a:t>
          </a:r>
          <a:endParaRPr lang="en-US" dirty="0"/>
        </a:p>
      </dgm:t>
    </dgm:pt>
    <dgm:pt modelId="{DC184FEB-E873-424B-89AC-689746F3A2FE}" type="parTrans" cxnId="{C8FABC97-6B29-4A7C-BF26-D4B86A77E57F}">
      <dgm:prSet/>
      <dgm:spPr/>
      <dgm:t>
        <a:bodyPr/>
        <a:lstStyle/>
        <a:p>
          <a:endParaRPr lang="en-US"/>
        </a:p>
      </dgm:t>
    </dgm:pt>
    <dgm:pt modelId="{13A84C69-7BCA-4733-BBDA-3185014822B7}" type="sibTrans" cxnId="{C8FABC97-6B29-4A7C-BF26-D4B86A77E57F}">
      <dgm:prSet/>
      <dgm:spPr/>
      <dgm:t>
        <a:bodyPr/>
        <a:lstStyle/>
        <a:p>
          <a:endParaRPr lang="en-US"/>
        </a:p>
      </dgm:t>
    </dgm:pt>
    <dgm:pt modelId="{DC687E8A-41B5-4EA5-9EC5-C2F39856A9FD}">
      <dgm:prSet phldrT="[Text]"/>
      <dgm:spPr/>
      <dgm:t>
        <a:bodyPr/>
        <a:lstStyle/>
        <a:p>
          <a:r>
            <a:rPr lang="en-US" dirty="0" smtClean="0"/>
            <a:t>Aggregates multiple RemoteApp hosts in either mode</a:t>
          </a:r>
          <a:endParaRPr lang="en-US" dirty="0"/>
        </a:p>
      </dgm:t>
    </dgm:pt>
    <dgm:pt modelId="{E5F6989A-3FA2-4C20-8263-FCF467DC8D57}" type="sibTrans" cxnId="{48FF1A5F-643E-4457-BCB3-D2D2A1872B61}">
      <dgm:prSet/>
      <dgm:spPr/>
      <dgm:t>
        <a:bodyPr/>
        <a:lstStyle/>
        <a:p>
          <a:endParaRPr lang="en-US"/>
        </a:p>
      </dgm:t>
    </dgm:pt>
    <dgm:pt modelId="{827E85D7-EBA2-4CAD-BF10-DE9941F0DC52}" type="parTrans" cxnId="{48FF1A5F-643E-4457-BCB3-D2D2A1872B61}">
      <dgm:prSet/>
      <dgm:spPr/>
      <dgm:t>
        <a:bodyPr/>
        <a:lstStyle/>
        <a:p>
          <a:endParaRPr lang="en-US"/>
        </a:p>
      </dgm:t>
    </dgm:pt>
    <dgm:pt modelId="{F0F96164-A5BB-4742-B6E1-D14E491A2CBA}" type="pres">
      <dgm:prSet presAssocID="{35A96E4E-70E2-4277-A32F-6A59D7DC2C07}" presName="Name0" presStyleCnt="0">
        <dgm:presLayoutVars>
          <dgm:dir/>
          <dgm:animLvl val="lvl"/>
          <dgm:resizeHandles val="exact"/>
        </dgm:presLayoutVars>
      </dgm:prSet>
      <dgm:spPr/>
      <dgm:t>
        <a:bodyPr/>
        <a:lstStyle/>
        <a:p>
          <a:endParaRPr lang="en-US"/>
        </a:p>
      </dgm:t>
    </dgm:pt>
    <dgm:pt modelId="{0A388323-C012-466F-B3F9-4BCCCF4A09FF}" type="pres">
      <dgm:prSet presAssocID="{557BFF6B-D465-4827-A7B4-4C8803CE15B7}" presName="linNode" presStyleCnt="0"/>
      <dgm:spPr/>
      <dgm:t>
        <a:bodyPr/>
        <a:lstStyle/>
        <a:p>
          <a:endParaRPr lang="en-US"/>
        </a:p>
      </dgm:t>
    </dgm:pt>
    <dgm:pt modelId="{7DF1E218-9CA5-440B-928A-387E43CF288F}" type="pres">
      <dgm:prSet presAssocID="{557BFF6B-D465-4827-A7B4-4C8803CE15B7}" presName="parentText" presStyleLbl="node1" presStyleIdx="0" presStyleCnt="5">
        <dgm:presLayoutVars>
          <dgm:chMax val="1"/>
          <dgm:bulletEnabled val="1"/>
        </dgm:presLayoutVars>
      </dgm:prSet>
      <dgm:spPr/>
      <dgm:t>
        <a:bodyPr/>
        <a:lstStyle/>
        <a:p>
          <a:endParaRPr lang="en-US"/>
        </a:p>
      </dgm:t>
    </dgm:pt>
    <dgm:pt modelId="{A85AE6C2-B164-4E2E-B31C-C941625EBCA1}" type="pres">
      <dgm:prSet presAssocID="{557BFF6B-D465-4827-A7B4-4C8803CE15B7}" presName="descendantText" presStyleLbl="alignAccFollowNode1" presStyleIdx="0" presStyleCnt="5">
        <dgm:presLayoutVars>
          <dgm:bulletEnabled val="1"/>
        </dgm:presLayoutVars>
      </dgm:prSet>
      <dgm:spPr/>
      <dgm:t>
        <a:bodyPr/>
        <a:lstStyle/>
        <a:p>
          <a:endParaRPr lang="en-US"/>
        </a:p>
      </dgm:t>
    </dgm:pt>
    <dgm:pt modelId="{A29A7B06-A62C-47C7-ADBA-1767FF813D89}" type="pres">
      <dgm:prSet presAssocID="{53A581F8-D267-44E2-BE19-4E9977489F60}" presName="sp" presStyleCnt="0"/>
      <dgm:spPr/>
      <dgm:t>
        <a:bodyPr/>
        <a:lstStyle/>
        <a:p>
          <a:endParaRPr lang="en-US"/>
        </a:p>
      </dgm:t>
    </dgm:pt>
    <dgm:pt modelId="{31758841-E3CA-469E-BAB1-3ED161FDE109}" type="pres">
      <dgm:prSet presAssocID="{97B823F5-222F-4031-BC73-722F4206417B}" presName="linNode" presStyleCnt="0"/>
      <dgm:spPr/>
      <dgm:t>
        <a:bodyPr/>
        <a:lstStyle/>
        <a:p>
          <a:endParaRPr lang="en-US"/>
        </a:p>
      </dgm:t>
    </dgm:pt>
    <dgm:pt modelId="{316FB4C4-1CB2-494F-AEEB-F40BB7140D48}" type="pres">
      <dgm:prSet presAssocID="{97B823F5-222F-4031-BC73-722F4206417B}" presName="parentText" presStyleLbl="node1" presStyleIdx="1" presStyleCnt="5">
        <dgm:presLayoutVars>
          <dgm:chMax val="1"/>
          <dgm:bulletEnabled val="1"/>
        </dgm:presLayoutVars>
      </dgm:prSet>
      <dgm:spPr/>
      <dgm:t>
        <a:bodyPr/>
        <a:lstStyle/>
        <a:p>
          <a:endParaRPr lang="en-US"/>
        </a:p>
      </dgm:t>
    </dgm:pt>
    <dgm:pt modelId="{B980117E-07FF-46DE-8A24-85D34F21B9B2}" type="pres">
      <dgm:prSet presAssocID="{97B823F5-222F-4031-BC73-722F4206417B}" presName="descendantText" presStyleLbl="alignAccFollowNode1" presStyleIdx="1" presStyleCnt="5">
        <dgm:presLayoutVars>
          <dgm:bulletEnabled val="1"/>
        </dgm:presLayoutVars>
      </dgm:prSet>
      <dgm:spPr/>
      <dgm:t>
        <a:bodyPr/>
        <a:lstStyle/>
        <a:p>
          <a:endParaRPr lang="en-US"/>
        </a:p>
      </dgm:t>
    </dgm:pt>
    <dgm:pt modelId="{AAB55260-0CFD-4D6F-BFB7-2F3EB5EACC54}" type="pres">
      <dgm:prSet presAssocID="{A6000E8B-716B-44B9-BBD8-7CE2CA642B60}" presName="sp" presStyleCnt="0"/>
      <dgm:spPr/>
      <dgm:t>
        <a:bodyPr/>
        <a:lstStyle/>
        <a:p>
          <a:endParaRPr lang="en-US"/>
        </a:p>
      </dgm:t>
    </dgm:pt>
    <dgm:pt modelId="{D07AC43B-58A2-457F-B651-2E39511A0DFB}" type="pres">
      <dgm:prSet presAssocID="{4299F07C-2109-477D-9015-F6E706A0416D}" presName="linNode" presStyleCnt="0"/>
      <dgm:spPr/>
    </dgm:pt>
    <dgm:pt modelId="{4D411741-1C14-462C-A061-2A4D80138F07}" type="pres">
      <dgm:prSet presAssocID="{4299F07C-2109-477D-9015-F6E706A0416D}" presName="parentText" presStyleLbl="node1" presStyleIdx="2" presStyleCnt="5">
        <dgm:presLayoutVars>
          <dgm:chMax val="1"/>
          <dgm:bulletEnabled val="1"/>
        </dgm:presLayoutVars>
      </dgm:prSet>
      <dgm:spPr/>
      <dgm:t>
        <a:bodyPr/>
        <a:lstStyle/>
        <a:p>
          <a:endParaRPr lang="en-US"/>
        </a:p>
      </dgm:t>
    </dgm:pt>
    <dgm:pt modelId="{A65B32A1-1B72-4D3B-97E3-FA8FB85F8939}" type="pres">
      <dgm:prSet presAssocID="{4299F07C-2109-477D-9015-F6E706A0416D}" presName="descendantText" presStyleLbl="alignAccFollowNode1" presStyleIdx="2" presStyleCnt="5">
        <dgm:presLayoutVars>
          <dgm:bulletEnabled val="1"/>
        </dgm:presLayoutVars>
      </dgm:prSet>
      <dgm:spPr/>
      <dgm:t>
        <a:bodyPr/>
        <a:lstStyle/>
        <a:p>
          <a:endParaRPr lang="en-US"/>
        </a:p>
      </dgm:t>
    </dgm:pt>
    <dgm:pt modelId="{7C94746D-19CF-439A-96BD-C931E3F35A8E}" type="pres">
      <dgm:prSet presAssocID="{16DB24FA-7765-4852-B8EF-2EA532579D2C}" presName="sp" presStyleCnt="0"/>
      <dgm:spPr/>
    </dgm:pt>
    <dgm:pt modelId="{423675C1-2462-4F18-99CE-EBBD23369E4F}" type="pres">
      <dgm:prSet presAssocID="{E2A7F34F-4EE6-4B9F-95B0-EC74F4419321}" presName="linNode" presStyleCnt="0"/>
      <dgm:spPr/>
      <dgm:t>
        <a:bodyPr/>
        <a:lstStyle/>
        <a:p>
          <a:endParaRPr lang="en-US"/>
        </a:p>
      </dgm:t>
    </dgm:pt>
    <dgm:pt modelId="{78394408-D7B2-45F1-BD1A-4A5D496EAE75}" type="pres">
      <dgm:prSet presAssocID="{E2A7F34F-4EE6-4B9F-95B0-EC74F4419321}" presName="parentText" presStyleLbl="node1" presStyleIdx="3" presStyleCnt="5">
        <dgm:presLayoutVars>
          <dgm:chMax val="1"/>
          <dgm:bulletEnabled val="1"/>
        </dgm:presLayoutVars>
      </dgm:prSet>
      <dgm:spPr/>
      <dgm:t>
        <a:bodyPr/>
        <a:lstStyle/>
        <a:p>
          <a:endParaRPr lang="en-US"/>
        </a:p>
      </dgm:t>
    </dgm:pt>
    <dgm:pt modelId="{320CF3B0-93BA-41E3-B7C7-13055515E3F5}" type="pres">
      <dgm:prSet presAssocID="{E2A7F34F-4EE6-4B9F-95B0-EC74F4419321}" presName="descendantText" presStyleLbl="alignAccFollowNode1" presStyleIdx="3" presStyleCnt="5">
        <dgm:presLayoutVars>
          <dgm:bulletEnabled val="1"/>
        </dgm:presLayoutVars>
      </dgm:prSet>
      <dgm:spPr/>
      <dgm:t>
        <a:bodyPr/>
        <a:lstStyle/>
        <a:p>
          <a:endParaRPr lang="en-US"/>
        </a:p>
      </dgm:t>
    </dgm:pt>
    <dgm:pt modelId="{17C02072-805D-4612-B828-BE09DB8B78D5}" type="pres">
      <dgm:prSet presAssocID="{C1427992-ABDD-495C-811A-51B7BA3929B1}" presName="sp" presStyleCnt="0"/>
      <dgm:spPr/>
      <dgm:t>
        <a:bodyPr/>
        <a:lstStyle/>
        <a:p>
          <a:endParaRPr lang="en-US"/>
        </a:p>
      </dgm:t>
    </dgm:pt>
    <dgm:pt modelId="{01FF55A1-6A65-411C-8F34-42EE6A101A60}" type="pres">
      <dgm:prSet presAssocID="{89AD069A-0634-483C-9DB3-71BD2EC2F6CD}" presName="linNode" presStyleCnt="0"/>
      <dgm:spPr/>
      <dgm:t>
        <a:bodyPr/>
        <a:lstStyle/>
        <a:p>
          <a:endParaRPr lang="en-US"/>
        </a:p>
      </dgm:t>
    </dgm:pt>
    <dgm:pt modelId="{D6B58031-3331-4323-9F71-D30FBC83C91C}" type="pres">
      <dgm:prSet presAssocID="{89AD069A-0634-483C-9DB3-71BD2EC2F6CD}" presName="parentText" presStyleLbl="node1" presStyleIdx="4" presStyleCnt="5">
        <dgm:presLayoutVars>
          <dgm:chMax val="1"/>
          <dgm:bulletEnabled val="1"/>
        </dgm:presLayoutVars>
      </dgm:prSet>
      <dgm:spPr/>
      <dgm:t>
        <a:bodyPr/>
        <a:lstStyle/>
        <a:p>
          <a:endParaRPr lang="en-US"/>
        </a:p>
      </dgm:t>
    </dgm:pt>
    <dgm:pt modelId="{AB00F091-2248-427D-8992-078C6C4DCA57}" type="pres">
      <dgm:prSet presAssocID="{89AD069A-0634-483C-9DB3-71BD2EC2F6CD}" presName="descendantText" presStyleLbl="alignAccFollowNode1" presStyleIdx="4" presStyleCnt="5">
        <dgm:presLayoutVars>
          <dgm:bulletEnabled val="1"/>
        </dgm:presLayoutVars>
      </dgm:prSet>
      <dgm:spPr/>
      <dgm:t>
        <a:bodyPr/>
        <a:lstStyle/>
        <a:p>
          <a:endParaRPr lang="en-US"/>
        </a:p>
      </dgm:t>
    </dgm:pt>
  </dgm:ptLst>
  <dgm:cxnLst>
    <dgm:cxn modelId="{B215610C-82D6-445D-A2DE-A0C63DE09C02}" srcId="{35A96E4E-70E2-4277-A32F-6A59D7DC2C07}" destId="{97B823F5-222F-4031-BC73-722F4206417B}" srcOrd="1" destOrd="0" parTransId="{5442E0DF-0F62-402B-9045-1BDAB1B88B04}" sibTransId="{A6000E8B-716B-44B9-BBD8-7CE2CA642B60}"/>
    <dgm:cxn modelId="{FF1856EA-23A5-4B2E-89C1-8DDF7A81D168}" type="presOf" srcId="{557BFF6B-D465-4827-A7B4-4C8803CE15B7}" destId="{7DF1E218-9CA5-440B-928A-387E43CF288F}" srcOrd="0" destOrd="0" presId="urn:microsoft.com/office/officeart/2005/8/layout/vList5"/>
    <dgm:cxn modelId="{7ECE6BCF-7774-4B77-99F0-100ADE7A2DA9}" srcId="{97B823F5-222F-4031-BC73-722F4206417B}" destId="{76C46673-FF2D-45D2-BB82-AEC5B3E7DE97}" srcOrd="0" destOrd="0" parTransId="{A4F0F3FE-BEDC-4C28-BB0F-257722003A0A}" sibTransId="{74EB3C95-7CD0-48D4-A1A5-EF61770F5E71}"/>
    <dgm:cxn modelId="{82C36B69-F419-4D2A-8307-D22B8D01BE8E}" type="presOf" srcId="{7EE96CC5-6EE1-4DA4-BA3F-50F350BCA899}" destId="{A65B32A1-1B72-4D3B-97E3-FA8FB85F8939}" srcOrd="0" destOrd="0" presId="urn:microsoft.com/office/officeart/2005/8/layout/vList5"/>
    <dgm:cxn modelId="{B8236C0A-0465-411F-BC25-035EF09247C0}" type="presOf" srcId="{DCBB122B-875B-484C-AA31-A56DDE638CB1}" destId="{AB00F091-2248-427D-8992-078C6C4DCA57}" srcOrd="0" destOrd="0" presId="urn:microsoft.com/office/officeart/2005/8/layout/vList5"/>
    <dgm:cxn modelId="{1DEB8C8D-C2C2-4877-B3DA-6006346983DD}" type="presOf" srcId="{79A2BB9E-70FF-4E5B-B19D-922F56362E43}" destId="{B980117E-07FF-46DE-8A24-85D34F21B9B2}" srcOrd="0" destOrd="2" presId="urn:microsoft.com/office/officeart/2005/8/layout/vList5"/>
    <dgm:cxn modelId="{2D038B7D-502B-45F6-A32A-21AF60FA8DC9}" type="presOf" srcId="{1920B11B-2E50-4E29-9752-71C01596537B}" destId="{AB00F091-2248-427D-8992-078C6C4DCA57}" srcOrd="0" destOrd="1" presId="urn:microsoft.com/office/officeart/2005/8/layout/vList5"/>
    <dgm:cxn modelId="{E0E176B7-A543-40DA-BB58-1D92D4FCA7D6}" type="presOf" srcId="{35A96E4E-70E2-4277-A32F-6A59D7DC2C07}" destId="{F0F96164-A5BB-4742-B6E1-D14E491A2CBA}" srcOrd="0" destOrd="0" presId="urn:microsoft.com/office/officeart/2005/8/layout/vList5"/>
    <dgm:cxn modelId="{167A4483-FF38-42B6-8046-BAB47B0C9F9C}" srcId="{97B823F5-222F-4031-BC73-722F4206417B}" destId="{4F39FA90-A24D-4269-A0CF-75DA41445BAC}" srcOrd="1" destOrd="0" parTransId="{0C337906-55A8-4D02-9B31-31D3B66CD43C}" sibTransId="{5048533F-57CF-4CEE-9BA4-9D51366C562F}"/>
    <dgm:cxn modelId="{A3F405A9-7714-4D85-BA13-BB1D54D3DE1C}" srcId="{35A96E4E-70E2-4277-A32F-6A59D7DC2C07}" destId="{E2A7F34F-4EE6-4B9F-95B0-EC74F4419321}" srcOrd="3" destOrd="0" parTransId="{E912C66C-D506-4F6B-8C78-59A564A24609}" sibTransId="{C1427992-ABDD-495C-811A-51B7BA3929B1}"/>
    <dgm:cxn modelId="{021362FC-6F6F-4D07-A00A-1A9D479FCBC2}" srcId="{97B823F5-222F-4031-BC73-722F4206417B}" destId="{79A2BB9E-70FF-4E5B-B19D-922F56362E43}" srcOrd="2" destOrd="0" parTransId="{CAA6C665-CE65-48E4-917F-00344760B1C8}" sibTransId="{5F376301-2225-40F1-8B2B-CD74959154AB}"/>
    <dgm:cxn modelId="{7A5D6040-0C4B-4448-824D-BAAC027DA8BB}" type="presOf" srcId="{065B229D-9B56-4C23-A679-DE44AD08857B}" destId="{320CF3B0-93BA-41E3-B7C7-13055515E3F5}" srcOrd="0" destOrd="1" presId="urn:microsoft.com/office/officeart/2005/8/layout/vList5"/>
    <dgm:cxn modelId="{44ABD101-36CB-4855-AAEE-B5F4ADA52AF1}" type="presOf" srcId="{72CD4490-B166-4442-BADE-76F7402A5A34}" destId="{A85AE6C2-B164-4E2E-B31C-C941625EBCA1}" srcOrd="0" destOrd="1" presId="urn:microsoft.com/office/officeart/2005/8/layout/vList5"/>
    <dgm:cxn modelId="{CD1A3AEC-5CCF-4447-8B1C-0D31A9EDAE68}" srcId="{4299F07C-2109-477D-9015-F6E706A0416D}" destId="{BE82F470-16CD-40E2-B379-90F4D7A6BB84}" srcOrd="2" destOrd="0" parTransId="{8C48F27B-FA77-41AD-AE80-97D5E0A91D40}" sibTransId="{BDBDB9B5-1860-4D9F-AF27-13EA77F7C037}"/>
    <dgm:cxn modelId="{92702666-ACCC-40FD-A4E9-F789FB0FA8CE}" type="presOf" srcId="{6ADDBAD3-87C9-4F86-A6FD-FD3DACFD0269}" destId="{A65B32A1-1B72-4D3B-97E3-FA8FB85F8939}" srcOrd="0" destOrd="1" presId="urn:microsoft.com/office/officeart/2005/8/layout/vList5"/>
    <dgm:cxn modelId="{B6D2B51E-0F37-48ED-9712-0D9CE5F588B4}" type="presOf" srcId="{76C46673-FF2D-45D2-BB82-AEC5B3E7DE97}" destId="{B980117E-07FF-46DE-8A24-85D34F21B9B2}" srcOrd="0" destOrd="0" presId="urn:microsoft.com/office/officeart/2005/8/layout/vList5"/>
    <dgm:cxn modelId="{9E5306F1-7D2F-4D5D-B414-9694126CFEDA}" type="presOf" srcId="{40AF42B2-A793-443F-86D9-9AD204981D41}" destId="{A85AE6C2-B164-4E2E-B31C-C941625EBCA1}" srcOrd="0" destOrd="0" presId="urn:microsoft.com/office/officeart/2005/8/layout/vList5"/>
    <dgm:cxn modelId="{DDDCA064-B1A3-42F2-90BF-3ECB029E43D5}" srcId="{35A96E4E-70E2-4277-A32F-6A59D7DC2C07}" destId="{557BFF6B-D465-4827-A7B4-4C8803CE15B7}" srcOrd="0" destOrd="0" parTransId="{007F9A4A-5B3C-4900-802C-3E504F76B65D}" sibTransId="{53A581F8-D267-44E2-BE19-4E9977489F60}"/>
    <dgm:cxn modelId="{133E2AA3-E224-4A5F-8E6C-2F001182DEF5}" type="presOf" srcId="{97B823F5-222F-4031-BC73-722F4206417B}" destId="{316FB4C4-1CB2-494F-AEEB-F40BB7140D48}" srcOrd="0" destOrd="0" presId="urn:microsoft.com/office/officeart/2005/8/layout/vList5"/>
    <dgm:cxn modelId="{86868BD2-8080-4AC0-9640-6B0973327A52}" type="presOf" srcId="{C79333CB-31FB-4935-9470-CB218A11C531}" destId="{AB00F091-2248-427D-8992-078C6C4DCA57}" srcOrd="0" destOrd="2" presId="urn:microsoft.com/office/officeart/2005/8/layout/vList5"/>
    <dgm:cxn modelId="{8EAC8D59-7E90-4D4C-8B1D-7B73A74E967F}" type="presOf" srcId="{4299F07C-2109-477D-9015-F6E706A0416D}" destId="{4D411741-1C14-462C-A061-2A4D80138F07}" srcOrd="0" destOrd="0" presId="urn:microsoft.com/office/officeart/2005/8/layout/vList5"/>
    <dgm:cxn modelId="{A27AFE4F-09B1-45A0-A360-591DF300B710}" type="presOf" srcId="{EDD799CE-34DE-4956-9661-91621654BCB4}" destId="{320CF3B0-93BA-41E3-B7C7-13055515E3F5}" srcOrd="0" destOrd="0" presId="urn:microsoft.com/office/officeart/2005/8/layout/vList5"/>
    <dgm:cxn modelId="{87CD76DD-03DA-415E-A241-FD26D05A459F}" srcId="{4299F07C-2109-477D-9015-F6E706A0416D}" destId="{7EE96CC5-6EE1-4DA4-BA3F-50F350BCA899}" srcOrd="0" destOrd="0" parTransId="{A5AF4182-B059-444B-B800-833C39BA2B2C}" sibTransId="{A72F23FA-6C19-4C35-9C19-B5340651A8C9}"/>
    <dgm:cxn modelId="{13459CDE-A896-4CFF-B1F6-9AE6F415015F}" srcId="{4299F07C-2109-477D-9015-F6E706A0416D}" destId="{6ADDBAD3-87C9-4F86-A6FD-FD3DACFD0269}" srcOrd="1" destOrd="0" parTransId="{AB813218-9E09-4689-B7EA-B56600622A55}" sibTransId="{24C7ED94-46AB-420F-BAAF-197B0A99D189}"/>
    <dgm:cxn modelId="{06C1E0A2-A548-4B77-A0D2-1AB345A158C8}" srcId="{89AD069A-0634-483C-9DB3-71BD2EC2F6CD}" destId="{C79333CB-31FB-4935-9470-CB218A11C531}" srcOrd="2" destOrd="0" parTransId="{3B7E605E-8E50-4D44-BE0D-1502C3786E5A}" sibTransId="{55849EE6-31BD-4544-98B8-5B559BE81E7D}"/>
    <dgm:cxn modelId="{D72617A3-EAFD-4EDC-856B-075587A0C7D2}" type="presOf" srcId="{E2A7F34F-4EE6-4B9F-95B0-EC74F4419321}" destId="{78394408-D7B2-45F1-BD1A-4A5D496EAE75}" srcOrd="0" destOrd="0" presId="urn:microsoft.com/office/officeart/2005/8/layout/vList5"/>
    <dgm:cxn modelId="{312D9F28-0B76-4B37-8188-625084EDE502}" type="presOf" srcId="{4F39FA90-A24D-4269-A0CF-75DA41445BAC}" destId="{B980117E-07FF-46DE-8A24-85D34F21B9B2}" srcOrd="0" destOrd="1" presId="urn:microsoft.com/office/officeart/2005/8/layout/vList5"/>
    <dgm:cxn modelId="{4679B51F-0560-4465-A2CB-3D2BE55B6EB7}" srcId="{89AD069A-0634-483C-9DB3-71BD2EC2F6CD}" destId="{1920B11B-2E50-4E29-9752-71C01596537B}" srcOrd="1" destOrd="0" parTransId="{F0F1C2DA-4895-4E70-A1CB-96B8A1781D77}" sibTransId="{43EC1FAD-EF0F-4772-BE8C-CE3344E8E941}"/>
    <dgm:cxn modelId="{0DA7EE7F-452B-4F26-9974-081169E6814B}" type="presOf" srcId="{DC687E8A-41B5-4EA5-9EC5-C2F39856A9FD}" destId="{320CF3B0-93BA-41E3-B7C7-13055515E3F5}" srcOrd="0" destOrd="2" presId="urn:microsoft.com/office/officeart/2005/8/layout/vList5"/>
    <dgm:cxn modelId="{FC967229-4658-4442-BABC-FAC72DB0AE59}" srcId="{557BFF6B-D465-4827-A7B4-4C8803CE15B7}" destId="{40AF42B2-A793-443F-86D9-9AD204981D41}" srcOrd="0" destOrd="0" parTransId="{1CDFC957-58F7-4E03-BC39-C48EA0D5B01D}" sibTransId="{0ABC16D8-E498-471E-B7D2-6B9BA8B143DF}"/>
    <dgm:cxn modelId="{C8FABC97-6B29-4A7C-BF26-D4B86A77E57F}" srcId="{E2A7F34F-4EE6-4B9F-95B0-EC74F4419321}" destId="{065B229D-9B56-4C23-A679-DE44AD08857B}" srcOrd="1" destOrd="0" parTransId="{DC184FEB-E873-424B-89AC-689746F3A2FE}" sibTransId="{13A84C69-7BCA-4733-BBDA-3185014822B7}"/>
    <dgm:cxn modelId="{447B5742-0FEF-4735-A625-8A6228C5AFFC}" type="presOf" srcId="{BE82F470-16CD-40E2-B379-90F4D7A6BB84}" destId="{A65B32A1-1B72-4D3B-97E3-FA8FB85F8939}" srcOrd="0" destOrd="2" presId="urn:microsoft.com/office/officeart/2005/8/layout/vList5"/>
    <dgm:cxn modelId="{7FF7212D-9AB5-4F9D-A6C1-77F4A0A28954}" srcId="{557BFF6B-D465-4827-A7B4-4C8803CE15B7}" destId="{72CD4490-B166-4442-BADE-76F7402A5A34}" srcOrd="1" destOrd="0" parTransId="{1F80E5A8-F9EB-496F-A125-5F2F3C6F9B83}" sibTransId="{3D1344E4-7A44-441D-B64F-5AF6C891106B}"/>
    <dgm:cxn modelId="{9C07E96F-6AE3-4AA6-86EF-7B65B43A243E}" srcId="{35A96E4E-70E2-4277-A32F-6A59D7DC2C07}" destId="{89AD069A-0634-483C-9DB3-71BD2EC2F6CD}" srcOrd="4" destOrd="0" parTransId="{777B046B-FD1F-434E-9C00-F4AC9538DB68}" sibTransId="{CCBED86B-FA31-4941-9F6C-2BED2DDD3DB9}"/>
    <dgm:cxn modelId="{84965A7D-049C-4E96-BC4B-F4DAC72452F2}" type="presOf" srcId="{89AD069A-0634-483C-9DB3-71BD2EC2F6CD}" destId="{D6B58031-3331-4323-9F71-D30FBC83C91C}" srcOrd="0" destOrd="0" presId="urn:microsoft.com/office/officeart/2005/8/layout/vList5"/>
    <dgm:cxn modelId="{13DBF8E0-7551-4365-A594-618CC04FE4BD}" srcId="{35A96E4E-70E2-4277-A32F-6A59D7DC2C07}" destId="{4299F07C-2109-477D-9015-F6E706A0416D}" srcOrd="2" destOrd="0" parTransId="{8375D005-F87C-4032-9691-DBFE9D45CB9A}" sibTransId="{16DB24FA-7765-4852-B8EF-2EA532579D2C}"/>
    <dgm:cxn modelId="{8FCBB81A-BA8A-4D2C-AA3A-48B037DD2D7F}" srcId="{89AD069A-0634-483C-9DB3-71BD2EC2F6CD}" destId="{DCBB122B-875B-484C-AA31-A56DDE638CB1}" srcOrd="0" destOrd="0" parTransId="{35924D84-74B5-4C55-9094-682F6CF0843F}" sibTransId="{97D50AB6-E5DE-4CEE-8B7D-212247D16A92}"/>
    <dgm:cxn modelId="{48FF1A5F-643E-4457-BCB3-D2D2A1872B61}" srcId="{E2A7F34F-4EE6-4B9F-95B0-EC74F4419321}" destId="{DC687E8A-41B5-4EA5-9EC5-C2F39856A9FD}" srcOrd="2" destOrd="0" parTransId="{827E85D7-EBA2-4CAD-BF10-DE9941F0DC52}" sibTransId="{E5F6989A-3FA2-4C20-8263-FCF467DC8D57}"/>
    <dgm:cxn modelId="{7D373DFB-5581-4FBE-885D-7E61F5D04F2A}" srcId="{E2A7F34F-4EE6-4B9F-95B0-EC74F4419321}" destId="{EDD799CE-34DE-4956-9661-91621654BCB4}" srcOrd="0" destOrd="0" parTransId="{103BA102-5145-45C4-931D-AA919849D332}" sibTransId="{01EA1A90-1912-42A6-AB01-FCE041BD9698}"/>
    <dgm:cxn modelId="{775B34E7-2013-48F1-8897-B32DD0A14C52}" type="presParOf" srcId="{F0F96164-A5BB-4742-B6E1-D14E491A2CBA}" destId="{0A388323-C012-466F-B3F9-4BCCCF4A09FF}" srcOrd="0" destOrd="0" presId="urn:microsoft.com/office/officeart/2005/8/layout/vList5"/>
    <dgm:cxn modelId="{4911DEB5-FE3E-4BAC-A700-2F9F2303A79C}" type="presParOf" srcId="{0A388323-C012-466F-B3F9-4BCCCF4A09FF}" destId="{7DF1E218-9CA5-440B-928A-387E43CF288F}" srcOrd="0" destOrd="0" presId="urn:microsoft.com/office/officeart/2005/8/layout/vList5"/>
    <dgm:cxn modelId="{F2393DA2-0EAB-45CA-BF13-6C6D5BF381AE}" type="presParOf" srcId="{0A388323-C012-466F-B3F9-4BCCCF4A09FF}" destId="{A85AE6C2-B164-4E2E-B31C-C941625EBCA1}" srcOrd="1" destOrd="0" presId="urn:microsoft.com/office/officeart/2005/8/layout/vList5"/>
    <dgm:cxn modelId="{A50B0E9E-B402-45C8-ADB4-5BA85CAC9266}" type="presParOf" srcId="{F0F96164-A5BB-4742-B6E1-D14E491A2CBA}" destId="{A29A7B06-A62C-47C7-ADBA-1767FF813D89}" srcOrd="1" destOrd="0" presId="urn:microsoft.com/office/officeart/2005/8/layout/vList5"/>
    <dgm:cxn modelId="{66D892E7-FC7B-4385-9F99-320E02880782}" type="presParOf" srcId="{F0F96164-A5BB-4742-B6E1-D14E491A2CBA}" destId="{31758841-E3CA-469E-BAB1-3ED161FDE109}" srcOrd="2" destOrd="0" presId="urn:microsoft.com/office/officeart/2005/8/layout/vList5"/>
    <dgm:cxn modelId="{2FC34F35-41D7-49A3-860A-F231A48C681B}" type="presParOf" srcId="{31758841-E3CA-469E-BAB1-3ED161FDE109}" destId="{316FB4C4-1CB2-494F-AEEB-F40BB7140D48}" srcOrd="0" destOrd="0" presId="urn:microsoft.com/office/officeart/2005/8/layout/vList5"/>
    <dgm:cxn modelId="{7B648525-0FB7-4DBD-8024-7698C4608E31}" type="presParOf" srcId="{31758841-E3CA-469E-BAB1-3ED161FDE109}" destId="{B980117E-07FF-46DE-8A24-85D34F21B9B2}" srcOrd="1" destOrd="0" presId="urn:microsoft.com/office/officeart/2005/8/layout/vList5"/>
    <dgm:cxn modelId="{E7A6E528-2A0E-442D-B141-43153074C3CB}" type="presParOf" srcId="{F0F96164-A5BB-4742-B6E1-D14E491A2CBA}" destId="{AAB55260-0CFD-4D6F-BFB7-2F3EB5EACC54}" srcOrd="3" destOrd="0" presId="urn:microsoft.com/office/officeart/2005/8/layout/vList5"/>
    <dgm:cxn modelId="{9933A7D2-5AA5-4533-B9A5-BF85BAE77006}" type="presParOf" srcId="{F0F96164-A5BB-4742-B6E1-D14E491A2CBA}" destId="{D07AC43B-58A2-457F-B651-2E39511A0DFB}" srcOrd="4" destOrd="0" presId="urn:microsoft.com/office/officeart/2005/8/layout/vList5"/>
    <dgm:cxn modelId="{0746BF3B-EA98-411D-8A72-31F88EFDC6EE}" type="presParOf" srcId="{D07AC43B-58A2-457F-B651-2E39511A0DFB}" destId="{4D411741-1C14-462C-A061-2A4D80138F07}" srcOrd="0" destOrd="0" presId="urn:microsoft.com/office/officeart/2005/8/layout/vList5"/>
    <dgm:cxn modelId="{45AD27DF-0332-429C-B996-B716CE40F9C4}" type="presParOf" srcId="{D07AC43B-58A2-457F-B651-2E39511A0DFB}" destId="{A65B32A1-1B72-4D3B-97E3-FA8FB85F8939}" srcOrd="1" destOrd="0" presId="urn:microsoft.com/office/officeart/2005/8/layout/vList5"/>
    <dgm:cxn modelId="{9091A012-2ECA-441D-84E4-25B00CF4BD66}" type="presParOf" srcId="{F0F96164-A5BB-4742-B6E1-D14E491A2CBA}" destId="{7C94746D-19CF-439A-96BD-C931E3F35A8E}" srcOrd="5" destOrd="0" presId="urn:microsoft.com/office/officeart/2005/8/layout/vList5"/>
    <dgm:cxn modelId="{EDFF6F14-D535-4ECB-81EC-01E36CC6414A}" type="presParOf" srcId="{F0F96164-A5BB-4742-B6E1-D14E491A2CBA}" destId="{423675C1-2462-4F18-99CE-EBBD23369E4F}" srcOrd="6" destOrd="0" presId="urn:microsoft.com/office/officeart/2005/8/layout/vList5"/>
    <dgm:cxn modelId="{C27536D7-FAA1-4CD6-8AC0-0E9613B1E45E}" type="presParOf" srcId="{423675C1-2462-4F18-99CE-EBBD23369E4F}" destId="{78394408-D7B2-45F1-BD1A-4A5D496EAE75}" srcOrd="0" destOrd="0" presId="urn:microsoft.com/office/officeart/2005/8/layout/vList5"/>
    <dgm:cxn modelId="{394C0497-D52E-4516-ABB0-FA0AABD0C45A}" type="presParOf" srcId="{423675C1-2462-4F18-99CE-EBBD23369E4F}" destId="{320CF3B0-93BA-41E3-B7C7-13055515E3F5}" srcOrd="1" destOrd="0" presId="urn:microsoft.com/office/officeart/2005/8/layout/vList5"/>
    <dgm:cxn modelId="{87E7EA43-B3BE-4105-AFB8-4C716880B6B3}" type="presParOf" srcId="{F0F96164-A5BB-4742-B6E1-D14E491A2CBA}" destId="{17C02072-805D-4612-B828-BE09DB8B78D5}" srcOrd="7" destOrd="0" presId="urn:microsoft.com/office/officeart/2005/8/layout/vList5"/>
    <dgm:cxn modelId="{A2DD2366-EB8F-4CF7-AEFA-9B018E71AB9E}" type="presParOf" srcId="{F0F96164-A5BB-4742-B6E1-D14E491A2CBA}" destId="{01FF55A1-6A65-411C-8F34-42EE6A101A60}" srcOrd="8" destOrd="0" presId="urn:microsoft.com/office/officeart/2005/8/layout/vList5"/>
    <dgm:cxn modelId="{1F1AA5A4-6329-4906-AB4D-4AE18B6C130B}" type="presParOf" srcId="{01FF55A1-6A65-411C-8F34-42EE6A101A60}" destId="{D6B58031-3331-4323-9F71-D30FBC83C91C}" srcOrd="0" destOrd="0" presId="urn:microsoft.com/office/officeart/2005/8/layout/vList5"/>
    <dgm:cxn modelId="{BC5ABAF1-5311-4124-9806-B8AC422CCB6A}" type="presParOf" srcId="{01FF55A1-6A65-411C-8F34-42EE6A101A60}" destId="{AB00F091-2248-427D-8992-078C6C4DCA57}"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A96E4E-70E2-4277-A32F-6A59D7DC2C07}" type="doc">
      <dgm:prSet loTypeId="urn:microsoft.com/office/officeart/2005/8/layout/vList5" loCatId="list" qsTypeId="urn:microsoft.com/office/officeart/2005/8/quickstyle/simple4" qsCatId="simple" csTypeId="urn:microsoft.com/office/officeart/2005/8/colors/colorful2" csCatId="colorful" phldr="1"/>
      <dgm:spPr/>
      <dgm:t>
        <a:bodyPr/>
        <a:lstStyle/>
        <a:p>
          <a:endParaRPr lang="en-US"/>
        </a:p>
      </dgm:t>
    </dgm:pt>
    <dgm:pt modelId="{E2A7F34F-4EE6-4B9F-95B0-EC74F4419321}">
      <dgm:prSet phldrT="[Text]"/>
      <dgm:spPr/>
      <dgm:t>
        <a:bodyPr/>
        <a:lstStyle/>
        <a:p>
          <a:r>
            <a:rPr lang="en-US" dirty="0" smtClean="0"/>
            <a:t>RD Web Access</a:t>
          </a:r>
          <a:endParaRPr lang="en-US" dirty="0"/>
        </a:p>
      </dgm:t>
    </dgm:pt>
    <dgm:pt modelId="{E912C66C-D506-4F6B-8C78-59A564A24609}" type="parTrans" cxnId="{A3F405A9-7714-4D85-BA13-BB1D54D3DE1C}">
      <dgm:prSet/>
      <dgm:spPr/>
      <dgm:t>
        <a:bodyPr/>
        <a:lstStyle/>
        <a:p>
          <a:endParaRPr lang="en-US"/>
        </a:p>
      </dgm:t>
    </dgm:pt>
    <dgm:pt modelId="{C1427992-ABDD-495C-811A-51B7BA3929B1}" type="sibTrans" cxnId="{A3F405A9-7714-4D85-BA13-BB1D54D3DE1C}">
      <dgm:prSet/>
      <dgm:spPr/>
      <dgm:t>
        <a:bodyPr/>
        <a:lstStyle/>
        <a:p>
          <a:endParaRPr lang="en-US"/>
        </a:p>
      </dgm:t>
    </dgm:pt>
    <dgm:pt modelId="{EDD799CE-34DE-4956-9661-91621654BCB4}">
      <dgm:prSet phldrT="[Text]"/>
      <dgm:spPr/>
      <dgm:t>
        <a:bodyPr/>
        <a:lstStyle/>
        <a:p>
          <a:r>
            <a:rPr lang="en-US" dirty="0" smtClean="0"/>
            <a:t>Provides publishing not connectivity.</a:t>
          </a:r>
          <a:endParaRPr lang="en-US" dirty="0"/>
        </a:p>
      </dgm:t>
    </dgm:pt>
    <dgm:pt modelId="{103BA102-5145-45C4-931D-AA919849D332}" type="parTrans" cxnId="{7D373DFB-5581-4FBE-885D-7E61F5D04F2A}">
      <dgm:prSet/>
      <dgm:spPr/>
      <dgm:t>
        <a:bodyPr/>
        <a:lstStyle/>
        <a:p>
          <a:endParaRPr lang="en-US"/>
        </a:p>
      </dgm:t>
    </dgm:pt>
    <dgm:pt modelId="{01EA1A90-1912-42A6-AB01-FCE041BD9698}" type="sibTrans" cxnId="{7D373DFB-5581-4FBE-885D-7E61F5D04F2A}">
      <dgm:prSet/>
      <dgm:spPr/>
      <dgm:t>
        <a:bodyPr/>
        <a:lstStyle/>
        <a:p>
          <a:endParaRPr lang="en-US"/>
        </a:p>
      </dgm:t>
    </dgm:pt>
    <dgm:pt modelId="{97B823F5-222F-4031-BC73-722F4206417B}">
      <dgm:prSet/>
      <dgm:spPr/>
      <dgm:t>
        <a:bodyPr/>
        <a:lstStyle/>
        <a:p>
          <a:r>
            <a:rPr lang="en-US" dirty="0" smtClean="0"/>
            <a:t>RD Virtualization Host</a:t>
          </a:r>
          <a:endParaRPr lang="en-US" dirty="0"/>
        </a:p>
      </dgm:t>
    </dgm:pt>
    <dgm:pt modelId="{5442E0DF-0F62-402B-9045-1BDAB1B88B04}" type="parTrans" cxnId="{B215610C-82D6-445D-A2DE-A0C63DE09C02}">
      <dgm:prSet/>
      <dgm:spPr/>
      <dgm:t>
        <a:bodyPr/>
        <a:lstStyle/>
        <a:p>
          <a:endParaRPr lang="en-US"/>
        </a:p>
      </dgm:t>
    </dgm:pt>
    <dgm:pt modelId="{A6000E8B-716B-44B9-BBD8-7CE2CA642B60}" type="sibTrans" cxnId="{B215610C-82D6-445D-A2DE-A0C63DE09C02}">
      <dgm:prSet/>
      <dgm:spPr/>
      <dgm:t>
        <a:bodyPr/>
        <a:lstStyle/>
        <a:p>
          <a:endParaRPr lang="en-US"/>
        </a:p>
      </dgm:t>
    </dgm:pt>
    <dgm:pt modelId="{76C46673-FF2D-45D2-BB82-AEC5B3E7DE97}">
      <dgm:prSet/>
      <dgm:spPr/>
      <dgm:t>
        <a:bodyPr/>
        <a:lstStyle/>
        <a:p>
          <a:r>
            <a:rPr lang="en-US" dirty="0" smtClean="0"/>
            <a:t>Orchestrates Hyper-V hosted client VMs</a:t>
          </a:r>
        </a:p>
      </dgm:t>
    </dgm:pt>
    <dgm:pt modelId="{A4F0F3FE-BEDC-4C28-BB0F-257722003A0A}" type="parTrans" cxnId="{7ECE6BCF-7774-4B77-99F0-100ADE7A2DA9}">
      <dgm:prSet/>
      <dgm:spPr/>
      <dgm:t>
        <a:bodyPr/>
        <a:lstStyle/>
        <a:p>
          <a:endParaRPr lang="en-US"/>
        </a:p>
      </dgm:t>
    </dgm:pt>
    <dgm:pt modelId="{74EB3C95-7CD0-48D4-A1A5-EF61770F5E71}" type="sibTrans" cxnId="{7ECE6BCF-7774-4B77-99F0-100ADE7A2DA9}">
      <dgm:prSet/>
      <dgm:spPr/>
      <dgm:t>
        <a:bodyPr/>
        <a:lstStyle/>
        <a:p>
          <a:endParaRPr lang="en-US"/>
        </a:p>
      </dgm:t>
    </dgm:pt>
    <dgm:pt modelId="{4F39FA90-A24D-4269-A0CF-75DA41445BAC}">
      <dgm:prSet/>
      <dgm:spPr/>
      <dgm:t>
        <a:bodyPr/>
        <a:lstStyle/>
        <a:p>
          <a:r>
            <a:rPr lang="en-US" dirty="0" smtClean="0"/>
            <a:t>Enables VDI Scenarios</a:t>
          </a:r>
        </a:p>
      </dgm:t>
    </dgm:pt>
    <dgm:pt modelId="{0C337906-55A8-4D02-9B31-31D3B66CD43C}" type="parTrans" cxnId="{167A4483-FF38-42B6-8046-BAB47B0C9F9C}">
      <dgm:prSet/>
      <dgm:spPr/>
      <dgm:t>
        <a:bodyPr/>
        <a:lstStyle/>
        <a:p>
          <a:endParaRPr lang="en-US"/>
        </a:p>
      </dgm:t>
    </dgm:pt>
    <dgm:pt modelId="{5048533F-57CF-4CEE-9BA4-9D51366C562F}" type="sibTrans" cxnId="{167A4483-FF38-42B6-8046-BAB47B0C9F9C}">
      <dgm:prSet/>
      <dgm:spPr/>
      <dgm:t>
        <a:bodyPr/>
        <a:lstStyle/>
        <a:p>
          <a:endParaRPr lang="en-US"/>
        </a:p>
      </dgm:t>
    </dgm:pt>
    <dgm:pt modelId="{4299F07C-2109-477D-9015-F6E706A0416D}">
      <dgm:prSet/>
      <dgm:spPr/>
      <dgm:t>
        <a:bodyPr/>
        <a:lstStyle/>
        <a:p>
          <a:r>
            <a:rPr lang="en-US" dirty="0" smtClean="0"/>
            <a:t>RD Connection Broker</a:t>
          </a:r>
          <a:endParaRPr lang="en-US" dirty="0"/>
        </a:p>
      </dgm:t>
    </dgm:pt>
    <dgm:pt modelId="{8375D005-F87C-4032-9691-DBFE9D45CB9A}" type="parTrans" cxnId="{13DBF8E0-7551-4365-A594-618CC04FE4BD}">
      <dgm:prSet/>
      <dgm:spPr/>
      <dgm:t>
        <a:bodyPr/>
        <a:lstStyle/>
        <a:p>
          <a:endParaRPr lang="en-US"/>
        </a:p>
      </dgm:t>
    </dgm:pt>
    <dgm:pt modelId="{16DB24FA-7765-4852-B8EF-2EA532579D2C}" type="sibTrans" cxnId="{13DBF8E0-7551-4365-A594-618CC04FE4BD}">
      <dgm:prSet/>
      <dgm:spPr/>
      <dgm:t>
        <a:bodyPr/>
        <a:lstStyle/>
        <a:p>
          <a:endParaRPr lang="en-US"/>
        </a:p>
      </dgm:t>
    </dgm:pt>
    <dgm:pt modelId="{7EE96CC5-6EE1-4DA4-BA3F-50F350BCA899}">
      <dgm:prSet/>
      <dgm:spPr/>
      <dgm:t>
        <a:bodyPr/>
        <a:lstStyle/>
        <a:p>
          <a:r>
            <a:rPr lang="en-US" dirty="0" smtClean="0"/>
            <a:t>Combines Session Directory, Publishing &amp; Connection Broker in single service</a:t>
          </a:r>
        </a:p>
      </dgm:t>
    </dgm:pt>
    <dgm:pt modelId="{A5AF4182-B059-444B-B800-833C39BA2B2C}" type="parTrans" cxnId="{87CD76DD-03DA-415E-A241-FD26D05A459F}">
      <dgm:prSet/>
      <dgm:spPr/>
      <dgm:t>
        <a:bodyPr/>
        <a:lstStyle/>
        <a:p>
          <a:endParaRPr lang="en-US"/>
        </a:p>
      </dgm:t>
    </dgm:pt>
    <dgm:pt modelId="{A72F23FA-6C19-4C35-9C19-B5340651A8C9}" type="sibTrans" cxnId="{87CD76DD-03DA-415E-A241-FD26D05A459F}">
      <dgm:prSet/>
      <dgm:spPr/>
      <dgm:t>
        <a:bodyPr/>
        <a:lstStyle/>
        <a:p>
          <a:endParaRPr lang="en-US"/>
        </a:p>
      </dgm:t>
    </dgm:pt>
    <dgm:pt modelId="{6ADDBAD3-87C9-4F86-A6FD-FD3DACFD0269}">
      <dgm:prSet/>
      <dgm:spPr/>
      <dgm:t>
        <a:bodyPr/>
        <a:lstStyle/>
        <a:p>
          <a:r>
            <a:rPr lang="en-US" dirty="0" smtClean="0"/>
            <a:t>Aggregates RemoteApp hosts, Personal VDI VMs &amp; Shared VDI VM</a:t>
          </a:r>
        </a:p>
      </dgm:t>
    </dgm:pt>
    <dgm:pt modelId="{AB813218-9E09-4689-B7EA-B56600622A55}" type="parTrans" cxnId="{13459CDE-A896-4CFF-B1F6-9AE6F415015F}">
      <dgm:prSet/>
      <dgm:spPr/>
      <dgm:t>
        <a:bodyPr/>
        <a:lstStyle/>
        <a:p>
          <a:endParaRPr lang="en-US"/>
        </a:p>
      </dgm:t>
    </dgm:pt>
    <dgm:pt modelId="{24C7ED94-46AB-420F-BAAF-197B0A99D189}" type="sibTrans" cxnId="{13459CDE-A896-4CFF-B1F6-9AE6F415015F}">
      <dgm:prSet/>
      <dgm:spPr/>
      <dgm:t>
        <a:bodyPr/>
        <a:lstStyle/>
        <a:p>
          <a:endParaRPr lang="en-US"/>
        </a:p>
      </dgm:t>
    </dgm:pt>
    <dgm:pt modelId="{BE82F470-16CD-40E2-B379-90F4D7A6BB84}">
      <dgm:prSet/>
      <dgm:spPr/>
      <dgm:t>
        <a:bodyPr/>
        <a:lstStyle/>
        <a:p>
          <a:r>
            <a:rPr lang="en-US" dirty="0" smtClean="0"/>
            <a:t>Redirects user to right resource at right time, informs RD Virtualization Host</a:t>
          </a:r>
        </a:p>
      </dgm:t>
    </dgm:pt>
    <dgm:pt modelId="{8C48F27B-FA77-41AD-AE80-97D5E0A91D40}" type="parTrans" cxnId="{CD1A3AEC-5CCF-4447-8B1C-0D31A9EDAE68}">
      <dgm:prSet/>
      <dgm:spPr/>
      <dgm:t>
        <a:bodyPr/>
        <a:lstStyle/>
        <a:p>
          <a:endParaRPr lang="en-US"/>
        </a:p>
      </dgm:t>
    </dgm:pt>
    <dgm:pt modelId="{BDBDB9B5-1860-4D9F-AF27-13EA77F7C037}" type="sibTrans" cxnId="{CD1A3AEC-5CCF-4447-8B1C-0D31A9EDAE68}">
      <dgm:prSet/>
      <dgm:spPr/>
      <dgm:t>
        <a:bodyPr/>
        <a:lstStyle/>
        <a:p>
          <a:endParaRPr lang="en-US"/>
        </a:p>
      </dgm:t>
    </dgm:pt>
    <dgm:pt modelId="{79A2BB9E-70FF-4E5B-B19D-922F56362E43}">
      <dgm:prSet/>
      <dgm:spPr/>
      <dgm:t>
        <a:bodyPr/>
        <a:lstStyle/>
        <a:p>
          <a:r>
            <a:rPr lang="en-US" dirty="0" smtClean="0"/>
            <a:t>Connection broker drives RD Virtualization Requests</a:t>
          </a:r>
        </a:p>
      </dgm:t>
    </dgm:pt>
    <dgm:pt modelId="{CAA6C665-CE65-48E4-917F-00344760B1C8}" type="parTrans" cxnId="{021362FC-6F6F-4D07-A00A-1A9D479FCBC2}">
      <dgm:prSet/>
      <dgm:spPr/>
      <dgm:t>
        <a:bodyPr/>
        <a:lstStyle/>
        <a:p>
          <a:endParaRPr lang="en-US"/>
        </a:p>
      </dgm:t>
    </dgm:pt>
    <dgm:pt modelId="{5F376301-2225-40F1-8B2B-CD74959154AB}" type="sibTrans" cxnId="{021362FC-6F6F-4D07-A00A-1A9D479FCBC2}">
      <dgm:prSet/>
      <dgm:spPr/>
      <dgm:t>
        <a:bodyPr/>
        <a:lstStyle/>
        <a:p>
          <a:endParaRPr lang="en-US"/>
        </a:p>
      </dgm:t>
    </dgm:pt>
    <dgm:pt modelId="{065B229D-9B56-4C23-A679-DE44AD08857B}">
      <dgm:prSet phldrT="[Text]"/>
      <dgm:spPr/>
      <dgm:t>
        <a:bodyPr/>
        <a:lstStyle/>
        <a:p>
          <a:r>
            <a:rPr lang="en-US" dirty="0" smtClean="0"/>
            <a:t>Two modes points at either multiple RemoteApp hosts OR connection broker</a:t>
          </a:r>
          <a:endParaRPr lang="en-US" dirty="0"/>
        </a:p>
      </dgm:t>
    </dgm:pt>
    <dgm:pt modelId="{DC184FEB-E873-424B-89AC-689746F3A2FE}" type="parTrans" cxnId="{C8FABC97-6B29-4A7C-BF26-D4B86A77E57F}">
      <dgm:prSet/>
      <dgm:spPr/>
      <dgm:t>
        <a:bodyPr/>
        <a:lstStyle/>
        <a:p>
          <a:endParaRPr lang="en-US"/>
        </a:p>
      </dgm:t>
    </dgm:pt>
    <dgm:pt modelId="{13A84C69-7BCA-4733-BBDA-3185014822B7}" type="sibTrans" cxnId="{C8FABC97-6B29-4A7C-BF26-D4B86A77E57F}">
      <dgm:prSet/>
      <dgm:spPr/>
      <dgm:t>
        <a:bodyPr/>
        <a:lstStyle/>
        <a:p>
          <a:endParaRPr lang="en-US"/>
        </a:p>
      </dgm:t>
    </dgm:pt>
    <dgm:pt modelId="{DC687E8A-41B5-4EA5-9EC5-C2F39856A9FD}">
      <dgm:prSet phldrT="[Text]"/>
      <dgm:spPr/>
      <dgm:t>
        <a:bodyPr/>
        <a:lstStyle/>
        <a:p>
          <a:r>
            <a:rPr lang="en-US" dirty="0" smtClean="0"/>
            <a:t>Aggregates multiple RemoteApp hosts in either mode</a:t>
          </a:r>
          <a:endParaRPr lang="en-US" dirty="0"/>
        </a:p>
      </dgm:t>
    </dgm:pt>
    <dgm:pt modelId="{E5F6989A-3FA2-4C20-8263-FCF467DC8D57}" type="sibTrans" cxnId="{48FF1A5F-643E-4457-BCB3-D2D2A1872B61}">
      <dgm:prSet/>
      <dgm:spPr/>
      <dgm:t>
        <a:bodyPr/>
        <a:lstStyle/>
        <a:p>
          <a:endParaRPr lang="en-US"/>
        </a:p>
      </dgm:t>
    </dgm:pt>
    <dgm:pt modelId="{827E85D7-EBA2-4CAD-BF10-DE9941F0DC52}" type="parTrans" cxnId="{48FF1A5F-643E-4457-BCB3-D2D2A1872B61}">
      <dgm:prSet/>
      <dgm:spPr/>
      <dgm:t>
        <a:bodyPr/>
        <a:lstStyle/>
        <a:p>
          <a:endParaRPr lang="en-US"/>
        </a:p>
      </dgm:t>
    </dgm:pt>
    <dgm:pt modelId="{F0F96164-A5BB-4742-B6E1-D14E491A2CBA}" type="pres">
      <dgm:prSet presAssocID="{35A96E4E-70E2-4277-A32F-6A59D7DC2C07}" presName="Name0" presStyleCnt="0">
        <dgm:presLayoutVars>
          <dgm:dir/>
          <dgm:animLvl val="lvl"/>
          <dgm:resizeHandles val="exact"/>
        </dgm:presLayoutVars>
      </dgm:prSet>
      <dgm:spPr/>
      <dgm:t>
        <a:bodyPr/>
        <a:lstStyle/>
        <a:p>
          <a:endParaRPr lang="en-US"/>
        </a:p>
      </dgm:t>
    </dgm:pt>
    <dgm:pt modelId="{31758841-E3CA-469E-BAB1-3ED161FDE109}" type="pres">
      <dgm:prSet presAssocID="{97B823F5-222F-4031-BC73-722F4206417B}" presName="linNode" presStyleCnt="0"/>
      <dgm:spPr/>
      <dgm:t>
        <a:bodyPr/>
        <a:lstStyle/>
        <a:p>
          <a:endParaRPr lang="en-US"/>
        </a:p>
      </dgm:t>
    </dgm:pt>
    <dgm:pt modelId="{316FB4C4-1CB2-494F-AEEB-F40BB7140D48}" type="pres">
      <dgm:prSet presAssocID="{97B823F5-222F-4031-BC73-722F4206417B}" presName="parentText" presStyleLbl="node1" presStyleIdx="0" presStyleCnt="3">
        <dgm:presLayoutVars>
          <dgm:chMax val="1"/>
          <dgm:bulletEnabled val="1"/>
        </dgm:presLayoutVars>
      </dgm:prSet>
      <dgm:spPr/>
      <dgm:t>
        <a:bodyPr/>
        <a:lstStyle/>
        <a:p>
          <a:endParaRPr lang="en-US"/>
        </a:p>
      </dgm:t>
    </dgm:pt>
    <dgm:pt modelId="{B980117E-07FF-46DE-8A24-85D34F21B9B2}" type="pres">
      <dgm:prSet presAssocID="{97B823F5-222F-4031-BC73-722F4206417B}" presName="descendantText" presStyleLbl="alignAccFollowNode1" presStyleIdx="0" presStyleCnt="3">
        <dgm:presLayoutVars>
          <dgm:bulletEnabled val="1"/>
        </dgm:presLayoutVars>
      </dgm:prSet>
      <dgm:spPr/>
      <dgm:t>
        <a:bodyPr/>
        <a:lstStyle/>
        <a:p>
          <a:endParaRPr lang="en-US"/>
        </a:p>
      </dgm:t>
    </dgm:pt>
    <dgm:pt modelId="{AAB55260-0CFD-4D6F-BFB7-2F3EB5EACC54}" type="pres">
      <dgm:prSet presAssocID="{A6000E8B-716B-44B9-BBD8-7CE2CA642B60}" presName="sp" presStyleCnt="0"/>
      <dgm:spPr/>
      <dgm:t>
        <a:bodyPr/>
        <a:lstStyle/>
        <a:p>
          <a:endParaRPr lang="en-US"/>
        </a:p>
      </dgm:t>
    </dgm:pt>
    <dgm:pt modelId="{D07AC43B-58A2-457F-B651-2E39511A0DFB}" type="pres">
      <dgm:prSet presAssocID="{4299F07C-2109-477D-9015-F6E706A0416D}" presName="linNode" presStyleCnt="0"/>
      <dgm:spPr/>
    </dgm:pt>
    <dgm:pt modelId="{4D411741-1C14-462C-A061-2A4D80138F07}" type="pres">
      <dgm:prSet presAssocID="{4299F07C-2109-477D-9015-F6E706A0416D}" presName="parentText" presStyleLbl="node1" presStyleIdx="1" presStyleCnt="3">
        <dgm:presLayoutVars>
          <dgm:chMax val="1"/>
          <dgm:bulletEnabled val="1"/>
        </dgm:presLayoutVars>
      </dgm:prSet>
      <dgm:spPr/>
      <dgm:t>
        <a:bodyPr/>
        <a:lstStyle/>
        <a:p>
          <a:endParaRPr lang="en-US"/>
        </a:p>
      </dgm:t>
    </dgm:pt>
    <dgm:pt modelId="{A65B32A1-1B72-4D3B-97E3-FA8FB85F8939}" type="pres">
      <dgm:prSet presAssocID="{4299F07C-2109-477D-9015-F6E706A0416D}" presName="descendantText" presStyleLbl="alignAccFollowNode1" presStyleIdx="1" presStyleCnt="3">
        <dgm:presLayoutVars>
          <dgm:bulletEnabled val="1"/>
        </dgm:presLayoutVars>
      </dgm:prSet>
      <dgm:spPr/>
      <dgm:t>
        <a:bodyPr/>
        <a:lstStyle/>
        <a:p>
          <a:endParaRPr lang="en-US"/>
        </a:p>
      </dgm:t>
    </dgm:pt>
    <dgm:pt modelId="{7C94746D-19CF-439A-96BD-C931E3F35A8E}" type="pres">
      <dgm:prSet presAssocID="{16DB24FA-7765-4852-B8EF-2EA532579D2C}" presName="sp" presStyleCnt="0"/>
      <dgm:spPr/>
    </dgm:pt>
    <dgm:pt modelId="{423675C1-2462-4F18-99CE-EBBD23369E4F}" type="pres">
      <dgm:prSet presAssocID="{E2A7F34F-4EE6-4B9F-95B0-EC74F4419321}" presName="linNode" presStyleCnt="0"/>
      <dgm:spPr/>
      <dgm:t>
        <a:bodyPr/>
        <a:lstStyle/>
        <a:p>
          <a:endParaRPr lang="en-US"/>
        </a:p>
      </dgm:t>
    </dgm:pt>
    <dgm:pt modelId="{78394408-D7B2-45F1-BD1A-4A5D496EAE75}" type="pres">
      <dgm:prSet presAssocID="{E2A7F34F-4EE6-4B9F-95B0-EC74F4419321}" presName="parentText" presStyleLbl="node1" presStyleIdx="2" presStyleCnt="3">
        <dgm:presLayoutVars>
          <dgm:chMax val="1"/>
          <dgm:bulletEnabled val="1"/>
        </dgm:presLayoutVars>
      </dgm:prSet>
      <dgm:spPr/>
      <dgm:t>
        <a:bodyPr/>
        <a:lstStyle/>
        <a:p>
          <a:endParaRPr lang="en-US"/>
        </a:p>
      </dgm:t>
    </dgm:pt>
    <dgm:pt modelId="{320CF3B0-93BA-41E3-B7C7-13055515E3F5}" type="pres">
      <dgm:prSet presAssocID="{E2A7F34F-4EE6-4B9F-95B0-EC74F4419321}" presName="descendantText" presStyleLbl="alignAccFollowNode1" presStyleIdx="2" presStyleCnt="3">
        <dgm:presLayoutVars>
          <dgm:bulletEnabled val="1"/>
        </dgm:presLayoutVars>
      </dgm:prSet>
      <dgm:spPr/>
      <dgm:t>
        <a:bodyPr/>
        <a:lstStyle/>
        <a:p>
          <a:endParaRPr lang="en-US"/>
        </a:p>
      </dgm:t>
    </dgm:pt>
  </dgm:ptLst>
  <dgm:cxnLst>
    <dgm:cxn modelId="{D399C700-CEFC-4D9B-82E6-AC3DDCD59F00}" type="presOf" srcId="{E2A7F34F-4EE6-4B9F-95B0-EC74F4419321}" destId="{78394408-D7B2-45F1-BD1A-4A5D496EAE75}" srcOrd="0" destOrd="0" presId="urn:microsoft.com/office/officeart/2005/8/layout/vList5"/>
    <dgm:cxn modelId="{A3F405A9-7714-4D85-BA13-BB1D54D3DE1C}" srcId="{35A96E4E-70E2-4277-A32F-6A59D7DC2C07}" destId="{E2A7F34F-4EE6-4B9F-95B0-EC74F4419321}" srcOrd="2" destOrd="0" parTransId="{E912C66C-D506-4F6B-8C78-59A564A24609}" sibTransId="{C1427992-ABDD-495C-811A-51B7BA3929B1}"/>
    <dgm:cxn modelId="{BD0AC73C-F406-4A30-8159-705DD732A54C}" type="presOf" srcId="{EDD799CE-34DE-4956-9661-91621654BCB4}" destId="{320CF3B0-93BA-41E3-B7C7-13055515E3F5}" srcOrd="0" destOrd="0" presId="urn:microsoft.com/office/officeart/2005/8/layout/vList5"/>
    <dgm:cxn modelId="{13459CDE-A896-4CFF-B1F6-9AE6F415015F}" srcId="{4299F07C-2109-477D-9015-F6E706A0416D}" destId="{6ADDBAD3-87C9-4F86-A6FD-FD3DACFD0269}" srcOrd="1" destOrd="0" parTransId="{AB813218-9E09-4689-B7EA-B56600622A55}" sibTransId="{24C7ED94-46AB-420F-BAAF-197B0A99D189}"/>
    <dgm:cxn modelId="{09DB4879-72AC-4E3A-AAED-EBDB44D45C65}" type="presOf" srcId="{6ADDBAD3-87C9-4F86-A6FD-FD3DACFD0269}" destId="{A65B32A1-1B72-4D3B-97E3-FA8FB85F8939}" srcOrd="0" destOrd="1" presId="urn:microsoft.com/office/officeart/2005/8/layout/vList5"/>
    <dgm:cxn modelId="{CC8739B4-54DB-48CF-9BC2-5C5145687876}" type="presOf" srcId="{79A2BB9E-70FF-4E5B-B19D-922F56362E43}" destId="{B980117E-07FF-46DE-8A24-85D34F21B9B2}" srcOrd="0" destOrd="2" presId="urn:microsoft.com/office/officeart/2005/8/layout/vList5"/>
    <dgm:cxn modelId="{021362FC-6F6F-4D07-A00A-1A9D479FCBC2}" srcId="{97B823F5-222F-4031-BC73-722F4206417B}" destId="{79A2BB9E-70FF-4E5B-B19D-922F56362E43}" srcOrd="2" destOrd="0" parTransId="{CAA6C665-CE65-48E4-917F-00344760B1C8}" sibTransId="{5F376301-2225-40F1-8B2B-CD74959154AB}"/>
    <dgm:cxn modelId="{CD1A3AEC-5CCF-4447-8B1C-0D31A9EDAE68}" srcId="{4299F07C-2109-477D-9015-F6E706A0416D}" destId="{BE82F470-16CD-40E2-B379-90F4D7A6BB84}" srcOrd="2" destOrd="0" parTransId="{8C48F27B-FA77-41AD-AE80-97D5E0A91D40}" sibTransId="{BDBDB9B5-1860-4D9F-AF27-13EA77F7C037}"/>
    <dgm:cxn modelId="{C8FABC97-6B29-4A7C-BF26-D4B86A77E57F}" srcId="{E2A7F34F-4EE6-4B9F-95B0-EC74F4419321}" destId="{065B229D-9B56-4C23-A679-DE44AD08857B}" srcOrd="1" destOrd="0" parTransId="{DC184FEB-E873-424B-89AC-689746F3A2FE}" sibTransId="{13A84C69-7BCA-4733-BBDA-3185014822B7}"/>
    <dgm:cxn modelId="{B263DD1B-421A-4EAD-A67C-D0D542484D5C}" type="presOf" srcId="{DC687E8A-41B5-4EA5-9EC5-C2F39856A9FD}" destId="{320CF3B0-93BA-41E3-B7C7-13055515E3F5}" srcOrd="0" destOrd="2" presId="urn:microsoft.com/office/officeart/2005/8/layout/vList5"/>
    <dgm:cxn modelId="{3ED6301A-73B4-4FF0-AF6E-7F9848490CE0}" type="presOf" srcId="{4299F07C-2109-477D-9015-F6E706A0416D}" destId="{4D411741-1C14-462C-A061-2A4D80138F07}" srcOrd="0" destOrd="0" presId="urn:microsoft.com/office/officeart/2005/8/layout/vList5"/>
    <dgm:cxn modelId="{13DBF8E0-7551-4365-A594-618CC04FE4BD}" srcId="{35A96E4E-70E2-4277-A32F-6A59D7DC2C07}" destId="{4299F07C-2109-477D-9015-F6E706A0416D}" srcOrd="1" destOrd="0" parTransId="{8375D005-F87C-4032-9691-DBFE9D45CB9A}" sibTransId="{16DB24FA-7765-4852-B8EF-2EA532579D2C}"/>
    <dgm:cxn modelId="{25E49666-953D-40BB-B261-D2E7F1A7A679}" type="presOf" srcId="{76C46673-FF2D-45D2-BB82-AEC5B3E7DE97}" destId="{B980117E-07FF-46DE-8A24-85D34F21B9B2}" srcOrd="0" destOrd="0" presId="urn:microsoft.com/office/officeart/2005/8/layout/vList5"/>
    <dgm:cxn modelId="{F2470B89-6CE5-44DD-A0CC-C6D7467B98B9}" type="presOf" srcId="{35A96E4E-70E2-4277-A32F-6A59D7DC2C07}" destId="{F0F96164-A5BB-4742-B6E1-D14E491A2CBA}" srcOrd="0" destOrd="0" presId="urn:microsoft.com/office/officeart/2005/8/layout/vList5"/>
    <dgm:cxn modelId="{B215610C-82D6-445D-A2DE-A0C63DE09C02}" srcId="{35A96E4E-70E2-4277-A32F-6A59D7DC2C07}" destId="{97B823F5-222F-4031-BC73-722F4206417B}" srcOrd="0" destOrd="0" parTransId="{5442E0DF-0F62-402B-9045-1BDAB1B88B04}" sibTransId="{A6000E8B-716B-44B9-BBD8-7CE2CA642B60}"/>
    <dgm:cxn modelId="{48FF1A5F-643E-4457-BCB3-D2D2A1872B61}" srcId="{E2A7F34F-4EE6-4B9F-95B0-EC74F4419321}" destId="{DC687E8A-41B5-4EA5-9EC5-C2F39856A9FD}" srcOrd="2" destOrd="0" parTransId="{827E85D7-EBA2-4CAD-BF10-DE9941F0DC52}" sibTransId="{E5F6989A-3FA2-4C20-8263-FCF467DC8D57}"/>
    <dgm:cxn modelId="{CACE5A15-353D-4597-AB09-54ED9E4BA69B}" type="presOf" srcId="{7EE96CC5-6EE1-4DA4-BA3F-50F350BCA899}" destId="{A65B32A1-1B72-4D3B-97E3-FA8FB85F8939}" srcOrd="0" destOrd="0" presId="urn:microsoft.com/office/officeart/2005/8/layout/vList5"/>
    <dgm:cxn modelId="{7ECE6BCF-7774-4B77-99F0-100ADE7A2DA9}" srcId="{97B823F5-222F-4031-BC73-722F4206417B}" destId="{76C46673-FF2D-45D2-BB82-AEC5B3E7DE97}" srcOrd="0" destOrd="0" parTransId="{A4F0F3FE-BEDC-4C28-BB0F-257722003A0A}" sibTransId="{74EB3C95-7CD0-48D4-A1A5-EF61770F5E71}"/>
    <dgm:cxn modelId="{87CD76DD-03DA-415E-A241-FD26D05A459F}" srcId="{4299F07C-2109-477D-9015-F6E706A0416D}" destId="{7EE96CC5-6EE1-4DA4-BA3F-50F350BCA899}" srcOrd="0" destOrd="0" parTransId="{A5AF4182-B059-444B-B800-833C39BA2B2C}" sibTransId="{A72F23FA-6C19-4C35-9C19-B5340651A8C9}"/>
    <dgm:cxn modelId="{91BD2AA7-E8BB-401F-B580-22C5ED3BD3AD}" type="presOf" srcId="{97B823F5-222F-4031-BC73-722F4206417B}" destId="{316FB4C4-1CB2-494F-AEEB-F40BB7140D48}" srcOrd="0" destOrd="0" presId="urn:microsoft.com/office/officeart/2005/8/layout/vList5"/>
    <dgm:cxn modelId="{7D373DFB-5581-4FBE-885D-7E61F5D04F2A}" srcId="{E2A7F34F-4EE6-4B9F-95B0-EC74F4419321}" destId="{EDD799CE-34DE-4956-9661-91621654BCB4}" srcOrd="0" destOrd="0" parTransId="{103BA102-5145-45C4-931D-AA919849D332}" sibTransId="{01EA1A90-1912-42A6-AB01-FCE041BD9698}"/>
    <dgm:cxn modelId="{167A4483-FF38-42B6-8046-BAB47B0C9F9C}" srcId="{97B823F5-222F-4031-BC73-722F4206417B}" destId="{4F39FA90-A24D-4269-A0CF-75DA41445BAC}" srcOrd="1" destOrd="0" parTransId="{0C337906-55A8-4D02-9B31-31D3B66CD43C}" sibTransId="{5048533F-57CF-4CEE-9BA4-9D51366C562F}"/>
    <dgm:cxn modelId="{212254E8-BF20-4F44-AD2C-F3D01B82DD4A}" type="presOf" srcId="{065B229D-9B56-4C23-A679-DE44AD08857B}" destId="{320CF3B0-93BA-41E3-B7C7-13055515E3F5}" srcOrd="0" destOrd="1" presId="urn:microsoft.com/office/officeart/2005/8/layout/vList5"/>
    <dgm:cxn modelId="{E4ED8685-BB70-4C14-9E8C-E0AFBCFED48E}" type="presOf" srcId="{4F39FA90-A24D-4269-A0CF-75DA41445BAC}" destId="{B980117E-07FF-46DE-8A24-85D34F21B9B2}" srcOrd="0" destOrd="1" presId="urn:microsoft.com/office/officeart/2005/8/layout/vList5"/>
    <dgm:cxn modelId="{CA221C8B-858A-417A-9BF3-8B83E4670A46}" type="presOf" srcId="{BE82F470-16CD-40E2-B379-90F4D7A6BB84}" destId="{A65B32A1-1B72-4D3B-97E3-FA8FB85F8939}" srcOrd="0" destOrd="2" presId="urn:microsoft.com/office/officeart/2005/8/layout/vList5"/>
    <dgm:cxn modelId="{20634A93-3CFE-4571-BE5F-D78260DE6465}" type="presParOf" srcId="{F0F96164-A5BB-4742-B6E1-D14E491A2CBA}" destId="{31758841-E3CA-469E-BAB1-3ED161FDE109}" srcOrd="0" destOrd="0" presId="urn:microsoft.com/office/officeart/2005/8/layout/vList5"/>
    <dgm:cxn modelId="{96A4D128-2AE9-4B9E-8C95-BC8E4D99AC64}" type="presParOf" srcId="{31758841-E3CA-469E-BAB1-3ED161FDE109}" destId="{316FB4C4-1CB2-494F-AEEB-F40BB7140D48}" srcOrd="0" destOrd="0" presId="urn:microsoft.com/office/officeart/2005/8/layout/vList5"/>
    <dgm:cxn modelId="{109EE0F2-BC5E-465C-BE42-6F8BBEAC5BBB}" type="presParOf" srcId="{31758841-E3CA-469E-BAB1-3ED161FDE109}" destId="{B980117E-07FF-46DE-8A24-85D34F21B9B2}" srcOrd="1" destOrd="0" presId="urn:microsoft.com/office/officeart/2005/8/layout/vList5"/>
    <dgm:cxn modelId="{8C79C145-2EE6-4980-A7D5-F70A371C1534}" type="presParOf" srcId="{F0F96164-A5BB-4742-B6E1-D14E491A2CBA}" destId="{AAB55260-0CFD-4D6F-BFB7-2F3EB5EACC54}" srcOrd="1" destOrd="0" presId="urn:microsoft.com/office/officeart/2005/8/layout/vList5"/>
    <dgm:cxn modelId="{80A46197-917D-4281-A935-93963B70E042}" type="presParOf" srcId="{F0F96164-A5BB-4742-B6E1-D14E491A2CBA}" destId="{D07AC43B-58A2-457F-B651-2E39511A0DFB}" srcOrd="2" destOrd="0" presId="urn:microsoft.com/office/officeart/2005/8/layout/vList5"/>
    <dgm:cxn modelId="{C9D8EB89-B44C-468E-9109-1A3A2BD23192}" type="presParOf" srcId="{D07AC43B-58A2-457F-B651-2E39511A0DFB}" destId="{4D411741-1C14-462C-A061-2A4D80138F07}" srcOrd="0" destOrd="0" presId="urn:microsoft.com/office/officeart/2005/8/layout/vList5"/>
    <dgm:cxn modelId="{D3C93F57-6215-4616-ABB9-95CBC0C5364C}" type="presParOf" srcId="{D07AC43B-58A2-457F-B651-2E39511A0DFB}" destId="{A65B32A1-1B72-4D3B-97E3-FA8FB85F8939}" srcOrd="1" destOrd="0" presId="urn:microsoft.com/office/officeart/2005/8/layout/vList5"/>
    <dgm:cxn modelId="{FF30A0F1-0A89-4940-8257-0816A7FBE567}" type="presParOf" srcId="{F0F96164-A5BB-4742-B6E1-D14E491A2CBA}" destId="{7C94746D-19CF-439A-96BD-C931E3F35A8E}" srcOrd="3" destOrd="0" presId="urn:microsoft.com/office/officeart/2005/8/layout/vList5"/>
    <dgm:cxn modelId="{089CAEC6-3D8B-4DE6-A01A-E95CE8B2F9AD}" type="presParOf" srcId="{F0F96164-A5BB-4742-B6E1-D14E491A2CBA}" destId="{423675C1-2462-4F18-99CE-EBBD23369E4F}" srcOrd="4" destOrd="0" presId="urn:microsoft.com/office/officeart/2005/8/layout/vList5"/>
    <dgm:cxn modelId="{F4BBC412-CB01-4FB8-AC93-AAD28F04328B}" type="presParOf" srcId="{423675C1-2462-4F18-99CE-EBBD23369E4F}" destId="{78394408-D7B2-45F1-BD1A-4A5D496EAE75}" srcOrd="0" destOrd="0" presId="urn:microsoft.com/office/officeart/2005/8/layout/vList5"/>
    <dgm:cxn modelId="{502D74BF-C97D-4ECC-9179-B87A8E64803D}" type="presParOf" srcId="{423675C1-2462-4F18-99CE-EBBD23369E4F}" destId="{320CF3B0-93BA-41E3-B7C7-13055515E3F5}" srcOrd="1" destOrd="0" presId="urn:microsoft.com/office/officeart/2005/8/layout/vList5"/>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4296E4-6E28-458A-B208-B817CD5FE690}" type="doc">
      <dgm:prSet loTypeId="urn:microsoft.com/office/officeart/2005/8/layout/hList7#1" loCatId="relationship" qsTypeId="urn:microsoft.com/office/officeart/2005/8/quickstyle/simple4" qsCatId="simple" csTypeId="urn:microsoft.com/office/officeart/2005/8/colors/colorful1#5" csCatId="colorful" phldr="1"/>
      <dgm:spPr/>
      <dgm:t>
        <a:bodyPr/>
        <a:lstStyle/>
        <a:p>
          <a:endParaRPr lang="en-US"/>
        </a:p>
      </dgm:t>
    </dgm:pt>
    <dgm:pt modelId="{85BAA519-AE52-4888-901D-68D9C8C0594E}">
      <dgm:prSet phldrT="[Text]" custT="1"/>
      <dgm:spPr/>
      <dgm:t>
        <a:bodyPr/>
        <a:lstStyle/>
        <a:p>
          <a:pPr algn="ctr">
            <a:lnSpc>
              <a:spcPct val="150000"/>
            </a:lnSpc>
          </a:pPr>
          <a:r>
            <a:rPr lang="en-US" sz="1400" b="1" dirty="0" smtClean="0"/>
            <a:t>Session Virtualization (</a:t>
          </a:r>
          <a:r>
            <a:rPr lang="en-US" sz="1400" b="1" dirty="0" err="1" smtClean="0"/>
            <a:t>fka</a:t>
          </a:r>
          <a:r>
            <a:rPr lang="en-US" sz="1400" b="1" dirty="0" smtClean="0"/>
            <a:t> TS)</a:t>
          </a:r>
          <a:endParaRPr lang="en-US" sz="1400" b="1" dirty="0"/>
        </a:p>
      </dgm:t>
    </dgm:pt>
    <dgm:pt modelId="{2108F7CB-F28A-4EB3-805D-E1F112551DE3}" type="parTrans" cxnId="{D039A68D-2891-460B-B945-385E6BD5BC90}">
      <dgm:prSet/>
      <dgm:spPr/>
      <dgm:t>
        <a:bodyPr/>
        <a:lstStyle/>
        <a:p>
          <a:pPr>
            <a:lnSpc>
              <a:spcPct val="150000"/>
            </a:lnSpc>
          </a:pPr>
          <a:endParaRPr lang="en-US" sz="2400"/>
        </a:p>
      </dgm:t>
    </dgm:pt>
    <dgm:pt modelId="{692C9173-54F4-4475-A549-D45D5B485063}" type="sibTrans" cxnId="{D039A68D-2891-460B-B945-385E6BD5BC90}">
      <dgm:prSet/>
      <dgm:spPr/>
      <dgm:t>
        <a:bodyPr/>
        <a:lstStyle/>
        <a:p>
          <a:pPr>
            <a:lnSpc>
              <a:spcPct val="150000"/>
            </a:lnSpc>
          </a:pPr>
          <a:endParaRPr lang="en-US" sz="2400"/>
        </a:p>
      </dgm:t>
    </dgm:pt>
    <dgm:pt modelId="{014F6422-39F1-419E-8EE7-D127C8EB4F78}">
      <dgm:prSet phldrT="[Text]" custT="1"/>
      <dgm:spPr/>
      <dgm:t>
        <a:bodyPr/>
        <a:lstStyle/>
        <a:p>
          <a:pPr algn="l">
            <a:lnSpc>
              <a:spcPct val="150000"/>
            </a:lnSpc>
          </a:pPr>
          <a:r>
            <a:rPr lang="en-US" sz="1400" dirty="0" smtClean="0"/>
            <a:t>Medium cost image management.</a:t>
          </a:r>
          <a:endParaRPr lang="en-US" sz="1400" dirty="0"/>
        </a:p>
      </dgm:t>
    </dgm:pt>
    <dgm:pt modelId="{4D55BDDC-0F84-4632-B8D9-80086744F40E}" type="parTrans" cxnId="{60E29FF4-FE98-4864-A756-A57448BE04CF}">
      <dgm:prSet/>
      <dgm:spPr/>
      <dgm:t>
        <a:bodyPr/>
        <a:lstStyle/>
        <a:p>
          <a:pPr>
            <a:lnSpc>
              <a:spcPct val="150000"/>
            </a:lnSpc>
          </a:pPr>
          <a:endParaRPr lang="en-US" sz="2400"/>
        </a:p>
      </dgm:t>
    </dgm:pt>
    <dgm:pt modelId="{D77AF350-438E-4B74-919A-D810952C76D5}" type="sibTrans" cxnId="{60E29FF4-FE98-4864-A756-A57448BE04CF}">
      <dgm:prSet/>
      <dgm:spPr/>
      <dgm:t>
        <a:bodyPr/>
        <a:lstStyle/>
        <a:p>
          <a:pPr>
            <a:lnSpc>
              <a:spcPct val="150000"/>
            </a:lnSpc>
          </a:pPr>
          <a:endParaRPr lang="en-US" sz="2400"/>
        </a:p>
      </dgm:t>
    </dgm:pt>
    <dgm:pt modelId="{E0725365-BDF4-46DA-A0A5-B8C62B27B023}">
      <dgm:prSet phldrT="[Text]" custT="1"/>
      <dgm:spPr/>
      <dgm:t>
        <a:bodyPr/>
        <a:lstStyle/>
        <a:p>
          <a:pPr algn="ctr">
            <a:lnSpc>
              <a:spcPct val="150000"/>
            </a:lnSpc>
          </a:pPr>
          <a:r>
            <a:rPr lang="en-US" sz="1600" b="1" dirty="0" smtClean="0"/>
            <a:t>Personal Virtual Desktop</a:t>
          </a:r>
          <a:endParaRPr lang="en-US" sz="1600" b="1" dirty="0"/>
        </a:p>
      </dgm:t>
    </dgm:pt>
    <dgm:pt modelId="{EF5DB02F-668E-4BE0-941E-E2892ED897E3}" type="parTrans" cxnId="{A2B40C6D-8CE9-40C0-B6C8-402816D46E06}">
      <dgm:prSet/>
      <dgm:spPr/>
      <dgm:t>
        <a:bodyPr/>
        <a:lstStyle/>
        <a:p>
          <a:pPr>
            <a:lnSpc>
              <a:spcPct val="150000"/>
            </a:lnSpc>
          </a:pPr>
          <a:endParaRPr lang="en-US" sz="2400"/>
        </a:p>
      </dgm:t>
    </dgm:pt>
    <dgm:pt modelId="{FCE38F35-D43B-4526-82C9-9340AB770386}" type="sibTrans" cxnId="{A2B40C6D-8CE9-40C0-B6C8-402816D46E06}">
      <dgm:prSet/>
      <dgm:spPr/>
      <dgm:t>
        <a:bodyPr/>
        <a:lstStyle/>
        <a:p>
          <a:pPr>
            <a:lnSpc>
              <a:spcPct val="150000"/>
            </a:lnSpc>
          </a:pPr>
          <a:endParaRPr lang="en-US" sz="2400"/>
        </a:p>
      </dgm:t>
    </dgm:pt>
    <dgm:pt modelId="{497F1399-545F-4C3F-B622-9AC914B4F340}">
      <dgm:prSet phldrT="[Text]" custT="1"/>
      <dgm:spPr/>
      <dgm:t>
        <a:bodyPr/>
        <a:lstStyle/>
        <a:p>
          <a:pPr algn="l">
            <a:lnSpc>
              <a:spcPct val="150000"/>
            </a:lnSpc>
          </a:pPr>
          <a:r>
            <a:rPr lang="en-US" sz="1400" dirty="0" smtClean="0"/>
            <a:t>High cost image management</a:t>
          </a:r>
          <a:endParaRPr lang="en-US" sz="1400" dirty="0"/>
        </a:p>
      </dgm:t>
    </dgm:pt>
    <dgm:pt modelId="{997A50D4-D908-405C-9869-AF00E724F7AA}" type="parTrans" cxnId="{C853F6A9-5784-420B-BD87-87707C4CA754}">
      <dgm:prSet/>
      <dgm:spPr/>
      <dgm:t>
        <a:bodyPr/>
        <a:lstStyle/>
        <a:p>
          <a:pPr>
            <a:lnSpc>
              <a:spcPct val="150000"/>
            </a:lnSpc>
          </a:pPr>
          <a:endParaRPr lang="en-US" sz="2400"/>
        </a:p>
      </dgm:t>
    </dgm:pt>
    <dgm:pt modelId="{E8C7431C-B0CE-45AC-8AE6-B2E964B6DA97}" type="sibTrans" cxnId="{C853F6A9-5784-420B-BD87-87707C4CA754}">
      <dgm:prSet/>
      <dgm:spPr/>
      <dgm:t>
        <a:bodyPr/>
        <a:lstStyle/>
        <a:p>
          <a:pPr>
            <a:lnSpc>
              <a:spcPct val="150000"/>
            </a:lnSpc>
          </a:pPr>
          <a:endParaRPr lang="en-US" sz="2400"/>
        </a:p>
      </dgm:t>
    </dgm:pt>
    <dgm:pt modelId="{0BFFC030-BE31-4B5D-BFD0-AE18C3BC099F}">
      <dgm:prSet phldrT="[Text]" custT="1"/>
      <dgm:spPr/>
      <dgm:t>
        <a:bodyPr/>
        <a:lstStyle/>
        <a:p>
          <a:pPr algn="ctr">
            <a:lnSpc>
              <a:spcPct val="150000"/>
            </a:lnSpc>
          </a:pPr>
          <a:r>
            <a:rPr lang="en-US" sz="1600" b="1" dirty="0" smtClean="0"/>
            <a:t>Pooled Virtual Desktop </a:t>
          </a:r>
          <a:endParaRPr lang="en-US" sz="1600" b="1" dirty="0"/>
        </a:p>
      </dgm:t>
    </dgm:pt>
    <dgm:pt modelId="{1C02CCE5-44AA-4CB5-AA0D-E899A1DC42D5}" type="parTrans" cxnId="{56FAEFDB-DE9C-4328-AEBD-F237757793C5}">
      <dgm:prSet/>
      <dgm:spPr/>
      <dgm:t>
        <a:bodyPr/>
        <a:lstStyle/>
        <a:p>
          <a:pPr>
            <a:lnSpc>
              <a:spcPct val="150000"/>
            </a:lnSpc>
          </a:pPr>
          <a:endParaRPr lang="en-US" sz="2400"/>
        </a:p>
      </dgm:t>
    </dgm:pt>
    <dgm:pt modelId="{605C9C93-27E8-43D9-A051-4E440CF31CDB}" type="sibTrans" cxnId="{56FAEFDB-DE9C-4328-AEBD-F237757793C5}">
      <dgm:prSet/>
      <dgm:spPr/>
      <dgm:t>
        <a:bodyPr/>
        <a:lstStyle/>
        <a:p>
          <a:pPr>
            <a:lnSpc>
              <a:spcPct val="150000"/>
            </a:lnSpc>
          </a:pPr>
          <a:endParaRPr lang="en-US" sz="2400"/>
        </a:p>
      </dgm:t>
    </dgm:pt>
    <dgm:pt modelId="{477660A8-753F-4EE3-A613-9488E35DDF48}">
      <dgm:prSet phldrT="[Text]" custT="1"/>
      <dgm:spPr/>
      <dgm:t>
        <a:bodyPr/>
        <a:lstStyle/>
        <a:p>
          <a:pPr algn="l">
            <a:lnSpc>
              <a:spcPct val="150000"/>
            </a:lnSpc>
          </a:pPr>
          <a:r>
            <a:rPr lang="en-US" sz="1400" dirty="0" smtClean="0"/>
            <a:t>Low cost image management</a:t>
          </a:r>
          <a:endParaRPr lang="en-US" sz="1400" dirty="0"/>
        </a:p>
      </dgm:t>
    </dgm:pt>
    <dgm:pt modelId="{FF24792D-A6DE-4228-BC9C-B7DB894EF4D1}" type="parTrans" cxnId="{2D1BC205-8770-4FDA-B7EB-3455E28AD5C5}">
      <dgm:prSet/>
      <dgm:spPr/>
      <dgm:t>
        <a:bodyPr/>
        <a:lstStyle/>
        <a:p>
          <a:pPr>
            <a:lnSpc>
              <a:spcPct val="150000"/>
            </a:lnSpc>
          </a:pPr>
          <a:endParaRPr lang="en-US" sz="2400"/>
        </a:p>
      </dgm:t>
    </dgm:pt>
    <dgm:pt modelId="{CBE1C787-C10D-4295-A03F-B4D9B539EC86}" type="sibTrans" cxnId="{2D1BC205-8770-4FDA-B7EB-3455E28AD5C5}">
      <dgm:prSet/>
      <dgm:spPr/>
      <dgm:t>
        <a:bodyPr/>
        <a:lstStyle/>
        <a:p>
          <a:pPr>
            <a:lnSpc>
              <a:spcPct val="150000"/>
            </a:lnSpc>
          </a:pPr>
          <a:endParaRPr lang="en-US" sz="2400"/>
        </a:p>
      </dgm:t>
    </dgm:pt>
    <dgm:pt modelId="{96D43158-8567-46AA-930F-37141E52FAF9}">
      <dgm:prSet phldrT="[Text]" custT="1"/>
      <dgm:spPr/>
      <dgm:t>
        <a:bodyPr/>
        <a:lstStyle/>
        <a:p>
          <a:pPr algn="l">
            <a:lnSpc>
              <a:spcPct val="150000"/>
            </a:lnSpc>
          </a:pPr>
          <a:r>
            <a:rPr lang="en-US" sz="1400" dirty="0" smtClean="0"/>
            <a:t>Good compatibility for legacy apps  </a:t>
          </a:r>
          <a:endParaRPr lang="en-US" sz="1400" dirty="0"/>
        </a:p>
      </dgm:t>
    </dgm:pt>
    <dgm:pt modelId="{CE967514-BE17-44EB-AC11-A33338C9A9BE}" type="parTrans" cxnId="{1028EF48-B48D-43A8-BB19-503BEA07D759}">
      <dgm:prSet/>
      <dgm:spPr/>
      <dgm:t>
        <a:bodyPr/>
        <a:lstStyle/>
        <a:p>
          <a:pPr>
            <a:lnSpc>
              <a:spcPct val="150000"/>
            </a:lnSpc>
          </a:pPr>
          <a:endParaRPr lang="en-US" sz="2400"/>
        </a:p>
      </dgm:t>
    </dgm:pt>
    <dgm:pt modelId="{5274774E-9A4C-4661-B7C8-019719E1D774}" type="sibTrans" cxnId="{1028EF48-B48D-43A8-BB19-503BEA07D759}">
      <dgm:prSet/>
      <dgm:spPr/>
      <dgm:t>
        <a:bodyPr/>
        <a:lstStyle/>
        <a:p>
          <a:pPr>
            <a:lnSpc>
              <a:spcPct val="150000"/>
            </a:lnSpc>
          </a:pPr>
          <a:endParaRPr lang="en-US" sz="2400"/>
        </a:p>
      </dgm:t>
    </dgm:pt>
    <dgm:pt modelId="{94F6D7AC-AE9A-455D-99EB-DC309E7D0606}">
      <dgm:prSet phldrT="[Text]" custT="1"/>
      <dgm:spPr/>
      <dgm:t>
        <a:bodyPr/>
        <a:lstStyle/>
        <a:p>
          <a:pPr algn="l">
            <a:lnSpc>
              <a:spcPct val="150000"/>
            </a:lnSpc>
          </a:pPr>
          <a:r>
            <a:rPr lang="en-US" sz="1400" dirty="0" smtClean="0"/>
            <a:t>Easiest admin management</a:t>
          </a:r>
          <a:endParaRPr lang="en-US" sz="1400" dirty="0"/>
        </a:p>
      </dgm:t>
    </dgm:pt>
    <dgm:pt modelId="{F7DB38DE-0A87-480A-BB6B-F1F5D21832DF}" type="parTrans" cxnId="{F79BB146-5A27-4BE5-84FE-46FEAB9B12E8}">
      <dgm:prSet/>
      <dgm:spPr/>
      <dgm:t>
        <a:bodyPr/>
        <a:lstStyle/>
        <a:p>
          <a:pPr>
            <a:lnSpc>
              <a:spcPct val="150000"/>
            </a:lnSpc>
          </a:pPr>
          <a:endParaRPr lang="en-US" sz="2400"/>
        </a:p>
      </dgm:t>
    </dgm:pt>
    <dgm:pt modelId="{28A9E4E5-C469-411A-B374-EF64C0047C50}" type="sibTrans" cxnId="{F79BB146-5A27-4BE5-84FE-46FEAB9B12E8}">
      <dgm:prSet/>
      <dgm:spPr/>
      <dgm:t>
        <a:bodyPr/>
        <a:lstStyle/>
        <a:p>
          <a:pPr>
            <a:lnSpc>
              <a:spcPct val="150000"/>
            </a:lnSpc>
          </a:pPr>
          <a:endParaRPr lang="en-US" sz="2400"/>
        </a:p>
      </dgm:t>
    </dgm:pt>
    <dgm:pt modelId="{7100B612-DBA6-4ADF-8175-4821BE737C59}">
      <dgm:prSet phldrT="[Text]" custT="1"/>
      <dgm:spPr/>
      <dgm:t>
        <a:bodyPr/>
        <a:lstStyle/>
        <a:p>
          <a:pPr algn="l">
            <a:lnSpc>
              <a:spcPct val="150000"/>
            </a:lnSpc>
          </a:pPr>
          <a:r>
            <a:rPr lang="en-US" sz="1400" dirty="0" smtClean="0"/>
            <a:t>Least resources required</a:t>
          </a:r>
          <a:endParaRPr lang="en-US" sz="1400" dirty="0"/>
        </a:p>
      </dgm:t>
    </dgm:pt>
    <dgm:pt modelId="{93092C9E-7F99-49C1-9934-0F71E2A86319}" type="parTrans" cxnId="{85443815-D04C-4A94-9888-5FE3C6A0039D}">
      <dgm:prSet/>
      <dgm:spPr/>
      <dgm:t>
        <a:bodyPr/>
        <a:lstStyle/>
        <a:p>
          <a:pPr>
            <a:lnSpc>
              <a:spcPct val="150000"/>
            </a:lnSpc>
          </a:pPr>
          <a:endParaRPr lang="en-US" sz="2400"/>
        </a:p>
      </dgm:t>
    </dgm:pt>
    <dgm:pt modelId="{897A685A-C9AC-4815-85EB-E0BB99640F1A}" type="sibTrans" cxnId="{85443815-D04C-4A94-9888-5FE3C6A0039D}">
      <dgm:prSet/>
      <dgm:spPr/>
      <dgm:t>
        <a:bodyPr/>
        <a:lstStyle/>
        <a:p>
          <a:pPr>
            <a:lnSpc>
              <a:spcPct val="150000"/>
            </a:lnSpc>
          </a:pPr>
          <a:endParaRPr lang="en-US" sz="2400"/>
        </a:p>
      </dgm:t>
    </dgm:pt>
    <dgm:pt modelId="{0A4E9666-2702-40E5-8B1F-BF091EFFDF40}">
      <dgm:prSet custT="1"/>
      <dgm:spPr/>
      <dgm:t>
        <a:bodyPr/>
        <a:lstStyle/>
        <a:p>
          <a:pPr>
            <a:lnSpc>
              <a:spcPct val="150000"/>
            </a:lnSpc>
          </a:pPr>
          <a:r>
            <a:rPr lang="en-US" sz="1400" dirty="0" smtClean="0"/>
            <a:t>Administrator access (user can install programs)</a:t>
          </a:r>
          <a:endParaRPr lang="en-US" sz="1400" dirty="0"/>
        </a:p>
      </dgm:t>
    </dgm:pt>
    <dgm:pt modelId="{99CF4C0B-5D3C-4DBB-BBAA-B009CF784C32}" type="parTrans" cxnId="{D28711DE-F688-4C57-851F-A4E33FE9E112}">
      <dgm:prSet/>
      <dgm:spPr/>
      <dgm:t>
        <a:bodyPr/>
        <a:lstStyle/>
        <a:p>
          <a:endParaRPr lang="en-US"/>
        </a:p>
      </dgm:t>
    </dgm:pt>
    <dgm:pt modelId="{6552A768-FBD6-4FB4-816E-5C3CD7D87960}" type="sibTrans" cxnId="{D28711DE-F688-4C57-851F-A4E33FE9E112}">
      <dgm:prSet/>
      <dgm:spPr/>
      <dgm:t>
        <a:bodyPr/>
        <a:lstStyle/>
        <a:p>
          <a:endParaRPr lang="en-US"/>
        </a:p>
      </dgm:t>
    </dgm:pt>
    <dgm:pt modelId="{48157B5F-CDD3-43C1-A232-910A065963E4}">
      <dgm:prSet custT="1"/>
      <dgm:spPr/>
      <dgm:t>
        <a:bodyPr/>
        <a:lstStyle/>
        <a:p>
          <a:pPr>
            <a:lnSpc>
              <a:spcPct val="150000"/>
            </a:lnSpc>
          </a:pPr>
          <a:r>
            <a:rPr lang="en-US" sz="1400" dirty="0" smtClean="0"/>
            <a:t>High Resource cost</a:t>
          </a:r>
          <a:endParaRPr lang="en-US" sz="1400" dirty="0"/>
        </a:p>
      </dgm:t>
    </dgm:pt>
    <dgm:pt modelId="{057EB53F-BAFA-42E4-B084-FA9372FB6FE6}" type="parTrans" cxnId="{30157B1F-851C-4247-86AE-C88FCC54A171}">
      <dgm:prSet/>
      <dgm:spPr/>
      <dgm:t>
        <a:bodyPr/>
        <a:lstStyle/>
        <a:p>
          <a:endParaRPr lang="en-US"/>
        </a:p>
      </dgm:t>
    </dgm:pt>
    <dgm:pt modelId="{D1256275-16BB-4592-812E-4A42202F8BAA}" type="sibTrans" cxnId="{30157B1F-851C-4247-86AE-C88FCC54A171}">
      <dgm:prSet/>
      <dgm:spPr/>
      <dgm:t>
        <a:bodyPr/>
        <a:lstStyle/>
        <a:p>
          <a:endParaRPr lang="en-US"/>
        </a:p>
      </dgm:t>
    </dgm:pt>
    <dgm:pt modelId="{D62B19BA-B452-4245-92C2-DB47E6E3C533}">
      <dgm:prSet custT="1"/>
      <dgm:spPr/>
      <dgm:t>
        <a:bodyPr/>
        <a:lstStyle/>
        <a:p>
          <a:pPr>
            <a:lnSpc>
              <a:spcPct val="150000"/>
            </a:lnSpc>
          </a:pPr>
          <a:r>
            <a:rPr lang="en-US" sz="1400" dirty="0" smtClean="0"/>
            <a:t>Better Compatibility for legacy apps </a:t>
          </a:r>
          <a:endParaRPr lang="en-US" sz="1400" dirty="0"/>
        </a:p>
      </dgm:t>
    </dgm:pt>
    <dgm:pt modelId="{B1D682FE-9069-45D7-97BD-4D4D9B84CD18}" type="parTrans" cxnId="{6837289C-46B6-4948-8B0E-1BA7AFC82FE8}">
      <dgm:prSet/>
      <dgm:spPr/>
      <dgm:t>
        <a:bodyPr/>
        <a:lstStyle/>
        <a:p>
          <a:endParaRPr lang="en-US"/>
        </a:p>
      </dgm:t>
    </dgm:pt>
    <dgm:pt modelId="{475D77EF-8D4C-42E0-B839-EFDC3FD63658}" type="sibTrans" cxnId="{6837289C-46B6-4948-8B0E-1BA7AFC82FE8}">
      <dgm:prSet/>
      <dgm:spPr/>
      <dgm:t>
        <a:bodyPr/>
        <a:lstStyle/>
        <a:p>
          <a:endParaRPr lang="en-US"/>
        </a:p>
      </dgm:t>
    </dgm:pt>
    <dgm:pt modelId="{52285F37-A214-4DD5-BFC4-A0074181001A}">
      <dgm:prSet custT="1"/>
      <dgm:spPr/>
      <dgm:t>
        <a:bodyPr/>
        <a:lstStyle/>
        <a:p>
          <a:pPr>
            <a:lnSpc>
              <a:spcPct val="150000"/>
            </a:lnSpc>
          </a:pPr>
          <a:r>
            <a:rPr lang="en-US" sz="1400" dirty="0" smtClean="0"/>
            <a:t>Easier admin management than Personal VM Desktops</a:t>
          </a:r>
          <a:endParaRPr lang="en-US" sz="1400" dirty="0"/>
        </a:p>
      </dgm:t>
    </dgm:pt>
    <dgm:pt modelId="{1912F9CD-7C39-467D-A558-B9BE004C972C}" type="parTrans" cxnId="{3E292B2C-6CD5-403C-8D9C-F2BE7E20976E}">
      <dgm:prSet/>
      <dgm:spPr/>
      <dgm:t>
        <a:bodyPr/>
        <a:lstStyle/>
        <a:p>
          <a:endParaRPr lang="en-US"/>
        </a:p>
      </dgm:t>
    </dgm:pt>
    <dgm:pt modelId="{9A776620-E220-4144-95F5-F342A759A6B3}" type="sibTrans" cxnId="{3E292B2C-6CD5-403C-8D9C-F2BE7E20976E}">
      <dgm:prSet/>
      <dgm:spPr/>
      <dgm:t>
        <a:bodyPr/>
        <a:lstStyle/>
        <a:p>
          <a:endParaRPr lang="en-US"/>
        </a:p>
      </dgm:t>
    </dgm:pt>
    <dgm:pt modelId="{4E910A25-C0D8-4520-9920-747856C9DF05}">
      <dgm:prSet custT="1"/>
      <dgm:spPr/>
      <dgm:t>
        <a:bodyPr/>
        <a:lstStyle/>
        <a:p>
          <a:pPr>
            <a:lnSpc>
              <a:spcPct val="150000"/>
            </a:lnSpc>
          </a:pPr>
          <a:r>
            <a:rPr lang="en-US" sz="1400" dirty="0" smtClean="0"/>
            <a:t>Less Resources than personal</a:t>
          </a:r>
          <a:endParaRPr lang="en-US" sz="1400" dirty="0"/>
        </a:p>
      </dgm:t>
    </dgm:pt>
    <dgm:pt modelId="{206968A8-6332-405E-9A10-0E19EAA1BD87}" type="parTrans" cxnId="{B514AFB0-0196-4279-A73E-00A9E05D1BB1}">
      <dgm:prSet/>
      <dgm:spPr/>
      <dgm:t>
        <a:bodyPr/>
        <a:lstStyle/>
        <a:p>
          <a:endParaRPr lang="en-US"/>
        </a:p>
      </dgm:t>
    </dgm:pt>
    <dgm:pt modelId="{54EF940C-B02B-4833-B68E-A15F61165960}" type="sibTrans" cxnId="{B514AFB0-0196-4279-A73E-00A9E05D1BB1}">
      <dgm:prSet/>
      <dgm:spPr/>
      <dgm:t>
        <a:bodyPr/>
        <a:lstStyle/>
        <a:p>
          <a:endParaRPr lang="en-US"/>
        </a:p>
      </dgm:t>
    </dgm:pt>
    <dgm:pt modelId="{71DDE511-B892-42F7-B0C1-80A0ABBD44DC}">
      <dgm:prSet custT="1"/>
      <dgm:spPr/>
      <dgm:t>
        <a:bodyPr/>
        <a:lstStyle/>
        <a:p>
          <a:pPr>
            <a:lnSpc>
              <a:spcPct val="150000"/>
            </a:lnSpc>
          </a:pPr>
          <a:r>
            <a:rPr lang="en-US" sz="1400" dirty="0" smtClean="0"/>
            <a:t>Better compatibility for legacy apps </a:t>
          </a:r>
          <a:endParaRPr lang="en-US" sz="1400" dirty="0"/>
        </a:p>
      </dgm:t>
    </dgm:pt>
    <dgm:pt modelId="{D38EA32E-0265-4D3B-909E-FDB02AE1BFF4}" type="parTrans" cxnId="{8DE023A6-54BB-4043-9F14-4BCE23465510}">
      <dgm:prSet/>
      <dgm:spPr/>
      <dgm:t>
        <a:bodyPr/>
        <a:lstStyle/>
        <a:p>
          <a:endParaRPr lang="en-US"/>
        </a:p>
      </dgm:t>
    </dgm:pt>
    <dgm:pt modelId="{0E761699-1A47-4205-8147-E45E5FF959B7}" type="sibTrans" cxnId="{8DE023A6-54BB-4043-9F14-4BCE23465510}">
      <dgm:prSet/>
      <dgm:spPr/>
      <dgm:t>
        <a:bodyPr/>
        <a:lstStyle/>
        <a:p>
          <a:endParaRPr lang="en-US"/>
        </a:p>
      </dgm:t>
    </dgm:pt>
    <dgm:pt modelId="{EBD32FD7-D14F-499F-B366-AFD8388167BF}" type="pres">
      <dgm:prSet presAssocID="{C94296E4-6E28-458A-B208-B817CD5FE690}" presName="Name0" presStyleCnt="0">
        <dgm:presLayoutVars>
          <dgm:dir/>
          <dgm:resizeHandles val="exact"/>
        </dgm:presLayoutVars>
      </dgm:prSet>
      <dgm:spPr/>
      <dgm:t>
        <a:bodyPr/>
        <a:lstStyle/>
        <a:p>
          <a:endParaRPr lang="en-US"/>
        </a:p>
      </dgm:t>
    </dgm:pt>
    <dgm:pt modelId="{EDFD364D-015D-459A-A5BB-BFDBB78A5DBB}" type="pres">
      <dgm:prSet presAssocID="{C94296E4-6E28-458A-B208-B817CD5FE690}" presName="fgShape" presStyleLbl="fgShp" presStyleIdx="0" presStyleCnt="1" custScaleY="80255" custLinFactNeighborX="761" custLinFactNeighborY="24770"/>
      <dgm:spPr/>
      <dgm:t>
        <a:bodyPr/>
        <a:lstStyle/>
        <a:p>
          <a:endParaRPr lang="en-US"/>
        </a:p>
      </dgm:t>
    </dgm:pt>
    <dgm:pt modelId="{D88BCD5C-103B-472F-A56D-8A26DC4802E4}" type="pres">
      <dgm:prSet presAssocID="{C94296E4-6E28-458A-B208-B817CD5FE690}" presName="linComp" presStyleCnt="0"/>
      <dgm:spPr/>
      <dgm:t>
        <a:bodyPr/>
        <a:lstStyle/>
        <a:p>
          <a:endParaRPr lang="en-US"/>
        </a:p>
      </dgm:t>
    </dgm:pt>
    <dgm:pt modelId="{8CE5497F-4990-4559-A2B6-590CD50A6B61}" type="pres">
      <dgm:prSet presAssocID="{85BAA519-AE52-4888-901D-68D9C8C0594E}" presName="compNode" presStyleCnt="0"/>
      <dgm:spPr/>
      <dgm:t>
        <a:bodyPr/>
        <a:lstStyle/>
        <a:p>
          <a:endParaRPr lang="en-US"/>
        </a:p>
      </dgm:t>
    </dgm:pt>
    <dgm:pt modelId="{C2210360-143B-47CF-A43B-DEECEB4C9555}" type="pres">
      <dgm:prSet presAssocID="{85BAA519-AE52-4888-901D-68D9C8C0594E}" presName="bkgdShape" presStyleLbl="node1" presStyleIdx="0" presStyleCnt="3"/>
      <dgm:spPr/>
      <dgm:t>
        <a:bodyPr/>
        <a:lstStyle/>
        <a:p>
          <a:endParaRPr lang="en-US"/>
        </a:p>
      </dgm:t>
    </dgm:pt>
    <dgm:pt modelId="{E7647C7A-6783-483D-856D-BCDC9C6FAB24}" type="pres">
      <dgm:prSet presAssocID="{85BAA519-AE52-4888-901D-68D9C8C0594E}" presName="nodeTx" presStyleLbl="node1" presStyleIdx="0" presStyleCnt="3">
        <dgm:presLayoutVars>
          <dgm:bulletEnabled val="1"/>
        </dgm:presLayoutVars>
      </dgm:prSet>
      <dgm:spPr/>
      <dgm:t>
        <a:bodyPr/>
        <a:lstStyle/>
        <a:p>
          <a:endParaRPr lang="en-US"/>
        </a:p>
      </dgm:t>
    </dgm:pt>
    <dgm:pt modelId="{836C9043-1D75-42EC-9DF6-D7F06CA414B5}" type="pres">
      <dgm:prSet presAssocID="{85BAA519-AE52-4888-901D-68D9C8C0594E}" presName="invisiNode" presStyleLbl="node1" presStyleIdx="0" presStyleCnt="3"/>
      <dgm:spPr/>
      <dgm:t>
        <a:bodyPr/>
        <a:lstStyle/>
        <a:p>
          <a:endParaRPr lang="en-US"/>
        </a:p>
      </dgm:t>
    </dgm:pt>
    <dgm:pt modelId="{B15E1BD5-50D4-4EEB-8D63-9348370E318C}" type="pres">
      <dgm:prSet presAssocID="{85BAA519-AE52-4888-901D-68D9C8C0594E}" presName="imagNode" presStyleLbl="fgImgPlace1" presStyleIdx="0" presStyleCnt="3"/>
      <dgm:spPr>
        <a:prstGeom prst="rect">
          <a:avLst/>
        </a:prstGeom>
        <a:blipFill rotWithShape="0">
          <a:blip xmlns:r="http://schemas.openxmlformats.org/officeDocument/2006/relationships" r:embed="rId1"/>
          <a:stretch>
            <a:fillRect/>
          </a:stretch>
        </a:blipFill>
      </dgm:spPr>
      <dgm:t>
        <a:bodyPr/>
        <a:lstStyle/>
        <a:p>
          <a:endParaRPr lang="en-US"/>
        </a:p>
      </dgm:t>
    </dgm:pt>
    <dgm:pt modelId="{1CA48A11-002A-4A7C-8D5A-D976C1D9FFE2}" type="pres">
      <dgm:prSet presAssocID="{692C9173-54F4-4475-A549-D45D5B485063}" presName="sibTrans" presStyleLbl="sibTrans2D1" presStyleIdx="0" presStyleCnt="0"/>
      <dgm:spPr/>
      <dgm:t>
        <a:bodyPr/>
        <a:lstStyle/>
        <a:p>
          <a:endParaRPr lang="en-US"/>
        </a:p>
      </dgm:t>
    </dgm:pt>
    <dgm:pt modelId="{E840FB2F-D41A-4887-A265-AD1ABDBDD898}" type="pres">
      <dgm:prSet presAssocID="{E0725365-BDF4-46DA-A0A5-B8C62B27B023}" presName="compNode" presStyleCnt="0"/>
      <dgm:spPr/>
      <dgm:t>
        <a:bodyPr/>
        <a:lstStyle/>
        <a:p>
          <a:endParaRPr lang="en-US"/>
        </a:p>
      </dgm:t>
    </dgm:pt>
    <dgm:pt modelId="{524296CE-F967-4726-990D-57B769DEFFE4}" type="pres">
      <dgm:prSet presAssocID="{E0725365-BDF4-46DA-A0A5-B8C62B27B023}" presName="bkgdShape" presStyleLbl="node1" presStyleIdx="1" presStyleCnt="3"/>
      <dgm:spPr/>
      <dgm:t>
        <a:bodyPr/>
        <a:lstStyle/>
        <a:p>
          <a:endParaRPr lang="en-US"/>
        </a:p>
      </dgm:t>
    </dgm:pt>
    <dgm:pt modelId="{6DF2B1CA-F52B-4901-ABD7-686A36664D02}" type="pres">
      <dgm:prSet presAssocID="{E0725365-BDF4-46DA-A0A5-B8C62B27B023}" presName="nodeTx" presStyleLbl="node1" presStyleIdx="1" presStyleCnt="3">
        <dgm:presLayoutVars>
          <dgm:bulletEnabled val="1"/>
        </dgm:presLayoutVars>
      </dgm:prSet>
      <dgm:spPr/>
      <dgm:t>
        <a:bodyPr/>
        <a:lstStyle/>
        <a:p>
          <a:endParaRPr lang="en-US"/>
        </a:p>
      </dgm:t>
    </dgm:pt>
    <dgm:pt modelId="{35AB3804-EB66-476E-83DC-82D1770FE175}" type="pres">
      <dgm:prSet presAssocID="{E0725365-BDF4-46DA-A0A5-B8C62B27B023}" presName="invisiNode" presStyleLbl="node1" presStyleIdx="1" presStyleCnt="3"/>
      <dgm:spPr/>
      <dgm:t>
        <a:bodyPr/>
        <a:lstStyle/>
        <a:p>
          <a:endParaRPr lang="en-US"/>
        </a:p>
      </dgm:t>
    </dgm:pt>
    <dgm:pt modelId="{6311451A-5CF4-4805-AFA4-C2A04A7BF810}" type="pres">
      <dgm:prSet presAssocID="{E0725365-BDF4-46DA-A0A5-B8C62B27B023}" presName="imagNode" presStyleLbl="fgImgPlace1" presStyleIdx="1" presStyleCnt="3" custLinFactX="52456" custLinFactNeighborX="100000" custLinFactNeighborY="23504"/>
      <dgm:spPr>
        <a:prstGeom prst="rect">
          <a:avLst/>
        </a:prstGeom>
        <a:blipFill rotWithShape="0">
          <a:blip xmlns:r="http://schemas.openxmlformats.org/officeDocument/2006/relationships" r:embed="rId2"/>
          <a:stretch>
            <a:fillRect/>
          </a:stretch>
        </a:blipFill>
      </dgm:spPr>
      <dgm:t>
        <a:bodyPr/>
        <a:lstStyle/>
        <a:p>
          <a:endParaRPr lang="en-US"/>
        </a:p>
      </dgm:t>
    </dgm:pt>
    <dgm:pt modelId="{4F55E8E8-7008-4DDC-8017-45448B016FD2}" type="pres">
      <dgm:prSet presAssocID="{FCE38F35-D43B-4526-82C9-9340AB770386}" presName="sibTrans" presStyleLbl="sibTrans2D1" presStyleIdx="0" presStyleCnt="0"/>
      <dgm:spPr/>
      <dgm:t>
        <a:bodyPr/>
        <a:lstStyle/>
        <a:p>
          <a:endParaRPr lang="en-US"/>
        </a:p>
      </dgm:t>
    </dgm:pt>
    <dgm:pt modelId="{92A09FDA-D089-4894-90D2-59E57538C188}" type="pres">
      <dgm:prSet presAssocID="{0BFFC030-BE31-4B5D-BFD0-AE18C3BC099F}" presName="compNode" presStyleCnt="0"/>
      <dgm:spPr/>
      <dgm:t>
        <a:bodyPr/>
        <a:lstStyle/>
        <a:p>
          <a:endParaRPr lang="en-US"/>
        </a:p>
      </dgm:t>
    </dgm:pt>
    <dgm:pt modelId="{A33E629F-1E56-423B-9692-60FE4A74176B}" type="pres">
      <dgm:prSet presAssocID="{0BFFC030-BE31-4B5D-BFD0-AE18C3BC099F}" presName="bkgdShape" presStyleLbl="node1" presStyleIdx="2" presStyleCnt="3"/>
      <dgm:spPr/>
      <dgm:t>
        <a:bodyPr/>
        <a:lstStyle/>
        <a:p>
          <a:endParaRPr lang="en-US"/>
        </a:p>
      </dgm:t>
    </dgm:pt>
    <dgm:pt modelId="{4DCCD168-D6A3-4DCA-B9FA-8B70CBFCA11F}" type="pres">
      <dgm:prSet presAssocID="{0BFFC030-BE31-4B5D-BFD0-AE18C3BC099F}" presName="nodeTx" presStyleLbl="node1" presStyleIdx="2" presStyleCnt="3">
        <dgm:presLayoutVars>
          <dgm:bulletEnabled val="1"/>
        </dgm:presLayoutVars>
      </dgm:prSet>
      <dgm:spPr/>
      <dgm:t>
        <a:bodyPr/>
        <a:lstStyle/>
        <a:p>
          <a:endParaRPr lang="en-US"/>
        </a:p>
      </dgm:t>
    </dgm:pt>
    <dgm:pt modelId="{7615A0AC-72C0-4872-A62D-A12D15AC69C1}" type="pres">
      <dgm:prSet presAssocID="{0BFFC030-BE31-4B5D-BFD0-AE18C3BC099F}" presName="invisiNode" presStyleLbl="node1" presStyleIdx="2" presStyleCnt="3"/>
      <dgm:spPr/>
      <dgm:t>
        <a:bodyPr/>
        <a:lstStyle/>
        <a:p>
          <a:endParaRPr lang="en-US"/>
        </a:p>
      </dgm:t>
    </dgm:pt>
    <dgm:pt modelId="{855C2556-F44C-4954-B3D5-B23E782A85BC}" type="pres">
      <dgm:prSet presAssocID="{0BFFC030-BE31-4B5D-BFD0-AE18C3BC099F}" presName="imagNode" presStyleLbl="fgImgPlace1" presStyleIdx="2" presStyleCnt="3" custLinFactX="-52482" custLinFactNeighborX="-100000" custLinFactNeighborY="-8372"/>
      <dgm:spPr>
        <a:blipFill rotWithShape="0">
          <a:blip xmlns:r="http://schemas.openxmlformats.org/officeDocument/2006/relationships" r:embed="rId3"/>
          <a:stretch>
            <a:fillRect/>
          </a:stretch>
        </a:blipFill>
      </dgm:spPr>
      <dgm:t>
        <a:bodyPr/>
        <a:lstStyle/>
        <a:p>
          <a:endParaRPr lang="en-US"/>
        </a:p>
      </dgm:t>
    </dgm:pt>
  </dgm:ptLst>
  <dgm:cxnLst>
    <dgm:cxn modelId="{7F715762-9415-4FD4-8A10-5E2FA93F931B}" type="presOf" srcId="{FCE38F35-D43B-4526-82C9-9340AB770386}" destId="{4F55E8E8-7008-4DDC-8017-45448B016FD2}" srcOrd="0" destOrd="0" presId="urn:microsoft.com/office/officeart/2005/8/layout/hList7#1"/>
    <dgm:cxn modelId="{E76F3F7E-EE8D-4113-85D6-57C03029F38C}" type="presOf" srcId="{0A4E9666-2702-40E5-8B1F-BF091EFFDF40}" destId="{6DF2B1CA-F52B-4901-ABD7-686A36664D02}" srcOrd="1" destOrd="2" presId="urn:microsoft.com/office/officeart/2005/8/layout/hList7#1"/>
    <dgm:cxn modelId="{AC08CDD2-0EDD-43F5-AD33-ACFC931F1E9A}" type="presOf" srcId="{0A4E9666-2702-40E5-8B1F-BF091EFFDF40}" destId="{524296CE-F967-4726-990D-57B769DEFFE4}" srcOrd="0" destOrd="2" presId="urn:microsoft.com/office/officeart/2005/8/layout/hList7#1"/>
    <dgm:cxn modelId="{60E29FF4-FE98-4864-A756-A57448BE04CF}" srcId="{0BFFC030-BE31-4B5D-BFD0-AE18C3BC099F}" destId="{014F6422-39F1-419E-8EE7-D127C8EB4F78}" srcOrd="0" destOrd="0" parTransId="{4D55BDDC-0F84-4632-B8D9-80086744F40E}" sibTransId="{D77AF350-438E-4B74-919A-D810952C76D5}"/>
    <dgm:cxn modelId="{A2B40C6D-8CE9-40C0-B6C8-402816D46E06}" srcId="{C94296E4-6E28-458A-B208-B817CD5FE690}" destId="{E0725365-BDF4-46DA-A0A5-B8C62B27B023}" srcOrd="1" destOrd="0" parTransId="{EF5DB02F-668E-4BE0-941E-E2892ED897E3}" sibTransId="{FCE38F35-D43B-4526-82C9-9340AB770386}"/>
    <dgm:cxn modelId="{09A401F0-8337-4C56-AB12-38CA78AAFB1F}" type="presOf" srcId="{692C9173-54F4-4475-A549-D45D5B485063}" destId="{1CA48A11-002A-4A7C-8D5A-D976C1D9FFE2}" srcOrd="0" destOrd="0" presId="urn:microsoft.com/office/officeart/2005/8/layout/hList7#1"/>
    <dgm:cxn modelId="{A368271E-EEDD-4073-AD27-BF818CE93F4C}" type="presOf" srcId="{4E910A25-C0D8-4520-9920-747856C9DF05}" destId="{4DCCD168-D6A3-4DCA-B9FA-8B70CBFCA11F}" srcOrd="1" destOrd="3" presId="urn:microsoft.com/office/officeart/2005/8/layout/hList7#1"/>
    <dgm:cxn modelId="{2D1BC205-8770-4FDA-B7EB-3455E28AD5C5}" srcId="{85BAA519-AE52-4888-901D-68D9C8C0594E}" destId="{477660A8-753F-4EE3-A613-9488E35DDF48}" srcOrd="0" destOrd="0" parTransId="{FF24792D-A6DE-4228-BC9C-B7DB894EF4D1}" sibTransId="{CBE1C787-C10D-4295-A03F-B4D9B539EC86}"/>
    <dgm:cxn modelId="{8DE023A6-54BB-4043-9F14-4BCE23465510}" srcId="{0BFFC030-BE31-4B5D-BFD0-AE18C3BC099F}" destId="{71DDE511-B892-42F7-B0C1-80A0ABBD44DC}" srcOrd="3" destOrd="0" parTransId="{D38EA32E-0265-4D3B-909E-FDB02AE1BFF4}" sibTransId="{0E761699-1A47-4205-8147-E45E5FF959B7}"/>
    <dgm:cxn modelId="{7311E09B-F715-440E-A467-D0CC3316F667}" type="presOf" srcId="{96D43158-8567-46AA-930F-37141E52FAF9}" destId="{E7647C7A-6783-483D-856D-BCDC9C6FAB24}" srcOrd="1" destOrd="4" presId="urn:microsoft.com/office/officeart/2005/8/layout/hList7#1"/>
    <dgm:cxn modelId="{C853F6A9-5784-420B-BD87-87707C4CA754}" srcId="{E0725365-BDF4-46DA-A0A5-B8C62B27B023}" destId="{497F1399-545F-4C3F-B622-9AC914B4F340}" srcOrd="0" destOrd="0" parTransId="{997A50D4-D908-405C-9869-AF00E724F7AA}" sibTransId="{E8C7431C-B0CE-45AC-8AE6-B2E964B6DA97}"/>
    <dgm:cxn modelId="{1BC23BB5-6D85-419A-8F8A-409014C8073F}" type="presOf" srcId="{48157B5F-CDD3-43C1-A232-910A065963E4}" destId="{6DF2B1CA-F52B-4901-ABD7-686A36664D02}" srcOrd="1" destOrd="3" presId="urn:microsoft.com/office/officeart/2005/8/layout/hList7#1"/>
    <dgm:cxn modelId="{D678A41D-0BAF-45FB-9FA4-F73A6355263C}" type="presOf" srcId="{497F1399-545F-4C3F-B622-9AC914B4F340}" destId="{6DF2B1CA-F52B-4901-ABD7-686A36664D02}" srcOrd="1" destOrd="1" presId="urn:microsoft.com/office/officeart/2005/8/layout/hList7#1"/>
    <dgm:cxn modelId="{3E292B2C-6CD5-403C-8D9C-F2BE7E20976E}" srcId="{0BFFC030-BE31-4B5D-BFD0-AE18C3BC099F}" destId="{52285F37-A214-4DD5-BFC4-A0074181001A}" srcOrd="1" destOrd="0" parTransId="{1912F9CD-7C39-467D-A558-B9BE004C972C}" sibTransId="{9A776620-E220-4144-95F5-F342A759A6B3}"/>
    <dgm:cxn modelId="{6513357F-88DE-48A2-AD36-8C484FA3BB53}" type="presOf" srcId="{52285F37-A214-4DD5-BFC4-A0074181001A}" destId="{4DCCD168-D6A3-4DCA-B9FA-8B70CBFCA11F}" srcOrd="1" destOrd="2" presId="urn:microsoft.com/office/officeart/2005/8/layout/hList7#1"/>
    <dgm:cxn modelId="{D039A68D-2891-460B-B945-385E6BD5BC90}" srcId="{C94296E4-6E28-458A-B208-B817CD5FE690}" destId="{85BAA519-AE52-4888-901D-68D9C8C0594E}" srcOrd="0" destOrd="0" parTransId="{2108F7CB-F28A-4EB3-805D-E1F112551DE3}" sibTransId="{692C9173-54F4-4475-A549-D45D5B485063}"/>
    <dgm:cxn modelId="{384B14D7-BB98-406C-B4D1-D8D1F279D4FD}" type="presOf" srcId="{014F6422-39F1-419E-8EE7-D127C8EB4F78}" destId="{4DCCD168-D6A3-4DCA-B9FA-8B70CBFCA11F}" srcOrd="1" destOrd="1" presId="urn:microsoft.com/office/officeart/2005/8/layout/hList7#1"/>
    <dgm:cxn modelId="{1028EF48-B48D-43A8-BB19-503BEA07D759}" srcId="{85BAA519-AE52-4888-901D-68D9C8C0594E}" destId="{96D43158-8567-46AA-930F-37141E52FAF9}" srcOrd="3" destOrd="0" parTransId="{CE967514-BE17-44EB-AC11-A33338C9A9BE}" sibTransId="{5274774E-9A4C-4661-B7C8-019719E1D774}"/>
    <dgm:cxn modelId="{8EBFD439-A4EF-434C-9862-0E5879178957}" type="presOf" srcId="{7100B612-DBA6-4ADF-8175-4821BE737C59}" destId="{E7647C7A-6783-483D-856D-BCDC9C6FAB24}" srcOrd="1" destOrd="3" presId="urn:microsoft.com/office/officeart/2005/8/layout/hList7#1"/>
    <dgm:cxn modelId="{20615C33-A229-483F-A847-B38B237A3B79}" type="presOf" srcId="{52285F37-A214-4DD5-BFC4-A0074181001A}" destId="{A33E629F-1E56-423B-9692-60FE4A74176B}" srcOrd="0" destOrd="2" presId="urn:microsoft.com/office/officeart/2005/8/layout/hList7#1"/>
    <dgm:cxn modelId="{FABBCED0-F2EF-4762-A4C9-C0BC7F80D00C}" type="presOf" srcId="{477660A8-753F-4EE3-A613-9488E35DDF48}" destId="{C2210360-143B-47CF-A43B-DEECEB4C9555}" srcOrd="0" destOrd="1" presId="urn:microsoft.com/office/officeart/2005/8/layout/hList7#1"/>
    <dgm:cxn modelId="{0E5E8D21-5383-415B-8C17-CADE66847B37}" type="presOf" srcId="{85BAA519-AE52-4888-901D-68D9C8C0594E}" destId="{E7647C7A-6783-483D-856D-BCDC9C6FAB24}" srcOrd="1" destOrd="0" presId="urn:microsoft.com/office/officeart/2005/8/layout/hList7#1"/>
    <dgm:cxn modelId="{56FAEFDB-DE9C-4328-AEBD-F237757793C5}" srcId="{C94296E4-6E28-458A-B208-B817CD5FE690}" destId="{0BFFC030-BE31-4B5D-BFD0-AE18C3BC099F}" srcOrd="2" destOrd="0" parTransId="{1C02CCE5-44AA-4CB5-AA0D-E899A1DC42D5}" sibTransId="{605C9C93-27E8-43D9-A051-4E440CF31CDB}"/>
    <dgm:cxn modelId="{0E181CC5-63CE-4DBB-9900-DC29F2CF25D1}" type="presOf" srcId="{96D43158-8567-46AA-930F-37141E52FAF9}" destId="{C2210360-143B-47CF-A43B-DEECEB4C9555}" srcOrd="0" destOrd="4" presId="urn:microsoft.com/office/officeart/2005/8/layout/hList7#1"/>
    <dgm:cxn modelId="{30157B1F-851C-4247-86AE-C88FCC54A171}" srcId="{E0725365-BDF4-46DA-A0A5-B8C62B27B023}" destId="{48157B5F-CDD3-43C1-A232-910A065963E4}" srcOrd="2" destOrd="0" parTransId="{057EB53F-BAFA-42E4-B084-FA9372FB6FE6}" sibTransId="{D1256275-16BB-4592-812E-4A42202F8BAA}"/>
    <dgm:cxn modelId="{0B413CEC-18FC-4741-8651-C5C67BDE57C0}" type="presOf" srcId="{85BAA519-AE52-4888-901D-68D9C8C0594E}" destId="{C2210360-143B-47CF-A43B-DEECEB4C9555}" srcOrd="0" destOrd="0" presId="urn:microsoft.com/office/officeart/2005/8/layout/hList7#1"/>
    <dgm:cxn modelId="{6837289C-46B6-4948-8B0E-1BA7AFC82FE8}" srcId="{E0725365-BDF4-46DA-A0A5-B8C62B27B023}" destId="{D62B19BA-B452-4245-92C2-DB47E6E3C533}" srcOrd="3" destOrd="0" parTransId="{B1D682FE-9069-45D7-97BD-4D4D9B84CD18}" sibTransId="{475D77EF-8D4C-42E0-B839-EFDC3FD63658}"/>
    <dgm:cxn modelId="{5299C125-3590-44A8-BFB9-6292CFCFEE19}" type="presOf" srcId="{48157B5F-CDD3-43C1-A232-910A065963E4}" destId="{524296CE-F967-4726-990D-57B769DEFFE4}" srcOrd="0" destOrd="3" presId="urn:microsoft.com/office/officeart/2005/8/layout/hList7#1"/>
    <dgm:cxn modelId="{D5ABCE1E-2D6F-4890-9820-03A06D4EEB07}" type="presOf" srcId="{7100B612-DBA6-4ADF-8175-4821BE737C59}" destId="{C2210360-143B-47CF-A43B-DEECEB4C9555}" srcOrd="0" destOrd="3" presId="urn:microsoft.com/office/officeart/2005/8/layout/hList7#1"/>
    <dgm:cxn modelId="{06F5C93B-4860-4C80-9AC7-88D2CAE874F6}" type="presOf" srcId="{94F6D7AC-AE9A-455D-99EB-DC309E7D0606}" destId="{E7647C7A-6783-483D-856D-BCDC9C6FAB24}" srcOrd="1" destOrd="2" presId="urn:microsoft.com/office/officeart/2005/8/layout/hList7#1"/>
    <dgm:cxn modelId="{D28711DE-F688-4C57-851F-A4E33FE9E112}" srcId="{E0725365-BDF4-46DA-A0A5-B8C62B27B023}" destId="{0A4E9666-2702-40E5-8B1F-BF091EFFDF40}" srcOrd="1" destOrd="0" parTransId="{99CF4C0B-5D3C-4DBB-BBAA-B009CF784C32}" sibTransId="{6552A768-FBD6-4FB4-816E-5C3CD7D87960}"/>
    <dgm:cxn modelId="{83EE518C-65D8-4779-91F9-4358CA4B30E4}" type="presOf" srcId="{C94296E4-6E28-458A-B208-B817CD5FE690}" destId="{EBD32FD7-D14F-499F-B366-AFD8388167BF}" srcOrd="0" destOrd="0" presId="urn:microsoft.com/office/officeart/2005/8/layout/hList7#1"/>
    <dgm:cxn modelId="{3FDB420C-2107-4976-9435-FD7AB3BB0576}" type="presOf" srcId="{477660A8-753F-4EE3-A613-9488E35DDF48}" destId="{E7647C7A-6783-483D-856D-BCDC9C6FAB24}" srcOrd="1" destOrd="1" presId="urn:microsoft.com/office/officeart/2005/8/layout/hList7#1"/>
    <dgm:cxn modelId="{B5A0221D-11F4-49A5-BA10-6DAC1089FEAB}" type="presOf" srcId="{71DDE511-B892-42F7-B0C1-80A0ABBD44DC}" destId="{4DCCD168-D6A3-4DCA-B9FA-8B70CBFCA11F}" srcOrd="1" destOrd="4" presId="urn:microsoft.com/office/officeart/2005/8/layout/hList7#1"/>
    <dgm:cxn modelId="{2E3DAA5A-0D14-4D6A-8DCA-0B92C391C964}" type="presOf" srcId="{71DDE511-B892-42F7-B0C1-80A0ABBD44DC}" destId="{A33E629F-1E56-423B-9692-60FE4A74176B}" srcOrd="0" destOrd="4" presId="urn:microsoft.com/office/officeart/2005/8/layout/hList7#1"/>
    <dgm:cxn modelId="{B514AFB0-0196-4279-A73E-00A9E05D1BB1}" srcId="{0BFFC030-BE31-4B5D-BFD0-AE18C3BC099F}" destId="{4E910A25-C0D8-4520-9920-747856C9DF05}" srcOrd="2" destOrd="0" parTransId="{206968A8-6332-405E-9A10-0E19EAA1BD87}" sibTransId="{54EF940C-B02B-4833-B68E-A15F61165960}"/>
    <dgm:cxn modelId="{F3E3015C-601E-4662-99A0-8FF8853C37F8}" type="presOf" srcId="{014F6422-39F1-419E-8EE7-D127C8EB4F78}" destId="{A33E629F-1E56-423B-9692-60FE4A74176B}" srcOrd="0" destOrd="1" presId="urn:microsoft.com/office/officeart/2005/8/layout/hList7#1"/>
    <dgm:cxn modelId="{E30BDEB2-E017-423B-9EBD-93952E450F05}" type="presOf" srcId="{E0725365-BDF4-46DA-A0A5-B8C62B27B023}" destId="{6DF2B1CA-F52B-4901-ABD7-686A36664D02}" srcOrd="1" destOrd="0" presId="urn:microsoft.com/office/officeart/2005/8/layout/hList7#1"/>
    <dgm:cxn modelId="{711564D7-73A4-4BD2-8E1E-CE11DCFD125C}" type="presOf" srcId="{4E910A25-C0D8-4520-9920-747856C9DF05}" destId="{A33E629F-1E56-423B-9692-60FE4A74176B}" srcOrd="0" destOrd="3" presId="urn:microsoft.com/office/officeart/2005/8/layout/hList7#1"/>
    <dgm:cxn modelId="{265988A3-5E85-4273-85E9-8BD4FD551792}" type="presOf" srcId="{D62B19BA-B452-4245-92C2-DB47E6E3C533}" destId="{6DF2B1CA-F52B-4901-ABD7-686A36664D02}" srcOrd="1" destOrd="4" presId="urn:microsoft.com/office/officeart/2005/8/layout/hList7#1"/>
    <dgm:cxn modelId="{9AC79E36-9659-4DC1-B92E-A9BF8C2735C9}" type="presOf" srcId="{E0725365-BDF4-46DA-A0A5-B8C62B27B023}" destId="{524296CE-F967-4726-990D-57B769DEFFE4}" srcOrd="0" destOrd="0" presId="urn:microsoft.com/office/officeart/2005/8/layout/hList7#1"/>
    <dgm:cxn modelId="{09DF4C58-1AAC-473F-9FD0-89A7CCC286C5}" type="presOf" srcId="{94F6D7AC-AE9A-455D-99EB-DC309E7D0606}" destId="{C2210360-143B-47CF-A43B-DEECEB4C9555}" srcOrd="0" destOrd="2" presId="urn:microsoft.com/office/officeart/2005/8/layout/hList7#1"/>
    <dgm:cxn modelId="{10ADDA87-B622-4F18-9B0D-404E888F95C2}" type="presOf" srcId="{497F1399-545F-4C3F-B622-9AC914B4F340}" destId="{524296CE-F967-4726-990D-57B769DEFFE4}" srcOrd="0" destOrd="1" presId="urn:microsoft.com/office/officeart/2005/8/layout/hList7#1"/>
    <dgm:cxn modelId="{2B5A6321-DC54-4129-9982-2EC9E96575CF}" type="presOf" srcId="{D62B19BA-B452-4245-92C2-DB47E6E3C533}" destId="{524296CE-F967-4726-990D-57B769DEFFE4}" srcOrd="0" destOrd="4" presId="urn:microsoft.com/office/officeart/2005/8/layout/hList7#1"/>
    <dgm:cxn modelId="{85443815-D04C-4A94-9888-5FE3C6A0039D}" srcId="{85BAA519-AE52-4888-901D-68D9C8C0594E}" destId="{7100B612-DBA6-4ADF-8175-4821BE737C59}" srcOrd="2" destOrd="0" parTransId="{93092C9E-7F99-49C1-9934-0F71E2A86319}" sibTransId="{897A685A-C9AC-4815-85EB-E0BB99640F1A}"/>
    <dgm:cxn modelId="{A540F940-688C-4DB8-BB01-08997D05A759}" type="presOf" srcId="{0BFFC030-BE31-4B5D-BFD0-AE18C3BC099F}" destId="{4DCCD168-D6A3-4DCA-B9FA-8B70CBFCA11F}" srcOrd="1" destOrd="0" presId="urn:microsoft.com/office/officeart/2005/8/layout/hList7#1"/>
    <dgm:cxn modelId="{516B1115-AA36-4683-9058-90225517C052}" type="presOf" srcId="{0BFFC030-BE31-4B5D-BFD0-AE18C3BC099F}" destId="{A33E629F-1E56-423B-9692-60FE4A74176B}" srcOrd="0" destOrd="0" presId="urn:microsoft.com/office/officeart/2005/8/layout/hList7#1"/>
    <dgm:cxn modelId="{F79BB146-5A27-4BE5-84FE-46FEAB9B12E8}" srcId="{85BAA519-AE52-4888-901D-68D9C8C0594E}" destId="{94F6D7AC-AE9A-455D-99EB-DC309E7D0606}" srcOrd="1" destOrd="0" parTransId="{F7DB38DE-0A87-480A-BB6B-F1F5D21832DF}" sibTransId="{28A9E4E5-C469-411A-B374-EF64C0047C50}"/>
    <dgm:cxn modelId="{F0498B6B-9FFB-4DB5-BA1E-0512323C3DE6}" type="presParOf" srcId="{EBD32FD7-D14F-499F-B366-AFD8388167BF}" destId="{EDFD364D-015D-459A-A5BB-BFDBB78A5DBB}" srcOrd="0" destOrd="0" presId="urn:microsoft.com/office/officeart/2005/8/layout/hList7#1"/>
    <dgm:cxn modelId="{2DE28F86-1750-4898-9DBE-841C3891F102}" type="presParOf" srcId="{EBD32FD7-D14F-499F-B366-AFD8388167BF}" destId="{D88BCD5C-103B-472F-A56D-8A26DC4802E4}" srcOrd="1" destOrd="0" presId="urn:microsoft.com/office/officeart/2005/8/layout/hList7#1"/>
    <dgm:cxn modelId="{5E18FB72-4622-4850-AD7B-E8171F242D81}" type="presParOf" srcId="{D88BCD5C-103B-472F-A56D-8A26DC4802E4}" destId="{8CE5497F-4990-4559-A2B6-590CD50A6B61}" srcOrd="0" destOrd="0" presId="urn:microsoft.com/office/officeart/2005/8/layout/hList7#1"/>
    <dgm:cxn modelId="{A7D018F9-E355-44D6-914D-183D18B8E55A}" type="presParOf" srcId="{8CE5497F-4990-4559-A2B6-590CD50A6B61}" destId="{C2210360-143B-47CF-A43B-DEECEB4C9555}" srcOrd="0" destOrd="0" presId="urn:microsoft.com/office/officeart/2005/8/layout/hList7#1"/>
    <dgm:cxn modelId="{6195504D-498B-43C9-B582-54FE1A7073D9}" type="presParOf" srcId="{8CE5497F-4990-4559-A2B6-590CD50A6B61}" destId="{E7647C7A-6783-483D-856D-BCDC9C6FAB24}" srcOrd="1" destOrd="0" presId="urn:microsoft.com/office/officeart/2005/8/layout/hList7#1"/>
    <dgm:cxn modelId="{D155BF32-7CB6-4246-BC46-014496BECA0C}" type="presParOf" srcId="{8CE5497F-4990-4559-A2B6-590CD50A6B61}" destId="{836C9043-1D75-42EC-9DF6-D7F06CA414B5}" srcOrd="2" destOrd="0" presId="urn:microsoft.com/office/officeart/2005/8/layout/hList7#1"/>
    <dgm:cxn modelId="{ED09D84A-687F-4C45-9E99-C9DB41C2691E}" type="presParOf" srcId="{8CE5497F-4990-4559-A2B6-590CD50A6B61}" destId="{B15E1BD5-50D4-4EEB-8D63-9348370E318C}" srcOrd="3" destOrd="0" presId="urn:microsoft.com/office/officeart/2005/8/layout/hList7#1"/>
    <dgm:cxn modelId="{F9CC1268-7D13-47A6-8FF3-A4B7A8352F08}" type="presParOf" srcId="{D88BCD5C-103B-472F-A56D-8A26DC4802E4}" destId="{1CA48A11-002A-4A7C-8D5A-D976C1D9FFE2}" srcOrd="1" destOrd="0" presId="urn:microsoft.com/office/officeart/2005/8/layout/hList7#1"/>
    <dgm:cxn modelId="{883CCD8B-4568-46E9-98CD-9C4D5EC3F103}" type="presParOf" srcId="{D88BCD5C-103B-472F-A56D-8A26DC4802E4}" destId="{E840FB2F-D41A-4887-A265-AD1ABDBDD898}" srcOrd="2" destOrd="0" presId="urn:microsoft.com/office/officeart/2005/8/layout/hList7#1"/>
    <dgm:cxn modelId="{D932EE98-2C91-4862-8F93-8240505A0A1B}" type="presParOf" srcId="{E840FB2F-D41A-4887-A265-AD1ABDBDD898}" destId="{524296CE-F967-4726-990D-57B769DEFFE4}" srcOrd="0" destOrd="0" presId="urn:microsoft.com/office/officeart/2005/8/layout/hList7#1"/>
    <dgm:cxn modelId="{47E7BC23-EB45-4024-8899-6934069DACED}" type="presParOf" srcId="{E840FB2F-D41A-4887-A265-AD1ABDBDD898}" destId="{6DF2B1CA-F52B-4901-ABD7-686A36664D02}" srcOrd="1" destOrd="0" presId="urn:microsoft.com/office/officeart/2005/8/layout/hList7#1"/>
    <dgm:cxn modelId="{E9223397-D172-47C6-A4C9-004D7F995A13}" type="presParOf" srcId="{E840FB2F-D41A-4887-A265-AD1ABDBDD898}" destId="{35AB3804-EB66-476E-83DC-82D1770FE175}" srcOrd="2" destOrd="0" presId="urn:microsoft.com/office/officeart/2005/8/layout/hList7#1"/>
    <dgm:cxn modelId="{D10A8BFD-F03D-497B-BFC7-BFF39E564578}" type="presParOf" srcId="{E840FB2F-D41A-4887-A265-AD1ABDBDD898}" destId="{6311451A-5CF4-4805-AFA4-C2A04A7BF810}" srcOrd="3" destOrd="0" presId="urn:microsoft.com/office/officeart/2005/8/layout/hList7#1"/>
    <dgm:cxn modelId="{32A5526A-CF57-41E7-B271-9C51E2D7D716}" type="presParOf" srcId="{D88BCD5C-103B-472F-A56D-8A26DC4802E4}" destId="{4F55E8E8-7008-4DDC-8017-45448B016FD2}" srcOrd="3" destOrd="0" presId="urn:microsoft.com/office/officeart/2005/8/layout/hList7#1"/>
    <dgm:cxn modelId="{F14C7F5D-B949-4C67-A333-C9EF953B1612}" type="presParOf" srcId="{D88BCD5C-103B-472F-A56D-8A26DC4802E4}" destId="{92A09FDA-D089-4894-90D2-59E57538C188}" srcOrd="4" destOrd="0" presId="urn:microsoft.com/office/officeart/2005/8/layout/hList7#1"/>
    <dgm:cxn modelId="{730F95F6-EDE4-4D97-86F7-EB0E863C7043}" type="presParOf" srcId="{92A09FDA-D089-4894-90D2-59E57538C188}" destId="{A33E629F-1E56-423B-9692-60FE4A74176B}" srcOrd="0" destOrd="0" presId="urn:microsoft.com/office/officeart/2005/8/layout/hList7#1"/>
    <dgm:cxn modelId="{8A960EE4-0A71-482B-9B98-619CCF8C27CE}" type="presParOf" srcId="{92A09FDA-D089-4894-90D2-59E57538C188}" destId="{4DCCD168-D6A3-4DCA-B9FA-8B70CBFCA11F}" srcOrd="1" destOrd="0" presId="urn:microsoft.com/office/officeart/2005/8/layout/hList7#1"/>
    <dgm:cxn modelId="{8AE05419-D8F3-4665-A679-2F0D006AE96E}" type="presParOf" srcId="{92A09FDA-D089-4894-90D2-59E57538C188}" destId="{7615A0AC-72C0-4872-A62D-A12D15AC69C1}" srcOrd="2" destOrd="0" presId="urn:microsoft.com/office/officeart/2005/8/layout/hList7#1"/>
    <dgm:cxn modelId="{0A610C9A-E9CC-4623-A567-A885BFE9D72B}" type="presParOf" srcId="{92A09FDA-D089-4894-90D2-59E57538C188}" destId="{855C2556-F44C-4954-B3D5-B23E782A85BC}" srcOrd="3" destOrd="0" presId="urn:microsoft.com/office/officeart/2005/8/layout/hList7#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5AE6C2-B164-4E2E-B31C-C941625EBCA1}">
      <dsp:nvSpPr>
        <dsp:cNvPr id="0" name=""/>
        <dsp:cNvSpPr/>
      </dsp:nvSpPr>
      <dsp:spPr>
        <a:xfrm rot="5400000">
          <a:off x="5488296" y="-2267095"/>
          <a:ext cx="804025" cy="5543820"/>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Provides Multi-Session Virtualization (</a:t>
          </a:r>
          <a:r>
            <a:rPr lang="en-US" sz="1300" kern="1200" dirty="0" err="1" smtClean="0"/>
            <a:t>f.k.a</a:t>
          </a:r>
          <a:r>
            <a:rPr lang="en-US" sz="1300" kern="1200" dirty="0" smtClean="0"/>
            <a:t> terminal server)</a:t>
          </a:r>
        </a:p>
        <a:p>
          <a:pPr marL="114300" lvl="1" indent="-114300" algn="l" defTabSz="577850">
            <a:lnSpc>
              <a:spcPct val="90000"/>
            </a:lnSpc>
            <a:spcBef>
              <a:spcPct val="0"/>
            </a:spcBef>
            <a:spcAft>
              <a:spcPct val="15000"/>
            </a:spcAft>
            <a:buChar char="••"/>
          </a:pPr>
          <a:r>
            <a:rPr lang="en-US" sz="1300" kern="1200" dirty="0" smtClean="0"/>
            <a:t>Sessions for both remote desktops &amp; RemoteApp</a:t>
          </a:r>
        </a:p>
      </dsp:txBody>
      <dsp:txXfrm rot="5400000">
        <a:off x="5488296" y="-2267095"/>
        <a:ext cx="804025" cy="5543820"/>
      </dsp:txXfrm>
    </dsp:sp>
    <dsp:sp modelId="{7DF1E218-9CA5-440B-928A-387E43CF288F}">
      <dsp:nvSpPr>
        <dsp:cNvPr id="0" name=""/>
        <dsp:cNvSpPr/>
      </dsp:nvSpPr>
      <dsp:spPr>
        <a:xfrm>
          <a:off x="0" y="2298"/>
          <a:ext cx="3118399" cy="1005031"/>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Session Host</a:t>
          </a:r>
          <a:endParaRPr lang="en-US" sz="2800" kern="1200" dirty="0"/>
        </a:p>
      </dsp:txBody>
      <dsp:txXfrm>
        <a:off x="0" y="2298"/>
        <a:ext cx="3118399" cy="1005031"/>
      </dsp:txXfrm>
    </dsp:sp>
    <dsp:sp modelId="{B980117E-07FF-46DE-8A24-85D34F21B9B2}">
      <dsp:nvSpPr>
        <dsp:cNvPr id="0" name=""/>
        <dsp:cNvSpPr/>
      </dsp:nvSpPr>
      <dsp:spPr>
        <a:xfrm rot="5400000">
          <a:off x="5488296" y="-1211812"/>
          <a:ext cx="804025" cy="5543820"/>
        </a:xfrm>
        <a:prstGeom prst="round2SameRect">
          <a:avLst/>
        </a:prstGeom>
        <a:solidFill>
          <a:schemeClr val="accent2">
            <a:tint val="40000"/>
            <a:alpha val="90000"/>
            <a:hueOff val="1242127"/>
            <a:satOff val="3322"/>
            <a:lumOff val="468"/>
            <a:alphaOff val="0"/>
          </a:schemeClr>
        </a:solidFill>
        <a:ln w="9525" cap="flat" cmpd="sng" algn="ctr">
          <a:solidFill>
            <a:schemeClr val="accent2">
              <a:tint val="40000"/>
              <a:alpha val="90000"/>
              <a:hueOff val="1242127"/>
              <a:satOff val="3322"/>
              <a:lumOff val="46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Orchestrates Hyper-V hosted client VMs</a:t>
          </a:r>
        </a:p>
        <a:p>
          <a:pPr marL="114300" lvl="1" indent="-114300" algn="l" defTabSz="577850">
            <a:lnSpc>
              <a:spcPct val="90000"/>
            </a:lnSpc>
            <a:spcBef>
              <a:spcPct val="0"/>
            </a:spcBef>
            <a:spcAft>
              <a:spcPct val="15000"/>
            </a:spcAft>
            <a:buChar char="••"/>
          </a:pPr>
          <a:r>
            <a:rPr lang="en-US" sz="1300" kern="1200" dirty="0" smtClean="0"/>
            <a:t>Enables VDI Scenarios</a:t>
          </a:r>
        </a:p>
        <a:p>
          <a:pPr marL="114300" lvl="1" indent="-114300" algn="l" defTabSz="577850">
            <a:lnSpc>
              <a:spcPct val="90000"/>
            </a:lnSpc>
            <a:spcBef>
              <a:spcPct val="0"/>
            </a:spcBef>
            <a:spcAft>
              <a:spcPct val="15000"/>
            </a:spcAft>
            <a:buChar char="••"/>
          </a:pPr>
          <a:r>
            <a:rPr lang="en-US" sz="1300" kern="1200" dirty="0" smtClean="0"/>
            <a:t>Connection broker drives RD Virtualization Requests</a:t>
          </a:r>
        </a:p>
      </dsp:txBody>
      <dsp:txXfrm rot="5400000">
        <a:off x="5488296" y="-1211812"/>
        <a:ext cx="804025" cy="5543820"/>
      </dsp:txXfrm>
    </dsp:sp>
    <dsp:sp modelId="{316FB4C4-1CB2-494F-AEEB-F40BB7140D48}">
      <dsp:nvSpPr>
        <dsp:cNvPr id="0" name=""/>
        <dsp:cNvSpPr/>
      </dsp:nvSpPr>
      <dsp:spPr>
        <a:xfrm>
          <a:off x="0" y="1057581"/>
          <a:ext cx="3118399" cy="1005031"/>
        </a:xfrm>
        <a:prstGeom prst="roundRect">
          <a:avLst/>
        </a:prstGeom>
        <a:gradFill rotWithShape="0">
          <a:gsLst>
            <a:gs pos="0">
              <a:schemeClr val="accent2">
                <a:hueOff val="836236"/>
                <a:satOff val="-6976"/>
                <a:lumOff val="3039"/>
                <a:alphaOff val="0"/>
                <a:shade val="15000"/>
                <a:satMod val="180000"/>
              </a:schemeClr>
            </a:gs>
            <a:gs pos="50000">
              <a:schemeClr val="accent2">
                <a:hueOff val="836236"/>
                <a:satOff val="-6976"/>
                <a:lumOff val="3039"/>
                <a:alphaOff val="0"/>
                <a:shade val="45000"/>
                <a:satMod val="170000"/>
              </a:schemeClr>
            </a:gs>
            <a:gs pos="70000">
              <a:schemeClr val="accent2">
                <a:hueOff val="836236"/>
                <a:satOff val="-6976"/>
                <a:lumOff val="3039"/>
                <a:alphaOff val="0"/>
                <a:tint val="99000"/>
                <a:shade val="65000"/>
                <a:satMod val="155000"/>
              </a:schemeClr>
            </a:gs>
            <a:gs pos="100000">
              <a:schemeClr val="accent2">
                <a:hueOff val="836236"/>
                <a:satOff val="-6976"/>
                <a:lumOff val="3039"/>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Virtualization Host</a:t>
          </a:r>
          <a:endParaRPr lang="en-US" sz="2800" kern="1200" dirty="0"/>
        </a:p>
      </dsp:txBody>
      <dsp:txXfrm>
        <a:off x="0" y="1057581"/>
        <a:ext cx="3118399" cy="1005031"/>
      </dsp:txXfrm>
    </dsp:sp>
    <dsp:sp modelId="{A65B32A1-1B72-4D3B-97E3-FA8FB85F8939}">
      <dsp:nvSpPr>
        <dsp:cNvPr id="0" name=""/>
        <dsp:cNvSpPr/>
      </dsp:nvSpPr>
      <dsp:spPr>
        <a:xfrm rot="5400000">
          <a:off x="5488296" y="-156529"/>
          <a:ext cx="804025" cy="5543820"/>
        </a:xfrm>
        <a:prstGeom prst="round2SameRect">
          <a:avLst/>
        </a:prstGeom>
        <a:solidFill>
          <a:schemeClr val="accent2">
            <a:tint val="40000"/>
            <a:alpha val="90000"/>
            <a:hueOff val="2484254"/>
            <a:satOff val="6644"/>
            <a:lumOff val="936"/>
            <a:alphaOff val="0"/>
          </a:schemeClr>
        </a:solidFill>
        <a:ln w="9525" cap="flat" cmpd="sng" algn="ctr">
          <a:solidFill>
            <a:schemeClr val="accent2">
              <a:tint val="40000"/>
              <a:alpha val="90000"/>
              <a:hueOff val="2484254"/>
              <a:satOff val="6644"/>
              <a:lumOff val="93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Combines Session Directory, Publishing &amp; Connection Broker in single service</a:t>
          </a:r>
        </a:p>
        <a:p>
          <a:pPr marL="114300" lvl="1" indent="-114300" algn="l" defTabSz="577850">
            <a:lnSpc>
              <a:spcPct val="90000"/>
            </a:lnSpc>
            <a:spcBef>
              <a:spcPct val="0"/>
            </a:spcBef>
            <a:spcAft>
              <a:spcPct val="15000"/>
            </a:spcAft>
            <a:buChar char="••"/>
          </a:pPr>
          <a:r>
            <a:rPr lang="en-US" sz="1300" kern="1200" dirty="0" smtClean="0"/>
            <a:t>Aggregates RemoteApp hosts, Personal VDI VMs &amp; Shared VDI VM</a:t>
          </a:r>
        </a:p>
        <a:p>
          <a:pPr marL="114300" lvl="1" indent="-114300" algn="l" defTabSz="577850">
            <a:lnSpc>
              <a:spcPct val="90000"/>
            </a:lnSpc>
            <a:spcBef>
              <a:spcPct val="0"/>
            </a:spcBef>
            <a:spcAft>
              <a:spcPct val="15000"/>
            </a:spcAft>
            <a:buChar char="••"/>
          </a:pPr>
          <a:r>
            <a:rPr lang="en-US" sz="1300" kern="1200" dirty="0" smtClean="0"/>
            <a:t>Redirects user to right resource at right time, informs RD Virtualization Host</a:t>
          </a:r>
        </a:p>
      </dsp:txBody>
      <dsp:txXfrm rot="5400000">
        <a:off x="5488296" y="-156529"/>
        <a:ext cx="804025" cy="5543820"/>
      </dsp:txXfrm>
    </dsp:sp>
    <dsp:sp modelId="{4D411741-1C14-462C-A061-2A4D80138F07}">
      <dsp:nvSpPr>
        <dsp:cNvPr id="0" name=""/>
        <dsp:cNvSpPr/>
      </dsp:nvSpPr>
      <dsp:spPr>
        <a:xfrm>
          <a:off x="0" y="2112865"/>
          <a:ext cx="3118399" cy="1005031"/>
        </a:xfrm>
        <a:prstGeom prst="roundRect">
          <a:avLst/>
        </a:prstGeom>
        <a:gradFill rotWithShape="0">
          <a:gsLst>
            <a:gs pos="0">
              <a:schemeClr val="accent2">
                <a:hueOff val="1672472"/>
                <a:satOff val="-13952"/>
                <a:lumOff val="6078"/>
                <a:alphaOff val="0"/>
                <a:shade val="15000"/>
                <a:satMod val="180000"/>
              </a:schemeClr>
            </a:gs>
            <a:gs pos="50000">
              <a:schemeClr val="accent2">
                <a:hueOff val="1672472"/>
                <a:satOff val="-13952"/>
                <a:lumOff val="6078"/>
                <a:alphaOff val="0"/>
                <a:shade val="45000"/>
                <a:satMod val="170000"/>
              </a:schemeClr>
            </a:gs>
            <a:gs pos="70000">
              <a:schemeClr val="accent2">
                <a:hueOff val="1672472"/>
                <a:satOff val="-13952"/>
                <a:lumOff val="6078"/>
                <a:alphaOff val="0"/>
                <a:tint val="99000"/>
                <a:shade val="65000"/>
                <a:satMod val="155000"/>
              </a:schemeClr>
            </a:gs>
            <a:gs pos="100000">
              <a:schemeClr val="accent2">
                <a:hueOff val="1672472"/>
                <a:satOff val="-13952"/>
                <a:lumOff val="6078"/>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Connection Broker</a:t>
          </a:r>
          <a:endParaRPr lang="en-US" sz="2800" kern="1200" dirty="0"/>
        </a:p>
      </dsp:txBody>
      <dsp:txXfrm>
        <a:off x="0" y="2112865"/>
        <a:ext cx="3118399" cy="1005031"/>
      </dsp:txXfrm>
    </dsp:sp>
    <dsp:sp modelId="{320CF3B0-93BA-41E3-B7C7-13055515E3F5}">
      <dsp:nvSpPr>
        <dsp:cNvPr id="0" name=""/>
        <dsp:cNvSpPr/>
      </dsp:nvSpPr>
      <dsp:spPr>
        <a:xfrm rot="5400000">
          <a:off x="5488296" y="898753"/>
          <a:ext cx="804025" cy="5543820"/>
        </a:xfrm>
        <a:prstGeom prst="round2SameRect">
          <a:avLst/>
        </a:prstGeom>
        <a:solidFill>
          <a:schemeClr val="accent2">
            <a:tint val="40000"/>
            <a:alpha val="90000"/>
            <a:hueOff val="3726381"/>
            <a:satOff val="9965"/>
            <a:lumOff val="1404"/>
            <a:alphaOff val="0"/>
          </a:schemeClr>
        </a:solidFill>
        <a:ln w="9525" cap="flat" cmpd="sng" algn="ctr">
          <a:solidFill>
            <a:schemeClr val="accent2">
              <a:tint val="40000"/>
              <a:alpha val="90000"/>
              <a:hueOff val="3726381"/>
              <a:satOff val="9965"/>
              <a:lumOff val="140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Provides publishing not connectivity.</a:t>
          </a:r>
          <a:endParaRPr lang="en-US" sz="1300" kern="1200" dirty="0"/>
        </a:p>
        <a:p>
          <a:pPr marL="114300" lvl="1" indent="-114300" algn="l" defTabSz="577850">
            <a:lnSpc>
              <a:spcPct val="90000"/>
            </a:lnSpc>
            <a:spcBef>
              <a:spcPct val="0"/>
            </a:spcBef>
            <a:spcAft>
              <a:spcPct val="15000"/>
            </a:spcAft>
            <a:buChar char="••"/>
          </a:pPr>
          <a:r>
            <a:rPr lang="en-US" sz="1300" kern="1200" dirty="0" smtClean="0"/>
            <a:t>Two modes points at either multiple RemoteApp hosts OR connection broker</a:t>
          </a:r>
          <a:endParaRPr lang="en-US" sz="1300" kern="1200" dirty="0"/>
        </a:p>
        <a:p>
          <a:pPr marL="114300" lvl="1" indent="-114300" algn="l" defTabSz="577850">
            <a:lnSpc>
              <a:spcPct val="90000"/>
            </a:lnSpc>
            <a:spcBef>
              <a:spcPct val="0"/>
            </a:spcBef>
            <a:spcAft>
              <a:spcPct val="15000"/>
            </a:spcAft>
            <a:buChar char="••"/>
          </a:pPr>
          <a:r>
            <a:rPr lang="en-US" sz="1300" kern="1200" dirty="0" smtClean="0"/>
            <a:t>Aggregates multiple RemoteApp hosts in either mode</a:t>
          </a:r>
          <a:endParaRPr lang="en-US" sz="1300" kern="1200" dirty="0"/>
        </a:p>
      </dsp:txBody>
      <dsp:txXfrm rot="5400000">
        <a:off x="5488296" y="898753"/>
        <a:ext cx="804025" cy="5543820"/>
      </dsp:txXfrm>
    </dsp:sp>
    <dsp:sp modelId="{78394408-D7B2-45F1-BD1A-4A5D496EAE75}">
      <dsp:nvSpPr>
        <dsp:cNvPr id="0" name=""/>
        <dsp:cNvSpPr/>
      </dsp:nvSpPr>
      <dsp:spPr>
        <a:xfrm>
          <a:off x="0" y="3168148"/>
          <a:ext cx="3118399" cy="1005031"/>
        </a:xfrm>
        <a:prstGeom prst="roundRect">
          <a:avLst/>
        </a:prstGeom>
        <a:gradFill rotWithShape="0">
          <a:gsLst>
            <a:gs pos="0">
              <a:schemeClr val="accent2">
                <a:hueOff val="2508708"/>
                <a:satOff val="-20928"/>
                <a:lumOff val="9117"/>
                <a:alphaOff val="0"/>
                <a:shade val="15000"/>
                <a:satMod val="180000"/>
              </a:schemeClr>
            </a:gs>
            <a:gs pos="50000">
              <a:schemeClr val="accent2">
                <a:hueOff val="2508708"/>
                <a:satOff val="-20928"/>
                <a:lumOff val="9117"/>
                <a:alphaOff val="0"/>
                <a:shade val="45000"/>
                <a:satMod val="170000"/>
              </a:schemeClr>
            </a:gs>
            <a:gs pos="70000">
              <a:schemeClr val="accent2">
                <a:hueOff val="2508708"/>
                <a:satOff val="-20928"/>
                <a:lumOff val="9117"/>
                <a:alphaOff val="0"/>
                <a:tint val="99000"/>
                <a:shade val="65000"/>
                <a:satMod val="155000"/>
              </a:schemeClr>
            </a:gs>
            <a:gs pos="100000">
              <a:schemeClr val="accent2">
                <a:hueOff val="2508708"/>
                <a:satOff val="-20928"/>
                <a:lumOff val="9117"/>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Web Access</a:t>
          </a:r>
          <a:endParaRPr lang="en-US" sz="2800" kern="1200" dirty="0"/>
        </a:p>
      </dsp:txBody>
      <dsp:txXfrm>
        <a:off x="0" y="3168148"/>
        <a:ext cx="3118399" cy="1005031"/>
      </dsp:txXfrm>
    </dsp:sp>
    <dsp:sp modelId="{AB00F091-2248-427D-8992-078C6C4DCA57}">
      <dsp:nvSpPr>
        <dsp:cNvPr id="0" name=""/>
        <dsp:cNvSpPr/>
      </dsp:nvSpPr>
      <dsp:spPr>
        <a:xfrm rot="5400000">
          <a:off x="5488296" y="1954037"/>
          <a:ext cx="804025" cy="5543820"/>
        </a:xfrm>
        <a:prstGeom prst="round2SameRect">
          <a:avLst/>
        </a:prstGeom>
        <a:solidFill>
          <a:schemeClr val="accent2">
            <a:tint val="40000"/>
            <a:alpha val="90000"/>
            <a:hueOff val="4968507"/>
            <a:satOff val="13287"/>
            <a:lumOff val="1872"/>
            <a:alphaOff val="0"/>
          </a:schemeClr>
        </a:solidFill>
        <a:ln w="9525" cap="flat" cmpd="sng" algn="ctr">
          <a:solidFill>
            <a:schemeClr val="accent2">
              <a:tint val="40000"/>
              <a:alpha val="90000"/>
              <a:hueOff val="4968507"/>
              <a:satOff val="13287"/>
              <a:lumOff val="187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Provides HTTPS based access</a:t>
          </a:r>
        </a:p>
        <a:p>
          <a:pPr marL="114300" lvl="1" indent="-114300" algn="l" defTabSz="577850">
            <a:lnSpc>
              <a:spcPct val="90000"/>
            </a:lnSpc>
            <a:spcBef>
              <a:spcPct val="0"/>
            </a:spcBef>
            <a:spcAft>
              <a:spcPct val="15000"/>
            </a:spcAft>
            <a:buChar char="••"/>
          </a:pPr>
          <a:r>
            <a:rPr lang="en-US" sz="1300" kern="1200" dirty="0" smtClean="0"/>
            <a:t>Enables accessing corporate resources from internet</a:t>
          </a:r>
        </a:p>
        <a:p>
          <a:pPr marL="114300" lvl="1" indent="-114300" algn="l" defTabSz="577850">
            <a:lnSpc>
              <a:spcPct val="90000"/>
            </a:lnSpc>
            <a:spcBef>
              <a:spcPct val="0"/>
            </a:spcBef>
            <a:spcAft>
              <a:spcPct val="15000"/>
            </a:spcAft>
            <a:buChar char="••"/>
          </a:pPr>
          <a:r>
            <a:rPr lang="en-US" sz="1300" kern="1200" dirty="0" smtClean="0"/>
            <a:t>Can provide endpoint &amp; redirection based security service </a:t>
          </a:r>
        </a:p>
      </dsp:txBody>
      <dsp:txXfrm rot="5400000">
        <a:off x="5488296" y="1954037"/>
        <a:ext cx="804025" cy="5543820"/>
      </dsp:txXfrm>
    </dsp:sp>
    <dsp:sp modelId="{D6B58031-3331-4323-9F71-D30FBC83C91C}">
      <dsp:nvSpPr>
        <dsp:cNvPr id="0" name=""/>
        <dsp:cNvSpPr/>
      </dsp:nvSpPr>
      <dsp:spPr>
        <a:xfrm>
          <a:off x="0" y="4223431"/>
          <a:ext cx="3118399" cy="1005031"/>
        </a:xfrm>
        <a:prstGeom prst="roundRect">
          <a:avLst/>
        </a:prstGeom>
        <a:gradFill rotWithShape="0">
          <a:gsLst>
            <a:gs pos="0">
              <a:schemeClr val="accent2">
                <a:hueOff val="3344944"/>
                <a:satOff val="-27904"/>
                <a:lumOff val="12156"/>
                <a:alphaOff val="0"/>
                <a:shade val="15000"/>
                <a:satMod val="180000"/>
              </a:schemeClr>
            </a:gs>
            <a:gs pos="50000">
              <a:schemeClr val="accent2">
                <a:hueOff val="3344944"/>
                <a:satOff val="-27904"/>
                <a:lumOff val="12156"/>
                <a:alphaOff val="0"/>
                <a:shade val="45000"/>
                <a:satMod val="170000"/>
              </a:schemeClr>
            </a:gs>
            <a:gs pos="70000">
              <a:schemeClr val="accent2">
                <a:hueOff val="3344944"/>
                <a:satOff val="-27904"/>
                <a:lumOff val="12156"/>
                <a:alphaOff val="0"/>
                <a:tint val="99000"/>
                <a:shade val="65000"/>
                <a:satMod val="155000"/>
              </a:schemeClr>
            </a:gs>
            <a:gs pos="100000">
              <a:schemeClr val="accent2">
                <a:hueOff val="3344944"/>
                <a:satOff val="-27904"/>
                <a:lumOff val="12156"/>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Gateway</a:t>
          </a:r>
        </a:p>
      </dsp:txBody>
      <dsp:txXfrm>
        <a:off x="0" y="4223431"/>
        <a:ext cx="3118399" cy="100503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80117E-07FF-46DE-8A24-85D34F21B9B2}">
      <dsp:nvSpPr>
        <dsp:cNvPr id="0" name=""/>
        <dsp:cNvSpPr/>
      </dsp:nvSpPr>
      <dsp:spPr>
        <a:xfrm rot="5400000">
          <a:off x="5486522" y="-2265647"/>
          <a:ext cx="807573" cy="5543820"/>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Orchestrates Hyper-V hosted client VMs</a:t>
          </a:r>
        </a:p>
        <a:p>
          <a:pPr marL="114300" lvl="1" indent="-114300" algn="l" defTabSz="577850">
            <a:lnSpc>
              <a:spcPct val="90000"/>
            </a:lnSpc>
            <a:spcBef>
              <a:spcPct val="0"/>
            </a:spcBef>
            <a:spcAft>
              <a:spcPct val="15000"/>
            </a:spcAft>
            <a:buChar char="••"/>
          </a:pPr>
          <a:r>
            <a:rPr lang="en-US" sz="1300" kern="1200" dirty="0" smtClean="0"/>
            <a:t>Enables VDI Scenarios</a:t>
          </a:r>
        </a:p>
        <a:p>
          <a:pPr marL="114300" lvl="1" indent="-114300" algn="l" defTabSz="577850">
            <a:lnSpc>
              <a:spcPct val="90000"/>
            </a:lnSpc>
            <a:spcBef>
              <a:spcPct val="0"/>
            </a:spcBef>
            <a:spcAft>
              <a:spcPct val="15000"/>
            </a:spcAft>
            <a:buChar char="••"/>
          </a:pPr>
          <a:r>
            <a:rPr lang="en-US" sz="1300" kern="1200" dirty="0" smtClean="0"/>
            <a:t>Connection broker drives RD Virtualization Requests</a:t>
          </a:r>
        </a:p>
      </dsp:txBody>
      <dsp:txXfrm rot="5400000">
        <a:off x="5486522" y="-2265647"/>
        <a:ext cx="807573" cy="5543820"/>
      </dsp:txXfrm>
    </dsp:sp>
    <dsp:sp modelId="{316FB4C4-1CB2-494F-AEEB-F40BB7140D48}">
      <dsp:nvSpPr>
        <dsp:cNvPr id="0" name=""/>
        <dsp:cNvSpPr/>
      </dsp:nvSpPr>
      <dsp:spPr>
        <a:xfrm>
          <a:off x="0" y="1529"/>
          <a:ext cx="3118399" cy="1009467"/>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Virtualization Host</a:t>
          </a:r>
          <a:endParaRPr lang="en-US" sz="2800" kern="1200" dirty="0"/>
        </a:p>
      </dsp:txBody>
      <dsp:txXfrm>
        <a:off x="0" y="1529"/>
        <a:ext cx="3118399" cy="1009467"/>
      </dsp:txXfrm>
    </dsp:sp>
    <dsp:sp modelId="{A65B32A1-1B72-4D3B-97E3-FA8FB85F8939}">
      <dsp:nvSpPr>
        <dsp:cNvPr id="0" name=""/>
        <dsp:cNvSpPr/>
      </dsp:nvSpPr>
      <dsp:spPr>
        <a:xfrm rot="5400000">
          <a:off x="5486522" y="-1205706"/>
          <a:ext cx="807573" cy="5543820"/>
        </a:xfrm>
        <a:prstGeom prst="round2SameRect">
          <a:avLst/>
        </a:prstGeom>
        <a:solidFill>
          <a:schemeClr val="accent2">
            <a:tint val="40000"/>
            <a:alpha val="90000"/>
            <a:hueOff val="2484254"/>
            <a:satOff val="6644"/>
            <a:lumOff val="936"/>
            <a:alphaOff val="0"/>
          </a:schemeClr>
        </a:solidFill>
        <a:ln w="9525" cap="flat" cmpd="sng" algn="ctr">
          <a:solidFill>
            <a:schemeClr val="accent2">
              <a:tint val="40000"/>
              <a:alpha val="90000"/>
              <a:hueOff val="2484254"/>
              <a:satOff val="6644"/>
              <a:lumOff val="93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Combines Session Directory, Publishing &amp; Connection Broker in single service</a:t>
          </a:r>
        </a:p>
        <a:p>
          <a:pPr marL="114300" lvl="1" indent="-114300" algn="l" defTabSz="577850">
            <a:lnSpc>
              <a:spcPct val="90000"/>
            </a:lnSpc>
            <a:spcBef>
              <a:spcPct val="0"/>
            </a:spcBef>
            <a:spcAft>
              <a:spcPct val="15000"/>
            </a:spcAft>
            <a:buChar char="••"/>
          </a:pPr>
          <a:r>
            <a:rPr lang="en-US" sz="1300" kern="1200" dirty="0" smtClean="0"/>
            <a:t>Aggregates RemoteApp hosts, Personal VDI VMs &amp; Shared VDI VM</a:t>
          </a:r>
        </a:p>
        <a:p>
          <a:pPr marL="114300" lvl="1" indent="-114300" algn="l" defTabSz="577850">
            <a:lnSpc>
              <a:spcPct val="90000"/>
            </a:lnSpc>
            <a:spcBef>
              <a:spcPct val="0"/>
            </a:spcBef>
            <a:spcAft>
              <a:spcPct val="15000"/>
            </a:spcAft>
            <a:buChar char="••"/>
          </a:pPr>
          <a:r>
            <a:rPr lang="en-US" sz="1300" kern="1200" dirty="0" smtClean="0"/>
            <a:t>Redirects user to right resource at right time, informs RD Virtualization Host</a:t>
          </a:r>
        </a:p>
      </dsp:txBody>
      <dsp:txXfrm rot="5400000">
        <a:off x="5486522" y="-1205706"/>
        <a:ext cx="807573" cy="5543820"/>
      </dsp:txXfrm>
    </dsp:sp>
    <dsp:sp modelId="{4D411741-1C14-462C-A061-2A4D80138F07}">
      <dsp:nvSpPr>
        <dsp:cNvPr id="0" name=""/>
        <dsp:cNvSpPr/>
      </dsp:nvSpPr>
      <dsp:spPr>
        <a:xfrm>
          <a:off x="0" y="1061469"/>
          <a:ext cx="3118399" cy="1009467"/>
        </a:xfrm>
        <a:prstGeom prst="roundRect">
          <a:avLst/>
        </a:prstGeom>
        <a:gradFill rotWithShape="0">
          <a:gsLst>
            <a:gs pos="0">
              <a:schemeClr val="accent2">
                <a:hueOff val="1672472"/>
                <a:satOff val="-13952"/>
                <a:lumOff val="6078"/>
                <a:alphaOff val="0"/>
                <a:shade val="15000"/>
                <a:satMod val="180000"/>
              </a:schemeClr>
            </a:gs>
            <a:gs pos="50000">
              <a:schemeClr val="accent2">
                <a:hueOff val="1672472"/>
                <a:satOff val="-13952"/>
                <a:lumOff val="6078"/>
                <a:alphaOff val="0"/>
                <a:shade val="45000"/>
                <a:satMod val="170000"/>
              </a:schemeClr>
            </a:gs>
            <a:gs pos="70000">
              <a:schemeClr val="accent2">
                <a:hueOff val="1672472"/>
                <a:satOff val="-13952"/>
                <a:lumOff val="6078"/>
                <a:alphaOff val="0"/>
                <a:tint val="99000"/>
                <a:shade val="65000"/>
                <a:satMod val="155000"/>
              </a:schemeClr>
            </a:gs>
            <a:gs pos="100000">
              <a:schemeClr val="accent2">
                <a:hueOff val="1672472"/>
                <a:satOff val="-13952"/>
                <a:lumOff val="6078"/>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Connection Broker</a:t>
          </a:r>
          <a:endParaRPr lang="en-US" sz="2800" kern="1200" dirty="0"/>
        </a:p>
      </dsp:txBody>
      <dsp:txXfrm>
        <a:off x="0" y="1061469"/>
        <a:ext cx="3118399" cy="1009467"/>
      </dsp:txXfrm>
    </dsp:sp>
    <dsp:sp modelId="{320CF3B0-93BA-41E3-B7C7-13055515E3F5}">
      <dsp:nvSpPr>
        <dsp:cNvPr id="0" name=""/>
        <dsp:cNvSpPr/>
      </dsp:nvSpPr>
      <dsp:spPr>
        <a:xfrm rot="5400000">
          <a:off x="5486522" y="-145766"/>
          <a:ext cx="807573" cy="5543820"/>
        </a:xfrm>
        <a:prstGeom prst="round2SameRect">
          <a:avLst/>
        </a:prstGeom>
        <a:solidFill>
          <a:schemeClr val="accent2">
            <a:tint val="40000"/>
            <a:alpha val="90000"/>
            <a:hueOff val="4968507"/>
            <a:satOff val="13287"/>
            <a:lumOff val="1872"/>
            <a:alphaOff val="0"/>
          </a:schemeClr>
        </a:solidFill>
        <a:ln w="9525" cap="flat" cmpd="sng" algn="ctr">
          <a:solidFill>
            <a:schemeClr val="accent2">
              <a:tint val="40000"/>
              <a:alpha val="90000"/>
              <a:hueOff val="4968507"/>
              <a:satOff val="13287"/>
              <a:lumOff val="187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Provides publishing not connectivity.</a:t>
          </a:r>
          <a:endParaRPr lang="en-US" sz="1300" kern="1200" dirty="0"/>
        </a:p>
        <a:p>
          <a:pPr marL="114300" lvl="1" indent="-114300" algn="l" defTabSz="577850">
            <a:lnSpc>
              <a:spcPct val="90000"/>
            </a:lnSpc>
            <a:spcBef>
              <a:spcPct val="0"/>
            </a:spcBef>
            <a:spcAft>
              <a:spcPct val="15000"/>
            </a:spcAft>
            <a:buChar char="••"/>
          </a:pPr>
          <a:r>
            <a:rPr lang="en-US" sz="1300" kern="1200" dirty="0" smtClean="0"/>
            <a:t>Two modes points at either multiple RemoteApp hosts OR connection broker</a:t>
          </a:r>
          <a:endParaRPr lang="en-US" sz="1300" kern="1200" dirty="0"/>
        </a:p>
        <a:p>
          <a:pPr marL="114300" lvl="1" indent="-114300" algn="l" defTabSz="577850">
            <a:lnSpc>
              <a:spcPct val="90000"/>
            </a:lnSpc>
            <a:spcBef>
              <a:spcPct val="0"/>
            </a:spcBef>
            <a:spcAft>
              <a:spcPct val="15000"/>
            </a:spcAft>
            <a:buChar char="••"/>
          </a:pPr>
          <a:r>
            <a:rPr lang="en-US" sz="1300" kern="1200" dirty="0" smtClean="0"/>
            <a:t>Aggregates multiple RemoteApp hosts in either mode</a:t>
          </a:r>
          <a:endParaRPr lang="en-US" sz="1300" kern="1200" dirty="0"/>
        </a:p>
      </dsp:txBody>
      <dsp:txXfrm rot="5400000">
        <a:off x="5486522" y="-145766"/>
        <a:ext cx="807573" cy="5543820"/>
      </dsp:txXfrm>
    </dsp:sp>
    <dsp:sp modelId="{78394408-D7B2-45F1-BD1A-4A5D496EAE75}">
      <dsp:nvSpPr>
        <dsp:cNvPr id="0" name=""/>
        <dsp:cNvSpPr/>
      </dsp:nvSpPr>
      <dsp:spPr>
        <a:xfrm>
          <a:off x="0" y="2121410"/>
          <a:ext cx="3118399" cy="1009467"/>
        </a:xfrm>
        <a:prstGeom prst="roundRect">
          <a:avLst/>
        </a:prstGeom>
        <a:gradFill rotWithShape="0">
          <a:gsLst>
            <a:gs pos="0">
              <a:schemeClr val="accent2">
                <a:hueOff val="3344944"/>
                <a:satOff val="-27904"/>
                <a:lumOff val="12156"/>
                <a:alphaOff val="0"/>
                <a:shade val="15000"/>
                <a:satMod val="180000"/>
              </a:schemeClr>
            </a:gs>
            <a:gs pos="50000">
              <a:schemeClr val="accent2">
                <a:hueOff val="3344944"/>
                <a:satOff val="-27904"/>
                <a:lumOff val="12156"/>
                <a:alphaOff val="0"/>
                <a:shade val="45000"/>
                <a:satMod val="170000"/>
              </a:schemeClr>
            </a:gs>
            <a:gs pos="70000">
              <a:schemeClr val="accent2">
                <a:hueOff val="3344944"/>
                <a:satOff val="-27904"/>
                <a:lumOff val="12156"/>
                <a:alphaOff val="0"/>
                <a:tint val="99000"/>
                <a:shade val="65000"/>
                <a:satMod val="155000"/>
              </a:schemeClr>
            </a:gs>
            <a:gs pos="100000">
              <a:schemeClr val="accent2">
                <a:hueOff val="3344944"/>
                <a:satOff val="-27904"/>
                <a:lumOff val="12156"/>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RD Web Access</a:t>
          </a:r>
          <a:endParaRPr lang="en-US" sz="2800" kern="1200" dirty="0"/>
        </a:p>
      </dsp:txBody>
      <dsp:txXfrm>
        <a:off x="0" y="2121410"/>
        <a:ext cx="3118399" cy="100946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210360-143B-47CF-A43B-DEECEB4C9555}">
      <dsp:nvSpPr>
        <dsp:cNvPr id="0" name=""/>
        <dsp:cNvSpPr/>
      </dsp:nvSpPr>
      <dsp:spPr>
        <a:xfrm>
          <a:off x="1780" y="0"/>
          <a:ext cx="2769823" cy="551101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1">
          <a:noAutofit/>
        </a:bodyPr>
        <a:lstStyle/>
        <a:p>
          <a:pPr lvl="0" algn="ctr" defTabSz="622300">
            <a:lnSpc>
              <a:spcPct val="150000"/>
            </a:lnSpc>
            <a:spcBef>
              <a:spcPct val="0"/>
            </a:spcBef>
            <a:spcAft>
              <a:spcPct val="35000"/>
            </a:spcAft>
          </a:pPr>
          <a:r>
            <a:rPr lang="en-US" sz="1400" b="1" kern="1200" dirty="0" smtClean="0"/>
            <a:t>Session Virtualization (</a:t>
          </a:r>
          <a:r>
            <a:rPr lang="en-US" sz="1400" b="1" kern="1200" dirty="0" err="1" smtClean="0"/>
            <a:t>fka</a:t>
          </a:r>
          <a:r>
            <a:rPr lang="en-US" sz="1400" b="1" kern="1200" dirty="0" smtClean="0"/>
            <a:t> TS)</a:t>
          </a:r>
          <a:endParaRPr lang="en-US" sz="1400" b="1" kern="1200" dirty="0"/>
        </a:p>
        <a:p>
          <a:pPr marL="114300" lvl="1" indent="-114300" algn="l" defTabSz="622300">
            <a:lnSpc>
              <a:spcPct val="150000"/>
            </a:lnSpc>
            <a:spcBef>
              <a:spcPct val="0"/>
            </a:spcBef>
            <a:spcAft>
              <a:spcPct val="15000"/>
            </a:spcAft>
            <a:buChar char="••"/>
          </a:pPr>
          <a:r>
            <a:rPr lang="en-US" sz="1400" kern="1200" dirty="0" smtClean="0"/>
            <a:t>Low cost image management</a:t>
          </a:r>
          <a:endParaRPr lang="en-US" sz="1400" kern="1200" dirty="0"/>
        </a:p>
        <a:p>
          <a:pPr marL="114300" lvl="1" indent="-114300" algn="l" defTabSz="622300">
            <a:lnSpc>
              <a:spcPct val="150000"/>
            </a:lnSpc>
            <a:spcBef>
              <a:spcPct val="0"/>
            </a:spcBef>
            <a:spcAft>
              <a:spcPct val="15000"/>
            </a:spcAft>
            <a:buChar char="••"/>
          </a:pPr>
          <a:r>
            <a:rPr lang="en-US" sz="1400" kern="1200" dirty="0" smtClean="0"/>
            <a:t>Easiest admin management</a:t>
          </a:r>
          <a:endParaRPr lang="en-US" sz="1400" kern="1200" dirty="0"/>
        </a:p>
        <a:p>
          <a:pPr marL="114300" lvl="1" indent="-114300" algn="l" defTabSz="622300">
            <a:lnSpc>
              <a:spcPct val="150000"/>
            </a:lnSpc>
            <a:spcBef>
              <a:spcPct val="0"/>
            </a:spcBef>
            <a:spcAft>
              <a:spcPct val="15000"/>
            </a:spcAft>
            <a:buChar char="••"/>
          </a:pPr>
          <a:r>
            <a:rPr lang="en-US" sz="1400" kern="1200" dirty="0" smtClean="0"/>
            <a:t>Least resources required</a:t>
          </a:r>
          <a:endParaRPr lang="en-US" sz="1400" kern="1200" dirty="0"/>
        </a:p>
        <a:p>
          <a:pPr marL="114300" lvl="1" indent="-114300" algn="l" defTabSz="622300">
            <a:lnSpc>
              <a:spcPct val="150000"/>
            </a:lnSpc>
            <a:spcBef>
              <a:spcPct val="0"/>
            </a:spcBef>
            <a:spcAft>
              <a:spcPct val="15000"/>
            </a:spcAft>
            <a:buChar char="••"/>
          </a:pPr>
          <a:r>
            <a:rPr lang="en-US" sz="1400" kern="1200" dirty="0" smtClean="0"/>
            <a:t>Good compatibility for legacy apps  </a:t>
          </a:r>
          <a:endParaRPr lang="en-US" sz="1400" kern="1200" dirty="0"/>
        </a:p>
      </dsp:txBody>
      <dsp:txXfrm>
        <a:off x="1780" y="2204404"/>
        <a:ext cx="2769823" cy="2204404"/>
      </dsp:txXfrm>
    </dsp:sp>
    <dsp:sp modelId="{B15E1BD5-50D4-4EEB-8D63-9348370E318C}">
      <dsp:nvSpPr>
        <dsp:cNvPr id="0" name=""/>
        <dsp:cNvSpPr/>
      </dsp:nvSpPr>
      <dsp:spPr>
        <a:xfrm>
          <a:off x="469108" y="330660"/>
          <a:ext cx="1835166" cy="1835166"/>
        </a:xfrm>
        <a:prstGeom prst="rect">
          <a:avLst/>
        </a:prstGeom>
        <a:blipFill rotWithShape="0">
          <a:blip xmlns:r="http://schemas.openxmlformats.org/officeDocument/2006/relationships" r:embed="rId1"/>
          <a:stretch>
            <a:fillRect/>
          </a:stretch>
        </a:blip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24296CE-F967-4726-990D-57B769DEFFE4}">
      <dsp:nvSpPr>
        <dsp:cNvPr id="0" name=""/>
        <dsp:cNvSpPr/>
      </dsp:nvSpPr>
      <dsp:spPr>
        <a:xfrm>
          <a:off x="2854698" y="0"/>
          <a:ext cx="2769823" cy="5511012"/>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1">
          <a:noAutofit/>
        </a:bodyPr>
        <a:lstStyle/>
        <a:p>
          <a:pPr lvl="0" algn="ctr" defTabSz="711200">
            <a:lnSpc>
              <a:spcPct val="150000"/>
            </a:lnSpc>
            <a:spcBef>
              <a:spcPct val="0"/>
            </a:spcBef>
            <a:spcAft>
              <a:spcPct val="35000"/>
            </a:spcAft>
          </a:pPr>
          <a:r>
            <a:rPr lang="en-US" sz="1600" b="1" kern="1200" dirty="0" smtClean="0"/>
            <a:t>Personal Virtual Desktop</a:t>
          </a:r>
          <a:endParaRPr lang="en-US" sz="1600" b="1" kern="1200" dirty="0"/>
        </a:p>
        <a:p>
          <a:pPr marL="114300" lvl="1" indent="-114300" algn="l" defTabSz="622300">
            <a:lnSpc>
              <a:spcPct val="150000"/>
            </a:lnSpc>
            <a:spcBef>
              <a:spcPct val="0"/>
            </a:spcBef>
            <a:spcAft>
              <a:spcPct val="15000"/>
            </a:spcAft>
            <a:buChar char="••"/>
          </a:pPr>
          <a:r>
            <a:rPr lang="en-US" sz="1400" kern="1200" dirty="0" smtClean="0"/>
            <a:t>High cost image management</a:t>
          </a:r>
          <a:endParaRPr lang="en-US" sz="1400" kern="1200" dirty="0"/>
        </a:p>
        <a:p>
          <a:pPr marL="114300" lvl="1" indent="-114300" algn="l" defTabSz="622300">
            <a:lnSpc>
              <a:spcPct val="150000"/>
            </a:lnSpc>
            <a:spcBef>
              <a:spcPct val="0"/>
            </a:spcBef>
            <a:spcAft>
              <a:spcPct val="15000"/>
            </a:spcAft>
            <a:buChar char="••"/>
          </a:pPr>
          <a:r>
            <a:rPr lang="en-US" sz="1400" kern="1200" dirty="0" smtClean="0"/>
            <a:t>Administrator access (user can install programs)</a:t>
          </a:r>
          <a:endParaRPr lang="en-US" sz="1400" kern="1200" dirty="0"/>
        </a:p>
        <a:p>
          <a:pPr marL="114300" lvl="1" indent="-114300" algn="l" defTabSz="622300">
            <a:lnSpc>
              <a:spcPct val="150000"/>
            </a:lnSpc>
            <a:spcBef>
              <a:spcPct val="0"/>
            </a:spcBef>
            <a:spcAft>
              <a:spcPct val="15000"/>
            </a:spcAft>
            <a:buChar char="••"/>
          </a:pPr>
          <a:r>
            <a:rPr lang="en-US" sz="1400" kern="1200" dirty="0" smtClean="0"/>
            <a:t>High Resource cost</a:t>
          </a:r>
          <a:endParaRPr lang="en-US" sz="1400" kern="1200" dirty="0"/>
        </a:p>
        <a:p>
          <a:pPr marL="114300" lvl="1" indent="-114300" algn="l" defTabSz="622300">
            <a:lnSpc>
              <a:spcPct val="150000"/>
            </a:lnSpc>
            <a:spcBef>
              <a:spcPct val="0"/>
            </a:spcBef>
            <a:spcAft>
              <a:spcPct val="15000"/>
            </a:spcAft>
            <a:buChar char="••"/>
          </a:pPr>
          <a:r>
            <a:rPr lang="en-US" sz="1400" kern="1200" dirty="0" smtClean="0"/>
            <a:t>Better Compatibility for legacy apps </a:t>
          </a:r>
          <a:endParaRPr lang="en-US" sz="1400" kern="1200" dirty="0"/>
        </a:p>
      </dsp:txBody>
      <dsp:txXfrm>
        <a:off x="2854698" y="2204404"/>
        <a:ext cx="2769823" cy="2204404"/>
      </dsp:txXfrm>
    </dsp:sp>
    <dsp:sp modelId="{6311451A-5CF4-4805-AFA4-C2A04A7BF810}">
      <dsp:nvSpPr>
        <dsp:cNvPr id="0" name=""/>
        <dsp:cNvSpPr/>
      </dsp:nvSpPr>
      <dsp:spPr>
        <a:xfrm>
          <a:off x="6119849" y="761998"/>
          <a:ext cx="1835166" cy="1835166"/>
        </a:xfrm>
        <a:prstGeom prst="rect">
          <a:avLst/>
        </a:prstGeom>
        <a:blipFill rotWithShape="0">
          <a:blip xmlns:r="http://schemas.openxmlformats.org/officeDocument/2006/relationships" r:embed="rId2"/>
          <a:stretch>
            <a:fillRect/>
          </a:stretch>
        </a:blip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33E629F-1E56-423B-9692-60FE4A74176B}">
      <dsp:nvSpPr>
        <dsp:cNvPr id="0" name=""/>
        <dsp:cNvSpPr/>
      </dsp:nvSpPr>
      <dsp:spPr>
        <a:xfrm>
          <a:off x="5707617" y="0"/>
          <a:ext cx="2769823" cy="5511012"/>
        </a:xfrm>
        <a:prstGeom prst="roundRect">
          <a:avLst>
            <a:gd name="adj" fmla="val 10000"/>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1">
          <a:noAutofit/>
        </a:bodyPr>
        <a:lstStyle/>
        <a:p>
          <a:pPr lvl="0" algn="ctr" defTabSz="711200">
            <a:lnSpc>
              <a:spcPct val="150000"/>
            </a:lnSpc>
            <a:spcBef>
              <a:spcPct val="0"/>
            </a:spcBef>
            <a:spcAft>
              <a:spcPct val="35000"/>
            </a:spcAft>
          </a:pPr>
          <a:r>
            <a:rPr lang="en-US" sz="1600" b="1" kern="1200" dirty="0" smtClean="0"/>
            <a:t>Pooled Virtual Desktop </a:t>
          </a:r>
          <a:endParaRPr lang="en-US" sz="1600" b="1" kern="1200" dirty="0"/>
        </a:p>
        <a:p>
          <a:pPr marL="114300" lvl="1" indent="-114300" algn="l" defTabSz="622300">
            <a:lnSpc>
              <a:spcPct val="150000"/>
            </a:lnSpc>
            <a:spcBef>
              <a:spcPct val="0"/>
            </a:spcBef>
            <a:spcAft>
              <a:spcPct val="15000"/>
            </a:spcAft>
            <a:buChar char="••"/>
          </a:pPr>
          <a:r>
            <a:rPr lang="en-US" sz="1400" kern="1200" dirty="0" smtClean="0"/>
            <a:t>Medium cost image management.</a:t>
          </a:r>
          <a:endParaRPr lang="en-US" sz="1400" kern="1200" dirty="0"/>
        </a:p>
        <a:p>
          <a:pPr marL="114300" lvl="1" indent="-114300" algn="l" defTabSz="622300">
            <a:lnSpc>
              <a:spcPct val="150000"/>
            </a:lnSpc>
            <a:spcBef>
              <a:spcPct val="0"/>
            </a:spcBef>
            <a:spcAft>
              <a:spcPct val="15000"/>
            </a:spcAft>
            <a:buChar char="••"/>
          </a:pPr>
          <a:r>
            <a:rPr lang="en-US" sz="1400" kern="1200" dirty="0" smtClean="0"/>
            <a:t>Easier admin management than Personal VM Desktops</a:t>
          </a:r>
          <a:endParaRPr lang="en-US" sz="1400" kern="1200" dirty="0"/>
        </a:p>
        <a:p>
          <a:pPr marL="114300" lvl="1" indent="-114300" algn="l" defTabSz="622300">
            <a:lnSpc>
              <a:spcPct val="150000"/>
            </a:lnSpc>
            <a:spcBef>
              <a:spcPct val="0"/>
            </a:spcBef>
            <a:spcAft>
              <a:spcPct val="15000"/>
            </a:spcAft>
            <a:buChar char="••"/>
          </a:pPr>
          <a:r>
            <a:rPr lang="en-US" sz="1400" kern="1200" dirty="0" smtClean="0"/>
            <a:t>Less Resources than personal</a:t>
          </a:r>
          <a:endParaRPr lang="en-US" sz="1400" kern="1200" dirty="0"/>
        </a:p>
        <a:p>
          <a:pPr marL="114300" lvl="1" indent="-114300" algn="l" defTabSz="622300">
            <a:lnSpc>
              <a:spcPct val="150000"/>
            </a:lnSpc>
            <a:spcBef>
              <a:spcPct val="0"/>
            </a:spcBef>
            <a:spcAft>
              <a:spcPct val="15000"/>
            </a:spcAft>
            <a:buChar char="••"/>
          </a:pPr>
          <a:r>
            <a:rPr lang="en-US" sz="1400" kern="1200" dirty="0" smtClean="0"/>
            <a:t>Better compatibility for legacy apps </a:t>
          </a:r>
          <a:endParaRPr lang="en-US" sz="1400" kern="1200" dirty="0"/>
        </a:p>
      </dsp:txBody>
      <dsp:txXfrm>
        <a:off x="5707617" y="2204404"/>
        <a:ext cx="2769823" cy="2204404"/>
      </dsp:txXfrm>
    </dsp:sp>
    <dsp:sp modelId="{855C2556-F44C-4954-B3D5-B23E782A85BC}">
      <dsp:nvSpPr>
        <dsp:cNvPr id="0" name=""/>
        <dsp:cNvSpPr/>
      </dsp:nvSpPr>
      <dsp:spPr>
        <a:xfrm>
          <a:off x="3376646" y="177020"/>
          <a:ext cx="1835166" cy="1835166"/>
        </a:xfrm>
        <a:prstGeom prst="ellipse">
          <a:avLst/>
        </a:prstGeom>
        <a:blipFill rotWithShape="0">
          <a:blip xmlns:r="http://schemas.openxmlformats.org/officeDocument/2006/relationships" r:embed="rId3"/>
          <a:stretch>
            <a:fillRect/>
          </a:stretch>
        </a:blip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DFD364D-015D-459A-A5BB-BFDBB78A5DBB}">
      <dsp:nvSpPr>
        <dsp:cNvPr id="0" name=""/>
        <dsp:cNvSpPr/>
      </dsp:nvSpPr>
      <dsp:spPr>
        <a:xfrm>
          <a:off x="398533" y="4695182"/>
          <a:ext cx="7800883" cy="663429"/>
        </a:xfrm>
        <a:prstGeom prst="leftRightArrow">
          <a:avLst/>
        </a:prstGeom>
        <a:gradFill rotWithShape="0">
          <a:gsLst>
            <a:gs pos="0">
              <a:schemeClr val="accent2">
                <a:tint val="40000"/>
                <a:hueOff val="0"/>
                <a:satOff val="0"/>
                <a:lumOff val="0"/>
                <a:alphaOff val="0"/>
                <a:shade val="15000"/>
                <a:satMod val="180000"/>
              </a:schemeClr>
            </a:gs>
            <a:gs pos="50000">
              <a:schemeClr val="accent2">
                <a:tint val="40000"/>
                <a:hueOff val="0"/>
                <a:satOff val="0"/>
                <a:lumOff val="0"/>
                <a:alphaOff val="0"/>
                <a:shade val="45000"/>
                <a:satMod val="170000"/>
              </a:schemeClr>
            </a:gs>
            <a:gs pos="70000">
              <a:schemeClr val="accent2">
                <a:tint val="40000"/>
                <a:hueOff val="0"/>
                <a:satOff val="0"/>
                <a:lumOff val="0"/>
                <a:alphaOff val="0"/>
                <a:tint val="99000"/>
                <a:shade val="65000"/>
                <a:satMod val="155000"/>
              </a:schemeClr>
            </a:gs>
            <a:gs pos="100000">
              <a:schemeClr val="accent2">
                <a:tint val="4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12/11/2009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svr310_balcanquall.pptx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461929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34213798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660236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7050179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p:txBody>
      </p:sp>
      <p:sp>
        <p:nvSpPr>
          <p:cNvPr id="4" name="Slide Number Placeholder 3"/>
          <p:cNvSpPr>
            <a:spLocks noGrp="1"/>
          </p:cNvSpPr>
          <p:nvPr>
            <p:ph type="sldNum" sz="quarter" idx="10"/>
          </p:nvPr>
        </p:nvSpPr>
        <p:spPr/>
        <p:txBody>
          <a:bodyPr/>
          <a:lstStyle/>
          <a:p>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latin typeface="Segoe"/>
            </a:endParaRP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a:bodyPr>
          <a:lstStyle/>
          <a:p>
            <a:pPr eaLnBrk="1" hangingPunct="1">
              <a:defRPr/>
            </a:pPr>
            <a:endParaRPr lang="en-US" dirty="0" smtClean="0"/>
          </a:p>
        </p:txBody>
      </p:sp>
      <p:sp>
        <p:nvSpPr>
          <p:cNvPr id="51203" name="Header Placeholder 3"/>
          <p:cNvSpPr>
            <a:spLocks noGrp="1"/>
          </p:cNvSpPr>
          <p:nvPr>
            <p:ph type="hdr" sz="quarter"/>
          </p:nvPr>
        </p:nvSpPr>
        <p:spPr>
          <a:noFill/>
        </p:spPr>
        <p:txBody>
          <a:bodyPr/>
          <a:lstStyle/>
          <a:p>
            <a:endParaRPr lang="en-US" smtClean="0">
              <a:latin typeface="Segoe Semibold"/>
              <a:cs typeface="Arial" charset="0"/>
            </a:endParaRPr>
          </a:p>
        </p:txBody>
      </p:sp>
      <p:sp>
        <p:nvSpPr>
          <p:cNvPr id="51204" name="Date Placeholder 4"/>
          <p:cNvSpPr>
            <a:spLocks noGrp="1"/>
          </p:cNvSpPr>
          <p:nvPr>
            <p:ph type="dt" sz="quarter" idx="1"/>
          </p:nvPr>
        </p:nvSpPr>
        <p:spPr>
          <a:noFill/>
        </p:spPr>
        <p:txBody>
          <a:bodyPr/>
          <a:lstStyle/>
          <a:p>
            <a:endParaRPr lang="en-US" smtClean="0">
              <a:latin typeface="Segoe Semibold"/>
              <a:cs typeface="Arial" charset="0"/>
            </a:endParaRPr>
          </a:p>
        </p:txBody>
      </p:sp>
      <p:sp>
        <p:nvSpPr>
          <p:cNvPr id="51205" name="Footer Placeholder 5"/>
          <p:cNvSpPr>
            <a:spLocks noGrp="1"/>
          </p:cNvSpPr>
          <p:nvPr>
            <p:ph type="ftr" sz="quarter" idx="4"/>
          </p:nvPr>
        </p:nvSpPr>
        <p:spPr>
          <a:noFill/>
        </p:spPr>
        <p:txBody>
          <a:bodyPr/>
          <a:lstStyle/>
          <a:p>
            <a:endParaRPr>
              <a:cs typeface="Arial" charset="0"/>
            </a:endParaRPr>
          </a:p>
        </p:txBody>
      </p:sp>
      <p:sp>
        <p:nvSpPr>
          <p:cNvPr id="51206" name="Slide Number Placeholder 6"/>
          <p:cNvSpPr>
            <a:spLocks noGrp="1"/>
          </p:cNvSpPr>
          <p:nvPr>
            <p:ph type="sldNum" sz="quarter" idx="5"/>
          </p:nvPr>
        </p:nvSpPr>
        <p:spPr>
          <a:noFill/>
        </p:spPr>
        <p:txBody>
          <a:bodyPr/>
          <a:lstStyle/>
          <a:p>
            <a:endParaRPr lang="en-US" smtClean="0">
              <a:latin typeface="Segoe Semibold"/>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endParaRPr lang="en-US"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latin typeface="Segoe"/>
            </a:endParaRP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endParaRPr lang="en-C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46702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67100" y="547688"/>
            <a:ext cx="3244850" cy="2433637"/>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67100" y="547688"/>
            <a:ext cx="3244850" cy="243363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660236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xmlns="" val="414610172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 id="2147483728" r:id="rId13"/>
    <p:sldLayoutId id="2147483729" r:id="rId14"/>
  </p:sldLayoutIdLst>
  <mc:AlternateContent xmlns:mc="http://schemas.openxmlformats.org/markup-compatibility/2006">
    <mc:Choice xmlns:p14="http://schemas.microsoft.com/office/powerpoint/2010/main" xmlns="" Requires="p14">
      <p:transition p14:dur="0"/>
    </mc:Choice>
    <mc:Fallback>
      <p:transition/>
    </mc:Fallback>
  </mc:AlternateContent>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0.png"/><Relationship Id="rId11" Type="http://schemas.openxmlformats.org/officeDocument/2006/relationships/image" Target="../media/image15.png"/><Relationship Id="rId5" Type="http://schemas.openxmlformats.org/officeDocument/2006/relationships/image" Target="../media/image19.png"/><Relationship Id="rId10" Type="http://schemas.openxmlformats.org/officeDocument/2006/relationships/image" Target="../media/image23.png"/><Relationship Id="rId4" Type="http://schemas.openxmlformats.org/officeDocument/2006/relationships/image" Target="../media/image18.png"/><Relationship Id="rId9" Type="http://schemas.openxmlformats.org/officeDocument/2006/relationships/image" Target="../media/image25.png"/><Relationship Id="rId1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7.png"/><Relationship Id="rId5" Type="http://schemas.openxmlformats.org/officeDocument/2006/relationships/image" Target="../media/image15.png"/><Relationship Id="rId10" Type="http://schemas.openxmlformats.org/officeDocument/2006/relationships/image" Target="../media/image26.png"/><Relationship Id="rId4" Type="http://schemas.openxmlformats.org/officeDocument/2006/relationships/image" Target="../media/image23.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8.png"/><Relationship Id="rId9"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4.xml"/><Relationship Id="rId7" Type="http://schemas.openxmlformats.org/officeDocument/2006/relationships/image" Target="../media/image11.png"/><Relationship Id="rId2" Type="http://schemas.openxmlformats.org/officeDocument/2006/relationships/slideLayout" Target="../slideLayouts/slideLayout8.xml"/><Relationship Id="rId1" Type="http://schemas.openxmlformats.org/officeDocument/2006/relationships/tags" Target="../tags/tag1.xml"/><Relationship Id="rId6" Type="http://schemas.openxmlformats.org/officeDocument/2006/relationships/image" Target="../media/image10.png"/><Relationship Id="rId5" Type="http://schemas.openxmlformats.org/officeDocument/2006/relationships/image" Target="../media/image9.gif"/><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hyperlink" Target="http://www.microsoft.com/windows/enterprise/technologies/virtualization.aspx" TargetMode="External"/><Relationship Id="rId5" Type="http://schemas.openxmlformats.org/officeDocument/2006/relationships/hyperlink" Target="http://blogs.msdn.com/rds/" TargetMode="External"/><Relationship Id="rId4" Type="http://schemas.openxmlformats.org/officeDocument/2006/relationships/hyperlink" Target="http://www.microsoft.com/windowsserver2008/en/us/rds-product-home.aspx"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1.png"/><Relationship Id="rId7" Type="http://schemas.openxmlformats.org/officeDocument/2006/relationships/image" Target="../media/image43.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5.png"/><Relationship Id="rId5" Type="http://schemas.openxmlformats.org/officeDocument/2006/relationships/hyperlink" Target="http://microsoft.com/technet" TargetMode="External"/><Relationship Id="rId10" Type="http://schemas.openxmlformats.org/officeDocument/2006/relationships/image" Target="../media/image4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microsoft.com/windowsserver2008/en/us/rds-product-home.aspx" TargetMode="External"/><Relationship Id="rId2" Type="http://schemas.openxmlformats.org/officeDocument/2006/relationships/notesSlide" Target="../notesSlides/notesSlide42.xml"/><Relationship Id="rId1" Type="http://schemas.openxmlformats.org/officeDocument/2006/relationships/slideLayout" Target="../slideLayouts/slideLayout11.xml"/><Relationship Id="rId5" Type="http://schemas.openxmlformats.org/officeDocument/2006/relationships/hyperlink" Target="http://www.microsoft.com/windows/enterprise/technologies/virtualization.aspx" TargetMode="External"/><Relationship Id="rId4" Type="http://schemas.openxmlformats.org/officeDocument/2006/relationships/hyperlink" Target="http://blogs.msdn.com/rd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png"/><Relationship Id="rId3" Type="http://schemas.openxmlformats.org/officeDocument/2006/relationships/image" Target="../media/image17.png"/><Relationship Id="rId7" Type="http://schemas.openxmlformats.org/officeDocument/2006/relationships/image" Target="../media/image22.png"/><Relationship Id="rId12"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image" Target="../media/image19.png"/><Relationship Id="rId10" Type="http://schemas.openxmlformats.org/officeDocument/2006/relationships/image" Target="../media/image20.png"/><Relationship Id="rId4" Type="http://schemas.openxmlformats.org/officeDocument/2006/relationships/image" Target="../media/image18.png"/><Relationship Id="rId9" Type="http://schemas.openxmlformats.org/officeDocument/2006/relationships/image" Target="../media/image15.png"/><Relationship Id="rId1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RD Connection Broker</a:t>
            </a:r>
            <a:endParaRPr lang="en-US" dirty="0"/>
          </a:p>
        </p:txBody>
      </p:sp>
      <p:grpSp>
        <p:nvGrpSpPr>
          <p:cNvPr id="4" name="Group 58"/>
          <p:cNvGrpSpPr/>
          <p:nvPr/>
        </p:nvGrpSpPr>
        <p:grpSpPr>
          <a:xfrm>
            <a:off x="5629862" y="2208540"/>
            <a:ext cx="1836905" cy="2132705"/>
            <a:chOff x="3726648" y="2727361"/>
            <a:chExt cx="3710361" cy="4479758"/>
          </a:xfrm>
        </p:grpSpPr>
        <p:sp>
          <p:nvSpPr>
            <p:cNvPr id="5" name="Oval 4"/>
            <p:cNvSpPr/>
            <p:nvPr/>
          </p:nvSpPr>
          <p:spPr>
            <a:xfrm>
              <a:off x="4286248" y="3714752"/>
              <a:ext cx="1928826" cy="928694"/>
            </a:xfrm>
            <a:prstGeom prst="ellipse">
              <a:avLst/>
            </a:prstGeom>
            <a:gradFill>
              <a:gsLst>
                <a:gs pos="0">
                  <a:schemeClr val="accent5">
                    <a:shade val="51000"/>
                    <a:satMod val="130000"/>
                    <a:alpha val="79000"/>
                  </a:schemeClr>
                </a:gs>
                <a:gs pos="80000">
                  <a:schemeClr val="accent5">
                    <a:shade val="93000"/>
                    <a:satMod val="130000"/>
                  </a:schemeClr>
                </a:gs>
                <a:gs pos="100000">
                  <a:schemeClr val="accent5">
                    <a:shade val="94000"/>
                    <a:satMod val="135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a:solidFill>
                  <a:schemeClr val="tx1"/>
                </a:solidFill>
              </a:endParaRPr>
            </a:p>
          </p:txBody>
        </p:sp>
        <p:grpSp>
          <p:nvGrpSpPr>
            <p:cNvPr id="6" name="Group 57"/>
            <p:cNvGrpSpPr/>
            <p:nvPr/>
          </p:nvGrpSpPr>
          <p:grpSpPr>
            <a:xfrm>
              <a:off x="3726648" y="2727361"/>
              <a:ext cx="3710361" cy="4479758"/>
              <a:chOff x="1012004" y="2870237"/>
              <a:chExt cx="3710361" cy="4479758"/>
            </a:xfrm>
          </p:grpSpPr>
          <p:pic>
            <p:nvPicPr>
              <p:cNvPr id="7" name="Picture 17" descr="C:\Users\Public\Pictures\Artwork_Imagery\Shapes\Arrows\Straight\6 Point Arrow.png"/>
              <p:cNvPicPr>
                <a:picLocks noChangeAspect="1" noChangeArrowheads="1"/>
              </p:cNvPicPr>
              <p:nvPr/>
            </p:nvPicPr>
            <p:blipFill>
              <a:blip r:embed="rId3" cstate="print"/>
              <a:srcRect/>
              <a:stretch>
                <a:fillRect/>
              </a:stretch>
            </p:blipFill>
            <p:spPr bwMode="auto">
              <a:xfrm>
                <a:off x="1189334" y="2870237"/>
                <a:ext cx="3143273" cy="2633887"/>
              </a:xfrm>
              <a:prstGeom prst="rect">
                <a:avLst/>
              </a:prstGeom>
              <a:noFill/>
            </p:spPr>
          </p:pic>
          <p:grpSp>
            <p:nvGrpSpPr>
              <p:cNvPr id="8" name="Group 7"/>
              <p:cNvGrpSpPr/>
              <p:nvPr/>
            </p:nvGrpSpPr>
            <p:grpSpPr>
              <a:xfrm>
                <a:off x="1012004" y="3286124"/>
                <a:ext cx="3710361" cy="4063871"/>
                <a:chOff x="1583508" y="2357430"/>
                <a:chExt cx="3710361" cy="4063871"/>
              </a:xfrm>
            </p:grpSpPr>
            <p:grpSp>
              <p:nvGrpSpPr>
                <p:cNvPr id="9" name="Group 16"/>
                <p:cNvGrpSpPr/>
                <p:nvPr/>
              </p:nvGrpSpPr>
              <p:grpSpPr>
                <a:xfrm>
                  <a:off x="3143240" y="2357430"/>
                  <a:ext cx="801036" cy="1295423"/>
                  <a:chOff x="2786050" y="1785926"/>
                  <a:chExt cx="801036" cy="1295423"/>
                </a:xfrm>
              </p:grpSpPr>
              <p:pic>
                <p:nvPicPr>
                  <p:cNvPr id="11"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2786050" y="1785926"/>
                    <a:ext cx="743730" cy="1214446"/>
                  </a:xfrm>
                  <a:prstGeom prst="rect">
                    <a:avLst/>
                  </a:prstGeom>
                  <a:noFill/>
                </p:spPr>
              </p:pic>
              <p:pic>
                <p:nvPicPr>
                  <p:cNvPr id="12" name="Picture 5" descr="C:\Users\Public\Pictures\Artwork_Imagery\Icons - Illustrations\_WINDOWS SERVER ICONS\Tools\Pipes connected metal pipeline.png"/>
                  <p:cNvPicPr>
                    <a:picLocks noChangeAspect="1" noChangeArrowheads="1"/>
                  </p:cNvPicPr>
                  <p:nvPr/>
                </p:nvPicPr>
                <p:blipFill>
                  <a:blip r:embed="rId5" cstate="print"/>
                  <a:srcRect/>
                  <a:stretch>
                    <a:fillRect/>
                  </a:stretch>
                </p:blipFill>
                <p:spPr bwMode="auto">
                  <a:xfrm>
                    <a:off x="2857488" y="2714620"/>
                    <a:ext cx="729598" cy="366729"/>
                  </a:xfrm>
                  <a:prstGeom prst="rect">
                    <a:avLst/>
                  </a:prstGeom>
                  <a:noFill/>
                </p:spPr>
              </p:pic>
            </p:grpSp>
            <p:sp>
              <p:nvSpPr>
                <p:cNvPr id="10" name="TextBox 9"/>
                <p:cNvSpPr txBox="1"/>
                <p:nvPr/>
              </p:nvSpPr>
              <p:spPr>
                <a:xfrm>
                  <a:off x="1583508" y="4575429"/>
                  <a:ext cx="3710361" cy="1845872"/>
                </a:xfrm>
                <a:prstGeom prst="rect">
                  <a:avLst/>
                </a:prstGeom>
                <a:noFill/>
              </p:spPr>
              <p:txBody>
                <a:bodyPr wrap="square" rtlCol="0">
                  <a:spAutoFit/>
                </a:bodyPr>
                <a:lstStyle/>
                <a:p>
                  <a:pPr algn="ctr"/>
                  <a:r>
                    <a:rPr lang="en-CA" sz="1200" dirty="0" smtClean="0">
                      <a:effectLst>
                        <a:outerShdw blurRad="38100" dist="38100" dir="2700000" algn="tl">
                          <a:srgbClr val="000000">
                            <a:alpha val="43137"/>
                          </a:srgbClr>
                        </a:outerShdw>
                      </a:effectLst>
                    </a:rPr>
                    <a:t>RD Connection Broker &amp; Publishing</a:t>
                  </a:r>
                  <a:endParaRPr lang="en-CA" sz="1200" dirty="0">
                    <a:effectLst>
                      <a:outerShdw blurRad="38100" dist="38100" dir="2700000" algn="tl">
                        <a:srgbClr val="000000">
                          <a:alpha val="43137"/>
                        </a:srgbClr>
                      </a:outerShdw>
                    </a:effectLst>
                  </a:endParaRPr>
                </a:p>
              </p:txBody>
            </p:sp>
          </p:grpSp>
        </p:grpSp>
      </p:grpSp>
      <p:grpSp>
        <p:nvGrpSpPr>
          <p:cNvPr id="13" name="Group 36"/>
          <p:cNvGrpSpPr/>
          <p:nvPr/>
        </p:nvGrpSpPr>
        <p:grpSpPr>
          <a:xfrm>
            <a:off x="5112016" y="1061956"/>
            <a:ext cx="1518599" cy="984038"/>
            <a:chOff x="6034851" y="1866117"/>
            <a:chExt cx="3475069" cy="2183673"/>
          </a:xfrm>
        </p:grpSpPr>
        <p:pic>
          <p:nvPicPr>
            <p:cNvPr id="16"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429520" y="1866117"/>
              <a:ext cx="573324" cy="357190"/>
            </a:xfrm>
            <a:prstGeom prst="rect">
              <a:avLst/>
            </a:prstGeom>
            <a:noFill/>
          </p:spPr>
        </p:pic>
        <p:pic>
          <p:nvPicPr>
            <p:cNvPr id="17"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6715140" y="1866117"/>
              <a:ext cx="743730" cy="1214446"/>
            </a:xfrm>
            <a:prstGeom prst="rect">
              <a:avLst/>
            </a:prstGeom>
            <a:noFill/>
          </p:spPr>
        </p:pic>
        <p:pic>
          <p:nvPicPr>
            <p:cNvPr id="18"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429520" y="2151869"/>
              <a:ext cx="573324" cy="357190"/>
            </a:xfrm>
            <a:prstGeom prst="rect">
              <a:avLst/>
            </a:prstGeom>
            <a:noFill/>
          </p:spPr>
        </p:pic>
        <p:pic>
          <p:nvPicPr>
            <p:cNvPr id="19"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429520" y="2437621"/>
              <a:ext cx="573324" cy="357190"/>
            </a:xfrm>
            <a:prstGeom prst="rect">
              <a:avLst/>
            </a:prstGeom>
            <a:noFill/>
          </p:spPr>
        </p:pic>
        <p:pic>
          <p:nvPicPr>
            <p:cNvPr id="20"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929586" y="1937555"/>
              <a:ext cx="573324" cy="357190"/>
            </a:xfrm>
            <a:prstGeom prst="rect">
              <a:avLst/>
            </a:prstGeom>
            <a:noFill/>
          </p:spPr>
        </p:pic>
        <p:pic>
          <p:nvPicPr>
            <p:cNvPr id="21"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929586" y="2223307"/>
              <a:ext cx="573324" cy="357190"/>
            </a:xfrm>
            <a:prstGeom prst="rect">
              <a:avLst/>
            </a:prstGeom>
            <a:noFill/>
          </p:spPr>
        </p:pic>
        <p:pic>
          <p:nvPicPr>
            <p:cNvPr id="22"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929586" y="2509059"/>
              <a:ext cx="573324" cy="357190"/>
            </a:xfrm>
            <a:prstGeom prst="rect">
              <a:avLst/>
            </a:prstGeom>
            <a:noFill/>
          </p:spPr>
        </p:pic>
        <p:sp>
          <p:nvSpPr>
            <p:cNvPr id="23" name="TextBox 32"/>
            <p:cNvSpPr txBox="1"/>
            <p:nvPr/>
          </p:nvSpPr>
          <p:spPr>
            <a:xfrm>
              <a:off x="6034851" y="3025312"/>
              <a:ext cx="3475069" cy="1024478"/>
            </a:xfrm>
            <a:prstGeom prst="rect">
              <a:avLst/>
            </a:prstGeom>
            <a:noFill/>
          </p:spPr>
          <p:txBody>
            <a:bodyPr wrap="square" rtlCol="0">
              <a:spAutoFit/>
            </a:bodyPr>
            <a:lstStyle/>
            <a:p>
              <a:pPr algn="ctr"/>
              <a:r>
                <a:rPr lang="en-CA" sz="1200" dirty="0" smtClean="0"/>
                <a:t>RD Virtualization Host</a:t>
              </a:r>
            </a:p>
          </p:txBody>
        </p:sp>
      </p:grpSp>
      <p:grpSp>
        <p:nvGrpSpPr>
          <p:cNvPr id="14" name="Group 23"/>
          <p:cNvGrpSpPr/>
          <p:nvPr/>
        </p:nvGrpSpPr>
        <p:grpSpPr>
          <a:xfrm>
            <a:off x="6058551" y="4035481"/>
            <a:ext cx="1675453" cy="915239"/>
            <a:chOff x="357156" y="1539530"/>
            <a:chExt cx="3614856" cy="2082839"/>
          </a:xfrm>
        </p:grpSpPr>
        <p:pic>
          <p:nvPicPr>
            <p:cNvPr id="25" name="Picture 8" descr="C:\Users\Public\Pictures\Artwork_Imagery\Icons - Illustrations\_VIRTUALIZATION ICONS\Presenation Virtualization 2.png"/>
            <p:cNvPicPr>
              <a:picLocks noChangeAspect="1" noChangeArrowheads="1"/>
            </p:cNvPicPr>
            <p:nvPr/>
          </p:nvPicPr>
          <p:blipFill>
            <a:blip r:embed="rId7" cstate="print"/>
            <a:srcRect/>
            <a:stretch>
              <a:fillRect/>
            </a:stretch>
          </p:blipFill>
          <p:spPr bwMode="auto">
            <a:xfrm>
              <a:off x="1225227" y="1539530"/>
              <a:ext cx="1615460" cy="1006458"/>
            </a:xfrm>
            <a:prstGeom prst="rect">
              <a:avLst/>
            </a:prstGeom>
            <a:noFill/>
          </p:spPr>
        </p:pic>
        <p:sp>
          <p:nvSpPr>
            <p:cNvPr id="26" name="TextBox 25"/>
            <p:cNvSpPr txBox="1"/>
            <p:nvPr/>
          </p:nvSpPr>
          <p:spPr>
            <a:xfrm>
              <a:off x="357156" y="2571743"/>
              <a:ext cx="3614856" cy="1050626"/>
            </a:xfrm>
            <a:prstGeom prst="rect">
              <a:avLst/>
            </a:prstGeom>
            <a:noFill/>
          </p:spPr>
          <p:txBody>
            <a:bodyPr wrap="square" rtlCol="0">
              <a:spAutoFit/>
            </a:bodyPr>
            <a:lstStyle/>
            <a:p>
              <a:pPr algn="ctr"/>
              <a:r>
                <a:rPr lang="en-CA" sz="1200" dirty="0" smtClean="0"/>
                <a:t>RemoteApp &amp; Desktop Connection (win7)</a:t>
              </a:r>
              <a:endParaRPr lang="en-CA" sz="1200" dirty="0"/>
            </a:p>
          </p:txBody>
        </p:sp>
      </p:grpSp>
      <p:grpSp>
        <p:nvGrpSpPr>
          <p:cNvPr id="15" name="Group 35"/>
          <p:cNvGrpSpPr/>
          <p:nvPr/>
        </p:nvGrpSpPr>
        <p:grpSpPr>
          <a:xfrm>
            <a:off x="6601114" y="1070221"/>
            <a:ext cx="973287" cy="988433"/>
            <a:chOff x="5799171" y="1071546"/>
            <a:chExt cx="2078101" cy="2234718"/>
          </a:xfrm>
        </p:grpSpPr>
        <p:pic>
          <p:nvPicPr>
            <p:cNvPr id="38"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6000760" y="1071546"/>
              <a:ext cx="743730" cy="1214446"/>
            </a:xfrm>
            <a:prstGeom prst="rect">
              <a:avLst/>
            </a:prstGeom>
            <a:noFill/>
          </p:spPr>
        </p:pic>
        <p:sp>
          <p:nvSpPr>
            <p:cNvPr id="39" name="TextBox 38"/>
            <p:cNvSpPr txBox="1"/>
            <p:nvPr/>
          </p:nvSpPr>
          <p:spPr>
            <a:xfrm>
              <a:off x="5799171" y="2262500"/>
              <a:ext cx="2078101" cy="1043764"/>
            </a:xfrm>
            <a:prstGeom prst="rect">
              <a:avLst/>
            </a:prstGeom>
            <a:noFill/>
          </p:spPr>
          <p:txBody>
            <a:bodyPr wrap="square" rtlCol="0">
              <a:spAutoFit/>
            </a:bodyPr>
            <a:lstStyle/>
            <a:p>
              <a:pPr algn="ctr"/>
              <a:r>
                <a:rPr lang="en-CA" sz="1200" dirty="0" smtClean="0"/>
                <a:t>RD Session Host</a:t>
              </a:r>
            </a:p>
          </p:txBody>
        </p:sp>
        <p:pic>
          <p:nvPicPr>
            <p:cNvPr id="40"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6429388" y="1285860"/>
              <a:ext cx="743730" cy="1214446"/>
            </a:xfrm>
            <a:prstGeom prst="rect">
              <a:avLst/>
            </a:prstGeom>
            <a:noFill/>
          </p:spPr>
        </p:pic>
        <p:pic>
          <p:nvPicPr>
            <p:cNvPr id="41" name="Picture 10" descr="D:\DVD_ART35\Logos\Microsoft Office 2007 - all products\Word 2007\Office Word 2007 Product Icon.png"/>
            <p:cNvPicPr>
              <a:picLocks noChangeAspect="1" noChangeArrowheads="1"/>
            </p:cNvPicPr>
            <p:nvPr/>
          </p:nvPicPr>
          <p:blipFill>
            <a:blip r:embed="rId8" cstate="print"/>
            <a:srcRect/>
            <a:stretch>
              <a:fillRect/>
            </a:stretch>
          </p:blipFill>
          <p:spPr bwMode="auto">
            <a:xfrm>
              <a:off x="6929454" y="1928802"/>
              <a:ext cx="357190" cy="355293"/>
            </a:xfrm>
            <a:prstGeom prst="rect">
              <a:avLst/>
            </a:prstGeom>
            <a:noFill/>
          </p:spPr>
        </p:pic>
        <p:pic>
          <p:nvPicPr>
            <p:cNvPr id="42" name="Picture 11" descr="D:\DVD_ART35\Logos\Microsoft Office 2007 - all products\Excel 2007\Office Excel 2007 Product Icon.png"/>
            <p:cNvPicPr>
              <a:picLocks noChangeAspect="1" noChangeArrowheads="1"/>
            </p:cNvPicPr>
            <p:nvPr/>
          </p:nvPicPr>
          <p:blipFill>
            <a:blip r:embed="rId9" cstate="print"/>
            <a:srcRect/>
            <a:stretch>
              <a:fillRect/>
            </a:stretch>
          </p:blipFill>
          <p:spPr bwMode="auto">
            <a:xfrm>
              <a:off x="7286644" y="1928802"/>
              <a:ext cx="368944" cy="357190"/>
            </a:xfrm>
            <a:prstGeom prst="rect">
              <a:avLst/>
            </a:prstGeom>
            <a:noFill/>
          </p:spPr>
        </p:pic>
      </p:grpSp>
      <p:grpSp>
        <p:nvGrpSpPr>
          <p:cNvPr id="24" name="Group 53"/>
          <p:cNvGrpSpPr/>
          <p:nvPr/>
        </p:nvGrpSpPr>
        <p:grpSpPr>
          <a:xfrm>
            <a:off x="4928910" y="3859723"/>
            <a:ext cx="1233843" cy="860164"/>
            <a:chOff x="1963035" y="1214422"/>
            <a:chExt cx="2829576" cy="1893252"/>
          </a:xfrm>
        </p:grpSpPr>
        <p:grpSp>
          <p:nvGrpSpPr>
            <p:cNvPr id="27" name="Group 14"/>
            <p:cNvGrpSpPr/>
            <p:nvPr/>
          </p:nvGrpSpPr>
          <p:grpSpPr>
            <a:xfrm>
              <a:off x="2928926" y="1214422"/>
              <a:ext cx="925297" cy="1214446"/>
              <a:chOff x="2282587" y="642918"/>
              <a:chExt cx="925297" cy="1214446"/>
            </a:xfrm>
          </p:grpSpPr>
          <p:pic>
            <p:nvPicPr>
              <p:cNvPr id="48"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2282587" y="642918"/>
                <a:ext cx="743730" cy="1214446"/>
              </a:xfrm>
              <a:prstGeom prst="rect">
                <a:avLst/>
              </a:prstGeom>
              <a:noFill/>
            </p:spPr>
          </p:pic>
          <p:pic>
            <p:nvPicPr>
              <p:cNvPr id="49" name="Picture 6" descr="C:\Users\Public\Pictures\Artwork_Imagery\Icons - Illustrations\_WINDOWS SERVER ICONS\Search\Globe earth internet world web 2.png"/>
              <p:cNvPicPr>
                <a:picLocks noChangeAspect="1" noChangeArrowheads="1"/>
              </p:cNvPicPr>
              <p:nvPr/>
            </p:nvPicPr>
            <p:blipFill>
              <a:blip r:embed="rId10" cstate="print"/>
              <a:srcRect/>
              <a:stretch>
                <a:fillRect/>
              </a:stretch>
            </p:blipFill>
            <p:spPr bwMode="auto">
              <a:xfrm>
                <a:off x="2854091" y="1357298"/>
                <a:ext cx="353793" cy="387342"/>
              </a:xfrm>
              <a:prstGeom prst="rect">
                <a:avLst/>
              </a:prstGeom>
              <a:noFill/>
            </p:spPr>
          </p:pic>
        </p:grpSp>
        <p:sp>
          <p:nvSpPr>
            <p:cNvPr id="47" name="TextBox 46"/>
            <p:cNvSpPr txBox="1"/>
            <p:nvPr/>
          </p:nvSpPr>
          <p:spPr>
            <a:xfrm>
              <a:off x="1963035" y="2497989"/>
              <a:ext cx="2829576" cy="609685"/>
            </a:xfrm>
            <a:prstGeom prst="rect">
              <a:avLst/>
            </a:prstGeom>
            <a:noFill/>
          </p:spPr>
          <p:txBody>
            <a:bodyPr wrap="square" rtlCol="0">
              <a:spAutoFit/>
            </a:bodyPr>
            <a:lstStyle/>
            <a:p>
              <a:pPr algn="ctr"/>
              <a:r>
                <a:rPr lang="en-CA" sz="1200" dirty="0" smtClean="0"/>
                <a:t>RD Web Access</a:t>
              </a:r>
              <a:endParaRPr lang="en-CA" sz="1200" dirty="0"/>
            </a:p>
          </p:txBody>
        </p:sp>
      </p:grpSp>
      <p:pic>
        <p:nvPicPr>
          <p:cNvPr id="2050" name="Picture 2" descr="C:\Users\alexbal\Desktop\icons logos\mstsc_256x256.png"/>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a:off x="6071733" y="5614220"/>
            <a:ext cx="678170" cy="678170"/>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sp>
        <p:nvSpPr>
          <p:cNvPr id="51" name="Down Arrow 50"/>
          <p:cNvSpPr/>
          <p:nvPr/>
        </p:nvSpPr>
        <p:spPr bwMode="auto">
          <a:xfrm>
            <a:off x="4381795" y="4968626"/>
            <a:ext cx="4227871" cy="645594"/>
          </a:xfrm>
          <a:prstGeom prst="downArrow">
            <a:avLst/>
          </a:prstGeom>
          <a:gradFill>
            <a:gsLst>
              <a:gs pos="0">
                <a:schemeClr val="dk1">
                  <a:tint val="62000"/>
                  <a:satMod val="180000"/>
                  <a:alpha val="27000"/>
                </a:schemeClr>
              </a:gs>
              <a:gs pos="65000">
                <a:schemeClr val="dk1">
                  <a:tint val="32000"/>
                  <a:satMod val="250000"/>
                  <a:alpha val="37000"/>
                </a:schemeClr>
              </a:gs>
              <a:gs pos="100000">
                <a:schemeClr val="dk1">
                  <a:tint val="23000"/>
                  <a:satMod val="300000"/>
                  <a:alpha val="35000"/>
                </a:schemeClr>
              </a:gs>
            </a:gsLst>
          </a:gradFill>
          <a:ln>
            <a:solidFill>
              <a:schemeClr val="dk1"/>
            </a:solidFill>
            <a:headEnd type="none" w="med" len="med"/>
            <a:tailEnd type="none" w="med" len="med"/>
          </a:ln>
          <a:effectLst>
            <a:outerShdw blurRad="50800" dist="38100" dir="5400000" rotWithShape="0">
              <a:srgbClr val="000000">
                <a:alpha val="35000"/>
              </a:srgbClr>
            </a:outerShdw>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2" name="TextBox 51"/>
          <p:cNvSpPr txBox="1"/>
          <p:nvPr/>
        </p:nvSpPr>
        <p:spPr>
          <a:xfrm>
            <a:off x="4626182" y="5091000"/>
            <a:ext cx="3739098" cy="307777"/>
          </a:xfrm>
          <a:prstGeom prst="rect">
            <a:avLst/>
          </a:prstGeom>
          <a:noFill/>
        </p:spPr>
        <p:txBody>
          <a:bodyPr wrap="square" rtlCol="0">
            <a:spAutoFit/>
          </a:bodyPr>
          <a:lstStyle/>
          <a:p>
            <a:pPr algn="ctr"/>
            <a:r>
              <a:rPr lang="en-US" sz="1400" dirty="0" smtClean="0"/>
              <a:t>4. Connection Initiated to Broker</a:t>
            </a:r>
            <a:endParaRPr lang="en-US" sz="1400" dirty="0"/>
          </a:p>
        </p:txBody>
      </p:sp>
      <p:pic>
        <p:nvPicPr>
          <p:cNvPr id="53" name="Picture 52" descr="C:\Users\Public\Pictures\Artwork_Imagery\Shapes\Arrows\Gold Gradient Collection\arrow 0 gold  arrow curved 4.png"/>
          <p:cNvPicPr>
            <a:picLocks noChangeAspect="1" noChangeArrowheads="1"/>
          </p:cNvPicPr>
          <p:nvPr/>
        </p:nvPicPr>
        <p:blipFill>
          <a:blip r:embed="rId12" cstate="print"/>
          <a:srcRect/>
          <a:stretch>
            <a:fillRect/>
          </a:stretch>
        </p:blipFill>
        <p:spPr bwMode="auto">
          <a:xfrm rot="1728608">
            <a:off x="4731754" y="2634541"/>
            <a:ext cx="659589" cy="2543252"/>
          </a:xfrm>
          <a:prstGeom prst="rect">
            <a:avLst/>
          </a:prstGeom>
          <a:noFill/>
        </p:spPr>
      </p:pic>
      <p:pic>
        <p:nvPicPr>
          <p:cNvPr id="54" name="Picture 53" descr="C:\Users\Public\Pictures\Artwork_Imagery\Shapes\Arrows\Gold Gradient Collection\arrow 0 gold  arrow curved 4.png"/>
          <p:cNvPicPr>
            <a:picLocks noChangeAspect="1" noChangeArrowheads="1"/>
          </p:cNvPicPr>
          <p:nvPr/>
        </p:nvPicPr>
        <p:blipFill>
          <a:blip r:embed="rId12" cstate="print"/>
          <a:srcRect/>
          <a:stretch>
            <a:fillRect/>
          </a:stretch>
        </p:blipFill>
        <p:spPr bwMode="auto">
          <a:xfrm rot="10800000">
            <a:off x="7244607" y="2743917"/>
            <a:ext cx="659589" cy="2543252"/>
          </a:xfrm>
          <a:prstGeom prst="rect">
            <a:avLst/>
          </a:prstGeom>
          <a:noFill/>
        </p:spPr>
      </p:pic>
      <p:sp>
        <p:nvSpPr>
          <p:cNvPr id="55" name="TextBox 54"/>
          <p:cNvSpPr txBox="1"/>
          <p:nvPr/>
        </p:nvSpPr>
        <p:spPr>
          <a:xfrm>
            <a:off x="6896566" y="2186019"/>
            <a:ext cx="1355670" cy="738664"/>
          </a:xfrm>
          <a:prstGeom prst="rect">
            <a:avLst/>
          </a:prstGeom>
          <a:noFill/>
        </p:spPr>
        <p:txBody>
          <a:bodyPr wrap="square" rtlCol="0">
            <a:spAutoFit/>
          </a:bodyPr>
          <a:lstStyle/>
          <a:p>
            <a:pPr algn="ctr"/>
            <a:r>
              <a:rPr lang="en-US" sz="1400" dirty="0" smtClean="0"/>
              <a:t>4. Broker Returns Resource</a:t>
            </a:r>
            <a:endParaRPr lang="en-US" sz="1400" dirty="0"/>
          </a:p>
        </p:txBody>
      </p:sp>
      <p:pic>
        <p:nvPicPr>
          <p:cNvPr id="56" name="Picture 55" descr="C:\Users\Public\Pictures\Artwork_Imagery\Shapes\Arrows\Gold Gradient Collection\arrow 0 gold  arrow curved 4.png"/>
          <p:cNvPicPr>
            <a:picLocks noChangeAspect="1" noChangeArrowheads="1"/>
          </p:cNvPicPr>
          <p:nvPr/>
        </p:nvPicPr>
        <p:blipFill>
          <a:blip r:embed="rId12" cstate="print"/>
          <a:srcRect/>
          <a:stretch>
            <a:fillRect/>
          </a:stretch>
        </p:blipFill>
        <p:spPr bwMode="auto">
          <a:xfrm rot="20563929" flipH="1">
            <a:off x="8044698" y="1567027"/>
            <a:ext cx="806591" cy="3862208"/>
          </a:xfrm>
          <a:prstGeom prst="rect">
            <a:avLst/>
          </a:prstGeom>
          <a:noFill/>
        </p:spPr>
      </p:pic>
      <p:sp>
        <p:nvSpPr>
          <p:cNvPr id="57" name="TextBox 56"/>
          <p:cNvSpPr txBox="1"/>
          <p:nvPr/>
        </p:nvSpPr>
        <p:spPr>
          <a:xfrm>
            <a:off x="7734004" y="1274069"/>
            <a:ext cx="1525862" cy="738664"/>
          </a:xfrm>
          <a:prstGeom prst="rect">
            <a:avLst/>
          </a:prstGeom>
          <a:noFill/>
        </p:spPr>
        <p:txBody>
          <a:bodyPr wrap="square" rtlCol="0">
            <a:spAutoFit/>
          </a:bodyPr>
          <a:lstStyle/>
          <a:p>
            <a:pPr algn="ctr"/>
            <a:r>
              <a:rPr lang="en-US" sz="1400" dirty="0"/>
              <a:t>5</a:t>
            </a:r>
            <a:r>
              <a:rPr lang="en-US" sz="1400" dirty="0" smtClean="0"/>
              <a:t>. Client connects directly to resource</a:t>
            </a:r>
            <a:endParaRPr lang="en-US" sz="1400" dirty="0"/>
          </a:p>
        </p:txBody>
      </p:sp>
      <p:sp>
        <p:nvSpPr>
          <p:cNvPr id="45" name="Text Placeholder 2"/>
          <p:cNvSpPr txBox="1">
            <a:spLocks/>
          </p:cNvSpPr>
          <p:nvPr/>
        </p:nvSpPr>
        <p:spPr>
          <a:xfrm>
            <a:off x="381001" y="1395185"/>
            <a:ext cx="3745229" cy="4506144"/>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1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Multiple Capabilities</a:t>
            </a:r>
          </a:p>
          <a:p>
            <a:pPr marL="914400" marR="0" lvl="1" indent="-396875" algn="l" defTabSz="914363" rtl="0" eaLnBrk="1" fontAlgn="auto" latinLnBrk="0" hangingPunct="1">
              <a:lnSpc>
                <a:spcPct val="90000"/>
              </a:lnSpc>
              <a:spcBef>
                <a:spcPct val="20000"/>
              </a:spcBef>
              <a:spcAft>
                <a:spcPts val="0"/>
              </a:spcAft>
              <a:buClrTx/>
              <a:buSzPct val="90000"/>
              <a:buFontTx/>
              <a:buBlip>
                <a:blip r:embed="rId14"/>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Connection Broker</a:t>
            </a:r>
          </a:p>
          <a:p>
            <a:pPr marL="914400" marR="0" lvl="1" indent="-396875" algn="l" defTabSz="914363" rtl="0" eaLnBrk="1" fontAlgn="auto" latinLnBrk="0" hangingPunct="1">
              <a:lnSpc>
                <a:spcPct val="90000"/>
              </a:lnSpc>
              <a:spcBef>
                <a:spcPct val="20000"/>
              </a:spcBef>
              <a:spcAft>
                <a:spcPts val="0"/>
              </a:spcAft>
              <a:buClrTx/>
              <a:buSzPct val="90000"/>
              <a:buFontTx/>
              <a:buBlip>
                <a:blip r:embed="rId14"/>
              </a:buBlip>
              <a:tabLst/>
              <a:defRPr/>
            </a:pPr>
            <a:r>
              <a:rPr lang="en-US" sz="2800" dirty="0" smtClean="0">
                <a:solidFill>
                  <a:srgbClr val="99CC99"/>
                </a:solidFill>
              </a:rPr>
              <a:t>Publishing Service</a:t>
            </a:r>
          </a:p>
          <a:p>
            <a:pPr marL="914400" marR="0" lvl="1" indent="-396875" algn="l" defTabSz="914363" rtl="0" eaLnBrk="1" fontAlgn="auto" latinLnBrk="0" hangingPunct="1">
              <a:lnSpc>
                <a:spcPct val="90000"/>
              </a:lnSpc>
              <a:spcBef>
                <a:spcPct val="20000"/>
              </a:spcBef>
              <a:spcAft>
                <a:spcPts val="0"/>
              </a:spcAft>
              <a:buClrTx/>
              <a:buSzPct val="90000"/>
              <a:buFontTx/>
              <a:buBlip>
                <a:blip r:embed="rId14"/>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Redirector</a:t>
            </a:r>
          </a:p>
          <a:p>
            <a:pPr marL="396875" marR="0" lvl="0" indent="-396875" algn="l" defTabSz="914363" rtl="0" eaLnBrk="1" fontAlgn="auto" latinLnBrk="0" hangingPunct="1">
              <a:lnSpc>
                <a:spcPct val="90000"/>
              </a:lnSpc>
              <a:spcBef>
                <a:spcPct val="20000"/>
              </a:spcBef>
              <a:spcAft>
                <a:spcPts val="0"/>
              </a:spcAft>
              <a:buClrTx/>
              <a:buSzTx/>
              <a:buFontTx/>
              <a:buBlip>
                <a:blip r:embed="rId1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Connection broker &amp; redirector can be separate</a:t>
            </a:r>
          </a:p>
          <a:p>
            <a:pPr marL="396875" marR="0" lvl="0" indent="-396875" algn="l" defTabSz="914363" rtl="0" eaLnBrk="1" fontAlgn="auto" latinLnBrk="0" hangingPunct="1">
              <a:lnSpc>
                <a:spcPct val="90000"/>
              </a:lnSpc>
              <a:spcBef>
                <a:spcPct val="20000"/>
              </a:spcBef>
              <a:spcAft>
                <a:spcPts val="0"/>
              </a:spcAft>
              <a:buClrTx/>
              <a:buSzTx/>
              <a:buFontTx/>
              <a:buBlip>
                <a:blip r:embed="rId13"/>
              </a:buBlip>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14"/>
              </a:buBlip>
              <a:tabLst/>
              <a:defRPr/>
            </a:pPr>
            <a:endParaRPr kumimoji="0" lang="en-US" sz="2400" b="0" i="0" u="none" strike="noStrike" kern="1200" cap="none" spc="0" normalizeH="0" baseline="0" noProof="0" dirty="0">
              <a:ln>
                <a:noFill/>
              </a:ln>
              <a:solidFill>
                <a:srgbClr val="99CC99"/>
              </a:solidFill>
              <a:effectLst/>
              <a:uLnTx/>
              <a:uFillTx/>
              <a:latin typeface="+mn-lt"/>
              <a:ea typeface="+mn-ea"/>
              <a:cs typeface="+mn-cs"/>
            </a:endParaRPr>
          </a:p>
        </p:txBody>
      </p:sp>
    </p:spTree>
    <p:extLst>
      <p:ext uri="{BB962C8B-B14F-4D97-AF65-F5344CB8AC3E}">
        <p14:creationId xmlns="" xmlns:p14="http://schemas.microsoft.com/office/powerpoint/2010/main" val="345315237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 Broker Role Service</a:t>
            </a:r>
            <a:endParaRPr lang="en-US" dirty="0"/>
          </a:p>
        </p:txBody>
      </p:sp>
      <p:sp>
        <p:nvSpPr>
          <p:cNvPr id="3" name="Content Placeholder 2"/>
          <p:cNvSpPr>
            <a:spLocks noGrp="1"/>
          </p:cNvSpPr>
          <p:nvPr>
            <p:ph idx="1"/>
          </p:nvPr>
        </p:nvSpPr>
        <p:spPr>
          <a:xfrm>
            <a:off x="381000" y="1447799"/>
            <a:ext cx="8382000" cy="6186309"/>
          </a:xfrm>
        </p:spPr>
        <p:txBody>
          <a:bodyPr/>
          <a:lstStyle/>
          <a:p>
            <a:r>
              <a:rPr lang="en-US" sz="3600" dirty="0" smtClean="0"/>
              <a:t>Installs 2 services</a:t>
            </a:r>
          </a:p>
          <a:p>
            <a:pPr lvl="1"/>
            <a:r>
              <a:rPr lang="en-US" sz="3200" dirty="0" smtClean="0"/>
              <a:t>Connection Broker  : tssdis</a:t>
            </a:r>
          </a:p>
          <a:p>
            <a:pPr lvl="1"/>
            <a:r>
              <a:rPr lang="en-US" sz="3200" dirty="0" smtClean="0"/>
              <a:t>Centralized Publishing (</a:t>
            </a:r>
            <a:r>
              <a:rPr lang="en-US" sz="2400" dirty="0" smtClean="0"/>
              <a:t>Officially RemoteApp and Desktop Management Service</a:t>
            </a:r>
            <a:r>
              <a:rPr lang="en-US" sz="3200" dirty="0" smtClean="0"/>
              <a:t>) : tscpubrpc</a:t>
            </a:r>
          </a:p>
          <a:p>
            <a:r>
              <a:rPr lang="en-US" sz="3600" dirty="0" smtClean="0"/>
              <a:t>Connection broker </a:t>
            </a:r>
          </a:p>
          <a:p>
            <a:pPr lvl="1"/>
            <a:r>
              <a:rPr lang="en-US" dirty="0" smtClean="0"/>
              <a:t>Processes all RDS and RDV connections</a:t>
            </a:r>
          </a:p>
          <a:p>
            <a:pPr lvl="1"/>
            <a:r>
              <a:rPr lang="en-US" dirty="0" smtClean="0"/>
              <a:t>Stores all session information without this, users can’t get back to disconnected sessions.</a:t>
            </a:r>
          </a:p>
          <a:p>
            <a:pPr lvl="1"/>
            <a:r>
              <a:rPr lang="en-US" dirty="0" smtClean="0"/>
              <a:t>Calls into Centralized Publishing to connect to your personal VM</a:t>
            </a:r>
          </a:p>
          <a:p>
            <a:pPr>
              <a:buNone/>
            </a:pPr>
            <a:endParaRPr lang="en-US" sz="2400" dirty="0" smtClean="0"/>
          </a:p>
          <a:p>
            <a:pPr lvl="1"/>
            <a:endParaRPr lang="en-US" dirty="0" smtClean="0"/>
          </a:p>
          <a:p>
            <a:pPr lvl="1"/>
            <a:endParaRPr lang="en-US" dirty="0"/>
          </a:p>
        </p:txBody>
      </p:sp>
    </p:spTree>
    <p:extLst>
      <p:ext uri="{BB962C8B-B14F-4D97-AF65-F5344CB8AC3E}">
        <p14:creationId xmlns:p14="http://schemas.microsoft.com/office/powerpoint/2010/main" xmlns="" val="296688002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Centralized Publishing Service </a:t>
            </a:r>
            <a:endParaRPr lang="en-US" dirty="0"/>
          </a:p>
        </p:txBody>
      </p:sp>
      <p:sp>
        <p:nvSpPr>
          <p:cNvPr id="3" name="Content Placeholder 2"/>
          <p:cNvSpPr>
            <a:spLocks noGrp="1"/>
          </p:cNvSpPr>
          <p:nvPr>
            <p:ph idx="1"/>
          </p:nvPr>
        </p:nvSpPr>
        <p:spPr>
          <a:xfrm>
            <a:off x="381000" y="1447799"/>
            <a:ext cx="8382000" cy="4364272"/>
          </a:xfrm>
        </p:spPr>
        <p:txBody>
          <a:bodyPr/>
          <a:lstStyle/>
          <a:p>
            <a:r>
              <a:rPr lang="en-US" dirty="0" smtClean="0"/>
              <a:t>Aggregates RemoteApp programs from RD servers</a:t>
            </a:r>
          </a:p>
          <a:p>
            <a:r>
              <a:rPr lang="en-US" dirty="0" smtClean="0"/>
              <a:t>Maintains list of VM Pools and queries AD for the Personal VM assignments</a:t>
            </a:r>
          </a:p>
          <a:p>
            <a:r>
              <a:rPr lang="en-US" dirty="0" smtClean="0"/>
              <a:t>RD web access calls into this service to get the list of RemoteApps and Desktops for the user.</a:t>
            </a:r>
          </a:p>
          <a:p>
            <a:r>
              <a:rPr lang="en-US" dirty="0" smtClean="0"/>
              <a:t>Looks up the users assigned personal VM for Connection broker.</a:t>
            </a:r>
          </a:p>
          <a:p>
            <a:r>
              <a:rPr lang="en-US" dirty="0" smtClean="0"/>
              <a:t>By default listens on Port 5504</a:t>
            </a:r>
            <a:endParaRPr lang="en-US" dirty="0"/>
          </a:p>
        </p:txBody>
      </p:sp>
    </p:spTree>
    <p:extLst>
      <p:ext uri="{BB962C8B-B14F-4D97-AF65-F5344CB8AC3E}">
        <p14:creationId xmlns:p14="http://schemas.microsoft.com/office/powerpoint/2010/main" xmlns="" val="259668045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Redirector component</a:t>
            </a:r>
            <a:endParaRPr lang="en-US" dirty="0"/>
          </a:p>
        </p:txBody>
      </p:sp>
      <p:sp>
        <p:nvSpPr>
          <p:cNvPr id="3" name="Content Placeholder 2"/>
          <p:cNvSpPr>
            <a:spLocks noGrp="1"/>
          </p:cNvSpPr>
          <p:nvPr>
            <p:ph idx="1"/>
          </p:nvPr>
        </p:nvSpPr>
        <p:spPr>
          <a:xfrm>
            <a:off x="381000" y="1143000"/>
            <a:ext cx="8382000" cy="5509200"/>
          </a:xfrm>
        </p:spPr>
        <p:txBody>
          <a:bodyPr/>
          <a:lstStyle/>
          <a:p>
            <a:r>
              <a:rPr lang="en-US" sz="2800" dirty="0" smtClean="0"/>
              <a:t>Redirector is a  Session Host in ‘drain / dedicated redirector mode’</a:t>
            </a:r>
          </a:p>
          <a:p>
            <a:pPr lvl="1"/>
            <a:r>
              <a:rPr lang="en-US" sz="2400" dirty="0" smtClean="0"/>
              <a:t>Forwards the RDP client connection request to the connection broker and returns the list of IP addresses received from the broker.</a:t>
            </a:r>
          </a:p>
          <a:p>
            <a:pPr lvl="1"/>
            <a:r>
              <a:rPr lang="en-US" sz="2400" dirty="0" smtClean="0"/>
              <a:t>Only 1 redirector is needed for both Personal virtual desktops and VM pools.</a:t>
            </a:r>
          </a:p>
          <a:p>
            <a:pPr lvl="1"/>
            <a:r>
              <a:rPr lang="en-US" sz="2400" dirty="0" smtClean="0"/>
              <a:t>Users </a:t>
            </a:r>
            <a:r>
              <a:rPr lang="en-US" sz="2400" u="sng" dirty="0" smtClean="0"/>
              <a:t>never</a:t>
            </a:r>
            <a:r>
              <a:rPr lang="en-US" sz="2400" dirty="0" smtClean="0"/>
              <a:t> ‘TS’ into the redirector, but they do need to be in the ‘Remote Desktop Users’ security group.</a:t>
            </a:r>
          </a:p>
          <a:p>
            <a:pPr lvl="1"/>
            <a:r>
              <a:rPr lang="en-US" sz="2400" dirty="0" smtClean="0"/>
              <a:t>Drain mode mean users on this server or users will not be able to connect as desktop or </a:t>
            </a:r>
            <a:r>
              <a:rPr lang="en-US" sz="2400" dirty="0" err="1" smtClean="0"/>
              <a:t>RemoteApp</a:t>
            </a:r>
            <a:r>
              <a:rPr lang="en-US" sz="2400" dirty="0" smtClean="0"/>
              <a:t> </a:t>
            </a:r>
          </a:p>
          <a:p>
            <a:pPr lvl="1"/>
            <a:r>
              <a:rPr lang="en-US" sz="2400" dirty="0" smtClean="0"/>
              <a:t>For administrative access, start mstsc with the /admin switch to connect.</a:t>
            </a:r>
            <a:endParaRPr lang="en-US" sz="2400" dirty="0"/>
          </a:p>
        </p:txBody>
      </p:sp>
    </p:spTree>
    <p:extLst>
      <p:ext uri="{BB962C8B-B14F-4D97-AF65-F5344CB8AC3E}">
        <p14:creationId xmlns:p14="http://schemas.microsoft.com/office/powerpoint/2010/main" xmlns="" val="250162730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Setup</a:t>
            </a:r>
            <a:endParaRPr lang="en-US" dirty="0"/>
          </a:p>
        </p:txBody>
      </p:sp>
      <p:sp>
        <p:nvSpPr>
          <p:cNvPr id="10" name="Text Placeholder 9"/>
          <p:cNvSpPr>
            <a:spLocks noGrp="1"/>
          </p:cNvSpPr>
          <p:nvPr>
            <p:ph type="body" sz="quarter" idx="10"/>
          </p:nvPr>
        </p:nvSpPr>
        <p:spPr/>
        <p:txBody>
          <a:bodyPr/>
          <a:lstStyle/>
          <a:p>
            <a:r>
              <a:rPr lang="en-US" dirty="0" smtClean="0"/>
              <a:t>0 – importance of SSL certificates</a:t>
            </a:r>
          </a:p>
          <a:p>
            <a:r>
              <a:rPr lang="en-US" dirty="0" smtClean="0"/>
              <a:t>1 – Preparing Hyper-V &amp; RD Virtualization Host</a:t>
            </a:r>
          </a:p>
          <a:p>
            <a:r>
              <a:rPr lang="en-US" dirty="0" smtClean="0"/>
              <a:t>2 – Preparing Client OS </a:t>
            </a:r>
            <a:r>
              <a:rPr lang="en-US" dirty="0" err="1" smtClean="0"/>
              <a:t>Vms</a:t>
            </a:r>
            <a:endParaRPr lang="en-US" dirty="0" smtClean="0"/>
          </a:p>
          <a:p>
            <a:r>
              <a:rPr lang="en-US" dirty="0" smtClean="0"/>
              <a:t>3 – Configuring Redirector &amp; Broker</a:t>
            </a:r>
          </a:p>
          <a:p>
            <a:r>
              <a:rPr lang="en-US" dirty="0" smtClean="0"/>
              <a:t>4 – Configuring Web Access</a:t>
            </a:r>
          </a:p>
          <a:p>
            <a:r>
              <a:rPr lang="en-US" dirty="0" smtClean="0"/>
              <a:t>5 – Setup Pools</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 0 – Importance of Certificates</a:t>
            </a:r>
            <a:endParaRPr lang="en-US" dirty="0"/>
          </a:p>
        </p:txBody>
      </p:sp>
      <p:sp>
        <p:nvSpPr>
          <p:cNvPr id="3" name="Content Placeholder 2"/>
          <p:cNvSpPr>
            <a:spLocks noGrp="1"/>
          </p:cNvSpPr>
          <p:nvPr>
            <p:ph idx="1"/>
          </p:nvPr>
        </p:nvSpPr>
        <p:spPr/>
        <p:txBody>
          <a:bodyPr/>
          <a:lstStyle/>
          <a:p>
            <a:r>
              <a:rPr lang="en-US" sz="2400" dirty="0" smtClean="0"/>
              <a:t>RDP signing enables many cool features</a:t>
            </a:r>
          </a:p>
          <a:p>
            <a:pPr lvl="1"/>
            <a:r>
              <a:rPr lang="en-US" sz="2000" dirty="0" smtClean="0"/>
              <a:t>Single sign-on (for Web Accessed </a:t>
            </a:r>
            <a:r>
              <a:rPr lang="en-US" sz="2000" dirty="0" err="1" smtClean="0"/>
              <a:t>RemoteApp</a:t>
            </a:r>
            <a:r>
              <a:rPr lang="en-US" sz="2000" dirty="0" smtClean="0"/>
              <a:t>)</a:t>
            </a:r>
          </a:p>
          <a:p>
            <a:pPr lvl="1"/>
            <a:r>
              <a:rPr lang="en-US" sz="2000" dirty="0" smtClean="0"/>
              <a:t>Trusted behaviors</a:t>
            </a:r>
          </a:p>
          <a:p>
            <a:pPr lvl="1"/>
            <a:r>
              <a:rPr lang="en-US" sz="2000" dirty="0" err="1" smtClean="0"/>
              <a:t>RemoteApp</a:t>
            </a:r>
            <a:r>
              <a:rPr lang="en-US" sz="2000" dirty="0" smtClean="0"/>
              <a:t> &amp; Desktop Connections</a:t>
            </a:r>
          </a:p>
          <a:p>
            <a:pPr lvl="1"/>
            <a:r>
              <a:rPr lang="en-US" sz="2000" dirty="0" smtClean="0"/>
              <a:t>Etc</a:t>
            </a:r>
          </a:p>
          <a:p>
            <a:r>
              <a:rPr lang="en-US" sz="2400" dirty="0" smtClean="0"/>
              <a:t>Make sure you have an SSL certificate you can use</a:t>
            </a:r>
          </a:p>
          <a:p>
            <a:pPr lvl="1"/>
            <a:r>
              <a:rPr lang="en-US" sz="2000" dirty="0" smtClean="0"/>
              <a:t>Cert used by RD Web Access </a:t>
            </a:r>
          </a:p>
          <a:p>
            <a:pPr lvl="1">
              <a:buNone/>
            </a:pPr>
            <a:r>
              <a:rPr lang="en-US" sz="2000" dirty="0" smtClean="0"/>
              <a:t>or</a:t>
            </a:r>
          </a:p>
          <a:p>
            <a:pPr lvl="1"/>
            <a:r>
              <a:rPr lang="en-US" sz="2000" dirty="0" smtClean="0"/>
              <a:t>Trusted root cert for enterprise / know 3rd party authority</a:t>
            </a:r>
          </a:p>
          <a:p>
            <a:r>
              <a:rPr lang="en-US" sz="2400" dirty="0" smtClean="0"/>
              <a:t>Deploy cert to all client machines</a:t>
            </a:r>
          </a:p>
          <a:p>
            <a:pPr lvl="1"/>
            <a:r>
              <a:rPr lang="en-US" sz="2000" dirty="0" smtClean="0"/>
              <a:t>Not needed if cert issues from known 3rd party authority</a:t>
            </a:r>
          </a:p>
          <a:p>
            <a:pPr lvl="1"/>
            <a:r>
              <a:rPr lang="en-US" sz="2000" dirty="0" smtClean="0"/>
              <a:t>Deploy with GP for managed clients</a:t>
            </a:r>
          </a:p>
          <a:p>
            <a:pPr lvl="1"/>
            <a:r>
              <a:rPr lang="en-US" sz="2000" dirty="0" smtClean="0"/>
              <a:t>Will need to be manually installed on a non-trusted clients</a:t>
            </a:r>
          </a:p>
          <a:p>
            <a:endParaRPr lang="en-US" sz="2400"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Step 1 – Preparing Hyper-V / Virtualization Host</a:t>
            </a:r>
            <a:endParaRPr lang="en-US" dirty="0"/>
          </a:p>
        </p:txBody>
      </p:sp>
      <p:sp>
        <p:nvSpPr>
          <p:cNvPr id="3" name="Content Placeholder 2"/>
          <p:cNvSpPr>
            <a:spLocks noGrp="1"/>
          </p:cNvSpPr>
          <p:nvPr>
            <p:ph idx="1"/>
          </p:nvPr>
        </p:nvSpPr>
        <p:spPr>
          <a:xfrm>
            <a:off x="381000" y="2354580"/>
            <a:ext cx="8382000" cy="3619499"/>
          </a:xfrm>
        </p:spPr>
        <p:txBody>
          <a:bodyPr/>
          <a:lstStyle/>
          <a:p>
            <a:r>
              <a:rPr lang="en-US" dirty="0" smtClean="0"/>
              <a:t>Install Hyper-V role</a:t>
            </a:r>
          </a:p>
          <a:p>
            <a:r>
              <a:rPr lang="en-US" dirty="0" smtClean="0"/>
              <a:t>Install Remote Desktop Virtualization Host sub role</a:t>
            </a:r>
          </a:p>
          <a:p>
            <a:endParaRPr lang="en-US" dirty="0" smtClean="0"/>
          </a:p>
          <a:p>
            <a:endParaRPr lang="en-US" dirty="0" smtClean="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Sizing your Hyper-V Server?</a:t>
            </a:r>
            <a:endParaRPr lang="en-US" dirty="0"/>
          </a:p>
        </p:txBody>
      </p:sp>
      <p:sp>
        <p:nvSpPr>
          <p:cNvPr id="3" name="Content Placeholder 2"/>
          <p:cNvSpPr>
            <a:spLocks noGrp="1"/>
          </p:cNvSpPr>
          <p:nvPr>
            <p:ph idx="1"/>
          </p:nvPr>
        </p:nvSpPr>
        <p:spPr/>
        <p:txBody>
          <a:bodyPr/>
          <a:lstStyle/>
          <a:p>
            <a:r>
              <a:rPr lang="en-US" dirty="0" smtClean="0"/>
              <a:t>Q. How many VDI VMs can I get on my Hyper-V server</a:t>
            </a:r>
          </a:p>
          <a:p>
            <a:r>
              <a:rPr lang="en-US" dirty="0" smtClean="0"/>
              <a:t>A. It depends (just like sessions)!</a:t>
            </a:r>
          </a:p>
          <a:p>
            <a:pPr lvl="1"/>
            <a:r>
              <a:rPr lang="en-US" dirty="0" smtClean="0"/>
              <a:t>Depends on applications</a:t>
            </a:r>
          </a:p>
          <a:p>
            <a:pPr lvl="1"/>
            <a:r>
              <a:rPr lang="en-US" dirty="0" smtClean="0"/>
              <a:t>Depends on data used</a:t>
            </a:r>
          </a:p>
          <a:p>
            <a:pPr lvl="1"/>
            <a:r>
              <a:rPr lang="en-US" dirty="0" smtClean="0"/>
              <a:t>Depends on demand cycle of user</a:t>
            </a:r>
          </a:p>
          <a:p>
            <a:pPr lvl="1"/>
            <a:r>
              <a:rPr lang="en-US" dirty="0" smtClean="0"/>
              <a:t>Depends on OS – use Windows 7 </a:t>
            </a:r>
          </a:p>
          <a:p>
            <a:pPr lvl="1">
              <a:buNone/>
            </a:pPr>
            <a:endParaRPr lang="en-US" dirty="0" smtClean="0"/>
          </a:p>
          <a:p>
            <a:pPr lvl="1" indent="-857250">
              <a:buNone/>
            </a:pPr>
            <a:r>
              <a:rPr lang="en-US" dirty="0" smtClean="0"/>
              <a:t>Test, Test, Test – with </a:t>
            </a:r>
            <a:r>
              <a:rPr lang="en-US" b="1" dirty="0" smtClean="0"/>
              <a:t>*real* </a:t>
            </a:r>
            <a:r>
              <a:rPr lang="en-US" dirty="0" smtClean="0"/>
              <a:t>users</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 Preparing Client OS VMs</a:t>
            </a:r>
            <a:endParaRPr lang="en-US" dirty="0"/>
          </a:p>
        </p:txBody>
      </p:sp>
      <p:sp>
        <p:nvSpPr>
          <p:cNvPr id="3" name="Content Placeholder 2"/>
          <p:cNvSpPr>
            <a:spLocks noGrp="1"/>
          </p:cNvSpPr>
          <p:nvPr>
            <p:ph idx="1"/>
          </p:nvPr>
        </p:nvSpPr>
        <p:spPr>
          <a:xfrm>
            <a:off x="449580" y="1040130"/>
            <a:ext cx="7985760" cy="5383530"/>
          </a:xfrm>
        </p:spPr>
        <p:txBody>
          <a:bodyPr/>
          <a:lstStyle/>
          <a:p>
            <a:r>
              <a:rPr lang="en-US" sz="2800" dirty="0" smtClean="0"/>
              <a:t>Support XP SP3, Vista and Windows 7 clients</a:t>
            </a:r>
          </a:p>
          <a:p>
            <a:r>
              <a:rPr lang="en-US" sz="2800" dirty="0" smtClean="0"/>
              <a:t>If using XP SP3 or Vista, in the Hyper-V management tool install Hyper-V </a:t>
            </a:r>
            <a:r>
              <a:rPr lang="en-US" sz="2800" dirty="0" err="1" smtClean="0"/>
              <a:t>enlightment</a:t>
            </a:r>
            <a:r>
              <a:rPr lang="en-US" sz="2800" dirty="0" smtClean="0"/>
              <a:t> (Integration Services)</a:t>
            </a:r>
          </a:p>
          <a:p>
            <a:r>
              <a:rPr lang="en-US" sz="2800" dirty="0" smtClean="0"/>
              <a:t>This is the most commonly </a:t>
            </a:r>
            <a:r>
              <a:rPr lang="en-US" sz="2800" dirty="0" err="1" smtClean="0"/>
              <a:t>misconfigured</a:t>
            </a:r>
            <a:r>
              <a:rPr lang="en-US" sz="2800" dirty="0" smtClean="0"/>
              <a:t> part of the VDI solution and involves 5 manual steps.</a:t>
            </a:r>
          </a:p>
          <a:p>
            <a:endParaRPr lang="en-US" sz="2800" dirty="0" smtClean="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VM Guest Configuration</a:t>
            </a:r>
            <a:endParaRPr lang="en-US" dirty="0"/>
          </a:p>
        </p:txBody>
      </p:sp>
      <p:sp>
        <p:nvSpPr>
          <p:cNvPr id="3" name="Content Placeholder 2"/>
          <p:cNvSpPr>
            <a:spLocks noGrp="1"/>
          </p:cNvSpPr>
          <p:nvPr>
            <p:ph idx="1"/>
          </p:nvPr>
        </p:nvSpPr>
        <p:spPr>
          <a:xfrm>
            <a:off x="381000" y="1280159"/>
            <a:ext cx="8382000" cy="3910203"/>
          </a:xfrm>
        </p:spPr>
        <p:txBody>
          <a:bodyPr/>
          <a:lstStyle/>
          <a:p>
            <a:r>
              <a:rPr lang="en-US" sz="2400" dirty="0" smtClean="0"/>
              <a:t>Enable Remote Desktop Services </a:t>
            </a:r>
            <a:r>
              <a:rPr lang="en-US" sz="1600" dirty="0" smtClean="0"/>
              <a:t>(Group Policy)</a:t>
            </a:r>
          </a:p>
          <a:p>
            <a:r>
              <a:rPr lang="en-US" sz="2400" dirty="0" smtClean="0"/>
              <a:t>Add user  groups to Remote Desktop Users Group</a:t>
            </a:r>
          </a:p>
          <a:p>
            <a:r>
              <a:rPr lang="en-US" sz="2400" dirty="0" smtClean="0"/>
              <a:t>Enable Remote RPC</a:t>
            </a:r>
            <a:r>
              <a:rPr lang="en-US" sz="1600" dirty="0" smtClean="0"/>
              <a:t> (Group Policy)</a:t>
            </a:r>
          </a:p>
          <a:p>
            <a:pPr lvl="1"/>
            <a:r>
              <a:rPr lang="en-US" sz="2000" dirty="0" smtClean="0"/>
              <a:t>Or set HKEY_LOCAL_MACHINE\SYSTEM\</a:t>
            </a:r>
            <a:r>
              <a:rPr lang="en-US" sz="2000" dirty="0" err="1" smtClean="0"/>
              <a:t>CurrentControlSet</a:t>
            </a:r>
            <a:r>
              <a:rPr lang="en-US" sz="2000" dirty="0" smtClean="0"/>
              <a:t>\Control\Terminal Server\</a:t>
            </a:r>
            <a:r>
              <a:rPr lang="en-US" sz="2000" dirty="0" err="1" smtClean="0"/>
              <a:t>AllowRemoteRPC</a:t>
            </a:r>
            <a:r>
              <a:rPr lang="en-US" sz="2000" dirty="0" smtClean="0"/>
              <a:t> from 0 to 1.</a:t>
            </a:r>
          </a:p>
          <a:p>
            <a:r>
              <a:rPr lang="en-US" sz="2400" dirty="0" smtClean="0"/>
              <a:t>Allow Remote Service Management through firewall </a:t>
            </a:r>
            <a:r>
              <a:rPr lang="en-US" sz="1600" dirty="0" smtClean="0"/>
              <a:t>(Group Policy)</a:t>
            </a:r>
            <a:endParaRPr lang="en-US" sz="2400" dirty="0" smtClean="0"/>
          </a:p>
          <a:p>
            <a:r>
              <a:rPr lang="en-US" sz="2400" dirty="0" smtClean="0"/>
              <a:t>Modify RDP Permissions </a:t>
            </a:r>
            <a:r>
              <a:rPr lang="en-US" sz="1600" dirty="0" smtClean="0"/>
              <a:t>(manual or script)</a:t>
            </a:r>
          </a:p>
          <a:p>
            <a:pPr lvl="1"/>
            <a:r>
              <a:rPr lang="en-US" sz="2000" dirty="0" smtClean="0"/>
              <a:t>Add the VM Host machine account to the RDP Listener permissions.  This must be done by a VB script or a </a:t>
            </a:r>
            <a:r>
              <a:rPr lang="en-US" sz="2000" dirty="0" err="1" smtClean="0"/>
              <a:t>PowerShell</a:t>
            </a:r>
            <a:r>
              <a:rPr lang="en-US" sz="2000" dirty="0" smtClean="0"/>
              <a:t> script as the UI is not available on client SKUs</a:t>
            </a:r>
          </a:p>
          <a:p>
            <a:pPr lvl="1"/>
            <a:r>
              <a:rPr lang="en-US" sz="2000" dirty="0" smtClean="0"/>
              <a:t>The RDVH Server computer account needs the WINSTATION_QUERY, WINSTATION_LOGOFF, and WINSTATION_DISCONNECT permissions on each virtual machine in the virtual desktop pool</a:t>
            </a:r>
          </a:p>
          <a:p>
            <a:pPr lvl="1"/>
            <a:r>
              <a:rPr lang="en-US" sz="2000" dirty="0" smtClean="0"/>
              <a:t>Can only be done after domain join</a:t>
            </a:r>
          </a:p>
          <a:p>
            <a:endParaRPr lang="en-US" sz="2400" dirty="0" smtClean="0"/>
          </a:p>
          <a:p>
            <a:endParaRPr lang="en-US" sz="2800" dirty="0"/>
          </a:p>
        </p:txBody>
      </p:sp>
    </p:spTree>
    <p:extLst>
      <p:ext uri="{BB962C8B-B14F-4D97-AF65-F5344CB8AC3E}">
        <p14:creationId xmlns:p14="http://schemas.microsoft.com/office/powerpoint/2010/main" xmlns="" val="414596874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effectLst/>
              </a:rPr>
              <a:t>Using the Microsoft Connection Broker to Provide VDI, Session, and Application </a:t>
            </a:r>
            <a:r>
              <a:rPr lang="en-US" sz="3600" dirty="0" err="1">
                <a:effectLst/>
              </a:rPr>
              <a:t>Centralised</a:t>
            </a:r>
            <a:r>
              <a:rPr lang="en-US" sz="3600" dirty="0">
                <a:effectLst/>
              </a:rPr>
              <a:t> Publishing</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Alex Balcanquall</a:t>
            </a:r>
          </a:p>
          <a:p>
            <a:r>
              <a:rPr lang="en-US" dirty="0" smtClean="0"/>
              <a:t>Senior Product Planner</a:t>
            </a:r>
            <a:endParaRPr lang="en-US" dirty="0" smtClean="0">
              <a:solidFill>
                <a:schemeClr val="tx1"/>
              </a:solidFill>
            </a:endParaRPr>
          </a:p>
          <a:p>
            <a:r>
              <a:rPr lang="en-US" dirty="0" smtClean="0"/>
              <a:t>Microsoft</a:t>
            </a:r>
            <a:endParaRPr lang="en-US" dirty="0" smtClean="0">
              <a:solidFill>
                <a:schemeClr val="tx1"/>
              </a:solidFill>
            </a:endParaRPr>
          </a:p>
          <a:p>
            <a:r>
              <a:rPr lang="en-US" dirty="0" smtClean="0">
                <a:solidFill>
                  <a:schemeClr val="tx1"/>
                </a:solidFill>
              </a:rPr>
              <a:t>SVR310 </a:t>
            </a:r>
            <a:endParaRPr lang="en-US" dirty="0">
              <a:solidFill>
                <a:schemeClr val="tx1"/>
              </a:solidFill>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lang="en-US" dirty="0" smtClean="0"/>
              <a:t>Modify RDP-TCP Perms - </a:t>
            </a:r>
            <a:r>
              <a:rPr lang="en-US" dirty="0" err="1" smtClean="0"/>
              <a:t>WMIc</a:t>
            </a:r>
            <a:endParaRPr lang="en-US" dirty="0"/>
          </a:p>
        </p:txBody>
      </p:sp>
      <p:sp>
        <p:nvSpPr>
          <p:cNvPr id="9" name="Text Placeholder 8"/>
          <p:cNvSpPr>
            <a:spLocks noGrp="1"/>
          </p:cNvSpPr>
          <p:nvPr>
            <p:ph type="body" sz="quarter" idx="10"/>
          </p:nvPr>
        </p:nvSpPr>
        <p:spPr>
          <a:xfrm>
            <a:off x="777240" y="1572364"/>
            <a:ext cx="7955888" cy="1698927"/>
          </a:xfrm>
        </p:spPr>
        <p:txBody>
          <a:bodyPr/>
          <a:lstStyle/>
          <a:p>
            <a:r>
              <a:rPr lang="en-US" sz="1600" dirty="0" smtClean="0"/>
              <a:t>·</a:t>
            </a:r>
            <a:r>
              <a:rPr lang="en-US" sz="1600" dirty="0" err="1" smtClean="0"/>
              <a:t>wmic</a:t>
            </a:r>
            <a:r>
              <a:rPr lang="en-US" sz="1600" dirty="0" smtClean="0"/>
              <a:t> /</a:t>
            </a:r>
            <a:r>
              <a:rPr lang="en-US" sz="1600" dirty="0" err="1" smtClean="0"/>
              <a:t>node:localhost</a:t>
            </a:r>
            <a:r>
              <a:rPr lang="en-US" sz="1600" dirty="0" smtClean="0"/>
              <a:t> RDPERMISSIONS where </a:t>
            </a:r>
            <a:r>
              <a:rPr lang="en-US" sz="1600" dirty="0" err="1" smtClean="0"/>
              <a:t>TerminalName</a:t>
            </a:r>
            <a:r>
              <a:rPr lang="en-US" sz="1600" dirty="0" smtClean="0"/>
              <a:t>="RDP-</a:t>
            </a:r>
            <a:r>
              <a:rPr lang="en-US" sz="1600" dirty="0" err="1" smtClean="0"/>
              <a:t>Tcp</a:t>
            </a:r>
            <a:r>
              <a:rPr lang="en-US" sz="1600" dirty="0" smtClean="0"/>
              <a:t>" CALL </a:t>
            </a:r>
            <a:r>
              <a:rPr lang="en-US" sz="1600" dirty="0" err="1" smtClean="0"/>
              <a:t>AddAccount</a:t>
            </a:r>
            <a:r>
              <a:rPr lang="en-US" sz="1600" dirty="0" smtClean="0"/>
              <a:t> “</a:t>
            </a:r>
            <a:r>
              <a:rPr lang="en-US" sz="1600" i="1" dirty="0" smtClean="0"/>
              <a:t>&lt;domain&gt;\&lt;</a:t>
            </a:r>
            <a:r>
              <a:rPr lang="en-US" sz="1600" i="1" dirty="0" err="1" smtClean="0"/>
              <a:t>rdvh_server</a:t>
            </a:r>
            <a:r>
              <a:rPr lang="en-US" sz="1600" i="1" dirty="0" smtClean="0"/>
              <a:t>&gt;$",</a:t>
            </a:r>
            <a:r>
              <a:rPr lang="en-US" sz="1600" dirty="0" smtClean="0"/>
              <a:t>1</a:t>
            </a:r>
          </a:p>
          <a:p>
            <a:endParaRPr lang="en-US" sz="1600" dirty="0" smtClean="0"/>
          </a:p>
          <a:p>
            <a:r>
              <a:rPr lang="en-US" sz="1600" dirty="0" smtClean="0"/>
              <a:t>·</a:t>
            </a:r>
            <a:r>
              <a:rPr lang="en-US" sz="1600" dirty="0" err="1" smtClean="0"/>
              <a:t>wmic</a:t>
            </a:r>
            <a:r>
              <a:rPr lang="en-US" sz="1600" dirty="0" smtClean="0"/>
              <a:t> /</a:t>
            </a:r>
            <a:r>
              <a:rPr lang="en-US" sz="1600" dirty="0" err="1" smtClean="0"/>
              <a:t>node:localhost</a:t>
            </a:r>
            <a:r>
              <a:rPr lang="en-US" sz="1600" dirty="0" smtClean="0"/>
              <a:t> RDACCOUNT where "(</a:t>
            </a:r>
            <a:r>
              <a:rPr lang="en-US" sz="1600" dirty="0" err="1" smtClean="0"/>
              <a:t>TerminalName</a:t>
            </a:r>
            <a:r>
              <a:rPr lang="en-US" sz="1600" dirty="0" smtClean="0"/>
              <a:t>='RDP-</a:t>
            </a:r>
            <a:r>
              <a:rPr lang="en-US" sz="1600" dirty="0" err="1" smtClean="0"/>
              <a:t>Tcp</a:t>
            </a:r>
            <a:r>
              <a:rPr lang="en-US" sz="1600" dirty="0" smtClean="0"/>
              <a:t>' or </a:t>
            </a:r>
            <a:r>
              <a:rPr lang="en-US" sz="1600" dirty="0" err="1" smtClean="0"/>
              <a:t>TerminalName</a:t>
            </a:r>
            <a:r>
              <a:rPr lang="en-US" sz="1600" dirty="0" smtClean="0"/>
              <a:t>='Console') and </a:t>
            </a:r>
            <a:r>
              <a:rPr lang="en-US" sz="1600" dirty="0" err="1" smtClean="0"/>
              <a:t>AccountName</a:t>
            </a:r>
            <a:r>
              <a:rPr lang="en-US" sz="1600" dirty="0" smtClean="0"/>
              <a:t>='</a:t>
            </a:r>
            <a:r>
              <a:rPr lang="en-US" sz="1600" i="1" dirty="0" smtClean="0"/>
              <a:t>&lt;domain&gt;\\&lt;</a:t>
            </a:r>
            <a:r>
              <a:rPr lang="en-US" sz="1600" i="1" dirty="0" err="1" smtClean="0"/>
              <a:t>rdvh_server</a:t>
            </a:r>
            <a:r>
              <a:rPr lang="en-US" sz="1600" i="1" dirty="0" smtClean="0"/>
              <a:t>&gt;$</a:t>
            </a:r>
            <a:r>
              <a:rPr lang="en-US" sz="1600" dirty="0" smtClean="0"/>
              <a:t>'" CALL </a:t>
            </a:r>
            <a:r>
              <a:rPr lang="en-US" sz="1600" dirty="0" err="1" smtClean="0"/>
              <a:t>ModifyPermissions</a:t>
            </a:r>
            <a:r>
              <a:rPr lang="en-US" sz="1600" dirty="0" smtClean="0"/>
              <a:t> 0,1</a:t>
            </a:r>
          </a:p>
          <a:p>
            <a:endParaRPr lang="en-US" sz="1600" dirty="0" smtClean="0"/>
          </a:p>
          <a:p>
            <a:r>
              <a:rPr lang="en-US" sz="1600" dirty="0" smtClean="0"/>
              <a:t>·</a:t>
            </a:r>
            <a:r>
              <a:rPr lang="en-US" sz="1600" dirty="0" err="1" smtClean="0"/>
              <a:t>wmic</a:t>
            </a:r>
            <a:r>
              <a:rPr lang="en-US" sz="1600" dirty="0" smtClean="0"/>
              <a:t> /</a:t>
            </a:r>
            <a:r>
              <a:rPr lang="en-US" sz="1600" dirty="0" err="1" smtClean="0"/>
              <a:t>node:localhost</a:t>
            </a:r>
            <a:r>
              <a:rPr lang="en-US" sz="1600" dirty="0" smtClean="0"/>
              <a:t> RDACCOUNT where "(</a:t>
            </a:r>
            <a:r>
              <a:rPr lang="en-US" sz="1600" dirty="0" err="1" smtClean="0"/>
              <a:t>TerminalName</a:t>
            </a:r>
            <a:r>
              <a:rPr lang="en-US" sz="1600" dirty="0" smtClean="0"/>
              <a:t>='RDP-</a:t>
            </a:r>
            <a:r>
              <a:rPr lang="en-US" sz="1600" dirty="0" err="1" smtClean="0"/>
              <a:t>Tcp</a:t>
            </a:r>
            <a:r>
              <a:rPr lang="en-US" sz="1600" dirty="0" smtClean="0"/>
              <a:t>' or </a:t>
            </a:r>
            <a:r>
              <a:rPr lang="en-US" sz="1600" dirty="0" err="1" smtClean="0"/>
              <a:t>TerminalName</a:t>
            </a:r>
            <a:r>
              <a:rPr lang="en-US" sz="1600" dirty="0" smtClean="0"/>
              <a:t>='Console') and </a:t>
            </a:r>
            <a:r>
              <a:rPr lang="en-US" sz="1600" dirty="0" err="1" smtClean="0"/>
              <a:t>AccountName</a:t>
            </a:r>
            <a:r>
              <a:rPr lang="en-US" sz="1600" dirty="0" smtClean="0"/>
              <a:t>='</a:t>
            </a:r>
            <a:r>
              <a:rPr lang="en-US" sz="1600" i="1" dirty="0" smtClean="0"/>
              <a:t>&lt;domain&gt;\\&lt;</a:t>
            </a:r>
            <a:r>
              <a:rPr lang="en-US" sz="1600" i="1" dirty="0" err="1" smtClean="0"/>
              <a:t>rdvh_server</a:t>
            </a:r>
            <a:r>
              <a:rPr lang="en-US" sz="1600" i="1" dirty="0" smtClean="0"/>
              <a:t>&gt;$</a:t>
            </a:r>
            <a:r>
              <a:rPr lang="en-US" sz="1600" dirty="0" smtClean="0"/>
              <a:t>'" CALL </a:t>
            </a:r>
            <a:r>
              <a:rPr lang="en-US" sz="1600" dirty="0" err="1" smtClean="0"/>
              <a:t>ModifyPermissions</a:t>
            </a:r>
            <a:r>
              <a:rPr lang="en-US" sz="1600" dirty="0" smtClean="0"/>
              <a:t> 2,1</a:t>
            </a:r>
          </a:p>
          <a:p>
            <a:endParaRPr lang="en-US" sz="1600" dirty="0" smtClean="0"/>
          </a:p>
          <a:p>
            <a:r>
              <a:rPr lang="en-US" sz="1600" dirty="0" smtClean="0"/>
              <a:t>·</a:t>
            </a:r>
            <a:r>
              <a:rPr lang="en-US" sz="1600" dirty="0" err="1" smtClean="0"/>
              <a:t>wmic</a:t>
            </a:r>
            <a:r>
              <a:rPr lang="en-US" sz="1600" dirty="0" smtClean="0"/>
              <a:t> /</a:t>
            </a:r>
            <a:r>
              <a:rPr lang="en-US" sz="1600" dirty="0" err="1" smtClean="0"/>
              <a:t>node:localhost</a:t>
            </a:r>
            <a:r>
              <a:rPr lang="en-US" sz="1600" dirty="0" smtClean="0"/>
              <a:t> RDACCOUNT where "(</a:t>
            </a:r>
            <a:r>
              <a:rPr lang="en-US" sz="1600" dirty="0" err="1" smtClean="0"/>
              <a:t>TerminalName</a:t>
            </a:r>
            <a:r>
              <a:rPr lang="en-US" sz="1600" dirty="0" smtClean="0"/>
              <a:t>='RDP-</a:t>
            </a:r>
            <a:r>
              <a:rPr lang="en-US" sz="1600" dirty="0" err="1" smtClean="0"/>
              <a:t>Tcp</a:t>
            </a:r>
            <a:r>
              <a:rPr lang="en-US" sz="1600" dirty="0" smtClean="0"/>
              <a:t>' or </a:t>
            </a:r>
            <a:r>
              <a:rPr lang="en-US" sz="1600" dirty="0" err="1" smtClean="0"/>
              <a:t>TerminalName</a:t>
            </a:r>
            <a:r>
              <a:rPr lang="en-US" sz="1600" dirty="0" smtClean="0"/>
              <a:t>='Console') and </a:t>
            </a:r>
            <a:r>
              <a:rPr lang="en-US" sz="1600" dirty="0" err="1" smtClean="0"/>
              <a:t>AccountName</a:t>
            </a:r>
            <a:r>
              <a:rPr lang="en-US" sz="1600" dirty="0" smtClean="0"/>
              <a:t>='</a:t>
            </a:r>
            <a:r>
              <a:rPr lang="en-US" sz="1600" i="1" dirty="0" smtClean="0"/>
              <a:t>&lt;domain&gt;\\&lt;</a:t>
            </a:r>
            <a:r>
              <a:rPr lang="en-US" sz="1600" i="1" dirty="0" err="1" smtClean="0"/>
              <a:t>rdvh_server</a:t>
            </a:r>
            <a:r>
              <a:rPr lang="en-US" sz="1600" i="1" dirty="0" smtClean="0"/>
              <a:t>&gt;$</a:t>
            </a:r>
            <a:r>
              <a:rPr lang="en-US" sz="1600" dirty="0" smtClean="0"/>
              <a:t>'" CALL </a:t>
            </a:r>
            <a:r>
              <a:rPr lang="en-US" sz="1600" dirty="0" err="1" smtClean="0"/>
              <a:t>ModifyPermissions</a:t>
            </a:r>
            <a:r>
              <a:rPr lang="en-US" sz="1600" dirty="0" smtClean="0"/>
              <a:t> 9,1</a:t>
            </a:r>
          </a:p>
          <a:p>
            <a:endParaRPr lang="en-US" sz="1600" dirty="0" smtClean="0"/>
          </a:p>
          <a:p>
            <a:r>
              <a:rPr lang="en-US" sz="1600" dirty="0" smtClean="0"/>
              <a:t>·Net stop </a:t>
            </a:r>
            <a:r>
              <a:rPr lang="en-US" sz="1600" dirty="0" err="1" smtClean="0"/>
              <a:t>termservice</a:t>
            </a:r>
            <a:endParaRPr lang="en-US" sz="1600" dirty="0" smtClean="0"/>
          </a:p>
          <a:p>
            <a:endParaRPr lang="en-US" sz="1600" dirty="0" smtClean="0"/>
          </a:p>
          <a:p>
            <a:r>
              <a:rPr lang="en-US" sz="1600" dirty="0" smtClean="0"/>
              <a:t>·Net start </a:t>
            </a:r>
            <a:r>
              <a:rPr lang="en-US" sz="1600" dirty="0" err="1" smtClean="0"/>
              <a:t>termservice</a:t>
            </a:r>
            <a:endParaRPr lang="en-US" sz="1600" dirty="0" smtClean="0"/>
          </a:p>
        </p:txBody>
      </p:sp>
      <p:sp>
        <p:nvSpPr>
          <p:cNvPr id="6" name="TextBox 5"/>
          <p:cNvSpPr txBox="1"/>
          <p:nvPr/>
        </p:nvSpPr>
        <p:spPr>
          <a:xfrm>
            <a:off x="411480" y="5726430"/>
            <a:ext cx="8732520" cy="615553"/>
          </a:xfrm>
          <a:prstGeom prst="rect">
            <a:avLst/>
          </a:prstGeom>
          <a:noFill/>
        </p:spPr>
        <p:txBody>
          <a:bodyPr wrap="square" rtlCol="0">
            <a:spAutoFit/>
          </a:bodyPr>
          <a:lstStyle/>
          <a:p>
            <a:r>
              <a:rPr lang="en-US" dirty="0" smtClean="0">
                <a:solidFill>
                  <a:schemeClr val="bg1"/>
                </a:solidFill>
              </a:rPr>
              <a:t>Combined automatic XP / Vista / win7 script available at:</a:t>
            </a:r>
            <a:br>
              <a:rPr lang="en-US" dirty="0" smtClean="0">
                <a:solidFill>
                  <a:schemeClr val="bg1"/>
                </a:solidFill>
              </a:rPr>
            </a:br>
            <a:r>
              <a:rPr lang="en-US" sz="1600" dirty="0" smtClean="0">
                <a:solidFill>
                  <a:schemeClr val="bg1"/>
                </a:solidFill>
              </a:rPr>
              <a:t>http://gallery.technet.microsoft.com/ScriptCenter/en-us/bd2e02d0-efe7-4f89-84e5-7ad70f9a7bf0</a:t>
            </a:r>
            <a:endParaRPr lang="en-US"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Configuring Client – Use GPs where possible</a:t>
            </a:r>
            <a:endParaRPr lang="en-US" dirty="0"/>
          </a:p>
        </p:txBody>
      </p:sp>
      <p:sp>
        <p:nvSpPr>
          <p:cNvPr id="6" name="Text Placeholder 5"/>
          <p:cNvSpPr>
            <a:spLocks noGrp="1"/>
          </p:cNvSpPr>
          <p:nvPr>
            <p:ph type="body" sz="quarter" idx="10"/>
          </p:nvPr>
        </p:nvSpPr>
        <p:spPr/>
        <p:txBody>
          <a:bodyPr/>
          <a:lstStyle/>
          <a:p>
            <a:r>
              <a:rPr lang="en-US" dirty="0" smtClean="0"/>
              <a:t>Demo</a:t>
            </a:r>
            <a:endParaRPr lang="en-US" dirty="0"/>
          </a:p>
        </p:txBody>
      </p:sp>
      <p:sp>
        <p:nvSpPr>
          <p:cNvPr id="4" name="Slide Number Placeholder 3"/>
          <p:cNvSpPr>
            <a:spLocks noGrp="1"/>
          </p:cNvSpPr>
          <p:nvPr>
            <p:ph type="sldNum" sz="quarter" idx="4294967295"/>
          </p:nvPr>
        </p:nvSpPr>
        <p:spPr>
          <a:xfrm>
            <a:off x="7010400" y="6356350"/>
            <a:ext cx="2133600" cy="365125"/>
          </a:xfrm>
          <a:prstGeom prst="rect">
            <a:avLst/>
          </a:prstGeom>
        </p:spPr>
        <p:txBody>
          <a:bodyPr/>
          <a:lstStyle/>
          <a:p>
            <a:fld id="{EE07FBAF-8DE7-40E1-95F1-A9C77800B883}" type="slidenum">
              <a:rPr lang="en-US" smtClean="0"/>
              <a:pPr/>
              <a:t>21</a:t>
            </a:fld>
            <a:endParaRPr lang="en-US" dirty="0"/>
          </a:p>
        </p:txBody>
      </p:sp>
    </p:spTree>
    <p:extLst>
      <p:ext uri="{BB962C8B-B14F-4D97-AF65-F5344CB8AC3E}">
        <p14:creationId xmlns:p14="http://schemas.microsoft.com/office/powerpoint/2010/main" xmlns="" val="88956011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Step 3 - Configure Connection Broker &amp; Redirector</a:t>
            </a:r>
            <a:endParaRPr lang="en-US" dirty="0"/>
          </a:p>
        </p:txBody>
      </p:sp>
      <p:sp>
        <p:nvSpPr>
          <p:cNvPr id="3" name="Content Placeholder 2"/>
          <p:cNvSpPr>
            <a:spLocks noGrp="1"/>
          </p:cNvSpPr>
          <p:nvPr>
            <p:ph idx="1"/>
          </p:nvPr>
        </p:nvSpPr>
        <p:spPr>
          <a:xfrm>
            <a:off x="381000" y="1657350"/>
            <a:ext cx="8382000" cy="4316729"/>
          </a:xfrm>
        </p:spPr>
        <p:txBody>
          <a:bodyPr/>
          <a:lstStyle/>
          <a:p>
            <a:r>
              <a:rPr lang="en-US" dirty="0" smtClean="0"/>
              <a:t>Untangling the broker &amp; redirector</a:t>
            </a:r>
          </a:p>
          <a:p>
            <a:r>
              <a:rPr lang="en-US" dirty="0" smtClean="0"/>
              <a:t>Connection Broker is RD Server Role</a:t>
            </a:r>
          </a:p>
          <a:p>
            <a:pPr lvl="1"/>
            <a:r>
              <a:rPr lang="en-US" dirty="0" smtClean="0"/>
              <a:t>Responsible for </a:t>
            </a:r>
          </a:p>
          <a:p>
            <a:r>
              <a:rPr lang="en-US" dirty="0" smtClean="0"/>
              <a:t>Redirector is RD Session Host configured as a dedicated redirector.</a:t>
            </a:r>
          </a:p>
          <a:p>
            <a:endParaRPr lang="en-US" dirty="0" smtClean="0"/>
          </a:p>
          <a:p>
            <a:r>
              <a:rPr lang="en-US" dirty="0" smtClean="0"/>
              <a:t>add RDWA Server(s) to the TS Web Access Computers group on the connection broker</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Redirector Configuration</a:t>
            </a:r>
            <a:endParaRPr lang="en-US" dirty="0"/>
          </a:p>
        </p:txBody>
      </p:sp>
      <p:sp>
        <p:nvSpPr>
          <p:cNvPr id="3" name="Content Placeholder 2"/>
          <p:cNvSpPr>
            <a:spLocks noGrp="1"/>
          </p:cNvSpPr>
          <p:nvPr>
            <p:ph idx="1"/>
          </p:nvPr>
        </p:nvSpPr>
        <p:spPr>
          <a:xfrm>
            <a:off x="381000" y="1447799"/>
            <a:ext cx="8382000" cy="6247864"/>
          </a:xfrm>
        </p:spPr>
        <p:txBody>
          <a:bodyPr/>
          <a:lstStyle/>
          <a:p>
            <a:r>
              <a:rPr lang="en-US" sz="2800" dirty="0" smtClean="0"/>
              <a:t>Installed by Installing Remote Desktop Services Role</a:t>
            </a:r>
          </a:p>
          <a:p>
            <a:r>
              <a:rPr lang="en-US" sz="2800" dirty="0" smtClean="0"/>
              <a:t>This puts the RDSH in drain mode so RemoteApp programs should not be setup on this server or users will not be able to connect.</a:t>
            </a:r>
          </a:p>
          <a:p>
            <a:r>
              <a:rPr lang="en-US" sz="2800" dirty="0" smtClean="0"/>
              <a:t>The only manual configuration is to add the authorized users to the “Remote Desktop Users” security group.  </a:t>
            </a:r>
          </a:p>
          <a:p>
            <a:r>
              <a:rPr lang="en-US" sz="2800" dirty="0" smtClean="0"/>
              <a:t>On the redirector to manually configure the role: </a:t>
            </a:r>
          </a:p>
          <a:p>
            <a:pPr lvl="1"/>
            <a:r>
              <a:rPr lang="en-US" sz="2400" dirty="0" smtClean="0"/>
              <a:t>Open Remote Desktop Session Host Configuration snapin  </a:t>
            </a:r>
          </a:p>
          <a:p>
            <a:pPr lvl="1"/>
            <a:r>
              <a:rPr lang="en-US" sz="2400" dirty="0" smtClean="0"/>
              <a:t>Set the Server purpose to Virtual machine redirection</a:t>
            </a:r>
          </a:p>
          <a:p>
            <a:pPr>
              <a:buNone/>
            </a:pPr>
            <a:endParaRPr lang="en-US" sz="2400" dirty="0" smtClean="0"/>
          </a:p>
          <a:p>
            <a:pPr lvl="1"/>
            <a:endParaRPr lang="en-US" dirty="0" smtClean="0"/>
          </a:p>
          <a:p>
            <a:pPr lvl="1"/>
            <a:endParaRPr lang="en-US" dirty="0"/>
          </a:p>
        </p:txBody>
      </p:sp>
    </p:spTree>
    <p:extLst>
      <p:ext uri="{BB962C8B-B14F-4D97-AF65-F5344CB8AC3E}">
        <p14:creationId xmlns:p14="http://schemas.microsoft.com/office/powerpoint/2010/main" xmlns="" val="428564955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Redirector &amp; Pool Setup</a:t>
            </a:r>
            <a:endParaRPr lang="en-US" dirty="0"/>
          </a:p>
        </p:txBody>
      </p:sp>
      <p:sp>
        <p:nvSpPr>
          <p:cNvPr id="6" name="Text Placeholder 5"/>
          <p:cNvSpPr>
            <a:spLocks noGrp="1"/>
          </p:cNvSpPr>
          <p:nvPr>
            <p:ph type="body" sz="quarter" idx="10"/>
          </p:nvPr>
        </p:nvSpPr>
        <p:spPr/>
        <p:txBody>
          <a:bodyPr/>
          <a:lstStyle/>
          <a:p>
            <a:r>
              <a:rPr lang="en-US" dirty="0" smtClean="0"/>
              <a:t>Demo</a:t>
            </a:r>
            <a:endParaRPr lang="en-US" dirty="0"/>
          </a:p>
        </p:txBody>
      </p:sp>
      <p:sp>
        <p:nvSpPr>
          <p:cNvPr id="4" name="Slide Number Placeholder 3"/>
          <p:cNvSpPr>
            <a:spLocks noGrp="1"/>
          </p:cNvSpPr>
          <p:nvPr>
            <p:ph type="sldNum" sz="quarter" idx="4294967295"/>
          </p:nvPr>
        </p:nvSpPr>
        <p:spPr>
          <a:xfrm>
            <a:off x="7010400" y="6356350"/>
            <a:ext cx="2133600" cy="365125"/>
          </a:xfrm>
          <a:prstGeom prst="rect">
            <a:avLst/>
          </a:prstGeom>
        </p:spPr>
        <p:txBody>
          <a:bodyPr/>
          <a:lstStyle/>
          <a:p>
            <a:fld id="{EE07FBAF-8DE7-40E1-95F1-A9C77800B883}" type="slidenum">
              <a:rPr lang="en-US" smtClean="0"/>
              <a:pPr/>
              <a:t>24</a:t>
            </a:fld>
            <a:endParaRPr lang="en-US" dirty="0"/>
          </a:p>
        </p:txBody>
      </p:sp>
    </p:spTree>
    <p:extLst>
      <p:ext uri="{BB962C8B-B14F-4D97-AF65-F5344CB8AC3E}">
        <p14:creationId xmlns:p14="http://schemas.microsoft.com/office/powerpoint/2010/main" xmlns="" val="88956011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 Configuring Web Access</a:t>
            </a:r>
            <a:endParaRPr lang="en-US" dirty="0"/>
          </a:p>
        </p:txBody>
      </p:sp>
      <p:sp>
        <p:nvSpPr>
          <p:cNvPr id="3" name="Content Placeholder 2"/>
          <p:cNvSpPr>
            <a:spLocks noGrp="1"/>
          </p:cNvSpPr>
          <p:nvPr>
            <p:ph idx="1"/>
          </p:nvPr>
        </p:nvSpPr>
        <p:spPr/>
        <p:txBody>
          <a:bodyPr/>
          <a:lstStyle/>
          <a:p>
            <a:r>
              <a:rPr lang="en-US" dirty="0" smtClean="0"/>
              <a:t>Two modes of operation</a:t>
            </a:r>
          </a:p>
          <a:p>
            <a:r>
              <a:rPr lang="en-US" dirty="0" smtClean="0"/>
              <a:t>Must use Connection Broker mode </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a:t>
            </a:r>
            <a:r>
              <a:rPr lang="en-US" dirty="0" smtClean="0"/>
              <a:t>5 </a:t>
            </a:r>
            <a:r>
              <a:rPr lang="en-US" dirty="0"/>
              <a:t>- Configuring Web Access</a:t>
            </a:r>
          </a:p>
        </p:txBody>
      </p:sp>
      <p:sp>
        <p:nvSpPr>
          <p:cNvPr id="3" name="Text Placeholder 2"/>
          <p:cNvSpPr>
            <a:spLocks noGrp="1"/>
          </p:cNvSpPr>
          <p:nvPr>
            <p:ph idx="1"/>
          </p:nvPr>
        </p:nvSpPr>
        <p:spPr>
          <a:xfrm>
            <a:off x="381000" y="1412874"/>
            <a:ext cx="4662948" cy="4561205"/>
          </a:xfrm>
        </p:spPr>
        <p:txBody>
          <a:bodyPr/>
          <a:lstStyle/>
          <a:p>
            <a:r>
              <a:rPr lang="en-US" sz="2400" dirty="0" smtClean="0"/>
              <a:t>Two modes of operation</a:t>
            </a:r>
          </a:p>
          <a:p>
            <a:r>
              <a:rPr lang="en-US" sz="2400" dirty="0" smtClean="0"/>
              <a:t>Point mode</a:t>
            </a:r>
          </a:p>
          <a:p>
            <a:pPr lvl="1"/>
            <a:r>
              <a:rPr lang="en-US" sz="2000" dirty="0" smtClean="0"/>
              <a:t>Good for session based  RemoteApp &amp; Desktops</a:t>
            </a:r>
          </a:p>
          <a:p>
            <a:r>
              <a:rPr lang="en-US" sz="2400" dirty="0" smtClean="0"/>
              <a:t>Centralized Publishing Mode</a:t>
            </a:r>
          </a:p>
          <a:p>
            <a:pPr lvl="1"/>
            <a:r>
              <a:rPr lang="en-US" sz="2000" dirty="0" smtClean="0"/>
              <a:t>Single view of both VDI and session based resources</a:t>
            </a:r>
          </a:p>
          <a:p>
            <a:pPr lvl="1"/>
            <a:endParaRPr lang="en-US" sz="2000" dirty="0" smtClean="0"/>
          </a:p>
          <a:p>
            <a:r>
              <a:rPr lang="en-US" sz="2400" dirty="0" smtClean="0"/>
              <a:t>Must use Centralized Publishing Mode for VDI.</a:t>
            </a:r>
            <a:endParaRPr lang="en-US" sz="2400" dirty="0"/>
          </a:p>
        </p:txBody>
      </p:sp>
      <p:sp>
        <p:nvSpPr>
          <p:cNvPr id="5" name="TextBox 4"/>
          <p:cNvSpPr txBox="1"/>
          <p:nvPr/>
        </p:nvSpPr>
        <p:spPr>
          <a:xfrm>
            <a:off x="353960" y="5781367"/>
            <a:ext cx="6607279" cy="369332"/>
          </a:xfrm>
          <a:prstGeom prst="rect">
            <a:avLst/>
          </a:prstGeom>
          <a:noFill/>
        </p:spPr>
        <p:txBody>
          <a:bodyPr wrap="square" rtlCol="0">
            <a:spAutoFit/>
          </a:bodyPr>
          <a:lstStyle/>
          <a:p>
            <a:r>
              <a:rPr lang="en-US" dirty="0" smtClean="0"/>
              <a:t>NOTE: RD Web Access </a:t>
            </a:r>
            <a:r>
              <a:rPr lang="en-US" b="1" dirty="0" smtClean="0"/>
              <a:t>DOES NOT</a:t>
            </a:r>
            <a:r>
              <a:rPr lang="en-US" dirty="0" smtClean="0"/>
              <a:t> provide connectivity</a:t>
            </a:r>
            <a:endParaRPr lang="en-US" b="1" dirty="0"/>
          </a:p>
        </p:txBody>
      </p:sp>
      <p:grpSp>
        <p:nvGrpSpPr>
          <p:cNvPr id="4" name="Group 53"/>
          <p:cNvGrpSpPr/>
          <p:nvPr/>
        </p:nvGrpSpPr>
        <p:grpSpPr>
          <a:xfrm>
            <a:off x="6540073" y="2898486"/>
            <a:ext cx="1428760" cy="1491445"/>
            <a:chOff x="2586411" y="1214422"/>
            <a:chExt cx="1428760" cy="1491445"/>
          </a:xfrm>
        </p:grpSpPr>
        <p:grpSp>
          <p:nvGrpSpPr>
            <p:cNvPr id="6" name="Group 14"/>
            <p:cNvGrpSpPr/>
            <p:nvPr/>
          </p:nvGrpSpPr>
          <p:grpSpPr>
            <a:xfrm>
              <a:off x="2928926" y="1214422"/>
              <a:ext cx="925297" cy="1214446"/>
              <a:chOff x="2282587" y="642918"/>
              <a:chExt cx="925297" cy="1214446"/>
            </a:xfrm>
          </p:grpSpPr>
          <p:pic>
            <p:nvPicPr>
              <p:cNvPr id="10"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2282587" y="642918"/>
                <a:ext cx="743730" cy="1214446"/>
              </a:xfrm>
              <a:prstGeom prst="rect">
                <a:avLst/>
              </a:prstGeom>
              <a:noFill/>
            </p:spPr>
          </p:pic>
          <p:pic>
            <p:nvPicPr>
              <p:cNvPr id="11" name="Picture 6" descr="C:\Users\Public\Pictures\Artwork_Imagery\Icons - Illustrations\_WINDOWS SERVER ICONS\Search\Globe earth internet world web 2.png"/>
              <p:cNvPicPr>
                <a:picLocks noChangeAspect="1" noChangeArrowheads="1"/>
              </p:cNvPicPr>
              <p:nvPr/>
            </p:nvPicPr>
            <p:blipFill>
              <a:blip r:embed="rId4" cstate="print"/>
              <a:srcRect/>
              <a:stretch>
                <a:fillRect/>
              </a:stretch>
            </p:blipFill>
            <p:spPr bwMode="auto">
              <a:xfrm>
                <a:off x="2854091" y="1357298"/>
                <a:ext cx="353793" cy="387342"/>
              </a:xfrm>
              <a:prstGeom prst="rect">
                <a:avLst/>
              </a:prstGeom>
              <a:noFill/>
            </p:spPr>
          </p:pic>
        </p:grpSp>
        <p:sp>
          <p:nvSpPr>
            <p:cNvPr id="9" name="TextBox 8"/>
            <p:cNvSpPr txBox="1"/>
            <p:nvPr/>
          </p:nvSpPr>
          <p:spPr>
            <a:xfrm>
              <a:off x="2586411" y="2428868"/>
              <a:ext cx="1428760" cy="276999"/>
            </a:xfrm>
            <a:prstGeom prst="rect">
              <a:avLst/>
            </a:prstGeom>
            <a:noFill/>
          </p:spPr>
          <p:txBody>
            <a:bodyPr wrap="square" rtlCol="0">
              <a:spAutoFit/>
            </a:bodyPr>
            <a:lstStyle/>
            <a:p>
              <a:pPr algn="ctr"/>
              <a:r>
                <a:rPr lang="en-CA" sz="1200" b="1" dirty="0" smtClean="0"/>
                <a:t>RD Web Access</a:t>
              </a:r>
              <a:endParaRPr lang="en-CA" sz="1200" b="1" dirty="0"/>
            </a:p>
          </p:txBody>
        </p:sp>
      </p:grpSp>
      <p:pic>
        <p:nvPicPr>
          <p:cNvPr id="12" name="Picture 2" descr="C:\Users\alexbal\Desktop\icons logos\mstsc_256x256.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8146339" y="4798142"/>
            <a:ext cx="560230" cy="560230"/>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grpSp>
        <p:nvGrpSpPr>
          <p:cNvPr id="7" name="Group 58"/>
          <p:cNvGrpSpPr/>
          <p:nvPr/>
        </p:nvGrpSpPr>
        <p:grpSpPr>
          <a:xfrm>
            <a:off x="7254453" y="774953"/>
            <a:ext cx="1844534" cy="1365952"/>
            <a:chOff x="3903978" y="1297376"/>
            <a:chExt cx="6001389" cy="4063872"/>
          </a:xfrm>
        </p:grpSpPr>
        <p:sp>
          <p:nvSpPr>
            <p:cNvPr id="16" name="Oval 15"/>
            <p:cNvSpPr/>
            <p:nvPr/>
          </p:nvSpPr>
          <p:spPr>
            <a:xfrm>
              <a:off x="4286248" y="3714752"/>
              <a:ext cx="1928826" cy="928694"/>
            </a:xfrm>
            <a:prstGeom prst="ellipse">
              <a:avLst/>
            </a:prstGeom>
            <a:gradFill>
              <a:gsLst>
                <a:gs pos="0">
                  <a:schemeClr val="accent5">
                    <a:shade val="51000"/>
                    <a:satMod val="130000"/>
                    <a:alpha val="79000"/>
                  </a:schemeClr>
                </a:gs>
                <a:gs pos="80000">
                  <a:schemeClr val="accent5">
                    <a:shade val="93000"/>
                    <a:satMod val="130000"/>
                  </a:schemeClr>
                </a:gs>
                <a:gs pos="100000">
                  <a:schemeClr val="accent5">
                    <a:shade val="94000"/>
                    <a:satMod val="135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a:solidFill>
                  <a:schemeClr val="tx1"/>
                </a:solidFill>
              </a:endParaRPr>
            </a:p>
          </p:txBody>
        </p:sp>
        <p:grpSp>
          <p:nvGrpSpPr>
            <p:cNvPr id="8" name="Group 57"/>
            <p:cNvGrpSpPr/>
            <p:nvPr/>
          </p:nvGrpSpPr>
          <p:grpSpPr>
            <a:xfrm>
              <a:off x="3903978" y="1297376"/>
              <a:ext cx="6001389" cy="4063872"/>
              <a:chOff x="1189334" y="1440252"/>
              <a:chExt cx="6001389" cy="4063872"/>
            </a:xfrm>
          </p:grpSpPr>
          <p:pic>
            <p:nvPicPr>
              <p:cNvPr id="18" name="Picture 17" descr="C:\Users\Public\Pictures\Artwork_Imagery\Shapes\Arrows\Straight\6 Point Arrow.png"/>
              <p:cNvPicPr>
                <a:picLocks noChangeAspect="1" noChangeArrowheads="1"/>
              </p:cNvPicPr>
              <p:nvPr/>
            </p:nvPicPr>
            <p:blipFill>
              <a:blip r:embed="rId6" cstate="print"/>
              <a:srcRect/>
              <a:stretch>
                <a:fillRect/>
              </a:stretch>
            </p:blipFill>
            <p:spPr bwMode="auto">
              <a:xfrm>
                <a:off x="1189334" y="2870237"/>
                <a:ext cx="3143273" cy="2633887"/>
              </a:xfrm>
              <a:prstGeom prst="rect">
                <a:avLst/>
              </a:prstGeom>
              <a:noFill/>
            </p:spPr>
          </p:pic>
          <p:grpSp>
            <p:nvGrpSpPr>
              <p:cNvPr id="15" name="Group 18"/>
              <p:cNvGrpSpPr/>
              <p:nvPr/>
            </p:nvGrpSpPr>
            <p:grpSpPr>
              <a:xfrm>
                <a:off x="2571736" y="1440252"/>
                <a:ext cx="4618987" cy="3141295"/>
                <a:chOff x="3143240" y="511558"/>
                <a:chExt cx="4618987" cy="3141295"/>
              </a:xfrm>
            </p:grpSpPr>
            <p:grpSp>
              <p:nvGrpSpPr>
                <p:cNvPr id="17" name="Group 16"/>
                <p:cNvGrpSpPr/>
                <p:nvPr/>
              </p:nvGrpSpPr>
              <p:grpSpPr>
                <a:xfrm>
                  <a:off x="3143240" y="2357430"/>
                  <a:ext cx="801036" cy="1295423"/>
                  <a:chOff x="2786050" y="1785926"/>
                  <a:chExt cx="801036" cy="1295423"/>
                </a:xfrm>
              </p:grpSpPr>
              <p:pic>
                <p:nvPicPr>
                  <p:cNvPr id="22"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2786050" y="1785926"/>
                    <a:ext cx="743730" cy="1214446"/>
                  </a:xfrm>
                  <a:prstGeom prst="rect">
                    <a:avLst/>
                  </a:prstGeom>
                  <a:noFill/>
                </p:spPr>
              </p:pic>
              <p:pic>
                <p:nvPicPr>
                  <p:cNvPr id="23" name="Picture 5" descr="C:\Users\Public\Pictures\Artwork_Imagery\Icons - Illustrations\_WINDOWS SERVER ICONS\Tools\Pipes connected metal pipeline.png"/>
                  <p:cNvPicPr>
                    <a:picLocks noChangeAspect="1" noChangeArrowheads="1"/>
                  </p:cNvPicPr>
                  <p:nvPr/>
                </p:nvPicPr>
                <p:blipFill>
                  <a:blip r:embed="rId7" cstate="print"/>
                  <a:srcRect/>
                  <a:stretch>
                    <a:fillRect/>
                  </a:stretch>
                </p:blipFill>
                <p:spPr bwMode="auto">
                  <a:xfrm>
                    <a:off x="2857488" y="2714620"/>
                    <a:ext cx="729598" cy="366729"/>
                  </a:xfrm>
                  <a:prstGeom prst="rect">
                    <a:avLst/>
                  </a:prstGeom>
                  <a:noFill/>
                </p:spPr>
              </p:pic>
            </p:grpSp>
            <p:sp>
              <p:nvSpPr>
                <p:cNvPr id="21" name="TextBox 20"/>
                <p:cNvSpPr txBox="1"/>
                <p:nvPr/>
              </p:nvSpPr>
              <p:spPr>
                <a:xfrm>
                  <a:off x="4051865" y="511558"/>
                  <a:ext cx="3710362" cy="1845872"/>
                </a:xfrm>
                <a:prstGeom prst="rect">
                  <a:avLst/>
                </a:prstGeom>
                <a:noFill/>
              </p:spPr>
              <p:txBody>
                <a:bodyPr wrap="square" rtlCol="0">
                  <a:spAutoFit/>
                </a:bodyPr>
                <a:lstStyle/>
                <a:p>
                  <a:pPr algn="ctr"/>
                  <a:r>
                    <a:rPr lang="en-CA" sz="1200" dirty="0" smtClean="0">
                      <a:effectLst>
                        <a:outerShdw blurRad="38100" dist="38100" dir="2700000" algn="tl">
                          <a:srgbClr val="000000">
                            <a:alpha val="43137"/>
                          </a:srgbClr>
                        </a:outerShdw>
                      </a:effectLst>
                    </a:rPr>
                    <a:t>RD Connection Broker &amp; Publishing</a:t>
                  </a:r>
                  <a:endParaRPr lang="en-CA" sz="1200" dirty="0">
                    <a:effectLst>
                      <a:outerShdw blurRad="38100" dist="38100" dir="2700000" algn="tl">
                        <a:srgbClr val="000000">
                          <a:alpha val="43137"/>
                        </a:srgbClr>
                      </a:outerShdw>
                    </a:effectLst>
                  </a:endParaRPr>
                </a:p>
              </p:txBody>
            </p:sp>
          </p:grpSp>
        </p:grpSp>
      </p:grpSp>
      <p:grpSp>
        <p:nvGrpSpPr>
          <p:cNvPr id="19" name="Group 23"/>
          <p:cNvGrpSpPr/>
          <p:nvPr/>
        </p:nvGrpSpPr>
        <p:grpSpPr>
          <a:xfrm>
            <a:off x="5566786" y="933723"/>
            <a:ext cx="1534262" cy="1089795"/>
            <a:chOff x="4379728" y="36423"/>
            <a:chExt cx="3275860" cy="2463883"/>
          </a:xfrm>
        </p:grpSpPr>
        <p:pic>
          <p:nvPicPr>
            <p:cNvPr id="25"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6000760" y="1071546"/>
              <a:ext cx="743730" cy="1214446"/>
            </a:xfrm>
            <a:prstGeom prst="rect">
              <a:avLst/>
            </a:prstGeom>
            <a:noFill/>
          </p:spPr>
        </p:pic>
        <p:sp>
          <p:nvSpPr>
            <p:cNvPr id="26" name="TextBox 25"/>
            <p:cNvSpPr txBox="1"/>
            <p:nvPr/>
          </p:nvSpPr>
          <p:spPr>
            <a:xfrm>
              <a:off x="4379728" y="36423"/>
              <a:ext cx="2078101" cy="1043764"/>
            </a:xfrm>
            <a:prstGeom prst="rect">
              <a:avLst/>
            </a:prstGeom>
            <a:noFill/>
          </p:spPr>
          <p:txBody>
            <a:bodyPr wrap="square" rtlCol="0">
              <a:spAutoFit/>
            </a:bodyPr>
            <a:lstStyle/>
            <a:p>
              <a:pPr algn="ctr"/>
              <a:r>
                <a:rPr lang="en-CA" sz="1200" dirty="0" smtClean="0"/>
                <a:t>RD Session Host(s)</a:t>
              </a:r>
            </a:p>
          </p:txBody>
        </p:sp>
        <p:pic>
          <p:nvPicPr>
            <p:cNvPr id="27"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6429388" y="1285860"/>
              <a:ext cx="743730" cy="1214446"/>
            </a:xfrm>
            <a:prstGeom prst="rect">
              <a:avLst/>
            </a:prstGeom>
            <a:noFill/>
          </p:spPr>
        </p:pic>
        <p:pic>
          <p:nvPicPr>
            <p:cNvPr id="28" name="Picture 10" descr="D:\DVD_ART35\Logos\Microsoft Office 2007 - all products\Word 2007\Office Word 2007 Product Icon.png"/>
            <p:cNvPicPr>
              <a:picLocks noChangeAspect="1" noChangeArrowheads="1"/>
            </p:cNvPicPr>
            <p:nvPr/>
          </p:nvPicPr>
          <p:blipFill>
            <a:blip r:embed="rId8" cstate="print"/>
            <a:srcRect/>
            <a:stretch>
              <a:fillRect/>
            </a:stretch>
          </p:blipFill>
          <p:spPr bwMode="auto">
            <a:xfrm>
              <a:off x="6929454" y="1928802"/>
              <a:ext cx="357190" cy="355293"/>
            </a:xfrm>
            <a:prstGeom prst="rect">
              <a:avLst/>
            </a:prstGeom>
            <a:noFill/>
          </p:spPr>
        </p:pic>
        <p:pic>
          <p:nvPicPr>
            <p:cNvPr id="29" name="Picture 11" descr="D:\DVD_ART35\Logos\Microsoft Office 2007 - all products\Excel 2007\Office Excel 2007 Product Icon.png"/>
            <p:cNvPicPr>
              <a:picLocks noChangeAspect="1" noChangeArrowheads="1"/>
            </p:cNvPicPr>
            <p:nvPr/>
          </p:nvPicPr>
          <p:blipFill>
            <a:blip r:embed="rId9" cstate="print"/>
            <a:srcRect/>
            <a:stretch>
              <a:fillRect/>
            </a:stretch>
          </p:blipFill>
          <p:spPr bwMode="auto">
            <a:xfrm>
              <a:off x="7286644" y="1928802"/>
              <a:ext cx="368944" cy="357190"/>
            </a:xfrm>
            <a:prstGeom prst="rect">
              <a:avLst/>
            </a:prstGeom>
            <a:noFill/>
          </p:spPr>
        </p:pic>
      </p:grpSp>
      <p:sp>
        <p:nvSpPr>
          <p:cNvPr id="13" name="TextBox 12"/>
          <p:cNvSpPr txBox="1"/>
          <p:nvPr/>
        </p:nvSpPr>
        <p:spPr>
          <a:xfrm>
            <a:off x="7013989" y="2081791"/>
            <a:ext cx="658714" cy="369332"/>
          </a:xfrm>
          <a:prstGeom prst="rect">
            <a:avLst/>
          </a:prstGeom>
          <a:noFill/>
        </p:spPr>
        <p:txBody>
          <a:bodyPr wrap="square" rtlCol="0">
            <a:spAutoFit/>
          </a:bodyPr>
          <a:lstStyle/>
          <a:p>
            <a:r>
              <a:rPr lang="en-US" b="1" u="sng" dirty="0" smtClean="0"/>
              <a:t>OR</a:t>
            </a:r>
            <a:endParaRPr lang="en-US" b="1" u="sng" dirty="0"/>
          </a:p>
        </p:txBody>
      </p:sp>
      <p:sp>
        <p:nvSpPr>
          <p:cNvPr id="14" name="Up Arrow 13"/>
          <p:cNvSpPr/>
          <p:nvPr/>
        </p:nvSpPr>
        <p:spPr bwMode="auto">
          <a:xfrm rot="19630781">
            <a:off x="6832495" y="2132895"/>
            <a:ext cx="276623" cy="617750"/>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Up Arrow 31"/>
          <p:cNvSpPr/>
          <p:nvPr/>
        </p:nvSpPr>
        <p:spPr bwMode="auto">
          <a:xfrm rot="1887369">
            <a:off x="7395312" y="2108576"/>
            <a:ext cx="276623" cy="617750"/>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3" name="TextBox 32"/>
          <p:cNvSpPr txBox="1"/>
          <p:nvPr/>
        </p:nvSpPr>
        <p:spPr>
          <a:xfrm>
            <a:off x="5439344" y="2140905"/>
            <a:ext cx="1321616" cy="646331"/>
          </a:xfrm>
          <a:prstGeom prst="rect">
            <a:avLst/>
          </a:prstGeom>
          <a:noFill/>
        </p:spPr>
        <p:txBody>
          <a:bodyPr wrap="square" rtlCol="0">
            <a:spAutoFit/>
          </a:bodyPr>
          <a:lstStyle/>
          <a:p>
            <a:pPr algn="ctr"/>
            <a:r>
              <a:rPr lang="en-CA" sz="1200" dirty="0" smtClean="0"/>
              <a:t>1. Web Access Retrieves Resource List</a:t>
            </a:r>
          </a:p>
        </p:txBody>
      </p:sp>
      <p:sp>
        <p:nvSpPr>
          <p:cNvPr id="34" name="TextBox 33"/>
          <p:cNvSpPr txBox="1"/>
          <p:nvPr/>
        </p:nvSpPr>
        <p:spPr>
          <a:xfrm>
            <a:off x="5839359" y="5458201"/>
            <a:ext cx="1321616" cy="646331"/>
          </a:xfrm>
          <a:prstGeom prst="rect">
            <a:avLst/>
          </a:prstGeom>
          <a:noFill/>
        </p:spPr>
        <p:txBody>
          <a:bodyPr wrap="square" rtlCol="0">
            <a:spAutoFit/>
          </a:bodyPr>
          <a:lstStyle/>
          <a:p>
            <a:pPr algn="ctr"/>
            <a:r>
              <a:rPr lang="en-CA" sz="1200" dirty="0"/>
              <a:t>2</a:t>
            </a:r>
            <a:r>
              <a:rPr lang="en-CA" sz="1200" dirty="0" smtClean="0"/>
              <a:t>. User sees list of applicable resources in IE</a:t>
            </a:r>
          </a:p>
        </p:txBody>
      </p:sp>
      <p:sp>
        <p:nvSpPr>
          <p:cNvPr id="35" name="TextBox 34"/>
          <p:cNvSpPr txBox="1"/>
          <p:nvPr/>
        </p:nvSpPr>
        <p:spPr>
          <a:xfrm>
            <a:off x="7777371" y="5460746"/>
            <a:ext cx="1321616" cy="646331"/>
          </a:xfrm>
          <a:prstGeom prst="rect">
            <a:avLst/>
          </a:prstGeom>
          <a:noFill/>
        </p:spPr>
        <p:txBody>
          <a:bodyPr wrap="square" rtlCol="0">
            <a:spAutoFit/>
          </a:bodyPr>
          <a:lstStyle/>
          <a:p>
            <a:pPr algn="ctr"/>
            <a:r>
              <a:rPr lang="en-CA" sz="1200" dirty="0"/>
              <a:t>4</a:t>
            </a:r>
            <a:r>
              <a:rPr lang="en-CA" sz="1200" dirty="0" smtClean="0"/>
              <a:t>. RDC initiates connection via Gateway</a:t>
            </a:r>
          </a:p>
        </p:txBody>
      </p:sp>
      <p:pic>
        <p:nvPicPr>
          <p:cNvPr id="1029" name="Picture 5" descr="\\eventsql\dvd\Online_ART\DVD_ART36\Logos\Internet Explorer 7\IE Internet Explorer 7 logo bug.png"/>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6301831" y="4902145"/>
            <a:ext cx="564286" cy="542687"/>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sp>
        <p:nvSpPr>
          <p:cNvPr id="37" name="Up Arrow 36"/>
          <p:cNvSpPr/>
          <p:nvPr/>
        </p:nvSpPr>
        <p:spPr bwMode="auto">
          <a:xfrm rot="1887369">
            <a:off x="6789940" y="4278215"/>
            <a:ext cx="276623" cy="617750"/>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8" name="Up Arrow 37"/>
          <p:cNvSpPr/>
          <p:nvPr/>
        </p:nvSpPr>
        <p:spPr bwMode="auto">
          <a:xfrm rot="5400000">
            <a:off x="7391435" y="4913839"/>
            <a:ext cx="276623" cy="617750"/>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9" name="Up Arrow 38"/>
          <p:cNvSpPr/>
          <p:nvPr/>
        </p:nvSpPr>
        <p:spPr bwMode="auto">
          <a:xfrm>
            <a:off x="8617988" y="4404716"/>
            <a:ext cx="276623" cy="617750"/>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20" name="Group 10"/>
          <p:cNvGrpSpPr/>
          <p:nvPr/>
        </p:nvGrpSpPr>
        <p:grpSpPr>
          <a:xfrm>
            <a:off x="8104654" y="3267629"/>
            <a:ext cx="848281" cy="845303"/>
            <a:chOff x="2786050" y="2714620"/>
            <a:chExt cx="1428760" cy="1491445"/>
          </a:xfrm>
        </p:grpSpPr>
        <p:grpSp>
          <p:nvGrpSpPr>
            <p:cNvPr id="24" name="Group 15"/>
            <p:cNvGrpSpPr/>
            <p:nvPr/>
          </p:nvGrpSpPr>
          <p:grpSpPr>
            <a:xfrm>
              <a:off x="2919950" y="2714620"/>
              <a:ext cx="1080546" cy="1214446"/>
              <a:chOff x="3205702" y="2714620"/>
              <a:chExt cx="1080546" cy="1214446"/>
            </a:xfrm>
          </p:grpSpPr>
          <p:pic>
            <p:nvPicPr>
              <p:cNvPr id="44" name="Picture 2" descr="C:\Users\Public\Pictures\Artwork_Imagery\Icons - Illustrations\_WINDOWS SERVER ICONS\Security\Brick Wall firewall fire secure security.png"/>
              <p:cNvPicPr>
                <a:picLocks noChangeAspect="1" noChangeArrowheads="1"/>
              </p:cNvPicPr>
              <p:nvPr/>
            </p:nvPicPr>
            <p:blipFill>
              <a:blip r:embed="rId11" cstate="print"/>
              <a:srcRect/>
              <a:stretch>
                <a:fillRect/>
              </a:stretch>
            </p:blipFill>
            <p:spPr bwMode="auto">
              <a:xfrm>
                <a:off x="3920083" y="3357562"/>
                <a:ext cx="366165" cy="357190"/>
              </a:xfrm>
              <a:prstGeom prst="rect">
                <a:avLst/>
              </a:prstGeom>
              <a:noFill/>
            </p:spPr>
          </p:pic>
          <p:pic>
            <p:nvPicPr>
              <p:cNvPr id="45"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3205702" y="2714620"/>
                <a:ext cx="743730" cy="1214446"/>
              </a:xfrm>
              <a:prstGeom prst="rect">
                <a:avLst/>
              </a:prstGeom>
              <a:noFill/>
            </p:spPr>
          </p:pic>
        </p:grpSp>
        <p:sp>
          <p:nvSpPr>
            <p:cNvPr id="43" name="TextBox 42"/>
            <p:cNvSpPr txBox="1"/>
            <p:nvPr/>
          </p:nvSpPr>
          <p:spPr>
            <a:xfrm>
              <a:off x="2786050" y="3929066"/>
              <a:ext cx="1428760" cy="276999"/>
            </a:xfrm>
            <a:prstGeom prst="rect">
              <a:avLst/>
            </a:prstGeom>
            <a:noFill/>
          </p:spPr>
          <p:txBody>
            <a:bodyPr wrap="square" rtlCol="0">
              <a:spAutoFit/>
            </a:bodyPr>
            <a:lstStyle/>
            <a:p>
              <a:pPr algn="ctr"/>
              <a:r>
                <a:rPr lang="en-CA" sz="1200" b="1" dirty="0" smtClean="0"/>
                <a:t>RD Gateway</a:t>
              </a:r>
              <a:endParaRPr lang="en-CA" sz="1200" b="1" dirty="0"/>
            </a:p>
          </p:txBody>
        </p:sp>
      </p:grpSp>
      <p:sp>
        <p:nvSpPr>
          <p:cNvPr id="46" name="TextBox 45"/>
          <p:cNvSpPr txBox="1"/>
          <p:nvPr/>
        </p:nvSpPr>
        <p:spPr>
          <a:xfrm>
            <a:off x="7066978" y="4599584"/>
            <a:ext cx="1037676" cy="646331"/>
          </a:xfrm>
          <a:prstGeom prst="rect">
            <a:avLst/>
          </a:prstGeom>
          <a:noFill/>
        </p:spPr>
        <p:txBody>
          <a:bodyPr wrap="square" rtlCol="0">
            <a:spAutoFit/>
          </a:bodyPr>
          <a:lstStyle/>
          <a:p>
            <a:pPr algn="ctr"/>
            <a:r>
              <a:rPr lang="en-CA" sz="1200" dirty="0"/>
              <a:t>2</a:t>
            </a:r>
            <a:r>
              <a:rPr lang="en-CA" sz="1200" dirty="0" smtClean="0"/>
              <a:t>. RDC Launched on click</a:t>
            </a:r>
          </a:p>
        </p:txBody>
      </p:sp>
    </p:spTree>
    <p:extLst>
      <p:ext uri="{BB962C8B-B14F-4D97-AF65-F5344CB8AC3E}">
        <p14:creationId xmlns="" xmlns:p14="http://schemas.microsoft.com/office/powerpoint/2010/main" val="23940458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grpId="0" nodeType="withEffect">
                                  <p:stCondLst>
                                    <p:cond delay="0"/>
                                  </p:stCondLst>
                                  <p:childTnLst>
                                    <p:set>
                                      <p:cBhvr rctx="PPT">
                                        <p:cTn id="9" dur="indefinite"/>
                                        <p:tgtEl>
                                          <p:spTgt spid="39"/>
                                        </p:tgtEl>
                                        <p:attrNameLst>
                                          <p:attrName>style.opacity</p:attrName>
                                        </p:attrNameLst>
                                      </p:cBhvr>
                                      <p:to>
                                        <p:strVal val="0.5"/>
                                      </p:to>
                                    </p:set>
                                    <p:animEffect filter="image" prLst="opacity: 0.5">
                                      <p:cBhvr rctx="IE">
                                        <p:cTn id="10" dur="indefinite"/>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RD Web Access in Publishing Mode</a:t>
            </a:r>
            <a:endParaRPr lang="en-US" dirty="0"/>
          </a:p>
        </p:txBody>
      </p:sp>
      <p:sp>
        <p:nvSpPr>
          <p:cNvPr id="6" name="Text Placeholder 5"/>
          <p:cNvSpPr>
            <a:spLocks noGrp="1"/>
          </p:cNvSpPr>
          <p:nvPr>
            <p:ph type="body" sz="quarter" idx="10"/>
          </p:nvPr>
        </p:nvSpPr>
        <p:spPr/>
        <p:txBody>
          <a:bodyPr/>
          <a:lstStyle/>
          <a:p>
            <a:r>
              <a:rPr lang="en-US" dirty="0" smtClean="0"/>
              <a:t>Demo</a:t>
            </a:r>
            <a:endParaRPr lang="en-US" dirty="0"/>
          </a:p>
        </p:txBody>
      </p:sp>
      <p:sp>
        <p:nvSpPr>
          <p:cNvPr id="4" name="Slide Number Placeholder 3"/>
          <p:cNvSpPr>
            <a:spLocks noGrp="1"/>
          </p:cNvSpPr>
          <p:nvPr>
            <p:ph type="sldNum" sz="quarter" idx="4294967295"/>
          </p:nvPr>
        </p:nvSpPr>
        <p:spPr>
          <a:xfrm>
            <a:off x="7010400" y="6356350"/>
            <a:ext cx="2133600" cy="365125"/>
          </a:xfrm>
          <a:prstGeom prst="rect">
            <a:avLst/>
          </a:prstGeom>
        </p:spPr>
        <p:txBody>
          <a:bodyPr/>
          <a:lstStyle/>
          <a:p>
            <a:fld id="{EE07FBAF-8DE7-40E1-95F1-A9C77800B883}" type="slidenum">
              <a:rPr lang="en-US" smtClean="0"/>
              <a:pPr/>
              <a:t>27</a:t>
            </a:fld>
            <a:endParaRPr lang="en-US" dirty="0"/>
          </a:p>
        </p:txBody>
      </p:sp>
    </p:spTree>
    <p:extLst>
      <p:ext uri="{BB962C8B-B14F-4D97-AF65-F5344CB8AC3E}">
        <p14:creationId xmlns:p14="http://schemas.microsoft.com/office/powerpoint/2010/main" xmlns="" val="88956011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ChangeArrowheads="1"/>
          </p:cNvSpPr>
          <p:nvPr>
            <p:ph type="title"/>
          </p:nvPr>
        </p:nvSpPr>
        <p:spPr>
          <a:xfrm>
            <a:off x="381000" y="323834"/>
            <a:ext cx="8382000" cy="498598"/>
          </a:xfrm>
        </p:spPr>
        <p:txBody>
          <a:bodyPr/>
          <a:lstStyle/>
          <a:p>
            <a:r>
              <a:rPr lang="en-US" sz="3600" dirty="0" smtClean="0"/>
              <a:t>Step 5: Personal or Pooled Virtual Desktops?</a:t>
            </a:r>
          </a:p>
        </p:txBody>
      </p:sp>
      <p:sp>
        <p:nvSpPr>
          <p:cNvPr id="8" name="TextBox 7"/>
          <p:cNvSpPr txBox="1"/>
          <p:nvPr/>
        </p:nvSpPr>
        <p:spPr>
          <a:xfrm>
            <a:off x="571472" y="3043987"/>
            <a:ext cx="2960488" cy="385013"/>
          </a:xfrm>
          <a:prstGeom prst="rect">
            <a:avLst/>
          </a:prstGeom>
          <a:noFill/>
        </p:spPr>
        <p:txBody>
          <a:bodyPr wrap="none" rtlCol="0">
            <a:spAutoFit/>
          </a:bodyPr>
          <a:lstStyle/>
          <a:p>
            <a:r>
              <a:rPr lang="en-CA" dirty="0" smtClean="0"/>
              <a:t>Personal Virtual Desktops</a:t>
            </a:r>
          </a:p>
        </p:txBody>
      </p:sp>
      <p:sp>
        <p:nvSpPr>
          <p:cNvPr id="21" name="TextBox 20"/>
          <p:cNvSpPr txBox="1"/>
          <p:nvPr/>
        </p:nvSpPr>
        <p:spPr>
          <a:xfrm>
            <a:off x="597935" y="5758631"/>
            <a:ext cx="2759619" cy="385013"/>
          </a:xfrm>
          <a:prstGeom prst="rect">
            <a:avLst/>
          </a:prstGeom>
          <a:noFill/>
        </p:spPr>
        <p:txBody>
          <a:bodyPr wrap="none" rtlCol="0">
            <a:spAutoFit/>
          </a:bodyPr>
          <a:lstStyle/>
          <a:p>
            <a:r>
              <a:rPr lang="en-CA" dirty="0" smtClean="0"/>
              <a:t>Pooled Virtual Desktops</a:t>
            </a:r>
          </a:p>
        </p:txBody>
      </p:sp>
      <p:grpSp>
        <p:nvGrpSpPr>
          <p:cNvPr id="3" name="Group 21"/>
          <p:cNvGrpSpPr/>
          <p:nvPr/>
        </p:nvGrpSpPr>
        <p:grpSpPr>
          <a:xfrm>
            <a:off x="714348" y="4115557"/>
            <a:ext cx="2357454" cy="1574677"/>
            <a:chOff x="5429257" y="2925893"/>
            <a:chExt cx="2357454" cy="1574677"/>
          </a:xfrm>
        </p:grpSpPr>
        <p:sp>
          <p:nvSpPr>
            <p:cNvPr id="23" name="Oval 22"/>
            <p:cNvSpPr/>
            <p:nvPr/>
          </p:nvSpPr>
          <p:spPr bwMode="auto">
            <a:xfrm>
              <a:off x="5429257" y="3102478"/>
              <a:ext cx="2357454" cy="1398092"/>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5656503" y="2925893"/>
              <a:ext cx="514081" cy="1117066"/>
            </a:xfrm>
            <a:prstGeom prst="rect">
              <a:avLst/>
            </a:prstGeom>
            <a:noFill/>
          </p:spPr>
        </p:pic>
        <p:grpSp>
          <p:nvGrpSpPr>
            <p:cNvPr id="4" name="Group 44"/>
            <p:cNvGrpSpPr/>
            <p:nvPr/>
          </p:nvGrpSpPr>
          <p:grpSpPr>
            <a:xfrm>
              <a:off x="6000760" y="3500438"/>
              <a:ext cx="1508675" cy="902753"/>
              <a:chOff x="5992283" y="3740693"/>
              <a:chExt cx="1678898" cy="1042595"/>
            </a:xfrm>
          </p:grpSpPr>
          <p:sp>
            <p:nvSpPr>
              <p:cNvPr id="26" name="Oval 25"/>
              <p:cNvSpPr/>
              <p:nvPr/>
            </p:nvSpPr>
            <p:spPr bwMode="auto">
              <a:xfrm>
                <a:off x="5992283" y="3964106"/>
                <a:ext cx="1678898" cy="819182"/>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8" descr="C:\Users\Public\Pictures\Artwork_Imagery\Icons - Illustrations\_VIRTUALIZATION ICONS\Desktop Virtualization.png"/>
              <p:cNvPicPr>
                <a:picLocks noChangeAspect="1" noChangeArrowheads="1"/>
              </p:cNvPicPr>
              <p:nvPr/>
            </p:nvPicPr>
            <p:blipFill>
              <a:blip r:embed="rId5" cstate="print"/>
              <a:srcRect/>
              <a:stretch>
                <a:fillRect/>
              </a:stretch>
            </p:blipFill>
            <p:spPr bwMode="auto">
              <a:xfrm>
                <a:off x="6160172" y="3740693"/>
                <a:ext cx="898264" cy="744711"/>
              </a:xfrm>
              <a:prstGeom prst="rect">
                <a:avLst/>
              </a:prstGeom>
              <a:noFill/>
            </p:spPr>
          </p:pic>
          <p:pic>
            <p:nvPicPr>
              <p:cNvPr id="28" name="Picture 8" descr="C:\Users\Public\Pictures\Artwork_Imagery\Icons - Illustrations\_VIRTUALIZATION ICONS\Desktop Virtualization.png"/>
              <p:cNvPicPr>
                <a:picLocks noChangeAspect="1" noChangeArrowheads="1"/>
              </p:cNvPicPr>
              <p:nvPr/>
            </p:nvPicPr>
            <p:blipFill>
              <a:blip r:embed="rId5" cstate="print"/>
              <a:srcRect/>
              <a:stretch>
                <a:fillRect/>
              </a:stretch>
            </p:blipFill>
            <p:spPr bwMode="auto">
              <a:xfrm>
                <a:off x="6272099" y="3964106"/>
                <a:ext cx="898264" cy="744711"/>
              </a:xfrm>
              <a:prstGeom prst="rect">
                <a:avLst/>
              </a:prstGeom>
              <a:noFill/>
            </p:spPr>
          </p:pic>
          <p:pic>
            <p:nvPicPr>
              <p:cNvPr id="29" name="Picture 8" descr="C:\Users\Public\Pictures\Artwork_Imagery\Icons - Illustrations\_VIRTUALIZATION ICONS\Desktop Virtualization.png"/>
              <p:cNvPicPr>
                <a:picLocks noChangeAspect="1" noChangeArrowheads="1"/>
              </p:cNvPicPr>
              <p:nvPr/>
            </p:nvPicPr>
            <p:blipFill>
              <a:blip r:embed="rId5" cstate="print"/>
              <a:srcRect/>
              <a:stretch>
                <a:fillRect/>
              </a:stretch>
            </p:blipFill>
            <p:spPr bwMode="auto">
              <a:xfrm>
                <a:off x="6663841" y="3889635"/>
                <a:ext cx="898264" cy="744711"/>
              </a:xfrm>
              <a:prstGeom prst="rect">
                <a:avLst/>
              </a:prstGeom>
              <a:noFill/>
            </p:spPr>
          </p:pic>
        </p:grpSp>
      </p:grpSp>
      <p:grpSp>
        <p:nvGrpSpPr>
          <p:cNvPr id="5" name="Group 29"/>
          <p:cNvGrpSpPr/>
          <p:nvPr/>
        </p:nvGrpSpPr>
        <p:grpSpPr>
          <a:xfrm>
            <a:off x="785786" y="1472351"/>
            <a:ext cx="2214577" cy="1488251"/>
            <a:chOff x="4572000" y="1369245"/>
            <a:chExt cx="2214577" cy="1488251"/>
          </a:xfrm>
        </p:grpSpPr>
        <p:sp>
          <p:nvSpPr>
            <p:cNvPr id="31" name="Oval 30"/>
            <p:cNvSpPr/>
            <p:nvPr/>
          </p:nvSpPr>
          <p:spPr bwMode="auto">
            <a:xfrm>
              <a:off x="4572000" y="1474392"/>
              <a:ext cx="2214577" cy="1383104"/>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32" name="Picture 2"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4830616" y="1369245"/>
              <a:ext cx="514081" cy="1117066"/>
            </a:xfrm>
            <a:prstGeom prst="rect">
              <a:avLst/>
            </a:prstGeom>
            <a:noFill/>
          </p:spPr>
        </p:pic>
        <p:sp>
          <p:nvSpPr>
            <p:cNvPr id="33" name="Oval 32"/>
            <p:cNvSpPr/>
            <p:nvPr/>
          </p:nvSpPr>
          <p:spPr bwMode="auto">
            <a:xfrm>
              <a:off x="5214942" y="2143116"/>
              <a:ext cx="1285884" cy="571504"/>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34" name="Picture 8" descr="C:\Users\Public\Pictures\Artwork_Imagery\Icons - Illustrations\_VIRTUALIZATION ICONS\Desktop Virtualization.png"/>
            <p:cNvPicPr>
              <a:picLocks noChangeAspect="1" noChangeArrowheads="1"/>
            </p:cNvPicPr>
            <p:nvPr/>
          </p:nvPicPr>
          <p:blipFill>
            <a:blip r:embed="rId5" cstate="print"/>
            <a:srcRect/>
            <a:stretch>
              <a:fillRect/>
            </a:stretch>
          </p:blipFill>
          <p:spPr bwMode="auto">
            <a:xfrm>
              <a:off x="5388248" y="1857364"/>
              <a:ext cx="898264" cy="744711"/>
            </a:xfrm>
            <a:prstGeom prst="rect">
              <a:avLst/>
            </a:prstGeom>
            <a:noFill/>
          </p:spPr>
        </p:pic>
      </p:grpSp>
      <p:sp>
        <p:nvSpPr>
          <p:cNvPr id="36" name="Pentagon 35"/>
          <p:cNvSpPr/>
          <p:nvPr/>
        </p:nvSpPr>
        <p:spPr bwMode="auto">
          <a:xfrm flipH="1">
            <a:off x="3357554" y="1571612"/>
            <a:ext cx="5643602" cy="1428760"/>
          </a:xfrm>
          <a:prstGeom prst="homePlate">
            <a:avLst/>
          </a:prstGeom>
          <a:gradFill>
            <a:gsLst>
              <a:gs pos="0">
                <a:srgbClr val="0099FF">
                  <a:alpha val="0"/>
                </a:srgbClr>
              </a:gs>
              <a:gs pos="42000">
                <a:srgbClr val="0099FF">
                  <a:lumMod val="75000"/>
                  <a:alpha val="49000"/>
                </a:srgbClr>
              </a:gs>
              <a:gs pos="70000">
                <a:srgbClr val="0099FF">
                  <a:lumMod val="75000"/>
                  <a:alpha val="51000"/>
                </a:srgbClr>
              </a:gs>
              <a:gs pos="99000">
                <a:srgbClr val="0099FF">
                  <a:alpha val="91000"/>
                </a:srgbClr>
              </a:gs>
            </a:gsLst>
            <a:lin ang="2700000" scaled="0"/>
          </a:gra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0" tIns="0" rIns="914400" bIns="0" numCol="1" anchor="ctr" anchorCtr="0" compatLnSpc="1">
            <a:prstTxWarp prst="textNoShape">
              <a:avLst/>
            </a:prstTxWarp>
            <a:noAutofit/>
          </a:bodyPr>
          <a:lstStyle/>
          <a:p>
            <a:pPr marL="515938" lvl="0" indent="-349250" defTabSz="912813" eaLnBrk="0" hangingPunct="0">
              <a:lnSpc>
                <a:spcPct val="90000"/>
              </a:lnSpc>
              <a:spcBef>
                <a:spcPct val="20000"/>
              </a:spcBef>
              <a:buSzPct val="80000"/>
              <a:defRPr/>
            </a:pPr>
            <a:r>
              <a:rPr lang="en-US" altLang="zh-CN" b="1" dirty="0" smtClean="0"/>
              <a:t>    Personal Virtual Desktops</a:t>
            </a:r>
          </a:p>
          <a:p>
            <a:pPr marL="406400" lvl="1" indent="-239713" defTabSz="912813" eaLnBrk="0" hangingPunct="0">
              <a:lnSpc>
                <a:spcPct val="90000"/>
              </a:lnSpc>
              <a:spcBef>
                <a:spcPct val="20000"/>
              </a:spcBef>
              <a:buSzPct val="100000"/>
              <a:buBlip>
                <a:blip r:embed="rId6"/>
              </a:buBlip>
              <a:defRPr/>
            </a:pPr>
            <a:r>
              <a:rPr lang="en-US" altLang="zh-CN" sz="1600" dirty="0" smtClean="0"/>
              <a:t>One OS image per user</a:t>
            </a:r>
          </a:p>
          <a:p>
            <a:pPr marL="406400" lvl="1" indent="-239713" defTabSz="912813" eaLnBrk="0" hangingPunct="0">
              <a:lnSpc>
                <a:spcPct val="90000"/>
              </a:lnSpc>
              <a:spcBef>
                <a:spcPct val="20000"/>
              </a:spcBef>
              <a:buSzPct val="100000"/>
              <a:buBlip>
                <a:blip r:embed="rId6"/>
              </a:buBlip>
              <a:defRPr/>
            </a:pPr>
            <a:r>
              <a:rPr lang="en-US" altLang="zh-CN" sz="1600" dirty="0" smtClean="0">
                <a:latin typeface="+mn-lt"/>
                <a:cs typeface="+mn-cs"/>
              </a:rPr>
              <a:t>Administrator access, desktop customizable</a:t>
            </a:r>
          </a:p>
          <a:p>
            <a:pPr marL="406400" lvl="1" indent="-239713" defTabSz="912813" eaLnBrk="0" hangingPunct="0">
              <a:lnSpc>
                <a:spcPct val="90000"/>
              </a:lnSpc>
              <a:spcBef>
                <a:spcPct val="20000"/>
              </a:spcBef>
              <a:buSzPct val="100000"/>
              <a:buBlip>
                <a:blip r:embed="rId6"/>
              </a:buBlip>
              <a:defRPr/>
            </a:pPr>
            <a:r>
              <a:rPr lang="en-US" altLang="zh-CN" sz="1600" dirty="0" smtClean="0"/>
              <a:t>User state typically part of the image</a:t>
            </a:r>
            <a:endParaRPr lang="en-US" altLang="zh-CN" sz="1600" dirty="0" smtClean="0">
              <a:latin typeface="+mn-lt"/>
              <a:cs typeface="+mn-cs"/>
            </a:endParaRPr>
          </a:p>
        </p:txBody>
      </p:sp>
      <p:sp>
        <p:nvSpPr>
          <p:cNvPr id="37" name="Pentagon 36"/>
          <p:cNvSpPr/>
          <p:nvPr/>
        </p:nvSpPr>
        <p:spPr bwMode="auto">
          <a:xfrm flipH="1">
            <a:off x="3357554" y="4286256"/>
            <a:ext cx="5643602" cy="1428760"/>
          </a:xfrm>
          <a:prstGeom prst="homePlate">
            <a:avLst/>
          </a:prstGeom>
          <a:gradFill>
            <a:gsLst>
              <a:gs pos="0">
                <a:srgbClr val="0099FF">
                  <a:alpha val="0"/>
                </a:srgbClr>
              </a:gs>
              <a:gs pos="42000">
                <a:srgbClr val="0099FF">
                  <a:lumMod val="75000"/>
                  <a:alpha val="49000"/>
                </a:srgbClr>
              </a:gs>
              <a:gs pos="70000">
                <a:srgbClr val="0099FF">
                  <a:lumMod val="75000"/>
                  <a:alpha val="51000"/>
                </a:srgbClr>
              </a:gs>
              <a:gs pos="99000">
                <a:srgbClr val="0099FF">
                  <a:alpha val="91000"/>
                </a:srgbClr>
              </a:gs>
            </a:gsLst>
            <a:lin ang="2700000" scaled="0"/>
          </a:gra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0" tIns="0" rIns="914400" bIns="0" numCol="1" anchor="ctr" anchorCtr="0" compatLnSpc="1">
            <a:prstTxWarp prst="textNoShape">
              <a:avLst/>
            </a:prstTxWarp>
            <a:noAutofit/>
          </a:bodyPr>
          <a:lstStyle/>
          <a:p>
            <a:pPr marL="515938" lvl="0" indent="-349250" defTabSz="912813" eaLnBrk="0" hangingPunct="0">
              <a:lnSpc>
                <a:spcPct val="90000"/>
              </a:lnSpc>
              <a:spcBef>
                <a:spcPct val="20000"/>
              </a:spcBef>
              <a:buSzPct val="80000"/>
              <a:defRPr/>
            </a:pPr>
            <a:r>
              <a:rPr lang="en-US" altLang="zh-CN" b="1" dirty="0" smtClean="0"/>
              <a:t>Pooled Virtual Desktops</a:t>
            </a:r>
          </a:p>
          <a:p>
            <a:pPr marL="406400" lvl="1" indent="-239713" defTabSz="912813" eaLnBrk="0" hangingPunct="0">
              <a:lnSpc>
                <a:spcPct val="90000"/>
              </a:lnSpc>
              <a:spcBef>
                <a:spcPct val="20000"/>
              </a:spcBef>
              <a:buSzPct val="100000"/>
              <a:buBlip>
                <a:blip r:embed="rId6"/>
              </a:buBlip>
              <a:defRPr/>
            </a:pPr>
            <a:r>
              <a:rPr lang="en-US" altLang="zh-CN" sz="1600" dirty="0" smtClean="0"/>
              <a:t>Shared OS images, identically configured</a:t>
            </a:r>
          </a:p>
          <a:p>
            <a:pPr marL="406400" lvl="1" indent="-239713" defTabSz="912813" eaLnBrk="0" hangingPunct="0">
              <a:lnSpc>
                <a:spcPct val="90000"/>
              </a:lnSpc>
              <a:spcBef>
                <a:spcPct val="20000"/>
              </a:spcBef>
              <a:buSzPct val="100000"/>
              <a:buBlip>
                <a:blip r:embed="rId6"/>
              </a:buBlip>
              <a:defRPr/>
            </a:pPr>
            <a:r>
              <a:rPr lang="en-US" altLang="zh-CN" sz="1600" dirty="0" smtClean="0"/>
              <a:t>No a</a:t>
            </a:r>
            <a:r>
              <a:rPr lang="en-US" altLang="zh-CN" sz="1600" dirty="0" smtClean="0">
                <a:latin typeface="+mn-lt"/>
                <a:cs typeface="+mn-cs"/>
              </a:rPr>
              <a:t>dministrator access</a:t>
            </a:r>
          </a:p>
          <a:p>
            <a:pPr marL="406400" lvl="1" indent="-239713" defTabSz="912813" eaLnBrk="0" hangingPunct="0">
              <a:lnSpc>
                <a:spcPct val="90000"/>
              </a:lnSpc>
              <a:spcBef>
                <a:spcPct val="20000"/>
              </a:spcBef>
              <a:buSzPct val="100000"/>
              <a:buBlip>
                <a:blip r:embed="rId6"/>
              </a:buBlip>
              <a:defRPr/>
            </a:pPr>
            <a:r>
              <a:rPr lang="en-US" altLang="zh-CN" sz="1600" dirty="0" smtClean="0"/>
              <a:t>User state temporary (discarded at session end)</a:t>
            </a:r>
            <a:endParaRPr lang="en-US" altLang="zh-CN" sz="1600" dirty="0" smtClean="0">
              <a:latin typeface="+mn-lt"/>
              <a:cs typeface="+mn-cs"/>
            </a:endParaRPr>
          </a:p>
        </p:txBody>
      </p:sp>
    </p:spTree>
    <p:custDataLst>
      <p:tags r:id="rId1"/>
    </p:custDataLst>
    <p:extLst>
      <p:ext uri="{BB962C8B-B14F-4D97-AF65-F5344CB8AC3E}">
        <p14:creationId xmlns="" xmlns:p14="http://schemas.microsoft.com/office/powerpoint/2010/main" val="32168990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1+#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1+#ppt_w/2"/>
                                          </p:val>
                                        </p:tav>
                                        <p:tav tm="100000">
                                          <p:val>
                                            <p:strVal val="#ppt_x"/>
                                          </p:val>
                                        </p:tav>
                                      </p:tavLst>
                                    </p:anim>
                                    <p:anim calcmode="lin" valueType="num">
                                      <p:cBhvr additive="base">
                                        <p:cTn id="14"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Configure Pools</a:t>
            </a:r>
            <a:endParaRPr lang="en-US" dirty="0"/>
          </a:p>
        </p:txBody>
      </p:sp>
      <p:sp>
        <p:nvSpPr>
          <p:cNvPr id="6" name="Subtitle 5"/>
          <p:cNvSpPr>
            <a:spLocks noGrp="1"/>
          </p:cNvSpPr>
          <p:nvPr>
            <p:ph type="subTitle" idx="1"/>
          </p:nvPr>
        </p:nvSpPr>
        <p:spPr/>
        <p:txBody>
          <a:bodyPr/>
          <a:lstStyle/>
          <a:p>
            <a:endParaRPr lang="en-US"/>
          </a:p>
        </p:txBody>
      </p:sp>
      <p:sp>
        <p:nvSpPr>
          <p:cNvPr id="7" name="Text Placeholder 6"/>
          <p:cNvSpPr>
            <a:spLocks noGrp="1"/>
          </p:cNvSpPr>
          <p:nvPr>
            <p:ph type="body" sz="quarter" idx="10"/>
          </p:nvPr>
        </p:nvSpPr>
        <p:spPr/>
        <p:txBody>
          <a:bodyPr/>
          <a:lstStyle/>
          <a:p>
            <a:r>
              <a:rPr lang="en-US" dirty="0" smtClean="0"/>
              <a:t>Demo</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lstStyle/>
          <a:p>
            <a:r>
              <a:rPr lang="en-US" dirty="0" smtClean="0"/>
              <a:t>VDI </a:t>
            </a:r>
            <a:r>
              <a:rPr lang="en-US" dirty="0" err="1" smtClean="0"/>
              <a:t>Levelset</a:t>
            </a:r>
            <a:endParaRPr lang="en-US" dirty="0" smtClean="0"/>
          </a:p>
          <a:p>
            <a:r>
              <a:rPr lang="en-US" dirty="0" smtClean="0"/>
              <a:t>VDI </a:t>
            </a:r>
            <a:r>
              <a:rPr lang="en-US" dirty="0" err="1" smtClean="0"/>
              <a:t>vs</a:t>
            </a:r>
            <a:r>
              <a:rPr lang="en-US" dirty="0" smtClean="0"/>
              <a:t> Sessions?</a:t>
            </a:r>
          </a:p>
          <a:p>
            <a:r>
              <a:rPr lang="en-US" dirty="0" smtClean="0"/>
              <a:t>RDS Roles used to enable VDI scenarios</a:t>
            </a:r>
          </a:p>
          <a:p>
            <a:r>
              <a:rPr lang="en-US" dirty="0" smtClean="0"/>
              <a:t>Setup steps &amp; considerations</a:t>
            </a:r>
          </a:p>
          <a:p>
            <a:r>
              <a:rPr lang="en-US" dirty="0" smtClean="0"/>
              <a:t>Putting it all together</a:t>
            </a:r>
          </a:p>
          <a:p>
            <a:r>
              <a:rPr lang="en-US" dirty="0" smtClean="0"/>
              <a:t>Tips &amp; Tricks</a:t>
            </a:r>
          </a:p>
          <a:p>
            <a:r>
              <a:rPr lang="en-US" dirty="0" smtClean="0"/>
              <a:t>3</a:t>
            </a:r>
            <a:r>
              <a:rPr lang="en-US" baseline="30000" dirty="0" smtClean="0"/>
              <a:t>rd</a:t>
            </a:r>
            <a:r>
              <a:rPr lang="en-US" dirty="0" smtClean="0"/>
              <a:t> Party Value &amp; the MS VDI stack</a:t>
            </a:r>
          </a:p>
          <a:p>
            <a:r>
              <a:rPr lang="en-US" dirty="0" smtClean="0"/>
              <a:t>Licensing</a:t>
            </a:r>
          </a:p>
          <a:p>
            <a:endParaRPr lang="en-US" dirty="0" smtClean="0"/>
          </a:p>
          <a:p>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Discovery Architecture</a:t>
            </a:r>
            <a:endParaRPr lang="en-US" sz="4400" dirty="0"/>
          </a:p>
        </p:txBody>
      </p:sp>
      <p:grpSp>
        <p:nvGrpSpPr>
          <p:cNvPr id="3" name="Group 8"/>
          <p:cNvGrpSpPr/>
          <p:nvPr/>
        </p:nvGrpSpPr>
        <p:grpSpPr>
          <a:xfrm>
            <a:off x="533400" y="5410200"/>
            <a:ext cx="1142999" cy="1038999"/>
            <a:chOff x="533400" y="5410200"/>
            <a:chExt cx="1338437" cy="1191399"/>
          </a:xfrm>
        </p:grpSpPr>
        <p:pic>
          <p:nvPicPr>
            <p:cNvPr id="7" name="Picture 8" descr="C:\Users\Public\Pictures\Artwork_Imagery\Icons - Illustrations\_VIRTUALIZATION ICONS\Presenation Virtualization 2.png"/>
            <p:cNvPicPr>
              <a:picLocks noChangeAspect="1" noChangeArrowheads="1"/>
            </p:cNvPicPr>
            <p:nvPr/>
          </p:nvPicPr>
          <p:blipFill>
            <a:blip r:embed="rId3" cstate="print"/>
            <a:srcRect/>
            <a:stretch>
              <a:fillRect/>
            </a:stretch>
          </p:blipFill>
          <p:spPr bwMode="auto">
            <a:xfrm>
              <a:off x="533400" y="5410200"/>
              <a:ext cx="1338437" cy="897331"/>
            </a:xfrm>
            <a:prstGeom prst="rect">
              <a:avLst/>
            </a:prstGeom>
            <a:noFill/>
          </p:spPr>
        </p:pic>
        <p:sp>
          <p:nvSpPr>
            <p:cNvPr id="8" name="TextBox 7"/>
            <p:cNvSpPr txBox="1"/>
            <p:nvPr/>
          </p:nvSpPr>
          <p:spPr>
            <a:xfrm flipH="1">
              <a:off x="685800" y="6324600"/>
              <a:ext cx="990600"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Client</a:t>
              </a:r>
            </a:p>
          </p:txBody>
        </p:sp>
      </p:grpSp>
      <p:grpSp>
        <p:nvGrpSpPr>
          <p:cNvPr id="4" name="Group 16"/>
          <p:cNvGrpSpPr/>
          <p:nvPr/>
        </p:nvGrpSpPr>
        <p:grpSpPr>
          <a:xfrm>
            <a:off x="457200" y="2971800"/>
            <a:ext cx="1737488" cy="1202649"/>
            <a:chOff x="4282320" y="2895600"/>
            <a:chExt cx="1737488" cy="1202649"/>
          </a:xfrm>
        </p:grpSpPr>
        <p:sp>
          <p:nvSpPr>
            <p:cNvPr id="13" name="Oval 12"/>
            <p:cNvSpPr/>
            <p:nvPr/>
          </p:nvSpPr>
          <p:spPr>
            <a:xfrm>
              <a:off x="4282320" y="3267260"/>
              <a:ext cx="1737488" cy="830989"/>
            </a:xfrm>
            <a:prstGeom prst="ellipse">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pic>
          <p:nvPicPr>
            <p:cNvPr id="14"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4876800" y="2895600"/>
              <a:ext cx="543118" cy="954361"/>
            </a:xfrm>
            <a:prstGeom prst="rect">
              <a:avLst/>
            </a:prstGeom>
            <a:noFill/>
          </p:spPr>
        </p:pic>
        <p:pic>
          <p:nvPicPr>
            <p:cNvPr id="15" name="Picture 6" descr="C:\Users\Public\Pictures\Artwork_Imagery\Icons - Illustrations\_WINDOWS SERVER ICONS\Search\Globe earth internet world web 2.png"/>
            <p:cNvPicPr>
              <a:picLocks noChangeAspect="1" noChangeArrowheads="1"/>
            </p:cNvPicPr>
            <p:nvPr/>
          </p:nvPicPr>
          <p:blipFill>
            <a:blip r:embed="rId5" cstate="print"/>
            <a:srcRect/>
            <a:stretch>
              <a:fillRect/>
            </a:stretch>
          </p:blipFill>
          <p:spPr bwMode="auto">
            <a:xfrm>
              <a:off x="5307736" y="3410136"/>
              <a:ext cx="326496" cy="345344"/>
            </a:xfrm>
            <a:prstGeom prst="rect">
              <a:avLst/>
            </a:prstGeom>
            <a:noFill/>
          </p:spPr>
        </p:pic>
        <p:sp>
          <p:nvSpPr>
            <p:cNvPr id="16" name="TextBox 15"/>
            <p:cNvSpPr txBox="1"/>
            <p:nvPr/>
          </p:nvSpPr>
          <p:spPr>
            <a:xfrm>
              <a:off x="4491224" y="3767326"/>
              <a:ext cx="1357322" cy="276999"/>
            </a:xfrm>
            <a:prstGeom prst="rect">
              <a:avLst/>
            </a:prstGeom>
            <a:noFill/>
          </p:spPr>
          <p:txBody>
            <a:bodyPr wrap="square" rtlCol="0">
              <a:spAutoFit/>
            </a:bodyPr>
            <a:lstStyle/>
            <a:p>
              <a:r>
                <a:rPr lang="en-CA" sz="1200" b="1" dirty="0" smtClean="0"/>
                <a:t>RD Web Access</a:t>
              </a:r>
              <a:endParaRPr lang="en-CA" sz="1200" b="1" dirty="0"/>
            </a:p>
          </p:txBody>
        </p:sp>
      </p:grpSp>
      <p:grpSp>
        <p:nvGrpSpPr>
          <p:cNvPr id="5" name="Group 24"/>
          <p:cNvGrpSpPr/>
          <p:nvPr/>
        </p:nvGrpSpPr>
        <p:grpSpPr>
          <a:xfrm>
            <a:off x="3505200" y="1066800"/>
            <a:ext cx="2214578" cy="1157975"/>
            <a:chOff x="1357290" y="2485339"/>
            <a:chExt cx="2214578" cy="1157975"/>
          </a:xfrm>
        </p:grpSpPr>
        <p:sp>
          <p:nvSpPr>
            <p:cNvPr id="18" name="Oval 17"/>
            <p:cNvSpPr/>
            <p:nvPr/>
          </p:nvSpPr>
          <p:spPr bwMode="auto">
            <a:xfrm>
              <a:off x="1357290" y="2663010"/>
              <a:ext cx="2214578" cy="980304"/>
            </a:xfrm>
            <a:prstGeom prst="ellipse">
              <a:avLst/>
            </a:prstGeom>
            <a:solidFill>
              <a:schemeClr val="accent5">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9" name="Picture 2"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2579499" y="2500306"/>
              <a:ext cx="492303" cy="928694"/>
            </a:xfrm>
            <a:prstGeom prst="rect">
              <a:avLst/>
            </a:prstGeom>
            <a:noFill/>
          </p:spPr>
        </p:pic>
        <p:pic>
          <p:nvPicPr>
            <p:cNvPr id="20" name="Picture 7" descr="C:\Program Files\Microsoft Resource DVD Artwork\DVD_ART\Artwork_Imagery\HARDWARE_IMAGERY\Illustration - Misc Hardware\Windows Vista Illustration Icons\Flip 3D.png"/>
            <p:cNvPicPr>
              <a:picLocks noChangeAspect="1" noChangeArrowheads="1"/>
            </p:cNvPicPr>
            <p:nvPr/>
          </p:nvPicPr>
          <p:blipFill>
            <a:blip r:embed="rId6" cstate="print"/>
            <a:srcRect/>
            <a:stretch>
              <a:fillRect/>
            </a:stretch>
          </p:blipFill>
          <p:spPr bwMode="auto">
            <a:xfrm>
              <a:off x="2709364" y="2485339"/>
              <a:ext cx="719628" cy="800785"/>
            </a:xfrm>
            <a:prstGeom prst="rect">
              <a:avLst/>
            </a:prstGeom>
            <a:noFill/>
            <a:scene3d>
              <a:camera prst="isometricLeftDown"/>
              <a:lightRig rig="threePt" dir="t"/>
            </a:scene3d>
          </p:spPr>
        </p:pic>
        <p:grpSp>
          <p:nvGrpSpPr>
            <p:cNvPr id="6" name="Group 96"/>
            <p:cNvGrpSpPr/>
            <p:nvPr/>
          </p:nvGrpSpPr>
          <p:grpSpPr>
            <a:xfrm>
              <a:off x="1714480" y="2571744"/>
              <a:ext cx="571504" cy="642942"/>
              <a:chOff x="6143636" y="1285860"/>
              <a:chExt cx="857257" cy="931097"/>
            </a:xfrm>
          </p:grpSpPr>
          <p:pic>
            <p:nvPicPr>
              <p:cNvPr id="22" name="Picture 9" descr="D:\DVD_ART35\Logos\Microsoft Office 2007 - all products\Word 2007\Office Word 2007 Product Icon.png"/>
              <p:cNvPicPr>
                <a:picLocks noChangeAspect="1" noChangeArrowheads="1"/>
              </p:cNvPicPr>
              <p:nvPr/>
            </p:nvPicPr>
            <p:blipFill>
              <a:blip r:embed="rId7" cstate="print"/>
              <a:srcRect/>
              <a:stretch>
                <a:fillRect/>
              </a:stretch>
            </p:blipFill>
            <p:spPr bwMode="auto">
              <a:xfrm>
                <a:off x="6143636" y="1285860"/>
                <a:ext cx="500233" cy="663263"/>
              </a:xfrm>
              <a:prstGeom prst="rect">
                <a:avLst/>
              </a:prstGeom>
              <a:noFill/>
            </p:spPr>
          </p:pic>
          <p:pic>
            <p:nvPicPr>
              <p:cNvPr id="23" name="Picture 10" descr="D:\DVD_ART35\Logos\Microsoft Office 2007 - all products\Excel 2007\Office Excel 2007 Product Icon.png"/>
              <p:cNvPicPr>
                <a:picLocks noChangeAspect="1" noChangeArrowheads="1"/>
              </p:cNvPicPr>
              <p:nvPr/>
            </p:nvPicPr>
            <p:blipFill>
              <a:blip r:embed="rId8" cstate="print"/>
              <a:srcRect/>
              <a:stretch>
                <a:fillRect/>
              </a:stretch>
            </p:blipFill>
            <p:spPr bwMode="auto">
              <a:xfrm>
                <a:off x="6500827" y="1571612"/>
                <a:ext cx="500066" cy="645345"/>
              </a:xfrm>
              <a:prstGeom prst="rect">
                <a:avLst/>
              </a:prstGeom>
              <a:noFill/>
            </p:spPr>
          </p:pic>
        </p:grpSp>
        <p:sp>
          <p:nvSpPr>
            <p:cNvPr id="24" name="TextBox 23"/>
            <p:cNvSpPr txBox="1"/>
            <p:nvPr/>
          </p:nvSpPr>
          <p:spPr>
            <a:xfrm>
              <a:off x="2000232" y="3286124"/>
              <a:ext cx="642942" cy="276999"/>
            </a:xfrm>
            <a:prstGeom prst="rect">
              <a:avLst/>
            </a:prstGeom>
            <a:noFill/>
          </p:spPr>
          <p:txBody>
            <a:bodyPr wrap="square" rtlCol="0">
              <a:spAutoFit/>
            </a:bodyPr>
            <a:lstStyle/>
            <a:p>
              <a:r>
                <a:rPr lang="en-CA" sz="1200" b="1" dirty="0" smtClean="0"/>
                <a:t>RDSH</a:t>
              </a:r>
              <a:endParaRPr lang="en-CA" sz="1200" b="1" dirty="0"/>
            </a:p>
          </p:txBody>
        </p:sp>
      </p:grpSp>
      <p:grpSp>
        <p:nvGrpSpPr>
          <p:cNvPr id="9" name="Group 44"/>
          <p:cNvGrpSpPr/>
          <p:nvPr/>
        </p:nvGrpSpPr>
        <p:grpSpPr>
          <a:xfrm>
            <a:off x="3429000" y="3962400"/>
            <a:ext cx="2209800" cy="1323257"/>
            <a:chOff x="5857884" y="1667591"/>
            <a:chExt cx="2286016" cy="1475657"/>
          </a:xfrm>
        </p:grpSpPr>
        <p:sp>
          <p:nvSpPr>
            <p:cNvPr id="26" name="Oval 25"/>
            <p:cNvSpPr/>
            <p:nvPr/>
          </p:nvSpPr>
          <p:spPr>
            <a:xfrm>
              <a:off x="5857884" y="2312259"/>
              <a:ext cx="2286016" cy="830989"/>
            </a:xfrm>
            <a:prstGeom prst="ellipse">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grpSp>
          <p:nvGrpSpPr>
            <p:cNvPr id="10" name="Group 35"/>
            <p:cNvGrpSpPr/>
            <p:nvPr/>
          </p:nvGrpSpPr>
          <p:grpSpPr>
            <a:xfrm>
              <a:off x="6341707" y="1667591"/>
              <a:ext cx="1302127" cy="1401228"/>
              <a:chOff x="5158290" y="2143116"/>
              <a:chExt cx="1571636" cy="1571636"/>
            </a:xfrm>
          </p:grpSpPr>
          <p:grpSp>
            <p:nvGrpSpPr>
              <p:cNvPr id="11" name="Group 16"/>
              <p:cNvGrpSpPr/>
              <p:nvPr/>
            </p:nvGrpSpPr>
            <p:grpSpPr>
              <a:xfrm>
                <a:off x="5471344" y="2143116"/>
                <a:ext cx="1100920" cy="1214446"/>
                <a:chOff x="5114154" y="1571612"/>
                <a:chExt cx="1100920" cy="1214446"/>
              </a:xfrm>
            </p:grpSpPr>
            <p:pic>
              <p:nvPicPr>
                <p:cNvPr id="30"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5114154" y="1571612"/>
                  <a:ext cx="743730" cy="1214446"/>
                </a:xfrm>
                <a:prstGeom prst="rect">
                  <a:avLst/>
                </a:prstGeom>
                <a:noFill/>
              </p:spPr>
            </p:pic>
            <p:pic>
              <p:nvPicPr>
                <p:cNvPr id="31" name="Picture 5" descr="C:\Users\Public\Pictures\Artwork_Imagery\Icons - Illustrations\_WINDOWS SERVER ICONS\Tools\Pipes connected metal pipeline.png"/>
                <p:cNvPicPr>
                  <a:picLocks noChangeAspect="1" noChangeArrowheads="1"/>
                </p:cNvPicPr>
                <p:nvPr/>
              </p:nvPicPr>
              <p:blipFill>
                <a:blip r:embed="rId9" cstate="print"/>
                <a:srcRect/>
                <a:stretch>
                  <a:fillRect/>
                </a:stretch>
              </p:blipFill>
              <p:spPr bwMode="auto">
                <a:xfrm>
                  <a:off x="5485476" y="2214554"/>
                  <a:ext cx="729598" cy="366729"/>
                </a:xfrm>
                <a:prstGeom prst="rect">
                  <a:avLst/>
                </a:prstGeom>
                <a:noFill/>
              </p:spPr>
            </p:pic>
          </p:grpSp>
          <p:sp>
            <p:nvSpPr>
              <p:cNvPr id="29" name="TextBox 28"/>
              <p:cNvSpPr txBox="1"/>
              <p:nvPr/>
            </p:nvSpPr>
            <p:spPr>
              <a:xfrm>
                <a:off x="5158290" y="3253087"/>
                <a:ext cx="1571636" cy="461665"/>
              </a:xfrm>
              <a:prstGeom prst="rect">
                <a:avLst/>
              </a:prstGeom>
              <a:noFill/>
            </p:spPr>
            <p:txBody>
              <a:bodyPr wrap="square" rtlCol="0">
                <a:spAutoFit/>
              </a:bodyPr>
              <a:lstStyle/>
              <a:p>
                <a:pPr algn="ctr"/>
                <a:r>
                  <a:rPr lang="en-CA" sz="1200" b="1" dirty="0" smtClean="0"/>
                  <a:t>RD Connection Broker</a:t>
                </a:r>
                <a:endParaRPr lang="en-CA" sz="1200" b="1" dirty="0"/>
              </a:p>
            </p:txBody>
          </p:sp>
        </p:grpSp>
      </p:grpSp>
      <p:sp>
        <p:nvSpPr>
          <p:cNvPr id="44" name="Flowchart: Magnetic Disk 43"/>
          <p:cNvSpPr/>
          <p:nvPr/>
        </p:nvSpPr>
        <p:spPr>
          <a:xfrm>
            <a:off x="5715000" y="838200"/>
            <a:ext cx="1041400" cy="571500"/>
          </a:xfrm>
          <a:prstGeom prst="flowChartMagneticDisk">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1200" dirty="0" smtClean="0"/>
              <a:t>Active Directory</a:t>
            </a:r>
            <a:endParaRPr lang="en-US" sz="1200" dirty="0"/>
          </a:p>
        </p:txBody>
      </p:sp>
      <p:cxnSp>
        <p:nvCxnSpPr>
          <p:cNvPr id="47" name="Straight Connector 46"/>
          <p:cNvCxnSpPr/>
          <p:nvPr/>
        </p:nvCxnSpPr>
        <p:spPr>
          <a:xfrm rot="5400000">
            <a:off x="610394" y="3200400"/>
            <a:ext cx="4114006" cy="794"/>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133600" y="1143000"/>
            <a:ext cx="500137" cy="276999"/>
          </a:xfrm>
          <a:prstGeom prst="rect">
            <a:avLst/>
          </a:prstGeom>
          <a:noFill/>
        </p:spPr>
        <p:txBody>
          <a:bodyPr wrap="none" lIns="0" tIns="0" rIns="0" bIns="0" rtlCol="0">
            <a:spAutoFit/>
          </a:bodyPr>
          <a:lstStyle/>
          <a:p>
            <a:r>
              <a:rPr lang="en-US" dirty="0" smtClean="0">
                <a:solidFill>
                  <a:srgbClr val="FF0000"/>
                </a:solidFill>
              </a:rPr>
              <a:t>DMZ</a:t>
            </a:r>
          </a:p>
        </p:txBody>
      </p:sp>
      <p:grpSp>
        <p:nvGrpSpPr>
          <p:cNvPr id="12" name="Group 165"/>
          <p:cNvGrpSpPr/>
          <p:nvPr/>
        </p:nvGrpSpPr>
        <p:grpSpPr>
          <a:xfrm>
            <a:off x="4736970" y="4476428"/>
            <a:ext cx="1338127" cy="280339"/>
            <a:chOff x="4736970" y="4476428"/>
            <a:chExt cx="1338127" cy="280339"/>
          </a:xfrm>
        </p:grpSpPr>
        <p:cxnSp>
          <p:nvCxnSpPr>
            <p:cNvPr id="113" name="Curved Connector 112"/>
            <p:cNvCxnSpPr>
              <a:stCxn id="31" idx="0"/>
            </p:cNvCxnSpPr>
            <p:nvPr/>
          </p:nvCxnSpPr>
          <p:spPr>
            <a:xfrm rot="16200000" flipH="1">
              <a:off x="4759099" y="4454299"/>
              <a:ext cx="95571" cy="139830"/>
            </a:xfrm>
            <a:prstGeom prst="curvedConnector4">
              <a:avLst>
                <a:gd name="adj1" fmla="val -634053"/>
                <a:gd name="adj2" fmla="val 1018486"/>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rot="20660890">
              <a:off x="5590990" y="4479768"/>
              <a:ext cx="484107"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WMI</a:t>
              </a:r>
            </a:p>
          </p:txBody>
        </p:sp>
      </p:grpSp>
      <p:grpSp>
        <p:nvGrpSpPr>
          <p:cNvPr id="17" name="Group 161"/>
          <p:cNvGrpSpPr/>
          <p:nvPr/>
        </p:nvGrpSpPr>
        <p:grpSpPr>
          <a:xfrm>
            <a:off x="685800" y="228600"/>
            <a:ext cx="8458200" cy="5181600"/>
            <a:chOff x="685800" y="228600"/>
            <a:chExt cx="8458200" cy="5181600"/>
          </a:xfrm>
        </p:grpSpPr>
        <p:cxnSp>
          <p:nvCxnSpPr>
            <p:cNvPr id="53" name="Straight Arrow Connector 52"/>
            <p:cNvCxnSpPr/>
            <p:nvPr/>
          </p:nvCxnSpPr>
          <p:spPr>
            <a:xfrm rot="5400000" flipH="1" flipV="1">
              <a:off x="666750" y="4819650"/>
              <a:ext cx="1143000" cy="3810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3" name="Oval 122"/>
            <p:cNvSpPr/>
            <p:nvPr/>
          </p:nvSpPr>
          <p:spPr bwMode="auto">
            <a:xfrm>
              <a:off x="685800" y="47244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1</a:t>
              </a:r>
            </a:p>
          </p:txBody>
        </p:sp>
        <p:sp>
          <p:nvSpPr>
            <p:cNvPr id="132" name="TextBox 131"/>
            <p:cNvSpPr txBox="1"/>
            <p:nvPr/>
          </p:nvSpPr>
          <p:spPr>
            <a:xfrm rot="16200000">
              <a:off x="1103073" y="4840528"/>
              <a:ext cx="661656"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HTTPS</a:t>
              </a:r>
            </a:p>
          </p:txBody>
        </p:sp>
        <p:sp>
          <p:nvSpPr>
            <p:cNvPr id="147" name="TextBox 146"/>
            <p:cNvSpPr txBox="1"/>
            <p:nvPr/>
          </p:nvSpPr>
          <p:spPr>
            <a:xfrm>
              <a:off x="6858000" y="228600"/>
              <a:ext cx="2286000" cy="553998"/>
            </a:xfrm>
            <a:prstGeom prst="rect">
              <a:avLst/>
            </a:prstGeom>
            <a:noFill/>
          </p:spPr>
          <p:txBody>
            <a:bodyPr wrap="square" lIns="0" tIns="0" rIns="0" bIns="0" rtlCol="0">
              <a:spAutoFit/>
            </a:bodyPr>
            <a:lstStyle/>
            <a:p>
              <a:pPr marL="342900" indent="-342900"/>
              <a:r>
                <a:rPr lang="en-US" dirty="0" smtClean="0"/>
                <a:t>1. Request available Resource</a:t>
              </a:r>
            </a:p>
          </p:txBody>
        </p:sp>
      </p:grpSp>
      <p:grpSp>
        <p:nvGrpSpPr>
          <p:cNvPr id="21" name="Group 164"/>
          <p:cNvGrpSpPr/>
          <p:nvPr/>
        </p:nvGrpSpPr>
        <p:grpSpPr>
          <a:xfrm>
            <a:off x="4724400" y="1447800"/>
            <a:ext cx="4419600" cy="2514600"/>
            <a:chOff x="4724400" y="1447800"/>
            <a:chExt cx="4419600" cy="2514600"/>
          </a:xfrm>
        </p:grpSpPr>
        <p:cxnSp>
          <p:nvCxnSpPr>
            <p:cNvPr id="65" name="Straight Arrow Connector 64"/>
            <p:cNvCxnSpPr/>
            <p:nvPr/>
          </p:nvCxnSpPr>
          <p:spPr>
            <a:xfrm rot="5400000" flipH="1" flipV="1">
              <a:off x="4191000" y="1981200"/>
              <a:ext cx="2514600" cy="144780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8" name="Oval 127"/>
            <p:cNvSpPr/>
            <p:nvPr/>
          </p:nvSpPr>
          <p:spPr bwMode="auto">
            <a:xfrm>
              <a:off x="5715000" y="24384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4</a:t>
              </a:r>
            </a:p>
          </p:txBody>
        </p:sp>
        <p:sp>
          <p:nvSpPr>
            <p:cNvPr id="135" name="TextBox 134"/>
            <p:cNvSpPr txBox="1"/>
            <p:nvPr/>
          </p:nvSpPr>
          <p:spPr>
            <a:xfrm rot="18153920">
              <a:off x="5248443" y="3061774"/>
              <a:ext cx="546112"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LDAP</a:t>
              </a:r>
            </a:p>
          </p:txBody>
        </p:sp>
        <p:sp>
          <p:nvSpPr>
            <p:cNvPr id="151" name="TextBox 150"/>
            <p:cNvSpPr txBox="1"/>
            <p:nvPr/>
          </p:nvSpPr>
          <p:spPr>
            <a:xfrm>
              <a:off x="6324600" y="2514600"/>
              <a:ext cx="2819400" cy="762000"/>
            </a:xfrm>
            <a:prstGeom prst="rect">
              <a:avLst/>
            </a:prstGeom>
            <a:noFill/>
          </p:spPr>
          <p:txBody>
            <a:bodyPr wrap="square" lIns="0" tIns="0" rIns="0" bIns="0" rtlCol="0">
              <a:normAutofit/>
            </a:bodyPr>
            <a:lstStyle/>
            <a:p>
              <a:pPr marL="342900" indent="-342900"/>
              <a:r>
                <a:rPr lang="en-US" dirty="0" smtClean="0"/>
                <a:t>4. VM per user assignment queried</a:t>
              </a:r>
            </a:p>
          </p:txBody>
        </p:sp>
      </p:grpSp>
      <p:grpSp>
        <p:nvGrpSpPr>
          <p:cNvPr id="25" name="Group 166"/>
          <p:cNvGrpSpPr/>
          <p:nvPr/>
        </p:nvGrpSpPr>
        <p:grpSpPr>
          <a:xfrm>
            <a:off x="6172200" y="3124200"/>
            <a:ext cx="2971800" cy="990600"/>
            <a:chOff x="6172200" y="3124200"/>
            <a:chExt cx="2971800" cy="990600"/>
          </a:xfrm>
        </p:grpSpPr>
        <p:sp>
          <p:nvSpPr>
            <p:cNvPr id="127" name="Oval 126"/>
            <p:cNvSpPr/>
            <p:nvPr/>
          </p:nvSpPr>
          <p:spPr bwMode="auto">
            <a:xfrm>
              <a:off x="6172200" y="37338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5</a:t>
              </a:r>
            </a:p>
          </p:txBody>
        </p:sp>
        <p:sp>
          <p:nvSpPr>
            <p:cNvPr id="153" name="TextBox 152"/>
            <p:cNvSpPr txBox="1"/>
            <p:nvPr/>
          </p:nvSpPr>
          <p:spPr>
            <a:xfrm>
              <a:off x="6629400" y="3124200"/>
              <a:ext cx="2514600" cy="609600"/>
            </a:xfrm>
            <a:prstGeom prst="rect">
              <a:avLst/>
            </a:prstGeom>
            <a:noFill/>
          </p:spPr>
          <p:txBody>
            <a:bodyPr wrap="square" lIns="0" tIns="0" rIns="0" bIns="0" rtlCol="0">
              <a:normAutofit/>
            </a:bodyPr>
            <a:lstStyle/>
            <a:p>
              <a:pPr marL="342900" indent="-342900"/>
              <a:r>
                <a:rPr lang="en-US" dirty="0" smtClean="0"/>
                <a:t>5. If a VM is assigned, retrieve RDP file.</a:t>
              </a:r>
            </a:p>
          </p:txBody>
        </p:sp>
      </p:grpSp>
      <p:grpSp>
        <p:nvGrpSpPr>
          <p:cNvPr id="27" name="Group 167"/>
          <p:cNvGrpSpPr/>
          <p:nvPr/>
        </p:nvGrpSpPr>
        <p:grpSpPr>
          <a:xfrm>
            <a:off x="6172200" y="3733800"/>
            <a:ext cx="2971800" cy="914400"/>
            <a:chOff x="6172200" y="3733800"/>
            <a:chExt cx="2971800" cy="914400"/>
          </a:xfrm>
        </p:grpSpPr>
        <p:sp>
          <p:nvSpPr>
            <p:cNvPr id="129" name="Oval 128"/>
            <p:cNvSpPr/>
            <p:nvPr/>
          </p:nvSpPr>
          <p:spPr bwMode="auto">
            <a:xfrm>
              <a:off x="6172200" y="42672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6</a:t>
              </a:r>
            </a:p>
          </p:txBody>
        </p:sp>
        <p:sp>
          <p:nvSpPr>
            <p:cNvPr id="154" name="TextBox 153"/>
            <p:cNvSpPr txBox="1"/>
            <p:nvPr/>
          </p:nvSpPr>
          <p:spPr>
            <a:xfrm>
              <a:off x="6629400" y="3733800"/>
              <a:ext cx="2514600" cy="685800"/>
            </a:xfrm>
            <a:prstGeom prst="rect">
              <a:avLst/>
            </a:prstGeom>
            <a:noFill/>
          </p:spPr>
          <p:txBody>
            <a:bodyPr wrap="square" lIns="0" tIns="0" rIns="0" bIns="0" rtlCol="0">
              <a:normAutofit/>
            </a:bodyPr>
            <a:lstStyle/>
            <a:p>
              <a:pPr marL="342900" indent="-342900"/>
              <a:r>
                <a:rPr lang="en-US" dirty="0" smtClean="0"/>
                <a:t>6. Query Virtual Desktop Pools</a:t>
              </a:r>
            </a:p>
          </p:txBody>
        </p:sp>
      </p:grpSp>
      <p:grpSp>
        <p:nvGrpSpPr>
          <p:cNvPr id="28" name="Group 169"/>
          <p:cNvGrpSpPr/>
          <p:nvPr/>
        </p:nvGrpSpPr>
        <p:grpSpPr>
          <a:xfrm>
            <a:off x="1828800" y="762000"/>
            <a:ext cx="7315200" cy="4953000"/>
            <a:chOff x="1828800" y="762000"/>
            <a:chExt cx="7315200" cy="4953000"/>
          </a:xfrm>
        </p:grpSpPr>
        <p:sp>
          <p:nvSpPr>
            <p:cNvPr id="137" name="Oval 136"/>
            <p:cNvSpPr/>
            <p:nvPr/>
          </p:nvSpPr>
          <p:spPr bwMode="auto">
            <a:xfrm>
              <a:off x="3505200" y="46482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A</a:t>
              </a:r>
            </a:p>
          </p:txBody>
        </p:sp>
        <p:grpSp>
          <p:nvGrpSpPr>
            <p:cNvPr id="32" name="Group 162"/>
            <p:cNvGrpSpPr/>
            <p:nvPr/>
          </p:nvGrpSpPr>
          <p:grpSpPr>
            <a:xfrm>
              <a:off x="1828800" y="762000"/>
              <a:ext cx="7315200" cy="4953000"/>
              <a:chOff x="1828800" y="762000"/>
              <a:chExt cx="7315200" cy="4953000"/>
            </a:xfrm>
          </p:grpSpPr>
          <p:cxnSp>
            <p:nvCxnSpPr>
              <p:cNvPr id="54" name="Straight Arrow Connector 53"/>
              <p:cNvCxnSpPr/>
              <p:nvPr/>
            </p:nvCxnSpPr>
            <p:spPr>
              <a:xfrm>
                <a:off x="2209800" y="3886200"/>
                <a:ext cx="1371600" cy="76200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5" name="Oval 124"/>
              <p:cNvSpPr/>
              <p:nvPr/>
            </p:nvSpPr>
            <p:spPr bwMode="auto">
              <a:xfrm>
                <a:off x="2743200" y="37338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2</a:t>
                </a:r>
              </a:p>
            </p:txBody>
          </p:sp>
          <p:sp>
            <p:nvSpPr>
              <p:cNvPr id="133" name="TextBox 132"/>
              <p:cNvSpPr txBox="1"/>
              <p:nvPr/>
            </p:nvSpPr>
            <p:spPr>
              <a:xfrm rot="1705459">
                <a:off x="1956318" y="4304249"/>
                <a:ext cx="1506503"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RPC: Port 5504</a:t>
                </a:r>
              </a:p>
            </p:txBody>
          </p:sp>
          <p:sp>
            <p:nvSpPr>
              <p:cNvPr id="148" name="TextBox 147"/>
              <p:cNvSpPr txBox="1"/>
              <p:nvPr/>
            </p:nvSpPr>
            <p:spPr>
              <a:xfrm>
                <a:off x="6858000" y="762000"/>
                <a:ext cx="2286000" cy="685800"/>
              </a:xfrm>
              <a:prstGeom prst="rect">
                <a:avLst/>
              </a:prstGeom>
              <a:noFill/>
            </p:spPr>
            <p:txBody>
              <a:bodyPr wrap="square" lIns="0" tIns="0" rIns="0" bIns="0" rtlCol="0">
                <a:normAutofit fontScale="92500" lnSpcReduction="20000"/>
              </a:bodyPr>
              <a:lstStyle/>
              <a:p>
                <a:pPr marL="342900" indent="-342900"/>
                <a:r>
                  <a:rPr lang="en-US" dirty="0" smtClean="0"/>
                  <a:t>2. Query for resources.  Sends the User Sid for filtering. See A.</a:t>
                </a:r>
              </a:p>
            </p:txBody>
          </p:sp>
          <p:sp>
            <p:nvSpPr>
              <p:cNvPr id="156" name="TextBox 155"/>
              <p:cNvSpPr txBox="1"/>
              <p:nvPr/>
            </p:nvSpPr>
            <p:spPr>
              <a:xfrm>
                <a:off x="1828800" y="5334000"/>
                <a:ext cx="7315200" cy="381000"/>
              </a:xfrm>
              <a:prstGeom prst="rect">
                <a:avLst/>
              </a:prstGeom>
              <a:noFill/>
            </p:spPr>
            <p:txBody>
              <a:bodyPr wrap="square" lIns="0" tIns="0" rIns="0" bIns="0" rtlCol="0">
                <a:normAutofit/>
              </a:bodyPr>
              <a:lstStyle/>
              <a:p>
                <a:pPr marL="342900" indent="-342900"/>
                <a:r>
                  <a:rPr lang="en-US" dirty="0" smtClean="0"/>
                  <a:t>A.  </a:t>
                </a:r>
                <a:r>
                  <a:rPr lang="en-US" sz="1600" dirty="0" smtClean="0"/>
                  <a:t>RDWA machine account must be in the “TS Web Access Computers” Security group</a:t>
                </a:r>
              </a:p>
            </p:txBody>
          </p:sp>
        </p:grpSp>
      </p:grpSp>
      <p:grpSp>
        <p:nvGrpSpPr>
          <p:cNvPr id="33" name="Group 170"/>
          <p:cNvGrpSpPr/>
          <p:nvPr/>
        </p:nvGrpSpPr>
        <p:grpSpPr>
          <a:xfrm>
            <a:off x="1828800" y="1371601"/>
            <a:ext cx="7315200" cy="4724399"/>
            <a:chOff x="1828800" y="1371601"/>
            <a:chExt cx="7315200" cy="4724399"/>
          </a:xfrm>
        </p:grpSpPr>
        <p:cxnSp>
          <p:nvCxnSpPr>
            <p:cNvPr id="57" name="Straight Arrow Connector 56"/>
            <p:cNvCxnSpPr/>
            <p:nvPr/>
          </p:nvCxnSpPr>
          <p:spPr>
            <a:xfrm rot="5400000" flipH="1" flipV="1">
              <a:off x="3543300" y="3086100"/>
              <a:ext cx="1752600" cy="1588"/>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rot="5400000" flipH="1" flipV="1">
              <a:off x="4267597" y="2361803"/>
              <a:ext cx="838200" cy="534194"/>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6200000" flipV="1">
              <a:off x="3772297" y="2400697"/>
              <a:ext cx="838200" cy="456406"/>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6" name="Oval 125"/>
            <p:cNvSpPr/>
            <p:nvPr/>
          </p:nvSpPr>
          <p:spPr bwMode="auto">
            <a:xfrm>
              <a:off x="3810000" y="30480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3</a:t>
              </a:r>
            </a:p>
          </p:txBody>
        </p:sp>
        <p:sp>
          <p:nvSpPr>
            <p:cNvPr id="134" name="TextBox 133"/>
            <p:cNvSpPr txBox="1"/>
            <p:nvPr/>
          </p:nvSpPr>
          <p:spPr>
            <a:xfrm rot="16200000">
              <a:off x="4392246" y="3303954"/>
              <a:ext cx="484107"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WMI</a:t>
              </a:r>
            </a:p>
          </p:txBody>
        </p:sp>
        <p:sp>
          <p:nvSpPr>
            <p:cNvPr id="138" name="Oval 137"/>
            <p:cNvSpPr/>
            <p:nvPr/>
          </p:nvSpPr>
          <p:spPr bwMode="auto">
            <a:xfrm>
              <a:off x="4267200" y="17526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B</a:t>
              </a:r>
            </a:p>
          </p:txBody>
        </p:sp>
        <p:sp>
          <p:nvSpPr>
            <p:cNvPr id="149" name="TextBox 148"/>
            <p:cNvSpPr txBox="1"/>
            <p:nvPr/>
          </p:nvSpPr>
          <p:spPr>
            <a:xfrm>
              <a:off x="6858000" y="1371601"/>
              <a:ext cx="2133600" cy="1219200"/>
            </a:xfrm>
            <a:prstGeom prst="rect">
              <a:avLst/>
            </a:prstGeom>
            <a:noFill/>
          </p:spPr>
          <p:txBody>
            <a:bodyPr wrap="square" lIns="0" tIns="0" rIns="0" bIns="0" rtlCol="0">
              <a:normAutofit fontScale="92500" lnSpcReduction="10000"/>
            </a:bodyPr>
            <a:lstStyle/>
            <a:p>
              <a:pPr marL="342900" indent="-342900"/>
              <a:r>
                <a:rPr lang="en-US" dirty="0" smtClean="0"/>
                <a:t>3. Aggregate resource  from multiple RDSH servers and stamp with workspace. See B.</a:t>
              </a:r>
            </a:p>
          </p:txBody>
        </p:sp>
        <p:sp>
          <p:nvSpPr>
            <p:cNvPr id="158" name="TextBox 157"/>
            <p:cNvSpPr txBox="1"/>
            <p:nvPr/>
          </p:nvSpPr>
          <p:spPr>
            <a:xfrm>
              <a:off x="1828800" y="5638800"/>
              <a:ext cx="7315200" cy="457200"/>
            </a:xfrm>
            <a:prstGeom prst="rect">
              <a:avLst/>
            </a:prstGeom>
            <a:noFill/>
          </p:spPr>
          <p:txBody>
            <a:bodyPr wrap="square" lIns="0" tIns="0" rIns="0" bIns="0" rtlCol="0">
              <a:noAutofit/>
            </a:bodyPr>
            <a:lstStyle/>
            <a:p>
              <a:pPr marL="342900" indent="-342900"/>
              <a:r>
                <a:rPr lang="en-US" dirty="0" smtClean="0"/>
                <a:t>B.  </a:t>
              </a:r>
              <a:r>
                <a:rPr lang="en-US" sz="1400" dirty="0" smtClean="0"/>
                <a:t>RDCB machine account must have remote DCOM and WMI  (TerminalServices) namespace privileges.  By default “TS Web Access Computers” has this access.</a:t>
              </a:r>
            </a:p>
          </p:txBody>
        </p:sp>
      </p:grpSp>
      <p:grpSp>
        <p:nvGrpSpPr>
          <p:cNvPr id="34" name="Group 168"/>
          <p:cNvGrpSpPr/>
          <p:nvPr/>
        </p:nvGrpSpPr>
        <p:grpSpPr>
          <a:xfrm>
            <a:off x="1828800" y="4114800"/>
            <a:ext cx="7315200" cy="2743200"/>
            <a:chOff x="1828800" y="4114800"/>
            <a:chExt cx="7315200" cy="2743200"/>
          </a:xfrm>
        </p:grpSpPr>
        <p:sp>
          <p:nvSpPr>
            <p:cNvPr id="130" name="Oval 129"/>
            <p:cNvSpPr/>
            <p:nvPr/>
          </p:nvSpPr>
          <p:spPr bwMode="auto">
            <a:xfrm>
              <a:off x="4267200" y="41148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7</a:t>
              </a:r>
            </a:p>
          </p:txBody>
        </p:sp>
        <p:sp>
          <p:nvSpPr>
            <p:cNvPr id="139" name="Oval 138"/>
            <p:cNvSpPr/>
            <p:nvPr/>
          </p:nvSpPr>
          <p:spPr bwMode="auto">
            <a:xfrm>
              <a:off x="4267200" y="44958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C</a:t>
              </a:r>
            </a:p>
          </p:txBody>
        </p:sp>
        <p:sp>
          <p:nvSpPr>
            <p:cNvPr id="155" name="TextBox 154"/>
            <p:cNvSpPr txBox="1"/>
            <p:nvPr/>
          </p:nvSpPr>
          <p:spPr>
            <a:xfrm>
              <a:off x="6553200" y="4343400"/>
              <a:ext cx="2590800" cy="1447800"/>
            </a:xfrm>
            <a:prstGeom prst="rect">
              <a:avLst/>
            </a:prstGeom>
            <a:noFill/>
          </p:spPr>
          <p:txBody>
            <a:bodyPr wrap="square" lIns="0" tIns="0" rIns="0" bIns="0" rtlCol="0">
              <a:normAutofit/>
            </a:bodyPr>
            <a:lstStyle/>
            <a:p>
              <a:pPr marL="342900" indent="-342900"/>
              <a:r>
                <a:rPr lang="en-US" dirty="0" smtClean="0"/>
                <a:t>7. </a:t>
              </a:r>
              <a:r>
                <a:rPr lang="en-US" sz="1600" dirty="0" smtClean="0"/>
                <a:t>RemoteApps are filtered based on the Security Descriptor set on the RDSH.  See C.  </a:t>
              </a:r>
              <a:endParaRPr lang="en-US" dirty="0" smtClean="0"/>
            </a:p>
          </p:txBody>
        </p:sp>
        <p:sp>
          <p:nvSpPr>
            <p:cNvPr id="161" name="TextBox 160"/>
            <p:cNvSpPr txBox="1"/>
            <p:nvPr/>
          </p:nvSpPr>
          <p:spPr>
            <a:xfrm>
              <a:off x="1828800" y="6172200"/>
              <a:ext cx="7162800" cy="685800"/>
            </a:xfrm>
            <a:prstGeom prst="rect">
              <a:avLst/>
            </a:prstGeom>
            <a:noFill/>
          </p:spPr>
          <p:txBody>
            <a:bodyPr wrap="square" lIns="0" tIns="0" rIns="0" bIns="0" rtlCol="0">
              <a:normAutofit fontScale="92500" lnSpcReduction="10000"/>
            </a:bodyPr>
            <a:lstStyle/>
            <a:p>
              <a:pPr marL="342900" indent="-342900"/>
              <a:r>
                <a:rPr lang="en-US" dirty="0" smtClean="0"/>
                <a:t>C. </a:t>
              </a:r>
              <a:r>
                <a:rPr lang="en-US" sz="1700" dirty="0" smtClean="0"/>
                <a:t>RemoteApp user filtering requires RDCB to be in the “Windows Authorization Access Group” domain security group or the domain to be in Pre-Windows 2000 Compatibility mode.  </a:t>
              </a:r>
              <a:endParaRPr lang="en-US" sz="1600" dirty="0" smtClean="0"/>
            </a:p>
          </p:txBody>
        </p:sp>
      </p:grpSp>
      <p:cxnSp>
        <p:nvCxnSpPr>
          <p:cNvPr id="173" name="Straight Arrow Connector 172"/>
          <p:cNvCxnSpPr/>
          <p:nvPr/>
        </p:nvCxnSpPr>
        <p:spPr>
          <a:xfrm rot="10800000">
            <a:off x="2209800" y="3886200"/>
            <a:ext cx="1905000" cy="45720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504929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17"/>
                                        </p:tgtEl>
                                      </p:cBhvr>
                                    </p:animEffect>
                                    <p:set>
                                      <p:cBhvr>
                                        <p:cTn id="11" dur="1" fill="hold">
                                          <p:stCondLst>
                                            <p:cond delay="499"/>
                                          </p:stCondLst>
                                        </p:cTn>
                                        <p:tgtEl>
                                          <p:spTgt spid="17"/>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8"/>
                                        </p:tgtEl>
                                      </p:cBhvr>
                                    </p:animEffect>
                                    <p:set>
                                      <p:cBhvr>
                                        <p:cTn id="19" dur="1" fill="hold">
                                          <p:stCondLst>
                                            <p:cond delay="499"/>
                                          </p:stCondLst>
                                        </p:cTn>
                                        <p:tgtEl>
                                          <p:spTgt spid="28"/>
                                        </p:tgtEl>
                                        <p:attrNameLst>
                                          <p:attrName>style.visibility</p:attrName>
                                        </p:attrNameLst>
                                      </p:cBhvr>
                                      <p:to>
                                        <p:strVal val="hidden"/>
                                      </p:to>
                                    </p:se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33"/>
                                        </p:tgtEl>
                                      </p:cBhvr>
                                    </p:animEffect>
                                    <p:set>
                                      <p:cBhvr>
                                        <p:cTn id="27" dur="1" fill="hold">
                                          <p:stCondLst>
                                            <p:cond delay="499"/>
                                          </p:stCondLst>
                                        </p:cTn>
                                        <p:tgtEl>
                                          <p:spTgt spid="33"/>
                                        </p:tgtEl>
                                        <p:attrNameLst>
                                          <p:attrName>style.visibility</p:attrName>
                                        </p:attrNameLst>
                                      </p:cBhvr>
                                      <p:to>
                                        <p:strVal val="hidden"/>
                                      </p:to>
                                    </p:set>
                                  </p:childTnLst>
                                </p:cTn>
                              </p:par>
                            </p:childTnLst>
                          </p:cTn>
                        </p:par>
                        <p:par>
                          <p:cTn id="28" fill="hold">
                            <p:stCondLst>
                              <p:cond delay="500"/>
                            </p:stCondLst>
                            <p:childTnLst>
                              <p:par>
                                <p:cTn id="29" presetID="1"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21"/>
                                        </p:tgtEl>
                                      </p:cBhvr>
                                    </p:animEffect>
                                    <p:set>
                                      <p:cBhvr>
                                        <p:cTn id="35" dur="1" fill="hold">
                                          <p:stCondLst>
                                            <p:cond delay="499"/>
                                          </p:stCondLst>
                                        </p:cTn>
                                        <p:tgtEl>
                                          <p:spTgt spid="21"/>
                                        </p:tgtEl>
                                        <p:attrNameLst>
                                          <p:attrName>style.visibility</p:attrName>
                                        </p:attrNameLst>
                                      </p:cBhvr>
                                      <p:to>
                                        <p:strVal val="hidden"/>
                                      </p:to>
                                    </p:set>
                                  </p:childTnLst>
                                </p:cTn>
                              </p:par>
                            </p:childTnLst>
                          </p:cTn>
                        </p:par>
                        <p:par>
                          <p:cTn id="36" fill="hold">
                            <p:stCondLst>
                              <p:cond delay="500"/>
                            </p:stCondLst>
                            <p:childTnLst>
                              <p:par>
                                <p:cTn id="37" presetID="1"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nodeType="clickEffect">
                                  <p:stCondLst>
                                    <p:cond delay="0"/>
                                  </p:stCondLst>
                                  <p:childTnLst>
                                    <p:animEffect transition="out" filter="fade">
                                      <p:cBhvr>
                                        <p:cTn id="44" dur="500"/>
                                        <p:tgtEl>
                                          <p:spTgt spid="25"/>
                                        </p:tgtEl>
                                      </p:cBhvr>
                                    </p:animEffect>
                                    <p:set>
                                      <p:cBhvr>
                                        <p:cTn id="45" dur="1" fill="hold">
                                          <p:stCondLst>
                                            <p:cond delay="499"/>
                                          </p:stCondLst>
                                        </p:cTn>
                                        <p:tgtEl>
                                          <p:spTgt spid="25"/>
                                        </p:tgtEl>
                                        <p:attrNameLst>
                                          <p:attrName>style.visibility</p:attrName>
                                        </p:attrNameLst>
                                      </p:cBhvr>
                                      <p:to>
                                        <p:strVal val="hidden"/>
                                      </p:to>
                                    </p:set>
                                  </p:childTnLst>
                                </p:cTn>
                              </p:par>
                            </p:childTnLst>
                          </p:cTn>
                        </p:par>
                        <p:par>
                          <p:cTn id="46" fill="hold">
                            <p:stCondLst>
                              <p:cond delay="500"/>
                            </p:stCondLst>
                            <p:childTnLst>
                              <p:par>
                                <p:cTn id="47" presetID="1" presetClass="entr" presetSubtype="0"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500"/>
                                        <p:tgtEl>
                                          <p:spTgt spid="27"/>
                                        </p:tgtEl>
                                      </p:cBhvr>
                                    </p:animEffect>
                                    <p:set>
                                      <p:cBhvr>
                                        <p:cTn id="53" dur="1" fill="hold">
                                          <p:stCondLst>
                                            <p:cond delay="499"/>
                                          </p:stCondLst>
                                        </p:cTn>
                                        <p:tgtEl>
                                          <p:spTgt spid="27"/>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12"/>
                                        </p:tgtEl>
                                      </p:cBhvr>
                                    </p:animEffect>
                                    <p:set>
                                      <p:cBhvr>
                                        <p:cTn id="56" dur="1" fill="hold">
                                          <p:stCondLst>
                                            <p:cond delay="499"/>
                                          </p:stCondLst>
                                        </p:cTn>
                                        <p:tgtEl>
                                          <p:spTgt spid="12"/>
                                        </p:tgtEl>
                                        <p:attrNameLst>
                                          <p:attrName>style.visibility</p:attrName>
                                        </p:attrNameLst>
                                      </p:cBhvr>
                                      <p:to>
                                        <p:strVal val="hidden"/>
                                      </p:to>
                                    </p:set>
                                  </p:childTnLst>
                                </p:cTn>
                              </p:par>
                            </p:childTnLst>
                          </p:cTn>
                        </p:par>
                        <p:par>
                          <p:cTn id="57" fill="hold">
                            <p:stCondLst>
                              <p:cond delay="500"/>
                            </p:stCondLst>
                            <p:childTnLst>
                              <p:par>
                                <p:cTn id="58" presetID="1" presetClass="entr" presetSubtype="0"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nodeType="clickEffect">
                                  <p:stCondLst>
                                    <p:cond delay="0"/>
                                  </p:stCondLst>
                                  <p:childTnLst>
                                    <p:animEffect transition="out" filter="fade">
                                      <p:cBhvr>
                                        <p:cTn id="63" dur="500"/>
                                        <p:tgtEl>
                                          <p:spTgt spid="34"/>
                                        </p:tgtEl>
                                      </p:cBhvr>
                                    </p:animEffect>
                                    <p:set>
                                      <p:cBhvr>
                                        <p:cTn id="64" dur="1" fill="hold">
                                          <p:stCondLst>
                                            <p:cond delay="499"/>
                                          </p:stCondLst>
                                        </p:cTn>
                                        <p:tgtEl>
                                          <p:spTgt spid="34"/>
                                        </p:tgtEl>
                                        <p:attrNameLst>
                                          <p:attrName>style.visibility</p:attrName>
                                        </p:attrNameLst>
                                      </p:cBhvr>
                                      <p:to>
                                        <p:strVal val="hidden"/>
                                      </p:to>
                                    </p:set>
                                  </p:childTnLst>
                                </p:cTn>
                              </p:par>
                            </p:childTnLst>
                          </p:cTn>
                        </p:par>
                        <p:par>
                          <p:cTn id="65" fill="hold">
                            <p:stCondLst>
                              <p:cond delay="500"/>
                            </p:stCondLst>
                            <p:childTnLst>
                              <p:par>
                                <p:cTn id="66" presetID="1" presetClass="entr" presetSubtype="0" fill="hold" nodeType="afterEffect">
                                  <p:stCondLst>
                                    <p:cond delay="0"/>
                                  </p:stCondLst>
                                  <p:childTnLst>
                                    <p:set>
                                      <p:cBhvr>
                                        <p:cTn id="67" dur="1" fill="hold">
                                          <p:stCondLst>
                                            <p:cond delay="0"/>
                                          </p:stCondLst>
                                        </p:cTn>
                                        <p:tgtEl>
                                          <p:spTgt spid="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 Sequence</a:t>
            </a:r>
            <a:endParaRPr lang="en-US" dirty="0"/>
          </a:p>
        </p:txBody>
      </p:sp>
      <p:grpSp>
        <p:nvGrpSpPr>
          <p:cNvPr id="3" name="Group 33"/>
          <p:cNvGrpSpPr/>
          <p:nvPr/>
        </p:nvGrpSpPr>
        <p:grpSpPr>
          <a:xfrm>
            <a:off x="304800" y="1524000"/>
            <a:ext cx="2209800" cy="1323257"/>
            <a:chOff x="3429000" y="3962400"/>
            <a:chExt cx="2209800" cy="1323257"/>
          </a:xfrm>
        </p:grpSpPr>
        <p:sp>
          <p:nvSpPr>
            <p:cNvPr id="17" name="Oval 16"/>
            <p:cNvSpPr/>
            <p:nvPr/>
          </p:nvSpPr>
          <p:spPr>
            <a:xfrm>
              <a:off x="3429000" y="4540489"/>
              <a:ext cx="2209800" cy="745168"/>
            </a:xfrm>
            <a:prstGeom prst="ellipse">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pic>
          <p:nvPicPr>
            <p:cNvPr id="18"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4147415" y="3962400"/>
              <a:ext cx="595649" cy="970943"/>
            </a:xfrm>
            <a:prstGeom prst="rect">
              <a:avLst/>
            </a:prstGeom>
            <a:noFill/>
          </p:spPr>
        </p:pic>
        <p:sp>
          <p:nvSpPr>
            <p:cNvPr id="19" name="TextBox 18"/>
            <p:cNvSpPr txBox="1"/>
            <p:nvPr/>
          </p:nvSpPr>
          <p:spPr>
            <a:xfrm>
              <a:off x="3896692" y="4849816"/>
              <a:ext cx="1258714" cy="369099"/>
            </a:xfrm>
            <a:prstGeom prst="rect">
              <a:avLst/>
            </a:prstGeom>
            <a:noFill/>
          </p:spPr>
          <p:txBody>
            <a:bodyPr wrap="square" rtlCol="0">
              <a:spAutoFit/>
            </a:bodyPr>
            <a:lstStyle/>
            <a:p>
              <a:pPr algn="ctr"/>
              <a:r>
                <a:rPr lang="en-CA" sz="1200" b="1" dirty="0" smtClean="0"/>
                <a:t>RD Connection Broker</a:t>
              </a:r>
              <a:endParaRPr lang="en-CA" sz="1200" b="1" dirty="0"/>
            </a:p>
          </p:txBody>
        </p:sp>
      </p:grpSp>
      <p:grpSp>
        <p:nvGrpSpPr>
          <p:cNvPr id="4" name="Group 32"/>
          <p:cNvGrpSpPr/>
          <p:nvPr/>
        </p:nvGrpSpPr>
        <p:grpSpPr>
          <a:xfrm>
            <a:off x="228600" y="3352800"/>
            <a:ext cx="2209800" cy="1323257"/>
            <a:chOff x="653185" y="3048000"/>
            <a:chExt cx="2209800" cy="1323257"/>
          </a:xfrm>
        </p:grpSpPr>
        <p:sp>
          <p:nvSpPr>
            <p:cNvPr id="20" name="Oval 19"/>
            <p:cNvSpPr/>
            <p:nvPr/>
          </p:nvSpPr>
          <p:spPr>
            <a:xfrm>
              <a:off x="653185" y="3626089"/>
              <a:ext cx="2209800" cy="745168"/>
            </a:xfrm>
            <a:prstGeom prst="ellipse">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pic>
          <p:nvPicPr>
            <p:cNvPr id="21"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1371600" y="3048000"/>
              <a:ext cx="595649" cy="970943"/>
            </a:xfrm>
            <a:prstGeom prst="rect">
              <a:avLst/>
            </a:prstGeom>
            <a:noFill/>
          </p:spPr>
        </p:pic>
        <p:sp>
          <p:nvSpPr>
            <p:cNvPr id="22" name="TextBox 21"/>
            <p:cNvSpPr txBox="1"/>
            <p:nvPr/>
          </p:nvSpPr>
          <p:spPr>
            <a:xfrm>
              <a:off x="1120877" y="3935416"/>
              <a:ext cx="1258714" cy="276999"/>
            </a:xfrm>
            <a:prstGeom prst="rect">
              <a:avLst/>
            </a:prstGeom>
            <a:noFill/>
          </p:spPr>
          <p:txBody>
            <a:bodyPr wrap="square" rtlCol="0">
              <a:spAutoFit/>
            </a:bodyPr>
            <a:lstStyle/>
            <a:p>
              <a:pPr algn="ctr"/>
              <a:r>
                <a:rPr lang="en-CA" sz="1200" b="1" dirty="0" smtClean="0"/>
                <a:t>RD Redirector</a:t>
              </a:r>
              <a:endParaRPr lang="en-CA" sz="1200" b="1" dirty="0"/>
            </a:p>
          </p:txBody>
        </p:sp>
      </p:grpSp>
      <p:sp>
        <p:nvSpPr>
          <p:cNvPr id="23" name="Oval 22"/>
          <p:cNvSpPr/>
          <p:nvPr/>
        </p:nvSpPr>
        <p:spPr>
          <a:xfrm>
            <a:off x="2895600" y="2743200"/>
            <a:ext cx="3200400" cy="2012712"/>
          </a:xfrm>
          <a:prstGeom prst="ellipse">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smtClean="0"/>
          </a:p>
          <a:p>
            <a:pPr algn="ctr"/>
            <a:r>
              <a:rPr lang="en-CA" dirty="0" smtClean="0"/>
              <a:t>VMs</a:t>
            </a:r>
            <a:endParaRPr lang="en-CA" dirty="0"/>
          </a:p>
        </p:txBody>
      </p:sp>
      <p:pic>
        <p:nvPicPr>
          <p:cNvPr id="24"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3276600" y="2819400"/>
            <a:ext cx="595649" cy="970943"/>
          </a:xfrm>
          <a:prstGeom prst="rect">
            <a:avLst/>
          </a:prstGeom>
          <a:noFill/>
        </p:spPr>
      </p:pic>
      <p:sp>
        <p:nvSpPr>
          <p:cNvPr id="25" name="TextBox 24"/>
          <p:cNvSpPr txBox="1"/>
          <p:nvPr/>
        </p:nvSpPr>
        <p:spPr>
          <a:xfrm>
            <a:off x="2819400" y="3733800"/>
            <a:ext cx="1258714" cy="276999"/>
          </a:xfrm>
          <a:prstGeom prst="rect">
            <a:avLst/>
          </a:prstGeom>
          <a:noFill/>
        </p:spPr>
        <p:txBody>
          <a:bodyPr wrap="square" rtlCol="0">
            <a:spAutoFit/>
          </a:bodyPr>
          <a:lstStyle/>
          <a:p>
            <a:pPr algn="ctr"/>
            <a:r>
              <a:rPr lang="en-CA" sz="1200" b="1" dirty="0" smtClean="0"/>
              <a:t>RDV Host</a:t>
            </a:r>
            <a:endParaRPr lang="en-CA" sz="1200" b="1" dirty="0"/>
          </a:p>
        </p:txBody>
      </p:sp>
      <p:grpSp>
        <p:nvGrpSpPr>
          <p:cNvPr id="5" name="Group 8"/>
          <p:cNvGrpSpPr/>
          <p:nvPr/>
        </p:nvGrpSpPr>
        <p:grpSpPr>
          <a:xfrm>
            <a:off x="762000" y="5410200"/>
            <a:ext cx="1142999" cy="1038999"/>
            <a:chOff x="533400" y="5410200"/>
            <a:chExt cx="1338437" cy="1191399"/>
          </a:xfrm>
        </p:grpSpPr>
        <p:pic>
          <p:nvPicPr>
            <p:cNvPr id="31" name="Picture 8" descr="C:\Users\Public\Pictures\Artwork_Imagery\Icons - Illustrations\_VIRTUALIZATION ICONS\Presenation Virtualization 2.png"/>
            <p:cNvPicPr>
              <a:picLocks noChangeAspect="1" noChangeArrowheads="1"/>
            </p:cNvPicPr>
            <p:nvPr/>
          </p:nvPicPr>
          <p:blipFill>
            <a:blip r:embed="rId4" cstate="print"/>
            <a:srcRect/>
            <a:stretch>
              <a:fillRect/>
            </a:stretch>
          </p:blipFill>
          <p:spPr bwMode="auto">
            <a:xfrm>
              <a:off x="533400" y="5410200"/>
              <a:ext cx="1338437" cy="897331"/>
            </a:xfrm>
            <a:prstGeom prst="rect">
              <a:avLst/>
            </a:prstGeom>
            <a:noFill/>
          </p:spPr>
        </p:pic>
        <p:sp>
          <p:nvSpPr>
            <p:cNvPr id="32" name="TextBox 31"/>
            <p:cNvSpPr txBox="1"/>
            <p:nvPr/>
          </p:nvSpPr>
          <p:spPr>
            <a:xfrm flipH="1">
              <a:off x="685800" y="6324600"/>
              <a:ext cx="990600"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Client</a:t>
              </a:r>
            </a:p>
          </p:txBody>
        </p:sp>
      </p:grpSp>
      <p:pic>
        <p:nvPicPr>
          <p:cNvPr id="43"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4724400" y="3200400"/>
            <a:ext cx="543118" cy="954361"/>
          </a:xfrm>
          <a:prstGeom prst="rect">
            <a:avLst/>
          </a:prstGeom>
          <a:noFill/>
        </p:spPr>
      </p:pic>
      <p:pic>
        <p:nvPicPr>
          <p:cNvPr id="44"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5029200" y="3352800"/>
            <a:ext cx="543118" cy="954361"/>
          </a:xfrm>
          <a:prstGeom prst="rect">
            <a:avLst/>
          </a:prstGeom>
          <a:noFill/>
        </p:spPr>
      </p:pic>
      <p:pic>
        <p:nvPicPr>
          <p:cNvPr id="45" name="Picture 3" descr="C:\Users\Public\Pictures\Artwork_Imagery\Icons - Illustrations\_WINDOWS SERVER ICONS\Hardware\Virtual Servers 2.png"/>
          <p:cNvPicPr>
            <a:picLocks noChangeAspect="1" noChangeArrowheads="1"/>
          </p:cNvPicPr>
          <p:nvPr/>
        </p:nvPicPr>
        <p:blipFill>
          <a:blip r:embed="rId3" cstate="print"/>
          <a:srcRect/>
          <a:stretch>
            <a:fillRect/>
          </a:stretch>
        </p:blipFill>
        <p:spPr bwMode="auto">
          <a:xfrm>
            <a:off x="5257800" y="3429000"/>
            <a:ext cx="543118" cy="954361"/>
          </a:xfrm>
          <a:prstGeom prst="rect">
            <a:avLst/>
          </a:prstGeom>
          <a:noFill/>
        </p:spPr>
      </p:pic>
      <p:grpSp>
        <p:nvGrpSpPr>
          <p:cNvPr id="6" name="Group 138"/>
          <p:cNvGrpSpPr/>
          <p:nvPr/>
        </p:nvGrpSpPr>
        <p:grpSpPr>
          <a:xfrm>
            <a:off x="152400" y="1600200"/>
            <a:ext cx="8991600" cy="1592997"/>
            <a:chOff x="152400" y="1600200"/>
            <a:chExt cx="8991600" cy="1592997"/>
          </a:xfrm>
        </p:grpSpPr>
        <p:cxnSp>
          <p:nvCxnSpPr>
            <p:cNvPr id="79" name="Curved Connector 112"/>
            <p:cNvCxnSpPr>
              <a:stCxn id="17" idx="2"/>
              <a:endCxn id="18" idx="1"/>
            </p:cNvCxnSpPr>
            <p:nvPr/>
          </p:nvCxnSpPr>
          <p:spPr>
            <a:xfrm rot="10800000" flipH="1">
              <a:off x="304799" y="2009473"/>
              <a:ext cx="718415" cy="465201"/>
            </a:xfrm>
            <a:prstGeom prst="curvedConnector3">
              <a:avLst>
                <a:gd name="adj1" fmla="val -31820"/>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2" name="Oval 81"/>
            <p:cNvSpPr/>
            <p:nvPr/>
          </p:nvSpPr>
          <p:spPr bwMode="auto">
            <a:xfrm>
              <a:off x="152400" y="16002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3</a:t>
              </a:r>
            </a:p>
          </p:txBody>
        </p:sp>
        <p:sp>
          <p:nvSpPr>
            <p:cNvPr id="94" name="TextBox 93"/>
            <p:cNvSpPr txBox="1"/>
            <p:nvPr/>
          </p:nvSpPr>
          <p:spPr>
            <a:xfrm rot="21437878">
              <a:off x="615901" y="1609719"/>
              <a:ext cx="410369"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RPC</a:t>
              </a:r>
            </a:p>
          </p:txBody>
        </p:sp>
        <p:sp>
          <p:nvSpPr>
            <p:cNvPr id="117" name="Oval 116"/>
            <p:cNvSpPr/>
            <p:nvPr/>
          </p:nvSpPr>
          <p:spPr bwMode="auto">
            <a:xfrm>
              <a:off x="6553200" y="23622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3</a:t>
              </a:r>
            </a:p>
          </p:txBody>
        </p:sp>
        <p:sp>
          <p:nvSpPr>
            <p:cNvPr id="118" name="TextBox 117"/>
            <p:cNvSpPr txBox="1"/>
            <p:nvPr/>
          </p:nvSpPr>
          <p:spPr>
            <a:xfrm>
              <a:off x="7010400" y="2362200"/>
              <a:ext cx="2133600" cy="830997"/>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Contact Publishing Service to look up the VM</a:t>
              </a:r>
            </a:p>
          </p:txBody>
        </p:sp>
      </p:grpSp>
      <p:grpSp>
        <p:nvGrpSpPr>
          <p:cNvPr id="7" name="Group 140"/>
          <p:cNvGrpSpPr/>
          <p:nvPr/>
        </p:nvGrpSpPr>
        <p:grpSpPr>
          <a:xfrm>
            <a:off x="3872249" y="2362200"/>
            <a:ext cx="5271752" cy="2306598"/>
            <a:chOff x="3872249" y="2362200"/>
            <a:chExt cx="5271752" cy="2306598"/>
          </a:xfrm>
        </p:grpSpPr>
        <p:cxnSp>
          <p:nvCxnSpPr>
            <p:cNvPr id="49" name="Curved Connector 112"/>
            <p:cNvCxnSpPr>
              <a:stCxn id="24" idx="3"/>
            </p:cNvCxnSpPr>
            <p:nvPr/>
          </p:nvCxnSpPr>
          <p:spPr>
            <a:xfrm flipV="1">
              <a:off x="3872249" y="2743200"/>
              <a:ext cx="928351" cy="561672"/>
            </a:xfrm>
            <a:prstGeom prst="curvedConnector3">
              <a:avLst>
                <a:gd name="adj1" fmla="val 22141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5334000" y="23622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5</a:t>
              </a:r>
            </a:p>
          </p:txBody>
        </p:sp>
        <p:sp>
          <p:nvSpPr>
            <p:cNvPr id="112" name="TextBox 111"/>
            <p:cNvSpPr txBox="1"/>
            <p:nvPr/>
          </p:nvSpPr>
          <p:spPr>
            <a:xfrm rot="21437878">
              <a:off x="5760633" y="2524119"/>
              <a:ext cx="484107"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WMI</a:t>
              </a:r>
            </a:p>
          </p:txBody>
        </p:sp>
        <p:sp>
          <p:nvSpPr>
            <p:cNvPr id="123" name="Oval 122"/>
            <p:cNvSpPr/>
            <p:nvPr/>
          </p:nvSpPr>
          <p:spPr bwMode="auto">
            <a:xfrm>
              <a:off x="6019800" y="41148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5</a:t>
              </a:r>
            </a:p>
          </p:txBody>
        </p:sp>
        <p:sp>
          <p:nvSpPr>
            <p:cNvPr id="124" name="TextBox 123"/>
            <p:cNvSpPr txBox="1"/>
            <p:nvPr/>
          </p:nvSpPr>
          <p:spPr>
            <a:xfrm>
              <a:off x="6553201" y="4114800"/>
              <a:ext cx="259080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Wake the VM if necessary and return IPs</a:t>
              </a:r>
            </a:p>
          </p:txBody>
        </p:sp>
      </p:grpSp>
      <p:grpSp>
        <p:nvGrpSpPr>
          <p:cNvPr id="8" name="Group 141"/>
          <p:cNvGrpSpPr/>
          <p:nvPr/>
        </p:nvGrpSpPr>
        <p:grpSpPr>
          <a:xfrm>
            <a:off x="1523998" y="1752600"/>
            <a:ext cx="7620002" cy="3733800"/>
            <a:chOff x="1523998" y="1752600"/>
            <a:chExt cx="7620002" cy="3733800"/>
          </a:xfrm>
        </p:grpSpPr>
        <p:cxnSp>
          <p:nvCxnSpPr>
            <p:cNvPr id="61" name="Straight Arrow Connector 60"/>
            <p:cNvCxnSpPr>
              <a:stCxn id="24" idx="0"/>
            </p:cNvCxnSpPr>
            <p:nvPr/>
          </p:nvCxnSpPr>
          <p:spPr>
            <a:xfrm rot="16200000" flipV="1">
              <a:off x="2015812" y="1260786"/>
              <a:ext cx="1066800" cy="2050427"/>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endCxn id="21" idx="3"/>
            </p:cNvCxnSpPr>
            <p:nvPr/>
          </p:nvCxnSpPr>
          <p:spPr>
            <a:xfrm rot="5400000">
              <a:off x="1138196" y="3223868"/>
              <a:ext cx="1018872" cy="209936"/>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5400000">
              <a:off x="1409700" y="4762500"/>
              <a:ext cx="914400" cy="53340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1" name="Oval 100"/>
            <p:cNvSpPr/>
            <p:nvPr/>
          </p:nvSpPr>
          <p:spPr bwMode="auto">
            <a:xfrm>
              <a:off x="2743200" y="19812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6</a:t>
              </a:r>
            </a:p>
          </p:txBody>
        </p:sp>
        <p:sp>
          <p:nvSpPr>
            <p:cNvPr id="125" name="Oval 124"/>
            <p:cNvSpPr/>
            <p:nvPr/>
          </p:nvSpPr>
          <p:spPr bwMode="auto">
            <a:xfrm>
              <a:off x="5791200" y="47244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6</a:t>
              </a:r>
            </a:p>
          </p:txBody>
        </p:sp>
        <p:sp>
          <p:nvSpPr>
            <p:cNvPr id="126" name="TextBox 125"/>
            <p:cNvSpPr txBox="1"/>
            <p:nvPr/>
          </p:nvSpPr>
          <p:spPr>
            <a:xfrm>
              <a:off x="6248400" y="4724400"/>
              <a:ext cx="289560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Once the VM is ready for connection return IPs</a:t>
              </a:r>
            </a:p>
          </p:txBody>
        </p:sp>
      </p:grpSp>
      <p:grpSp>
        <p:nvGrpSpPr>
          <p:cNvPr id="9" name="Group 142"/>
          <p:cNvGrpSpPr/>
          <p:nvPr/>
        </p:nvGrpSpPr>
        <p:grpSpPr>
          <a:xfrm>
            <a:off x="1904999" y="4114800"/>
            <a:ext cx="7239001" cy="2050197"/>
            <a:chOff x="1904999" y="4114800"/>
            <a:chExt cx="7239001" cy="2050197"/>
          </a:xfrm>
        </p:grpSpPr>
        <p:cxnSp>
          <p:nvCxnSpPr>
            <p:cNvPr id="71" name="Straight Arrow Connector 70"/>
            <p:cNvCxnSpPr>
              <a:stCxn id="31" idx="3"/>
            </p:cNvCxnSpPr>
            <p:nvPr/>
          </p:nvCxnSpPr>
          <p:spPr>
            <a:xfrm flipV="1">
              <a:off x="1904999" y="4114800"/>
              <a:ext cx="2286001" cy="1686674"/>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5" name="Oval 84"/>
            <p:cNvSpPr/>
            <p:nvPr/>
          </p:nvSpPr>
          <p:spPr bwMode="auto">
            <a:xfrm>
              <a:off x="2819400" y="44958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7</a:t>
              </a:r>
            </a:p>
          </p:txBody>
        </p:sp>
        <p:sp>
          <p:nvSpPr>
            <p:cNvPr id="90" name="TextBox 89"/>
            <p:cNvSpPr txBox="1"/>
            <p:nvPr/>
          </p:nvSpPr>
          <p:spPr>
            <a:xfrm rot="19571664">
              <a:off x="2402941" y="4820495"/>
              <a:ext cx="429605"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RDP</a:t>
              </a:r>
            </a:p>
          </p:txBody>
        </p:sp>
        <p:sp>
          <p:nvSpPr>
            <p:cNvPr id="127" name="Oval 126"/>
            <p:cNvSpPr/>
            <p:nvPr/>
          </p:nvSpPr>
          <p:spPr bwMode="auto">
            <a:xfrm>
              <a:off x="5791200" y="53340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7</a:t>
              </a:r>
            </a:p>
          </p:txBody>
        </p:sp>
        <p:sp>
          <p:nvSpPr>
            <p:cNvPr id="128" name="TextBox 127"/>
            <p:cNvSpPr txBox="1"/>
            <p:nvPr/>
          </p:nvSpPr>
          <p:spPr>
            <a:xfrm>
              <a:off x="6324600" y="5334000"/>
              <a:ext cx="2819400" cy="830997"/>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Client iterates through list of Ips and attempts connection</a:t>
              </a:r>
            </a:p>
          </p:txBody>
        </p:sp>
      </p:grpSp>
      <p:grpSp>
        <p:nvGrpSpPr>
          <p:cNvPr id="10" name="Group 136"/>
          <p:cNvGrpSpPr/>
          <p:nvPr/>
        </p:nvGrpSpPr>
        <p:grpSpPr>
          <a:xfrm>
            <a:off x="685800" y="990600"/>
            <a:ext cx="7302726" cy="4531043"/>
            <a:chOff x="685800" y="990600"/>
            <a:chExt cx="7302726" cy="4531043"/>
          </a:xfrm>
        </p:grpSpPr>
        <p:sp>
          <p:nvSpPr>
            <p:cNvPr id="91" name="TextBox 90"/>
            <p:cNvSpPr txBox="1"/>
            <p:nvPr/>
          </p:nvSpPr>
          <p:spPr>
            <a:xfrm rot="16200000">
              <a:off x="1309828" y="4885972"/>
              <a:ext cx="429605"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RDP</a:t>
              </a:r>
            </a:p>
          </p:txBody>
        </p:sp>
        <p:grpSp>
          <p:nvGrpSpPr>
            <p:cNvPr id="11" name="Group 135"/>
            <p:cNvGrpSpPr/>
            <p:nvPr/>
          </p:nvGrpSpPr>
          <p:grpSpPr>
            <a:xfrm>
              <a:off x="685800" y="990600"/>
              <a:ext cx="7302726" cy="4531043"/>
              <a:chOff x="685800" y="990600"/>
              <a:chExt cx="7302726" cy="4531043"/>
            </a:xfrm>
          </p:grpSpPr>
          <p:cxnSp>
            <p:nvCxnSpPr>
              <p:cNvPr id="36" name="Straight Arrow Connector 35"/>
              <p:cNvCxnSpPr/>
              <p:nvPr/>
            </p:nvCxnSpPr>
            <p:spPr>
              <a:xfrm rot="5400000" flipH="1" flipV="1">
                <a:off x="838200" y="5029200"/>
                <a:ext cx="762000" cy="1588"/>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5" name="Oval 74"/>
              <p:cNvSpPr/>
              <p:nvPr/>
            </p:nvSpPr>
            <p:spPr bwMode="auto">
              <a:xfrm>
                <a:off x="685800" y="48768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1</a:t>
                </a:r>
              </a:p>
            </p:txBody>
          </p:sp>
          <p:sp>
            <p:nvSpPr>
              <p:cNvPr id="87" name="Oval 86"/>
              <p:cNvSpPr/>
              <p:nvPr/>
            </p:nvSpPr>
            <p:spPr bwMode="auto">
              <a:xfrm>
                <a:off x="990600" y="44196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A</a:t>
                </a:r>
              </a:p>
            </p:txBody>
          </p:sp>
          <p:sp>
            <p:nvSpPr>
              <p:cNvPr id="113" name="Oval 112"/>
              <p:cNvSpPr/>
              <p:nvPr/>
            </p:nvSpPr>
            <p:spPr bwMode="auto">
              <a:xfrm>
                <a:off x="3886200" y="9906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1</a:t>
                </a:r>
              </a:p>
            </p:txBody>
          </p:sp>
          <p:sp>
            <p:nvSpPr>
              <p:cNvPr id="114" name="TextBox 113"/>
              <p:cNvSpPr txBox="1"/>
              <p:nvPr/>
            </p:nvSpPr>
            <p:spPr>
              <a:xfrm>
                <a:off x="4419600" y="990600"/>
                <a:ext cx="3568926"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Start RDP Connection to VM. See A</a:t>
                </a:r>
              </a:p>
            </p:txBody>
          </p:sp>
          <p:sp>
            <p:nvSpPr>
              <p:cNvPr id="130" name="Oval 129"/>
              <p:cNvSpPr/>
              <p:nvPr/>
            </p:nvSpPr>
            <p:spPr bwMode="auto">
              <a:xfrm>
                <a:off x="3048000" y="50292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A</a:t>
                </a:r>
              </a:p>
            </p:txBody>
          </p:sp>
          <p:sp>
            <p:nvSpPr>
              <p:cNvPr id="131" name="TextBox 130"/>
              <p:cNvSpPr txBox="1"/>
              <p:nvPr/>
            </p:nvSpPr>
            <p:spPr>
              <a:xfrm>
                <a:off x="3581401" y="5029200"/>
                <a:ext cx="2286000" cy="492443"/>
              </a:xfrm>
              <a:prstGeom prst="rect">
                <a:avLst/>
              </a:prstGeom>
              <a:noFill/>
            </p:spPr>
            <p:txBody>
              <a:bodyPr wrap="square" lIns="0" tIns="0" rIns="0" bIns="0" rtlCol="0">
                <a:spAutoFit/>
              </a:bodyPr>
              <a:lstStyle/>
              <a:p>
                <a:r>
                  <a:rPr lang="en-US" sz="1600" dirty="0" smtClean="0">
                    <a:gradFill>
                      <a:gsLst>
                        <a:gs pos="0">
                          <a:schemeClr val="tx1"/>
                        </a:gs>
                        <a:gs pos="86000">
                          <a:schemeClr val="tx1"/>
                        </a:gs>
                      </a:gsLst>
                      <a:lin ang="5400000" scaled="0"/>
                    </a:gradFill>
                  </a:rPr>
                  <a:t>User must be in RDU group </a:t>
                </a:r>
              </a:p>
            </p:txBody>
          </p:sp>
        </p:grpSp>
      </p:grpSp>
      <p:grpSp>
        <p:nvGrpSpPr>
          <p:cNvPr id="12" name="Group 144"/>
          <p:cNvGrpSpPr/>
          <p:nvPr/>
        </p:nvGrpSpPr>
        <p:grpSpPr>
          <a:xfrm>
            <a:off x="457200" y="1524000"/>
            <a:ext cx="8686800" cy="4607243"/>
            <a:chOff x="457200" y="1524000"/>
            <a:chExt cx="8686800" cy="4607243"/>
          </a:xfrm>
        </p:grpSpPr>
        <p:sp>
          <p:nvSpPr>
            <p:cNvPr id="88" name="Oval 87"/>
            <p:cNvSpPr/>
            <p:nvPr/>
          </p:nvSpPr>
          <p:spPr bwMode="auto">
            <a:xfrm>
              <a:off x="1143000" y="21336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B</a:t>
              </a:r>
            </a:p>
          </p:txBody>
        </p:sp>
        <p:grpSp>
          <p:nvGrpSpPr>
            <p:cNvPr id="13" name="Group 137"/>
            <p:cNvGrpSpPr/>
            <p:nvPr/>
          </p:nvGrpSpPr>
          <p:grpSpPr>
            <a:xfrm>
              <a:off x="457200" y="1524000"/>
              <a:ext cx="8686800" cy="4607243"/>
              <a:chOff x="457200" y="1524000"/>
              <a:chExt cx="8686800" cy="4607243"/>
            </a:xfrm>
          </p:grpSpPr>
          <p:cxnSp>
            <p:nvCxnSpPr>
              <p:cNvPr id="38" name="Straight Arrow Connector 37"/>
              <p:cNvCxnSpPr>
                <a:stCxn id="21" idx="0"/>
              </p:cNvCxnSpPr>
              <p:nvPr/>
            </p:nvCxnSpPr>
            <p:spPr>
              <a:xfrm rot="5400000" flipH="1" flipV="1">
                <a:off x="1004214" y="3060026"/>
                <a:ext cx="533400" cy="52148"/>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6" name="Oval 75"/>
              <p:cNvSpPr/>
              <p:nvPr/>
            </p:nvSpPr>
            <p:spPr bwMode="auto">
              <a:xfrm>
                <a:off x="457200" y="28956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2</a:t>
                </a:r>
              </a:p>
            </p:txBody>
          </p:sp>
          <p:sp>
            <p:nvSpPr>
              <p:cNvPr id="92" name="TextBox 91"/>
              <p:cNvSpPr txBox="1"/>
              <p:nvPr/>
            </p:nvSpPr>
            <p:spPr>
              <a:xfrm rot="16557319">
                <a:off x="868256" y="2975547"/>
                <a:ext cx="410369"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RPC</a:t>
                </a:r>
              </a:p>
            </p:txBody>
          </p:sp>
          <p:sp>
            <p:nvSpPr>
              <p:cNvPr id="115" name="Oval 114"/>
              <p:cNvSpPr/>
              <p:nvPr/>
            </p:nvSpPr>
            <p:spPr bwMode="auto">
              <a:xfrm>
                <a:off x="3886200" y="15240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2</a:t>
                </a:r>
              </a:p>
            </p:txBody>
          </p:sp>
          <p:sp>
            <p:nvSpPr>
              <p:cNvPr id="116" name="TextBox 115"/>
              <p:cNvSpPr txBox="1"/>
              <p:nvPr/>
            </p:nvSpPr>
            <p:spPr>
              <a:xfrm>
                <a:off x="4419600" y="1524000"/>
                <a:ext cx="4724400" cy="830997"/>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Get Target Machine list of IP Addresses.  Username, Domain and Target type are sent. See B.</a:t>
                </a:r>
              </a:p>
            </p:txBody>
          </p:sp>
          <p:sp>
            <p:nvSpPr>
              <p:cNvPr id="132" name="Oval 131"/>
              <p:cNvSpPr/>
              <p:nvPr/>
            </p:nvSpPr>
            <p:spPr bwMode="auto">
              <a:xfrm>
                <a:off x="2743200" y="55626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B</a:t>
                </a:r>
              </a:p>
            </p:txBody>
          </p:sp>
          <p:sp>
            <p:nvSpPr>
              <p:cNvPr id="133" name="TextBox 132"/>
              <p:cNvSpPr txBox="1"/>
              <p:nvPr/>
            </p:nvSpPr>
            <p:spPr>
              <a:xfrm>
                <a:off x="3124200" y="5638800"/>
                <a:ext cx="2743200" cy="492443"/>
              </a:xfrm>
              <a:prstGeom prst="rect">
                <a:avLst/>
              </a:prstGeom>
              <a:noFill/>
            </p:spPr>
            <p:txBody>
              <a:bodyPr wrap="square" lIns="0" tIns="0" rIns="0" bIns="0" rtlCol="0">
                <a:spAutoFit/>
              </a:bodyPr>
              <a:lstStyle/>
              <a:p>
                <a:r>
                  <a:rPr lang="en-US" sz="1600" dirty="0" smtClean="0">
                    <a:gradFill>
                      <a:gsLst>
                        <a:gs pos="0">
                          <a:schemeClr val="tx1"/>
                        </a:gs>
                        <a:gs pos="86000">
                          <a:schemeClr val="tx1"/>
                        </a:gs>
                      </a:gsLst>
                      <a:lin ang="5400000" scaled="0"/>
                    </a:gradFill>
                  </a:rPr>
                  <a:t>Redirector must be in Session Broker Computers group</a:t>
                </a:r>
              </a:p>
            </p:txBody>
          </p:sp>
        </p:grpSp>
      </p:grpSp>
      <p:grpSp>
        <p:nvGrpSpPr>
          <p:cNvPr id="14" name="Group 143"/>
          <p:cNvGrpSpPr/>
          <p:nvPr/>
        </p:nvGrpSpPr>
        <p:grpSpPr>
          <a:xfrm>
            <a:off x="1618864" y="2009472"/>
            <a:ext cx="7961912" cy="4543728"/>
            <a:chOff x="1618864" y="2009472"/>
            <a:chExt cx="7961912" cy="4543728"/>
          </a:xfrm>
        </p:grpSpPr>
        <p:cxnSp>
          <p:nvCxnSpPr>
            <p:cNvPr id="46" name="Straight Arrow Connector 45"/>
            <p:cNvCxnSpPr>
              <a:stCxn id="18" idx="3"/>
              <a:endCxn id="24" idx="1"/>
            </p:cNvCxnSpPr>
            <p:nvPr/>
          </p:nvCxnSpPr>
          <p:spPr>
            <a:xfrm>
              <a:off x="1618864" y="2009472"/>
              <a:ext cx="1657736" cy="129540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15" name="Group 139"/>
            <p:cNvGrpSpPr/>
            <p:nvPr/>
          </p:nvGrpSpPr>
          <p:grpSpPr>
            <a:xfrm>
              <a:off x="2286000" y="2819400"/>
              <a:ext cx="7294776" cy="3733800"/>
              <a:chOff x="2286000" y="2819400"/>
              <a:chExt cx="7294776" cy="3733800"/>
            </a:xfrm>
          </p:grpSpPr>
          <p:sp>
            <p:nvSpPr>
              <p:cNvPr id="78" name="Oval 77"/>
              <p:cNvSpPr/>
              <p:nvPr/>
            </p:nvSpPr>
            <p:spPr bwMode="auto">
              <a:xfrm>
                <a:off x="2286000" y="28194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4</a:t>
                </a:r>
              </a:p>
            </p:txBody>
          </p:sp>
          <p:sp>
            <p:nvSpPr>
              <p:cNvPr id="89" name="Oval 88"/>
              <p:cNvSpPr/>
              <p:nvPr/>
            </p:nvSpPr>
            <p:spPr bwMode="auto">
              <a:xfrm>
                <a:off x="3276600" y="32004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C</a:t>
                </a:r>
              </a:p>
            </p:txBody>
          </p:sp>
          <p:sp>
            <p:nvSpPr>
              <p:cNvPr id="95" name="TextBox 94"/>
              <p:cNvSpPr txBox="1"/>
              <p:nvPr/>
            </p:nvSpPr>
            <p:spPr>
              <a:xfrm rot="2576318">
                <a:off x="2630176" y="3074468"/>
                <a:ext cx="410369"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RPC</a:t>
                </a:r>
              </a:p>
            </p:txBody>
          </p:sp>
          <p:sp>
            <p:nvSpPr>
              <p:cNvPr id="120" name="Oval 119"/>
              <p:cNvSpPr/>
              <p:nvPr/>
            </p:nvSpPr>
            <p:spPr bwMode="auto">
              <a:xfrm>
                <a:off x="6172200" y="3276600"/>
                <a:ext cx="381000" cy="381000"/>
              </a:xfrm>
              <a:prstGeom prst="ellipse">
                <a:avLst/>
              </a:prstGeom>
              <a:gradFill flip="none" rotWithShape="1">
                <a:gsLst>
                  <a:gs pos="0">
                    <a:srgbClr val="D6B19C"/>
                  </a:gs>
                  <a:gs pos="30000">
                    <a:srgbClr val="D49E6C"/>
                  </a:gs>
                  <a:gs pos="70000">
                    <a:srgbClr val="A65528"/>
                  </a:gs>
                  <a:gs pos="100000">
                    <a:srgbClr val="663012"/>
                  </a:gs>
                </a:gsLst>
                <a:lin ang="5400000" scaled="1"/>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4</a:t>
                </a:r>
              </a:p>
            </p:txBody>
          </p:sp>
          <p:sp>
            <p:nvSpPr>
              <p:cNvPr id="121" name="TextBox 120"/>
              <p:cNvSpPr txBox="1"/>
              <p:nvPr/>
            </p:nvSpPr>
            <p:spPr>
              <a:xfrm>
                <a:off x="6629400" y="3200400"/>
                <a:ext cx="2514600" cy="830997"/>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Retrieve list of IP addresses from RDV Host Agent. See C.</a:t>
                </a:r>
              </a:p>
            </p:txBody>
          </p:sp>
          <p:sp>
            <p:nvSpPr>
              <p:cNvPr id="134" name="Oval 133"/>
              <p:cNvSpPr/>
              <p:nvPr/>
            </p:nvSpPr>
            <p:spPr bwMode="auto">
              <a:xfrm>
                <a:off x="2743200" y="6172200"/>
                <a:ext cx="381000" cy="381000"/>
              </a:xfrm>
              <a:prstGeom prst="ellipse">
                <a:avLst/>
              </a:prstGeom>
              <a:gradFill flip="none" rotWithShape="1">
                <a:gsLst>
                  <a:gs pos="0">
                    <a:srgbClr val="DDEBCF"/>
                  </a:gs>
                  <a:gs pos="50000">
                    <a:srgbClr val="9CB86E"/>
                  </a:gs>
                  <a:gs pos="100000">
                    <a:srgbClr val="156B13"/>
                  </a:gs>
                </a:gsLst>
                <a:lin ang="5400000" scaled="0"/>
                <a:tileRect/>
              </a:gradFill>
              <a:ln>
                <a:headEnd type="none" w="med" len="med"/>
                <a:tailEnd type="none" w="med" len="med"/>
              </a:ln>
              <a:scene3d>
                <a:camera prst="orthographicFront">
                  <a:rot lat="0" lon="0" rev="0"/>
                </a:camera>
                <a:lightRig rig="morning" dir="t"/>
              </a:scene3d>
              <a:sp3d prstMaterial="powder">
                <a:bevelT h="508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C</a:t>
                </a:r>
              </a:p>
            </p:txBody>
          </p:sp>
          <p:sp>
            <p:nvSpPr>
              <p:cNvPr id="135" name="TextBox 134"/>
              <p:cNvSpPr txBox="1"/>
              <p:nvPr/>
            </p:nvSpPr>
            <p:spPr>
              <a:xfrm>
                <a:off x="3124200" y="6248400"/>
                <a:ext cx="6456576" cy="246221"/>
              </a:xfrm>
              <a:prstGeom prst="rect">
                <a:avLst/>
              </a:prstGeom>
              <a:noFill/>
            </p:spPr>
            <p:txBody>
              <a:bodyPr wrap="square" lIns="0" tIns="0" rIns="0" bIns="0" rtlCol="0">
                <a:spAutoFit/>
              </a:bodyPr>
              <a:lstStyle/>
              <a:p>
                <a:r>
                  <a:rPr lang="en-US" sz="1600" dirty="0" smtClean="0">
                    <a:gradFill>
                      <a:gsLst>
                        <a:gs pos="0">
                          <a:schemeClr val="tx1"/>
                        </a:gs>
                        <a:gs pos="86000">
                          <a:schemeClr val="tx1"/>
                        </a:gs>
                      </a:gsLst>
                      <a:lin ang="5400000" scaled="0"/>
                    </a:gradFill>
                  </a:rPr>
                  <a:t>Connection broker must be in TS Web Access Computers group</a:t>
                </a:r>
              </a:p>
            </p:txBody>
          </p:sp>
        </p:grpSp>
      </p:grpSp>
    </p:spTree>
    <p:extLst>
      <p:ext uri="{BB962C8B-B14F-4D97-AF65-F5344CB8AC3E}">
        <p14:creationId xmlns:p14="http://schemas.microsoft.com/office/powerpoint/2010/main" xmlns="" val="1807196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10"/>
                                        </p:tgtEl>
                                      </p:cBhvr>
                                    </p:animEffect>
                                    <p:set>
                                      <p:cBhvr>
                                        <p:cTn id="11" dur="1" fill="hold">
                                          <p:stCondLst>
                                            <p:cond delay="499"/>
                                          </p:stCondLst>
                                        </p:cTn>
                                        <p:tgtEl>
                                          <p:spTgt spid="10"/>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6"/>
                                        </p:tgtEl>
                                      </p:cBhvr>
                                    </p:animEffect>
                                    <p:set>
                                      <p:cBhvr>
                                        <p:cTn id="27" dur="1" fill="hold">
                                          <p:stCondLst>
                                            <p:cond delay="499"/>
                                          </p:stCondLst>
                                        </p:cTn>
                                        <p:tgtEl>
                                          <p:spTgt spid="6"/>
                                        </p:tgtEl>
                                        <p:attrNameLst>
                                          <p:attrName>style.visibility</p:attrName>
                                        </p:attrNameLst>
                                      </p:cBhvr>
                                      <p:to>
                                        <p:strVal val="hidden"/>
                                      </p:to>
                                    </p:set>
                                  </p:childTnLst>
                                </p:cTn>
                              </p:par>
                            </p:childTnLst>
                          </p:cTn>
                        </p:par>
                        <p:par>
                          <p:cTn id="28" fill="hold">
                            <p:stCondLst>
                              <p:cond delay="500"/>
                            </p:stCondLst>
                            <p:childTnLst>
                              <p:par>
                                <p:cTn id="29" presetID="1"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par>
                          <p:cTn id="36" fill="hold">
                            <p:stCondLst>
                              <p:cond delay="500"/>
                            </p:stCondLst>
                            <p:childTnLst>
                              <p:par>
                                <p:cTn id="37" presetID="3" presetClass="entr" presetSubtype="1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blinds(horizontal)">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7"/>
                                        </p:tgtEl>
                                      </p:cBhvr>
                                    </p:animEffect>
                                    <p:set>
                                      <p:cBhvr>
                                        <p:cTn id="44" dur="1" fill="hold">
                                          <p:stCondLst>
                                            <p:cond delay="499"/>
                                          </p:stCondLst>
                                        </p:cTn>
                                        <p:tgtEl>
                                          <p:spTgt spid="7"/>
                                        </p:tgtEl>
                                        <p:attrNameLst>
                                          <p:attrName>style.visibility</p:attrName>
                                        </p:attrNameLst>
                                      </p:cBhvr>
                                      <p:to>
                                        <p:strVal val="hidden"/>
                                      </p:to>
                                    </p:set>
                                  </p:childTnLst>
                                </p:cTn>
                              </p:par>
                            </p:childTnLst>
                          </p:cTn>
                        </p:par>
                        <p:par>
                          <p:cTn id="45" fill="hold">
                            <p:stCondLst>
                              <p:cond delay="500"/>
                            </p:stCondLst>
                            <p:childTnLst>
                              <p:par>
                                <p:cTn id="46" presetID="1" presetClass="entr" presetSubtype="0"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500"/>
                                        <p:tgtEl>
                                          <p:spTgt spid="8"/>
                                        </p:tgtEl>
                                      </p:cBhvr>
                                    </p:animEffect>
                                    <p:set>
                                      <p:cBhvr>
                                        <p:cTn id="52" dur="1" fill="hold">
                                          <p:stCondLst>
                                            <p:cond delay="499"/>
                                          </p:stCondLst>
                                        </p:cTn>
                                        <p:tgtEl>
                                          <p:spTgt spid="8"/>
                                        </p:tgtEl>
                                        <p:attrNameLst>
                                          <p:attrName>style.visibility</p:attrName>
                                        </p:attrNameLst>
                                      </p:cBhvr>
                                      <p:to>
                                        <p:strVal val="hidden"/>
                                      </p:to>
                                    </p:set>
                                  </p:childTnLst>
                                </p:cTn>
                              </p:par>
                            </p:childTnLst>
                          </p:cTn>
                        </p:par>
                        <p:par>
                          <p:cTn id="53" fill="hold">
                            <p:stCondLst>
                              <p:cond delay="500"/>
                            </p:stCondLst>
                            <p:childTnLst>
                              <p:par>
                                <p:cTn id="54" presetID="1" presetClass="entr" presetSubtype="0"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and Tricks:  Common Issues</a:t>
            </a:r>
            <a:endParaRPr lang="en-US" dirty="0"/>
          </a:p>
        </p:txBody>
      </p:sp>
      <p:sp>
        <p:nvSpPr>
          <p:cNvPr id="3" name="Content Placeholder 2"/>
          <p:cNvSpPr>
            <a:spLocks noGrp="1"/>
          </p:cNvSpPr>
          <p:nvPr>
            <p:ph idx="1"/>
          </p:nvPr>
        </p:nvSpPr>
        <p:spPr>
          <a:xfrm>
            <a:off x="381000" y="1447799"/>
            <a:ext cx="8382000" cy="4364272"/>
          </a:xfrm>
        </p:spPr>
        <p:txBody>
          <a:bodyPr/>
          <a:lstStyle/>
          <a:p>
            <a:r>
              <a:rPr lang="en-US" dirty="0" smtClean="0"/>
              <a:t>Common Issues</a:t>
            </a:r>
          </a:p>
          <a:p>
            <a:pPr lvl="1"/>
            <a:r>
              <a:rPr lang="en-US" dirty="0" smtClean="0"/>
              <a:t>RD Web Access machine account not in the TS Web Access Computers security group</a:t>
            </a:r>
          </a:p>
          <a:p>
            <a:pPr lvl="1"/>
            <a:r>
              <a:rPr lang="en-US" dirty="0" smtClean="0"/>
              <a:t>DCOM and WMI security groups no longer have TS Web Access Computers security group listed with Remote Access</a:t>
            </a:r>
          </a:p>
          <a:p>
            <a:pPr lvl="1"/>
            <a:r>
              <a:rPr lang="en-US" dirty="0" smtClean="0"/>
              <a:t>TCP port 5504 not open in the firewall</a:t>
            </a:r>
          </a:p>
          <a:p>
            <a:pPr lvl="1"/>
            <a:r>
              <a:rPr lang="en-US" dirty="0" smtClean="0"/>
              <a:t>WMI Port not open</a:t>
            </a:r>
          </a:p>
          <a:p>
            <a:pPr lvl="1"/>
            <a:r>
              <a:rPr lang="en-US" dirty="0" smtClean="0"/>
              <a:t>Server can’t connect to AD (Not in a domain, no network access or trust relationship issue)</a:t>
            </a:r>
          </a:p>
        </p:txBody>
      </p:sp>
    </p:spTree>
    <p:extLst>
      <p:ext uri="{BB962C8B-B14F-4D97-AF65-F5344CB8AC3E}">
        <p14:creationId xmlns:p14="http://schemas.microsoft.com/office/powerpoint/2010/main" xmlns="" val="367092647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Tips &amp; Tricks: Connection Broker</a:t>
            </a:r>
            <a:endParaRPr lang="en-US" dirty="0"/>
          </a:p>
        </p:txBody>
      </p:sp>
      <p:sp>
        <p:nvSpPr>
          <p:cNvPr id="3" name="Content Placeholder 2"/>
          <p:cNvSpPr>
            <a:spLocks noGrp="1"/>
          </p:cNvSpPr>
          <p:nvPr>
            <p:ph idx="1"/>
          </p:nvPr>
        </p:nvSpPr>
        <p:spPr>
          <a:xfrm>
            <a:off x="381000" y="1447799"/>
            <a:ext cx="8382000" cy="4696670"/>
          </a:xfrm>
        </p:spPr>
        <p:txBody>
          <a:bodyPr/>
          <a:lstStyle/>
          <a:p>
            <a:r>
              <a:rPr lang="en-US" sz="2800" dirty="0" smtClean="0"/>
              <a:t>If clustering Connection broker.  The VM Host and Connection broker can’t be installed on the same machine.</a:t>
            </a:r>
          </a:p>
          <a:p>
            <a:r>
              <a:rPr lang="en-US" sz="2800" dirty="0" smtClean="0"/>
              <a:t>For Thin Client support, check “Enable redirection for earlier RDC versions” and add the IP address of the redirector.</a:t>
            </a:r>
          </a:p>
          <a:p>
            <a:r>
              <a:rPr lang="en-US" sz="2800" dirty="0" smtClean="0"/>
              <a:t>Top 2 issues seen in deployments</a:t>
            </a:r>
          </a:p>
          <a:p>
            <a:pPr lvl="1"/>
            <a:r>
              <a:rPr lang="en-US" sz="2400" dirty="0" smtClean="0"/>
              <a:t>Configuration of Guest VM was incorrect.  A symptom of this is the user sees a message about “Waking Machine” for a long time.</a:t>
            </a:r>
          </a:p>
          <a:p>
            <a:pPr lvl="1"/>
            <a:r>
              <a:rPr lang="en-US" sz="2400" dirty="0" smtClean="0"/>
              <a:t>Users complaining they couldn’t connect to a personal domain desktop, but no desktop was assigned.</a:t>
            </a:r>
            <a:endParaRPr lang="en-US" sz="2400" dirty="0"/>
          </a:p>
        </p:txBody>
      </p:sp>
    </p:spTree>
    <p:extLst>
      <p:ext uri="{BB962C8B-B14F-4D97-AF65-F5344CB8AC3E}">
        <p14:creationId xmlns:p14="http://schemas.microsoft.com/office/powerpoint/2010/main" xmlns="" val="4033086512"/>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 – Script Center!</a:t>
            </a:r>
            <a:endParaRPr lang="en-US" dirty="0"/>
          </a:p>
        </p:txBody>
      </p:sp>
      <p:sp>
        <p:nvSpPr>
          <p:cNvPr id="3" name="Content Placeholder 2"/>
          <p:cNvSpPr>
            <a:spLocks noGrp="1"/>
          </p:cNvSpPr>
          <p:nvPr>
            <p:ph sz="half" idx="1"/>
          </p:nvPr>
        </p:nvSpPr>
        <p:spPr>
          <a:xfrm>
            <a:off x="381000" y="801965"/>
            <a:ext cx="4114800" cy="2129814"/>
          </a:xfrm>
        </p:spPr>
        <p:txBody>
          <a:bodyPr/>
          <a:lstStyle/>
          <a:p>
            <a:r>
              <a:rPr lang="en-US" sz="2400" dirty="0" smtClean="0"/>
              <a:t>Configure Guest OS for use with RDV</a:t>
            </a:r>
          </a:p>
          <a:p>
            <a:r>
              <a:rPr lang="en-US" sz="2400" dirty="0" smtClean="0"/>
              <a:t>Verify Redirection Configuration</a:t>
            </a:r>
          </a:p>
          <a:p>
            <a:r>
              <a:rPr lang="en-US" sz="2400" dirty="0" smtClean="0"/>
              <a:t>Verify virtual machine configuration for RDV</a:t>
            </a:r>
          </a:p>
          <a:p>
            <a:r>
              <a:rPr lang="en-US" sz="2400" dirty="0" smtClean="0"/>
              <a:t>Create deployment usage reports</a:t>
            </a:r>
          </a:p>
          <a:p>
            <a:r>
              <a:rPr lang="en-US" sz="2400" dirty="0" smtClean="0"/>
              <a:t>Verify RD Web Access configuration</a:t>
            </a:r>
          </a:p>
          <a:p>
            <a:r>
              <a:rPr lang="en-US" sz="2400" dirty="0" smtClean="0"/>
              <a:t>Verify RDV deployment configuration</a:t>
            </a:r>
          </a:p>
          <a:p>
            <a:r>
              <a:rPr lang="en-US" sz="2400" dirty="0" smtClean="0"/>
              <a:t>Verify RD connection broker configuration</a:t>
            </a:r>
          </a:p>
          <a:p>
            <a:r>
              <a:rPr lang="en-US" sz="2400" dirty="0" smtClean="0"/>
              <a:t>VDI &amp; RDSH : monitor sessions</a:t>
            </a:r>
          </a:p>
          <a:p>
            <a:pPr lvl="1"/>
            <a:endParaRPr lang="en-US" sz="2800" dirty="0"/>
          </a:p>
        </p:txBody>
      </p:sp>
      <p:sp>
        <p:nvSpPr>
          <p:cNvPr id="5" name="Content Placeholder 4"/>
          <p:cNvSpPr>
            <a:spLocks noGrp="1"/>
          </p:cNvSpPr>
          <p:nvPr>
            <p:ph sz="half" idx="2"/>
          </p:nvPr>
        </p:nvSpPr>
        <p:spPr>
          <a:xfrm>
            <a:off x="4648200" y="801965"/>
            <a:ext cx="4114800" cy="2129814"/>
          </a:xfrm>
        </p:spPr>
        <p:txBody>
          <a:bodyPr/>
          <a:lstStyle/>
          <a:p>
            <a:r>
              <a:rPr lang="en-US" sz="2400" dirty="0" smtClean="0"/>
              <a:t>Query Virtual Machine assignment</a:t>
            </a:r>
          </a:p>
          <a:p>
            <a:r>
              <a:rPr lang="en-US" sz="2400" dirty="0" smtClean="0"/>
              <a:t>Assign virtual machines to users or pools</a:t>
            </a:r>
          </a:p>
          <a:p>
            <a:r>
              <a:rPr lang="en-US" sz="2400" dirty="0" smtClean="0"/>
              <a:t>Verify connection broker cluster </a:t>
            </a:r>
            <a:r>
              <a:rPr lang="en-US" sz="2400" dirty="0" err="1" smtClean="0"/>
              <a:t>config</a:t>
            </a:r>
            <a:endParaRPr lang="en-US" sz="2400" dirty="0" smtClean="0"/>
          </a:p>
          <a:p>
            <a:r>
              <a:rPr lang="en-US" sz="2400" dirty="0" smtClean="0"/>
              <a:t>Manage RD connection broker cluster</a:t>
            </a:r>
          </a:p>
          <a:p>
            <a:r>
              <a:rPr lang="en-US" sz="2400" dirty="0" smtClean="0"/>
              <a:t>Update RD connection broker cluster configuration</a:t>
            </a:r>
          </a:p>
          <a:p>
            <a:r>
              <a:rPr lang="en-US" sz="2400" dirty="0" smtClean="0"/>
              <a:t>Created RD redirection server clusters</a:t>
            </a:r>
          </a:p>
          <a:p>
            <a:r>
              <a:rPr lang="en-US" sz="2400" dirty="0" smtClean="0"/>
              <a:t>Add RD Virtualization Host servers to connection broker cluster</a:t>
            </a:r>
          </a:p>
          <a:p>
            <a:endParaRPr lang="en-US" sz="2400" dirty="0"/>
          </a:p>
        </p:txBody>
      </p:sp>
      <p:sp>
        <p:nvSpPr>
          <p:cNvPr id="4" name="Rectangle 3"/>
          <p:cNvSpPr/>
          <p:nvPr/>
        </p:nvSpPr>
        <p:spPr>
          <a:xfrm>
            <a:off x="0" y="6216849"/>
            <a:ext cx="9144000" cy="600164"/>
          </a:xfrm>
          <a:prstGeom prst="rect">
            <a:avLst/>
          </a:prstGeom>
        </p:spPr>
        <p:txBody>
          <a:bodyPr wrap="square">
            <a:spAutoFit/>
          </a:bodyPr>
          <a:lstStyle/>
          <a:p>
            <a:r>
              <a:rPr lang="en-US" sz="1100" dirty="0" smtClean="0"/>
              <a:t>http://gallery.technet.microsoft.com/ScriptCenter/en-us/site/search?f%5B0%5D.Type=RootCategory&amp;f%5B0%5D.Value=remotedesktopservices&amp;f%5B0%5D.Text=Remote%20Desktop%20Services&amp;f%5B1%5D.Type=SubCategory&amp;f%5B1%5D.Value=remotevirtualization&amp;f%5B1%5D.Text=Remote%20Desktop%20Virtualization&amp;pageIndex=1</a:t>
            </a:r>
            <a:endParaRPr lang="en-US" sz="1100"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710442" y="823456"/>
            <a:ext cx="3644332" cy="5257800"/>
          </a:xfrm>
          <a:prstGeom prst="roundRect">
            <a:avLst/>
          </a:prstGeom>
          <a:solidFill>
            <a:schemeClr val="accent5">
              <a:lumMod val="75000"/>
              <a:alpha val="20000"/>
            </a:schemeClr>
          </a:solidFill>
          <a:ln w="38100">
            <a:solidFill>
              <a:schemeClr val="accent5">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p:nvPr/>
        </p:nvSpPr>
        <p:spPr bwMode="auto">
          <a:xfrm>
            <a:off x="1066800" y="1280656"/>
            <a:ext cx="2844800" cy="1066800"/>
          </a:xfrm>
          <a:prstGeom prst="roundRect">
            <a:avLst/>
          </a:prstGeom>
          <a:solidFill>
            <a:schemeClr val="accent5">
              <a:lumMod val="75000"/>
            </a:schemeClr>
          </a:solidFill>
          <a:ln w="25400">
            <a:solidFill>
              <a:schemeClr val="accent5">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Segoe" pitchFamily="34" charset="0"/>
              </a:rPr>
              <a:t>Microsoft VDI with Remote Desktop Connection Broker</a:t>
            </a:r>
          </a:p>
        </p:txBody>
      </p:sp>
      <p:sp>
        <p:nvSpPr>
          <p:cNvPr id="8" name="TextBox 7"/>
          <p:cNvSpPr txBox="1"/>
          <p:nvPr/>
        </p:nvSpPr>
        <p:spPr>
          <a:xfrm>
            <a:off x="685800" y="901932"/>
            <a:ext cx="3543300" cy="338554"/>
          </a:xfrm>
          <a:prstGeom prst="rect">
            <a:avLst/>
          </a:prstGeom>
          <a:noFill/>
        </p:spPr>
        <p:txBody>
          <a:bodyPr wrap="square" rtlCol="0">
            <a:spAutoFit/>
          </a:bodyPr>
          <a:lstStyle/>
          <a:p>
            <a:pPr algn="ctr"/>
            <a:r>
              <a:rPr lang="en-US" sz="1600" b="1" u="sng" dirty="0" smtClean="0"/>
              <a:t>Low-Complexity Environment </a:t>
            </a:r>
            <a:endParaRPr lang="en-US" sz="1600" b="1" u="sng" dirty="0"/>
          </a:p>
        </p:txBody>
      </p:sp>
      <p:sp>
        <p:nvSpPr>
          <p:cNvPr id="10" name="TextBox 9"/>
          <p:cNvSpPr txBox="1"/>
          <p:nvPr/>
        </p:nvSpPr>
        <p:spPr>
          <a:xfrm>
            <a:off x="990600" y="2576056"/>
            <a:ext cx="3237173" cy="3462486"/>
          </a:xfrm>
          <a:prstGeom prst="rect">
            <a:avLst/>
          </a:prstGeom>
          <a:noFill/>
        </p:spPr>
        <p:txBody>
          <a:bodyPr wrap="square" rtlCol="0">
            <a:spAutoFit/>
          </a:bodyPr>
          <a:lstStyle/>
          <a:p>
            <a:pPr>
              <a:spcBef>
                <a:spcPts val="1200"/>
              </a:spcBef>
              <a:spcAft>
                <a:spcPts val="600"/>
              </a:spcAft>
              <a:buFont typeface="Wingdings" pitchFamily="2" charset="2"/>
              <a:buChar char="ü"/>
            </a:pPr>
            <a:r>
              <a:rPr lang="en-US" dirty="0" smtClean="0">
                <a:solidFill>
                  <a:schemeClr val="tx1"/>
                </a:solidFill>
              </a:rPr>
              <a:t> </a:t>
            </a:r>
            <a:r>
              <a:rPr lang="en-US" dirty="0" smtClean="0"/>
              <a:t>S</a:t>
            </a:r>
            <a:r>
              <a:rPr lang="en-US" dirty="0" smtClean="0">
                <a:solidFill>
                  <a:schemeClr val="tx1"/>
                </a:solidFill>
              </a:rPr>
              <a:t>ingle site/location</a:t>
            </a:r>
          </a:p>
          <a:p>
            <a:pPr>
              <a:spcBef>
                <a:spcPts val="1200"/>
              </a:spcBef>
              <a:spcAft>
                <a:spcPts val="600"/>
              </a:spcAft>
              <a:buFont typeface="Wingdings" pitchFamily="2" charset="2"/>
              <a:buChar char="ü"/>
            </a:pPr>
            <a:r>
              <a:rPr lang="en-US" dirty="0" smtClean="0"/>
              <a:t> Static image placement</a:t>
            </a:r>
            <a:endParaRPr lang="en-US" dirty="0" smtClean="0">
              <a:solidFill>
                <a:schemeClr val="tx1"/>
              </a:solidFill>
            </a:endParaRPr>
          </a:p>
          <a:p>
            <a:pPr>
              <a:spcBef>
                <a:spcPts val="1200"/>
              </a:spcBef>
              <a:spcAft>
                <a:spcPts val="600"/>
              </a:spcAft>
              <a:buFont typeface="Wingdings" pitchFamily="2" charset="2"/>
              <a:buChar char="ü"/>
            </a:pPr>
            <a:r>
              <a:rPr lang="en-US" dirty="0" smtClean="0"/>
              <a:t> Single virtual desktop pool</a:t>
            </a:r>
            <a:endParaRPr lang="en-US" dirty="0" smtClean="0">
              <a:solidFill>
                <a:schemeClr val="tx1"/>
              </a:solidFill>
            </a:endParaRPr>
          </a:p>
          <a:p>
            <a:pPr>
              <a:spcBef>
                <a:spcPts val="1200"/>
              </a:spcBef>
              <a:spcAft>
                <a:spcPts val="600"/>
              </a:spcAft>
              <a:buFont typeface="Wingdings" pitchFamily="2" charset="2"/>
              <a:buChar char="ü"/>
            </a:pPr>
            <a:r>
              <a:rPr lang="en-US" dirty="0" smtClean="0"/>
              <a:t> Single, non-clustered broker</a:t>
            </a:r>
          </a:p>
          <a:p>
            <a:pPr>
              <a:spcBef>
                <a:spcPts val="1200"/>
              </a:spcBef>
              <a:spcAft>
                <a:spcPts val="600"/>
              </a:spcAft>
              <a:buFont typeface="Wingdings" pitchFamily="2" charset="2"/>
              <a:buChar char="ü"/>
            </a:pPr>
            <a:r>
              <a:rPr lang="en-US" dirty="0" smtClean="0">
                <a:solidFill>
                  <a:schemeClr val="tx1"/>
                </a:solidFill>
              </a:rPr>
              <a:t> LAN-only connectivity</a:t>
            </a:r>
          </a:p>
          <a:p>
            <a:pPr>
              <a:spcBef>
                <a:spcPts val="1200"/>
              </a:spcBef>
              <a:spcAft>
                <a:spcPts val="600"/>
              </a:spcAft>
              <a:buFont typeface="Wingdings" pitchFamily="2" charset="2"/>
              <a:buChar char="ü"/>
            </a:pPr>
            <a:r>
              <a:rPr lang="en-US" dirty="0" smtClean="0"/>
              <a:t> USB support limited to PnP devices</a:t>
            </a:r>
          </a:p>
        </p:txBody>
      </p:sp>
      <p:sp>
        <p:nvSpPr>
          <p:cNvPr id="11" name="Rounded Rectangle 10"/>
          <p:cNvSpPr/>
          <p:nvPr/>
        </p:nvSpPr>
        <p:spPr bwMode="auto">
          <a:xfrm>
            <a:off x="4826001" y="823456"/>
            <a:ext cx="3632200" cy="5280737"/>
          </a:xfrm>
          <a:prstGeom prst="roundRect">
            <a:avLst/>
          </a:prstGeom>
          <a:solidFill>
            <a:schemeClr val="accent4">
              <a:lumMod val="75000"/>
              <a:alpha val="20000"/>
            </a:schemeClr>
          </a:solidFill>
          <a:ln w="38100">
            <a:solidFill>
              <a:schemeClr val="accent4">
                <a:lumMod val="40000"/>
                <a:lumOff val="6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Rounded Rectangle 11"/>
          <p:cNvSpPr/>
          <p:nvPr/>
        </p:nvSpPr>
        <p:spPr bwMode="auto">
          <a:xfrm>
            <a:off x="5181600" y="1280656"/>
            <a:ext cx="2844800" cy="1066800"/>
          </a:xfrm>
          <a:prstGeom prst="roundRect">
            <a:avLst/>
          </a:prstGeom>
          <a:solidFill>
            <a:schemeClr val="accent4">
              <a:lumMod val="75000"/>
            </a:schemeClr>
          </a:solidFill>
          <a:ln w="25400">
            <a:solidFill>
              <a:schemeClr val="accent4">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Segoe" pitchFamily="34" charset="0"/>
              </a:rPr>
              <a:t>Microsoft VDI with    3</a:t>
            </a:r>
            <a:r>
              <a:rPr lang="en-US" sz="2000" baseline="30000" dirty="0" smtClean="0">
                <a:solidFill>
                  <a:srgbClr val="FFFFFF"/>
                </a:solidFill>
                <a:effectLst>
                  <a:outerShdw blurRad="38100" dist="38100" dir="2700000" algn="tl">
                    <a:srgbClr val="000000">
                      <a:alpha val="43137"/>
                    </a:srgbClr>
                  </a:outerShdw>
                </a:effectLst>
                <a:latin typeface="Segoe" pitchFamily="34" charset="0"/>
              </a:rPr>
              <a:t>rd</a:t>
            </a:r>
            <a:r>
              <a:rPr lang="en-US" sz="2000" dirty="0" smtClean="0">
                <a:solidFill>
                  <a:srgbClr val="FFFFFF"/>
                </a:solidFill>
                <a:effectLst>
                  <a:outerShdw blurRad="38100" dist="38100" dir="2700000" algn="tl">
                    <a:srgbClr val="000000">
                      <a:alpha val="43137"/>
                    </a:srgbClr>
                  </a:outerShdw>
                </a:effectLst>
                <a:latin typeface="Segoe" pitchFamily="34" charset="0"/>
              </a:rPr>
              <a:t> Party Connection Broker</a:t>
            </a:r>
          </a:p>
        </p:txBody>
      </p:sp>
      <p:sp>
        <p:nvSpPr>
          <p:cNvPr id="13" name="TextBox 12"/>
          <p:cNvSpPr txBox="1"/>
          <p:nvPr/>
        </p:nvSpPr>
        <p:spPr>
          <a:xfrm>
            <a:off x="4800600" y="899656"/>
            <a:ext cx="3543300" cy="338554"/>
          </a:xfrm>
          <a:prstGeom prst="rect">
            <a:avLst/>
          </a:prstGeom>
          <a:noFill/>
        </p:spPr>
        <p:txBody>
          <a:bodyPr wrap="square" rtlCol="0">
            <a:spAutoFit/>
          </a:bodyPr>
          <a:lstStyle/>
          <a:p>
            <a:pPr algn="ctr"/>
            <a:r>
              <a:rPr lang="en-US" sz="1600" b="1" u="sng" dirty="0" smtClean="0"/>
              <a:t>Enterprise-ready Environment </a:t>
            </a:r>
            <a:endParaRPr lang="en-US" sz="1600" b="1" u="sng" dirty="0"/>
          </a:p>
        </p:txBody>
      </p:sp>
      <p:sp>
        <p:nvSpPr>
          <p:cNvPr id="15" name="TextBox 14"/>
          <p:cNvSpPr txBox="1"/>
          <p:nvPr/>
        </p:nvSpPr>
        <p:spPr>
          <a:xfrm>
            <a:off x="5029200" y="2576056"/>
            <a:ext cx="3313373" cy="3462486"/>
          </a:xfrm>
          <a:prstGeom prst="rect">
            <a:avLst/>
          </a:prstGeom>
          <a:noFill/>
        </p:spPr>
        <p:txBody>
          <a:bodyPr wrap="square" rtlCol="0">
            <a:spAutoFit/>
          </a:bodyPr>
          <a:lstStyle/>
          <a:p>
            <a:pPr>
              <a:spcBef>
                <a:spcPts val="1200"/>
              </a:spcBef>
              <a:spcAft>
                <a:spcPts val="600"/>
              </a:spcAft>
              <a:buFont typeface="Wingdings" pitchFamily="2" charset="2"/>
              <a:buChar char="ü"/>
            </a:pPr>
            <a:r>
              <a:rPr lang="en-US" dirty="0" smtClean="0">
                <a:solidFill>
                  <a:schemeClr val="tx1"/>
                </a:solidFill>
              </a:rPr>
              <a:t> </a:t>
            </a:r>
            <a:r>
              <a:rPr lang="en-US" dirty="0" smtClean="0"/>
              <a:t>Multiple</a:t>
            </a:r>
            <a:r>
              <a:rPr lang="en-US" dirty="0" smtClean="0">
                <a:solidFill>
                  <a:schemeClr val="tx1"/>
                </a:solidFill>
              </a:rPr>
              <a:t> sites/location</a:t>
            </a:r>
            <a:r>
              <a:rPr lang="en-US" dirty="0" smtClean="0"/>
              <a:t>s</a:t>
            </a:r>
            <a:endParaRPr lang="en-US" dirty="0" smtClean="0">
              <a:solidFill>
                <a:schemeClr val="tx1"/>
              </a:solidFill>
            </a:endParaRPr>
          </a:p>
          <a:p>
            <a:pPr>
              <a:spcBef>
                <a:spcPts val="1200"/>
              </a:spcBef>
              <a:spcAft>
                <a:spcPts val="600"/>
              </a:spcAft>
              <a:buFont typeface="Wingdings" pitchFamily="2" charset="2"/>
              <a:buChar char="ü"/>
            </a:pPr>
            <a:r>
              <a:rPr lang="en-US" dirty="0" smtClean="0"/>
              <a:t> Dynamic image placement</a:t>
            </a:r>
            <a:endParaRPr lang="en-US" dirty="0" smtClean="0">
              <a:solidFill>
                <a:schemeClr val="tx1"/>
              </a:solidFill>
            </a:endParaRPr>
          </a:p>
          <a:p>
            <a:pPr>
              <a:spcBef>
                <a:spcPts val="1200"/>
              </a:spcBef>
              <a:spcAft>
                <a:spcPts val="600"/>
              </a:spcAft>
              <a:buFont typeface="Wingdings" pitchFamily="2" charset="2"/>
              <a:buChar char="ü"/>
            </a:pPr>
            <a:r>
              <a:rPr lang="en-US" dirty="0" smtClean="0"/>
              <a:t> Multiple virtual desktop pools</a:t>
            </a:r>
            <a:endParaRPr lang="en-US" dirty="0" smtClean="0">
              <a:solidFill>
                <a:schemeClr val="tx1"/>
              </a:solidFill>
            </a:endParaRPr>
          </a:p>
          <a:p>
            <a:pPr>
              <a:spcBef>
                <a:spcPts val="1200"/>
              </a:spcBef>
              <a:spcAft>
                <a:spcPts val="600"/>
              </a:spcAft>
              <a:buFont typeface="Wingdings" pitchFamily="2" charset="2"/>
              <a:buChar char="ü"/>
            </a:pPr>
            <a:r>
              <a:rPr lang="en-US" dirty="0" smtClean="0"/>
              <a:t> Multiple brokers in failover configuration</a:t>
            </a:r>
          </a:p>
          <a:p>
            <a:pPr>
              <a:spcBef>
                <a:spcPts val="1200"/>
              </a:spcBef>
              <a:spcAft>
                <a:spcPts val="600"/>
              </a:spcAft>
              <a:buFont typeface="Wingdings" pitchFamily="2" charset="2"/>
              <a:buChar char="ü"/>
            </a:pPr>
            <a:r>
              <a:rPr lang="en-US" dirty="0" smtClean="0">
                <a:solidFill>
                  <a:schemeClr val="tx1"/>
                </a:solidFill>
              </a:rPr>
              <a:t> LAN &amp; WAN connectivity</a:t>
            </a:r>
          </a:p>
          <a:p>
            <a:pPr>
              <a:spcBef>
                <a:spcPts val="1200"/>
              </a:spcBef>
              <a:spcAft>
                <a:spcPts val="600"/>
              </a:spcAft>
              <a:buFont typeface="Wingdings" pitchFamily="2" charset="2"/>
              <a:buChar char="ü"/>
            </a:pPr>
            <a:r>
              <a:rPr lang="en-US" dirty="0" smtClean="0"/>
              <a:t> Generic USB support</a:t>
            </a:r>
          </a:p>
        </p:txBody>
      </p:sp>
      <p:sp>
        <p:nvSpPr>
          <p:cNvPr id="16" name="Rectangle 17"/>
          <p:cNvSpPr txBox="1">
            <a:spLocks noChangeArrowheads="1"/>
          </p:cNvSpPr>
          <p:nvPr/>
        </p:nvSpPr>
        <p:spPr>
          <a:xfrm>
            <a:off x="133350" y="270773"/>
            <a:ext cx="8858250" cy="457200"/>
          </a:xfrm>
          <a:prstGeom prst="rect">
            <a:avLst/>
          </a:prstGeom>
        </p:spPr>
        <p:txBody>
          <a:bodyPr vert="horz" wrap="square" lIns="0" tIns="0" rIns="0" bIns="0" rtlCol="0" anchor="t">
            <a:noAutofit/>
          </a:bodyPr>
          <a:lstStyle/>
          <a:p>
            <a:pPr marL="0" marR="0" lvl="0" indent="0" algn="l" defTabSz="912813"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150" normalizeH="0" baseline="0" noProof="0" dirty="0" smtClean="0">
              <a:ln w="3175">
                <a:noFill/>
              </a:ln>
              <a:solidFill>
                <a:srgbClr val="002060"/>
              </a:solidFill>
              <a:effectLst>
                <a:outerShdw blurRad="50800" dist="38100" dir="2700000" algn="tl" rotWithShape="0">
                  <a:prstClr val="black">
                    <a:alpha val="40000"/>
                  </a:prstClr>
                </a:outerShdw>
              </a:effectLst>
              <a:uLnTx/>
              <a:uFillTx/>
              <a:latin typeface="Segoe" pitchFamily="34" charset="0"/>
              <a:ea typeface="+mn-ea"/>
              <a:cs typeface="Arial" charset="0"/>
            </a:endParaRPr>
          </a:p>
        </p:txBody>
      </p:sp>
      <p:sp>
        <p:nvSpPr>
          <p:cNvPr id="2" name="Title 1"/>
          <p:cNvSpPr>
            <a:spLocks noGrp="1"/>
          </p:cNvSpPr>
          <p:nvPr>
            <p:ph type="title"/>
          </p:nvPr>
        </p:nvSpPr>
        <p:spPr>
          <a:xfrm>
            <a:off x="381000" y="230188"/>
            <a:ext cx="8382000" cy="664797"/>
          </a:xfrm>
        </p:spPr>
        <p:txBody>
          <a:bodyPr/>
          <a:lstStyle/>
          <a:p>
            <a:r>
              <a:rPr lang="en-US" dirty="0" smtClean="0"/>
              <a:t>MS or 3</a:t>
            </a:r>
            <a:r>
              <a:rPr lang="en-US" baseline="30000" dirty="0" smtClean="0"/>
              <a:t>rd</a:t>
            </a:r>
            <a:r>
              <a:rPr lang="en-US" dirty="0" smtClean="0"/>
              <a:t> Party Broker?</a:t>
            </a:r>
            <a:endParaRPr lang="en-US" dirty="0"/>
          </a:p>
        </p:txBody>
      </p:sp>
    </p:spTree>
    <p:extLst>
      <p:ext uri="{BB962C8B-B14F-4D97-AF65-F5344CB8AC3E}">
        <p14:creationId xmlns="" xmlns:p14="http://schemas.microsoft.com/office/powerpoint/2010/main" val="10108659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childTnLst>
                                </p:cTn>
                              </p:par>
                              <p:par>
                                <p:cTn id="12" presetID="55"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55"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1000" fill="hold"/>
                                        <p:tgtEl>
                                          <p:spTgt spid="12"/>
                                        </p:tgtEl>
                                        <p:attrNameLst>
                                          <p:attrName>ppt_w</p:attrName>
                                        </p:attrNameLst>
                                      </p:cBhvr>
                                      <p:tavLst>
                                        <p:tav tm="0">
                                          <p:val>
                                            <p:strVal val="#ppt_w*0.70"/>
                                          </p:val>
                                        </p:tav>
                                        <p:tav tm="100000">
                                          <p:val>
                                            <p:strVal val="#ppt_w"/>
                                          </p:val>
                                        </p:tav>
                                      </p:tavLst>
                                    </p:anim>
                                    <p:anim calcmode="lin" valueType="num">
                                      <p:cBhvr>
                                        <p:cTn id="22" dur="1000" fill="hold"/>
                                        <p:tgtEl>
                                          <p:spTgt spid="12"/>
                                        </p:tgtEl>
                                        <p:attrNameLst>
                                          <p:attrName>ppt_h</p:attrName>
                                        </p:attrNameLst>
                                      </p:cBhvr>
                                      <p:tavLst>
                                        <p:tav tm="0">
                                          <p:val>
                                            <p:strVal val="#ppt_h"/>
                                          </p:val>
                                        </p:tav>
                                        <p:tav tm="100000">
                                          <p:val>
                                            <p:strVal val="#ppt_h"/>
                                          </p:val>
                                        </p:tav>
                                      </p:tavLst>
                                    </p:anim>
                                    <p:animEffect transition="in" filter="fade">
                                      <p:cBhvr>
                                        <p:cTn id="23" dur="1000"/>
                                        <p:tgtEl>
                                          <p:spTgt spid="12"/>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ppt_w</p:attrName>
                                        </p:attrNameLst>
                                      </p:cBhvr>
                                      <p:tavLst>
                                        <p:tav tm="0">
                                          <p:val>
                                            <p:strVal val="#ppt_w*0.70"/>
                                          </p:val>
                                        </p:tav>
                                        <p:tav tm="100000">
                                          <p:val>
                                            <p:strVal val="#ppt_w"/>
                                          </p:val>
                                        </p:tav>
                                      </p:tavLst>
                                    </p:anim>
                                    <p:anim calcmode="lin" valueType="num">
                                      <p:cBhvr>
                                        <p:cTn id="27" dur="1000" fill="hold"/>
                                        <p:tgtEl>
                                          <p:spTgt spid="13"/>
                                        </p:tgtEl>
                                        <p:attrNameLst>
                                          <p:attrName>ppt_h</p:attrName>
                                        </p:attrNameLst>
                                      </p:cBhvr>
                                      <p:tavLst>
                                        <p:tav tm="0">
                                          <p:val>
                                            <p:strVal val="#ppt_h"/>
                                          </p:val>
                                        </p:tav>
                                        <p:tav tm="100000">
                                          <p:val>
                                            <p:strVal val="#ppt_h"/>
                                          </p:val>
                                        </p:tav>
                                      </p:tavLst>
                                    </p:anim>
                                    <p:animEffect transition="in" filter="fade">
                                      <p:cBhvr>
                                        <p:cTn id="28" dur="10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strVal val="#ppt_w*0.70"/>
                                          </p:val>
                                        </p:tav>
                                        <p:tav tm="100000">
                                          <p:val>
                                            <p:strVal val="#ppt_w"/>
                                          </p:val>
                                        </p:tav>
                                      </p:tavLst>
                                    </p:anim>
                                    <p:anim calcmode="lin" valueType="num">
                                      <p:cBhvr>
                                        <p:cTn id="34" dur="1000" fill="hold"/>
                                        <p:tgtEl>
                                          <p:spTgt spid="10"/>
                                        </p:tgtEl>
                                        <p:attrNameLst>
                                          <p:attrName>ppt_h</p:attrName>
                                        </p:attrNameLst>
                                      </p:cBhvr>
                                      <p:tavLst>
                                        <p:tav tm="0">
                                          <p:val>
                                            <p:strVal val="#ppt_h"/>
                                          </p:val>
                                        </p:tav>
                                        <p:tav tm="100000">
                                          <p:val>
                                            <p:strVal val="#ppt_h"/>
                                          </p:val>
                                        </p:tav>
                                      </p:tavLst>
                                    </p:anim>
                                    <p:animEffect transition="in" filter="fade">
                                      <p:cBhvr>
                                        <p:cTn id="35" dur="10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ppt_w</p:attrName>
                                        </p:attrNameLst>
                                      </p:cBhvr>
                                      <p:tavLst>
                                        <p:tav tm="0">
                                          <p:val>
                                            <p:strVal val="#ppt_w*0.70"/>
                                          </p:val>
                                        </p:tav>
                                        <p:tav tm="100000">
                                          <p:val>
                                            <p:strVal val="#ppt_w"/>
                                          </p:val>
                                        </p:tav>
                                      </p:tavLst>
                                    </p:anim>
                                    <p:anim calcmode="lin" valueType="num">
                                      <p:cBhvr>
                                        <p:cTn id="41" dur="1000" fill="hold"/>
                                        <p:tgtEl>
                                          <p:spTgt spid="15"/>
                                        </p:tgtEl>
                                        <p:attrNameLst>
                                          <p:attrName>ppt_h</p:attrName>
                                        </p:attrNameLst>
                                      </p:cBhvr>
                                      <p:tavLst>
                                        <p:tav tm="0">
                                          <p:val>
                                            <p:strVal val="#ppt_h"/>
                                          </p:val>
                                        </p:tav>
                                        <p:tav tm="100000">
                                          <p:val>
                                            <p:strVal val="#ppt_h"/>
                                          </p:val>
                                        </p:tav>
                                      </p:tavLst>
                                    </p:anim>
                                    <p:animEffect transition="in" filter="fade">
                                      <p:cBhvr>
                                        <p:cTn id="4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p:bldP spid="10" grpId="0"/>
      <p:bldP spid="11" grpId="0" animBg="1"/>
      <p:bldP spid="12" grpId="0" animBg="1"/>
      <p:bldP spid="13"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quot;GLASS&quot;; Black to Transparent"/>
          <p:cNvSpPr/>
          <p:nvPr/>
        </p:nvSpPr>
        <p:spPr bwMode="auto">
          <a:xfrm rot="5400000">
            <a:off x="4365954" y="-3061284"/>
            <a:ext cx="514834" cy="8691935"/>
          </a:xfrm>
          <a:prstGeom prst="roundRect">
            <a:avLst>
              <a:gd name="adj" fmla="val 0"/>
            </a:avLst>
          </a:prstGeom>
          <a:gradFill flip="none" rotWithShape="1">
            <a:gsLst>
              <a:gs pos="0">
                <a:schemeClr val="accent1">
                  <a:shade val="15000"/>
                  <a:satMod val="180000"/>
                </a:schemeClr>
              </a:gs>
              <a:gs pos="50000">
                <a:schemeClr val="bg1">
                  <a:alpha val="60000"/>
                </a:schemeClr>
              </a:gs>
              <a:gs pos="100000">
                <a:schemeClr val="accent4">
                  <a:lumMod val="60000"/>
                  <a:lumOff val="40000"/>
                </a:schemeClr>
              </a:gs>
            </a:gsLst>
            <a:lin ang="16200000" scaled="1"/>
            <a:tileRect/>
          </a:gradFill>
          <a:ln>
            <a:gradFill>
              <a:gsLst>
                <a:gs pos="0">
                  <a:schemeClr val="accent1">
                    <a:tint val="66000"/>
                    <a:satMod val="160000"/>
                    <a:alpha val="0"/>
                  </a:schemeClr>
                </a:gs>
                <a:gs pos="50000">
                  <a:schemeClr val="accent6">
                    <a:lumMod val="60000"/>
                    <a:lumOff val="40000"/>
                  </a:schemeClr>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15" name="Rectangle 14"/>
          <p:cNvSpPr/>
          <p:nvPr/>
        </p:nvSpPr>
        <p:spPr bwMode="auto">
          <a:xfrm>
            <a:off x="277813" y="1030288"/>
            <a:ext cx="8691562" cy="5370512"/>
          </a:xfrm>
          <a:prstGeom prst="rect">
            <a:avLst/>
          </a:prstGeom>
          <a:gradFill flip="none" rotWithShape="1">
            <a:gsLst>
              <a:gs pos="0">
                <a:schemeClr val="bg1">
                  <a:alpha val="27000"/>
                </a:schemeClr>
              </a:gs>
              <a:gs pos="50000">
                <a:schemeClr val="bg1">
                  <a:alpha val="31000"/>
                </a:schemeClr>
              </a:gs>
              <a:gs pos="100000">
                <a:schemeClr val="bg1">
                  <a:alpha val="79000"/>
                </a:schemeClr>
              </a:gs>
            </a:gsLst>
            <a:lin ang="27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10" name="Title 1"/>
          <p:cNvSpPr>
            <a:spLocks noGrp="1"/>
          </p:cNvSpPr>
          <p:nvPr>
            <p:ph type="title"/>
          </p:nvPr>
        </p:nvSpPr>
        <p:spPr>
          <a:xfrm>
            <a:off x="381000" y="230188"/>
            <a:ext cx="8382000" cy="664797"/>
          </a:xfrm>
        </p:spPr>
        <p:txBody>
          <a:bodyPr/>
          <a:lstStyle/>
          <a:p>
            <a:pPr defTabSz="914363" fontAlgn="auto">
              <a:spcAft>
                <a:spcPts val="0"/>
              </a:spcAft>
              <a:defRPr/>
            </a:pPr>
            <a:r>
              <a:t>Compared to VMWare</a:t>
            </a:r>
            <a:endParaRPr/>
          </a:p>
        </p:txBody>
      </p:sp>
      <p:sp>
        <p:nvSpPr>
          <p:cNvPr id="16" name="Rectangle 15"/>
          <p:cNvSpPr/>
          <p:nvPr/>
        </p:nvSpPr>
        <p:spPr bwMode="auto">
          <a:xfrm>
            <a:off x="282823" y="1659321"/>
            <a:ext cx="8683377" cy="1146412"/>
          </a:xfrm>
          <a:prstGeom prst="rect">
            <a:avLst/>
          </a:prstGeom>
          <a:solidFill>
            <a:schemeClr val="tx1">
              <a:alpha val="26000"/>
            </a:schemeClr>
          </a:solidFill>
          <a:ln>
            <a:headEnd type="none" w="med" len="med"/>
            <a:tailEnd type="none" w="med" len="med"/>
          </a:ln>
          <a:scene3d>
            <a:camera prst="orthographicFront" fov="0">
              <a:rot lat="0" lon="0" rev="0"/>
            </a:camera>
            <a:lightRig rig="glow" dir="t">
              <a:rot lat="0" lon="0" rev="6360000"/>
            </a:lightRig>
          </a:scene3d>
          <a:sp3d prstMaterial="flat">
            <a:bevelT w="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mj-lt"/>
            </a:endParaRPr>
          </a:p>
        </p:txBody>
      </p:sp>
      <p:sp>
        <p:nvSpPr>
          <p:cNvPr id="25" name="Rectangle 24"/>
          <p:cNvSpPr/>
          <p:nvPr/>
        </p:nvSpPr>
        <p:spPr bwMode="auto">
          <a:xfrm>
            <a:off x="285014" y="4260598"/>
            <a:ext cx="8691937" cy="854463"/>
          </a:xfrm>
          <a:prstGeom prst="rect">
            <a:avLst/>
          </a:prstGeom>
          <a:solidFill>
            <a:schemeClr val="tx1">
              <a:alpha val="26000"/>
            </a:schemeClr>
          </a:solidFill>
          <a:ln>
            <a:headEnd type="none" w="med" len="med"/>
            <a:tailEnd type="none" w="med" len="med"/>
          </a:ln>
          <a:scene3d>
            <a:camera prst="orthographicFront" fov="0">
              <a:rot lat="0" lon="0" rev="0"/>
            </a:camera>
            <a:lightRig rig="glow" dir="t">
              <a:rot lat="0" lon="0" rev="6360000"/>
            </a:lightRig>
          </a:scene3d>
          <a:sp3d prstMaterial="flat">
            <a:bevelT w="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mj-lt"/>
            </a:endParaRPr>
          </a:p>
        </p:txBody>
      </p:sp>
      <p:sp>
        <p:nvSpPr>
          <p:cNvPr id="11" name="Slide Number Placeholder 4"/>
          <p:cNvSpPr txBox="1">
            <a:spLocks/>
          </p:cNvSpPr>
          <p:nvPr/>
        </p:nvSpPr>
        <p:spPr>
          <a:xfrm>
            <a:off x="0" y="6492875"/>
            <a:ext cx="2133600" cy="365125"/>
          </a:xfrm>
          <a:prstGeom prst="rect">
            <a:avLst/>
          </a:prstGeom>
        </p:spPr>
        <p:txBody>
          <a:bodyPr/>
          <a:lstStyle/>
          <a:p>
            <a:pPr>
              <a:defRPr/>
            </a:pPr>
            <a:fld id="{A3280444-895C-49D4-A737-A59BAA7A9D12}" type="slidenum">
              <a:rPr lang="en-US" sz="1600">
                <a:solidFill>
                  <a:schemeClr val="accent4">
                    <a:lumMod val="40000"/>
                    <a:lumOff val="60000"/>
                  </a:schemeClr>
                </a:solidFill>
                <a:latin typeface="+mj-lt"/>
                <a:cs typeface="+mn-cs"/>
              </a:rPr>
              <a:pPr>
                <a:defRPr/>
              </a:pPr>
              <a:t>36</a:t>
            </a:fld>
            <a:endParaRPr lang="en-US" sz="1600" dirty="0">
              <a:solidFill>
                <a:schemeClr val="accent4">
                  <a:lumMod val="40000"/>
                  <a:lumOff val="60000"/>
                </a:schemeClr>
              </a:solidFill>
              <a:latin typeface="+mj-lt"/>
              <a:cs typeface="+mn-cs"/>
            </a:endParaRPr>
          </a:p>
        </p:txBody>
      </p:sp>
      <p:cxnSp>
        <p:nvCxnSpPr>
          <p:cNvPr id="33" name="Straight Connector 32"/>
          <p:cNvCxnSpPr/>
          <p:nvPr/>
        </p:nvCxnSpPr>
        <p:spPr>
          <a:xfrm rot="5400000">
            <a:off x="-157956" y="3618706"/>
            <a:ext cx="5191125" cy="174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3448050" y="3589338"/>
            <a:ext cx="5203825" cy="635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66700" y="1554163"/>
            <a:ext cx="8705850" cy="158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0208" name="TextBox 16"/>
          <p:cNvSpPr txBox="1">
            <a:spLocks noChangeArrowheads="1"/>
          </p:cNvSpPr>
          <p:nvPr/>
        </p:nvSpPr>
        <p:spPr bwMode="auto">
          <a:xfrm>
            <a:off x="504825" y="6415088"/>
            <a:ext cx="6115050" cy="246062"/>
          </a:xfrm>
          <a:prstGeom prst="rect">
            <a:avLst/>
          </a:prstGeom>
          <a:noFill/>
          <a:ln w="9525">
            <a:noFill/>
            <a:miter lim="800000"/>
            <a:headEnd/>
            <a:tailEnd/>
          </a:ln>
        </p:spPr>
        <p:txBody>
          <a:bodyPr>
            <a:spAutoFit/>
          </a:bodyPr>
          <a:lstStyle/>
          <a:p>
            <a:r>
              <a:rPr lang="en-US" sz="1000" dirty="0" smtClean="0">
                <a:solidFill>
                  <a:srgbClr val="FFFFFF"/>
                </a:solidFill>
              </a:rPr>
              <a:t>* based </a:t>
            </a:r>
            <a:r>
              <a:rPr lang="en-US" sz="1000" dirty="0">
                <a:solidFill>
                  <a:srgbClr val="FFFFFF"/>
                </a:solidFill>
              </a:rPr>
              <a:t>on publicly available information as of </a:t>
            </a:r>
            <a:r>
              <a:rPr lang="en-US" sz="1000" dirty="0" smtClean="0">
                <a:solidFill>
                  <a:srgbClr val="FFFFFF"/>
                </a:solidFill>
              </a:rPr>
              <a:t>12/05/2008</a:t>
            </a:r>
            <a:endParaRPr lang="en-US" sz="1000" dirty="0">
              <a:solidFill>
                <a:srgbClr val="FFFFFF"/>
              </a:solidFill>
            </a:endParaRPr>
          </a:p>
        </p:txBody>
      </p:sp>
      <p:graphicFrame>
        <p:nvGraphicFramePr>
          <p:cNvPr id="6" name="Table 5"/>
          <p:cNvGraphicFramePr>
            <a:graphicFrameLocks noGrp="1"/>
          </p:cNvGraphicFramePr>
          <p:nvPr/>
        </p:nvGraphicFramePr>
        <p:xfrm>
          <a:off x="385763" y="1020445"/>
          <a:ext cx="8458200" cy="5672455"/>
        </p:xfrm>
        <a:graphic>
          <a:graphicData uri="http://schemas.openxmlformats.org/drawingml/2006/table">
            <a:tbl>
              <a:tblPr/>
              <a:tblGrid>
                <a:gridCol w="2058987"/>
                <a:gridCol w="3627438"/>
                <a:gridCol w="2771775"/>
              </a:tblGrid>
              <a:tr h="742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cs typeface="Arial" charset="0"/>
                        </a:rPr>
                        <a:t>Microsoft + Citrix</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Arial" charset="0"/>
                        </a:rPr>
                        <a:t>VMWare</a:t>
                      </a:r>
                    </a:p>
                  </a:txBody>
                  <a:tcPr horzOverflow="overflow">
                    <a:lnL>
                      <a:noFill/>
                    </a:lnL>
                    <a:lnR>
                      <a:noFill/>
                    </a:lnR>
                    <a:lnT>
                      <a:noFill/>
                    </a:lnT>
                    <a:lnB>
                      <a:noFill/>
                    </a:lnB>
                    <a:lnTlToBr>
                      <a:noFill/>
                    </a:lnTlToBr>
                    <a:lnBlToTr>
                      <a:noFill/>
                    </a:lnBlToTr>
                    <a:noFill/>
                  </a:tcPr>
                </a:tc>
              </a:tr>
              <a:tr h="1023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cs typeface="Arial" charset="0"/>
                        </a:rPr>
                        <a:t>Cost</a:t>
                      </a:r>
                    </a:p>
                  </a:txBody>
                  <a:tcPr anchor="ct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Costs 33% less than the VMware solution.</a:t>
                      </a:r>
                    </a:p>
                    <a:p>
                      <a:pPr marL="117475"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Familiar interfaces and technology reduce on boarding costs.</a:t>
                      </a:r>
                    </a:p>
                  </a:txBody>
                  <a:tcP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kern="1200" cap="none" normalizeH="0" baseline="0" dirty="0" smtClean="0">
                          <a:ln>
                            <a:noFill/>
                          </a:ln>
                          <a:solidFill>
                            <a:schemeClr val="tx1"/>
                          </a:solidFill>
                          <a:effectLst/>
                          <a:latin typeface="Calibri" pitchFamily="34" charset="0"/>
                          <a:ea typeface="+mn-ea"/>
                          <a:cs typeface="Arial" charset="0"/>
                        </a:rPr>
                        <a:t>higher upfront costs</a:t>
                      </a:r>
                    </a:p>
                    <a:p>
                      <a:pPr marL="117475"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kern="1200" cap="none" normalizeH="0" baseline="0" dirty="0" smtClean="0">
                          <a:ln>
                            <a:noFill/>
                          </a:ln>
                          <a:solidFill>
                            <a:schemeClr val="tx1"/>
                          </a:solidFill>
                          <a:effectLst/>
                          <a:latin typeface="Calibri" pitchFamily="34" charset="0"/>
                          <a:ea typeface="+mn-ea"/>
                          <a:cs typeface="Arial" charset="0"/>
                        </a:rPr>
                        <a:t>need additional training</a:t>
                      </a:r>
                    </a:p>
                  </a:txBody>
                  <a:tcPr horzOverflow="overflow">
                    <a:lnL>
                      <a:noFill/>
                    </a:lnL>
                    <a:lnR>
                      <a:noFill/>
                    </a:lnR>
                    <a:lnT>
                      <a:noFill/>
                    </a:lnT>
                    <a:lnB>
                      <a:noFill/>
                    </a:lnB>
                    <a:lnTlToBr>
                      <a:noFill/>
                    </a:lnTlToBr>
                    <a:lnBlToTr>
                      <a:noFill/>
                    </a:lnBlToTr>
                    <a:noFill/>
                  </a:tcPr>
                </a:tc>
              </a:tr>
              <a:tr h="1524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cs typeface="Arial" charset="0"/>
                        </a:rPr>
                        <a:t>Management</a:t>
                      </a:r>
                    </a:p>
                  </a:txBody>
                  <a:tcPr anchor="ct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charset="0"/>
                        </a:rPr>
                        <a:t>System Center can manage:</a:t>
                      </a:r>
                    </a:p>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 Physical, virtual and session based desktops</a:t>
                      </a:r>
                    </a:p>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Non-Microsoft infrastructure, such as CITRIX and </a:t>
                      </a:r>
                      <a:r>
                        <a:rPr kumimoji="0" lang="en-US" sz="1600" b="0" i="0" u="none" strike="noStrike" cap="none" normalizeH="0" baseline="0" dirty="0" err="1" smtClean="0">
                          <a:ln>
                            <a:noFill/>
                          </a:ln>
                          <a:solidFill>
                            <a:schemeClr val="tx1"/>
                          </a:solidFill>
                          <a:effectLst/>
                          <a:latin typeface="Calibri" pitchFamily="34" charset="0"/>
                          <a:cs typeface="Arial" charset="0"/>
                        </a:rPr>
                        <a:t>VMWare</a:t>
                      </a:r>
                      <a:endParaRPr kumimoji="0" lang="en-US" sz="1600" b="0" i="0" u="none" strike="noStrike" cap="none" normalizeH="0" baseline="0" dirty="0" smtClean="0">
                        <a:ln>
                          <a:noFill/>
                        </a:ln>
                        <a:solidFill>
                          <a:schemeClr val="tx1"/>
                        </a:solidFill>
                        <a:effectLst/>
                        <a:latin typeface="Calibri" pitchFamily="34" charset="0"/>
                        <a:cs typeface="Arial" charset="0"/>
                      </a:endParaRPr>
                    </a:p>
                  </a:txBody>
                  <a:tcP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VirtualCenter can manage:</a:t>
                      </a:r>
                    </a:p>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smtClean="0">
                          <a:ln>
                            <a:noFill/>
                          </a:ln>
                          <a:solidFill>
                            <a:schemeClr val="tx1"/>
                          </a:solidFill>
                          <a:effectLst/>
                          <a:latin typeface="Calibri" pitchFamily="34" charset="0"/>
                          <a:cs typeface="Arial" charset="0"/>
                        </a:rPr>
                        <a:t>Virtual desktops only</a:t>
                      </a:r>
                    </a:p>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smtClean="0">
                          <a:ln>
                            <a:noFill/>
                          </a:ln>
                          <a:solidFill>
                            <a:schemeClr val="tx1"/>
                          </a:solidFill>
                          <a:effectLst/>
                          <a:latin typeface="Calibri" pitchFamily="34" charset="0"/>
                          <a:cs typeface="Arial" charset="0"/>
                        </a:rPr>
                        <a:t>Only VMware infrastructure</a:t>
                      </a:r>
                    </a:p>
                  </a:txBody>
                  <a:tcPr horzOverflow="overflow">
                    <a:lnL>
                      <a:noFill/>
                    </a:lnL>
                    <a:lnR>
                      <a:noFill/>
                    </a:lnR>
                    <a:lnT>
                      <a:noFill/>
                    </a:lnT>
                    <a:lnB>
                      <a:noFill/>
                    </a:lnB>
                    <a:lnTlToBr>
                      <a:noFill/>
                    </a:lnTlToBr>
                    <a:lnBlToTr>
                      <a:noFill/>
                    </a:lnBlToTr>
                    <a:noFill/>
                  </a:tcPr>
                </a:tc>
              </a:tr>
              <a:tr h="784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cs typeface="Arial" charset="0"/>
                        </a:rPr>
                        <a:t>User Experience</a:t>
                      </a:r>
                    </a:p>
                  </a:txBody>
                  <a:tcPr anchor="ct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Superior performance over both LAN and WAN</a:t>
                      </a:r>
                    </a:p>
                  </a:txBody>
                  <a:tcP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Excellent performance over LAN.</a:t>
                      </a:r>
                    </a:p>
                  </a:txBody>
                  <a:tcPr horzOverflow="overflow">
                    <a:lnL>
                      <a:noFill/>
                    </a:lnL>
                    <a:lnR>
                      <a:noFill/>
                    </a:lnR>
                    <a:lnT>
                      <a:noFill/>
                    </a:lnT>
                    <a:lnB>
                      <a:noFill/>
                    </a:lnB>
                    <a:lnTlToBr>
                      <a:noFill/>
                    </a:lnTlToBr>
                    <a:lnBlToTr>
                      <a:noFill/>
                    </a:lnBlToTr>
                    <a:noFill/>
                  </a:tcPr>
                </a:tc>
              </a:tr>
              <a:tr h="784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cs typeface="Arial" charset="0"/>
                        </a:rPr>
                        <a:t>Maturity of Offerings</a:t>
                      </a:r>
                    </a:p>
                  </a:txBody>
                  <a:tcPr anchor="ct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Multiple offerings to optimize clients, including desktop, MDOP and virtualization technology</a:t>
                      </a:r>
                    </a:p>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Most proven desktop company in the industry</a:t>
                      </a:r>
                    </a:p>
                    <a:p>
                      <a:pPr marL="117475" marR="0" lvl="0" indent="-117475" algn="l" defTabSz="914400" rtl="0" eaLnBrk="1" fontAlgn="base" latinLnBrk="0" hangingPunct="1">
                        <a:lnSpc>
                          <a:spcPct val="100000"/>
                        </a:lnSpc>
                        <a:spcBef>
                          <a:spcPct val="0"/>
                        </a:spcBef>
                        <a:spcAft>
                          <a:spcPct val="0"/>
                        </a:spcAft>
                        <a:buClrTx/>
                        <a:buSzTx/>
                        <a:buFontTx/>
                        <a:buChar char="•"/>
                        <a:tabLst/>
                      </a:pPr>
                      <a:endParaRPr kumimoji="0" lang="en-US" sz="1600" b="0" i="0" u="none" strike="noStrike" cap="none" normalizeH="0" baseline="0" dirty="0" smtClean="0">
                        <a:ln>
                          <a:noFill/>
                        </a:ln>
                        <a:solidFill>
                          <a:schemeClr val="tx1"/>
                        </a:solidFill>
                        <a:effectLst/>
                        <a:latin typeface="Calibri" pitchFamily="34" charset="0"/>
                        <a:cs typeface="Arial" charset="0"/>
                      </a:endParaRPr>
                    </a:p>
                  </a:txBody>
                  <a:tcPr horzOverflow="overflow">
                    <a:lnL>
                      <a:noFill/>
                    </a:lnL>
                    <a:lnR>
                      <a:noFill/>
                    </a:lnR>
                    <a:lnT>
                      <a:noFill/>
                    </a:lnT>
                    <a:lnB>
                      <a:noFill/>
                    </a:lnB>
                    <a:lnTlToBr>
                      <a:noFill/>
                    </a:lnTlToBr>
                    <a:lnBlToTr>
                      <a:noFill/>
                    </a:lnBlToTr>
                    <a:noFill/>
                  </a:tcPr>
                </a:tc>
                <a:tc>
                  <a:txBody>
                    <a:bodyPr/>
                    <a:lstStyle/>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Virtualization-only offerings</a:t>
                      </a:r>
                    </a:p>
                    <a:p>
                      <a:pPr marL="117475" marR="0" lvl="0" indent="-117475"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Calibri" pitchFamily="34" charset="0"/>
                          <a:cs typeface="Arial" charset="0"/>
                        </a:rPr>
                        <a:t>Mature server virtualization offering, with limited desktop focus</a:t>
                      </a:r>
                    </a:p>
                  </a:txBody>
                  <a:tcP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17"/>
          <p:cNvSpPr txBox="1">
            <a:spLocks noChangeArrowheads="1"/>
          </p:cNvSpPr>
          <p:nvPr/>
        </p:nvSpPr>
        <p:spPr>
          <a:xfrm>
            <a:off x="133350" y="270773"/>
            <a:ext cx="8858250" cy="457200"/>
          </a:xfrm>
          <a:prstGeom prst="rect">
            <a:avLst/>
          </a:prstGeom>
        </p:spPr>
        <p:txBody>
          <a:bodyPr vert="horz" wrap="square" lIns="0" tIns="0" rIns="0" bIns="0" rtlCol="0" anchor="t">
            <a:noAutofit/>
          </a:bodyPr>
          <a:lstStyle/>
          <a:p>
            <a:pPr marL="0" marR="0" lvl="0" indent="0" algn="l" defTabSz="912813" rtl="0" eaLnBrk="1" fontAlgn="base" latinLnBrk="0" hangingPunct="1">
              <a:lnSpc>
                <a:spcPct val="90000"/>
              </a:lnSpc>
              <a:spcBef>
                <a:spcPct val="0"/>
              </a:spcBef>
              <a:spcAft>
                <a:spcPct val="0"/>
              </a:spcAft>
              <a:buClrTx/>
              <a:buSzTx/>
              <a:buFontTx/>
              <a:buNone/>
              <a:tabLst/>
              <a:defRPr/>
            </a:pPr>
            <a:endParaRPr lang="en-US" sz="3600" spc="-150" dirty="0" smtClean="0">
              <a:ln w="3175">
                <a:noFill/>
              </a:ln>
              <a:solidFill>
                <a:srgbClr val="002060"/>
              </a:solidFill>
              <a:effectLst>
                <a:outerShdw blurRad="50800" dist="38100" dir="2700000" algn="tl" rotWithShape="0">
                  <a:prstClr val="black">
                    <a:alpha val="40000"/>
                  </a:prstClr>
                </a:outerShdw>
              </a:effectLst>
              <a:latin typeface="Segoe" pitchFamily="34" charset="0"/>
              <a:cs typeface="Arial" charset="0"/>
            </a:endParaRPr>
          </a:p>
        </p:txBody>
      </p:sp>
      <p:sp>
        <p:nvSpPr>
          <p:cNvPr id="6" name="Title 1"/>
          <p:cNvSpPr txBox="1">
            <a:spLocks/>
          </p:cNvSpPr>
          <p:nvPr/>
        </p:nvSpPr>
        <p:spPr>
          <a:xfrm>
            <a:off x="381000" y="710763"/>
            <a:ext cx="5950527" cy="553998"/>
          </a:xfrm>
          <a:prstGeom prst="rect">
            <a:avLst/>
          </a:prstGeom>
        </p:spPr>
        <p:txBody>
          <a:bodyPr/>
          <a:lstStyle/>
          <a:p>
            <a:pPr marL="0" marR="0" lvl="0" indent="0" algn="l" defTabSz="912813" rtl="0" eaLnBrk="1" fontAlgn="base" latinLnBrk="0" hangingPunct="1">
              <a:lnSpc>
                <a:spcPct val="90000"/>
              </a:lnSpc>
              <a:spcBef>
                <a:spcPct val="0"/>
              </a:spcBef>
              <a:spcAft>
                <a:spcPct val="0"/>
              </a:spcAft>
              <a:buClrTx/>
              <a:buSzTx/>
              <a:buFontTx/>
              <a:buNone/>
              <a:tabLst/>
              <a:defRPr/>
            </a:pPr>
            <a:endParaRPr kumimoji="0" lang="en-US" sz="40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endParaRPr>
          </a:p>
        </p:txBody>
      </p:sp>
      <p:sp>
        <p:nvSpPr>
          <p:cNvPr id="8" name="Flowchart: Punched Tape 7"/>
          <p:cNvSpPr/>
          <p:nvPr/>
        </p:nvSpPr>
        <p:spPr bwMode="auto">
          <a:xfrm>
            <a:off x="7400925" y="685800"/>
            <a:ext cx="1552575" cy="914400"/>
          </a:xfrm>
          <a:prstGeom prst="flowChartPunchedTape">
            <a:avLst/>
          </a:prstGeom>
          <a:gradFill>
            <a:gsLst>
              <a:gs pos="0">
                <a:schemeClr val="accent1">
                  <a:lumMod val="75000"/>
                </a:schemeClr>
              </a:gs>
              <a:gs pos="80000">
                <a:schemeClr val="accent1"/>
              </a:gs>
              <a:gs pos="100000">
                <a:schemeClr val="accent1"/>
              </a:gs>
            </a:gsLst>
            <a:lin ang="16200000" scaled="0"/>
          </a:gradFill>
          <a:ln w="9525">
            <a:noFill/>
            <a:miter lim="800000"/>
            <a:headEnd/>
            <a:tailEnd/>
          </a:ln>
          <a:effectLst>
            <a:outerShdw blurRad="50800" dist="12700" dir="5400000" algn="ctr" rotWithShape="0">
              <a:srgbClr val="000000">
                <a:alpha val="40000"/>
              </a:srgbClr>
            </a:outerShdw>
          </a:effectLst>
        </p:spPr>
        <p:txBody>
          <a:bodyPr wrap="square" lIns="0" tIns="45720" rIns="0" bIns="45720" anchor="ctr">
            <a:noAutofit/>
          </a:bodyPr>
          <a:lstStyle/>
          <a:p>
            <a:pPr marR="0" lvl="0" indent="0" algn="ctr" fontAlgn="base">
              <a:lnSpc>
                <a:spcPct val="90000"/>
              </a:lnSpc>
              <a:spcBef>
                <a:spcPct val="0"/>
              </a:spcBef>
              <a:spcAft>
                <a:spcPct val="0"/>
              </a:spcAft>
              <a:buClr>
                <a:srgbClr val="575F6D"/>
              </a:buClr>
              <a:buSzPct val="100000"/>
              <a:buFontTx/>
              <a:buNone/>
              <a:tabLst/>
              <a:defRPr/>
            </a:pPr>
            <a:r>
              <a:rPr lang="en-US" sz="1600" b="1" i="1"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Now Available!</a:t>
            </a:r>
          </a:p>
        </p:txBody>
      </p:sp>
      <p:sp>
        <p:nvSpPr>
          <p:cNvPr id="9" name="Rectangle 8"/>
          <p:cNvSpPr/>
          <p:nvPr/>
        </p:nvSpPr>
        <p:spPr>
          <a:xfrm>
            <a:off x="1726629" y="2887259"/>
            <a:ext cx="1632178" cy="338554"/>
          </a:xfrm>
          <a:prstGeom prst="rect">
            <a:avLst/>
          </a:prstGeom>
        </p:spPr>
        <p:txBody>
          <a:bodyPr wrap="none">
            <a:spAutoFit/>
          </a:bodyPr>
          <a:lstStyle/>
          <a:p>
            <a:r>
              <a:rPr lang="en-US" sz="1600" dirty="0" smtClean="0">
                <a:solidFill>
                  <a:prstClr val="white"/>
                </a:solidFill>
              </a:rPr>
              <a:t>$21/device/year</a:t>
            </a:r>
            <a:endParaRPr lang="en-US" sz="1600" dirty="0"/>
          </a:p>
        </p:txBody>
      </p:sp>
      <p:sp>
        <p:nvSpPr>
          <p:cNvPr id="10" name="Rectangle 9"/>
          <p:cNvSpPr/>
          <p:nvPr/>
        </p:nvSpPr>
        <p:spPr>
          <a:xfrm>
            <a:off x="5444098" y="2909031"/>
            <a:ext cx="1632178" cy="338554"/>
          </a:xfrm>
          <a:prstGeom prst="rect">
            <a:avLst/>
          </a:prstGeom>
        </p:spPr>
        <p:txBody>
          <a:bodyPr wrap="none">
            <a:spAutoFit/>
          </a:bodyPr>
          <a:lstStyle/>
          <a:p>
            <a:r>
              <a:rPr lang="en-US" sz="1600" dirty="0" smtClean="0">
                <a:solidFill>
                  <a:prstClr val="white"/>
                </a:solidFill>
              </a:rPr>
              <a:t>$53/device/year</a:t>
            </a:r>
            <a:endParaRPr lang="en-US" sz="1600" dirty="0"/>
          </a:p>
        </p:txBody>
      </p:sp>
      <p:sp>
        <p:nvSpPr>
          <p:cNvPr id="11" name="TextBox 10"/>
          <p:cNvSpPr txBox="1"/>
          <p:nvPr/>
        </p:nvSpPr>
        <p:spPr>
          <a:xfrm>
            <a:off x="847723" y="4391163"/>
            <a:ext cx="7446694" cy="466344"/>
          </a:xfrm>
          <a:prstGeom prst="round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noAutofit/>
          </a:bodyPr>
          <a:lstStyle/>
          <a:p>
            <a:pPr marL="2286000" marR="0" lvl="0" indent="-228600" defTabSz="914400" eaLnBrk="1" fontAlgn="base" latinLnBrk="0" hangingPunct="1">
              <a:buClr>
                <a:srgbClr val="575F6D"/>
              </a:buClr>
              <a:buSzPct val="100000"/>
              <a:buBlip>
                <a:blip r:embed="rId3"/>
              </a:buBlip>
              <a:defRPr/>
            </a:pPr>
            <a:r>
              <a:rPr lang="en-US" sz="1200" dirty="0" smtClean="0">
                <a:ln>
                  <a:solidFill>
                    <a:prstClr val="white">
                      <a:lumMod val="50000"/>
                      <a:alpha val="3000"/>
                    </a:prstClr>
                  </a:solidFill>
                </a:ln>
                <a:solidFill>
                  <a:prstClr val="black"/>
                </a:solidFill>
              </a:rPr>
              <a:t>Two simple SKUs for Microsoft VDI</a:t>
            </a:r>
          </a:p>
          <a:p>
            <a:pPr marL="2286000" marR="0" lvl="0" indent="-228600" defTabSz="914400" eaLnBrk="1" fontAlgn="base" latinLnBrk="0" hangingPunct="1">
              <a:buClr>
                <a:srgbClr val="575F6D"/>
              </a:buClr>
              <a:buSzPct val="100000"/>
              <a:buBlip>
                <a:blip r:embed="rId3"/>
              </a:buBlip>
              <a:defRPr/>
            </a:pPr>
            <a:r>
              <a:rPr lang="en-US" sz="1200" dirty="0" smtClean="0">
                <a:ln>
                  <a:solidFill>
                    <a:prstClr val="white">
                      <a:lumMod val="50000"/>
                      <a:alpha val="3000"/>
                    </a:prstClr>
                  </a:solidFill>
                </a:ln>
                <a:solidFill>
                  <a:prstClr val="black"/>
                </a:solidFill>
              </a:rPr>
              <a:t>Simple device based annual subscription model</a:t>
            </a:r>
            <a:endParaRPr lang="en-US" sz="1200" dirty="0">
              <a:ln>
                <a:solidFill>
                  <a:prstClr val="white">
                    <a:lumMod val="50000"/>
                    <a:alpha val="3000"/>
                  </a:prstClr>
                </a:solidFill>
              </a:ln>
              <a:solidFill>
                <a:prstClr val="black"/>
              </a:solidFill>
            </a:endParaRPr>
          </a:p>
        </p:txBody>
      </p:sp>
      <p:sp>
        <p:nvSpPr>
          <p:cNvPr id="12" name="Rounded Rectangle 11"/>
          <p:cNvSpPr/>
          <p:nvPr/>
        </p:nvSpPr>
        <p:spPr bwMode="auto">
          <a:xfrm>
            <a:off x="4934814" y="2334381"/>
            <a:ext cx="3362325" cy="1371600"/>
          </a:xfrm>
          <a:prstGeom prst="roundRect">
            <a:avLst>
              <a:gd name="adj" fmla="val 6540"/>
            </a:avLst>
          </a:prstGeom>
          <a:ln/>
        </p:spPr>
        <p:style>
          <a:lnRef idx="1">
            <a:schemeClr val="accent3"/>
          </a:lnRef>
          <a:fillRef idx="2">
            <a:schemeClr val="accent3"/>
          </a:fillRef>
          <a:effectRef idx="1">
            <a:schemeClr val="accent3"/>
          </a:effectRef>
          <a:fontRef idx="minor">
            <a:schemeClr val="dk1"/>
          </a:fontRef>
        </p:style>
        <p:txBody>
          <a:bodyPr wrap="square" lIns="91440" tIns="45720" rIns="91440" anchor="b">
            <a:noAutofit/>
          </a:bodyPr>
          <a:lstStyle/>
          <a:p>
            <a:pPr algn="ctr" fontAlgn="base">
              <a:spcBef>
                <a:spcPts val="100"/>
              </a:spcBef>
              <a:spcAft>
                <a:spcPts val="100"/>
              </a:spcAft>
              <a:buClr>
                <a:srgbClr val="575F6D"/>
              </a:buClr>
              <a:buSzPct val="100000"/>
              <a:defRPr/>
            </a:pPr>
            <a:r>
              <a:rPr lang="en-US" sz="1200" b="1" kern="0" dirty="0" smtClean="0">
                <a:ln>
                  <a:solidFill>
                    <a:prstClr val="white">
                      <a:lumMod val="50000"/>
                      <a:alpha val="3000"/>
                    </a:prstClr>
                  </a:solidFill>
                </a:ln>
                <a:solidFill>
                  <a:prstClr val="black"/>
                </a:solidFill>
              </a:rPr>
              <a:t>All components of Standard Suite, plus </a:t>
            </a:r>
            <a:r>
              <a:rPr lang="en-US" sz="1200" b="1" u="sng" kern="0" dirty="0" smtClean="0">
                <a:ln>
                  <a:solidFill>
                    <a:prstClr val="white">
                      <a:lumMod val="50000"/>
                      <a:alpha val="3000"/>
                    </a:prstClr>
                  </a:solidFill>
                </a:ln>
                <a:solidFill>
                  <a:prstClr val="black"/>
                </a:solidFill>
              </a:rPr>
              <a:t>unrestricted RDS rights </a:t>
            </a:r>
            <a:r>
              <a:rPr lang="en-US" sz="1200" b="1" kern="0" dirty="0" smtClean="0">
                <a:ln>
                  <a:solidFill>
                    <a:prstClr val="white">
                      <a:lumMod val="50000"/>
                      <a:alpha val="3000"/>
                    </a:prstClr>
                  </a:solidFill>
                </a:ln>
                <a:solidFill>
                  <a:prstClr val="black"/>
                </a:solidFill>
              </a:rPr>
              <a:t>and App-V for RDS</a:t>
            </a:r>
          </a:p>
        </p:txBody>
      </p:sp>
      <p:sp>
        <p:nvSpPr>
          <p:cNvPr id="13" name="Rounded Rectangle 12"/>
          <p:cNvSpPr/>
          <p:nvPr/>
        </p:nvSpPr>
        <p:spPr bwMode="auto">
          <a:xfrm>
            <a:off x="838200" y="2334381"/>
            <a:ext cx="3362325" cy="1371600"/>
          </a:xfrm>
          <a:prstGeom prst="roundRect">
            <a:avLst>
              <a:gd name="adj" fmla="val 6540"/>
            </a:avLst>
          </a:prstGeom>
          <a:ln/>
        </p:spPr>
        <p:style>
          <a:lnRef idx="1">
            <a:schemeClr val="accent3"/>
          </a:lnRef>
          <a:fillRef idx="2">
            <a:schemeClr val="accent3"/>
          </a:fillRef>
          <a:effectRef idx="1">
            <a:schemeClr val="accent3"/>
          </a:effectRef>
          <a:fontRef idx="minor">
            <a:schemeClr val="dk1"/>
          </a:fontRef>
        </p:style>
        <p:txBody>
          <a:bodyPr wrap="square" lIns="91440" tIns="45720" rIns="91440" anchor="b">
            <a:noAutofit/>
          </a:bodyPr>
          <a:lstStyle/>
          <a:p>
            <a:pPr algn="ctr" fontAlgn="base">
              <a:spcBef>
                <a:spcPts val="100"/>
              </a:spcBef>
              <a:spcAft>
                <a:spcPts val="100"/>
              </a:spcAft>
              <a:buClr>
                <a:srgbClr val="575F6D"/>
              </a:buClr>
              <a:buSzPct val="100000"/>
              <a:defRPr/>
            </a:pPr>
            <a:r>
              <a:rPr lang="en-US" sz="1200" b="1" kern="0" dirty="0" smtClean="0">
                <a:ln>
                  <a:solidFill>
                    <a:prstClr val="white">
                      <a:lumMod val="50000"/>
                      <a:alpha val="3000"/>
                    </a:prstClr>
                  </a:solidFill>
                </a:ln>
                <a:solidFill>
                  <a:prstClr val="black"/>
                </a:solidFill>
              </a:rPr>
              <a:t>Hyper-V, MDOP, SCVMM, and </a:t>
            </a:r>
            <a:r>
              <a:rPr lang="en-US" sz="1200" b="1" u="sng" kern="0" dirty="0" smtClean="0">
                <a:ln>
                  <a:solidFill>
                    <a:prstClr val="white">
                      <a:lumMod val="50000"/>
                      <a:alpha val="3000"/>
                    </a:prstClr>
                  </a:solidFill>
                </a:ln>
                <a:solidFill>
                  <a:prstClr val="black"/>
                </a:solidFill>
              </a:rPr>
              <a:t>VDI -restricted rights </a:t>
            </a:r>
            <a:r>
              <a:rPr lang="en-US" sz="1200" b="1" kern="0" dirty="0" smtClean="0">
                <a:ln>
                  <a:solidFill>
                    <a:prstClr val="white">
                      <a:lumMod val="50000"/>
                      <a:alpha val="3000"/>
                    </a:prstClr>
                  </a:solidFill>
                </a:ln>
                <a:solidFill>
                  <a:prstClr val="black"/>
                </a:solidFill>
              </a:rPr>
              <a:t>to SCOM, SCCM and RDS</a:t>
            </a:r>
          </a:p>
        </p:txBody>
      </p:sp>
      <p:pic>
        <p:nvPicPr>
          <p:cNvPr id="14" name="Picture 13" descr="C:\Users\nibala.REDMOND\Documents\Microsoft\Windows Business Group\VDI\Projects\VDI STE marketing BOM\VDI suites logo\reverse\VDI-standard_bL_r.png"/>
          <p:cNvPicPr>
            <a:picLocks noChangeAspect="1" noChangeArrowheads="1"/>
          </p:cNvPicPr>
          <p:nvPr/>
        </p:nvPicPr>
        <p:blipFill>
          <a:blip r:embed="rId4" cstate="print">
            <a:lum bright="-100000" contrast="-100000"/>
          </a:blip>
          <a:stretch>
            <a:fillRect/>
          </a:stretch>
        </p:blipFill>
        <p:spPr bwMode="auto">
          <a:xfrm>
            <a:off x="1042401" y="2374220"/>
            <a:ext cx="3077749" cy="477957"/>
          </a:xfrm>
          <a:prstGeom prst="rect">
            <a:avLst/>
          </a:prstGeom>
          <a:noFill/>
          <a:ln>
            <a:noFill/>
          </a:ln>
          <a:effectLst/>
        </p:spPr>
      </p:pic>
      <p:pic>
        <p:nvPicPr>
          <p:cNvPr id="15" name="Picture 7" descr="C:\Users\nibala.REDMOND\Documents\Microsoft\Windows Business Group\VDI\Projects\VDI STE marketing BOM\VDI suites logo\reverse\VDI-Premium_bL_r.png"/>
          <p:cNvPicPr>
            <a:picLocks noChangeAspect="1" noChangeArrowheads="1"/>
          </p:cNvPicPr>
          <p:nvPr/>
        </p:nvPicPr>
        <p:blipFill>
          <a:blip r:embed="rId5" cstate="print">
            <a:lum bright="-100000" contrast="-100000"/>
          </a:blip>
          <a:stretch>
            <a:fillRect/>
          </a:stretch>
        </p:blipFill>
        <p:spPr bwMode="auto">
          <a:xfrm>
            <a:off x="5153782" y="2393852"/>
            <a:ext cx="3048212" cy="473927"/>
          </a:xfrm>
          <a:prstGeom prst="rect">
            <a:avLst/>
          </a:prstGeom>
          <a:noFill/>
          <a:ln>
            <a:noFill/>
          </a:ln>
          <a:effectLst/>
        </p:spPr>
      </p:pic>
      <p:sp>
        <p:nvSpPr>
          <p:cNvPr id="16" name="TextBox 15"/>
          <p:cNvSpPr txBox="1"/>
          <p:nvPr/>
        </p:nvSpPr>
        <p:spPr>
          <a:xfrm>
            <a:off x="4295340" y="2897792"/>
            <a:ext cx="554182" cy="338554"/>
          </a:xfrm>
          <a:prstGeom prst="rect">
            <a:avLst/>
          </a:prstGeom>
          <a:noFill/>
        </p:spPr>
        <p:txBody>
          <a:bodyPr wrap="square" rtlCol="0">
            <a:spAutoFit/>
          </a:bodyPr>
          <a:lstStyle/>
          <a:p>
            <a:pPr algn="ctr" defTabSz="914099"/>
            <a:r>
              <a:rPr lang="en-US" sz="1600" b="1" i="1" dirty="0" smtClean="0">
                <a:ln>
                  <a:solidFill>
                    <a:schemeClr val="tx1">
                      <a:alpha val="0"/>
                    </a:schemeClr>
                  </a:solidFill>
                </a:ln>
                <a:solidFill>
                  <a:schemeClr val="accent1"/>
                </a:solidFill>
                <a:latin typeface="+mj-lt"/>
                <a:cs typeface="+mn-cs"/>
              </a:rPr>
              <a:t>OR</a:t>
            </a:r>
            <a:endParaRPr lang="en-US" sz="1600" b="1" i="1" dirty="0">
              <a:ln>
                <a:solidFill>
                  <a:schemeClr val="tx1">
                    <a:alpha val="0"/>
                  </a:schemeClr>
                </a:solidFill>
              </a:ln>
              <a:solidFill>
                <a:schemeClr val="accent1"/>
              </a:solidFill>
              <a:latin typeface="+mj-lt"/>
              <a:cs typeface="+mn-cs"/>
            </a:endParaRPr>
          </a:p>
        </p:txBody>
      </p:sp>
      <p:sp>
        <p:nvSpPr>
          <p:cNvPr id="17" name="TextBox 16"/>
          <p:cNvSpPr txBox="1"/>
          <p:nvPr/>
        </p:nvSpPr>
        <p:spPr>
          <a:xfrm>
            <a:off x="847723" y="1824939"/>
            <a:ext cx="7449416" cy="453102"/>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square" lIns="0" tIns="45720" rIns="0" bIns="45720" anchor="ctr">
            <a:noAutofit/>
          </a:bodyPr>
          <a:lstStyle/>
          <a:p>
            <a:pPr algn="ctr" fontAlgn="base">
              <a:lnSpc>
                <a:spcPct val="90000"/>
              </a:lnSpc>
              <a:buClr>
                <a:srgbClr val="575F6D"/>
              </a:buClr>
              <a:buSzPct val="100000"/>
              <a:defRPr/>
            </a:pPr>
            <a:r>
              <a:rPr lang="en-US" b="1"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Windows Virtual Enterprise Centralized Desktop (Windows VECD)</a:t>
            </a:r>
            <a:endParaRPr lang="en-US" b="1" dirty="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endParaRPr>
          </a:p>
        </p:txBody>
      </p:sp>
      <p:sp>
        <p:nvSpPr>
          <p:cNvPr id="18" name="TextBox 17"/>
          <p:cNvSpPr txBox="1"/>
          <p:nvPr/>
        </p:nvSpPr>
        <p:spPr>
          <a:xfrm>
            <a:off x="847723" y="3882953"/>
            <a:ext cx="7449416" cy="453102"/>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square" lIns="0" tIns="45720" rIns="0" bIns="45720" anchor="ctr">
            <a:noAutofit/>
          </a:bodyPr>
          <a:lstStyle/>
          <a:p>
            <a:pPr algn="ctr" fontAlgn="base">
              <a:lnSpc>
                <a:spcPct val="90000"/>
              </a:lnSpc>
              <a:buClr>
                <a:srgbClr val="575F6D"/>
              </a:buClr>
              <a:buSzPct val="100000"/>
              <a:defRPr/>
            </a:pPr>
            <a:r>
              <a:rPr lang="en-US" b="1" i="1"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3</a:t>
            </a:r>
            <a:r>
              <a:rPr lang="en-US" b="1" i="1" baseline="30000"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rd</a:t>
            </a:r>
            <a:r>
              <a:rPr lang="en-US" b="1" i="1"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 Party Products add value to the Microsoft VDI Suite</a:t>
            </a:r>
          </a:p>
        </p:txBody>
      </p:sp>
      <p:sp>
        <p:nvSpPr>
          <p:cNvPr id="19" name="TextBox 18"/>
          <p:cNvSpPr txBox="1"/>
          <p:nvPr/>
        </p:nvSpPr>
        <p:spPr>
          <a:xfrm>
            <a:off x="847723" y="4391163"/>
            <a:ext cx="2066060" cy="466344"/>
          </a:xfrm>
          <a:prstGeom prst="roundRect">
            <a:avLst/>
          </a:prstGeom>
          <a:ln>
            <a:headEnd/>
            <a:tailEnd/>
          </a:ln>
        </p:spPr>
        <p:style>
          <a:lnRef idx="1">
            <a:schemeClr val="accent1"/>
          </a:lnRef>
          <a:fillRef idx="3">
            <a:schemeClr val="accent1"/>
          </a:fillRef>
          <a:effectRef idx="2">
            <a:schemeClr val="accent1"/>
          </a:effectRef>
          <a:fontRef idx="minor">
            <a:schemeClr val="lt1"/>
          </a:fontRef>
        </p:style>
        <p:txBody>
          <a:bodyPr wrap="square" lIns="0" tIns="45720" rIns="0" bIns="45720" anchor="ctr">
            <a:noAutofit/>
          </a:bodyPr>
          <a:lstStyle/>
          <a:p>
            <a:pPr algn="ctr" fontAlgn="base">
              <a:lnSpc>
                <a:spcPct val="90000"/>
              </a:lnSpc>
              <a:buClr>
                <a:srgbClr val="575F6D"/>
              </a:buClr>
              <a:buSzPct val="100000"/>
              <a:defRPr/>
            </a:pPr>
            <a:r>
              <a:rPr lang="en-US" sz="1400" b="1"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Simple Licensing</a:t>
            </a:r>
          </a:p>
        </p:txBody>
      </p:sp>
      <p:sp>
        <p:nvSpPr>
          <p:cNvPr id="20" name="TextBox 19"/>
          <p:cNvSpPr txBox="1"/>
          <p:nvPr/>
        </p:nvSpPr>
        <p:spPr>
          <a:xfrm>
            <a:off x="847723" y="4959686"/>
            <a:ext cx="7446694" cy="466344"/>
          </a:xfrm>
          <a:prstGeom prst="round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noAutofit/>
          </a:bodyPr>
          <a:lstStyle/>
          <a:p>
            <a:pPr marL="2286000" indent="-228600" fontAlgn="base">
              <a:spcBef>
                <a:spcPts val="0"/>
              </a:spcBef>
              <a:spcAft>
                <a:spcPts val="0"/>
              </a:spcAft>
              <a:buClr>
                <a:srgbClr val="575F6D"/>
              </a:buClr>
              <a:buSzPct val="100000"/>
              <a:buBlip>
                <a:blip r:embed="rId3"/>
              </a:buBlip>
              <a:defRPr/>
            </a:pPr>
            <a:r>
              <a:rPr lang="en-US" sz="1200" dirty="0" smtClean="0">
                <a:ln>
                  <a:solidFill>
                    <a:prstClr val="white">
                      <a:lumMod val="50000"/>
                      <a:alpha val="3000"/>
                    </a:prstClr>
                  </a:solidFill>
                </a:ln>
                <a:solidFill>
                  <a:prstClr val="black"/>
                </a:solidFill>
              </a:rPr>
              <a:t>Both SKUs are significantly cheaper than the competition</a:t>
            </a:r>
          </a:p>
          <a:p>
            <a:pPr marL="2286000" indent="-228600" fontAlgn="base">
              <a:spcBef>
                <a:spcPts val="0"/>
              </a:spcBef>
              <a:spcAft>
                <a:spcPts val="0"/>
              </a:spcAft>
              <a:buClr>
                <a:srgbClr val="575F6D"/>
              </a:buClr>
              <a:buSzPct val="100000"/>
              <a:buBlip>
                <a:blip r:embed="rId3"/>
              </a:buBlip>
              <a:defRPr/>
            </a:pPr>
            <a:r>
              <a:rPr lang="en-US" sz="1200" dirty="0" smtClean="0">
                <a:ln>
                  <a:solidFill>
                    <a:prstClr val="white">
                      <a:lumMod val="50000"/>
                      <a:alpha val="3000"/>
                    </a:prstClr>
                  </a:solidFill>
                </a:ln>
                <a:solidFill>
                  <a:prstClr val="black"/>
                </a:solidFill>
              </a:rPr>
              <a:t>Enterprise grade features at a low price point in conjunction with partners</a:t>
            </a:r>
          </a:p>
        </p:txBody>
      </p:sp>
      <p:sp>
        <p:nvSpPr>
          <p:cNvPr id="21" name="TextBox 20"/>
          <p:cNvSpPr txBox="1"/>
          <p:nvPr/>
        </p:nvSpPr>
        <p:spPr>
          <a:xfrm>
            <a:off x="847723" y="5526424"/>
            <a:ext cx="7446694" cy="466344"/>
          </a:xfrm>
          <a:prstGeom prst="round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noAutofit/>
          </a:bodyPr>
          <a:lstStyle/>
          <a:p>
            <a:pPr marL="2286000" indent="-228600" fontAlgn="base">
              <a:spcBef>
                <a:spcPts val="0"/>
              </a:spcBef>
              <a:spcAft>
                <a:spcPts val="0"/>
              </a:spcAft>
              <a:buClr>
                <a:srgbClr val="575F6D"/>
              </a:buClr>
              <a:buSzPct val="100000"/>
              <a:buBlip>
                <a:blip r:embed="rId3"/>
              </a:buBlip>
              <a:defRPr/>
            </a:pPr>
            <a:r>
              <a:rPr lang="en-US" sz="1200" dirty="0" smtClean="0">
                <a:ln>
                  <a:solidFill>
                    <a:prstClr val="white">
                      <a:lumMod val="50000"/>
                      <a:alpha val="3000"/>
                    </a:prstClr>
                  </a:solidFill>
                </a:ln>
                <a:solidFill>
                  <a:prstClr val="black"/>
                </a:solidFill>
              </a:rPr>
              <a:t>Application virtualization, integrated management included in base SKU</a:t>
            </a:r>
          </a:p>
          <a:p>
            <a:pPr marL="2286000" indent="-228600" fontAlgn="base">
              <a:spcBef>
                <a:spcPts val="0"/>
              </a:spcBef>
              <a:spcAft>
                <a:spcPts val="0"/>
              </a:spcAft>
              <a:buClr>
                <a:srgbClr val="575F6D"/>
              </a:buClr>
              <a:buSzPct val="100000"/>
              <a:buBlip>
                <a:blip r:embed="rId3"/>
              </a:buBlip>
              <a:defRPr/>
            </a:pPr>
            <a:r>
              <a:rPr lang="en-US" sz="1200" dirty="0" smtClean="0">
                <a:ln>
                  <a:solidFill>
                    <a:prstClr val="white">
                      <a:lumMod val="50000"/>
                      <a:alpha val="3000"/>
                    </a:prstClr>
                  </a:solidFill>
                </a:ln>
                <a:solidFill>
                  <a:prstClr val="black"/>
                </a:solidFill>
              </a:rPr>
              <a:t>Choice of VDI and session based desktops in premium SKU</a:t>
            </a:r>
          </a:p>
        </p:txBody>
      </p:sp>
      <p:sp>
        <p:nvSpPr>
          <p:cNvPr id="22" name="TextBox 21"/>
          <p:cNvSpPr txBox="1"/>
          <p:nvPr/>
        </p:nvSpPr>
        <p:spPr>
          <a:xfrm>
            <a:off x="847724" y="4959686"/>
            <a:ext cx="2066060" cy="466344"/>
          </a:xfrm>
          <a:prstGeom prst="roundRect">
            <a:avLst/>
          </a:prstGeom>
          <a:ln>
            <a:headEnd/>
            <a:tailEnd/>
          </a:ln>
        </p:spPr>
        <p:style>
          <a:lnRef idx="1">
            <a:schemeClr val="accent1"/>
          </a:lnRef>
          <a:fillRef idx="3">
            <a:schemeClr val="accent1"/>
          </a:fillRef>
          <a:effectRef idx="2">
            <a:schemeClr val="accent1"/>
          </a:effectRef>
          <a:fontRef idx="minor">
            <a:schemeClr val="lt1"/>
          </a:fontRef>
        </p:style>
        <p:txBody>
          <a:bodyPr wrap="square" lIns="0" tIns="45720" rIns="0" bIns="45720" anchor="ctr">
            <a:noAutofit/>
          </a:bodyPr>
          <a:lstStyle/>
          <a:p>
            <a:pPr algn="ctr" fontAlgn="base">
              <a:lnSpc>
                <a:spcPct val="90000"/>
              </a:lnSpc>
              <a:buClr>
                <a:srgbClr val="575F6D"/>
              </a:buClr>
              <a:buSzPct val="100000"/>
              <a:defRPr/>
            </a:pPr>
            <a:r>
              <a:rPr lang="en-US" sz="1400" b="1"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Excellent Value</a:t>
            </a:r>
          </a:p>
        </p:txBody>
      </p:sp>
      <p:sp>
        <p:nvSpPr>
          <p:cNvPr id="23" name="TextBox 22"/>
          <p:cNvSpPr txBox="1"/>
          <p:nvPr/>
        </p:nvSpPr>
        <p:spPr>
          <a:xfrm>
            <a:off x="847724" y="5526424"/>
            <a:ext cx="2066060" cy="466344"/>
          </a:xfrm>
          <a:prstGeom prst="roundRect">
            <a:avLst/>
          </a:prstGeom>
          <a:ln>
            <a:headEnd/>
            <a:tailEnd/>
          </a:ln>
        </p:spPr>
        <p:style>
          <a:lnRef idx="1">
            <a:schemeClr val="accent1"/>
          </a:lnRef>
          <a:fillRef idx="3">
            <a:schemeClr val="accent1"/>
          </a:fillRef>
          <a:effectRef idx="2">
            <a:schemeClr val="accent1"/>
          </a:effectRef>
          <a:fontRef idx="minor">
            <a:schemeClr val="lt1"/>
          </a:fontRef>
        </p:style>
        <p:txBody>
          <a:bodyPr wrap="square" lIns="0" tIns="45720" rIns="0" bIns="45720" anchor="ctr">
            <a:noAutofit/>
          </a:bodyPr>
          <a:lstStyle/>
          <a:p>
            <a:pPr algn="ctr" fontAlgn="base">
              <a:lnSpc>
                <a:spcPct val="90000"/>
              </a:lnSpc>
              <a:buClr>
                <a:srgbClr val="575F6D"/>
              </a:buClr>
              <a:buSzPct val="100000"/>
              <a:defRPr/>
            </a:pPr>
            <a:r>
              <a:rPr lang="en-US" sz="1400" b="1" dirty="0" smtClean="0">
                <a:ln>
                  <a:solidFill>
                    <a:prstClr val="white">
                      <a:lumMod val="50000"/>
                      <a:alpha val="1000"/>
                    </a:prstClr>
                  </a:solidFill>
                </a:ln>
                <a:solidFill>
                  <a:prstClr val="white"/>
                </a:solidFill>
                <a:effectLst>
                  <a:outerShdw blurRad="38100" dist="38100" dir="2700000" algn="tl">
                    <a:srgbClr val="000000">
                      <a:alpha val="43137"/>
                    </a:srgbClr>
                  </a:outerShdw>
                </a:effectLst>
                <a:latin typeface="Segoe" pitchFamily="34" charset="0"/>
              </a:rPr>
              <a:t>Comprehensive Technology</a:t>
            </a:r>
          </a:p>
        </p:txBody>
      </p:sp>
      <p:sp>
        <p:nvSpPr>
          <p:cNvPr id="24" name="Rectangle 23"/>
          <p:cNvSpPr/>
          <p:nvPr/>
        </p:nvSpPr>
        <p:spPr>
          <a:xfrm>
            <a:off x="1879029" y="2868209"/>
            <a:ext cx="1595180" cy="338554"/>
          </a:xfrm>
          <a:prstGeom prst="rect">
            <a:avLst/>
          </a:prstGeom>
        </p:spPr>
        <p:txBody>
          <a:bodyPr wrap="none">
            <a:spAutoFit/>
          </a:bodyPr>
          <a:lstStyle/>
          <a:p>
            <a:r>
              <a:rPr lang="en-US" sz="1600" b="1" dirty="0" smtClean="0">
                <a:solidFill>
                  <a:srgbClr val="C00000"/>
                </a:solidFill>
              </a:rPr>
              <a:t>$21/device/year</a:t>
            </a:r>
            <a:endParaRPr lang="en-US" sz="1600" b="1" dirty="0">
              <a:solidFill>
                <a:srgbClr val="C00000"/>
              </a:solidFill>
            </a:endParaRPr>
          </a:p>
        </p:txBody>
      </p:sp>
      <p:sp>
        <p:nvSpPr>
          <p:cNvPr id="25" name="Rectangle 24"/>
          <p:cNvSpPr/>
          <p:nvPr/>
        </p:nvSpPr>
        <p:spPr>
          <a:xfrm>
            <a:off x="5739373" y="2868209"/>
            <a:ext cx="1595180" cy="338554"/>
          </a:xfrm>
          <a:prstGeom prst="rect">
            <a:avLst/>
          </a:prstGeom>
        </p:spPr>
        <p:txBody>
          <a:bodyPr wrap="none">
            <a:spAutoFit/>
          </a:bodyPr>
          <a:lstStyle/>
          <a:p>
            <a:r>
              <a:rPr lang="en-US" sz="1600" b="1" dirty="0">
                <a:solidFill>
                  <a:srgbClr val="C00000"/>
                </a:solidFill>
              </a:rPr>
              <a:t>$53/device/year</a:t>
            </a:r>
          </a:p>
        </p:txBody>
      </p:sp>
      <p:sp>
        <p:nvSpPr>
          <p:cNvPr id="27" name="Rectangle 17"/>
          <p:cNvSpPr txBox="1">
            <a:spLocks noChangeArrowheads="1"/>
          </p:cNvSpPr>
          <p:nvPr/>
        </p:nvSpPr>
        <p:spPr>
          <a:xfrm>
            <a:off x="381000" y="838200"/>
            <a:ext cx="6553200" cy="457200"/>
          </a:xfrm>
          <a:prstGeom prst="rect">
            <a:avLst/>
          </a:prstGeom>
        </p:spPr>
        <p:txBody>
          <a:bodyPr vert="horz" wrap="square" lIns="0" tIns="0" rIns="0" bIns="0" rtlCol="0" anchor="t">
            <a:noAutofit/>
          </a:bodyPr>
          <a:lstStyle/>
          <a:p>
            <a:pPr lvl="0">
              <a:lnSpc>
                <a:spcPct val="90000"/>
              </a:lnSpc>
              <a:defRPr/>
            </a:pPr>
            <a:r>
              <a:rPr lang="en-US" sz="2400" dirty="0" smtClean="0">
                <a:solidFill>
                  <a:schemeClr val="accent1">
                    <a:lumMod val="40000"/>
                    <a:lumOff val="60000"/>
                  </a:schemeClr>
                </a:solidFill>
                <a:effectLst>
                  <a:outerShdw blurRad="38100" dist="38100" dir="2700000" algn="tl">
                    <a:srgbClr val="000000">
                      <a:alpha val="43137"/>
                    </a:srgbClr>
                  </a:outerShdw>
                </a:effectLst>
                <a:latin typeface="+mn-lt"/>
              </a:rPr>
              <a:t>The Microsoft VDI Suites were developed to simplify licensing of VDI Infrastructure</a:t>
            </a:r>
            <a:endParaRPr lang="en-US" sz="2400" spc="-150" dirty="0" smtClean="0">
              <a:ln w="3175">
                <a:noFill/>
              </a:ln>
              <a:solidFill>
                <a:schemeClr val="accent1">
                  <a:lumMod val="40000"/>
                  <a:lumOff val="60000"/>
                </a:schemeClr>
              </a:solidFill>
              <a:effectLst>
                <a:outerShdw blurRad="38100" dist="38100" dir="2700000" algn="tl">
                  <a:srgbClr val="000000">
                    <a:alpha val="43137"/>
                  </a:srgbClr>
                </a:outerShdw>
              </a:effectLst>
              <a:latin typeface="+mn-lt"/>
              <a:cs typeface="Arial" charset="0"/>
            </a:endParaRPr>
          </a:p>
        </p:txBody>
      </p:sp>
      <p:sp>
        <p:nvSpPr>
          <p:cNvPr id="2" name="Title 1"/>
          <p:cNvSpPr>
            <a:spLocks noGrp="1"/>
          </p:cNvSpPr>
          <p:nvPr>
            <p:ph type="title"/>
          </p:nvPr>
        </p:nvSpPr>
        <p:spPr>
          <a:xfrm>
            <a:off x="381000" y="230188"/>
            <a:ext cx="8382000" cy="553998"/>
          </a:xfrm>
        </p:spPr>
        <p:txBody>
          <a:bodyPr/>
          <a:lstStyle/>
          <a:p>
            <a:r>
              <a:rPr lang="en-US" sz="4000" dirty="0"/>
              <a:t>Introducing the new Microsoft VDI </a:t>
            </a:r>
            <a:r>
              <a:rPr lang="en-US" sz="4000" dirty="0" smtClean="0"/>
              <a:t>Suites</a:t>
            </a:r>
            <a:endParaRPr lang="en-US" sz="4000" dirty="0"/>
          </a:p>
        </p:txBody>
      </p:sp>
      <p:sp>
        <p:nvSpPr>
          <p:cNvPr id="26" name="TextBox 25"/>
          <p:cNvSpPr txBox="1"/>
          <p:nvPr/>
        </p:nvSpPr>
        <p:spPr>
          <a:xfrm>
            <a:off x="1531620" y="6149340"/>
            <a:ext cx="6172200" cy="646331"/>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Still Need to Purchase Virtual Enterprise Centralized Desktop VECD to host Windows Client OS in VDI scenarios</a:t>
            </a:r>
            <a:endParaRPr lang="en-US"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846790425"/>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4"/>
          <p:cNvGraphicFramePr>
            <a:graphicFrameLocks/>
          </p:cNvGraphicFramePr>
          <p:nvPr>
            <p:extLst>
              <p:ext uri="{D42A27DB-BD31-4B8C-83A1-F6EECF244321}">
                <p14:modId xmlns="" xmlns:p14="http://schemas.microsoft.com/office/powerpoint/2010/main" val="2997384460"/>
              </p:ext>
            </p:extLst>
          </p:nvPr>
        </p:nvGraphicFramePr>
        <p:xfrm>
          <a:off x="357158" y="889788"/>
          <a:ext cx="8479221" cy="55110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17"/>
          <p:cNvSpPr txBox="1">
            <a:spLocks noChangeArrowheads="1"/>
          </p:cNvSpPr>
          <p:nvPr/>
        </p:nvSpPr>
        <p:spPr>
          <a:xfrm>
            <a:off x="133350" y="270773"/>
            <a:ext cx="8858250" cy="457200"/>
          </a:xfrm>
          <a:prstGeom prst="rect">
            <a:avLst/>
          </a:prstGeom>
        </p:spPr>
        <p:txBody>
          <a:bodyPr vert="horz" wrap="square" lIns="0" tIns="0" rIns="0" bIns="0" rtlCol="0" anchor="t">
            <a:noAutofit/>
          </a:bodyPr>
          <a:lstStyle/>
          <a:p>
            <a:pPr marL="0" marR="0" lvl="0" indent="0" algn="l" defTabSz="912813" rtl="0" eaLnBrk="1" fontAlgn="base" latinLnBrk="0" hangingPunct="1">
              <a:lnSpc>
                <a:spcPct val="90000"/>
              </a:lnSpc>
              <a:spcBef>
                <a:spcPct val="0"/>
              </a:spcBef>
              <a:spcAft>
                <a:spcPct val="0"/>
              </a:spcAft>
              <a:buClrTx/>
              <a:buSzTx/>
              <a:buFontTx/>
              <a:buNone/>
              <a:tabLst/>
              <a:defRPr/>
            </a:pPr>
            <a:endParaRPr kumimoji="0" lang="en-US" sz="2200" b="0" i="0" u="none" strike="noStrike" kern="1200" cap="none" spc="-150" normalizeH="0" baseline="0" noProof="0" dirty="0" smtClean="0">
              <a:ln w="3175">
                <a:noFill/>
              </a:ln>
              <a:solidFill>
                <a:srgbClr val="002060"/>
              </a:solidFill>
              <a:effectLst>
                <a:outerShdw blurRad="50800" dist="38100" dir="2700000" algn="tl" rotWithShape="0">
                  <a:prstClr val="black">
                    <a:alpha val="40000"/>
                  </a:prstClr>
                </a:outerShdw>
              </a:effectLst>
              <a:uLnTx/>
              <a:uFillTx/>
              <a:latin typeface="Segoe" pitchFamily="34" charset="0"/>
              <a:ea typeface="+mn-ea"/>
              <a:cs typeface="Arial" charset="0"/>
            </a:endParaRPr>
          </a:p>
        </p:txBody>
      </p:sp>
      <p:grpSp>
        <p:nvGrpSpPr>
          <p:cNvPr id="3" name="Group 44"/>
          <p:cNvGrpSpPr/>
          <p:nvPr/>
        </p:nvGrpSpPr>
        <p:grpSpPr>
          <a:xfrm>
            <a:off x="6324600" y="1295400"/>
            <a:ext cx="2214555" cy="1371600"/>
            <a:chOff x="5992283" y="3740693"/>
            <a:chExt cx="1678898" cy="1042595"/>
          </a:xfrm>
        </p:grpSpPr>
        <p:sp>
          <p:nvSpPr>
            <p:cNvPr id="10" name="Oval 9"/>
            <p:cNvSpPr/>
            <p:nvPr/>
          </p:nvSpPr>
          <p:spPr bwMode="auto">
            <a:xfrm>
              <a:off x="5992283" y="3964106"/>
              <a:ext cx="1678898" cy="819182"/>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1" name="Picture 8" descr="C:\Users\Public\Pictures\Artwork_Imagery\Icons - Illustrations\_VIRTUALIZATION ICONS\Desktop Virtualization.png"/>
            <p:cNvPicPr>
              <a:picLocks noChangeAspect="1" noChangeArrowheads="1"/>
            </p:cNvPicPr>
            <p:nvPr/>
          </p:nvPicPr>
          <p:blipFill>
            <a:blip r:embed="rId8" cstate="print"/>
            <a:srcRect/>
            <a:stretch>
              <a:fillRect/>
            </a:stretch>
          </p:blipFill>
          <p:spPr bwMode="auto">
            <a:xfrm>
              <a:off x="6160172" y="3740693"/>
              <a:ext cx="898264" cy="744711"/>
            </a:xfrm>
            <a:prstGeom prst="rect">
              <a:avLst/>
            </a:prstGeom>
            <a:noFill/>
          </p:spPr>
        </p:pic>
        <p:pic>
          <p:nvPicPr>
            <p:cNvPr id="12" name="Picture 8" descr="C:\Users\Public\Pictures\Artwork_Imagery\Icons - Illustrations\_VIRTUALIZATION ICONS\Desktop Virtualization.png"/>
            <p:cNvPicPr>
              <a:picLocks noChangeAspect="1" noChangeArrowheads="1"/>
            </p:cNvPicPr>
            <p:nvPr/>
          </p:nvPicPr>
          <p:blipFill>
            <a:blip r:embed="rId8" cstate="print"/>
            <a:srcRect/>
            <a:stretch>
              <a:fillRect/>
            </a:stretch>
          </p:blipFill>
          <p:spPr bwMode="auto">
            <a:xfrm>
              <a:off x="6272099" y="3964106"/>
              <a:ext cx="898264" cy="744711"/>
            </a:xfrm>
            <a:prstGeom prst="rect">
              <a:avLst/>
            </a:prstGeom>
            <a:noFill/>
          </p:spPr>
        </p:pic>
        <p:pic>
          <p:nvPicPr>
            <p:cNvPr id="13" name="Picture 8" descr="C:\Users\Public\Pictures\Artwork_Imagery\Icons - Illustrations\_VIRTUALIZATION ICONS\Desktop Virtualization.png"/>
            <p:cNvPicPr>
              <a:picLocks noChangeAspect="1" noChangeArrowheads="1"/>
            </p:cNvPicPr>
            <p:nvPr/>
          </p:nvPicPr>
          <p:blipFill>
            <a:blip r:embed="rId8" cstate="print"/>
            <a:srcRect/>
            <a:stretch>
              <a:fillRect/>
            </a:stretch>
          </p:blipFill>
          <p:spPr bwMode="auto">
            <a:xfrm>
              <a:off x="6663841" y="3889635"/>
              <a:ext cx="898264" cy="744711"/>
            </a:xfrm>
            <a:prstGeom prst="rect">
              <a:avLst/>
            </a:prstGeom>
            <a:noFill/>
          </p:spPr>
        </p:pic>
      </p:grpSp>
      <p:sp>
        <p:nvSpPr>
          <p:cNvPr id="14" name="TextBox 13"/>
          <p:cNvSpPr txBox="1"/>
          <p:nvPr/>
        </p:nvSpPr>
        <p:spPr>
          <a:xfrm>
            <a:off x="1651290" y="5772839"/>
            <a:ext cx="6053573" cy="323161"/>
          </a:xfrm>
          <a:prstGeom prst="rect">
            <a:avLst/>
          </a:prstGeom>
        </p:spPr>
        <p:txBody>
          <a:bodyPr wrap="square" lIns="76197" tIns="38098" rIns="76197" bIns="38098" rtlCol="0">
            <a:spAutoFit/>
          </a:bodyPr>
          <a:lstStyle/>
          <a:p>
            <a:r>
              <a:rPr lang="en-US" sz="1600" dirty="0" smtClean="0"/>
              <a:t>Mix &amp; match your options - based on end user needs</a:t>
            </a:r>
          </a:p>
        </p:txBody>
      </p:sp>
      <p:sp>
        <p:nvSpPr>
          <p:cNvPr id="2" name="Title 1"/>
          <p:cNvSpPr>
            <a:spLocks noGrp="1"/>
          </p:cNvSpPr>
          <p:nvPr>
            <p:ph type="title"/>
          </p:nvPr>
        </p:nvSpPr>
        <p:spPr>
          <a:xfrm>
            <a:off x="381000" y="230188"/>
            <a:ext cx="8382000" cy="1218795"/>
          </a:xfrm>
        </p:spPr>
        <p:txBody>
          <a:bodyPr/>
          <a:lstStyle/>
          <a:p>
            <a:r>
              <a:rPr lang="en-US" sz="4400" dirty="0" smtClean="0"/>
              <a:t>Summary: Centralized </a:t>
            </a:r>
            <a:r>
              <a:rPr lang="en-US" sz="4400" dirty="0"/>
              <a:t>Desktop Options</a:t>
            </a:r>
            <a:br>
              <a:rPr lang="en-US" sz="4400" dirty="0"/>
            </a:br>
            <a:endParaRPr lang="en-US" sz="4400" dirty="0"/>
          </a:p>
        </p:txBody>
      </p:sp>
    </p:spTree>
    <p:extLst>
      <p:ext uri="{BB962C8B-B14F-4D97-AF65-F5344CB8AC3E}">
        <p14:creationId xmlns="" xmlns:p14="http://schemas.microsoft.com/office/powerpoint/2010/main" val="418585669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
          <p:cNvSpPr txBox="1">
            <a:spLocks noChangeArrowheads="1"/>
          </p:cNvSpPr>
          <p:nvPr/>
        </p:nvSpPr>
        <p:spPr bwMode="auto">
          <a:xfrm>
            <a:off x="381000" y="512802"/>
            <a:ext cx="8625225" cy="609398"/>
          </a:xfrm>
          <a:prstGeom prst="rect">
            <a:avLst/>
          </a:prstGeom>
          <a:noFill/>
          <a:ln w="9525" algn="ctr">
            <a:noFill/>
            <a:miter lim="800000"/>
            <a:headEnd/>
            <a:tailEnd/>
          </a:ln>
        </p:spPr>
        <p:txBody>
          <a:bodyPr vert="horz" wrap="square" lIns="0" tIns="0" rIns="0" bIns="0" numCol="1" anchor="b" anchorCtr="0" compatLnSpc="1">
            <a:prstTxWarp prst="textNoShape">
              <a:avLst/>
            </a:prstTxWarp>
            <a:spAutoFit/>
          </a:bodyPr>
          <a:lstStyle/>
          <a:p>
            <a:pPr marL="0" marR="0" lvl="0" indent="0" algn="l" defTabSz="912777" rtl="0" eaLnBrk="0" fontAlgn="base" latinLnBrk="0" hangingPunct="0">
              <a:lnSpc>
                <a:spcPct val="90000"/>
              </a:lnSpc>
              <a:spcBef>
                <a:spcPct val="0"/>
              </a:spcBef>
              <a:spcAft>
                <a:spcPct val="0"/>
              </a:spcAft>
              <a:buClrTx/>
              <a:buSzTx/>
              <a:buFontTx/>
              <a:buNone/>
              <a:tabLst/>
              <a:defRPr/>
            </a:pPr>
            <a:r>
              <a:rPr lang="en-US" sz="4400" spc="-150" dirty="0" smtClean="0">
                <a:ln w="3175">
                  <a:noFill/>
                </a:ln>
                <a:gradFill flip="none" rotWithShape="1">
                  <a:gsLst>
                    <a:gs pos="0">
                      <a:schemeClr val="tx1"/>
                    </a:gs>
                    <a:gs pos="86000">
                      <a:schemeClr val="tx1"/>
                    </a:gs>
                  </a:gsLst>
                  <a:lin ang="5400000" scaled="0"/>
                  <a:tileRect/>
                </a:gradFill>
                <a:latin typeface="+mj-lt"/>
                <a:cs typeface="Arial" charset="0"/>
              </a:rPr>
              <a:t>Microsoft VDI Solutions Stack</a:t>
            </a:r>
          </a:p>
        </p:txBody>
      </p:sp>
      <p:sp>
        <p:nvSpPr>
          <p:cNvPr id="30" name="Rounded Rectangle 29"/>
          <p:cNvSpPr/>
          <p:nvPr/>
        </p:nvSpPr>
        <p:spPr bwMode="auto">
          <a:xfrm>
            <a:off x="6418762" y="1822322"/>
            <a:ext cx="1760561" cy="3587878"/>
          </a:xfrm>
          <a:prstGeom prst="roundRect">
            <a:avLst>
              <a:gd name="adj" fmla="val 8337"/>
            </a:avLst>
          </a:prstGeom>
          <a:gradFill flip="none" rotWithShape="1">
            <a:gsLst>
              <a:gs pos="0">
                <a:srgbClr val="009DD3">
                  <a:alpha val="55000"/>
                </a:srgbClr>
              </a:gs>
              <a:gs pos="50000">
                <a:srgbClr val="0E2852"/>
              </a:gs>
              <a:gs pos="100000">
                <a:srgbClr val="133872"/>
              </a:gs>
            </a:gsLst>
            <a:lin ang="16200000" scaled="1"/>
            <a:tileRect/>
          </a:gradFill>
          <a:ln>
            <a:noFill/>
          </a:ln>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914400" tIns="182880" bIns="182880" anchor="ctr"/>
          <a:lstStyle/>
          <a:p>
            <a:pPr marL="0" lvl="1" defTabSz="914363">
              <a:lnSpc>
                <a:spcPct val="90000"/>
              </a:lnSpc>
              <a:spcBef>
                <a:spcPct val="30000"/>
              </a:spcBef>
              <a:spcAft>
                <a:spcPts val="1200"/>
              </a:spcAft>
              <a:buClr>
                <a:schemeClr val="tx2"/>
              </a:buClr>
              <a:buSzPct val="80000"/>
              <a:defRPr/>
            </a:pPr>
            <a:endParaRPr lang="en-US" sz="2000" b="1" dirty="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cs typeface="Arial" charset="0"/>
            </a:endParaRPr>
          </a:p>
        </p:txBody>
      </p:sp>
      <p:sp>
        <p:nvSpPr>
          <p:cNvPr id="31" name="Rounded Rectangle 30"/>
          <p:cNvSpPr/>
          <p:nvPr/>
        </p:nvSpPr>
        <p:spPr bwMode="auto">
          <a:xfrm>
            <a:off x="953293" y="4495800"/>
            <a:ext cx="5359940" cy="914400"/>
          </a:xfrm>
          <a:prstGeom prst="roundRect">
            <a:avLst/>
          </a:prstGeom>
          <a:gradFill flip="none" rotWithShape="1">
            <a:gsLst>
              <a:gs pos="0">
                <a:srgbClr val="009DD3">
                  <a:alpha val="55000"/>
                </a:srgbClr>
              </a:gs>
              <a:gs pos="50000">
                <a:srgbClr val="0E2852"/>
              </a:gs>
              <a:gs pos="100000">
                <a:srgbClr val="133872"/>
              </a:gs>
            </a:gsLst>
            <a:lin ang="16200000" scaled="1"/>
            <a:tileRect/>
          </a:gradFill>
          <a:ln>
            <a:noFill/>
          </a:ln>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914400" tIns="182880" bIns="182880" anchor="ctr"/>
          <a:lstStyle/>
          <a:p>
            <a:pPr marL="0" lvl="1" defTabSz="914363">
              <a:lnSpc>
                <a:spcPct val="90000"/>
              </a:lnSpc>
              <a:spcBef>
                <a:spcPct val="30000"/>
              </a:spcBef>
              <a:spcAft>
                <a:spcPts val="1200"/>
              </a:spcAft>
              <a:buClr>
                <a:schemeClr val="tx2"/>
              </a:buClr>
              <a:buSzPct val="80000"/>
              <a:defRPr/>
            </a:pPr>
            <a:endParaRPr lang="en-US" sz="2000" b="1" dirty="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cs typeface="Arial" charset="0"/>
            </a:endParaRPr>
          </a:p>
        </p:txBody>
      </p:sp>
      <p:pic>
        <p:nvPicPr>
          <p:cNvPr id="32" name="Picture 4" descr="C:\Users\maxher\Documents\VDI collateral\Logos\logos\WS08-HypeV_h_rgb.png"/>
          <p:cNvPicPr>
            <a:picLocks noChangeAspect="1"/>
          </p:cNvPicPr>
          <p:nvPr/>
        </p:nvPicPr>
        <p:blipFill>
          <a:blip r:embed="rId4"/>
          <a:srcRect/>
          <a:stretch>
            <a:fillRect/>
          </a:stretch>
        </p:blipFill>
        <p:spPr bwMode="auto">
          <a:xfrm>
            <a:off x="2151814" y="4560571"/>
            <a:ext cx="2991194" cy="669666"/>
          </a:xfrm>
          <a:prstGeom prst="rect">
            <a:avLst/>
          </a:prstGeom>
          <a:noFill/>
          <a:ln w="9525">
            <a:noFill/>
            <a:miter lim="800000"/>
            <a:headEnd/>
            <a:tailEnd/>
          </a:ln>
        </p:spPr>
      </p:pic>
      <p:sp>
        <p:nvSpPr>
          <p:cNvPr id="34" name="Rounded Rectangle 33"/>
          <p:cNvSpPr/>
          <p:nvPr/>
        </p:nvSpPr>
        <p:spPr bwMode="auto">
          <a:xfrm>
            <a:off x="3764587" y="1822321"/>
            <a:ext cx="2558374" cy="990601"/>
          </a:xfrm>
          <a:prstGeom prst="roundRect">
            <a:avLst>
              <a:gd name="adj" fmla="val 12773"/>
            </a:avLst>
          </a:prstGeom>
          <a:ln/>
        </p:spPr>
        <p:style>
          <a:lnRef idx="1">
            <a:schemeClr val="dk1"/>
          </a:lnRef>
          <a:fillRef idx="2">
            <a:schemeClr val="dk1"/>
          </a:fillRef>
          <a:effectRef idx="1">
            <a:schemeClr val="dk1"/>
          </a:effectRef>
          <a:fontRef idx="minor">
            <a:schemeClr val="dk1"/>
          </a:fontRef>
        </p:style>
        <p:txBody>
          <a:bodyPr lIns="914400" tIns="91440" anchor="ctr"/>
          <a:lstStyle/>
          <a:p>
            <a:pPr marL="0" lvl="1" indent="-342900">
              <a:lnSpc>
                <a:spcPct val="90000"/>
              </a:lnSpc>
              <a:spcBef>
                <a:spcPct val="30000"/>
              </a:spcBef>
              <a:spcAft>
                <a:spcPts val="1200"/>
              </a:spcAft>
              <a:buClr>
                <a:schemeClr val="tx2"/>
              </a:buClr>
              <a:buSzPct val="80000"/>
              <a:tabLst>
                <a:tab pos="424590" algn="l"/>
              </a:tabLst>
              <a:defRPr/>
            </a:pPr>
            <a:endParaRPr lang="en-US" sz="2000" b="1" dirty="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cs typeface="Arial" charset="0"/>
            </a:endParaRPr>
          </a:p>
        </p:txBody>
      </p:sp>
      <p:sp>
        <p:nvSpPr>
          <p:cNvPr id="37" name="Rounded Rectangle 36"/>
          <p:cNvSpPr/>
          <p:nvPr/>
        </p:nvSpPr>
        <p:spPr bwMode="auto">
          <a:xfrm>
            <a:off x="914400" y="1828799"/>
            <a:ext cx="2728608" cy="990601"/>
          </a:xfrm>
          <a:prstGeom prst="roundRect">
            <a:avLst>
              <a:gd name="adj" fmla="val 12773"/>
            </a:avLst>
          </a:prstGeom>
          <a:ln/>
        </p:spPr>
        <p:style>
          <a:lnRef idx="1">
            <a:schemeClr val="dk1"/>
          </a:lnRef>
          <a:fillRef idx="2">
            <a:schemeClr val="dk1"/>
          </a:fillRef>
          <a:effectRef idx="1">
            <a:schemeClr val="dk1"/>
          </a:effectRef>
          <a:fontRef idx="minor">
            <a:schemeClr val="dk1"/>
          </a:fontRef>
        </p:style>
        <p:txBody>
          <a:bodyPr lIns="914400" tIns="91440" anchor="ctr"/>
          <a:lstStyle/>
          <a:p>
            <a:pPr marL="0" lvl="1" indent="-342900" defTabSz="914363">
              <a:lnSpc>
                <a:spcPct val="90000"/>
              </a:lnSpc>
              <a:spcBef>
                <a:spcPct val="30000"/>
              </a:spcBef>
              <a:spcAft>
                <a:spcPts val="1200"/>
              </a:spcAft>
              <a:buClr>
                <a:schemeClr val="tx2"/>
              </a:buClr>
              <a:buSzPct val="80000"/>
              <a:tabLst>
                <a:tab pos="424590" algn="l"/>
              </a:tabLst>
              <a:defRPr/>
            </a:pPr>
            <a:endParaRPr lang="en-US" sz="2000" b="1" dirty="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cs typeface="Arial" charset="0"/>
            </a:endParaRPr>
          </a:p>
        </p:txBody>
      </p:sp>
      <p:sp>
        <p:nvSpPr>
          <p:cNvPr id="40" name="TextBox 39"/>
          <p:cNvSpPr txBox="1"/>
          <p:nvPr/>
        </p:nvSpPr>
        <p:spPr bwMode="auto">
          <a:xfrm>
            <a:off x="1687830" y="2358390"/>
            <a:ext cx="1295399" cy="369332"/>
          </a:xfrm>
          <a:prstGeom prst="rect">
            <a:avLst/>
          </a:prstGeom>
          <a:noFill/>
        </p:spPr>
        <p:txBody>
          <a:bodyPr wrap="square">
            <a:spAutoFit/>
          </a:bodyPr>
          <a:lstStyle/>
          <a:p>
            <a:pPr>
              <a:defRPr/>
            </a:pPr>
            <a:r>
              <a:rPr lang="en-US" dirty="0" smtClean="0">
                <a:solidFill>
                  <a:schemeClr val="bg1"/>
                </a:solidFill>
                <a:latin typeface="Segoe UI" pitchFamily="34" charset="0"/>
                <a:cs typeface="Segoe UI" pitchFamily="34" charset="0"/>
              </a:rPr>
              <a:t>+VECD</a:t>
            </a:r>
            <a:endParaRPr lang="en-US" dirty="0">
              <a:solidFill>
                <a:schemeClr val="bg1"/>
              </a:solidFill>
              <a:latin typeface="Segoe UI" pitchFamily="34" charset="0"/>
              <a:cs typeface="Segoe UI" pitchFamily="34" charset="0"/>
            </a:endParaRPr>
          </a:p>
        </p:txBody>
      </p:sp>
      <p:sp>
        <p:nvSpPr>
          <p:cNvPr id="17" name="Rounded Rectangle 16"/>
          <p:cNvSpPr/>
          <p:nvPr/>
        </p:nvSpPr>
        <p:spPr bwMode="auto">
          <a:xfrm>
            <a:off x="914400" y="2889123"/>
            <a:ext cx="5410200" cy="1530478"/>
          </a:xfrm>
          <a:prstGeom prst="roundRect">
            <a:avLst>
              <a:gd name="adj" fmla="val 12773"/>
            </a:avLst>
          </a:prstGeom>
          <a:solidFill>
            <a:schemeClr val="accent2"/>
          </a:solidFill>
          <a:ln>
            <a:noFill/>
          </a:ln>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914400" tIns="91440" anchor="ctr"/>
          <a:lstStyle/>
          <a:p>
            <a:pPr marL="0" lvl="1" indent="-342900" defTabSz="914363">
              <a:lnSpc>
                <a:spcPct val="90000"/>
              </a:lnSpc>
              <a:spcBef>
                <a:spcPct val="30000"/>
              </a:spcBef>
              <a:spcAft>
                <a:spcPts val="1200"/>
              </a:spcAft>
              <a:buClr>
                <a:schemeClr val="tx2"/>
              </a:buClr>
              <a:buSzPct val="80000"/>
              <a:tabLst>
                <a:tab pos="424590" algn="l"/>
              </a:tabLst>
              <a:defRPr/>
            </a:pPr>
            <a:endParaRPr lang="en-US" sz="2000" b="1" dirty="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cs typeface="Arial" charset="0"/>
            </a:endParaRPr>
          </a:p>
        </p:txBody>
      </p:sp>
      <p:sp>
        <p:nvSpPr>
          <p:cNvPr id="18" name="Rounded Rectangle 17"/>
          <p:cNvSpPr/>
          <p:nvPr/>
        </p:nvSpPr>
        <p:spPr bwMode="auto">
          <a:xfrm>
            <a:off x="1066800" y="3422522"/>
            <a:ext cx="5105400" cy="795148"/>
          </a:xfrm>
          <a:prstGeom prst="roundRect">
            <a:avLst>
              <a:gd name="adj" fmla="val 16667"/>
            </a:avLst>
          </a:prstGeom>
          <a:ln/>
        </p:spPr>
        <p:style>
          <a:lnRef idx="1">
            <a:schemeClr val="dk1"/>
          </a:lnRef>
          <a:fillRef idx="3">
            <a:schemeClr val="dk1"/>
          </a:fillRef>
          <a:effectRef idx="2">
            <a:schemeClr val="dk1"/>
          </a:effectRef>
          <a:fontRef idx="minor">
            <a:schemeClr val="lt1"/>
          </a:fontRef>
        </p:style>
        <p:txBody>
          <a:bodyPr lIns="0" rIns="0" bIns="0"/>
          <a:lstStyle/>
          <a:p>
            <a:pPr marL="0" lvl="1" indent="-342900" algn="ctr" defTabSz="914363">
              <a:lnSpc>
                <a:spcPct val="90000"/>
              </a:lnSpc>
              <a:spcBef>
                <a:spcPct val="30000"/>
              </a:spcBef>
              <a:spcAft>
                <a:spcPts val="1200"/>
              </a:spcAft>
              <a:buClr>
                <a:schemeClr val="tx2"/>
              </a:buClr>
              <a:buSzPct val="80000"/>
              <a:tabLst>
                <a:tab pos="424590" algn="l"/>
              </a:tabLst>
              <a:defRPr/>
            </a:pPr>
            <a:endParaRPr lang="en-US" b="1" dirty="0">
              <a:ln w="3175">
                <a:noFill/>
              </a:ln>
              <a:solidFill>
                <a:schemeClr val="tx1">
                  <a:lumMod val="75000"/>
                </a:schemeClr>
              </a:solidFill>
              <a:effectLst>
                <a:outerShdw blurRad="152400" dist="38100" dir="5400000" algn="t" rotWithShape="0">
                  <a:prstClr val="black">
                    <a:alpha val="70000"/>
                  </a:prstClr>
                </a:outerShdw>
              </a:effectLst>
              <a:cs typeface="Arial" charset="0"/>
            </a:endParaRPr>
          </a:p>
        </p:txBody>
      </p:sp>
      <p:sp>
        <p:nvSpPr>
          <p:cNvPr id="20" name="TextBox 11277"/>
          <p:cNvSpPr txBox="1">
            <a:spLocks noChangeArrowheads="1"/>
          </p:cNvSpPr>
          <p:nvPr/>
        </p:nvSpPr>
        <p:spPr bwMode="auto">
          <a:xfrm>
            <a:off x="2590800" y="3006450"/>
            <a:ext cx="2586990" cy="332399"/>
          </a:xfrm>
          <a:prstGeom prst="rect">
            <a:avLst/>
          </a:prstGeom>
          <a:noFill/>
          <a:ln w="9525">
            <a:noFill/>
            <a:miter lim="800000"/>
            <a:headEnd/>
            <a:tailEnd/>
          </a:ln>
          <a:effectLst>
            <a:innerShdw blurRad="63500" dist="50800" dir="13500000">
              <a:prstClr val="black">
                <a:alpha val="50000"/>
              </a:prstClr>
            </a:innerShdw>
          </a:effectLst>
        </p:spPr>
        <p:txBody>
          <a:bodyPr wrap="square" lIns="0" tIns="0" rIns="0" bIns="0" anchor="ctr">
            <a:spAutoFit/>
          </a:bodyPr>
          <a:lstStyle/>
          <a:p>
            <a:pPr algn="l" rtl="0" eaLnBrk="0" hangingPunct="0">
              <a:lnSpc>
                <a:spcPct val="90000"/>
              </a:lnSpc>
            </a:pPr>
            <a:r>
              <a:rPr lang="en-US" sz="2400" b="1" dirty="0" smtClean="0">
                <a:solidFill>
                  <a:schemeClr val="bg1"/>
                </a:solidFill>
              </a:rPr>
              <a:t>Partner</a:t>
            </a:r>
            <a:r>
              <a:rPr lang="en-US" sz="2400" b="1" dirty="0" smtClean="0">
                <a:solidFill>
                  <a:schemeClr val="bg1"/>
                </a:solidFill>
                <a:effectLst>
                  <a:outerShdw blurRad="279400" algn="ctr" rotWithShape="0">
                    <a:prstClr val="black">
                      <a:alpha val="75000"/>
                    </a:prstClr>
                  </a:outerShdw>
                  <a:reflection blurRad="6350" stA="55000" endA="300" endPos="45500" dir="5400000" sy="-100000" algn="bl" rotWithShape="0"/>
                </a:effectLst>
              </a:rPr>
              <a:t> </a:t>
            </a:r>
            <a:r>
              <a:rPr lang="en-US" sz="2400" b="1" dirty="0" smtClean="0">
                <a:solidFill>
                  <a:schemeClr val="bg1"/>
                </a:solidFill>
              </a:rPr>
              <a:t>Solutions</a:t>
            </a:r>
            <a:endParaRPr lang="en-US" sz="2400" b="1" dirty="0">
              <a:solidFill>
                <a:schemeClr val="bg1"/>
              </a:solidFill>
            </a:endParaRPr>
          </a:p>
        </p:txBody>
      </p:sp>
      <p:sp>
        <p:nvSpPr>
          <p:cNvPr id="21" name="TextBox 20"/>
          <p:cNvSpPr txBox="1"/>
          <p:nvPr/>
        </p:nvSpPr>
        <p:spPr>
          <a:xfrm>
            <a:off x="1200150" y="5554980"/>
            <a:ext cx="6229350" cy="646331"/>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Microsoft:</a:t>
            </a:r>
            <a:r>
              <a:rPr lang="en-US" dirty="0" smtClean="0"/>
              <a:t> typically departmental  / simple scenarios </a:t>
            </a:r>
            <a:br>
              <a:rPr lang="en-US" dirty="0" smtClean="0"/>
            </a:br>
            <a:r>
              <a:rPr lang="en-US" b="1" dirty="0" smtClean="0">
                <a:effectLst>
                  <a:outerShdw blurRad="38100" dist="38100" dir="2700000" algn="tl">
                    <a:srgbClr val="000000">
                      <a:alpha val="43137"/>
                    </a:srgbClr>
                  </a:outerShdw>
                </a:effectLst>
              </a:rPr>
              <a:t>Partners:</a:t>
            </a:r>
            <a:r>
              <a:rPr lang="en-US" dirty="0" smtClean="0"/>
              <a:t> typically enterprise wide / complex scenarios</a:t>
            </a:r>
            <a:endParaRPr lang="en-US" dirty="0"/>
          </a:p>
        </p:txBody>
      </p:sp>
      <p:pic>
        <p:nvPicPr>
          <p:cNvPr id="23" name="Picture 22" descr="logo_7.gif"/>
          <p:cNvPicPr>
            <a:picLocks noChangeAspect="1"/>
          </p:cNvPicPr>
          <p:nvPr/>
        </p:nvPicPr>
        <p:blipFill>
          <a:blip r:embed="rId5"/>
          <a:stretch>
            <a:fillRect/>
          </a:stretch>
        </p:blipFill>
        <p:spPr>
          <a:xfrm>
            <a:off x="990600" y="1981200"/>
            <a:ext cx="2133600" cy="361950"/>
          </a:xfrm>
          <a:prstGeom prst="rect">
            <a:avLst/>
          </a:prstGeom>
        </p:spPr>
      </p:pic>
      <p:pic>
        <p:nvPicPr>
          <p:cNvPr id="24" name="Picture 23" descr="app-v.bmp"/>
          <p:cNvPicPr>
            <a:picLocks noChangeAspect="1"/>
          </p:cNvPicPr>
          <p:nvPr/>
        </p:nvPicPr>
        <p:blipFill>
          <a:blip r:embed="rId6"/>
          <a:stretch>
            <a:fillRect/>
          </a:stretch>
        </p:blipFill>
        <p:spPr>
          <a:xfrm>
            <a:off x="4225290" y="1916430"/>
            <a:ext cx="1633537" cy="838200"/>
          </a:xfrm>
          <a:prstGeom prst="rect">
            <a:avLst/>
          </a:prstGeom>
        </p:spPr>
      </p:pic>
      <p:pic>
        <p:nvPicPr>
          <p:cNvPr id="22" name="Picture 2" descr="C:\Users\alexbal\Desktop\icons logos\WS08R2-RDS_h_rgb_r.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805858" y="3457190"/>
            <a:ext cx="3683222" cy="749049"/>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pic>
        <p:nvPicPr>
          <p:cNvPr id="25" name="Picture 24" descr="SysCnt_v_bL_reverse.png"/>
          <p:cNvPicPr>
            <a:picLocks noChangeAspect="1"/>
          </p:cNvPicPr>
          <p:nvPr/>
        </p:nvPicPr>
        <p:blipFill>
          <a:blip r:embed="rId8" cstate="print"/>
          <a:stretch>
            <a:fillRect/>
          </a:stretch>
        </p:blipFill>
        <p:spPr>
          <a:xfrm>
            <a:off x="6455110" y="2889227"/>
            <a:ext cx="1695448" cy="1088184"/>
          </a:xfrm>
          <a:prstGeom prst="rect">
            <a:avLst/>
          </a:prstGeom>
        </p:spPr>
      </p:pic>
      <p:sp>
        <p:nvSpPr>
          <p:cNvPr id="27" name="TextBox 26"/>
          <p:cNvSpPr txBox="1"/>
          <p:nvPr/>
        </p:nvSpPr>
        <p:spPr>
          <a:xfrm>
            <a:off x="5085820" y="4670855"/>
            <a:ext cx="549170" cy="384721"/>
          </a:xfrm>
          <a:prstGeom prst="rect">
            <a:avLst/>
          </a:prstGeom>
          <a:noFill/>
        </p:spPr>
        <p:txBody>
          <a:bodyPr wrap="square" rtlCol="0">
            <a:spAutoFit/>
          </a:bodyPr>
          <a:lstStyle/>
          <a:p>
            <a:r>
              <a:rPr lang="en-US" sz="1900" dirty="0" smtClean="0">
                <a:solidFill>
                  <a:srgbClr val="FF0000"/>
                </a:solidFill>
                <a:latin typeface="+mj-lt"/>
              </a:rPr>
              <a:t>R2</a:t>
            </a:r>
            <a:endParaRPr lang="en-US" sz="1900" dirty="0">
              <a:solidFill>
                <a:srgbClr val="FF0000"/>
              </a:solidFill>
              <a:latin typeface="+mj-lt"/>
            </a:endParaRPr>
          </a:p>
        </p:txBody>
      </p:sp>
    </p:spTree>
    <p:custDataLst>
      <p:tags r:id="rId1"/>
    </p:custDataLst>
    <p:extLst>
      <p:ext uri="{BB962C8B-B14F-4D97-AF65-F5344CB8AC3E}">
        <p14:creationId xmlns:p14="http://schemas.microsoft.com/office/powerpoint/2010/main" xmlns="" val="312794430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747712"/>
          </a:xfrm>
        </p:spPr>
        <p:txBody>
          <a:bodyPr/>
          <a:lstStyle/>
          <a:p>
            <a:r>
              <a:rPr lang="en-CA" dirty="0" smtClean="0"/>
              <a:t>Resources</a:t>
            </a:r>
            <a:endParaRPr lang="en-CA" dirty="0"/>
          </a:p>
        </p:txBody>
      </p:sp>
      <p:sp>
        <p:nvSpPr>
          <p:cNvPr id="3" name="Rectangle 2"/>
          <p:cNvSpPr/>
          <p:nvPr/>
        </p:nvSpPr>
        <p:spPr>
          <a:xfrm>
            <a:off x="785786" y="1000108"/>
            <a:ext cx="8001056" cy="4093428"/>
          </a:xfrm>
          <a:prstGeom prst="rect">
            <a:avLst/>
          </a:prstGeom>
        </p:spPr>
        <p:txBody>
          <a:bodyPr wrap="square">
            <a:spAutoFit/>
          </a:bodyPr>
          <a:lstStyle/>
          <a:p>
            <a:pPr marL="287338" lvl="0" indent="-287338" defTabSz="914099" fontAlgn="base">
              <a:lnSpc>
                <a:spcPct val="150000"/>
              </a:lnSpc>
              <a:spcBef>
                <a:spcPts val="600"/>
              </a:spcBef>
              <a:spcAft>
                <a:spcPts val="600"/>
              </a:spcAft>
              <a:buSzPct val="100000"/>
              <a:buBlip>
                <a:blip r:embed="rId3"/>
              </a:buBlip>
            </a:pPr>
            <a:r>
              <a:rPr lang="en-US" sz="2000" dirty="0" smtClean="0"/>
              <a:t>Remote Desktop Services Home Page</a:t>
            </a:r>
            <a:r>
              <a:rPr lang="en-US" sz="2000" dirty="0" smtClean="0">
                <a:solidFill>
                  <a:srgbClr val="FFFFFF"/>
                </a:solidFill>
              </a:rPr>
              <a:t/>
            </a:r>
            <a:br>
              <a:rPr lang="en-US" sz="2000" dirty="0" smtClean="0">
                <a:solidFill>
                  <a:srgbClr val="FFFFFF"/>
                </a:solidFill>
              </a:rPr>
            </a:br>
            <a:r>
              <a:rPr lang="en-US" sz="2000" dirty="0" smtClean="0">
                <a:solidFill>
                  <a:srgbClr val="FF0000"/>
                </a:solidFill>
                <a:hlinkClick r:id="rId4"/>
              </a:rPr>
              <a:t>http://www.microsoft.com/windowsserver2008/en/us/rds-product-home.aspx</a:t>
            </a:r>
            <a:endParaRPr lang="en-US" sz="2000" dirty="0" smtClean="0">
              <a:solidFill>
                <a:srgbClr val="FF0000"/>
              </a:solidFill>
            </a:endParaRPr>
          </a:p>
          <a:p>
            <a:pPr marL="287338" lvl="0" indent="-287338" defTabSz="914099" fontAlgn="base">
              <a:lnSpc>
                <a:spcPct val="150000"/>
              </a:lnSpc>
              <a:spcBef>
                <a:spcPts val="600"/>
              </a:spcBef>
              <a:spcAft>
                <a:spcPts val="600"/>
              </a:spcAft>
              <a:buSzPct val="100000"/>
              <a:buBlip>
                <a:blip r:embed="rId3"/>
              </a:buBlip>
            </a:pPr>
            <a:r>
              <a:rPr lang="en-US" sz="2000" dirty="0" smtClean="0"/>
              <a:t>Remote Desktop Services Blog</a:t>
            </a:r>
            <a:r>
              <a:rPr lang="en-US" sz="2000" dirty="0" smtClean="0">
                <a:solidFill>
                  <a:srgbClr val="FFFFFF"/>
                </a:solidFill>
              </a:rPr>
              <a:t/>
            </a:r>
            <a:br>
              <a:rPr lang="en-US" sz="2000" dirty="0" smtClean="0">
                <a:solidFill>
                  <a:srgbClr val="FFFFFF"/>
                </a:solidFill>
              </a:rPr>
            </a:br>
            <a:r>
              <a:rPr lang="en-US" sz="2000" dirty="0" smtClean="0">
                <a:solidFill>
                  <a:srgbClr val="FFFFFF"/>
                </a:solidFill>
              </a:rPr>
              <a:t> </a:t>
            </a:r>
            <a:r>
              <a:rPr lang="en-US" sz="2000" dirty="0" smtClean="0">
                <a:solidFill>
                  <a:srgbClr val="FF0000"/>
                </a:solidFill>
                <a:hlinkClick r:id="rId5"/>
              </a:rPr>
              <a:t>http://blogs.msdn.com/rds/</a:t>
            </a:r>
            <a:endParaRPr lang="en-US" sz="2000" dirty="0" smtClean="0">
              <a:solidFill>
                <a:srgbClr val="FF0000"/>
              </a:solidFill>
            </a:endParaRPr>
          </a:p>
          <a:p>
            <a:pPr marL="287338" lvl="0" indent="-287338" defTabSz="914099" fontAlgn="base">
              <a:lnSpc>
                <a:spcPct val="150000"/>
              </a:lnSpc>
              <a:spcBef>
                <a:spcPts val="600"/>
              </a:spcBef>
              <a:spcAft>
                <a:spcPts val="600"/>
              </a:spcAft>
              <a:buSzPct val="100000"/>
              <a:buBlip>
                <a:blip r:embed="rId3"/>
              </a:buBlip>
            </a:pPr>
            <a:r>
              <a:rPr lang="en-US" sz="2000" dirty="0" smtClean="0"/>
              <a:t>Desktop Virtualization and VDI</a:t>
            </a:r>
            <a:r>
              <a:rPr lang="en-US" sz="2000" dirty="0" smtClean="0">
                <a:solidFill>
                  <a:srgbClr val="FFFFFF"/>
                </a:solidFill>
              </a:rPr>
              <a:t/>
            </a:r>
            <a:br>
              <a:rPr lang="en-US" sz="2000" dirty="0" smtClean="0">
                <a:solidFill>
                  <a:srgbClr val="FFFFFF"/>
                </a:solidFill>
              </a:rPr>
            </a:br>
            <a:r>
              <a:rPr lang="en-US" sz="2000" dirty="0" smtClean="0">
                <a:solidFill>
                  <a:srgbClr val="FF0000"/>
                </a:solidFill>
                <a:hlinkClick r:id="rId6"/>
              </a:rPr>
              <a:t>http://www.microsoft.com/windows/enterprise/technologies/virtualization.aspx</a:t>
            </a:r>
            <a:endParaRPr lang="en-US" sz="2000" dirty="0" smtClean="0">
              <a:solidFill>
                <a:srgbClr val="FF0000"/>
              </a:solidFill>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071716"/>
            <a:ext cx="8385048" cy="1461153"/>
          </a:xfrm>
        </p:spPr>
        <p:txBody>
          <a:bodyPr anchor="t"/>
          <a:lstStyle/>
          <a:p>
            <a:r>
              <a:rPr sz="2000" b="1" u="sng" dirty="0" smtClean="0"/>
              <a:t>Breakout Sessions</a:t>
            </a:r>
          </a:p>
          <a:p>
            <a:r>
              <a:rPr lang="en-US" sz="1600" b="1" dirty="0">
                <a:effectLst/>
              </a:rPr>
              <a:t>SVR206</a:t>
            </a:r>
            <a:r>
              <a:rPr lang="en-US" sz="1600" dirty="0">
                <a:effectLst/>
              </a:rPr>
              <a:t> Why Is Terminal Services called Remote Desktop Services? </a:t>
            </a:r>
            <a:endParaRPr lang="en-US" sz="1600" dirty="0" smtClean="0">
              <a:effectLst/>
            </a:endParaRPr>
          </a:p>
          <a:p>
            <a:r>
              <a:rPr lang="en-US" sz="1600" b="1" dirty="0">
                <a:effectLst/>
              </a:rPr>
              <a:t>SVR310</a:t>
            </a:r>
            <a:r>
              <a:rPr lang="en-US" sz="1600" dirty="0">
                <a:effectLst/>
              </a:rPr>
              <a:t> Using the Microsoft Connection Broker to Provide VDI, Session, and Application </a:t>
            </a:r>
            <a:r>
              <a:rPr lang="en-US" sz="1600" dirty="0" err="1">
                <a:effectLst/>
              </a:rPr>
              <a:t>Centralised</a:t>
            </a:r>
            <a:r>
              <a:rPr lang="en-US" sz="1600" dirty="0">
                <a:effectLst/>
              </a:rPr>
              <a:t> Publishing </a:t>
            </a:r>
            <a:endParaRPr sz="1600" dirty="0" smtClean="0"/>
          </a:p>
        </p:txBody>
      </p:sp>
      <p:sp>
        <p:nvSpPr>
          <p:cNvPr id="18" name="Content Placeholder 17"/>
          <p:cNvSpPr>
            <a:spLocks noGrp="1"/>
          </p:cNvSpPr>
          <p:nvPr>
            <p:ph sz="quarter" idx="11"/>
          </p:nvPr>
        </p:nvSpPr>
        <p:spPr>
          <a:xfrm>
            <a:off x="381000" y="2406411"/>
            <a:ext cx="8385048" cy="897237"/>
          </a:xfrm>
        </p:spPr>
        <p:txBody>
          <a:bodyPr anchor="t"/>
          <a:lstStyle/>
          <a:p>
            <a:pPr>
              <a:defRPr/>
            </a:pPr>
            <a:r>
              <a:rPr sz="2000" b="1" u="sng" dirty="0" smtClean="0"/>
              <a:t>Interactive Theater Sessions </a:t>
            </a:r>
          </a:p>
          <a:p>
            <a:pPr>
              <a:defRPr/>
            </a:pPr>
            <a:r>
              <a:rPr lang="en-US" sz="1600" b="1" dirty="0" smtClean="0">
                <a:effectLst/>
              </a:rPr>
              <a:t>SVR05-IS</a:t>
            </a:r>
            <a:r>
              <a:rPr lang="en-US" sz="1600" dirty="0" smtClean="0">
                <a:effectLst/>
              </a:rPr>
              <a:t> </a:t>
            </a:r>
            <a:r>
              <a:rPr lang="en-US" sz="1600" dirty="0">
                <a:effectLst/>
              </a:rPr>
              <a:t>Remote Desktop Services: Infrastructure Design for Sessions or VDI </a:t>
            </a:r>
            <a:endParaRPr sz="1600" dirty="0" smtClean="0"/>
          </a:p>
        </p:txBody>
      </p:sp>
      <p:sp>
        <p:nvSpPr>
          <p:cNvPr id="19" name="Content Placeholder 18"/>
          <p:cNvSpPr>
            <a:spLocks noGrp="1"/>
          </p:cNvSpPr>
          <p:nvPr>
            <p:ph sz="quarter" idx="12"/>
          </p:nvPr>
        </p:nvSpPr>
        <p:spPr>
          <a:xfrm>
            <a:off x="381000" y="3418031"/>
            <a:ext cx="8385048" cy="685800"/>
          </a:xfrm>
        </p:spPr>
        <p:txBody>
          <a:bodyPr anchor="t"/>
          <a:lstStyle/>
          <a:p>
            <a:r>
              <a:rPr sz="1600" dirty="0" smtClean="0"/>
              <a:t>Hands-on Labs (session codes and titles)</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7" name="Content Placeholder 18"/>
          <p:cNvSpPr>
            <a:spLocks noGrp="1"/>
          </p:cNvSpPr>
          <p:nvPr>
            <p:ph sz="quarter" idx="12"/>
          </p:nvPr>
        </p:nvSpPr>
        <p:spPr>
          <a:xfrm>
            <a:off x="336755" y="4239019"/>
            <a:ext cx="8385048" cy="1984800"/>
          </a:xfrm>
        </p:spPr>
        <p:txBody>
          <a:bodyPr anchor="t"/>
          <a:lstStyle/>
          <a:p>
            <a:r>
              <a:rPr lang="en-US" sz="2000" b="1" u="sng" dirty="0" smtClean="0"/>
              <a:t>Web Links</a:t>
            </a:r>
          </a:p>
          <a:p>
            <a:pPr lvl="0"/>
            <a:r>
              <a:rPr lang="en-US" sz="1600" dirty="0"/>
              <a:t>Remote Desktop Services Home Page</a:t>
            </a:r>
            <a:br>
              <a:rPr lang="en-US" sz="1600" dirty="0"/>
            </a:br>
            <a:r>
              <a:rPr lang="en-US" sz="1600" dirty="0">
                <a:solidFill>
                  <a:srgbClr val="FF0000"/>
                </a:solidFill>
                <a:hlinkClick r:id="rId3"/>
              </a:rPr>
              <a:t>http://</a:t>
            </a:r>
            <a:r>
              <a:rPr lang="en-US" sz="1600" dirty="0" smtClean="0">
                <a:solidFill>
                  <a:srgbClr val="FF0000"/>
                </a:solidFill>
                <a:hlinkClick r:id="rId3"/>
              </a:rPr>
              <a:t>www.microsoft.com/windowsserver2008/en/us/rds-product-home.aspx</a:t>
            </a:r>
            <a:endParaRPr lang="en-US" sz="1600" dirty="0" smtClean="0">
              <a:solidFill>
                <a:srgbClr val="FF0000"/>
              </a:solidFill>
            </a:endParaRPr>
          </a:p>
          <a:p>
            <a:r>
              <a:rPr lang="en-US" sz="1600" dirty="0"/>
              <a:t>Remote Desktop Services Blog</a:t>
            </a:r>
            <a:br>
              <a:rPr lang="en-US" sz="1600" dirty="0"/>
            </a:br>
            <a:r>
              <a:rPr lang="en-US" sz="1600" dirty="0" smtClean="0">
                <a:solidFill>
                  <a:srgbClr val="FF0000"/>
                </a:solidFill>
                <a:hlinkClick r:id="rId4"/>
              </a:rPr>
              <a:t>http</a:t>
            </a:r>
            <a:r>
              <a:rPr lang="en-US" sz="1600" dirty="0">
                <a:solidFill>
                  <a:srgbClr val="FF0000"/>
                </a:solidFill>
                <a:hlinkClick r:id="rId4"/>
              </a:rPr>
              <a:t>://blogs.msdn.com/rds</a:t>
            </a:r>
            <a:r>
              <a:rPr lang="en-US" sz="1600" dirty="0" smtClean="0">
                <a:solidFill>
                  <a:srgbClr val="FF0000"/>
                </a:solidFill>
                <a:hlinkClick r:id="rId4"/>
              </a:rPr>
              <a:t>/</a:t>
            </a:r>
            <a:endParaRPr lang="en-US" sz="1600" dirty="0" smtClean="0">
              <a:solidFill>
                <a:srgbClr val="FF0000"/>
              </a:solidFill>
            </a:endParaRPr>
          </a:p>
          <a:p>
            <a:pPr lvl="0"/>
            <a:r>
              <a:rPr lang="en-US" sz="1600" dirty="0"/>
              <a:t>Desktop Virtualization and VDI</a:t>
            </a:r>
            <a:br>
              <a:rPr lang="en-US" sz="1600" dirty="0"/>
            </a:br>
            <a:r>
              <a:rPr lang="en-US" sz="1600" dirty="0">
                <a:solidFill>
                  <a:srgbClr val="FF0000"/>
                </a:solidFill>
                <a:hlinkClick r:id="rId5"/>
              </a:rPr>
              <a:t>http://www.microsoft.com/windows/enterprise/technologies/virtualization.aspx</a:t>
            </a:r>
            <a:endParaRPr lang="en-US" sz="1600" dirty="0">
              <a:solidFill>
                <a:srgbClr val="FF0000"/>
              </a:solidFill>
            </a:endParaRPr>
          </a:p>
          <a:p>
            <a:endParaRPr lang="en-US" sz="1600" dirty="0">
              <a:solidFill>
                <a:srgbClr val="FF0000"/>
              </a:solidFill>
            </a:endParaRPr>
          </a:p>
          <a:p>
            <a:pPr lvl="0"/>
            <a:endParaRPr lang="en-US" sz="1600" dirty="0" smtClean="0">
              <a:solidFill>
                <a:srgbClr val="FF0000"/>
              </a:solidFill>
            </a:endParaRPr>
          </a:p>
          <a:p>
            <a:pPr lvl="0"/>
            <a:endParaRPr lang="en-US" sz="1600" dirty="0">
              <a:solidFill>
                <a:srgbClr val="FF0000"/>
              </a:solidFill>
            </a:endParaRPr>
          </a:p>
          <a:p>
            <a:endParaRPr sz="1600" dirty="0" smtClean="0"/>
          </a:p>
        </p:txBody>
      </p:sp>
    </p:spTree>
    <p:extLst>
      <p:ext uri="{BB962C8B-B14F-4D97-AF65-F5344CB8AC3E}">
        <p14:creationId xmlns="" xmlns:p14="http://schemas.microsoft.com/office/powerpoint/2010/main" val="314306381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77193684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Extensibility</a:t>
            </a:r>
            <a:r>
              <a:rPr dirty="0" smtClean="0"/>
              <a:t> Architecture</a:t>
            </a:r>
            <a:endParaRPr lang="en-US" dirty="0"/>
          </a:p>
        </p:txBody>
      </p:sp>
      <p:sp>
        <p:nvSpPr>
          <p:cNvPr id="1026" name="Rectangle 2"/>
          <p:cNvSpPr>
            <a:spLocks noChangeArrowheads="1"/>
          </p:cNvSpPr>
          <p:nvPr/>
        </p:nvSpPr>
        <p:spPr bwMode="auto">
          <a:xfrm>
            <a:off x="1"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1025" name="Object 1"/>
          <p:cNvGraphicFramePr>
            <a:graphicFrameLocks noChangeAspect="1"/>
          </p:cNvGraphicFramePr>
          <p:nvPr/>
        </p:nvGraphicFramePr>
        <p:xfrm>
          <a:off x="381000" y="1066800"/>
          <a:ext cx="8418720" cy="5499100"/>
        </p:xfrm>
        <a:graphic>
          <a:graphicData uri="http://schemas.openxmlformats.org/presentationml/2006/ole">
            <p:oleObj spid="_x0000_s76802" name="Visio" r:id="rId4" imgW="10376863" imgH="6773366" progId="">
              <p:embed/>
            </p:oleObj>
          </a:graphicData>
        </a:graphic>
      </p:graphicFrame>
    </p:spTree>
    <p:extLst>
      <p:ext uri="{BB962C8B-B14F-4D97-AF65-F5344CB8AC3E}">
        <p14:creationId xmlns:p14="http://schemas.microsoft.com/office/powerpoint/2010/main" xmlns="" val="222808521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bwMode="auto">
          <a:xfrm>
            <a:off x="4789170" y="963930"/>
            <a:ext cx="4114800" cy="44196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b="1" dirty="0" err="1" smtClean="0">
                <a:solidFill>
                  <a:srgbClr val="FF0000"/>
                </a:solidFill>
                <a:latin typeface="Calibri" pitchFamily="34" charset="0"/>
              </a:rPr>
              <a:t>HyperVisor</a:t>
            </a:r>
            <a:endParaRPr lang="en-US" sz="2000" b="1" dirty="0" smtClean="0">
              <a:solidFill>
                <a:srgbClr val="FF0000"/>
              </a:solidFill>
              <a:latin typeface="Calibri" pitchFamily="34" charset="0"/>
            </a:endParaRPr>
          </a:p>
        </p:txBody>
      </p:sp>
      <p:sp>
        <p:nvSpPr>
          <p:cNvPr id="100" name="Rectangle 99"/>
          <p:cNvSpPr/>
          <p:nvPr/>
        </p:nvSpPr>
        <p:spPr bwMode="auto">
          <a:xfrm>
            <a:off x="7037070" y="1504950"/>
            <a:ext cx="1645920" cy="373761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b="1" dirty="0" smtClean="0">
                <a:solidFill>
                  <a:srgbClr val="FF0000"/>
                </a:solidFill>
                <a:latin typeface="Calibri" pitchFamily="34" charset="0"/>
              </a:rPr>
              <a:t>Client  OS</a:t>
            </a:r>
          </a:p>
        </p:txBody>
      </p:sp>
      <p:sp>
        <p:nvSpPr>
          <p:cNvPr id="64" name="Rectangle 63"/>
          <p:cNvSpPr/>
          <p:nvPr/>
        </p:nvSpPr>
        <p:spPr bwMode="auto">
          <a:xfrm>
            <a:off x="537210" y="1680210"/>
            <a:ext cx="3108960" cy="378333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b="1" dirty="0" smtClean="0">
                <a:solidFill>
                  <a:srgbClr val="FF0000"/>
                </a:solidFill>
                <a:latin typeface="Calibri" pitchFamily="34" charset="0"/>
              </a:rPr>
              <a:t>Server OS</a:t>
            </a:r>
          </a:p>
        </p:txBody>
      </p:sp>
      <p:sp>
        <p:nvSpPr>
          <p:cNvPr id="11" name="Title 10"/>
          <p:cNvSpPr>
            <a:spLocks noGrp="1"/>
          </p:cNvSpPr>
          <p:nvPr>
            <p:ph type="title"/>
          </p:nvPr>
        </p:nvSpPr>
        <p:spPr>
          <a:xfrm>
            <a:off x="381000" y="230188"/>
            <a:ext cx="8382000" cy="1107996"/>
          </a:xfrm>
        </p:spPr>
        <p:txBody>
          <a:bodyPr/>
          <a:lstStyle/>
          <a:p>
            <a:r>
              <a:rPr lang="en-US" sz="4000" dirty="0" smtClean="0"/>
              <a:t>Sessions Virtualization VS Centralized Desktop Virtualization</a:t>
            </a:r>
            <a:endParaRPr lang="en-US" sz="4000" dirty="0"/>
          </a:p>
        </p:txBody>
      </p:sp>
      <p:pic>
        <p:nvPicPr>
          <p:cNvPr id="75778" name="Picture 2"/>
          <p:cNvPicPr>
            <a:picLocks noChangeAspect="1" noChangeArrowheads="1"/>
          </p:cNvPicPr>
          <p:nvPr/>
        </p:nvPicPr>
        <p:blipFill>
          <a:blip r:embed="rId3"/>
          <a:srcRect/>
          <a:stretch>
            <a:fillRect/>
          </a:stretch>
        </p:blipFill>
        <p:spPr bwMode="auto">
          <a:xfrm>
            <a:off x="594360" y="2192928"/>
            <a:ext cx="3028951" cy="3882124"/>
          </a:xfrm>
          <a:prstGeom prst="rect">
            <a:avLst/>
          </a:prstGeom>
          <a:noFill/>
          <a:ln w="9525">
            <a:noFill/>
            <a:miter lim="800000"/>
            <a:headEnd/>
            <a:tailEnd/>
          </a:ln>
          <a:effectLst/>
        </p:spPr>
      </p:pic>
      <p:sp>
        <p:nvSpPr>
          <p:cNvPr id="66" name="Rectangle 65"/>
          <p:cNvSpPr/>
          <p:nvPr/>
        </p:nvSpPr>
        <p:spPr bwMode="auto">
          <a:xfrm>
            <a:off x="4949190" y="1405890"/>
            <a:ext cx="1645920" cy="373761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b="1" dirty="0" smtClean="0">
                <a:solidFill>
                  <a:srgbClr val="FF0000"/>
                </a:solidFill>
                <a:latin typeface="Calibri" pitchFamily="34" charset="0"/>
              </a:rPr>
              <a:t>Client  OS 1</a:t>
            </a:r>
          </a:p>
        </p:txBody>
      </p:sp>
      <p:pic>
        <p:nvPicPr>
          <p:cNvPr id="75779" name="Picture 3"/>
          <p:cNvPicPr>
            <a:picLocks noChangeAspect="1" noChangeArrowheads="1"/>
          </p:cNvPicPr>
          <p:nvPr/>
        </p:nvPicPr>
        <p:blipFill>
          <a:blip r:embed="rId4"/>
          <a:srcRect/>
          <a:stretch>
            <a:fillRect/>
          </a:stretch>
        </p:blipFill>
        <p:spPr bwMode="auto">
          <a:xfrm>
            <a:off x="4996499" y="1771650"/>
            <a:ext cx="1487626" cy="3214053"/>
          </a:xfrm>
          <a:prstGeom prst="rect">
            <a:avLst/>
          </a:prstGeom>
          <a:noFill/>
          <a:ln w="9525">
            <a:noFill/>
            <a:miter lim="800000"/>
            <a:headEnd/>
            <a:tailEnd/>
          </a:ln>
          <a:effectLst/>
        </p:spPr>
      </p:pic>
      <p:sp>
        <p:nvSpPr>
          <p:cNvPr id="98" name="Rectangle 97"/>
          <p:cNvSpPr/>
          <p:nvPr/>
        </p:nvSpPr>
        <p:spPr bwMode="auto">
          <a:xfrm>
            <a:off x="6804660" y="1398270"/>
            <a:ext cx="1645920" cy="373761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b="1" dirty="0" smtClean="0">
                <a:solidFill>
                  <a:srgbClr val="FF0000"/>
                </a:solidFill>
                <a:latin typeface="Calibri" pitchFamily="34" charset="0"/>
              </a:rPr>
              <a:t>Client  OS n</a:t>
            </a:r>
          </a:p>
        </p:txBody>
      </p:sp>
      <p:pic>
        <p:nvPicPr>
          <p:cNvPr id="99" name="Picture 3"/>
          <p:cNvPicPr>
            <a:picLocks noChangeAspect="1" noChangeArrowheads="1"/>
          </p:cNvPicPr>
          <p:nvPr/>
        </p:nvPicPr>
        <p:blipFill>
          <a:blip r:embed="rId4"/>
          <a:srcRect/>
          <a:stretch>
            <a:fillRect/>
          </a:stretch>
        </p:blipFill>
        <p:spPr bwMode="auto">
          <a:xfrm>
            <a:off x="6851969" y="1764030"/>
            <a:ext cx="1487626" cy="3214053"/>
          </a:xfrm>
          <a:prstGeom prst="rect">
            <a:avLst/>
          </a:prstGeom>
          <a:noFill/>
          <a:ln w="9525">
            <a:noFill/>
            <a:miter lim="800000"/>
            <a:headEnd/>
            <a:tailEnd/>
          </a:ln>
          <a:effectLst/>
        </p:spPr>
      </p:pic>
      <p:pic>
        <p:nvPicPr>
          <p:cNvPr id="101" name="Picture 2" descr="C:\Users\alexbal\Desktop\icons logos\mstsc_256x256.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435588" y="5410299"/>
            <a:ext cx="678170" cy="678170"/>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pic>
        <p:nvPicPr>
          <p:cNvPr id="102" name="Picture 2" descr="C:\Users\alexbal\Desktop\icons logos\mstsc_256x256.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5528316" y="5474336"/>
            <a:ext cx="678170" cy="678170"/>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pic>
        <p:nvPicPr>
          <p:cNvPr id="103" name="Picture 2" descr="C:\Users\alexbal\Desktop\icons logos\mstsc_256x256.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283188" y="5474336"/>
            <a:ext cx="678170" cy="678170"/>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spTree>
    <p:extLst>
      <p:ext uri="{BB962C8B-B14F-4D97-AF65-F5344CB8AC3E}">
        <p14:creationId xmlns="" xmlns:p14="http://schemas.microsoft.com/office/powerpoint/2010/main" val="132657432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normAutofit/>
          </a:bodyPr>
          <a:lstStyle/>
          <a:p>
            <a:r>
              <a:rPr lang="en-US" dirty="0" smtClean="0"/>
              <a:t>Centralized Desktops: RDS </a:t>
            </a:r>
            <a:r>
              <a:rPr dirty="0" smtClean="0"/>
              <a:t>vs.</a:t>
            </a:r>
            <a:r>
              <a:rPr lang="en-US" dirty="0" smtClean="0"/>
              <a:t> VDI</a:t>
            </a:r>
          </a:p>
        </p:txBody>
      </p:sp>
      <p:sp>
        <p:nvSpPr>
          <p:cNvPr id="6" name="Content Placeholder 5"/>
          <p:cNvSpPr>
            <a:spLocks noGrp="1"/>
          </p:cNvSpPr>
          <p:nvPr>
            <p:ph idx="1"/>
          </p:nvPr>
        </p:nvSpPr>
        <p:spPr>
          <a:xfrm>
            <a:off x="457200" y="4880918"/>
            <a:ext cx="8229600" cy="1208174"/>
          </a:xfrm>
        </p:spPr>
        <p:txBody>
          <a:bodyPr>
            <a:noAutofit/>
          </a:bodyPr>
          <a:lstStyle/>
          <a:p>
            <a:pPr defTabSz="912777" eaLnBrk="0" hangingPunct="0">
              <a:lnSpc>
                <a:spcPct val="90000"/>
              </a:lnSpc>
              <a:spcBef>
                <a:spcPct val="30000"/>
              </a:spcBef>
              <a:buClr>
                <a:schemeClr val="tx2"/>
              </a:buClr>
              <a:buSzPct val="95000"/>
              <a:buBlip>
                <a:blip r:embed="rId3"/>
              </a:buBlip>
              <a:defRPr/>
            </a:pPr>
            <a:r>
              <a:rPr lang="en-US" altLang="zh-CN" sz="2000" dirty="0" smtClean="0">
                <a:gradFill>
                  <a:gsLst>
                    <a:gs pos="50000">
                      <a:schemeClr val="tx1"/>
                    </a:gs>
                    <a:gs pos="100000">
                      <a:schemeClr val="tx1"/>
                    </a:gs>
                  </a:gsLst>
                  <a:lin ang="5400000" scaled="0"/>
                </a:gradFill>
              </a:rPr>
              <a:t>User requirements should dictate mode chosen</a:t>
            </a:r>
          </a:p>
          <a:p>
            <a:pPr defTabSz="912777" eaLnBrk="0" hangingPunct="0">
              <a:lnSpc>
                <a:spcPct val="90000"/>
              </a:lnSpc>
              <a:spcBef>
                <a:spcPct val="30000"/>
              </a:spcBef>
              <a:buClr>
                <a:schemeClr val="tx2"/>
              </a:buClr>
              <a:buSzPct val="95000"/>
              <a:buBlip>
                <a:blip r:embed="rId3"/>
              </a:buBlip>
              <a:defRPr/>
            </a:pPr>
            <a:r>
              <a:rPr lang="en-US" altLang="zh-CN" sz="2000" dirty="0" err="1" smtClean="0">
                <a:gradFill>
                  <a:gsLst>
                    <a:gs pos="50000">
                      <a:schemeClr val="tx1"/>
                    </a:gs>
                    <a:gs pos="100000">
                      <a:schemeClr val="tx1"/>
                    </a:gs>
                  </a:gsLst>
                  <a:lin ang="5400000" scaled="0"/>
                </a:gradFill>
              </a:rPr>
              <a:t>Remoting</a:t>
            </a:r>
            <a:r>
              <a:rPr lang="en-US" altLang="zh-CN" sz="2000" dirty="0" smtClean="0">
                <a:gradFill>
                  <a:gsLst>
                    <a:gs pos="50000">
                      <a:schemeClr val="tx1"/>
                    </a:gs>
                    <a:gs pos="100000">
                      <a:schemeClr val="tx1"/>
                    </a:gs>
                  </a:gsLst>
                  <a:lin ang="5400000" scaled="0"/>
                </a:gradFill>
              </a:rPr>
              <a:t> protocol is common factor for both models</a:t>
            </a:r>
          </a:p>
          <a:p>
            <a:pPr defTabSz="912777" eaLnBrk="0" hangingPunct="0">
              <a:lnSpc>
                <a:spcPct val="90000"/>
              </a:lnSpc>
              <a:spcBef>
                <a:spcPct val="30000"/>
              </a:spcBef>
              <a:buClr>
                <a:schemeClr val="tx2"/>
              </a:buClr>
              <a:buSzPct val="95000"/>
              <a:buBlip>
                <a:blip r:embed="rId3"/>
              </a:buBlip>
              <a:defRPr/>
            </a:pPr>
            <a:r>
              <a:rPr lang="en-US" altLang="zh-CN" sz="2000" dirty="0" smtClean="0">
                <a:gradFill>
                  <a:gsLst>
                    <a:gs pos="50000">
                      <a:schemeClr val="tx1"/>
                    </a:gs>
                    <a:gs pos="100000">
                      <a:schemeClr val="tx1"/>
                    </a:gs>
                  </a:gsLst>
                  <a:lin ang="5400000" scaled="0"/>
                </a:gradFill>
              </a:rPr>
              <a:t>Expect to have mix of both models</a:t>
            </a:r>
          </a:p>
          <a:p>
            <a:endParaRPr lang="en-US" sz="2000" dirty="0"/>
          </a:p>
        </p:txBody>
      </p:sp>
      <p:graphicFrame>
        <p:nvGraphicFramePr>
          <p:cNvPr id="7" name="Content Placeholder 3"/>
          <p:cNvGraphicFramePr>
            <a:graphicFrameLocks/>
          </p:cNvGraphicFramePr>
          <p:nvPr/>
        </p:nvGraphicFramePr>
        <p:xfrm>
          <a:off x="371818" y="1524318"/>
          <a:ext cx="8302626" cy="2907792"/>
        </p:xfrm>
        <a:graphic>
          <a:graphicData uri="http://schemas.openxmlformats.org/drawingml/2006/table">
            <a:tbl>
              <a:tblPr firstRow="1" firstCol="1" bandRow="1">
                <a:tableStyleId>{5C22544A-7EE6-4342-B048-85BDC9FD1C3A}</a:tableStyleId>
              </a:tblPr>
              <a:tblGrid>
                <a:gridCol w="2677273"/>
                <a:gridCol w="3005720"/>
                <a:gridCol w="2619633"/>
              </a:tblGrid>
              <a:tr h="292483">
                <a:tc>
                  <a:txBody>
                    <a:bodyPr/>
                    <a:lstStyle/>
                    <a:p>
                      <a:endParaRPr lang="en-US" sz="1600" b="1" dirty="0">
                        <a:effectLst>
                          <a:outerShdw blurRad="38100" dist="38100" dir="2700000" algn="tl">
                            <a:srgbClr val="000000">
                              <a:alpha val="43137"/>
                            </a:srgbClr>
                          </a:outerShdw>
                        </a:effectLst>
                      </a:endParaRPr>
                    </a:p>
                  </a:txBody>
                  <a:tcPr/>
                </a:tc>
                <a:tc>
                  <a:txBody>
                    <a:bodyPr/>
                    <a:lstStyle/>
                    <a:p>
                      <a:r>
                        <a:rPr lang="en-US" sz="1600" baseline="0" dirty="0" smtClean="0">
                          <a:effectLst>
                            <a:outerShdw blurRad="38100" dist="38100" dir="2700000" algn="tl">
                              <a:srgbClr val="000000">
                                <a:alpha val="43137"/>
                              </a:srgbClr>
                            </a:outerShdw>
                          </a:effectLst>
                        </a:rPr>
                        <a:t>RDS (Session-Based)</a:t>
                      </a:r>
                      <a:endParaRPr lang="en-US" sz="1600" dirty="0">
                        <a:solidFill>
                          <a:schemeClr val="accent3">
                            <a:lumMod val="50000"/>
                          </a:schemeClr>
                        </a:solidFill>
                        <a:effectLst>
                          <a:outerShdw blurRad="38100" dist="38100" dir="2700000" algn="tl">
                            <a:srgbClr val="000000">
                              <a:alpha val="43137"/>
                            </a:srgbClr>
                          </a:outerShdw>
                        </a:effectLst>
                      </a:endParaRPr>
                    </a:p>
                  </a:txBody>
                  <a:tcPr/>
                </a:tc>
                <a:tc>
                  <a:txBody>
                    <a:bodyPr/>
                    <a:lstStyle/>
                    <a:p>
                      <a:r>
                        <a:rPr lang="en-US" sz="1600" dirty="0" smtClean="0">
                          <a:effectLst>
                            <a:outerShdw blurRad="38100" dist="38100" dir="2700000" algn="tl">
                              <a:srgbClr val="000000">
                                <a:alpha val="43137"/>
                              </a:srgbClr>
                            </a:outerShdw>
                          </a:effectLst>
                        </a:rPr>
                        <a:t>VDI (VM-Based)</a:t>
                      </a:r>
                      <a:endParaRPr lang="en-US" sz="1600" dirty="0">
                        <a:solidFill>
                          <a:schemeClr val="accent3">
                            <a:lumMod val="50000"/>
                          </a:schemeClr>
                        </a:solidFill>
                        <a:effectLst>
                          <a:outerShdw blurRad="38100" dist="38100" dir="2700000" algn="tl">
                            <a:srgbClr val="000000">
                              <a:alpha val="43137"/>
                            </a:srgbClr>
                          </a:outerShdw>
                        </a:effectLst>
                      </a:endParaRPr>
                    </a:p>
                  </a:txBody>
                  <a:tcPr/>
                </a:tc>
              </a:tr>
              <a:tr h="182977">
                <a:tc>
                  <a:txBody>
                    <a:bodyPr/>
                    <a:lstStyle/>
                    <a:p>
                      <a:r>
                        <a:rPr lang="en-US" sz="1600" b="1" dirty="0" smtClean="0">
                          <a:effectLst>
                            <a:outerShdw blurRad="38100" dist="38100" dir="2700000" algn="tl">
                              <a:srgbClr val="000000">
                                <a:alpha val="43137"/>
                              </a:srgbClr>
                            </a:outerShdw>
                          </a:effectLst>
                        </a:rPr>
                        <a:t>Technology</a:t>
                      </a:r>
                      <a:r>
                        <a:rPr lang="en-US" sz="1600" b="1" baseline="0" dirty="0" smtClean="0">
                          <a:effectLst>
                            <a:outerShdw blurRad="38100" dist="38100" dir="2700000" algn="tl">
                              <a:srgbClr val="000000">
                                <a:alpha val="43137"/>
                              </a:srgbClr>
                            </a:outerShdw>
                          </a:effectLst>
                        </a:rPr>
                        <a:t> Maturity</a:t>
                      </a:r>
                      <a:endParaRPr lang="en-US" sz="1600" b="1" dirty="0">
                        <a:solidFill>
                          <a:schemeClr val="accent3">
                            <a:lumMod val="50000"/>
                          </a:schemeClr>
                        </a:solidFill>
                        <a:effectLst>
                          <a:outerShdw blurRad="38100" dist="38100" dir="2700000" algn="tl">
                            <a:srgbClr val="000000">
                              <a:alpha val="43137"/>
                            </a:srgbClr>
                          </a:outerShdw>
                        </a:effectLst>
                      </a:endParaRPr>
                    </a:p>
                  </a:txBody>
                  <a:tcPr/>
                </a:tc>
                <a:tc>
                  <a:txBody>
                    <a:bodyPr/>
                    <a:lstStyle/>
                    <a:p>
                      <a:r>
                        <a:rPr lang="en-US" sz="1600" dirty="0" smtClean="0">
                          <a:effectLst/>
                        </a:rPr>
                        <a:t>Proven</a:t>
                      </a:r>
                      <a:endParaRPr lang="en-US" sz="1600" dirty="0">
                        <a:effectLst/>
                      </a:endParaRPr>
                    </a:p>
                  </a:txBody>
                  <a:tcPr/>
                </a:tc>
                <a:tc>
                  <a:txBody>
                    <a:bodyPr/>
                    <a:lstStyle/>
                    <a:p>
                      <a:r>
                        <a:rPr lang="en-US" sz="1600" dirty="0" smtClean="0">
                          <a:effectLst/>
                        </a:rPr>
                        <a:t>Emerging</a:t>
                      </a:r>
                      <a:endParaRPr lang="en-US" sz="1600" dirty="0">
                        <a:effectLst/>
                      </a:endParaRPr>
                    </a:p>
                  </a:txBody>
                  <a:tcPr/>
                </a:tc>
              </a:tr>
              <a:tr h="190535">
                <a:tc>
                  <a:txBody>
                    <a:bodyPr/>
                    <a:lstStyle/>
                    <a:p>
                      <a:r>
                        <a:rPr lang="en-US" sz="1600" b="1" dirty="0" smtClean="0">
                          <a:effectLst>
                            <a:outerShdw blurRad="38100" dist="38100" dir="2700000" algn="tl">
                              <a:srgbClr val="000000">
                                <a:alpha val="43137"/>
                              </a:srgbClr>
                            </a:outerShdw>
                          </a:effectLst>
                        </a:rPr>
                        <a:t>Scalability</a:t>
                      </a:r>
                      <a:endParaRPr lang="en-US" sz="1600" b="1" dirty="0">
                        <a:solidFill>
                          <a:schemeClr val="accent3">
                            <a:lumMod val="50000"/>
                          </a:schemeClr>
                        </a:solidFill>
                        <a:effectLst>
                          <a:outerShdw blurRad="38100" dist="38100" dir="2700000" algn="tl">
                            <a:srgbClr val="000000">
                              <a:alpha val="43137"/>
                            </a:srgbClr>
                          </a:outerShdw>
                        </a:effectLst>
                      </a:endParaRPr>
                    </a:p>
                  </a:txBody>
                  <a:tcPr/>
                </a:tc>
                <a:tc>
                  <a:txBody>
                    <a:bodyPr/>
                    <a:lstStyle/>
                    <a:p>
                      <a:r>
                        <a:rPr lang="en-US" sz="1600" dirty="0" smtClean="0">
                          <a:effectLst/>
                        </a:rPr>
                        <a:t>Higher</a:t>
                      </a:r>
                      <a:r>
                        <a:rPr lang="en-US" sz="1600" baseline="0" dirty="0" smtClean="0">
                          <a:effectLst/>
                        </a:rPr>
                        <a:t> ratio of users/server</a:t>
                      </a:r>
                      <a:endParaRPr lang="en-US" sz="1600" dirty="0">
                        <a:effectLst/>
                      </a:endParaRPr>
                    </a:p>
                  </a:txBody>
                  <a:tcPr/>
                </a:tc>
                <a:tc>
                  <a:txBody>
                    <a:bodyPr/>
                    <a:lstStyle/>
                    <a:p>
                      <a:r>
                        <a:rPr lang="en-US" sz="1600" dirty="0" smtClean="0">
                          <a:effectLst/>
                        </a:rPr>
                        <a:t>Lower</a:t>
                      </a:r>
                      <a:r>
                        <a:rPr lang="en-US" sz="1600" baseline="0" dirty="0" smtClean="0">
                          <a:effectLst/>
                        </a:rPr>
                        <a:t> ratio users/server</a:t>
                      </a:r>
                      <a:endParaRPr lang="en-US" sz="1600" dirty="0">
                        <a:effectLst/>
                      </a:endParaRPr>
                    </a:p>
                  </a:txBody>
                  <a:tcPr/>
                </a:tc>
              </a:tr>
              <a:tr h="444584">
                <a:tc>
                  <a:txBody>
                    <a:bodyPr/>
                    <a:lstStyle/>
                    <a:p>
                      <a:r>
                        <a:rPr lang="en-US" sz="1600" b="1" dirty="0" smtClean="0">
                          <a:effectLst>
                            <a:outerShdw blurRad="38100" dist="38100" dir="2700000" algn="tl">
                              <a:srgbClr val="000000">
                                <a:alpha val="43137"/>
                              </a:srgbClr>
                            </a:outerShdw>
                          </a:effectLst>
                        </a:rPr>
                        <a:t>Isolation/Security</a:t>
                      </a:r>
                      <a:endParaRPr lang="en-US" sz="1600" b="1" dirty="0">
                        <a:solidFill>
                          <a:schemeClr val="accent3">
                            <a:lumMod val="50000"/>
                          </a:schemeClr>
                        </a:solidFill>
                        <a:effectLst>
                          <a:outerShdw blurRad="38100" dist="38100" dir="2700000" algn="tl">
                            <a:srgbClr val="000000">
                              <a:alpha val="43137"/>
                            </a:srgbClr>
                          </a:outerShdw>
                        </a:effectLst>
                      </a:endParaRPr>
                    </a:p>
                  </a:txBody>
                  <a:tcPr/>
                </a:tc>
                <a:tc>
                  <a:txBody>
                    <a:bodyPr/>
                    <a:lstStyle/>
                    <a:p>
                      <a:pPr marL="228600" marR="0" lvl="0" indent="-228600" algn="l" defTabSz="912777" rtl="0" eaLnBrk="0" fontAlgn="base" latinLnBrk="0" hangingPunct="0">
                        <a:lnSpc>
                          <a:spcPct val="90000"/>
                        </a:lnSpc>
                        <a:spcBef>
                          <a:spcPct val="30000"/>
                        </a:spcBef>
                        <a:spcAft>
                          <a:spcPct val="0"/>
                        </a:spcAft>
                        <a:buClr>
                          <a:schemeClr val="tx2"/>
                        </a:buClr>
                        <a:buSzPct val="95000"/>
                        <a:buFont typeface="Arial" pitchFamily="34" charset="0"/>
                        <a:buBlip>
                          <a:blip r:embed="rId3"/>
                        </a:buBlip>
                        <a:defRPr/>
                      </a:pPr>
                      <a:r>
                        <a:rPr lang="en-US" altLang="zh-CN" sz="1600" kern="1200" dirty="0" smtClean="0">
                          <a:effectLst/>
                        </a:rPr>
                        <a:t>Session-based isolation</a:t>
                      </a:r>
                    </a:p>
                    <a:p>
                      <a:pPr marL="228600" marR="0" lvl="0" indent="-228600" algn="l" defTabSz="912777" rtl="0" eaLnBrk="0" fontAlgn="base" latinLnBrk="0" hangingPunct="0">
                        <a:lnSpc>
                          <a:spcPct val="90000"/>
                        </a:lnSpc>
                        <a:spcBef>
                          <a:spcPct val="30000"/>
                        </a:spcBef>
                        <a:spcAft>
                          <a:spcPct val="0"/>
                        </a:spcAft>
                        <a:buClr>
                          <a:schemeClr val="tx2"/>
                        </a:buClr>
                        <a:buSzPct val="95000"/>
                        <a:buFont typeface="Arial" pitchFamily="34" charset="0"/>
                        <a:buBlip>
                          <a:blip r:embed="rId3"/>
                        </a:buBlip>
                        <a:defRPr/>
                      </a:pPr>
                      <a:r>
                        <a:rPr lang="en-US" altLang="zh-CN" sz="1600" kern="1200" dirty="0" smtClean="0">
                          <a:effectLst/>
                        </a:rPr>
                        <a:t>Shared OS across users</a:t>
                      </a:r>
                    </a:p>
                    <a:p>
                      <a:pPr marL="228600" marR="0" lvl="0" indent="-228600" algn="l" defTabSz="912777" rtl="0" eaLnBrk="0" fontAlgn="base" latinLnBrk="0" hangingPunct="0">
                        <a:lnSpc>
                          <a:spcPct val="90000"/>
                        </a:lnSpc>
                        <a:spcBef>
                          <a:spcPct val="30000"/>
                        </a:spcBef>
                        <a:spcAft>
                          <a:spcPct val="0"/>
                        </a:spcAft>
                        <a:buClr>
                          <a:schemeClr val="tx2"/>
                        </a:buClr>
                        <a:buSzPct val="95000"/>
                        <a:buFont typeface="Arial" pitchFamily="34" charset="0"/>
                        <a:buBlip>
                          <a:blip r:embed="rId3"/>
                        </a:buBlip>
                        <a:defRPr/>
                      </a:pPr>
                      <a:r>
                        <a:rPr lang="en-US" altLang="zh-CN" sz="1600" kern="1200" dirty="0" smtClean="0">
                          <a:effectLst/>
                        </a:rPr>
                        <a:t>Must run as standard user</a:t>
                      </a:r>
                      <a:endParaRPr lang="en-US" altLang="zh-CN" sz="1600" kern="1200" dirty="0">
                        <a:gradFill>
                          <a:gsLst>
                            <a:gs pos="50000">
                              <a:schemeClr val="tx1"/>
                            </a:gs>
                            <a:gs pos="100000">
                              <a:schemeClr val="tx1"/>
                            </a:gs>
                          </a:gsLst>
                          <a:lin ang="5400000" scaled="0"/>
                        </a:gradFill>
                        <a:effectLst/>
                        <a:latin typeface="+mn-lt"/>
                        <a:ea typeface="+mn-ea"/>
                        <a:cs typeface="+mn-cs"/>
                      </a:endParaRPr>
                    </a:p>
                  </a:txBody>
                  <a:tcPr/>
                </a:tc>
                <a:tc>
                  <a:txBody>
                    <a:bodyPr/>
                    <a:lstStyle/>
                    <a:p>
                      <a:pPr marL="228600" marR="0" lvl="0" indent="-228600" algn="l" defTabSz="912777" rtl="0" eaLnBrk="0" fontAlgn="base" latinLnBrk="0" hangingPunct="0">
                        <a:lnSpc>
                          <a:spcPct val="90000"/>
                        </a:lnSpc>
                        <a:spcBef>
                          <a:spcPct val="30000"/>
                        </a:spcBef>
                        <a:spcAft>
                          <a:spcPct val="0"/>
                        </a:spcAft>
                        <a:buClr>
                          <a:schemeClr val="tx2"/>
                        </a:buClr>
                        <a:buSzPct val="95000"/>
                        <a:buFont typeface="Arial" pitchFamily="34" charset="0"/>
                        <a:buBlip>
                          <a:blip r:embed="rId3"/>
                        </a:buBlip>
                        <a:defRPr/>
                      </a:pPr>
                      <a:r>
                        <a:rPr lang="en-US" altLang="zh-CN" sz="1600" kern="1200" dirty="0" smtClean="0">
                          <a:effectLst/>
                        </a:rPr>
                        <a:t>VM-based isolation</a:t>
                      </a:r>
                    </a:p>
                    <a:p>
                      <a:pPr marL="228600" marR="0" lvl="0" indent="-228600" algn="l" defTabSz="912777" rtl="0" eaLnBrk="0" fontAlgn="base" latinLnBrk="0" hangingPunct="0">
                        <a:lnSpc>
                          <a:spcPct val="90000"/>
                        </a:lnSpc>
                        <a:spcBef>
                          <a:spcPct val="30000"/>
                        </a:spcBef>
                        <a:spcAft>
                          <a:spcPct val="0"/>
                        </a:spcAft>
                        <a:buClr>
                          <a:schemeClr val="tx2"/>
                        </a:buClr>
                        <a:buSzPct val="95000"/>
                        <a:buFont typeface="Arial" pitchFamily="34" charset="0"/>
                        <a:buBlip>
                          <a:blip r:embed="rId3"/>
                        </a:buBlip>
                        <a:defRPr/>
                      </a:pPr>
                      <a:r>
                        <a:rPr lang="en-US" altLang="zh-CN" sz="1600" kern="1200" dirty="0" smtClean="0">
                          <a:effectLst/>
                        </a:rPr>
                        <a:t>Dedicated OS per user</a:t>
                      </a:r>
                    </a:p>
                    <a:p>
                      <a:pPr marL="228600" marR="0" lvl="0" indent="-228600" algn="l" defTabSz="912777" rtl="0" eaLnBrk="0" fontAlgn="base" latinLnBrk="0" hangingPunct="0">
                        <a:lnSpc>
                          <a:spcPct val="90000"/>
                        </a:lnSpc>
                        <a:spcBef>
                          <a:spcPct val="30000"/>
                        </a:spcBef>
                        <a:spcAft>
                          <a:spcPct val="0"/>
                        </a:spcAft>
                        <a:buClr>
                          <a:schemeClr val="tx2"/>
                        </a:buClr>
                        <a:buSzPct val="95000"/>
                        <a:buFont typeface="Arial" pitchFamily="34" charset="0"/>
                        <a:buBlip>
                          <a:blip r:embed="rId3"/>
                        </a:buBlip>
                        <a:defRPr/>
                      </a:pPr>
                      <a:r>
                        <a:rPr lang="en-US" altLang="zh-CN" sz="1600" kern="1200" dirty="0" smtClean="0">
                          <a:effectLst/>
                        </a:rPr>
                        <a:t>Can run as admin</a:t>
                      </a:r>
                      <a:endParaRPr lang="en-US" altLang="zh-CN" sz="1600" kern="1200" dirty="0">
                        <a:gradFill>
                          <a:gsLst>
                            <a:gs pos="50000">
                              <a:schemeClr val="tx1"/>
                            </a:gs>
                            <a:gs pos="100000">
                              <a:schemeClr val="tx1"/>
                            </a:gs>
                          </a:gsLst>
                          <a:lin ang="5400000" scaled="0"/>
                        </a:gradFill>
                        <a:effectLst/>
                        <a:latin typeface="+mn-lt"/>
                        <a:ea typeface="+mn-ea"/>
                        <a:cs typeface="+mn-cs"/>
                      </a:endParaRPr>
                    </a:p>
                  </a:txBody>
                  <a:tcPr/>
                </a:tc>
              </a:tr>
              <a:tr h="185243">
                <a:tc>
                  <a:txBody>
                    <a:bodyPr/>
                    <a:lstStyle/>
                    <a:p>
                      <a:r>
                        <a:rPr lang="en-US" sz="1600" b="1" dirty="0" smtClean="0">
                          <a:effectLst>
                            <a:outerShdw blurRad="38100" dist="38100" dir="2700000" algn="tl">
                              <a:srgbClr val="000000">
                                <a:alpha val="43137"/>
                              </a:srgbClr>
                            </a:outerShdw>
                          </a:effectLst>
                        </a:rPr>
                        <a:t>Remote User</a:t>
                      </a:r>
                      <a:r>
                        <a:rPr lang="en-US" sz="1600" b="1" baseline="0" dirty="0" smtClean="0">
                          <a:effectLst>
                            <a:outerShdw blurRad="38100" dist="38100" dir="2700000" algn="tl">
                              <a:srgbClr val="000000">
                                <a:alpha val="43137"/>
                              </a:srgbClr>
                            </a:outerShdw>
                          </a:effectLst>
                        </a:rPr>
                        <a:t> Experience</a:t>
                      </a:r>
                      <a:endParaRPr lang="en-US" sz="1600" b="1" dirty="0">
                        <a:solidFill>
                          <a:schemeClr val="accent3">
                            <a:lumMod val="50000"/>
                          </a:schemeClr>
                        </a:solidFill>
                        <a:effectLst>
                          <a:outerShdw blurRad="38100" dist="38100" dir="2700000" algn="tl">
                            <a:srgbClr val="000000">
                              <a:alpha val="43137"/>
                            </a:srgbClr>
                          </a:outerShdw>
                        </a:effectLst>
                      </a:endParaRPr>
                    </a:p>
                  </a:txBody>
                  <a:tcPr/>
                </a:tc>
                <a:tc>
                  <a:txBody>
                    <a:bodyPr/>
                    <a:lstStyle/>
                    <a:p>
                      <a:r>
                        <a:rPr lang="en-US" sz="1600" dirty="0" smtClean="0">
                          <a:effectLst/>
                        </a:rPr>
                        <a:t>Protocol-dependent</a:t>
                      </a:r>
                      <a:endParaRPr lang="en-US" sz="1600" dirty="0">
                        <a:effectLst/>
                      </a:endParaRPr>
                    </a:p>
                  </a:txBody>
                  <a:tcPr/>
                </a:tc>
                <a:tc>
                  <a:txBody>
                    <a:bodyPr/>
                    <a:lstStyle/>
                    <a:p>
                      <a:r>
                        <a:rPr lang="en-US" sz="1600" dirty="0" smtClean="0">
                          <a:effectLst/>
                        </a:rPr>
                        <a:t>Protocol-dependent</a:t>
                      </a:r>
                      <a:endParaRPr lang="en-US" sz="1600" dirty="0">
                        <a:effectLst/>
                      </a:endParaRPr>
                    </a:p>
                  </a:txBody>
                  <a:tcPr/>
                </a:tc>
              </a:tr>
              <a:tr h="190536">
                <a:tc>
                  <a:txBody>
                    <a:bodyPr/>
                    <a:lstStyle/>
                    <a:p>
                      <a:r>
                        <a:rPr lang="en-US" sz="1600" b="1" dirty="0" smtClean="0">
                          <a:effectLst>
                            <a:outerShdw blurRad="38100" dist="38100" dir="2700000" algn="tl">
                              <a:srgbClr val="000000">
                                <a:alpha val="43137"/>
                              </a:srgbClr>
                            </a:outerShdw>
                          </a:effectLst>
                        </a:rPr>
                        <a:t>User Flexibility</a:t>
                      </a:r>
                      <a:endParaRPr lang="en-US" sz="1600" b="1" dirty="0">
                        <a:solidFill>
                          <a:schemeClr val="accent3">
                            <a:lumMod val="50000"/>
                          </a:schemeClr>
                        </a:solidFill>
                        <a:effectLst>
                          <a:outerShdw blurRad="38100" dist="38100" dir="2700000" algn="tl">
                            <a:srgbClr val="000000">
                              <a:alpha val="43137"/>
                            </a:srgbClr>
                          </a:outerShdw>
                        </a:effectLst>
                      </a:endParaRPr>
                    </a:p>
                  </a:txBody>
                  <a:tcPr/>
                </a:tc>
                <a:tc>
                  <a:txBody>
                    <a:bodyPr/>
                    <a:lstStyle/>
                    <a:p>
                      <a:r>
                        <a:rPr lang="en-US" sz="1600" dirty="0" smtClean="0">
                          <a:effectLst/>
                        </a:rPr>
                        <a:t>User is</a:t>
                      </a:r>
                      <a:r>
                        <a:rPr lang="en-US" sz="1600" baseline="0" dirty="0" smtClean="0">
                          <a:effectLst/>
                        </a:rPr>
                        <a:t> running as a user</a:t>
                      </a:r>
                      <a:endParaRPr lang="en-US" sz="1600" dirty="0">
                        <a:effectLst/>
                      </a:endParaRPr>
                    </a:p>
                  </a:txBody>
                  <a:tcPr/>
                </a:tc>
                <a:tc>
                  <a:txBody>
                    <a:bodyPr/>
                    <a:lstStyle/>
                    <a:p>
                      <a:r>
                        <a:rPr lang="en-US" sz="1600" dirty="0" smtClean="0">
                          <a:effectLst/>
                        </a:rPr>
                        <a:t>User can</a:t>
                      </a:r>
                      <a:r>
                        <a:rPr lang="en-US" sz="1600" baseline="0" dirty="0" smtClean="0">
                          <a:effectLst/>
                        </a:rPr>
                        <a:t> have full rights</a:t>
                      </a:r>
                      <a:endParaRPr lang="en-US" sz="1600" dirty="0">
                        <a:effectLst/>
                      </a:endParaRPr>
                    </a:p>
                  </a:txBody>
                  <a:tcPr/>
                </a:tc>
              </a:tr>
              <a:tr h="185243">
                <a:tc>
                  <a:txBody>
                    <a:bodyPr/>
                    <a:lstStyle/>
                    <a:p>
                      <a:r>
                        <a:rPr lang="en-US" sz="1600" b="1" dirty="0" smtClean="0">
                          <a:effectLst>
                            <a:outerShdw blurRad="38100" dist="38100" dir="2700000" algn="tl">
                              <a:srgbClr val="000000">
                                <a:alpha val="43137"/>
                              </a:srgbClr>
                            </a:outerShdw>
                          </a:effectLst>
                        </a:rPr>
                        <a:t>Application Compatibility</a:t>
                      </a:r>
                      <a:endParaRPr lang="en-US" sz="1600" b="1" dirty="0">
                        <a:solidFill>
                          <a:schemeClr val="accent3">
                            <a:lumMod val="50000"/>
                          </a:schemeClr>
                        </a:solidFill>
                        <a:effectLst>
                          <a:outerShdw blurRad="38100" dist="38100" dir="2700000" algn="tl">
                            <a:srgbClr val="000000">
                              <a:alpha val="43137"/>
                            </a:srgbClr>
                          </a:outerShdw>
                        </a:effectLst>
                      </a:endParaRPr>
                    </a:p>
                  </a:txBody>
                  <a:tcPr/>
                </a:tc>
                <a:tc>
                  <a:txBody>
                    <a:bodyPr/>
                    <a:lstStyle/>
                    <a:p>
                      <a:r>
                        <a:rPr lang="en-US" sz="1600" dirty="0" smtClean="0">
                          <a:effectLst/>
                        </a:rPr>
                        <a:t>Windows Server OS</a:t>
                      </a:r>
                      <a:endParaRPr lang="en-US" sz="1600" dirty="0">
                        <a:effectLst/>
                      </a:endParaRPr>
                    </a:p>
                  </a:txBody>
                  <a:tcPr/>
                </a:tc>
                <a:tc>
                  <a:txBody>
                    <a:bodyPr/>
                    <a:lstStyle/>
                    <a:p>
                      <a:r>
                        <a:rPr lang="en-US" sz="1600" dirty="0" smtClean="0">
                          <a:effectLst/>
                        </a:rPr>
                        <a:t>Windows</a:t>
                      </a:r>
                      <a:r>
                        <a:rPr lang="en-US" sz="1600" baseline="0" dirty="0" smtClean="0">
                          <a:effectLst/>
                        </a:rPr>
                        <a:t> Client desktop</a:t>
                      </a:r>
                      <a:endParaRPr lang="en-US" sz="1600" dirty="0">
                        <a:effectLst/>
                      </a:endParaRPr>
                    </a:p>
                  </a:txBody>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28600"/>
            <a:ext cx="8382000" cy="664797"/>
          </a:xfrm>
        </p:spPr>
        <p:txBody>
          <a:bodyPr/>
          <a:lstStyle/>
          <a:p>
            <a:r>
              <a:rPr lang="en-US" dirty="0" smtClean="0"/>
              <a:t>RDS Roles Explained </a:t>
            </a:r>
            <a:endParaRPr lang="en-US" dirty="0"/>
          </a:p>
        </p:txBody>
      </p:sp>
      <p:graphicFrame>
        <p:nvGraphicFramePr>
          <p:cNvPr id="4" name="Diagram 3"/>
          <p:cNvGraphicFramePr/>
          <p:nvPr>
            <p:extLst>
              <p:ext uri="{D42A27DB-BD31-4B8C-83A1-F6EECF244321}">
                <p14:modId xmlns="" xmlns:p14="http://schemas.microsoft.com/office/powerpoint/2010/main" val="15016362"/>
              </p:ext>
            </p:extLst>
          </p:nvPr>
        </p:nvGraphicFramePr>
        <p:xfrm>
          <a:off x="275303" y="894735"/>
          <a:ext cx="8662220" cy="5230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 xmlns:p14="http://schemas.microsoft.com/office/powerpoint/2010/main" val="15016362"/>
              </p:ext>
            </p:extLst>
          </p:nvPr>
        </p:nvGraphicFramePr>
        <p:xfrm>
          <a:off x="260942" y="1943685"/>
          <a:ext cx="8662220" cy="313240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afterEffect">
                                  <p:stCondLst>
                                    <p:cond delay="0"/>
                                  </p:stCondLst>
                                  <p:childTnLst>
                                    <p:set>
                                      <p:cBhvr rctx="PPT">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RD Virtualization Host</a:t>
            </a:r>
            <a:endParaRPr lang="en-US" dirty="0"/>
          </a:p>
        </p:txBody>
      </p:sp>
      <p:sp>
        <p:nvSpPr>
          <p:cNvPr id="3" name="Text Placeholder 2"/>
          <p:cNvSpPr>
            <a:spLocks noGrp="1"/>
          </p:cNvSpPr>
          <p:nvPr>
            <p:ph type="body" idx="1"/>
          </p:nvPr>
        </p:nvSpPr>
        <p:spPr>
          <a:xfrm>
            <a:off x="381000" y="1412875"/>
            <a:ext cx="4664133" cy="2135969"/>
          </a:xfrm>
        </p:spPr>
        <p:txBody>
          <a:bodyPr/>
          <a:lstStyle/>
          <a:p>
            <a:r>
              <a:rPr lang="en-US" sz="2000" dirty="0" smtClean="0"/>
              <a:t>Responsible for Orchestrating VDI VMs</a:t>
            </a:r>
          </a:p>
          <a:p>
            <a:pPr lvl="1"/>
            <a:r>
              <a:rPr lang="en-US" sz="1800" dirty="0" smtClean="0"/>
              <a:t>Startup</a:t>
            </a:r>
          </a:p>
          <a:p>
            <a:pPr lvl="1"/>
            <a:r>
              <a:rPr lang="en-US" sz="1800" dirty="0" smtClean="0"/>
              <a:t>Shutdown</a:t>
            </a:r>
          </a:p>
          <a:p>
            <a:pPr lvl="1"/>
            <a:r>
              <a:rPr lang="en-US" sz="1800" dirty="0" smtClean="0"/>
              <a:t>Freeze/Unfreeze</a:t>
            </a:r>
          </a:p>
          <a:p>
            <a:pPr lvl="1"/>
            <a:r>
              <a:rPr lang="en-US" sz="1800" dirty="0" smtClean="0"/>
              <a:t>Rollback</a:t>
            </a:r>
          </a:p>
          <a:p>
            <a:r>
              <a:rPr lang="en-US" sz="2000" dirty="0" smtClean="0"/>
              <a:t>Install Remote Desktop Virtualization Host Role service (Installs the </a:t>
            </a:r>
            <a:r>
              <a:rPr lang="en-US" sz="2000" dirty="0" err="1" smtClean="0"/>
              <a:t>Vmhostagent</a:t>
            </a:r>
            <a:r>
              <a:rPr lang="en-US" sz="2000" dirty="0" smtClean="0"/>
              <a:t> Service (tsvmhasvc.dll)</a:t>
            </a:r>
          </a:p>
          <a:p>
            <a:r>
              <a:rPr lang="en-US" sz="2000" dirty="0" smtClean="0"/>
              <a:t>Receives command from Connection broker to start VMs</a:t>
            </a:r>
          </a:p>
          <a:p>
            <a:r>
              <a:rPr lang="en-US" sz="2000" dirty="0" smtClean="0"/>
              <a:t>Collects Information on VMs and sends to Connection Broker (Session information and VM-state (i.e. is it running or hibernated)</a:t>
            </a:r>
          </a:p>
          <a:p>
            <a:pPr lvl="1"/>
            <a:endParaRPr lang="en-US" sz="1800" dirty="0"/>
          </a:p>
        </p:txBody>
      </p:sp>
      <p:grpSp>
        <p:nvGrpSpPr>
          <p:cNvPr id="4" name="Group 58"/>
          <p:cNvGrpSpPr/>
          <p:nvPr/>
        </p:nvGrpSpPr>
        <p:grpSpPr>
          <a:xfrm>
            <a:off x="6387193" y="2847377"/>
            <a:ext cx="1137997" cy="1568585"/>
            <a:chOff x="3726648" y="2727361"/>
            <a:chExt cx="3710361" cy="4479758"/>
          </a:xfrm>
        </p:grpSpPr>
        <p:sp>
          <p:nvSpPr>
            <p:cNvPr id="5" name="Oval 4"/>
            <p:cNvSpPr/>
            <p:nvPr/>
          </p:nvSpPr>
          <p:spPr>
            <a:xfrm>
              <a:off x="4286248" y="3714752"/>
              <a:ext cx="1928826" cy="928694"/>
            </a:xfrm>
            <a:prstGeom prst="ellipse">
              <a:avLst/>
            </a:prstGeom>
            <a:gradFill>
              <a:gsLst>
                <a:gs pos="0">
                  <a:schemeClr val="accent5">
                    <a:shade val="51000"/>
                    <a:satMod val="130000"/>
                    <a:alpha val="79000"/>
                  </a:schemeClr>
                </a:gs>
                <a:gs pos="80000">
                  <a:schemeClr val="accent5">
                    <a:shade val="93000"/>
                    <a:satMod val="130000"/>
                  </a:schemeClr>
                </a:gs>
                <a:gs pos="100000">
                  <a:schemeClr val="accent5">
                    <a:shade val="94000"/>
                    <a:satMod val="135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a:solidFill>
                  <a:schemeClr val="tx1"/>
                </a:solidFill>
              </a:endParaRPr>
            </a:p>
          </p:txBody>
        </p:sp>
        <p:grpSp>
          <p:nvGrpSpPr>
            <p:cNvPr id="6" name="Group 57"/>
            <p:cNvGrpSpPr/>
            <p:nvPr/>
          </p:nvGrpSpPr>
          <p:grpSpPr>
            <a:xfrm>
              <a:off x="3726648" y="2727361"/>
              <a:ext cx="3710361" cy="4479758"/>
              <a:chOff x="1012004" y="2870237"/>
              <a:chExt cx="3710361" cy="4479758"/>
            </a:xfrm>
          </p:grpSpPr>
          <p:pic>
            <p:nvPicPr>
              <p:cNvPr id="7" name="Picture 17" descr="C:\Users\Public\Pictures\Artwork_Imagery\Shapes\Arrows\Straight\6 Point Arrow.png"/>
              <p:cNvPicPr>
                <a:picLocks noChangeAspect="1" noChangeArrowheads="1"/>
              </p:cNvPicPr>
              <p:nvPr/>
            </p:nvPicPr>
            <p:blipFill>
              <a:blip r:embed="rId3" cstate="print"/>
              <a:srcRect/>
              <a:stretch>
                <a:fillRect/>
              </a:stretch>
            </p:blipFill>
            <p:spPr bwMode="auto">
              <a:xfrm>
                <a:off x="1189334" y="2870237"/>
                <a:ext cx="3143273" cy="2633887"/>
              </a:xfrm>
              <a:prstGeom prst="rect">
                <a:avLst/>
              </a:prstGeom>
              <a:noFill/>
            </p:spPr>
          </p:pic>
          <p:grpSp>
            <p:nvGrpSpPr>
              <p:cNvPr id="8" name="Group 7"/>
              <p:cNvGrpSpPr/>
              <p:nvPr/>
            </p:nvGrpSpPr>
            <p:grpSpPr>
              <a:xfrm>
                <a:off x="1012004" y="3286124"/>
                <a:ext cx="3710361" cy="4063871"/>
                <a:chOff x="1583508" y="2357430"/>
                <a:chExt cx="3710361" cy="4063871"/>
              </a:xfrm>
            </p:grpSpPr>
            <p:grpSp>
              <p:nvGrpSpPr>
                <p:cNvPr id="9" name="Group 16"/>
                <p:cNvGrpSpPr/>
                <p:nvPr/>
              </p:nvGrpSpPr>
              <p:grpSpPr>
                <a:xfrm>
                  <a:off x="3143240" y="2357430"/>
                  <a:ext cx="801036" cy="1295423"/>
                  <a:chOff x="2786050" y="1785926"/>
                  <a:chExt cx="801036" cy="1295423"/>
                </a:xfrm>
              </p:grpSpPr>
              <p:pic>
                <p:nvPicPr>
                  <p:cNvPr id="11"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2786050" y="1785926"/>
                    <a:ext cx="743730" cy="1214446"/>
                  </a:xfrm>
                  <a:prstGeom prst="rect">
                    <a:avLst/>
                  </a:prstGeom>
                  <a:noFill/>
                </p:spPr>
              </p:pic>
              <p:pic>
                <p:nvPicPr>
                  <p:cNvPr id="12" name="Picture 5" descr="C:\Users\Public\Pictures\Artwork_Imagery\Icons - Illustrations\_WINDOWS SERVER ICONS\Tools\Pipes connected metal pipeline.png"/>
                  <p:cNvPicPr>
                    <a:picLocks noChangeAspect="1" noChangeArrowheads="1"/>
                  </p:cNvPicPr>
                  <p:nvPr/>
                </p:nvPicPr>
                <p:blipFill>
                  <a:blip r:embed="rId5" cstate="print"/>
                  <a:srcRect/>
                  <a:stretch>
                    <a:fillRect/>
                  </a:stretch>
                </p:blipFill>
                <p:spPr bwMode="auto">
                  <a:xfrm>
                    <a:off x="2857488" y="2714620"/>
                    <a:ext cx="729598" cy="366729"/>
                  </a:xfrm>
                  <a:prstGeom prst="rect">
                    <a:avLst/>
                  </a:prstGeom>
                  <a:noFill/>
                </p:spPr>
              </p:pic>
            </p:grpSp>
            <p:sp>
              <p:nvSpPr>
                <p:cNvPr id="10" name="TextBox 9"/>
                <p:cNvSpPr txBox="1"/>
                <p:nvPr/>
              </p:nvSpPr>
              <p:spPr>
                <a:xfrm>
                  <a:off x="1583508" y="4575429"/>
                  <a:ext cx="3710361" cy="1845872"/>
                </a:xfrm>
                <a:prstGeom prst="rect">
                  <a:avLst/>
                </a:prstGeom>
                <a:noFill/>
              </p:spPr>
              <p:txBody>
                <a:bodyPr wrap="square" rtlCol="0">
                  <a:spAutoFit/>
                </a:bodyPr>
                <a:lstStyle/>
                <a:p>
                  <a:pPr algn="ctr"/>
                  <a:r>
                    <a:rPr lang="en-CA" sz="1200" dirty="0" smtClean="0">
                      <a:effectLst>
                        <a:outerShdw blurRad="38100" dist="38100" dir="2700000" algn="tl">
                          <a:srgbClr val="000000">
                            <a:alpha val="43137"/>
                          </a:srgbClr>
                        </a:outerShdw>
                      </a:effectLst>
                    </a:rPr>
                    <a:t>RD Connection Broker &amp; Publishing</a:t>
                  </a:r>
                  <a:endParaRPr lang="en-CA" sz="1200" dirty="0">
                    <a:effectLst>
                      <a:outerShdw blurRad="38100" dist="38100" dir="2700000" algn="tl">
                        <a:srgbClr val="000000">
                          <a:alpha val="43137"/>
                        </a:srgbClr>
                      </a:outerShdw>
                    </a:effectLst>
                  </a:endParaRPr>
                </a:p>
              </p:txBody>
            </p:sp>
          </p:grpSp>
        </p:grpSp>
      </p:grpSp>
      <p:grpSp>
        <p:nvGrpSpPr>
          <p:cNvPr id="13" name="Group 36"/>
          <p:cNvGrpSpPr/>
          <p:nvPr/>
        </p:nvGrpSpPr>
        <p:grpSpPr>
          <a:xfrm>
            <a:off x="6306199" y="1056071"/>
            <a:ext cx="1386346" cy="1207477"/>
            <a:chOff x="6224598" y="1866117"/>
            <a:chExt cx="2865117" cy="2081857"/>
          </a:xfrm>
        </p:grpSpPr>
        <p:pic>
          <p:nvPicPr>
            <p:cNvPr id="16"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429520" y="1866117"/>
              <a:ext cx="573324" cy="357190"/>
            </a:xfrm>
            <a:prstGeom prst="rect">
              <a:avLst/>
            </a:prstGeom>
            <a:noFill/>
          </p:spPr>
        </p:pic>
        <p:pic>
          <p:nvPicPr>
            <p:cNvPr id="17"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6715140" y="1866117"/>
              <a:ext cx="743730" cy="1214446"/>
            </a:xfrm>
            <a:prstGeom prst="rect">
              <a:avLst/>
            </a:prstGeom>
            <a:noFill/>
          </p:spPr>
        </p:pic>
        <p:pic>
          <p:nvPicPr>
            <p:cNvPr id="18"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429520" y="2151869"/>
              <a:ext cx="573324" cy="357190"/>
            </a:xfrm>
            <a:prstGeom prst="rect">
              <a:avLst/>
            </a:prstGeom>
            <a:noFill/>
          </p:spPr>
        </p:pic>
        <p:pic>
          <p:nvPicPr>
            <p:cNvPr id="19"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429520" y="2437621"/>
              <a:ext cx="573324" cy="357190"/>
            </a:xfrm>
            <a:prstGeom prst="rect">
              <a:avLst/>
            </a:prstGeom>
            <a:noFill/>
          </p:spPr>
        </p:pic>
        <p:pic>
          <p:nvPicPr>
            <p:cNvPr id="20"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929586" y="1937555"/>
              <a:ext cx="573324" cy="357190"/>
            </a:xfrm>
            <a:prstGeom prst="rect">
              <a:avLst/>
            </a:prstGeom>
            <a:noFill/>
          </p:spPr>
        </p:pic>
        <p:pic>
          <p:nvPicPr>
            <p:cNvPr id="21"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929586" y="2223307"/>
              <a:ext cx="573324" cy="357190"/>
            </a:xfrm>
            <a:prstGeom prst="rect">
              <a:avLst/>
            </a:prstGeom>
            <a:noFill/>
          </p:spPr>
        </p:pic>
        <p:pic>
          <p:nvPicPr>
            <p:cNvPr id="22" name="Picture 9" descr="C:\Users\Public\Pictures\Artwork_Imagery\Icons - Illustrations\_VIRTUALIZATION ICONS\Desktop Virtualization.png"/>
            <p:cNvPicPr>
              <a:picLocks noChangeAspect="1" noChangeArrowheads="1"/>
            </p:cNvPicPr>
            <p:nvPr/>
          </p:nvPicPr>
          <p:blipFill>
            <a:blip r:embed="rId6" cstate="print"/>
            <a:srcRect/>
            <a:stretch>
              <a:fillRect/>
            </a:stretch>
          </p:blipFill>
          <p:spPr bwMode="auto">
            <a:xfrm>
              <a:off x="7929586" y="2509059"/>
              <a:ext cx="573324" cy="357190"/>
            </a:xfrm>
            <a:prstGeom prst="rect">
              <a:avLst/>
            </a:prstGeom>
            <a:noFill/>
          </p:spPr>
        </p:pic>
        <p:sp>
          <p:nvSpPr>
            <p:cNvPr id="23" name="TextBox 32"/>
            <p:cNvSpPr txBox="1"/>
            <p:nvPr/>
          </p:nvSpPr>
          <p:spPr>
            <a:xfrm>
              <a:off x="6224598" y="3152000"/>
              <a:ext cx="2865117" cy="795974"/>
            </a:xfrm>
            <a:prstGeom prst="rect">
              <a:avLst/>
            </a:prstGeom>
            <a:noFill/>
          </p:spPr>
          <p:txBody>
            <a:bodyPr wrap="square" rtlCol="0">
              <a:spAutoFit/>
            </a:bodyPr>
            <a:lstStyle/>
            <a:p>
              <a:pPr algn="ctr"/>
              <a:r>
                <a:rPr lang="en-CA" sz="1200" b="1" dirty="0" smtClean="0"/>
                <a:t>RD Virtualization Host</a:t>
              </a:r>
            </a:p>
          </p:txBody>
        </p:sp>
      </p:grpSp>
      <p:grpSp>
        <p:nvGrpSpPr>
          <p:cNvPr id="14" name="Group 24"/>
          <p:cNvGrpSpPr/>
          <p:nvPr/>
        </p:nvGrpSpPr>
        <p:grpSpPr>
          <a:xfrm>
            <a:off x="6558827" y="4586282"/>
            <a:ext cx="934059" cy="848594"/>
            <a:chOff x="357156" y="1428736"/>
            <a:chExt cx="2015270" cy="1931173"/>
          </a:xfrm>
        </p:grpSpPr>
        <p:pic>
          <p:nvPicPr>
            <p:cNvPr id="26" name="Picture 8" descr="C:\Users\Public\Pictures\Artwork_Imagery\Icons - Illustrations\_VIRTUALIZATION ICONS\Presenation Virtualization 2.png"/>
            <p:cNvPicPr>
              <a:picLocks noChangeAspect="1" noChangeArrowheads="1"/>
            </p:cNvPicPr>
            <p:nvPr/>
          </p:nvPicPr>
          <p:blipFill>
            <a:blip r:embed="rId7" cstate="print"/>
            <a:srcRect/>
            <a:stretch>
              <a:fillRect/>
            </a:stretch>
          </p:blipFill>
          <p:spPr bwMode="auto">
            <a:xfrm>
              <a:off x="357158" y="1428736"/>
              <a:ext cx="1615461" cy="1006458"/>
            </a:xfrm>
            <a:prstGeom prst="rect">
              <a:avLst/>
            </a:prstGeom>
            <a:noFill/>
          </p:spPr>
        </p:pic>
        <p:sp>
          <p:nvSpPr>
            <p:cNvPr id="27" name="TextBox 26"/>
            <p:cNvSpPr txBox="1"/>
            <p:nvPr/>
          </p:nvSpPr>
          <p:spPr>
            <a:xfrm>
              <a:off x="357156" y="2571744"/>
              <a:ext cx="2015270" cy="788165"/>
            </a:xfrm>
            <a:prstGeom prst="rect">
              <a:avLst/>
            </a:prstGeom>
            <a:noFill/>
          </p:spPr>
          <p:txBody>
            <a:bodyPr wrap="square" rtlCol="0">
              <a:spAutoFit/>
            </a:bodyPr>
            <a:lstStyle/>
            <a:p>
              <a:pPr algn="ctr"/>
              <a:r>
                <a:rPr lang="en-CA" sz="1200" dirty="0" smtClean="0"/>
                <a:t>Remote Desktop Client</a:t>
              </a:r>
              <a:endParaRPr lang="en-CA" sz="1200" dirty="0"/>
            </a:p>
          </p:txBody>
        </p:sp>
      </p:grpSp>
      <p:pic>
        <p:nvPicPr>
          <p:cNvPr id="28" name="Picture 27" descr="C:\Users\Public\Pictures\Artwork_Imagery\Shapes\Arrows\Gold Gradient Collection\arrow 0 gold  arrow curved 4.png"/>
          <p:cNvPicPr>
            <a:picLocks noChangeAspect="1" noChangeArrowheads="1"/>
          </p:cNvPicPr>
          <p:nvPr/>
        </p:nvPicPr>
        <p:blipFill>
          <a:blip r:embed="rId8" cstate="print"/>
          <a:srcRect/>
          <a:stretch>
            <a:fillRect/>
          </a:stretch>
        </p:blipFill>
        <p:spPr bwMode="auto">
          <a:xfrm rot="1201498">
            <a:off x="5745299" y="3851870"/>
            <a:ext cx="659589" cy="1221437"/>
          </a:xfrm>
          <a:prstGeom prst="rect">
            <a:avLst/>
          </a:prstGeom>
          <a:noFill/>
        </p:spPr>
      </p:pic>
      <p:pic>
        <p:nvPicPr>
          <p:cNvPr id="29" name="Picture 28" descr="C:\Users\Public\Pictures\Artwork_Imagery\Shapes\Arrows\Gold Gradient Collection\arrow 0 gold  arrow curved 4.png"/>
          <p:cNvPicPr>
            <a:picLocks noChangeAspect="1" noChangeArrowheads="1"/>
          </p:cNvPicPr>
          <p:nvPr/>
        </p:nvPicPr>
        <p:blipFill>
          <a:blip r:embed="rId8" cstate="print"/>
          <a:srcRect/>
          <a:stretch>
            <a:fillRect/>
          </a:stretch>
        </p:blipFill>
        <p:spPr bwMode="auto">
          <a:xfrm rot="1201498">
            <a:off x="5721746" y="1979042"/>
            <a:ext cx="659589" cy="1221437"/>
          </a:xfrm>
          <a:prstGeom prst="rect">
            <a:avLst/>
          </a:prstGeom>
          <a:noFill/>
        </p:spPr>
      </p:pic>
      <p:sp>
        <p:nvSpPr>
          <p:cNvPr id="30" name="TextBox 29"/>
          <p:cNvSpPr txBox="1"/>
          <p:nvPr/>
        </p:nvSpPr>
        <p:spPr>
          <a:xfrm>
            <a:off x="5045133" y="4193953"/>
            <a:ext cx="1086838" cy="738664"/>
          </a:xfrm>
          <a:prstGeom prst="rect">
            <a:avLst/>
          </a:prstGeom>
          <a:noFill/>
        </p:spPr>
        <p:txBody>
          <a:bodyPr wrap="square" rtlCol="0">
            <a:spAutoFit/>
          </a:bodyPr>
          <a:lstStyle/>
          <a:p>
            <a:r>
              <a:rPr lang="en-US" sz="1400" dirty="0" smtClean="0"/>
              <a:t>1. User requests VM</a:t>
            </a:r>
            <a:endParaRPr lang="en-US" sz="1400" dirty="0"/>
          </a:p>
        </p:txBody>
      </p:sp>
      <p:sp>
        <p:nvSpPr>
          <p:cNvPr id="31" name="TextBox 30"/>
          <p:cNvSpPr txBox="1"/>
          <p:nvPr/>
        </p:nvSpPr>
        <p:spPr>
          <a:xfrm>
            <a:off x="4983176" y="3100067"/>
            <a:ext cx="1607956" cy="738664"/>
          </a:xfrm>
          <a:prstGeom prst="rect">
            <a:avLst/>
          </a:prstGeom>
          <a:noFill/>
        </p:spPr>
        <p:txBody>
          <a:bodyPr wrap="square" rtlCol="0">
            <a:spAutoFit/>
          </a:bodyPr>
          <a:lstStyle/>
          <a:p>
            <a:r>
              <a:rPr lang="en-US" sz="1400" dirty="0"/>
              <a:t>2</a:t>
            </a:r>
            <a:r>
              <a:rPr lang="en-US" sz="1400" dirty="0" smtClean="0"/>
              <a:t>. Broker determines right VM</a:t>
            </a:r>
            <a:endParaRPr lang="en-US" sz="1400" dirty="0"/>
          </a:p>
        </p:txBody>
      </p:sp>
      <p:sp>
        <p:nvSpPr>
          <p:cNvPr id="32" name="TextBox 31"/>
          <p:cNvSpPr txBox="1"/>
          <p:nvPr/>
        </p:nvSpPr>
        <p:spPr>
          <a:xfrm>
            <a:off x="4932041" y="2026340"/>
            <a:ext cx="1096669" cy="954107"/>
          </a:xfrm>
          <a:prstGeom prst="rect">
            <a:avLst/>
          </a:prstGeom>
          <a:noFill/>
        </p:spPr>
        <p:txBody>
          <a:bodyPr wrap="square" rtlCol="0">
            <a:spAutoFit/>
          </a:bodyPr>
          <a:lstStyle/>
          <a:p>
            <a:r>
              <a:rPr lang="en-US" sz="1400" dirty="0" smtClean="0"/>
              <a:t>3. Broker tells RDVH to spin up VM</a:t>
            </a:r>
            <a:endParaRPr lang="en-US" sz="1400" dirty="0"/>
          </a:p>
        </p:txBody>
      </p:sp>
      <p:pic>
        <p:nvPicPr>
          <p:cNvPr id="33" name="Picture 32" descr="C:\Users\Public\Pictures\Artwork_Imagery\Shapes\Arrows\Gold Gradient Collection\arrow 0 gold  arrow curved 4.png"/>
          <p:cNvPicPr>
            <a:picLocks noChangeAspect="1" noChangeArrowheads="1"/>
          </p:cNvPicPr>
          <p:nvPr/>
        </p:nvPicPr>
        <p:blipFill>
          <a:blip r:embed="rId8" cstate="print"/>
          <a:srcRect/>
          <a:stretch>
            <a:fillRect/>
          </a:stretch>
        </p:blipFill>
        <p:spPr bwMode="auto">
          <a:xfrm rot="11272343">
            <a:off x="7328714" y="2015637"/>
            <a:ext cx="659589" cy="1221437"/>
          </a:xfrm>
          <a:prstGeom prst="rect">
            <a:avLst/>
          </a:prstGeom>
          <a:noFill/>
        </p:spPr>
      </p:pic>
      <p:pic>
        <p:nvPicPr>
          <p:cNvPr id="34" name="Picture 33" descr="C:\Users\Public\Pictures\Artwork_Imagery\Shapes\Arrows\Gold Gradient Collection\arrow 0 gold  arrow curved 4.png"/>
          <p:cNvPicPr>
            <a:picLocks noChangeAspect="1" noChangeArrowheads="1"/>
          </p:cNvPicPr>
          <p:nvPr/>
        </p:nvPicPr>
        <p:blipFill>
          <a:blip r:embed="rId8" cstate="print"/>
          <a:srcRect/>
          <a:stretch>
            <a:fillRect/>
          </a:stretch>
        </p:blipFill>
        <p:spPr bwMode="auto">
          <a:xfrm rot="11272343">
            <a:off x="7483968" y="3845883"/>
            <a:ext cx="659589" cy="1221437"/>
          </a:xfrm>
          <a:prstGeom prst="rect">
            <a:avLst/>
          </a:prstGeom>
          <a:noFill/>
        </p:spPr>
      </p:pic>
      <p:sp>
        <p:nvSpPr>
          <p:cNvPr id="35" name="TextBox 34"/>
          <p:cNvSpPr txBox="1"/>
          <p:nvPr/>
        </p:nvSpPr>
        <p:spPr>
          <a:xfrm>
            <a:off x="7759766" y="2149302"/>
            <a:ext cx="1096669" cy="738664"/>
          </a:xfrm>
          <a:prstGeom prst="rect">
            <a:avLst/>
          </a:prstGeom>
          <a:noFill/>
        </p:spPr>
        <p:txBody>
          <a:bodyPr wrap="square" rtlCol="0">
            <a:spAutoFit/>
          </a:bodyPr>
          <a:lstStyle/>
          <a:p>
            <a:r>
              <a:rPr lang="en-US" sz="1400" dirty="0" smtClean="0"/>
              <a:t>4. RDVH Sets VM as ready</a:t>
            </a:r>
            <a:endParaRPr lang="en-US" sz="1400" dirty="0"/>
          </a:p>
        </p:txBody>
      </p:sp>
      <p:sp>
        <p:nvSpPr>
          <p:cNvPr id="36" name="TextBox 35"/>
          <p:cNvSpPr txBox="1"/>
          <p:nvPr/>
        </p:nvSpPr>
        <p:spPr>
          <a:xfrm>
            <a:off x="7924850" y="4030130"/>
            <a:ext cx="1357555" cy="523220"/>
          </a:xfrm>
          <a:prstGeom prst="rect">
            <a:avLst/>
          </a:prstGeom>
          <a:noFill/>
        </p:spPr>
        <p:txBody>
          <a:bodyPr wrap="square" rtlCol="0">
            <a:spAutoFit/>
          </a:bodyPr>
          <a:lstStyle/>
          <a:p>
            <a:r>
              <a:rPr lang="en-US" sz="1400" dirty="0"/>
              <a:t>5</a:t>
            </a:r>
            <a:r>
              <a:rPr lang="en-US" sz="1400" dirty="0" smtClean="0"/>
              <a:t>. RDCB redirect client</a:t>
            </a:r>
            <a:endParaRPr lang="en-US" sz="1400" dirty="0"/>
          </a:p>
        </p:txBody>
      </p:sp>
    </p:spTree>
    <p:extLst>
      <p:ext uri="{BB962C8B-B14F-4D97-AF65-F5344CB8AC3E}">
        <p14:creationId xmlns="" xmlns:p14="http://schemas.microsoft.com/office/powerpoint/2010/main" val="30189535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RD Connection Broker</a:t>
            </a:r>
            <a:endParaRPr lang="en-US" dirty="0"/>
          </a:p>
        </p:txBody>
      </p:sp>
      <p:grpSp>
        <p:nvGrpSpPr>
          <p:cNvPr id="3" name="Group 58"/>
          <p:cNvGrpSpPr/>
          <p:nvPr/>
        </p:nvGrpSpPr>
        <p:grpSpPr>
          <a:xfrm>
            <a:off x="5629862" y="2208540"/>
            <a:ext cx="1836905" cy="2132705"/>
            <a:chOff x="3726648" y="2727361"/>
            <a:chExt cx="3710361" cy="4479758"/>
          </a:xfrm>
        </p:grpSpPr>
        <p:sp>
          <p:nvSpPr>
            <p:cNvPr id="5" name="Oval 4"/>
            <p:cNvSpPr/>
            <p:nvPr/>
          </p:nvSpPr>
          <p:spPr>
            <a:xfrm>
              <a:off x="4286248" y="3714752"/>
              <a:ext cx="1928826" cy="928694"/>
            </a:xfrm>
            <a:prstGeom prst="ellipse">
              <a:avLst/>
            </a:prstGeom>
            <a:gradFill>
              <a:gsLst>
                <a:gs pos="0">
                  <a:schemeClr val="accent5">
                    <a:shade val="51000"/>
                    <a:satMod val="130000"/>
                    <a:alpha val="79000"/>
                  </a:schemeClr>
                </a:gs>
                <a:gs pos="80000">
                  <a:schemeClr val="accent5">
                    <a:shade val="93000"/>
                    <a:satMod val="130000"/>
                  </a:schemeClr>
                </a:gs>
                <a:gs pos="100000">
                  <a:schemeClr val="accent5">
                    <a:shade val="94000"/>
                    <a:satMod val="135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a:solidFill>
                  <a:schemeClr val="tx1"/>
                </a:solidFill>
              </a:endParaRPr>
            </a:p>
          </p:txBody>
        </p:sp>
        <p:grpSp>
          <p:nvGrpSpPr>
            <p:cNvPr id="4" name="Group 57"/>
            <p:cNvGrpSpPr/>
            <p:nvPr/>
          </p:nvGrpSpPr>
          <p:grpSpPr>
            <a:xfrm>
              <a:off x="3726648" y="2727361"/>
              <a:ext cx="3710361" cy="4479758"/>
              <a:chOff x="1012004" y="2870237"/>
              <a:chExt cx="3710361" cy="4479758"/>
            </a:xfrm>
          </p:grpSpPr>
          <p:pic>
            <p:nvPicPr>
              <p:cNvPr id="7" name="Picture 17" descr="C:\Users\Public\Pictures\Artwork_Imagery\Shapes\Arrows\Straight\6 Point Arrow.png"/>
              <p:cNvPicPr>
                <a:picLocks noChangeAspect="1" noChangeArrowheads="1"/>
              </p:cNvPicPr>
              <p:nvPr/>
            </p:nvPicPr>
            <p:blipFill>
              <a:blip r:embed="rId3" cstate="print"/>
              <a:srcRect/>
              <a:stretch>
                <a:fillRect/>
              </a:stretch>
            </p:blipFill>
            <p:spPr bwMode="auto">
              <a:xfrm>
                <a:off x="1189334" y="2870237"/>
                <a:ext cx="3143273" cy="2633887"/>
              </a:xfrm>
              <a:prstGeom prst="rect">
                <a:avLst/>
              </a:prstGeom>
              <a:noFill/>
            </p:spPr>
          </p:pic>
          <p:grpSp>
            <p:nvGrpSpPr>
              <p:cNvPr id="6" name="Group 7"/>
              <p:cNvGrpSpPr/>
              <p:nvPr/>
            </p:nvGrpSpPr>
            <p:grpSpPr>
              <a:xfrm>
                <a:off x="1012004" y="3286124"/>
                <a:ext cx="3710361" cy="4063871"/>
                <a:chOff x="1583508" y="2357430"/>
                <a:chExt cx="3710361" cy="4063871"/>
              </a:xfrm>
            </p:grpSpPr>
            <p:grpSp>
              <p:nvGrpSpPr>
                <p:cNvPr id="8" name="Group 16"/>
                <p:cNvGrpSpPr/>
                <p:nvPr/>
              </p:nvGrpSpPr>
              <p:grpSpPr>
                <a:xfrm>
                  <a:off x="3143240" y="2357430"/>
                  <a:ext cx="801036" cy="1295423"/>
                  <a:chOff x="2786050" y="1785926"/>
                  <a:chExt cx="801036" cy="1295423"/>
                </a:xfrm>
              </p:grpSpPr>
              <p:pic>
                <p:nvPicPr>
                  <p:cNvPr id="11"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2786050" y="1785926"/>
                    <a:ext cx="743730" cy="1214446"/>
                  </a:xfrm>
                  <a:prstGeom prst="rect">
                    <a:avLst/>
                  </a:prstGeom>
                  <a:noFill/>
                </p:spPr>
              </p:pic>
              <p:pic>
                <p:nvPicPr>
                  <p:cNvPr id="12" name="Picture 5" descr="C:\Users\Public\Pictures\Artwork_Imagery\Icons - Illustrations\_WINDOWS SERVER ICONS\Tools\Pipes connected metal pipeline.png"/>
                  <p:cNvPicPr>
                    <a:picLocks noChangeAspect="1" noChangeArrowheads="1"/>
                  </p:cNvPicPr>
                  <p:nvPr/>
                </p:nvPicPr>
                <p:blipFill>
                  <a:blip r:embed="rId5" cstate="print"/>
                  <a:srcRect/>
                  <a:stretch>
                    <a:fillRect/>
                  </a:stretch>
                </p:blipFill>
                <p:spPr bwMode="auto">
                  <a:xfrm>
                    <a:off x="2857488" y="2714620"/>
                    <a:ext cx="729598" cy="366729"/>
                  </a:xfrm>
                  <a:prstGeom prst="rect">
                    <a:avLst/>
                  </a:prstGeom>
                  <a:noFill/>
                </p:spPr>
              </p:pic>
            </p:grpSp>
            <p:sp>
              <p:nvSpPr>
                <p:cNvPr id="10" name="TextBox 9"/>
                <p:cNvSpPr txBox="1"/>
                <p:nvPr/>
              </p:nvSpPr>
              <p:spPr>
                <a:xfrm>
                  <a:off x="1583508" y="4575429"/>
                  <a:ext cx="3710361" cy="1845872"/>
                </a:xfrm>
                <a:prstGeom prst="rect">
                  <a:avLst/>
                </a:prstGeom>
                <a:noFill/>
              </p:spPr>
              <p:txBody>
                <a:bodyPr wrap="square" rtlCol="0">
                  <a:spAutoFit/>
                </a:bodyPr>
                <a:lstStyle/>
                <a:p>
                  <a:pPr algn="ctr"/>
                  <a:r>
                    <a:rPr lang="en-CA" sz="1200" dirty="0" smtClean="0">
                      <a:effectLst>
                        <a:outerShdw blurRad="38100" dist="38100" dir="2700000" algn="tl">
                          <a:srgbClr val="000000">
                            <a:alpha val="43137"/>
                          </a:srgbClr>
                        </a:outerShdw>
                      </a:effectLst>
                    </a:rPr>
                    <a:t>RD Connection Broker &amp; Publishing</a:t>
                  </a:r>
                  <a:endParaRPr lang="en-CA" sz="1200" dirty="0">
                    <a:effectLst>
                      <a:outerShdw blurRad="38100" dist="38100" dir="2700000" algn="tl">
                        <a:srgbClr val="000000">
                          <a:alpha val="43137"/>
                        </a:srgbClr>
                      </a:outerShdw>
                    </a:effectLst>
                  </a:endParaRPr>
                </a:p>
              </p:txBody>
            </p:sp>
          </p:grpSp>
        </p:grpSp>
      </p:grpSp>
      <p:grpSp>
        <p:nvGrpSpPr>
          <p:cNvPr id="9" name="Group 23"/>
          <p:cNvGrpSpPr/>
          <p:nvPr/>
        </p:nvGrpSpPr>
        <p:grpSpPr>
          <a:xfrm>
            <a:off x="6058551" y="4035481"/>
            <a:ext cx="1675453" cy="915239"/>
            <a:chOff x="357156" y="1539530"/>
            <a:chExt cx="3614856" cy="2082839"/>
          </a:xfrm>
        </p:grpSpPr>
        <p:pic>
          <p:nvPicPr>
            <p:cNvPr id="25" name="Picture 8" descr="C:\Users\Public\Pictures\Artwork_Imagery\Icons - Illustrations\_VIRTUALIZATION ICONS\Presenation Virtualization 2.png"/>
            <p:cNvPicPr>
              <a:picLocks noChangeAspect="1" noChangeArrowheads="1"/>
            </p:cNvPicPr>
            <p:nvPr/>
          </p:nvPicPr>
          <p:blipFill>
            <a:blip r:embed="rId6" cstate="print"/>
            <a:srcRect/>
            <a:stretch>
              <a:fillRect/>
            </a:stretch>
          </p:blipFill>
          <p:spPr bwMode="auto">
            <a:xfrm>
              <a:off x="1225227" y="1539530"/>
              <a:ext cx="1615460" cy="1006458"/>
            </a:xfrm>
            <a:prstGeom prst="rect">
              <a:avLst/>
            </a:prstGeom>
            <a:noFill/>
          </p:spPr>
        </p:pic>
        <p:sp>
          <p:nvSpPr>
            <p:cNvPr id="26" name="TextBox 25"/>
            <p:cNvSpPr txBox="1"/>
            <p:nvPr/>
          </p:nvSpPr>
          <p:spPr>
            <a:xfrm>
              <a:off x="357156" y="2571743"/>
              <a:ext cx="3614856" cy="1050626"/>
            </a:xfrm>
            <a:prstGeom prst="rect">
              <a:avLst/>
            </a:prstGeom>
            <a:noFill/>
          </p:spPr>
          <p:txBody>
            <a:bodyPr wrap="square" rtlCol="0">
              <a:spAutoFit/>
            </a:bodyPr>
            <a:lstStyle/>
            <a:p>
              <a:pPr algn="ctr"/>
              <a:r>
                <a:rPr lang="en-CA" sz="1200" dirty="0" smtClean="0"/>
                <a:t>RemoteApp &amp; Desktop Connection (win7)</a:t>
              </a:r>
              <a:endParaRPr lang="en-CA" sz="1200" dirty="0"/>
            </a:p>
          </p:txBody>
        </p:sp>
      </p:grpSp>
      <p:pic>
        <p:nvPicPr>
          <p:cNvPr id="27" name="Picture 26" descr="C:\Users\Public\Pictures\Artwork_Imagery\Shapes\Arrows\Gold Gradient Collection\arrow 0 gold  arrow curved 4.png"/>
          <p:cNvPicPr>
            <a:picLocks noChangeAspect="1" noChangeArrowheads="1"/>
          </p:cNvPicPr>
          <p:nvPr/>
        </p:nvPicPr>
        <p:blipFill>
          <a:blip r:embed="rId7" cstate="print"/>
          <a:srcRect/>
          <a:stretch>
            <a:fillRect/>
          </a:stretch>
        </p:blipFill>
        <p:spPr bwMode="auto">
          <a:xfrm rot="1238052">
            <a:off x="4772811" y="3570583"/>
            <a:ext cx="659589" cy="1221437"/>
          </a:xfrm>
          <a:prstGeom prst="rect">
            <a:avLst/>
          </a:prstGeom>
          <a:noFill/>
        </p:spPr>
      </p:pic>
      <p:pic>
        <p:nvPicPr>
          <p:cNvPr id="28" name="Picture 27" descr="C:\Users\Public\Pictures\Artwork_Imagery\Shapes\Arrows\Gold Gradient Collection\arrow 0 gold  arrow curved 4.png"/>
          <p:cNvPicPr>
            <a:picLocks noChangeAspect="1" noChangeArrowheads="1"/>
          </p:cNvPicPr>
          <p:nvPr/>
        </p:nvPicPr>
        <p:blipFill>
          <a:blip r:embed="rId7" cstate="print"/>
          <a:srcRect/>
          <a:stretch>
            <a:fillRect/>
          </a:stretch>
        </p:blipFill>
        <p:spPr bwMode="auto">
          <a:xfrm rot="9993787" flipH="1">
            <a:off x="5264434" y="2002383"/>
            <a:ext cx="614742" cy="1221437"/>
          </a:xfrm>
          <a:prstGeom prst="rect">
            <a:avLst/>
          </a:prstGeom>
          <a:noFill/>
        </p:spPr>
      </p:pic>
      <p:sp>
        <p:nvSpPr>
          <p:cNvPr id="29" name="TextBox 28"/>
          <p:cNvSpPr txBox="1"/>
          <p:nvPr/>
        </p:nvSpPr>
        <p:spPr>
          <a:xfrm>
            <a:off x="4430735" y="2161013"/>
            <a:ext cx="1086838" cy="738664"/>
          </a:xfrm>
          <a:prstGeom prst="rect">
            <a:avLst/>
          </a:prstGeom>
          <a:noFill/>
        </p:spPr>
        <p:txBody>
          <a:bodyPr wrap="square" rtlCol="0">
            <a:spAutoFit/>
          </a:bodyPr>
          <a:lstStyle/>
          <a:p>
            <a:pPr algn="ctr"/>
            <a:r>
              <a:rPr lang="en-US" sz="1400" dirty="0" smtClean="0"/>
              <a:t>1. Broker Retrieves Resources</a:t>
            </a:r>
            <a:endParaRPr lang="en-US" sz="1400" dirty="0"/>
          </a:p>
        </p:txBody>
      </p:sp>
      <p:sp>
        <p:nvSpPr>
          <p:cNvPr id="30" name="TextBox 29"/>
          <p:cNvSpPr txBox="1"/>
          <p:nvPr/>
        </p:nvSpPr>
        <p:spPr>
          <a:xfrm>
            <a:off x="4071510" y="3572867"/>
            <a:ext cx="1040506" cy="954107"/>
          </a:xfrm>
          <a:prstGeom prst="rect">
            <a:avLst/>
          </a:prstGeom>
          <a:noFill/>
        </p:spPr>
        <p:txBody>
          <a:bodyPr wrap="square" rtlCol="0">
            <a:spAutoFit/>
          </a:bodyPr>
          <a:lstStyle/>
          <a:p>
            <a:pPr algn="ctr"/>
            <a:r>
              <a:rPr lang="en-US" sz="1400" dirty="0"/>
              <a:t>2</a:t>
            </a:r>
            <a:r>
              <a:rPr lang="en-US" sz="1400" dirty="0" smtClean="0"/>
              <a:t>. RD Web Access Retrieves Feed</a:t>
            </a:r>
            <a:endParaRPr lang="en-US" sz="1400" dirty="0"/>
          </a:p>
        </p:txBody>
      </p:sp>
      <p:sp>
        <p:nvSpPr>
          <p:cNvPr id="35" name="TextBox 34"/>
          <p:cNvSpPr txBox="1"/>
          <p:nvPr/>
        </p:nvSpPr>
        <p:spPr>
          <a:xfrm>
            <a:off x="7786308" y="3788311"/>
            <a:ext cx="1357555" cy="523220"/>
          </a:xfrm>
          <a:prstGeom prst="rect">
            <a:avLst/>
          </a:prstGeom>
          <a:noFill/>
        </p:spPr>
        <p:txBody>
          <a:bodyPr wrap="square" rtlCol="0">
            <a:spAutoFit/>
          </a:bodyPr>
          <a:lstStyle/>
          <a:p>
            <a:pPr algn="ctr"/>
            <a:r>
              <a:rPr lang="en-US" sz="1400" dirty="0" smtClean="0"/>
              <a:t>2. Win7 Clients Retrieve Feed</a:t>
            </a:r>
            <a:endParaRPr lang="en-US" sz="1400" dirty="0"/>
          </a:p>
        </p:txBody>
      </p:sp>
      <p:pic>
        <p:nvPicPr>
          <p:cNvPr id="43" name="Picture 42" descr="C:\Users\Public\Pictures\Artwork_Imagery\Shapes\Arrows\Gold Gradient Collection\arrow 0 gold  arrow curved 4.png"/>
          <p:cNvPicPr>
            <a:picLocks noChangeAspect="1" noChangeArrowheads="1"/>
          </p:cNvPicPr>
          <p:nvPr/>
        </p:nvPicPr>
        <p:blipFill>
          <a:blip r:embed="rId7" cstate="print"/>
          <a:srcRect/>
          <a:stretch>
            <a:fillRect/>
          </a:stretch>
        </p:blipFill>
        <p:spPr bwMode="auto">
          <a:xfrm rot="11476959">
            <a:off x="7112301" y="2089474"/>
            <a:ext cx="570892" cy="1221437"/>
          </a:xfrm>
          <a:prstGeom prst="rect">
            <a:avLst/>
          </a:prstGeom>
          <a:noFill/>
        </p:spPr>
      </p:pic>
      <p:grpSp>
        <p:nvGrpSpPr>
          <p:cNvPr id="13" name="Group 53"/>
          <p:cNvGrpSpPr/>
          <p:nvPr/>
        </p:nvGrpSpPr>
        <p:grpSpPr>
          <a:xfrm>
            <a:off x="4900652" y="3859723"/>
            <a:ext cx="1233843" cy="1068460"/>
            <a:chOff x="1898231" y="1214422"/>
            <a:chExt cx="2829576" cy="2351719"/>
          </a:xfrm>
        </p:grpSpPr>
        <p:sp>
          <p:nvSpPr>
            <p:cNvPr id="45" name="Oval 44"/>
            <p:cNvSpPr/>
            <p:nvPr/>
          </p:nvSpPr>
          <p:spPr>
            <a:xfrm>
              <a:off x="2643174" y="2071678"/>
              <a:ext cx="2000264" cy="928694"/>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a:solidFill>
                  <a:schemeClr val="tx1"/>
                </a:solidFill>
              </a:endParaRPr>
            </a:p>
          </p:txBody>
        </p:sp>
        <p:grpSp>
          <p:nvGrpSpPr>
            <p:cNvPr id="14" name="Group 14"/>
            <p:cNvGrpSpPr/>
            <p:nvPr/>
          </p:nvGrpSpPr>
          <p:grpSpPr>
            <a:xfrm>
              <a:off x="2928926" y="1214422"/>
              <a:ext cx="925297" cy="1214446"/>
              <a:chOff x="2282587" y="642918"/>
              <a:chExt cx="925297" cy="1214446"/>
            </a:xfrm>
          </p:grpSpPr>
          <p:pic>
            <p:nvPicPr>
              <p:cNvPr id="48"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2282587" y="642918"/>
                <a:ext cx="743730" cy="1214446"/>
              </a:xfrm>
              <a:prstGeom prst="rect">
                <a:avLst/>
              </a:prstGeom>
              <a:noFill/>
            </p:spPr>
          </p:pic>
          <p:pic>
            <p:nvPicPr>
              <p:cNvPr id="49" name="Picture 6" descr="C:\Users\Public\Pictures\Artwork_Imagery\Icons - Illustrations\_WINDOWS SERVER ICONS\Search\Globe earth internet world web 2.png"/>
              <p:cNvPicPr>
                <a:picLocks noChangeAspect="1" noChangeArrowheads="1"/>
              </p:cNvPicPr>
              <p:nvPr/>
            </p:nvPicPr>
            <p:blipFill>
              <a:blip r:embed="rId8" cstate="print"/>
              <a:srcRect/>
              <a:stretch>
                <a:fillRect/>
              </a:stretch>
            </p:blipFill>
            <p:spPr bwMode="auto">
              <a:xfrm>
                <a:off x="2854091" y="1357298"/>
                <a:ext cx="353793" cy="387342"/>
              </a:xfrm>
              <a:prstGeom prst="rect">
                <a:avLst/>
              </a:prstGeom>
              <a:noFill/>
            </p:spPr>
          </p:pic>
        </p:grpSp>
        <p:sp>
          <p:nvSpPr>
            <p:cNvPr id="47" name="TextBox 46"/>
            <p:cNvSpPr txBox="1"/>
            <p:nvPr/>
          </p:nvSpPr>
          <p:spPr>
            <a:xfrm>
              <a:off x="1898231" y="2956456"/>
              <a:ext cx="2829576" cy="609685"/>
            </a:xfrm>
            <a:prstGeom prst="rect">
              <a:avLst/>
            </a:prstGeom>
            <a:noFill/>
          </p:spPr>
          <p:txBody>
            <a:bodyPr wrap="square" rtlCol="0">
              <a:spAutoFit/>
            </a:bodyPr>
            <a:lstStyle/>
            <a:p>
              <a:pPr algn="ctr"/>
              <a:r>
                <a:rPr lang="en-CA" sz="1200" dirty="0" smtClean="0"/>
                <a:t>RD Web Access</a:t>
              </a:r>
              <a:endParaRPr lang="en-CA" sz="1200" dirty="0"/>
            </a:p>
          </p:txBody>
        </p:sp>
      </p:grpSp>
      <p:pic>
        <p:nvPicPr>
          <p:cNvPr id="50" name="Picture 49" descr="C:\Users\Public\Pictures\Artwork_Imagery\Shapes\Arrows\Gold Gradient Collection\arrow 0 gold  arrow curved 4.png"/>
          <p:cNvPicPr>
            <a:picLocks noChangeAspect="1" noChangeArrowheads="1"/>
          </p:cNvPicPr>
          <p:nvPr/>
        </p:nvPicPr>
        <p:blipFill>
          <a:blip r:embed="rId7" cstate="print"/>
          <a:srcRect/>
          <a:stretch>
            <a:fillRect/>
          </a:stretch>
        </p:blipFill>
        <p:spPr bwMode="auto">
          <a:xfrm rot="21062588" flipH="1">
            <a:off x="7422438" y="3690333"/>
            <a:ext cx="623129" cy="1221437"/>
          </a:xfrm>
          <a:prstGeom prst="rect">
            <a:avLst/>
          </a:prstGeom>
          <a:noFill/>
        </p:spPr>
      </p:pic>
      <p:pic>
        <p:nvPicPr>
          <p:cNvPr id="2050" name="Picture 2" descr="C:\Users\alexbal\Desktop\icons logos\mstsc_256x256.png"/>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6071733" y="5614220"/>
            <a:ext cx="678170" cy="678170"/>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sp>
        <p:nvSpPr>
          <p:cNvPr id="51" name="Down Arrow 50"/>
          <p:cNvSpPr/>
          <p:nvPr/>
        </p:nvSpPr>
        <p:spPr bwMode="auto">
          <a:xfrm>
            <a:off x="4381795" y="4968626"/>
            <a:ext cx="4227871" cy="645594"/>
          </a:xfrm>
          <a:prstGeom prst="downArrow">
            <a:avLst/>
          </a:prstGeom>
          <a:gradFill>
            <a:gsLst>
              <a:gs pos="0">
                <a:schemeClr val="dk1">
                  <a:tint val="62000"/>
                  <a:satMod val="180000"/>
                  <a:alpha val="27000"/>
                </a:schemeClr>
              </a:gs>
              <a:gs pos="65000">
                <a:schemeClr val="dk1">
                  <a:tint val="32000"/>
                  <a:satMod val="250000"/>
                  <a:alpha val="37000"/>
                </a:schemeClr>
              </a:gs>
              <a:gs pos="100000">
                <a:schemeClr val="dk1">
                  <a:tint val="23000"/>
                  <a:satMod val="300000"/>
                  <a:alpha val="35000"/>
                </a:schemeClr>
              </a:gs>
            </a:gsLst>
          </a:gradFill>
          <a:ln>
            <a:solidFill>
              <a:schemeClr val="dk1"/>
            </a:solidFill>
            <a:headEnd type="none" w="med" len="med"/>
            <a:tailEnd type="none" w="med" len="med"/>
          </a:ln>
          <a:effectLst>
            <a:outerShdw blurRad="50800" dist="38100" dir="5400000" rotWithShape="0">
              <a:srgbClr val="000000">
                <a:alpha val="35000"/>
              </a:srgbClr>
            </a:outerShdw>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2" name="TextBox 51"/>
          <p:cNvSpPr txBox="1"/>
          <p:nvPr/>
        </p:nvSpPr>
        <p:spPr>
          <a:xfrm>
            <a:off x="4626182" y="5091000"/>
            <a:ext cx="3739098" cy="523220"/>
          </a:xfrm>
          <a:prstGeom prst="rect">
            <a:avLst/>
          </a:prstGeom>
          <a:noFill/>
        </p:spPr>
        <p:txBody>
          <a:bodyPr wrap="square" rtlCol="0">
            <a:spAutoFit/>
          </a:bodyPr>
          <a:lstStyle/>
          <a:p>
            <a:pPr algn="ctr"/>
            <a:r>
              <a:rPr lang="en-US" sz="1400" dirty="0" smtClean="0"/>
              <a:t>3. User Clicks Resource Icon to Launch Remote Desktop Connection client (mstsc.exe)</a:t>
            </a:r>
            <a:endParaRPr lang="en-US" sz="1400" dirty="0"/>
          </a:p>
        </p:txBody>
      </p:sp>
      <p:grpSp>
        <p:nvGrpSpPr>
          <p:cNvPr id="15" name="Group 36"/>
          <p:cNvGrpSpPr/>
          <p:nvPr/>
        </p:nvGrpSpPr>
        <p:grpSpPr>
          <a:xfrm>
            <a:off x="5112016" y="1061956"/>
            <a:ext cx="1518599" cy="984038"/>
            <a:chOff x="6034851" y="1866117"/>
            <a:chExt cx="3475069" cy="2183673"/>
          </a:xfrm>
        </p:grpSpPr>
        <p:pic>
          <p:nvPicPr>
            <p:cNvPr id="54" name="Picture 9" descr="C:\Users\Public\Pictures\Artwork_Imagery\Icons - Illustrations\_VIRTUALIZATION ICONS\Desktop Virtualization.png"/>
            <p:cNvPicPr>
              <a:picLocks noChangeAspect="1" noChangeArrowheads="1"/>
            </p:cNvPicPr>
            <p:nvPr/>
          </p:nvPicPr>
          <p:blipFill>
            <a:blip r:embed="rId10" cstate="print"/>
            <a:srcRect/>
            <a:stretch>
              <a:fillRect/>
            </a:stretch>
          </p:blipFill>
          <p:spPr bwMode="auto">
            <a:xfrm>
              <a:off x="7429520" y="1866117"/>
              <a:ext cx="573324" cy="357190"/>
            </a:xfrm>
            <a:prstGeom prst="rect">
              <a:avLst/>
            </a:prstGeom>
            <a:noFill/>
          </p:spPr>
        </p:pic>
        <p:pic>
          <p:nvPicPr>
            <p:cNvPr id="55"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6715140" y="1866117"/>
              <a:ext cx="743730" cy="1214446"/>
            </a:xfrm>
            <a:prstGeom prst="rect">
              <a:avLst/>
            </a:prstGeom>
            <a:noFill/>
          </p:spPr>
        </p:pic>
        <p:pic>
          <p:nvPicPr>
            <p:cNvPr id="56" name="Picture 9" descr="C:\Users\Public\Pictures\Artwork_Imagery\Icons - Illustrations\_VIRTUALIZATION ICONS\Desktop Virtualization.png"/>
            <p:cNvPicPr>
              <a:picLocks noChangeAspect="1" noChangeArrowheads="1"/>
            </p:cNvPicPr>
            <p:nvPr/>
          </p:nvPicPr>
          <p:blipFill>
            <a:blip r:embed="rId10" cstate="print"/>
            <a:srcRect/>
            <a:stretch>
              <a:fillRect/>
            </a:stretch>
          </p:blipFill>
          <p:spPr bwMode="auto">
            <a:xfrm>
              <a:off x="7429520" y="2151869"/>
              <a:ext cx="573324" cy="357190"/>
            </a:xfrm>
            <a:prstGeom prst="rect">
              <a:avLst/>
            </a:prstGeom>
            <a:noFill/>
          </p:spPr>
        </p:pic>
        <p:pic>
          <p:nvPicPr>
            <p:cNvPr id="57" name="Picture 9" descr="C:\Users\Public\Pictures\Artwork_Imagery\Icons - Illustrations\_VIRTUALIZATION ICONS\Desktop Virtualization.png"/>
            <p:cNvPicPr>
              <a:picLocks noChangeAspect="1" noChangeArrowheads="1"/>
            </p:cNvPicPr>
            <p:nvPr/>
          </p:nvPicPr>
          <p:blipFill>
            <a:blip r:embed="rId10" cstate="print"/>
            <a:srcRect/>
            <a:stretch>
              <a:fillRect/>
            </a:stretch>
          </p:blipFill>
          <p:spPr bwMode="auto">
            <a:xfrm>
              <a:off x="7429520" y="2437621"/>
              <a:ext cx="573324" cy="357190"/>
            </a:xfrm>
            <a:prstGeom prst="rect">
              <a:avLst/>
            </a:prstGeom>
            <a:noFill/>
          </p:spPr>
        </p:pic>
        <p:pic>
          <p:nvPicPr>
            <p:cNvPr id="58" name="Picture 9" descr="C:\Users\Public\Pictures\Artwork_Imagery\Icons - Illustrations\_VIRTUALIZATION ICONS\Desktop Virtualization.png"/>
            <p:cNvPicPr>
              <a:picLocks noChangeAspect="1" noChangeArrowheads="1"/>
            </p:cNvPicPr>
            <p:nvPr/>
          </p:nvPicPr>
          <p:blipFill>
            <a:blip r:embed="rId10" cstate="print"/>
            <a:srcRect/>
            <a:stretch>
              <a:fillRect/>
            </a:stretch>
          </p:blipFill>
          <p:spPr bwMode="auto">
            <a:xfrm>
              <a:off x="7929586" y="1937555"/>
              <a:ext cx="573324" cy="357190"/>
            </a:xfrm>
            <a:prstGeom prst="rect">
              <a:avLst/>
            </a:prstGeom>
            <a:noFill/>
          </p:spPr>
        </p:pic>
        <p:pic>
          <p:nvPicPr>
            <p:cNvPr id="59" name="Picture 9" descr="C:\Users\Public\Pictures\Artwork_Imagery\Icons - Illustrations\_VIRTUALIZATION ICONS\Desktop Virtualization.png"/>
            <p:cNvPicPr>
              <a:picLocks noChangeAspect="1" noChangeArrowheads="1"/>
            </p:cNvPicPr>
            <p:nvPr/>
          </p:nvPicPr>
          <p:blipFill>
            <a:blip r:embed="rId10" cstate="print"/>
            <a:srcRect/>
            <a:stretch>
              <a:fillRect/>
            </a:stretch>
          </p:blipFill>
          <p:spPr bwMode="auto">
            <a:xfrm>
              <a:off x="7929586" y="2223307"/>
              <a:ext cx="573324" cy="357190"/>
            </a:xfrm>
            <a:prstGeom prst="rect">
              <a:avLst/>
            </a:prstGeom>
            <a:noFill/>
          </p:spPr>
        </p:pic>
        <p:pic>
          <p:nvPicPr>
            <p:cNvPr id="60" name="Picture 9" descr="C:\Users\Public\Pictures\Artwork_Imagery\Icons - Illustrations\_VIRTUALIZATION ICONS\Desktop Virtualization.png"/>
            <p:cNvPicPr>
              <a:picLocks noChangeAspect="1" noChangeArrowheads="1"/>
            </p:cNvPicPr>
            <p:nvPr/>
          </p:nvPicPr>
          <p:blipFill>
            <a:blip r:embed="rId10" cstate="print"/>
            <a:srcRect/>
            <a:stretch>
              <a:fillRect/>
            </a:stretch>
          </p:blipFill>
          <p:spPr bwMode="auto">
            <a:xfrm>
              <a:off x="7929586" y="2509059"/>
              <a:ext cx="573324" cy="357190"/>
            </a:xfrm>
            <a:prstGeom prst="rect">
              <a:avLst/>
            </a:prstGeom>
            <a:noFill/>
          </p:spPr>
        </p:pic>
        <p:sp>
          <p:nvSpPr>
            <p:cNvPr id="61" name="TextBox 32"/>
            <p:cNvSpPr txBox="1"/>
            <p:nvPr/>
          </p:nvSpPr>
          <p:spPr>
            <a:xfrm>
              <a:off x="6034851" y="3025312"/>
              <a:ext cx="3475069" cy="1024478"/>
            </a:xfrm>
            <a:prstGeom prst="rect">
              <a:avLst/>
            </a:prstGeom>
            <a:noFill/>
          </p:spPr>
          <p:txBody>
            <a:bodyPr wrap="square" rtlCol="0">
              <a:spAutoFit/>
            </a:bodyPr>
            <a:lstStyle/>
            <a:p>
              <a:pPr algn="ctr"/>
              <a:r>
                <a:rPr lang="en-CA" sz="1200" dirty="0" smtClean="0"/>
                <a:t>RD Virtualization Host</a:t>
              </a:r>
            </a:p>
          </p:txBody>
        </p:sp>
      </p:grpSp>
      <p:grpSp>
        <p:nvGrpSpPr>
          <p:cNvPr id="16" name="Group 61"/>
          <p:cNvGrpSpPr/>
          <p:nvPr/>
        </p:nvGrpSpPr>
        <p:grpSpPr>
          <a:xfrm>
            <a:off x="6601114" y="1070221"/>
            <a:ext cx="973287" cy="988433"/>
            <a:chOff x="5799171" y="1071546"/>
            <a:chExt cx="2078101" cy="2234718"/>
          </a:xfrm>
        </p:grpSpPr>
        <p:pic>
          <p:nvPicPr>
            <p:cNvPr id="63"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6000760" y="1071546"/>
              <a:ext cx="743730" cy="1214446"/>
            </a:xfrm>
            <a:prstGeom prst="rect">
              <a:avLst/>
            </a:prstGeom>
            <a:noFill/>
          </p:spPr>
        </p:pic>
        <p:sp>
          <p:nvSpPr>
            <p:cNvPr id="64" name="TextBox 63"/>
            <p:cNvSpPr txBox="1"/>
            <p:nvPr/>
          </p:nvSpPr>
          <p:spPr>
            <a:xfrm>
              <a:off x="5799171" y="2262500"/>
              <a:ext cx="2078101" cy="1043764"/>
            </a:xfrm>
            <a:prstGeom prst="rect">
              <a:avLst/>
            </a:prstGeom>
            <a:noFill/>
          </p:spPr>
          <p:txBody>
            <a:bodyPr wrap="square" rtlCol="0">
              <a:spAutoFit/>
            </a:bodyPr>
            <a:lstStyle/>
            <a:p>
              <a:pPr algn="ctr"/>
              <a:r>
                <a:rPr lang="en-CA" sz="1200" dirty="0" smtClean="0"/>
                <a:t>RD Session Host</a:t>
              </a:r>
            </a:p>
          </p:txBody>
        </p:sp>
        <p:pic>
          <p:nvPicPr>
            <p:cNvPr id="65" name="Picture 3" descr="C:\Users\Public\Pictures\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6429388" y="1285860"/>
              <a:ext cx="743730" cy="1214446"/>
            </a:xfrm>
            <a:prstGeom prst="rect">
              <a:avLst/>
            </a:prstGeom>
            <a:noFill/>
          </p:spPr>
        </p:pic>
        <p:pic>
          <p:nvPicPr>
            <p:cNvPr id="66" name="Picture 10" descr="D:\DVD_ART35\Logos\Microsoft Office 2007 - all products\Word 2007\Office Word 2007 Product Icon.png"/>
            <p:cNvPicPr>
              <a:picLocks noChangeAspect="1" noChangeArrowheads="1"/>
            </p:cNvPicPr>
            <p:nvPr/>
          </p:nvPicPr>
          <p:blipFill>
            <a:blip r:embed="rId11" cstate="print"/>
            <a:srcRect/>
            <a:stretch>
              <a:fillRect/>
            </a:stretch>
          </p:blipFill>
          <p:spPr bwMode="auto">
            <a:xfrm>
              <a:off x="6929454" y="1928802"/>
              <a:ext cx="357190" cy="355293"/>
            </a:xfrm>
            <a:prstGeom prst="rect">
              <a:avLst/>
            </a:prstGeom>
            <a:noFill/>
          </p:spPr>
        </p:pic>
        <p:pic>
          <p:nvPicPr>
            <p:cNvPr id="67" name="Picture 11" descr="D:\DVD_ART35\Logos\Microsoft Office 2007 - all products\Excel 2007\Office Excel 2007 Product Icon.png"/>
            <p:cNvPicPr>
              <a:picLocks noChangeAspect="1" noChangeArrowheads="1"/>
            </p:cNvPicPr>
            <p:nvPr/>
          </p:nvPicPr>
          <p:blipFill>
            <a:blip r:embed="rId12" cstate="print"/>
            <a:srcRect/>
            <a:stretch>
              <a:fillRect/>
            </a:stretch>
          </p:blipFill>
          <p:spPr bwMode="auto">
            <a:xfrm>
              <a:off x="7286644" y="1928802"/>
              <a:ext cx="368944" cy="357190"/>
            </a:xfrm>
            <a:prstGeom prst="rect">
              <a:avLst/>
            </a:prstGeom>
            <a:noFill/>
          </p:spPr>
        </p:pic>
      </p:grpSp>
      <p:sp>
        <p:nvSpPr>
          <p:cNvPr id="70" name="Text Placeholder 2"/>
          <p:cNvSpPr txBox="1">
            <a:spLocks/>
          </p:cNvSpPr>
          <p:nvPr/>
        </p:nvSpPr>
        <p:spPr>
          <a:xfrm>
            <a:off x="381001" y="1395185"/>
            <a:ext cx="3745229" cy="4506144"/>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1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Multiple Capabilities</a:t>
            </a:r>
          </a:p>
          <a:p>
            <a:pPr marL="914400" marR="0" lvl="1" indent="-396875" algn="l" defTabSz="914363" rtl="0" eaLnBrk="1" fontAlgn="auto" latinLnBrk="0" hangingPunct="1">
              <a:lnSpc>
                <a:spcPct val="90000"/>
              </a:lnSpc>
              <a:spcBef>
                <a:spcPct val="20000"/>
              </a:spcBef>
              <a:spcAft>
                <a:spcPts val="0"/>
              </a:spcAft>
              <a:buClrTx/>
              <a:buSzPct val="90000"/>
              <a:buFontTx/>
              <a:buBlip>
                <a:blip r:embed="rId14"/>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Connection Broker</a:t>
            </a:r>
          </a:p>
          <a:p>
            <a:pPr marL="914400" marR="0" lvl="1" indent="-396875" algn="l" defTabSz="914363" rtl="0" eaLnBrk="1" fontAlgn="auto" latinLnBrk="0" hangingPunct="1">
              <a:lnSpc>
                <a:spcPct val="90000"/>
              </a:lnSpc>
              <a:spcBef>
                <a:spcPct val="20000"/>
              </a:spcBef>
              <a:spcAft>
                <a:spcPts val="0"/>
              </a:spcAft>
              <a:buClrTx/>
              <a:buSzPct val="90000"/>
              <a:buFontTx/>
              <a:buBlip>
                <a:blip r:embed="rId14"/>
              </a:buBlip>
              <a:tabLst/>
              <a:defRPr/>
            </a:pPr>
            <a:r>
              <a:rPr lang="en-US" sz="2800" dirty="0" smtClean="0">
                <a:solidFill>
                  <a:srgbClr val="99CC99"/>
                </a:solidFill>
              </a:rPr>
              <a:t>Publishing Service</a:t>
            </a:r>
          </a:p>
          <a:p>
            <a:pPr marL="914400" marR="0" lvl="1" indent="-396875" algn="l" defTabSz="914363" rtl="0" eaLnBrk="1" fontAlgn="auto" latinLnBrk="0" hangingPunct="1">
              <a:lnSpc>
                <a:spcPct val="90000"/>
              </a:lnSpc>
              <a:spcBef>
                <a:spcPct val="20000"/>
              </a:spcBef>
              <a:spcAft>
                <a:spcPts val="0"/>
              </a:spcAft>
              <a:buClrTx/>
              <a:buSzPct val="90000"/>
              <a:buFontTx/>
              <a:buBlip>
                <a:blip r:embed="rId14"/>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Redirector</a:t>
            </a:r>
          </a:p>
          <a:p>
            <a:pPr marL="396875" marR="0" lvl="0" indent="-396875" algn="l" defTabSz="914363" rtl="0" eaLnBrk="1" fontAlgn="auto" latinLnBrk="0" hangingPunct="1">
              <a:lnSpc>
                <a:spcPct val="90000"/>
              </a:lnSpc>
              <a:spcBef>
                <a:spcPct val="20000"/>
              </a:spcBef>
              <a:spcAft>
                <a:spcPts val="0"/>
              </a:spcAft>
              <a:buClrTx/>
              <a:buSzTx/>
              <a:buFontTx/>
              <a:buBlip>
                <a:blip r:embed="rId1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Connection broker &amp; redirector can be separate</a:t>
            </a:r>
          </a:p>
          <a:p>
            <a:pPr marL="396875" marR="0" lvl="0" indent="-396875" algn="l" defTabSz="914363" rtl="0" eaLnBrk="1" fontAlgn="auto" latinLnBrk="0" hangingPunct="1">
              <a:lnSpc>
                <a:spcPct val="90000"/>
              </a:lnSpc>
              <a:spcBef>
                <a:spcPct val="20000"/>
              </a:spcBef>
              <a:spcAft>
                <a:spcPts val="0"/>
              </a:spcAft>
              <a:buClrTx/>
              <a:buSzTx/>
              <a:buFontTx/>
              <a:buBlip>
                <a:blip r:embed="rId13"/>
              </a:buBlip>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14"/>
              </a:buBlip>
              <a:tabLst/>
              <a:defRPr/>
            </a:pPr>
            <a:endParaRPr kumimoji="0" lang="en-US" sz="2400" b="0" i="0" u="none" strike="noStrike" kern="1200" cap="none" spc="0" normalizeH="0" baseline="0" noProof="0" dirty="0">
              <a:ln>
                <a:noFill/>
              </a:ln>
              <a:solidFill>
                <a:srgbClr val="99CC99"/>
              </a:solidFill>
              <a:effectLst/>
              <a:uLnTx/>
              <a:uFillTx/>
              <a:latin typeface="+mn-lt"/>
              <a:ea typeface="+mn-ea"/>
              <a:cs typeface="+mn-cs"/>
            </a:endParaRPr>
          </a:p>
        </p:txBody>
      </p:sp>
    </p:spTree>
    <p:extLst>
      <p:ext uri="{BB962C8B-B14F-4D97-AF65-F5344CB8AC3E}">
        <p14:creationId xmlns="" xmlns:p14="http://schemas.microsoft.com/office/powerpoint/2010/main" val="167231846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6"/>
</p:tagLst>
</file>

<file path=ppt/tags/tag2.xml><?xml version="1.0" encoding="utf-8"?>
<p:tagLst xmlns:a="http://schemas.openxmlformats.org/drawingml/2006/main" xmlns:r="http://schemas.openxmlformats.org/officeDocument/2006/relationships" xmlns:p="http://schemas.openxmlformats.org/presentationml/2006/main">
  <p:tag name="TIMING" val="|5.7|7.6"/>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234</TotalTime>
  <Words>2941</Words>
  <Application>Microsoft Office PowerPoint</Application>
  <PresentationFormat>On-screen Show (4:3)</PresentationFormat>
  <Paragraphs>503</Paragraphs>
  <Slides>47</Slides>
  <Notes>46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50" baseType="lpstr">
      <vt:lpstr>TechEd09_Europe</vt:lpstr>
      <vt:lpstr>TechEd09_Europe template</vt:lpstr>
      <vt:lpstr>Visio</vt:lpstr>
      <vt:lpstr>Slide 1</vt:lpstr>
      <vt:lpstr>Using the Microsoft Connection Broker to Provide VDI, Session, and Application Centralised Publishing</vt:lpstr>
      <vt:lpstr>Agenda</vt:lpstr>
      <vt:lpstr>Slide 4</vt:lpstr>
      <vt:lpstr>Sessions Virtualization VS Centralized Desktop Virtualization</vt:lpstr>
      <vt:lpstr>Centralized Desktops: RDS vs. VDI</vt:lpstr>
      <vt:lpstr>RDS Roles Explained </vt:lpstr>
      <vt:lpstr>RD Virtualization Host</vt:lpstr>
      <vt:lpstr>RD Connection Broker</vt:lpstr>
      <vt:lpstr>RD Connection Broker</vt:lpstr>
      <vt:lpstr>Connection Broker Role Service</vt:lpstr>
      <vt:lpstr>Centralized Publishing Service </vt:lpstr>
      <vt:lpstr>Redirector component</vt:lpstr>
      <vt:lpstr>Setup</vt:lpstr>
      <vt:lpstr>Step 0 – Importance of Certificates</vt:lpstr>
      <vt:lpstr>Step 1 – Preparing Hyper-V / Virtualization Host</vt:lpstr>
      <vt:lpstr>Sizing your Hyper-V Server?</vt:lpstr>
      <vt:lpstr>Step 2 - Preparing Client OS VMs</vt:lpstr>
      <vt:lpstr>VM Guest Configuration</vt:lpstr>
      <vt:lpstr>Modify RDP-TCP Perms - WMIc</vt:lpstr>
      <vt:lpstr>Configuring Client – Use GPs where possible</vt:lpstr>
      <vt:lpstr>Step 3 - Configure Connection Broker &amp; Redirector</vt:lpstr>
      <vt:lpstr>Redirector Configuration</vt:lpstr>
      <vt:lpstr>Redirector &amp; Pool Setup</vt:lpstr>
      <vt:lpstr>Step 4 - Configuring Web Access</vt:lpstr>
      <vt:lpstr>Step 5 - Configuring Web Access</vt:lpstr>
      <vt:lpstr>RD Web Access in Publishing Mode</vt:lpstr>
      <vt:lpstr>Step 5: Personal or Pooled Virtual Desktops?</vt:lpstr>
      <vt:lpstr>Configure Pools</vt:lpstr>
      <vt:lpstr>Discovery Architecture</vt:lpstr>
      <vt:lpstr>Connection Sequence</vt:lpstr>
      <vt:lpstr>Tips and Tricks:  Common Issues</vt:lpstr>
      <vt:lpstr>Tips &amp; Tricks: Connection Broker</vt:lpstr>
      <vt:lpstr>Troubleshooting? – Script Center!</vt:lpstr>
      <vt:lpstr>MS or 3rd Party Broker?</vt:lpstr>
      <vt:lpstr>Compared to VMWare</vt:lpstr>
      <vt:lpstr>Introducing the new Microsoft VDI Suites</vt:lpstr>
      <vt:lpstr>Summary: Centralized Desktop Options </vt:lpstr>
      <vt:lpstr>Slide 39</vt:lpstr>
      <vt:lpstr>Resources</vt:lpstr>
      <vt:lpstr>Resources</vt:lpstr>
      <vt:lpstr>Related Content</vt:lpstr>
      <vt:lpstr>Slide 43</vt:lpstr>
      <vt:lpstr>Slide 44</vt:lpstr>
      <vt:lpstr>Slide 45</vt:lpstr>
      <vt:lpstr>Extensibility Architecture</vt:lpstr>
      <vt:lpstr>Slide 47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Alex Balcanquall</dc:creator>
  <dc:description>tech·ed europe 2009</dc:description>
  <cp:lastModifiedBy>cn_user</cp:lastModifiedBy>
  <cp:revision>31</cp:revision>
  <dcterms:created xsi:type="dcterms:W3CDTF">2009-11-05T00:56:14Z</dcterms:created>
  <dcterms:modified xsi:type="dcterms:W3CDTF">2009-11-12T06:57:44Z</dcterms:modified>
</cp:coreProperties>
</file>