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75" r:id="rId3"/>
    <p:sldMasterId id="2147483690" r:id="rId4"/>
    <p:sldMasterId id="2147483693" r:id="rId5"/>
  </p:sldMasterIdLst>
  <p:notesMasterIdLst>
    <p:notesMasterId r:id="rId47"/>
  </p:notesMasterIdLst>
  <p:handoutMasterIdLst>
    <p:handoutMasterId r:id="rId48"/>
  </p:handoutMasterIdLst>
  <p:sldIdLst>
    <p:sldId id="256" r:id="rId6"/>
    <p:sldId id="257" r:id="rId7"/>
    <p:sldId id="310" r:id="rId8"/>
    <p:sldId id="311" r:id="rId9"/>
    <p:sldId id="312" r:id="rId10"/>
    <p:sldId id="314" r:id="rId11"/>
    <p:sldId id="259" r:id="rId12"/>
    <p:sldId id="260" r:id="rId13"/>
    <p:sldId id="261" r:id="rId14"/>
    <p:sldId id="263" r:id="rId15"/>
    <p:sldId id="313" r:id="rId16"/>
    <p:sldId id="265" r:id="rId17"/>
    <p:sldId id="290" r:id="rId18"/>
    <p:sldId id="267" r:id="rId19"/>
    <p:sldId id="268" r:id="rId20"/>
    <p:sldId id="269" r:id="rId21"/>
    <p:sldId id="270" r:id="rId22"/>
    <p:sldId id="271" r:id="rId23"/>
    <p:sldId id="272" r:id="rId24"/>
    <p:sldId id="273" r:id="rId25"/>
    <p:sldId id="274" r:id="rId26"/>
    <p:sldId id="275" r:id="rId27"/>
    <p:sldId id="289" r:id="rId28"/>
    <p:sldId id="277" r:id="rId29"/>
    <p:sldId id="278" r:id="rId30"/>
    <p:sldId id="279" r:id="rId31"/>
    <p:sldId id="280" r:id="rId32"/>
    <p:sldId id="281" r:id="rId33"/>
    <p:sldId id="291" r:id="rId34"/>
    <p:sldId id="283" r:id="rId35"/>
    <p:sldId id="284" r:id="rId36"/>
    <p:sldId id="292" r:id="rId37"/>
    <p:sldId id="308" r:id="rId38"/>
    <p:sldId id="309" r:id="rId39"/>
    <p:sldId id="286" r:id="rId40"/>
    <p:sldId id="287" r:id="rId41"/>
    <p:sldId id="293" r:id="rId42"/>
    <p:sldId id="294" r:id="rId43"/>
    <p:sldId id="315" r:id="rId44"/>
    <p:sldId id="316" r:id="rId45"/>
    <p:sldId id="317"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07/11/2009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svr309_mason.pptx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3844D9-F0CB-447A-B124-947EE4652A58}" type="slidenum">
              <a:rPr lang="en-GB" sz="1400" smtClean="0"/>
              <a:pPr/>
              <a:t>‹#›</a:t>
            </a:fld>
            <a:endParaRPr lang="en-GB" sz="1400"/>
          </a:p>
        </p:txBody>
      </p:sp>
    </p:spTree>
    <p:extLst>
      <p:ext uri="{BB962C8B-B14F-4D97-AF65-F5344CB8AC3E}">
        <p14:creationId xmlns="" xmlns:p14="http://schemas.microsoft.com/office/powerpoint/2010/main" val="2082551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29CA86-9ABA-4272-969F-EADC7852364A}" type="datetimeFigureOut">
              <a:rPr lang="en-US" smtClean="0"/>
              <a:pPr/>
              <a:t>11/8/2009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F166DF-42EB-430F-B63E-2EE835C46211}" type="slidenum">
              <a:rPr lang="en-US" smtClean="0"/>
              <a:pPr/>
              <a:t>‹#›</a:t>
            </a:fld>
            <a:endParaRPr lang="en-US"/>
          </a:p>
        </p:txBody>
      </p:sp>
    </p:spTree>
    <p:extLst>
      <p:ext uri="{BB962C8B-B14F-4D97-AF65-F5344CB8AC3E}">
        <p14:creationId xmlns="" xmlns:p14="http://schemas.microsoft.com/office/powerpoint/2010/main" val="1644894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3"/>
          <p:cNvSpPr>
            <a:spLocks noGrp="1" noChangeArrowheads="1"/>
          </p:cNvSpPr>
          <p:nvPr>
            <p:ph type="sldNum" sz="quarter" idx="5"/>
          </p:nvPr>
        </p:nvSpPr>
        <p:spPr>
          <a:noFill/>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13"/>
          <p:cNvSpPr>
            <a:spLocks noGrp="1" noChangeArrowheads="1"/>
          </p:cNvSpPr>
          <p:nvPr>
            <p:ph type="sldNum" sz="quarter" idx="5"/>
          </p:nvPr>
        </p:nvSpPr>
        <p:spPr>
          <a:noFill/>
        </p:spPr>
        <p:txBody>
          <a:bodyPr/>
          <a:lstStyle/>
          <a:p>
            <a:endParaRPr lang="en-US" smtClean="0"/>
          </a:p>
        </p:txBody>
      </p:sp>
      <p:sp>
        <p:nvSpPr>
          <p:cNvPr id="189442" name="Rectangle 2"/>
          <p:cNvSpPr>
            <a:spLocks noGrp="1" noRot="1" noChangeAspect="1" noChangeArrowheads="1" noTextEdit="1"/>
          </p:cNvSpPr>
          <p:nvPr>
            <p:ph type="sldImg"/>
          </p:nvPr>
        </p:nvSpPr>
        <p:spPr>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3"/>
          <p:cNvSpPr>
            <a:spLocks noGrp="1" noChangeArrowheads="1"/>
          </p:cNvSpPr>
          <p:nvPr>
            <p:ph type="sldNum" sz="quarter" idx="5"/>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3"/>
          <p:cNvSpPr>
            <a:spLocks noGrp="1" noChangeArrowheads="1"/>
          </p:cNvSpPr>
          <p:nvPr>
            <p:ph type="sldNum" sz="quarter" idx="5"/>
          </p:nvPr>
        </p:nvSpPr>
        <p:spPr>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3"/>
          <p:cNvSpPr>
            <a:spLocks noGrp="1" noChangeArrowheads="1"/>
          </p:cNvSpPr>
          <p:nvPr>
            <p:ph type="sldNum" sz="quarter" idx="5"/>
          </p:nvPr>
        </p:nvSpPr>
        <p:spPr>
          <a:noFill/>
        </p:spPr>
        <p:txBody>
          <a:bodyPr/>
          <a:lstStyle/>
          <a:p>
            <a:endParaRPr lang="en-US" smtClean="0"/>
          </a:p>
        </p:txBody>
      </p:sp>
      <p:sp>
        <p:nvSpPr>
          <p:cNvPr id="49154"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681913" cy="1523495"/>
          </a:xfrm>
        </p:spPr>
        <p:txBody>
          <a:bodyPr>
            <a:noAutofit/>
          </a:bodyPr>
          <a:lstStyle>
            <a:lvl1pPr>
              <a:lnSpc>
                <a:spcPct val="90000"/>
              </a:lnSpc>
              <a:defRPr sz="5400">
                <a:gradFill flip="none" rotWithShape="1">
                  <a:gsLst>
                    <a:gs pos="0">
                      <a:schemeClr val="tx1"/>
                    </a:gs>
                    <a:gs pos="86000">
                      <a:schemeClr val="tx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4988"/>
            <a:ext cx="7681914" cy="461665"/>
          </a:xfrm>
        </p:spPr>
        <p:txBody>
          <a:bodyPr>
            <a:noAutofit/>
          </a:bodyPr>
          <a:lstStyle>
            <a:lvl1pPr marL="0" indent="0" algn="l">
              <a:lnSpc>
                <a:spcPct val="90000"/>
              </a:lnSpc>
              <a:spcBef>
                <a:spcPts val="0"/>
              </a:spcBef>
              <a:buNone/>
              <a:defRPr>
                <a:gradFill>
                  <a:gsLst>
                    <a:gs pos="0">
                      <a:schemeClr val="accent1">
                        <a:lumMod val="40000"/>
                        <a:lumOff val="60000"/>
                      </a:schemeClr>
                    </a:gs>
                    <a:gs pos="86000">
                      <a:schemeClr val="accent1">
                        <a:lumMod val="40000"/>
                        <a:lumOff val="60000"/>
                      </a:schemeClr>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techready9_finallogo_reversecolor.png"/>
          <p:cNvPicPr>
            <a:picLocks noChangeAspect="1"/>
          </p:cNvPicPr>
          <p:nvPr/>
        </p:nvPicPr>
        <p:blipFill>
          <a:blip r:embed="rId3" cstate="print"/>
          <a:stretch>
            <a:fillRect/>
          </a:stretch>
        </p:blipFill>
        <p:spPr>
          <a:xfrm>
            <a:off x="7239000" y="6142428"/>
            <a:ext cx="1752600" cy="486972"/>
          </a:xfrm>
          <a:prstGeom prst="rect">
            <a:avLst/>
          </a:prstGeom>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o Camera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Microsoft Confidential</a:t>
            </a:r>
            <a:endParaRPr lang="en-US" dirty="0"/>
          </a:p>
        </p:txBody>
      </p:sp>
      <p:pic>
        <p:nvPicPr>
          <p:cNvPr id="3" name="Picture 3" descr="C:\Users\monical\Desktop\ADMIN\DVD_ART34\Artwork_Imagery\Icons - Illustrations\_WINDOWS VISTA ICONS\Video camera digital Camcorder.png"/>
          <p:cNvPicPr>
            <a:picLocks noChangeAspect="1" noChangeArrowheads="1"/>
          </p:cNvPicPr>
          <p:nvPr/>
        </p:nvPicPr>
        <p:blipFill>
          <a:blip r:embed="rId2" cstate="print"/>
          <a:stretch>
            <a:fillRect/>
          </a:stretch>
        </p:blipFill>
        <p:spPr bwMode="auto">
          <a:xfrm>
            <a:off x="626444" y="1104405"/>
            <a:ext cx="1791197" cy="1791195"/>
          </a:xfrm>
          <a:prstGeom prst="rect">
            <a:avLst/>
          </a:prstGeom>
          <a:noFill/>
          <a:ln>
            <a:noFill/>
          </a:ln>
        </p:spPr>
      </p:pic>
      <p:pic>
        <p:nvPicPr>
          <p:cNvPr id="4" name="Picture 4" descr="C:\Users\monical\Desktop\ADMIN\DVD_ART34\Artwork_Imagery\Icons - Illustrations\_WINDOWS VISTA ICONS\Camera photo digital.png"/>
          <p:cNvPicPr>
            <a:picLocks noChangeAspect="1" noChangeArrowheads="1"/>
          </p:cNvPicPr>
          <p:nvPr/>
        </p:nvPicPr>
        <p:blipFill>
          <a:blip r:embed="rId3" cstate="print"/>
          <a:stretch>
            <a:fillRect/>
          </a:stretch>
        </p:blipFill>
        <p:spPr bwMode="auto">
          <a:xfrm>
            <a:off x="2590800" y="2016037"/>
            <a:ext cx="1791197" cy="1791195"/>
          </a:xfrm>
          <a:prstGeom prst="rect">
            <a:avLst/>
          </a:prstGeom>
          <a:noFill/>
          <a:ln>
            <a:noFill/>
          </a:ln>
        </p:spPr>
      </p:pic>
      <p:pic>
        <p:nvPicPr>
          <p:cNvPr id="5" name="Picture 5" descr="C:\Users\monical\Desktop\ADMIN\DVD_ART34\Artwork_Imagery\Icons - Illustrations\_WINDOWS VISTA ICONS\Cell mobile smart phone smartphone.png"/>
          <p:cNvPicPr>
            <a:picLocks noChangeAspect="1" noChangeArrowheads="1"/>
          </p:cNvPicPr>
          <p:nvPr/>
        </p:nvPicPr>
        <p:blipFill>
          <a:blip r:embed="rId4" cstate="print"/>
          <a:stretch>
            <a:fillRect/>
          </a:stretch>
        </p:blipFill>
        <p:spPr bwMode="auto">
          <a:xfrm>
            <a:off x="6934200" y="1115955"/>
            <a:ext cx="1791197" cy="1791195"/>
          </a:xfrm>
          <a:prstGeom prst="rect">
            <a:avLst/>
          </a:prstGeom>
          <a:noFill/>
          <a:ln>
            <a:noFill/>
          </a:ln>
        </p:spPr>
      </p:pic>
      <p:pic>
        <p:nvPicPr>
          <p:cNvPr id="6" name="Picture 9" descr="C:\Users\monical\Desktop\ADMIN\DVD_ART34\Artwork_Imagery\Icons - Illustrations\_WINDOWS SERVER ICONS\Symbols\X don't no not okay approved bad.png"/>
          <p:cNvPicPr>
            <a:picLocks noChangeAspect="1" noChangeArrowheads="1"/>
          </p:cNvPicPr>
          <p:nvPr/>
        </p:nvPicPr>
        <p:blipFill>
          <a:blip r:embed="rId5" cstate="print"/>
          <a:stretch>
            <a:fillRect/>
          </a:stretch>
        </p:blipFill>
        <p:spPr bwMode="auto">
          <a:xfrm>
            <a:off x="2923014" y="2466217"/>
            <a:ext cx="945153" cy="851967"/>
          </a:xfrm>
          <a:prstGeom prst="rect">
            <a:avLst/>
          </a:prstGeom>
          <a:noFill/>
          <a:ln>
            <a:noFill/>
          </a:ln>
        </p:spPr>
      </p:pic>
      <p:pic>
        <p:nvPicPr>
          <p:cNvPr id="7" name="Picture 3" descr="\\server3\InternalBin\Resource DVD 35\DVD_ART35\Artwork_Imagery\Icons - Illustrations\_WINDOWS VISTA ICONS\Keyboard.png"/>
          <p:cNvPicPr>
            <a:picLocks noChangeAspect="1" noChangeArrowheads="1"/>
          </p:cNvPicPr>
          <p:nvPr/>
        </p:nvPicPr>
        <p:blipFill>
          <a:blip r:embed="rId6" cstate="print"/>
          <a:srcRect/>
          <a:stretch>
            <a:fillRect/>
          </a:stretch>
        </p:blipFill>
        <p:spPr bwMode="auto">
          <a:xfrm>
            <a:off x="4786612" y="1898753"/>
            <a:ext cx="1865218" cy="1865218"/>
          </a:xfrm>
          <a:prstGeom prst="rect">
            <a:avLst/>
          </a:prstGeom>
          <a:noFill/>
        </p:spPr>
      </p:pic>
      <p:pic>
        <p:nvPicPr>
          <p:cNvPr id="8" name="Picture 9" descr="C:\Users\monical\Desktop\ADMIN\DVD_ART34\Artwork_Imagery\Icons - Illustrations\_WINDOWS SERVER ICONS\Symbols\X don't no not okay approved bad.png"/>
          <p:cNvPicPr>
            <a:picLocks noChangeAspect="1" noChangeArrowheads="1"/>
          </p:cNvPicPr>
          <p:nvPr/>
        </p:nvPicPr>
        <p:blipFill>
          <a:blip r:embed="rId5" cstate="print"/>
          <a:stretch>
            <a:fillRect/>
          </a:stretch>
        </p:blipFill>
        <p:spPr bwMode="auto">
          <a:xfrm>
            <a:off x="1076455" y="1638903"/>
            <a:ext cx="945153" cy="851967"/>
          </a:xfrm>
          <a:prstGeom prst="rect">
            <a:avLst/>
          </a:prstGeom>
          <a:noFill/>
          <a:ln>
            <a:noFill/>
          </a:ln>
        </p:spPr>
      </p:pic>
      <p:pic>
        <p:nvPicPr>
          <p:cNvPr id="9" name="Picture 9" descr="C:\Users\monical\Desktop\ADMIN\DVD_ART34\Artwork_Imagery\Icons - Illustrations\_WINDOWS SERVER ICONS\Symbols\X don't no not okay approved bad.png"/>
          <p:cNvPicPr>
            <a:picLocks noChangeAspect="1" noChangeArrowheads="1"/>
          </p:cNvPicPr>
          <p:nvPr/>
        </p:nvPicPr>
        <p:blipFill>
          <a:blip r:embed="rId5" cstate="print"/>
          <a:stretch>
            <a:fillRect/>
          </a:stretch>
        </p:blipFill>
        <p:spPr bwMode="auto">
          <a:xfrm>
            <a:off x="5227047" y="2466217"/>
            <a:ext cx="945153" cy="851967"/>
          </a:xfrm>
          <a:prstGeom prst="rect">
            <a:avLst/>
          </a:prstGeom>
          <a:noFill/>
          <a:ln>
            <a:noFill/>
          </a:ln>
        </p:spPr>
      </p:pic>
      <p:pic>
        <p:nvPicPr>
          <p:cNvPr id="10" name="Picture 9" descr="C:\Users\monical\Desktop\ADMIN\DVD_ART34\Artwork_Imagery\Icons - Illustrations\_WINDOWS SERVER ICONS\Symbols\X don't no not okay approved bad.png"/>
          <p:cNvPicPr>
            <a:picLocks noChangeAspect="1" noChangeArrowheads="1"/>
          </p:cNvPicPr>
          <p:nvPr/>
        </p:nvPicPr>
        <p:blipFill>
          <a:blip r:embed="rId5" cstate="print"/>
          <a:stretch>
            <a:fillRect/>
          </a:stretch>
        </p:blipFill>
        <p:spPr bwMode="auto">
          <a:xfrm>
            <a:off x="7424748" y="1528071"/>
            <a:ext cx="945153" cy="851967"/>
          </a:xfrm>
          <a:prstGeom prst="rect">
            <a:avLst/>
          </a:prstGeom>
          <a:noFill/>
          <a:ln>
            <a:noFill/>
          </a:ln>
        </p:spPr>
      </p:pic>
      <p:sp>
        <p:nvSpPr>
          <p:cNvPr id="11" name="Freeform 9"/>
          <p:cNvSpPr>
            <a:spLocks/>
          </p:cNvSpPr>
          <p:nvPr/>
        </p:nvSpPr>
        <p:spPr bwMode="invGray">
          <a:xfrm>
            <a:off x="-1" y="3526972"/>
            <a:ext cx="9144001" cy="3359892"/>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chemeClr val="accent6">
                  <a:alpha val="22000"/>
                </a:schemeClr>
              </a:gs>
              <a:gs pos="100000">
                <a:schemeClr val="bg1">
                  <a:alpha val="35000"/>
                </a:schemeClr>
              </a:gs>
            </a:gsLst>
            <a:lin ang="16200000" scaled="1"/>
            <a:tileRect/>
          </a:gradFill>
          <a:ln w="10000" cap="flat" cmpd="sng" algn="ctr">
            <a:noFill/>
            <a:prstDash val="solid"/>
            <a:headEnd type="none" w="med" len="med"/>
            <a:tailEnd type="none" w="med" len="med"/>
          </a:ln>
          <a:effectLst/>
          <a:scene3d>
            <a:camera prst="orthographicFront" fov="0">
              <a:rot lat="0" lon="0" rev="0"/>
            </a:camera>
            <a:lightRig rig="brightRoom" dir="tl">
              <a:rot lat="0" lon="0" rev="8700000"/>
            </a:lightRig>
          </a:scene3d>
          <a:sp3d>
            <a:bevelT w="0" h="0"/>
            <a:contourClr>
              <a:srgbClr val="4595D1">
                <a:shade val="80000"/>
              </a:srgbClr>
            </a:contourClr>
          </a:sp3d>
        </p:spPr>
        <p:txBody>
          <a:bodyPr vert="horz" wrap="square" lIns="109728" tIns="54864" rIns="109728" bIns="54864" numCol="1" rtlCol="0" anchor="ctr" anchorCtr="0" compatLnSpc="1">
            <a:prstTxWarp prst="textNoShape">
              <a:avLst/>
            </a:prstTxWarp>
          </a:bodyPr>
          <a:lstStyle/>
          <a:p>
            <a:pPr marL="0" marR="0" lvl="0" indent="0" algn="ctr" defTabSz="1305739" rtl="0" eaLnBrk="1" fontAlgn="base" latinLnBrk="0" hangingPunct="1">
              <a:lnSpc>
                <a:spcPct val="100000"/>
              </a:lnSpc>
              <a:spcBef>
                <a:spcPct val="0"/>
              </a:spcBef>
              <a:spcAft>
                <a:spcPct val="0"/>
              </a:spcAft>
              <a:buClrTx/>
              <a:buSzTx/>
              <a:buFontTx/>
              <a:buNone/>
              <a:tabLst/>
              <a:defRPr/>
            </a:pPr>
            <a:endParaRPr kumimoji="0" lang="en-US" sz="57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sp>
        <p:nvSpPr>
          <p:cNvPr id="12" name="Rectangle 1"/>
          <p:cNvSpPr>
            <a:spLocks noChangeArrowheads="1"/>
          </p:cNvSpPr>
          <p:nvPr/>
        </p:nvSpPr>
        <p:spPr bwMode="auto">
          <a:xfrm>
            <a:off x="732424" y="4952635"/>
            <a:ext cx="7679152" cy="14481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TechReady content is Microsoft Confidential</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a:t>
            </a: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TechReady content to any blogs or external Websites</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take photos or video of Sessions or Slides throughout the TechReady Event  </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All appropriate content will be made available on-demand </a:t>
            </a:r>
            <a: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t/>
            </a:r>
            <a:b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event via </a:t>
            </a:r>
            <a:r>
              <a:rPr kumimoji="0" lang="en-US" sz="1800" b="0" i="1" u="sng"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https://www.mytechready.com</a:t>
            </a:r>
            <a: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 </a:t>
            </a:r>
            <a:b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br>
            <a:endParaRPr kumimoji="0" lang="en-US" sz="1800" b="0" i="1" u="sng" strike="noStrike" kern="1200"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0" fill="hold" nodeType="withEffect">
                                  <p:stCondLst>
                                    <p:cond delay="10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04320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3400"/>
            <a:ext cx="3429000" cy="461665"/>
          </a:xfrm>
        </p:spPr>
        <p:txBody>
          <a:bodyPr>
            <a:noAutofit/>
          </a:bodyPr>
          <a:lstStyle>
            <a:lvl1pPr marL="0" indent="0" algn="l" defTabSz="914363" rtl="0" eaLnBrk="1" latinLnBrk="0" hangingPunct="1">
              <a:lnSpc>
                <a:spcPct val="90000"/>
              </a:lnSpc>
              <a:spcBef>
                <a:spcPts val="0"/>
              </a:spcBef>
              <a:buSzPct val="85000"/>
              <a:buFontTx/>
              <a:buNone/>
              <a:defRPr lang="en-US" sz="3200" kern="1200" dirty="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228600"/>
            <a:ext cx="7690114"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1000" b="1" i="1" u="none" strike="noStrike" kern="1200" cap="none" spc="-642"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cstate="print"/>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p:nvPicPr>
        <p:blipFill>
          <a:blip r:embed="rId2" cstate="print"/>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1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5.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14.jpeg"/><Relationship Id="rId2" Type="http://schemas.openxmlformats.org/officeDocument/2006/relationships/slideLayout" Target="../slideLayouts/slideLayout15.xml"/><Relationship Id="rId16"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16.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4.jpeg"/><Relationship Id="rId7"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2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theme" Target="../theme/theme5.xml"/><Relationship Id="rId7" Type="http://schemas.openxmlformats.org/officeDocument/2006/relationships/image" Target="NUL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14.jpeg"/><Relationship Id="rId9"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2"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0.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3" Type="http://schemas.openxmlformats.org/officeDocument/2006/relationships/hyperlink" Target="http://blogs.technet.com/server_core/default.aspx" TargetMode="External"/><Relationship Id="rId7" Type="http://schemas.openxmlformats.org/officeDocument/2006/relationships/hyperlink" Target="http://download.microsoft.com/download/b/1/0/b106fc39-936c-4857-a6ea-3fb9d1f37063/Server%20Core%20Installation%20Option%20of%20Windows%20Server%20Longhorn%20Step-By-Step%20Guide.doc" TargetMode="External"/><Relationship Id="rId2" Type="http://schemas.openxmlformats.org/officeDocument/2006/relationships/notesSlide" Target="../notesSlides/notesSlide38.xml"/><Relationship Id="rId1" Type="http://schemas.openxmlformats.org/officeDocument/2006/relationships/slideLayout" Target="../slideLayouts/slideLayout16.xml"/><Relationship Id="rId6" Type="http://schemas.openxmlformats.org/officeDocument/2006/relationships/hyperlink" Target="http://technet2.microsoft.com/windowsserver/longhorn/en/library/bab0f1a1-54aa-4cef-9164-139e8bcc44751033.mspx?mfr=true" TargetMode="External"/><Relationship Id="rId5" Type="http://schemas.openxmlformats.org/officeDocument/2006/relationships/hyperlink" Target="http://forums.msdn.microsoft.com/en-US/servercorefordevelopers/threads/" TargetMode="External"/><Relationship Id="rId4" Type="http://schemas.openxmlformats.org/officeDocument/2006/relationships/hyperlink" Target="http://forums.technet.microsoft.com/en-US/winservercore/threads/"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What’s New in Server Core for Windows Server 2008 R2</a:t>
            </a:r>
            <a:endParaRPr lang="en-US" sz="4800" dirty="0"/>
          </a:p>
        </p:txBody>
      </p:sp>
      <p:sp>
        <p:nvSpPr>
          <p:cNvPr id="3" name="Subtitle 2"/>
          <p:cNvSpPr>
            <a:spLocks noGrp="1"/>
          </p:cNvSpPr>
          <p:nvPr>
            <p:ph type="subTitle" idx="1"/>
          </p:nvPr>
        </p:nvSpPr>
        <p:spPr/>
        <p:txBody>
          <a:bodyPr/>
          <a:lstStyle/>
          <a:p>
            <a:r>
              <a:rPr lang="en-US" dirty="0" smtClean="0"/>
              <a:t>Andrew Mason</a:t>
            </a:r>
            <a:br>
              <a:rPr lang="en-US" dirty="0" smtClean="0"/>
            </a:br>
            <a:r>
              <a:rPr lang="en-US" dirty="0" smtClean="0"/>
              <a:t>Principal Program Manager</a:t>
            </a:r>
          </a:p>
          <a:p>
            <a:r>
              <a:rPr lang="en-US" dirty="0" smtClean="0"/>
              <a:t>SVR309</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Deployment Image Servicing and Management (dism.exe)</a:t>
            </a:r>
            <a:endParaRPr lang="en-US" sz="4000" dirty="0"/>
          </a:p>
        </p:txBody>
      </p:sp>
      <p:sp>
        <p:nvSpPr>
          <p:cNvPr id="3" name="Content Placeholder 2"/>
          <p:cNvSpPr>
            <a:spLocks noGrp="1"/>
          </p:cNvSpPr>
          <p:nvPr>
            <p:ph idx="1"/>
          </p:nvPr>
        </p:nvSpPr>
        <p:spPr/>
        <p:txBody>
          <a:bodyPr/>
          <a:lstStyle/>
          <a:p>
            <a:r>
              <a:rPr lang="en-US" sz="2800" dirty="0" smtClean="0"/>
              <a:t>New Command Line Tool to Add/Remove Roles </a:t>
            </a:r>
            <a:br>
              <a:rPr lang="en-US" sz="2800" dirty="0" smtClean="0"/>
            </a:br>
            <a:r>
              <a:rPr lang="en-US" sz="2800" dirty="0" smtClean="0"/>
              <a:t>and Features</a:t>
            </a:r>
          </a:p>
          <a:p>
            <a:pPr lvl="1"/>
            <a:r>
              <a:rPr lang="en-US" sz="2400" dirty="0" smtClean="0"/>
              <a:t>Shows install status</a:t>
            </a:r>
          </a:p>
          <a:p>
            <a:pPr lvl="1"/>
            <a:r>
              <a:rPr lang="en-US" sz="2400" dirty="0" smtClean="0"/>
              <a:t>Better error reporting than </a:t>
            </a:r>
            <a:r>
              <a:rPr lang="en-US" sz="2400" dirty="0" err="1" smtClean="0"/>
              <a:t>Ocsetup</a:t>
            </a:r>
            <a:endParaRPr lang="en-US" sz="2400" dirty="0" smtClean="0"/>
          </a:p>
          <a:p>
            <a:r>
              <a:rPr lang="en-US" sz="2800" dirty="0" smtClean="0"/>
              <a:t>Allows multiple features to be installed from a single command line</a:t>
            </a:r>
          </a:p>
          <a:p>
            <a:pPr lvl="1"/>
            <a:r>
              <a:rPr lang="en-US" sz="2400" dirty="0" err="1" smtClean="0"/>
              <a:t>Dism</a:t>
            </a:r>
            <a:r>
              <a:rPr lang="en-US" sz="2400" dirty="0" smtClean="0"/>
              <a:t> /online /enable-feature /</a:t>
            </a:r>
            <a:r>
              <a:rPr lang="en-US" sz="2400" dirty="0" err="1" smtClean="0"/>
              <a:t>featurename:MicrosoftWindowsPowerShell</a:t>
            </a:r>
            <a:r>
              <a:rPr lang="en-US" sz="2400" dirty="0" smtClean="0"/>
              <a:t> /</a:t>
            </a:r>
            <a:r>
              <a:rPr lang="en-US" sz="2400" dirty="0" err="1" smtClean="0"/>
              <a:t>featurename:ServerManager</a:t>
            </a:r>
            <a:r>
              <a:rPr lang="en-US" sz="2400" dirty="0" smtClean="0"/>
              <a:t>-PSH-</a:t>
            </a:r>
            <a:r>
              <a:rPr lang="en-US" sz="2400" dirty="0" err="1" smtClean="0"/>
              <a:t>Cmdlets</a:t>
            </a:r>
            <a:endParaRPr lang="en-US" sz="2400" dirty="0" smtClean="0"/>
          </a:p>
          <a:p>
            <a:r>
              <a:rPr lang="en-US" sz="2800" dirty="0" smtClean="0"/>
              <a:t>Included in client and server</a:t>
            </a:r>
          </a:p>
          <a:p>
            <a:r>
              <a:rPr lang="en-US" sz="2800" dirty="0" smtClean="0"/>
              <a:t>Works online and with images</a:t>
            </a:r>
          </a:p>
          <a:p>
            <a:endParaRPr lang="en-US" sz="28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Finding Dependencies</a:t>
            </a:r>
            <a:endParaRPr lang="en-US" dirty="0"/>
          </a:p>
        </p:txBody>
      </p:sp>
      <p:sp>
        <p:nvSpPr>
          <p:cNvPr id="3" name="Content Placeholder 2"/>
          <p:cNvSpPr>
            <a:spLocks noGrp="1"/>
          </p:cNvSpPr>
          <p:nvPr>
            <p:ph idx="1"/>
          </p:nvPr>
        </p:nvSpPr>
        <p:spPr/>
        <p:txBody>
          <a:bodyPr/>
          <a:lstStyle/>
          <a:p>
            <a:r>
              <a:rPr lang="en-US" smtClean="0"/>
              <a:t>Dism.exe will list dependent features that are not installed</a:t>
            </a:r>
            <a:endParaRPr lang="en-US" dirty="0" smtClean="0"/>
          </a:p>
        </p:txBody>
      </p:sp>
      <p:pic>
        <p:nvPicPr>
          <p:cNvPr id="1026" name="Picture 2"/>
          <p:cNvPicPr>
            <a:picLocks noChangeAspect="1" noChangeArrowheads="1"/>
          </p:cNvPicPr>
          <p:nvPr/>
        </p:nvPicPr>
        <p:blipFill>
          <a:blip r:embed="rId3" cstate="print"/>
          <a:srcRect/>
          <a:stretch>
            <a:fillRect/>
          </a:stretch>
        </p:blipFill>
        <p:spPr bwMode="auto">
          <a:xfrm>
            <a:off x="304800" y="2438400"/>
            <a:ext cx="8651132" cy="3657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Finding Installed Roles and Features</a:t>
            </a:r>
            <a:endParaRPr lang="en-US" sz="4400" dirty="0"/>
          </a:p>
        </p:txBody>
      </p:sp>
      <p:sp>
        <p:nvSpPr>
          <p:cNvPr id="3" name="Text Placeholder 2"/>
          <p:cNvSpPr>
            <a:spLocks noGrp="1"/>
          </p:cNvSpPr>
          <p:nvPr>
            <p:ph idx="1"/>
          </p:nvPr>
        </p:nvSpPr>
        <p:spPr/>
        <p:txBody>
          <a:bodyPr/>
          <a:lstStyle/>
          <a:p>
            <a:r>
              <a:rPr lang="en-US" dirty="0" err="1" smtClean="0"/>
              <a:t>Dism</a:t>
            </a:r>
            <a:r>
              <a:rPr lang="en-US" dirty="0" smtClean="0"/>
              <a:t> /online /get-features</a:t>
            </a:r>
          </a:p>
          <a:p>
            <a:pPr lvl="1"/>
            <a:r>
              <a:rPr lang="en-US" dirty="0" smtClean="0"/>
              <a:t>Equivalent of </a:t>
            </a:r>
            <a:r>
              <a:rPr lang="en-US" dirty="0" err="1" smtClean="0"/>
              <a:t>Oclist</a:t>
            </a:r>
            <a:endParaRPr lang="en-US" dirty="0" smtClean="0"/>
          </a:p>
          <a:p>
            <a:pPr lvl="1"/>
            <a:r>
              <a:rPr lang="en-US" dirty="0" smtClean="0"/>
              <a:t>No dependency hierarchy</a:t>
            </a:r>
          </a:p>
          <a:p>
            <a:r>
              <a:rPr lang="en-US" dirty="0" smtClean="0"/>
              <a:t>Shows if a package is </a:t>
            </a:r>
          </a:p>
          <a:p>
            <a:pPr lvl="1"/>
            <a:r>
              <a:rPr lang="en-US" dirty="0" smtClean="0"/>
              <a:t>Enabled</a:t>
            </a:r>
          </a:p>
          <a:p>
            <a:pPr lvl="1"/>
            <a:r>
              <a:rPr lang="en-US" dirty="0" smtClean="0"/>
              <a:t>Disabled</a:t>
            </a:r>
          </a:p>
          <a:p>
            <a:pPr lvl="1"/>
            <a:r>
              <a:rPr lang="en-US" dirty="0" smtClean="0"/>
              <a:t>Reboot pending</a:t>
            </a:r>
          </a:p>
          <a:p>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DISM.EXE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30188"/>
            <a:ext cx="8991600" cy="1218795"/>
          </a:xfrm>
        </p:spPr>
        <p:txBody>
          <a:bodyPr/>
          <a:lstStyle/>
          <a:p>
            <a:r>
              <a:rPr lang="en-US" sz="4400" dirty="0" smtClean="0"/>
              <a:t>FSRM, Certificate Server, and Branch Cache</a:t>
            </a:r>
            <a:endParaRPr lang="en-US" sz="4400" dirty="0"/>
          </a:p>
        </p:txBody>
      </p:sp>
      <p:sp>
        <p:nvSpPr>
          <p:cNvPr id="3" name="Content Placeholder 2"/>
          <p:cNvSpPr>
            <a:spLocks noGrp="1"/>
          </p:cNvSpPr>
          <p:nvPr>
            <p:ph idx="1"/>
          </p:nvPr>
        </p:nvSpPr>
        <p:spPr/>
        <p:txBody>
          <a:bodyPr/>
          <a:lstStyle/>
          <a:p>
            <a:r>
              <a:rPr lang="en-US" dirty="0" smtClean="0"/>
              <a:t>File Server Resource Manager (FSRM)</a:t>
            </a:r>
          </a:p>
          <a:p>
            <a:pPr lvl="1"/>
            <a:r>
              <a:rPr lang="en-US" dirty="0" smtClean="0"/>
              <a:t>Part of the file server role</a:t>
            </a:r>
          </a:p>
          <a:p>
            <a:pPr lvl="1"/>
            <a:r>
              <a:rPr lang="en-US" dirty="0" err="1" smtClean="0"/>
              <a:t>Dism</a:t>
            </a:r>
            <a:r>
              <a:rPr lang="en-US" dirty="0" smtClean="0"/>
              <a:t> /online /enable-feature /</a:t>
            </a:r>
            <a:r>
              <a:rPr lang="en-US" dirty="0" err="1" smtClean="0"/>
              <a:t>featurename</a:t>
            </a:r>
            <a:r>
              <a:rPr lang="en-US" dirty="0" smtClean="0"/>
              <a:t>: </a:t>
            </a:r>
            <a:br>
              <a:rPr lang="en-US" dirty="0" smtClean="0"/>
            </a:br>
            <a:r>
              <a:rPr lang="en-US" dirty="0" smtClean="0"/>
              <a:t>FSRM-Infrastructure-Core</a:t>
            </a:r>
          </a:p>
          <a:p>
            <a:r>
              <a:rPr lang="en-US" dirty="0" smtClean="0"/>
              <a:t>Certificate Server</a:t>
            </a:r>
          </a:p>
          <a:p>
            <a:pPr lvl="1"/>
            <a:r>
              <a:rPr lang="en-US" dirty="0" err="1" smtClean="0"/>
              <a:t>Dism</a:t>
            </a:r>
            <a:r>
              <a:rPr lang="en-US" dirty="0" smtClean="0"/>
              <a:t> /online /enable-feature /</a:t>
            </a:r>
            <a:r>
              <a:rPr lang="en-US" dirty="0" err="1" smtClean="0"/>
              <a:t>featurename</a:t>
            </a:r>
            <a:r>
              <a:rPr lang="en-US" dirty="0" smtClean="0"/>
              <a:t>: </a:t>
            </a:r>
            <a:r>
              <a:rPr lang="en-US" dirty="0" err="1" smtClean="0"/>
              <a:t>CertificateServices</a:t>
            </a:r>
            <a:endParaRPr lang="en-US" dirty="0" smtClean="0"/>
          </a:p>
          <a:p>
            <a:r>
              <a:rPr lang="en-US" dirty="0" smtClean="0"/>
              <a:t>Branch Cache</a:t>
            </a:r>
          </a:p>
          <a:p>
            <a:pPr lvl="1"/>
            <a:r>
              <a:rPr lang="en-US" dirty="0" err="1" smtClean="0"/>
              <a:t>Dism</a:t>
            </a:r>
            <a:r>
              <a:rPr lang="en-US" dirty="0" smtClean="0"/>
              <a:t> /online /enable-feature /</a:t>
            </a:r>
            <a:r>
              <a:rPr lang="en-US" dirty="0" err="1" smtClean="0"/>
              <a:t>featurename</a:t>
            </a:r>
            <a:r>
              <a:rPr lang="en-US" dirty="0" smtClean="0"/>
              <a:t>: </a:t>
            </a:r>
            <a:r>
              <a:rPr lang="en-US" dirty="0" err="1" smtClean="0"/>
              <a:t>PeerDist</a:t>
            </a:r>
            <a:endParaRPr lang="en-US" dirty="0" smtClean="0"/>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.NET Framework Architecture</a:t>
            </a:r>
            <a:endParaRPr lang="en-US" dirty="0"/>
          </a:p>
        </p:txBody>
      </p:sp>
      <p:sp>
        <p:nvSpPr>
          <p:cNvPr id="5" name="Rectangle 4"/>
          <p:cNvSpPr>
            <a:spLocks noChangeArrowheads="1"/>
          </p:cNvSpPr>
          <p:nvPr/>
        </p:nvSpPr>
        <p:spPr bwMode="auto">
          <a:xfrm>
            <a:off x="347981" y="4800600"/>
            <a:ext cx="5664199" cy="13716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Calibri"/>
              </a:rPr>
              <a:t>CLR 2.0</a:t>
            </a:r>
          </a:p>
        </p:txBody>
      </p:sp>
      <p:sp>
        <p:nvSpPr>
          <p:cNvPr id="8" name="Rectangle 7"/>
          <p:cNvSpPr>
            <a:spLocks noChangeArrowheads="1"/>
          </p:cNvSpPr>
          <p:nvPr/>
        </p:nvSpPr>
        <p:spPr bwMode="auto">
          <a:xfrm>
            <a:off x="6240780" y="2514600"/>
            <a:ext cx="1143000" cy="2133600"/>
          </a:xfrm>
          <a:prstGeom prst="rect">
            <a:avLst/>
          </a:prstGeom>
          <a:solidFill>
            <a:srgbClr val="FFFF00"/>
          </a:soli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LINQ</a:t>
            </a:r>
            <a:endParaRPr lang="en-US" sz="2000" b="1" dirty="0">
              <a:solidFill>
                <a:schemeClr val="bg1"/>
              </a:solidFill>
              <a:effectLst>
                <a:outerShdw blurRad="38100" dist="38100" dir="2700000" algn="tl">
                  <a:srgbClr val="000000">
                    <a:alpha val="43137"/>
                  </a:srgbClr>
                </a:outerShdw>
              </a:effectLst>
              <a:latin typeface="Calibri"/>
            </a:endParaRPr>
          </a:p>
        </p:txBody>
      </p:sp>
      <p:sp>
        <p:nvSpPr>
          <p:cNvPr id="21" name="Rectangle 20"/>
          <p:cNvSpPr>
            <a:spLocks noChangeArrowheads="1"/>
          </p:cNvSpPr>
          <p:nvPr/>
        </p:nvSpPr>
        <p:spPr bwMode="auto">
          <a:xfrm>
            <a:off x="6240781" y="4800600"/>
            <a:ext cx="1142999" cy="1371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defRPr/>
            </a:pPr>
            <a:r>
              <a:rPr lang="en-US" sz="2000" b="1" dirty="0" smtClean="0">
                <a:solidFill>
                  <a:srgbClr val="FFFFFF"/>
                </a:solidFill>
                <a:effectLst>
                  <a:outerShdw blurRad="38100" dist="38100" dir="2700000" algn="tl">
                    <a:srgbClr val="000000">
                      <a:alpha val="43137"/>
                    </a:srgbClr>
                  </a:outerShdw>
                </a:effectLst>
                <a:latin typeface="Calibri"/>
              </a:rPr>
              <a:t>CLR 3.0</a:t>
            </a:r>
          </a:p>
          <a:p>
            <a:pPr algn="ctr" defTabSz="914099" fontAlgn="base">
              <a:spcBef>
                <a:spcPct val="0"/>
              </a:spcBef>
              <a:spcAft>
                <a:spcPct val="0"/>
              </a:spcAft>
              <a:defRPr/>
            </a:pPr>
            <a:r>
              <a:rPr lang="en-US" sz="2000" b="1" dirty="0" smtClean="0">
                <a:solidFill>
                  <a:srgbClr val="FFFFFF"/>
                </a:solidFill>
                <a:effectLst>
                  <a:outerShdw blurRad="38100" dist="38100" dir="2700000" algn="tl">
                    <a:srgbClr val="000000">
                      <a:alpha val="43137"/>
                    </a:srgbClr>
                  </a:outerShdw>
                </a:effectLst>
                <a:latin typeface="Calibri"/>
              </a:rPr>
              <a:t>Additions</a:t>
            </a:r>
          </a:p>
        </p:txBody>
      </p:sp>
      <p:sp>
        <p:nvSpPr>
          <p:cNvPr id="22" name="Rectangle 21"/>
          <p:cNvSpPr>
            <a:spLocks noChangeArrowheads="1"/>
          </p:cNvSpPr>
          <p:nvPr/>
        </p:nvSpPr>
        <p:spPr bwMode="auto">
          <a:xfrm>
            <a:off x="7612381" y="4800600"/>
            <a:ext cx="1142999" cy="1371600"/>
          </a:xfrm>
          <a:prstGeom prst="rect">
            <a:avLst/>
          </a:prstGeom>
          <a:solidFill>
            <a:srgbClr val="FFFF00"/>
          </a:soli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CLR 3.5</a:t>
            </a:r>
          </a:p>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Additions</a:t>
            </a:r>
          </a:p>
        </p:txBody>
      </p:sp>
      <p:sp>
        <p:nvSpPr>
          <p:cNvPr id="33" name="Rectangle 32"/>
          <p:cNvSpPr>
            <a:spLocks noChangeArrowheads="1"/>
          </p:cNvSpPr>
          <p:nvPr/>
        </p:nvSpPr>
        <p:spPr bwMode="auto">
          <a:xfrm>
            <a:off x="281178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b="1" dirty="0" smtClean="0">
                <a:solidFill>
                  <a:srgbClr val="FFFFFF"/>
                </a:solidFill>
                <a:effectLst>
                  <a:outerShdw blurRad="38100" dist="38100" dir="2700000" algn="tl">
                    <a:srgbClr val="000000">
                      <a:alpha val="43137"/>
                    </a:srgbClr>
                  </a:outerShdw>
                </a:effectLst>
                <a:latin typeface="Calibri"/>
              </a:rPr>
              <a:t>WPF</a:t>
            </a:r>
            <a:endParaRPr lang="en-US" sz="2000" b="1" dirty="0">
              <a:solidFill>
                <a:srgbClr val="FFFFFF"/>
              </a:solidFill>
              <a:effectLst>
                <a:outerShdw blurRad="38100" dist="38100" dir="2700000" algn="tl">
                  <a:srgbClr val="000000">
                    <a:alpha val="43137"/>
                  </a:srgbClr>
                </a:outerShdw>
              </a:effectLst>
              <a:latin typeface="Calibri"/>
            </a:endParaRPr>
          </a:p>
        </p:txBody>
      </p:sp>
      <p:sp>
        <p:nvSpPr>
          <p:cNvPr id="34" name="Rectangle 33"/>
          <p:cNvSpPr>
            <a:spLocks noChangeArrowheads="1"/>
          </p:cNvSpPr>
          <p:nvPr/>
        </p:nvSpPr>
        <p:spPr bwMode="auto">
          <a:xfrm>
            <a:off x="4030980" y="2514600"/>
            <a:ext cx="990600" cy="21336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Calibri"/>
              </a:rPr>
              <a:t>ASP.NET</a:t>
            </a:r>
            <a:endParaRPr lang="en-US" b="1" dirty="0">
              <a:solidFill>
                <a:srgbClr val="FFFFFF"/>
              </a:solidFill>
              <a:effectLst>
                <a:outerShdw blurRad="38100" dist="38100" dir="2700000" algn="tl">
                  <a:srgbClr val="000000">
                    <a:alpha val="43137"/>
                  </a:srgbClr>
                </a:outerShdw>
              </a:effectLst>
              <a:latin typeface="Calibri"/>
            </a:endParaRPr>
          </a:p>
        </p:txBody>
      </p:sp>
      <p:sp>
        <p:nvSpPr>
          <p:cNvPr id="35" name="Rectangle 34"/>
          <p:cNvSpPr>
            <a:spLocks noChangeArrowheads="1"/>
          </p:cNvSpPr>
          <p:nvPr/>
        </p:nvSpPr>
        <p:spPr bwMode="auto">
          <a:xfrm>
            <a:off x="37338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b="1" dirty="0" smtClean="0">
                <a:solidFill>
                  <a:srgbClr val="FFFFFF"/>
                </a:solidFill>
                <a:effectLst>
                  <a:outerShdw blurRad="38100" dist="38100" dir="2700000" algn="tl">
                    <a:srgbClr val="000000">
                      <a:alpha val="43137"/>
                    </a:srgbClr>
                  </a:outerShdw>
                </a:effectLst>
                <a:latin typeface="Calibri"/>
              </a:rPr>
              <a:t>WCF</a:t>
            </a:r>
            <a:endParaRPr lang="en-US" sz="2000" b="1" dirty="0">
              <a:solidFill>
                <a:srgbClr val="FFFFFF"/>
              </a:solidFill>
              <a:effectLst>
                <a:outerShdw blurRad="38100" dist="38100" dir="2700000" algn="tl">
                  <a:srgbClr val="000000">
                    <a:alpha val="43137"/>
                  </a:srgbClr>
                </a:outerShdw>
              </a:effectLst>
              <a:latin typeface="Calibri"/>
            </a:endParaRPr>
          </a:p>
        </p:txBody>
      </p:sp>
      <p:sp>
        <p:nvSpPr>
          <p:cNvPr id="36" name="Rectangle 35"/>
          <p:cNvSpPr>
            <a:spLocks noChangeArrowheads="1"/>
          </p:cNvSpPr>
          <p:nvPr/>
        </p:nvSpPr>
        <p:spPr bwMode="auto">
          <a:xfrm>
            <a:off x="159258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b="1" dirty="0" smtClean="0">
                <a:solidFill>
                  <a:srgbClr val="FFFFFF"/>
                </a:solidFill>
                <a:effectLst>
                  <a:outerShdw blurRad="38100" dist="38100" dir="2700000" algn="tl">
                    <a:srgbClr val="000000">
                      <a:alpha val="43137"/>
                    </a:srgbClr>
                  </a:outerShdw>
                </a:effectLst>
                <a:latin typeface="Calibri"/>
              </a:rPr>
              <a:t>WF</a:t>
            </a:r>
            <a:endParaRPr lang="en-US" sz="2000" b="1" dirty="0">
              <a:solidFill>
                <a:srgbClr val="FFFFFF"/>
              </a:solidFill>
              <a:effectLst>
                <a:outerShdw blurRad="38100" dist="38100" dir="2700000" algn="tl">
                  <a:srgbClr val="000000">
                    <a:alpha val="43137"/>
                  </a:srgbClr>
                </a:outerShdw>
              </a:effectLst>
              <a:latin typeface="Calibri"/>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4021455" y="2486025"/>
            <a:ext cx="990600" cy="21336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Calibri"/>
              </a:rPr>
              <a:t>ASP.NET</a:t>
            </a:r>
            <a:endParaRPr lang="en-US" b="1" dirty="0">
              <a:solidFill>
                <a:srgbClr val="FFFFFF"/>
              </a:solidFill>
              <a:effectLst>
                <a:outerShdw blurRad="38100" dist="38100" dir="2700000" algn="tl">
                  <a:srgbClr val="000000">
                    <a:alpha val="43137"/>
                  </a:srgbClr>
                </a:outerShdw>
              </a:effectLst>
              <a:latin typeface="Calibri"/>
            </a:endParaRPr>
          </a:p>
        </p:txBody>
      </p:sp>
      <p:sp>
        <p:nvSpPr>
          <p:cNvPr id="4" name="Rectangle 3"/>
          <p:cNvSpPr>
            <a:spLocks noChangeArrowheads="1"/>
          </p:cNvSpPr>
          <p:nvPr/>
        </p:nvSpPr>
        <p:spPr bwMode="auto">
          <a:xfrm>
            <a:off x="357506" y="4795887"/>
            <a:ext cx="5664199" cy="137160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Calibri"/>
              </a:rPr>
              <a:t>CLR 2.0</a:t>
            </a:r>
          </a:p>
        </p:txBody>
      </p:sp>
      <p:sp>
        <p:nvSpPr>
          <p:cNvPr id="17" name="Rectangle 16"/>
          <p:cNvSpPr>
            <a:spLocks noChangeAspect="1" noChangeArrowheads="1"/>
          </p:cNvSpPr>
          <p:nvPr/>
        </p:nvSpPr>
        <p:spPr bwMode="auto">
          <a:xfrm>
            <a:off x="2825033" y="2527853"/>
            <a:ext cx="970887" cy="2091141"/>
          </a:xfrm>
          <a:prstGeom prst="rect">
            <a:avLst/>
          </a:prstGeom>
          <a:noFill/>
          <a:ln w="9525">
            <a:solidFill>
              <a:schemeClr val="tx1"/>
            </a:solidFill>
            <a:prstDash val="dash"/>
            <a:miter lim="800000"/>
            <a:headEnd/>
            <a:tailEnd/>
          </a:ln>
        </p:spPr>
        <p:txBody>
          <a:bodyPr wrap="none" anchor="ctr"/>
          <a:lstStyle/>
          <a:p>
            <a:pPr algn="ctr"/>
            <a:r>
              <a:rPr lang="en-US" sz="1800" b="1" dirty="0" smtClean="0">
                <a:latin typeface="Arial" charset="0"/>
                <a:cs typeface="Arial" charset="0"/>
              </a:rPr>
              <a:t>WPF</a:t>
            </a:r>
            <a:endParaRPr lang="en-US" sz="1800" b="1" dirty="0">
              <a:latin typeface="Arial" charset="0"/>
              <a:cs typeface="Arial" charset="0"/>
            </a:endParaRPr>
          </a:p>
        </p:txBody>
      </p:sp>
      <p:sp>
        <p:nvSpPr>
          <p:cNvPr id="2" name="Title 1"/>
          <p:cNvSpPr>
            <a:spLocks noGrp="1"/>
          </p:cNvSpPr>
          <p:nvPr>
            <p:ph type="title"/>
          </p:nvPr>
        </p:nvSpPr>
        <p:spPr/>
        <p:txBody>
          <a:bodyPr/>
          <a:lstStyle/>
          <a:p>
            <a:r>
              <a:rPr lang="en-US" dirty="0" smtClean="0"/>
              <a:t>.NET Framework in Server Core</a:t>
            </a:r>
            <a:endParaRPr lang="en-US" dirty="0"/>
          </a:p>
        </p:txBody>
      </p:sp>
      <p:sp>
        <p:nvSpPr>
          <p:cNvPr id="5" name="Rectangle 4"/>
          <p:cNvSpPr>
            <a:spLocks noChangeArrowheads="1"/>
          </p:cNvSpPr>
          <p:nvPr/>
        </p:nvSpPr>
        <p:spPr bwMode="auto">
          <a:xfrm>
            <a:off x="6240780" y="2514600"/>
            <a:ext cx="1143000" cy="2133600"/>
          </a:xfrm>
          <a:prstGeom prst="rect">
            <a:avLst/>
          </a:prstGeom>
          <a:solidFill>
            <a:srgbClr val="FFFF00"/>
          </a:soli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LINQ</a:t>
            </a:r>
            <a:endParaRPr lang="en-US" sz="2000" b="1" dirty="0">
              <a:solidFill>
                <a:schemeClr val="bg1"/>
              </a:solidFill>
              <a:effectLst>
                <a:outerShdw blurRad="38100" dist="38100" dir="2700000" algn="tl">
                  <a:srgbClr val="000000">
                    <a:alpha val="43137"/>
                  </a:srgbClr>
                </a:outerShdw>
              </a:effectLst>
              <a:latin typeface="Calibri"/>
            </a:endParaRPr>
          </a:p>
        </p:txBody>
      </p:sp>
      <p:sp>
        <p:nvSpPr>
          <p:cNvPr id="6" name="Rectangle 5"/>
          <p:cNvSpPr>
            <a:spLocks noChangeArrowheads="1"/>
          </p:cNvSpPr>
          <p:nvPr/>
        </p:nvSpPr>
        <p:spPr bwMode="auto">
          <a:xfrm>
            <a:off x="6240781" y="4800600"/>
            <a:ext cx="1142999" cy="1371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a:rPr>
              <a:t>CLR 3.0</a:t>
            </a:r>
          </a:p>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a:rPr>
              <a:t>Additions</a:t>
            </a:r>
          </a:p>
        </p:txBody>
      </p:sp>
      <p:sp>
        <p:nvSpPr>
          <p:cNvPr id="7" name="Rectangle 6"/>
          <p:cNvSpPr>
            <a:spLocks noChangeArrowheads="1"/>
          </p:cNvSpPr>
          <p:nvPr/>
        </p:nvSpPr>
        <p:spPr bwMode="auto">
          <a:xfrm>
            <a:off x="7612381" y="4800600"/>
            <a:ext cx="1142999" cy="1371600"/>
          </a:xfrm>
          <a:prstGeom prst="rect">
            <a:avLst/>
          </a:prstGeom>
          <a:solidFill>
            <a:srgbClr val="FFFF00"/>
          </a:solidFill>
          <a:ln>
            <a:solidFill>
              <a:srgbClr val="199319"/>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CLR 3.5</a:t>
            </a:r>
          </a:p>
          <a:p>
            <a:pPr algn="ctr" defTabSz="914099" fontAlgn="base">
              <a:spcBef>
                <a:spcPct val="0"/>
              </a:spcBef>
              <a:spcAft>
                <a:spcPct val="0"/>
              </a:spcAft>
            </a:pPr>
            <a:r>
              <a:rPr lang="en-US" sz="2000" b="1" dirty="0" smtClean="0">
                <a:solidFill>
                  <a:schemeClr val="bg1"/>
                </a:solidFill>
                <a:effectLst>
                  <a:outerShdw blurRad="38100" dist="38100" dir="2700000" algn="tl">
                    <a:srgbClr val="000000">
                      <a:alpha val="43137"/>
                    </a:srgbClr>
                  </a:outerShdw>
                </a:effectLst>
                <a:latin typeface="Calibri"/>
              </a:rPr>
              <a:t>Additions</a:t>
            </a:r>
          </a:p>
        </p:txBody>
      </p:sp>
      <p:sp>
        <p:nvSpPr>
          <p:cNvPr id="8" name="Rectangle 7"/>
          <p:cNvSpPr>
            <a:spLocks noChangeArrowheads="1"/>
          </p:cNvSpPr>
          <p:nvPr/>
        </p:nvSpPr>
        <p:spPr bwMode="auto">
          <a:xfrm>
            <a:off x="281940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a:rPr>
              <a:t>WPF</a:t>
            </a:r>
            <a:endParaRPr lang="en-US" sz="2000" b="1" dirty="0">
              <a:solidFill>
                <a:srgbClr val="FFFFFF"/>
              </a:solidFill>
              <a:effectLst>
                <a:outerShdw blurRad="38100" dist="38100" dir="2700000" algn="tl">
                  <a:srgbClr val="000000">
                    <a:alpha val="43137"/>
                  </a:srgbClr>
                </a:outerShdw>
              </a:effectLst>
              <a:latin typeface="Calibri"/>
            </a:endParaRPr>
          </a:p>
        </p:txBody>
      </p:sp>
      <p:sp>
        <p:nvSpPr>
          <p:cNvPr id="10" name="Rectangle 9"/>
          <p:cNvSpPr>
            <a:spLocks noChangeArrowheads="1"/>
          </p:cNvSpPr>
          <p:nvPr/>
        </p:nvSpPr>
        <p:spPr bwMode="auto">
          <a:xfrm>
            <a:off x="37338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a:rPr>
              <a:t>WCF</a:t>
            </a:r>
            <a:endParaRPr lang="en-US" sz="2000" b="1" dirty="0">
              <a:solidFill>
                <a:srgbClr val="FFFFFF"/>
              </a:solidFill>
              <a:effectLst>
                <a:outerShdw blurRad="38100" dist="38100" dir="2700000" algn="tl">
                  <a:srgbClr val="000000">
                    <a:alpha val="43137"/>
                  </a:srgbClr>
                </a:outerShdw>
              </a:effectLst>
              <a:latin typeface="Calibri"/>
            </a:endParaRPr>
          </a:p>
        </p:txBody>
      </p:sp>
      <p:sp>
        <p:nvSpPr>
          <p:cNvPr id="11" name="Rectangle 10"/>
          <p:cNvSpPr>
            <a:spLocks noChangeArrowheads="1"/>
          </p:cNvSpPr>
          <p:nvPr/>
        </p:nvSpPr>
        <p:spPr bwMode="auto">
          <a:xfrm>
            <a:off x="1592580" y="2514600"/>
            <a:ext cx="990600" cy="21336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a:rPr>
              <a:t>WF</a:t>
            </a:r>
            <a:endParaRPr lang="en-US" sz="2000" b="1" dirty="0">
              <a:solidFill>
                <a:srgbClr val="FFFFFF"/>
              </a:solidFill>
              <a:effectLst>
                <a:outerShdw blurRad="38100" dist="38100" dir="2700000" algn="tl">
                  <a:srgbClr val="000000">
                    <a:alpha val="43137"/>
                  </a:srgbClr>
                </a:outerShdw>
              </a:effectLst>
              <a:latin typeface="Calibri"/>
            </a:endParaRPr>
          </a:p>
        </p:txBody>
      </p:sp>
      <p:sp>
        <p:nvSpPr>
          <p:cNvPr id="16" name="Rectangle 15"/>
          <p:cNvSpPr>
            <a:spLocks noChangeAspect="1" noChangeArrowheads="1"/>
          </p:cNvSpPr>
          <p:nvPr/>
        </p:nvSpPr>
        <p:spPr bwMode="auto">
          <a:xfrm>
            <a:off x="4006676" y="2492835"/>
            <a:ext cx="1012998" cy="145587"/>
          </a:xfrm>
          <a:prstGeom prst="rect">
            <a:avLst/>
          </a:prstGeom>
          <a:solidFill>
            <a:schemeClr val="accent1"/>
          </a:solidFill>
          <a:ln w="9525">
            <a:solidFill>
              <a:schemeClr val="tx1"/>
            </a:solidFill>
            <a:prstDash val="dash"/>
            <a:miter lim="800000"/>
            <a:headEnd/>
            <a:tailEnd/>
          </a:ln>
        </p:spPr>
        <p:txBody>
          <a:bodyPr wrap="none" anchor="ctr"/>
          <a:lstStyle/>
          <a:p>
            <a:pPr algn="ctr"/>
            <a:endParaRPr lang="en-US" sz="1800" dirty="0">
              <a:solidFill>
                <a:schemeClr val="bg1"/>
              </a:solidFill>
              <a:latin typeface="Arial" charset="0"/>
              <a:cs typeface="Arial" charset="0"/>
            </a:endParaRPr>
          </a:p>
        </p:txBody>
      </p:sp>
      <p:sp>
        <p:nvSpPr>
          <p:cNvPr id="18" name="Rectangle 17"/>
          <p:cNvSpPr>
            <a:spLocks noChangeAspect="1" noChangeArrowheads="1"/>
          </p:cNvSpPr>
          <p:nvPr/>
        </p:nvSpPr>
        <p:spPr bwMode="auto">
          <a:xfrm>
            <a:off x="4659631" y="4793764"/>
            <a:ext cx="1357884" cy="1373671"/>
          </a:xfrm>
          <a:prstGeom prst="rect">
            <a:avLst/>
          </a:prstGeom>
          <a:solidFill>
            <a:schemeClr val="accent1"/>
          </a:solidFill>
          <a:ln w="9525">
            <a:solidFill>
              <a:schemeClr val="tx1"/>
            </a:solidFill>
            <a:prstDash val="dash"/>
            <a:miter lim="800000"/>
            <a:headEnd/>
            <a:tailEnd/>
          </a:ln>
        </p:spPr>
        <p:txBody>
          <a:bodyPr wrap="none" anchor="ctr"/>
          <a:lstStyle/>
          <a:p>
            <a:pPr algn="ctr"/>
            <a:endParaRPr lang="en-US" sz="1800" dirty="0">
              <a:solidFill>
                <a:schemeClr val="bg1"/>
              </a:solidFill>
              <a:latin typeface="Arial" charset="0"/>
              <a:cs typeface="Arial" charset="0"/>
            </a:endParaRPr>
          </a:p>
        </p:txBody>
      </p:sp>
      <p:sp>
        <p:nvSpPr>
          <p:cNvPr id="12" name="Rectangle 11"/>
          <p:cNvSpPr>
            <a:spLocks noChangeArrowheads="1"/>
          </p:cNvSpPr>
          <p:nvPr/>
        </p:nvSpPr>
        <p:spPr bwMode="auto">
          <a:xfrm>
            <a:off x="4024951" y="2483730"/>
            <a:ext cx="1004249" cy="211840"/>
          </a:xfrm>
          <a:prstGeom prst="rect">
            <a:avLst/>
          </a:prstGeom>
          <a:ln>
            <a:noFill/>
            <a:headEnd type="none" w="med" len="med"/>
            <a:tailEnd type="none" w="med" len="med"/>
          </a:ln>
          <a:effectLst/>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b="1" dirty="0">
              <a:solidFill>
                <a:srgbClr val="FFFFFF"/>
              </a:solidFill>
              <a:latin typeface="Calibri"/>
            </a:endParaRPr>
          </a:p>
        </p:txBody>
      </p:sp>
      <p:sp>
        <p:nvSpPr>
          <p:cNvPr id="15" name="Rectangle 14"/>
          <p:cNvSpPr>
            <a:spLocks noChangeArrowheads="1"/>
          </p:cNvSpPr>
          <p:nvPr/>
        </p:nvSpPr>
        <p:spPr bwMode="auto">
          <a:xfrm>
            <a:off x="4572000" y="4800600"/>
            <a:ext cx="1463040" cy="1371600"/>
          </a:xfrm>
          <a:prstGeom prst="rect">
            <a:avLst/>
          </a:prstGeom>
          <a:ln>
            <a:noFill/>
            <a:headEnd type="none" w="med" len="med"/>
            <a:tailEnd type="none" w="med" len="med"/>
          </a:ln>
          <a:effectLst/>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b="1" dirty="0">
              <a:solidFill>
                <a:srgbClr val="FFFFFF"/>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2000"/>
                                        <p:tgtEl>
                                          <p:spTgt spid="12"/>
                                        </p:tgtEl>
                                      </p:cBhvr>
                                    </p:animEffect>
                                    <p:set>
                                      <p:cBhvr>
                                        <p:cTn id="10" dur="1" fill="hold">
                                          <p:stCondLst>
                                            <p:cond delay="1999"/>
                                          </p:stCondLst>
                                        </p:cTn>
                                        <p:tgtEl>
                                          <p:spTgt spid="1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000"/>
                                        <p:tgtEl>
                                          <p:spTgt spid="15"/>
                                        </p:tgtEl>
                                      </p:cBhvr>
                                    </p:animEffect>
                                    <p:set>
                                      <p:cBhvr>
                                        <p:cTn id="13" dur="1" fill="hold">
                                          <p:stCondLst>
                                            <p:cond delay="1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1329595"/>
          </a:xfrm>
        </p:spPr>
        <p:txBody>
          <a:bodyPr/>
          <a:lstStyle/>
          <a:p>
            <a:r>
              <a:rPr lang="en-US" dirty="0" smtClean="0"/>
              <a:t>.NET </a:t>
            </a:r>
            <a:r>
              <a:rPr lang="en-US" dirty="0"/>
              <a:t>Framework</a:t>
            </a:r>
            <a:r>
              <a:rPr lang="en-US" dirty="0" smtClean="0"/>
              <a:t> 2.0 in Server Core</a:t>
            </a:r>
            <a:endParaRPr lang="en-US" dirty="0"/>
          </a:p>
        </p:txBody>
      </p:sp>
      <p:sp>
        <p:nvSpPr>
          <p:cNvPr id="3" name="Content Placeholder 2"/>
          <p:cNvSpPr>
            <a:spLocks noGrp="1"/>
          </p:cNvSpPr>
          <p:nvPr>
            <p:ph idx="1"/>
          </p:nvPr>
        </p:nvSpPr>
        <p:spPr/>
        <p:txBody>
          <a:bodyPr/>
          <a:lstStyle/>
          <a:p>
            <a:r>
              <a:rPr lang="en-US" dirty="0" smtClean="0"/>
              <a:t>Subset of .NET 2 on Server Core</a:t>
            </a:r>
          </a:p>
          <a:p>
            <a:pPr lvl="1"/>
            <a:r>
              <a:rPr lang="en-US" dirty="0" smtClean="0"/>
              <a:t>.NET functionality aligns with </a:t>
            </a:r>
            <a:br>
              <a:rPr lang="en-US" dirty="0" smtClean="0"/>
            </a:br>
            <a:r>
              <a:rPr lang="en-US" dirty="0" smtClean="0"/>
              <a:t>functionality in Server Core</a:t>
            </a:r>
          </a:p>
          <a:p>
            <a:pPr lvl="1"/>
            <a:r>
              <a:rPr lang="en-US" dirty="0" smtClean="0"/>
              <a:t>Not installed by default</a:t>
            </a:r>
          </a:p>
          <a:p>
            <a:r>
              <a:rPr lang="en-US" dirty="0" smtClean="0"/>
              <a:t>To install</a:t>
            </a:r>
          </a:p>
          <a:p>
            <a:pPr lvl="1"/>
            <a:r>
              <a:rPr lang="en-US" dirty="0" err="1" smtClean="0"/>
              <a:t>Dism</a:t>
            </a:r>
            <a:r>
              <a:rPr lang="en-US" dirty="0" smtClean="0"/>
              <a:t> /online /enable-feature /featurename:NetFx2-ServerCore</a:t>
            </a:r>
          </a:p>
          <a:p>
            <a:pPr lvl="1"/>
            <a:r>
              <a:rPr lang="en-US" dirty="0" smtClean="0"/>
              <a:t>If 32-bit support is needed:</a:t>
            </a:r>
          </a:p>
          <a:p>
            <a:pPr lvl="2"/>
            <a:r>
              <a:rPr lang="en-US" dirty="0" err="1" smtClean="0"/>
              <a:t>Dism</a:t>
            </a:r>
            <a:r>
              <a:rPr lang="en-US" dirty="0" smtClean="0"/>
              <a:t> /online /enable-feature /featurename:NetFx2-ServerCore-WOW64</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 Framework 3 in Server Core</a:t>
            </a:r>
            <a:endParaRPr lang="en-US" dirty="0"/>
          </a:p>
        </p:txBody>
      </p:sp>
      <p:sp>
        <p:nvSpPr>
          <p:cNvPr id="3" name="Content Placeholder 2"/>
          <p:cNvSpPr>
            <a:spLocks noGrp="1"/>
          </p:cNvSpPr>
          <p:nvPr>
            <p:ph idx="1"/>
          </p:nvPr>
        </p:nvSpPr>
        <p:spPr>
          <a:xfrm>
            <a:off x="381000" y="1412874"/>
            <a:ext cx="8382000" cy="4987926"/>
          </a:xfrm>
        </p:spPr>
        <p:txBody>
          <a:bodyPr/>
          <a:lstStyle/>
          <a:p>
            <a:r>
              <a:rPr lang="en-US" dirty="0" smtClean="0"/>
              <a:t>.NET 3 functionality</a:t>
            </a:r>
          </a:p>
          <a:p>
            <a:pPr lvl="1"/>
            <a:r>
              <a:rPr lang="en-US" dirty="0" smtClean="0"/>
              <a:t>No WPF in Server Core</a:t>
            </a:r>
          </a:p>
          <a:p>
            <a:r>
              <a:rPr lang="en-US" dirty="0" smtClean="0"/>
              <a:t>.NET 3.5 functionality</a:t>
            </a:r>
          </a:p>
          <a:p>
            <a:pPr lvl="1"/>
            <a:r>
              <a:rPr lang="en-US" dirty="0" smtClean="0"/>
              <a:t>LINQ</a:t>
            </a:r>
          </a:p>
          <a:p>
            <a:r>
              <a:rPr lang="en-US" dirty="0" smtClean="0"/>
              <a:t>.NET 3 and 3.5 functionality is </a:t>
            </a:r>
            <a:br>
              <a:rPr lang="en-US" dirty="0" smtClean="0"/>
            </a:br>
            <a:r>
              <a:rPr lang="en-US" dirty="0" smtClean="0"/>
              <a:t>installed with a single package</a:t>
            </a:r>
          </a:p>
          <a:p>
            <a:pPr lvl="1"/>
            <a:r>
              <a:rPr lang="en-US" dirty="0" err="1" smtClean="0"/>
              <a:t>Dism</a:t>
            </a:r>
            <a:r>
              <a:rPr lang="en-US" dirty="0" smtClean="0"/>
              <a:t> /online /enable-feature /featurename:NetFx3-ServerCore</a:t>
            </a:r>
          </a:p>
          <a:p>
            <a:pPr lvl="1"/>
            <a:r>
              <a:rPr lang="en-US" dirty="0" smtClean="0"/>
              <a:t>If 32-bit support is needed:</a:t>
            </a:r>
          </a:p>
          <a:p>
            <a:pPr lvl="2"/>
            <a:r>
              <a:rPr lang="en-US" dirty="0" err="1" smtClean="0"/>
              <a:t>Dism</a:t>
            </a:r>
            <a:r>
              <a:rPr lang="en-US" dirty="0" smtClean="0"/>
              <a:t> /online /enable-feature /featurename:NetFx3-ServerCore-WOW64</a:t>
            </a:r>
          </a:p>
          <a:p>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0188"/>
            <a:ext cx="8534400" cy="609398"/>
          </a:xfrm>
        </p:spPr>
        <p:txBody>
          <a:bodyPr/>
          <a:lstStyle/>
          <a:p>
            <a:r>
              <a:rPr lang="en-US" sz="4400" dirty="0" smtClean="0"/>
              <a:t>.NET Namespaces Not in Server Core</a:t>
            </a:r>
            <a:endParaRPr lang="en-US" sz="4400" dirty="0"/>
          </a:p>
        </p:txBody>
      </p:sp>
      <p:sp>
        <p:nvSpPr>
          <p:cNvPr id="4" name="Content Placeholder 3"/>
          <p:cNvSpPr>
            <a:spLocks noGrp="1"/>
          </p:cNvSpPr>
          <p:nvPr>
            <p:ph idx="1"/>
          </p:nvPr>
        </p:nvSpPr>
        <p:spPr/>
        <p:txBody>
          <a:bodyPr/>
          <a:lstStyle/>
          <a:p>
            <a:r>
              <a:rPr lang="en-US" sz="2000" dirty="0" err="1" smtClean="0"/>
              <a:t>System.Data.Design</a:t>
            </a:r>
            <a:endParaRPr lang="en-US" sz="2000" dirty="0" smtClean="0"/>
          </a:p>
          <a:p>
            <a:r>
              <a:rPr lang="en-US" sz="2000" dirty="0" err="1" smtClean="0"/>
              <a:t>System.Deployment.Application</a:t>
            </a:r>
            <a:endParaRPr lang="en-US" sz="2000" dirty="0" smtClean="0"/>
          </a:p>
          <a:p>
            <a:r>
              <a:rPr lang="en-US" sz="2000" dirty="0" err="1" smtClean="0"/>
              <a:t>System.Diagnostics.Design</a:t>
            </a:r>
            <a:endParaRPr lang="en-US" sz="2000" dirty="0" smtClean="0"/>
          </a:p>
          <a:p>
            <a:r>
              <a:rPr lang="en-US" sz="2000" dirty="0" err="1" smtClean="0"/>
              <a:t>System.Media</a:t>
            </a:r>
            <a:endParaRPr lang="en-US" sz="2000" dirty="0" smtClean="0"/>
          </a:p>
          <a:p>
            <a:r>
              <a:rPr lang="en-US" sz="2000" dirty="0" err="1" smtClean="0"/>
              <a:t>System.Messaging</a:t>
            </a:r>
            <a:r>
              <a:rPr lang="en-US" sz="2000" dirty="0" smtClean="0"/>
              <a:t>.*</a:t>
            </a:r>
          </a:p>
          <a:p>
            <a:r>
              <a:rPr lang="en-US" sz="2000" dirty="0" err="1" smtClean="0"/>
              <a:t>System.Speech</a:t>
            </a:r>
            <a:r>
              <a:rPr lang="en-US" sz="2000" dirty="0" smtClean="0"/>
              <a:t>.*</a:t>
            </a:r>
          </a:p>
          <a:p>
            <a:r>
              <a:rPr lang="en-US" sz="2000" dirty="0" err="1" smtClean="0"/>
              <a:t>System.Web.UI.Design</a:t>
            </a:r>
            <a:r>
              <a:rPr lang="en-US" sz="2000" dirty="0" smtClean="0"/>
              <a:t>.* </a:t>
            </a:r>
          </a:p>
          <a:p>
            <a:pPr lvl="1"/>
            <a:r>
              <a:rPr lang="en-US" sz="1800" dirty="0" smtClean="0"/>
              <a:t>Design time support is unavailable, </a:t>
            </a:r>
            <a:br>
              <a:rPr lang="en-US" sz="1800" dirty="0" smtClean="0"/>
            </a:br>
            <a:r>
              <a:rPr lang="en-US" sz="1800" dirty="0" smtClean="0"/>
              <a:t>runtime support for expression </a:t>
            </a:r>
            <a:br>
              <a:rPr lang="en-US" sz="1800" dirty="0" smtClean="0"/>
            </a:br>
            <a:r>
              <a:rPr lang="en-US" sz="1800" dirty="0" smtClean="0"/>
              <a:t>builders is supported</a:t>
            </a:r>
          </a:p>
          <a:p>
            <a:r>
              <a:rPr lang="en-US" sz="2000" dirty="0" err="1" smtClean="0"/>
              <a:t>System.Windows</a:t>
            </a:r>
            <a:r>
              <a:rPr lang="en-US" sz="2000" dirty="0" smtClean="0"/>
              <a:t>.*</a:t>
            </a:r>
          </a:p>
          <a:p>
            <a:r>
              <a:rPr lang="en-US" sz="2000" dirty="0" err="1" smtClean="0"/>
              <a:t>UIAutomationClientsideProviders</a:t>
            </a:r>
            <a:endParaRPr lang="en-US" sz="2000" dirty="0" smtClean="0"/>
          </a:p>
          <a:p>
            <a:endParaRPr lang="en-US" sz="2000" dirty="0"/>
          </a:p>
        </p:txBody>
      </p:sp>
      <p:sp>
        <p:nvSpPr>
          <p:cNvPr id="3" name="Content Placeholder 2"/>
          <p:cNvSpPr>
            <a:spLocks noGrp="1"/>
          </p:cNvSpPr>
          <p:nvPr>
            <p:ph sz="half" idx="4294967295"/>
          </p:nvPr>
        </p:nvSpPr>
        <p:spPr>
          <a:xfrm>
            <a:off x="4648200" y="1411288"/>
            <a:ext cx="4495800" cy="3816350"/>
          </a:xfrm>
        </p:spPr>
        <p:txBody>
          <a:bodyPr/>
          <a:lstStyle/>
          <a:p>
            <a:pPr marL="342900" indent="-342900"/>
            <a:r>
              <a:rPr lang="en-US" sz="2000" dirty="0" err="1" smtClean="0"/>
              <a:t>Microsoft.Aspnet.Snapin</a:t>
            </a:r>
            <a:endParaRPr lang="en-US" sz="2000" dirty="0" smtClean="0"/>
          </a:p>
          <a:p>
            <a:pPr marL="342900" indent="-342900"/>
            <a:r>
              <a:rPr lang="en-US" sz="2000" dirty="0" err="1" smtClean="0"/>
              <a:t>Microsoft.Ink</a:t>
            </a:r>
            <a:endParaRPr lang="en-US" sz="2000" dirty="0" smtClean="0"/>
          </a:p>
          <a:p>
            <a:pPr marL="342900" indent="-342900"/>
            <a:r>
              <a:rPr lang="en-US" sz="2000" dirty="0" err="1" smtClean="0"/>
              <a:t>Microsoft.ManagementConsole</a:t>
            </a:r>
            <a:r>
              <a:rPr lang="en-US" sz="2000" dirty="0" smtClean="0"/>
              <a:t>.*</a:t>
            </a:r>
          </a:p>
          <a:p>
            <a:pPr marL="342900" indent="-342900"/>
            <a:r>
              <a:rPr lang="en-US" sz="2000" dirty="0" err="1" smtClean="0"/>
              <a:t>Microsoft.StylusInput</a:t>
            </a:r>
            <a:r>
              <a:rPr lang="en-US" sz="2000" dirty="0" smtClean="0"/>
              <a:t>.*</a:t>
            </a:r>
          </a:p>
          <a:p>
            <a:pPr marL="342900" indent="-342900"/>
            <a:r>
              <a:rPr lang="en-US" sz="2000" dirty="0" smtClean="0"/>
              <a:t>Microsoft.VisualBasic.Compatibility.VB6</a:t>
            </a:r>
          </a:p>
          <a:p>
            <a:pPr marL="342900" indent="-342900"/>
            <a:r>
              <a:rPr lang="en-US" sz="2000" dirty="0" err="1" smtClean="0"/>
              <a:t>Microsoft.Windows.Themes</a:t>
            </a:r>
            <a:endParaRPr lang="en-US" sz="2000" dirty="0" smtClean="0"/>
          </a:p>
          <a:p>
            <a:pPr marL="342900" indent="-342900"/>
            <a:r>
              <a:rPr lang="en-US" sz="2000" dirty="0" err="1" smtClean="0"/>
              <a:t>Microsoft.WindowsCE.Forms</a:t>
            </a:r>
            <a:endParaRPr lang="en-US" sz="2000" dirty="0" smtClean="0"/>
          </a:p>
          <a:p>
            <a:pPr marL="342900" indent="-342900"/>
            <a:r>
              <a:rPr lang="en-US" sz="2000" dirty="0" err="1" smtClean="0"/>
              <a:t>Microsoft.WindowsMobile.DirectX</a:t>
            </a:r>
            <a:r>
              <a:rPr lang="en-US" sz="2000" dirty="0" smtClean="0"/>
              <a:t>.*</a:t>
            </a:r>
          </a:p>
          <a:p>
            <a:pPr marL="342900" indent="-342900"/>
            <a:r>
              <a:rPr lang="en-US" sz="2000" dirty="0" err="1" smtClean="0"/>
              <a:t>System.ComponentModel.Design</a:t>
            </a:r>
            <a:r>
              <a:rPr lang="en-US" sz="2000" dirty="0" smtClean="0"/>
              <a:t>.*</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447799"/>
            <a:ext cx="8382000" cy="4776692"/>
          </a:xfrm>
        </p:spPr>
        <p:txBody>
          <a:bodyPr/>
          <a:lstStyle/>
          <a:p>
            <a:r>
              <a:rPr lang="en-US" dirty="0" smtClean="0"/>
              <a:t>Windows Server 2008 Patches</a:t>
            </a:r>
          </a:p>
          <a:p>
            <a:r>
              <a:rPr lang="en-US" dirty="0" smtClean="0"/>
              <a:t>Overview of the R2 Additions</a:t>
            </a:r>
          </a:p>
          <a:p>
            <a:r>
              <a:rPr lang="en-US" dirty="0" smtClean="0"/>
              <a:t>.NET in Server Core</a:t>
            </a:r>
          </a:p>
          <a:p>
            <a:r>
              <a:rPr lang="en-US" dirty="0" smtClean="0"/>
              <a:t>IIS Additions to Server Core</a:t>
            </a:r>
          </a:p>
          <a:p>
            <a:r>
              <a:rPr lang="en-US" dirty="0" err="1" smtClean="0"/>
              <a:t>PowerShell</a:t>
            </a:r>
            <a:r>
              <a:rPr lang="en-US" dirty="0" smtClean="0"/>
              <a:t> in Server Core</a:t>
            </a:r>
          </a:p>
          <a:p>
            <a:r>
              <a:rPr lang="en-US" dirty="0" smtClean="0"/>
              <a:t>Further Minimizing Server Core</a:t>
            </a:r>
          </a:p>
          <a:p>
            <a:r>
              <a:rPr lang="en-US" dirty="0" smtClean="0"/>
              <a:t>Other Changes</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IIS Additions to Server Core in R2</a:t>
            </a:r>
            <a:endParaRPr lang="en-US" dirty="0"/>
          </a:p>
        </p:txBody>
      </p:sp>
      <p:sp>
        <p:nvSpPr>
          <p:cNvPr id="3" name="Content Placeholder 2"/>
          <p:cNvSpPr>
            <a:spLocks noGrp="1"/>
          </p:cNvSpPr>
          <p:nvPr>
            <p:ph idx="4294967295"/>
          </p:nvPr>
        </p:nvSpPr>
        <p:spPr>
          <a:xfrm>
            <a:off x="762000" y="1412875"/>
            <a:ext cx="8382000" cy="4560888"/>
          </a:xfrm>
        </p:spPr>
        <p:txBody>
          <a:bodyPr/>
          <a:lstStyle/>
          <a:p>
            <a:r>
              <a:rPr lang="en-US" sz="2400" dirty="0" smtClean="0"/>
              <a:t>IIS-ASPNET</a:t>
            </a:r>
          </a:p>
          <a:p>
            <a:pPr lvl="1"/>
            <a:r>
              <a:rPr lang="en-US" sz="2000" dirty="0" smtClean="0"/>
              <a:t>Enables hosting of ASP.NET applications</a:t>
            </a:r>
          </a:p>
          <a:p>
            <a:r>
              <a:rPr lang="en-US" sz="2400" dirty="0" smtClean="0"/>
              <a:t>IIS-</a:t>
            </a:r>
            <a:r>
              <a:rPr lang="en-US" sz="2400" dirty="0" err="1" smtClean="0"/>
              <a:t>NetFxExtensibility</a:t>
            </a:r>
            <a:endParaRPr lang="en-US" sz="2400" dirty="0" smtClean="0"/>
          </a:p>
          <a:p>
            <a:pPr lvl="1"/>
            <a:r>
              <a:rPr lang="en-US" sz="2000" dirty="0" smtClean="0"/>
              <a:t>Enables hosting of .NET framework managed module extensions</a:t>
            </a:r>
          </a:p>
          <a:p>
            <a:r>
              <a:rPr lang="en-US" sz="2400" dirty="0" smtClean="0"/>
              <a:t>IIS-</a:t>
            </a:r>
            <a:r>
              <a:rPr lang="en-US" sz="2400" dirty="0" err="1" smtClean="0"/>
              <a:t>ManagementService</a:t>
            </a:r>
            <a:endParaRPr lang="en-US" sz="2400" dirty="0" smtClean="0"/>
          </a:p>
          <a:p>
            <a:pPr lvl="1"/>
            <a:r>
              <a:rPr lang="en-US" sz="2000" dirty="0" smtClean="0"/>
              <a:t>Allows remote management via the Web server Management Console</a:t>
            </a:r>
          </a:p>
          <a:p>
            <a:r>
              <a:rPr lang="en-US" sz="2400" dirty="0" smtClean="0"/>
              <a:t>IIS-</a:t>
            </a:r>
            <a:r>
              <a:rPr lang="en-US" sz="2400" dirty="0" err="1" smtClean="0"/>
              <a:t>PowerShellProvider</a:t>
            </a:r>
            <a:endParaRPr lang="en-US" sz="2400" dirty="0" smtClean="0"/>
          </a:p>
          <a:p>
            <a:pPr lvl="1"/>
            <a:r>
              <a:rPr lang="en-US" sz="2000" dirty="0" smtClean="0"/>
              <a:t>IIS </a:t>
            </a:r>
            <a:r>
              <a:rPr lang="en-US" sz="2000" dirty="0" err="1" smtClean="0"/>
              <a:t>PowerShell</a:t>
            </a:r>
            <a:r>
              <a:rPr lang="en-US" sz="2000" dirty="0" smtClean="0"/>
              <a:t> </a:t>
            </a:r>
            <a:r>
              <a:rPr lang="en-US" sz="2000" dirty="0" err="1" smtClean="0"/>
              <a:t>cmdlets</a:t>
            </a:r>
            <a:endParaRPr lang="en-US" sz="2000" dirty="0" smtClean="0"/>
          </a:p>
          <a:p>
            <a:r>
              <a:rPr lang="en-US" sz="2400" dirty="0" smtClean="0"/>
              <a:t>IIS-</a:t>
            </a:r>
            <a:r>
              <a:rPr lang="en-US" sz="2400" dirty="0" err="1" smtClean="0"/>
              <a:t>FTPExtensibility</a:t>
            </a:r>
            <a:endParaRPr lang="en-US" sz="2400" dirty="0" smtClean="0"/>
          </a:p>
          <a:p>
            <a:pPr lvl="1"/>
            <a:r>
              <a:rPr lang="en-US" sz="2000" dirty="0" smtClean="0"/>
              <a:t>Supports FTP feature extensions, such as custom providers</a:t>
            </a:r>
          </a:p>
          <a:p>
            <a:r>
              <a:rPr lang="en-US" sz="2400" dirty="0" smtClean="0"/>
              <a:t>IIS-</a:t>
            </a:r>
            <a:r>
              <a:rPr lang="en-US" sz="2400" dirty="0" err="1" smtClean="0"/>
              <a:t>WebDAV</a:t>
            </a:r>
            <a:endParaRPr lang="en-US" sz="2400" dirty="0" smtClean="0"/>
          </a:p>
          <a:p>
            <a:pPr lvl="1"/>
            <a:r>
              <a:rPr lang="en-US" sz="2000" dirty="0" err="1" smtClean="0"/>
              <a:t>WebDAV</a:t>
            </a:r>
            <a:r>
              <a:rPr lang="en-US" sz="2000" dirty="0" smtClean="0"/>
              <a:t> extension module </a:t>
            </a:r>
          </a:p>
          <a:p>
            <a:r>
              <a:rPr lang="en-US" sz="2400" dirty="0" smtClean="0"/>
              <a:t>WCF-HTTP-Activation</a:t>
            </a:r>
          </a:p>
          <a:p>
            <a:pPr lvl="1"/>
            <a:r>
              <a:rPr lang="en-US" sz="2000" dirty="0" smtClean="0"/>
              <a:t>Process activation via HTTP support</a:t>
            </a:r>
            <a:endParaRPr lang="en-US" sz="2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ASP.NET</a:t>
            </a:r>
            <a:endParaRPr lang="en-US" dirty="0"/>
          </a:p>
        </p:txBody>
      </p:sp>
      <p:sp>
        <p:nvSpPr>
          <p:cNvPr id="3" name="Content Placeholder 2"/>
          <p:cNvSpPr>
            <a:spLocks noGrp="1"/>
          </p:cNvSpPr>
          <p:nvPr>
            <p:ph idx="1"/>
          </p:nvPr>
        </p:nvSpPr>
        <p:spPr/>
        <p:txBody>
          <a:bodyPr/>
          <a:lstStyle/>
          <a:p>
            <a:r>
              <a:rPr lang="en-US" dirty="0" smtClean="0"/>
              <a:t>Included with IIS</a:t>
            </a:r>
          </a:p>
          <a:p>
            <a:r>
              <a:rPr lang="en-US" dirty="0" smtClean="0"/>
              <a:t>Same package as full Server: IIS-ASPNET</a:t>
            </a:r>
          </a:p>
          <a:p>
            <a:r>
              <a:rPr lang="en-US" dirty="0" smtClean="0"/>
              <a:t>Limitations</a:t>
            </a:r>
          </a:p>
          <a:p>
            <a:pPr lvl="1"/>
            <a:r>
              <a:rPr lang="en-US" dirty="0" err="1" smtClean="0"/>
              <a:t>System.Web.Mail</a:t>
            </a:r>
            <a:r>
              <a:rPr lang="en-US" dirty="0" smtClean="0"/>
              <a:t> classes will fail because CDOSYS</a:t>
            </a:r>
          </a:p>
          <a:p>
            <a:pPr lvl="2"/>
            <a:r>
              <a:rPr lang="en-US" dirty="0" smtClean="0"/>
              <a:t>Use </a:t>
            </a:r>
            <a:r>
              <a:rPr lang="en-US" dirty="0" err="1" smtClean="0"/>
              <a:t>System.Net.Mail</a:t>
            </a:r>
            <a:r>
              <a:rPr lang="en-US" dirty="0" smtClean="0"/>
              <a:t> instead</a:t>
            </a:r>
          </a:p>
          <a:p>
            <a:pPr lvl="1"/>
            <a:r>
              <a:rPr lang="en-US" dirty="0" smtClean="0"/>
              <a:t>Web Application Tool (WAT) not available</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Remotely Managing IIS on Server Core</a:t>
            </a:r>
            <a:endParaRPr lang="en-US" sz="4400" dirty="0"/>
          </a:p>
        </p:txBody>
      </p:sp>
      <p:sp>
        <p:nvSpPr>
          <p:cNvPr id="3" name="Content Placeholder 2"/>
          <p:cNvSpPr>
            <a:spLocks noGrp="1"/>
          </p:cNvSpPr>
          <p:nvPr>
            <p:ph idx="1"/>
          </p:nvPr>
        </p:nvSpPr>
        <p:spPr/>
        <p:txBody>
          <a:bodyPr/>
          <a:lstStyle/>
          <a:p>
            <a:r>
              <a:rPr lang="en-US" dirty="0" smtClean="0"/>
              <a:t>Install the IIS Management Service</a:t>
            </a:r>
          </a:p>
          <a:p>
            <a:pPr lvl="1"/>
            <a:r>
              <a:rPr lang="en-US" dirty="0" err="1" smtClean="0"/>
              <a:t>Dism</a:t>
            </a:r>
            <a:r>
              <a:rPr lang="en-US" dirty="0" smtClean="0"/>
              <a:t> /online /enable-feature /</a:t>
            </a:r>
            <a:r>
              <a:rPr lang="en-US" dirty="0" err="1" smtClean="0"/>
              <a:t>featurename:IIS-ManagementService</a:t>
            </a:r>
            <a:endParaRPr lang="en-US" dirty="0" smtClean="0"/>
          </a:p>
          <a:p>
            <a:r>
              <a:rPr lang="en-US" dirty="0" smtClean="0"/>
              <a:t>Enable Remote Management</a:t>
            </a:r>
          </a:p>
          <a:p>
            <a:pPr lvl="1"/>
            <a:r>
              <a:rPr lang="en-US" dirty="0" smtClean="0"/>
              <a:t>Set </a:t>
            </a:r>
            <a:r>
              <a:rPr lang="en-US" dirty="0" err="1" smtClean="0"/>
              <a:t>EnableRemoteManagement</a:t>
            </a:r>
            <a:r>
              <a:rPr lang="en-US" dirty="0" smtClean="0"/>
              <a:t> to 1 under HKLM\Software\Microsoft\</a:t>
            </a:r>
            <a:r>
              <a:rPr lang="en-US" dirty="0" err="1" smtClean="0"/>
              <a:t>WebManagement</a:t>
            </a:r>
            <a:r>
              <a:rPr lang="en-US" dirty="0" smtClean="0"/>
              <a:t>\ Server</a:t>
            </a:r>
          </a:p>
          <a:p>
            <a:r>
              <a:rPr lang="en-US" dirty="0" smtClean="0"/>
              <a:t>Start the Management Service</a:t>
            </a:r>
          </a:p>
          <a:p>
            <a:pPr lvl="1"/>
            <a:r>
              <a:rPr lang="en-US" dirty="0" smtClean="0"/>
              <a:t>Net start </a:t>
            </a:r>
            <a:r>
              <a:rPr lang="en-US" dirty="0" err="1" smtClean="0"/>
              <a:t>wmsvc</a:t>
            </a:r>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ASP.NET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PowerShell in Server Core</a:t>
            </a:r>
            <a:endParaRPr lang="en-US" dirty="0"/>
          </a:p>
        </p:txBody>
      </p:sp>
      <p:sp>
        <p:nvSpPr>
          <p:cNvPr id="3" name="Content Placeholder 2"/>
          <p:cNvSpPr>
            <a:spLocks noGrp="1"/>
          </p:cNvSpPr>
          <p:nvPr>
            <p:ph idx="1"/>
          </p:nvPr>
        </p:nvSpPr>
        <p:spPr>
          <a:xfrm>
            <a:off x="381000" y="1412874"/>
            <a:ext cx="8382000" cy="4838457"/>
          </a:xfrm>
        </p:spPr>
        <p:txBody>
          <a:bodyPr/>
          <a:lstStyle/>
          <a:p>
            <a:r>
              <a:rPr lang="en-US" dirty="0" smtClean="0"/>
              <a:t>Full Command Line </a:t>
            </a:r>
            <a:r>
              <a:rPr lang="en-US" dirty="0" err="1" smtClean="0"/>
              <a:t>PowerShell</a:t>
            </a:r>
            <a:endParaRPr lang="en-US" dirty="0" smtClean="0"/>
          </a:p>
          <a:p>
            <a:r>
              <a:rPr lang="en-US" dirty="0" smtClean="0"/>
              <a:t>Scripts and </a:t>
            </a:r>
            <a:r>
              <a:rPr lang="en-US" dirty="0" err="1" smtClean="0"/>
              <a:t>cmdlets</a:t>
            </a:r>
            <a:r>
              <a:rPr lang="en-US" dirty="0" smtClean="0"/>
              <a:t> are limited like any other code or script</a:t>
            </a:r>
          </a:p>
          <a:p>
            <a:r>
              <a:rPr lang="en-US" dirty="0" smtClean="0"/>
              <a:t>Installing </a:t>
            </a:r>
            <a:r>
              <a:rPr lang="en-US" dirty="0" err="1" smtClean="0"/>
              <a:t>PowerShell</a:t>
            </a:r>
            <a:endParaRPr lang="en-US" dirty="0" smtClean="0"/>
          </a:p>
          <a:p>
            <a:pPr lvl="1"/>
            <a:r>
              <a:rPr lang="en-US" dirty="0" err="1" smtClean="0"/>
              <a:t>Dism</a:t>
            </a:r>
            <a:r>
              <a:rPr lang="en-US" dirty="0" smtClean="0"/>
              <a:t> /online /enable-feature /</a:t>
            </a:r>
            <a:r>
              <a:rPr lang="en-US" dirty="0" err="1" smtClean="0"/>
              <a:t>featurename:MicrosoftWindowsPowerShell</a:t>
            </a:r>
            <a:endParaRPr lang="en-US" dirty="0" smtClean="0"/>
          </a:p>
          <a:p>
            <a:pPr lvl="1"/>
            <a:r>
              <a:rPr lang="en-US" dirty="0" smtClean="0"/>
              <a:t>If 32-bit support is needed:</a:t>
            </a:r>
          </a:p>
          <a:p>
            <a:pPr lvl="2"/>
            <a:r>
              <a:rPr lang="en-US" dirty="0" err="1" smtClean="0"/>
              <a:t>Dism</a:t>
            </a:r>
            <a:r>
              <a:rPr lang="en-US" dirty="0" smtClean="0"/>
              <a:t> /online /enable-feature /featurename:NetFx2-ServerCore-WOW64</a:t>
            </a:r>
          </a:p>
          <a:p>
            <a:pPr lvl="2"/>
            <a:r>
              <a:rPr lang="en-US" dirty="0" err="1" smtClean="0"/>
              <a:t>Dism</a:t>
            </a:r>
            <a:r>
              <a:rPr lang="en-US" dirty="0" smtClean="0"/>
              <a:t> /online /enable-feature /featurename:MicrosoftWindowsPowerShell-WOW64</a:t>
            </a:r>
          </a:p>
          <a:p>
            <a:pPr lvl="1"/>
            <a:endParaRPr lang="en-US" dirty="0" smtClean="0"/>
          </a:p>
          <a:p>
            <a:pPr lvl="1"/>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err="1" smtClean="0"/>
              <a:t>PowerShell</a:t>
            </a:r>
            <a:r>
              <a:rPr lang="en-US" dirty="0" smtClean="0"/>
              <a:t> </a:t>
            </a:r>
            <a:r>
              <a:rPr lang="en-US" dirty="0" err="1" smtClean="0"/>
              <a:t>Cmdlets</a:t>
            </a:r>
            <a:r>
              <a:rPr lang="en-US" dirty="0" smtClean="0"/>
              <a:t> in Server Core</a:t>
            </a:r>
            <a:endParaRPr lang="en-US" dirty="0"/>
          </a:p>
        </p:txBody>
      </p:sp>
      <p:sp>
        <p:nvSpPr>
          <p:cNvPr id="3" name="Text Placeholder 2"/>
          <p:cNvSpPr>
            <a:spLocks noGrp="1"/>
          </p:cNvSpPr>
          <p:nvPr>
            <p:ph idx="4294967295"/>
          </p:nvPr>
        </p:nvSpPr>
        <p:spPr>
          <a:xfrm>
            <a:off x="762000" y="1412875"/>
            <a:ext cx="8382000" cy="4560888"/>
          </a:xfrm>
        </p:spPr>
        <p:txBody>
          <a:bodyPr/>
          <a:lstStyle/>
          <a:p>
            <a:r>
              <a:rPr lang="en-US" sz="2800" dirty="0" smtClean="0"/>
              <a:t>Require </a:t>
            </a:r>
            <a:r>
              <a:rPr lang="en-US" sz="2800" dirty="0" err="1" smtClean="0"/>
              <a:t>PowerShell</a:t>
            </a:r>
            <a:r>
              <a:rPr lang="en-US" sz="2800" dirty="0" smtClean="0"/>
              <a:t> to be installed first</a:t>
            </a:r>
          </a:p>
          <a:p>
            <a:r>
              <a:rPr lang="en-US" sz="2800" dirty="0" smtClean="0"/>
              <a:t>Server Manager </a:t>
            </a:r>
            <a:r>
              <a:rPr lang="en-US" sz="2800" dirty="0" err="1" smtClean="0"/>
              <a:t>cmdlets</a:t>
            </a:r>
            <a:endParaRPr lang="en-US" sz="2800" dirty="0" smtClean="0"/>
          </a:p>
          <a:p>
            <a:pPr lvl="1"/>
            <a:r>
              <a:rPr lang="en-US" sz="2400" dirty="0" err="1" smtClean="0"/>
              <a:t>Dism</a:t>
            </a:r>
            <a:r>
              <a:rPr lang="en-US" sz="2400" dirty="0" smtClean="0"/>
              <a:t> /online /enable-feature /</a:t>
            </a:r>
            <a:r>
              <a:rPr lang="en-US" sz="2400" dirty="0" err="1" smtClean="0"/>
              <a:t>featurename:ServerManager</a:t>
            </a:r>
            <a:r>
              <a:rPr lang="en-US" sz="2400" dirty="0" smtClean="0"/>
              <a:t>-PSH-</a:t>
            </a:r>
            <a:r>
              <a:rPr lang="en-US" sz="2400" dirty="0" err="1" smtClean="0"/>
              <a:t>Cmdlets</a:t>
            </a:r>
            <a:endParaRPr lang="en-US" sz="2400" dirty="0" smtClean="0"/>
          </a:p>
          <a:p>
            <a:pPr lvl="1"/>
            <a:r>
              <a:rPr lang="en-US" sz="2400" dirty="0" smtClean="0"/>
              <a:t>Import-module </a:t>
            </a:r>
            <a:r>
              <a:rPr lang="en-US" sz="2400" dirty="0" err="1" smtClean="0"/>
              <a:t>ServerManager</a:t>
            </a:r>
            <a:endParaRPr lang="en-US" sz="2400" dirty="0" smtClean="0"/>
          </a:p>
          <a:p>
            <a:pPr lvl="1"/>
            <a:r>
              <a:rPr lang="en-US" sz="2400" dirty="0" smtClean="0"/>
              <a:t>The </a:t>
            </a:r>
            <a:r>
              <a:rPr lang="en-US" sz="2400" dirty="0" err="1" smtClean="0"/>
              <a:t>cmdlets</a:t>
            </a:r>
            <a:r>
              <a:rPr lang="en-US" sz="2400" dirty="0" smtClean="0"/>
              <a:t> are add-</a:t>
            </a:r>
            <a:r>
              <a:rPr lang="en-US" sz="2400" dirty="0" err="1" smtClean="0"/>
              <a:t>windowsfeature</a:t>
            </a:r>
            <a:r>
              <a:rPr lang="en-US" sz="2400" dirty="0" smtClean="0"/>
              <a:t>, get-</a:t>
            </a:r>
            <a:r>
              <a:rPr lang="en-US" sz="2400" dirty="0" err="1" smtClean="0"/>
              <a:t>windowsfeature</a:t>
            </a:r>
            <a:r>
              <a:rPr lang="en-US" sz="2400" dirty="0" smtClean="0"/>
              <a:t>, and remove-</a:t>
            </a:r>
            <a:r>
              <a:rPr lang="en-US" sz="2400" dirty="0" err="1" smtClean="0"/>
              <a:t>windowsfeature</a:t>
            </a:r>
            <a:endParaRPr lang="en-US" sz="2400" dirty="0" smtClean="0"/>
          </a:p>
          <a:p>
            <a:r>
              <a:rPr lang="en-US" sz="2800" dirty="0" smtClean="0"/>
              <a:t>Best Practice Analyzer </a:t>
            </a:r>
            <a:r>
              <a:rPr lang="en-US" sz="2800" dirty="0" err="1" smtClean="0"/>
              <a:t>cmdlets</a:t>
            </a:r>
            <a:endParaRPr lang="en-US" sz="2800" dirty="0" smtClean="0"/>
          </a:p>
          <a:p>
            <a:pPr lvl="1"/>
            <a:r>
              <a:rPr lang="en-US" sz="2400" dirty="0" err="1" smtClean="0"/>
              <a:t>Dism</a:t>
            </a:r>
            <a:r>
              <a:rPr lang="en-US" sz="2400" dirty="0" smtClean="0"/>
              <a:t> /online /enable-feature /</a:t>
            </a:r>
            <a:r>
              <a:rPr lang="en-US" sz="2400" dirty="0" err="1" smtClean="0"/>
              <a:t>featurename:BestPractices</a:t>
            </a:r>
            <a:r>
              <a:rPr lang="en-US" sz="2400" dirty="0" smtClean="0"/>
              <a:t>-PSH-</a:t>
            </a:r>
            <a:r>
              <a:rPr lang="en-US" sz="2400" dirty="0" err="1" smtClean="0"/>
              <a:t>Cmdlets</a:t>
            </a:r>
            <a:endParaRPr lang="en-US" sz="2400" dirty="0" smtClean="0"/>
          </a:p>
          <a:p>
            <a:pPr lvl="1"/>
            <a:r>
              <a:rPr lang="en-US" sz="2400" dirty="0" smtClean="0"/>
              <a:t>import-module </a:t>
            </a:r>
            <a:r>
              <a:rPr lang="en-US" sz="2400" dirty="0" err="1" smtClean="0"/>
              <a:t>BestPractices</a:t>
            </a:r>
            <a:endParaRPr lang="en-US" sz="2400" dirty="0" smtClean="0"/>
          </a:p>
          <a:p>
            <a:pPr lvl="1"/>
            <a:r>
              <a:rPr lang="en-US" sz="2400" dirty="0" smtClean="0"/>
              <a:t>The </a:t>
            </a:r>
            <a:r>
              <a:rPr lang="en-US" sz="2400" dirty="0" err="1" smtClean="0"/>
              <a:t>cmdlets</a:t>
            </a:r>
            <a:r>
              <a:rPr lang="en-US" sz="2400" dirty="0" smtClean="0"/>
              <a:t> are get-</a:t>
            </a:r>
            <a:r>
              <a:rPr lang="en-US" sz="2400" dirty="0" err="1" smtClean="0"/>
              <a:t>bparesult</a:t>
            </a:r>
            <a:r>
              <a:rPr lang="en-US" sz="2400" dirty="0" smtClean="0"/>
              <a:t>, </a:t>
            </a:r>
            <a:br>
              <a:rPr lang="en-US" sz="2400" dirty="0" smtClean="0"/>
            </a:br>
            <a:r>
              <a:rPr lang="en-US" sz="2400" dirty="0" smtClean="0"/>
              <a:t>invoke-</a:t>
            </a:r>
            <a:r>
              <a:rPr lang="en-US" sz="2400" dirty="0" err="1" smtClean="0"/>
              <a:t>bpamodel</a:t>
            </a:r>
            <a:r>
              <a:rPr lang="en-US" sz="2400" dirty="0" smtClean="0"/>
              <a:t> and set-</a:t>
            </a:r>
            <a:r>
              <a:rPr lang="en-US" sz="2400" dirty="0" err="1" smtClean="0"/>
              <a:t>bparesult</a:t>
            </a:r>
            <a:endParaRPr lang="en-US" sz="24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WoW64 in Server Core R2</a:t>
            </a:r>
            <a:endParaRPr lang="en-US" dirty="0"/>
          </a:p>
        </p:txBody>
      </p:sp>
      <p:sp>
        <p:nvSpPr>
          <p:cNvPr id="3" name="Content Placeholder 2"/>
          <p:cNvSpPr>
            <a:spLocks noGrp="1"/>
          </p:cNvSpPr>
          <p:nvPr>
            <p:ph idx="1"/>
          </p:nvPr>
        </p:nvSpPr>
        <p:spPr/>
        <p:txBody>
          <a:bodyPr/>
          <a:lstStyle/>
          <a:p>
            <a:r>
              <a:rPr lang="en-US" smtClean="0"/>
              <a:t>Installed by default</a:t>
            </a:r>
          </a:p>
          <a:p>
            <a:r>
              <a:rPr lang="en-US" smtClean="0"/>
              <a:t>Dism /online /disable-feature /featurename:ServerCore-WOW64</a:t>
            </a:r>
          </a:p>
          <a:p>
            <a:r>
              <a:rPr lang="en-US" smtClean="0"/>
              <a:t>Required for and must be installed for</a:t>
            </a:r>
          </a:p>
          <a:p>
            <a:pPr lvl="1"/>
            <a:r>
              <a:rPr lang="en-US" smtClean="0"/>
              <a:t>Active Directory</a:t>
            </a:r>
          </a:p>
          <a:p>
            <a:pPr lvl="1"/>
            <a:r>
              <a:rPr lang="en-US" smtClean="0"/>
              <a:t>Active Directory Lightweight Directory Services</a:t>
            </a:r>
            <a:endParaRPr lang="en-US" dirty="0" smtClean="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WoW64 Packages</a:t>
            </a:r>
            <a:endParaRPr lang="en-US" dirty="0"/>
          </a:p>
        </p:txBody>
      </p:sp>
      <p:sp>
        <p:nvSpPr>
          <p:cNvPr id="3" name="Content Placeholder 2"/>
          <p:cNvSpPr>
            <a:spLocks noGrp="1"/>
          </p:cNvSpPr>
          <p:nvPr>
            <p:ph idx="1"/>
          </p:nvPr>
        </p:nvSpPr>
        <p:spPr/>
        <p:txBody>
          <a:bodyPr/>
          <a:lstStyle/>
          <a:p>
            <a:r>
              <a:rPr lang="en-US" sz="2800" dirty="0" smtClean="0"/>
              <a:t>The following all have WoW64 support that </a:t>
            </a:r>
            <a:br>
              <a:rPr lang="en-US" sz="2800" dirty="0" smtClean="0"/>
            </a:br>
            <a:r>
              <a:rPr lang="en-US" sz="2800" dirty="0" smtClean="0"/>
              <a:t>can be installed</a:t>
            </a:r>
          </a:p>
          <a:p>
            <a:pPr lvl="1"/>
            <a:r>
              <a:rPr lang="en-US" sz="2400" dirty="0" smtClean="0"/>
              <a:t>FailoverCluster-Core-WOW64</a:t>
            </a:r>
          </a:p>
          <a:p>
            <a:pPr lvl="1"/>
            <a:r>
              <a:rPr lang="en-US" sz="2400" dirty="0" smtClean="0"/>
              <a:t>NetFx2-ServerCore-WOW64</a:t>
            </a:r>
          </a:p>
          <a:p>
            <a:pPr lvl="2"/>
            <a:r>
              <a:rPr lang="en-US" sz="2000" dirty="0" smtClean="0"/>
              <a:t>MicrosoftWindowsPowerShell-WOW64</a:t>
            </a:r>
          </a:p>
          <a:p>
            <a:pPr lvl="1"/>
            <a:r>
              <a:rPr lang="en-US" sz="2400" dirty="0" smtClean="0"/>
              <a:t>NetFx3-ServerCore-WOW64</a:t>
            </a:r>
          </a:p>
          <a:p>
            <a:pPr lvl="1"/>
            <a:r>
              <a:rPr lang="en-US" sz="2400" dirty="0" smtClean="0"/>
              <a:t>Printing-ServerCore-Role-WOW64</a:t>
            </a:r>
          </a:p>
          <a:p>
            <a:pPr lvl="1"/>
            <a:r>
              <a:rPr lang="en-US" sz="2400" dirty="0" smtClean="0"/>
              <a:t>ServerCore-EA-IME-WOW64</a:t>
            </a:r>
          </a:p>
          <a:p>
            <a:pPr lvl="1"/>
            <a:r>
              <a:rPr lang="en-US" sz="2400" dirty="0" smtClean="0"/>
              <a:t>SUACore-WOW64</a:t>
            </a:r>
          </a:p>
          <a:p>
            <a:r>
              <a:rPr lang="en-US" sz="2800" dirty="0" smtClean="0"/>
              <a:t>Must first install Corresponding 64-bit feature, </a:t>
            </a:r>
            <a:br>
              <a:rPr lang="en-US" sz="2800" dirty="0" smtClean="0"/>
            </a:br>
            <a:r>
              <a:rPr lang="en-US" sz="2800" dirty="0" smtClean="0"/>
              <a:t>e.g., </a:t>
            </a:r>
            <a:r>
              <a:rPr lang="en-US" sz="2800" dirty="0" err="1" smtClean="0"/>
              <a:t>FailoverCluster</a:t>
            </a:r>
            <a:r>
              <a:rPr lang="en-US" sz="2800" dirty="0" smtClean="0"/>
              <a:t>-Core</a:t>
            </a:r>
          </a:p>
          <a:p>
            <a:endParaRPr lang="en-US" sz="2800" dirty="0" smtClean="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Potential Issues with WoW64</a:t>
            </a:r>
            <a:endParaRPr lang="en-US" dirty="0"/>
          </a:p>
        </p:txBody>
      </p:sp>
      <p:sp>
        <p:nvSpPr>
          <p:cNvPr id="3" name="Content Placeholder 2"/>
          <p:cNvSpPr>
            <a:spLocks noGrp="1"/>
          </p:cNvSpPr>
          <p:nvPr>
            <p:ph idx="1"/>
          </p:nvPr>
        </p:nvSpPr>
        <p:spPr/>
        <p:txBody>
          <a:bodyPr/>
          <a:lstStyle/>
          <a:p>
            <a:r>
              <a:rPr lang="en-US" dirty="0" smtClean="0"/>
              <a:t>Installers Requiring WoW64</a:t>
            </a:r>
          </a:p>
          <a:p>
            <a:pPr lvl="1"/>
            <a:r>
              <a:rPr lang="en-US" dirty="0" smtClean="0"/>
              <a:t>When an MSI requires WoW64, it will return:</a:t>
            </a:r>
          </a:p>
          <a:p>
            <a:pPr lvl="2"/>
            <a:r>
              <a:rPr lang="en-US" dirty="0" smtClean="0"/>
              <a:t>Error 1719. The Windows Installer Service could not </a:t>
            </a:r>
            <a:br>
              <a:rPr lang="en-US" dirty="0" smtClean="0"/>
            </a:br>
            <a:r>
              <a:rPr lang="en-US" dirty="0" smtClean="0"/>
              <a:t>be accessed. This can occur if the Windows Installer is not correctly installed. Contact your support personnel for assistance.</a:t>
            </a:r>
          </a:p>
          <a:p>
            <a:r>
              <a:rPr lang="en-US" dirty="0" smtClean="0"/>
              <a:t>Applications Requiring WoW64</a:t>
            </a:r>
          </a:p>
          <a:p>
            <a:pPr lvl="1"/>
            <a:r>
              <a:rPr lang="en-US" dirty="0" smtClean="0"/>
              <a:t>When trying to run a 32-bit application, you will receive the following error:</a:t>
            </a:r>
          </a:p>
          <a:p>
            <a:pPr lvl="2"/>
            <a:r>
              <a:rPr lang="en-US" dirty="0" smtClean="0"/>
              <a:t>The subsystem needed to support the image type </a:t>
            </a:r>
            <a:br>
              <a:rPr lang="en-US" dirty="0" smtClean="0"/>
            </a:br>
            <a:r>
              <a:rPr lang="en-US" dirty="0" smtClean="0"/>
              <a:t>is not present.</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PowerShell</a:t>
            </a:r>
            <a:r>
              <a:rPr lang="en-US" dirty="0" smtClean="0"/>
              <a:t> and WOW64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Grp="1" noChangeArrowheads="1"/>
          </p:cNvSpPr>
          <p:nvPr>
            <p:ph type="title"/>
          </p:nvPr>
        </p:nvSpPr>
        <p:spPr>
          <a:xfrm>
            <a:off x="381000" y="230188"/>
            <a:ext cx="8382000" cy="609398"/>
          </a:xfrm>
        </p:spPr>
        <p:txBody>
          <a:bodyPr/>
          <a:lstStyle/>
          <a:p>
            <a:r>
              <a:rPr lang="en-US" sz="4400" dirty="0" smtClean="0"/>
              <a:t>Windows Server 2008 Patch Reduction</a:t>
            </a:r>
          </a:p>
        </p:txBody>
      </p:sp>
      <p:sp>
        <p:nvSpPr>
          <p:cNvPr id="52226" name="Rectangle 5"/>
          <p:cNvSpPr>
            <a:spLocks noGrp="1" noChangeArrowheads="1"/>
          </p:cNvSpPr>
          <p:nvPr>
            <p:ph idx="1"/>
          </p:nvPr>
        </p:nvSpPr>
        <p:spPr>
          <a:xfrm>
            <a:off x="381000" y="1447799"/>
            <a:ext cx="8382000" cy="3170099"/>
          </a:xfrm>
        </p:spPr>
        <p:txBody>
          <a:bodyPr/>
          <a:lstStyle/>
          <a:p>
            <a:r>
              <a:rPr lang="en-US" dirty="0" smtClean="0"/>
              <a:t>If accepting all applicable patches on Server Core</a:t>
            </a:r>
          </a:p>
          <a:p>
            <a:pPr lvl="1"/>
            <a:r>
              <a:rPr lang="en-US" dirty="0" smtClean="0"/>
              <a:t>~40% reduction as compared to full Server</a:t>
            </a:r>
          </a:p>
          <a:p>
            <a:pPr lvl="1"/>
            <a:r>
              <a:rPr lang="en-US" dirty="0" smtClean="0"/>
              <a:t>~53% reduction without AD, DNS, Print, Media Services, Telnet, or IIS</a:t>
            </a:r>
          </a:p>
          <a:p>
            <a:pPr lvl="1"/>
            <a:r>
              <a:rPr lang="en-US" dirty="0" smtClean="0"/>
              <a:t>~53% of reboots eliminated</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Reducing the Footprint</a:t>
            </a:r>
            <a:endParaRPr lang="en-US" dirty="0"/>
          </a:p>
        </p:txBody>
      </p:sp>
      <p:sp>
        <p:nvSpPr>
          <p:cNvPr id="3" name="Content Placeholder 2"/>
          <p:cNvSpPr>
            <a:spLocks noGrp="1"/>
          </p:cNvSpPr>
          <p:nvPr>
            <p:ph idx="1"/>
          </p:nvPr>
        </p:nvSpPr>
        <p:spPr/>
        <p:txBody>
          <a:bodyPr/>
          <a:lstStyle/>
          <a:p>
            <a:r>
              <a:rPr lang="en-US" dirty="0" smtClean="0"/>
              <a:t>Can remove roles and features from the Server Core image</a:t>
            </a:r>
          </a:p>
          <a:p>
            <a:pPr lvl="1"/>
            <a:r>
              <a:rPr lang="en-US" dirty="0" smtClean="0"/>
              <a:t>One-way process; once removed, it is gone unless you reinstall</a:t>
            </a:r>
          </a:p>
          <a:p>
            <a:r>
              <a:rPr lang="en-US" dirty="0" smtClean="0"/>
              <a:t>Largest footprint savings</a:t>
            </a:r>
          </a:p>
          <a:p>
            <a:pPr lvl="1"/>
            <a:r>
              <a:rPr lang="en-US" dirty="0" err="1" smtClean="0"/>
              <a:t>.Net</a:t>
            </a:r>
            <a:r>
              <a:rPr lang="en-US" dirty="0" smtClean="0"/>
              <a:t> Support ~500MB</a:t>
            </a:r>
          </a:p>
          <a:p>
            <a:pPr lvl="1"/>
            <a:r>
              <a:rPr lang="en-US" dirty="0" smtClean="0"/>
              <a:t>IME Support ~200MB</a:t>
            </a:r>
          </a:p>
          <a:p>
            <a:pPr lvl="1"/>
            <a:r>
              <a:rPr lang="en-US" dirty="0" smtClean="0"/>
              <a:t>WoW64 Support ~150MB</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Removing Packages</a:t>
            </a:r>
            <a:endParaRPr lang="en-US" dirty="0"/>
          </a:p>
        </p:txBody>
      </p:sp>
      <p:sp>
        <p:nvSpPr>
          <p:cNvPr id="3" name="Content Placeholder 2"/>
          <p:cNvSpPr>
            <a:spLocks noGrp="1"/>
          </p:cNvSpPr>
          <p:nvPr>
            <p:ph idx="1"/>
          </p:nvPr>
        </p:nvSpPr>
        <p:spPr/>
        <p:txBody>
          <a:bodyPr/>
          <a:lstStyle/>
          <a:p>
            <a:r>
              <a:rPr lang="en-US" sz="2800" dirty="0" smtClean="0"/>
              <a:t>Change to \windows\servicing\packages</a:t>
            </a:r>
          </a:p>
          <a:p>
            <a:r>
              <a:rPr lang="en-US" sz="2800" dirty="0" smtClean="0"/>
              <a:t>Dir *</a:t>
            </a:r>
            <a:r>
              <a:rPr lang="en-US" sz="2800" dirty="0" err="1" smtClean="0"/>
              <a:t>coreedition</a:t>
            </a:r>
            <a:r>
              <a:rPr lang="en-US" sz="2800" dirty="0" smtClean="0"/>
              <a:t>*.mum /w</a:t>
            </a:r>
          </a:p>
          <a:p>
            <a:r>
              <a:rPr lang="en-US" sz="2800" dirty="0" smtClean="0"/>
              <a:t>Copy file name up to extension</a:t>
            </a:r>
          </a:p>
          <a:p>
            <a:pPr lvl="1"/>
            <a:r>
              <a:rPr lang="en-US" sz="2400" dirty="0" smtClean="0"/>
              <a:t>For example: Microsoft-Windows-ServerEnterpriseCoreEdition~31bf3856ad364e35~amd64~~6.1.7100.0</a:t>
            </a:r>
          </a:p>
          <a:p>
            <a:r>
              <a:rPr lang="en-US" sz="2800" dirty="0" err="1" smtClean="0"/>
              <a:t>Dism</a:t>
            </a:r>
            <a:r>
              <a:rPr lang="en-US" sz="2800" dirty="0" smtClean="0"/>
              <a:t> /online /get-features /</a:t>
            </a:r>
            <a:r>
              <a:rPr lang="en-US" sz="2800" dirty="0" err="1" smtClean="0"/>
              <a:t>packagename</a:t>
            </a:r>
            <a:r>
              <a:rPr lang="en-US" sz="2800" dirty="0" smtClean="0"/>
              <a:t>: </a:t>
            </a:r>
            <a:br>
              <a:rPr lang="en-US" sz="2800" dirty="0" smtClean="0"/>
            </a:br>
            <a:r>
              <a:rPr lang="en-US" sz="2800" dirty="0" smtClean="0"/>
              <a:t>&lt;core edition package&gt;</a:t>
            </a:r>
          </a:p>
          <a:p>
            <a:r>
              <a:rPr lang="en-US" sz="2800" dirty="0" err="1" smtClean="0"/>
              <a:t>Dism</a:t>
            </a:r>
            <a:r>
              <a:rPr lang="en-US" sz="2800" dirty="0" smtClean="0"/>
              <a:t> /online /disable-feature /</a:t>
            </a:r>
            <a:r>
              <a:rPr lang="en-US" sz="2800" dirty="0" err="1" smtClean="0"/>
              <a:t>packagename</a:t>
            </a:r>
            <a:r>
              <a:rPr lang="en-US" sz="2800" dirty="0" smtClean="0"/>
              <a:t>: &lt;core edition package&gt; /</a:t>
            </a:r>
            <a:r>
              <a:rPr lang="en-US" sz="2800" dirty="0" err="1" smtClean="0"/>
              <a:t>featurename</a:t>
            </a:r>
            <a:r>
              <a:rPr lang="en-US" sz="2800" dirty="0" smtClean="0"/>
              <a:t>:</a:t>
            </a:r>
            <a:br>
              <a:rPr lang="en-US" sz="2800" dirty="0" smtClean="0"/>
            </a:br>
            <a:r>
              <a:rPr lang="en-US" sz="2800" dirty="0" smtClean="0"/>
              <a:t>&lt;</a:t>
            </a:r>
            <a:r>
              <a:rPr lang="en-US" sz="2800" dirty="0" err="1" smtClean="0"/>
              <a:t>name_from_previous_step_to</a:t>
            </a:r>
            <a:r>
              <a:rPr lang="en-US" sz="2800" dirty="0" smtClean="0"/>
              <a:t> _remove&gt;</a:t>
            </a:r>
          </a:p>
          <a:p>
            <a:endParaRPr lang="en-US" sz="2800"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Reducing the Footprint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via DISM</a:t>
            </a:r>
            <a:endParaRPr lang="en-US" dirty="0"/>
          </a:p>
        </p:txBody>
      </p:sp>
      <p:sp>
        <p:nvSpPr>
          <p:cNvPr id="3" name="Content Placeholder 2"/>
          <p:cNvSpPr>
            <a:spLocks noGrp="1"/>
          </p:cNvSpPr>
          <p:nvPr>
            <p:ph idx="1"/>
          </p:nvPr>
        </p:nvSpPr>
        <p:spPr>
          <a:xfrm>
            <a:off x="381000" y="1447799"/>
            <a:ext cx="8382000" cy="3902607"/>
          </a:xfrm>
        </p:spPr>
        <p:txBody>
          <a:bodyPr>
            <a:normAutofit/>
          </a:bodyPr>
          <a:lstStyle/>
          <a:p>
            <a:r>
              <a:rPr lang="en-US" dirty="0" smtClean="0"/>
              <a:t>Server installs can be upgraded from the command-line using dism.exe</a:t>
            </a:r>
          </a:p>
          <a:p>
            <a:pPr lvl="1"/>
            <a:r>
              <a:rPr lang="en-US" dirty="0" smtClean="0"/>
              <a:t>Domain Controllers </a:t>
            </a:r>
            <a:r>
              <a:rPr lang="en-US" i="1" dirty="0" smtClean="0"/>
              <a:t>must be demoted</a:t>
            </a:r>
            <a:r>
              <a:rPr lang="en-US" dirty="0" smtClean="0"/>
              <a:t> first</a:t>
            </a:r>
          </a:p>
          <a:p>
            <a:r>
              <a:rPr lang="en-US" dirty="0" smtClean="0"/>
              <a:t>Can only upgrade editions</a:t>
            </a:r>
          </a:p>
          <a:p>
            <a:pPr lvl="1"/>
            <a:r>
              <a:rPr lang="en-US" dirty="0" smtClean="0"/>
              <a:t>Standard to Enterprise to Datacenter</a:t>
            </a:r>
          </a:p>
          <a:p>
            <a:pPr lvl="1"/>
            <a:r>
              <a:rPr lang="en-US" dirty="0" smtClean="0"/>
              <a:t>Foundation to Standard</a:t>
            </a:r>
          </a:p>
          <a:p>
            <a:r>
              <a:rPr lang="en-US" dirty="0" smtClean="0"/>
              <a:t>DISM adds relevant packages for upgrade edition and installs them post-reboot</a:t>
            </a:r>
            <a:endParaRPr lang="en-US" dirty="0"/>
          </a:p>
        </p:txBody>
      </p:sp>
    </p:spTree>
    <p:extLst>
      <p:ext uri="{BB962C8B-B14F-4D97-AF65-F5344CB8AC3E}">
        <p14:creationId xmlns="" xmlns:p14="http://schemas.microsoft.com/office/powerpoint/2010/main" val="360946143"/>
      </p:ext>
    </p:extLst>
  </p:cSld>
  <p:clrMapOvr>
    <a:masterClrMapping/>
  </p:clrMapOvr>
  <mc:AlternateContent xmlns:mc="http://schemas.openxmlformats.org/markup-compatibility/2006">
    <mc:Choice xmlns="" xmlns:p14="http://schemas.microsoft.com/office/powerpoint/2007/7/12/main" Requires="p14">
      <p:transition xmlns:p141="http://schemas.microsoft.com/office/powerpoint/2010/main" spd="slow" p141:dur="2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via DISM (cont)</a:t>
            </a:r>
            <a:endParaRPr lang="en-US" dirty="0"/>
          </a:p>
        </p:txBody>
      </p:sp>
      <p:sp>
        <p:nvSpPr>
          <p:cNvPr id="3" name="Content Placeholder 2"/>
          <p:cNvSpPr>
            <a:spLocks noGrp="1"/>
          </p:cNvSpPr>
          <p:nvPr>
            <p:ph idx="1"/>
          </p:nvPr>
        </p:nvSpPr>
        <p:spPr>
          <a:xfrm>
            <a:off x="381000" y="1447799"/>
            <a:ext cx="8382000" cy="3773341"/>
          </a:xfrm>
        </p:spPr>
        <p:txBody>
          <a:bodyPr>
            <a:normAutofit/>
          </a:bodyPr>
          <a:lstStyle/>
          <a:p>
            <a:r>
              <a:rPr lang="en-US" dirty="0" smtClean="0"/>
              <a:t>DISM /online /get-</a:t>
            </a:r>
            <a:r>
              <a:rPr lang="en-US" dirty="0" err="1" smtClean="0"/>
              <a:t>targeteditions</a:t>
            </a:r>
            <a:endParaRPr lang="en-US" dirty="0" smtClean="0"/>
          </a:p>
          <a:p>
            <a:pPr lvl="1"/>
            <a:r>
              <a:rPr lang="en-US" dirty="0" smtClean="0"/>
              <a:t>Lists possible upgrades from current install</a:t>
            </a:r>
          </a:p>
          <a:p>
            <a:r>
              <a:rPr lang="en-US" dirty="0" smtClean="0"/>
              <a:t>DISM /online /set-edition:&lt;</a:t>
            </a:r>
            <a:r>
              <a:rPr lang="en-US" dirty="0" err="1" smtClean="0"/>
              <a:t>editionID</a:t>
            </a:r>
            <a:r>
              <a:rPr lang="en-US" dirty="0" smtClean="0"/>
              <a:t>&gt; /</a:t>
            </a:r>
            <a:r>
              <a:rPr lang="en-US" dirty="0" err="1" smtClean="0"/>
              <a:t>productkey:XXXXX-XXXXX-XXXXX-XXXXX-XXXXX</a:t>
            </a:r>
            <a:endParaRPr lang="en-US" dirty="0" smtClean="0"/>
          </a:p>
          <a:p>
            <a:pPr lvl="1"/>
            <a:r>
              <a:rPr lang="en-US" dirty="0" smtClean="0"/>
              <a:t>E.g. DISM /online /</a:t>
            </a:r>
            <a:r>
              <a:rPr lang="en-US" dirty="0" err="1" smtClean="0"/>
              <a:t>set-edition:ServerDatacenter</a:t>
            </a:r>
            <a:r>
              <a:rPr lang="en-US" dirty="0" smtClean="0"/>
              <a:t> /</a:t>
            </a:r>
            <a:r>
              <a:rPr lang="en-US" dirty="0" err="1" smtClean="0"/>
              <a:t>productkey:ABCDE-ABCDE-etc</a:t>
            </a:r>
            <a:endParaRPr lang="en-US" dirty="0"/>
          </a:p>
        </p:txBody>
      </p:sp>
    </p:spTree>
    <p:extLst>
      <p:ext uri="{BB962C8B-B14F-4D97-AF65-F5344CB8AC3E}">
        <p14:creationId xmlns="" xmlns:p14="http://schemas.microsoft.com/office/powerpoint/2010/main" val="273573778"/>
      </p:ext>
    </p:extLst>
  </p:cSld>
  <p:clrMapOvr>
    <a:masterClrMapping/>
  </p:clrMapOvr>
  <mc:AlternateContent xmlns:mc="http://schemas.openxmlformats.org/markup-compatibility/2006">
    <mc:Choice xmlns="" xmlns:p14="http://schemas.microsoft.com/office/powerpoint/2007/7/12/main" Requires="p14">
      <p:transition xmlns:p141="http://schemas.microsoft.com/office/powerpoint/2010/main" spd="slow" p141:dur="200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Installing a Product Key</a:t>
            </a:r>
            <a:endParaRPr lang="en-US" dirty="0"/>
          </a:p>
        </p:txBody>
      </p:sp>
      <p:sp>
        <p:nvSpPr>
          <p:cNvPr id="3" name="Content Placeholder 2"/>
          <p:cNvSpPr>
            <a:spLocks noGrp="1"/>
          </p:cNvSpPr>
          <p:nvPr>
            <p:ph idx="1"/>
          </p:nvPr>
        </p:nvSpPr>
        <p:spPr>
          <a:xfrm>
            <a:off x="381000" y="1447799"/>
            <a:ext cx="8382000" cy="3422475"/>
          </a:xfrm>
        </p:spPr>
        <p:txBody>
          <a:bodyPr/>
          <a:lstStyle/>
          <a:p>
            <a:r>
              <a:rPr lang="en-US" dirty="0" smtClean="0"/>
              <a:t>Setup no longer prompts for Product Key</a:t>
            </a:r>
          </a:p>
          <a:p>
            <a:r>
              <a:rPr lang="en-US" dirty="0" smtClean="0"/>
              <a:t>No OOBE on Server Core</a:t>
            </a:r>
          </a:p>
          <a:p>
            <a:r>
              <a:rPr lang="en-US" dirty="0" smtClean="0"/>
              <a:t>Can use SLMGR.VBS</a:t>
            </a:r>
          </a:p>
          <a:p>
            <a:pPr lvl="1"/>
            <a:r>
              <a:rPr lang="en-US" dirty="0" smtClean="0"/>
              <a:t>Slmgr.vbs -</a:t>
            </a:r>
            <a:r>
              <a:rPr lang="en-US" dirty="0" err="1" smtClean="0"/>
              <a:t>ipk</a:t>
            </a:r>
            <a:r>
              <a:rPr lang="en-US" dirty="0" smtClean="0"/>
              <a:t> &lt;product key&gt;</a:t>
            </a:r>
          </a:p>
          <a:p>
            <a:pPr lvl="1"/>
            <a:r>
              <a:rPr lang="en-US" dirty="0" smtClean="0"/>
              <a:t>Slmgr.vbs -</a:t>
            </a:r>
            <a:r>
              <a:rPr lang="en-US" dirty="0" err="1" smtClean="0"/>
              <a:t>ato</a:t>
            </a:r>
            <a:endParaRPr lang="en-US" dirty="0" smtClean="0"/>
          </a:p>
          <a:p>
            <a:pPr lvl="1"/>
            <a:r>
              <a:rPr lang="en-US" dirty="0" smtClean="0"/>
              <a:t>Validate what type of product key is installed</a:t>
            </a:r>
          </a:p>
          <a:p>
            <a:pPr lvl="2"/>
            <a:r>
              <a:rPr lang="en-US" dirty="0" smtClean="0"/>
              <a:t>Slmgr.vbs /</a:t>
            </a:r>
            <a:r>
              <a:rPr lang="en-US" dirty="0" err="1" smtClean="0"/>
              <a:t>dlv</a:t>
            </a:r>
            <a:endParaRPr lang="en-US" dirty="0" smtClean="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Sconfig</a:t>
            </a:r>
            <a:endParaRPr lang="en-US"/>
          </a:p>
        </p:txBody>
      </p:sp>
      <p:sp>
        <p:nvSpPr>
          <p:cNvPr id="3" name="Content Placeholder 2"/>
          <p:cNvSpPr>
            <a:spLocks noGrp="1"/>
          </p:cNvSpPr>
          <p:nvPr>
            <p:ph idx="4294967295"/>
          </p:nvPr>
        </p:nvSpPr>
        <p:spPr>
          <a:xfrm>
            <a:off x="762000" y="1412875"/>
            <a:ext cx="8382000" cy="635000"/>
          </a:xfrm>
        </p:spPr>
        <p:txBody>
          <a:bodyPr/>
          <a:lstStyle/>
          <a:p>
            <a:r>
              <a:rPr lang="en-US" dirty="0" smtClean="0"/>
              <a:t>New script to ease initial configuration</a:t>
            </a:r>
            <a:endParaRPr lang="en-US" dirty="0"/>
          </a:p>
        </p:txBody>
      </p:sp>
      <p:pic>
        <p:nvPicPr>
          <p:cNvPr id="29699" name="Picture 3"/>
          <p:cNvPicPr>
            <a:picLocks noChangeAspect="1" noChangeArrowheads="1"/>
          </p:cNvPicPr>
          <p:nvPr/>
        </p:nvPicPr>
        <p:blipFill>
          <a:blip r:embed="rId3" cstate="print"/>
          <a:srcRect/>
          <a:stretch>
            <a:fillRect/>
          </a:stretch>
        </p:blipFill>
        <p:spPr bwMode="auto">
          <a:xfrm>
            <a:off x="0" y="2133600"/>
            <a:ext cx="6353175" cy="3152775"/>
          </a:xfrm>
          <a:prstGeom prst="rect">
            <a:avLst/>
          </a:prstGeom>
          <a:noFill/>
          <a:ln w="9525">
            <a:noFill/>
            <a:miter lim="800000"/>
            <a:headEnd/>
            <a:tailEnd/>
          </a:ln>
          <a:effectLst/>
        </p:spPr>
      </p:pic>
      <p:pic>
        <p:nvPicPr>
          <p:cNvPr id="29700" name="Picture 4"/>
          <p:cNvPicPr>
            <a:picLocks noChangeAspect="1" noChangeArrowheads="1"/>
          </p:cNvPicPr>
          <p:nvPr/>
        </p:nvPicPr>
        <p:blipFill>
          <a:blip r:embed="rId4" cstate="print"/>
          <a:srcRect/>
          <a:stretch>
            <a:fillRect/>
          </a:stretch>
        </p:blipFill>
        <p:spPr bwMode="auto">
          <a:xfrm>
            <a:off x="2800350" y="3505200"/>
            <a:ext cx="6343650" cy="31337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 &amp; A</a:t>
            </a:r>
            <a:endParaRPr lang="en-US"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4"/>
          <p:cNvSpPr>
            <a:spLocks noGrp="1" noChangeArrowheads="1"/>
          </p:cNvSpPr>
          <p:nvPr>
            <p:ph type="title"/>
          </p:nvPr>
        </p:nvSpPr>
        <p:spPr/>
        <p:txBody>
          <a:bodyPr/>
          <a:lstStyle/>
          <a:p>
            <a:r>
              <a:rPr lang="en-US" smtClean="0"/>
              <a:t>Server Core Resources</a:t>
            </a:r>
            <a:endParaRPr lang="en-US"/>
          </a:p>
        </p:txBody>
      </p:sp>
      <p:sp>
        <p:nvSpPr>
          <p:cNvPr id="188418" name="Rectangle 5"/>
          <p:cNvSpPr>
            <a:spLocks noGrp="1" noChangeArrowheads="1"/>
          </p:cNvSpPr>
          <p:nvPr>
            <p:ph type="body" sz="quarter" idx="10"/>
          </p:nvPr>
        </p:nvSpPr>
        <p:spPr/>
        <p:txBody>
          <a:bodyPr/>
          <a:lstStyle/>
          <a:p>
            <a:r>
              <a:rPr lang="en-US" sz="2400" dirty="0" smtClean="0"/>
              <a:t>Server Core Blog</a:t>
            </a:r>
          </a:p>
          <a:p>
            <a:pPr marL="742950" lvl="1" indent="-349250"/>
            <a:r>
              <a:rPr lang="en-US" sz="2000" dirty="0" smtClean="0">
                <a:hlinkClick r:id="rId3"/>
              </a:rPr>
              <a:t>http://blogs.technet.com/server_core/default.aspx</a:t>
            </a:r>
            <a:r>
              <a:rPr lang="en-US" sz="2000" dirty="0" smtClean="0"/>
              <a:t> </a:t>
            </a:r>
          </a:p>
          <a:p>
            <a:r>
              <a:rPr lang="en-US" sz="2400" dirty="0" smtClean="0"/>
              <a:t>Newsgroups</a:t>
            </a:r>
          </a:p>
          <a:p>
            <a:pPr marL="742950" lvl="1" indent="-349250"/>
            <a:r>
              <a:rPr lang="en-US" sz="2000" dirty="0" smtClean="0">
                <a:hlinkClick r:id="rId4"/>
              </a:rPr>
              <a:t>http://forums.technet.microsoft.com/en-US/winservercore/threads/</a:t>
            </a:r>
            <a:r>
              <a:rPr lang="en-US" sz="2000" dirty="0" smtClean="0"/>
              <a:t> </a:t>
            </a:r>
          </a:p>
          <a:p>
            <a:pPr marL="742950" lvl="1" indent="-349250"/>
            <a:r>
              <a:rPr lang="en-US" sz="2000" dirty="0" smtClean="0">
                <a:hlinkClick r:id="rId5"/>
              </a:rPr>
              <a:t>http://forums.msdn.microsoft.com/en-US/servercorefordevelopers/threads/</a:t>
            </a:r>
            <a:r>
              <a:rPr lang="en-US" sz="2000" dirty="0" smtClean="0"/>
              <a:t> </a:t>
            </a:r>
          </a:p>
          <a:p>
            <a:r>
              <a:rPr lang="en-US" sz="2400" dirty="0" smtClean="0"/>
              <a:t>Step-by-Step Guide</a:t>
            </a:r>
          </a:p>
          <a:p>
            <a:pPr marL="742950" lvl="1" indent="-349250"/>
            <a:r>
              <a:rPr lang="en-US" sz="2000" dirty="0" smtClean="0"/>
              <a:t>Online at</a:t>
            </a:r>
          </a:p>
          <a:p>
            <a:pPr marL="1028700" lvl="2" indent="-285750"/>
            <a:r>
              <a:rPr lang="en-US" sz="1800" dirty="0" smtClean="0">
                <a:hlinkClick r:id="rId6"/>
              </a:rPr>
              <a:t>http://technet2.microsoft.com/windowsserver/longhorn/en/library/bab0f1a1-54aa-4cef-9164-139e8bcc44751033.mspx?mfr=true</a:t>
            </a:r>
            <a:r>
              <a:rPr lang="en-US" sz="1800" dirty="0" smtClean="0"/>
              <a:t> </a:t>
            </a:r>
          </a:p>
          <a:p>
            <a:pPr marL="742950" lvl="1" indent="-349250"/>
            <a:r>
              <a:rPr lang="en-US" sz="2000" dirty="0" smtClean="0"/>
              <a:t>Download in Word Document in the Download Center</a:t>
            </a:r>
          </a:p>
          <a:p>
            <a:pPr marL="1028700" lvl="2" indent="-285750"/>
            <a:r>
              <a:rPr lang="en-US" sz="1800" dirty="0" smtClean="0">
                <a:hlinkClick r:id="rId7"/>
              </a:rPr>
              <a:t>http://download.microsoft.com/</a:t>
            </a:r>
            <a:endParaRPr lang="en-US" sz="1800" dirty="0" smtClean="0"/>
          </a:p>
          <a:p>
            <a:r>
              <a:rPr lang="en-US" sz="2400" dirty="0" smtClean="0"/>
              <a:t>E-mail</a:t>
            </a:r>
          </a:p>
          <a:p>
            <a:pPr marL="742950" lvl="1" indent="-349250"/>
            <a:r>
              <a:rPr lang="en-US" sz="2000" dirty="0" smtClean="0"/>
              <a:t>srvcfdbk@microsoft.com </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Grp="1" noChangeArrowheads="1"/>
          </p:cNvSpPr>
          <p:nvPr>
            <p:ph type="title"/>
          </p:nvPr>
        </p:nvSpPr>
        <p:spPr/>
        <p:txBody>
          <a:bodyPr/>
          <a:lstStyle/>
          <a:p>
            <a:r>
              <a:rPr lang="en-US" dirty="0" smtClean="0"/>
              <a:t>WS08 Patch Reduction (cont.)</a:t>
            </a:r>
          </a:p>
        </p:txBody>
      </p:sp>
      <p:sp>
        <p:nvSpPr>
          <p:cNvPr id="52226" name="Rectangle 5"/>
          <p:cNvSpPr>
            <a:spLocks noGrp="1" noChangeArrowheads="1"/>
          </p:cNvSpPr>
          <p:nvPr>
            <p:ph idx="1"/>
          </p:nvPr>
        </p:nvSpPr>
        <p:spPr>
          <a:xfrm>
            <a:off x="381000" y="1447799"/>
            <a:ext cx="8382000" cy="5435334"/>
          </a:xfrm>
        </p:spPr>
        <p:txBody>
          <a:bodyPr/>
          <a:lstStyle/>
          <a:p>
            <a:r>
              <a:rPr lang="en-US" dirty="0" smtClean="0"/>
              <a:t>If applying only necessary patches on Server Core</a:t>
            </a:r>
          </a:p>
          <a:p>
            <a:pPr lvl="1"/>
            <a:r>
              <a:rPr lang="en-US" dirty="0" smtClean="0"/>
              <a:t>~54% reduction as compared to full Server</a:t>
            </a:r>
          </a:p>
          <a:p>
            <a:pPr lvl="1"/>
            <a:r>
              <a:rPr lang="en-US" dirty="0" smtClean="0"/>
              <a:t>~68% reduction without AD, DNS, Print, Media Services, Telnet, or IIS</a:t>
            </a:r>
          </a:p>
          <a:p>
            <a:r>
              <a:rPr lang="en-US" dirty="0" smtClean="0"/>
              <a:t>Necessary patches are:</a:t>
            </a:r>
          </a:p>
          <a:p>
            <a:pPr lvl="1"/>
            <a:r>
              <a:rPr lang="en-US" dirty="0" smtClean="0"/>
              <a:t>Where binary is in Server Core, but vulnerability isn’t exploitable</a:t>
            </a:r>
          </a:p>
          <a:p>
            <a:pPr lvl="1"/>
            <a:r>
              <a:rPr lang="en-US" dirty="0" smtClean="0"/>
              <a:t>Called out as such in the Security Bulletins (e.g. MS08-052):</a:t>
            </a:r>
          </a:p>
          <a:p>
            <a:pPr lvl="1"/>
            <a:endParaRPr lang="en-US" dirty="0" smtClean="0"/>
          </a:p>
          <a:p>
            <a:pPr lvl="1"/>
            <a:endParaRPr lang="en-US" dirty="0" smtClean="0"/>
          </a:p>
        </p:txBody>
      </p:sp>
      <p:pic>
        <p:nvPicPr>
          <p:cNvPr id="33796" name="Picture 4"/>
          <p:cNvPicPr>
            <a:picLocks noChangeAspect="1" noChangeArrowheads="1"/>
          </p:cNvPicPr>
          <p:nvPr/>
        </p:nvPicPr>
        <p:blipFill>
          <a:blip r:embed="rId3" cstate="print"/>
          <a:srcRect/>
          <a:stretch>
            <a:fillRect/>
          </a:stretch>
        </p:blipFill>
        <p:spPr bwMode="auto">
          <a:xfrm>
            <a:off x="990600" y="5562600"/>
            <a:ext cx="7707249" cy="942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WS08 Critical Patch Reduction</a:t>
            </a:r>
            <a:endParaRPr lang="en-US" dirty="0"/>
          </a:p>
        </p:txBody>
      </p:sp>
      <p:sp>
        <p:nvSpPr>
          <p:cNvPr id="3" name="Content Placeholder 2"/>
          <p:cNvSpPr>
            <a:spLocks noGrp="1"/>
          </p:cNvSpPr>
          <p:nvPr>
            <p:ph idx="1"/>
          </p:nvPr>
        </p:nvSpPr>
        <p:spPr>
          <a:xfrm>
            <a:off x="381000" y="1447799"/>
            <a:ext cx="8382000" cy="4795159"/>
          </a:xfrm>
        </p:spPr>
        <p:txBody>
          <a:bodyPr/>
          <a:lstStyle/>
          <a:p>
            <a:r>
              <a:rPr lang="en-US" dirty="0" smtClean="0"/>
              <a:t>If installing only critical patches on Server Core</a:t>
            </a:r>
          </a:p>
          <a:p>
            <a:pPr lvl="1"/>
            <a:r>
              <a:rPr lang="en-US" dirty="0" smtClean="0"/>
              <a:t>~44% reduction as compared to full Server</a:t>
            </a:r>
          </a:p>
          <a:p>
            <a:pPr lvl="1"/>
            <a:r>
              <a:rPr lang="en-US" dirty="0" smtClean="0"/>
              <a:t>~62% reduction without AD, DNS, Print, or Media Services</a:t>
            </a:r>
          </a:p>
          <a:p>
            <a:r>
              <a:rPr lang="en-US" dirty="0" smtClean="0"/>
              <a:t>If installing only necessary critical patches</a:t>
            </a:r>
          </a:p>
          <a:p>
            <a:pPr lvl="1"/>
            <a:r>
              <a:rPr lang="en-US" dirty="0" smtClean="0"/>
              <a:t>~82% reduction</a:t>
            </a:r>
          </a:p>
          <a:p>
            <a:r>
              <a:rPr lang="en-US" dirty="0" smtClean="0"/>
              <a:t>~82% of reboots eliminated</a:t>
            </a:r>
          </a:p>
          <a:p>
            <a:pPr lvl="1"/>
            <a:r>
              <a:rPr lang="en-US" dirty="0" smtClean="0"/>
              <a:t>If accepting all or just necessary</a:t>
            </a:r>
          </a:p>
          <a:p>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Grp="1" noChangeArrowheads="1"/>
          </p:cNvSpPr>
          <p:nvPr>
            <p:ph type="title"/>
          </p:nvPr>
        </p:nvSpPr>
        <p:spPr>
          <a:xfrm>
            <a:off x="152400" y="230188"/>
            <a:ext cx="8839200" cy="1218795"/>
          </a:xfrm>
        </p:spPr>
        <p:txBody>
          <a:bodyPr/>
          <a:lstStyle/>
          <a:p>
            <a:r>
              <a:rPr lang="en-US" sz="4400" dirty="0" smtClean="0"/>
              <a:t>Windows Server 2008 R2 Patch Reduction</a:t>
            </a:r>
          </a:p>
        </p:txBody>
      </p:sp>
      <p:sp>
        <p:nvSpPr>
          <p:cNvPr id="52226" name="Rectangle 5"/>
          <p:cNvSpPr>
            <a:spLocks noGrp="1" noChangeArrowheads="1"/>
          </p:cNvSpPr>
          <p:nvPr>
            <p:ph idx="1"/>
          </p:nvPr>
        </p:nvSpPr>
        <p:spPr>
          <a:xfrm>
            <a:off x="381000" y="1447799"/>
            <a:ext cx="8610600" cy="3170099"/>
          </a:xfrm>
        </p:spPr>
        <p:txBody>
          <a:bodyPr/>
          <a:lstStyle/>
          <a:p>
            <a:r>
              <a:rPr lang="en-US" dirty="0" smtClean="0"/>
              <a:t>If accepting all applicable patches on Server Core</a:t>
            </a:r>
          </a:p>
          <a:p>
            <a:pPr lvl="1"/>
            <a:r>
              <a:rPr lang="en-US" dirty="0" smtClean="0"/>
              <a:t>~50% reduction as compared to full Server</a:t>
            </a:r>
          </a:p>
          <a:p>
            <a:pPr lvl="1"/>
            <a:r>
              <a:rPr lang="en-US" dirty="0" smtClean="0"/>
              <a:t>~67% of reboots eliminated</a:t>
            </a:r>
          </a:p>
          <a:p>
            <a:r>
              <a:rPr lang="en-US" dirty="0" smtClean="0"/>
              <a:t>If applying only necessary patches on Server Core</a:t>
            </a:r>
          </a:p>
          <a:p>
            <a:pPr lvl="1"/>
            <a:r>
              <a:rPr lang="en-US" dirty="0" smtClean="0"/>
              <a:t>~67% reduction as compared to full Server</a:t>
            </a:r>
          </a:p>
          <a:p>
            <a:r>
              <a:rPr lang="en-US" dirty="0" smtClean="0"/>
              <a:t>If installing only critical patches on Server Core</a:t>
            </a:r>
          </a:p>
          <a:p>
            <a:pPr lvl="1"/>
            <a:r>
              <a:rPr lang="en-US" dirty="0" smtClean="0"/>
              <a:t>~75% reduction of patches and reboots as compared to full Server</a:t>
            </a:r>
          </a:p>
          <a:p>
            <a:r>
              <a:rPr lang="en-US" dirty="0" smtClean="0"/>
              <a:t>If installing only necessary critical patches</a:t>
            </a:r>
          </a:p>
          <a:p>
            <a:pPr lvl="1"/>
            <a:r>
              <a:rPr lang="en-US" dirty="0" smtClean="0"/>
              <a:t>100% reduction</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Server Core Additions in Windows Server 2008 R2</a:t>
            </a:r>
            <a:endParaRPr lang="en-US" sz="3600" dirty="0"/>
          </a:p>
        </p:txBody>
      </p:sp>
      <p:sp>
        <p:nvSpPr>
          <p:cNvPr id="187394" name="Content Placeholder 2"/>
          <p:cNvSpPr>
            <a:spLocks noGrp="1"/>
          </p:cNvSpPr>
          <p:nvPr>
            <p:ph idx="1"/>
          </p:nvPr>
        </p:nvSpPr>
        <p:spPr>
          <a:xfrm>
            <a:off x="381000" y="1412874"/>
            <a:ext cx="8382000" cy="4796337"/>
          </a:xfrm>
        </p:spPr>
        <p:txBody>
          <a:bodyPr/>
          <a:lstStyle/>
          <a:p>
            <a:r>
              <a:rPr lang="en-US" dirty="0" smtClean="0"/>
              <a:t>.</a:t>
            </a:r>
            <a:r>
              <a:rPr lang="en-US" sz="2800" dirty="0" smtClean="0"/>
              <a:t>NET Framework in Server Core</a:t>
            </a:r>
          </a:p>
          <a:p>
            <a:pPr lvl="1"/>
            <a:r>
              <a:rPr lang="en-US" sz="2400" dirty="0" smtClean="0"/>
              <a:t>Subset of .NET 2.0</a:t>
            </a:r>
          </a:p>
          <a:p>
            <a:pPr lvl="1"/>
            <a:r>
              <a:rPr lang="en-US" sz="2400" dirty="0" smtClean="0"/>
              <a:t>Subset of .NET 3.0</a:t>
            </a:r>
          </a:p>
          <a:p>
            <a:pPr lvl="2"/>
            <a:r>
              <a:rPr lang="en-US" sz="2000" dirty="0" smtClean="0"/>
              <a:t>Windows Communication Framework (WCF)</a:t>
            </a:r>
          </a:p>
          <a:p>
            <a:pPr lvl="2"/>
            <a:r>
              <a:rPr lang="en-US" sz="2000" dirty="0" smtClean="0"/>
              <a:t>Windows Workflow Framework (WF)</a:t>
            </a:r>
          </a:p>
          <a:p>
            <a:pPr lvl="1"/>
            <a:r>
              <a:rPr lang="en-US" sz="2400" dirty="0" smtClean="0"/>
              <a:t>Subset of .NET 3.5</a:t>
            </a:r>
          </a:p>
          <a:p>
            <a:pPr lvl="2"/>
            <a:r>
              <a:rPr lang="en-US" sz="2000" dirty="0" smtClean="0"/>
              <a:t>WF additions from 3.5</a:t>
            </a:r>
          </a:p>
          <a:p>
            <a:pPr lvl="2"/>
            <a:r>
              <a:rPr lang="en-US" sz="2000" dirty="0" smtClean="0"/>
              <a:t>LINQ</a:t>
            </a:r>
          </a:p>
          <a:p>
            <a:r>
              <a:rPr lang="en-US" sz="2800" dirty="0" smtClean="0"/>
              <a:t>Subset of ASP.NET support for IIS</a:t>
            </a:r>
          </a:p>
          <a:p>
            <a:r>
              <a:rPr lang="en-US" sz="2800" dirty="0" err="1" smtClean="0"/>
              <a:t>PowerShell</a:t>
            </a:r>
            <a:endParaRPr lang="en-US" sz="2800" dirty="0" smtClean="0"/>
          </a:p>
          <a:p>
            <a:pPr lvl="1"/>
            <a:r>
              <a:rPr lang="en-US" sz="2400" dirty="0" smtClean="0"/>
              <a:t>Server Manager </a:t>
            </a:r>
            <a:r>
              <a:rPr lang="en-US" sz="2400" dirty="0" err="1" smtClean="0"/>
              <a:t>cmdlets</a:t>
            </a:r>
            <a:endParaRPr lang="en-US" sz="2400" dirty="0" smtClean="0"/>
          </a:p>
          <a:p>
            <a:pPr lvl="1"/>
            <a:r>
              <a:rPr lang="en-US" sz="2400" dirty="0" smtClean="0"/>
              <a:t>Best Practice Analyzer (BPA) </a:t>
            </a:r>
            <a:r>
              <a:rPr lang="en-US" sz="2400" dirty="0" err="1" smtClean="0"/>
              <a:t>cmdlets</a:t>
            </a:r>
            <a:endParaRPr lang="en-US" sz="2400"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Server Core Additions (cont.)</a:t>
            </a:r>
            <a:endParaRPr lang="en-US" dirty="0"/>
          </a:p>
        </p:txBody>
      </p:sp>
      <p:sp>
        <p:nvSpPr>
          <p:cNvPr id="3" name="Text Placeholder 2"/>
          <p:cNvSpPr>
            <a:spLocks noGrp="1"/>
          </p:cNvSpPr>
          <p:nvPr>
            <p:ph idx="1"/>
          </p:nvPr>
        </p:nvSpPr>
        <p:spPr/>
        <p:txBody>
          <a:bodyPr/>
          <a:lstStyle/>
          <a:p>
            <a:r>
              <a:rPr lang="en-US" dirty="0" smtClean="0"/>
              <a:t>File Server Resource Manager (FSRM)</a:t>
            </a:r>
          </a:p>
          <a:p>
            <a:r>
              <a:rPr lang="en-US" dirty="0" smtClean="0"/>
              <a:t>Certificate Server</a:t>
            </a:r>
          </a:p>
          <a:p>
            <a:r>
              <a:rPr lang="en-US" dirty="0" smtClean="0"/>
              <a:t>Branch Cache</a:t>
            </a:r>
          </a:p>
          <a:p>
            <a:r>
              <a:rPr lang="en-US" dirty="0" smtClean="0"/>
              <a:t>WoW64 as an optional feature</a:t>
            </a:r>
          </a:p>
          <a:p>
            <a:pPr lvl="1"/>
            <a:r>
              <a:rPr lang="en-US" dirty="0" smtClean="0"/>
              <a:t>If running all 64-bit, no need to have </a:t>
            </a:r>
            <a:br>
              <a:rPr lang="en-US" dirty="0" smtClean="0"/>
            </a:br>
            <a:r>
              <a:rPr lang="en-US" dirty="0" smtClean="0"/>
              <a:t>WoW64 installed</a:t>
            </a:r>
          </a:p>
          <a:p>
            <a:pPr lvl="1"/>
            <a:r>
              <a:rPr lang="en-US" dirty="0" smtClean="0"/>
              <a:t>Installed by default</a:t>
            </a:r>
          </a:p>
          <a:p>
            <a:pPr lvl="1"/>
            <a:r>
              <a:rPr lang="en-US" dirty="0" smtClean="0"/>
              <a:t>If removed from the image, reduces disk footprint by ~150MB</a:t>
            </a:r>
          </a:p>
          <a:p>
            <a:r>
              <a:rPr lang="en-US" dirty="0" smtClean="0"/>
              <a:t>New command line add/remove tool (dism.exe)</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0"/>
          <p:cNvSpPr>
            <a:spLocks noChangeArrowheads="1"/>
          </p:cNvSpPr>
          <p:nvPr/>
        </p:nvSpPr>
        <p:spPr bwMode="auto">
          <a:xfrm>
            <a:off x="5934075" y="1409065"/>
            <a:ext cx="2875280" cy="1470025"/>
          </a:xfrm>
          <a:prstGeom prst="rect">
            <a:avLst/>
          </a:prstGeom>
          <a:gradFill>
            <a:gsLst>
              <a:gs pos="0">
                <a:srgbClr val="04761A"/>
              </a:gs>
              <a:gs pos="55000">
                <a:srgbClr val="168C06"/>
              </a:gs>
              <a:gs pos="100000">
                <a:srgbClr val="08A80C"/>
              </a:gs>
            </a:gsLst>
          </a:gradFill>
          <a:ln>
            <a:solidFill>
              <a:schemeClr val="tx1"/>
            </a:solidFill>
            <a:prstDash val="lgDash"/>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0" rIns="91436" bIns="45718" numCol="1" rtlCol="0" anchor="t" anchorCtr="0" compatLnSpc="1">
            <a:prstTxWarp prst="textNoShape">
              <a:avLst/>
            </a:prstTxWarp>
          </a:bodyPr>
          <a:lstStyle/>
          <a:p>
            <a:pPr algn="ctr" defTabSz="914099" fontAlgn="base">
              <a:spcBef>
                <a:spcPct val="0"/>
              </a:spcBef>
              <a:spcAft>
                <a:spcPct val="0"/>
              </a:spcAft>
            </a:pPr>
            <a:endParaRPr lang="en-GB" sz="2400" b="1">
              <a:solidFill>
                <a:srgbClr val="FFFFFF"/>
              </a:solidFill>
              <a:latin typeface="Calibri"/>
            </a:endParaRPr>
          </a:p>
        </p:txBody>
      </p:sp>
      <p:sp>
        <p:nvSpPr>
          <p:cNvPr id="102402" name="Rectangle 2"/>
          <p:cNvSpPr>
            <a:spLocks noGrp="1" noChangeArrowheads="1"/>
          </p:cNvSpPr>
          <p:nvPr>
            <p:ph type="title"/>
          </p:nvPr>
        </p:nvSpPr>
        <p:spPr>
          <a:xfrm>
            <a:off x="381000" y="230188"/>
            <a:ext cx="8382000" cy="1218795"/>
          </a:xfrm>
        </p:spPr>
        <p:txBody>
          <a:bodyPr/>
          <a:lstStyle/>
          <a:p>
            <a:r>
              <a:rPr lang="en-US" sz="4400" dirty="0" smtClean="0"/>
              <a:t>Windows Server 2008 R2 Server </a:t>
            </a:r>
            <a:br>
              <a:rPr lang="en-US" sz="4400" dirty="0" smtClean="0"/>
            </a:br>
            <a:r>
              <a:rPr lang="en-US" sz="4400" dirty="0" smtClean="0"/>
              <a:t>Core Architecture</a:t>
            </a:r>
            <a:endParaRPr lang="en-US" sz="4400" dirty="0"/>
          </a:p>
        </p:txBody>
      </p:sp>
      <p:sp>
        <p:nvSpPr>
          <p:cNvPr id="48131" name="Rectangle 3"/>
          <p:cNvSpPr>
            <a:spLocks noChangeArrowheads="1"/>
          </p:cNvSpPr>
          <p:nvPr/>
        </p:nvSpPr>
        <p:spPr bwMode="auto">
          <a:xfrm>
            <a:off x="360045" y="2968972"/>
            <a:ext cx="5549900" cy="2075468"/>
          </a:xfrm>
          <a:prstGeom prst="rect">
            <a:avLst/>
          </a:prstGeom>
          <a:gradFill>
            <a:gsLst>
              <a:gs pos="0">
                <a:srgbClr val="04761A"/>
              </a:gs>
              <a:gs pos="55000">
                <a:srgbClr val="168C06"/>
              </a:gs>
              <a:gs pos="100000">
                <a:srgbClr val="08A80C"/>
              </a:gs>
            </a:gsLst>
          </a:gradFill>
          <a:ln>
            <a:solidFill>
              <a:schemeClr val="tx1"/>
            </a:solidFill>
            <a:prstDash val="lgDash"/>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0" rIns="91436" bIns="45718" numCol="1" rtlCol="0" anchor="t" anchorCtr="0" compatLnSpc="1">
            <a:prstTxWarp prst="textNoShape">
              <a:avLst/>
            </a:prstTxWarp>
          </a:bodyPr>
          <a:lstStyle/>
          <a:p>
            <a:pPr algn="ctr" defTabSz="914099" fontAlgn="base">
              <a:spcBef>
                <a:spcPct val="0"/>
              </a:spcBef>
              <a:spcAft>
                <a:spcPct val="0"/>
              </a:spcAft>
            </a:pPr>
            <a:r>
              <a:rPr lang="en-US" sz="2000" b="1" dirty="0">
                <a:solidFill>
                  <a:srgbClr val="FFFFFF"/>
                </a:solidFill>
                <a:latin typeface="Calibri"/>
              </a:rPr>
              <a:t>Server Core Server </a:t>
            </a:r>
            <a:r>
              <a:rPr lang="en-US" sz="2000" b="1" dirty="0" smtClean="0">
                <a:solidFill>
                  <a:srgbClr val="FFFFFF"/>
                </a:solidFill>
                <a:latin typeface="Calibri"/>
              </a:rPr>
              <a:t>Roles and Optional Features</a:t>
            </a:r>
            <a:endParaRPr lang="en-US" sz="2000" b="1" dirty="0">
              <a:solidFill>
                <a:srgbClr val="FFFFFF"/>
              </a:solidFill>
              <a:latin typeface="Calibri"/>
            </a:endParaRPr>
          </a:p>
        </p:txBody>
      </p:sp>
      <p:sp>
        <p:nvSpPr>
          <p:cNvPr id="48132" name="Rectangle 4"/>
          <p:cNvSpPr>
            <a:spLocks noChangeArrowheads="1"/>
          </p:cNvSpPr>
          <p:nvPr/>
        </p:nvSpPr>
        <p:spPr bwMode="auto">
          <a:xfrm>
            <a:off x="377825" y="5120640"/>
            <a:ext cx="8388350" cy="13716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b="1" dirty="0">
                <a:solidFill>
                  <a:srgbClr val="FFFFFF"/>
                </a:solidFill>
                <a:latin typeface="Calibri"/>
              </a:rPr>
              <a:t>Server Core</a:t>
            </a:r>
          </a:p>
          <a:p>
            <a:pPr defTabSz="914099" fontAlgn="base">
              <a:spcBef>
                <a:spcPct val="0"/>
              </a:spcBef>
              <a:spcAft>
                <a:spcPct val="0"/>
              </a:spcAft>
            </a:pPr>
            <a:r>
              <a:rPr lang="en-US" sz="2000" dirty="0">
                <a:solidFill>
                  <a:srgbClr val="FFFFFF"/>
                </a:solidFill>
                <a:latin typeface="Calibri"/>
              </a:rPr>
              <a:t>Security, TCP/IP, File Systems, RPC,</a:t>
            </a:r>
            <a:br>
              <a:rPr lang="en-US" sz="2000" dirty="0">
                <a:solidFill>
                  <a:srgbClr val="FFFFFF"/>
                </a:solidFill>
                <a:latin typeface="Calibri"/>
              </a:rPr>
            </a:br>
            <a:r>
              <a:rPr lang="en-US" sz="2000" dirty="0">
                <a:solidFill>
                  <a:srgbClr val="FFFFFF"/>
                </a:solidFill>
                <a:latin typeface="Calibri"/>
              </a:rPr>
              <a:t>plus other Core Server Sub-Systems</a:t>
            </a:r>
          </a:p>
        </p:txBody>
      </p:sp>
      <p:sp>
        <p:nvSpPr>
          <p:cNvPr id="48133" name="Rectangle 5"/>
          <p:cNvSpPr>
            <a:spLocks noChangeArrowheads="1"/>
          </p:cNvSpPr>
          <p:nvPr/>
        </p:nvSpPr>
        <p:spPr bwMode="auto">
          <a:xfrm>
            <a:off x="418783" y="4117340"/>
            <a:ext cx="541337"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DNS</a:t>
            </a:r>
          </a:p>
        </p:txBody>
      </p:sp>
      <p:sp>
        <p:nvSpPr>
          <p:cNvPr id="48134" name="Rectangle 6"/>
          <p:cNvSpPr>
            <a:spLocks noChangeArrowheads="1"/>
          </p:cNvSpPr>
          <p:nvPr/>
        </p:nvSpPr>
        <p:spPr bwMode="auto">
          <a:xfrm>
            <a:off x="1001395" y="4117340"/>
            <a:ext cx="649288"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DHCP</a:t>
            </a:r>
          </a:p>
        </p:txBody>
      </p:sp>
      <p:sp>
        <p:nvSpPr>
          <p:cNvPr id="48135" name="Rectangle 7"/>
          <p:cNvSpPr>
            <a:spLocks noChangeArrowheads="1"/>
          </p:cNvSpPr>
          <p:nvPr/>
        </p:nvSpPr>
        <p:spPr bwMode="auto">
          <a:xfrm>
            <a:off x="2266633" y="4115753"/>
            <a:ext cx="55245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File</a:t>
            </a:r>
          </a:p>
        </p:txBody>
      </p:sp>
      <p:sp>
        <p:nvSpPr>
          <p:cNvPr id="48136" name="Rectangle 8"/>
          <p:cNvSpPr>
            <a:spLocks noChangeArrowheads="1"/>
          </p:cNvSpPr>
          <p:nvPr/>
        </p:nvSpPr>
        <p:spPr bwMode="auto">
          <a:xfrm>
            <a:off x="1687195" y="4117340"/>
            <a:ext cx="542925"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AD</a:t>
            </a:r>
          </a:p>
        </p:txBody>
      </p:sp>
      <p:sp>
        <p:nvSpPr>
          <p:cNvPr id="48137" name="Rectangle 10"/>
          <p:cNvSpPr>
            <a:spLocks noChangeArrowheads="1"/>
          </p:cNvSpPr>
          <p:nvPr/>
        </p:nvSpPr>
        <p:spPr bwMode="auto">
          <a:xfrm>
            <a:off x="6012179" y="2987040"/>
            <a:ext cx="2753995" cy="1981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a:solidFill>
                  <a:srgbClr val="FFFFFF"/>
                </a:solidFill>
                <a:latin typeface="Calibri"/>
              </a:rPr>
              <a:t>Server</a:t>
            </a:r>
          </a:p>
          <a:p>
            <a:pPr algn="ctr" defTabSz="914099" fontAlgn="base">
              <a:spcBef>
                <a:spcPct val="0"/>
              </a:spcBef>
              <a:spcAft>
                <a:spcPct val="0"/>
              </a:spcAft>
            </a:pPr>
            <a:r>
              <a:rPr lang="en-US" sz="2000" dirty="0">
                <a:solidFill>
                  <a:srgbClr val="FFFFFF"/>
                </a:solidFill>
                <a:latin typeface="Calibri"/>
              </a:rPr>
              <a:t>With .</a:t>
            </a:r>
            <a:r>
              <a:rPr lang="en-US" sz="2000" dirty="0" err="1">
                <a:solidFill>
                  <a:srgbClr val="FFFFFF"/>
                </a:solidFill>
                <a:latin typeface="Calibri"/>
              </a:rPr>
              <a:t>NetFx</a:t>
            </a:r>
            <a:r>
              <a:rPr lang="en-US" sz="2000" dirty="0">
                <a:solidFill>
                  <a:srgbClr val="FFFFFF"/>
                </a:solidFill>
                <a:latin typeface="Calibri"/>
              </a:rPr>
              <a:t>, Shell, </a:t>
            </a:r>
            <a:r>
              <a:rPr lang="en-US" sz="2000" dirty="0" smtClean="0">
                <a:solidFill>
                  <a:srgbClr val="FFFFFF"/>
                </a:solidFill>
                <a:latin typeface="Calibri"/>
              </a:rPr>
              <a:t/>
            </a:r>
            <a:br>
              <a:rPr lang="en-US" sz="2000" dirty="0" smtClean="0">
                <a:solidFill>
                  <a:srgbClr val="FFFFFF"/>
                </a:solidFill>
                <a:latin typeface="Calibri"/>
              </a:rPr>
            </a:br>
            <a:r>
              <a:rPr lang="en-US" sz="2000" dirty="0" smtClean="0">
                <a:solidFill>
                  <a:srgbClr val="FFFFFF"/>
                </a:solidFill>
                <a:latin typeface="Calibri"/>
              </a:rPr>
              <a:t>Tools</a:t>
            </a:r>
            <a:r>
              <a:rPr lang="en-US" sz="2000" dirty="0">
                <a:solidFill>
                  <a:srgbClr val="FFFFFF"/>
                </a:solidFill>
                <a:latin typeface="Calibri"/>
              </a:rPr>
              <a:t>, etc.</a:t>
            </a:r>
          </a:p>
        </p:txBody>
      </p:sp>
      <p:sp>
        <p:nvSpPr>
          <p:cNvPr id="48138" name="Rectangle 11"/>
          <p:cNvSpPr>
            <a:spLocks noChangeArrowheads="1"/>
          </p:cNvSpPr>
          <p:nvPr/>
        </p:nvSpPr>
        <p:spPr bwMode="auto">
          <a:xfrm>
            <a:off x="6005830" y="2093278"/>
            <a:ext cx="68580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a:solidFill>
                  <a:srgbClr val="FFFFFF"/>
                </a:solidFill>
                <a:latin typeface="Calibri"/>
              </a:rPr>
              <a:t>TS</a:t>
            </a:r>
          </a:p>
        </p:txBody>
      </p:sp>
      <p:sp>
        <p:nvSpPr>
          <p:cNvPr id="48140" name="Rectangle 13"/>
          <p:cNvSpPr>
            <a:spLocks noChangeArrowheads="1"/>
          </p:cNvSpPr>
          <p:nvPr/>
        </p:nvSpPr>
        <p:spPr bwMode="auto">
          <a:xfrm>
            <a:off x="6691630" y="2093278"/>
            <a:ext cx="68580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latin typeface="Calibri"/>
              </a:rPr>
              <a:t>ADFS</a:t>
            </a:r>
            <a:endParaRPr lang="en-US" sz="2000" dirty="0">
              <a:solidFill>
                <a:srgbClr val="FFFFFF"/>
              </a:solidFill>
              <a:latin typeface="Calibri"/>
            </a:endParaRPr>
          </a:p>
        </p:txBody>
      </p:sp>
      <p:sp>
        <p:nvSpPr>
          <p:cNvPr id="48141" name="Rectangle 14"/>
          <p:cNvSpPr>
            <a:spLocks noChangeArrowheads="1"/>
          </p:cNvSpPr>
          <p:nvPr/>
        </p:nvSpPr>
        <p:spPr bwMode="auto">
          <a:xfrm>
            <a:off x="7377430" y="2093278"/>
            <a:ext cx="68580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latin typeface="Calibri"/>
              </a:rPr>
              <a:t>WDS</a:t>
            </a:r>
            <a:endParaRPr lang="en-US" sz="2000" dirty="0">
              <a:solidFill>
                <a:srgbClr val="FFFFFF"/>
              </a:solidFill>
              <a:latin typeface="Calibri"/>
            </a:endParaRPr>
          </a:p>
        </p:txBody>
      </p:sp>
      <p:sp>
        <p:nvSpPr>
          <p:cNvPr id="48142" name="Rectangle 15"/>
          <p:cNvSpPr>
            <a:spLocks noChangeArrowheads="1"/>
          </p:cNvSpPr>
          <p:nvPr/>
        </p:nvSpPr>
        <p:spPr bwMode="auto">
          <a:xfrm>
            <a:off x="8063230" y="2093278"/>
            <a:ext cx="68580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2000" dirty="0">
                <a:solidFill>
                  <a:srgbClr val="FFFFFF"/>
                </a:solidFill>
                <a:latin typeface="Calibri"/>
              </a:rPr>
              <a:t>Etc…</a:t>
            </a:r>
          </a:p>
        </p:txBody>
      </p:sp>
      <p:grpSp>
        <p:nvGrpSpPr>
          <p:cNvPr id="2" name="Group 16"/>
          <p:cNvGrpSpPr>
            <a:grpSpLocks/>
          </p:cNvGrpSpPr>
          <p:nvPr/>
        </p:nvGrpSpPr>
        <p:grpSpPr bwMode="auto">
          <a:xfrm>
            <a:off x="6095998" y="5196840"/>
            <a:ext cx="1219200" cy="1219200"/>
            <a:chOff x="3840" y="3072"/>
            <a:chExt cx="768" cy="768"/>
          </a:xfrm>
        </p:grpSpPr>
        <p:sp>
          <p:nvSpPr>
            <p:cNvPr id="48149" name="Oval 17"/>
            <p:cNvSpPr>
              <a:spLocks noChangeArrowheads="1"/>
            </p:cNvSpPr>
            <p:nvPr/>
          </p:nvSpPr>
          <p:spPr bwMode="auto">
            <a:xfrm>
              <a:off x="3840" y="3072"/>
              <a:ext cx="768" cy="768"/>
            </a:xfrm>
            <a:prstGeom prst="ellipse">
              <a:avLst/>
            </a:prstGeom>
            <a:noFill/>
            <a:ln w="165100">
              <a:solidFill>
                <a:srgbClr val="CC0000"/>
              </a:solidFill>
              <a:round/>
              <a:headEnd/>
              <a:tailEnd/>
            </a:ln>
          </p:spPr>
          <p:txBody>
            <a:bodyPr wrap="none" anchor="ctr"/>
            <a:lstStyle/>
            <a:p>
              <a:pPr algn="ctr" eaLnBrk="0" hangingPunct="0"/>
              <a:endParaRPr lang="en-GB" sz="1800">
                <a:latin typeface="Tahoma" pitchFamily="34" charset="0"/>
                <a:cs typeface="Arial" charset="0"/>
              </a:endParaRPr>
            </a:p>
          </p:txBody>
        </p:sp>
        <p:sp>
          <p:nvSpPr>
            <p:cNvPr id="102418" name="Line 18"/>
            <p:cNvSpPr>
              <a:spLocks noChangeShapeType="1"/>
            </p:cNvSpPr>
            <p:nvPr/>
          </p:nvSpPr>
          <p:spPr bwMode="auto">
            <a:xfrm flipH="1">
              <a:off x="3936" y="3168"/>
              <a:ext cx="576" cy="576"/>
            </a:xfrm>
            <a:prstGeom prst="line">
              <a:avLst/>
            </a:prstGeom>
            <a:noFill/>
            <a:ln w="165100">
              <a:solidFill>
                <a:srgbClr val="CC0000"/>
              </a:solidFill>
              <a:round/>
              <a:headEnd/>
              <a:tailEnd/>
            </a:ln>
            <a:effectLst/>
          </p:spPr>
          <p:txBody>
            <a:bodyPr/>
            <a:lstStyle/>
            <a:p>
              <a:pPr>
                <a:defRPr/>
              </a:pPr>
              <a:endParaRPr lang="en-US">
                <a:effectLst>
                  <a:outerShdw blurRad="38100" dist="38100" dir="2700000" algn="tl">
                    <a:srgbClr val="000000">
                      <a:alpha val="43137"/>
                    </a:srgbClr>
                  </a:outerShdw>
                </a:effectLst>
              </a:endParaRPr>
            </a:p>
          </p:txBody>
        </p:sp>
      </p:grpSp>
      <p:sp>
        <p:nvSpPr>
          <p:cNvPr id="48144" name="Text Box 21"/>
          <p:cNvSpPr txBox="1">
            <a:spLocks noChangeArrowheads="1"/>
          </p:cNvSpPr>
          <p:nvPr/>
        </p:nvSpPr>
        <p:spPr bwMode="auto">
          <a:xfrm>
            <a:off x="5601970" y="1417003"/>
            <a:ext cx="3542030" cy="915987"/>
          </a:xfrm>
          <a:prstGeom prst="rect">
            <a:avLst/>
          </a:prstGeom>
          <a:noFill/>
          <a:ln w="9525">
            <a:noFill/>
            <a:miter lim="800000"/>
            <a:headEnd/>
            <a:tailEnd/>
          </a:ln>
        </p:spPr>
        <p:txBody>
          <a:bodyPr wrap="square">
            <a:spAutoFit/>
          </a:bodyPr>
          <a:lstStyle/>
          <a:p>
            <a:pPr algn="ctr"/>
            <a:r>
              <a:rPr lang="en-US" sz="1800" b="1" dirty="0">
                <a:latin typeface="Arial" charset="0"/>
                <a:cs typeface="Arial" charset="0"/>
              </a:rPr>
              <a:t>Server, Server Roles </a:t>
            </a:r>
            <a:br>
              <a:rPr lang="en-US" sz="1800" b="1" dirty="0">
                <a:latin typeface="Arial" charset="0"/>
                <a:cs typeface="Arial" charset="0"/>
              </a:rPr>
            </a:br>
            <a:r>
              <a:rPr lang="en-US" sz="1800" b="1" dirty="0">
                <a:latin typeface="Arial" charset="0"/>
                <a:cs typeface="Arial" charset="0"/>
              </a:rPr>
              <a:t>(for example only)</a:t>
            </a:r>
          </a:p>
          <a:p>
            <a:pPr algn="ctr"/>
            <a:endParaRPr lang="en-US" sz="1800" dirty="0">
              <a:solidFill>
                <a:schemeClr val="bg2"/>
              </a:solidFill>
              <a:latin typeface="Arial" charset="0"/>
              <a:cs typeface="Arial" charset="0"/>
            </a:endParaRPr>
          </a:p>
        </p:txBody>
      </p:sp>
      <p:sp>
        <p:nvSpPr>
          <p:cNvPr id="48145" name="Rectangle 22"/>
          <p:cNvSpPr>
            <a:spLocks noChangeArrowheads="1"/>
          </p:cNvSpPr>
          <p:nvPr/>
        </p:nvSpPr>
        <p:spPr bwMode="auto">
          <a:xfrm>
            <a:off x="2852420" y="4115753"/>
            <a:ext cx="542925"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AD</a:t>
            </a:r>
            <a:br>
              <a:rPr lang="en-US" dirty="0">
                <a:solidFill>
                  <a:srgbClr val="FFFFFF"/>
                </a:solidFill>
                <a:latin typeface="Calibri"/>
              </a:rPr>
            </a:br>
            <a:r>
              <a:rPr lang="en-US" dirty="0">
                <a:solidFill>
                  <a:srgbClr val="FFFFFF"/>
                </a:solidFill>
                <a:latin typeface="Calibri"/>
              </a:rPr>
              <a:t>LDS</a:t>
            </a:r>
          </a:p>
        </p:txBody>
      </p:sp>
      <p:sp>
        <p:nvSpPr>
          <p:cNvPr id="48146" name="Rectangle 22"/>
          <p:cNvSpPr>
            <a:spLocks noChangeArrowheads="1"/>
          </p:cNvSpPr>
          <p:nvPr/>
        </p:nvSpPr>
        <p:spPr bwMode="auto">
          <a:xfrm>
            <a:off x="4016812" y="4119683"/>
            <a:ext cx="654884" cy="685045"/>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latin typeface="Calibri"/>
              </a:rPr>
              <a:t>Media</a:t>
            </a:r>
            <a:br>
              <a:rPr lang="en-US" dirty="0">
                <a:solidFill>
                  <a:srgbClr val="FFFFFF"/>
                </a:solidFill>
                <a:latin typeface="Calibri"/>
              </a:rPr>
            </a:br>
            <a:r>
              <a:rPr lang="en-US" dirty="0">
                <a:solidFill>
                  <a:srgbClr val="FFFFFF"/>
                </a:solidFill>
                <a:latin typeface="Calibri"/>
              </a:rPr>
              <a:t>Server</a:t>
            </a:r>
          </a:p>
        </p:txBody>
      </p:sp>
      <p:sp>
        <p:nvSpPr>
          <p:cNvPr id="48147" name="Rectangle 22"/>
          <p:cNvSpPr>
            <a:spLocks noChangeArrowheads="1"/>
          </p:cNvSpPr>
          <p:nvPr/>
        </p:nvSpPr>
        <p:spPr bwMode="auto">
          <a:xfrm>
            <a:off x="4712970" y="4117340"/>
            <a:ext cx="541338"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IIS</a:t>
            </a:r>
            <a:endParaRPr lang="en-US" dirty="0">
              <a:solidFill>
                <a:srgbClr val="FFFFFF"/>
              </a:solidFill>
              <a:latin typeface="Calibri"/>
            </a:endParaRPr>
          </a:p>
        </p:txBody>
      </p:sp>
      <p:sp>
        <p:nvSpPr>
          <p:cNvPr id="48148" name="Rectangle 22"/>
          <p:cNvSpPr>
            <a:spLocks noChangeArrowheads="1"/>
          </p:cNvSpPr>
          <p:nvPr/>
        </p:nvSpPr>
        <p:spPr bwMode="auto">
          <a:xfrm>
            <a:off x="5289233" y="4115753"/>
            <a:ext cx="552450"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latin typeface="Calibri"/>
              </a:rPr>
              <a:t>Hyper-V</a:t>
            </a:r>
            <a:endParaRPr lang="en-US" sz="1200" dirty="0">
              <a:solidFill>
                <a:srgbClr val="FFFFFF"/>
              </a:solidFill>
              <a:latin typeface="Calibri"/>
            </a:endParaRPr>
          </a:p>
        </p:txBody>
      </p:sp>
      <p:sp>
        <p:nvSpPr>
          <p:cNvPr id="48153" name="Rectangle 22"/>
          <p:cNvSpPr>
            <a:spLocks noChangeArrowheads="1"/>
          </p:cNvSpPr>
          <p:nvPr/>
        </p:nvSpPr>
        <p:spPr bwMode="auto">
          <a:xfrm>
            <a:off x="3433445" y="4115753"/>
            <a:ext cx="549275"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Print	</a:t>
            </a:r>
            <a:endParaRPr lang="en-US" dirty="0">
              <a:solidFill>
                <a:srgbClr val="FFFFFF"/>
              </a:solidFill>
              <a:latin typeface="Calibri"/>
            </a:endParaRPr>
          </a:p>
        </p:txBody>
      </p:sp>
      <p:sp>
        <p:nvSpPr>
          <p:cNvPr id="26" name="Rectangle 5"/>
          <p:cNvSpPr>
            <a:spLocks noChangeArrowheads="1"/>
          </p:cNvSpPr>
          <p:nvPr/>
        </p:nvSpPr>
        <p:spPr bwMode="auto">
          <a:xfrm>
            <a:off x="3804577" y="3317731"/>
            <a:ext cx="701789"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ASP.NET</a:t>
            </a:r>
            <a:endParaRPr lang="en-US" sz="1600" dirty="0">
              <a:solidFill>
                <a:srgbClr val="FFFFFF"/>
              </a:solidFill>
              <a:latin typeface="Calibri"/>
            </a:endParaRPr>
          </a:p>
        </p:txBody>
      </p:sp>
      <p:sp>
        <p:nvSpPr>
          <p:cNvPr id="27" name="Rectangle 5"/>
          <p:cNvSpPr>
            <a:spLocks noChangeArrowheads="1"/>
          </p:cNvSpPr>
          <p:nvPr/>
        </p:nvSpPr>
        <p:spPr bwMode="auto">
          <a:xfrm>
            <a:off x="3136846" y="3319204"/>
            <a:ext cx="541337"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PS</a:t>
            </a:r>
            <a:endParaRPr lang="en-US" sz="1600" dirty="0">
              <a:solidFill>
                <a:srgbClr val="FFFFFF"/>
              </a:solidFill>
              <a:latin typeface="Calibri"/>
            </a:endParaRPr>
          </a:p>
        </p:txBody>
      </p:sp>
      <p:sp>
        <p:nvSpPr>
          <p:cNvPr id="28" name="Rectangle 5"/>
          <p:cNvSpPr>
            <a:spLocks noChangeArrowheads="1"/>
          </p:cNvSpPr>
          <p:nvPr/>
        </p:nvSpPr>
        <p:spPr bwMode="auto">
          <a:xfrm>
            <a:off x="2469114" y="3320776"/>
            <a:ext cx="541337"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.NET</a:t>
            </a:r>
            <a:br>
              <a:rPr lang="en-US" sz="1600" dirty="0" smtClean="0">
                <a:solidFill>
                  <a:srgbClr val="FFFFFF"/>
                </a:solidFill>
                <a:latin typeface="Calibri"/>
              </a:rPr>
            </a:br>
            <a:r>
              <a:rPr lang="en-US" sz="1600" dirty="0" smtClean="0">
                <a:solidFill>
                  <a:srgbClr val="FFFFFF"/>
                </a:solidFill>
                <a:latin typeface="Calibri"/>
              </a:rPr>
              <a:t>3/3.5</a:t>
            </a:r>
            <a:endParaRPr lang="en-US" sz="1600" dirty="0">
              <a:solidFill>
                <a:srgbClr val="FFFFFF"/>
              </a:solidFill>
              <a:latin typeface="Calibri"/>
            </a:endParaRPr>
          </a:p>
        </p:txBody>
      </p:sp>
      <p:sp>
        <p:nvSpPr>
          <p:cNvPr id="29" name="Rectangle 5"/>
          <p:cNvSpPr>
            <a:spLocks noChangeArrowheads="1"/>
          </p:cNvSpPr>
          <p:nvPr/>
        </p:nvSpPr>
        <p:spPr bwMode="auto">
          <a:xfrm>
            <a:off x="1810807" y="3322346"/>
            <a:ext cx="541337"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.NET</a:t>
            </a:r>
            <a:br>
              <a:rPr lang="en-US" sz="1600" dirty="0" smtClean="0">
                <a:solidFill>
                  <a:srgbClr val="FFFFFF"/>
                </a:solidFill>
                <a:latin typeface="Calibri"/>
              </a:rPr>
            </a:br>
            <a:r>
              <a:rPr lang="en-US" sz="1600" dirty="0" smtClean="0">
                <a:solidFill>
                  <a:srgbClr val="FFFFFF"/>
                </a:solidFill>
                <a:latin typeface="Calibri"/>
              </a:rPr>
              <a:t>2.0</a:t>
            </a:r>
            <a:endParaRPr lang="en-US" sz="1600" dirty="0">
              <a:solidFill>
                <a:srgbClr val="FFFFFF"/>
              </a:solidFill>
              <a:latin typeface="Calibri"/>
            </a:endParaRPr>
          </a:p>
        </p:txBody>
      </p:sp>
      <p:sp>
        <p:nvSpPr>
          <p:cNvPr id="30" name="Rectangle 5"/>
          <p:cNvSpPr>
            <a:spLocks noChangeArrowheads="1"/>
          </p:cNvSpPr>
          <p:nvPr/>
        </p:nvSpPr>
        <p:spPr bwMode="auto">
          <a:xfrm>
            <a:off x="4741121" y="5295689"/>
            <a:ext cx="609403"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latin typeface="Calibri"/>
              </a:rPr>
              <a:t>WoW64</a:t>
            </a:r>
            <a:endParaRPr lang="en-US" sz="1200" dirty="0">
              <a:solidFill>
                <a:srgbClr val="FFFFFF"/>
              </a:solidFill>
              <a:latin typeface="Calibri"/>
            </a:endParaRPr>
          </a:p>
        </p:txBody>
      </p:sp>
      <p:sp>
        <p:nvSpPr>
          <p:cNvPr id="31" name="Text Box 19"/>
          <p:cNvSpPr txBox="1">
            <a:spLocks noChangeArrowheads="1"/>
          </p:cNvSpPr>
          <p:nvPr/>
        </p:nvSpPr>
        <p:spPr bwMode="auto">
          <a:xfrm>
            <a:off x="6116955" y="5340310"/>
            <a:ext cx="1205778" cy="923330"/>
          </a:xfrm>
          <a:prstGeom prst="rect">
            <a:avLst/>
          </a:prstGeom>
          <a:noFill/>
          <a:ln w="9525">
            <a:noFill/>
            <a:miter lim="800000"/>
            <a:headEnd/>
            <a:tailEnd/>
          </a:ln>
        </p:spPr>
        <p:txBody>
          <a:bodyPr wrap="none">
            <a:spAutoFit/>
          </a:bodyPr>
          <a:lstStyle/>
          <a:p>
            <a:pPr algn="ctr" eaLnBrk="0" hangingPunct="0"/>
            <a:r>
              <a:rPr lang="en-US" sz="1800" dirty="0">
                <a:cs typeface="Arial" charset="0"/>
              </a:rPr>
              <a:t>GUI, </a:t>
            </a:r>
            <a:r>
              <a:rPr lang="en-US" sz="1800" dirty="0" smtClean="0">
                <a:cs typeface="Arial" charset="0"/>
              </a:rPr>
              <a:t>Shell</a:t>
            </a:r>
            <a:r>
              <a:rPr lang="en-US" sz="1800" dirty="0">
                <a:cs typeface="Arial" charset="0"/>
              </a:rPr>
              <a:t>, </a:t>
            </a:r>
            <a:r>
              <a:rPr lang="en-US" sz="1800" dirty="0" smtClean="0">
                <a:cs typeface="Arial" charset="0"/>
              </a:rPr>
              <a:t/>
            </a:r>
            <a:br>
              <a:rPr lang="en-US" sz="1800" dirty="0" smtClean="0">
                <a:cs typeface="Arial" charset="0"/>
              </a:rPr>
            </a:br>
            <a:r>
              <a:rPr lang="en-US" sz="1800" dirty="0" smtClean="0">
                <a:cs typeface="Arial" charset="0"/>
              </a:rPr>
              <a:t>IE</a:t>
            </a:r>
            <a:r>
              <a:rPr lang="en-US" sz="1800" dirty="0">
                <a:cs typeface="Arial" charset="0"/>
              </a:rPr>
              <a:t>, </a:t>
            </a:r>
            <a:r>
              <a:rPr lang="en-US" sz="1800" dirty="0" smtClean="0">
                <a:cs typeface="Arial" charset="0"/>
              </a:rPr>
              <a:t>Media</a:t>
            </a:r>
            <a:r>
              <a:rPr lang="en-US" sz="1800" dirty="0">
                <a:cs typeface="Arial" charset="0"/>
              </a:rPr>
              <a:t>, </a:t>
            </a:r>
            <a:r>
              <a:rPr lang="en-US" sz="1800" dirty="0" smtClean="0">
                <a:cs typeface="Arial" charset="0"/>
              </a:rPr>
              <a:t/>
            </a:r>
            <a:br>
              <a:rPr lang="en-US" sz="1800" dirty="0" smtClean="0">
                <a:cs typeface="Arial" charset="0"/>
              </a:rPr>
            </a:br>
            <a:r>
              <a:rPr lang="en-US" sz="1800" dirty="0" smtClean="0">
                <a:cs typeface="Arial" charset="0"/>
              </a:rPr>
              <a:t>Mail, Etc</a:t>
            </a:r>
            <a:r>
              <a:rPr lang="en-US" sz="1800" dirty="0">
                <a:cs typeface="Arial" charset="0"/>
              </a:rPr>
              <a:t>.</a:t>
            </a:r>
          </a:p>
        </p:txBody>
      </p:sp>
      <p:sp>
        <p:nvSpPr>
          <p:cNvPr id="32" name="Rectangle 5"/>
          <p:cNvSpPr>
            <a:spLocks noChangeArrowheads="1"/>
          </p:cNvSpPr>
          <p:nvPr/>
        </p:nvSpPr>
        <p:spPr bwMode="auto">
          <a:xfrm>
            <a:off x="4613221" y="3319204"/>
            <a:ext cx="541337" cy="685800"/>
          </a:xfrm>
          <a:prstGeom prst="rect">
            <a:avLst/>
          </a:prstGeom>
          <a:solidFill>
            <a:srgbClr val="002060"/>
          </a:solidFill>
          <a:ln>
            <a:solidFill>
              <a:srgbClr val="002060"/>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latin typeface="Calibri"/>
              </a:rPr>
              <a:t>Cert Server</a:t>
            </a:r>
            <a:endParaRPr lang="en-US" sz="1600" dirty="0">
              <a:solidFill>
                <a:srgbClr val="FFFFFF"/>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42431 -0.28958 " pathEditMode="relative" ptsTypes="AA">
                                      <p:cBhvr>
                                        <p:cTn id="6" dur="2000" fill="hold"/>
                                        <p:tgtEl>
                                          <p:spTgt spid="3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theme/theme1.xml><?xml version="1.0" encoding="utf-8"?>
<a:theme xmlns:a="http://schemas.openxmlformats.org/drawingml/2006/main" name="5-10140_TR9_Breakout_ChalkTalk_template">
  <a:themeElements>
    <a:clrScheme name="Custom 5">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TechReady9">
      <a:dk1>
        <a:srgbClr val="000000"/>
      </a:dk1>
      <a:lt1>
        <a:srgbClr val="FFFFFF"/>
      </a:lt1>
      <a:dk2>
        <a:srgbClr val="B14717"/>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TR9_Breakout_ChalkTalk_template</Template>
  <TotalTime>595</TotalTime>
  <Words>1319</Words>
  <Application>Microsoft Office PowerPoint</Application>
  <PresentationFormat>On-screen Show (4:3)</PresentationFormat>
  <Paragraphs>305</Paragraphs>
  <Slides>41</Slides>
  <Notes>39</Notes>
  <HiddenSlides>0</HiddenSlides>
  <MMClips>0</MMClips>
  <ScaleCrop>false</ScaleCrop>
  <HeadingPairs>
    <vt:vector size="4" baseType="variant">
      <vt:variant>
        <vt:lpstr>Theme</vt:lpstr>
      </vt:variant>
      <vt:variant>
        <vt:i4>5</vt:i4>
      </vt:variant>
      <vt:variant>
        <vt:lpstr>Slide Titles</vt:lpstr>
      </vt:variant>
      <vt:variant>
        <vt:i4>41</vt:i4>
      </vt:variant>
    </vt:vector>
  </HeadingPairs>
  <TitlesOfParts>
    <vt:vector size="46" baseType="lpstr">
      <vt:lpstr>5-10140_TR9_Breakout_ChalkTalk_template</vt:lpstr>
      <vt:lpstr>White with Consolas font for code slides</vt:lpstr>
      <vt:lpstr>TechEd_Europe</vt:lpstr>
      <vt:lpstr>TechEd09_Europe template</vt:lpstr>
      <vt:lpstr>TechEd_Europe4x3</vt:lpstr>
      <vt:lpstr>What’s New in Server Core for Windows Server 2008 R2</vt:lpstr>
      <vt:lpstr>Agenda</vt:lpstr>
      <vt:lpstr>Windows Server 2008 Patch Reduction</vt:lpstr>
      <vt:lpstr>WS08 Patch Reduction (cont.)</vt:lpstr>
      <vt:lpstr>WS08 Critical Patch Reduction</vt:lpstr>
      <vt:lpstr>Windows Server 2008 R2 Patch Reduction</vt:lpstr>
      <vt:lpstr>Server Core Additions in Windows Server 2008 R2</vt:lpstr>
      <vt:lpstr>Server Core Additions (cont.)</vt:lpstr>
      <vt:lpstr>Windows Server 2008 R2 Server  Core Architecture</vt:lpstr>
      <vt:lpstr>Deployment Image Servicing and Management (dism.exe)</vt:lpstr>
      <vt:lpstr>Finding Dependencies</vt:lpstr>
      <vt:lpstr>Finding Installed Roles and Features</vt:lpstr>
      <vt:lpstr>DISM.EXE Demo</vt:lpstr>
      <vt:lpstr>FSRM, Certificate Server, and Branch Cache</vt:lpstr>
      <vt:lpstr>.NET Framework Architecture</vt:lpstr>
      <vt:lpstr>.NET Framework in Server Core</vt:lpstr>
      <vt:lpstr>.NET Framework 2.0 in Server Core</vt:lpstr>
      <vt:lpstr>.NET Framework 3 in Server Core</vt:lpstr>
      <vt:lpstr>.NET Namespaces Not in Server Core</vt:lpstr>
      <vt:lpstr>IIS Additions to Server Core in R2</vt:lpstr>
      <vt:lpstr>ASP.NET</vt:lpstr>
      <vt:lpstr>Remotely Managing IIS on Server Core</vt:lpstr>
      <vt:lpstr>ASP.NET Demo</vt:lpstr>
      <vt:lpstr>PowerShell in Server Core</vt:lpstr>
      <vt:lpstr>PowerShell Cmdlets in Server Core</vt:lpstr>
      <vt:lpstr>WoW64 in Server Core R2</vt:lpstr>
      <vt:lpstr>Other WoW64 Packages</vt:lpstr>
      <vt:lpstr>Potential Issues with WoW64</vt:lpstr>
      <vt:lpstr>PowerShell and WOW64 Demo</vt:lpstr>
      <vt:lpstr>Reducing the Footprint</vt:lpstr>
      <vt:lpstr>Removing Packages</vt:lpstr>
      <vt:lpstr>Reducing the Footprint Demo</vt:lpstr>
      <vt:lpstr>Upgrading via DISM</vt:lpstr>
      <vt:lpstr>Upgrading via DISM (cont)</vt:lpstr>
      <vt:lpstr>Installing a Product Key</vt:lpstr>
      <vt:lpstr>Sconfig</vt:lpstr>
      <vt:lpstr>Q &amp; A</vt:lpstr>
      <vt:lpstr>Server Core Resources</vt:lpstr>
      <vt:lpstr>Slide 39</vt:lpstr>
      <vt:lpstr>Slide 40</vt:lpstr>
      <vt:lpstr>Slide 41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New in Server Core for Windows Server 2008 R2</dc:title>
  <dc:subject>Tech·Ed Europe 2009</dc:subject>
  <dc:creator>Andrew Mason</dc:creator>
  <dc:description>Tech·Ed Europe 2009</dc:description>
  <cp:lastModifiedBy>cn_user</cp:lastModifiedBy>
  <cp:revision>52</cp:revision>
  <dcterms:created xsi:type="dcterms:W3CDTF">2009-07-01T18:18:22Z</dcterms:created>
  <dcterms:modified xsi:type="dcterms:W3CDTF">2009-11-08T20:28:18Z</dcterms:modified>
</cp:coreProperties>
</file>