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notesSlides/notesSlide38.xml" ContentType="application/vnd.openxmlformats-officedocument.presentationml.notesSlide+xml"/>
  <Override PartName="/ppt/tags/tag4.xml" ContentType="application/vnd.openxmlformats-officedocument.presentationml.tags+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drawings/drawing7.xml" ContentType="application/vnd.openxmlformats-officedocument.drawingml.chartshapes+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tags/tag1.xml" ContentType="application/vnd.openxmlformats-officedocument.presentationml.tags+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rawings/drawing6.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notesSlides/notesSlide37.xml" ContentType="application/vnd.openxmlformats-officedocument.presentationml.notesSlide+xml"/>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30" r:id="rId3"/>
    <p:sldMasterId id="2147483733" r:id="rId4"/>
  </p:sldMasterIdLst>
  <p:notesMasterIdLst>
    <p:notesMasterId r:id="rId56"/>
  </p:notesMasterIdLst>
  <p:handoutMasterIdLst>
    <p:handoutMasterId r:id="rId57"/>
  </p:handoutMasterIdLst>
  <p:sldIdLst>
    <p:sldId id="256" r:id="rId5"/>
    <p:sldId id="477" r:id="rId6"/>
    <p:sldId id="479" r:id="rId7"/>
    <p:sldId id="480" r:id="rId8"/>
    <p:sldId id="481" r:id="rId9"/>
    <p:sldId id="482" r:id="rId10"/>
    <p:sldId id="557" r:id="rId11"/>
    <p:sldId id="560" r:id="rId12"/>
    <p:sldId id="558" r:id="rId13"/>
    <p:sldId id="485" r:id="rId14"/>
    <p:sldId id="487" r:id="rId15"/>
    <p:sldId id="559" r:id="rId16"/>
    <p:sldId id="492" r:id="rId17"/>
    <p:sldId id="493" r:id="rId18"/>
    <p:sldId id="494" r:id="rId19"/>
    <p:sldId id="495" r:id="rId20"/>
    <p:sldId id="561" r:id="rId21"/>
    <p:sldId id="563" r:id="rId22"/>
    <p:sldId id="562" r:id="rId23"/>
    <p:sldId id="565" r:id="rId24"/>
    <p:sldId id="569" r:id="rId25"/>
    <p:sldId id="568" r:id="rId26"/>
    <p:sldId id="502" r:id="rId27"/>
    <p:sldId id="503" r:id="rId28"/>
    <p:sldId id="570" r:id="rId29"/>
    <p:sldId id="586" r:id="rId30"/>
    <p:sldId id="587" r:id="rId31"/>
    <p:sldId id="588" r:id="rId32"/>
    <p:sldId id="571" r:id="rId33"/>
    <p:sldId id="483" r:id="rId34"/>
    <p:sldId id="488" r:id="rId35"/>
    <p:sldId id="489" r:id="rId36"/>
    <p:sldId id="506" r:id="rId37"/>
    <p:sldId id="507" r:id="rId38"/>
    <p:sldId id="508" r:id="rId39"/>
    <p:sldId id="520" r:id="rId40"/>
    <p:sldId id="577" r:id="rId41"/>
    <p:sldId id="575" r:id="rId42"/>
    <p:sldId id="581" r:id="rId43"/>
    <p:sldId id="517" r:id="rId44"/>
    <p:sldId id="518" r:id="rId45"/>
    <p:sldId id="519" r:id="rId46"/>
    <p:sldId id="550" r:id="rId47"/>
    <p:sldId id="582" r:id="rId48"/>
    <p:sldId id="551" r:id="rId49"/>
    <p:sldId id="553" r:id="rId50"/>
    <p:sldId id="554" r:id="rId51"/>
    <p:sldId id="555" r:id="rId52"/>
    <p:sldId id="584" r:id="rId53"/>
    <p:sldId id="583" r:id="rId54"/>
    <p:sldId id="585" r:id="rId5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F6AE1E"/>
    <a:srgbClr val="CCFFCC"/>
    <a:srgbClr val="CCCCCC"/>
    <a:srgbClr val="99CC99"/>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8" autoAdjust="0"/>
    <p:restoredTop sz="86320" autoAdjust="0"/>
  </p:normalViewPr>
  <p:slideViewPr>
    <p:cSldViewPr snapToGrid="0">
      <p:cViewPr>
        <p:scale>
          <a:sx n="83" d="100"/>
          <a:sy n="83" d="100"/>
        </p:scale>
        <p:origin x="-660" y="-47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11472"/>
    </p:cViewPr>
  </p:sorterViewPr>
  <p:notesViewPr>
    <p:cSldViewPr snapToGrid="0" showGuides="1">
      <p:cViewPr varScale="1">
        <p:scale>
          <a:sx n="86" d="100"/>
          <a:sy n="86" d="100"/>
        </p:scale>
        <p:origin x="-288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2.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W:\Users\jhoward\Desktop\TR8\Perf%20data%20-%20TechReady8.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W:\Users\jhoward\Desktop\TR8\Perf%20data%20-%20TechReady8.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W:\Users\jhoward\Desktop\TR8\Perf%20data%20-%20TechReady8.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W:\Users\jhoward\Desktop\TR8\Perf%20data%20-%20TechReady8.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W:\Users\jhoward\Desktop\TR8\Perf%20data%20-%20TechReady8.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jhoward\Desktop\TechReady.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C:\Users\jhoward\Desktop\TechRead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barChart>
        <c:barDir val="col"/>
        <c:grouping val="clustered"/>
        <c:ser>
          <c:idx val="0"/>
          <c:order val="0"/>
          <c:tx>
            <c:strRef>
              <c:f>'Win7 vs. Win2K8 (2)'!$B$3</c:f>
              <c:strCache>
                <c:ptCount val="1"/>
                <c:pt idx="0">
                  <c:v>Native Physical</c:v>
                </c:pt>
              </c:strCache>
            </c:strRef>
          </c:tx>
          <c:cat>
            <c:strRef>
              <c:f>'Win7 vs. Win2K8 (2)'!$A$4:$A$5</c:f>
              <c:strCache>
                <c:ptCount val="2"/>
                <c:pt idx="0">
                  <c:v>64K Sequential Read</c:v>
                </c:pt>
                <c:pt idx="1">
                  <c:v>4K Random Read</c:v>
                </c:pt>
              </c:strCache>
            </c:strRef>
          </c:cat>
          <c:val>
            <c:numRef>
              <c:f>'Win7 vs. Win2K8 (2)'!$B$4:$B$5</c:f>
              <c:numCache>
                <c:formatCode>0.00</c:formatCode>
                <c:ptCount val="2"/>
                <c:pt idx="0">
                  <c:v>714.73376599999995</c:v>
                </c:pt>
                <c:pt idx="1">
                  <c:v>6.6688429999999945</c:v>
                </c:pt>
              </c:numCache>
            </c:numRef>
          </c:val>
        </c:ser>
        <c:ser>
          <c:idx val="1"/>
          <c:order val="1"/>
          <c:tx>
            <c:v>Fixed VHD in Win7</c:v>
          </c:tx>
          <c:val>
            <c:numRef>
              <c:f>'Win7 vs. Win2K8 (2)'!$C$4:$C$5</c:f>
              <c:numCache>
                <c:formatCode>0.00</c:formatCode>
                <c:ptCount val="2"/>
                <c:pt idx="0">
                  <c:v>713.3161929999975</c:v>
                </c:pt>
                <c:pt idx="1">
                  <c:v>6.675985999999976</c:v>
                </c:pt>
              </c:numCache>
            </c:numRef>
          </c:val>
        </c:ser>
        <c:ser>
          <c:idx val="2"/>
          <c:order val="2"/>
          <c:tx>
            <c:v>Fixed VHD in Win2K8</c:v>
          </c:tx>
          <c:val>
            <c:numRef>
              <c:f>'Win7 vs. Win2K8 (2)'!$D$4:$D$5</c:f>
              <c:numCache>
                <c:formatCode>0.00</c:formatCode>
                <c:ptCount val="2"/>
                <c:pt idx="0">
                  <c:v>711.64017799999999</c:v>
                </c:pt>
                <c:pt idx="1">
                  <c:v>6.6313190000000004</c:v>
                </c:pt>
              </c:numCache>
            </c:numRef>
          </c:val>
        </c:ser>
        <c:ser>
          <c:idx val="3"/>
          <c:order val="3"/>
          <c:tx>
            <c:v>Dynamic VHD in Win7</c:v>
          </c:tx>
          <c:val>
            <c:numRef>
              <c:f>'Win7 vs. Win2K8 (2)'!$E$4:$E$5</c:f>
              <c:numCache>
                <c:formatCode>0.00</c:formatCode>
                <c:ptCount val="2"/>
                <c:pt idx="0">
                  <c:v>714.56219899999746</c:v>
                </c:pt>
                <c:pt idx="1">
                  <c:v>6.674709</c:v>
                </c:pt>
              </c:numCache>
            </c:numRef>
          </c:val>
        </c:ser>
        <c:ser>
          <c:idx val="4"/>
          <c:order val="4"/>
          <c:tx>
            <c:v>Dynamic VHD in Win2K8</c:v>
          </c:tx>
          <c:val>
            <c:numRef>
              <c:f>'Win7 vs. Win2K8 (2)'!$F$4:$F$5</c:f>
              <c:numCache>
                <c:formatCode>0.00</c:formatCode>
                <c:ptCount val="2"/>
                <c:pt idx="0">
                  <c:v>714.23670000000004</c:v>
                </c:pt>
                <c:pt idx="1">
                  <c:v>6.6138149999999731</c:v>
                </c:pt>
              </c:numCache>
            </c:numRef>
          </c:val>
        </c:ser>
        <c:ser>
          <c:idx val="5"/>
          <c:order val="5"/>
          <c:tx>
            <c:v>Passthru in Win7</c:v>
          </c:tx>
          <c:val>
            <c:numRef>
              <c:f>'Win7 vs. Win2K8 (2)'!$G$4:$G$5</c:f>
              <c:numCache>
                <c:formatCode>0.00</c:formatCode>
                <c:ptCount val="2"/>
                <c:pt idx="0">
                  <c:v>715.53</c:v>
                </c:pt>
                <c:pt idx="1">
                  <c:v>6.6599999999999975</c:v>
                </c:pt>
              </c:numCache>
            </c:numRef>
          </c:val>
        </c:ser>
        <c:ser>
          <c:idx val="6"/>
          <c:order val="6"/>
          <c:tx>
            <c:v>Passthru in Win2K8</c:v>
          </c:tx>
          <c:val>
            <c:numRef>
              <c:f>'Win7 vs. Win2K8 (2)'!$H$4:$H$5</c:f>
              <c:numCache>
                <c:formatCode>0.00</c:formatCode>
                <c:ptCount val="2"/>
                <c:pt idx="0" formatCode="0.0">
                  <c:v>715.37</c:v>
                </c:pt>
                <c:pt idx="1">
                  <c:v>6.63</c:v>
                </c:pt>
              </c:numCache>
            </c:numRef>
          </c:val>
        </c:ser>
        <c:dLbls/>
        <c:axId val="75415936"/>
        <c:axId val="75417856"/>
      </c:barChart>
      <c:catAx>
        <c:axId val="75415936"/>
        <c:scaling>
          <c:orientation val="minMax"/>
        </c:scaling>
        <c:axPos val="b"/>
        <c:majorTickMark val="none"/>
        <c:tickLblPos val="nextTo"/>
        <c:txPr>
          <a:bodyPr/>
          <a:lstStyle/>
          <a:p>
            <a:pPr>
              <a:defRPr sz="1600" baseline="0"/>
            </a:pPr>
            <a:endParaRPr lang="en-US"/>
          </a:p>
        </c:txPr>
        <c:crossAx val="75417856"/>
        <c:crosses val="autoZero"/>
        <c:auto val="1"/>
        <c:lblAlgn val="ctr"/>
        <c:lblOffset val="100"/>
      </c:catAx>
      <c:valAx>
        <c:axId val="75417856"/>
        <c:scaling>
          <c:logBase val="10"/>
          <c:orientation val="minMax"/>
        </c:scaling>
        <c:delete val="1"/>
        <c:axPos val="l"/>
        <c:majorGridlines/>
        <c:minorGridlines>
          <c:spPr>
            <a:ln>
              <a:noFill/>
            </a:ln>
          </c:spPr>
        </c:minorGridlines>
        <c:title>
          <c:tx>
            <c:rich>
              <a:bodyPr/>
              <a:lstStyle/>
              <a:p>
                <a:pPr>
                  <a:defRPr sz="1600" baseline="0"/>
                </a:pPr>
                <a:r>
                  <a:rPr lang="en-US" sz="1600" baseline="0"/>
                  <a:t>Througput(MBps)</a:t>
                </a:r>
              </a:p>
            </c:rich>
          </c:tx>
          <c:layout/>
        </c:title>
        <c:numFmt formatCode="0.00" sourceLinked="1"/>
        <c:tickLblPos val="none"/>
        <c:crossAx val="75415936"/>
        <c:crosses val="autoZero"/>
        <c:crossBetween val="between"/>
      </c:valAx>
    </c:plotArea>
    <c:legend>
      <c:legendPos val="r"/>
      <c:layout/>
      <c:txPr>
        <a:bodyPr/>
        <a:lstStyle/>
        <a:p>
          <a:pPr>
            <a:defRPr sz="1600" baseline="0"/>
          </a:pPr>
          <a:endParaRPr lang="en-US"/>
        </a:p>
      </c:txPr>
    </c:legend>
    <c:plotVisOnly val="1"/>
    <c:dispBlanksAs val="gap"/>
  </c:chart>
  <c:externalData r:id="rId1">
    <c:autoUpdate val="1"/>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4.6569449537341392E-2"/>
          <c:y val="2.686643343961314E-2"/>
          <c:w val="0.67619790859557261"/>
          <c:h val="0.84612860848221572"/>
        </c:manualLayout>
      </c:layout>
      <c:barChart>
        <c:barDir val="col"/>
        <c:grouping val="clustered"/>
        <c:ser>
          <c:idx val="0"/>
          <c:order val="0"/>
          <c:tx>
            <c:strRef>
              <c:f>'Win7 vs. Win2K8 (3)'!$B$3</c:f>
              <c:strCache>
                <c:ptCount val="1"/>
                <c:pt idx="0">
                  <c:v>Native Physical</c:v>
                </c:pt>
              </c:strCache>
            </c:strRef>
          </c:tx>
          <c:cat>
            <c:strRef>
              <c:f>'Win7 vs. Win2K8 (3)'!$A$4:$A$5</c:f>
              <c:strCache>
                <c:ptCount val="2"/>
                <c:pt idx="0">
                  <c:v>64K Sequential Write</c:v>
                </c:pt>
                <c:pt idx="1">
                  <c:v>4K Random Write</c:v>
                </c:pt>
              </c:strCache>
            </c:strRef>
          </c:cat>
          <c:val>
            <c:numRef>
              <c:f>'Win7 vs. Win2K8 (3)'!$B$4:$B$5</c:f>
              <c:numCache>
                <c:formatCode>0.00</c:formatCode>
                <c:ptCount val="2"/>
                <c:pt idx="0">
                  <c:v>338.39538199999993</c:v>
                </c:pt>
                <c:pt idx="1">
                  <c:v>10.353306000000037</c:v>
                </c:pt>
              </c:numCache>
            </c:numRef>
          </c:val>
        </c:ser>
        <c:ser>
          <c:idx val="1"/>
          <c:order val="1"/>
          <c:tx>
            <c:v>Fixed VHD in Win7</c:v>
          </c:tx>
          <c:val>
            <c:numRef>
              <c:f>'Win7 vs. Win2K8 (3)'!$C$4:$C$5</c:f>
              <c:numCache>
                <c:formatCode>0.00</c:formatCode>
                <c:ptCount val="2"/>
                <c:pt idx="0">
                  <c:v>327.97467599999999</c:v>
                </c:pt>
                <c:pt idx="1">
                  <c:v>10.438648000000001</c:v>
                </c:pt>
              </c:numCache>
            </c:numRef>
          </c:val>
        </c:ser>
        <c:ser>
          <c:idx val="2"/>
          <c:order val="2"/>
          <c:tx>
            <c:v>Fixed VHD in Win2K8</c:v>
          </c:tx>
          <c:val>
            <c:numRef>
              <c:f>'Win7 vs. Win2K8 (3)'!$D$4:$D$5</c:f>
              <c:numCache>
                <c:formatCode>0.00</c:formatCode>
                <c:ptCount val="2"/>
                <c:pt idx="0">
                  <c:v>245.667924</c:v>
                </c:pt>
                <c:pt idx="1">
                  <c:v>10.612020000000001</c:v>
                </c:pt>
              </c:numCache>
            </c:numRef>
          </c:val>
        </c:ser>
        <c:ser>
          <c:idx val="3"/>
          <c:order val="3"/>
          <c:tx>
            <c:v>Dynamic VHD in Win7</c:v>
          </c:tx>
          <c:dPt>
            <c:idx val="0"/>
            <c:spPr>
              <a:scene3d>
                <a:camera prst="orthographicFront"/>
                <a:lightRig rig="threePt" dir="t"/>
              </a:scene3d>
              <a:sp3d>
                <a:bevelT/>
              </a:sp3d>
            </c:spPr>
          </c:dPt>
          <c:val>
            <c:numRef>
              <c:f>'Win7 vs. Win2K8 (3)'!$E$4:$E$5</c:f>
              <c:numCache>
                <c:formatCode>0.00</c:formatCode>
                <c:ptCount val="2"/>
                <c:pt idx="0">
                  <c:v>230.46547100000001</c:v>
                </c:pt>
                <c:pt idx="1">
                  <c:v>8.9679789999999997</c:v>
                </c:pt>
              </c:numCache>
            </c:numRef>
          </c:val>
        </c:ser>
        <c:ser>
          <c:idx val="4"/>
          <c:order val="4"/>
          <c:tx>
            <c:v>Dynamic VHD in Win2K8</c:v>
          </c:tx>
          <c:dPt>
            <c:idx val="0"/>
            <c:spPr>
              <a:scene3d>
                <a:camera prst="orthographicFront"/>
                <a:lightRig rig="threePt" dir="t"/>
              </a:scene3d>
              <a:sp3d>
                <a:bevelT/>
              </a:sp3d>
            </c:spPr>
          </c:dPt>
          <c:val>
            <c:numRef>
              <c:f>'Win7 vs. Win2K8 (3)'!$F$4:$F$5</c:f>
              <c:numCache>
                <c:formatCode>0.00</c:formatCode>
                <c:ptCount val="2"/>
                <c:pt idx="0">
                  <c:v>61.129434000000003</c:v>
                </c:pt>
                <c:pt idx="1">
                  <c:v>0.60226800000000003</c:v>
                </c:pt>
              </c:numCache>
            </c:numRef>
          </c:val>
        </c:ser>
        <c:ser>
          <c:idx val="5"/>
          <c:order val="5"/>
          <c:tx>
            <c:v>Passthru in Win7</c:v>
          </c:tx>
          <c:dPt>
            <c:idx val="0"/>
            <c:spPr>
              <a:scene3d>
                <a:camera prst="orthographicFront"/>
                <a:lightRig rig="threePt" dir="t"/>
              </a:scene3d>
              <a:sp3d/>
            </c:spPr>
          </c:dPt>
          <c:val>
            <c:numRef>
              <c:f>'Win7 vs. Win2K8 (3)'!$G$4:$G$5</c:f>
              <c:numCache>
                <c:formatCode>0.00</c:formatCode>
                <c:ptCount val="2"/>
                <c:pt idx="0">
                  <c:v>315.22999999999894</c:v>
                </c:pt>
                <c:pt idx="1">
                  <c:v>10.48</c:v>
                </c:pt>
              </c:numCache>
            </c:numRef>
          </c:val>
        </c:ser>
        <c:ser>
          <c:idx val="6"/>
          <c:order val="6"/>
          <c:tx>
            <c:v>Passthru in Win2K8</c:v>
          </c:tx>
          <c:val>
            <c:numRef>
              <c:f>'Win7 vs. Win2K8 (3)'!$H$4:$H$5</c:f>
              <c:numCache>
                <c:formatCode>0.00</c:formatCode>
                <c:ptCount val="2"/>
                <c:pt idx="0" formatCode="0.0">
                  <c:v>305.38</c:v>
                </c:pt>
                <c:pt idx="1">
                  <c:v>10.42</c:v>
                </c:pt>
              </c:numCache>
            </c:numRef>
          </c:val>
        </c:ser>
        <c:dLbls/>
        <c:axId val="75716864"/>
        <c:axId val="75789056"/>
      </c:barChart>
      <c:catAx>
        <c:axId val="75716864"/>
        <c:scaling>
          <c:orientation val="minMax"/>
        </c:scaling>
        <c:axPos val="b"/>
        <c:majorTickMark val="none"/>
        <c:tickLblPos val="nextTo"/>
        <c:txPr>
          <a:bodyPr/>
          <a:lstStyle/>
          <a:p>
            <a:pPr>
              <a:defRPr sz="1600" baseline="0"/>
            </a:pPr>
            <a:endParaRPr lang="en-US"/>
          </a:p>
        </c:txPr>
        <c:crossAx val="75789056"/>
        <c:crosses val="autoZero"/>
        <c:auto val="1"/>
        <c:lblAlgn val="ctr"/>
        <c:lblOffset val="100"/>
      </c:catAx>
      <c:valAx>
        <c:axId val="75789056"/>
        <c:scaling>
          <c:logBase val="10"/>
          <c:orientation val="minMax"/>
        </c:scaling>
        <c:delete val="1"/>
        <c:axPos val="l"/>
        <c:majorGridlines/>
        <c:minorGridlines>
          <c:spPr>
            <a:ln>
              <a:noFill/>
            </a:ln>
          </c:spPr>
        </c:minorGridlines>
        <c:title>
          <c:tx>
            <c:rich>
              <a:bodyPr/>
              <a:lstStyle/>
              <a:p>
                <a:pPr>
                  <a:defRPr sz="1600" baseline="0"/>
                </a:pPr>
                <a:r>
                  <a:rPr lang="en-US" sz="1600" baseline="0"/>
                  <a:t>Througput(MBps)</a:t>
                </a:r>
              </a:p>
            </c:rich>
          </c:tx>
          <c:layout/>
        </c:title>
        <c:numFmt formatCode="0.00" sourceLinked="1"/>
        <c:tickLblPos val="none"/>
        <c:crossAx val="75716864"/>
        <c:crosses val="autoZero"/>
        <c:crossBetween val="between"/>
      </c:valAx>
    </c:plotArea>
    <c:legend>
      <c:legendPos val="r"/>
      <c:layout>
        <c:manualLayout>
          <c:xMode val="edge"/>
          <c:yMode val="edge"/>
          <c:x val="0.7002109861813125"/>
          <c:y val="0.24545078572609239"/>
          <c:w val="0.29978901381868767"/>
          <c:h val="0.5149050994865928"/>
        </c:manualLayout>
      </c:layout>
      <c:txPr>
        <a:bodyPr/>
        <a:lstStyle/>
        <a:p>
          <a:pPr>
            <a:defRPr sz="1600" baseline="0"/>
          </a:pPr>
          <a:endParaRPr lang="en-US"/>
        </a:p>
      </c:txPr>
    </c:legend>
    <c:plotVisOnly val="1"/>
    <c:dispBlanksAs val="gap"/>
  </c:chart>
  <c:externalData r:id="rId1">
    <c:autoUpdate val="1"/>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n-GB"/>
  <c:chart>
    <c:autoTitleDeleted val="1"/>
    <c:plotArea>
      <c:layout>
        <c:manualLayout>
          <c:layoutTarget val="inner"/>
          <c:xMode val="edge"/>
          <c:yMode val="edge"/>
          <c:x val="3.2026150526995652E-2"/>
          <c:y val="1.2349263518244972E-2"/>
          <c:w val="0.67619790859557261"/>
          <c:h val="0.84612860848221572"/>
        </c:manualLayout>
      </c:layout>
      <c:barChart>
        <c:barDir val="col"/>
        <c:grouping val="clustered"/>
        <c:ser>
          <c:idx val="0"/>
          <c:order val="0"/>
          <c:tx>
            <c:strRef>
              <c:f>'Win7 vs. Win2K8 (3)'!$B$3</c:f>
              <c:strCache>
                <c:ptCount val="1"/>
                <c:pt idx="0">
                  <c:v>Native Physical</c:v>
                </c:pt>
              </c:strCache>
            </c:strRef>
          </c:tx>
          <c:cat>
            <c:strRef>
              <c:f>'Win7 vs. Win2K8 (3)'!$A$4:$A$5</c:f>
              <c:strCache>
                <c:ptCount val="2"/>
                <c:pt idx="0">
                  <c:v>64K Sequential Write</c:v>
                </c:pt>
                <c:pt idx="1">
                  <c:v>4K Random Write</c:v>
                </c:pt>
              </c:strCache>
            </c:strRef>
          </c:cat>
          <c:val>
            <c:numRef>
              <c:f>'Win7 vs. Win2K8 (3)'!$B$4:$B$5</c:f>
              <c:numCache>
                <c:formatCode>0.00</c:formatCode>
                <c:ptCount val="2"/>
                <c:pt idx="0">
                  <c:v>338.39538199999993</c:v>
                </c:pt>
                <c:pt idx="1">
                  <c:v>10.353306000000037</c:v>
                </c:pt>
              </c:numCache>
            </c:numRef>
          </c:val>
        </c:ser>
        <c:ser>
          <c:idx val="1"/>
          <c:order val="1"/>
          <c:tx>
            <c:v>Fixed VHD in Win7</c:v>
          </c:tx>
          <c:val>
            <c:numRef>
              <c:f>'Win7 vs. Win2K8 (3)'!$C$4:$C$5</c:f>
              <c:numCache>
                <c:formatCode>0.00</c:formatCode>
                <c:ptCount val="2"/>
                <c:pt idx="0">
                  <c:v>327.97467599999999</c:v>
                </c:pt>
                <c:pt idx="1">
                  <c:v>10.438648000000001</c:v>
                </c:pt>
              </c:numCache>
            </c:numRef>
          </c:val>
        </c:ser>
        <c:ser>
          <c:idx val="2"/>
          <c:order val="2"/>
          <c:tx>
            <c:v>Fixed VHD in Win2K8</c:v>
          </c:tx>
          <c:val>
            <c:numRef>
              <c:f>'Win7 vs. Win2K8 (3)'!$D$4:$D$5</c:f>
              <c:numCache>
                <c:formatCode>0.00</c:formatCode>
                <c:ptCount val="2"/>
                <c:pt idx="0">
                  <c:v>245.667924</c:v>
                </c:pt>
                <c:pt idx="1">
                  <c:v>10.612020000000001</c:v>
                </c:pt>
              </c:numCache>
            </c:numRef>
          </c:val>
        </c:ser>
        <c:ser>
          <c:idx val="3"/>
          <c:order val="3"/>
          <c:tx>
            <c:v>Dynamic VHD in Win7</c:v>
          </c:tx>
          <c:dPt>
            <c:idx val="0"/>
            <c:spPr>
              <a:scene3d>
                <a:camera prst="orthographicFront"/>
                <a:lightRig rig="threePt" dir="t"/>
              </a:scene3d>
              <a:sp3d>
                <a:bevelT/>
              </a:sp3d>
            </c:spPr>
          </c:dPt>
          <c:val>
            <c:numRef>
              <c:f>'Win7 vs. Win2K8 (3)'!$E$4:$E$5</c:f>
              <c:numCache>
                <c:formatCode>0.00</c:formatCode>
                <c:ptCount val="2"/>
                <c:pt idx="0">
                  <c:v>230.46547100000001</c:v>
                </c:pt>
                <c:pt idx="1">
                  <c:v>8.9679789999999997</c:v>
                </c:pt>
              </c:numCache>
            </c:numRef>
          </c:val>
        </c:ser>
        <c:ser>
          <c:idx val="4"/>
          <c:order val="4"/>
          <c:tx>
            <c:v>Dynamic VHD in Win2K8</c:v>
          </c:tx>
          <c:dPt>
            <c:idx val="0"/>
            <c:spPr>
              <a:scene3d>
                <a:camera prst="orthographicFront"/>
                <a:lightRig rig="threePt" dir="t"/>
              </a:scene3d>
              <a:sp3d>
                <a:bevelT/>
              </a:sp3d>
            </c:spPr>
          </c:dPt>
          <c:val>
            <c:numRef>
              <c:f>'Win7 vs. Win2K8 (3)'!$F$4:$F$5</c:f>
              <c:numCache>
                <c:formatCode>0.00</c:formatCode>
                <c:ptCount val="2"/>
                <c:pt idx="0">
                  <c:v>61.129434000000003</c:v>
                </c:pt>
                <c:pt idx="1">
                  <c:v>0.60226800000000003</c:v>
                </c:pt>
              </c:numCache>
            </c:numRef>
          </c:val>
        </c:ser>
        <c:ser>
          <c:idx val="5"/>
          <c:order val="5"/>
          <c:tx>
            <c:v>Passthru in Win7</c:v>
          </c:tx>
          <c:dPt>
            <c:idx val="0"/>
            <c:spPr>
              <a:scene3d>
                <a:camera prst="orthographicFront"/>
                <a:lightRig rig="threePt" dir="t"/>
              </a:scene3d>
              <a:sp3d/>
            </c:spPr>
          </c:dPt>
          <c:val>
            <c:numRef>
              <c:f>'Win7 vs. Win2K8 (3)'!$G$4:$G$5</c:f>
              <c:numCache>
                <c:formatCode>0.00</c:formatCode>
                <c:ptCount val="2"/>
                <c:pt idx="0">
                  <c:v>315.22999999999894</c:v>
                </c:pt>
                <c:pt idx="1">
                  <c:v>10.48</c:v>
                </c:pt>
              </c:numCache>
            </c:numRef>
          </c:val>
        </c:ser>
        <c:ser>
          <c:idx val="6"/>
          <c:order val="6"/>
          <c:tx>
            <c:v>Passthru in Win2K8</c:v>
          </c:tx>
          <c:val>
            <c:numRef>
              <c:f>'Win7 vs. Win2K8 (3)'!$H$4:$H$5</c:f>
              <c:numCache>
                <c:formatCode>0.00</c:formatCode>
                <c:ptCount val="2"/>
                <c:pt idx="0" formatCode="0.0">
                  <c:v>305.38</c:v>
                </c:pt>
                <c:pt idx="1">
                  <c:v>10.42</c:v>
                </c:pt>
              </c:numCache>
            </c:numRef>
          </c:val>
        </c:ser>
        <c:dLbls/>
        <c:axId val="76976128"/>
        <c:axId val="76978432"/>
      </c:barChart>
      <c:catAx>
        <c:axId val="76976128"/>
        <c:scaling>
          <c:orientation val="minMax"/>
        </c:scaling>
        <c:axPos val="b"/>
        <c:majorTickMark val="none"/>
        <c:tickLblPos val="nextTo"/>
        <c:txPr>
          <a:bodyPr/>
          <a:lstStyle/>
          <a:p>
            <a:pPr>
              <a:defRPr sz="1600" baseline="0"/>
            </a:pPr>
            <a:endParaRPr lang="en-US"/>
          </a:p>
        </c:txPr>
        <c:crossAx val="76978432"/>
        <c:crosses val="autoZero"/>
        <c:auto val="1"/>
        <c:lblAlgn val="ctr"/>
        <c:lblOffset val="100"/>
      </c:catAx>
      <c:valAx>
        <c:axId val="76978432"/>
        <c:scaling>
          <c:logBase val="10"/>
          <c:orientation val="minMax"/>
        </c:scaling>
        <c:delete val="1"/>
        <c:axPos val="l"/>
        <c:majorGridlines/>
        <c:minorGridlines>
          <c:spPr>
            <a:ln>
              <a:noFill/>
            </a:ln>
          </c:spPr>
        </c:minorGridlines>
        <c:title>
          <c:tx>
            <c:rich>
              <a:bodyPr/>
              <a:lstStyle/>
              <a:p>
                <a:pPr>
                  <a:defRPr sz="1600" baseline="0"/>
                </a:pPr>
                <a:r>
                  <a:rPr lang="en-US" sz="1600" baseline="0"/>
                  <a:t>Througput(MBps)</a:t>
                </a:r>
              </a:p>
            </c:rich>
          </c:tx>
          <c:layout/>
        </c:title>
        <c:numFmt formatCode="0.00" sourceLinked="1"/>
        <c:tickLblPos val="none"/>
        <c:crossAx val="76976128"/>
        <c:crosses val="autoZero"/>
        <c:crossBetween val="between"/>
      </c:valAx>
    </c:plotArea>
    <c:legend>
      <c:legendPos val="r"/>
      <c:layout>
        <c:manualLayout>
          <c:xMode val="edge"/>
          <c:yMode val="edge"/>
          <c:x val="0.72348027831599582"/>
          <c:y val="0.24545078572609239"/>
          <c:w val="0.26557225176695842"/>
          <c:h val="0.5149050994865928"/>
        </c:manualLayout>
      </c:layout>
      <c:txPr>
        <a:bodyPr/>
        <a:lstStyle/>
        <a:p>
          <a:pPr>
            <a:defRPr sz="1600" baseline="0"/>
          </a:pPr>
          <a:endParaRPr lang="en-US"/>
        </a:p>
      </c:txPr>
    </c:legend>
    <c:plotVisOnly val="1"/>
    <c:dispBlanksAs val="gap"/>
  </c:chart>
  <c:externalData r:id="rId1">
    <c:autoUpdate val="1"/>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3.2026150526995652E-2"/>
          <c:y val="1.2349263518244972E-2"/>
          <c:w val="0.67619790859557261"/>
          <c:h val="0.84612860848221572"/>
        </c:manualLayout>
      </c:layout>
      <c:barChart>
        <c:barDir val="col"/>
        <c:grouping val="clustered"/>
        <c:ser>
          <c:idx val="0"/>
          <c:order val="0"/>
          <c:tx>
            <c:strRef>
              <c:f>'Win7 vs. Win2K8 (3)'!$B$3</c:f>
              <c:strCache>
                <c:ptCount val="1"/>
                <c:pt idx="0">
                  <c:v>Native Physical</c:v>
                </c:pt>
              </c:strCache>
            </c:strRef>
          </c:tx>
          <c:cat>
            <c:strRef>
              <c:f>'Win7 vs. Win2K8 (3)'!$A$4:$A$5</c:f>
              <c:strCache>
                <c:ptCount val="2"/>
                <c:pt idx="0">
                  <c:v>64K Sequential Write</c:v>
                </c:pt>
                <c:pt idx="1">
                  <c:v>4K Random Write</c:v>
                </c:pt>
              </c:strCache>
            </c:strRef>
          </c:cat>
          <c:val>
            <c:numRef>
              <c:f>'Win7 vs. Win2K8 (3)'!$B$4:$B$5</c:f>
              <c:numCache>
                <c:formatCode>0.00</c:formatCode>
                <c:ptCount val="2"/>
                <c:pt idx="0">
                  <c:v>338.39538199999993</c:v>
                </c:pt>
                <c:pt idx="1">
                  <c:v>10.353306000000037</c:v>
                </c:pt>
              </c:numCache>
            </c:numRef>
          </c:val>
        </c:ser>
        <c:ser>
          <c:idx val="1"/>
          <c:order val="1"/>
          <c:tx>
            <c:v>Fixed VHD in Win7</c:v>
          </c:tx>
          <c:val>
            <c:numRef>
              <c:f>'Win7 vs. Win2K8 (3)'!$C$4:$C$5</c:f>
              <c:numCache>
                <c:formatCode>0.00</c:formatCode>
                <c:ptCount val="2"/>
                <c:pt idx="0">
                  <c:v>327.97467599999999</c:v>
                </c:pt>
                <c:pt idx="1">
                  <c:v>10.438648000000001</c:v>
                </c:pt>
              </c:numCache>
            </c:numRef>
          </c:val>
        </c:ser>
        <c:ser>
          <c:idx val="2"/>
          <c:order val="2"/>
          <c:tx>
            <c:v>Fixed VHD in Win2K8</c:v>
          </c:tx>
          <c:val>
            <c:numRef>
              <c:f>'Win7 vs. Win2K8 (3)'!$D$4:$D$5</c:f>
              <c:numCache>
                <c:formatCode>0.00</c:formatCode>
                <c:ptCount val="2"/>
                <c:pt idx="0">
                  <c:v>245.667924</c:v>
                </c:pt>
                <c:pt idx="1">
                  <c:v>10.612020000000001</c:v>
                </c:pt>
              </c:numCache>
            </c:numRef>
          </c:val>
        </c:ser>
        <c:ser>
          <c:idx val="3"/>
          <c:order val="3"/>
          <c:tx>
            <c:v>Dynamic VHD in Win7</c:v>
          </c:tx>
          <c:dPt>
            <c:idx val="0"/>
            <c:spPr>
              <a:scene3d>
                <a:camera prst="orthographicFront"/>
                <a:lightRig rig="threePt" dir="t"/>
              </a:scene3d>
              <a:sp3d>
                <a:bevelT/>
              </a:sp3d>
            </c:spPr>
          </c:dPt>
          <c:val>
            <c:numRef>
              <c:f>'Win7 vs. Win2K8 (3)'!$E$4:$E$5</c:f>
              <c:numCache>
                <c:formatCode>0.00</c:formatCode>
                <c:ptCount val="2"/>
                <c:pt idx="0">
                  <c:v>230.46547100000001</c:v>
                </c:pt>
                <c:pt idx="1">
                  <c:v>8.9679789999999997</c:v>
                </c:pt>
              </c:numCache>
            </c:numRef>
          </c:val>
        </c:ser>
        <c:ser>
          <c:idx val="4"/>
          <c:order val="4"/>
          <c:tx>
            <c:v>Dynamic VHD in Win2K8</c:v>
          </c:tx>
          <c:dPt>
            <c:idx val="0"/>
            <c:spPr>
              <a:scene3d>
                <a:camera prst="orthographicFront"/>
                <a:lightRig rig="threePt" dir="t"/>
              </a:scene3d>
              <a:sp3d>
                <a:bevelT/>
              </a:sp3d>
            </c:spPr>
          </c:dPt>
          <c:val>
            <c:numRef>
              <c:f>'Win7 vs. Win2K8 (3)'!$F$4:$F$5</c:f>
              <c:numCache>
                <c:formatCode>0.00</c:formatCode>
                <c:ptCount val="2"/>
                <c:pt idx="0">
                  <c:v>61.129434000000003</c:v>
                </c:pt>
                <c:pt idx="1">
                  <c:v>0.60226800000000003</c:v>
                </c:pt>
              </c:numCache>
            </c:numRef>
          </c:val>
        </c:ser>
        <c:ser>
          <c:idx val="5"/>
          <c:order val="5"/>
          <c:tx>
            <c:v>Passthru in Win7</c:v>
          </c:tx>
          <c:dPt>
            <c:idx val="0"/>
            <c:spPr>
              <a:scene3d>
                <a:camera prst="orthographicFront"/>
                <a:lightRig rig="threePt" dir="t"/>
              </a:scene3d>
              <a:sp3d/>
            </c:spPr>
          </c:dPt>
          <c:val>
            <c:numRef>
              <c:f>'Win7 vs. Win2K8 (3)'!$G$4:$G$5</c:f>
              <c:numCache>
                <c:formatCode>0.00</c:formatCode>
                <c:ptCount val="2"/>
                <c:pt idx="0">
                  <c:v>315.22999999999894</c:v>
                </c:pt>
                <c:pt idx="1">
                  <c:v>10.48</c:v>
                </c:pt>
              </c:numCache>
            </c:numRef>
          </c:val>
        </c:ser>
        <c:ser>
          <c:idx val="6"/>
          <c:order val="6"/>
          <c:tx>
            <c:v>Passthru in Win2K8</c:v>
          </c:tx>
          <c:val>
            <c:numRef>
              <c:f>'Win7 vs. Win2K8 (3)'!$H$4:$H$5</c:f>
              <c:numCache>
                <c:formatCode>0.00</c:formatCode>
                <c:ptCount val="2"/>
                <c:pt idx="0" formatCode="0.0">
                  <c:v>305.38</c:v>
                </c:pt>
                <c:pt idx="1">
                  <c:v>10.42</c:v>
                </c:pt>
              </c:numCache>
            </c:numRef>
          </c:val>
        </c:ser>
        <c:dLbls/>
        <c:axId val="80545664"/>
        <c:axId val="80547200"/>
      </c:barChart>
      <c:catAx>
        <c:axId val="80545664"/>
        <c:scaling>
          <c:orientation val="minMax"/>
        </c:scaling>
        <c:axPos val="b"/>
        <c:majorTickMark val="none"/>
        <c:tickLblPos val="nextTo"/>
        <c:txPr>
          <a:bodyPr/>
          <a:lstStyle/>
          <a:p>
            <a:pPr>
              <a:defRPr sz="1600" baseline="0"/>
            </a:pPr>
            <a:endParaRPr lang="en-US"/>
          </a:p>
        </c:txPr>
        <c:crossAx val="80547200"/>
        <c:crosses val="autoZero"/>
        <c:auto val="1"/>
        <c:lblAlgn val="ctr"/>
        <c:lblOffset val="100"/>
      </c:catAx>
      <c:valAx>
        <c:axId val="80547200"/>
        <c:scaling>
          <c:logBase val="10"/>
          <c:orientation val="minMax"/>
        </c:scaling>
        <c:delete val="1"/>
        <c:axPos val="l"/>
        <c:majorGridlines/>
        <c:minorGridlines>
          <c:spPr>
            <a:ln>
              <a:noFill/>
            </a:ln>
          </c:spPr>
        </c:minorGridlines>
        <c:title>
          <c:tx>
            <c:rich>
              <a:bodyPr/>
              <a:lstStyle/>
              <a:p>
                <a:pPr>
                  <a:defRPr sz="1600" baseline="0"/>
                </a:pPr>
                <a:r>
                  <a:rPr lang="en-US" sz="1600" baseline="0"/>
                  <a:t>Througput(MBps)</a:t>
                </a:r>
              </a:p>
            </c:rich>
          </c:tx>
          <c:layout/>
        </c:title>
        <c:numFmt formatCode="0.00" sourceLinked="1"/>
        <c:tickLblPos val="none"/>
        <c:crossAx val="80545664"/>
        <c:crosses val="autoZero"/>
        <c:crossBetween val="between"/>
      </c:valAx>
    </c:plotArea>
    <c:legend>
      <c:legendPos val="r"/>
      <c:layout>
        <c:manualLayout>
          <c:xMode val="edge"/>
          <c:yMode val="edge"/>
          <c:x val="0.72348027831599582"/>
          <c:y val="0.24545078572609239"/>
          <c:w val="0.26557225176695842"/>
          <c:h val="0.5149050994865928"/>
        </c:manualLayout>
      </c:layout>
      <c:txPr>
        <a:bodyPr/>
        <a:lstStyle/>
        <a:p>
          <a:pPr>
            <a:defRPr sz="1600" baseline="0"/>
          </a:pPr>
          <a:endParaRPr lang="en-US"/>
        </a:p>
      </c:txPr>
    </c:legend>
    <c:plotVisOnly val="1"/>
    <c:dispBlanksAs val="gap"/>
  </c:chart>
  <c:externalData r:id="rId1">
    <c:autoUpdate val="1"/>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autoTitleDeleted val="1"/>
    <c:plotArea>
      <c:layout>
        <c:manualLayout>
          <c:layoutTarget val="inner"/>
          <c:xMode val="edge"/>
          <c:yMode val="edge"/>
          <c:x val="3.2026150526995652E-2"/>
          <c:y val="1.2349263518244972E-2"/>
          <c:w val="0.67619790859557261"/>
          <c:h val="0.84612860848221572"/>
        </c:manualLayout>
      </c:layout>
      <c:barChart>
        <c:barDir val="col"/>
        <c:grouping val="clustered"/>
        <c:ser>
          <c:idx val="0"/>
          <c:order val="0"/>
          <c:tx>
            <c:strRef>
              <c:f>'Win7 vs. Win2K8 (3)'!$B$3</c:f>
              <c:strCache>
                <c:ptCount val="1"/>
                <c:pt idx="0">
                  <c:v>Native Physical</c:v>
                </c:pt>
              </c:strCache>
            </c:strRef>
          </c:tx>
          <c:cat>
            <c:strRef>
              <c:f>'Win7 vs. Win2K8 (3)'!$A$4:$A$5</c:f>
              <c:strCache>
                <c:ptCount val="2"/>
                <c:pt idx="0">
                  <c:v>64K Sequential Write</c:v>
                </c:pt>
                <c:pt idx="1">
                  <c:v>4K Random Write</c:v>
                </c:pt>
              </c:strCache>
            </c:strRef>
          </c:cat>
          <c:val>
            <c:numRef>
              <c:f>'Win7 vs. Win2K8 (3)'!$B$4:$B$5</c:f>
              <c:numCache>
                <c:formatCode>0.00</c:formatCode>
                <c:ptCount val="2"/>
                <c:pt idx="0">
                  <c:v>338.39538199999993</c:v>
                </c:pt>
                <c:pt idx="1">
                  <c:v>10.353306000000037</c:v>
                </c:pt>
              </c:numCache>
            </c:numRef>
          </c:val>
        </c:ser>
        <c:ser>
          <c:idx val="1"/>
          <c:order val="1"/>
          <c:tx>
            <c:v>Fixed VHD in Win7</c:v>
          </c:tx>
          <c:val>
            <c:numRef>
              <c:f>'Win7 vs. Win2K8 (3)'!$C$4:$C$5</c:f>
              <c:numCache>
                <c:formatCode>0.00</c:formatCode>
                <c:ptCount val="2"/>
                <c:pt idx="0">
                  <c:v>327.97467599999999</c:v>
                </c:pt>
                <c:pt idx="1">
                  <c:v>10.438648000000001</c:v>
                </c:pt>
              </c:numCache>
            </c:numRef>
          </c:val>
        </c:ser>
        <c:ser>
          <c:idx val="2"/>
          <c:order val="2"/>
          <c:tx>
            <c:v>Fixed VHD in Win2K8</c:v>
          </c:tx>
          <c:val>
            <c:numRef>
              <c:f>'Win7 vs. Win2K8 (3)'!$D$4:$D$5</c:f>
              <c:numCache>
                <c:formatCode>0.00</c:formatCode>
                <c:ptCount val="2"/>
                <c:pt idx="0">
                  <c:v>245.667924</c:v>
                </c:pt>
                <c:pt idx="1">
                  <c:v>10.612020000000001</c:v>
                </c:pt>
              </c:numCache>
            </c:numRef>
          </c:val>
        </c:ser>
        <c:ser>
          <c:idx val="3"/>
          <c:order val="3"/>
          <c:tx>
            <c:v>Dynamic VHD in Win7</c:v>
          </c:tx>
          <c:dPt>
            <c:idx val="0"/>
            <c:spPr>
              <a:scene3d>
                <a:camera prst="orthographicFront"/>
                <a:lightRig rig="threePt" dir="t"/>
              </a:scene3d>
              <a:sp3d>
                <a:bevelT/>
              </a:sp3d>
            </c:spPr>
          </c:dPt>
          <c:val>
            <c:numRef>
              <c:f>'Win7 vs. Win2K8 (3)'!$E$4:$E$5</c:f>
              <c:numCache>
                <c:formatCode>0.00</c:formatCode>
                <c:ptCount val="2"/>
                <c:pt idx="0">
                  <c:v>230.46547100000001</c:v>
                </c:pt>
                <c:pt idx="1">
                  <c:v>8.9679789999999997</c:v>
                </c:pt>
              </c:numCache>
            </c:numRef>
          </c:val>
        </c:ser>
        <c:ser>
          <c:idx val="4"/>
          <c:order val="4"/>
          <c:tx>
            <c:v>Dynamic VHD in Win2K8</c:v>
          </c:tx>
          <c:dPt>
            <c:idx val="0"/>
            <c:spPr>
              <a:scene3d>
                <a:camera prst="orthographicFront"/>
                <a:lightRig rig="threePt" dir="t"/>
              </a:scene3d>
              <a:sp3d>
                <a:bevelT/>
              </a:sp3d>
            </c:spPr>
          </c:dPt>
          <c:val>
            <c:numRef>
              <c:f>'Win7 vs. Win2K8 (3)'!$F$4:$F$5</c:f>
              <c:numCache>
                <c:formatCode>0.00</c:formatCode>
                <c:ptCount val="2"/>
                <c:pt idx="0">
                  <c:v>61.129434000000003</c:v>
                </c:pt>
                <c:pt idx="1">
                  <c:v>0.60226800000000003</c:v>
                </c:pt>
              </c:numCache>
            </c:numRef>
          </c:val>
        </c:ser>
        <c:ser>
          <c:idx val="5"/>
          <c:order val="5"/>
          <c:tx>
            <c:v>Passthru in Win7</c:v>
          </c:tx>
          <c:dPt>
            <c:idx val="0"/>
            <c:spPr>
              <a:scene3d>
                <a:camera prst="orthographicFront"/>
                <a:lightRig rig="threePt" dir="t"/>
              </a:scene3d>
              <a:sp3d/>
            </c:spPr>
          </c:dPt>
          <c:val>
            <c:numRef>
              <c:f>'Win7 vs. Win2K8 (3)'!$G$4:$G$5</c:f>
              <c:numCache>
                <c:formatCode>0.00</c:formatCode>
                <c:ptCount val="2"/>
                <c:pt idx="0">
                  <c:v>315.22999999999894</c:v>
                </c:pt>
                <c:pt idx="1">
                  <c:v>10.48</c:v>
                </c:pt>
              </c:numCache>
            </c:numRef>
          </c:val>
        </c:ser>
        <c:ser>
          <c:idx val="6"/>
          <c:order val="6"/>
          <c:tx>
            <c:v>Passthru in Win2K8</c:v>
          </c:tx>
          <c:val>
            <c:numRef>
              <c:f>'Win7 vs. Win2K8 (3)'!$H$4:$H$5</c:f>
              <c:numCache>
                <c:formatCode>0.00</c:formatCode>
                <c:ptCount val="2"/>
                <c:pt idx="0" formatCode="0.0">
                  <c:v>305.38</c:v>
                </c:pt>
                <c:pt idx="1">
                  <c:v>10.42</c:v>
                </c:pt>
              </c:numCache>
            </c:numRef>
          </c:val>
        </c:ser>
        <c:dLbls/>
        <c:axId val="90750976"/>
        <c:axId val="90752512"/>
      </c:barChart>
      <c:catAx>
        <c:axId val="90750976"/>
        <c:scaling>
          <c:orientation val="minMax"/>
        </c:scaling>
        <c:axPos val="b"/>
        <c:majorTickMark val="none"/>
        <c:tickLblPos val="nextTo"/>
        <c:txPr>
          <a:bodyPr/>
          <a:lstStyle/>
          <a:p>
            <a:pPr>
              <a:defRPr sz="1600" baseline="0"/>
            </a:pPr>
            <a:endParaRPr lang="en-US"/>
          </a:p>
        </c:txPr>
        <c:crossAx val="90752512"/>
        <c:crosses val="autoZero"/>
        <c:auto val="1"/>
        <c:lblAlgn val="ctr"/>
        <c:lblOffset val="100"/>
      </c:catAx>
      <c:valAx>
        <c:axId val="90752512"/>
        <c:scaling>
          <c:logBase val="10"/>
          <c:orientation val="minMax"/>
        </c:scaling>
        <c:delete val="1"/>
        <c:axPos val="l"/>
        <c:majorGridlines/>
        <c:minorGridlines>
          <c:spPr>
            <a:ln>
              <a:noFill/>
            </a:ln>
          </c:spPr>
        </c:minorGridlines>
        <c:title>
          <c:tx>
            <c:rich>
              <a:bodyPr/>
              <a:lstStyle/>
              <a:p>
                <a:pPr>
                  <a:defRPr sz="1600" baseline="0"/>
                </a:pPr>
                <a:r>
                  <a:rPr lang="en-US" sz="1600" baseline="0"/>
                  <a:t>Througput(MBps)</a:t>
                </a:r>
              </a:p>
            </c:rich>
          </c:tx>
          <c:layout/>
        </c:title>
        <c:numFmt formatCode="0.00" sourceLinked="1"/>
        <c:tickLblPos val="none"/>
        <c:crossAx val="90750976"/>
        <c:crosses val="autoZero"/>
        <c:crossBetween val="between"/>
      </c:valAx>
    </c:plotArea>
    <c:legend>
      <c:legendPos val="r"/>
      <c:layout>
        <c:manualLayout>
          <c:xMode val="edge"/>
          <c:yMode val="edge"/>
          <c:x val="0.72348027831599582"/>
          <c:y val="0.24545078572609239"/>
          <c:w val="0.26557225176695842"/>
          <c:h val="0.5149050994865928"/>
        </c:manualLayout>
      </c:layout>
      <c:txPr>
        <a:bodyPr/>
        <a:lstStyle/>
        <a:p>
          <a:pPr>
            <a:defRPr sz="1600" baseline="0"/>
          </a:pPr>
          <a:endParaRPr lang="en-US"/>
        </a:p>
      </c:txPr>
    </c:legend>
    <c:plotVisOnly val="1"/>
    <c:dispBlanksAs val="gap"/>
  </c:chart>
  <c:externalData r:id="rId1">
    <c:autoUpdate val="1"/>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GB"/>
  <c:chart>
    <c:autoTitleDeleted val="1"/>
    <c:plotArea>
      <c:layout/>
      <c:barChart>
        <c:barDir val="col"/>
        <c:grouping val="clustered"/>
        <c:ser>
          <c:idx val="0"/>
          <c:order val="0"/>
          <c:tx>
            <c:strRef>
              <c:f>'IO Controller'!$B$2</c:f>
              <c:strCache>
                <c:ptCount val="1"/>
                <c:pt idx="0">
                  <c:v>2 Physical disks in parent</c:v>
                </c:pt>
              </c:strCache>
            </c:strRef>
          </c:tx>
          <c:cat>
            <c:strRef>
              <c:f>'IO Controller'!$A$3:$A$6</c:f>
              <c:strCache>
                <c:ptCount val="4"/>
                <c:pt idx="0">
                  <c:v>64K Sequential Read</c:v>
                </c:pt>
                <c:pt idx="1">
                  <c:v>64K Sequential Write</c:v>
                </c:pt>
                <c:pt idx="2">
                  <c:v>4K Random Read</c:v>
                </c:pt>
                <c:pt idx="3">
                  <c:v>4K Random Write</c:v>
                </c:pt>
              </c:strCache>
            </c:strRef>
          </c:cat>
          <c:val>
            <c:numRef>
              <c:f>'IO Controller'!$B$3:$B$6</c:f>
              <c:numCache>
                <c:formatCode>0.00</c:formatCode>
                <c:ptCount val="4"/>
                <c:pt idx="0">
                  <c:v>716.28812100000005</c:v>
                </c:pt>
                <c:pt idx="1">
                  <c:v>696.82935099999997</c:v>
                </c:pt>
                <c:pt idx="2">
                  <c:v>8.1747789999999991</c:v>
                </c:pt>
                <c:pt idx="3">
                  <c:v>10.910806000000004</c:v>
                </c:pt>
              </c:numCache>
            </c:numRef>
          </c:val>
        </c:ser>
        <c:ser>
          <c:idx val="1"/>
          <c:order val="1"/>
          <c:tx>
            <c:strRef>
              <c:f>'IO Controller'!$C$2</c:f>
              <c:strCache>
                <c:ptCount val="1"/>
                <c:pt idx="0">
                  <c:v>2 Fixed VHDs, 2 SCSI controllers</c:v>
                </c:pt>
              </c:strCache>
            </c:strRef>
          </c:tx>
          <c:val>
            <c:numRef>
              <c:f>'IO Controller'!$C$3:$C$6</c:f>
              <c:numCache>
                <c:formatCode>0.00</c:formatCode>
                <c:ptCount val="4"/>
                <c:pt idx="0">
                  <c:v>711.37779999999998</c:v>
                </c:pt>
                <c:pt idx="1">
                  <c:v>692.23254699999939</c:v>
                </c:pt>
                <c:pt idx="2">
                  <c:v>8.1214239999999993</c:v>
                </c:pt>
                <c:pt idx="3">
                  <c:v>10.870466000000055</c:v>
                </c:pt>
              </c:numCache>
            </c:numRef>
          </c:val>
        </c:ser>
        <c:ser>
          <c:idx val="2"/>
          <c:order val="2"/>
          <c:tx>
            <c:strRef>
              <c:f>'IO Controller'!$D$2</c:f>
              <c:strCache>
                <c:ptCount val="1"/>
                <c:pt idx="0">
                  <c:v>2 Fixed VHDs, 1 SCSI controller</c:v>
                </c:pt>
              </c:strCache>
            </c:strRef>
          </c:tx>
          <c:val>
            <c:numRef>
              <c:f>'IO Controller'!$D$3:$D$6</c:f>
              <c:numCache>
                <c:formatCode>0.00</c:formatCode>
                <c:ptCount val="4"/>
                <c:pt idx="0">
                  <c:v>711.66070400000001</c:v>
                </c:pt>
                <c:pt idx="1">
                  <c:v>693.08</c:v>
                </c:pt>
                <c:pt idx="2">
                  <c:v>8.1369430000000005</c:v>
                </c:pt>
                <c:pt idx="3">
                  <c:v>10.522651</c:v>
                </c:pt>
              </c:numCache>
            </c:numRef>
          </c:val>
        </c:ser>
        <c:ser>
          <c:idx val="3"/>
          <c:order val="3"/>
          <c:tx>
            <c:strRef>
              <c:f>'IO Controller'!$E$2</c:f>
              <c:strCache>
                <c:ptCount val="1"/>
                <c:pt idx="0">
                  <c:v>2 Fixed VHDs, 2 IDE controllers</c:v>
                </c:pt>
              </c:strCache>
            </c:strRef>
          </c:tx>
          <c:val>
            <c:numRef>
              <c:f>'IO Controller'!$E$3:$E$6</c:f>
              <c:numCache>
                <c:formatCode>0.00</c:formatCode>
                <c:ptCount val="4"/>
                <c:pt idx="0">
                  <c:v>710.99</c:v>
                </c:pt>
                <c:pt idx="1">
                  <c:v>704.19</c:v>
                </c:pt>
                <c:pt idx="2">
                  <c:v>8.1</c:v>
                </c:pt>
                <c:pt idx="3">
                  <c:v>10.59</c:v>
                </c:pt>
              </c:numCache>
            </c:numRef>
          </c:val>
        </c:ser>
        <c:ser>
          <c:idx val="4"/>
          <c:order val="4"/>
          <c:tx>
            <c:strRef>
              <c:f>'IO Controller'!$F$2</c:f>
              <c:strCache>
                <c:ptCount val="1"/>
                <c:pt idx="0">
                  <c:v>2 Fixed VHDs, 1 IDE controller</c:v>
                </c:pt>
              </c:strCache>
            </c:strRef>
          </c:tx>
          <c:val>
            <c:numRef>
              <c:f>'IO Controller'!$F$3:$F$6</c:f>
              <c:numCache>
                <c:formatCode>0.00</c:formatCode>
                <c:ptCount val="4"/>
                <c:pt idx="0">
                  <c:v>710.66</c:v>
                </c:pt>
                <c:pt idx="1">
                  <c:v>693.49</c:v>
                </c:pt>
                <c:pt idx="2">
                  <c:v>8.1</c:v>
                </c:pt>
                <c:pt idx="3">
                  <c:v>10.82</c:v>
                </c:pt>
              </c:numCache>
            </c:numRef>
          </c:val>
        </c:ser>
        <c:dLbls/>
        <c:axId val="91982848"/>
        <c:axId val="92015232"/>
      </c:barChart>
      <c:catAx>
        <c:axId val="91982848"/>
        <c:scaling>
          <c:orientation val="minMax"/>
        </c:scaling>
        <c:axPos val="b"/>
        <c:majorTickMark val="none"/>
        <c:tickLblPos val="nextTo"/>
        <c:txPr>
          <a:bodyPr/>
          <a:lstStyle/>
          <a:p>
            <a:pPr>
              <a:defRPr sz="1200" baseline="0"/>
            </a:pPr>
            <a:endParaRPr lang="en-US"/>
          </a:p>
        </c:txPr>
        <c:crossAx val="92015232"/>
        <c:crosses val="autoZero"/>
        <c:auto val="1"/>
        <c:lblAlgn val="ctr"/>
        <c:lblOffset val="100"/>
      </c:catAx>
      <c:valAx>
        <c:axId val="92015232"/>
        <c:scaling>
          <c:logBase val="10"/>
          <c:orientation val="minMax"/>
        </c:scaling>
        <c:delete val="1"/>
        <c:axPos val="l"/>
        <c:majorGridlines/>
        <c:minorGridlines>
          <c:spPr>
            <a:ln>
              <a:noFill/>
            </a:ln>
          </c:spPr>
        </c:minorGridlines>
        <c:title>
          <c:tx>
            <c:rich>
              <a:bodyPr/>
              <a:lstStyle/>
              <a:p>
                <a:pPr>
                  <a:defRPr sz="1400" b="0" baseline="0"/>
                </a:pPr>
                <a:r>
                  <a:rPr lang="en-US" sz="1400" b="0" baseline="0"/>
                  <a:t>Throughput(MBps)</a:t>
                </a:r>
              </a:p>
            </c:rich>
          </c:tx>
          <c:layout/>
        </c:title>
        <c:numFmt formatCode="0.00" sourceLinked="1"/>
        <c:tickLblPos val="none"/>
        <c:crossAx val="91982848"/>
        <c:crosses val="autoZero"/>
        <c:crossBetween val="between"/>
      </c:valAx>
    </c:plotArea>
    <c:legend>
      <c:legendPos val="r"/>
      <c:layout/>
      <c:txPr>
        <a:bodyPr/>
        <a:lstStyle/>
        <a:p>
          <a:pPr>
            <a:defRPr sz="1100" baseline="0"/>
          </a:pPr>
          <a:endParaRPr lang="en-US"/>
        </a:p>
      </c:txPr>
    </c:legend>
    <c:plotVisOnly val="1"/>
    <c:dispBlanksAs val="gap"/>
  </c:chart>
  <c:externalData r:id="rId1">
    <c:autoUpdate val="1"/>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en-GB"/>
  <c:chart>
    <c:autoTitleDeleted val="1"/>
    <c:plotArea>
      <c:layout/>
      <c:barChart>
        <c:barDir val="col"/>
        <c:grouping val="clustered"/>
        <c:ser>
          <c:idx val="1"/>
          <c:order val="0"/>
          <c:tx>
            <c:strRef>
              <c:f>'Diff Chain'!$E$3</c:f>
              <c:strCache>
                <c:ptCount val="1"/>
                <c:pt idx="0">
                  <c:v>64K Sequential Reads (R2)</c:v>
                </c:pt>
              </c:strCache>
            </c:strRef>
          </c:tx>
          <c:cat>
            <c:numRef>
              <c:f>'Diff Chain'!$A$5:$A$11</c:f>
              <c:numCache>
                <c:formatCode>General</c:formatCode>
                <c:ptCount val="7"/>
                <c:pt idx="0">
                  <c:v>1</c:v>
                </c:pt>
                <c:pt idx="1">
                  <c:v>2</c:v>
                </c:pt>
                <c:pt idx="2">
                  <c:v>4</c:v>
                </c:pt>
                <c:pt idx="3">
                  <c:v>8</c:v>
                </c:pt>
                <c:pt idx="4">
                  <c:v>16</c:v>
                </c:pt>
                <c:pt idx="5">
                  <c:v>32</c:v>
                </c:pt>
                <c:pt idx="6">
                  <c:v>64</c:v>
                </c:pt>
              </c:numCache>
            </c:numRef>
          </c:cat>
          <c:val>
            <c:numRef>
              <c:f>'Diff Chain'!$E$5:$E$11</c:f>
              <c:numCache>
                <c:formatCode>0.00</c:formatCode>
                <c:ptCount val="7"/>
                <c:pt idx="0">
                  <c:v>715.23017800000002</c:v>
                </c:pt>
                <c:pt idx="1">
                  <c:v>715.31294499999797</c:v>
                </c:pt>
                <c:pt idx="2">
                  <c:v>715.13216499999749</c:v>
                </c:pt>
                <c:pt idx="3">
                  <c:v>715.32846399999949</c:v>
                </c:pt>
                <c:pt idx="4">
                  <c:v>715.39393399999994</c:v>
                </c:pt>
                <c:pt idx="5">
                  <c:v>715.44013899999948</c:v>
                </c:pt>
                <c:pt idx="6">
                  <c:v>715.30446099999949</c:v>
                </c:pt>
              </c:numCache>
            </c:numRef>
          </c:val>
        </c:ser>
        <c:ser>
          <c:idx val="2"/>
          <c:order val="1"/>
          <c:tx>
            <c:strRef>
              <c:f>'Diff Chain'!$C$3</c:f>
              <c:strCache>
                <c:ptCount val="1"/>
                <c:pt idx="0">
                  <c:v>64K Sequential Reads (v1)</c:v>
                </c:pt>
              </c:strCache>
            </c:strRef>
          </c:tx>
          <c:cat>
            <c:numRef>
              <c:f>'Diff Chain'!$A$5:$A$11</c:f>
              <c:numCache>
                <c:formatCode>General</c:formatCode>
                <c:ptCount val="7"/>
                <c:pt idx="0">
                  <c:v>1</c:v>
                </c:pt>
                <c:pt idx="1">
                  <c:v>2</c:v>
                </c:pt>
                <c:pt idx="2">
                  <c:v>4</c:v>
                </c:pt>
                <c:pt idx="3">
                  <c:v>8</c:v>
                </c:pt>
                <c:pt idx="4">
                  <c:v>16</c:v>
                </c:pt>
                <c:pt idx="5">
                  <c:v>32</c:v>
                </c:pt>
                <c:pt idx="6">
                  <c:v>64</c:v>
                </c:pt>
              </c:numCache>
            </c:numRef>
          </c:cat>
          <c:val>
            <c:numRef>
              <c:f>'Diff Chain'!$C$5:$C$11</c:f>
              <c:numCache>
                <c:formatCode>0.00</c:formatCode>
                <c:ptCount val="7"/>
                <c:pt idx="0">
                  <c:v>706.35827899999947</c:v>
                </c:pt>
                <c:pt idx="1">
                  <c:v>702.03026299999749</c:v>
                </c:pt>
                <c:pt idx="2">
                  <c:v>688.73912799999948</c:v>
                </c:pt>
                <c:pt idx="3">
                  <c:v>687.22813900000051</c:v>
                </c:pt>
                <c:pt idx="4">
                  <c:v>453.60437300000001</c:v>
                </c:pt>
                <c:pt idx="5">
                  <c:v>280.374933</c:v>
                </c:pt>
                <c:pt idx="6">
                  <c:v>151.966568</c:v>
                </c:pt>
              </c:numCache>
            </c:numRef>
          </c:val>
        </c:ser>
        <c:ser>
          <c:idx val="0"/>
          <c:order val="2"/>
          <c:tx>
            <c:strRef>
              <c:f>'Diff Chain'!$K$3</c:f>
              <c:strCache>
                <c:ptCount val="1"/>
                <c:pt idx="0">
                  <c:v>4K Random Reads (R2)</c:v>
                </c:pt>
              </c:strCache>
            </c:strRef>
          </c:tx>
          <c:cat>
            <c:numRef>
              <c:f>'Diff Chain'!$A$5:$A$11</c:f>
              <c:numCache>
                <c:formatCode>General</c:formatCode>
                <c:ptCount val="7"/>
                <c:pt idx="0">
                  <c:v>1</c:v>
                </c:pt>
                <c:pt idx="1">
                  <c:v>2</c:v>
                </c:pt>
                <c:pt idx="2">
                  <c:v>4</c:v>
                </c:pt>
                <c:pt idx="3">
                  <c:v>8</c:v>
                </c:pt>
                <c:pt idx="4">
                  <c:v>16</c:v>
                </c:pt>
                <c:pt idx="5">
                  <c:v>32</c:v>
                </c:pt>
                <c:pt idx="6">
                  <c:v>64</c:v>
                </c:pt>
              </c:numCache>
            </c:numRef>
          </c:cat>
          <c:val>
            <c:numRef>
              <c:f>'Diff Chain'!$K$5:$K$11</c:f>
              <c:numCache>
                <c:formatCode>0.00</c:formatCode>
                <c:ptCount val="7"/>
                <c:pt idx="0">
                  <c:v>10.455762000000044</c:v>
                </c:pt>
                <c:pt idx="1">
                  <c:v>10.478659</c:v>
                </c:pt>
                <c:pt idx="2">
                  <c:v>10.302475000000006</c:v>
                </c:pt>
                <c:pt idx="3">
                  <c:v>10.300565000000002</c:v>
                </c:pt>
                <c:pt idx="4">
                  <c:v>10.412676000000006</c:v>
                </c:pt>
                <c:pt idx="5">
                  <c:v>10.514088000000001</c:v>
                </c:pt>
                <c:pt idx="6">
                  <c:v>10.486612000000004</c:v>
                </c:pt>
              </c:numCache>
            </c:numRef>
          </c:val>
        </c:ser>
        <c:ser>
          <c:idx val="3"/>
          <c:order val="3"/>
          <c:tx>
            <c:strRef>
              <c:f>'Diff Chain'!$I$3</c:f>
              <c:strCache>
                <c:ptCount val="1"/>
                <c:pt idx="0">
                  <c:v>4K Random Reads (v1)</c:v>
                </c:pt>
              </c:strCache>
            </c:strRef>
          </c:tx>
          <c:cat>
            <c:numRef>
              <c:f>'Diff Chain'!$A$5:$A$11</c:f>
              <c:numCache>
                <c:formatCode>General</c:formatCode>
                <c:ptCount val="7"/>
                <c:pt idx="0">
                  <c:v>1</c:v>
                </c:pt>
                <c:pt idx="1">
                  <c:v>2</c:v>
                </c:pt>
                <c:pt idx="2">
                  <c:v>4</c:v>
                </c:pt>
                <c:pt idx="3">
                  <c:v>8</c:v>
                </c:pt>
                <c:pt idx="4">
                  <c:v>16</c:v>
                </c:pt>
                <c:pt idx="5">
                  <c:v>32</c:v>
                </c:pt>
                <c:pt idx="6">
                  <c:v>64</c:v>
                </c:pt>
              </c:numCache>
            </c:numRef>
          </c:cat>
          <c:val>
            <c:numRef>
              <c:f>'Diff Chain'!$I$5:$I$11</c:f>
              <c:numCache>
                <c:formatCode>0.00</c:formatCode>
                <c:ptCount val="7"/>
                <c:pt idx="0">
                  <c:v>10.394311</c:v>
                </c:pt>
                <c:pt idx="1">
                  <c:v>10.399327</c:v>
                </c:pt>
                <c:pt idx="2">
                  <c:v>6.687068</c:v>
                </c:pt>
                <c:pt idx="3">
                  <c:v>3.7809159999999999</c:v>
                </c:pt>
                <c:pt idx="4">
                  <c:v>1.9868520000000065</c:v>
                </c:pt>
                <c:pt idx="5">
                  <c:v>1.0636009999999998</c:v>
                </c:pt>
                <c:pt idx="6">
                  <c:v>0.52187600000000001</c:v>
                </c:pt>
              </c:numCache>
            </c:numRef>
          </c:val>
        </c:ser>
        <c:dLbls/>
        <c:axId val="95504256"/>
        <c:axId val="95510912"/>
      </c:barChart>
      <c:catAx>
        <c:axId val="95504256"/>
        <c:scaling>
          <c:orientation val="minMax"/>
        </c:scaling>
        <c:axPos val="b"/>
        <c:title>
          <c:tx>
            <c:rich>
              <a:bodyPr/>
              <a:lstStyle/>
              <a:p>
                <a:pPr>
                  <a:defRPr sz="1600" baseline="0"/>
                </a:pPr>
                <a:r>
                  <a:rPr lang="en-US" sz="1600" baseline="0"/>
                  <a:t>Diff VHD Chain Length</a:t>
                </a:r>
              </a:p>
            </c:rich>
          </c:tx>
          <c:layout/>
        </c:title>
        <c:numFmt formatCode="General" sourceLinked="1"/>
        <c:majorTickMark val="none"/>
        <c:tickLblPos val="nextTo"/>
        <c:crossAx val="95510912"/>
        <c:crosses val="autoZero"/>
        <c:auto val="1"/>
        <c:lblAlgn val="ctr"/>
        <c:lblOffset val="100"/>
      </c:catAx>
      <c:valAx>
        <c:axId val="95510912"/>
        <c:scaling>
          <c:logBase val="10"/>
          <c:orientation val="minMax"/>
          <c:min val="1"/>
        </c:scaling>
        <c:delete val="1"/>
        <c:axPos val="l"/>
        <c:majorGridlines/>
        <c:minorGridlines>
          <c:spPr>
            <a:ln>
              <a:noFill/>
            </a:ln>
          </c:spPr>
        </c:minorGridlines>
        <c:title>
          <c:tx>
            <c:rich>
              <a:bodyPr/>
              <a:lstStyle/>
              <a:p>
                <a:pPr>
                  <a:defRPr sz="1600" baseline="0"/>
                </a:pPr>
                <a:r>
                  <a:rPr lang="en-US" sz="1600" baseline="0"/>
                  <a:t>Throughput(MBps)</a:t>
                </a:r>
              </a:p>
            </c:rich>
          </c:tx>
          <c:layout/>
        </c:title>
        <c:numFmt formatCode="0.00" sourceLinked="1"/>
        <c:tickLblPos val="none"/>
        <c:crossAx val="95504256"/>
        <c:crosses val="autoZero"/>
        <c:crossBetween val="between"/>
      </c:valAx>
    </c:plotArea>
    <c:legend>
      <c:legendPos val="r"/>
      <c:layout/>
      <c:txPr>
        <a:bodyPr/>
        <a:lstStyle/>
        <a:p>
          <a:pPr>
            <a:defRPr sz="1600" baseline="0"/>
          </a:pPr>
          <a:endParaRPr lang="en-US"/>
        </a:p>
      </c:txPr>
    </c:legend>
    <c:plotVisOnly val="1"/>
    <c:dispBlanksAs val="gap"/>
  </c:chart>
  <c:externalData r:id="rId1">
    <c:autoUpdate val="1"/>
  </c:externalData>
  <c:userShapes r:id="rId2"/>
</c:chartSpace>
</file>

<file path=ppt/drawings/drawing1.xml><?xml version="1.0" encoding="utf-8"?>
<c:userShapes xmlns:c="http://schemas.openxmlformats.org/drawingml/2006/chart">
  <cdr:relSizeAnchor xmlns:cdr="http://schemas.openxmlformats.org/drawingml/2006/chartDrawing">
    <cdr:from>
      <cdr:x>0.80011</cdr:x>
      <cdr:y>0.90012</cdr:y>
    </cdr:from>
    <cdr:to>
      <cdr:x>0.94248</cdr:x>
      <cdr:y>0.93487</cdr:y>
    </cdr:to>
    <cdr:sp macro="" textlink="">
      <cdr:nvSpPr>
        <cdr:cNvPr id="2" name="TextBox 1"/>
        <cdr:cNvSpPr txBox="1"/>
      </cdr:nvSpPr>
      <cdr:spPr>
        <a:xfrm xmlns:a="http://schemas.openxmlformats.org/drawingml/2006/main">
          <a:off x="5473867" y="3744463"/>
          <a:ext cx="974009" cy="14455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a:solidFill>
                <a:srgbClr val="FF0000"/>
              </a:solidFill>
            </a:rPr>
            <a:t>(Log Scaled by 10)</a:t>
          </a:r>
        </a:p>
      </cdr:txBody>
    </cdr:sp>
  </cdr:relSizeAnchor>
</c:userShapes>
</file>

<file path=ppt/drawings/drawing2.xml><?xml version="1.0" encoding="utf-8"?>
<c:userShapes xmlns:c="http://schemas.openxmlformats.org/drawingml/2006/chart">
  <cdr:relSizeAnchor xmlns:cdr="http://schemas.openxmlformats.org/drawingml/2006/chartDrawing">
    <cdr:from>
      <cdr:x>0.80972</cdr:x>
      <cdr:y>0.82137</cdr:y>
    </cdr:from>
    <cdr:to>
      <cdr:x>0.95209</cdr:x>
      <cdr:y>0.85612</cdr:y>
    </cdr:to>
    <cdr:sp macro="" textlink="">
      <cdr:nvSpPr>
        <cdr:cNvPr id="2" name="TextBox 1"/>
        <cdr:cNvSpPr txBox="1"/>
      </cdr:nvSpPr>
      <cdr:spPr>
        <a:xfrm xmlns:a="http://schemas.openxmlformats.org/drawingml/2006/main">
          <a:off x="7404079" y="4270958"/>
          <a:ext cx="1301831" cy="18069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a:solidFill>
                <a:srgbClr val="FF0000"/>
              </a:solidFill>
            </a:rPr>
            <a:t>(Log Scaled by 10)</a:t>
          </a:r>
        </a:p>
      </cdr:txBody>
    </cdr:sp>
  </cdr:relSizeAnchor>
</c:userShapes>
</file>

<file path=ppt/drawings/drawing3.xml><?xml version="1.0" encoding="utf-8"?>
<c:userShapes xmlns:c="http://schemas.openxmlformats.org/drawingml/2006/chart">
  <cdr:relSizeAnchor xmlns:cdr="http://schemas.openxmlformats.org/drawingml/2006/chartDrawing">
    <cdr:from>
      <cdr:x>0.80972</cdr:x>
      <cdr:y>0.82137</cdr:y>
    </cdr:from>
    <cdr:to>
      <cdr:x>0.95209</cdr:x>
      <cdr:y>0.85612</cdr:y>
    </cdr:to>
    <cdr:sp macro="" textlink="">
      <cdr:nvSpPr>
        <cdr:cNvPr id="2" name="TextBox 1"/>
        <cdr:cNvSpPr txBox="1"/>
      </cdr:nvSpPr>
      <cdr:spPr>
        <a:xfrm xmlns:a="http://schemas.openxmlformats.org/drawingml/2006/main">
          <a:off x="7404079" y="4270958"/>
          <a:ext cx="1301831" cy="18069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a:solidFill>
                <a:srgbClr val="FF0000"/>
              </a:solidFill>
            </a:rPr>
            <a:t>(Log Scaled by 10)</a:t>
          </a:r>
        </a:p>
      </cdr:txBody>
    </cdr:sp>
  </cdr:relSizeAnchor>
</c:userShapes>
</file>

<file path=ppt/drawings/drawing4.xml><?xml version="1.0" encoding="utf-8"?>
<c:userShapes xmlns:c="http://schemas.openxmlformats.org/drawingml/2006/chart">
  <cdr:relSizeAnchor xmlns:cdr="http://schemas.openxmlformats.org/drawingml/2006/chartDrawing">
    <cdr:from>
      <cdr:x>0.80972</cdr:x>
      <cdr:y>0.82137</cdr:y>
    </cdr:from>
    <cdr:to>
      <cdr:x>0.95209</cdr:x>
      <cdr:y>0.85612</cdr:y>
    </cdr:to>
    <cdr:sp macro="" textlink="">
      <cdr:nvSpPr>
        <cdr:cNvPr id="2" name="TextBox 1"/>
        <cdr:cNvSpPr txBox="1"/>
      </cdr:nvSpPr>
      <cdr:spPr>
        <a:xfrm xmlns:a="http://schemas.openxmlformats.org/drawingml/2006/main">
          <a:off x="7404079" y="4270958"/>
          <a:ext cx="1301831" cy="18069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a:solidFill>
                <a:srgbClr val="FF0000"/>
              </a:solidFill>
            </a:rPr>
            <a:t>(Log Scaled by 10)</a:t>
          </a:r>
        </a:p>
      </cdr:txBody>
    </cdr:sp>
  </cdr:relSizeAnchor>
  <cdr:relSizeAnchor xmlns:cdr="http://schemas.openxmlformats.org/drawingml/2006/chartDrawing">
    <cdr:from>
      <cdr:x>0.0808</cdr:x>
      <cdr:y>0.87694</cdr:y>
    </cdr:from>
    <cdr:to>
      <cdr:x>0.94782</cdr:x>
      <cdr:y>1</cdr:y>
    </cdr:to>
    <cdr:sp macro="" textlink="">
      <cdr:nvSpPr>
        <cdr:cNvPr id="3" name="Rounded Rectangle 2"/>
        <cdr:cNvSpPr/>
      </cdr:nvSpPr>
      <cdr:spPr bwMode="auto">
        <a:xfrm xmlns:a="http://schemas.openxmlformats.org/drawingml/2006/main">
          <a:off x="705611" y="4170506"/>
          <a:ext cx="7571232" cy="585216"/>
        </a:xfrm>
        <a:prstGeom xmlns:a="http://schemas.openxmlformats.org/drawingml/2006/main" prst="roundRect">
          <a:avLst/>
        </a:prstGeom>
        <a:ln xmlns:a="http://schemas.openxmlformats.org/drawingml/2006/main">
          <a:headEnd type="none" w="med" len="med"/>
          <a:tailEnd type="none" w="med" len="med"/>
        </a:ln>
      </cdr:spPr>
      <cdr:style>
        <a:lnRef xmlns:a="http://schemas.openxmlformats.org/drawingml/2006/main" idx="0">
          <a:schemeClr val="accent2"/>
        </a:lnRef>
        <a:fillRef xmlns:a="http://schemas.openxmlformats.org/drawingml/2006/main" idx="3">
          <a:schemeClr val="accent2"/>
        </a:fillRef>
        <a:effectRef xmlns:a="http://schemas.openxmlformats.org/drawingml/2006/main" idx="3">
          <a:schemeClr val="accent2"/>
        </a:effectRef>
        <a:fontRef xmlns:a="http://schemas.openxmlformats.org/drawingml/2006/main" idx="minor">
          <a:schemeClr val="lt1"/>
        </a:fontRef>
      </cdr:style>
      <cdr:txBody>
        <a:bodyPr xmlns:a="http://schemas.openxmlformats.org/drawingml/2006/main" vert="horz" wrap="square" lIns="91436" tIns="45718" rIns="91436" bIns="45718" numCol="1" rtlCol="0" anchor="ctr" anchorCtr="0" compatLnSpc="1">
          <a:prstTxWarp prst="textNoShape">
            <a:avLst/>
          </a:prstTxWarp>
        </a:bodyPr>
        <a:lstStyle xmlns:a="http://schemas.openxmlformats.org/drawingml/2006/main">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xmlns:a="http://schemas.openxmlformats.org/drawingml/2006/main">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Dynamic VHD performance in Windows Server 2008 R2 is comparable to fixed VHD performance</a:t>
          </a:r>
        </a:p>
      </cdr:txBody>
    </cdr:sp>
  </cdr:relSizeAnchor>
</c:userShapes>
</file>

<file path=ppt/drawings/drawing5.xml><?xml version="1.0" encoding="utf-8"?>
<c:userShapes xmlns:c="http://schemas.openxmlformats.org/drawingml/2006/chart">
  <cdr:relSizeAnchor xmlns:cdr="http://schemas.openxmlformats.org/drawingml/2006/chartDrawing">
    <cdr:from>
      <cdr:x>0.80972</cdr:x>
      <cdr:y>0.82137</cdr:y>
    </cdr:from>
    <cdr:to>
      <cdr:x>0.95209</cdr:x>
      <cdr:y>0.85612</cdr:y>
    </cdr:to>
    <cdr:sp macro="" textlink="">
      <cdr:nvSpPr>
        <cdr:cNvPr id="2" name="TextBox 1"/>
        <cdr:cNvSpPr txBox="1"/>
      </cdr:nvSpPr>
      <cdr:spPr>
        <a:xfrm xmlns:a="http://schemas.openxmlformats.org/drawingml/2006/main">
          <a:off x="7404079" y="4270958"/>
          <a:ext cx="1301831" cy="18069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a:solidFill>
                <a:srgbClr val="FF0000"/>
              </a:solidFill>
            </a:rPr>
            <a:t>(Log Scaled by 10)</a:t>
          </a:r>
        </a:p>
      </cdr:txBody>
    </cdr:sp>
  </cdr:relSizeAnchor>
</c:userShapes>
</file>

<file path=ppt/drawings/drawing6.xml><?xml version="1.0" encoding="utf-8"?>
<c:userShapes xmlns:c="http://schemas.openxmlformats.org/drawingml/2006/chart">
  <cdr:relSizeAnchor xmlns:cdr="http://schemas.openxmlformats.org/drawingml/2006/chartDrawing">
    <cdr:from>
      <cdr:x>0.86042</cdr:x>
      <cdr:y>0.92932</cdr:y>
    </cdr:from>
    <cdr:to>
      <cdr:x>0.94523</cdr:x>
      <cdr:y>0.98346</cdr:y>
    </cdr:to>
    <cdr:sp macro="" textlink="">
      <cdr:nvSpPr>
        <cdr:cNvPr id="2" name="TextBox 1"/>
        <cdr:cNvSpPr txBox="1"/>
      </cdr:nvSpPr>
      <cdr:spPr>
        <a:xfrm xmlns:a="http://schemas.openxmlformats.org/drawingml/2006/main">
          <a:off x="9277351" y="5886450"/>
          <a:ext cx="914400" cy="342899"/>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0.61254</cdr:x>
      <cdr:y>0.92057</cdr:y>
    </cdr:from>
    <cdr:to>
      <cdr:x>0.71766</cdr:x>
      <cdr:y>0.96117</cdr:y>
    </cdr:to>
    <cdr:sp macro="" textlink="">
      <cdr:nvSpPr>
        <cdr:cNvPr id="3" name="TextBox 2"/>
        <cdr:cNvSpPr txBox="1"/>
      </cdr:nvSpPr>
      <cdr:spPr>
        <a:xfrm xmlns:a="http://schemas.openxmlformats.org/drawingml/2006/main">
          <a:off x="2929360" y="3751484"/>
          <a:ext cx="502716" cy="165452"/>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400" dirty="0">
              <a:solidFill>
                <a:srgbClr val="FF0000"/>
              </a:solidFill>
            </a:rPr>
            <a:t>(Log Scaled by 10)</a:t>
          </a:r>
        </a:p>
      </cdr:txBody>
    </cdr:sp>
  </cdr:relSizeAnchor>
</c:userShapes>
</file>

<file path=ppt/drawings/drawing7.xml><?xml version="1.0" encoding="utf-8"?>
<c:userShapes xmlns:c="http://schemas.openxmlformats.org/drawingml/2006/chart">
  <cdr:relSizeAnchor xmlns:cdr="http://schemas.openxmlformats.org/drawingml/2006/chartDrawing">
    <cdr:from>
      <cdr:x>0.79522</cdr:x>
      <cdr:y>0.79014</cdr:y>
    </cdr:from>
    <cdr:to>
      <cdr:x>0.96277</cdr:x>
      <cdr:y>0.83099</cdr:y>
    </cdr:to>
    <cdr:sp macro="" textlink="">
      <cdr:nvSpPr>
        <cdr:cNvPr id="2" name="TextBox 1"/>
        <cdr:cNvSpPr txBox="1"/>
      </cdr:nvSpPr>
      <cdr:spPr>
        <a:xfrm xmlns:a="http://schemas.openxmlformats.org/drawingml/2006/main">
          <a:off x="7089727" y="4173200"/>
          <a:ext cx="1493776" cy="21575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a:solidFill>
                <a:srgbClr val="FF0000"/>
              </a:solidFill>
            </a:rPr>
            <a:t>(Log Scaled by 10)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svr308_tewari.pptx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4976758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393753656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60" indent="-228560">
              <a:buAutoNum type="arabicPeriod"/>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228560" indent="-228560"/>
            <a:endParaRPr lang="en-US" sz="1200" dirty="0">
              <a:latin typeface="Segoe" pitchFamily="34" charset="0"/>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a:latin typeface="+mn-lt"/>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a:latin typeface="+mn-lt"/>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a:latin typeface="+mn-lt"/>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dirty="0">
              <a:latin typeface="+mn-lt"/>
            </a:endParaRPr>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a:xfrm>
            <a:off x="0" y="8685213"/>
            <a:ext cx="6172200" cy="457200"/>
          </a:xfrm>
        </p:spPr>
        <p:txBody>
          <a:bodyPr/>
          <a:lstStyle/>
          <a:p>
            <a:endParaRPr lang="en-US" dirty="0"/>
          </a:p>
        </p:txBody>
      </p:sp>
      <p:sp>
        <p:nvSpPr>
          <p:cNvPr id="7" name="Slide Number Placeholder 6"/>
          <p:cNvSpPr>
            <a:spLocks noGrp="1"/>
          </p:cNvSpPr>
          <p:nvPr>
            <p:ph type="sldNum" sz="quarter" idx="13"/>
          </p:nvPr>
        </p:nvSpPr>
        <p:spPr>
          <a:xfrm>
            <a:off x="6172200" y="8685213"/>
            <a:ext cx="684213" cy="457200"/>
          </a:xfr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4" y="457201"/>
            <a:ext cx="3736975" cy="2801938"/>
          </a:xfrm>
        </p:spPr>
      </p:sp>
      <p:sp>
        <p:nvSpPr>
          <p:cNvPr id="7" name="Notes Placeholder 6"/>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AEB246C-9A10-4993-9FFC-68FC52125D0A}" type="datetime8">
              <a:rPr lang="en-US"/>
              <a:pPr/>
              <a:t>11/13/2009 12:52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11/13/2009 12:52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AEB246C-9A10-4993-9FFC-68FC52125D0A}" type="datetime8">
              <a:rPr lang="en-US"/>
              <a:pPr/>
              <a:t>11/13/2009 12:52 PM</a:t>
            </a:fld>
            <a:endParaRPr lang="en-US" dirty="0"/>
          </a:p>
        </p:txBody>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654"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49" lvl="1" indent="-219036">
              <a:spcBef>
                <a:spcPct val="20000"/>
              </a:spcBef>
              <a:buNone/>
            </a:pPr>
            <a:endParaRPr lang="en-US" sz="1200" dirty="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654"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654"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654" fontAlgn="base">
              <a:spcBef>
                <a:spcPct val="0"/>
              </a:spcBef>
              <a:spcAft>
                <a:spcPct val="0"/>
              </a:spcAft>
              <a:defRPr/>
            </a:pP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573" indent="-228573">
              <a:buAutoNum type="arabicPeriod"/>
            </a:pPr>
            <a:endParaRPr lang="en-US" baseline="0" dirty="0" smtClean="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endParaRPr lang="en-US"/>
          </a:p>
        </p:txBody>
      </p:sp>
      <p:sp>
        <p:nvSpPr>
          <p:cNvPr id="5" name="Rectangle 6"/>
          <p:cNvSpPr>
            <a:spLocks noGrp="1" noChangeArrowheads="1"/>
          </p:cNvSpPr>
          <p:nvPr>
            <p:ph type="ftr" sz="quarter" idx="4"/>
          </p:nvPr>
        </p:nvSpPr>
        <p:spPr>
          <a:xfrm>
            <a:off x="0" y="8684926"/>
            <a:ext cx="2971800" cy="457513"/>
          </a:xfrm>
          <a:prstGeom prst="rect">
            <a:avLst/>
          </a:prstGeom>
          <a:ln/>
        </p:spPr>
        <p:txBody>
          <a:bodyPr/>
          <a:lstStyle/>
          <a:p>
            <a:pPr eaLnBrk="1" hangingPunct="1"/>
            <a:endParaRPr lang="en-US" sz="1200" dirty="0">
              <a:latin typeface="Trebuchet MS" pitchFamily="34" charset="0"/>
            </a:endParaRPr>
          </a:p>
        </p:txBody>
      </p:sp>
      <p:sp>
        <p:nvSpPr>
          <p:cNvPr id="6" name="Rectangle 7"/>
          <p:cNvSpPr>
            <a:spLocks noGrp="1" noChangeArrowheads="1"/>
          </p:cNvSpPr>
          <p:nvPr>
            <p:ph type="sldNum" sz="quarter" idx="5"/>
          </p:nvPr>
        </p:nvSpPr>
        <p:spPr>
          <a:ln/>
        </p:spPr>
        <p:txBody>
          <a:bodyPr/>
          <a:lstStyle/>
          <a:p>
            <a:endParaRPr lang="en-US"/>
          </a:p>
        </p:txBody>
      </p:sp>
      <p:sp>
        <p:nvSpPr>
          <p:cNvPr id="326658" name="Rectangle 2"/>
          <p:cNvSpPr>
            <a:spLocks noGrp="1" noRot="1" noChangeAspect="1" noChangeArrowheads="1" noTextEdit="1"/>
          </p:cNvSpPr>
          <p:nvPr>
            <p:ph type="sldImg"/>
          </p:nvPr>
        </p:nvSpPr>
        <p:spPr>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11/13/2009 12:52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1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8" r:id="rId11"/>
    <p:sldLayoutId id="2147483729" r:id="rId12"/>
    <p:sldLayoutId id="2147483732"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4"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6.xml"/><Relationship Id="rId7"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gi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www.microsoft.com/whdc/system/sysperf/Perf_tun_srv.mspx"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hyperlink" Target="http://blogs.technet.com/jhoward/default.a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notesSlide" Target="../notesSlides/notesSlide40.xml"/><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png"/><Relationship Id="rId9" Type="http://schemas.openxmlformats.org/officeDocument/2006/relationships/image" Target="../media/image2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hyperlink" Target="http://www.microsoft.com/virtualization/default.mspx"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48.xml"/><Relationship Id="rId7" Type="http://schemas.openxmlformats.org/officeDocument/2006/relationships/image" Target="../media/image33.emf"/><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Hyper-V Storage Parameters</a:t>
            </a:r>
            <a:endParaRPr lang="en-US" dirty="0"/>
          </a:p>
        </p:txBody>
      </p:sp>
      <p:sp>
        <p:nvSpPr>
          <p:cNvPr id="3" name="Content Placeholder 2"/>
          <p:cNvSpPr>
            <a:spLocks noGrp="1"/>
          </p:cNvSpPr>
          <p:nvPr>
            <p:ph idx="1"/>
          </p:nvPr>
        </p:nvSpPr>
        <p:spPr>
          <a:xfrm>
            <a:off x="408432" y="1202563"/>
            <a:ext cx="8382000" cy="4969637"/>
          </a:xfrm>
        </p:spPr>
        <p:txBody>
          <a:bodyPr/>
          <a:lstStyle/>
          <a:p>
            <a:r>
              <a:rPr lang="en-US" sz="2800" dirty="0" smtClean="0"/>
              <a:t>VHD max size 2040GB</a:t>
            </a:r>
          </a:p>
          <a:p>
            <a:r>
              <a:rPr lang="en-US" sz="2800" dirty="0" smtClean="0"/>
              <a:t>Physical disk size (for pass through disks) not limited by Hyper-V</a:t>
            </a:r>
            <a:endParaRPr lang="en-US" sz="2800" dirty="0" smtClean="0">
              <a:solidFill>
                <a:srgbClr val="FF0000"/>
              </a:solidFill>
            </a:endParaRPr>
          </a:p>
          <a:p>
            <a:r>
              <a:rPr lang="en-US" sz="2800" dirty="0" smtClean="0"/>
              <a:t>Virtual machines can have</a:t>
            </a:r>
          </a:p>
          <a:p>
            <a:pPr lvl="1"/>
            <a:r>
              <a:rPr lang="en-US" sz="2400" dirty="0" smtClean="0"/>
              <a:t>Up to 2 IDE controllers with 2 devices per controller (total 4 IDE devices)</a:t>
            </a:r>
          </a:p>
          <a:p>
            <a:pPr lvl="1"/>
            <a:r>
              <a:rPr lang="en-US" sz="2400" dirty="0" smtClean="0"/>
              <a:t>Up to 4 SCSI controllers with 64 devices per controller (total 256 devices)</a:t>
            </a:r>
          </a:p>
          <a:p>
            <a:pPr lvl="1"/>
            <a:r>
              <a:rPr lang="en-US" sz="2400" dirty="0" smtClean="0"/>
              <a:t>Optical devices only on IDE</a:t>
            </a:r>
          </a:p>
          <a:p>
            <a:pPr lvl="1"/>
            <a:r>
              <a:rPr lang="en-US" sz="2400" dirty="0" smtClean="0"/>
              <a:t>Boot disk has to be IDE</a:t>
            </a:r>
          </a:p>
          <a:p>
            <a:pPr lvl="1"/>
            <a:r>
              <a:rPr lang="en-US" sz="2400" dirty="0" smtClean="0"/>
              <a:t>ISO’s from a network share (Constrained delegation required)</a:t>
            </a:r>
            <a:endParaRPr lang="en-US" sz="2400" dirty="0"/>
          </a:p>
        </p:txBody>
      </p:sp>
    </p:spTree>
    <p:extLst/>
  </p:cSld>
  <p:clrMapOvr>
    <a:masterClrMapping/>
  </p:clrMapOvr>
  <p:transition advTm="10275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ISOs on network Shares</a:t>
            </a:r>
            <a:endParaRPr lang="en-US" dirty="0"/>
          </a:p>
        </p:txBody>
      </p:sp>
      <p:sp>
        <p:nvSpPr>
          <p:cNvPr id="6" name="Content Placeholder 5"/>
          <p:cNvSpPr>
            <a:spLocks noGrp="1"/>
          </p:cNvSpPr>
          <p:nvPr>
            <p:ph idx="1"/>
          </p:nvPr>
        </p:nvSpPr>
        <p:spPr>
          <a:xfrm>
            <a:off x="533400" y="1524000"/>
            <a:ext cx="8229600" cy="4525963"/>
          </a:xfrm>
        </p:spPr>
        <p:txBody>
          <a:bodyPr>
            <a:normAutofit/>
          </a:bodyPr>
          <a:lstStyle/>
          <a:p>
            <a:r>
              <a:rPr lang="en-US" dirty="0" smtClean="0"/>
              <a:t>Machine account access to share</a:t>
            </a:r>
          </a:p>
          <a:p>
            <a:r>
              <a:rPr lang="en-US" dirty="0" smtClean="0"/>
              <a:t>Constrained delegation</a:t>
            </a:r>
          </a:p>
          <a:p>
            <a:pPr lvl="1">
              <a:buNone/>
            </a:pPr>
            <a:r>
              <a:rPr lang="en-US" dirty="0" smtClean="0"/>
              <a:t>	</a:t>
            </a:r>
            <a:endParaRPr lang="en-US" dirty="0"/>
          </a:p>
        </p:txBody>
      </p:sp>
      <p:pic>
        <p:nvPicPr>
          <p:cNvPr id="29697" name="Picture 1"/>
          <p:cNvPicPr>
            <a:picLocks noChangeAspect="1" noChangeArrowheads="1"/>
          </p:cNvPicPr>
          <p:nvPr/>
        </p:nvPicPr>
        <p:blipFill>
          <a:blip r:embed="rId3"/>
          <a:srcRect/>
          <a:stretch>
            <a:fillRect/>
          </a:stretch>
        </p:blipFill>
        <p:spPr bwMode="auto">
          <a:xfrm>
            <a:off x="997250" y="3066201"/>
            <a:ext cx="3419475" cy="2952750"/>
          </a:xfrm>
          <a:prstGeom prst="rect">
            <a:avLst/>
          </a:prstGeom>
          <a:noFill/>
          <a:ln w="12700">
            <a:solidFill>
              <a:schemeClr val="bg1"/>
            </a:solidFill>
            <a:miter lim="800000"/>
            <a:headEnd/>
            <a:tailEnd/>
          </a:ln>
          <a:effectLst/>
        </p:spPr>
      </p:pic>
      <p:pic>
        <p:nvPicPr>
          <p:cNvPr id="29699" name="Picture 3"/>
          <p:cNvPicPr>
            <a:picLocks noChangeAspect="1" noChangeArrowheads="1"/>
          </p:cNvPicPr>
          <p:nvPr/>
        </p:nvPicPr>
        <p:blipFill>
          <a:blip r:embed="rId4"/>
          <a:srcRect/>
          <a:stretch>
            <a:fillRect/>
          </a:stretch>
        </p:blipFill>
        <p:spPr bwMode="auto">
          <a:xfrm>
            <a:off x="5304953" y="2127568"/>
            <a:ext cx="3734104" cy="4639901"/>
          </a:xfrm>
          <a:prstGeom prst="rect">
            <a:avLst/>
          </a:prstGeom>
          <a:noFill/>
          <a:ln w="15875">
            <a:solidFill>
              <a:schemeClr val="bg1"/>
            </a:solidFill>
            <a:miter lim="800000"/>
            <a:headEnd/>
            <a:tailEnd/>
          </a:ln>
          <a:effectLst/>
        </p:spPr>
      </p:pic>
    </p:spTree>
    <p:extLst/>
  </p:cSld>
  <p:clrMapOvr>
    <a:masterClrMapping/>
  </p:clrMapOvr>
  <p:transition advTm="36968">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Configuring constrained delegation for ISO’s on a file share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510793" y="3813437"/>
            <a:ext cx="7681913" cy="1850245"/>
          </a:xfrm>
        </p:spPr>
        <p:txBody>
          <a:bodyPr/>
          <a:lstStyle/>
          <a:p>
            <a:r>
              <a:rPr lang="en-US" sz="6600" dirty="0" smtClean="0"/>
              <a:t>Storage enhancements  </a:t>
            </a:r>
          </a:p>
          <a:p>
            <a:r>
              <a:rPr lang="en-US" sz="6600" dirty="0" smtClean="0"/>
              <a:t>Windows Server 208 </a:t>
            </a:r>
            <a:r>
              <a:rPr lang="en-US" sz="6600" dirty="0"/>
              <a:t>R</a:t>
            </a:r>
            <a:r>
              <a:rPr lang="en-US" sz="6600" dirty="0" smtClean="0"/>
              <a:t>2 Hyper-V</a:t>
            </a:r>
            <a:endParaRPr lang="en-US" sz="6600" dirty="0"/>
          </a:p>
        </p:txBody>
      </p:sp>
    </p:spTree>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idx="4294967295"/>
          </p:nvPr>
        </p:nvSpPr>
        <p:spPr>
          <a:xfrm>
            <a:off x="457200" y="152400"/>
            <a:ext cx="8229600" cy="1107996"/>
          </a:xfrm>
        </p:spPr>
        <p:txBody>
          <a:bodyPr/>
          <a:lstStyle/>
          <a:p>
            <a:pPr algn="l"/>
            <a:r>
              <a:rPr lang="en-US" sz="4000" dirty="0" smtClean="0"/>
              <a:t>Overview of Storage Improvements in Windows Server 2008 R2 Hyper-V</a:t>
            </a:r>
            <a:endParaRPr lang="en-US" dirty="0" smtClean="0"/>
          </a:p>
        </p:txBody>
      </p:sp>
      <p:graphicFrame>
        <p:nvGraphicFramePr>
          <p:cNvPr id="5" name="Content Placeholder 5"/>
          <p:cNvGraphicFramePr>
            <a:graphicFrameLocks/>
          </p:cNvGraphicFramePr>
          <p:nvPr>
            <p:extLst/>
          </p:nvPr>
        </p:nvGraphicFramePr>
        <p:xfrm>
          <a:off x="960120" y="1463040"/>
          <a:ext cx="7258656" cy="4544567"/>
        </p:xfrm>
        <a:graphic>
          <a:graphicData uri="http://schemas.openxmlformats.org/drawingml/2006/table">
            <a:tbl>
              <a:tblPr firstRow="1" bandRow="1">
                <a:tableStyleId>{5A111915-BE36-4E01-A7E5-04B1672EAD32}</a:tableStyleId>
              </a:tblPr>
              <a:tblGrid>
                <a:gridCol w="3795914"/>
                <a:gridCol w="1648078"/>
                <a:gridCol w="1814664"/>
              </a:tblGrid>
              <a:tr h="1079247">
                <a:tc>
                  <a:txBody>
                    <a:bodyPr/>
                    <a:lstStyle/>
                    <a:p>
                      <a:pPr marL="0" marR="0" indent="0" algn="ctr" defTabSz="914327"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latin typeface="+mn-lt"/>
                        </a:rPr>
                        <a:t>Virtualization</a:t>
                      </a:r>
                      <a:r>
                        <a:rPr lang="en-US" sz="1800" b="1" baseline="0" dirty="0" smtClean="0">
                          <a:solidFill>
                            <a:schemeClr val="tx1"/>
                          </a:solidFill>
                          <a:latin typeface="+mn-lt"/>
                        </a:rPr>
                        <a:t> Feature</a:t>
                      </a:r>
                      <a:endParaRPr lang="en-US" sz="1800" b="1"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Windows</a:t>
                      </a:r>
                      <a:r>
                        <a:rPr lang="en-US" sz="1600" b="1" baseline="0" dirty="0" smtClean="0">
                          <a:solidFill>
                            <a:schemeClr val="tx1"/>
                          </a:solidFill>
                          <a:latin typeface="+mn-lt"/>
                        </a:rPr>
                        <a:t> Server 2008</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a:gsLst>
                        <a:gs pos="0">
                          <a:schemeClr val="bg2">
                            <a:alpha val="40000"/>
                          </a:schemeClr>
                        </a:gs>
                        <a:gs pos="80000">
                          <a:schemeClr val="bg1">
                            <a:alpha val="0"/>
                          </a:schemeClr>
                        </a:gs>
                      </a:gsLst>
                      <a:lin ang="16200000" scaled="0"/>
                    </a:gradFill>
                  </a:tcPr>
                </a:tc>
                <a:tc>
                  <a:txBody>
                    <a:bodyPr/>
                    <a:lstStyle/>
                    <a:p>
                      <a:pPr algn="ctr"/>
                      <a:r>
                        <a:rPr lang="en-US" sz="1600" b="1" dirty="0" smtClean="0">
                          <a:solidFill>
                            <a:schemeClr val="tx1"/>
                          </a:solidFill>
                          <a:latin typeface="+mn-lt"/>
                        </a:rPr>
                        <a:t>Windows Server</a:t>
                      </a:r>
                      <a:r>
                        <a:rPr lang="en-US" sz="1600" b="1" baseline="0" dirty="0" smtClean="0">
                          <a:solidFill>
                            <a:schemeClr val="tx1"/>
                          </a:solidFill>
                          <a:latin typeface="+mn-lt"/>
                        </a:rPr>
                        <a:t> </a:t>
                      </a:r>
                      <a:r>
                        <a:rPr lang="en-US" sz="1600" b="1" dirty="0" smtClean="0">
                          <a:solidFill>
                            <a:schemeClr val="tx1"/>
                          </a:solidFill>
                          <a:latin typeface="+mn-lt"/>
                        </a:rPr>
                        <a:t>2008 R2 Hyper-V</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a:gsLst>
                        <a:gs pos="0">
                          <a:schemeClr val="bg2">
                            <a:alpha val="40000"/>
                          </a:schemeClr>
                        </a:gs>
                        <a:gs pos="80000">
                          <a:schemeClr val="bg1">
                            <a:alpha val="0"/>
                          </a:schemeClr>
                        </a:gs>
                      </a:gsLst>
                      <a:lin ang="16200000" scaled="0"/>
                    </a:gradFill>
                  </a:tcPr>
                </a:tc>
              </a:tr>
              <a:tr h="564890">
                <a:tc>
                  <a:txBody>
                    <a:bodyPr/>
                    <a:lstStyle/>
                    <a:p>
                      <a:pPr algn="r"/>
                      <a:r>
                        <a:rPr lang="en-US" sz="1600" dirty="0" smtClean="0">
                          <a:latin typeface="+mn-lt"/>
                        </a:rPr>
                        <a:t>Diff Disk Scaling Performance</a:t>
                      </a: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dirty="0" smtClean="0">
                          <a:latin typeface="+mn-lt"/>
                        </a:rPr>
                        <a:t>1x</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b="1" dirty="0" smtClean="0">
                          <a:latin typeface="+mn-lt"/>
                        </a:rPr>
                        <a:t>4x – 5x</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64890">
                <a:tc>
                  <a:txBody>
                    <a:bodyPr/>
                    <a:lstStyle/>
                    <a:p>
                      <a:pPr algn="r"/>
                      <a:r>
                        <a:rPr lang="en-US" sz="1600" dirty="0" smtClean="0">
                          <a:latin typeface="+mn-lt"/>
                        </a:rPr>
                        <a:t>IO</a:t>
                      </a:r>
                      <a:r>
                        <a:rPr lang="en-US" sz="1600" baseline="0" dirty="0" smtClean="0">
                          <a:latin typeface="+mn-lt"/>
                        </a:rPr>
                        <a:t> Sizes (Virtual SCSI)</a:t>
                      </a:r>
                      <a:endParaRPr lang="en-US" sz="1600" dirty="0" smtClean="0">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baseline="0" dirty="0" smtClean="0">
                          <a:latin typeface="+mn-lt"/>
                        </a:rPr>
                        <a:t>64KB</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mn-lt"/>
                        </a:rPr>
                        <a:t>8MBytes</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64890">
                <a:tc>
                  <a:txBody>
                    <a:bodyPr/>
                    <a:lstStyle/>
                    <a:p>
                      <a:pPr algn="r"/>
                      <a:r>
                        <a:rPr lang="en-US" sz="1600" dirty="0" smtClean="0">
                          <a:latin typeface="+mn-lt"/>
                        </a:rPr>
                        <a:t>VHD Block</a:t>
                      </a:r>
                      <a:r>
                        <a:rPr lang="en-US" sz="1600" baseline="0" dirty="0" smtClean="0">
                          <a:latin typeface="+mn-lt"/>
                        </a:rPr>
                        <a:t> Size</a:t>
                      </a:r>
                      <a:endParaRPr lang="en-US" sz="1600" dirty="0" smtClean="0">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dirty="0" smtClean="0">
                          <a:latin typeface="+mn-lt"/>
                        </a:rPr>
                        <a:t>512KB</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mn-lt"/>
                        </a:rPr>
                        <a:t>2MB</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64890">
                <a:tc>
                  <a:txBody>
                    <a:bodyPr/>
                    <a:lstStyle/>
                    <a:p>
                      <a:pPr algn="r"/>
                      <a:r>
                        <a:rPr lang="en-US" sz="1600" dirty="0" smtClean="0">
                          <a:latin typeface="+mn-lt"/>
                        </a:rPr>
                        <a:t>Fixed</a:t>
                      </a:r>
                      <a:r>
                        <a:rPr lang="en-US" sz="1600" baseline="0" dirty="0" smtClean="0">
                          <a:latin typeface="+mn-lt"/>
                        </a:rPr>
                        <a:t> VHD Creation Speed</a:t>
                      </a:r>
                      <a:endParaRPr lang="en-US" sz="1600" dirty="0" smtClean="0">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dirty="0" smtClean="0">
                          <a:latin typeface="+mn-lt"/>
                        </a:rPr>
                        <a:t>1x</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mn-lt"/>
                        </a:rPr>
                        <a:t>3x</a:t>
                      </a:r>
                      <a:r>
                        <a:rPr lang="en-US" sz="1400" b="1" baseline="0" dirty="0" smtClean="0">
                          <a:latin typeface="+mn-lt"/>
                        </a:rPr>
                        <a:t> – 4x</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640870">
                <a:tc>
                  <a:txBody>
                    <a:bodyPr/>
                    <a:lstStyle/>
                    <a:p>
                      <a:pPr algn="r"/>
                      <a:r>
                        <a:rPr lang="en-US" sz="1600" dirty="0" smtClean="0">
                          <a:latin typeface="+mn-lt"/>
                        </a:rPr>
                        <a:t>Hot</a:t>
                      </a:r>
                      <a:r>
                        <a:rPr lang="en-US" sz="1600" baseline="0" dirty="0" smtClean="0">
                          <a:latin typeface="+mn-lt"/>
                        </a:rPr>
                        <a:t> add of storage</a:t>
                      </a:r>
                      <a:endParaRPr lang="en-US" sz="1600" dirty="0" smtClean="0">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dirty="0" smtClean="0">
                          <a:latin typeface="+mn-lt"/>
                        </a:rPr>
                        <a:t>No</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mn-lt"/>
                        </a:rPr>
                        <a:t>Yes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smtClean="0">
                          <a:latin typeface="+mn-lt"/>
                        </a:rPr>
                        <a:t>(on SCSI controller)</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64890">
                <a:tc>
                  <a:txBody>
                    <a:bodyPr/>
                    <a:lstStyle/>
                    <a:p>
                      <a:pPr algn="r"/>
                      <a:r>
                        <a:rPr lang="en-US" sz="1600" dirty="0" smtClean="0">
                          <a:latin typeface="+mn-lt"/>
                        </a:rPr>
                        <a:t>SCSI</a:t>
                      </a:r>
                      <a:r>
                        <a:rPr lang="en-US" sz="1600" baseline="0" dirty="0" smtClean="0">
                          <a:latin typeface="+mn-lt"/>
                        </a:rPr>
                        <a:t> Command Pass-through</a:t>
                      </a:r>
                      <a:endParaRPr lang="en-US" sz="1600" dirty="0" smtClean="0">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400" b="1" dirty="0" smtClean="0">
                          <a:latin typeface="+mn-lt"/>
                        </a:rPr>
                        <a:t>No</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mn-lt"/>
                        </a:rPr>
                        <a:t>Yes</a:t>
                      </a:r>
                      <a:endParaRPr lang="en-US" sz="1400" b="1" dirty="0">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cSld>
  <p:clrMapOvr>
    <a:masterClrMapping/>
  </p:clrMapOvr>
  <p:transition advTm="56125">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type comparison (Read)</a:t>
            </a:r>
            <a:endParaRPr lang="en-US" dirty="0"/>
          </a:p>
        </p:txBody>
      </p:sp>
      <p:graphicFrame>
        <p:nvGraphicFramePr>
          <p:cNvPr id="4" name="Chart 3"/>
          <p:cNvGraphicFramePr/>
          <p:nvPr>
            <p:extLst/>
          </p:nvPr>
        </p:nvGraphicFramePr>
        <p:xfrm>
          <a:off x="373223" y="942392"/>
          <a:ext cx="8554646" cy="5105378"/>
        </p:xfrm>
        <a:graphic>
          <a:graphicData uri="http://schemas.openxmlformats.org/drawingml/2006/chart">
            <c:chart xmlns:c="http://schemas.openxmlformats.org/drawingml/2006/chart" xmlns:r="http://schemas.openxmlformats.org/officeDocument/2006/relationships" r:id="rId3"/>
          </a:graphicData>
        </a:graphic>
      </p:graphicFrame>
    </p:spTree>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lang="en-US" sz="4000" dirty="0" smtClean="0"/>
              <a:t>Disk type comparison (Write)</a:t>
            </a:r>
            <a:br>
              <a:rPr lang="en-US" sz="4000" dirty="0" smtClean="0"/>
            </a:br>
            <a:r>
              <a:rPr sz="2800" dirty="0" smtClean="0"/>
              <a:t>Dynamic VHD Improvements in Windows Server 2008 R2</a:t>
            </a:r>
            <a:endParaRPr lang="en-US" sz="4000" dirty="0"/>
          </a:p>
        </p:txBody>
      </p:sp>
      <p:graphicFrame>
        <p:nvGraphicFramePr>
          <p:cNvPr id="4" name="Chart 3"/>
          <p:cNvGraphicFramePr/>
          <p:nvPr>
            <p:extLst/>
          </p:nvPr>
        </p:nvGraphicFramePr>
        <p:xfrm>
          <a:off x="192024" y="1194589"/>
          <a:ext cx="8732520" cy="464842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769178" y="1354914"/>
            <a:ext cx="766557"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3.8x</a:t>
            </a:r>
          </a:p>
        </p:txBody>
      </p:sp>
      <p:sp>
        <p:nvSpPr>
          <p:cNvPr id="11" name="TextBox 10"/>
          <p:cNvSpPr txBox="1"/>
          <p:nvPr/>
        </p:nvSpPr>
        <p:spPr>
          <a:xfrm>
            <a:off x="4880191" y="2598708"/>
            <a:ext cx="681597"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15x</a:t>
            </a:r>
          </a:p>
        </p:txBody>
      </p:sp>
      <p:sp>
        <p:nvSpPr>
          <p:cNvPr id="7" name="5-Point Star 6"/>
          <p:cNvSpPr/>
          <p:nvPr/>
        </p:nvSpPr>
        <p:spPr bwMode="auto">
          <a:xfrm>
            <a:off x="1936748" y="2123009"/>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8" name="5-Point Star 7"/>
          <p:cNvSpPr/>
          <p:nvPr/>
        </p:nvSpPr>
        <p:spPr bwMode="auto">
          <a:xfrm>
            <a:off x="5266709" y="4223081"/>
            <a:ext cx="197420"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5-Point Star 8"/>
          <p:cNvSpPr/>
          <p:nvPr/>
        </p:nvSpPr>
        <p:spPr bwMode="auto">
          <a:xfrm>
            <a:off x="2240280" y="3427553"/>
            <a:ext cx="295455"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5-Point Star 11"/>
          <p:cNvSpPr/>
          <p:nvPr/>
        </p:nvSpPr>
        <p:spPr bwMode="auto">
          <a:xfrm>
            <a:off x="4880192" y="3583001"/>
            <a:ext cx="272974"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Rounded Rectangle 12"/>
          <p:cNvSpPr/>
          <p:nvPr/>
        </p:nvSpPr>
        <p:spPr bwMode="auto">
          <a:xfrm>
            <a:off x="749808" y="5404104"/>
            <a:ext cx="7571232"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Significant performance improvements in Windows Server 2008 R2 with Dynamic VHD’s</a:t>
            </a:r>
          </a:p>
        </p:txBody>
      </p:sp>
    </p:spTree>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lang="en-US" sz="4000" dirty="0" smtClean="0"/>
              <a:t>Disk type comparison (Write)</a:t>
            </a:r>
            <a:br>
              <a:rPr lang="en-US" sz="4000" dirty="0" smtClean="0"/>
            </a:br>
            <a:r>
              <a:rPr sz="2800" dirty="0" smtClean="0"/>
              <a:t>Fixed VHD vs. Pass Through disk in Windows Server 2008 R2</a:t>
            </a:r>
            <a:endParaRPr lang="en-US" sz="4000" dirty="0"/>
          </a:p>
        </p:txBody>
      </p:sp>
      <p:graphicFrame>
        <p:nvGraphicFramePr>
          <p:cNvPr id="4" name="Chart 3"/>
          <p:cNvGraphicFramePr/>
          <p:nvPr>
            <p:extLst/>
          </p:nvPr>
        </p:nvGraphicFramePr>
        <p:xfrm>
          <a:off x="169164" y="1206166"/>
          <a:ext cx="8732520" cy="4374107"/>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782911" y="2516412"/>
            <a:ext cx="872675"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Equal</a:t>
            </a:r>
          </a:p>
        </p:txBody>
      </p:sp>
      <p:sp>
        <p:nvSpPr>
          <p:cNvPr id="6" name="Rounded Rectangle 5"/>
          <p:cNvSpPr/>
          <p:nvPr/>
        </p:nvSpPr>
        <p:spPr bwMode="auto">
          <a:xfrm>
            <a:off x="749808" y="5404104"/>
            <a:ext cx="7571232"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Fixed VHD performance is almost identical to Pass Through disk</a:t>
            </a:r>
          </a:p>
        </p:txBody>
      </p:sp>
      <p:sp>
        <p:nvSpPr>
          <p:cNvPr id="7" name="TextBox 6"/>
          <p:cNvSpPr txBox="1"/>
          <p:nvPr/>
        </p:nvSpPr>
        <p:spPr>
          <a:xfrm>
            <a:off x="1535460" y="1252307"/>
            <a:ext cx="809836"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~4%</a:t>
            </a:r>
          </a:p>
        </p:txBody>
      </p:sp>
      <p:sp>
        <p:nvSpPr>
          <p:cNvPr id="8" name="5-Point Star 7"/>
          <p:cNvSpPr/>
          <p:nvPr/>
        </p:nvSpPr>
        <p:spPr bwMode="auto">
          <a:xfrm>
            <a:off x="1104644" y="2091805"/>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5-Point Star 8"/>
          <p:cNvSpPr/>
          <p:nvPr/>
        </p:nvSpPr>
        <p:spPr bwMode="auto">
          <a:xfrm>
            <a:off x="2440418" y="2100949"/>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lang="en-US" sz="4000" dirty="0" smtClean="0"/>
              <a:t>Disk type comparison (Write)</a:t>
            </a:r>
            <a:br>
              <a:rPr lang="en-US" sz="4000" dirty="0" smtClean="0"/>
            </a:br>
            <a:r>
              <a:rPr sz="2800" dirty="0" smtClean="0"/>
              <a:t>Fixed VHD vs. Dynamic disks in Windows Server 2008 R2</a:t>
            </a:r>
            <a:endParaRPr lang="en-US" sz="4000" dirty="0"/>
          </a:p>
        </p:txBody>
      </p:sp>
      <p:graphicFrame>
        <p:nvGraphicFramePr>
          <p:cNvPr id="4" name="Chart 3"/>
          <p:cNvGraphicFramePr/>
          <p:nvPr>
            <p:extLst/>
          </p:nvPr>
        </p:nvGraphicFramePr>
        <p:xfrm>
          <a:off x="169164" y="1206166"/>
          <a:ext cx="8732520" cy="492945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782911" y="2516412"/>
            <a:ext cx="2205732"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~15% difference</a:t>
            </a:r>
          </a:p>
        </p:txBody>
      </p:sp>
      <p:sp>
        <p:nvSpPr>
          <p:cNvPr id="7" name="TextBox 6"/>
          <p:cNvSpPr txBox="1"/>
          <p:nvPr/>
        </p:nvSpPr>
        <p:spPr>
          <a:xfrm>
            <a:off x="1535460" y="1252307"/>
            <a:ext cx="2048988"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~6% difference</a:t>
            </a:r>
          </a:p>
        </p:txBody>
      </p:sp>
      <p:sp>
        <p:nvSpPr>
          <p:cNvPr id="8" name="5-Point Star 7"/>
          <p:cNvSpPr/>
          <p:nvPr/>
        </p:nvSpPr>
        <p:spPr bwMode="auto">
          <a:xfrm>
            <a:off x="1397252" y="2091805"/>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 name="5-Point Star 9"/>
          <p:cNvSpPr/>
          <p:nvPr/>
        </p:nvSpPr>
        <p:spPr bwMode="auto">
          <a:xfrm>
            <a:off x="1809482" y="2100949"/>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 name="5-Point Star 11"/>
          <p:cNvSpPr/>
          <p:nvPr/>
        </p:nvSpPr>
        <p:spPr bwMode="auto">
          <a:xfrm>
            <a:off x="4375148" y="3405493"/>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3" name="5-Point Star 12"/>
          <p:cNvSpPr/>
          <p:nvPr/>
        </p:nvSpPr>
        <p:spPr bwMode="auto">
          <a:xfrm>
            <a:off x="4787378" y="3414637"/>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lstStyle/>
          <a:p>
            <a:r>
              <a:rPr lang="en-US" sz="4000" dirty="0" smtClean="0"/>
              <a:t>Disk type comparison (Write)</a:t>
            </a:r>
            <a:br>
              <a:rPr lang="en-US" sz="4000" dirty="0" smtClean="0"/>
            </a:br>
            <a:r>
              <a:rPr sz="2800" dirty="0" smtClean="0"/>
              <a:t>Fixed VHD comparison WS08 R2 vs. WS08</a:t>
            </a:r>
            <a:endParaRPr lang="en-US" sz="4000" dirty="0"/>
          </a:p>
        </p:txBody>
      </p:sp>
      <p:graphicFrame>
        <p:nvGraphicFramePr>
          <p:cNvPr id="4" name="Chart 3"/>
          <p:cNvGraphicFramePr/>
          <p:nvPr>
            <p:extLst/>
          </p:nvPr>
        </p:nvGraphicFramePr>
        <p:xfrm>
          <a:off x="150876" y="1622111"/>
          <a:ext cx="8732520" cy="437410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535460" y="1252307"/>
            <a:ext cx="809836"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1.3x</a:t>
            </a:r>
          </a:p>
        </p:txBody>
      </p:sp>
      <p:sp>
        <p:nvSpPr>
          <p:cNvPr id="8" name="5-Point Star 7"/>
          <p:cNvSpPr/>
          <p:nvPr/>
        </p:nvSpPr>
        <p:spPr bwMode="auto">
          <a:xfrm>
            <a:off x="1104644" y="2530717"/>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9" name="5-Point Star 8"/>
          <p:cNvSpPr/>
          <p:nvPr/>
        </p:nvSpPr>
        <p:spPr bwMode="auto">
          <a:xfrm>
            <a:off x="1411126" y="2539861"/>
            <a:ext cx="285243" cy="281863"/>
          </a:xfrm>
          <a:prstGeom prst="star5">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0" name="Rounded Rectangle 9"/>
          <p:cNvSpPr/>
          <p:nvPr/>
        </p:nvSpPr>
        <p:spPr bwMode="auto">
          <a:xfrm>
            <a:off x="667512" y="5522976"/>
            <a:ext cx="7571232"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Fixed VHD performance improved in Windows Server 2008 R2</a:t>
            </a:r>
          </a:p>
        </p:txBody>
      </p:sp>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1" y="3929349"/>
            <a:ext cx="7921912" cy="1337595"/>
          </a:xfrm>
        </p:spPr>
        <p:txBody>
          <a:bodyPr>
            <a:noAutofit/>
          </a:bodyPr>
          <a:lstStyle/>
          <a:p>
            <a:r>
              <a:rPr lang="en-US" sz="4000" dirty="0" smtClean="0"/>
              <a:t>Storage &amp; Hyper-V: The Choices you can make and the things you need to know</a:t>
            </a:r>
            <a:endParaRPr lang="en-US" sz="4000" dirty="0"/>
          </a:p>
        </p:txBody>
      </p:sp>
      <p:sp>
        <p:nvSpPr>
          <p:cNvPr id="6" name="Subtitle 5"/>
          <p:cNvSpPr>
            <a:spLocks noGrp="1"/>
          </p:cNvSpPr>
          <p:nvPr>
            <p:ph type="subTitle" idx="1"/>
          </p:nvPr>
        </p:nvSpPr>
        <p:spPr>
          <a:xfrm>
            <a:off x="473625" y="5225406"/>
            <a:ext cx="4456128" cy="461665"/>
          </a:xfrm>
        </p:spPr>
        <p:txBody>
          <a:bodyPr/>
          <a:lstStyle/>
          <a:p>
            <a:r>
              <a:rPr lang="en-US" sz="2800" dirty="0" smtClean="0"/>
              <a:t>Vijay Tewari</a:t>
            </a:r>
          </a:p>
          <a:p>
            <a:r>
              <a:rPr lang="en-US" sz="2800" dirty="0" smtClean="0"/>
              <a:t>Principal Program Manager</a:t>
            </a:r>
          </a:p>
          <a:p>
            <a:r>
              <a:rPr lang="en-US" sz="2800" dirty="0" smtClean="0"/>
              <a:t>Windows Server, Hyper-V</a:t>
            </a:r>
          </a:p>
          <a:p>
            <a:r>
              <a:rPr lang="en-US" sz="2800" dirty="0" smtClean="0"/>
              <a:t>SVR308</a:t>
            </a:r>
            <a:endParaRPr lang="en-US" sz="2800" dirty="0"/>
          </a:p>
        </p:txBody>
      </p:sp>
    </p:spTree>
    <p:extLst/>
  </p:cSld>
  <p:clrMapOvr>
    <a:masterClrMapping/>
  </p:clrMapOvr>
  <p:transition advTm="76328">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Disk layout - results</a:t>
            </a:r>
            <a:endParaRPr lang="en-US" dirty="0"/>
          </a:p>
        </p:txBody>
      </p:sp>
      <p:graphicFrame>
        <p:nvGraphicFramePr>
          <p:cNvPr id="6" name="Chart 5"/>
          <p:cNvGraphicFramePr/>
          <p:nvPr>
            <p:extLst/>
          </p:nvPr>
        </p:nvGraphicFramePr>
        <p:xfrm>
          <a:off x="4352545" y="679704"/>
          <a:ext cx="4782311" cy="4962144"/>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2"/>
          <p:cNvSpPr>
            <a:spLocks noGrp="1"/>
          </p:cNvSpPr>
          <p:nvPr>
            <p:ph idx="1"/>
          </p:nvPr>
        </p:nvSpPr>
        <p:spPr>
          <a:xfrm>
            <a:off x="164592" y="1188720"/>
            <a:ext cx="4099560" cy="4632897"/>
          </a:xfrm>
        </p:spPr>
        <p:txBody>
          <a:bodyPr/>
          <a:lstStyle/>
          <a:p>
            <a:pPr>
              <a:buNone/>
            </a:pPr>
            <a:r>
              <a:rPr lang="en-US" sz="2000" dirty="0" smtClean="0"/>
              <a:t>Assuming Integration Services are installed:</a:t>
            </a:r>
          </a:p>
          <a:p>
            <a:pPr>
              <a:buNone/>
            </a:pPr>
            <a:endParaRPr lang="en-US" sz="2000" dirty="0" smtClean="0"/>
          </a:p>
          <a:p>
            <a:pPr>
              <a:buNone/>
            </a:pPr>
            <a:r>
              <a:rPr lang="en-US" sz="2000" b="1" dirty="0" smtClean="0"/>
              <a:t>Do I Use</a:t>
            </a:r>
          </a:p>
          <a:p>
            <a:r>
              <a:rPr lang="en-US" sz="2000" dirty="0" smtClean="0"/>
              <a:t>IDE or SCSI?</a:t>
            </a:r>
          </a:p>
          <a:p>
            <a:r>
              <a:rPr lang="en-US" sz="2000" dirty="0" smtClean="0"/>
              <a:t>One IDE channel or two?</a:t>
            </a:r>
          </a:p>
          <a:p>
            <a:r>
              <a:rPr lang="en-US" sz="2000" dirty="0" smtClean="0"/>
              <a:t>One VHD per SCSI controller?</a:t>
            </a:r>
          </a:p>
          <a:p>
            <a:r>
              <a:rPr lang="en-US" sz="2000" dirty="0" smtClean="0"/>
              <a:t>Multiple VHDs on a single SCSI controller?</a:t>
            </a:r>
          </a:p>
        </p:txBody>
      </p:sp>
      <p:sp>
        <p:nvSpPr>
          <p:cNvPr id="5" name="Rounded Rectangle 4"/>
          <p:cNvSpPr/>
          <p:nvPr/>
        </p:nvSpPr>
        <p:spPr bwMode="auto">
          <a:xfrm>
            <a:off x="886968" y="5532120"/>
            <a:ext cx="6547104"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Chose as per your requirements, performance is identical</a:t>
            </a:r>
          </a:p>
        </p:txBody>
      </p:sp>
    </p:spTree>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Differencing VHD’s</a:t>
            </a:r>
            <a:endParaRPr lang="en-US" dirty="0"/>
          </a:p>
        </p:txBody>
      </p:sp>
      <p:sp>
        <p:nvSpPr>
          <p:cNvPr id="3" name="Content Placeholder 2"/>
          <p:cNvSpPr>
            <a:spLocks noGrp="1"/>
          </p:cNvSpPr>
          <p:nvPr>
            <p:ph idx="1"/>
          </p:nvPr>
        </p:nvSpPr>
        <p:spPr/>
        <p:txBody>
          <a:bodyPr/>
          <a:lstStyle/>
          <a:p>
            <a:r>
              <a:rPr lang="en-US" dirty="0" smtClean="0"/>
              <a:t>Parent child relation</a:t>
            </a:r>
          </a:p>
          <a:p>
            <a:r>
              <a:rPr lang="en-US" dirty="0" smtClean="0"/>
              <a:t>Parent MUST NOT be modified</a:t>
            </a:r>
          </a:p>
          <a:p>
            <a:pPr lvl="1"/>
            <a:r>
              <a:rPr lang="en-US" dirty="0" smtClean="0"/>
              <a:t>If done, it will render the child VHD </a:t>
            </a:r>
            <a:r>
              <a:rPr lang="en-US" dirty="0" err="1" smtClean="0"/>
              <a:t>unsable</a:t>
            </a:r>
            <a:endParaRPr lang="en-US" dirty="0" smtClean="0"/>
          </a:p>
          <a:p>
            <a:r>
              <a:rPr lang="en-US" dirty="0" smtClean="0"/>
              <a:t>Parent VHD does not change</a:t>
            </a:r>
          </a:p>
          <a:p>
            <a:r>
              <a:rPr lang="en-US" dirty="0" smtClean="0"/>
              <a:t>All changes are written to a differencing VHD </a:t>
            </a:r>
            <a:endParaRPr lang="en-US" dirty="0"/>
          </a:p>
        </p:txBody>
      </p:sp>
    </p:spTree>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Differencing VHDs</a:t>
            </a:r>
            <a:br>
              <a:rPr lang="en-US" dirty="0" smtClean="0"/>
            </a:br>
            <a:r>
              <a:rPr lang="en-US" sz="2700" dirty="0" smtClean="0"/>
              <a:t>Performance vs. chain length</a:t>
            </a:r>
            <a:endParaRPr lang="en-US" dirty="0"/>
          </a:p>
        </p:txBody>
      </p:sp>
      <p:graphicFrame>
        <p:nvGraphicFramePr>
          <p:cNvPr id="6" name="Chart 5"/>
          <p:cNvGraphicFramePr/>
          <p:nvPr>
            <p:extLst/>
          </p:nvPr>
        </p:nvGraphicFramePr>
        <p:xfrm>
          <a:off x="749808" y="1289304"/>
          <a:ext cx="7461504" cy="4242816"/>
        </p:xfrm>
        <a:graphic>
          <a:graphicData uri="http://schemas.openxmlformats.org/drawingml/2006/chart">
            <c:chart xmlns:c="http://schemas.openxmlformats.org/drawingml/2006/chart" xmlns:r="http://schemas.openxmlformats.org/officeDocument/2006/relationships" r:id="rId3"/>
          </a:graphicData>
        </a:graphic>
      </p:graphicFrame>
      <p:sp>
        <p:nvSpPr>
          <p:cNvPr id="4" name="Rounded Rectangle 3"/>
          <p:cNvSpPr/>
          <p:nvPr/>
        </p:nvSpPr>
        <p:spPr bwMode="auto">
          <a:xfrm>
            <a:off x="886968" y="5532120"/>
            <a:ext cx="6547104"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Differencing disk performance in Windows Server 2008 R2 improved as compared with Windows Server 2008 </a:t>
            </a:r>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428" y="216725"/>
            <a:ext cx="8375946" cy="664797"/>
          </a:xfrm>
        </p:spPr>
        <p:txBody>
          <a:bodyPr/>
          <a:lstStyle/>
          <a:p>
            <a:r>
              <a:rPr lang="en-US" dirty="0" smtClean="0"/>
              <a:t>CDB Filtering</a:t>
            </a:r>
            <a:endParaRPr lang="en-US" dirty="0"/>
          </a:p>
        </p:txBody>
      </p:sp>
      <p:sp>
        <p:nvSpPr>
          <p:cNvPr id="3" name="Content Placeholder 2"/>
          <p:cNvSpPr>
            <a:spLocks noGrp="1"/>
          </p:cNvSpPr>
          <p:nvPr>
            <p:ph idx="1"/>
          </p:nvPr>
        </p:nvSpPr>
        <p:spPr>
          <a:xfrm>
            <a:off x="399661" y="791269"/>
            <a:ext cx="8382000" cy="4942019"/>
          </a:xfrm>
        </p:spPr>
        <p:txBody>
          <a:bodyPr/>
          <a:lstStyle/>
          <a:p>
            <a:r>
              <a:rPr lang="en-US" sz="2800" dirty="0" smtClean="0"/>
              <a:t>SCSI Command Descriptor Block (CDB)</a:t>
            </a:r>
          </a:p>
          <a:p>
            <a:r>
              <a:rPr lang="en-US" sz="2800" dirty="0" smtClean="0"/>
              <a:t>By default CDB’s are filtered</a:t>
            </a:r>
          </a:p>
          <a:p>
            <a:pPr lvl="1"/>
            <a:r>
              <a:rPr lang="en-US" sz="2400" dirty="0" smtClean="0"/>
              <a:t>Some are partially filtered</a:t>
            </a:r>
          </a:p>
          <a:p>
            <a:pPr lvl="1"/>
            <a:r>
              <a:rPr lang="en-US" sz="2400" dirty="0" smtClean="0"/>
              <a:t>Some pass through unchanged </a:t>
            </a:r>
          </a:p>
          <a:p>
            <a:pPr lvl="1"/>
            <a:r>
              <a:rPr lang="en-US" sz="2400" dirty="0" smtClean="0"/>
              <a:t>Custom CDBs are always filtered</a:t>
            </a:r>
          </a:p>
          <a:p>
            <a:r>
              <a:rPr lang="en-US" sz="2800" dirty="0" smtClean="0"/>
              <a:t>This means by default</a:t>
            </a:r>
          </a:p>
          <a:p>
            <a:pPr lvl="1"/>
            <a:r>
              <a:rPr lang="en-US" sz="2400" dirty="0" smtClean="0"/>
              <a:t>SAN Management may not work from VM</a:t>
            </a:r>
          </a:p>
          <a:p>
            <a:pPr lvl="1"/>
            <a:r>
              <a:rPr lang="en-US" sz="2400" dirty="0" smtClean="0"/>
              <a:t>Hardware features may not work from VM</a:t>
            </a:r>
          </a:p>
          <a:p>
            <a:r>
              <a:rPr lang="en-US" sz="2800" dirty="0" smtClean="0"/>
              <a:t>Not recommended, check with SAN vendor if this is required</a:t>
            </a:r>
          </a:p>
          <a:p>
            <a:r>
              <a:rPr lang="en-US" sz="2800" dirty="0" smtClean="0"/>
              <a:t>Note that this is only for pass through disks</a:t>
            </a:r>
          </a:p>
          <a:p>
            <a:pPr lvl="1"/>
            <a:endParaRPr lang="en-US" dirty="0" smtClean="0"/>
          </a:p>
          <a:p>
            <a:pPr lvl="1"/>
            <a:endParaRPr lang="en-US" dirty="0" smtClean="0"/>
          </a:p>
          <a:p>
            <a:endParaRPr lang="en-US" dirty="0"/>
          </a:p>
        </p:txBody>
      </p:sp>
      <p:sp>
        <p:nvSpPr>
          <p:cNvPr id="4" name="Rounded Rectangle 3"/>
          <p:cNvSpPr/>
          <p:nvPr/>
        </p:nvSpPr>
        <p:spPr bwMode="auto">
          <a:xfrm>
            <a:off x="886968" y="5532120"/>
            <a:ext cx="6547104" cy="58521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Calibri" pitchFamily="34" charset="0"/>
              </a:rPr>
              <a:t>CDB filtering may be required to be turned off for some SAN management applications when running inside the VM</a:t>
            </a:r>
          </a:p>
        </p:txBody>
      </p:sp>
    </p:spTree>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to disable CDB filtering?</a:t>
            </a:r>
            <a:endParaRPr lang="en-US" dirty="0"/>
          </a:p>
        </p:txBody>
      </p:sp>
      <p:sp>
        <p:nvSpPr>
          <p:cNvPr id="9" name="Text Placeholder 8"/>
          <p:cNvSpPr>
            <a:spLocks noGrp="1"/>
          </p:cNvSpPr>
          <p:nvPr>
            <p:ph type="body" sz="quarter" idx="10"/>
          </p:nvPr>
        </p:nvSpPr>
        <p:spPr>
          <a:xfrm>
            <a:off x="448887" y="1180408"/>
            <a:ext cx="8533623" cy="5411585"/>
          </a:xfrm>
        </p:spPr>
        <p:txBody>
          <a:bodyPr/>
          <a:lstStyle/>
          <a:p>
            <a:pPr>
              <a:spcBef>
                <a:spcPts val="0"/>
              </a:spcBef>
            </a:pPr>
            <a:r>
              <a:rPr lang="en-US" sz="2200" dirty="0" smtClean="0"/>
              <a:t>$</a:t>
            </a:r>
            <a:r>
              <a:rPr lang="en-US" sz="2200" dirty="0" err="1"/>
              <a:t>HyperVGuest</a:t>
            </a:r>
            <a:r>
              <a:rPr lang="en-US" sz="2200" dirty="0"/>
              <a:t> = "Server 2008 - SAN Manager"</a:t>
            </a:r>
          </a:p>
          <a:p>
            <a:pPr>
              <a:spcBef>
                <a:spcPts val="0"/>
              </a:spcBef>
            </a:pPr>
            <a:endParaRPr lang="en-US" sz="2200" dirty="0"/>
          </a:p>
          <a:p>
            <a:pPr>
              <a:spcBef>
                <a:spcPts val="0"/>
              </a:spcBef>
            </a:pPr>
            <a:r>
              <a:rPr lang="en-US" sz="2200" dirty="0"/>
              <a:t>$</a:t>
            </a:r>
            <a:r>
              <a:rPr lang="en-US" sz="2200" dirty="0" err="1"/>
              <a:t>VMManagementService</a:t>
            </a:r>
            <a:r>
              <a:rPr lang="en-US" sz="2200" dirty="0"/>
              <a:t> = Get-</a:t>
            </a:r>
            <a:r>
              <a:rPr lang="en-US" sz="2200" dirty="0" err="1"/>
              <a:t>WmiObject</a:t>
            </a:r>
            <a:r>
              <a:rPr lang="en-US" sz="2200" dirty="0"/>
              <a:t> `</a:t>
            </a:r>
          </a:p>
          <a:p>
            <a:pPr>
              <a:spcBef>
                <a:spcPts val="0"/>
              </a:spcBef>
            </a:pPr>
            <a:r>
              <a:rPr lang="en-US" sz="2200" dirty="0"/>
              <a:t>    -class "</a:t>
            </a:r>
            <a:r>
              <a:rPr lang="en-US" sz="2200" dirty="0" err="1"/>
              <a:t>Msvm_VirtualSystemManagementService</a:t>
            </a:r>
            <a:r>
              <a:rPr lang="en-US" sz="2200" dirty="0"/>
              <a:t>" `</a:t>
            </a:r>
          </a:p>
          <a:p>
            <a:pPr>
              <a:spcBef>
                <a:spcPts val="0"/>
              </a:spcBef>
            </a:pPr>
            <a:r>
              <a:rPr lang="en-US" sz="2200" dirty="0"/>
              <a:t>    -namespace "root\virtualization"</a:t>
            </a:r>
          </a:p>
          <a:p>
            <a:pPr>
              <a:spcBef>
                <a:spcPts val="0"/>
              </a:spcBef>
            </a:pPr>
            <a:r>
              <a:rPr lang="en-US" sz="2200" dirty="0"/>
              <a:t>    </a:t>
            </a:r>
          </a:p>
          <a:p>
            <a:pPr>
              <a:spcBef>
                <a:spcPts val="0"/>
              </a:spcBef>
            </a:pPr>
            <a:r>
              <a:rPr lang="en-US" sz="2200" dirty="0"/>
              <a:t>$</a:t>
            </a:r>
            <a:r>
              <a:rPr lang="en-US" sz="2200" dirty="0" err="1"/>
              <a:t>Vm</a:t>
            </a:r>
            <a:r>
              <a:rPr lang="en-US" sz="2200" dirty="0"/>
              <a:t> = Get-</a:t>
            </a:r>
            <a:r>
              <a:rPr lang="en-US" sz="2200" dirty="0" err="1"/>
              <a:t>WmiObject</a:t>
            </a:r>
            <a:r>
              <a:rPr lang="en-US" sz="2200" dirty="0"/>
              <a:t> -Namespace "root\virtualization" `</a:t>
            </a:r>
          </a:p>
          <a:p>
            <a:pPr>
              <a:spcBef>
                <a:spcPts val="0"/>
              </a:spcBef>
            </a:pPr>
            <a:r>
              <a:rPr lang="en-US" sz="2200" dirty="0"/>
              <a:t>    -Query "Select * From </a:t>
            </a:r>
            <a:r>
              <a:rPr lang="en-US" sz="2200" dirty="0" err="1"/>
              <a:t>Msvm_ComputerSystem</a:t>
            </a:r>
            <a:r>
              <a:rPr lang="en-US" sz="2200" dirty="0"/>
              <a:t> Where `</a:t>
            </a:r>
          </a:p>
          <a:p>
            <a:pPr>
              <a:spcBef>
                <a:spcPts val="0"/>
              </a:spcBef>
            </a:pPr>
            <a:r>
              <a:rPr lang="en-US" sz="2200" dirty="0"/>
              <a:t>    </a:t>
            </a:r>
            <a:r>
              <a:rPr lang="en-US" sz="2200" dirty="0" err="1"/>
              <a:t>ElementName</a:t>
            </a:r>
            <a:r>
              <a:rPr lang="en-US" sz="2200" dirty="0"/>
              <a:t>='$</a:t>
            </a:r>
            <a:r>
              <a:rPr lang="en-US" sz="2200" dirty="0" err="1"/>
              <a:t>HyperVGuest</a:t>
            </a:r>
            <a:r>
              <a:rPr lang="en-US" sz="2200" dirty="0"/>
              <a:t>'"</a:t>
            </a:r>
          </a:p>
          <a:p>
            <a:pPr>
              <a:spcBef>
                <a:spcPts val="0"/>
              </a:spcBef>
            </a:pPr>
            <a:r>
              <a:rPr lang="en-US" sz="2200" dirty="0"/>
              <a:t>    </a:t>
            </a:r>
          </a:p>
          <a:p>
            <a:pPr>
              <a:spcBef>
                <a:spcPts val="0"/>
              </a:spcBef>
            </a:pPr>
            <a:r>
              <a:rPr lang="en-US" sz="2200" dirty="0"/>
              <a:t>$</a:t>
            </a:r>
            <a:r>
              <a:rPr lang="en-US" sz="2200" dirty="0" err="1"/>
              <a:t>SettingData</a:t>
            </a:r>
            <a:r>
              <a:rPr lang="en-US" sz="2200" dirty="0"/>
              <a:t> = Get-</a:t>
            </a:r>
            <a:r>
              <a:rPr lang="en-US" sz="2200" dirty="0" err="1"/>
              <a:t>WmiObject</a:t>
            </a:r>
            <a:r>
              <a:rPr lang="en-US" sz="2200" dirty="0"/>
              <a:t> -Namespace root\virtualization `</a:t>
            </a:r>
          </a:p>
          <a:p>
            <a:pPr>
              <a:spcBef>
                <a:spcPts val="0"/>
              </a:spcBef>
            </a:pPr>
            <a:r>
              <a:rPr lang="en-US" sz="2200" dirty="0"/>
              <a:t>    -Query "</a:t>
            </a:r>
            <a:r>
              <a:rPr lang="en-US" sz="2200" dirty="0" err="1"/>
              <a:t>Associators</a:t>
            </a:r>
            <a:r>
              <a:rPr lang="en-US" sz="2200" dirty="0"/>
              <a:t> of {$</a:t>
            </a:r>
            <a:r>
              <a:rPr lang="en-US" sz="2200" dirty="0" err="1"/>
              <a:t>Vm</a:t>
            </a:r>
            <a:r>
              <a:rPr lang="en-US" sz="2200" dirty="0"/>
              <a:t>} Where `</a:t>
            </a:r>
          </a:p>
          <a:p>
            <a:pPr>
              <a:spcBef>
                <a:spcPts val="0"/>
              </a:spcBef>
            </a:pPr>
            <a:r>
              <a:rPr lang="en-US" sz="2200" dirty="0"/>
              <a:t>    </a:t>
            </a:r>
            <a:r>
              <a:rPr lang="en-US" sz="2200" dirty="0" err="1"/>
              <a:t>ResultClass</a:t>
            </a:r>
            <a:r>
              <a:rPr lang="en-US" sz="2200" dirty="0"/>
              <a:t>=</a:t>
            </a:r>
            <a:r>
              <a:rPr lang="en-US" sz="2200" dirty="0" err="1"/>
              <a:t>Msvm_VirtualSystemGlobalSettingData</a:t>
            </a:r>
            <a:r>
              <a:rPr lang="en-US" sz="2200" dirty="0"/>
              <a:t> `</a:t>
            </a:r>
          </a:p>
          <a:p>
            <a:pPr>
              <a:spcBef>
                <a:spcPts val="0"/>
              </a:spcBef>
            </a:pPr>
            <a:r>
              <a:rPr lang="en-US" sz="2200" dirty="0"/>
              <a:t>    </a:t>
            </a:r>
            <a:r>
              <a:rPr lang="en-US" sz="2200" dirty="0" err="1"/>
              <a:t>AssocClass</a:t>
            </a:r>
            <a:r>
              <a:rPr lang="en-US" sz="2200" dirty="0"/>
              <a:t>=</a:t>
            </a:r>
            <a:r>
              <a:rPr lang="en-US" sz="2200" dirty="0" err="1"/>
              <a:t>Msvm_ElementSettingData</a:t>
            </a:r>
            <a:r>
              <a:rPr lang="en-US" sz="2200" dirty="0"/>
              <a:t>"</a:t>
            </a:r>
          </a:p>
          <a:p>
            <a:pPr>
              <a:spcBef>
                <a:spcPts val="0"/>
              </a:spcBef>
            </a:pPr>
            <a:r>
              <a:rPr lang="en-US" sz="2200" dirty="0"/>
              <a:t>    </a:t>
            </a:r>
          </a:p>
          <a:p>
            <a:pPr>
              <a:spcBef>
                <a:spcPts val="0"/>
              </a:spcBef>
            </a:pPr>
            <a:r>
              <a:rPr lang="en-US" sz="2200" dirty="0">
                <a:solidFill>
                  <a:srgbClr val="FF0000"/>
                </a:solidFill>
              </a:rPr>
              <a:t>$</a:t>
            </a:r>
            <a:r>
              <a:rPr lang="en-US" sz="2200" dirty="0" err="1">
                <a:solidFill>
                  <a:srgbClr val="FF0000"/>
                </a:solidFill>
              </a:rPr>
              <a:t>SettingData.AllowFullSCSICommandSet</a:t>
            </a:r>
            <a:r>
              <a:rPr lang="en-US" sz="2200" dirty="0">
                <a:solidFill>
                  <a:srgbClr val="FF0000"/>
                </a:solidFill>
              </a:rPr>
              <a:t> = $true</a:t>
            </a:r>
          </a:p>
          <a:p>
            <a:pPr>
              <a:spcBef>
                <a:spcPts val="0"/>
              </a:spcBef>
            </a:pPr>
            <a:endParaRPr lang="en-US" sz="2200" dirty="0"/>
          </a:p>
          <a:p>
            <a:pPr>
              <a:spcBef>
                <a:spcPts val="0"/>
              </a:spcBef>
            </a:pPr>
            <a:r>
              <a:rPr lang="en-US" sz="2200" dirty="0"/>
              <a:t>$</a:t>
            </a:r>
            <a:r>
              <a:rPr lang="en-US" sz="2200" dirty="0" err="1"/>
              <a:t>VMManagementService.ModifyVirtualSystem</a:t>
            </a:r>
            <a:r>
              <a:rPr lang="en-US" sz="2200" dirty="0"/>
              <a:t>($</a:t>
            </a:r>
            <a:r>
              <a:rPr lang="en-US" sz="2200" dirty="0" err="1"/>
              <a:t>Vm</a:t>
            </a:r>
            <a:r>
              <a:rPr lang="en-US" sz="2200" dirty="0"/>
              <a:t>, `</a:t>
            </a:r>
          </a:p>
          <a:p>
            <a:pPr>
              <a:spcBef>
                <a:spcPts val="0"/>
              </a:spcBef>
            </a:pPr>
            <a:r>
              <a:rPr lang="en-US" sz="2200" dirty="0"/>
              <a:t>    $</a:t>
            </a:r>
            <a:r>
              <a:rPr lang="en-US" sz="2200" dirty="0" err="1"/>
              <a:t>SettingData.PSBase.GetText</a:t>
            </a:r>
            <a:r>
              <a:rPr lang="en-US" sz="2200" dirty="0"/>
              <a:t>(1))</a:t>
            </a:r>
          </a:p>
          <a:p>
            <a:pPr lvl="1"/>
            <a:endParaRPr lang="en-US" sz="2200" dirty="0" smtClean="0"/>
          </a:p>
        </p:txBody>
      </p:sp>
    </p:spTree>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Hot Add/Remove of Storage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381000" y="228600"/>
            <a:ext cx="8382000" cy="1107996"/>
          </a:xfrm>
        </p:spPr>
        <p:txBody>
          <a:bodyPr/>
          <a:lstStyle/>
          <a:p>
            <a:r>
              <a:rPr lang="en-US" sz="4000" dirty="0" smtClean="0"/>
              <a:t>Storage Model with Failover Clustering in Windows Server 2008 </a:t>
            </a:r>
            <a:endParaRPr lang="en-US" sz="4000" dirty="0"/>
          </a:p>
        </p:txBody>
      </p:sp>
      <p:sp>
        <p:nvSpPr>
          <p:cNvPr id="801795" name="Rectangle 3"/>
          <p:cNvSpPr>
            <a:spLocks noGrp="1" noChangeArrowheads="1"/>
          </p:cNvSpPr>
          <p:nvPr>
            <p:ph idx="1"/>
          </p:nvPr>
        </p:nvSpPr>
        <p:spPr>
          <a:xfrm>
            <a:off x="382588" y="1414464"/>
            <a:ext cx="8380412" cy="1508105"/>
          </a:xfrm>
        </p:spPr>
        <p:txBody>
          <a:bodyPr/>
          <a:lstStyle/>
          <a:p>
            <a:pPr marL="344488" indent="-344488"/>
            <a:r>
              <a:rPr lang="en-US" altLang="ja-JP" sz="2000" dirty="0" smtClean="0"/>
              <a:t>Failover Clustering implemented a “shared nothing” storage model for the last decade</a:t>
            </a:r>
          </a:p>
          <a:p>
            <a:pPr marL="344488" indent="-344488"/>
            <a:r>
              <a:rPr lang="en-US" altLang="ja-JP" sz="2000" dirty="0" smtClean="0"/>
              <a:t>Each Disk is owned by a single node at any one time, and </a:t>
            </a:r>
            <a:br>
              <a:rPr lang="en-US" altLang="ja-JP" sz="2000" dirty="0" smtClean="0"/>
            </a:br>
            <a:r>
              <a:rPr lang="en-US" altLang="ja-JP" sz="2000" dirty="0" smtClean="0"/>
              <a:t>only that node can perform I/O to it</a:t>
            </a:r>
          </a:p>
          <a:p>
            <a:endParaRPr lang="en-US" sz="2000" dirty="0"/>
          </a:p>
        </p:txBody>
      </p:sp>
      <p:sp>
        <p:nvSpPr>
          <p:cNvPr id="801799" name="Line 7"/>
          <p:cNvSpPr>
            <a:spLocks noChangeShapeType="1"/>
          </p:cNvSpPr>
          <p:nvPr/>
        </p:nvSpPr>
        <p:spPr bwMode="auto">
          <a:xfrm>
            <a:off x="4605220" y="5235917"/>
            <a:ext cx="0" cy="294814"/>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797" name="Line 5"/>
          <p:cNvSpPr>
            <a:spLocks noChangeShapeType="1"/>
          </p:cNvSpPr>
          <p:nvPr/>
        </p:nvSpPr>
        <p:spPr bwMode="auto">
          <a:xfrm>
            <a:off x="3868184" y="4397755"/>
            <a:ext cx="217683" cy="404512"/>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798" name="Line 6"/>
          <p:cNvSpPr>
            <a:spLocks noChangeShapeType="1"/>
          </p:cNvSpPr>
          <p:nvPr/>
        </p:nvSpPr>
        <p:spPr bwMode="auto">
          <a:xfrm flipH="1">
            <a:off x="5121145" y="4471459"/>
            <a:ext cx="221111" cy="442221"/>
          </a:xfrm>
          <a:prstGeom prst="line">
            <a:avLst/>
          </a:prstGeom>
          <a:noFill/>
          <a:ln w="28575" cap="rnd">
            <a:solidFill>
              <a:schemeClr val="accent6"/>
            </a:solidFill>
            <a:round/>
            <a:headEnd/>
            <a:tailEnd/>
          </a:ln>
          <a:effectLst>
            <a:outerShdw blurRad="50800" dist="38100" dir="2700000" algn="tl" rotWithShape="0">
              <a:prstClr val="black">
                <a:alpha val="40000"/>
              </a:prstClr>
            </a:outerShdw>
          </a:effectLst>
        </p:spPr>
        <p:txBody>
          <a:bodyPr wrap="none" lIns="91436" tIns="45718" rIns="91436" bIns="45718"/>
          <a:lstStyle/>
          <a:p>
            <a:endParaRPr lang="en-US" dirty="0"/>
          </a:p>
        </p:txBody>
      </p:sp>
      <p:sp>
        <p:nvSpPr>
          <p:cNvPr id="801804" name="Freeform 12"/>
          <p:cNvSpPr>
            <a:spLocks/>
          </p:cNvSpPr>
          <p:nvPr/>
        </p:nvSpPr>
        <p:spPr bwMode="auto">
          <a:xfrm>
            <a:off x="4973738" y="2997388"/>
            <a:ext cx="589628" cy="416118"/>
          </a:xfrm>
          <a:custGeom>
            <a:avLst/>
            <a:gdLst/>
            <a:ahLst/>
            <a:cxnLst>
              <a:cxn ang="0">
                <a:pos x="1680" y="366"/>
              </a:cxn>
              <a:cxn ang="0">
                <a:pos x="1680" y="256"/>
              </a:cxn>
              <a:cxn ang="0">
                <a:pos x="0" y="256"/>
              </a:cxn>
              <a:cxn ang="0">
                <a:pos x="0" y="0"/>
              </a:cxn>
            </a:cxnLst>
            <a:rect l="0" t="0" r="r" b="b"/>
            <a:pathLst>
              <a:path w="1681" h="367">
                <a:moveTo>
                  <a:pt x="1680" y="366"/>
                </a:moveTo>
                <a:lnTo>
                  <a:pt x="1680" y="256"/>
                </a:lnTo>
                <a:lnTo>
                  <a:pt x="0" y="256"/>
                </a:lnTo>
                <a:lnTo>
                  <a:pt x="0" y="0"/>
                </a:lnTo>
              </a:path>
            </a:pathLst>
          </a:custGeom>
          <a:noFill/>
          <a:ln w="25400" cap="rnd" cmpd="sng">
            <a:solidFill>
              <a:schemeClr val="accent4"/>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01805" name="Freeform 13"/>
          <p:cNvSpPr>
            <a:spLocks/>
          </p:cNvSpPr>
          <p:nvPr/>
        </p:nvSpPr>
        <p:spPr bwMode="auto">
          <a:xfrm>
            <a:off x="3868184" y="2997388"/>
            <a:ext cx="663332" cy="416118"/>
          </a:xfrm>
          <a:custGeom>
            <a:avLst/>
            <a:gdLst/>
            <a:ahLst/>
            <a:cxnLst>
              <a:cxn ang="0">
                <a:pos x="0" y="366"/>
              </a:cxn>
              <a:cxn ang="0">
                <a:pos x="0" y="256"/>
              </a:cxn>
              <a:cxn ang="0">
                <a:pos x="1680" y="256"/>
              </a:cxn>
              <a:cxn ang="0">
                <a:pos x="1680" y="0"/>
              </a:cxn>
            </a:cxnLst>
            <a:rect l="0" t="0" r="r" b="b"/>
            <a:pathLst>
              <a:path w="1681" h="367">
                <a:moveTo>
                  <a:pt x="0" y="366"/>
                </a:moveTo>
                <a:lnTo>
                  <a:pt x="0" y="256"/>
                </a:lnTo>
                <a:lnTo>
                  <a:pt x="1680" y="256"/>
                </a:lnTo>
                <a:lnTo>
                  <a:pt x="1680" y="0"/>
                </a:lnTo>
              </a:path>
            </a:pathLst>
          </a:custGeom>
          <a:noFill/>
          <a:ln w="25400" cap="rnd" cmpd="sng">
            <a:solidFill>
              <a:schemeClr val="accent4"/>
            </a:solidFill>
            <a:prstDash val="solid"/>
            <a:round/>
            <a:headEnd type="triangle" w="med" len="med"/>
            <a:tailEnd type="none" w="med" len="lg"/>
          </a:ln>
          <a:effectLst>
            <a:outerShdw blurRad="50800" dist="38100" dir="2700000" algn="tl" rotWithShape="0">
              <a:prstClr val="black">
                <a:alpha val="40000"/>
              </a:prstClr>
            </a:outerShdw>
          </a:effectLst>
        </p:spPr>
        <p:txBody>
          <a:bodyPr lIns="91436" tIns="45718" rIns="91436" bIns="45718"/>
          <a:lstStyle/>
          <a:p>
            <a:endParaRPr lang="en-US" dirty="0"/>
          </a:p>
        </p:txBody>
      </p:sp>
      <p:sp>
        <p:nvSpPr>
          <p:cNvPr id="801806" name="Line 14"/>
          <p:cNvSpPr>
            <a:spLocks noChangeShapeType="1"/>
          </p:cNvSpPr>
          <p:nvPr/>
        </p:nvSpPr>
        <p:spPr bwMode="auto">
          <a:xfrm>
            <a:off x="3278556" y="2997388"/>
            <a:ext cx="3095549" cy="0"/>
          </a:xfrm>
          <a:prstGeom prst="line">
            <a:avLst/>
          </a:prstGeom>
          <a:noFill/>
          <a:ln w="57150" cap="rnd">
            <a:solidFill>
              <a:schemeClr val="accent4"/>
            </a:solidFill>
            <a:round/>
            <a:headEnd type="none" w="sm" len="sm"/>
            <a:tailEnd type="none" w="sm" len="sm"/>
          </a:ln>
          <a:effectLst>
            <a:outerShdw blurRad="50800" dist="38100" dir="2700000" algn="tl" rotWithShape="0">
              <a:prstClr val="black">
                <a:alpha val="40000"/>
              </a:prstClr>
            </a:outerShdw>
          </a:effectLst>
        </p:spPr>
        <p:txBody>
          <a:bodyPr wrap="none" lIns="91436" tIns="45718" rIns="91436" bIns="45718" anchor="ctr"/>
          <a:lstStyle/>
          <a:p>
            <a:endParaRPr lang="en-US" dirty="0"/>
          </a:p>
        </p:txBody>
      </p:sp>
      <p:sp>
        <p:nvSpPr>
          <p:cNvPr id="801809" name="Rectangle 17"/>
          <p:cNvSpPr>
            <a:spLocks noChangeArrowheads="1"/>
          </p:cNvSpPr>
          <p:nvPr/>
        </p:nvSpPr>
        <p:spPr bwMode="auto">
          <a:xfrm>
            <a:off x="3941888" y="5484490"/>
            <a:ext cx="1326664" cy="651048"/>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6" tIns="45718" rIns="91436" bIns="45718" anchor="ctr"/>
          <a:lstStyle/>
          <a:p>
            <a:endParaRPr lang="en-US" dirty="0"/>
          </a:p>
        </p:txBody>
      </p:sp>
      <p:sp>
        <p:nvSpPr>
          <p:cNvPr id="22" name="Line Callout 1 (Border and Accent Bar) 21"/>
          <p:cNvSpPr/>
          <p:nvPr/>
        </p:nvSpPr>
        <p:spPr bwMode="auto">
          <a:xfrm>
            <a:off x="5868799" y="5295722"/>
            <a:ext cx="1627086" cy="365136"/>
          </a:xfrm>
          <a:prstGeom prst="accentBorderCallout1">
            <a:avLst>
              <a:gd name="adj1" fmla="val 60323"/>
              <a:gd name="adj2" fmla="val -4343"/>
              <a:gd name="adj3" fmla="val 94905"/>
              <a:gd name="adj4" fmla="val -3177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500" dirty="0" smtClean="0">
                <a:solidFill>
                  <a:schemeClr val="bg2"/>
                </a:solidFill>
                <a:effectLst>
                  <a:outerShdw blurRad="38100" dist="38100" dir="2700000" algn="tl">
                    <a:srgbClr val="000000">
                      <a:alpha val="43137"/>
                    </a:srgbClr>
                  </a:outerShdw>
                </a:effectLst>
                <a:latin typeface="Trebuchet MS" pitchFamily="34" charset="0"/>
              </a:rPr>
              <a:t>Shared Storage</a:t>
            </a:r>
          </a:p>
        </p:txBody>
      </p:sp>
      <p:sp>
        <p:nvSpPr>
          <p:cNvPr id="24" name="Line Callout 1 (Border and Accent Bar) 23"/>
          <p:cNvSpPr/>
          <p:nvPr/>
        </p:nvSpPr>
        <p:spPr bwMode="auto">
          <a:xfrm>
            <a:off x="647543" y="4062372"/>
            <a:ext cx="2238163" cy="551761"/>
          </a:xfrm>
          <a:prstGeom prst="accentBorderCallout1">
            <a:avLst>
              <a:gd name="adj1" fmla="val 47305"/>
              <a:gd name="adj2" fmla="val 103201"/>
              <a:gd name="adj3" fmla="val 30463"/>
              <a:gd name="adj4" fmla="val 119595"/>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500" dirty="0" smtClean="0">
                <a:solidFill>
                  <a:schemeClr val="bg2"/>
                </a:solidFill>
                <a:effectLst>
                  <a:outerShdw blurRad="38100" dist="38100" dir="2700000" algn="tl">
                    <a:srgbClr val="000000">
                      <a:alpha val="43137"/>
                    </a:srgbClr>
                  </a:outerShdw>
                </a:effectLst>
                <a:latin typeface="Trebuchet MS" pitchFamily="34" charset="0"/>
              </a:rPr>
              <a:t>Only one node accesses a LUN at a time</a:t>
            </a:r>
          </a:p>
        </p:txBody>
      </p:sp>
      <p:grpSp>
        <p:nvGrpSpPr>
          <p:cNvPr id="2" name="Group 22"/>
          <p:cNvGrpSpPr/>
          <p:nvPr/>
        </p:nvGrpSpPr>
        <p:grpSpPr>
          <a:xfrm>
            <a:off x="4160970" y="3946547"/>
            <a:ext cx="941242" cy="132051"/>
            <a:chOff x="3884103" y="4410309"/>
            <a:chExt cx="973123" cy="136524"/>
          </a:xfrm>
        </p:grpSpPr>
        <p:sp>
          <p:nvSpPr>
            <p:cNvPr id="25" name="Left-Right Arrow 24"/>
            <p:cNvSpPr/>
            <p:nvPr/>
          </p:nvSpPr>
          <p:spPr bwMode="auto">
            <a:xfrm>
              <a:off x="3884103" y="4454553"/>
              <a:ext cx="973123" cy="58724"/>
            </a:xfrm>
            <a:prstGeom prst="lef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6" name="Picture 7" descr="http://z.about.com/d/gocaribbean/1/0/N/0/-/-/heart_clipart.gif"/>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16719" y="4410309"/>
              <a:ext cx="151694" cy="136524"/>
            </a:xfrm>
            <a:prstGeom prst="rect">
              <a:avLst/>
            </a:prstGeom>
            <a:noFill/>
          </p:spPr>
        </p:pic>
      </p:grpSp>
      <p:sp>
        <p:nvSpPr>
          <p:cNvPr id="28" name="Oval 27"/>
          <p:cNvSpPr/>
          <p:nvPr/>
        </p:nvSpPr>
        <p:spPr bwMode="auto">
          <a:xfrm rot="20358562">
            <a:off x="3566058" y="3063480"/>
            <a:ext cx="1233351" cy="3225843"/>
          </a:xfrm>
          <a:prstGeom prst="ellipse">
            <a:avLst/>
          </a:prstGeom>
          <a:solidFill>
            <a:schemeClr val="accent6">
              <a:alpha val="13000"/>
            </a:schemeClr>
          </a:solidFill>
          <a:ln w="12700">
            <a:solidFill>
              <a:schemeClr val="accent5"/>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0" name="Picture 2" descr="C:\Users\shonsh\Desktop\images\host.png"/>
          <p:cNvPicPr>
            <a:picLocks noChangeAspect="1" noChangeArrowheads="1"/>
          </p:cNvPicPr>
          <p:nvPr/>
        </p:nvPicPr>
        <p:blipFill>
          <a:blip r:embed="rId5"/>
          <a:srcRect/>
          <a:stretch>
            <a:fillRect/>
          </a:stretch>
        </p:blipFill>
        <p:spPr bwMode="auto">
          <a:xfrm>
            <a:off x="5100334" y="3417142"/>
            <a:ext cx="699581" cy="1133431"/>
          </a:xfrm>
          <a:prstGeom prst="rect">
            <a:avLst/>
          </a:prstGeom>
          <a:noFill/>
        </p:spPr>
      </p:pic>
      <p:pic>
        <p:nvPicPr>
          <p:cNvPr id="801810" name="Picture 18" descr="Database blue"/>
          <p:cNvPicPr>
            <a:picLocks noChangeAspect="1" noChangeArrowheads="1"/>
          </p:cNvPicPr>
          <p:nvPr/>
        </p:nvPicPr>
        <p:blipFill>
          <a:blip r:embed="rId6" cstate="print"/>
          <a:srcRect/>
          <a:stretch>
            <a:fillRect/>
          </a:stretch>
        </p:blipFill>
        <p:spPr bwMode="auto">
          <a:xfrm>
            <a:off x="4391787" y="5529216"/>
            <a:ext cx="431472" cy="552777"/>
          </a:xfrm>
          <a:prstGeom prst="rect">
            <a:avLst/>
          </a:prstGeom>
          <a:noFill/>
        </p:spPr>
      </p:pic>
      <p:grpSp>
        <p:nvGrpSpPr>
          <p:cNvPr id="3" name="Group 57"/>
          <p:cNvGrpSpPr/>
          <p:nvPr/>
        </p:nvGrpSpPr>
        <p:grpSpPr>
          <a:xfrm>
            <a:off x="3842270" y="4645526"/>
            <a:ext cx="1559978" cy="880804"/>
            <a:chOff x="6296149" y="4859530"/>
            <a:chExt cx="1612817" cy="910638"/>
          </a:xfrm>
        </p:grpSpPr>
        <p:pic>
          <p:nvPicPr>
            <p:cNvPr id="36"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37" name="TextBox 36"/>
            <p:cNvSpPr txBox="1"/>
            <p:nvPr/>
          </p:nvSpPr>
          <p:spPr>
            <a:xfrm>
              <a:off x="6817094" y="5058889"/>
              <a:ext cx="579006" cy="369332"/>
            </a:xfrm>
            <a:prstGeom prst="rect">
              <a:avLst/>
            </a:prstGeom>
            <a:noFill/>
          </p:spPr>
          <p:txBody>
            <a:bodyPr wrap="none" rtlCol="0">
              <a:spAutoFit/>
            </a:bodyPr>
            <a:lstStyle/>
            <a:p>
              <a:pPr algn="ctr"/>
              <a:r>
                <a:rPr lang="en-US" dirty="0" smtClean="0">
                  <a:effectLst>
                    <a:glow rad="228600">
                      <a:schemeClr val="bg1">
                        <a:alpha val="40000"/>
                      </a:schemeClr>
                    </a:glow>
                  </a:effectLst>
                  <a:latin typeface="Trebuchet MS" pitchFamily="34" charset="0"/>
                </a:rPr>
                <a:t>SAN</a:t>
              </a:r>
              <a:endParaRPr lang="en-US" dirty="0">
                <a:effectLst>
                  <a:glow rad="228600">
                    <a:schemeClr val="bg1">
                      <a:alpha val="40000"/>
                    </a:schemeClr>
                  </a:glow>
                </a:effectLst>
                <a:latin typeface="Trebuchet MS" pitchFamily="34" charset="0"/>
              </a:endParaRPr>
            </a:p>
          </p:txBody>
        </p:sp>
      </p:grpSp>
      <p:pic>
        <p:nvPicPr>
          <p:cNvPr id="19" name="Picture 2" descr="C:\Users\shonsh\Desktop\images\host.png"/>
          <p:cNvPicPr>
            <a:picLocks noChangeAspect="1" noChangeArrowheads="1"/>
          </p:cNvPicPr>
          <p:nvPr/>
        </p:nvPicPr>
        <p:blipFill>
          <a:blip r:embed="rId5"/>
          <a:srcRect/>
          <a:stretch>
            <a:fillRect/>
          </a:stretch>
        </p:blipFill>
        <p:spPr bwMode="auto">
          <a:xfrm>
            <a:off x="3468036" y="3415790"/>
            <a:ext cx="699581" cy="1133431"/>
          </a:xfrm>
          <a:prstGeom prst="rect">
            <a:avLst/>
          </a:prstGeom>
          <a:noFill/>
        </p:spPr>
      </p:pic>
      <p:pic>
        <p:nvPicPr>
          <p:cNvPr id="29" name="Picture 11" descr="D:\Pennie's documents\MS Image\NEWFeb15\Windows_Vista_Icons_ for_Marketing_use\CogWheel.png"/>
          <p:cNvPicPr>
            <a:picLocks noChangeAspect="1" noChangeArrowheads="1"/>
          </p:cNvPicPr>
          <p:nvPr/>
        </p:nvPicPr>
        <p:blipFill>
          <a:blip r:embed="rId8"/>
          <a:srcRect/>
          <a:stretch>
            <a:fillRect/>
          </a:stretch>
        </p:blipFill>
        <p:spPr bwMode="auto">
          <a:xfrm>
            <a:off x="3918467" y="4021799"/>
            <a:ext cx="535535" cy="535535"/>
          </a:xfrm>
          <a:prstGeom prst="rect">
            <a:avLst/>
          </a:prstGeom>
          <a:noFill/>
        </p:spPr>
      </p:pic>
    </p:spTree>
    <p:custDataLst>
      <p:tags r:id="rId1"/>
    </p:custDataLs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8795"/>
          </a:xfrm>
        </p:spPr>
        <p:txBody>
          <a:bodyPr/>
          <a:lstStyle/>
          <a:p>
            <a:r>
              <a:rPr sz="4400" dirty="0" smtClean="0"/>
              <a:t>Migration &amp; Storage with Windows Server 2008 R2</a:t>
            </a:r>
            <a:endParaRPr lang="en-US" sz="4400" dirty="0"/>
          </a:p>
        </p:txBody>
      </p:sp>
      <p:sp>
        <p:nvSpPr>
          <p:cNvPr id="3" name="Text Placeholder 2"/>
          <p:cNvSpPr>
            <a:spLocks noGrp="1"/>
          </p:cNvSpPr>
          <p:nvPr>
            <p:ph type="body" sz="quarter" idx="10"/>
          </p:nvPr>
        </p:nvSpPr>
        <p:spPr>
          <a:xfrm>
            <a:off x="381000" y="1486869"/>
            <a:ext cx="8382000" cy="4739759"/>
          </a:xfrm>
        </p:spPr>
        <p:txBody>
          <a:bodyPr/>
          <a:lstStyle/>
          <a:p>
            <a:r>
              <a:rPr lang="en-US" sz="2800" u="sng" dirty="0" smtClean="0"/>
              <a:t>NEW</a:t>
            </a:r>
            <a:r>
              <a:rPr lang="en-US" sz="2800" dirty="0" smtClean="0"/>
              <a:t> Cluster Shared Volume (CSV)</a:t>
            </a:r>
          </a:p>
          <a:p>
            <a:r>
              <a:rPr lang="en-US" sz="2800" dirty="0" smtClean="0"/>
              <a:t>CSV provides a single consistent file name space; </a:t>
            </a:r>
            <a:br>
              <a:rPr lang="en-US" sz="2800" dirty="0" smtClean="0"/>
            </a:br>
            <a:r>
              <a:rPr lang="en-US" sz="2800" dirty="0" smtClean="0"/>
              <a:t>All Windows Server 2008 R2 servers see </a:t>
            </a:r>
            <a:br>
              <a:rPr lang="en-US" sz="2800" dirty="0" smtClean="0"/>
            </a:br>
            <a:r>
              <a:rPr lang="en-US" sz="2800" dirty="0" smtClean="0"/>
              <a:t>the same storage</a:t>
            </a:r>
          </a:p>
          <a:p>
            <a:pPr marL="793751" lvl="1" indent="-398463"/>
            <a:r>
              <a:rPr lang="en-US" sz="2400" dirty="0" smtClean="0"/>
              <a:t>Guest </a:t>
            </a:r>
            <a:r>
              <a:rPr lang="en-US" sz="2400" dirty="0"/>
              <a:t>VMs can be moved without requiring any drive ownership changes</a:t>
            </a:r>
          </a:p>
          <a:p>
            <a:pPr marL="1200150" lvl="2" indent="-398463"/>
            <a:r>
              <a:rPr lang="en-US" sz="2000" dirty="0"/>
              <a:t>No dismounting and remounting of volumes is required</a:t>
            </a:r>
          </a:p>
          <a:p>
            <a:pPr marL="793751" lvl="1" indent="-398463"/>
            <a:r>
              <a:rPr lang="en-US" sz="2400" dirty="0"/>
              <a:t>Enabling multiple nodes to concurrently access </a:t>
            </a:r>
            <a:br>
              <a:rPr lang="en-US" sz="2400" dirty="0"/>
            </a:br>
            <a:r>
              <a:rPr lang="en-US" sz="2400" dirty="0"/>
              <a:t>a single ‘truly’ shared volume</a:t>
            </a:r>
          </a:p>
          <a:p>
            <a:pPr marL="793751" lvl="1" indent="-398463"/>
            <a:r>
              <a:rPr lang="en-US" sz="2400" dirty="0"/>
              <a:t>From hundreds of LUN’s to a handful…</a:t>
            </a:r>
          </a:p>
          <a:p>
            <a:pPr marL="793751" lvl="1" indent="-398463"/>
            <a:r>
              <a:rPr lang="en-US" sz="2400" dirty="0"/>
              <a:t>Validate times from all night long, to minutes…  </a:t>
            </a:r>
          </a:p>
          <a:p>
            <a:pPr marL="793751" lvl="1" indent="-398463"/>
            <a:r>
              <a:rPr lang="en-US" sz="2400" dirty="0"/>
              <a:t>Real browse-able paths, no more GUID’s…  </a:t>
            </a:r>
          </a:p>
        </p:txBody>
      </p:sp>
    </p:spTree>
    <p:extLst/>
  </p:cSld>
  <p:clrMapOvr>
    <a:masterClrMapping/>
  </p:clrMapOvr>
  <p:transition advTm="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a:xfrm>
            <a:off x="382588" y="228600"/>
            <a:ext cx="8380412" cy="609398"/>
          </a:xfrm>
        </p:spPr>
        <p:txBody>
          <a:bodyPr/>
          <a:lstStyle/>
          <a:p>
            <a:r>
              <a:rPr lang="en-US" sz="4400" dirty="0" smtClean="0"/>
              <a:t>Cluster Shared Volume Overview</a:t>
            </a:r>
            <a:endParaRPr lang="en-US" sz="4400" dirty="0"/>
          </a:p>
        </p:txBody>
      </p:sp>
      <p:sp>
        <p:nvSpPr>
          <p:cNvPr id="38" name="Rounded Rectangle 37"/>
          <p:cNvSpPr/>
          <p:nvPr/>
        </p:nvSpPr>
        <p:spPr bwMode="auto">
          <a:xfrm>
            <a:off x="1623918" y="1821507"/>
            <a:ext cx="5410580" cy="2249185"/>
          </a:xfrm>
          <a:prstGeom prst="roundRect">
            <a:avLst/>
          </a:prstGeom>
          <a:solidFill>
            <a:schemeClr val="accent3">
              <a:alpha val="15000"/>
            </a:schemeClr>
          </a:solidFill>
          <a:ln w="25400">
            <a:solidFill>
              <a:schemeClr val="tx1">
                <a:lumMod val="50000"/>
              </a:schemeClr>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32" name="Line 6"/>
          <p:cNvSpPr>
            <a:spLocks noChangeShapeType="1"/>
          </p:cNvSpPr>
          <p:nvPr/>
        </p:nvSpPr>
        <p:spPr bwMode="auto">
          <a:xfrm>
            <a:off x="4297106" y="3801567"/>
            <a:ext cx="44286" cy="578917"/>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7" name="Line 5"/>
          <p:cNvSpPr>
            <a:spLocks noChangeShapeType="1"/>
          </p:cNvSpPr>
          <p:nvPr/>
        </p:nvSpPr>
        <p:spPr bwMode="auto">
          <a:xfrm>
            <a:off x="2804638" y="3517674"/>
            <a:ext cx="947431" cy="924605"/>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8" name="Line 6"/>
          <p:cNvSpPr>
            <a:spLocks noChangeShapeType="1"/>
          </p:cNvSpPr>
          <p:nvPr/>
        </p:nvSpPr>
        <p:spPr bwMode="auto">
          <a:xfrm flipH="1">
            <a:off x="4926198" y="3752901"/>
            <a:ext cx="1025600" cy="751177"/>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799" name="Line 7"/>
          <p:cNvSpPr>
            <a:spLocks noChangeShapeType="1"/>
          </p:cNvSpPr>
          <p:nvPr/>
        </p:nvSpPr>
        <p:spPr bwMode="auto">
          <a:xfrm>
            <a:off x="4327118" y="4843893"/>
            <a:ext cx="0" cy="295249"/>
          </a:xfrm>
          <a:prstGeom prst="line">
            <a:avLst/>
          </a:prstGeom>
          <a:noFill/>
          <a:ln w="28575" cap="rnd">
            <a:solidFill>
              <a:schemeClr val="bg2"/>
            </a:solidFill>
            <a:round/>
            <a:headEnd/>
            <a:tailEnd/>
          </a:ln>
          <a:effectLst>
            <a:outerShdw blurRad="50800" dist="38100" dir="2700000" algn="tl" rotWithShape="0">
              <a:prstClr val="black">
                <a:alpha val="40000"/>
              </a:prstClr>
            </a:outerShdw>
          </a:effectLst>
        </p:spPr>
        <p:txBody>
          <a:bodyPr wrap="none" lIns="91432" tIns="45717" rIns="91432" bIns="45717"/>
          <a:lstStyle/>
          <a:p>
            <a:endParaRPr lang="en-US" dirty="0"/>
          </a:p>
        </p:txBody>
      </p:sp>
      <p:sp>
        <p:nvSpPr>
          <p:cNvPr id="801809" name="Rectangle 17"/>
          <p:cNvSpPr>
            <a:spLocks noChangeArrowheads="1"/>
          </p:cNvSpPr>
          <p:nvPr/>
        </p:nvSpPr>
        <p:spPr bwMode="auto">
          <a:xfrm>
            <a:off x="2188187" y="5120296"/>
            <a:ext cx="4347624" cy="1009197"/>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lIns="91432" tIns="45717" rIns="91432" bIns="45717" anchor="ctr"/>
          <a:lstStyle/>
          <a:p>
            <a:endParaRPr lang="en-US" dirty="0"/>
          </a:p>
        </p:txBody>
      </p:sp>
      <p:sp>
        <p:nvSpPr>
          <p:cNvPr id="801812" name="Text Box 20"/>
          <p:cNvSpPr txBox="1">
            <a:spLocks noChangeArrowheads="1"/>
          </p:cNvSpPr>
          <p:nvPr/>
        </p:nvSpPr>
        <p:spPr bwMode="auto">
          <a:xfrm>
            <a:off x="2225074" y="5455422"/>
            <a:ext cx="1001350" cy="387566"/>
          </a:xfrm>
          <a:prstGeom prst="rect">
            <a:avLst/>
          </a:prstGeom>
          <a:noFill/>
          <a:ln w="9525">
            <a:noFill/>
            <a:miter lim="800000"/>
            <a:headEnd/>
            <a:tailEnd/>
          </a:ln>
          <a:effectLst/>
        </p:spPr>
        <p:txBody>
          <a:bodyPr wrap="square" lIns="91432" tIns="45717" rIns="91432" bIns="45717">
            <a:spAutoFit/>
          </a:bodyPr>
          <a:lstStyle/>
          <a:p>
            <a:pPr>
              <a:lnSpc>
                <a:spcPct val="100000"/>
              </a:lnSpc>
              <a:spcBef>
                <a:spcPct val="0"/>
              </a:spcBef>
            </a:pPr>
            <a:r>
              <a:rPr lang="en-US" sz="2000" b="1" dirty="0" smtClean="0">
                <a:solidFill>
                  <a:schemeClr val="bg1"/>
                </a:solidFill>
                <a:latin typeface="Trebuchet MS" pitchFamily="34" charset="0"/>
              </a:rPr>
              <a:t>Disk5</a:t>
            </a:r>
            <a:endParaRPr lang="en-US" sz="2000" b="1" dirty="0">
              <a:solidFill>
                <a:schemeClr val="bg1"/>
              </a:solidFill>
              <a:latin typeface="Trebuchet MS" pitchFamily="34" charset="0"/>
            </a:endParaRPr>
          </a:p>
        </p:txBody>
      </p:sp>
      <p:sp>
        <p:nvSpPr>
          <p:cNvPr id="23" name="Line Callout 1 (Border and Accent Bar) 22"/>
          <p:cNvSpPr/>
          <p:nvPr/>
        </p:nvSpPr>
        <p:spPr bwMode="auto">
          <a:xfrm>
            <a:off x="381000" y="5671209"/>
            <a:ext cx="1284403" cy="311404"/>
          </a:xfrm>
          <a:prstGeom prst="accentBorderCallout1">
            <a:avLst>
              <a:gd name="adj1" fmla="val 42284"/>
              <a:gd name="adj2" fmla="val 104657"/>
              <a:gd name="adj3" fmla="val -49373"/>
              <a:gd name="adj4" fmla="val 136852"/>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300" dirty="0" smtClean="0">
                <a:solidFill>
                  <a:schemeClr val="bg2"/>
                </a:solidFill>
                <a:effectLst>
                  <a:outerShdw blurRad="38100" dist="38100" dir="2700000" algn="tl">
                    <a:srgbClr val="000000">
                      <a:alpha val="43137"/>
                    </a:srgbClr>
                  </a:outerShdw>
                </a:effectLst>
                <a:latin typeface="Trebuchet MS" pitchFamily="34" charset="0"/>
              </a:rPr>
              <a:t>Single Volume</a:t>
            </a:r>
          </a:p>
        </p:txBody>
      </p:sp>
      <p:pic>
        <p:nvPicPr>
          <p:cNvPr id="25" name="Picture 2" descr="C:\Users\shonsh\Desktop\images\host.png"/>
          <p:cNvPicPr>
            <a:picLocks noChangeAspect="1" noChangeArrowheads="1"/>
          </p:cNvPicPr>
          <p:nvPr/>
        </p:nvPicPr>
        <p:blipFill>
          <a:blip r:embed="rId4"/>
          <a:srcRect/>
          <a:stretch>
            <a:fillRect/>
          </a:stretch>
        </p:blipFill>
        <p:spPr bwMode="auto">
          <a:xfrm>
            <a:off x="1953085" y="2039250"/>
            <a:ext cx="1147824" cy="1859653"/>
          </a:xfrm>
          <a:prstGeom prst="rect">
            <a:avLst/>
          </a:prstGeom>
          <a:noFill/>
        </p:spPr>
      </p:pic>
      <p:pic>
        <p:nvPicPr>
          <p:cNvPr id="26" name="Picture 3" descr="C:\Users\shonsh\Desktop\images\VM.png"/>
          <p:cNvPicPr>
            <a:picLocks noChangeAspect="1" noChangeArrowheads="1"/>
          </p:cNvPicPr>
          <p:nvPr/>
        </p:nvPicPr>
        <p:blipFill>
          <a:blip r:embed="rId5"/>
          <a:srcRect/>
          <a:stretch>
            <a:fillRect/>
          </a:stretch>
        </p:blipFill>
        <p:spPr bwMode="auto">
          <a:xfrm>
            <a:off x="2539258" y="2317464"/>
            <a:ext cx="450424" cy="729757"/>
          </a:xfrm>
          <a:prstGeom prst="rect">
            <a:avLst/>
          </a:prstGeom>
          <a:noFill/>
        </p:spPr>
      </p:pic>
      <p:pic>
        <p:nvPicPr>
          <p:cNvPr id="28" name="Picture 2" descr="C:\Users\shonsh\Desktop\images\host.png"/>
          <p:cNvPicPr>
            <a:picLocks noChangeAspect="1" noChangeArrowheads="1"/>
          </p:cNvPicPr>
          <p:nvPr/>
        </p:nvPicPr>
        <p:blipFill>
          <a:blip r:embed="rId4"/>
          <a:srcRect/>
          <a:stretch>
            <a:fillRect/>
          </a:stretch>
        </p:blipFill>
        <p:spPr bwMode="auto">
          <a:xfrm>
            <a:off x="3795680" y="2056824"/>
            <a:ext cx="1147824" cy="1859653"/>
          </a:xfrm>
          <a:prstGeom prst="rect">
            <a:avLst/>
          </a:prstGeom>
          <a:noFill/>
        </p:spPr>
      </p:pic>
      <p:pic>
        <p:nvPicPr>
          <p:cNvPr id="29" name="Picture 3" descr="C:\Users\shonsh\Desktop\images\VM.png"/>
          <p:cNvPicPr>
            <a:picLocks noChangeAspect="1" noChangeArrowheads="1"/>
          </p:cNvPicPr>
          <p:nvPr/>
        </p:nvPicPr>
        <p:blipFill>
          <a:blip r:embed="rId5"/>
          <a:srcRect/>
          <a:stretch>
            <a:fillRect/>
          </a:stretch>
        </p:blipFill>
        <p:spPr bwMode="auto">
          <a:xfrm>
            <a:off x="4381852" y="2335039"/>
            <a:ext cx="450424" cy="729757"/>
          </a:xfrm>
          <a:prstGeom prst="rect">
            <a:avLst/>
          </a:prstGeom>
          <a:noFill/>
        </p:spPr>
      </p:pic>
      <p:pic>
        <p:nvPicPr>
          <p:cNvPr id="30" name="Picture 2" descr="C:\Users\shonsh\Desktop\images\host.png"/>
          <p:cNvPicPr>
            <a:picLocks noChangeAspect="1" noChangeArrowheads="1"/>
          </p:cNvPicPr>
          <p:nvPr/>
        </p:nvPicPr>
        <p:blipFill>
          <a:blip r:embed="rId4"/>
          <a:srcRect/>
          <a:stretch>
            <a:fillRect/>
          </a:stretch>
        </p:blipFill>
        <p:spPr bwMode="auto">
          <a:xfrm>
            <a:off x="5613951" y="2074398"/>
            <a:ext cx="1147824" cy="1859653"/>
          </a:xfrm>
          <a:prstGeom prst="rect">
            <a:avLst/>
          </a:prstGeom>
          <a:noFill/>
        </p:spPr>
      </p:pic>
      <p:pic>
        <p:nvPicPr>
          <p:cNvPr id="31" name="Picture 3" descr="C:\Users\shonsh\Desktop\images\VM.png"/>
          <p:cNvPicPr>
            <a:picLocks noChangeAspect="1" noChangeArrowheads="1"/>
          </p:cNvPicPr>
          <p:nvPr/>
        </p:nvPicPr>
        <p:blipFill>
          <a:blip r:embed="rId5"/>
          <a:srcRect/>
          <a:stretch>
            <a:fillRect/>
          </a:stretch>
        </p:blipFill>
        <p:spPr bwMode="auto">
          <a:xfrm>
            <a:off x="6200122" y="2352612"/>
            <a:ext cx="450424" cy="729757"/>
          </a:xfrm>
          <a:prstGeom prst="rect">
            <a:avLst/>
          </a:prstGeom>
          <a:noFill/>
        </p:spPr>
      </p:pic>
      <p:sp>
        <p:nvSpPr>
          <p:cNvPr id="33" name="Can 32"/>
          <p:cNvSpPr/>
          <p:nvPr/>
        </p:nvSpPr>
        <p:spPr>
          <a:xfrm>
            <a:off x="3283212" y="5237263"/>
            <a:ext cx="2108939" cy="786789"/>
          </a:xfrm>
          <a:prstGeom prst="can">
            <a:avLst>
              <a:gd name="adj" fmla="val 29594"/>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76194" tIns="38097" rIns="76194" bIns="38097" numCol="1" rtlCol="0" anchor="ctr" anchorCtr="0" compatLnSpc="1">
            <a:prstTxWarp prst="textNoShape">
              <a:avLst/>
            </a:prstTxWarp>
          </a:bodyPr>
          <a:lstStyle/>
          <a:p>
            <a:pPr algn="ctr" defTabSz="761719"/>
            <a:endParaRPr lang="en-US" dirty="0" smtClean="0">
              <a:solidFill>
                <a:schemeClr val="tx1"/>
              </a:solidFill>
              <a:latin typeface="Segoe" pitchFamily="34" charset="0"/>
            </a:endParaRPr>
          </a:p>
        </p:txBody>
      </p:sp>
      <p:grpSp>
        <p:nvGrpSpPr>
          <p:cNvPr id="2" name="Group 50"/>
          <p:cNvGrpSpPr/>
          <p:nvPr/>
        </p:nvGrpSpPr>
        <p:grpSpPr>
          <a:xfrm>
            <a:off x="3551157" y="5430402"/>
            <a:ext cx="391040" cy="507984"/>
            <a:chOff x="1145861" y="6690311"/>
            <a:chExt cx="484428" cy="629299"/>
          </a:xfrm>
        </p:grpSpPr>
        <p:sp>
          <p:nvSpPr>
            <p:cNvPr id="48" name="Rounded Rectangle 47"/>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49"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0" name="TextBox 49"/>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grpSp>
        <p:nvGrpSpPr>
          <p:cNvPr id="3" name="Group 51"/>
          <p:cNvGrpSpPr/>
          <p:nvPr/>
        </p:nvGrpSpPr>
        <p:grpSpPr>
          <a:xfrm>
            <a:off x="4071629" y="5431753"/>
            <a:ext cx="391040" cy="507984"/>
            <a:chOff x="1145861" y="6690311"/>
            <a:chExt cx="484428" cy="629299"/>
          </a:xfrm>
        </p:grpSpPr>
        <p:sp>
          <p:nvSpPr>
            <p:cNvPr id="53" name="Rounded Rectangle 52"/>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54"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5" name="TextBox 54"/>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grpSp>
        <p:nvGrpSpPr>
          <p:cNvPr id="4" name="Group 55"/>
          <p:cNvGrpSpPr/>
          <p:nvPr/>
        </p:nvGrpSpPr>
        <p:grpSpPr>
          <a:xfrm>
            <a:off x="4550191" y="5431754"/>
            <a:ext cx="391040" cy="507984"/>
            <a:chOff x="1145861" y="6690311"/>
            <a:chExt cx="484428" cy="629299"/>
          </a:xfrm>
        </p:grpSpPr>
        <p:sp>
          <p:nvSpPr>
            <p:cNvPr id="57" name="Rounded Rectangle 56"/>
            <p:cNvSpPr/>
            <p:nvPr/>
          </p:nvSpPr>
          <p:spPr bwMode="auto">
            <a:xfrm>
              <a:off x="1173089" y="6766511"/>
              <a:ext cx="457200" cy="5334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761719">
                <a:defRPr/>
              </a:pPr>
              <a:endParaRPr lang="en-US" dirty="0">
                <a:solidFill>
                  <a:schemeClr val="tx1"/>
                </a:solidFill>
                <a:latin typeface="Trebuchet MS" pitchFamily="34" charset="0"/>
              </a:endParaRPr>
            </a:p>
          </p:txBody>
        </p:sp>
        <p:pic>
          <p:nvPicPr>
            <p:cNvPr id="58" name="Picture 4" descr="C:\Users\agoodman\Documents\Carmine\V1\Product Icons - PNG\Carmine117_VirtualMachine_32.png"/>
            <p:cNvPicPr>
              <a:picLocks noChangeAspect="1" noChangeArrowheads="1"/>
            </p:cNvPicPr>
            <p:nvPr/>
          </p:nvPicPr>
          <p:blipFill>
            <a:blip r:embed="rId6"/>
            <a:stretch>
              <a:fillRect/>
            </a:stretch>
          </p:blipFill>
          <p:spPr bwMode="auto">
            <a:xfrm>
              <a:off x="1261164" y="6690311"/>
              <a:ext cx="304800" cy="304800"/>
            </a:xfrm>
            <a:prstGeom prst="rect">
              <a:avLst/>
            </a:prstGeom>
            <a:ln>
              <a:headEnd type="none" w="med" len="med"/>
              <a:tailEnd type="none" w="med" len="med"/>
            </a:ln>
          </p:spPr>
        </p:pic>
        <p:sp>
          <p:nvSpPr>
            <p:cNvPr id="59" name="TextBox 58"/>
            <p:cNvSpPr txBox="1"/>
            <p:nvPr/>
          </p:nvSpPr>
          <p:spPr>
            <a:xfrm>
              <a:off x="1145861" y="7042612"/>
              <a:ext cx="477439" cy="276998"/>
            </a:xfrm>
            <a:prstGeom prst="rect">
              <a:avLst/>
            </a:prstGeom>
          </p:spPr>
          <p:txBody>
            <a:bodyPr wrap="none" rtlCol="0">
              <a:spAutoFit/>
            </a:bodyPr>
            <a:lstStyle/>
            <a:p>
              <a:r>
                <a:rPr lang="en-US" sz="900" dirty="0" smtClean="0">
                  <a:latin typeface="Trebuchet MS" pitchFamily="34" charset="0"/>
                </a:rPr>
                <a:t>VHD</a:t>
              </a:r>
              <a:endParaRPr lang="en-US" sz="2000" dirty="0" smtClean="0">
                <a:latin typeface="Trebuchet MS" pitchFamily="34" charset="0"/>
              </a:endParaRPr>
            </a:p>
          </p:txBody>
        </p:sp>
      </p:grpSp>
      <p:sp>
        <p:nvSpPr>
          <p:cNvPr id="60" name="Right Arrow 59"/>
          <p:cNvSpPr/>
          <p:nvPr/>
        </p:nvSpPr>
        <p:spPr bwMode="auto">
          <a:xfrm rot="4298736">
            <a:off x="2089207" y="4158792"/>
            <a:ext cx="2405310" cy="141363"/>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62" name="Right Arrow 61"/>
          <p:cNvSpPr/>
          <p:nvPr/>
        </p:nvSpPr>
        <p:spPr bwMode="auto">
          <a:xfrm rot="7367473">
            <a:off x="4274447" y="4187869"/>
            <a:ext cx="2642357" cy="136068"/>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grpSp>
        <p:nvGrpSpPr>
          <p:cNvPr id="5" name="Group 57"/>
          <p:cNvGrpSpPr/>
          <p:nvPr/>
        </p:nvGrpSpPr>
        <p:grpSpPr>
          <a:xfrm>
            <a:off x="3576595" y="4257844"/>
            <a:ext cx="1562280" cy="882103"/>
            <a:chOff x="6296149" y="4859530"/>
            <a:chExt cx="1612817" cy="910638"/>
          </a:xfrm>
        </p:grpSpPr>
        <p:pic>
          <p:nvPicPr>
            <p:cNvPr id="40" name="Picture 10" descr="C:\Documents and Settings\Pennie\My Documents\ACERDATA (D)\Pennie's documents\MS Image\Shapes and Graphics\Internet Cloud\cloud 1.png"/>
            <p:cNvPicPr>
              <a:picLocks noChangeAspect="1" noChangeArrowheads="1"/>
            </p:cNvPicPr>
            <p:nvPr/>
          </p:nvPicPr>
          <p:blipFill>
            <a:blip r:embed="rId7"/>
            <a:srcRect/>
            <a:stretch>
              <a:fillRect/>
            </a:stretch>
          </p:blipFill>
          <p:spPr bwMode="auto">
            <a:xfrm>
              <a:off x="6296149" y="4859530"/>
              <a:ext cx="1612817" cy="910638"/>
            </a:xfrm>
            <a:prstGeom prst="rect">
              <a:avLst/>
            </a:prstGeom>
            <a:noFill/>
          </p:spPr>
        </p:pic>
        <p:sp>
          <p:nvSpPr>
            <p:cNvPr id="41" name="TextBox 40"/>
            <p:cNvSpPr txBox="1"/>
            <p:nvPr/>
          </p:nvSpPr>
          <p:spPr>
            <a:xfrm>
              <a:off x="6817094" y="5058889"/>
              <a:ext cx="622286" cy="369332"/>
            </a:xfrm>
            <a:prstGeom prst="rect">
              <a:avLst/>
            </a:prstGeom>
            <a:noFill/>
          </p:spPr>
          <p:txBody>
            <a:bodyPr wrap="none" rtlCol="0">
              <a:spAutoFit/>
            </a:bodyPr>
            <a:lstStyle/>
            <a:p>
              <a:pPr algn="ctr"/>
              <a:r>
                <a:rPr lang="en-US" dirty="0" smtClean="0">
                  <a:solidFill>
                    <a:schemeClr val="tx2"/>
                  </a:solidFill>
                  <a:effectLst>
                    <a:glow rad="228600">
                      <a:schemeClr val="bg1">
                        <a:alpha val="40000"/>
                      </a:schemeClr>
                    </a:glow>
                  </a:effectLst>
                </a:rPr>
                <a:t>SAN</a:t>
              </a:r>
              <a:endParaRPr lang="en-US" dirty="0">
                <a:solidFill>
                  <a:schemeClr val="tx2"/>
                </a:solidFill>
                <a:effectLst>
                  <a:glow rad="228600">
                    <a:schemeClr val="bg1">
                      <a:alpha val="40000"/>
                    </a:schemeClr>
                  </a:glow>
                </a:effectLst>
              </a:endParaRPr>
            </a:p>
          </p:txBody>
        </p:sp>
      </p:grpSp>
      <p:sp>
        <p:nvSpPr>
          <p:cNvPr id="61" name="Right Arrow 60"/>
          <p:cNvSpPr/>
          <p:nvPr/>
        </p:nvSpPr>
        <p:spPr bwMode="auto">
          <a:xfrm rot="5773966">
            <a:off x="3272434" y="4198549"/>
            <a:ext cx="2325855" cy="125599"/>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latin typeface="Segoe" pitchFamily="34" charset="0"/>
            </a:endParaRPr>
          </a:p>
        </p:txBody>
      </p:sp>
      <p:sp>
        <p:nvSpPr>
          <p:cNvPr id="42" name="Line Callout 1 (Border and Accent Bar) 41"/>
          <p:cNvSpPr/>
          <p:nvPr/>
        </p:nvSpPr>
        <p:spPr bwMode="auto">
          <a:xfrm>
            <a:off x="7231489" y="1416051"/>
            <a:ext cx="1531511" cy="946150"/>
          </a:xfrm>
          <a:prstGeom prst="accentBorderCallout1">
            <a:avLst>
              <a:gd name="adj1" fmla="val 70064"/>
              <a:gd name="adj2" fmla="val -4141"/>
              <a:gd name="adj3" fmla="val 140189"/>
              <a:gd name="adj4" fmla="val -35858"/>
            </a:avLst>
          </a:prstGeom>
          <a:ln w="25400" cap="rnd">
            <a:solidFill>
              <a:schemeClr val="accent4"/>
            </a:solidFill>
            <a:headEnd type="none" w="med" len="med"/>
            <a:tailEnd type="oval"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bg2"/>
                </a:solidFill>
                <a:effectLst>
                  <a:outerShdw blurRad="38100" dist="38100" dir="2700000" algn="tl">
                    <a:srgbClr val="000000">
                      <a:alpha val="43137"/>
                    </a:srgbClr>
                  </a:outerShdw>
                </a:effectLst>
                <a:latin typeface="Trebuchet MS" pitchFamily="34" charset="0"/>
              </a:rPr>
              <a:t>Concurrent access to a single file system</a:t>
            </a:r>
          </a:p>
        </p:txBody>
      </p:sp>
    </p:spTree>
    <p:custDataLst>
      <p:tags r:id="rId1"/>
    </p:custDataLs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510793" y="3813437"/>
            <a:ext cx="7681913" cy="1850245"/>
          </a:xfrm>
        </p:spPr>
        <p:txBody>
          <a:bodyPr/>
          <a:lstStyle/>
          <a:p>
            <a:r>
              <a:rPr lang="en-US" sz="6600" dirty="0" smtClean="0"/>
              <a:t>Tips/Tricks, Best Practices and guidelines</a:t>
            </a:r>
            <a:endParaRPr lang="en-US" sz="6600" dirty="0"/>
          </a:p>
        </p:txBody>
      </p:sp>
    </p:spTree>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664797"/>
          </a:xfrm>
        </p:spPr>
        <p:txBody>
          <a:bodyPr/>
          <a:lstStyle/>
          <a:p>
            <a:pPr defTabSz="914363" eaLnBrk="1" fontAlgn="auto" hangingPunct="1">
              <a:spcAft>
                <a:spcPts val="0"/>
              </a:spcAft>
              <a:defRPr/>
            </a:pPr>
            <a:r>
              <a:rPr dirty="0"/>
              <a:t>Session Objectives And Takeaways</a:t>
            </a:r>
          </a:p>
        </p:txBody>
      </p:sp>
      <p:sp>
        <p:nvSpPr>
          <p:cNvPr id="29698" name="Rectangle 9"/>
          <p:cNvSpPr>
            <a:spLocks noGrp="1" noChangeArrowheads="1"/>
          </p:cNvSpPr>
          <p:nvPr>
            <p:ph type="body" sz="quarter" idx="4294967295"/>
          </p:nvPr>
        </p:nvSpPr>
        <p:spPr>
          <a:xfrm>
            <a:off x="325925" y="1411287"/>
            <a:ext cx="8546471" cy="4284250"/>
          </a:xfrm>
        </p:spPr>
        <p:txBody>
          <a:bodyPr/>
          <a:lstStyle/>
          <a:p>
            <a:pPr eaLnBrk="1" hangingPunct="1">
              <a:defRPr/>
            </a:pPr>
            <a:r>
              <a:rPr lang="en-US" sz="3600" dirty="0" smtClean="0"/>
              <a:t>Recap Hyper-V Architecture</a:t>
            </a:r>
          </a:p>
          <a:p>
            <a:pPr eaLnBrk="1" hangingPunct="1">
              <a:defRPr/>
            </a:pPr>
            <a:r>
              <a:rPr lang="en-US" sz="3600" dirty="0" smtClean="0"/>
              <a:t>Hyper-V storage (host and VM’s)</a:t>
            </a:r>
          </a:p>
          <a:p>
            <a:pPr eaLnBrk="1" hangingPunct="1">
              <a:defRPr/>
            </a:pPr>
            <a:r>
              <a:rPr lang="en-US" sz="3600" dirty="0" smtClean="0"/>
              <a:t>Storage Enhancements with Windows Server 2008 R2 Hyper-V</a:t>
            </a:r>
          </a:p>
          <a:p>
            <a:pPr eaLnBrk="1" hangingPunct="1">
              <a:defRPr/>
            </a:pPr>
            <a:r>
              <a:rPr lang="en-US" sz="3600" dirty="0" smtClean="0"/>
              <a:t>Tips/tricks, Best Practices and guidelines</a:t>
            </a:r>
          </a:p>
        </p:txBody>
      </p:sp>
    </p:spTree>
    <p:extLst/>
  </p:cSld>
  <p:clrMapOvr>
    <a:masterClrMapping/>
  </p:clrMapOvr>
  <p:transition advTm="26656">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a:t>Storage Performance/Sizing</a:t>
            </a:r>
            <a:endParaRPr lang="en-US" dirty="0"/>
          </a:p>
        </p:txBody>
      </p:sp>
      <p:sp>
        <p:nvSpPr>
          <p:cNvPr id="3" name="Content Placeholder 2"/>
          <p:cNvSpPr>
            <a:spLocks noGrp="1"/>
          </p:cNvSpPr>
          <p:nvPr>
            <p:ph idx="1"/>
          </p:nvPr>
        </p:nvSpPr>
        <p:spPr>
          <a:xfrm>
            <a:off x="381000" y="1412875"/>
            <a:ext cx="8382000" cy="4382738"/>
          </a:xfrm>
        </p:spPr>
        <p:txBody>
          <a:bodyPr/>
          <a:lstStyle/>
          <a:p>
            <a:r>
              <a:rPr lang="en-US" dirty="0" smtClean="0"/>
              <a:t>Important to scale performance to the total workload requirements of each VM</a:t>
            </a:r>
          </a:p>
          <a:p>
            <a:r>
              <a:rPr lang="en-US" dirty="0" smtClean="0"/>
              <a:t>Spindles are still key</a:t>
            </a:r>
          </a:p>
          <a:p>
            <a:r>
              <a:rPr lang="en-US" dirty="0" smtClean="0"/>
              <a:t>Don’t migrate 20 physical servers with 40 spindles each to a Hyper-V host with 10 spindles</a:t>
            </a:r>
          </a:p>
          <a:p>
            <a:r>
              <a:rPr lang="en-US" dirty="0" smtClean="0"/>
              <a:t>Don’t use left over servers as a production SAN</a:t>
            </a:r>
          </a:p>
          <a:p>
            <a:pPr>
              <a:buNone/>
            </a:pPr>
            <a:endParaRPr lang="en-US" dirty="0"/>
          </a:p>
        </p:txBody>
      </p:sp>
    </p:spTree>
    <p:extLst/>
  </p:cSld>
  <p:clrMapOvr>
    <a:masterClrMapping/>
  </p:clrMapOvr>
  <p:transition advTm="263125">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Antivirus and Hyper-V</a:t>
            </a:r>
            <a:endParaRPr lang="en-US" dirty="0"/>
          </a:p>
        </p:txBody>
      </p:sp>
      <p:sp>
        <p:nvSpPr>
          <p:cNvPr id="3" name="Content Placeholder 2"/>
          <p:cNvSpPr>
            <a:spLocks noGrp="1"/>
          </p:cNvSpPr>
          <p:nvPr>
            <p:ph idx="1"/>
          </p:nvPr>
        </p:nvSpPr>
        <p:spPr>
          <a:xfrm>
            <a:off x="408432" y="1220850"/>
            <a:ext cx="8382000" cy="4561205"/>
          </a:xfrm>
        </p:spPr>
        <p:txBody>
          <a:bodyPr/>
          <a:lstStyle/>
          <a:p>
            <a:r>
              <a:rPr lang="en-US" sz="3600" dirty="0" smtClean="0"/>
              <a:t>Exclude </a:t>
            </a:r>
          </a:p>
          <a:p>
            <a:pPr lvl="1"/>
            <a:r>
              <a:rPr lang="en-US" sz="3200" dirty="0" smtClean="0"/>
              <a:t>VHDs &amp; AVHDs (or directories)</a:t>
            </a:r>
          </a:p>
          <a:p>
            <a:pPr lvl="1"/>
            <a:r>
              <a:rPr lang="en-US" sz="3200" dirty="0" smtClean="0"/>
              <a:t>VM configuration directory</a:t>
            </a:r>
          </a:p>
          <a:p>
            <a:pPr lvl="1"/>
            <a:r>
              <a:rPr lang="en-US" sz="3200" dirty="0" smtClean="0"/>
              <a:t>VMMS.exe and VMWP.exe</a:t>
            </a:r>
          </a:p>
          <a:p>
            <a:pPr lvl="1"/>
            <a:r>
              <a:rPr lang="en-US" sz="3200" dirty="0" smtClean="0"/>
              <a:t>CSV directory (%</a:t>
            </a:r>
            <a:r>
              <a:rPr lang="en-US" sz="3200" dirty="0" err="1" smtClean="0"/>
              <a:t>systemdrive</a:t>
            </a:r>
            <a:r>
              <a:rPr lang="en-US" sz="3200" dirty="0" smtClean="0"/>
              <a:t>%\</a:t>
            </a:r>
            <a:r>
              <a:rPr lang="en-US" sz="3200" dirty="0" err="1"/>
              <a:t>c</a:t>
            </a:r>
            <a:r>
              <a:rPr lang="en-US" sz="3200" dirty="0" err="1" smtClean="0"/>
              <a:t>lusterstorage</a:t>
            </a:r>
            <a:r>
              <a:rPr lang="en-US" sz="3200" dirty="0" smtClean="0"/>
              <a:t>)</a:t>
            </a:r>
            <a:br>
              <a:rPr lang="en-US" sz="3200" dirty="0" smtClean="0"/>
            </a:br>
            <a:endParaRPr lang="en-US" sz="3200" dirty="0" smtClean="0"/>
          </a:p>
          <a:p>
            <a:r>
              <a:rPr lang="en-US" sz="3600" dirty="0" smtClean="0"/>
              <a:t>Run Antivirus in virtual machines as you would normally for a physical machine</a:t>
            </a:r>
          </a:p>
          <a:p>
            <a:endParaRPr lang="en-US" sz="3600" dirty="0"/>
          </a:p>
        </p:txBody>
      </p:sp>
    </p:spTree>
    <p:extLst/>
  </p:cSld>
  <p:clrMapOvr>
    <a:masterClrMapping/>
  </p:clrMapOvr>
  <p:transition advTm="10075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Encryption and Compression</a:t>
            </a:r>
            <a:endParaRPr lang="en-US" dirty="0"/>
          </a:p>
        </p:txBody>
      </p:sp>
      <p:sp>
        <p:nvSpPr>
          <p:cNvPr id="3" name="Content Placeholder 2"/>
          <p:cNvSpPr>
            <a:spLocks noGrp="1"/>
          </p:cNvSpPr>
          <p:nvPr>
            <p:ph idx="1"/>
          </p:nvPr>
        </p:nvSpPr>
        <p:spPr>
          <a:xfrm>
            <a:off x="381000" y="1412875"/>
            <a:ext cx="8382000" cy="3896451"/>
          </a:xfrm>
        </p:spPr>
        <p:txBody>
          <a:bodyPr/>
          <a:lstStyle/>
          <a:p>
            <a:r>
              <a:rPr lang="en-US" dirty="0" err="1" smtClean="0"/>
              <a:t>Bitlocker</a:t>
            </a:r>
            <a:r>
              <a:rPr lang="en-US" dirty="0" smtClean="0"/>
              <a:t> on parent partition supported</a:t>
            </a:r>
          </a:p>
          <a:p>
            <a:r>
              <a:rPr lang="en-US" dirty="0" err="1" smtClean="0"/>
              <a:t>Bitlocker</a:t>
            </a:r>
            <a:r>
              <a:rPr lang="en-US" dirty="0" smtClean="0"/>
              <a:t> when operating in a cluster is not supported </a:t>
            </a:r>
          </a:p>
          <a:p>
            <a:r>
              <a:rPr lang="en-US" dirty="0" smtClean="0"/>
              <a:t>Encrypted File System (EFS) </a:t>
            </a:r>
          </a:p>
          <a:p>
            <a:pPr lvl="1"/>
            <a:r>
              <a:rPr lang="en-US" dirty="0" smtClean="0"/>
              <a:t>Not supported on parent partition</a:t>
            </a:r>
          </a:p>
          <a:p>
            <a:pPr lvl="1"/>
            <a:r>
              <a:rPr lang="en-US" dirty="0" smtClean="0"/>
              <a:t>Supported in Virtual Machines</a:t>
            </a:r>
          </a:p>
          <a:p>
            <a:r>
              <a:rPr lang="en-US" dirty="0" smtClean="0"/>
              <a:t>NTFS Compression (Parent partition)</a:t>
            </a:r>
          </a:p>
          <a:p>
            <a:pPr lvl="1"/>
            <a:r>
              <a:rPr lang="en-US" dirty="0" smtClean="0"/>
              <a:t>Allowed in Windows Server 2008</a:t>
            </a:r>
          </a:p>
          <a:p>
            <a:pPr lvl="1"/>
            <a:r>
              <a:rPr lang="en-US" dirty="0" smtClean="0"/>
              <a:t>Blocked in Windows Server 2008 R2</a:t>
            </a:r>
          </a:p>
        </p:txBody>
      </p:sp>
    </p:spTree>
    <p:extLst/>
  </p:cSld>
  <p:clrMapOvr>
    <a:masterClrMapping/>
  </p:clrMapOvr>
  <p:transition advTm="204828">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ight Arrow 40"/>
          <p:cNvSpPr/>
          <p:nvPr/>
        </p:nvSpPr>
        <p:spPr bwMode="auto">
          <a:xfrm>
            <a:off x="1683507" y="5186103"/>
            <a:ext cx="2841521" cy="604683"/>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endParaRPr lang="en-US" dirty="0" smtClean="0">
              <a:gradFill>
                <a:gsLst>
                  <a:gs pos="0">
                    <a:schemeClr val="tx1"/>
                  </a:gs>
                  <a:gs pos="50000">
                    <a:schemeClr val="tx1"/>
                  </a:gs>
                </a:gsLst>
                <a:lin ang="5400000" scaled="1"/>
              </a:gradFill>
              <a:effectLst>
                <a:outerShdw blurRad="38100" dist="38100" dir="2700000" algn="tl">
                  <a:srgbClr val="000000">
                    <a:alpha val="43137"/>
                  </a:srgbClr>
                </a:outerShdw>
              </a:effectLst>
              <a:latin typeface="Trebuchet MS" pitchFamily="34" charset="0"/>
            </a:endParaRPr>
          </a:p>
        </p:txBody>
      </p:sp>
      <p:sp>
        <p:nvSpPr>
          <p:cNvPr id="16" name="Content Placeholder 15"/>
          <p:cNvSpPr>
            <a:spLocks noGrp="1"/>
          </p:cNvSpPr>
          <p:nvPr>
            <p:ph idx="1"/>
          </p:nvPr>
        </p:nvSpPr>
        <p:spPr>
          <a:xfrm>
            <a:off x="381000" y="1412874"/>
            <a:ext cx="8382000" cy="3446205"/>
          </a:xfrm>
        </p:spPr>
        <p:txBody>
          <a:bodyPr/>
          <a:lstStyle/>
          <a:p>
            <a:pPr lvl="0"/>
            <a:r>
              <a:rPr lang="en-US" dirty="0" smtClean="0"/>
              <a:t>Storage Hardware that is qualified with Windows Server is qualified for Hyper-V</a:t>
            </a:r>
          </a:p>
          <a:p>
            <a:pPr lvl="0"/>
            <a:r>
              <a:rPr lang="en-US" dirty="0" smtClean="0"/>
              <a:t>Applies to running devices from Hyper-V parent</a:t>
            </a:r>
          </a:p>
          <a:p>
            <a:pPr lvl="0"/>
            <a:r>
              <a:rPr lang="en-US" dirty="0" smtClean="0"/>
              <a:t>Storage devices qualified for Server 2008 R2 are qualified with Server 2008 R2 Hyper-V</a:t>
            </a:r>
          </a:p>
          <a:p>
            <a:pPr lvl="0"/>
            <a:r>
              <a:rPr lang="en-US" dirty="0" smtClean="0"/>
              <a:t>No additional storage device qualification for Hyper-V</a:t>
            </a:r>
          </a:p>
        </p:txBody>
      </p:sp>
      <p:sp>
        <p:nvSpPr>
          <p:cNvPr id="4" name="Title 3"/>
          <p:cNvSpPr>
            <a:spLocks noGrp="1"/>
          </p:cNvSpPr>
          <p:nvPr>
            <p:ph type="title"/>
          </p:nvPr>
        </p:nvSpPr>
        <p:spPr/>
        <p:txBody>
          <a:bodyPr/>
          <a:lstStyle/>
          <a:p>
            <a:r>
              <a:rPr lang="en-US" dirty="0" smtClean="0"/>
              <a:t>Storage Hardware &amp; Hyper-V</a:t>
            </a:r>
            <a:endParaRPr lang="en-US" dirty="0"/>
          </a:p>
        </p:txBody>
      </p:sp>
      <p:pic>
        <p:nvPicPr>
          <p:cNvPr id="1027" name="Picture 3"/>
          <p:cNvPicPr>
            <a:picLocks noChangeAspect="1" noChangeArrowheads="1"/>
          </p:cNvPicPr>
          <p:nvPr/>
        </p:nvPicPr>
        <p:blipFill>
          <a:blip r:embed="rId3"/>
          <a:srcRect/>
          <a:stretch>
            <a:fillRect/>
          </a:stretch>
        </p:blipFill>
        <p:spPr bwMode="auto">
          <a:xfrm>
            <a:off x="539305" y="4919440"/>
            <a:ext cx="737235" cy="1114424"/>
          </a:xfrm>
          <a:prstGeom prst="rect">
            <a:avLst/>
          </a:prstGeom>
          <a:noFill/>
          <a:ln w="9525">
            <a:noFill/>
            <a:miter lim="800000"/>
            <a:headEnd/>
            <a:tailEnd/>
          </a:ln>
          <a:effectLst/>
        </p:spPr>
      </p:pic>
      <p:cxnSp>
        <p:nvCxnSpPr>
          <p:cNvPr id="31" name="Straight Arrow Connector 30"/>
          <p:cNvCxnSpPr/>
          <p:nvPr/>
        </p:nvCxnSpPr>
        <p:spPr bwMode="auto">
          <a:xfrm flipH="1">
            <a:off x="5398540" y="1719437"/>
            <a:ext cx="3947740" cy="81030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noFill/>
            <a:prstDash val="solid"/>
            <a:round/>
            <a:headEnd type="none" w="med" len="med"/>
            <a:tailEnd type="arrow"/>
          </a:ln>
          <a:effectLst/>
        </p:spPr>
      </p:cxnSp>
      <p:grpSp>
        <p:nvGrpSpPr>
          <p:cNvPr id="2" name="Group 55"/>
          <p:cNvGrpSpPr/>
          <p:nvPr/>
        </p:nvGrpSpPr>
        <p:grpSpPr>
          <a:xfrm>
            <a:off x="7410962" y="4881822"/>
            <a:ext cx="722978" cy="1152042"/>
            <a:chOff x="8911937" y="4254185"/>
            <a:chExt cx="722978" cy="1152042"/>
          </a:xfrm>
        </p:grpSpPr>
        <p:pic>
          <p:nvPicPr>
            <p:cNvPr id="52" name="Picture 4"/>
            <p:cNvPicPr>
              <a:picLocks noChangeAspect="1" noChangeArrowheads="1"/>
            </p:cNvPicPr>
            <p:nvPr/>
          </p:nvPicPr>
          <p:blipFill>
            <a:blip r:embed="rId4"/>
            <a:srcRect/>
            <a:stretch>
              <a:fillRect/>
            </a:stretch>
          </p:blipFill>
          <p:spPr bwMode="auto">
            <a:xfrm>
              <a:off x="8911937" y="4254185"/>
              <a:ext cx="722978" cy="1119648"/>
            </a:xfrm>
            <a:prstGeom prst="rect">
              <a:avLst/>
            </a:prstGeom>
            <a:noFill/>
            <a:ln w="9525">
              <a:solidFill>
                <a:srgbClr val="FFFFFF"/>
              </a:solidFill>
              <a:miter lim="800000"/>
              <a:headEnd/>
              <a:tailEnd/>
            </a:ln>
            <a:effectLst>
              <a:glow rad="228600">
                <a:schemeClr val="accent2">
                  <a:satMod val="175000"/>
                  <a:alpha val="40000"/>
                </a:schemeClr>
              </a:glow>
            </a:effectLst>
          </p:spPr>
        </p:pic>
        <p:sp>
          <p:nvSpPr>
            <p:cNvPr id="53" name="TextBox 52"/>
            <p:cNvSpPr txBox="1"/>
            <p:nvPr/>
          </p:nvSpPr>
          <p:spPr>
            <a:xfrm>
              <a:off x="8938201" y="4883007"/>
              <a:ext cx="644728" cy="523220"/>
            </a:xfrm>
            <a:prstGeom prst="rect">
              <a:avLst/>
            </a:prstGeom>
            <a:noFill/>
          </p:spPr>
          <p:txBody>
            <a:bodyPr wrap="none" rtlCol="0">
              <a:spAutoFit/>
            </a:bodyPr>
            <a:lstStyle/>
            <a:p>
              <a:r>
                <a:rPr lang="en-US" sz="2800" b="1" dirty="0" smtClean="0">
                  <a:solidFill>
                    <a:srgbClr val="FF0000"/>
                  </a:solidFill>
                  <a:effectLst>
                    <a:outerShdw blurRad="38100" dist="38100" dir="2700000" algn="tl">
                      <a:srgbClr val="000000">
                        <a:alpha val="43137"/>
                      </a:srgbClr>
                    </a:outerShdw>
                  </a:effectLst>
                  <a:latin typeface="Segoe" pitchFamily="34" charset="0"/>
                </a:rPr>
                <a:t>R2</a:t>
              </a:r>
            </a:p>
          </p:txBody>
        </p:sp>
      </p:grpSp>
      <p:sp>
        <p:nvSpPr>
          <p:cNvPr id="30" name="Content Placeholder 2"/>
          <p:cNvSpPr txBox="1">
            <a:spLocks/>
          </p:cNvSpPr>
          <p:nvPr/>
        </p:nvSpPr>
        <p:spPr>
          <a:xfrm>
            <a:off x="457200" y="1003045"/>
            <a:ext cx="7040880" cy="2892300"/>
          </a:xfrm>
          <a:prstGeom prst="rect">
            <a:avLst/>
          </a:prstGeom>
        </p:spPr>
        <p:txBody>
          <a:bodyPr/>
          <a:lstStyle/>
          <a:p>
            <a:pPr marL="914400" marR="0" lvl="1" indent="-396875" algn="l" defTabSz="914363" rtl="0" eaLnBrk="1" fontAlgn="auto" latinLnBrk="0" hangingPunct="1">
              <a:lnSpc>
                <a:spcPct val="90000"/>
              </a:lnSpc>
              <a:spcBef>
                <a:spcPct val="20000"/>
              </a:spcBef>
              <a:spcAft>
                <a:spcPts val="0"/>
              </a:spcAft>
              <a:buClrTx/>
              <a:buSzPct val="125000"/>
              <a:buFontTx/>
              <a:buBlip>
                <a:blip r:embed="rId5"/>
              </a:buBlip>
              <a:tabLst/>
              <a:defRPr/>
            </a:pPr>
            <a:endParaRPr kumimoji="0" lang="en-US" sz="2800" b="0"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n-lt"/>
              <a:ea typeface="+mn-ea"/>
              <a:cs typeface="+mn-cs"/>
            </a:endParaRPr>
          </a:p>
        </p:txBody>
      </p:sp>
      <p:sp>
        <p:nvSpPr>
          <p:cNvPr id="37" name="TextBox 36"/>
          <p:cNvSpPr txBox="1"/>
          <p:nvPr/>
        </p:nvSpPr>
        <p:spPr>
          <a:xfrm>
            <a:off x="4666438" y="4885254"/>
            <a:ext cx="1514007" cy="1107996"/>
          </a:xfrm>
          <a:prstGeom prst="rect">
            <a:avLst/>
          </a:prstGeom>
          <a:noFill/>
        </p:spPr>
        <p:txBody>
          <a:bodyPr wrap="square" rtlCol="0">
            <a:spAutoFit/>
          </a:bodyPr>
          <a:lstStyle/>
          <a:p>
            <a:r>
              <a:rPr lang="en-US" sz="6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t>
            </a:r>
          </a:p>
        </p:txBody>
      </p:sp>
      <p:pic>
        <p:nvPicPr>
          <p:cNvPr id="36" name="Picture 3"/>
          <p:cNvPicPr>
            <a:picLocks noChangeAspect="1" noChangeArrowheads="1"/>
          </p:cNvPicPr>
          <p:nvPr/>
        </p:nvPicPr>
        <p:blipFill>
          <a:blip r:embed="rId3"/>
          <a:srcRect/>
          <a:stretch>
            <a:fillRect/>
          </a:stretch>
        </p:blipFill>
        <p:spPr bwMode="auto">
          <a:xfrm>
            <a:off x="5574601" y="4919440"/>
            <a:ext cx="737235" cy="1114424"/>
          </a:xfrm>
          <a:prstGeom prst="rect">
            <a:avLst/>
          </a:prstGeom>
          <a:noFill/>
          <a:ln w="9525">
            <a:noFill/>
            <a:miter lim="800000"/>
            <a:headEnd/>
            <a:tailEnd/>
          </a:ln>
          <a:effectLst/>
        </p:spPr>
      </p:pic>
      <p:sp>
        <p:nvSpPr>
          <p:cNvPr id="19" name="Plus 18"/>
          <p:cNvSpPr/>
          <p:nvPr/>
        </p:nvSpPr>
        <p:spPr bwMode="auto">
          <a:xfrm>
            <a:off x="6496487" y="5146158"/>
            <a:ext cx="659219" cy="606056"/>
          </a:xfrm>
          <a:prstGeom prst="mathPlus">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Tree>
    <p:extLst/>
  </p:cSld>
  <p:clrMapOvr>
    <a:masterClrMapping/>
  </p:clrMapOvr>
  <p:transition advTm="14468">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SAN Boot and Hyper-V</a:t>
            </a:r>
            <a:endParaRPr lang="en-US" dirty="0"/>
          </a:p>
        </p:txBody>
      </p:sp>
      <p:sp>
        <p:nvSpPr>
          <p:cNvPr id="3" name="Content Placeholder 2"/>
          <p:cNvSpPr>
            <a:spLocks noGrp="1"/>
          </p:cNvSpPr>
          <p:nvPr>
            <p:ph idx="1"/>
          </p:nvPr>
        </p:nvSpPr>
        <p:spPr>
          <a:xfrm>
            <a:off x="381000" y="1412875"/>
            <a:ext cx="8382000" cy="4628960"/>
          </a:xfrm>
        </p:spPr>
        <p:txBody>
          <a:bodyPr/>
          <a:lstStyle/>
          <a:p>
            <a:pPr>
              <a:lnSpc>
                <a:spcPct val="100000"/>
              </a:lnSpc>
            </a:pPr>
            <a:r>
              <a:rPr lang="en-US" sz="2800" dirty="0" smtClean="0"/>
              <a:t>Booting Hyper-V Host from SAN is supported</a:t>
            </a:r>
          </a:p>
          <a:p>
            <a:pPr lvl="1">
              <a:lnSpc>
                <a:spcPct val="100000"/>
              </a:lnSpc>
            </a:pPr>
            <a:r>
              <a:rPr lang="en-US" sz="2400" dirty="0" smtClean="0"/>
              <a:t>Fibre Channel or iSCSI from parent</a:t>
            </a:r>
          </a:p>
          <a:p>
            <a:pPr>
              <a:lnSpc>
                <a:spcPct val="100000"/>
              </a:lnSpc>
            </a:pPr>
            <a:r>
              <a:rPr lang="en-US" sz="2800" dirty="0" smtClean="0"/>
              <a:t>Booting child VM from SAN supported using iSCSI boot with </a:t>
            </a:r>
            <a:r>
              <a:rPr lang="en-US" sz="2800" dirty="0" err="1" smtClean="0"/>
              <a:t>PXE</a:t>
            </a:r>
            <a:r>
              <a:rPr lang="en-US" sz="2800" dirty="0" smtClean="0"/>
              <a:t> solution (ex: </a:t>
            </a:r>
            <a:r>
              <a:rPr lang="en-US" sz="2800" dirty="0" err="1" smtClean="0"/>
              <a:t>emBoot</a:t>
            </a:r>
            <a:r>
              <a:rPr lang="en-US" sz="2800" dirty="0" smtClean="0"/>
              <a:t>/</a:t>
            </a:r>
            <a:r>
              <a:rPr lang="en-US" sz="2800" dirty="0" err="1" smtClean="0"/>
              <a:t>Doubletake</a:t>
            </a:r>
            <a:r>
              <a:rPr lang="en-US" sz="2800" dirty="0" smtClean="0"/>
              <a:t>)</a:t>
            </a:r>
          </a:p>
          <a:p>
            <a:pPr lvl="1">
              <a:lnSpc>
                <a:spcPct val="100000"/>
              </a:lnSpc>
            </a:pPr>
            <a:r>
              <a:rPr lang="en-US" sz="2400" dirty="0" smtClean="0"/>
              <a:t>Must use legacy NIC</a:t>
            </a:r>
          </a:p>
          <a:p>
            <a:pPr>
              <a:lnSpc>
                <a:spcPct val="100000"/>
              </a:lnSpc>
            </a:pPr>
            <a:r>
              <a:rPr lang="en-US" sz="2800" dirty="0" smtClean="0"/>
              <a:t>Native VHD boot (independent of Hyper-V)</a:t>
            </a:r>
          </a:p>
          <a:p>
            <a:pPr lvl="1">
              <a:lnSpc>
                <a:spcPct val="100000"/>
              </a:lnSpc>
            </a:pPr>
            <a:r>
              <a:rPr lang="en-US" sz="2400" dirty="0" smtClean="0"/>
              <a:t>Boot physical system from local VHD is new feature in Server 2008 R2</a:t>
            </a:r>
          </a:p>
          <a:p>
            <a:pPr lvl="1">
              <a:lnSpc>
                <a:spcPct val="100000"/>
              </a:lnSpc>
            </a:pPr>
            <a:r>
              <a:rPr lang="en-US" sz="2400" dirty="0" smtClean="0"/>
              <a:t>Booting a VHD located on SAN (iSCSI or FC) not currently supported (considering for future)</a:t>
            </a:r>
          </a:p>
        </p:txBody>
      </p:sp>
    </p:spTree>
    <p:extLst/>
  </p:cSld>
  <p:clrMapOvr>
    <a:masterClrMapping/>
  </p:clrMapOvr>
  <p:transition advTm="7800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698" name="Rectangle 2"/>
          <p:cNvSpPr>
            <a:spLocks noGrp="1" noChangeArrowheads="1"/>
          </p:cNvSpPr>
          <p:nvPr>
            <p:ph type="title"/>
          </p:nvPr>
        </p:nvSpPr>
        <p:spPr/>
        <p:txBody>
          <a:bodyPr/>
          <a:lstStyle/>
          <a:p>
            <a:r>
              <a:rPr lang="en-US" smtClean="0"/>
              <a:t>iSCSI Direct</a:t>
            </a:r>
            <a:endParaRPr lang="en-US" dirty="0"/>
          </a:p>
        </p:txBody>
      </p:sp>
      <p:sp>
        <p:nvSpPr>
          <p:cNvPr id="925699" name="Rectangle 3"/>
          <p:cNvSpPr>
            <a:spLocks noGrp="1" noChangeArrowheads="1"/>
          </p:cNvSpPr>
          <p:nvPr>
            <p:ph type="body" idx="1"/>
          </p:nvPr>
        </p:nvSpPr>
        <p:spPr>
          <a:xfrm>
            <a:off x="326136" y="1037970"/>
            <a:ext cx="8382000" cy="4913498"/>
          </a:xfrm>
        </p:spPr>
        <p:txBody>
          <a:bodyPr>
            <a:normAutofit fontScale="77500" lnSpcReduction="20000"/>
          </a:bodyPr>
          <a:lstStyle/>
          <a:p>
            <a:pPr>
              <a:lnSpc>
                <a:spcPct val="120000"/>
              </a:lnSpc>
            </a:pPr>
            <a:r>
              <a:rPr lang="en-US" dirty="0" smtClean="0"/>
              <a:t>Microsoft </a:t>
            </a:r>
            <a:r>
              <a:rPr lang="en-US" dirty="0" err="1" smtClean="0"/>
              <a:t>iSCSI</a:t>
            </a:r>
            <a:r>
              <a:rPr lang="en-US" dirty="0" smtClean="0"/>
              <a:t> Software initiator runs transparently from within the VM </a:t>
            </a:r>
          </a:p>
          <a:p>
            <a:pPr>
              <a:lnSpc>
                <a:spcPct val="120000"/>
              </a:lnSpc>
            </a:pPr>
            <a:r>
              <a:rPr lang="en-US" dirty="0" smtClean="0"/>
              <a:t>VM operates with full control of LUN</a:t>
            </a:r>
          </a:p>
          <a:p>
            <a:pPr>
              <a:lnSpc>
                <a:spcPct val="120000"/>
              </a:lnSpc>
            </a:pPr>
            <a:r>
              <a:rPr lang="en-US" dirty="0" smtClean="0"/>
              <a:t>LUN not visible to parent</a:t>
            </a:r>
          </a:p>
          <a:p>
            <a:pPr>
              <a:lnSpc>
                <a:spcPct val="120000"/>
              </a:lnSpc>
            </a:pPr>
            <a:r>
              <a:rPr lang="en-US" dirty="0" err="1" smtClean="0"/>
              <a:t>iSCSI</a:t>
            </a:r>
            <a:r>
              <a:rPr lang="en-US" dirty="0" smtClean="0"/>
              <a:t> initiator communicates to storage array over TCP stack</a:t>
            </a:r>
          </a:p>
          <a:p>
            <a:pPr>
              <a:lnSpc>
                <a:spcPct val="120000"/>
              </a:lnSpc>
            </a:pPr>
            <a:r>
              <a:rPr lang="en-US" dirty="0" smtClean="0"/>
              <a:t>Best for application transparency</a:t>
            </a:r>
          </a:p>
          <a:p>
            <a:pPr>
              <a:lnSpc>
                <a:spcPct val="120000"/>
              </a:lnSpc>
            </a:pPr>
            <a:r>
              <a:rPr lang="en-US" dirty="0" smtClean="0"/>
              <a:t>LUNs can be hot added &amp; hot removed without requiring reboot of VM (2003, 2008 and 2008 R2)</a:t>
            </a:r>
          </a:p>
          <a:p>
            <a:pPr>
              <a:lnSpc>
                <a:spcPct val="120000"/>
              </a:lnSpc>
            </a:pPr>
            <a:r>
              <a:rPr lang="en-US" dirty="0" smtClean="0"/>
              <a:t>VSS hardware providers run transparently within the VM</a:t>
            </a:r>
          </a:p>
          <a:p>
            <a:pPr>
              <a:lnSpc>
                <a:spcPct val="120000"/>
              </a:lnSpc>
            </a:pPr>
            <a:r>
              <a:rPr lang="en-US" dirty="0" smtClean="0"/>
              <a:t>Backup/Recovery runs in the context of VM</a:t>
            </a:r>
          </a:p>
          <a:p>
            <a:pPr>
              <a:lnSpc>
                <a:spcPct val="120000"/>
              </a:lnSpc>
            </a:pPr>
            <a:r>
              <a:rPr lang="en-US" dirty="0" smtClean="0"/>
              <a:t>Enables guest clustering scenario</a:t>
            </a:r>
            <a:endParaRPr lang="en-US" dirty="0"/>
          </a:p>
        </p:txBody>
      </p:sp>
    </p:spTree>
    <p:extLst/>
  </p:cSld>
  <p:clrMapOvr>
    <a:masterClrMapping/>
  </p:clrMapOvr>
  <p:transition advTm="91875">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sz="4400" smtClean="0"/>
              <a:t>iSCSI  Perf Best Practices with Hyper-V</a:t>
            </a:r>
            <a:endParaRPr lang="en-US" sz="4400" dirty="0"/>
          </a:p>
        </p:txBody>
      </p:sp>
      <p:sp>
        <p:nvSpPr>
          <p:cNvPr id="3" name="Content Placeholder 2"/>
          <p:cNvSpPr>
            <a:spLocks noGrp="1"/>
          </p:cNvSpPr>
          <p:nvPr>
            <p:ph idx="1"/>
          </p:nvPr>
        </p:nvSpPr>
        <p:spPr>
          <a:xfrm>
            <a:off x="499872" y="1353313"/>
            <a:ext cx="8382000" cy="5504687"/>
          </a:xfrm>
        </p:spPr>
        <p:txBody>
          <a:bodyPr/>
          <a:lstStyle/>
          <a:p>
            <a:r>
              <a:rPr lang="en-US" sz="2400" dirty="0" smtClean="0"/>
              <a:t>Standard Networking &amp; iSCSI best practices apply</a:t>
            </a:r>
          </a:p>
          <a:p>
            <a:r>
              <a:rPr lang="en-US" sz="2400" dirty="0" smtClean="0"/>
              <a:t>Use Jumbo Frames (Jumbo frames supported with Hyper-V Switch and virtual NIC in Windows Server 2008 R2)</a:t>
            </a:r>
          </a:p>
          <a:p>
            <a:r>
              <a:rPr lang="en-US" sz="2400" dirty="0" smtClean="0"/>
              <a:t>Use Dedicated NIC ports for </a:t>
            </a:r>
          </a:p>
          <a:p>
            <a:pPr lvl="1"/>
            <a:r>
              <a:rPr lang="en-US" sz="2000" dirty="0" smtClean="0"/>
              <a:t>iSCSI traffic (Server to SAN)</a:t>
            </a:r>
          </a:p>
          <a:p>
            <a:pPr lvl="2"/>
            <a:r>
              <a:rPr lang="en-US" sz="1800" dirty="0" smtClean="0"/>
              <a:t>Multiple to scale</a:t>
            </a:r>
          </a:p>
          <a:p>
            <a:pPr lvl="1"/>
            <a:r>
              <a:rPr lang="en-US" sz="2000" dirty="0" smtClean="0"/>
              <a:t>Client </a:t>
            </a:r>
            <a:r>
              <a:rPr lang="en-US" sz="2000" dirty="0" smtClean="0">
                <a:sym typeface="Wingdings" pitchFamily="2" charset="2"/>
              </a:rPr>
              <a:t> Server (LAN)</a:t>
            </a:r>
          </a:p>
          <a:p>
            <a:pPr lvl="2"/>
            <a:r>
              <a:rPr lang="en-US" sz="1800" dirty="0" smtClean="0">
                <a:sym typeface="Wingdings" pitchFamily="2" charset="2"/>
              </a:rPr>
              <a:t>Multiple to scale</a:t>
            </a:r>
            <a:endParaRPr lang="en-US" sz="1800" dirty="0" smtClean="0"/>
          </a:p>
          <a:p>
            <a:pPr lvl="1"/>
            <a:r>
              <a:rPr lang="en-US" sz="2000" dirty="0" smtClean="0"/>
              <a:t>Cluster heartbeat (if using cluster)</a:t>
            </a:r>
          </a:p>
          <a:p>
            <a:pPr lvl="1"/>
            <a:r>
              <a:rPr lang="en-US" sz="2000" dirty="0" smtClean="0"/>
              <a:t>Hyper-V Management</a:t>
            </a:r>
          </a:p>
          <a:p>
            <a:r>
              <a:rPr lang="en-US" sz="2400" dirty="0" smtClean="0"/>
              <a:t>Unbind unneeded services from NIC’s carrying </a:t>
            </a:r>
            <a:r>
              <a:rPr lang="en-US" sz="2400" dirty="0" err="1" smtClean="0"/>
              <a:t>iSCSI</a:t>
            </a:r>
            <a:r>
              <a:rPr lang="en-US" sz="2400" dirty="0" smtClean="0"/>
              <a:t> traffic</a:t>
            </a:r>
          </a:p>
          <a:p>
            <a:pPr lvl="1"/>
            <a:r>
              <a:rPr lang="en-US" sz="2000" dirty="0" smtClean="0"/>
              <a:t>File Sharing, DNS</a:t>
            </a:r>
          </a:p>
          <a:p>
            <a:pPr lvl="1">
              <a:buNone/>
            </a:pPr>
            <a:endParaRPr lang="en-US" sz="2000" dirty="0" smtClean="0"/>
          </a:p>
        </p:txBody>
      </p:sp>
    </p:spTree>
    <p:extLst/>
  </p:cSld>
  <p:clrMapOvr>
    <a:masterClrMapping/>
  </p:clrMapOvr>
  <p:transition advTm="76296">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dirty="0" smtClean="0"/>
              <a:t>Hyper-V Network Configurations with </a:t>
            </a:r>
            <a:r>
              <a:rPr dirty="0" err="1" smtClean="0"/>
              <a:t>iSCSI</a:t>
            </a:r>
            <a:endParaRPr lang="en-US" dirty="0"/>
          </a:p>
        </p:txBody>
      </p:sp>
      <p:sp>
        <p:nvSpPr>
          <p:cNvPr id="3" name="Content Placeholder 2"/>
          <p:cNvSpPr>
            <a:spLocks noGrp="1"/>
          </p:cNvSpPr>
          <p:nvPr>
            <p:ph idx="1"/>
          </p:nvPr>
        </p:nvSpPr>
        <p:spPr>
          <a:xfrm>
            <a:off x="381000" y="1732915"/>
            <a:ext cx="8382000" cy="3588675"/>
          </a:xfrm>
        </p:spPr>
        <p:txBody>
          <a:bodyPr/>
          <a:lstStyle/>
          <a:p>
            <a:r>
              <a:rPr lang="en-US" dirty="0" smtClean="0"/>
              <a:t>Example:</a:t>
            </a:r>
          </a:p>
          <a:p>
            <a:pPr lvl="1"/>
            <a:r>
              <a:rPr lang="en-US" dirty="0" smtClean="0"/>
              <a:t>Server has 4 physical network adapters</a:t>
            </a:r>
          </a:p>
          <a:p>
            <a:pPr lvl="1"/>
            <a:r>
              <a:rPr lang="en-US" dirty="0" smtClean="0"/>
              <a:t>NIC 1: Assigned to parent partition for management</a:t>
            </a:r>
          </a:p>
          <a:p>
            <a:pPr lvl="1"/>
            <a:r>
              <a:rPr lang="en-US" dirty="0" smtClean="0"/>
              <a:t>NIC 2: Assigned to parent partition for </a:t>
            </a:r>
            <a:r>
              <a:rPr lang="en-US" dirty="0" err="1" smtClean="0"/>
              <a:t>iSCSI</a:t>
            </a:r>
            <a:endParaRPr lang="en-US" dirty="0" smtClean="0"/>
          </a:p>
          <a:p>
            <a:pPr lvl="1"/>
            <a:r>
              <a:rPr lang="en-US" dirty="0" smtClean="0"/>
              <a:t>NICs 3/4: Assigned to virtual switches for virtual machine networking</a:t>
            </a:r>
          </a:p>
          <a:p>
            <a:pPr lvl="1"/>
            <a:endParaRPr lang="en-US" dirty="0" smtClean="0"/>
          </a:p>
        </p:txBody>
      </p:sp>
    </p:spTree>
    <p:extLst/>
  </p:cSld>
  <p:clrMapOvr>
    <a:masterClrMapping/>
  </p:clrMapOvr>
  <p:transition advTm="16828">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Migration/HA Best Practices</a:t>
            </a:r>
            <a:endParaRPr lang="en-US" dirty="0"/>
          </a:p>
        </p:txBody>
      </p:sp>
      <p:sp>
        <p:nvSpPr>
          <p:cNvPr id="3" name="Content Placeholder 2"/>
          <p:cNvSpPr>
            <a:spLocks noGrp="1"/>
          </p:cNvSpPr>
          <p:nvPr>
            <p:ph idx="1"/>
          </p:nvPr>
        </p:nvSpPr>
        <p:spPr>
          <a:xfrm>
            <a:off x="381000" y="1412874"/>
            <a:ext cx="8382000" cy="4763808"/>
          </a:xfrm>
        </p:spPr>
        <p:txBody>
          <a:bodyPr>
            <a:normAutofit fontScale="70000" lnSpcReduction="20000"/>
          </a:bodyPr>
          <a:lstStyle/>
          <a:p>
            <a:pPr>
              <a:lnSpc>
                <a:spcPct val="120000"/>
              </a:lnSpc>
            </a:pPr>
            <a:r>
              <a:rPr lang="en-US" dirty="0" smtClean="0"/>
              <a:t>Best Practices:</a:t>
            </a:r>
          </a:p>
          <a:p>
            <a:pPr lvl="1">
              <a:lnSpc>
                <a:spcPct val="120000"/>
              </a:lnSpc>
            </a:pPr>
            <a:r>
              <a:rPr lang="en-US" dirty="0" smtClean="0"/>
              <a:t>Cluster Nodes:</a:t>
            </a:r>
          </a:p>
          <a:p>
            <a:pPr lvl="2">
              <a:lnSpc>
                <a:spcPct val="120000"/>
              </a:lnSpc>
            </a:pPr>
            <a:r>
              <a:rPr lang="en-US" dirty="0" smtClean="0"/>
              <a:t>Hardware with Windows Logo + Failover Cluster Configuration Program (FCCP)</a:t>
            </a:r>
          </a:p>
          <a:p>
            <a:pPr lvl="1">
              <a:lnSpc>
                <a:spcPct val="120000"/>
              </a:lnSpc>
            </a:pPr>
            <a:r>
              <a:rPr lang="en-US" dirty="0" smtClean="0"/>
              <a:t>Storage:</a:t>
            </a:r>
          </a:p>
          <a:p>
            <a:pPr lvl="2">
              <a:lnSpc>
                <a:spcPct val="120000"/>
              </a:lnSpc>
            </a:pPr>
            <a:r>
              <a:rPr lang="en-US" dirty="0" smtClean="0"/>
              <a:t>Cluster Shared Volumes</a:t>
            </a:r>
          </a:p>
          <a:p>
            <a:pPr lvl="2">
              <a:lnSpc>
                <a:spcPct val="120000"/>
              </a:lnSpc>
            </a:pPr>
            <a:r>
              <a:rPr lang="en-US" dirty="0" smtClean="0"/>
              <a:t>Storage with Windows Logo + FCCP</a:t>
            </a:r>
          </a:p>
          <a:p>
            <a:pPr lvl="2">
              <a:lnSpc>
                <a:spcPct val="120000"/>
              </a:lnSpc>
            </a:pPr>
            <a:r>
              <a:rPr lang="en-US" dirty="0" smtClean="0"/>
              <a:t>Multi-Path IO (MPIO) is your friend…</a:t>
            </a:r>
          </a:p>
          <a:p>
            <a:pPr lvl="1">
              <a:lnSpc>
                <a:spcPct val="120000"/>
              </a:lnSpc>
            </a:pPr>
            <a:r>
              <a:rPr lang="en-US" dirty="0" smtClean="0"/>
              <a:t>Networking:</a:t>
            </a:r>
          </a:p>
          <a:p>
            <a:pPr lvl="2">
              <a:lnSpc>
                <a:spcPct val="120000"/>
              </a:lnSpc>
            </a:pPr>
            <a:r>
              <a:rPr lang="en-US" dirty="0" smtClean="0"/>
              <a:t>Standardize the names of your virtual switches</a:t>
            </a:r>
          </a:p>
          <a:p>
            <a:pPr lvl="2">
              <a:lnSpc>
                <a:spcPct val="120000"/>
              </a:lnSpc>
            </a:pPr>
            <a:r>
              <a:rPr lang="en-US" dirty="0" smtClean="0"/>
              <a:t>Multiple Interfaces</a:t>
            </a:r>
          </a:p>
          <a:p>
            <a:pPr lvl="2">
              <a:lnSpc>
                <a:spcPct val="120000"/>
              </a:lnSpc>
            </a:pPr>
            <a:r>
              <a:rPr lang="en-US" dirty="0" smtClean="0"/>
              <a:t>CSV uses separate network</a:t>
            </a:r>
          </a:p>
          <a:p>
            <a:pPr lvl="1">
              <a:lnSpc>
                <a:spcPct val="120000"/>
              </a:lnSpc>
            </a:pPr>
            <a:r>
              <a:rPr lang="en-US" dirty="0" smtClean="0"/>
              <a:t>Use ISOs not physical CD/DVDs</a:t>
            </a:r>
          </a:p>
          <a:p>
            <a:pPr lvl="2">
              <a:lnSpc>
                <a:spcPct val="120000"/>
              </a:lnSpc>
            </a:pPr>
            <a:r>
              <a:rPr lang="en-US" dirty="0" smtClean="0"/>
              <a:t>You can’t Live Migrate a VM that has a physical DVD attached!</a:t>
            </a:r>
          </a:p>
        </p:txBody>
      </p:sp>
    </p:spTree>
    <p:extLst/>
  </p:cSld>
  <p:clrMapOvr>
    <a:masterClrMapping/>
  </p:clrMapOvr>
  <p:transition advTm="82015">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dirty="0" smtClean="0"/>
              <a:t>Sizing Storage For Hyper-V Deployments</a:t>
            </a:r>
            <a:endParaRPr lang="en-US" dirty="0"/>
          </a:p>
        </p:txBody>
      </p:sp>
      <p:sp>
        <p:nvSpPr>
          <p:cNvPr id="4" name="Content Placeholder 2"/>
          <p:cNvSpPr txBox="1">
            <a:spLocks/>
          </p:cNvSpPr>
          <p:nvPr/>
        </p:nvSpPr>
        <p:spPr>
          <a:xfrm>
            <a:off x="382900" y="1716269"/>
            <a:ext cx="8382000" cy="2210862"/>
          </a:xfrm>
          <a:prstGeom prst="rect">
            <a:avLst/>
          </a:prstGeom>
        </p:spPr>
        <p:txBody>
          <a:bodyPr/>
          <a:lstStyle/>
          <a:p>
            <a:pPr marL="457200" marR="0" lvl="0" indent="-457200" algn="l" defTabSz="914363" rtl="0" eaLnBrk="1" fontAlgn="auto" latinLnBrk="0" hangingPunct="1">
              <a:lnSpc>
                <a:spcPct val="90000"/>
              </a:lnSpc>
              <a:spcBef>
                <a:spcPct val="20000"/>
              </a:spcBef>
              <a:spcAft>
                <a:spcPts val="0"/>
              </a:spcAft>
              <a:buClrTx/>
              <a:buSzPct val="125000"/>
              <a:buFont typeface="Arial" pitchFamily="34" charset="0"/>
              <a:buChar char="•"/>
              <a:tabLst/>
              <a:defRPr/>
            </a:pPr>
            <a:r>
              <a:rPr lang="en-US" sz="2400" dirty="0" smtClean="0"/>
              <a:t>Check Windows performance best practice guidance for storage</a:t>
            </a:r>
          </a:p>
          <a:p>
            <a:pPr marL="457200" lvl="0" indent="-457200">
              <a:lnSpc>
                <a:spcPct val="90000"/>
              </a:lnSpc>
              <a:spcBef>
                <a:spcPct val="20000"/>
              </a:spcBef>
              <a:buSzPct val="125000"/>
              <a:buFont typeface="Arial" pitchFamily="34" charset="0"/>
              <a:buChar char="•"/>
              <a:defRPr/>
            </a:pPr>
            <a:r>
              <a:rPr lang="en-US" sz="2400" dirty="0" smtClean="0"/>
              <a:t>Windows Server 2008 Performance Tuning Guide </a:t>
            </a:r>
            <a:r>
              <a:rPr lang="en-US" sz="2400" dirty="0" smtClean="0">
                <a:hlinkClick r:id="rId3"/>
              </a:rPr>
              <a:t>http://www.microsoft.com/whdc/system/sysperf/Perf_tun_srv.mspx</a:t>
            </a:r>
            <a:r>
              <a:rPr lang="en-US" sz="2400" dirty="0" smtClean="0"/>
              <a:t> </a:t>
            </a:r>
          </a:p>
          <a:p>
            <a:pPr marL="457200" marR="0" lvl="0" indent="-457200" algn="l" defTabSz="914363" rtl="0" eaLnBrk="1" fontAlgn="auto" latinLnBrk="0" hangingPunct="1">
              <a:lnSpc>
                <a:spcPct val="90000"/>
              </a:lnSpc>
              <a:spcBef>
                <a:spcPct val="20000"/>
              </a:spcBef>
              <a:spcAft>
                <a:spcPts val="0"/>
              </a:spcAft>
              <a:buClrTx/>
              <a:buSzPct val="125000"/>
              <a:buFont typeface="Arial" pitchFamily="34" charset="0"/>
              <a:buChar char="•"/>
              <a:tabLst/>
              <a:defRPr/>
            </a:pPr>
            <a:r>
              <a:rPr lang="en-US" sz="2400" dirty="0" smtClean="0"/>
              <a:t>Many of the enterprise array vendors include sizing tools for storage on their websites</a:t>
            </a:r>
          </a:p>
          <a:p>
            <a:pPr marL="457200" marR="0" lvl="0" indent="-457200" algn="l" defTabSz="914363" rtl="0" eaLnBrk="1" fontAlgn="auto" latinLnBrk="0" hangingPunct="1">
              <a:lnSpc>
                <a:spcPct val="90000"/>
              </a:lnSpc>
              <a:spcBef>
                <a:spcPct val="20000"/>
              </a:spcBef>
              <a:spcAft>
                <a:spcPts val="0"/>
              </a:spcAft>
              <a:buClrTx/>
              <a:buSzPct val="125000"/>
              <a:buFont typeface="Arial" pitchFamily="34" charset="0"/>
              <a:buChar char="•"/>
              <a:tabLst/>
              <a:defRPr/>
            </a:pPr>
            <a:r>
              <a:rPr lang="en-US" sz="2400" dirty="0" smtClean="0"/>
              <a:t>Some Hyper-V SAN ecosystem partners:</a:t>
            </a:r>
          </a:p>
          <a:p>
            <a:pPr marL="914382" lvl="1" indent="-457200">
              <a:lnSpc>
                <a:spcPct val="90000"/>
              </a:lnSpc>
              <a:spcBef>
                <a:spcPct val="20000"/>
              </a:spcBef>
              <a:buSzPct val="125000"/>
              <a:buFont typeface="Arial" pitchFamily="34" charset="0"/>
              <a:buChar char="•"/>
              <a:defRPr/>
            </a:pPr>
            <a:r>
              <a:rPr lang="en-US" sz="2400" dirty="0" smtClean="0"/>
              <a:t>EMC  HP  </a:t>
            </a:r>
            <a:r>
              <a:rPr lang="en-US" sz="2400" dirty="0" err="1" smtClean="0"/>
              <a:t>Compellent</a:t>
            </a:r>
            <a:r>
              <a:rPr lang="en-US" sz="2400" dirty="0" smtClean="0"/>
              <a:t> </a:t>
            </a:r>
            <a:r>
              <a:rPr lang="en-US" sz="2400" dirty="0" err="1" smtClean="0"/>
              <a:t>NetApp</a:t>
            </a:r>
            <a:r>
              <a:rPr lang="en-US" sz="2400" dirty="0" smtClean="0"/>
              <a:t> Dell/</a:t>
            </a:r>
            <a:r>
              <a:rPr lang="en-US" sz="2400" dirty="0" err="1" smtClean="0"/>
              <a:t>Equallogic</a:t>
            </a:r>
            <a:r>
              <a:rPr lang="en-US" sz="2400" dirty="0" smtClean="0"/>
              <a:t> </a:t>
            </a:r>
            <a:r>
              <a:rPr lang="en-US" sz="2400" dirty="0" smtClean="0"/>
              <a:t>Hitachi</a:t>
            </a:r>
            <a:endParaRPr lang="en-US" sz="2400" dirty="0" smtClean="0"/>
          </a:p>
          <a:p>
            <a:pPr marL="914382" lvl="1" indent="-457200">
              <a:lnSpc>
                <a:spcPct val="90000"/>
              </a:lnSpc>
              <a:spcBef>
                <a:spcPct val="20000"/>
              </a:spcBef>
              <a:buSzPct val="125000"/>
              <a:buFont typeface="Arial" pitchFamily="34" charset="0"/>
              <a:buChar char="•"/>
              <a:defRPr/>
            </a:pPr>
            <a:r>
              <a:rPr lang="en-US" sz="2400" dirty="0" smtClean="0"/>
              <a:t>See complete list: </a:t>
            </a:r>
            <a:r>
              <a:rPr lang="en-US" sz="2000" dirty="0" smtClean="0">
                <a:hlinkClick r:id="rId4"/>
              </a:rPr>
              <a:t>http://www.microsoft.com/virtualization/partners.mspx</a:t>
            </a:r>
          </a:p>
          <a:p>
            <a:pPr marL="396875" lvl="0" indent="-396875">
              <a:lnSpc>
                <a:spcPct val="90000"/>
              </a:lnSpc>
              <a:spcBef>
                <a:spcPct val="20000"/>
              </a:spcBef>
              <a:buSzPct val="125000"/>
              <a:defRPr/>
            </a:pPr>
            <a:endParaRPr lang="en-US" sz="2400" dirty="0" smtClean="0"/>
          </a:p>
          <a:p>
            <a:pPr marL="396875" marR="0" lvl="0" indent="-396875" algn="l" defTabSz="914363" rtl="0" eaLnBrk="1" fontAlgn="auto" latinLnBrk="0" hangingPunct="1">
              <a:lnSpc>
                <a:spcPct val="90000"/>
              </a:lnSpc>
              <a:spcBef>
                <a:spcPct val="20000"/>
              </a:spcBef>
              <a:spcAft>
                <a:spcPts val="0"/>
              </a:spcAft>
              <a:buClrTx/>
              <a:buSzPct val="125000"/>
              <a:buFontTx/>
              <a:buBlip>
                <a:blip r:embed="rId5"/>
              </a:buBlip>
              <a:tabLst/>
              <a:defRPr/>
            </a:pPr>
            <a:endParaRPr lang="en-US" sz="2800" dirty="0" smtClean="0"/>
          </a:p>
        </p:txBody>
      </p:sp>
    </p:spTree>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Hyper-V Architecture</a:t>
            </a:r>
            <a:endParaRPr lang="en-US" sz="8000" dirty="0"/>
          </a:p>
        </p:txBody>
      </p:sp>
    </p:spTree>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Oval 3"/>
          <p:cNvSpPr>
            <a:spLocks noChangeArrowheads="1"/>
          </p:cNvSpPr>
          <p:nvPr/>
        </p:nvSpPr>
        <p:spPr bwMode="auto">
          <a:xfrm>
            <a:off x="1427870" y="3312430"/>
            <a:ext cx="4492627" cy="2593610"/>
          </a:xfrm>
          <a:prstGeom prst="ellipse">
            <a:avLst/>
          </a:prstGeom>
          <a:ln>
            <a:headEnd/>
            <a:tailEnd/>
          </a:ln>
        </p:spPr>
        <p:style>
          <a:lnRef idx="1">
            <a:schemeClr val="accent5"/>
          </a:lnRef>
          <a:fillRef idx="3">
            <a:schemeClr val="accent5"/>
          </a:fillRef>
          <a:effectRef idx="2">
            <a:schemeClr val="accent5"/>
          </a:effectRef>
          <a:fontRef idx="minor">
            <a:schemeClr val="lt1"/>
          </a:fontRef>
        </p:style>
        <p:txBody>
          <a:bodyPr lIns="43920" tIns="21960" rIns="43920" bIns="21960" anchor="ctr"/>
          <a:lstStyle/>
          <a:p>
            <a:pPr eaLnBrk="0" hangingPunct="0"/>
            <a:r>
              <a:rPr lang="en-US" sz="1400" dirty="0" err="1">
                <a:gradFill>
                  <a:gsLst>
                    <a:gs pos="28000">
                      <a:schemeClr val="bg2"/>
                    </a:gs>
                    <a:gs pos="48000">
                      <a:schemeClr val="bg2"/>
                    </a:gs>
                  </a:gsLst>
                  <a:lin ang="5400000" scaled="1"/>
                </a:gradFill>
                <a:latin typeface="Trebuchet MS" pitchFamily="34" charset="0"/>
              </a:rPr>
              <a:t>Fabric/Fibre Channel Network</a:t>
            </a:r>
          </a:p>
        </p:txBody>
      </p:sp>
      <p:sp>
        <p:nvSpPr>
          <p:cNvPr id="252044" name="Rectangle 140"/>
          <p:cNvSpPr>
            <a:spLocks noGrp="1" noChangeArrowheads="1"/>
          </p:cNvSpPr>
          <p:nvPr>
            <p:ph type="title"/>
          </p:nvPr>
        </p:nvSpPr>
        <p:spPr>
          <a:xfrm>
            <a:off x="382588" y="228600"/>
            <a:ext cx="8380412" cy="1994392"/>
          </a:xfrm>
        </p:spPr>
        <p:txBody>
          <a:bodyPr/>
          <a:lstStyle/>
          <a:p>
            <a:r>
              <a:rPr lang="en-US" dirty="0" smtClean="0"/>
              <a:t>High Availability with Hyper-V using MPIO &amp; Fibre Channel SAN</a:t>
            </a:r>
            <a:endParaRPr lang="en-US" dirty="0"/>
          </a:p>
        </p:txBody>
      </p:sp>
      <p:cxnSp>
        <p:nvCxnSpPr>
          <p:cNvPr id="203" name="AutoShape 103"/>
          <p:cNvCxnSpPr>
            <a:cxnSpLocks noChangeShapeType="1"/>
            <a:stCxn id="205" idx="3"/>
          </p:cNvCxnSpPr>
          <p:nvPr/>
        </p:nvCxnSpPr>
        <p:spPr bwMode="auto">
          <a:xfrm rot="10800000" flipH="1" flipV="1">
            <a:off x="2122270" y="3451948"/>
            <a:ext cx="520568" cy="1310210"/>
          </a:xfrm>
          <a:prstGeom prst="straightConnector1">
            <a:avLst/>
          </a:prstGeom>
          <a:noFill/>
          <a:ln w="19050">
            <a:solidFill>
              <a:schemeClr val="accent2"/>
            </a:solidFill>
            <a:round/>
            <a:headEnd type="none" w="sm" len="sm"/>
            <a:tailEnd type="none" w="sm" len="sm"/>
          </a:ln>
          <a:effectLst/>
        </p:spPr>
      </p:cxnSp>
      <p:sp>
        <p:nvSpPr>
          <p:cNvPr id="205" name="AutoShape 79"/>
          <p:cNvSpPr>
            <a:spLocks noChangeArrowheads="1"/>
          </p:cNvSpPr>
          <p:nvPr/>
        </p:nvSpPr>
        <p:spPr bwMode="auto">
          <a:xfrm rot="5400000">
            <a:off x="2197699" y="3252238"/>
            <a:ext cx="198849" cy="399419"/>
          </a:xfrm>
          <a:prstGeom prst="bevel">
            <a:avLst>
              <a:gd name="adj" fmla="val 12500"/>
            </a:avLst>
          </a:prstGeom>
          <a:gradFill rotWithShape="0">
            <a:gsLst>
              <a:gs pos="0">
                <a:schemeClr val="accent2">
                  <a:gamma/>
                  <a:shade val="46275"/>
                  <a:invGamma/>
                </a:schemeClr>
              </a:gs>
              <a:gs pos="100000">
                <a:schemeClr val="accent2"/>
              </a:gs>
            </a:gsLst>
            <a:lin ang="5400000" scaled="1"/>
          </a:gradFill>
          <a:ln w="12700">
            <a:solidFill>
              <a:schemeClr val="accent2"/>
            </a:solidFill>
            <a:miter lim="800000"/>
            <a:headEnd type="none" w="sm" len="sm"/>
            <a:tailEnd type="none" w="sm" len="sm"/>
          </a:ln>
          <a:effectLst/>
        </p:spPr>
        <p:txBody>
          <a:bodyPr wrap="none" lIns="74066" tIns="37033" rIns="74066" bIns="37033" anchor="ctr">
            <a:spAutoFit/>
          </a:bodyPr>
          <a:lstStyle/>
          <a:p>
            <a:endParaRPr lang="en-US">
              <a:latin typeface="Trebuchet MS" pitchFamily="34" charset="0"/>
            </a:endParaRPr>
          </a:p>
        </p:txBody>
      </p:sp>
      <p:pic>
        <p:nvPicPr>
          <p:cNvPr id="206" name="Picture 80" descr="SANBox2-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39854" y="3947652"/>
            <a:ext cx="1234440" cy="375476"/>
          </a:xfrm>
          <a:prstGeom prst="rect">
            <a:avLst/>
          </a:prstGeom>
          <a:noFill/>
        </p:spPr>
      </p:pic>
      <p:pic>
        <p:nvPicPr>
          <p:cNvPr id="207" name="Picture 81" descr="SANBox2-1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74430" y="4089832"/>
            <a:ext cx="1234440" cy="375476"/>
          </a:xfrm>
          <a:prstGeom prst="rect">
            <a:avLst/>
          </a:prstGeom>
          <a:noFill/>
        </p:spPr>
      </p:pic>
      <p:pic>
        <p:nvPicPr>
          <p:cNvPr id="208" name="Picture 82" descr="SANBox2-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02657" y="4829762"/>
            <a:ext cx="1234440" cy="375476"/>
          </a:xfrm>
          <a:prstGeom prst="rect">
            <a:avLst/>
          </a:prstGeom>
          <a:noFill/>
        </p:spPr>
      </p:pic>
      <p:pic>
        <p:nvPicPr>
          <p:cNvPr id="209" name="Picture 83" descr="SANBox2-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272225" y="4688132"/>
            <a:ext cx="1234440" cy="375476"/>
          </a:xfrm>
          <a:prstGeom prst="rect">
            <a:avLst/>
          </a:prstGeom>
          <a:noFill/>
        </p:spPr>
      </p:pic>
      <p:cxnSp>
        <p:nvCxnSpPr>
          <p:cNvPr id="210" name="AutoShape 84"/>
          <p:cNvCxnSpPr>
            <a:cxnSpLocks noChangeShapeType="1"/>
          </p:cNvCxnSpPr>
          <p:nvPr/>
        </p:nvCxnSpPr>
        <p:spPr bwMode="auto">
          <a:xfrm>
            <a:off x="1957651" y="2362169"/>
            <a:ext cx="295752" cy="345900"/>
          </a:xfrm>
          <a:prstGeom prst="straightConnector1">
            <a:avLst/>
          </a:prstGeom>
          <a:noFill/>
          <a:ln w="12700">
            <a:solidFill>
              <a:schemeClr val="accent2"/>
            </a:solidFill>
            <a:round/>
            <a:headEnd type="none" w="sm" len="sm"/>
            <a:tailEnd type="none" w="sm" len="sm"/>
          </a:ln>
          <a:effectLst/>
        </p:spPr>
      </p:cxnSp>
      <p:cxnSp>
        <p:nvCxnSpPr>
          <p:cNvPr id="211" name="AutoShape 85"/>
          <p:cNvCxnSpPr>
            <a:cxnSpLocks noChangeShapeType="1"/>
          </p:cNvCxnSpPr>
          <p:nvPr/>
        </p:nvCxnSpPr>
        <p:spPr bwMode="auto">
          <a:xfrm flipH="1">
            <a:off x="2253402" y="2367312"/>
            <a:ext cx="180023" cy="340756"/>
          </a:xfrm>
          <a:prstGeom prst="straightConnector1">
            <a:avLst/>
          </a:prstGeom>
          <a:noFill/>
          <a:ln w="12700">
            <a:solidFill>
              <a:schemeClr val="accent2"/>
            </a:solidFill>
            <a:round/>
            <a:headEnd type="none" w="sm" len="sm"/>
            <a:tailEnd type="none" w="sm" len="sm"/>
          </a:ln>
          <a:effectLst/>
        </p:spPr>
      </p:cxnSp>
      <p:cxnSp>
        <p:nvCxnSpPr>
          <p:cNvPr id="212" name="AutoShape 86"/>
          <p:cNvCxnSpPr>
            <a:cxnSpLocks noChangeShapeType="1"/>
          </p:cNvCxnSpPr>
          <p:nvPr/>
        </p:nvCxnSpPr>
        <p:spPr bwMode="auto">
          <a:xfrm flipH="1">
            <a:off x="2253403" y="2367312"/>
            <a:ext cx="662226" cy="340756"/>
          </a:xfrm>
          <a:prstGeom prst="straightConnector1">
            <a:avLst/>
          </a:prstGeom>
          <a:noFill/>
          <a:ln w="12700">
            <a:solidFill>
              <a:schemeClr val="accent2"/>
            </a:solidFill>
            <a:round/>
            <a:headEnd type="none" w="sm" len="sm"/>
            <a:tailEnd type="none" w="sm" len="sm"/>
          </a:ln>
          <a:effectLst/>
        </p:spPr>
      </p:cxnSp>
      <p:cxnSp>
        <p:nvCxnSpPr>
          <p:cNvPr id="213" name="AutoShape 87"/>
          <p:cNvCxnSpPr>
            <a:cxnSpLocks noChangeShapeType="1"/>
          </p:cNvCxnSpPr>
          <p:nvPr/>
        </p:nvCxnSpPr>
        <p:spPr bwMode="auto">
          <a:xfrm>
            <a:off x="2915629" y="2367312"/>
            <a:ext cx="564499" cy="340756"/>
          </a:xfrm>
          <a:prstGeom prst="straightConnector1">
            <a:avLst/>
          </a:prstGeom>
          <a:noFill/>
          <a:ln w="12700">
            <a:solidFill>
              <a:schemeClr val="accent2"/>
            </a:solidFill>
            <a:round/>
            <a:headEnd type="none" w="sm" len="sm"/>
            <a:tailEnd type="none" w="sm" len="sm"/>
          </a:ln>
          <a:effectLst/>
        </p:spPr>
      </p:cxnSp>
      <p:cxnSp>
        <p:nvCxnSpPr>
          <p:cNvPr id="214" name="AutoShape 88"/>
          <p:cNvCxnSpPr>
            <a:cxnSpLocks noChangeShapeType="1"/>
          </p:cNvCxnSpPr>
          <p:nvPr/>
        </p:nvCxnSpPr>
        <p:spPr bwMode="auto">
          <a:xfrm>
            <a:off x="3463412" y="2349310"/>
            <a:ext cx="16716" cy="358759"/>
          </a:xfrm>
          <a:prstGeom prst="straightConnector1">
            <a:avLst/>
          </a:prstGeom>
          <a:noFill/>
          <a:ln w="12700">
            <a:solidFill>
              <a:schemeClr val="accent2"/>
            </a:solidFill>
            <a:round/>
            <a:headEnd type="none" w="sm" len="sm"/>
            <a:tailEnd type="none" w="sm" len="sm"/>
          </a:ln>
          <a:effectLst/>
        </p:spPr>
      </p:cxnSp>
      <p:cxnSp>
        <p:nvCxnSpPr>
          <p:cNvPr id="215" name="AutoShape 89"/>
          <p:cNvCxnSpPr>
            <a:cxnSpLocks noChangeShapeType="1"/>
          </p:cNvCxnSpPr>
          <p:nvPr/>
        </p:nvCxnSpPr>
        <p:spPr bwMode="auto">
          <a:xfrm flipH="1">
            <a:off x="3480127" y="2362169"/>
            <a:ext cx="523352" cy="345900"/>
          </a:xfrm>
          <a:prstGeom prst="straightConnector1">
            <a:avLst/>
          </a:prstGeom>
          <a:noFill/>
          <a:ln w="12700">
            <a:solidFill>
              <a:schemeClr val="accent2"/>
            </a:solidFill>
            <a:round/>
            <a:headEnd type="none" w="sm" len="sm"/>
            <a:tailEnd type="none" w="sm" len="sm"/>
          </a:ln>
          <a:effectLst/>
        </p:spPr>
      </p:cxnSp>
      <p:cxnSp>
        <p:nvCxnSpPr>
          <p:cNvPr id="216" name="AutoShape 90"/>
          <p:cNvCxnSpPr>
            <a:cxnSpLocks noChangeShapeType="1"/>
          </p:cNvCxnSpPr>
          <p:nvPr/>
        </p:nvCxnSpPr>
        <p:spPr bwMode="auto">
          <a:xfrm>
            <a:off x="2433425" y="2367312"/>
            <a:ext cx="2198847" cy="340756"/>
          </a:xfrm>
          <a:prstGeom prst="straightConnector1">
            <a:avLst/>
          </a:prstGeom>
          <a:noFill/>
          <a:ln w="12700">
            <a:solidFill>
              <a:schemeClr val="accent2"/>
            </a:solidFill>
            <a:round/>
            <a:headEnd type="none" w="sm" len="sm"/>
            <a:tailEnd type="none" w="sm" len="sm"/>
          </a:ln>
          <a:effectLst/>
        </p:spPr>
      </p:cxnSp>
      <p:cxnSp>
        <p:nvCxnSpPr>
          <p:cNvPr id="217" name="AutoShape 91"/>
          <p:cNvCxnSpPr>
            <a:cxnSpLocks noChangeShapeType="1"/>
          </p:cNvCxnSpPr>
          <p:nvPr/>
        </p:nvCxnSpPr>
        <p:spPr bwMode="auto">
          <a:xfrm>
            <a:off x="4003479" y="2362169"/>
            <a:ext cx="628792" cy="345900"/>
          </a:xfrm>
          <a:prstGeom prst="straightConnector1">
            <a:avLst/>
          </a:prstGeom>
          <a:noFill/>
          <a:ln w="12700">
            <a:solidFill>
              <a:schemeClr val="accent2"/>
            </a:solidFill>
            <a:round/>
            <a:headEnd type="none" w="sm" len="sm"/>
            <a:tailEnd type="none" w="sm" len="sm"/>
          </a:ln>
          <a:effectLst/>
        </p:spPr>
      </p:cxnSp>
      <p:cxnSp>
        <p:nvCxnSpPr>
          <p:cNvPr id="218" name="AutoShape 92"/>
          <p:cNvCxnSpPr>
            <a:cxnSpLocks noChangeShapeType="1"/>
          </p:cNvCxnSpPr>
          <p:nvPr/>
        </p:nvCxnSpPr>
        <p:spPr bwMode="auto">
          <a:xfrm flipH="1">
            <a:off x="4632271" y="2367312"/>
            <a:ext cx="482204" cy="340756"/>
          </a:xfrm>
          <a:prstGeom prst="straightConnector1">
            <a:avLst/>
          </a:prstGeom>
          <a:noFill/>
          <a:ln w="12700">
            <a:solidFill>
              <a:schemeClr val="accent2"/>
            </a:solidFill>
            <a:round/>
            <a:headEnd type="none" w="sm" len="sm"/>
            <a:tailEnd type="none" w="sm" len="sm"/>
          </a:ln>
          <a:effectLst/>
        </p:spPr>
      </p:cxnSp>
      <p:cxnSp>
        <p:nvCxnSpPr>
          <p:cNvPr id="219" name="AutoShape 93"/>
          <p:cNvCxnSpPr>
            <a:cxnSpLocks noChangeShapeType="1"/>
          </p:cNvCxnSpPr>
          <p:nvPr/>
        </p:nvCxnSpPr>
        <p:spPr bwMode="auto">
          <a:xfrm flipH="1">
            <a:off x="3480127" y="2375027"/>
            <a:ext cx="1064705" cy="333041"/>
          </a:xfrm>
          <a:prstGeom prst="straightConnector1">
            <a:avLst/>
          </a:prstGeom>
          <a:noFill/>
          <a:ln w="12700">
            <a:solidFill>
              <a:schemeClr val="accent2"/>
            </a:solidFill>
            <a:round/>
            <a:headEnd type="none" w="sm" len="sm"/>
            <a:tailEnd type="none" w="sm" len="sm"/>
          </a:ln>
          <a:effectLst/>
        </p:spPr>
      </p:cxnSp>
      <p:cxnSp>
        <p:nvCxnSpPr>
          <p:cNvPr id="220" name="AutoShape 94"/>
          <p:cNvCxnSpPr>
            <a:cxnSpLocks noChangeShapeType="1"/>
          </p:cNvCxnSpPr>
          <p:nvPr/>
        </p:nvCxnSpPr>
        <p:spPr bwMode="auto">
          <a:xfrm>
            <a:off x="4544832" y="2375027"/>
            <a:ext cx="87440" cy="333041"/>
          </a:xfrm>
          <a:prstGeom prst="straightConnector1">
            <a:avLst/>
          </a:prstGeom>
          <a:noFill/>
          <a:ln w="12700">
            <a:solidFill>
              <a:schemeClr val="accent2"/>
            </a:solidFill>
            <a:round/>
            <a:headEnd type="none" w="sm" len="sm"/>
            <a:tailEnd type="none" w="sm" len="sm"/>
          </a:ln>
          <a:effectLst/>
        </p:spPr>
      </p:cxnSp>
      <p:cxnSp>
        <p:nvCxnSpPr>
          <p:cNvPr id="221" name="AutoShape 95"/>
          <p:cNvCxnSpPr>
            <a:cxnSpLocks noChangeShapeType="1"/>
          </p:cNvCxnSpPr>
          <p:nvPr/>
        </p:nvCxnSpPr>
        <p:spPr bwMode="auto">
          <a:xfrm flipH="1">
            <a:off x="3480127" y="2367312"/>
            <a:ext cx="1634348" cy="340756"/>
          </a:xfrm>
          <a:prstGeom prst="straightConnector1">
            <a:avLst/>
          </a:prstGeom>
          <a:noFill/>
          <a:ln w="12700">
            <a:solidFill>
              <a:schemeClr val="accent2"/>
            </a:solidFill>
            <a:round/>
            <a:headEnd type="none" w="sm" len="sm"/>
            <a:tailEnd type="none" w="sm" len="sm"/>
          </a:ln>
          <a:effectLst/>
        </p:spPr>
      </p:cxnSp>
      <p:cxnSp>
        <p:nvCxnSpPr>
          <p:cNvPr id="222" name="AutoShape 96"/>
          <p:cNvCxnSpPr>
            <a:cxnSpLocks noChangeShapeType="1"/>
          </p:cNvCxnSpPr>
          <p:nvPr/>
        </p:nvCxnSpPr>
        <p:spPr bwMode="auto">
          <a:xfrm>
            <a:off x="1957651" y="2362169"/>
            <a:ext cx="1522476" cy="345900"/>
          </a:xfrm>
          <a:prstGeom prst="straightConnector1">
            <a:avLst/>
          </a:prstGeom>
          <a:noFill/>
          <a:ln w="12700">
            <a:solidFill>
              <a:schemeClr val="accent2"/>
            </a:solidFill>
            <a:round/>
            <a:headEnd type="none" w="sm" len="sm"/>
            <a:tailEnd type="none" w="sm" len="sm"/>
          </a:ln>
          <a:effectLst/>
        </p:spPr>
      </p:cxnSp>
      <p:cxnSp>
        <p:nvCxnSpPr>
          <p:cNvPr id="223" name="AutoShape 97"/>
          <p:cNvCxnSpPr>
            <a:cxnSpLocks noChangeShapeType="1"/>
            <a:stCxn id="205" idx="7"/>
          </p:cNvCxnSpPr>
          <p:nvPr/>
        </p:nvCxnSpPr>
        <p:spPr bwMode="auto">
          <a:xfrm>
            <a:off x="2471977" y="3451948"/>
            <a:ext cx="444937" cy="781168"/>
          </a:xfrm>
          <a:prstGeom prst="straightConnector1">
            <a:avLst/>
          </a:prstGeom>
          <a:noFill/>
          <a:ln w="19050">
            <a:solidFill>
              <a:schemeClr val="accent2"/>
            </a:solidFill>
            <a:round/>
            <a:headEnd type="none" w="sm" len="sm"/>
            <a:tailEnd type="none" w="sm" len="sm"/>
          </a:ln>
          <a:effectLst/>
        </p:spPr>
      </p:cxnSp>
      <p:cxnSp>
        <p:nvCxnSpPr>
          <p:cNvPr id="224" name="AutoShape 98"/>
          <p:cNvCxnSpPr>
            <a:cxnSpLocks noChangeShapeType="1"/>
            <a:stCxn id="260" idx="3"/>
          </p:cNvCxnSpPr>
          <p:nvPr/>
        </p:nvCxnSpPr>
        <p:spPr bwMode="auto">
          <a:xfrm rot="10800000" flipH="1" flipV="1">
            <a:off x="3325849" y="3498239"/>
            <a:ext cx="29732" cy="684910"/>
          </a:xfrm>
          <a:prstGeom prst="straightConnector1">
            <a:avLst/>
          </a:prstGeom>
          <a:noFill/>
          <a:ln w="19050">
            <a:solidFill>
              <a:schemeClr val="accent2"/>
            </a:solidFill>
            <a:round/>
            <a:headEnd type="none" w="sm" len="sm"/>
            <a:tailEnd type="none" w="sm" len="sm"/>
          </a:ln>
          <a:effectLst/>
        </p:spPr>
      </p:cxnSp>
      <p:cxnSp>
        <p:nvCxnSpPr>
          <p:cNvPr id="225" name="AutoShape 99"/>
          <p:cNvCxnSpPr>
            <a:cxnSpLocks noChangeShapeType="1"/>
          </p:cNvCxnSpPr>
          <p:nvPr/>
        </p:nvCxnSpPr>
        <p:spPr bwMode="auto">
          <a:xfrm flipV="1">
            <a:off x="3437876" y="4136124"/>
            <a:ext cx="1269711" cy="11759"/>
          </a:xfrm>
          <a:prstGeom prst="straightConnector1">
            <a:avLst/>
          </a:prstGeom>
          <a:noFill/>
          <a:ln w="12700">
            <a:solidFill>
              <a:schemeClr val="accent2"/>
            </a:solidFill>
            <a:round/>
            <a:headEnd type="none" w="sm" len="sm"/>
            <a:tailEnd type="none" w="sm" len="sm"/>
          </a:ln>
          <a:effectLst/>
        </p:spPr>
      </p:cxnSp>
      <p:cxnSp>
        <p:nvCxnSpPr>
          <p:cNvPr id="226" name="AutoShape 100"/>
          <p:cNvCxnSpPr>
            <a:cxnSpLocks noChangeShapeType="1"/>
          </p:cNvCxnSpPr>
          <p:nvPr/>
        </p:nvCxnSpPr>
        <p:spPr bwMode="auto">
          <a:xfrm rot="16200000" flipH="1">
            <a:off x="4317875" y="3782418"/>
            <a:ext cx="794673" cy="291894"/>
          </a:xfrm>
          <a:prstGeom prst="straightConnector1">
            <a:avLst/>
          </a:prstGeom>
          <a:noFill/>
          <a:ln w="19050">
            <a:solidFill>
              <a:schemeClr val="accent2"/>
            </a:solidFill>
            <a:round/>
            <a:headEnd type="none" w="sm" len="sm"/>
            <a:tailEnd type="none" w="sm" len="sm"/>
          </a:ln>
          <a:effectLst/>
        </p:spPr>
      </p:cxnSp>
      <p:cxnSp>
        <p:nvCxnSpPr>
          <p:cNvPr id="227" name="AutoShape 101"/>
          <p:cNvCxnSpPr>
            <a:cxnSpLocks noChangeShapeType="1"/>
            <a:stCxn id="260" idx="7"/>
          </p:cNvCxnSpPr>
          <p:nvPr/>
        </p:nvCxnSpPr>
        <p:spPr bwMode="auto">
          <a:xfrm>
            <a:off x="3675556" y="3498239"/>
            <a:ext cx="1325944" cy="1425576"/>
          </a:xfrm>
          <a:prstGeom prst="straightConnector1">
            <a:avLst/>
          </a:prstGeom>
          <a:noFill/>
          <a:ln w="19050">
            <a:solidFill>
              <a:schemeClr val="accent2"/>
            </a:solidFill>
            <a:round/>
            <a:headEnd type="none" w="sm" len="sm"/>
            <a:tailEnd type="none" w="sm" len="sm"/>
          </a:ln>
          <a:effectLst/>
        </p:spPr>
      </p:cxnSp>
      <p:cxnSp>
        <p:nvCxnSpPr>
          <p:cNvPr id="228" name="AutoShape 102"/>
          <p:cNvCxnSpPr>
            <a:cxnSpLocks noChangeShapeType="1"/>
          </p:cNvCxnSpPr>
          <p:nvPr/>
        </p:nvCxnSpPr>
        <p:spPr bwMode="auto">
          <a:xfrm rot="16200000" flipH="1">
            <a:off x="2520864" y="4477065"/>
            <a:ext cx="811204" cy="293914"/>
          </a:xfrm>
          <a:prstGeom prst="straightConnector1">
            <a:avLst/>
          </a:prstGeom>
          <a:noFill/>
          <a:ln w="19050">
            <a:solidFill>
              <a:schemeClr val="accent2"/>
            </a:solidFill>
            <a:round/>
            <a:headEnd type="none" w="sm" len="sm"/>
            <a:tailEnd type="none" w="sm" len="sm"/>
          </a:ln>
          <a:effectLst/>
        </p:spPr>
      </p:cxnSp>
      <p:cxnSp>
        <p:nvCxnSpPr>
          <p:cNvPr id="229" name="AutoShape 104"/>
          <p:cNvCxnSpPr>
            <a:cxnSpLocks noChangeShapeType="1"/>
          </p:cNvCxnSpPr>
          <p:nvPr/>
        </p:nvCxnSpPr>
        <p:spPr bwMode="auto">
          <a:xfrm rot="16200000" flipH="1">
            <a:off x="5095551" y="4582875"/>
            <a:ext cx="493780" cy="23513"/>
          </a:xfrm>
          <a:prstGeom prst="straightConnector1">
            <a:avLst/>
          </a:prstGeom>
          <a:noFill/>
          <a:ln w="12700">
            <a:solidFill>
              <a:schemeClr val="accent2"/>
            </a:solidFill>
            <a:round/>
            <a:headEnd type="none" w="sm" len="sm"/>
            <a:tailEnd type="none" w="sm" len="sm"/>
          </a:ln>
          <a:effectLst/>
        </p:spPr>
      </p:cxnSp>
      <p:cxnSp>
        <p:nvCxnSpPr>
          <p:cNvPr id="230" name="AutoShape 105"/>
          <p:cNvCxnSpPr>
            <a:cxnSpLocks noChangeShapeType="1"/>
          </p:cNvCxnSpPr>
          <p:nvPr/>
        </p:nvCxnSpPr>
        <p:spPr bwMode="auto">
          <a:xfrm flipV="1">
            <a:off x="3237097" y="4994354"/>
            <a:ext cx="1294142" cy="23146"/>
          </a:xfrm>
          <a:prstGeom prst="straightConnector1">
            <a:avLst/>
          </a:prstGeom>
          <a:noFill/>
          <a:ln w="19050">
            <a:solidFill>
              <a:schemeClr val="accent2"/>
            </a:solidFill>
            <a:round/>
            <a:headEnd type="none" w="sm" len="sm"/>
            <a:tailEnd type="none" w="sm" len="sm"/>
          </a:ln>
          <a:effectLst/>
        </p:spPr>
      </p:cxnSp>
      <p:cxnSp>
        <p:nvCxnSpPr>
          <p:cNvPr id="231" name="AutoShape 107"/>
          <p:cNvCxnSpPr>
            <a:cxnSpLocks noChangeShapeType="1"/>
          </p:cNvCxnSpPr>
          <p:nvPr/>
        </p:nvCxnSpPr>
        <p:spPr bwMode="auto">
          <a:xfrm rot="5400000" flipV="1">
            <a:off x="3548922" y="812047"/>
            <a:ext cx="5144" cy="3156824"/>
          </a:xfrm>
          <a:prstGeom prst="bentConnector3">
            <a:avLst>
              <a:gd name="adj1" fmla="val -3600000"/>
            </a:avLst>
          </a:prstGeom>
          <a:noFill/>
          <a:ln w="12700">
            <a:solidFill>
              <a:schemeClr val="accent2"/>
            </a:solidFill>
            <a:miter lim="800000"/>
            <a:headEnd type="none" w="sm" len="sm"/>
            <a:tailEnd type="none" w="sm" len="sm"/>
          </a:ln>
          <a:effectLst/>
        </p:spPr>
      </p:cxnSp>
      <p:cxnSp>
        <p:nvCxnSpPr>
          <p:cNvPr id="232" name="AutoShape 108"/>
          <p:cNvCxnSpPr>
            <a:cxnSpLocks noChangeShapeType="1"/>
          </p:cNvCxnSpPr>
          <p:nvPr/>
        </p:nvCxnSpPr>
        <p:spPr bwMode="auto">
          <a:xfrm rot="5400000" flipV="1">
            <a:off x="3485271" y="1048004"/>
            <a:ext cx="7716" cy="2111407"/>
          </a:xfrm>
          <a:prstGeom prst="bentConnector3">
            <a:avLst>
              <a:gd name="adj1" fmla="val -2400000"/>
            </a:avLst>
          </a:prstGeom>
          <a:noFill/>
          <a:ln w="12700">
            <a:solidFill>
              <a:schemeClr val="accent2"/>
            </a:solidFill>
            <a:miter lim="800000"/>
            <a:headEnd type="none" w="sm" len="sm"/>
            <a:tailEnd type="none" w="sm" len="sm"/>
          </a:ln>
          <a:effectLst/>
        </p:spPr>
      </p:cxnSp>
      <p:cxnSp>
        <p:nvCxnSpPr>
          <p:cNvPr id="233" name="AutoShape 109"/>
          <p:cNvCxnSpPr>
            <a:cxnSpLocks noChangeShapeType="1"/>
          </p:cNvCxnSpPr>
          <p:nvPr/>
        </p:nvCxnSpPr>
        <p:spPr bwMode="auto">
          <a:xfrm rot="16200000">
            <a:off x="3456982" y="1553352"/>
            <a:ext cx="5144" cy="1087851"/>
          </a:xfrm>
          <a:prstGeom prst="bentConnector3">
            <a:avLst>
              <a:gd name="adj1" fmla="val 3700000"/>
            </a:avLst>
          </a:prstGeom>
          <a:noFill/>
          <a:ln w="12700">
            <a:solidFill>
              <a:schemeClr val="accent2"/>
            </a:solidFill>
            <a:miter lim="800000"/>
            <a:headEnd type="none" w="sm" len="sm"/>
            <a:tailEnd type="none" w="sm" len="sm"/>
          </a:ln>
          <a:effectLst/>
        </p:spPr>
      </p:cxnSp>
      <p:cxnSp>
        <p:nvCxnSpPr>
          <p:cNvPr id="234" name="AutoShape 110"/>
          <p:cNvCxnSpPr>
            <a:cxnSpLocks noChangeShapeType="1"/>
          </p:cNvCxnSpPr>
          <p:nvPr/>
        </p:nvCxnSpPr>
        <p:spPr bwMode="auto">
          <a:xfrm flipV="1">
            <a:off x="3463411" y="1901825"/>
            <a:ext cx="10287" cy="180023"/>
          </a:xfrm>
          <a:prstGeom prst="straightConnector1">
            <a:avLst/>
          </a:prstGeom>
          <a:noFill/>
          <a:ln w="12700">
            <a:solidFill>
              <a:schemeClr val="accent2"/>
            </a:solidFill>
            <a:round/>
            <a:headEnd type="none" w="sm" len="sm"/>
            <a:tailEnd type="none" w="sm" len="sm"/>
          </a:ln>
          <a:effectLst/>
        </p:spPr>
      </p:cxnSp>
      <p:sp>
        <p:nvSpPr>
          <p:cNvPr id="235" name="AutoShape 128"/>
          <p:cNvSpPr>
            <a:spLocks/>
          </p:cNvSpPr>
          <p:nvPr/>
        </p:nvSpPr>
        <p:spPr bwMode="invGray">
          <a:xfrm>
            <a:off x="727987" y="3365151"/>
            <a:ext cx="888540" cy="656483"/>
          </a:xfrm>
          <a:prstGeom prst="borderCallout2">
            <a:avLst>
              <a:gd name="adj1" fmla="val 21556"/>
              <a:gd name="adj2" fmla="val 109375"/>
              <a:gd name="adj3" fmla="val 21556"/>
              <a:gd name="adj4" fmla="val 126759"/>
              <a:gd name="adj5" fmla="val -48379"/>
              <a:gd name="adj6" fmla="val 167444"/>
            </a:avLst>
          </a:prstGeom>
          <a:ln>
            <a:headEnd type="none" w="sm" len="sm"/>
            <a:tailEnd type="none" w="sm" len="sm"/>
          </a:ln>
        </p:spPr>
        <p:style>
          <a:lnRef idx="1">
            <a:schemeClr val="accent1"/>
          </a:lnRef>
          <a:fillRef idx="3">
            <a:schemeClr val="accent1"/>
          </a:fillRef>
          <a:effectRef idx="2">
            <a:schemeClr val="accent1"/>
          </a:effectRef>
          <a:fontRef idx="minor">
            <a:schemeClr val="lt1"/>
          </a:fontRef>
        </p:style>
        <p:txBody>
          <a:bodyPr wrap="square" lIns="74065" tIns="37031" rIns="74065" bIns="37031">
            <a:spAutoFit/>
          </a:bodyPr>
          <a:lstStyle/>
          <a:p>
            <a:pPr eaLnBrk="0" hangingPunct="0">
              <a:lnSpc>
                <a:spcPct val="90000"/>
              </a:lnSpc>
            </a:pPr>
            <a:r>
              <a:rPr lang="en-US" sz="1400" smtClean="0">
                <a:gradFill>
                  <a:gsLst>
                    <a:gs pos="28000">
                      <a:schemeClr val="bg2"/>
                    </a:gs>
                    <a:gs pos="48000">
                      <a:schemeClr val="bg2"/>
                    </a:gs>
                  </a:gsLst>
                  <a:lin ang="5400000" scaled="1"/>
                </a:gradFill>
                <a:latin typeface="Trebuchet MS" pitchFamily="34" charset="0"/>
              </a:rPr>
              <a:t>Windows </a:t>
            </a:r>
            <a:endParaRPr lang="en-US" sz="1400" dirty="0" err="1">
              <a:gradFill>
                <a:gsLst>
                  <a:gs pos="28000">
                    <a:schemeClr val="bg2"/>
                  </a:gs>
                  <a:gs pos="48000">
                    <a:schemeClr val="bg2"/>
                  </a:gs>
                </a:gsLst>
                <a:lin ang="5400000" scaled="1"/>
              </a:gradFill>
              <a:latin typeface="Trebuchet MS" pitchFamily="34" charset="0"/>
            </a:endParaRPr>
          </a:p>
          <a:p>
            <a:pPr eaLnBrk="0" hangingPunct="0">
              <a:lnSpc>
                <a:spcPct val="90000"/>
              </a:lnSpc>
            </a:pPr>
            <a:r>
              <a:rPr lang="en-US" sz="1400" dirty="0" err="1">
                <a:gradFill>
                  <a:gsLst>
                    <a:gs pos="28000">
                      <a:schemeClr val="bg2"/>
                    </a:gs>
                    <a:gs pos="48000">
                      <a:schemeClr val="bg2"/>
                    </a:gs>
                  </a:gsLst>
                  <a:lin ang="5400000" scaled="1"/>
                </a:gradFill>
                <a:latin typeface="Trebuchet MS" pitchFamily="34" charset="0"/>
              </a:rPr>
              <a:t>Server Hosts </a:t>
            </a:r>
          </a:p>
        </p:txBody>
      </p:sp>
      <p:sp>
        <p:nvSpPr>
          <p:cNvPr id="236" name="AutoShape 130"/>
          <p:cNvSpPr>
            <a:spLocks/>
          </p:cNvSpPr>
          <p:nvPr/>
        </p:nvSpPr>
        <p:spPr bwMode="invGray">
          <a:xfrm>
            <a:off x="510988" y="4362989"/>
            <a:ext cx="914310" cy="268684"/>
          </a:xfrm>
          <a:prstGeom prst="borderCallout2">
            <a:avLst>
              <a:gd name="adj1" fmla="val 36000"/>
              <a:gd name="adj2" fmla="val 109375"/>
              <a:gd name="adj3" fmla="val 36000"/>
              <a:gd name="adj4" fmla="val 179884"/>
              <a:gd name="adj5" fmla="val 196000"/>
              <a:gd name="adj6" fmla="val 254102"/>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square" lIns="74065" tIns="37031" rIns="74065" bIns="37031">
            <a:spAutoFit/>
          </a:bodyPr>
          <a:lstStyle/>
          <a:p>
            <a:pPr eaLnBrk="0" hangingPunct="0">
              <a:lnSpc>
                <a:spcPct val="90000"/>
              </a:lnSpc>
            </a:pPr>
            <a:r>
              <a:rPr lang="en-US" sz="1400" dirty="0" smtClean="0">
                <a:gradFill>
                  <a:gsLst>
                    <a:gs pos="28000">
                      <a:schemeClr val="bg2"/>
                    </a:gs>
                    <a:gs pos="48000">
                      <a:schemeClr val="bg2"/>
                    </a:gs>
                  </a:gsLst>
                  <a:lin ang="5400000" scaled="1"/>
                </a:gradFill>
                <a:latin typeface="Trebuchet MS" pitchFamily="34" charset="0"/>
              </a:rPr>
              <a:t>Switches</a:t>
            </a:r>
            <a:endParaRPr lang="en-US" sz="1400" dirty="0">
              <a:gradFill>
                <a:gsLst>
                  <a:gs pos="28000">
                    <a:schemeClr val="bg2"/>
                  </a:gs>
                  <a:gs pos="48000">
                    <a:schemeClr val="bg2"/>
                  </a:gs>
                </a:gsLst>
                <a:lin ang="5400000" scaled="1"/>
              </a:gradFill>
              <a:latin typeface="Trebuchet MS" pitchFamily="34" charset="0"/>
            </a:endParaRPr>
          </a:p>
        </p:txBody>
      </p:sp>
      <p:cxnSp>
        <p:nvCxnSpPr>
          <p:cNvPr id="238" name="AutoShape 132"/>
          <p:cNvCxnSpPr>
            <a:cxnSpLocks noChangeShapeType="1"/>
          </p:cNvCxnSpPr>
          <p:nvPr/>
        </p:nvCxnSpPr>
        <p:spPr bwMode="auto">
          <a:xfrm rot="5400000">
            <a:off x="2375469" y="5199084"/>
            <a:ext cx="397152" cy="175797"/>
          </a:xfrm>
          <a:prstGeom prst="straightConnector1">
            <a:avLst/>
          </a:prstGeom>
          <a:noFill/>
          <a:ln w="12700">
            <a:solidFill>
              <a:schemeClr val="accent2"/>
            </a:solidFill>
            <a:round/>
            <a:headEnd type="none" w="sm" len="sm"/>
            <a:tailEnd type="none" w="sm" len="sm"/>
          </a:ln>
          <a:effectLst/>
        </p:spPr>
      </p:cxnSp>
      <p:cxnSp>
        <p:nvCxnSpPr>
          <p:cNvPr id="239" name="AutoShape 133"/>
          <p:cNvCxnSpPr>
            <a:cxnSpLocks noChangeShapeType="1"/>
          </p:cNvCxnSpPr>
          <p:nvPr/>
        </p:nvCxnSpPr>
        <p:spPr bwMode="auto">
          <a:xfrm rot="16200000" flipH="1">
            <a:off x="2769315" y="4451990"/>
            <a:ext cx="1233338" cy="813225"/>
          </a:xfrm>
          <a:prstGeom prst="straightConnector1">
            <a:avLst/>
          </a:prstGeom>
          <a:noFill/>
          <a:ln w="19050">
            <a:solidFill>
              <a:schemeClr val="accent2"/>
            </a:solidFill>
            <a:round/>
            <a:headEnd type="none" w="sm" len="sm"/>
            <a:tailEnd type="none" w="sm" len="sm"/>
          </a:ln>
          <a:effectLst/>
        </p:spPr>
      </p:cxnSp>
      <p:cxnSp>
        <p:nvCxnSpPr>
          <p:cNvPr id="240" name="AutoShape 134"/>
          <p:cNvCxnSpPr>
            <a:cxnSpLocks noChangeShapeType="1"/>
          </p:cNvCxnSpPr>
          <p:nvPr/>
        </p:nvCxnSpPr>
        <p:spPr bwMode="auto">
          <a:xfrm rot="16200000" flipH="1">
            <a:off x="4783270" y="5093550"/>
            <a:ext cx="449691" cy="174882"/>
          </a:xfrm>
          <a:prstGeom prst="straightConnector1">
            <a:avLst/>
          </a:prstGeom>
          <a:noFill/>
          <a:ln w="19050">
            <a:solidFill>
              <a:schemeClr val="accent2"/>
            </a:solidFill>
            <a:round/>
            <a:headEnd type="none" w="sm" len="sm"/>
            <a:tailEnd type="none" w="sm" len="sm"/>
          </a:ln>
          <a:effectLst/>
        </p:spPr>
      </p:cxnSp>
      <p:cxnSp>
        <p:nvCxnSpPr>
          <p:cNvPr id="241" name="AutoShape 135"/>
          <p:cNvCxnSpPr>
            <a:cxnSpLocks noChangeShapeType="1"/>
          </p:cNvCxnSpPr>
          <p:nvPr/>
        </p:nvCxnSpPr>
        <p:spPr bwMode="auto">
          <a:xfrm rot="10800000" flipV="1">
            <a:off x="3792597" y="4994353"/>
            <a:ext cx="856208" cy="489919"/>
          </a:xfrm>
          <a:prstGeom prst="straightConnector1">
            <a:avLst/>
          </a:prstGeom>
          <a:noFill/>
          <a:ln w="19050">
            <a:solidFill>
              <a:schemeClr val="accent2"/>
            </a:solidFill>
            <a:round/>
            <a:headEnd type="none" w="sm" len="sm"/>
            <a:tailEnd type="none" w="sm" len="sm"/>
          </a:ln>
          <a:effectLst/>
        </p:spPr>
      </p:cxnSp>
      <p:cxnSp>
        <p:nvCxnSpPr>
          <p:cNvPr id="242" name="AutoShape 136"/>
          <p:cNvCxnSpPr>
            <a:cxnSpLocks noChangeShapeType="1"/>
          </p:cNvCxnSpPr>
          <p:nvPr/>
        </p:nvCxnSpPr>
        <p:spPr bwMode="auto">
          <a:xfrm rot="10800000" flipV="1">
            <a:off x="2486147" y="4959084"/>
            <a:ext cx="2515354" cy="517473"/>
          </a:xfrm>
          <a:prstGeom prst="straightConnector1">
            <a:avLst/>
          </a:prstGeom>
          <a:noFill/>
          <a:ln w="19050">
            <a:solidFill>
              <a:schemeClr val="accent2"/>
            </a:solidFill>
            <a:round/>
            <a:headEnd type="none" w="sm" len="sm"/>
            <a:tailEnd type="none" w="sm" len="sm"/>
          </a:ln>
          <a:effectLst/>
        </p:spPr>
      </p:cxnSp>
      <p:pic>
        <p:nvPicPr>
          <p:cNvPr id="245" name="Picture 2" descr="C:\Users\shonsh\Desktop\images\host.png"/>
          <p:cNvPicPr>
            <a:picLocks noChangeAspect="1" noChangeArrowheads="1"/>
          </p:cNvPicPr>
          <p:nvPr/>
        </p:nvPicPr>
        <p:blipFill>
          <a:blip r:embed="rId6" cstate="print"/>
          <a:srcRect/>
          <a:stretch>
            <a:fillRect/>
          </a:stretch>
        </p:blipFill>
        <p:spPr bwMode="auto">
          <a:xfrm>
            <a:off x="2094322" y="2679662"/>
            <a:ext cx="473102" cy="766499"/>
          </a:xfrm>
          <a:prstGeom prst="rect">
            <a:avLst/>
          </a:prstGeom>
          <a:noFill/>
        </p:spPr>
      </p:pic>
      <p:sp>
        <p:nvSpPr>
          <p:cNvPr id="246" name="AutoShape 128"/>
          <p:cNvSpPr>
            <a:spLocks/>
          </p:cNvSpPr>
          <p:nvPr/>
        </p:nvSpPr>
        <p:spPr bwMode="invGray">
          <a:xfrm>
            <a:off x="688309" y="2390825"/>
            <a:ext cx="826818" cy="268684"/>
          </a:xfrm>
          <a:prstGeom prst="borderCallout2">
            <a:avLst>
              <a:gd name="adj1" fmla="val 21556"/>
              <a:gd name="adj2" fmla="val 109375"/>
              <a:gd name="adj3" fmla="val 21556"/>
              <a:gd name="adj4" fmla="val 126759"/>
              <a:gd name="adj5" fmla="val -43965"/>
              <a:gd name="adj6" fmla="val 161113"/>
            </a:avLst>
          </a:prstGeom>
          <a:ln>
            <a:headEnd type="none" w="sm" len="sm"/>
            <a:tailEnd type="none" w="sm" len="sm"/>
          </a:ln>
        </p:spPr>
        <p:style>
          <a:lnRef idx="1">
            <a:schemeClr val="accent1"/>
          </a:lnRef>
          <a:fillRef idx="3">
            <a:schemeClr val="accent1"/>
          </a:fillRef>
          <a:effectRef idx="2">
            <a:schemeClr val="accent1"/>
          </a:effectRef>
          <a:fontRef idx="minor">
            <a:schemeClr val="lt1"/>
          </a:fontRef>
        </p:style>
        <p:txBody>
          <a:bodyPr wrap="square" lIns="74065" tIns="37031" rIns="74065" bIns="37031">
            <a:spAutoFit/>
          </a:bodyPr>
          <a:lstStyle/>
          <a:p>
            <a:pPr eaLnBrk="0" hangingPunct="0">
              <a:lnSpc>
                <a:spcPct val="90000"/>
              </a:lnSpc>
            </a:pPr>
            <a:r>
              <a:rPr lang="en-US" sz="1400" smtClean="0">
                <a:gradFill>
                  <a:gsLst>
                    <a:gs pos="28000">
                      <a:schemeClr val="bg2"/>
                    </a:gs>
                    <a:gs pos="48000">
                      <a:schemeClr val="bg2"/>
                    </a:gs>
                  </a:gsLst>
                  <a:lin ang="5400000" scaled="1"/>
                </a:gradFill>
                <a:latin typeface="Trebuchet MS" pitchFamily="34" charset="0"/>
              </a:rPr>
              <a:t>Clients</a:t>
            </a:r>
            <a:endParaRPr lang="en-US" sz="1400" dirty="0">
              <a:gradFill>
                <a:gsLst>
                  <a:gs pos="28000">
                    <a:schemeClr val="bg2"/>
                  </a:gs>
                  <a:gs pos="48000">
                    <a:schemeClr val="bg2"/>
                  </a:gs>
                </a:gsLst>
                <a:lin ang="5400000" scaled="1"/>
              </a:gradFill>
              <a:latin typeface="Trebuchet MS" pitchFamily="34" charset="0"/>
            </a:endParaRPr>
          </a:p>
        </p:txBody>
      </p:sp>
      <p:pic>
        <p:nvPicPr>
          <p:cNvPr id="247" name="Picture 20" descr="PC sm"/>
          <p:cNvPicPr>
            <a:picLocks noChangeAspect="1" noChangeArrowheads="1"/>
          </p:cNvPicPr>
          <p:nvPr/>
        </p:nvPicPr>
        <p:blipFill>
          <a:blip r:embed="rId7" cstate="print"/>
          <a:srcRect/>
          <a:stretch>
            <a:fillRect/>
          </a:stretch>
        </p:blipFill>
        <p:spPr bwMode="auto">
          <a:xfrm>
            <a:off x="1713703" y="2073524"/>
            <a:ext cx="430952" cy="422193"/>
          </a:xfrm>
          <a:prstGeom prst="rect">
            <a:avLst/>
          </a:prstGeom>
          <a:noFill/>
        </p:spPr>
      </p:pic>
      <p:pic>
        <p:nvPicPr>
          <p:cNvPr id="248" name="Picture 20" descr="PC sm"/>
          <p:cNvPicPr>
            <a:picLocks noChangeAspect="1" noChangeArrowheads="1"/>
          </p:cNvPicPr>
          <p:nvPr/>
        </p:nvPicPr>
        <p:blipFill>
          <a:blip r:embed="rId7" cstate="print"/>
          <a:srcRect/>
          <a:stretch>
            <a:fillRect/>
          </a:stretch>
        </p:blipFill>
        <p:spPr bwMode="auto">
          <a:xfrm>
            <a:off x="2154574" y="2079402"/>
            <a:ext cx="430952" cy="422193"/>
          </a:xfrm>
          <a:prstGeom prst="rect">
            <a:avLst/>
          </a:prstGeom>
          <a:noFill/>
        </p:spPr>
      </p:pic>
      <p:pic>
        <p:nvPicPr>
          <p:cNvPr id="249" name="Picture 20" descr="PC sm"/>
          <p:cNvPicPr>
            <a:picLocks noChangeAspect="1" noChangeArrowheads="1"/>
          </p:cNvPicPr>
          <p:nvPr/>
        </p:nvPicPr>
        <p:blipFill>
          <a:blip r:embed="rId7" cstate="print"/>
          <a:srcRect/>
          <a:stretch>
            <a:fillRect/>
          </a:stretch>
        </p:blipFill>
        <p:spPr bwMode="auto">
          <a:xfrm>
            <a:off x="2671863" y="2102914"/>
            <a:ext cx="430952" cy="422193"/>
          </a:xfrm>
          <a:prstGeom prst="rect">
            <a:avLst/>
          </a:prstGeom>
          <a:noFill/>
        </p:spPr>
      </p:pic>
      <p:cxnSp>
        <p:nvCxnSpPr>
          <p:cNvPr id="250" name="AutoShape 103"/>
          <p:cNvCxnSpPr>
            <a:cxnSpLocks noChangeShapeType="1"/>
            <a:stCxn id="262" idx="7"/>
          </p:cNvCxnSpPr>
          <p:nvPr/>
        </p:nvCxnSpPr>
        <p:spPr bwMode="auto">
          <a:xfrm>
            <a:off x="4848274" y="3513670"/>
            <a:ext cx="341333" cy="1374873"/>
          </a:xfrm>
          <a:prstGeom prst="straightConnector1">
            <a:avLst/>
          </a:prstGeom>
          <a:noFill/>
          <a:ln w="19050">
            <a:solidFill>
              <a:schemeClr val="accent2"/>
            </a:solidFill>
            <a:round/>
            <a:headEnd type="none" w="sm" len="sm"/>
            <a:tailEnd type="none" w="sm" len="sm"/>
          </a:ln>
          <a:effectLst/>
        </p:spPr>
      </p:cxnSp>
      <p:cxnSp>
        <p:nvCxnSpPr>
          <p:cNvPr id="251" name="AutoShape 133"/>
          <p:cNvCxnSpPr>
            <a:cxnSpLocks noChangeShapeType="1"/>
          </p:cNvCxnSpPr>
          <p:nvPr/>
        </p:nvCxnSpPr>
        <p:spPr bwMode="auto">
          <a:xfrm rot="16200000" flipH="1">
            <a:off x="3007476" y="4490291"/>
            <a:ext cx="1152144" cy="735521"/>
          </a:xfrm>
          <a:prstGeom prst="straightConnector1">
            <a:avLst/>
          </a:prstGeom>
          <a:noFill/>
          <a:ln w="19050">
            <a:solidFill>
              <a:schemeClr val="accent2"/>
            </a:solidFill>
            <a:round/>
            <a:headEnd type="none" w="sm" len="sm"/>
            <a:tailEnd type="none" w="sm" len="sm"/>
          </a:ln>
          <a:effectLst/>
        </p:spPr>
      </p:cxnSp>
      <p:cxnSp>
        <p:nvCxnSpPr>
          <p:cNvPr id="252" name="AutoShape 132"/>
          <p:cNvCxnSpPr>
            <a:cxnSpLocks noChangeShapeType="1"/>
          </p:cNvCxnSpPr>
          <p:nvPr/>
        </p:nvCxnSpPr>
        <p:spPr bwMode="auto">
          <a:xfrm rot="5400000">
            <a:off x="2257903" y="5134424"/>
            <a:ext cx="356003" cy="287484"/>
          </a:xfrm>
          <a:prstGeom prst="straightConnector1">
            <a:avLst/>
          </a:prstGeom>
          <a:noFill/>
          <a:ln w="19050">
            <a:solidFill>
              <a:schemeClr val="accent2"/>
            </a:solidFill>
            <a:round/>
            <a:headEnd type="none" w="sm" len="sm"/>
            <a:tailEnd type="none" w="sm" len="sm"/>
          </a:ln>
          <a:effectLst/>
        </p:spPr>
      </p:cxnSp>
      <p:cxnSp>
        <p:nvCxnSpPr>
          <p:cNvPr id="253" name="AutoShape 135"/>
          <p:cNvCxnSpPr>
            <a:cxnSpLocks noChangeShapeType="1"/>
          </p:cNvCxnSpPr>
          <p:nvPr/>
        </p:nvCxnSpPr>
        <p:spPr bwMode="auto">
          <a:xfrm rot="10800000" flipV="1">
            <a:off x="3986580" y="5011989"/>
            <a:ext cx="856208" cy="489919"/>
          </a:xfrm>
          <a:prstGeom prst="straightConnector1">
            <a:avLst/>
          </a:prstGeom>
          <a:noFill/>
          <a:ln w="19050">
            <a:solidFill>
              <a:schemeClr val="accent2"/>
            </a:solidFill>
            <a:round/>
            <a:headEnd type="none" w="sm" len="sm"/>
            <a:tailEnd type="none" w="sm" len="sm"/>
          </a:ln>
          <a:effectLst/>
        </p:spPr>
      </p:cxnSp>
      <p:cxnSp>
        <p:nvCxnSpPr>
          <p:cNvPr id="254" name="AutoShape 134"/>
          <p:cNvCxnSpPr>
            <a:cxnSpLocks noChangeShapeType="1"/>
          </p:cNvCxnSpPr>
          <p:nvPr/>
        </p:nvCxnSpPr>
        <p:spPr bwMode="auto">
          <a:xfrm rot="16200000" flipH="1">
            <a:off x="5009584" y="5096306"/>
            <a:ext cx="454098" cy="282893"/>
          </a:xfrm>
          <a:prstGeom prst="straightConnector1">
            <a:avLst/>
          </a:prstGeom>
          <a:noFill/>
          <a:ln w="19050">
            <a:solidFill>
              <a:schemeClr val="accent2"/>
            </a:solidFill>
            <a:round/>
            <a:headEnd type="none" w="sm" len="sm"/>
            <a:tailEnd type="none" w="sm" len="sm"/>
          </a:ln>
          <a:effectLst/>
        </p:spPr>
      </p:cxnSp>
      <p:pic>
        <p:nvPicPr>
          <p:cNvPr id="255" name="Picture 20" descr="PC sm"/>
          <p:cNvPicPr>
            <a:picLocks noChangeAspect="1" noChangeArrowheads="1"/>
          </p:cNvPicPr>
          <p:nvPr/>
        </p:nvPicPr>
        <p:blipFill>
          <a:blip r:embed="rId7" cstate="print"/>
          <a:srcRect/>
          <a:stretch>
            <a:fillRect/>
          </a:stretch>
        </p:blipFill>
        <p:spPr bwMode="auto">
          <a:xfrm>
            <a:off x="3206787" y="2085278"/>
            <a:ext cx="430952" cy="422193"/>
          </a:xfrm>
          <a:prstGeom prst="rect">
            <a:avLst/>
          </a:prstGeom>
          <a:noFill/>
        </p:spPr>
      </p:pic>
      <p:pic>
        <p:nvPicPr>
          <p:cNvPr id="256" name="Picture 20" descr="PC sm"/>
          <p:cNvPicPr>
            <a:picLocks noChangeAspect="1" noChangeArrowheads="1"/>
          </p:cNvPicPr>
          <p:nvPr/>
        </p:nvPicPr>
        <p:blipFill>
          <a:blip r:embed="rId7" cstate="print"/>
          <a:srcRect/>
          <a:stretch>
            <a:fillRect/>
          </a:stretch>
        </p:blipFill>
        <p:spPr bwMode="auto">
          <a:xfrm>
            <a:off x="3735833" y="2085278"/>
            <a:ext cx="430952" cy="422193"/>
          </a:xfrm>
          <a:prstGeom prst="rect">
            <a:avLst/>
          </a:prstGeom>
          <a:noFill/>
        </p:spPr>
      </p:pic>
      <p:pic>
        <p:nvPicPr>
          <p:cNvPr id="257" name="Picture 20" descr="PC sm"/>
          <p:cNvPicPr>
            <a:picLocks noChangeAspect="1" noChangeArrowheads="1"/>
          </p:cNvPicPr>
          <p:nvPr/>
        </p:nvPicPr>
        <p:blipFill>
          <a:blip r:embed="rId7" cstate="print"/>
          <a:srcRect/>
          <a:stretch>
            <a:fillRect/>
          </a:stretch>
        </p:blipFill>
        <p:spPr bwMode="auto">
          <a:xfrm>
            <a:off x="4288392" y="2097036"/>
            <a:ext cx="430952" cy="422193"/>
          </a:xfrm>
          <a:prstGeom prst="rect">
            <a:avLst/>
          </a:prstGeom>
          <a:noFill/>
        </p:spPr>
      </p:pic>
      <p:pic>
        <p:nvPicPr>
          <p:cNvPr id="258" name="Picture 20" descr="PC sm"/>
          <p:cNvPicPr>
            <a:picLocks noChangeAspect="1" noChangeArrowheads="1"/>
          </p:cNvPicPr>
          <p:nvPr/>
        </p:nvPicPr>
        <p:blipFill>
          <a:blip r:embed="rId7" cstate="print"/>
          <a:srcRect/>
          <a:stretch>
            <a:fillRect/>
          </a:stretch>
        </p:blipFill>
        <p:spPr bwMode="auto">
          <a:xfrm>
            <a:off x="4852707" y="2097036"/>
            <a:ext cx="430952" cy="422193"/>
          </a:xfrm>
          <a:prstGeom prst="rect">
            <a:avLst/>
          </a:prstGeom>
          <a:noFill/>
        </p:spPr>
      </p:pic>
      <p:pic>
        <p:nvPicPr>
          <p:cNvPr id="259" name="Picture 2" descr="C:\Users\shonsh\Desktop\images\host.png"/>
          <p:cNvPicPr>
            <a:picLocks noChangeAspect="1" noChangeArrowheads="1"/>
          </p:cNvPicPr>
          <p:nvPr/>
        </p:nvPicPr>
        <p:blipFill>
          <a:blip r:embed="rId6" cstate="print"/>
          <a:srcRect/>
          <a:stretch>
            <a:fillRect/>
          </a:stretch>
        </p:blipFill>
        <p:spPr bwMode="auto">
          <a:xfrm>
            <a:off x="3159027" y="2756814"/>
            <a:ext cx="473102" cy="766499"/>
          </a:xfrm>
          <a:prstGeom prst="rect">
            <a:avLst/>
          </a:prstGeom>
          <a:noFill/>
        </p:spPr>
      </p:pic>
      <p:sp>
        <p:nvSpPr>
          <p:cNvPr id="260" name="AutoShape 79"/>
          <p:cNvSpPr>
            <a:spLocks noChangeArrowheads="1"/>
          </p:cNvSpPr>
          <p:nvPr/>
        </p:nvSpPr>
        <p:spPr bwMode="auto">
          <a:xfrm rot="5400000">
            <a:off x="3401278" y="3298529"/>
            <a:ext cx="198849" cy="399419"/>
          </a:xfrm>
          <a:prstGeom prst="bevel">
            <a:avLst>
              <a:gd name="adj" fmla="val 12500"/>
            </a:avLst>
          </a:prstGeom>
          <a:gradFill rotWithShape="0">
            <a:gsLst>
              <a:gs pos="0">
                <a:schemeClr val="accent2">
                  <a:gamma/>
                  <a:shade val="46275"/>
                  <a:invGamma/>
                </a:schemeClr>
              </a:gs>
              <a:gs pos="100000">
                <a:schemeClr val="accent2"/>
              </a:gs>
            </a:gsLst>
            <a:lin ang="5400000" scaled="1"/>
          </a:gradFill>
          <a:ln w="12700">
            <a:solidFill>
              <a:schemeClr val="accent2"/>
            </a:solidFill>
            <a:miter lim="800000"/>
            <a:headEnd type="none" w="sm" len="sm"/>
            <a:tailEnd type="none" w="sm" len="sm"/>
          </a:ln>
          <a:effectLst/>
        </p:spPr>
        <p:txBody>
          <a:bodyPr wrap="none" lIns="74066" tIns="37033" rIns="74066" bIns="37033" anchor="ctr">
            <a:spAutoFit/>
          </a:bodyPr>
          <a:lstStyle/>
          <a:p>
            <a:endParaRPr lang="en-US">
              <a:latin typeface="Trebuchet MS" pitchFamily="34" charset="0"/>
            </a:endParaRPr>
          </a:p>
        </p:txBody>
      </p:sp>
      <p:pic>
        <p:nvPicPr>
          <p:cNvPr id="261" name="Picture 2" descr="C:\Users\shonsh\Desktop\images\host.png"/>
          <p:cNvPicPr>
            <a:picLocks noChangeAspect="1" noChangeArrowheads="1"/>
          </p:cNvPicPr>
          <p:nvPr/>
        </p:nvPicPr>
        <p:blipFill>
          <a:blip r:embed="rId6" cstate="print"/>
          <a:srcRect/>
          <a:stretch>
            <a:fillRect/>
          </a:stretch>
        </p:blipFill>
        <p:spPr bwMode="auto">
          <a:xfrm>
            <a:off x="4378036" y="2756814"/>
            <a:ext cx="473102" cy="766499"/>
          </a:xfrm>
          <a:prstGeom prst="rect">
            <a:avLst/>
          </a:prstGeom>
          <a:noFill/>
        </p:spPr>
      </p:pic>
      <p:sp>
        <p:nvSpPr>
          <p:cNvPr id="262" name="AutoShape 79"/>
          <p:cNvSpPr>
            <a:spLocks noChangeArrowheads="1"/>
          </p:cNvSpPr>
          <p:nvPr/>
        </p:nvSpPr>
        <p:spPr bwMode="auto">
          <a:xfrm rot="5400000">
            <a:off x="4573996" y="3313960"/>
            <a:ext cx="198849" cy="399419"/>
          </a:xfrm>
          <a:prstGeom prst="bevel">
            <a:avLst>
              <a:gd name="adj" fmla="val 12500"/>
            </a:avLst>
          </a:prstGeom>
          <a:gradFill rotWithShape="0">
            <a:gsLst>
              <a:gs pos="0">
                <a:schemeClr val="accent2">
                  <a:gamma/>
                  <a:shade val="46275"/>
                  <a:invGamma/>
                </a:schemeClr>
              </a:gs>
              <a:gs pos="100000">
                <a:schemeClr val="accent2"/>
              </a:gs>
            </a:gsLst>
            <a:lin ang="5400000" scaled="1"/>
          </a:gradFill>
          <a:ln w="12700">
            <a:solidFill>
              <a:schemeClr val="accent2"/>
            </a:solidFill>
            <a:miter lim="800000"/>
            <a:headEnd type="none" w="sm" len="sm"/>
            <a:tailEnd type="none" w="sm" len="sm"/>
          </a:ln>
          <a:effectLst/>
        </p:spPr>
        <p:txBody>
          <a:bodyPr wrap="none" lIns="74066" tIns="37033" rIns="74066" bIns="37033" anchor="ctr">
            <a:spAutoFit/>
          </a:bodyPr>
          <a:lstStyle/>
          <a:p>
            <a:endParaRPr lang="en-US">
              <a:latin typeface="Trebuchet MS" pitchFamily="34" charset="0"/>
            </a:endParaRPr>
          </a:p>
        </p:txBody>
      </p:sp>
      <p:cxnSp>
        <p:nvCxnSpPr>
          <p:cNvPr id="263" name="AutoShape 107"/>
          <p:cNvCxnSpPr>
            <a:cxnSpLocks noChangeShapeType="1"/>
          </p:cNvCxnSpPr>
          <p:nvPr/>
        </p:nvCxnSpPr>
        <p:spPr bwMode="auto">
          <a:xfrm rot="5400000" flipV="1">
            <a:off x="3489771" y="518873"/>
            <a:ext cx="5144" cy="3156824"/>
          </a:xfrm>
          <a:prstGeom prst="bentConnector3">
            <a:avLst>
              <a:gd name="adj1" fmla="val -3600000"/>
            </a:avLst>
          </a:prstGeom>
          <a:noFill/>
          <a:ln w="12700">
            <a:solidFill>
              <a:schemeClr val="accent2"/>
            </a:solidFill>
            <a:miter lim="800000"/>
            <a:headEnd type="none" w="sm" len="sm"/>
            <a:tailEnd type="none" w="sm" len="sm"/>
          </a:ln>
          <a:effectLst/>
        </p:spPr>
      </p:cxnSp>
      <p:grpSp>
        <p:nvGrpSpPr>
          <p:cNvPr id="2" name="Group 113"/>
          <p:cNvGrpSpPr/>
          <p:nvPr/>
        </p:nvGrpSpPr>
        <p:grpSpPr>
          <a:xfrm>
            <a:off x="2169454" y="5441104"/>
            <a:ext cx="1381761" cy="826267"/>
            <a:chOff x="1665289" y="5529943"/>
            <a:chExt cx="1705878" cy="1020082"/>
          </a:xfrm>
        </p:grpSpPr>
        <p:sp>
          <p:nvSpPr>
            <p:cNvPr id="265" name="Rectangle 59"/>
            <p:cNvSpPr>
              <a:spLocks noChangeArrowheads="1"/>
            </p:cNvSpPr>
            <p:nvPr/>
          </p:nvSpPr>
          <p:spPr bwMode="auto">
            <a:xfrm>
              <a:off x="1665289" y="5529943"/>
              <a:ext cx="1705878" cy="1020082"/>
            </a:xfrm>
            <a:prstGeom prst="rect">
              <a:avLst/>
            </a:prstGeom>
            <a:solidFill>
              <a:srgbClr val="99CC00">
                <a:alpha val="37000"/>
              </a:srgbClr>
            </a:solidFill>
            <a:ln w="9525">
              <a:solidFill>
                <a:schemeClr val="hlink"/>
              </a:solidFill>
              <a:miter lim="800000"/>
              <a:headEnd/>
              <a:tailEnd/>
            </a:ln>
          </p:spPr>
          <p:txBody>
            <a:bodyPr wrap="none" anchor="ctr"/>
            <a:lstStyle/>
            <a:p>
              <a:endParaRPr lang="en-US">
                <a:latin typeface="Trebuchet MS" pitchFamily="34" charset="0"/>
              </a:endParaRPr>
            </a:p>
          </p:txBody>
        </p:sp>
        <p:pic>
          <p:nvPicPr>
            <p:cNvPr id="266" name="Picture 36" descr="disc lt blue"/>
            <p:cNvPicPr>
              <a:picLocks noChangeAspect="1" noChangeArrowheads="1"/>
            </p:cNvPicPr>
            <p:nvPr/>
          </p:nvPicPr>
          <p:blipFill>
            <a:blip r:embed="rId8" cstate="print">
              <a:lum bright="6000"/>
            </a:blip>
            <a:srcRect/>
            <a:stretch>
              <a:fillRect/>
            </a:stretch>
          </p:blipFill>
          <p:spPr bwMode="gray">
            <a:xfrm>
              <a:off x="1695451" y="5976938"/>
              <a:ext cx="403225" cy="461963"/>
            </a:xfrm>
            <a:prstGeom prst="rect">
              <a:avLst/>
            </a:prstGeom>
            <a:noFill/>
          </p:spPr>
        </p:pic>
        <p:pic>
          <p:nvPicPr>
            <p:cNvPr id="267" name="Picture 36" descr="disc lt blue"/>
            <p:cNvPicPr>
              <a:picLocks noChangeAspect="1" noChangeArrowheads="1"/>
            </p:cNvPicPr>
            <p:nvPr/>
          </p:nvPicPr>
          <p:blipFill>
            <a:blip r:embed="rId8" cstate="print">
              <a:lum bright="6000"/>
            </a:blip>
            <a:srcRect/>
            <a:stretch>
              <a:fillRect/>
            </a:stretch>
          </p:blipFill>
          <p:spPr bwMode="gray">
            <a:xfrm>
              <a:off x="2109108" y="5835424"/>
              <a:ext cx="403225" cy="461963"/>
            </a:xfrm>
            <a:prstGeom prst="rect">
              <a:avLst/>
            </a:prstGeom>
            <a:noFill/>
          </p:spPr>
        </p:pic>
        <p:pic>
          <p:nvPicPr>
            <p:cNvPr id="268" name="Picture 36" descr="disc lt blue"/>
            <p:cNvPicPr>
              <a:picLocks noChangeAspect="1" noChangeArrowheads="1"/>
            </p:cNvPicPr>
            <p:nvPr/>
          </p:nvPicPr>
          <p:blipFill>
            <a:blip r:embed="rId8" cstate="print">
              <a:lum bright="6000"/>
            </a:blip>
            <a:srcRect/>
            <a:stretch>
              <a:fillRect/>
            </a:stretch>
          </p:blipFill>
          <p:spPr bwMode="gray">
            <a:xfrm>
              <a:off x="2539095" y="5677581"/>
              <a:ext cx="403225" cy="461963"/>
            </a:xfrm>
            <a:prstGeom prst="rect">
              <a:avLst/>
            </a:prstGeom>
            <a:noFill/>
          </p:spPr>
        </p:pic>
        <p:pic>
          <p:nvPicPr>
            <p:cNvPr id="269" name="Picture 36" descr="disc lt blue"/>
            <p:cNvPicPr>
              <a:picLocks noChangeAspect="1" noChangeArrowheads="1"/>
            </p:cNvPicPr>
            <p:nvPr/>
          </p:nvPicPr>
          <p:blipFill>
            <a:blip r:embed="rId8" cstate="print">
              <a:lum bright="6000"/>
            </a:blip>
            <a:srcRect/>
            <a:stretch>
              <a:fillRect/>
            </a:stretch>
          </p:blipFill>
          <p:spPr bwMode="gray">
            <a:xfrm>
              <a:off x="2952751" y="5585052"/>
              <a:ext cx="403225" cy="461963"/>
            </a:xfrm>
            <a:prstGeom prst="rect">
              <a:avLst/>
            </a:prstGeom>
            <a:noFill/>
          </p:spPr>
        </p:pic>
      </p:grpSp>
      <p:pic>
        <p:nvPicPr>
          <p:cNvPr id="270" name="Picture 26" descr="NSX_SO_96dpi"/>
          <p:cNvPicPr>
            <a:picLocks noChangeAspect="1" noChangeArrowheads="1"/>
          </p:cNvPicPr>
          <p:nvPr/>
        </p:nvPicPr>
        <p:blipFill>
          <a:blip r:embed="rId9" cstate="print"/>
          <a:srcRect/>
          <a:stretch>
            <a:fillRect/>
          </a:stretch>
        </p:blipFill>
        <p:spPr bwMode="gray">
          <a:xfrm>
            <a:off x="1841188" y="5260345"/>
            <a:ext cx="368424" cy="1069481"/>
          </a:xfrm>
          <a:prstGeom prst="rect">
            <a:avLst/>
          </a:prstGeom>
          <a:noFill/>
        </p:spPr>
      </p:pic>
      <p:grpSp>
        <p:nvGrpSpPr>
          <p:cNvPr id="3" name="Group 123"/>
          <p:cNvGrpSpPr/>
          <p:nvPr/>
        </p:nvGrpSpPr>
        <p:grpSpPr>
          <a:xfrm>
            <a:off x="4118107" y="5445512"/>
            <a:ext cx="1381761" cy="826267"/>
            <a:chOff x="3140303" y="5339443"/>
            <a:chExt cx="1705878" cy="1020082"/>
          </a:xfrm>
        </p:grpSpPr>
        <p:sp>
          <p:nvSpPr>
            <p:cNvPr id="272" name="Rectangle 59"/>
            <p:cNvSpPr>
              <a:spLocks noChangeArrowheads="1"/>
            </p:cNvSpPr>
            <p:nvPr/>
          </p:nvSpPr>
          <p:spPr bwMode="auto">
            <a:xfrm>
              <a:off x="3140303" y="5339443"/>
              <a:ext cx="1705878" cy="1020082"/>
            </a:xfrm>
            <a:prstGeom prst="rect">
              <a:avLst/>
            </a:prstGeom>
            <a:solidFill>
              <a:srgbClr val="99CC00">
                <a:alpha val="37000"/>
              </a:srgbClr>
            </a:solidFill>
            <a:ln w="9525">
              <a:solidFill>
                <a:schemeClr val="hlink"/>
              </a:solidFill>
              <a:miter lim="800000"/>
              <a:headEnd/>
              <a:tailEnd/>
            </a:ln>
          </p:spPr>
          <p:txBody>
            <a:bodyPr wrap="none" anchor="ctr"/>
            <a:lstStyle/>
            <a:p>
              <a:endParaRPr lang="en-US">
                <a:latin typeface="Trebuchet MS" pitchFamily="34" charset="0"/>
              </a:endParaRPr>
            </a:p>
          </p:txBody>
        </p:sp>
        <p:pic>
          <p:nvPicPr>
            <p:cNvPr id="273" name="Picture 36" descr="disc lt blue"/>
            <p:cNvPicPr>
              <a:picLocks noChangeAspect="1" noChangeArrowheads="1"/>
            </p:cNvPicPr>
            <p:nvPr/>
          </p:nvPicPr>
          <p:blipFill>
            <a:blip r:embed="rId8" cstate="print">
              <a:lum bright="6000"/>
            </a:blip>
            <a:srcRect/>
            <a:stretch>
              <a:fillRect/>
            </a:stretch>
          </p:blipFill>
          <p:spPr bwMode="gray">
            <a:xfrm>
              <a:off x="3170465" y="5786438"/>
              <a:ext cx="403225" cy="461963"/>
            </a:xfrm>
            <a:prstGeom prst="rect">
              <a:avLst/>
            </a:prstGeom>
            <a:noFill/>
          </p:spPr>
        </p:pic>
        <p:pic>
          <p:nvPicPr>
            <p:cNvPr id="274" name="Picture 36" descr="disc lt blue"/>
            <p:cNvPicPr>
              <a:picLocks noChangeAspect="1" noChangeArrowheads="1"/>
            </p:cNvPicPr>
            <p:nvPr/>
          </p:nvPicPr>
          <p:blipFill>
            <a:blip r:embed="rId8" cstate="print">
              <a:lum bright="6000"/>
            </a:blip>
            <a:srcRect/>
            <a:stretch>
              <a:fillRect/>
            </a:stretch>
          </p:blipFill>
          <p:spPr bwMode="gray">
            <a:xfrm>
              <a:off x="3584122" y="5644924"/>
              <a:ext cx="403225" cy="461963"/>
            </a:xfrm>
            <a:prstGeom prst="rect">
              <a:avLst/>
            </a:prstGeom>
            <a:noFill/>
          </p:spPr>
        </p:pic>
        <p:pic>
          <p:nvPicPr>
            <p:cNvPr id="275" name="Picture 36" descr="disc lt blue"/>
            <p:cNvPicPr>
              <a:picLocks noChangeAspect="1" noChangeArrowheads="1"/>
            </p:cNvPicPr>
            <p:nvPr/>
          </p:nvPicPr>
          <p:blipFill>
            <a:blip r:embed="rId8" cstate="print">
              <a:lum bright="6000"/>
            </a:blip>
            <a:srcRect/>
            <a:stretch>
              <a:fillRect/>
            </a:stretch>
          </p:blipFill>
          <p:spPr bwMode="gray">
            <a:xfrm>
              <a:off x="4014109" y="5487081"/>
              <a:ext cx="403225" cy="461963"/>
            </a:xfrm>
            <a:prstGeom prst="rect">
              <a:avLst/>
            </a:prstGeom>
            <a:noFill/>
          </p:spPr>
        </p:pic>
        <p:pic>
          <p:nvPicPr>
            <p:cNvPr id="276" name="Picture 36" descr="disc lt blue"/>
            <p:cNvPicPr>
              <a:picLocks noChangeAspect="1" noChangeArrowheads="1"/>
            </p:cNvPicPr>
            <p:nvPr/>
          </p:nvPicPr>
          <p:blipFill>
            <a:blip r:embed="rId8" cstate="print">
              <a:lum bright="6000"/>
            </a:blip>
            <a:srcRect/>
            <a:stretch>
              <a:fillRect/>
            </a:stretch>
          </p:blipFill>
          <p:spPr bwMode="gray">
            <a:xfrm>
              <a:off x="4427765" y="5394552"/>
              <a:ext cx="403225" cy="461963"/>
            </a:xfrm>
            <a:prstGeom prst="rect">
              <a:avLst/>
            </a:prstGeom>
            <a:noFill/>
          </p:spPr>
        </p:pic>
      </p:grpSp>
      <p:sp>
        <p:nvSpPr>
          <p:cNvPr id="277" name="AutoShape 66"/>
          <p:cNvSpPr>
            <a:spLocks noChangeArrowheads="1"/>
          </p:cNvSpPr>
          <p:nvPr/>
        </p:nvSpPr>
        <p:spPr bwMode="auto">
          <a:xfrm>
            <a:off x="4346041" y="5905696"/>
            <a:ext cx="109188" cy="191075"/>
          </a:xfrm>
          <a:prstGeom prst="can">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74066" tIns="37033" rIns="74066" bIns="37033" anchor="ctr"/>
          <a:lstStyle/>
          <a:p>
            <a:endParaRPr lang="en-US">
              <a:latin typeface="Trebuchet MS" pitchFamily="34" charset="0"/>
            </a:endParaRPr>
          </a:p>
        </p:txBody>
      </p:sp>
      <p:sp>
        <p:nvSpPr>
          <p:cNvPr id="278" name="AutoShape 66"/>
          <p:cNvSpPr>
            <a:spLocks noChangeArrowheads="1"/>
          </p:cNvSpPr>
          <p:nvPr/>
        </p:nvSpPr>
        <p:spPr bwMode="auto">
          <a:xfrm>
            <a:off x="4174102" y="5932149"/>
            <a:ext cx="109188" cy="191075"/>
          </a:xfrm>
          <a:prstGeom prst="can">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74066" tIns="37033" rIns="74066" bIns="37033" anchor="ctr"/>
          <a:lstStyle/>
          <a:p>
            <a:endParaRPr lang="en-US">
              <a:latin typeface="Trebuchet MS" pitchFamily="34" charset="0"/>
            </a:endParaRPr>
          </a:p>
        </p:txBody>
      </p:sp>
      <p:sp>
        <p:nvSpPr>
          <p:cNvPr id="279" name="AutoShape 66"/>
          <p:cNvSpPr>
            <a:spLocks noChangeArrowheads="1"/>
          </p:cNvSpPr>
          <p:nvPr/>
        </p:nvSpPr>
        <p:spPr bwMode="auto">
          <a:xfrm>
            <a:off x="4504755" y="5760209"/>
            <a:ext cx="109188" cy="191075"/>
          </a:xfrm>
          <a:prstGeom prst="can">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74066" tIns="37033" rIns="74066" bIns="37033" anchor="ctr"/>
          <a:lstStyle/>
          <a:p>
            <a:endParaRPr lang="en-US">
              <a:latin typeface="Trebuchet MS" pitchFamily="34" charset="0"/>
            </a:endParaRPr>
          </a:p>
        </p:txBody>
      </p:sp>
      <p:sp>
        <p:nvSpPr>
          <p:cNvPr id="280" name="AutoShape 66"/>
          <p:cNvSpPr>
            <a:spLocks noChangeArrowheads="1"/>
          </p:cNvSpPr>
          <p:nvPr/>
        </p:nvSpPr>
        <p:spPr bwMode="auto">
          <a:xfrm>
            <a:off x="4650243" y="5826340"/>
            <a:ext cx="109188" cy="191075"/>
          </a:xfrm>
          <a:prstGeom prst="can">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74066" tIns="37033" rIns="74066" bIns="37033" anchor="ctr"/>
          <a:lstStyle/>
          <a:p>
            <a:endParaRPr lang="en-US">
              <a:latin typeface="Trebuchet MS" pitchFamily="34" charset="0"/>
            </a:endParaRPr>
          </a:p>
        </p:txBody>
      </p:sp>
      <p:pic>
        <p:nvPicPr>
          <p:cNvPr id="281" name="Picture 12" descr="Filer_1cab_1head"/>
          <p:cNvPicPr preferRelativeResize="0">
            <a:picLocks noChangeAspect="1" noChangeArrowheads="1"/>
          </p:cNvPicPr>
          <p:nvPr/>
        </p:nvPicPr>
        <p:blipFill>
          <a:blip r:embed="rId10" cstate="print">
            <a:clrChange>
              <a:clrFrom>
                <a:srgbClr val="FFFFFF"/>
              </a:clrFrom>
              <a:clrTo>
                <a:srgbClr val="FFFFFF">
                  <a:alpha val="0"/>
                </a:srgbClr>
              </a:clrTo>
            </a:clrChange>
            <a:lum bright="6000"/>
          </a:blip>
          <a:srcRect/>
          <a:stretch>
            <a:fillRect/>
          </a:stretch>
        </p:blipFill>
        <p:spPr bwMode="auto">
          <a:xfrm>
            <a:off x="3747957" y="5180990"/>
            <a:ext cx="398107" cy="1137448"/>
          </a:xfrm>
          <a:prstGeom prst="rect">
            <a:avLst/>
          </a:prstGeom>
          <a:noFill/>
          <a:ln w="9525">
            <a:noFill/>
            <a:miter lim="800000"/>
            <a:headEnd/>
            <a:tailEnd/>
          </a:ln>
        </p:spPr>
      </p:pic>
      <p:sp>
        <p:nvSpPr>
          <p:cNvPr id="283" name="Content Placeholder 2"/>
          <p:cNvSpPr txBox="1">
            <a:spLocks/>
          </p:cNvSpPr>
          <p:nvPr/>
        </p:nvSpPr>
        <p:spPr>
          <a:xfrm>
            <a:off x="5853534" y="3103425"/>
            <a:ext cx="2909466" cy="2552391"/>
          </a:xfrm>
          <a:prstGeom prst="rect">
            <a:avLst/>
          </a:prstGeom>
        </p:spPr>
        <p:txBody>
          <a:bodyPr wrap="square" lIns="74066" tIns="37033" rIns="74066" bIns="37033">
            <a:spAutoFit/>
          </a:bodyPr>
          <a:lstStyle/>
          <a:p>
            <a:pPr marL="111125" indent="-111125" defTabSz="739349" fontAlgn="base">
              <a:lnSpc>
                <a:spcPct val="90000"/>
              </a:lnSpc>
              <a:spcBef>
                <a:spcPts val="600"/>
              </a:spcBef>
              <a:spcAft>
                <a:spcPct val="0"/>
              </a:spcAft>
              <a:buClr>
                <a:schemeClr val="tx2"/>
              </a:buClr>
              <a:buSzPct val="95000"/>
              <a:buBlip>
                <a:blip r:embed="rId11"/>
              </a:buBlip>
              <a:defRPr/>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In Hyper-V Fibre Channel </a:t>
            </a:r>
            <a:b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b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LUNs Supported as</a:t>
            </a:r>
          </a:p>
          <a:p>
            <a:pPr marL="234950" lvl="1" indent="-123825" defTabSz="739349" fontAlgn="base">
              <a:lnSpc>
                <a:spcPct val="90000"/>
              </a:lnSpc>
              <a:spcBef>
                <a:spcPts val="600"/>
              </a:spcBef>
              <a:spcAft>
                <a:spcPct val="0"/>
              </a:spcAft>
              <a:buClr>
                <a:schemeClr val="tx2"/>
              </a:buClr>
              <a:buSzPct val="95000"/>
              <a:buBlip>
                <a:blip r:embed="rId11"/>
              </a:buBlip>
            </a:pPr>
            <a:r>
              <a:rPr lang="en-US" sz="1400" dirty="0" err="1"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Passthrough</a:t>
            </a: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 Disk</a:t>
            </a:r>
          </a:p>
          <a:p>
            <a:pPr marL="341313" lvl="2" indent="-111125" defTabSz="739349" fontAlgn="base">
              <a:lnSpc>
                <a:spcPct val="90000"/>
              </a:lnSpc>
              <a:spcBef>
                <a:spcPts val="600"/>
              </a:spcBef>
              <a:spcAft>
                <a:spcPct val="0"/>
              </a:spcAft>
              <a:buClr>
                <a:schemeClr val="tx2"/>
              </a:buClr>
              <a:buSzPct val="95000"/>
              <a:buBlip>
                <a:blip r:embed="rId11"/>
              </a:buBlip>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Connect from parent, </a:t>
            </a:r>
            <a:b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b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map to VM </a:t>
            </a:r>
          </a:p>
          <a:p>
            <a:pPr marL="341313" lvl="2" indent="-111125" defTabSz="739349" fontAlgn="base">
              <a:lnSpc>
                <a:spcPct val="90000"/>
              </a:lnSpc>
              <a:spcBef>
                <a:spcPts val="600"/>
              </a:spcBef>
              <a:spcAft>
                <a:spcPct val="0"/>
              </a:spcAft>
              <a:buClr>
                <a:schemeClr val="tx2"/>
              </a:buClr>
              <a:buSzPct val="95000"/>
              <a:buBlip>
                <a:blip r:embed="rId11"/>
              </a:buBlip>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VM formats with </a:t>
            </a:r>
            <a:r>
              <a:rPr lang="en-US" sz="1400" dirty="0" err="1"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NTFS</a:t>
            </a:r>
            <a:endPar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a:p>
            <a:pPr marL="230188" lvl="1" indent="-119063" defTabSz="739349" fontAlgn="base">
              <a:lnSpc>
                <a:spcPct val="90000"/>
              </a:lnSpc>
              <a:spcBef>
                <a:spcPts val="600"/>
              </a:spcBef>
              <a:spcAft>
                <a:spcPct val="0"/>
              </a:spcAft>
              <a:buClr>
                <a:schemeClr val="tx2"/>
              </a:buClr>
              <a:buSzPct val="95000"/>
              <a:buBlip>
                <a:blip r:embed="rId11"/>
              </a:buBlip>
            </a:pPr>
            <a:r>
              <a:rPr lang="en-US" sz="1400" dirty="0" err="1"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VHD</a:t>
            </a:r>
            <a:endPar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a:p>
            <a:pPr marL="341313" lvl="2" indent="-111125" defTabSz="739349" fontAlgn="base">
              <a:lnSpc>
                <a:spcPct val="90000"/>
              </a:lnSpc>
              <a:spcBef>
                <a:spcPts val="600"/>
              </a:spcBef>
              <a:spcAft>
                <a:spcPct val="0"/>
              </a:spcAft>
              <a:buClr>
                <a:schemeClr val="tx2"/>
              </a:buClr>
              <a:buSzPct val="95000"/>
              <a:buBlip>
                <a:blip r:embed="rId11"/>
              </a:buBlip>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Connect from Hyper-V host</a:t>
            </a:r>
          </a:p>
          <a:p>
            <a:pPr marL="341313" lvl="2" indent="-111125" defTabSz="739349" fontAlgn="base">
              <a:lnSpc>
                <a:spcPct val="90000"/>
              </a:lnSpc>
              <a:spcBef>
                <a:spcPts val="600"/>
              </a:spcBef>
              <a:spcAft>
                <a:spcPct val="0"/>
              </a:spcAft>
              <a:buClr>
                <a:schemeClr val="tx2"/>
              </a:buClr>
              <a:buSzPct val="95000"/>
              <a:buBlip>
                <a:blip r:embed="rId11"/>
              </a:buBlip>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Format  with </a:t>
            </a:r>
            <a:r>
              <a:rPr lang="en-US" sz="1400" dirty="0" err="1"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NTFS</a:t>
            </a: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 from host</a:t>
            </a:r>
          </a:p>
          <a:p>
            <a:pPr marL="341313" lvl="2" indent="-111125" defTabSz="739349" fontAlgn="base">
              <a:lnSpc>
                <a:spcPct val="90000"/>
              </a:lnSpc>
              <a:spcBef>
                <a:spcPts val="600"/>
              </a:spcBef>
              <a:spcAft>
                <a:spcPct val="0"/>
              </a:spcAft>
              <a:buClr>
                <a:schemeClr val="tx2"/>
              </a:buClr>
              <a:buSzPct val="95000"/>
              <a:buBlip>
                <a:blip r:embed="rId11"/>
              </a:buBlip>
            </a:pPr>
            <a:r>
              <a:rPr lang="en-US" sz="1400" dirty="0" smtClean="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rPr>
              <a:t>Create VHDs for each guest</a:t>
            </a:r>
            <a:endParaRPr lang="en-US" sz="1400" dirty="0">
              <a:gradFill>
                <a:gsLst>
                  <a:gs pos="28000">
                    <a:schemeClr val="tx1"/>
                  </a:gs>
                  <a:gs pos="48000">
                    <a:schemeClr val="tx1"/>
                  </a:gs>
                </a:gsLst>
                <a:lin ang="5400000" scaled="1"/>
              </a:gradFill>
              <a:effectLst>
                <a:outerShdw blurRad="38100" dist="38100" dir="2700000" algn="tl">
                  <a:srgbClr val="000000">
                    <a:alpha val="43137"/>
                  </a:srgbClr>
                </a:outerShdw>
              </a:effectLst>
              <a:latin typeface="Trebuchet MS" pitchFamily="34" charset="0"/>
            </a:endParaRPr>
          </a:p>
        </p:txBody>
      </p:sp>
      <p:pic>
        <p:nvPicPr>
          <p:cNvPr id="5122" name="Picture 2" descr="C:\Program Files\Microsoft Resource DVD Artwork\DVD_ART34\Logos\Windows Server 2008\Windows Server 2008 Hyper-V\Windows Server 2008 Hyper-V logo h r.png"/>
          <p:cNvPicPr>
            <a:picLocks noChangeAspect="1" noChangeArrowheads="1"/>
          </p:cNvPicPr>
          <p:nvPr/>
        </p:nvPicPr>
        <p:blipFill>
          <a:blip r:embed="rId12"/>
          <a:srcRect/>
          <a:stretch>
            <a:fillRect/>
          </a:stretch>
        </p:blipFill>
        <p:spPr bwMode="auto">
          <a:xfrm>
            <a:off x="5037234" y="2520895"/>
            <a:ext cx="2482278" cy="572303"/>
          </a:xfrm>
          <a:prstGeom prst="rect">
            <a:avLst/>
          </a:prstGeom>
          <a:noFill/>
        </p:spPr>
      </p:pic>
      <p:pic>
        <p:nvPicPr>
          <p:cNvPr id="5124" name="Picture 4" descr="C:\Program Files\Microsoft Resource DVD Artwork\DVD_ART34\Logos\Windows Server 2008\_Windows Server 2008 brand\Windows Server 2008 logo v r.png"/>
          <p:cNvPicPr>
            <a:picLocks noChangeAspect="1" noChangeArrowheads="1"/>
          </p:cNvPicPr>
          <p:nvPr/>
        </p:nvPicPr>
        <p:blipFill>
          <a:blip r:embed="rId13" cstate="print"/>
          <a:srcRect/>
          <a:stretch>
            <a:fillRect/>
          </a:stretch>
        </p:blipFill>
        <p:spPr bwMode="auto">
          <a:xfrm>
            <a:off x="369449" y="2748481"/>
            <a:ext cx="1629496" cy="554029"/>
          </a:xfrm>
          <a:prstGeom prst="rect">
            <a:avLst/>
          </a:prstGeom>
          <a:noFill/>
        </p:spPr>
      </p:pic>
    </p:spTree>
    <p:custDataLst>
      <p:tags r:id="rId1"/>
    </p:custDataLst>
    <p:extLst/>
  </p:cSld>
  <p:clrMapOvr>
    <a:masterClrMapping/>
  </p:clrMapOvr>
  <p:transition advTm="151000">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p:txBody>
          <a:bodyPr/>
          <a:lstStyle/>
          <a:p>
            <a:r>
              <a:rPr lang="en-US" dirty="0" smtClean="0"/>
              <a:t>MCS &amp; MPIO with Hyper-V</a:t>
            </a:r>
            <a:endParaRPr lang="en-US" dirty="0"/>
          </a:p>
        </p:txBody>
      </p:sp>
      <p:sp>
        <p:nvSpPr>
          <p:cNvPr id="80901" name="Rectangle 5"/>
          <p:cNvSpPr>
            <a:spLocks noGrp="1" noChangeArrowheads="1"/>
          </p:cNvSpPr>
          <p:nvPr>
            <p:ph type="body" idx="1"/>
          </p:nvPr>
        </p:nvSpPr>
        <p:spPr>
          <a:xfrm>
            <a:off x="381000" y="1412875"/>
            <a:ext cx="8382000" cy="4444294"/>
          </a:xfrm>
        </p:spPr>
        <p:txBody>
          <a:bodyPr/>
          <a:lstStyle/>
          <a:p>
            <a:r>
              <a:rPr lang="en-US" sz="2400" dirty="0" smtClean="0"/>
              <a:t>Provides High Availability to storage arrays</a:t>
            </a:r>
          </a:p>
          <a:p>
            <a:r>
              <a:rPr lang="en-US" sz="2400" dirty="0" smtClean="0"/>
              <a:t>Especially important in virtualized environments to reduce single points of failure</a:t>
            </a:r>
          </a:p>
          <a:p>
            <a:r>
              <a:rPr lang="en-US" sz="2400" dirty="0" smtClean="0"/>
              <a:t>Load balancing &amp; fail over using redundant </a:t>
            </a:r>
            <a:r>
              <a:rPr lang="en-US" sz="2400" dirty="0" err="1" smtClean="0"/>
              <a:t>HBAs</a:t>
            </a:r>
            <a:r>
              <a:rPr lang="en-US" sz="2400" dirty="0" smtClean="0"/>
              <a:t>, NICs, switches and fabric infrastructure </a:t>
            </a:r>
          </a:p>
          <a:p>
            <a:r>
              <a:rPr lang="en-US" sz="2400" dirty="0" smtClean="0"/>
              <a:t>Aggregates bandwidth  to maximum performance</a:t>
            </a:r>
          </a:p>
          <a:p>
            <a:r>
              <a:rPr lang="en-US" sz="2400" dirty="0" smtClean="0"/>
              <a:t>MPIO supported with Fibre Channel , iSCSI, Shared SAS</a:t>
            </a:r>
          </a:p>
          <a:p>
            <a:r>
              <a:rPr lang="en-US" sz="2400" dirty="0" smtClean="0"/>
              <a:t>2 Options for multi-</a:t>
            </a:r>
            <a:r>
              <a:rPr lang="en-US" sz="2400" dirty="0" err="1" smtClean="0"/>
              <a:t>pathing</a:t>
            </a:r>
            <a:r>
              <a:rPr lang="en-US" sz="2400" dirty="0" smtClean="0"/>
              <a:t> with iSCSI</a:t>
            </a:r>
            <a:endParaRPr lang="en-US" sz="2400" dirty="0"/>
          </a:p>
          <a:p>
            <a:pPr lvl="1"/>
            <a:r>
              <a:rPr lang="en-US" sz="2000" dirty="0"/>
              <a:t>Multiple Connections per Session</a:t>
            </a:r>
          </a:p>
          <a:p>
            <a:pPr lvl="1"/>
            <a:r>
              <a:rPr lang="en-US" sz="2000" dirty="0"/>
              <a:t>Microsoft </a:t>
            </a:r>
            <a:r>
              <a:rPr lang="en-US" sz="2000" dirty="0" smtClean="0"/>
              <a:t>MPIO (Multipathing </a:t>
            </a:r>
            <a:r>
              <a:rPr lang="en-US" sz="2000" dirty="0" err="1" smtClean="0"/>
              <a:t>Input/Output</a:t>
            </a:r>
            <a:r>
              <a:rPr lang="en-US" sz="2000" dirty="0" smtClean="0"/>
              <a:t>)</a:t>
            </a:r>
            <a:endParaRPr lang="en-US" sz="2000" dirty="0"/>
          </a:p>
          <a:p>
            <a:r>
              <a:rPr lang="en-US" sz="2400" dirty="0" smtClean="0"/>
              <a:t>Protects against loss of data path during firmware upgrades on storage controller</a:t>
            </a:r>
            <a:endParaRPr lang="en-US" sz="2400" dirty="0"/>
          </a:p>
        </p:txBody>
      </p:sp>
    </p:spTree>
    <p:extLst/>
  </p:cSld>
  <p:clrMapOvr>
    <a:masterClrMapping/>
  </p:clrMapOvr>
  <p:transition advTm="91343">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p:txBody>
          <a:bodyPr/>
          <a:lstStyle/>
          <a:p>
            <a:r>
              <a:rPr lang="en-US" smtClean="0"/>
              <a:t>Configuring MPIO with Hyper-V</a:t>
            </a:r>
            <a:endParaRPr lang="en-US" dirty="0"/>
          </a:p>
        </p:txBody>
      </p:sp>
      <p:sp>
        <p:nvSpPr>
          <p:cNvPr id="80901" name="Rectangle 5"/>
          <p:cNvSpPr>
            <a:spLocks noGrp="1" noChangeArrowheads="1"/>
          </p:cNvSpPr>
          <p:nvPr>
            <p:ph type="body" idx="1"/>
          </p:nvPr>
        </p:nvSpPr>
        <p:spPr/>
        <p:txBody>
          <a:bodyPr/>
          <a:lstStyle/>
          <a:p>
            <a:r>
              <a:rPr lang="en-US" dirty="0" smtClean="0"/>
              <a:t>MPIO</a:t>
            </a:r>
          </a:p>
          <a:p>
            <a:pPr lvl="1"/>
            <a:r>
              <a:rPr lang="en-US" dirty="0" smtClean="0"/>
              <a:t>Connect from parent</a:t>
            </a:r>
          </a:p>
          <a:p>
            <a:pPr lvl="2"/>
            <a:r>
              <a:rPr lang="en-US" dirty="0" smtClean="0"/>
              <a:t>Applies to:</a:t>
            </a:r>
          </a:p>
          <a:p>
            <a:pPr lvl="3"/>
            <a:r>
              <a:rPr lang="en-US" dirty="0" smtClean="0"/>
              <a:t>Creating </a:t>
            </a:r>
            <a:r>
              <a:rPr lang="en-US" dirty="0" err="1" smtClean="0"/>
              <a:t>vhds</a:t>
            </a:r>
            <a:r>
              <a:rPr lang="en-US" dirty="0" smtClean="0"/>
              <a:t> for each VM</a:t>
            </a:r>
          </a:p>
          <a:p>
            <a:pPr lvl="3"/>
            <a:r>
              <a:rPr lang="en-US" dirty="0" err="1" smtClean="0"/>
              <a:t>Passthrough</a:t>
            </a:r>
            <a:r>
              <a:rPr lang="en-US" dirty="0" smtClean="0"/>
              <a:t> disks</a:t>
            </a:r>
          </a:p>
          <a:p>
            <a:pPr lvl="1"/>
            <a:r>
              <a:rPr lang="en-US" dirty="0" smtClean="0"/>
              <a:t>Additional connections can be added through  MCS with </a:t>
            </a:r>
            <a:r>
              <a:rPr lang="en-US" dirty="0" err="1" smtClean="0"/>
              <a:t>iSCSI</a:t>
            </a:r>
            <a:r>
              <a:rPr lang="en-US" dirty="0" smtClean="0"/>
              <a:t> using </a:t>
            </a:r>
            <a:r>
              <a:rPr lang="en-US" dirty="0" err="1" smtClean="0"/>
              <a:t>iSCSI</a:t>
            </a:r>
            <a:r>
              <a:rPr lang="en-US" dirty="0" smtClean="0"/>
              <a:t> direct</a:t>
            </a:r>
          </a:p>
        </p:txBody>
      </p:sp>
    </p:spTree>
    <p:extLst/>
  </p:cSld>
  <p:clrMapOvr>
    <a:masterClrMapping/>
  </p:clrMapOvr>
  <p:transition advTm="32250">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 </a:t>
            </a:r>
            <a:endParaRPr lang="en-US" dirty="0"/>
          </a:p>
        </p:txBody>
      </p:sp>
      <p:sp>
        <p:nvSpPr>
          <p:cNvPr id="3" name="Content Placeholder 2"/>
          <p:cNvSpPr>
            <a:spLocks noGrp="1"/>
          </p:cNvSpPr>
          <p:nvPr>
            <p:ph idx="1"/>
          </p:nvPr>
        </p:nvSpPr>
        <p:spPr/>
        <p:txBody>
          <a:bodyPr/>
          <a:lstStyle/>
          <a:p>
            <a:r>
              <a:rPr lang="en-US" dirty="0" smtClean="0"/>
              <a:t>Significant performance gains between Server 2008 and Server 2008 R2 for enterprise storage workloads</a:t>
            </a:r>
          </a:p>
          <a:p>
            <a:pPr lvl="1"/>
            <a:r>
              <a:rPr lang="en-US" dirty="0" smtClean="0"/>
              <a:t>Performance improvements in Hyper-V, MPIO, </a:t>
            </a:r>
            <a:r>
              <a:rPr lang="en-US" dirty="0" err="1" smtClean="0"/>
              <a:t>iSCSI</a:t>
            </a:r>
            <a:r>
              <a:rPr lang="en-US" dirty="0" smtClean="0"/>
              <a:t>, Core storage stack &amp; Networking stack</a:t>
            </a:r>
          </a:p>
          <a:p>
            <a:r>
              <a:rPr lang="en-US" dirty="0" smtClean="0"/>
              <a:t>For general workloads with multiple VMs, performance delta is minimal </a:t>
            </a:r>
            <a:r>
              <a:rPr lang="en-US" smtClean="0"/>
              <a:t>between Pass Through </a:t>
            </a:r>
            <a:r>
              <a:rPr lang="en-US" dirty="0" smtClean="0"/>
              <a:t>&amp; VHD</a:t>
            </a:r>
          </a:p>
          <a:p>
            <a:r>
              <a:rPr lang="en-US" dirty="0" err="1" smtClean="0"/>
              <a:t>iSCSI</a:t>
            </a:r>
            <a:r>
              <a:rPr lang="en-US" dirty="0" smtClean="0"/>
              <a:t> Performance especially with </a:t>
            </a:r>
            <a:r>
              <a:rPr lang="en-US" dirty="0" err="1" smtClean="0"/>
              <a:t>iSCSI</a:t>
            </a:r>
            <a:r>
              <a:rPr lang="en-US" dirty="0" smtClean="0"/>
              <a:t> direct scenarios is vastly improved</a:t>
            </a:r>
          </a:p>
        </p:txBody>
      </p:sp>
    </p:spTree>
    <p:extLst/>
  </p:cSld>
  <p:clrMapOvr>
    <a:masterClrMapping/>
  </p:clrMapOvr>
  <p:transition advTm="26140">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a:xfrm>
            <a:off x="404150" y="1041719"/>
            <a:ext cx="8385048" cy="4120587"/>
          </a:xfrm>
        </p:spPr>
        <p:txBody>
          <a:bodyPr/>
          <a:lstStyle/>
          <a:p>
            <a:r>
              <a:rPr lang="en-US" sz="1600" dirty="0">
                <a:effectLst/>
              </a:rPr>
              <a:t>MGT220 </a:t>
            </a:r>
            <a:r>
              <a:rPr lang="en-US" sz="1600" dirty="0" err="1">
                <a:effectLst/>
              </a:rPr>
              <a:t>Virtualisation</a:t>
            </a:r>
            <a:r>
              <a:rPr lang="en-US" sz="1600" dirty="0">
                <a:effectLst/>
              </a:rPr>
              <a:t> 360: Microsoft </a:t>
            </a:r>
            <a:r>
              <a:rPr lang="en-US" sz="1600" dirty="0" err="1">
                <a:effectLst/>
              </a:rPr>
              <a:t>Virtualisation</a:t>
            </a:r>
            <a:r>
              <a:rPr lang="en-US" sz="1600" dirty="0">
                <a:effectLst/>
              </a:rPr>
              <a:t> Strategy, Products, and Solutions for the New </a:t>
            </a:r>
            <a:r>
              <a:rPr lang="en-US" sz="1600" dirty="0" smtClean="0">
                <a:effectLst/>
              </a:rPr>
              <a:t>Economy</a:t>
            </a:r>
          </a:p>
          <a:p>
            <a:endParaRPr lang="en-US" sz="1600" dirty="0" smtClean="0">
              <a:effectLst/>
            </a:endParaRPr>
          </a:p>
          <a:p>
            <a:r>
              <a:rPr lang="en-US" sz="1600" dirty="0">
                <a:effectLst/>
              </a:rPr>
              <a:t>SVR205 Introduction to Hyper-V and Windows Server 2008 R2 with Microsoft System Center Virtual Machine </a:t>
            </a:r>
            <a:r>
              <a:rPr lang="en-US" sz="1600" dirty="0" smtClean="0">
                <a:effectLst/>
              </a:rPr>
              <a:t>Manager</a:t>
            </a:r>
          </a:p>
          <a:p>
            <a:endParaRPr lang="en-US" sz="1600" dirty="0">
              <a:effectLst/>
            </a:endParaRPr>
          </a:p>
          <a:p>
            <a:r>
              <a:rPr lang="en-US" sz="1600" dirty="0">
                <a:effectLst/>
              </a:rPr>
              <a:t>SVR208 Gaining Higher Availability with Windows Server 2008 R2 Failover Clustering</a:t>
            </a:r>
          </a:p>
          <a:p>
            <a:endParaRPr lang="en-US" sz="1600" dirty="0" smtClean="0">
              <a:effectLst/>
            </a:endParaRPr>
          </a:p>
          <a:p>
            <a:r>
              <a:rPr lang="en-US" sz="1600" dirty="0">
                <a:effectLst/>
              </a:rPr>
              <a:t>SVR303 Planning for Windows Server 2008 R2, Virtualization and Server Consolidation with Windows Server Solution Accelerators</a:t>
            </a:r>
          </a:p>
          <a:p>
            <a:endParaRPr lang="en-US" sz="1600" dirty="0" smtClean="0">
              <a:effectLst/>
            </a:endParaRPr>
          </a:p>
          <a:p>
            <a:r>
              <a:rPr lang="en-US" sz="1600" dirty="0" smtClean="0">
                <a:effectLst/>
              </a:rPr>
              <a:t>SVR307 </a:t>
            </a:r>
            <a:r>
              <a:rPr lang="en-US" sz="1600" dirty="0">
                <a:effectLst/>
              </a:rPr>
              <a:t>Security Best Practices for Hyper-V and Server </a:t>
            </a:r>
            <a:r>
              <a:rPr lang="en-US" sz="1600" dirty="0" err="1" smtClean="0">
                <a:effectLst/>
              </a:rPr>
              <a:t>Virtualisation</a:t>
            </a:r>
            <a:endParaRPr lang="en-US" sz="1600" dirty="0" smtClean="0">
              <a:effectLst/>
            </a:endParaRPr>
          </a:p>
          <a:p>
            <a:endParaRPr lang="en-US" sz="1600" dirty="0">
              <a:effectLst/>
            </a:endParaRPr>
          </a:p>
          <a:p>
            <a:r>
              <a:rPr lang="en-US" sz="1600" dirty="0">
                <a:effectLst/>
              </a:rPr>
              <a:t>SVR308 Storage and Hyper-V: The Choices You Can Make and the Things You Need to Know</a:t>
            </a:r>
            <a:endParaRPr lang="en-US" sz="1600" dirty="0" smtClean="0">
              <a:effectLst/>
            </a:endParaRPr>
          </a:p>
          <a:p>
            <a:endParaRPr lang="en-US" sz="1600" dirty="0">
              <a:effectLst/>
            </a:endParaRPr>
          </a:p>
          <a:p>
            <a:r>
              <a:rPr lang="en-US" sz="1600" dirty="0" smtClean="0">
                <a:effectLst/>
              </a:rPr>
              <a:t>SVR318 </a:t>
            </a:r>
            <a:r>
              <a:rPr lang="en-US" sz="1600" dirty="0">
                <a:effectLst/>
              </a:rPr>
              <a:t>How to Protect Your </a:t>
            </a:r>
            <a:r>
              <a:rPr lang="en-US" sz="1600" dirty="0" err="1">
                <a:effectLst/>
              </a:rPr>
              <a:t>Virtualised</a:t>
            </a:r>
            <a:r>
              <a:rPr lang="en-US" sz="1600" dirty="0">
                <a:effectLst/>
              </a:rPr>
              <a:t> </a:t>
            </a:r>
            <a:r>
              <a:rPr lang="en-US" sz="1600" dirty="0" smtClean="0">
                <a:effectLst/>
              </a:rPr>
              <a:t>Environment</a:t>
            </a:r>
          </a:p>
          <a:p>
            <a:endParaRPr lang="en-US" sz="1600" dirty="0">
              <a:effectLst/>
            </a:endParaRPr>
          </a:p>
          <a:p>
            <a:r>
              <a:rPr lang="en-US" sz="1600" dirty="0">
                <a:effectLst/>
              </a:rPr>
              <a:t>SVR319 Multi-Site Clustering with Windows Server 2008 R2 </a:t>
            </a:r>
            <a:endParaRPr sz="1600" smtClean="0"/>
          </a:p>
        </p:txBody>
      </p:sp>
      <p:sp>
        <p:nvSpPr>
          <p:cNvPr id="18" name="Content Placeholder 17"/>
          <p:cNvSpPr>
            <a:spLocks noGrp="1"/>
          </p:cNvSpPr>
          <p:nvPr>
            <p:ph sz="quarter" idx="11"/>
          </p:nvPr>
        </p:nvSpPr>
        <p:spPr>
          <a:xfrm>
            <a:off x="519898" y="5414715"/>
            <a:ext cx="8385048" cy="685800"/>
          </a:xfrm>
        </p:spPr>
        <p:txBody>
          <a:bodyPr/>
          <a:lstStyle/>
          <a:p>
            <a:pPr>
              <a:defRPr/>
            </a:pPr>
            <a:r>
              <a:rPr lang="en-US" sz="1600" dirty="0" smtClean="0">
                <a:effectLst/>
              </a:rPr>
              <a:t>    SVR09-IS </a:t>
            </a:r>
            <a:r>
              <a:rPr lang="en-US" sz="1600" dirty="0">
                <a:effectLst/>
              </a:rPr>
              <a:t>Windows Server 2008 R2 Hyper-V Deployment Considerations</a:t>
            </a:r>
            <a:endParaRPr sz="160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Resources</a:t>
            </a:r>
            <a:endParaRPr lang="en-US" dirty="0"/>
          </a:p>
        </p:txBody>
      </p:sp>
      <p:sp>
        <p:nvSpPr>
          <p:cNvPr id="3" name="Content Placeholder 2"/>
          <p:cNvSpPr>
            <a:spLocks noGrp="1"/>
          </p:cNvSpPr>
          <p:nvPr>
            <p:ph idx="1"/>
          </p:nvPr>
        </p:nvSpPr>
        <p:spPr/>
        <p:txBody>
          <a:bodyPr>
            <a:normAutofit fontScale="47500" lnSpcReduction="20000"/>
          </a:bodyPr>
          <a:lstStyle/>
          <a:p>
            <a:pPr>
              <a:lnSpc>
                <a:spcPct val="120000"/>
              </a:lnSpc>
            </a:pPr>
            <a:r>
              <a:rPr lang="en-US" dirty="0" smtClean="0"/>
              <a:t>Microsoft MPIO: </a:t>
            </a:r>
            <a:r>
              <a:rPr lang="en-US" dirty="0" smtClean="0">
                <a:hlinkClick r:id=""/>
              </a:rPr>
              <a:t>http://www.microsoft.com/mpio</a:t>
            </a:r>
            <a:r>
              <a:rPr lang="en-US" dirty="0" smtClean="0"/>
              <a:t> </a:t>
            </a:r>
          </a:p>
          <a:p>
            <a:pPr lvl="1">
              <a:lnSpc>
                <a:spcPct val="120000"/>
              </a:lnSpc>
            </a:pPr>
            <a:r>
              <a:rPr lang="en-US" dirty="0" smtClean="0"/>
              <a:t>MPIO DDK</a:t>
            </a:r>
          </a:p>
          <a:p>
            <a:pPr lvl="1">
              <a:lnSpc>
                <a:spcPct val="120000"/>
              </a:lnSpc>
            </a:pPr>
            <a:r>
              <a:rPr lang="en-US" dirty="0" smtClean="0"/>
              <a:t>MPIO DSM sample, interfaces and libraries </a:t>
            </a:r>
            <a:br>
              <a:rPr lang="en-US" dirty="0" smtClean="0"/>
            </a:br>
            <a:r>
              <a:rPr lang="en-US" dirty="0" smtClean="0"/>
              <a:t>will be included in Windows 7 DDK/SDK</a:t>
            </a:r>
          </a:p>
          <a:p>
            <a:pPr>
              <a:lnSpc>
                <a:spcPct val="120000"/>
              </a:lnSpc>
            </a:pPr>
            <a:r>
              <a:rPr lang="en-US" dirty="0" smtClean="0"/>
              <a:t>Microsoft </a:t>
            </a:r>
            <a:r>
              <a:rPr lang="en-US" dirty="0" err="1" smtClean="0"/>
              <a:t>iSCSI</a:t>
            </a:r>
            <a:r>
              <a:rPr lang="en-US" dirty="0" smtClean="0"/>
              <a:t>:  </a:t>
            </a:r>
            <a:r>
              <a:rPr lang="en-US" dirty="0" smtClean="0">
                <a:hlinkClick r:id=""/>
              </a:rPr>
              <a:t>http://www.microsoft.com/iSCSI</a:t>
            </a:r>
            <a:endParaRPr lang="en-US" dirty="0" smtClean="0"/>
          </a:p>
          <a:p>
            <a:pPr lvl="1">
              <a:lnSpc>
                <a:spcPct val="120000"/>
              </a:lnSpc>
            </a:pPr>
            <a:r>
              <a:rPr lang="en-US" dirty="0" smtClean="0">
                <a:hlinkClick r:id=""/>
              </a:rPr>
              <a:t>SCSI@microsoft.com</a:t>
            </a:r>
            <a:endParaRPr lang="en-US" dirty="0" smtClean="0"/>
          </a:p>
          <a:p>
            <a:pPr lvl="1">
              <a:lnSpc>
                <a:spcPct val="120000"/>
              </a:lnSpc>
            </a:pPr>
            <a:r>
              <a:rPr lang="en-US" dirty="0" err="1" smtClean="0"/>
              <a:t>iSCSI</a:t>
            </a:r>
            <a:r>
              <a:rPr lang="en-US" dirty="0" smtClean="0"/>
              <a:t> WMI Interfaces:  </a:t>
            </a:r>
            <a:r>
              <a:rPr lang="en-US" dirty="0" smtClean="0">
                <a:hlinkClick r:id=""/>
              </a:rPr>
              <a:t>http://msdn.microsoft.com/en-us/library/ms807120.aspx</a:t>
            </a:r>
            <a:endParaRPr lang="en-US" dirty="0" smtClean="0"/>
          </a:p>
          <a:p>
            <a:pPr>
              <a:lnSpc>
                <a:spcPct val="120000"/>
              </a:lnSpc>
            </a:pPr>
            <a:r>
              <a:rPr lang="en-US" dirty="0" err="1" smtClean="0"/>
              <a:t>Storport</a:t>
            </a:r>
            <a:r>
              <a:rPr lang="en-US" dirty="0" smtClean="0"/>
              <a:t> Website:  </a:t>
            </a:r>
            <a:r>
              <a:rPr lang="en-US" dirty="0" smtClean="0">
                <a:hlinkClick r:id=""/>
              </a:rPr>
              <a:t>http://www.microsoft.com/Storport</a:t>
            </a:r>
            <a:r>
              <a:rPr lang="en-US" dirty="0" smtClean="0"/>
              <a:t> </a:t>
            </a:r>
          </a:p>
          <a:p>
            <a:pPr lvl="1">
              <a:lnSpc>
                <a:spcPct val="120000"/>
              </a:lnSpc>
            </a:pPr>
            <a:r>
              <a:rPr lang="en-US" dirty="0" err="1" smtClean="0"/>
              <a:t>Storport</a:t>
            </a:r>
            <a:r>
              <a:rPr lang="en-US" dirty="0" smtClean="0"/>
              <a:t> Documentation</a:t>
            </a:r>
          </a:p>
          <a:p>
            <a:pPr lvl="2">
              <a:lnSpc>
                <a:spcPct val="120000"/>
              </a:lnSpc>
            </a:pPr>
            <a:r>
              <a:rPr lang="en-US" dirty="0" smtClean="0"/>
              <a:t>Windows Driver Kit</a:t>
            </a:r>
          </a:p>
          <a:p>
            <a:pPr lvl="2">
              <a:lnSpc>
                <a:spcPct val="120000"/>
              </a:lnSpc>
            </a:pPr>
            <a:r>
              <a:rPr lang="en-US" dirty="0" smtClean="0"/>
              <a:t>MSDN:  </a:t>
            </a:r>
            <a:r>
              <a:rPr lang="en-US" dirty="0" smtClean="0">
                <a:hlinkClick r:id=""/>
              </a:rPr>
              <a:t>http://msdn.microsoft.com/en-us/library/bb870491.aspx</a:t>
            </a:r>
            <a:endParaRPr lang="en-US" dirty="0" smtClean="0"/>
          </a:p>
          <a:p>
            <a:pPr>
              <a:lnSpc>
                <a:spcPct val="120000"/>
              </a:lnSpc>
            </a:pPr>
            <a:r>
              <a:rPr lang="en-US" dirty="0" smtClean="0"/>
              <a:t>Microsoft Virtualization:  </a:t>
            </a:r>
            <a:r>
              <a:rPr lang="en-US" dirty="0" smtClean="0">
                <a:hlinkClick r:id="rId3"/>
              </a:rPr>
              <a:t>http://www.microsoft.com/virtualization/default.mspx</a:t>
            </a:r>
            <a:endParaRPr lang="en-US" dirty="0" smtClean="0"/>
          </a:p>
          <a:p>
            <a:r>
              <a:rPr lang="en-US" dirty="0"/>
              <a:t>Hyper-V Planning &amp; Deployment Guide</a:t>
            </a:r>
          </a:p>
          <a:p>
            <a:pPr lvl="1"/>
            <a:r>
              <a:rPr lang="en-US" dirty="0">
                <a:hlinkClick r:id=""/>
              </a:rPr>
              <a:t>http://technet.microsoft.com/en-us/library/cc794762.aspx</a:t>
            </a:r>
            <a:endParaRPr lang="en-US" dirty="0"/>
          </a:p>
          <a:p>
            <a:r>
              <a:rPr lang="en-US" dirty="0"/>
              <a:t>Microsoft Virtualization Website</a:t>
            </a:r>
          </a:p>
          <a:p>
            <a:pPr lvl="1"/>
            <a:r>
              <a:rPr lang="en-US" dirty="0">
                <a:hlinkClick r:id=""/>
              </a:rPr>
              <a:t>www.microsoft.com/virtualization</a:t>
            </a:r>
            <a:endParaRPr lang="en-US" dirty="0"/>
          </a:p>
          <a:p>
            <a:pPr lvl="1"/>
            <a:r>
              <a:rPr lang="en-US" dirty="0">
                <a:hlinkClick r:id=""/>
              </a:rPr>
              <a:t>http://www.microsoft.com/virtualization/partners.mspx</a:t>
            </a:r>
          </a:p>
          <a:p>
            <a:pPr lvl="1"/>
            <a:r>
              <a:rPr lang="en-US" dirty="0">
                <a:hlinkClick r:id=""/>
              </a:rPr>
              <a:t>http://blogs.technet.com/virtualization</a:t>
            </a:r>
          </a:p>
          <a:p>
            <a:pPr lvl="1"/>
            <a:r>
              <a:rPr lang="en-US" dirty="0">
                <a:hlinkClick r:id=""/>
              </a:rPr>
              <a:t>http://blogs.technet.com/jhoward/default.aspx</a:t>
            </a:r>
            <a:endParaRPr lang="en-US" dirty="0"/>
          </a:p>
          <a:p>
            <a:pPr lvl="1"/>
            <a:r>
              <a:rPr lang="en-US" dirty="0">
                <a:hlinkClick r:id=""/>
              </a:rPr>
              <a:t>http://blogs.msdn.com/taylorb/</a:t>
            </a:r>
            <a:endParaRPr lang="en-US" dirty="0"/>
          </a:p>
          <a:p>
            <a:pPr>
              <a:lnSpc>
                <a:spcPct val="120000"/>
              </a:lnSpc>
            </a:pPr>
            <a:endParaRPr lang="en-US" dirty="0" smtClean="0"/>
          </a:p>
        </p:txBody>
      </p:sp>
    </p:spTree>
    <p:extLst/>
  </p:cSld>
  <p:clrMapOvr>
    <a:masterClrMapping/>
  </p:clrMapOvr>
  <p:transition advTm="11968">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553998"/>
          </a:xfrm>
        </p:spPr>
        <p:txBody>
          <a:bodyPr/>
          <a:lstStyle/>
          <a:p>
            <a:r>
              <a:rPr lang="en-US" sz="4000" dirty="0" smtClean="0"/>
              <a:t>Partner References</a:t>
            </a:r>
            <a:endParaRPr lang="en-US" sz="4000" dirty="0"/>
          </a:p>
        </p:txBody>
      </p:sp>
      <p:sp>
        <p:nvSpPr>
          <p:cNvPr id="3" name="Content Placeholder 2"/>
          <p:cNvSpPr>
            <a:spLocks noGrp="1"/>
          </p:cNvSpPr>
          <p:nvPr>
            <p:ph idx="1"/>
          </p:nvPr>
        </p:nvSpPr>
        <p:spPr/>
        <p:txBody>
          <a:bodyPr>
            <a:normAutofit fontScale="85000" lnSpcReduction="10000"/>
          </a:bodyPr>
          <a:lstStyle/>
          <a:p>
            <a:r>
              <a:rPr lang="en-US" dirty="0" smtClean="0"/>
              <a:t>Intel:  </a:t>
            </a:r>
            <a:r>
              <a:rPr lang="en-US" dirty="0" smtClean="0">
                <a:hlinkClick r:id=""/>
              </a:rPr>
              <a:t>http://www.intel.com</a:t>
            </a:r>
            <a:r>
              <a:rPr lang="en-US" dirty="0" smtClean="0"/>
              <a:t> </a:t>
            </a:r>
          </a:p>
          <a:p>
            <a:r>
              <a:rPr lang="en-US" dirty="0" smtClean="0"/>
              <a:t>Emulex:  </a:t>
            </a:r>
            <a:r>
              <a:rPr lang="en-US" dirty="0" smtClean="0">
                <a:hlinkClick r:id=""/>
              </a:rPr>
              <a:t>http://www.emulex.com</a:t>
            </a:r>
            <a:endParaRPr lang="en-US" dirty="0" smtClean="0"/>
          </a:p>
          <a:p>
            <a:r>
              <a:rPr lang="en-US" dirty="0" err="1" smtClean="0"/>
              <a:t>Alacritech</a:t>
            </a:r>
            <a:r>
              <a:rPr lang="en-US" dirty="0" smtClean="0"/>
              <a:t>:  </a:t>
            </a:r>
            <a:r>
              <a:rPr lang="en-US" dirty="0" smtClean="0">
                <a:hlinkClick r:id=""/>
              </a:rPr>
              <a:t>http://www.alacritech.com</a:t>
            </a:r>
            <a:endParaRPr lang="en-US" dirty="0" smtClean="0"/>
          </a:p>
          <a:p>
            <a:r>
              <a:rPr lang="en-US" dirty="0" err="1" smtClean="0"/>
              <a:t>NetApp</a:t>
            </a:r>
            <a:r>
              <a:rPr lang="en-US" dirty="0" smtClean="0"/>
              <a:t>:  </a:t>
            </a:r>
            <a:r>
              <a:rPr lang="en-US" dirty="0" smtClean="0">
                <a:hlinkClick r:id=""/>
              </a:rPr>
              <a:t>http://www.netapp.com</a:t>
            </a:r>
            <a:endParaRPr lang="en-US" dirty="0" smtClean="0"/>
          </a:p>
          <a:p>
            <a:r>
              <a:rPr lang="en-US" dirty="0" smtClean="0"/>
              <a:t>3Par:  </a:t>
            </a:r>
            <a:r>
              <a:rPr lang="en-US" dirty="0" smtClean="0">
                <a:hlinkClick r:id=""/>
              </a:rPr>
              <a:t>http://3par.com</a:t>
            </a:r>
            <a:endParaRPr lang="en-US" dirty="0" smtClean="0"/>
          </a:p>
          <a:p>
            <a:r>
              <a:rPr lang="en-US" dirty="0" err="1" smtClean="0"/>
              <a:t>iStor</a:t>
            </a:r>
            <a:r>
              <a:rPr lang="en-US" dirty="0" smtClean="0"/>
              <a:t>: </a:t>
            </a:r>
            <a:r>
              <a:rPr lang="en-US" dirty="0" smtClean="0">
                <a:hlinkClick r:id=""/>
              </a:rPr>
              <a:t>http://istor.com</a:t>
            </a:r>
            <a:r>
              <a:rPr lang="en-US" dirty="0" smtClean="0"/>
              <a:t> </a:t>
            </a:r>
          </a:p>
          <a:p>
            <a:r>
              <a:rPr lang="en-US" dirty="0" err="1" smtClean="0"/>
              <a:t>Lefthand</a:t>
            </a:r>
            <a:r>
              <a:rPr lang="en-US" dirty="0" smtClean="0"/>
              <a:t> Networks </a:t>
            </a:r>
            <a:r>
              <a:rPr lang="en-US" dirty="0" smtClean="0">
                <a:hlinkClick r:id=""/>
              </a:rPr>
              <a:t>http://www.lefthandnetworks.com</a:t>
            </a:r>
            <a:endParaRPr lang="en-US" dirty="0" smtClean="0"/>
          </a:p>
          <a:p>
            <a:r>
              <a:rPr lang="en-US" dirty="0" err="1" smtClean="0"/>
              <a:t>Doubletake</a:t>
            </a:r>
            <a:r>
              <a:rPr lang="en-US" dirty="0" smtClean="0"/>
              <a:t>:  </a:t>
            </a:r>
            <a:r>
              <a:rPr lang="en-US" dirty="0" smtClean="0">
                <a:hlinkClick r:id=""/>
              </a:rPr>
              <a:t>http://www.doubletake.com</a:t>
            </a:r>
            <a:endParaRPr lang="en-US" dirty="0" smtClean="0"/>
          </a:p>
          <a:p>
            <a:r>
              <a:rPr lang="en-US" dirty="0" err="1" smtClean="0"/>
              <a:t>Compellent</a:t>
            </a:r>
            <a:r>
              <a:rPr lang="en-US" dirty="0" smtClean="0"/>
              <a:t>:  </a:t>
            </a:r>
            <a:r>
              <a:rPr lang="en-US" dirty="0" smtClean="0">
                <a:hlinkClick r:id=""/>
              </a:rPr>
              <a:t>http://www.compellent.com</a:t>
            </a:r>
            <a:endParaRPr lang="en-US" dirty="0" smtClean="0"/>
          </a:p>
          <a:p>
            <a:r>
              <a:rPr lang="en-US" dirty="0" smtClean="0"/>
              <a:t>Dell/</a:t>
            </a:r>
            <a:r>
              <a:rPr lang="en-US" dirty="0" err="1" smtClean="0"/>
              <a:t>Equallogic</a:t>
            </a:r>
            <a:r>
              <a:rPr lang="en-US" dirty="0" smtClean="0"/>
              <a:t>:  </a:t>
            </a:r>
            <a:r>
              <a:rPr lang="en-US" dirty="0" smtClean="0">
                <a:hlinkClick r:id=""/>
              </a:rPr>
              <a:t>http://www.dell.com</a:t>
            </a:r>
            <a:r>
              <a:rPr lang="en-US" dirty="0" smtClean="0"/>
              <a:t> </a:t>
            </a:r>
          </a:p>
          <a:p>
            <a:r>
              <a:rPr lang="en-US" dirty="0" err="1" smtClean="0"/>
              <a:t>Falconstor</a:t>
            </a:r>
            <a:r>
              <a:rPr lang="en-US" dirty="0" smtClean="0"/>
              <a:t>:  </a:t>
            </a:r>
            <a:r>
              <a:rPr lang="en-US" dirty="0" smtClean="0">
                <a:hlinkClick r:id=""/>
              </a:rPr>
              <a:t>http://www.falconstor.com</a:t>
            </a:r>
            <a:r>
              <a:rPr lang="en-US" dirty="0" smtClean="0"/>
              <a:t> </a:t>
            </a:r>
          </a:p>
        </p:txBody>
      </p:sp>
    </p:spTree>
    <p:extLst/>
  </p:cSld>
  <p:clrMapOvr>
    <a:masterClrMapping/>
  </p:clrMapOvr>
  <p:transition advTm="781">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cSld>
  <p:clrMapOvr>
    <a:masterClrMapping/>
  </p:clrMapOvr>
  <p:transition advTm="1187">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bwMode="auto">
          <a:xfrm>
            <a:off x="286552" y="5427994"/>
            <a:ext cx="6528121" cy="685800"/>
          </a:xfrm>
          <a:prstGeom prst="rect">
            <a:avLst/>
          </a:prstGeom>
          <a:gradFill flip="none" rotWithShape="1">
            <a:gsLst>
              <a:gs pos="0">
                <a:schemeClr val="tx1">
                  <a:shade val="30000"/>
                  <a:satMod val="115000"/>
                  <a:alpha val="0"/>
                </a:schemeClr>
              </a:gs>
              <a:gs pos="80000">
                <a:schemeClr val="accent2">
                  <a:alpha val="30000"/>
                </a:schemeClr>
              </a:gs>
              <a:gs pos="100000">
                <a:schemeClr val="tx1">
                  <a:shade val="100000"/>
                  <a:satMod val="115000"/>
                  <a:alpha val="0"/>
                </a:schemeClr>
              </a:gs>
            </a:gsLst>
            <a:lin ang="108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16204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4"/>
          <a:stretch>
            <a:fillRect/>
          </a:stretch>
        </p:blipFill>
        <p:spPr bwMode="black">
          <a:xfrm>
            <a:off x="762000" y="3320818"/>
            <a:ext cx="3624263" cy="738032"/>
          </a:xfrm>
          <a:prstGeom prst="rect">
            <a:avLst/>
          </a:prstGeom>
        </p:spPr>
      </p:pic>
      <p:grpSp>
        <p:nvGrpSpPr>
          <p:cNvPr id="3" name="Group 29"/>
          <p:cNvGrpSpPr/>
          <p:nvPr/>
        </p:nvGrpSpPr>
        <p:grpSpPr>
          <a:xfrm>
            <a:off x="276225" y="1227364"/>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124093"/>
            <a:ext cx="3849547" cy="954107"/>
          </a:xfrm>
          <a:prstGeom prst="rect">
            <a:avLst/>
          </a:prstGeom>
        </p:spPr>
        <p:txBody>
          <a:bodyPr wrap="square">
            <a:spAutoFit/>
          </a:bodyPr>
          <a:lstStyle/>
          <a:p>
            <a:pPr>
              <a:spcBef>
                <a:spcPts val="600"/>
              </a:spcBef>
            </a:pPr>
            <a:r>
              <a:rPr lang="en-US" sz="2000" dirty="0" smtClean="0">
                <a:hlinkClick r:id=""/>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188100"/>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5"/>
          <a:stretch>
            <a:fillRect/>
          </a:stretch>
        </p:blipFill>
        <p:spPr bwMode="black">
          <a:xfrm>
            <a:off x="914400" y="1082353"/>
            <a:ext cx="2409825" cy="1076325"/>
          </a:xfrm>
          <a:prstGeom prst="rect">
            <a:avLst/>
          </a:prstGeom>
        </p:spPr>
      </p:pic>
      <p:sp>
        <p:nvSpPr>
          <p:cNvPr id="22" name="Rounded Rectangle 21"/>
          <p:cNvSpPr/>
          <p:nvPr/>
        </p:nvSpPr>
        <p:spPr bwMode="auto">
          <a:xfrm>
            <a:off x="4612234" y="3220650"/>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6"/>
          <a:stretch>
            <a:fillRect/>
          </a:stretch>
        </p:blipFill>
        <p:spPr bwMode="black">
          <a:xfrm>
            <a:off x="5457615" y="3296850"/>
            <a:ext cx="1857375" cy="942975"/>
          </a:xfrm>
          <a:prstGeom prst="rect">
            <a:avLst/>
          </a:prstGeom>
        </p:spPr>
      </p:pic>
      <p:sp>
        <p:nvSpPr>
          <p:cNvPr id="28" name="Rectangle 27"/>
          <p:cNvSpPr/>
          <p:nvPr/>
        </p:nvSpPr>
        <p:spPr>
          <a:xfrm>
            <a:off x="5457615" y="4188100"/>
            <a:ext cx="3352800" cy="1046440"/>
          </a:xfrm>
          <a:prstGeom prst="rect">
            <a:avLst/>
          </a:prstGeom>
        </p:spPr>
        <p:txBody>
          <a:bodyPr wrap="square">
            <a:spAutoFit/>
          </a:bodyPr>
          <a:lstStyle/>
          <a:p>
            <a:pPr>
              <a:spcBef>
                <a:spcPts val="600"/>
              </a:spcBef>
              <a:tabLst>
                <a:tab pos="1828800" algn="l"/>
              </a:tabLst>
            </a:pPr>
            <a:r>
              <a:rPr lang="en-US" sz="2000" dirty="0" smtClean="0">
                <a:hlinkClick r:id=""/>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472400"/>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377875"/>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472400"/>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32000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979714"/>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227364"/>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074964"/>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2051" name="Rectangle 3"/>
          <p:cNvSpPr>
            <a:spLocks noChangeArrowheads="1"/>
          </p:cNvSpPr>
          <p:nvPr/>
        </p:nvSpPr>
        <p:spPr bwMode="auto">
          <a:xfrm>
            <a:off x="1108355" y="5416951"/>
            <a:ext cx="57873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1F497D"/>
                </a:solidFill>
                <a:effectLst/>
                <a:ea typeface="Calibri" pitchFamily="34" charset="0"/>
                <a:cs typeface="Arial" pitchFamily="34" charset="0"/>
                <a:hlinkClick r:id=""/>
              </a:rPr>
              <a:t>www.microsoft.com/learning</a:t>
            </a:r>
            <a:endParaRPr kumimoji="0" lang="en-US" sz="12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effectLst/>
                <a:ea typeface="Calibri" pitchFamily="34" charset="0"/>
                <a:cs typeface="Arial" pitchFamily="34" charset="0"/>
              </a:rPr>
              <a:t>Microsoft Certification and Training </a:t>
            </a:r>
            <a:r>
              <a:rPr lang="en-US" sz="2000" dirty="0" smtClean="0">
                <a:ea typeface="Calibri" pitchFamily="34" charset="0"/>
                <a:cs typeface="Arial" pitchFamily="34" charset="0"/>
              </a:rPr>
              <a:t>R</a:t>
            </a:r>
            <a:r>
              <a:rPr kumimoji="0" lang="en-US" sz="2000" b="0" i="0" u="none" strike="noStrike" cap="none" normalizeH="0" baseline="0" dirty="0" smtClean="0">
                <a:ln>
                  <a:noFill/>
                </a:ln>
                <a:effectLst/>
                <a:ea typeface="Calibri" pitchFamily="34" charset="0"/>
                <a:cs typeface="Arial" pitchFamily="34" charset="0"/>
              </a:rPr>
              <a:t>esources</a:t>
            </a:r>
            <a:endParaRPr kumimoji="0" lang="en-US" sz="3600" b="0" i="0" u="none" strike="noStrike" cap="none" normalizeH="0" baseline="0" dirty="0" smtClean="0">
              <a:ln>
                <a:noFill/>
              </a:ln>
              <a:effectLst/>
              <a:cs typeface="Arial" pitchFamily="34" charset="0"/>
            </a:endParaRPr>
          </a:p>
        </p:txBody>
      </p:sp>
      <p:sp>
        <p:nvSpPr>
          <p:cNvPr id="57" name="Rectangle 56"/>
          <p:cNvSpPr/>
          <p:nvPr/>
        </p:nvSpPr>
        <p:spPr>
          <a:xfrm>
            <a:off x="4629872" y="2124093"/>
            <a:ext cx="4514127" cy="954107"/>
          </a:xfrm>
          <a:prstGeom prst="rect">
            <a:avLst/>
          </a:prstGeom>
        </p:spPr>
        <p:txBody>
          <a:bodyPr wrap="square">
            <a:spAutoFit/>
          </a:bodyPr>
          <a:lstStyle/>
          <a:p>
            <a:pPr>
              <a:spcBef>
                <a:spcPts val="600"/>
              </a:spcBef>
            </a:pPr>
            <a:r>
              <a:rPr lang="en-US" sz="2000" dirty="0" smtClean="0">
                <a:hlinkClick r:id=""/>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036053"/>
            <a:ext cx="3477054" cy="771334"/>
            <a:chOff x="5561787" y="0"/>
            <a:chExt cx="3477054" cy="771334"/>
          </a:xfrm>
        </p:grpSpPr>
        <p:pic>
          <p:nvPicPr>
            <p:cNvPr id="56" name="Picture 55" descr="ms_Learning_w.eps"/>
            <p:cNvPicPr>
              <a:picLocks noChangeAspect="1"/>
            </p:cNvPicPr>
            <p:nvPr/>
          </p:nvPicPr>
          <p:blipFill>
            <a:blip r:embed="rId7"/>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8"/>
            <a:srcRect/>
            <a:stretch>
              <a:fillRect/>
            </a:stretch>
          </p:blipFill>
          <p:spPr bwMode="black">
            <a:xfrm>
              <a:off x="5561787" y="254642"/>
              <a:ext cx="1693646" cy="312516"/>
            </a:xfrm>
            <a:prstGeom prst="rect">
              <a:avLst/>
            </a:prstGeom>
            <a:noFill/>
          </p:spPr>
        </p:pic>
      </p:grpSp>
      <p:pic>
        <p:nvPicPr>
          <p:cNvPr id="55" name="Picture 54" descr="Tech·Ed_circle_arrow_black.emf"/>
          <p:cNvPicPr>
            <a:picLocks noChangeAspect="1"/>
          </p:cNvPicPr>
          <p:nvPr/>
        </p:nvPicPr>
        <p:blipFill>
          <a:blip r:embed="rId9"/>
          <a:stretch>
            <a:fillRect/>
          </a:stretch>
        </p:blipFill>
        <p:spPr>
          <a:xfrm>
            <a:off x="285588" y="5482865"/>
            <a:ext cx="576059" cy="576059"/>
          </a:xfrm>
          <a:prstGeom prst="rect">
            <a:avLst/>
          </a:prstGeom>
        </p:spPr>
      </p:pic>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ustDataLst>
      <p:tags r:id="rId1"/>
    </p:custDataLst>
    <p:extLst/>
  </p:cSld>
  <p:clrMapOvr>
    <a:masterClrMapping/>
  </p:clrMapOvr>
  <p:transition advTm="303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Hyper-V Architecture</a:t>
            </a:r>
            <a:endParaRPr lang="en-US" dirty="0">
              <a:latin typeface="+mn-lt"/>
            </a:endParaRPr>
          </a:p>
        </p:txBody>
      </p:sp>
      <p:sp>
        <p:nvSpPr>
          <p:cNvPr id="4" name="Rounded Rectangle 3"/>
          <p:cNvSpPr/>
          <p:nvPr/>
        </p:nvSpPr>
        <p:spPr bwMode="auto">
          <a:xfrm>
            <a:off x="717826" y="3164638"/>
            <a:ext cx="1524000" cy="1933893"/>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t" anchorCtr="0" compatLnSpc="1">
            <a:prstTxWarp prst="textNoShape">
              <a:avLst/>
            </a:prstTxWarp>
          </a:bodyPr>
          <a:lstStyle/>
          <a:p>
            <a:pPr algn="ctr" defTabSz="914063"/>
            <a:r>
              <a:rPr lang="en-US" sz="1300" dirty="0">
                <a:solidFill>
                  <a:schemeClr val="tx1"/>
                </a:solidFill>
                <a:effectLst>
                  <a:outerShdw blurRad="38100" dist="38100" dir="2700000" algn="tl">
                    <a:srgbClr val="000000">
                      <a:alpha val="43137"/>
                    </a:srgbClr>
                  </a:outerShdw>
                </a:effectLst>
              </a:rPr>
              <a:t>Windows Server 2008</a:t>
            </a:r>
          </a:p>
        </p:txBody>
      </p:sp>
      <p:sp>
        <p:nvSpPr>
          <p:cNvPr id="5" name="Rounded Rectangle 4"/>
          <p:cNvSpPr/>
          <p:nvPr/>
        </p:nvSpPr>
        <p:spPr bwMode="auto">
          <a:xfrm>
            <a:off x="1596136" y="3832968"/>
            <a:ext cx="597408" cy="549226"/>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200" dirty="0">
                <a:solidFill>
                  <a:schemeClr val="tx1"/>
                </a:solidFill>
                <a:effectLst>
                  <a:outerShdw blurRad="38100" dist="38100" dir="2700000" algn="tl">
                    <a:srgbClr val="000000">
                      <a:alpha val="43137"/>
                    </a:srgbClr>
                  </a:outerShdw>
                </a:effectLst>
              </a:rPr>
              <a:t>VSP</a:t>
            </a:r>
            <a:endParaRPr lang="en-US" sz="1300" dirty="0">
              <a:solidFill>
                <a:schemeClr val="tx1"/>
              </a:solidFill>
              <a:effectLst>
                <a:outerShdw blurRad="38100" dist="38100" dir="2700000" algn="tl">
                  <a:srgbClr val="000000">
                    <a:alpha val="43137"/>
                  </a:srgbClr>
                </a:outerShdw>
              </a:effectLst>
            </a:endParaRPr>
          </a:p>
        </p:txBody>
      </p:sp>
      <p:grpSp>
        <p:nvGrpSpPr>
          <p:cNvPr id="6" name="Group 91"/>
          <p:cNvGrpSpPr/>
          <p:nvPr/>
        </p:nvGrpSpPr>
        <p:grpSpPr>
          <a:xfrm>
            <a:off x="761768" y="3832968"/>
            <a:ext cx="722648" cy="549226"/>
            <a:chOff x="9758434" y="3281022"/>
            <a:chExt cx="867177" cy="519380"/>
          </a:xfrm>
        </p:grpSpPr>
        <p:sp>
          <p:nvSpPr>
            <p:cNvPr id="7" name="Rounded Rectangle 6"/>
            <p:cNvSpPr/>
            <p:nvPr/>
          </p:nvSpPr>
          <p:spPr bwMode="auto">
            <a:xfrm>
              <a:off x="9802368" y="3281022"/>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8" name="TextBox 7"/>
            <p:cNvSpPr txBox="1"/>
            <p:nvPr/>
          </p:nvSpPr>
          <p:spPr>
            <a:xfrm>
              <a:off x="9758434" y="3363934"/>
              <a:ext cx="867177" cy="349262"/>
            </a:xfrm>
            <a:prstGeom prst="rect">
              <a:avLst/>
            </a:prstGeom>
            <a:noFill/>
          </p:spPr>
          <p:txBody>
            <a:bodyPr wrap="square" rtlCol="0">
              <a:spAutoFit/>
            </a:bodyPr>
            <a:lstStyle/>
            <a:p>
              <a:pPr algn="ctr"/>
              <a:r>
                <a:rPr lang="en-US" sz="900" dirty="0">
                  <a:effectLst>
                    <a:outerShdw blurRad="38100" dist="38100" dir="2700000" algn="tl">
                      <a:srgbClr val="000000">
                        <a:alpha val="43137"/>
                      </a:srgbClr>
                    </a:outerShdw>
                  </a:effectLst>
                </a:rPr>
                <a:t>Windows Kernel</a:t>
              </a:r>
            </a:p>
          </p:txBody>
        </p:sp>
      </p:grpSp>
      <p:sp>
        <p:nvSpPr>
          <p:cNvPr id="9" name="Rounded Rectangle 8"/>
          <p:cNvSpPr/>
          <p:nvPr/>
        </p:nvSpPr>
        <p:spPr bwMode="auto">
          <a:xfrm>
            <a:off x="2506848" y="1493752"/>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700" dirty="0">
                <a:solidFill>
                  <a:schemeClr val="tx1"/>
                </a:solidFill>
                <a:effectLst>
                  <a:outerShdw blurRad="38100" dist="38100" dir="2700000" algn="tl">
                    <a:srgbClr val="000000">
                      <a:alpha val="43137"/>
                    </a:srgbClr>
                  </a:outerShdw>
                </a:effectLst>
              </a:rPr>
              <a:t>Applications</a:t>
            </a:r>
          </a:p>
        </p:txBody>
      </p:sp>
      <p:sp>
        <p:nvSpPr>
          <p:cNvPr id="10" name="Rounded Rectangle 9"/>
          <p:cNvSpPr/>
          <p:nvPr/>
        </p:nvSpPr>
        <p:spPr bwMode="auto">
          <a:xfrm>
            <a:off x="4295868" y="1493752"/>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700" dirty="0">
                <a:solidFill>
                  <a:schemeClr val="tx1"/>
                </a:solidFill>
                <a:effectLst>
                  <a:outerShdw blurRad="38100" dist="38100" dir="2700000" algn="tl">
                    <a:srgbClr val="000000">
                      <a:alpha val="43137"/>
                    </a:srgbClr>
                  </a:outerShdw>
                </a:effectLst>
              </a:rPr>
              <a:t>Applications</a:t>
            </a:r>
          </a:p>
        </p:txBody>
      </p:sp>
      <p:sp>
        <p:nvSpPr>
          <p:cNvPr id="11" name="Rounded Rectangle 10"/>
          <p:cNvSpPr/>
          <p:nvPr/>
        </p:nvSpPr>
        <p:spPr bwMode="auto">
          <a:xfrm>
            <a:off x="6057281" y="1493752"/>
            <a:ext cx="1524000" cy="15240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700" dirty="0">
                <a:solidFill>
                  <a:schemeClr val="tx1"/>
                </a:solidFill>
                <a:effectLst>
                  <a:outerShdw blurRad="38100" dist="38100" dir="2700000" algn="tl">
                    <a:srgbClr val="000000">
                      <a:alpha val="43137"/>
                    </a:srgbClr>
                  </a:outerShdw>
                </a:effectLst>
              </a:rPr>
              <a:t>Applications</a:t>
            </a:r>
          </a:p>
        </p:txBody>
      </p:sp>
      <p:sp>
        <p:nvSpPr>
          <p:cNvPr id="12" name="Rounded Rectangle 11"/>
          <p:cNvSpPr/>
          <p:nvPr/>
        </p:nvSpPr>
        <p:spPr bwMode="auto">
          <a:xfrm>
            <a:off x="4290346" y="3170161"/>
            <a:ext cx="1524000" cy="192837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t" anchorCtr="0" compatLnSpc="1">
            <a:prstTxWarp prst="textNoShape">
              <a:avLst/>
            </a:prstTxWarp>
          </a:bodyPr>
          <a:lstStyle/>
          <a:p>
            <a:pPr algn="ctr" defTabSz="914063"/>
            <a:r>
              <a:rPr lang="en-US" sz="1500" dirty="0">
                <a:solidFill>
                  <a:schemeClr val="tx1"/>
                </a:solidFill>
                <a:effectLst>
                  <a:outerShdw blurRad="38100" dist="38100" dir="2700000" algn="tl">
                    <a:srgbClr val="000000">
                      <a:alpha val="43137"/>
                    </a:srgbClr>
                  </a:outerShdw>
                </a:effectLst>
              </a:rPr>
              <a:t>Non-Hypervisor Aware OS</a:t>
            </a:r>
          </a:p>
        </p:txBody>
      </p:sp>
      <p:grpSp>
        <p:nvGrpSpPr>
          <p:cNvPr id="13" name="Group 127"/>
          <p:cNvGrpSpPr/>
          <p:nvPr/>
        </p:nvGrpSpPr>
        <p:grpSpPr>
          <a:xfrm>
            <a:off x="2500593" y="3170161"/>
            <a:ext cx="1524733" cy="1928370"/>
            <a:chOff x="3000711" y="3703984"/>
            <a:chExt cx="1829680" cy="1828800"/>
          </a:xfrm>
        </p:grpSpPr>
        <p:sp>
          <p:nvSpPr>
            <p:cNvPr id="14" name="Rounded Rectangle 13"/>
            <p:cNvSpPr/>
            <p:nvPr/>
          </p:nvSpPr>
          <p:spPr bwMode="auto">
            <a:xfrm>
              <a:off x="3001591" y="3703984"/>
              <a:ext cx="1828800" cy="18288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900" dirty="0">
                  <a:solidFill>
                    <a:schemeClr val="tx1"/>
                  </a:solidFill>
                  <a:effectLst>
                    <a:outerShdw blurRad="38100" dist="38100" dir="2700000" algn="tl">
                      <a:srgbClr val="000000">
                        <a:alpha val="43137"/>
                      </a:srgbClr>
                    </a:outerShdw>
                  </a:effectLst>
                </a:rPr>
                <a:t>Windows Server 2003, </a:t>
              </a:r>
              <a:r>
                <a:rPr lang="en-US" sz="900" dirty="0" smtClean="0">
                  <a:solidFill>
                    <a:schemeClr val="tx1"/>
                  </a:solidFill>
                  <a:effectLst>
                    <a:outerShdw blurRad="38100" dist="38100" dir="2700000" algn="tl">
                      <a:srgbClr val="000000">
                        <a:alpha val="43137"/>
                      </a:srgbClr>
                    </a:outerShdw>
                  </a:effectLst>
                </a:rPr>
                <a:t>2008/R2</a:t>
              </a:r>
            </a:p>
            <a:p>
              <a:pPr algn="ctr" defTabSz="914063"/>
              <a:r>
                <a:rPr lang="en-US" sz="900" dirty="0" smtClean="0">
                  <a:solidFill>
                    <a:schemeClr val="tx1"/>
                  </a:solidFill>
                  <a:effectLst>
                    <a:outerShdw blurRad="38100" dist="38100" dir="2700000" algn="tl">
                      <a:srgbClr val="000000">
                        <a:alpha val="43137"/>
                      </a:srgbClr>
                    </a:outerShdw>
                  </a:effectLst>
                </a:rPr>
                <a:t>Windows Client OS (</a:t>
              </a:r>
              <a:r>
                <a:rPr lang="en-US" sz="900" dirty="0" err="1" smtClean="0">
                  <a:solidFill>
                    <a:schemeClr val="tx1"/>
                  </a:solidFill>
                  <a:effectLst>
                    <a:outerShdw blurRad="38100" dist="38100" dir="2700000" algn="tl">
                      <a:srgbClr val="000000">
                        <a:alpha val="43137"/>
                      </a:srgbClr>
                    </a:outerShdw>
                  </a:effectLst>
                </a:rPr>
                <a:t>eg</a:t>
              </a:r>
              <a:r>
                <a:rPr lang="en-US" sz="900" dirty="0" smtClean="0">
                  <a:solidFill>
                    <a:schemeClr val="tx1"/>
                  </a:solidFill>
                  <a:effectLst>
                    <a:outerShdw blurRad="38100" dist="38100" dir="2700000" algn="tl">
                      <a:srgbClr val="000000">
                        <a:alpha val="43137"/>
                      </a:srgbClr>
                    </a:outerShdw>
                  </a:effectLst>
                </a:rPr>
                <a:t>. 7)</a:t>
              </a:r>
              <a:endParaRPr lang="en-US" sz="900" dirty="0">
                <a:solidFill>
                  <a:schemeClr val="tx1"/>
                </a:solidFill>
                <a:effectLst>
                  <a:outerShdw blurRad="38100" dist="38100" dir="2700000" algn="tl">
                    <a:srgbClr val="000000">
                      <a:alpha val="43137"/>
                    </a:srgbClr>
                  </a:outerShdw>
                </a:effectLst>
              </a:endParaRPr>
            </a:p>
          </p:txBody>
        </p:sp>
        <p:grpSp>
          <p:nvGrpSpPr>
            <p:cNvPr id="15" name="Group 49"/>
            <p:cNvGrpSpPr/>
            <p:nvPr/>
          </p:nvGrpSpPr>
          <p:grpSpPr>
            <a:xfrm>
              <a:off x="3000711" y="4362340"/>
              <a:ext cx="932397" cy="519380"/>
              <a:chOff x="9701434" y="3316267"/>
              <a:chExt cx="932397" cy="519380"/>
            </a:xfrm>
          </p:grpSpPr>
          <p:sp>
            <p:nvSpPr>
              <p:cNvPr id="19" name="Rounded Rectangle 18"/>
              <p:cNvSpPr/>
              <p:nvPr/>
            </p:nvSpPr>
            <p:spPr bwMode="auto">
              <a:xfrm>
                <a:off x="9802368" y="3316267"/>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20" name="TextBox 19"/>
              <p:cNvSpPr txBox="1"/>
              <p:nvPr/>
            </p:nvSpPr>
            <p:spPr>
              <a:xfrm>
                <a:off x="9701434" y="3390908"/>
                <a:ext cx="932397" cy="350262"/>
              </a:xfrm>
              <a:prstGeom prst="rect">
                <a:avLst/>
              </a:prstGeom>
              <a:noFill/>
            </p:spPr>
            <p:txBody>
              <a:bodyPr wrap="square" rtlCol="0">
                <a:spAutoFit/>
              </a:bodyPr>
              <a:lstStyle/>
              <a:p>
                <a:pPr algn="ctr"/>
                <a:r>
                  <a:rPr lang="en-US" sz="900" dirty="0">
                    <a:effectLst>
                      <a:outerShdw blurRad="38100" dist="38100" dir="2700000" algn="tl">
                        <a:srgbClr val="000000">
                          <a:alpha val="43137"/>
                        </a:srgbClr>
                      </a:outerShdw>
                    </a:effectLst>
                  </a:rPr>
                  <a:t>Windows Kernel</a:t>
                </a:r>
              </a:p>
            </p:txBody>
          </p:sp>
        </p:grpSp>
        <p:grpSp>
          <p:nvGrpSpPr>
            <p:cNvPr id="16" name="Group 65"/>
            <p:cNvGrpSpPr/>
            <p:nvPr/>
          </p:nvGrpSpPr>
          <p:grpSpPr>
            <a:xfrm>
              <a:off x="4050182" y="4362340"/>
              <a:ext cx="716890" cy="519380"/>
              <a:chOff x="4050182" y="4362340"/>
              <a:chExt cx="716890" cy="519380"/>
            </a:xfrm>
          </p:grpSpPr>
          <p:sp>
            <p:nvSpPr>
              <p:cNvPr id="17" name="Rounded Rectangle 16"/>
              <p:cNvSpPr/>
              <p:nvPr/>
            </p:nvSpPr>
            <p:spPr bwMode="auto">
              <a:xfrm>
                <a:off x="4050182" y="4362340"/>
                <a:ext cx="716890" cy="5193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18" name="TextBox 17"/>
              <p:cNvSpPr txBox="1"/>
              <p:nvPr/>
            </p:nvSpPr>
            <p:spPr>
              <a:xfrm>
                <a:off x="4098873" y="4488937"/>
                <a:ext cx="638444" cy="277291"/>
              </a:xfrm>
              <a:prstGeom prst="rect">
                <a:avLst/>
              </a:prstGeom>
              <a:noFill/>
            </p:spPr>
            <p:txBody>
              <a:bodyPr wrap="square" rtlCol="0">
                <a:spAutoFit/>
              </a:bodyPr>
              <a:lstStyle/>
              <a:p>
                <a:r>
                  <a:rPr lang="en-US" sz="1300" dirty="0">
                    <a:effectLst>
                      <a:outerShdw blurRad="38100" dist="38100" dir="2700000" algn="tl">
                        <a:srgbClr val="000000">
                          <a:alpha val="43137"/>
                        </a:srgbClr>
                      </a:outerShdw>
                    </a:effectLst>
                  </a:rPr>
                  <a:t>VSC</a:t>
                </a:r>
              </a:p>
            </p:txBody>
          </p:sp>
        </p:grpSp>
      </p:grpSp>
      <p:sp>
        <p:nvSpPr>
          <p:cNvPr id="21" name="Rounded Rectangle 20"/>
          <p:cNvSpPr/>
          <p:nvPr/>
        </p:nvSpPr>
        <p:spPr bwMode="auto">
          <a:xfrm>
            <a:off x="2813091" y="4719567"/>
            <a:ext cx="908304"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a:solidFill>
                  <a:schemeClr val="tx1"/>
                </a:solidFill>
                <a:effectLst>
                  <a:outerShdw blurRad="38100" dist="38100" dir="2700000" algn="tl">
                    <a:srgbClr val="000000">
                      <a:alpha val="43137"/>
                    </a:srgbClr>
                  </a:outerShdw>
                </a:effectLst>
              </a:rPr>
              <a:t>VMBus</a:t>
            </a:r>
          </a:p>
        </p:txBody>
      </p:sp>
      <p:sp>
        <p:nvSpPr>
          <p:cNvPr id="22" name="Rounded Rectangle 21"/>
          <p:cNvSpPr/>
          <p:nvPr/>
        </p:nvSpPr>
        <p:spPr bwMode="auto">
          <a:xfrm>
            <a:off x="4601445" y="4699689"/>
            <a:ext cx="908304"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200" dirty="0">
                <a:solidFill>
                  <a:schemeClr val="tx1"/>
                </a:solidFill>
                <a:effectLst>
                  <a:outerShdw blurRad="38100" dist="38100" dir="2700000" algn="tl">
                    <a:srgbClr val="000000">
                      <a:alpha val="43137"/>
                    </a:srgbClr>
                  </a:outerShdw>
                </a:effectLst>
              </a:rPr>
              <a:t>Emulation</a:t>
            </a:r>
          </a:p>
        </p:txBody>
      </p:sp>
      <p:sp>
        <p:nvSpPr>
          <p:cNvPr id="23" name="Rounded Rectangle 22"/>
          <p:cNvSpPr/>
          <p:nvPr/>
        </p:nvSpPr>
        <p:spPr bwMode="auto">
          <a:xfrm>
            <a:off x="684696" y="5598450"/>
            <a:ext cx="7043588" cy="254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tx1"/>
                </a:solidFill>
                <a:effectLst>
                  <a:outerShdw blurRad="38100" dist="38100" dir="2700000" algn="tl">
                    <a:srgbClr val="000000">
                      <a:alpha val="43137"/>
                    </a:srgbClr>
                  </a:outerShdw>
                </a:effectLst>
              </a:rPr>
              <a:t>“Designed for Windows” Server Hardware</a:t>
            </a:r>
          </a:p>
        </p:txBody>
      </p:sp>
      <p:sp>
        <p:nvSpPr>
          <p:cNvPr id="24" name="Rounded Rectangle 23"/>
          <p:cNvSpPr/>
          <p:nvPr/>
        </p:nvSpPr>
        <p:spPr bwMode="auto">
          <a:xfrm>
            <a:off x="685270" y="5237475"/>
            <a:ext cx="7043588" cy="254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tx1"/>
                </a:solidFill>
                <a:effectLst>
                  <a:outerShdw blurRad="38100" dist="38100" dir="2700000" algn="tl">
                    <a:srgbClr val="000000">
                      <a:alpha val="43137"/>
                    </a:srgbClr>
                  </a:outerShdw>
                </a:effectLst>
              </a:rPr>
              <a:t>Windows hypervisor</a:t>
            </a:r>
          </a:p>
        </p:txBody>
      </p:sp>
      <p:grpSp>
        <p:nvGrpSpPr>
          <p:cNvPr id="25" name="Group 128"/>
          <p:cNvGrpSpPr/>
          <p:nvPr/>
        </p:nvGrpSpPr>
        <p:grpSpPr>
          <a:xfrm>
            <a:off x="6051759" y="3155781"/>
            <a:ext cx="1524000" cy="1942750"/>
            <a:chOff x="7262111" y="3697360"/>
            <a:chExt cx="1828800" cy="1828800"/>
          </a:xfrm>
        </p:grpSpPr>
        <p:sp>
          <p:nvSpPr>
            <p:cNvPr id="26" name="Rounded Rectangle 25"/>
            <p:cNvSpPr/>
            <p:nvPr/>
          </p:nvSpPr>
          <p:spPr bwMode="auto">
            <a:xfrm>
              <a:off x="7262111" y="3697360"/>
              <a:ext cx="1828800" cy="18288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1500" dirty="0" smtClean="0">
                  <a:solidFill>
                    <a:schemeClr val="tx1"/>
                  </a:solidFill>
                  <a:effectLst>
                    <a:outerShdw blurRad="38100" dist="38100" dir="2700000" algn="tl">
                      <a:srgbClr val="000000">
                        <a:alpha val="43137"/>
                      </a:srgbClr>
                    </a:outerShdw>
                  </a:effectLst>
                </a:rPr>
                <a:t>Linux </a:t>
              </a:r>
              <a:r>
                <a:rPr lang="en-US" sz="1500" dirty="0">
                  <a:solidFill>
                    <a:schemeClr val="tx1"/>
                  </a:solidFill>
                  <a:effectLst>
                    <a:outerShdw blurRad="38100" dist="38100" dir="2700000" algn="tl">
                      <a:srgbClr val="000000">
                        <a:alpha val="43137"/>
                      </a:srgbClr>
                    </a:outerShdw>
                  </a:effectLst>
                </a:rPr>
                <a:t>Kernel</a:t>
              </a:r>
            </a:p>
          </p:txBody>
        </p:sp>
        <p:sp>
          <p:nvSpPr>
            <p:cNvPr id="27" name="Rounded Rectangle 26"/>
            <p:cNvSpPr/>
            <p:nvPr/>
          </p:nvSpPr>
          <p:spPr bwMode="auto">
            <a:xfrm>
              <a:off x="7685591" y="4356678"/>
              <a:ext cx="960698" cy="38545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r>
                <a:rPr lang="en-US" sz="1200" dirty="0">
                  <a:solidFill>
                    <a:schemeClr val="tx1"/>
                  </a:solidFill>
                  <a:effectLst>
                    <a:outerShdw blurRad="38100" dist="38100" dir="2700000" algn="tl">
                      <a:srgbClr val="000000">
                        <a:alpha val="43137"/>
                      </a:srgbClr>
                    </a:outerShdw>
                  </a:effectLst>
                </a:rPr>
                <a:t>Linux VSC</a:t>
              </a:r>
            </a:p>
          </p:txBody>
        </p:sp>
      </p:grpSp>
      <p:sp>
        <p:nvSpPr>
          <p:cNvPr id="28" name="TextBox 27"/>
          <p:cNvSpPr txBox="1"/>
          <p:nvPr/>
        </p:nvSpPr>
        <p:spPr>
          <a:xfrm>
            <a:off x="771646" y="942751"/>
            <a:ext cx="1417898" cy="538603"/>
          </a:xfrm>
          <a:prstGeom prst="rect">
            <a:avLst/>
          </a:prstGeom>
          <a:noFill/>
        </p:spPr>
        <p:txBody>
          <a:bodyPr wrap="square" lIns="76194" tIns="38097" rIns="76194" bIns="38097" rtlCol="0">
            <a:spAutoFit/>
          </a:bodyPr>
          <a:lstStyle/>
          <a:p>
            <a:pPr algn="ctr"/>
            <a:r>
              <a:rPr lang="en-US" sz="1500" dirty="0" smtClean="0">
                <a:effectLst>
                  <a:outerShdw blurRad="38100" dist="38100" dir="2700000" algn="tl">
                    <a:srgbClr val="000000">
                      <a:alpha val="43137"/>
                    </a:srgbClr>
                  </a:outerShdw>
                </a:effectLst>
              </a:rPr>
              <a:t>Management</a:t>
            </a:r>
          </a:p>
          <a:p>
            <a:pPr algn="ctr"/>
            <a:r>
              <a:rPr lang="en-US" sz="1500" dirty="0" smtClean="0">
                <a:effectLst>
                  <a:outerShdw blurRad="38100" dist="38100" dir="2700000" algn="tl">
                    <a:srgbClr val="000000">
                      <a:alpha val="43137"/>
                    </a:srgbClr>
                  </a:outerShdw>
                </a:effectLst>
              </a:rPr>
              <a:t>Partition</a:t>
            </a:r>
            <a:endParaRPr lang="en-US" sz="1500" dirty="0">
              <a:effectLst>
                <a:outerShdw blurRad="38100" dist="38100" dir="2700000" algn="tl">
                  <a:srgbClr val="000000">
                    <a:alpha val="43137"/>
                  </a:srgbClr>
                </a:outerShdw>
              </a:effectLst>
            </a:endParaRPr>
          </a:p>
        </p:txBody>
      </p:sp>
      <p:sp>
        <p:nvSpPr>
          <p:cNvPr id="29" name="TextBox 28"/>
          <p:cNvSpPr txBox="1"/>
          <p:nvPr/>
        </p:nvSpPr>
        <p:spPr>
          <a:xfrm>
            <a:off x="2594658" y="942750"/>
            <a:ext cx="4851722" cy="436017"/>
          </a:xfrm>
          <a:prstGeom prst="rect">
            <a:avLst/>
          </a:prstGeom>
          <a:noFill/>
        </p:spPr>
        <p:txBody>
          <a:bodyPr wrap="square" lIns="76194" tIns="38097" rIns="76194" bIns="38097" rtlCol="0">
            <a:spAutoFit/>
          </a:bodyPr>
          <a:lstStyle/>
          <a:p>
            <a:pPr algn="ctr"/>
            <a:r>
              <a:rPr lang="en-US" sz="2300" dirty="0">
                <a:effectLst>
                  <a:outerShdw blurRad="38100" dist="38100" dir="2700000" algn="tl">
                    <a:srgbClr val="000000">
                      <a:alpha val="43137"/>
                    </a:srgbClr>
                  </a:outerShdw>
                </a:effectLst>
              </a:rPr>
              <a:t>Child Partitions</a:t>
            </a:r>
          </a:p>
        </p:txBody>
      </p:sp>
      <p:sp>
        <p:nvSpPr>
          <p:cNvPr id="30" name="Rounded Rectangle 29"/>
          <p:cNvSpPr/>
          <p:nvPr/>
        </p:nvSpPr>
        <p:spPr bwMode="auto">
          <a:xfrm>
            <a:off x="723348" y="1493752"/>
            <a:ext cx="1524000" cy="15240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31" name="Rounded Rectangle 30"/>
          <p:cNvSpPr/>
          <p:nvPr/>
        </p:nvSpPr>
        <p:spPr bwMode="auto">
          <a:xfrm>
            <a:off x="945266" y="2707889"/>
            <a:ext cx="1117808"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dirty="0">
                <a:solidFill>
                  <a:schemeClr val="tx1"/>
                </a:solidFill>
                <a:effectLst>
                  <a:outerShdw blurRad="38100" dist="38100" dir="2700000" algn="tl">
                    <a:srgbClr val="000000">
                      <a:alpha val="43137"/>
                    </a:srgbClr>
                  </a:outerShdw>
                </a:effectLst>
              </a:rPr>
              <a:t>VM Service</a:t>
            </a:r>
          </a:p>
        </p:txBody>
      </p:sp>
      <p:sp>
        <p:nvSpPr>
          <p:cNvPr id="32" name="Rounded Rectangle 31"/>
          <p:cNvSpPr/>
          <p:nvPr/>
        </p:nvSpPr>
        <p:spPr bwMode="auto">
          <a:xfrm>
            <a:off x="945335" y="2410484"/>
            <a:ext cx="1109634"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dirty="0">
                <a:solidFill>
                  <a:schemeClr val="tx1"/>
                </a:solidFill>
                <a:effectLst>
                  <a:outerShdw blurRad="38100" dist="38100" dir="2700000" algn="tl">
                    <a:srgbClr val="000000">
                      <a:alpha val="43137"/>
                    </a:srgbClr>
                  </a:outerShdw>
                </a:effectLst>
              </a:rPr>
              <a:t>WMI Provider</a:t>
            </a:r>
          </a:p>
        </p:txBody>
      </p:sp>
      <p:grpSp>
        <p:nvGrpSpPr>
          <p:cNvPr id="33" name="Group 114"/>
          <p:cNvGrpSpPr/>
          <p:nvPr/>
        </p:nvGrpSpPr>
        <p:grpSpPr>
          <a:xfrm>
            <a:off x="1035326" y="1609692"/>
            <a:ext cx="911087" cy="643282"/>
            <a:chOff x="8557589" y="450575"/>
            <a:chExt cx="1093304" cy="771939"/>
          </a:xfrm>
        </p:grpSpPr>
        <p:sp>
          <p:nvSpPr>
            <p:cNvPr id="34" name="Rounded Rectangle 33"/>
            <p:cNvSpPr/>
            <p:nvPr/>
          </p:nvSpPr>
          <p:spPr bwMode="auto">
            <a:xfrm>
              <a:off x="8666922" y="765314"/>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35" name="Rounded Rectangle 34"/>
            <p:cNvSpPr/>
            <p:nvPr/>
          </p:nvSpPr>
          <p:spPr bwMode="auto">
            <a:xfrm>
              <a:off x="8888896" y="609601"/>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36" name="Rounded Rectangle 35"/>
            <p:cNvSpPr/>
            <p:nvPr/>
          </p:nvSpPr>
          <p:spPr bwMode="auto">
            <a:xfrm>
              <a:off x="9097618" y="450575"/>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effectLst>
                  <a:outerShdw blurRad="38100" dist="38100" dir="2700000" algn="tl">
                    <a:srgbClr val="000000">
                      <a:alpha val="43137"/>
                    </a:srgbClr>
                  </a:outerShdw>
                </a:effectLst>
              </a:endParaRPr>
            </a:p>
          </p:txBody>
        </p:sp>
        <p:sp>
          <p:nvSpPr>
            <p:cNvPr id="37" name="TextBox 36"/>
            <p:cNvSpPr txBox="1"/>
            <p:nvPr/>
          </p:nvSpPr>
          <p:spPr>
            <a:xfrm>
              <a:off x="8557589" y="626162"/>
              <a:ext cx="1093304" cy="517065"/>
            </a:xfrm>
            <a:prstGeom prst="rect">
              <a:avLst/>
            </a:prstGeom>
            <a:noFill/>
          </p:spPr>
          <p:txBody>
            <a:bodyPr wrap="square" rtlCol="0">
              <a:spAutoFit/>
            </a:bodyPr>
            <a:lstStyle/>
            <a:p>
              <a:pPr algn="ctr"/>
              <a:r>
                <a:rPr lang="en-US" sz="1100" dirty="0">
                  <a:effectLst>
                    <a:outerShdw blurRad="38100" dist="38100" dir="2700000" algn="tl">
                      <a:srgbClr val="000000">
                        <a:alpha val="43137"/>
                      </a:srgbClr>
                    </a:outerShdw>
                  </a:effectLst>
                </a:rPr>
                <a:t>VM Worker Processes</a:t>
              </a:r>
            </a:p>
          </p:txBody>
        </p:sp>
      </p:grpSp>
      <p:sp>
        <p:nvSpPr>
          <p:cNvPr id="38" name="Rounded Rectangle 37"/>
          <p:cNvSpPr/>
          <p:nvPr/>
        </p:nvSpPr>
        <p:spPr bwMode="auto">
          <a:xfrm>
            <a:off x="7086600" y="363238"/>
            <a:ext cx="1905000" cy="15240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dirty="0">
                <a:solidFill>
                  <a:schemeClr val="tx1"/>
                </a:solidFill>
                <a:effectLst>
                  <a:outerShdw blurRad="38100" dist="38100" dir="2700000" algn="tl">
                    <a:srgbClr val="000000">
                      <a:alpha val="43137"/>
                    </a:srgbClr>
                  </a:outerShdw>
                </a:effectLst>
              </a:rPr>
              <a:t>OS</a:t>
            </a:r>
          </a:p>
        </p:txBody>
      </p:sp>
      <p:sp>
        <p:nvSpPr>
          <p:cNvPr id="39" name="Rounded Rectangle 38"/>
          <p:cNvSpPr/>
          <p:nvPr/>
        </p:nvSpPr>
        <p:spPr bwMode="auto">
          <a:xfrm>
            <a:off x="7086600" y="541806"/>
            <a:ext cx="1905000" cy="152400"/>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dirty="0">
                <a:solidFill>
                  <a:schemeClr val="tx1"/>
                </a:solidFill>
                <a:effectLst>
                  <a:outerShdw blurRad="38100" dist="38100" dir="2700000" algn="tl">
                    <a:srgbClr val="000000">
                      <a:alpha val="43137"/>
                    </a:srgbClr>
                  </a:outerShdw>
                </a:effectLst>
              </a:rPr>
              <a:t>ISV / IHV / OEM</a:t>
            </a:r>
          </a:p>
        </p:txBody>
      </p:sp>
      <p:sp>
        <p:nvSpPr>
          <p:cNvPr id="40" name="Rounded Rectangle 39"/>
          <p:cNvSpPr/>
          <p:nvPr/>
        </p:nvSpPr>
        <p:spPr bwMode="auto">
          <a:xfrm>
            <a:off x="7086600" y="737178"/>
            <a:ext cx="1905000" cy="1524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dirty="0">
                <a:solidFill>
                  <a:schemeClr val="tx1"/>
                </a:solidFill>
                <a:effectLst>
                  <a:outerShdw blurRad="38100" dist="38100" dir="2700000" algn="tl">
                    <a:srgbClr val="000000">
                      <a:alpha val="43137"/>
                    </a:srgbClr>
                  </a:outerShdw>
                </a:effectLst>
              </a:rPr>
              <a:t>Microsoft Hyper-V</a:t>
            </a:r>
          </a:p>
        </p:txBody>
      </p:sp>
      <p:sp>
        <p:nvSpPr>
          <p:cNvPr id="41" name="Rounded Rectangle 40"/>
          <p:cNvSpPr/>
          <p:nvPr/>
        </p:nvSpPr>
        <p:spPr bwMode="auto">
          <a:xfrm>
            <a:off x="7086600" y="909130"/>
            <a:ext cx="1905000" cy="152400"/>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dirty="0" smtClean="0">
                <a:solidFill>
                  <a:schemeClr val="tx1"/>
                </a:solidFill>
                <a:effectLst>
                  <a:outerShdw blurRad="38100" dist="38100" dir="2700000" algn="tl">
                    <a:srgbClr val="000000">
                      <a:alpha val="43137"/>
                    </a:srgbClr>
                  </a:outerShdw>
                </a:effectLst>
              </a:rPr>
              <a:t>Microsoft</a:t>
            </a:r>
            <a:endParaRPr lang="en-US" sz="1000" dirty="0">
              <a:solidFill>
                <a:schemeClr val="tx1"/>
              </a:solidFill>
              <a:effectLst>
                <a:outerShdw blurRad="38100" dist="38100" dir="2700000" algn="tl">
                  <a:srgbClr val="000000">
                    <a:alpha val="43137"/>
                  </a:srgbClr>
                </a:outerShdw>
              </a:effectLst>
            </a:endParaRPr>
          </a:p>
        </p:txBody>
      </p:sp>
      <p:sp>
        <p:nvSpPr>
          <p:cNvPr id="42" name="Line 4"/>
          <p:cNvSpPr>
            <a:spLocks noChangeShapeType="1"/>
          </p:cNvSpPr>
          <p:nvPr/>
        </p:nvSpPr>
        <p:spPr bwMode="auto">
          <a:xfrm flipH="1" flipV="1">
            <a:off x="709612" y="3109155"/>
            <a:ext cx="8229600"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3" name="Line 4"/>
          <p:cNvSpPr>
            <a:spLocks noChangeShapeType="1"/>
          </p:cNvSpPr>
          <p:nvPr/>
        </p:nvSpPr>
        <p:spPr bwMode="auto">
          <a:xfrm flipH="1" flipV="1">
            <a:off x="709612" y="5166555"/>
            <a:ext cx="8229600"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4" name="Line 4"/>
          <p:cNvSpPr>
            <a:spLocks noChangeShapeType="1"/>
          </p:cNvSpPr>
          <p:nvPr/>
        </p:nvSpPr>
        <p:spPr bwMode="auto">
          <a:xfrm flipH="1">
            <a:off x="2373312" y="1535148"/>
            <a:ext cx="0" cy="363474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5" name="Line 4"/>
          <p:cNvSpPr>
            <a:spLocks noChangeShapeType="1"/>
          </p:cNvSpPr>
          <p:nvPr/>
        </p:nvSpPr>
        <p:spPr bwMode="auto">
          <a:xfrm flipH="1">
            <a:off x="4151312" y="1547848"/>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6" name="Line 4"/>
          <p:cNvSpPr>
            <a:spLocks noChangeShapeType="1"/>
          </p:cNvSpPr>
          <p:nvPr/>
        </p:nvSpPr>
        <p:spPr bwMode="auto">
          <a:xfrm flipH="1">
            <a:off x="5929312" y="1547848"/>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7" name="Line 4"/>
          <p:cNvSpPr>
            <a:spLocks noChangeShapeType="1"/>
          </p:cNvSpPr>
          <p:nvPr/>
        </p:nvSpPr>
        <p:spPr bwMode="auto">
          <a:xfrm flipH="1">
            <a:off x="7707312" y="1547848"/>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effectLst>
                <a:outerShdw blurRad="38100" dist="38100" dir="2700000" algn="tl">
                  <a:srgbClr val="000000">
                    <a:alpha val="43137"/>
                  </a:srgbClr>
                </a:outerShdw>
              </a:effectLst>
            </a:endParaRPr>
          </a:p>
        </p:txBody>
      </p:sp>
      <p:sp>
        <p:nvSpPr>
          <p:cNvPr id="48" name="TextBox 47"/>
          <p:cNvSpPr txBox="1"/>
          <p:nvPr/>
        </p:nvSpPr>
        <p:spPr>
          <a:xfrm>
            <a:off x="7823200" y="2259050"/>
            <a:ext cx="1117600" cy="795089"/>
          </a:xfrm>
          <a:prstGeom prst="rect">
            <a:avLst/>
          </a:prstGeom>
          <a:noFill/>
        </p:spPr>
        <p:txBody>
          <a:bodyPr wrap="square" lIns="76194" tIns="38097" rIns="76194" bIns="38097" rtlCol="0">
            <a:spAutoFit/>
          </a:bodyPr>
          <a:lstStyle/>
          <a:p>
            <a:pPr algn="ctr"/>
            <a:r>
              <a:rPr lang="en-US" sz="2300" dirty="0">
                <a:effectLst>
                  <a:outerShdw blurRad="38100" dist="38100" dir="2700000" algn="tl">
                    <a:srgbClr val="000000">
                      <a:alpha val="43137"/>
                    </a:srgbClr>
                  </a:outerShdw>
                </a:effectLst>
              </a:rPr>
              <a:t>User Mode</a:t>
            </a:r>
          </a:p>
        </p:txBody>
      </p:sp>
      <p:sp>
        <p:nvSpPr>
          <p:cNvPr id="49" name="TextBox 48"/>
          <p:cNvSpPr txBox="1"/>
          <p:nvPr/>
        </p:nvSpPr>
        <p:spPr>
          <a:xfrm>
            <a:off x="7823200" y="4291050"/>
            <a:ext cx="1117600" cy="795089"/>
          </a:xfrm>
          <a:prstGeom prst="rect">
            <a:avLst/>
          </a:prstGeom>
          <a:noFill/>
        </p:spPr>
        <p:txBody>
          <a:bodyPr wrap="square" lIns="76194" tIns="38097" rIns="76194" bIns="38097" rtlCol="0">
            <a:spAutoFit/>
          </a:bodyPr>
          <a:lstStyle/>
          <a:p>
            <a:pPr algn="ctr"/>
            <a:r>
              <a:rPr lang="en-US" sz="2300" dirty="0">
                <a:effectLst>
                  <a:outerShdw blurRad="38100" dist="38100" dir="2700000" algn="tl">
                    <a:srgbClr val="000000">
                      <a:alpha val="43137"/>
                    </a:srgbClr>
                  </a:outerShdw>
                </a:effectLst>
              </a:rPr>
              <a:t>Kernel Mode</a:t>
            </a:r>
          </a:p>
        </p:txBody>
      </p:sp>
      <p:sp>
        <p:nvSpPr>
          <p:cNvPr id="50" name="TextBox 49"/>
          <p:cNvSpPr txBox="1"/>
          <p:nvPr/>
        </p:nvSpPr>
        <p:spPr>
          <a:xfrm>
            <a:off x="7012335" y="0"/>
            <a:ext cx="1032076" cy="261606"/>
          </a:xfrm>
          <a:prstGeom prst="rect">
            <a:avLst/>
          </a:prstGeom>
          <a:noFill/>
        </p:spPr>
        <p:txBody>
          <a:bodyPr wrap="square" lIns="76194" tIns="38097" rIns="76194" bIns="38097" rtlCol="0">
            <a:spAutoFit/>
          </a:bodyPr>
          <a:lstStyle/>
          <a:p>
            <a:r>
              <a:rPr lang="en-US" sz="1200" dirty="0">
                <a:effectLst>
                  <a:outerShdw blurRad="38100" dist="38100" dir="2700000" algn="tl">
                    <a:srgbClr val="000000">
                      <a:alpha val="43137"/>
                    </a:srgbClr>
                  </a:outerShdw>
                </a:effectLst>
              </a:rPr>
              <a:t>Provided by:</a:t>
            </a:r>
          </a:p>
        </p:txBody>
      </p:sp>
      <p:sp>
        <p:nvSpPr>
          <p:cNvPr id="51" name="TextBox 50"/>
          <p:cNvSpPr txBox="1"/>
          <p:nvPr/>
        </p:nvSpPr>
        <p:spPr>
          <a:xfrm>
            <a:off x="7821554" y="5269090"/>
            <a:ext cx="1117600" cy="436017"/>
          </a:xfrm>
          <a:prstGeom prst="rect">
            <a:avLst/>
          </a:prstGeom>
          <a:noFill/>
        </p:spPr>
        <p:txBody>
          <a:bodyPr wrap="square" lIns="76194" tIns="38097" rIns="76194" bIns="38097" rtlCol="0">
            <a:spAutoFit/>
          </a:bodyPr>
          <a:lstStyle/>
          <a:p>
            <a:pPr algn="ctr"/>
            <a:r>
              <a:rPr lang="en-US" sz="2300" dirty="0">
                <a:effectLst>
                  <a:outerShdw blurRad="38100" dist="38100" dir="2700000" algn="tl">
                    <a:srgbClr val="000000">
                      <a:alpha val="43137"/>
                    </a:srgbClr>
                  </a:outerShdw>
                </a:effectLst>
              </a:rPr>
              <a:t>Ring -1</a:t>
            </a:r>
          </a:p>
        </p:txBody>
      </p:sp>
      <p:sp>
        <p:nvSpPr>
          <p:cNvPr id="52" name="Rounded Rectangle 51"/>
          <p:cNvSpPr/>
          <p:nvPr/>
        </p:nvSpPr>
        <p:spPr bwMode="auto">
          <a:xfrm>
            <a:off x="1198562" y="4246683"/>
            <a:ext cx="632217" cy="429653"/>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dirty="0">
                <a:solidFill>
                  <a:schemeClr val="tx1"/>
                </a:solidFill>
                <a:effectLst>
                  <a:outerShdw blurRad="38100" dist="38100" dir="2700000" algn="tl">
                    <a:srgbClr val="000000">
                      <a:alpha val="43137"/>
                    </a:srgbClr>
                  </a:outerShdw>
                </a:effectLst>
              </a:rPr>
              <a:t>IHV Drivers</a:t>
            </a:r>
          </a:p>
        </p:txBody>
      </p:sp>
      <p:sp>
        <p:nvSpPr>
          <p:cNvPr id="53" name="Rounded Rectangle 52"/>
          <p:cNvSpPr/>
          <p:nvPr/>
        </p:nvSpPr>
        <p:spPr bwMode="auto">
          <a:xfrm>
            <a:off x="1041000" y="4719567"/>
            <a:ext cx="908304"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a:solidFill>
                  <a:schemeClr val="tx1"/>
                </a:solidFill>
                <a:effectLst>
                  <a:outerShdw blurRad="38100" dist="38100" dir="2700000" algn="tl">
                    <a:srgbClr val="000000">
                      <a:alpha val="43137"/>
                    </a:srgbClr>
                  </a:outerShdw>
                </a:effectLst>
              </a:rPr>
              <a:t>VMBus</a:t>
            </a:r>
            <a:endParaRPr lang="en-US" sz="1600" dirty="0">
              <a:solidFill>
                <a:schemeClr val="tx1"/>
              </a:solidFill>
              <a:effectLst>
                <a:outerShdw blurRad="38100" dist="38100" dir="2700000" algn="tl">
                  <a:srgbClr val="000000">
                    <a:alpha val="43137"/>
                  </a:srgbClr>
                </a:outerShdw>
              </a:effectLst>
            </a:endParaRPr>
          </a:p>
        </p:txBody>
      </p:sp>
      <p:sp>
        <p:nvSpPr>
          <p:cNvPr id="54" name="Rounded Rectangle 53"/>
          <p:cNvSpPr/>
          <p:nvPr/>
        </p:nvSpPr>
        <p:spPr bwMode="auto">
          <a:xfrm>
            <a:off x="6366137" y="4329691"/>
            <a:ext cx="908304" cy="323088"/>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err="1">
                <a:solidFill>
                  <a:schemeClr val="tx1"/>
                </a:solidFill>
                <a:effectLst>
                  <a:outerShdw blurRad="38100" dist="38100" dir="2700000" algn="tl">
                    <a:srgbClr val="000000">
                      <a:alpha val="43137"/>
                    </a:srgbClr>
                  </a:outerShdw>
                </a:effectLst>
              </a:rPr>
              <a:t>VMBus</a:t>
            </a:r>
            <a:endParaRPr lang="en-US" sz="1500" dirty="0">
              <a:solidFill>
                <a:schemeClr val="tx1"/>
              </a:solidFill>
              <a:effectLst>
                <a:outerShdw blurRad="38100" dist="38100" dir="2700000" algn="tl">
                  <a:srgbClr val="000000">
                    <a:alpha val="43137"/>
                  </a:srgbClr>
                </a:outerShdw>
              </a:effectLst>
            </a:endParaRPr>
          </a:p>
        </p:txBody>
      </p:sp>
      <p:sp>
        <p:nvSpPr>
          <p:cNvPr id="55" name="TextBox 54"/>
          <p:cNvSpPr txBox="1"/>
          <p:nvPr/>
        </p:nvSpPr>
        <p:spPr>
          <a:xfrm>
            <a:off x="864727" y="2062475"/>
            <a:ext cx="1490869" cy="353943"/>
          </a:xfrm>
          <a:prstGeom prst="rect">
            <a:avLst/>
          </a:prstGeom>
          <a:noFill/>
        </p:spPr>
        <p:txBody>
          <a:bodyPr wrap="square" lIns="91436" tIns="45718" rIns="91436" bIns="45718" rtlCol="0">
            <a:spAutoFit/>
          </a:bodyPr>
          <a:lstStyle/>
          <a:p>
            <a:r>
              <a:rPr lang="en-US" sz="1700" dirty="0">
                <a:effectLst>
                  <a:outerShdw blurRad="38100" dist="38100" dir="2700000" algn="tl">
                    <a:srgbClr val="000000">
                      <a:alpha val="43137"/>
                    </a:srgbClr>
                  </a:outerShdw>
                </a:effectLst>
              </a:rPr>
              <a:t>Applications</a:t>
            </a:r>
          </a:p>
        </p:txBody>
      </p:sp>
    </p:spTree>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par>
                                <p:cTn id="47" presetID="10"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fade">
                                      <p:cBhvr>
                                        <p:cTn id="55" dur="500"/>
                                        <p:tgtEl>
                                          <p:spTgt spid="5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0-#ppt_h/2"/>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1+#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par>
                                <p:cTn id="69" presetID="2" presetClass="entr" presetSubtype="2" fill="hold" grpId="1"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1+#ppt_w/2"/>
                                          </p:val>
                                        </p:tav>
                                        <p:tav tm="100000">
                                          <p:val>
                                            <p:strVal val="#ppt_x"/>
                                          </p:val>
                                        </p:tav>
                                      </p:tavLst>
                                    </p:anim>
                                    <p:anim calcmode="lin" valueType="num">
                                      <p:cBhvr additive="base">
                                        <p:cTn id="72" dur="500" fill="hold"/>
                                        <p:tgtEl>
                                          <p:spTgt spid="24"/>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500"/>
                                        <p:tgtEl>
                                          <p:spTgt spid="5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fade">
                                      <p:cBhvr>
                                        <p:cTn id="84" dur="500"/>
                                        <p:tgtEl>
                                          <p:spTgt spid="5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500"/>
                                        <p:tgtEl>
                                          <p:spTgt spid="3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
                                        </p:tgtEl>
                                        <p:attrNameLst>
                                          <p:attrName>style.visibility</p:attrName>
                                        </p:attrNameLst>
                                      </p:cBhvr>
                                      <p:to>
                                        <p:strVal val="visible"/>
                                      </p:to>
                                    </p:set>
                                    <p:animEffect transition="in" filter="fade">
                                      <p:cBhvr>
                                        <p:cTn id="93" dur="500"/>
                                        <p:tgtEl>
                                          <p:spTgt spid="5"/>
                                        </p:tgtEl>
                                      </p:cBhvr>
                                    </p:animEffect>
                                  </p:childTnLst>
                                </p:cTn>
                              </p:par>
                              <p:par>
                                <p:cTn id="94" presetID="49" presetClass="exit" presetSubtype="0" accel="100000" fill="hold" grpId="1" nodeType="withEffect">
                                  <p:stCondLst>
                                    <p:cond delay="0"/>
                                  </p:stCondLst>
                                  <p:childTnLst>
                                    <p:anim calcmode="lin" valueType="num">
                                      <p:cBhvr>
                                        <p:cTn id="95" dur="500"/>
                                        <p:tgtEl>
                                          <p:spTgt spid="55"/>
                                        </p:tgtEl>
                                        <p:attrNameLst>
                                          <p:attrName>ppt_w</p:attrName>
                                        </p:attrNameLst>
                                      </p:cBhvr>
                                      <p:tavLst>
                                        <p:tav tm="0">
                                          <p:val>
                                            <p:strVal val="ppt_w"/>
                                          </p:val>
                                        </p:tav>
                                        <p:tav tm="100000">
                                          <p:val>
                                            <p:fltVal val="0"/>
                                          </p:val>
                                        </p:tav>
                                      </p:tavLst>
                                    </p:anim>
                                    <p:anim calcmode="lin" valueType="num">
                                      <p:cBhvr>
                                        <p:cTn id="96" dur="500"/>
                                        <p:tgtEl>
                                          <p:spTgt spid="55"/>
                                        </p:tgtEl>
                                        <p:attrNameLst>
                                          <p:attrName>ppt_h</p:attrName>
                                        </p:attrNameLst>
                                      </p:cBhvr>
                                      <p:tavLst>
                                        <p:tav tm="0">
                                          <p:val>
                                            <p:strVal val="ppt_h"/>
                                          </p:val>
                                        </p:tav>
                                        <p:tav tm="100000">
                                          <p:val>
                                            <p:fltVal val="0"/>
                                          </p:val>
                                        </p:tav>
                                      </p:tavLst>
                                    </p:anim>
                                    <p:anim calcmode="lin" valueType="num">
                                      <p:cBhvr>
                                        <p:cTn id="97" dur="500"/>
                                        <p:tgtEl>
                                          <p:spTgt spid="55"/>
                                        </p:tgtEl>
                                        <p:attrNameLst>
                                          <p:attrName>style.rotation</p:attrName>
                                        </p:attrNameLst>
                                      </p:cBhvr>
                                      <p:tavLst>
                                        <p:tav tm="0">
                                          <p:val>
                                            <p:fltVal val="0"/>
                                          </p:val>
                                        </p:tav>
                                        <p:tav tm="100000">
                                          <p:val>
                                            <p:fltVal val="360"/>
                                          </p:val>
                                        </p:tav>
                                      </p:tavLst>
                                    </p:anim>
                                    <p:animEffect transition="out" filter="fade">
                                      <p:cBhvr>
                                        <p:cTn id="98" dur="500"/>
                                        <p:tgtEl>
                                          <p:spTgt spid="55"/>
                                        </p:tgtEl>
                                      </p:cBhvr>
                                    </p:animEffect>
                                    <p:set>
                                      <p:cBhvr>
                                        <p:cTn id="99" dur="1" fill="hold">
                                          <p:stCondLst>
                                            <p:cond delay="499"/>
                                          </p:stCondLst>
                                        </p:cTn>
                                        <p:tgtEl>
                                          <p:spTgt spid="55"/>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2" presetClass="entr" presetSubtype="2" fill="hold" grpId="0" nodeType="clickEffect">
                                  <p:stCondLst>
                                    <p:cond delay="0"/>
                                  </p:stCondLst>
                                  <p:childTnLst>
                                    <p:set>
                                      <p:cBhvr>
                                        <p:cTn id="103" dur="1" fill="hold">
                                          <p:stCondLst>
                                            <p:cond delay="0"/>
                                          </p:stCondLst>
                                        </p:cTn>
                                        <p:tgtEl>
                                          <p:spTgt spid="9"/>
                                        </p:tgtEl>
                                        <p:attrNameLst>
                                          <p:attrName>style.visibility</p:attrName>
                                        </p:attrNameLst>
                                      </p:cBhvr>
                                      <p:to>
                                        <p:strVal val="visible"/>
                                      </p:to>
                                    </p:set>
                                    <p:anim calcmode="lin" valueType="num">
                                      <p:cBhvr additive="base">
                                        <p:cTn id="104" dur="500" fill="hold"/>
                                        <p:tgtEl>
                                          <p:spTgt spid="9"/>
                                        </p:tgtEl>
                                        <p:attrNameLst>
                                          <p:attrName>ppt_x</p:attrName>
                                        </p:attrNameLst>
                                      </p:cBhvr>
                                      <p:tavLst>
                                        <p:tav tm="0">
                                          <p:val>
                                            <p:strVal val="1+#ppt_w/2"/>
                                          </p:val>
                                        </p:tav>
                                        <p:tav tm="100000">
                                          <p:val>
                                            <p:strVal val="#ppt_x"/>
                                          </p:val>
                                        </p:tav>
                                      </p:tavLst>
                                    </p:anim>
                                    <p:anim calcmode="lin" valueType="num">
                                      <p:cBhvr additive="base">
                                        <p:cTn id="105" dur="500" fill="hold"/>
                                        <p:tgtEl>
                                          <p:spTgt spid="9"/>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21"/>
                                        </p:tgtEl>
                                        <p:attrNameLst>
                                          <p:attrName>style.visibility</p:attrName>
                                        </p:attrNameLst>
                                      </p:cBhvr>
                                      <p:to>
                                        <p:strVal val="visible"/>
                                      </p:to>
                                    </p:set>
                                    <p:anim calcmode="lin" valueType="num">
                                      <p:cBhvr additive="base">
                                        <p:cTn id="108" dur="500" fill="hold"/>
                                        <p:tgtEl>
                                          <p:spTgt spid="21"/>
                                        </p:tgtEl>
                                        <p:attrNameLst>
                                          <p:attrName>ppt_x</p:attrName>
                                        </p:attrNameLst>
                                      </p:cBhvr>
                                      <p:tavLst>
                                        <p:tav tm="0">
                                          <p:val>
                                            <p:strVal val="1+#ppt_w/2"/>
                                          </p:val>
                                        </p:tav>
                                        <p:tav tm="100000">
                                          <p:val>
                                            <p:strVal val="#ppt_x"/>
                                          </p:val>
                                        </p:tav>
                                      </p:tavLst>
                                    </p:anim>
                                    <p:anim calcmode="lin" valueType="num">
                                      <p:cBhvr additive="base">
                                        <p:cTn id="109" dur="500" fill="hold"/>
                                        <p:tgtEl>
                                          <p:spTgt spid="21"/>
                                        </p:tgtEl>
                                        <p:attrNameLst>
                                          <p:attrName>ppt_y</p:attrName>
                                        </p:attrNameLst>
                                      </p:cBhvr>
                                      <p:tavLst>
                                        <p:tav tm="0">
                                          <p:val>
                                            <p:strVal val="#ppt_y"/>
                                          </p:val>
                                        </p:tav>
                                        <p:tav tm="100000">
                                          <p:val>
                                            <p:strVal val="#ppt_y"/>
                                          </p:val>
                                        </p:tav>
                                      </p:tavLst>
                                    </p:anim>
                                  </p:childTnLst>
                                </p:cTn>
                              </p:par>
                              <p:par>
                                <p:cTn id="110" presetID="10" presetClass="entr" presetSubtype="0" fill="hold" nodeType="with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500"/>
                                        <p:tgtEl>
                                          <p:spTgt spid="29"/>
                                        </p:tgtEl>
                                      </p:cBhvr>
                                    </p:animEffect>
                                  </p:childTnLst>
                                </p:cTn>
                              </p:par>
                              <p:par>
                                <p:cTn id="113" presetID="2" presetClass="entr" presetSubtype="2" fill="hold" nodeType="with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additive="base">
                                        <p:cTn id="115" dur="500" fill="hold"/>
                                        <p:tgtEl>
                                          <p:spTgt spid="13"/>
                                        </p:tgtEl>
                                        <p:attrNameLst>
                                          <p:attrName>ppt_x</p:attrName>
                                        </p:attrNameLst>
                                      </p:cBhvr>
                                      <p:tavLst>
                                        <p:tav tm="0">
                                          <p:val>
                                            <p:strVal val="1+#ppt_w/2"/>
                                          </p:val>
                                        </p:tav>
                                        <p:tav tm="100000">
                                          <p:val>
                                            <p:strVal val="#ppt_x"/>
                                          </p:val>
                                        </p:tav>
                                      </p:tavLst>
                                    </p:anim>
                                    <p:anim calcmode="lin" valueType="num">
                                      <p:cBhvr additive="base">
                                        <p:cTn id="1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10"/>
                                        </p:tgtEl>
                                        <p:attrNameLst>
                                          <p:attrName>style.visibility</p:attrName>
                                        </p:attrNameLst>
                                      </p:cBhvr>
                                      <p:to>
                                        <p:strVal val="visible"/>
                                      </p:to>
                                    </p:set>
                                    <p:anim calcmode="lin" valueType="num">
                                      <p:cBhvr additive="base">
                                        <p:cTn id="121" dur="500" fill="hold"/>
                                        <p:tgtEl>
                                          <p:spTgt spid="10"/>
                                        </p:tgtEl>
                                        <p:attrNameLst>
                                          <p:attrName>ppt_x</p:attrName>
                                        </p:attrNameLst>
                                      </p:cBhvr>
                                      <p:tavLst>
                                        <p:tav tm="0">
                                          <p:val>
                                            <p:strVal val="1+#ppt_w/2"/>
                                          </p:val>
                                        </p:tav>
                                        <p:tav tm="100000">
                                          <p:val>
                                            <p:strVal val="#ppt_x"/>
                                          </p:val>
                                        </p:tav>
                                      </p:tavLst>
                                    </p:anim>
                                    <p:anim calcmode="lin" valueType="num">
                                      <p:cBhvr additive="base">
                                        <p:cTn id="122" dur="500" fill="hold"/>
                                        <p:tgtEl>
                                          <p:spTgt spid="10"/>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12"/>
                                        </p:tgtEl>
                                        <p:attrNameLst>
                                          <p:attrName>style.visibility</p:attrName>
                                        </p:attrNameLst>
                                      </p:cBhvr>
                                      <p:to>
                                        <p:strVal val="visible"/>
                                      </p:to>
                                    </p:set>
                                    <p:anim calcmode="lin" valueType="num">
                                      <p:cBhvr additive="base">
                                        <p:cTn id="125" dur="500" fill="hold"/>
                                        <p:tgtEl>
                                          <p:spTgt spid="12"/>
                                        </p:tgtEl>
                                        <p:attrNameLst>
                                          <p:attrName>ppt_x</p:attrName>
                                        </p:attrNameLst>
                                      </p:cBhvr>
                                      <p:tavLst>
                                        <p:tav tm="0">
                                          <p:val>
                                            <p:strVal val="1+#ppt_w/2"/>
                                          </p:val>
                                        </p:tav>
                                        <p:tav tm="100000">
                                          <p:val>
                                            <p:strVal val="#ppt_x"/>
                                          </p:val>
                                        </p:tav>
                                      </p:tavLst>
                                    </p:anim>
                                    <p:anim calcmode="lin" valueType="num">
                                      <p:cBhvr additive="base">
                                        <p:cTn id="126" dur="500" fill="hold"/>
                                        <p:tgtEl>
                                          <p:spTgt spid="12"/>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0"/>
                                  </p:stCondLst>
                                  <p:childTnLst>
                                    <p:set>
                                      <p:cBhvr>
                                        <p:cTn id="128" dur="1" fill="hold">
                                          <p:stCondLst>
                                            <p:cond delay="0"/>
                                          </p:stCondLst>
                                        </p:cTn>
                                        <p:tgtEl>
                                          <p:spTgt spid="22"/>
                                        </p:tgtEl>
                                        <p:attrNameLst>
                                          <p:attrName>style.visibility</p:attrName>
                                        </p:attrNameLst>
                                      </p:cBhvr>
                                      <p:to>
                                        <p:strVal val="visible"/>
                                      </p:to>
                                    </p:set>
                                    <p:anim calcmode="lin" valueType="num">
                                      <p:cBhvr additive="base">
                                        <p:cTn id="129" dur="500" fill="hold"/>
                                        <p:tgtEl>
                                          <p:spTgt spid="22"/>
                                        </p:tgtEl>
                                        <p:attrNameLst>
                                          <p:attrName>ppt_x</p:attrName>
                                        </p:attrNameLst>
                                      </p:cBhvr>
                                      <p:tavLst>
                                        <p:tav tm="0">
                                          <p:val>
                                            <p:strVal val="1+#ppt_w/2"/>
                                          </p:val>
                                        </p:tav>
                                        <p:tav tm="100000">
                                          <p:val>
                                            <p:strVal val="#ppt_x"/>
                                          </p:val>
                                        </p:tav>
                                      </p:tavLst>
                                    </p:anim>
                                    <p:anim calcmode="lin" valueType="num">
                                      <p:cBhvr additive="base">
                                        <p:cTn id="13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2" fill="hold" grpId="0" nodeType="clickEffect">
                                  <p:stCondLst>
                                    <p:cond delay="0"/>
                                  </p:stCondLst>
                                  <p:childTnLst>
                                    <p:set>
                                      <p:cBhvr>
                                        <p:cTn id="134" dur="1" fill="hold">
                                          <p:stCondLst>
                                            <p:cond delay="0"/>
                                          </p:stCondLst>
                                        </p:cTn>
                                        <p:tgtEl>
                                          <p:spTgt spid="11"/>
                                        </p:tgtEl>
                                        <p:attrNameLst>
                                          <p:attrName>style.visibility</p:attrName>
                                        </p:attrNameLst>
                                      </p:cBhvr>
                                      <p:to>
                                        <p:strVal val="visible"/>
                                      </p:to>
                                    </p:set>
                                    <p:anim calcmode="lin" valueType="num">
                                      <p:cBhvr additive="base">
                                        <p:cTn id="135" dur="500" fill="hold"/>
                                        <p:tgtEl>
                                          <p:spTgt spid="11"/>
                                        </p:tgtEl>
                                        <p:attrNameLst>
                                          <p:attrName>ppt_x</p:attrName>
                                        </p:attrNameLst>
                                      </p:cBhvr>
                                      <p:tavLst>
                                        <p:tav tm="0">
                                          <p:val>
                                            <p:strVal val="1+#ppt_w/2"/>
                                          </p:val>
                                        </p:tav>
                                        <p:tav tm="100000">
                                          <p:val>
                                            <p:strVal val="#ppt_x"/>
                                          </p:val>
                                        </p:tav>
                                      </p:tavLst>
                                    </p:anim>
                                    <p:anim calcmode="lin" valueType="num">
                                      <p:cBhvr additive="base">
                                        <p:cTn id="136" dur="500" fill="hold"/>
                                        <p:tgtEl>
                                          <p:spTgt spid="11"/>
                                        </p:tgtEl>
                                        <p:attrNameLst>
                                          <p:attrName>ppt_y</p:attrName>
                                        </p:attrNameLst>
                                      </p:cBhvr>
                                      <p:tavLst>
                                        <p:tav tm="0">
                                          <p:val>
                                            <p:strVal val="#ppt_y"/>
                                          </p:val>
                                        </p:tav>
                                        <p:tav tm="100000">
                                          <p:val>
                                            <p:strVal val="#ppt_y"/>
                                          </p:val>
                                        </p:tav>
                                      </p:tavLst>
                                    </p:anim>
                                  </p:childTnLst>
                                </p:cTn>
                              </p:par>
                              <p:par>
                                <p:cTn id="137" presetID="10"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2" presetClass="entr" presetSubtype="2" fill="hold" nodeType="withEffect">
                                  <p:stCondLst>
                                    <p:cond delay="0"/>
                                  </p:stCondLst>
                                  <p:childTnLst>
                                    <p:set>
                                      <p:cBhvr>
                                        <p:cTn id="141" dur="1" fill="hold">
                                          <p:stCondLst>
                                            <p:cond delay="0"/>
                                          </p:stCondLst>
                                        </p:cTn>
                                        <p:tgtEl>
                                          <p:spTgt spid="25"/>
                                        </p:tgtEl>
                                        <p:attrNameLst>
                                          <p:attrName>style.visibility</p:attrName>
                                        </p:attrNameLst>
                                      </p:cBhvr>
                                      <p:to>
                                        <p:strVal val="visible"/>
                                      </p:to>
                                    </p:set>
                                    <p:anim calcmode="lin" valueType="num">
                                      <p:cBhvr additive="base">
                                        <p:cTn id="142" dur="500" fill="hold"/>
                                        <p:tgtEl>
                                          <p:spTgt spid="25"/>
                                        </p:tgtEl>
                                        <p:attrNameLst>
                                          <p:attrName>ppt_x</p:attrName>
                                        </p:attrNameLst>
                                      </p:cBhvr>
                                      <p:tavLst>
                                        <p:tav tm="0">
                                          <p:val>
                                            <p:strVal val="1+#ppt_w/2"/>
                                          </p:val>
                                        </p:tav>
                                        <p:tav tm="100000">
                                          <p:val>
                                            <p:strVal val="#ppt_x"/>
                                          </p:val>
                                        </p:tav>
                                      </p:tavLst>
                                    </p:anim>
                                    <p:anim calcmode="lin" valueType="num">
                                      <p:cBhvr additive="base">
                                        <p:cTn id="143" dur="500" fill="hold"/>
                                        <p:tgtEl>
                                          <p:spTgt spid="25"/>
                                        </p:tgtEl>
                                        <p:attrNameLst>
                                          <p:attrName>ppt_y</p:attrName>
                                        </p:attrNameLst>
                                      </p:cBhvr>
                                      <p:tavLst>
                                        <p:tav tm="0">
                                          <p:val>
                                            <p:strVal val="#ppt_y"/>
                                          </p:val>
                                        </p:tav>
                                        <p:tav tm="100000">
                                          <p:val>
                                            <p:strVal val="#ppt_y"/>
                                          </p:val>
                                        </p:tav>
                                      </p:tavLst>
                                    </p:anim>
                                  </p:childTnLst>
                                </p:cTn>
                              </p:par>
                              <p:par>
                                <p:cTn id="144" presetID="2" presetClass="entr" presetSubtype="2" fill="hold" grpId="0" nodeType="withEffect">
                                  <p:stCondLst>
                                    <p:cond delay="0"/>
                                  </p:stCondLst>
                                  <p:childTnLst>
                                    <p:set>
                                      <p:cBhvr>
                                        <p:cTn id="145" dur="1" fill="hold">
                                          <p:stCondLst>
                                            <p:cond delay="0"/>
                                          </p:stCondLst>
                                        </p:cTn>
                                        <p:tgtEl>
                                          <p:spTgt spid="54"/>
                                        </p:tgtEl>
                                        <p:attrNameLst>
                                          <p:attrName>style.visibility</p:attrName>
                                        </p:attrNameLst>
                                      </p:cBhvr>
                                      <p:to>
                                        <p:strVal val="visible"/>
                                      </p:to>
                                    </p:set>
                                    <p:anim calcmode="lin" valueType="num">
                                      <p:cBhvr additive="base">
                                        <p:cTn id="146" dur="500" fill="hold"/>
                                        <p:tgtEl>
                                          <p:spTgt spid="54"/>
                                        </p:tgtEl>
                                        <p:attrNameLst>
                                          <p:attrName>ppt_x</p:attrName>
                                        </p:attrNameLst>
                                      </p:cBhvr>
                                      <p:tavLst>
                                        <p:tav tm="0">
                                          <p:val>
                                            <p:strVal val="1+#ppt_w/2"/>
                                          </p:val>
                                        </p:tav>
                                        <p:tav tm="100000">
                                          <p:val>
                                            <p:strVal val="#ppt_x"/>
                                          </p:val>
                                        </p:tav>
                                      </p:tavLst>
                                    </p:anim>
                                    <p:anim calcmode="lin" valueType="num">
                                      <p:cBhvr additive="base">
                                        <p:cTn id="147"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1" grpId="0" animBg="1"/>
      <p:bldP spid="12" grpId="0" animBg="1"/>
      <p:bldP spid="21" grpId="0" animBg="1"/>
      <p:bldP spid="22" grpId="0" animBg="1"/>
      <p:bldP spid="23" grpId="0" animBg="1"/>
      <p:bldP spid="24" grpId="0" animBg="1"/>
      <p:bldP spid="24" grpId="1" animBg="1"/>
      <p:bldP spid="28" grpId="0"/>
      <p:bldP spid="30" grpId="0" animBg="1"/>
      <p:bldP spid="31" grpId="0" animBg="1"/>
      <p:bldP spid="32"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animBg="1"/>
      <p:bldP spid="53" grpId="0" animBg="1"/>
      <p:bldP spid="54" grpId="0" animBg="1"/>
      <p:bldP spid="55" grpId="0"/>
      <p:bldP spid="55" grpId="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sz="5400" dirty="0" smtClean="0"/>
              <a:t>Hyper-V Storage</a:t>
            </a:r>
            <a:endParaRPr lang="en-US" sz="5400" dirty="0"/>
          </a:p>
        </p:txBody>
      </p:sp>
      <p:sp>
        <p:nvSpPr>
          <p:cNvPr id="3" name="Content Placeholder 2"/>
          <p:cNvSpPr>
            <a:spLocks noGrp="1"/>
          </p:cNvSpPr>
          <p:nvPr>
            <p:ph idx="1"/>
          </p:nvPr>
        </p:nvSpPr>
        <p:spPr>
          <a:xfrm>
            <a:off x="335280" y="1179287"/>
            <a:ext cx="8382000" cy="4522413"/>
          </a:xfrm>
        </p:spPr>
        <p:txBody>
          <a:bodyPr/>
          <a:lstStyle/>
          <a:p>
            <a:r>
              <a:rPr lang="en-US" sz="3600" dirty="0" smtClean="0"/>
              <a:t>Hyper-V provides flexible storage options</a:t>
            </a:r>
          </a:p>
          <a:p>
            <a:pPr lvl="1"/>
            <a:r>
              <a:rPr lang="en-US" sz="3200" dirty="0" smtClean="0"/>
              <a:t>DAS: SCSI, SATA, </a:t>
            </a:r>
            <a:r>
              <a:rPr lang="en-US" sz="3200" dirty="0" err="1" smtClean="0"/>
              <a:t>eSATA</a:t>
            </a:r>
            <a:r>
              <a:rPr lang="en-US" sz="3200" dirty="0" smtClean="0"/>
              <a:t>, USB, </a:t>
            </a:r>
            <a:r>
              <a:rPr lang="en-US" sz="3200" dirty="0" err="1" smtClean="0"/>
              <a:t>Firewire</a:t>
            </a:r>
            <a:endParaRPr lang="en-US" sz="3200" dirty="0" smtClean="0"/>
          </a:p>
          <a:p>
            <a:pPr lvl="1"/>
            <a:r>
              <a:rPr lang="en-US" sz="3200" dirty="0" smtClean="0"/>
              <a:t>SAN: </a:t>
            </a:r>
            <a:r>
              <a:rPr lang="en-US" sz="3200" dirty="0" err="1" smtClean="0"/>
              <a:t>iSCSI</a:t>
            </a:r>
            <a:r>
              <a:rPr lang="en-US" sz="3200" dirty="0" smtClean="0"/>
              <a:t>, </a:t>
            </a:r>
            <a:r>
              <a:rPr lang="en-US" sz="3200" dirty="0" err="1" smtClean="0"/>
              <a:t>Fibre</a:t>
            </a:r>
            <a:r>
              <a:rPr lang="en-US" sz="3200" dirty="0" smtClean="0"/>
              <a:t> Channel, SAS</a:t>
            </a:r>
          </a:p>
          <a:p>
            <a:pPr lvl="1"/>
            <a:r>
              <a:rPr lang="en-US" sz="3200" dirty="0" smtClean="0"/>
              <a:t>NAS is not supported</a:t>
            </a:r>
          </a:p>
          <a:p>
            <a:r>
              <a:rPr lang="en-US" sz="3600" dirty="0" smtClean="0"/>
              <a:t>High Availability/Live Migration</a:t>
            </a:r>
          </a:p>
          <a:p>
            <a:pPr lvl="1"/>
            <a:r>
              <a:rPr lang="en-US" sz="3200" dirty="0" smtClean="0"/>
              <a:t>Requires block based, shared storage</a:t>
            </a:r>
          </a:p>
          <a:p>
            <a:r>
              <a:rPr lang="en-US" sz="3600" dirty="0" smtClean="0"/>
              <a:t>Guest Clustering storage</a:t>
            </a:r>
          </a:p>
          <a:p>
            <a:pPr lvl="1"/>
            <a:r>
              <a:rPr lang="en-US" sz="3200" dirty="0" smtClean="0"/>
              <a:t>Via </a:t>
            </a:r>
            <a:r>
              <a:rPr lang="en-US" sz="3200" dirty="0" err="1" smtClean="0"/>
              <a:t>iSCSI</a:t>
            </a:r>
            <a:r>
              <a:rPr lang="en-US" sz="3200" dirty="0" smtClean="0"/>
              <a:t> only</a:t>
            </a:r>
          </a:p>
        </p:txBody>
      </p:sp>
    </p:spTree>
    <p:extLst/>
  </p:cSld>
  <p:clrMapOvr>
    <a:masterClrMapping/>
  </p:clrMapOvr>
  <p:transition advTm="625">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265176" y="1435607"/>
            <a:ext cx="2980944" cy="146929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 name="Title 1"/>
          <p:cNvSpPr>
            <a:spLocks noGrp="1"/>
          </p:cNvSpPr>
          <p:nvPr>
            <p:ph type="title"/>
          </p:nvPr>
        </p:nvSpPr>
        <p:spPr>
          <a:xfrm>
            <a:off x="381000" y="230188"/>
            <a:ext cx="8382000" cy="664797"/>
          </a:xfrm>
        </p:spPr>
        <p:txBody>
          <a:bodyPr/>
          <a:lstStyle/>
          <a:p>
            <a:r>
              <a:rPr lang="en-US" dirty="0" smtClean="0"/>
              <a:t>Hyper-V Storage Options for VM’s</a:t>
            </a:r>
            <a:endParaRPr lang="en-US" dirty="0"/>
          </a:p>
        </p:txBody>
      </p:sp>
      <p:sp>
        <p:nvSpPr>
          <p:cNvPr id="4" name="Flowchart: Magnetic Disk 3"/>
          <p:cNvSpPr/>
          <p:nvPr/>
        </p:nvSpPr>
        <p:spPr bwMode="auto">
          <a:xfrm>
            <a:off x="525780" y="1563623"/>
            <a:ext cx="960120" cy="1018109"/>
          </a:xfrm>
          <a:prstGeom prst="flowChartMagneticDisk">
            <a:avLst/>
          </a:prstGeom>
          <a:solidFill>
            <a:srgbClr val="FFC000"/>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LUN</a:t>
            </a:r>
          </a:p>
        </p:txBody>
      </p:sp>
      <p:sp>
        <p:nvSpPr>
          <p:cNvPr id="6" name="TextBox 5"/>
          <p:cNvSpPr txBox="1"/>
          <p:nvPr/>
        </p:nvSpPr>
        <p:spPr>
          <a:xfrm>
            <a:off x="1261872" y="1053560"/>
            <a:ext cx="1289304" cy="369332"/>
          </a:xfrm>
          <a:prstGeom prst="rect">
            <a:avLst/>
          </a:prstGeom>
          <a:noFill/>
        </p:spPr>
        <p:txBody>
          <a:bodyPr wrap="square" rtlCol="0">
            <a:spAutoFit/>
          </a:bodyPr>
          <a:lstStyle/>
          <a:p>
            <a:pPr algn="ctr"/>
            <a:r>
              <a:rPr lang="en-US" dirty="0" smtClean="0"/>
              <a:t>SAN</a:t>
            </a:r>
            <a:endParaRPr lang="en-US" dirty="0"/>
          </a:p>
        </p:txBody>
      </p:sp>
      <p:sp>
        <p:nvSpPr>
          <p:cNvPr id="8" name="Flowchart: Magnetic Disk 7"/>
          <p:cNvSpPr/>
          <p:nvPr/>
        </p:nvSpPr>
        <p:spPr bwMode="auto">
          <a:xfrm>
            <a:off x="1949196" y="1563624"/>
            <a:ext cx="960120" cy="457200"/>
          </a:xfrm>
          <a:prstGeom prst="flowChartMagneticDisk">
            <a:avLst/>
          </a:prstGeom>
          <a:solidFill>
            <a:srgbClr val="FFC000"/>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bg1"/>
                </a:solidFill>
                <a:effectLst>
                  <a:outerShdw blurRad="38100" dist="38100" dir="2700000" algn="tl">
                    <a:srgbClr val="000000">
                      <a:alpha val="43137"/>
                    </a:srgbClr>
                  </a:outerShdw>
                </a:effectLst>
                <a:latin typeface="Calibri" pitchFamily="34" charset="0"/>
              </a:rPr>
              <a:t>LUN</a:t>
            </a:r>
          </a:p>
        </p:txBody>
      </p:sp>
      <p:sp>
        <p:nvSpPr>
          <p:cNvPr id="9" name="Rounded Rectangle 8"/>
          <p:cNvSpPr/>
          <p:nvPr/>
        </p:nvSpPr>
        <p:spPr bwMode="auto">
          <a:xfrm>
            <a:off x="4389120" y="1655064"/>
            <a:ext cx="4526280" cy="425196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TextBox 9"/>
          <p:cNvSpPr txBox="1"/>
          <p:nvPr/>
        </p:nvSpPr>
        <p:spPr>
          <a:xfrm>
            <a:off x="5431536" y="1194292"/>
            <a:ext cx="2441448" cy="369332"/>
          </a:xfrm>
          <a:prstGeom prst="rect">
            <a:avLst/>
          </a:prstGeom>
          <a:noFill/>
        </p:spPr>
        <p:txBody>
          <a:bodyPr wrap="square" rtlCol="0">
            <a:spAutoFit/>
          </a:bodyPr>
          <a:lstStyle/>
          <a:p>
            <a:pPr algn="ctr"/>
            <a:r>
              <a:rPr lang="en-US" dirty="0" smtClean="0"/>
              <a:t>Hyper-V enabled host</a:t>
            </a:r>
            <a:endParaRPr lang="en-US" dirty="0"/>
          </a:p>
        </p:txBody>
      </p:sp>
      <p:sp>
        <p:nvSpPr>
          <p:cNvPr id="11" name="Rounded Rectangle 10"/>
          <p:cNvSpPr/>
          <p:nvPr/>
        </p:nvSpPr>
        <p:spPr bwMode="auto">
          <a:xfrm>
            <a:off x="4590288" y="1997857"/>
            <a:ext cx="1975104" cy="3602736"/>
          </a:xfrm>
          <a:prstGeom prst="roundRect">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2" name="TextBox 11"/>
          <p:cNvSpPr txBox="1"/>
          <p:nvPr/>
        </p:nvSpPr>
        <p:spPr>
          <a:xfrm>
            <a:off x="4320540" y="1727168"/>
            <a:ext cx="2441448" cy="369332"/>
          </a:xfrm>
          <a:prstGeom prst="rect">
            <a:avLst/>
          </a:prstGeom>
          <a:noFill/>
        </p:spPr>
        <p:txBody>
          <a:bodyPr wrap="square" rtlCol="0">
            <a:spAutoFit/>
          </a:bodyPr>
          <a:lstStyle/>
          <a:p>
            <a:pPr algn="ctr"/>
            <a:r>
              <a:rPr lang="en-US" dirty="0" smtClean="0"/>
              <a:t>Parent partition</a:t>
            </a:r>
            <a:endParaRPr lang="en-US" dirty="0"/>
          </a:p>
        </p:txBody>
      </p:sp>
      <p:sp>
        <p:nvSpPr>
          <p:cNvPr id="13" name="Rounded Rectangle 12"/>
          <p:cNvSpPr/>
          <p:nvPr/>
        </p:nvSpPr>
        <p:spPr bwMode="auto">
          <a:xfrm>
            <a:off x="6781800" y="1979676"/>
            <a:ext cx="1975104" cy="3602736"/>
          </a:xfrm>
          <a:prstGeom prst="roundRect">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4" name="TextBox 13"/>
          <p:cNvSpPr txBox="1"/>
          <p:nvPr/>
        </p:nvSpPr>
        <p:spPr>
          <a:xfrm>
            <a:off x="6473952" y="1700784"/>
            <a:ext cx="2441448" cy="369332"/>
          </a:xfrm>
          <a:prstGeom prst="rect">
            <a:avLst/>
          </a:prstGeom>
          <a:noFill/>
        </p:spPr>
        <p:txBody>
          <a:bodyPr wrap="square" rtlCol="0">
            <a:spAutoFit/>
          </a:bodyPr>
          <a:lstStyle/>
          <a:p>
            <a:pPr algn="ctr"/>
            <a:r>
              <a:rPr lang="en-US" dirty="0" smtClean="0"/>
              <a:t>Child partition</a:t>
            </a:r>
            <a:endParaRPr lang="en-US" dirty="0"/>
          </a:p>
        </p:txBody>
      </p:sp>
      <p:cxnSp>
        <p:nvCxnSpPr>
          <p:cNvPr id="15" name="Elbow Connector 14"/>
          <p:cNvCxnSpPr>
            <a:stCxn id="4" idx="3"/>
            <a:endCxn id="17" idx="2"/>
          </p:cNvCxnSpPr>
          <p:nvPr/>
        </p:nvCxnSpPr>
        <p:spPr>
          <a:xfrm rot="16200000" flipH="1">
            <a:off x="1786928" y="1800644"/>
            <a:ext cx="2383460" cy="3945636"/>
          </a:xfrm>
          <a:prstGeom prst="bentConnector2">
            <a:avLst/>
          </a:prstGeom>
          <a:ln w="34925">
            <a:headEnd type="arrow"/>
            <a:tailEnd type="arrow"/>
          </a:ln>
        </p:spPr>
        <p:style>
          <a:lnRef idx="1">
            <a:schemeClr val="accent1"/>
          </a:lnRef>
          <a:fillRef idx="0">
            <a:schemeClr val="accent1"/>
          </a:fillRef>
          <a:effectRef idx="0">
            <a:schemeClr val="accent1"/>
          </a:effectRef>
          <a:fontRef idx="minor">
            <a:schemeClr val="tx1"/>
          </a:fontRef>
        </p:style>
      </p:cxnSp>
      <p:sp>
        <p:nvSpPr>
          <p:cNvPr id="17" name="Flowchart: Magnetic Disk 16"/>
          <p:cNvSpPr/>
          <p:nvPr/>
        </p:nvSpPr>
        <p:spPr bwMode="auto">
          <a:xfrm>
            <a:off x="4951476" y="4572000"/>
            <a:ext cx="1239012" cy="786383"/>
          </a:xfrm>
          <a:prstGeom prst="flowChartMagneticDisk">
            <a:avLst/>
          </a:prstGeom>
          <a:solidFill>
            <a:srgbClr val="FFC000"/>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9" name="TextBox 18"/>
          <p:cNvSpPr txBox="1"/>
          <p:nvPr/>
        </p:nvSpPr>
        <p:spPr>
          <a:xfrm>
            <a:off x="1447037" y="4318754"/>
            <a:ext cx="2336292" cy="369332"/>
          </a:xfrm>
          <a:prstGeom prst="rect">
            <a:avLst/>
          </a:prstGeom>
          <a:noFill/>
        </p:spPr>
        <p:txBody>
          <a:bodyPr wrap="square" rtlCol="0">
            <a:spAutoFit/>
          </a:bodyPr>
          <a:lstStyle/>
          <a:p>
            <a:r>
              <a:rPr lang="en-US" dirty="0" smtClean="0"/>
              <a:t>Fiber channel/</a:t>
            </a:r>
            <a:r>
              <a:rPr lang="en-US" dirty="0" err="1" smtClean="0"/>
              <a:t>iSCSI</a:t>
            </a:r>
            <a:endParaRPr lang="en-US" dirty="0"/>
          </a:p>
        </p:txBody>
      </p:sp>
      <p:cxnSp>
        <p:nvCxnSpPr>
          <p:cNvPr id="22" name="Elbow Connector 21"/>
          <p:cNvCxnSpPr>
            <a:stCxn id="8" idx="3"/>
            <a:endCxn id="23" idx="2"/>
          </p:cNvCxnSpPr>
          <p:nvPr/>
        </p:nvCxnSpPr>
        <p:spPr>
          <a:xfrm rot="16200000" flipH="1">
            <a:off x="2686866" y="1763214"/>
            <a:ext cx="2043577" cy="2558796"/>
          </a:xfrm>
          <a:prstGeom prst="bentConnector2">
            <a:avLst/>
          </a:prstGeom>
          <a:ln w="34925">
            <a:headEnd type="arrow"/>
            <a:tailEnd type="arrow"/>
          </a:ln>
        </p:spPr>
        <p:style>
          <a:lnRef idx="1">
            <a:schemeClr val="accent1"/>
          </a:lnRef>
          <a:fillRef idx="0">
            <a:schemeClr val="accent1"/>
          </a:fillRef>
          <a:effectRef idx="0">
            <a:schemeClr val="accent1"/>
          </a:effectRef>
          <a:fontRef idx="minor">
            <a:schemeClr val="tx1"/>
          </a:fontRef>
        </p:style>
      </p:cxnSp>
      <p:sp>
        <p:nvSpPr>
          <p:cNvPr id="23" name="Flowchart: Magnetic Disk 22"/>
          <p:cNvSpPr/>
          <p:nvPr/>
        </p:nvSpPr>
        <p:spPr bwMode="auto">
          <a:xfrm>
            <a:off x="4988052" y="3835801"/>
            <a:ext cx="960120" cy="457200"/>
          </a:xfrm>
          <a:prstGeom prst="flowChartMagneticDisk">
            <a:avLst/>
          </a:prstGeom>
          <a:solidFill>
            <a:schemeClr val="accent5">
              <a:lumMod val="60000"/>
              <a:lumOff val="4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Calibri" pitchFamily="34" charset="0"/>
              </a:rPr>
              <a:t>LUN</a:t>
            </a:r>
          </a:p>
        </p:txBody>
      </p:sp>
      <p:sp>
        <p:nvSpPr>
          <p:cNvPr id="1025" name="TextBox 1024"/>
          <p:cNvSpPr txBox="1"/>
          <p:nvPr/>
        </p:nvSpPr>
        <p:spPr>
          <a:xfrm>
            <a:off x="5260086" y="4503420"/>
            <a:ext cx="690372" cy="369332"/>
          </a:xfrm>
          <a:prstGeom prst="rect">
            <a:avLst/>
          </a:prstGeom>
          <a:noFill/>
        </p:spPr>
        <p:txBody>
          <a:bodyPr wrap="square" rtlCol="0">
            <a:spAutoFit/>
          </a:bodyPr>
          <a:lstStyle/>
          <a:p>
            <a:r>
              <a:rPr lang="en-US" dirty="0" smtClean="0">
                <a:solidFill>
                  <a:schemeClr val="bg1"/>
                </a:solidFill>
              </a:rPr>
              <a:t>M:\</a:t>
            </a:r>
            <a:endParaRPr lang="en-US" dirty="0">
              <a:solidFill>
                <a:schemeClr val="bg1"/>
              </a:solidFill>
            </a:endParaRPr>
          </a:p>
        </p:txBody>
      </p:sp>
      <p:sp>
        <p:nvSpPr>
          <p:cNvPr id="37" name="Flowchart: Magnetic Disk 36"/>
          <p:cNvSpPr/>
          <p:nvPr/>
        </p:nvSpPr>
        <p:spPr bwMode="auto">
          <a:xfrm>
            <a:off x="5298948" y="4888992"/>
            <a:ext cx="569976" cy="228600"/>
          </a:xfrm>
          <a:prstGeom prst="flowChartMagneticDisk">
            <a:avLst/>
          </a:prstGeom>
          <a:solidFill>
            <a:schemeClr val="bg2">
              <a:lumMod val="9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chemeClr val="bg1"/>
                </a:solidFill>
                <a:effectLst>
                  <a:outerShdw blurRad="38100" dist="38100" dir="2700000" algn="tl">
                    <a:srgbClr val="000000">
                      <a:alpha val="43137"/>
                    </a:srgbClr>
                  </a:outerShdw>
                </a:effectLst>
                <a:latin typeface="Calibri" pitchFamily="34" charset="0"/>
              </a:rPr>
              <a:t>VHD</a:t>
            </a:r>
          </a:p>
        </p:txBody>
      </p:sp>
      <p:cxnSp>
        <p:nvCxnSpPr>
          <p:cNvPr id="45" name="Elbow Connector 44"/>
          <p:cNvCxnSpPr>
            <a:stCxn id="23" idx="4"/>
          </p:cNvCxnSpPr>
          <p:nvPr/>
        </p:nvCxnSpPr>
        <p:spPr>
          <a:xfrm>
            <a:off x="5948172" y="4064401"/>
            <a:ext cx="1530096" cy="1588"/>
          </a:xfrm>
          <a:prstGeom prst="bentConnector3">
            <a:avLst>
              <a:gd name="adj1" fmla="val 50000"/>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37" idx="4"/>
            <a:endCxn id="70" idx="2"/>
          </p:cNvCxnSpPr>
          <p:nvPr/>
        </p:nvCxnSpPr>
        <p:spPr>
          <a:xfrm>
            <a:off x="5868924" y="5003292"/>
            <a:ext cx="1657350" cy="802"/>
          </a:xfrm>
          <a:prstGeom prst="bentConnector3">
            <a:avLst>
              <a:gd name="adj1" fmla="val 50000"/>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577840" y="3672685"/>
            <a:ext cx="2441448" cy="369332"/>
          </a:xfrm>
          <a:prstGeom prst="rect">
            <a:avLst/>
          </a:prstGeom>
          <a:noFill/>
        </p:spPr>
        <p:txBody>
          <a:bodyPr wrap="square" rtlCol="0">
            <a:spAutoFit/>
          </a:bodyPr>
          <a:lstStyle/>
          <a:p>
            <a:pPr algn="ctr"/>
            <a:r>
              <a:rPr lang="en-US" dirty="0" smtClean="0">
                <a:solidFill>
                  <a:schemeClr val="bg1"/>
                </a:solidFill>
              </a:rPr>
              <a:t>Pass through</a:t>
            </a:r>
            <a:endParaRPr lang="en-US" dirty="0">
              <a:solidFill>
                <a:schemeClr val="bg1"/>
              </a:solidFill>
            </a:endParaRPr>
          </a:p>
        </p:txBody>
      </p:sp>
      <p:sp>
        <p:nvSpPr>
          <p:cNvPr id="55" name="Flowchart: Magnetic Disk 54"/>
          <p:cNvSpPr/>
          <p:nvPr/>
        </p:nvSpPr>
        <p:spPr bwMode="auto">
          <a:xfrm>
            <a:off x="4812030" y="2170252"/>
            <a:ext cx="1239012" cy="734646"/>
          </a:xfrm>
          <a:prstGeom prst="flowChartMagneticDisk">
            <a:avLst/>
          </a:prstGeom>
          <a:solidFill>
            <a:schemeClr val="accent3">
              <a:lumMod val="40000"/>
              <a:lumOff val="6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038" name="TextBox 1037"/>
          <p:cNvSpPr txBox="1"/>
          <p:nvPr/>
        </p:nvSpPr>
        <p:spPr>
          <a:xfrm>
            <a:off x="5075682" y="2139248"/>
            <a:ext cx="722376" cy="369332"/>
          </a:xfrm>
          <a:prstGeom prst="rect">
            <a:avLst/>
          </a:prstGeom>
          <a:noFill/>
        </p:spPr>
        <p:txBody>
          <a:bodyPr wrap="square" rtlCol="0">
            <a:spAutoFit/>
          </a:bodyPr>
          <a:lstStyle/>
          <a:p>
            <a:pPr algn="ctr"/>
            <a:r>
              <a:rPr lang="en-US" dirty="0" smtClean="0">
                <a:solidFill>
                  <a:schemeClr val="bg1"/>
                </a:solidFill>
              </a:rPr>
              <a:t>DAS</a:t>
            </a:r>
            <a:endParaRPr lang="en-US" dirty="0">
              <a:solidFill>
                <a:schemeClr val="bg1"/>
              </a:solidFill>
            </a:endParaRPr>
          </a:p>
        </p:txBody>
      </p:sp>
      <p:sp>
        <p:nvSpPr>
          <p:cNvPr id="58" name="Flowchart: Magnetic Disk 57"/>
          <p:cNvSpPr/>
          <p:nvPr/>
        </p:nvSpPr>
        <p:spPr bwMode="auto">
          <a:xfrm>
            <a:off x="5166360" y="2467431"/>
            <a:ext cx="569976" cy="228600"/>
          </a:xfrm>
          <a:prstGeom prst="flowChartMagneticDisk">
            <a:avLst/>
          </a:prstGeom>
          <a:solidFill>
            <a:schemeClr val="bg2">
              <a:lumMod val="9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50" dirty="0" smtClean="0">
                <a:solidFill>
                  <a:schemeClr val="bg1"/>
                </a:solidFill>
                <a:effectLst>
                  <a:outerShdw blurRad="38100" dist="38100" dir="2700000" algn="tl">
                    <a:srgbClr val="000000">
                      <a:alpha val="43137"/>
                    </a:srgbClr>
                  </a:outerShdw>
                </a:effectLst>
                <a:latin typeface="Calibri" pitchFamily="34" charset="0"/>
              </a:rPr>
              <a:t>VHD</a:t>
            </a:r>
          </a:p>
        </p:txBody>
      </p:sp>
      <p:cxnSp>
        <p:nvCxnSpPr>
          <p:cNvPr id="61" name="Elbow Connector 60"/>
          <p:cNvCxnSpPr>
            <a:stCxn id="58" idx="4"/>
            <a:endCxn id="66" idx="2"/>
          </p:cNvCxnSpPr>
          <p:nvPr/>
        </p:nvCxnSpPr>
        <p:spPr>
          <a:xfrm>
            <a:off x="5736336" y="2581731"/>
            <a:ext cx="1789938" cy="1"/>
          </a:xfrm>
          <a:prstGeom prst="bentConnector3">
            <a:avLst>
              <a:gd name="adj1" fmla="val 50000"/>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5" name="Flowchart: Magnetic Disk 64"/>
          <p:cNvSpPr/>
          <p:nvPr/>
        </p:nvSpPr>
        <p:spPr bwMode="auto">
          <a:xfrm>
            <a:off x="4825746" y="3236480"/>
            <a:ext cx="1239012" cy="361267"/>
          </a:xfrm>
          <a:prstGeom prst="flowChartMagneticDisk">
            <a:avLst/>
          </a:prstGeom>
          <a:solidFill>
            <a:schemeClr val="accent5">
              <a:lumMod val="60000"/>
              <a:lumOff val="4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Calibri" pitchFamily="34" charset="0"/>
              </a:rPr>
              <a:t>DAS</a:t>
            </a:r>
          </a:p>
        </p:txBody>
      </p:sp>
      <p:sp>
        <p:nvSpPr>
          <p:cNvPr id="66" name="Flowchart: Magnetic Disk 65"/>
          <p:cNvSpPr/>
          <p:nvPr/>
        </p:nvSpPr>
        <p:spPr bwMode="auto">
          <a:xfrm>
            <a:off x="7526274" y="2401098"/>
            <a:ext cx="1051560" cy="361267"/>
          </a:xfrm>
          <a:prstGeom prst="flowChartMagneticDisk">
            <a:avLst/>
          </a:prstGeom>
          <a:solidFill>
            <a:schemeClr val="accent3">
              <a:lumMod val="40000"/>
              <a:lumOff val="6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bg1"/>
                </a:solidFill>
                <a:latin typeface="Calibri" pitchFamily="34" charset="0"/>
              </a:rPr>
              <a:t>C:\</a:t>
            </a:r>
          </a:p>
        </p:txBody>
      </p:sp>
      <p:sp>
        <p:nvSpPr>
          <p:cNvPr id="68" name="Flowchart: Magnetic Disk 67"/>
          <p:cNvSpPr/>
          <p:nvPr/>
        </p:nvSpPr>
        <p:spPr bwMode="auto">
          <a:xfrm>
            <a:off x="7526274" y="3230908"/>
            <a:ext cx="1051560" cy="361267"/>
          </a:xfrm>
          <a:prstGeom prst="flowChartMagneticDisk">
            <a:avLst/>
          </a:prstGeom>
          <a:solidFill>
            <a:schemeClr val="accent3">
              <a:lumMod val="40000"/>
              <a:lumOff val="6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bg1"/>
                </a:solidFill>
                <a:latin typeface="Calibri" pitchFamily="34" charset="0"/>
              </a:rPr>
              <a:t>D:\</a:t>
            </a:r>
          </a:p>
        </p:txBody>
      </p:sp>
      <p:sp>
        <p:nvSpPr>
          <p:cNvPr id="69" name="Flowchart: Magnetic Disk 68"/>
          <p:cNvSpPr/>
          <p:nvPr/>
        </p:nvSpPr>
        <p:spPr bwMode="auto">
          <a:xfrm>
            <a:off x="7526274" y="3885724"/>
            <a:ext cx="1051560" cy="361267"/>
          </a:xfrm>
          <a:prstGeom prst="flowChartMagneticDisk">
            <a:avLst/>
          </a:prstGeom>
          <a:solidFill>
            <a:schemeClr val="accent3">
              <a:lumMod val="40000"/>
              <a:lumOff val="6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bg1"/>
                </a:solidFill>
                <a:latin typeface="Calibri" pitchFamily="34" charset="0"/>
              </a:rPr>
              <a:t>E:\</a:t>
            </a:r>
          </a:p>
        </p:txBody>
      </p:sp>
      <p:sp>
        <p:nvSpPr>
          <p:cNvPr id="70" name="Flowchart: Magnetic Disk 69"/>
          <p:cNvSpPr/>
          <p:nvPr/>
        </p:nvSpPr>
        <p:spPr bwMode="auto">
          <a:xfrm>
            <a:off x="7526274" y="4823460"/>
            <a:ext cx="1051560" cy="361267"/>
          </a:xfrm>
          <a:prstGeom prst="flowChartMagneticDisk">
            <a:avLst/>
          </a:prstGeom>
          <a:solidFill>
            <a:schemeClr val="accent3">
              <a:lumMod val="40000"/>
              <a:lumOff val="60000"/>
            </a:schemeClr>
          </a:solidFill>
          <a:ln>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Calibri" pitchFamily="34" charset="0"/>
              </a:rPr>
              <a:t>F:\</a:t>
            </a:r>
          </a:p>
        </p:txBody>
      </p:sp>
      <p:cxnSp>
        <p:nvCxnSpPr>
          <p:cNvPr id="74" name="Elbow Connector 73"/>
          <p:cNvCxnSpPr>
            <a:stCxn id="65" idx="4"/>
            <a:endCxn id="68" idx="2"/>
          </p:cNvCxnSpPr>
          <p:nvPr/>
        </p:nvCxnSpPr>
        <p:spPr>
          <a:xfrm flipV="1">
            <a:off x="6064758" y="3411542"/>
            <a:ext cx="1461516" cy="5572"/>
          </a:xfrm>
          <a:prstGeom prst="bentConnector3">
            <a:avLst>
              <a:gd name="adj1" fmla="val 50000"/>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5645658" y="3035190"/>
            <a:ext cx="2441448" cy="369332"/>
          </a:xfrm>
          <a:prstGeom prst="rect">
            <a:avLst/>
          </a:prstGeom>
          <a:noFill/>
        </p:spPr>
        <p:txBody>
          <a:bodyPr wrap="square" rtlCol="0">
            <a:spAutoFit/>
          </a:bodyPr>
          <a:lstStyle/>
          <a:p>
            <a:pPr algn="ctr"/>
            <a:r>
              <a:rPr lang="en-US" dirty="0" smtClean="0">
                <a:solidFill>
                  <a:schemeClr val="bg1"/>
                </a:solidFill>
              </a:rPr>
              <a:t>Pass through</a:t>
            </a:r>
            <a:endParaRPr lang="en-US" dirty="0">
              <a:solidFill>
                <a:schemeClr val="bg1"/>
              </a:solidFill>
            </a:endParaRPr>
          </a:p>
        </p:txBody>
      </p:sp>
      <p:sp>
        <p:nvSpPr>
          <p:cNvPr id="1049" name="TextBox 1048"/>
          <p:cNvSpPr txBox="1"/>
          <p:nvPr/>
        </p:nvSpPr>
        <p:spPr>
          <a:xfrm>
            <a:off x="265176" y="5184727"/>
            <a:ext cx="3913632" cy="954107"/>
          </a:xfrm>
          <a:prstGeom prst="rect">
            <a:avLst/>
          </a:prstGeom>
          <a:noFill/>
        </p:spPr>
        <p:txBody>
          <a:bodyPr wrap="square" rtlCol="0">
            <a:spAutoFit/>
          </a:bodyPr>
          <a:lstStyle/>
          <a:p>
            <a:pPr marL="457200" indent="-457200">
              <a:buFont typeface="Arial" pitchFamily="34" charset="0"/>
              <a:buChar char="•"/>
            </a:pPr>
            <a:r>
              <a:rPr lang="en-US" sz="2800" dirty="0" smtClean="0">
                <a:solidFill>
                  <a:srgbClr val="CCFFCC"/>
                </a:solidFill>
              </a:rPr>
              <a:t>Virtual hard Disks</a:t>
            </a:r>
          </a:p>
          <a:p>
            <a:pPr marL="457200" indent="-457200">
              <a:buFont typeface="Arial" pitchFamily="34" charset="0"/>
              <a:buChar char="•"/>
            </a:pPr>
            <a:r>
              <a:rPr lang="en-US" sz="2800" dirty="0" smtClean="0">
                <a:solidFill>
                  <a:srgbClr val="CCFFCC"/>
                </a:solidFill>
              </a:rPr>
              <a:t>Pass through disks</a:t>
            </a:r>
            <a:endParaRPr lang="en-US" sz="2800" dirty="0">
              <a:solidFill>
                <a:srgbClr val="CCFFCC"/>
              </a:solidFill>
            </a:endParaRPr>
          </a:p>
        </p:txBody>
      </p:sp>
      <p:sp>
        <p:nvSpPr>
          <p:cNvPr id="3" name="TextBox 2"/>
          <p:cNvSpPr txBox="1"/>
          <p:nvPr/>
        </p:nvSpPr>
        <p:spPr>
          <a:xfrm>
            <a:off x="4967478" y="3590389"/>
            <a:ext cx="1579626" cy="276999"/>
          </a:xfrm>
          <a:prstGeom prst="rect">
            <a:avLst/>
          </a:prstGeom>
          <a:noFill/>
        </p:spPr>
        <p:txBody>
          <a:bodyPr wrap="square" rtlCol="0">
            <a:spAutoFit/>
          </a:bodyPr>
          <a:lstStyle/>
          <a:p>
            <a:r>
              <a:rPr lang="en-US" sz="1200" dirty="0" smtClean="0">
                <a:solidFill>
                  <a:schemeClr val="bg1"/>
                </a:solidFill>
              </a:rPr>
              <a:t>Offline in parent </a:t>
            </a:r>
            <a:endParaRPr lang="en-US" sz="1200" dirty="0">
              <a:solidFill>
                <a:schemeClr val="bg1"/>
              </a:solidFill>
            </a:endParaRPr>
          </a:p>
        </p:txBody>
      </p:sp>
    </p:spTree>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sz="4400" dirty="0" smtClean="0"/>
              <a:t>Hyper-V Storage</a:t>
            </a:r>
            <a:r>
              <a:rPr sz="4400" dirty="0"/>
              <a:t> </a:t>
            </a:r>
            <a:r>
              <a:rPr sz="4400" dirty="0" smtClean="0"/>
              <a:t>Options for VM's</a:t>
            </a:r>
            <a:endParaRPr lang="en-US" sz="4400" dirty="0"/>
          </a:p>
        </p:txBody>
      </p:sp>
      <p:sp>
        <p:nvSpPr>
          <p:cNvPr id="6" name="Content Placeholder 5"/>
          <p:cNvSpPr>
            <a:spLocks noGrp="1"/>
          </p:cNvSpPr>
          <p:nvPr>
            <p:ph idx="1"/>
          </p:nvPr>
        </p:nvSpPr>
        <p:spPr>
          <a:xfrm>
            <a:off x="381000" y="983107"/>
            <a:ext cx="8382000" cy="4893647"/>
          </a:xfrm>
        </p:spPr>
        <p:txBody>
          <a:bodyPr/>
          <a:lstStyle/>
          <a:p>
            <a:r>
              <a:rPr lang="en-US" dirty="0" smtClean="0"/>
              <a:t>Pass Through Disks</a:t>
            </a:r>
          </a:p>
          <a:p>
            <a:pPr lvl="1"/>
            <a:r>
              <a:rPr lang="en-US" dirty="0" smtClean="0"/>
              <a:t>VM writes directly to the LUN </a:t>
            </a:r>
          </a:p>
          <a:p>
            <a:pPr lvl="2"/>
            <a:r>
              <a:rPr lang="en-US" sz="2000" dirty="0" smtClean="0"/>
              <a:t>No snapshots</a:t>
            </a:r>
          </a:p>
          <a:p>
            <a:pPr lvl="2"/>
            <a:r>
              <a:rPr lang="en-US" sz="2000" dirty="0" smtClean="0"/>
              <a:t>LUN has to be dedicated to a VM</a:t>
            </a:r>
          </a:p>
          <a:p>
            <a:pPr lvl="2"/>
            <a:r>
              <a:rPr lang="en-US" sz="2000" dirty="0" smtClean="0"/>
              <a:t>No host side VSS support </a:t>
            </a:r>
          </a:p>
          <a:p>
            <a:r>
              <a:rPr lang="en-US" dirty="0" smtClean="0"/>
              <a:t>Virtual Hard Disks</a:t>
            </a:r>
          </a:p>
          <a:p>
            <a:pPr lvl="1"/>
            <a:r>
              <a:rPr lang="en-US" dirty="0"/>
              <a:t>Fixed </a:t>
            </a:r>
            <a:r>
              <a:rPr lang="en-US" dirty="0" smtClean="0"/>
              <a:t>VHD’s</a:t>
            </a:r>
          </a:p>
          <a:p>
            <a:pPr lvl="2"/>
            <a:r>
              <a:rPr lang="en-US" sz="2000" dirty="0" smtClean="0"/>
              <a:t>Size on disk = Size of VHD</a:t>
            </a:r>
            <a:endParaRPr lang="en-US" sz="2000" dirty="0"/>
          </a:p>
          <a:p>
            <a:pPr lvl="1"/>
            <a:r>
              <a:rPr lang="en-US" dirty="0" smtClean="0"/>
              <a:t>Dynamically expanding VHD’s</a:t>
            </a:r>
          </a:p>
          <a:p>
            <a:pPr lvl="2"/>
            <a:r>
              <a:rPr lang="en-US" sz="2000" dirty="0" smtClean="0"/>
              <a:t>Size of disk is smaller than size of VHD</a:t>
            </a:r>
          </a:p>
          <a:p>
            <a:pPr lvl="2"/>
            <a:r>
              <a:rPr lang="en-US" sz="2000" dirty="0" smtClean="0"/>
              <a:t>VHD is expanded on demand as required</a:t>
            </a:r>
          </a:p>
          <a:p>
            <a:pPr lvl="1"/>
            <a:r>
              <a:rPr lang="en-US" sz="2400" dirty="0" smtClean="0"/>
              <a:t>Differencing disks </a:t>
            </a:r>
          </a:p>
          <a:p>
            <a:pPr lvl="2"/>
            <a:r>
              <a:rPr lang="en-US" sz="2000" dirty="0" smtClean="0"/>
              <a:t>Parent child relationship. Parent MUST NOT be modified</a:t>
            </a:r>
          </a:p>
          <a:p>
            <a:pPr lvl="2"/>
            <a:endParaRPr lang="en-US" sz="2000" dirty="0" smtClean="0"/>
          </a:p>
        </p:txBody>
      </p:sp>
    </p:spTree>
    <p:extLst/>
  </p:cSld>
  <p:clrMapOvr>
    <a:masterClrMapping/>
  </p:clrMapOvr>
  <p:transition advTm="1734">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pass through disk with Hyper-V</a:t>
            </a:r>
            <a:br>
              <a:rPr lang="en-US" dirty="0" smtClean="0"/>
            </a:br>
            <a:r>
              <a:rPr lang="en-US" dirty="0" smtClean="0"/>
              <a:t>Fixed and dynamic VHD’s</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ags/tag3.xml><?xml version="1.0" encoding="utf-8"?>
<p:tagLst xmlns:a="http://schemas.openxmlformats.org/drawingml/2006/main" xmlns:r="http://schemas.openxmlformats.org/officeDocument/2006/relationships" xmlns:p="http://schemas.openxmlformats.org/presentationml/2006/main">
  <p:tag name="TIMING" val="|54|71.8"/>
</p:tagLst>
</file>

<file path=ppt/tags/tag4.xml><?xml version="1.0" encoding="utf-8"?>
<p:tagLst xmlns:a="http://schemas.openxmlformats.org/drawingml/2006/main" xmlns:r="http://schemas.openxmlformats.org/officeDocument/2006/relationships" xmlns:p="http://schemas.openxmlformats.org/presentationml/2006/main">
  <p:tag name="TIMING" val="|0|2.2|0"/>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2009-11-10T13:08:22Z</outs:dateTime>
      <outs:isPinned>true</outs:isPinned>
    </outs:relatedDate>
    <outs:relatedDate>
      <outs:type>2</outs:type>
      <outs:displayName>Created</outs:displayName>
      <outs:dateTime>2009-10-27T23:41:33Z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Vijay Tewari</outs:displayName>
          <outs:accountName/>
        </outs:relatedPerson>
      </outs:people>
      <outs:source>0</outs:source>
      <outs:isPinned>true</outs:isPinned>
    </outs:relatedPeopleItem>
    <outs:relatedPeopleItem>
      <outs:category>Last modified by</outs:category>
      <outs:people>
        <outs:relatedPerson>
          <outs:displayName>cn_user</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EE9A55F6-50E0-4375-A093-DF3F976B6B98}">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2431</TotalTime>
  <Words>2355</Words>
  <Application>Microsoft Office PowerPoint</Application>
  <PresentationFormat>On-screen Show (4:3)</PresentationFormat>
  <Paragraphs>451</Paragraphs>
  <Slides>51</Slides>
  <Notes>49</Notes>
  <HiddenSlides>0</HiddenSlides>
  <MMClips>0</MMClips>
  <ScaleCrop>false</ScaleCrop>
  <HeadingPairs>
    <vt:vector size="4" baseType="variant">
      <vt:variant>
        <vt:lpstr>Theme</vt:lpstr>
      </vt:variant>
      <vt:variant>
        <vt:i4>3</vt:i4>
      </vt:variant>
      <vt:variant>
        <vt:lpstr>Slide Titles</vt:lpstr>
      </vt:variant>
      <vt:variant>
        <vt:i4>51</vt:i4>
      </vt:variant>
    </vt:vector>
  </HeadingPairs>
  <TitlesOfParts>
    <vt:vector size="54" baseType="lpstr">
      <vt:lpstr>TechEd09_Europe</vt:lpstr>
      <vt:lpstr>TechEd09_Europe template</vt:lpstr>
      <vt:lpstr>TechEd_Europe4x3</vt:lpstr>
      <vt:lpstr>Slide 1</vt:lpstr>
      <vt:lpstr>Storage &amp; Hyper-V: The Choices you can make and the things you need to know</vt:lpstr>
      <vt:lpstr>Session Objectives And Takeaways</vt:lpstr>
      <vt:lpstr>Slide 4</vt:lpstr>
      <vt:lpstr>Hyper-V Architecture</vt:lpstr>
      <vt:lpstr>Hyper-V Storage</vt:lpstr>
      <vt:lpstr>Hyper-V Storage Options for VM’s</vt:lpstr>
      <vt:lpstr>Hyper-V Storage Options for VM's</vt:lpstr>
      <vt:lpstr>Using pass through disk with Hyper-V Fixed and dynamic VHD’s</vt:lpstr>
      <vt:lpstr>Hyper-V Storage Parameters</vt:lpstr>
      <vt:lpstr>ISOs on network Shares</vt:lpstr>
      <vt:lpstr>Configuring constrained delegation for ISO’s on a file share</vt:lpstr>
      <vt:lpstr>Slide 13</vt:lpstr>
      <vt:lpstr>Overview of Storage Improvements in Windows Server 2008 R2 Hyper-V</vt:lpstr>
      <vt:lpstr>Disk type comparison (Read)</vt:lpstr>
      <vt:lpstr>Disk type comparison (Write) Dynamic VHD Improvements in Windows Server 2008 R2</vt:lpstr>
      <vt:lpstr>Disk type comparison (Write) Fixed VHD vs. Pass Through disk in Windows Server 2008 R2</vt:lpstr>
      <vt:lpstr>Disk type comparison (Write) Fixed VHD vs. Dynamic disks in Windows Server 2008 R2</vt:lpstr>
      <vt:lpstr>Disk type comparison (Write) Fixed VHD comparison WS08 R2 vs. WS08</vt:lpstr>
      <vt:lpstr>Disk layout - results</vt:lpstr>
      <vt:lpstr>Differencing VHD’s</vt:lpstr>
      <vt:lpstr>Differencing VHDs Performance vs. chain length</vt:lpstr>
      <vt:lpstr>CDB Filtering</vt:lpstr>
      <vt:lpstr>How to disable CDB filtering?</vt:lpstr>
      <vt:lpstr>Hot Add/Remove of Storage</vt:lpstr>
      <vt:lpstr>Storage Model with Failover Clustering in Windows Server 2008 </vt:lpstr>
      <vt:lpstr>Migration &amp; Storage with Windows Server 2008 R2</vt:lpstr>
      <vt:lpstr>Cluster Shared Volume Overview</vt:lpstr>
      <vt:lpstr>Slide 29</vt:lpstr>
      <vt:lpstr>Storage Performance/Sizing</vt:lpstr>
      <vt:lpstr>Antivirus and Hyper-V</vt:lpstr>
      <vt:lpstr>Encryption and Compression</vt:lpstr>
      <vt:lpstr>Storage Hardware &amp; Hyper-V</vt:lpstr>
      <vt:lpstr>SAN Boot and Hyper-V</vt:lpstr>
      <vt:lpstr>iSCSI Direct</vt:lpstr>
      <vt:lpstr>iSCSI  Perf Best Practices with Hyper-V</vt:lpstr>
      <vt:lpstr>Hyper-V Network Configurations with iSCSI</vt:lpstr>
      <vt:lpstr>Live Migration/HA Best Practices</vt:lpstr>
      <vt:lpstr>Sizing Storage For Hyper-V Deployments</vt:lpstr>
      <vt:lpstr>High Availability with Hyper-V using MPIO &amp; Fibre Channel SAN</vt:lpstr>
      <vt:lpstr>MCS &amp; MPIO with Hyper-V</vt:lpstr>
      <vt:lpstr>Configuring MPIO with Hyper-V</vt:lpstr>
      <vt:lpstr>Conclusions </vt:lpstr>
      <vt:lpstr>Related Content</vt:lpstr>
      <vt:lpstr>Additional Resources</vt:lpstr>
      <vt:lpstr>Partner References</vt:lpstr>
      <vt:lpstr>Slide 47</vt:lpstr>
      <vt:lpstr>Resources</vt:lpstr>
      <vt:lpstr>Slide 49</vt:lpstr>
      <vt:lpstr>Slide 50</vt:lpstr>
      <vt:lpstr>Slide 51</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Vijay Tewari</dc:creator>
  <dc:description>tech·ed Europe 2009</dc:description>
  <cp:lastModifiedBy>cn_user</cp:lastModifiedBy>
  <cp:revision>207</cp:revision>
  <dcterms:created xsi:type="dcterms:W3CDTF">2009-10-27T23:41:33Z</dcterms:created>
  <dcterms:modified xsi:type="dcterms:W3CDTF">2009-11-13T11:53:27Z</dcterms:modified>
</cp:coreProperties>
</file>