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drawings/drawing7.xml" ContentType="application/vnd.openxmlformats-officedocument.drawingml.chartshapes+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rawings/drawing3.xml" ContentType="application/vnd.openxmlformats-officedocument.drawingml.chartshape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tags/tag1.xml" ContentType="application/vnd.openxmlformats-officedocument.presentationml.tags+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rawings/drawing4.xml" ContentType="application/vnd.openxmlformats-officedocument.drawingml.chartshapes+xml"/>
  <Override PartName="/ppt/notesSlides/notesSlide69.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drawings/drawing5.xml" ContentType="application/vnd.openxmlformats-officedocument.drawingml.chartshap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rawings/drawing1.xml" ContentType="application/vnd.openxmlformats-officedocument.drawingml.chartshapes+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drawing1.xml" ContentType="application/vnd.ms-office.drawingml.diagramDrawing+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ppt/drawings/drawing6.xml" ContentType="application/vnd.openxmlformats-officedocument.drawingml.chartshapes+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rawings/drawing2.xml" ContentType="application/vnd.openxmlformats-officedocument.drawingml.chartshape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Lst>
  <p:notesMasterIdLst>
    <p:notesMasterId r:id="rId83"/>
  </p:notesMasterIdLst>
  <p:handoutMasterIdLst>
    <p:handoutMasterId r:id="rId84"/>
  </p:handoutMasterIdLst>
  <p:sldIdLst>
    <p:sldId id="256" r:id="rId2"/>
    <p:sldId id="422" r:id="rId3"/>
    <p:sldId id="423" r:id="rId4"/>
    <p:sldId id="424" r:id="rId5"/>
    <p:sldId id="425" r:id="rId6"/>
    <p:sldId id="426" r:id="rId7"/>
    <p:sldId id="257" r:id="rId8"/>
    <p:sldId id="287" r:id="rId9"/>
    <p:sldId id="288" r:id="rId10"/>
    <p:sldId id="290" r:id="rId11"/>
    <p:sldId id="291" r:id="rId12"/>
    <p:sldId id="292" r:id="rId13"/>
    <p:sldId id="293" r:id="rId14"/>
    <p:sldId id="294" r:id="rId15"/>
    <p:sldId id="295" r:id="rId16"/>
    <p:sldId id="296" r:id="rId17"/>
    <p:sldId id="300" r:id="rId18"/>
    <p:sldId id="301" r:id="rId19"/>
    <p:sldId id="298" r:id="rId20"/>
    <p:sldId id="389" r:id="rId21"/>
    <p:sldId id="388" r:id="rId22"/>
    <p:sldId id="349" r:id="rId23"/>
    <p:sldId id="419" r:id="rId24"/>
    <p:sldId id="350" r:id="rId25"/>
    <p:sldId id="351" r:id="rId26"/>
    <p:sldId id="355" r:id="rId27"/>
    <p:sldId id="353" r:id="rId28"/>
    <p:sldId id="354" r:id="rId29"/>
    <p:sldId id="359" r:id="rId30"/>
    <p:sldId id="360" r:id="rId31"/>
    <p:sldId id="366" r:id="rId32"/>
    <p:sldId id="420" r:id="rId33"/>
    <p:sldId id="384" r:id="rId34"/>
    <p:sldId id="385" r:id="rId35"/>
    <p:sldId id="421" r:id="rId36"/>
    <p:sldId id="372" r:id="rId37"/>
    <p:sldId id="427" r:id="rId38"/>
    <p:sldId id="428" r:id="rId39"/>
    <p:sldId id="429" r:id="rId40"/>
    <p:sldId id="430" r:id="rId41"/>
    <p:sldId id="431" r:id="rId42"/>
    <p:sldId id="432" r:id="rId43"/>
    <p:sldId id="433" r:id="rId44"/>
    <p:sldId id="434" r:id="rId45"/>
    <p:sldId id="435" r:id="rId46"/>
    <p:sldId id="436" r:id="rId47"/>
    <p:sldId id="439" r:id="rId48"/>
    <p:sldId id="371" r:id="rId49"/>
    <p:sldId id="369" r:id="rId50"/>
    <p:sldId id="373" r:id="rId51"/>
    <p:sldId id="370" r:id="rId52"/>
    <p:sldId id="382" r:id="rId53"/>
    <p:sldId id="361" r:id="rId54"/>
    <p:sldId id="362" r:id="rId55"/>
    <p:sldId id="363" r:id="rId56"/>
    <p:sldId id="364" r:id="rId57"/>
    <p:sldId id="443" r:id="rId58"/>
    <p:sldId id="365" r:id="rId59"/>
    <p:sldId id="367" r:id="rId60"/>
    <p:sldId id="325" r:id="rId61"/>
    <p:sldId id="326" r:id="rId62"/>
    <p:sldId id="327" r:id="rId63"/>
    <p:sldId id="328" r:id="rId64"/>
    <p:sldId id="381" r:id="rId65"/>
    <p:sldId id="329" r:id="rId66"/>
    <p:sldId id="330" r:id="rId67"/>
    <p:sldId id="331" r:id="rId68"/>
    <p:sldId id="379" r:id="rId69"/>
    <p:sldId id="333" r:id="rId70"/>
    <p:sldId id="390" r:id="rId71"/>
    <p:sldId id="391" r:id="rId72"/>
    <p:sldId id="334" r:id="rId73"/>
    <p:sldId id="335" r:id="rId74"/>
    <p:sldId id="440" r:id="rId75"/>
    <p:sldId id="441" r:id="rId76"/>
    <p:sldId id="442" r:id="rId77"/>
    <p:sldId id="444" r:id="rId78"/>
    <p:sldId id="445" r:id="rId79"/>
    <p:sldId id="446" r:id="rId80"/>
    <p:sldId id="447" r:id="rId81"/>
    <p:sldId id="448" r:id="rId8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66" autoAdjust="0"/>
    <p:restoredTop sz="96105" autoAdjust="0"/>
  </p:normalViewPr>
  <p:slideViewPr>
    <p:cSldViewPr snapToGrid="0">
      <p:cViewPr>
        <p:scale>
          <a:sx n="95" d="100"/>
          <a:sy n="95" d="100"/>
        </p:scale>
        <p:origin x="-804" y="-738"/>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20" d="100"/>
        <a:sy n="120" d="100"/>
      </p:scale>
      <p:origin x="0" y="20010"/>
    </p:cViewPr>
  </p:sorterViewPr>
  <p:notesViewPr>
    <p:cSldViewPr snapToGrid="0" showGuides="1">
      <p:cViewPr varScale="1">
        <p:scale>
          <a:sx n="98" d="100"/>
          <a:sy n="98" d="100"/>
        </p:scale>
        <p:origin x="-268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sersut\AppData\Local\Microsoft\Windows\Temporary%20Internet%20Files\Content.Outlook\ZWA2N5IL\IOMeter_FixedVHD_WS08R2(RTM)_vs_WS08(RTM)_RealAppsWorkload_Perf_Comparison%20(2).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sersut\AppData\Local\Microsoft\Windows\Temporary%20Internet%20Files\Content.Outlook\ZWA2N5IL\IOMeter_FixedVHD_WS08R2(RTM)_vs_WS08(RTM)_RealAppsWorkload_Perf_Comparison%20(2).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sersut\AppData\Local\Microsoft\Windows\Temporary%20Internet%20Files\Content.Outlook\ZWA2N5IL\IOMeter_DynamicVHD_WS08R2(RTM)_vs_WS08(RTM)_RealAppsWorkload_Perf_Comparison%20(3).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C:\Users\sersut\AppData\Local\Microsoft\Windows\Temporary%20Internet%20Files\Content.Outlook\ZWA2N5IL\IOMeter_DynamicVHD_WS08R2(RTM)_vs_WS08(RTM)_RealAppsWorkload_Perf_Comparison%20(3).xlsx"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C:\Users\sersut\AppData\Local\Microsoft\Windows\Temporary%20Internet%20Files\Content.Outlook\ZWA2N5IL\IOMeter_DynamicVHD_WS08R2(RTM)_vs_WS08(RTM)_RealAppsWorkload_Perf_Comparison%20(3).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file:///C:\Users\sersut\Documents\VHD_Perf_Comparison.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oleObject" Target="file:///C:\Users\sersut\Documents\VHD_Perf_Compariso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a:t>
            </a:r>
            <a:r>
              <a:rPr lang="en-US" sz="1200" dirty="0" smtClean="0"/>
              <a:t>Throughput</a:t>
            </a:r>
            <a:endParaRPr lang="en-US" sz="1200" dirty="0"/>
          </a:p>
        </c:rich>
      </c:tx>
      <c:layout>
        <c:manualLayout>
          <c:xMode val="edge"/>
          <c:yMode val="edge"/>
          <c:x val="0.16090123245463891"/>
          <c:y val="2.3391812865497082E-2"/>
        </c:manualLayout>
      </c:layout>
    </c:title>
    <c:plotArea>
      <c:layout/>
      <c:barChart>
        <c:barDir val="col"/>
        <c:grouping val="clustered"/>
        <c:ser>
          <c:idx val="0"/>
          <c:order val="0"/>
          <c:tx>
            <c:strRef>
              <c:f>series!$A$1</c:f>
              <c:strCache>
                <c:ptCount val="1"/>
                <c:pt idx="0">
                  <c:v>WS08R2(RTM)_RawDisk</c:v>
                </c:pt>
              </c:strCache>
            </c:strRef>
          </c:tx>
          <c:val>
            <c:numRef>
              <c:f>'SQL Server Log 64K'!$E$4:$E$12</c:f>
              <c:numCache>
                <c:formatCode>0</c:formatCode>
                <c:ptCount val="9"/>
                <c:pt idx="0">
                  <c:v>203.28593499999999</c:v>
                </c:pt>
                <c:pt idx="1">
                  <c:v>481.34176400000001</c:v>
                </c:pt>
                <c:pt idx="2">
                  <c:v>1190.7688109999999</c:v>
                </c:pt>
                <c:pt idx="3">
                  <c:v>2363.4891340000004</c:v>
                </c:pt>
                <c:pt idx="4">
                  <c:v>4512.7052450000001</c:v>
                </c:pt>
                <c:pt idx="5">
                  <c:v>7609.5949450000007</c:v>
                </c:pt>
                <c:pt idx="6">
                  <c:v>10439.117195000001</c:v>
                </c:pt>
                <c:pt idx="7">
                  <c:v>10546.944567000002</c:v>
                </c:pt>
                <c:pt idx="8">
                  <c:v>10529.350088999998</c:v>
                </c:pt>
              </c:numCache>
            </c:numRef>
          </c:val>
        </c:ser>
        <c:ser>
          <c:idx val="2"/>
          <c:order val="1"/>
          <c:tx>
            <c:strRef>
              <c:f>series!$A$3</c:f>
              <c:strCache>
                <c:ptCount val="1"/>
                <c:pt idx="0">
                  <c:v>WS08R2(RTM)_VHD</c:v>
                </c:pt>
              </c:strCache>
            </c:strRef>
          </c:tx>
          <c:cat>
            <c:numRef>
              <c:f>'SQL Server Log 64K'!$C$4:$C$12</c:f>
              <c:numCache>
                <c:formatCode>General</c:formatCode>
                <c:ptCount val="9"/>
                <c:pt idx="0">
                  <c:v>1</c:v>
                </c:pt>
                <c:pt idx="1">
                  <c:v>2</c:v>
                </c:pt>
                <c:pt idx="2">
                  <c:v>4</c:v>
                </c:pt>
                <c:pt idx="3">
                  <c:v>8</c:v>
                </c:pt>
                <c:pt idx="4">
                  <c:v>16</c:v>
                </c:pt>
                <c:pt idx="5">
                  <c:v>32</c:v>
                </c:pt>
                <c:pt idx="6">
                  <c:v>64</c:v>
                </c:pt>
                <c:pt idx="7">
                  <c:v>128</c:v>
                </c:pt>
                <c:pt idx="8">
                  <c:v>256</c:v>
                </c:pt>
              </c:numCache>
            </c:numRef>
          </c:cat>
          <c:val>
            <c:numRef>
              <c:f>'SQL Server Log 64K'!$Q$4:$Q$12</c:f>
              <c:numCache>
                <c:formatCode>0</c:formatCode>
                <c:ptCount val="9"/>
                <c:pt idx="0">
                  <c:v>187.23253600000001</c:v>
                </c:pt>
                <c:pt idx="1">
                  <c:v>505.33175399999993</c:v>
                </c:pt>
                <c:pt idx="2">
                  <c:v>1187.0557209999999</c:v>
                </c:pt>
                <c:pt idx="3">
                  <c:v>2328.9315490000004</c:v>
                </c:pt>
                <c:pt idx="4">
                  <c:v>4395.7280240000009</c:v>
                </c:pt>
                <c:pt idx="5">
                  <c:v>7289.9726340000007</c:v>
                </c:pt>
                <c:pt idx="6">
                  <c:v>10410.110436000003</c:v>
                </c:pt>
                <c:pt idx="7">
                  <c:v>10500.839024999997</c:v>
                </c:pt>
                <c:pt idx="8">
                  <c:v>10489.477596000001</c:v>
                </c:pt>
              </c:numCache>
            </c:numRef>
          </c:val>
        </c:ser>
        <c:dLbls/>
        <c:axId val="69673344"/>
        <c:axId val="71440256"/>
      </c:barChart>
      <c:catAx>
        <c:axId val="69673344"/>
        <c:scaling>
          <c:orientation val="minMax"/>
        </c:scaling>
        <c:axPos val="b"/>
        <c:title>
          <c:tx>
            <c:rich>
              <a:bodyPr/>
              <a:lstStyle/>
              <a:p>
                <a:pPr>
                  <a:defRPr/>
                </a:pPr>
                <a:r>
                  <a:rPr lang="en-US"/>
                  <a:t>I/O Queue Depth</a:t>
                </a:r>
              </a:p>
            </c:rich>
          </c:tx>
          <c:layout/>
        </c:title>
        <c:numFmt formatCode="General" sourceLinked="1"/>
        <c:majorTickMark val="none"/>
        <c:tickLblPos val="nextTo"/>
        <c:crossAx val="71440256"/>
        <c:crosses val="autoZero"/>
        <c:auto val="1"/>
        <c:lblAlgn val="ctr"/>
        <c:lblOffset val="100"/>
      </c:catAx>
      <c:valAx>
        <c:axId val="71440256"/>
        <c:scaling>
          <c:orientation val="minMax"/>
        </c:scaling>
        <c:axPos val="l"/>
        <c:majorGridlines/>
        <c:title>
          <c:tx>
            <c:rich>
              <a:bodyPr/>
              <a:lstStyle/>
              <a:p>
                <a:pPr>
                  <a:defRPr/>
                </a:pPr>
                <a:r>
                  <a:rPr lang="en-US"/>
                  <a:t>IOPS</a:t>
                </a:r>
              </a:p>
            </c:rich>
          </c:tx>
          <c:layout/>
        </c:title>
        <c:numFmt formatCode="0" sourceLinked="1"/>
        <c:tickLblPos val="nextTo"/>
        <c:crossAx val="69673344"/>
        <c:crosses val="autoZero"/>
        <c:crossBetween val="between"/>
      </c:valAx>
    </c:plotArea>
    <c:legend>
      <c:legendPos val="r"/>
      <c:layout/>
    </c:legend>
    <c:plotVisOnly val="1"/>
    <c:dispBlanksAs val="gap"/>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Writes </a:t>
            </a:r>
            <a:r>
              <a:rPr lang="en-US" sz="1200" dirty="0" smtClean="0"/>
              <a:t>Latency</a:t>
            </a:r>
          </a:p>
        </c:rich>
      </c:tx>
      <c:layout/>
    </c:title>
    <c:plotArea>
      <c:layout/>
      <c:barChart>
        <c:barDir val="col"/>
        <c:grouping val="clustered"/>
        <c:ser>
          <c:idx val="0"/>
          <c:order val="0"/>
          <c:tx>
            <c:strRef>
              <c:f>series!$A$1</c:f>
              <c:strCache>
                <c:ptCount val="1"/>
                <c:pt idx="0">
                  <c:v>WS08R2(RTM)_RawDisk</c:v>
                </c:pt>
              </c:strCache>
            </c:strRef>
          </c:tx>
          <c:val>
            <c:numRef>
              <c:f>'SQL Server Log 64K'!$G$4:$G$12</c:f>
              <c:numCache>
                <c:formatCode>0.0000</c:formatCode>
                <c:ptCount val="9"/>
                <c:pt idx="0">
                  <c:v>4.9178660000000001</c:v>
                </c:pt>
                <c:pt idx="1">
                  <c:v>4.1541339999999982</c:v>
                </c:pt>
                <c:pt idx="2">
                  <c:v>3.3582169999999993</c:v>
                </c:pt>
                <c:pt idx="3">
                  <c:v>3.3839549999999998</c:v>
                </c:pt>
                <c:pt idx="4">
                  <c:v>3.5445139999999999</c:v>
                </c:pt>
                <c:pt idx="5">
                  <c:v>4.2040739999999994</c:v>
                </c:pt>
                <c:pt idx="6">
                  <c:v>6.1307210000000003</c:v>
                </c:pt>
                <c:pt idx="7">
                  <c:v>12.135160999999998</c:v>
                </c:pt>
                <c:pt idx="8">
                  <c:v>24.309073000000001</c:v>
                </c:pt>
              </c:numCache>
            </c:numRef>
          </c:val>
        </c:ser>
        <c:ser>
          <c:idx val="2"/>
          <c:order val="1"/>
          <c:tx>
            <c:strRef>
              <c:f>series!$A$3</c:f>
              <c:strCache>
                <c:ptCount val="1"/>
                <c:pt idx="0">
                  <c:v>WS08R2(RTM)_VHD</c:v>
                </c:pt>
              </c:strCache>
            </c:strRef>
          </c:tx>
          <c:cat>
            <c:numRef>
              <c:f>'SQL Server Log 64K'!$C$4:$C$12</c:f>
              <c:numCache>
                <c:formatCode>General</c:formatCode>
                <c:ptCount val="9"/>
                <c:pt idx="0">
                  <c:v>1</c:v>
                </c:pt>
                <c:pt idx="1">
                  <c:v>2</c:v>
                </c:pt>
                <c:pt idx="2">
                  <c:v>4</c:v>
                </c:pt>
                <c:pt idx="3">
                  <c:v>8</c:v>
                </c:pt>
                <c:pt idx="4">
                  <c:v>16</c:v>
                </c:pt>
                <c:pt idx="5">
                  <c:v>32</c:v>
                </c:pt>
                <c:pt idx="6">
                  <c:v>64</c:v>
                </c:pt>
                <c:pt idx="7">
                  <c:v>128</c:v>
                </c:pt>
                <c:pt idx="8">
                  <c:v>256</c:v>
                </c:pt>
              </c:numCache>
            </c:numRef>
          </c:cat>
          <c:val>
            <c:numRef>
              <c:f>'SQL Server Log 64K'!$S$4:$S$12</c:f>
              <c:numCache>
                <c:formatCode>0.0000</c:formatCode>
                <c:ptCount val="9"/>
                <c:pt idx="0">
                  <c:v>5.3397569999999996</c:v>
                </c:pt>
                <c:pt idx="1">
                  <c:v>3.9565829999999997</c:v>
                </c:pt>
                <c:pt idx="2">
                  <c:v>3.3686079999999996</c:v>
                </c:pt>
                <c:pt idx="3">
                  <c:v>3.4342349999999997</c:v>
                </c:pt>
                <c:pt idx="4">
                  <c:v>3.638973</c:v>
                </c:pt>
                <c:pt idx="5">
                  <c:v>4.3887739999999997</c:v>
                </c:pt>
                <c:pt idx="6">
                  <c:v>6.1471059999999991</c:v>
                </c:pt>
                <c:pt idx="7">
                  <c:v>12.188242999999998</c:v>
                </c:pt>
                <c:pt idx="8">
                  <c:v>24.40035</c:v>
                </c:pt>
              </c:numCache>
            </c:numRef>
          </c:val>
        </c:ser>
        <c:dLbls/>
        <c:axId val="71949312"/>
        <c:axId val="76572160"/>
      </c:barChart>
      <c:catAx>
        <c:axId val="71949312"/>
        <c:scaling>
          <c:orientation val="minMax"/>
        </c:scaling>
        <c:axPos val="b"/>
        <c:title>
          <c:tx>
            <c:rich>
              <a:bodyPr/>
              <a:lstStyle/>
              <a:p>
                <a:pPr>
                  <a:defRPr/>
                </a:pPr>
                <a:r>
                  <a:rPr lang="en-US"/>
                  <a:t>I/O Queue Depth</a:t>
                </a:r>
              </a:p>
            </c:rich>
          </c:tx>
          <c:layout/>
        </c:title>
        <c:numFmt formatCode="General" sourceLinked="1"/>
        <c:majorTickMark val="none"/>
        <c:tickLblPos val="nextTo"/>
        <c:crossAx val="76572160"/>
        <c:crosses val="autoZero"/>
        <c:auto val="1"/>
        <c:lblAlgn val="ctr"/>
        <c:lblOffset val="100"/>
      </c:catAx>
      <c:valAx>
        <c:axId val="76572160"/>
        <c:scaling>
          <c:orientation val="minMax"/>
        </c:scaling>
        <c:axPos val="l"/>
        <c:majorGridlines/>
        <c:title>
          <c:tx>
            <c:rich>
              <a:bodyPr/>
              <a:lstStyle/>
              <a:p>
                <a:pPr>
                  <a:defRPr/>
                </a:pPr>
                <a:r>
                  <a:rPr lang="en-US"/>
                  <a:t>Latency(ms)</a:t>
                </a:r>
              </a:p>
            </c:rich>
          </c:tx>
          <c:layout/>
        </c:title>
        <c:numFmt formatCode="0.0000" sourceLinked="1"/>
        <c:tickLblPos val="nextTo"/>
        <c:crossAx val="71949312"/>
        <c:crosses val="autoZero"/>
        <c:crossBetween val="between"/>
      </c:valAx>
    </c:plotArea>
    <c:legend>
      <c:legendPos val="r"/>
      <c:layout>
        <c:manualLayout>
          <c:xMode val="edge"/>
          <c:yMode val="edge"/>
          <c:x val="0.7802907109437407"/>
          <c:y val="0.35038014984969196"/>
          <c:w val="0.20883972383886798"/>
          <c:h val="0.36256467941507453"/>
        </c:manualLayout>
      </c:layout>
    </c:legend>
    <c:plotVisOnly val="1"/>
    <c:dispBlanksAs val="gap"/>
  </c:chart>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a:t>
            </a:r>
            <a:r>
              <a:rPr lang="en-US" sz="1200" dirty="0" smtClean="0"/>
              <a:t>Throughput</a:t>
            </a:r>
            <a:endParaRPr lang="en-US" sz="1200" dirty="0"/>
          </a:p>
        </c:rich>
      </c:tx>
      <c:layout>
        <c:manualLayout>
          <c:xMode val="edge"/>
          <c:yMode val="edge"/>
          <c:x val="0.16090123245463891"/>
          <c:y val="2.3391812865497082E-2"/>
        </c:manualLayout>
      </c:layout>
    </c:title>
    <c:plotArea>
      <c:layout/>
      <c:barChart>
        <c:barDir val="col"/>
        <c:grouping val="clustered"/>
        <c:ser>
          <c:idx val="2"/>
          <c:order val="0"/>
          <c:tx>
            <c:strRef>
              <c:f>series!$A$3</c:f>
              <c:strCache>
                <c:ptCount val="1"/>
                <c:pt idx="0">
                  <c:v>WS08R2(RTM)_VHD</c:v>
                </c:pt>
              </c:strCache>
            </c:strRef>
          </c:tx>
          <c:cat>
            <c:numRef>
              <c:f>'SQL Server Log 64K'!$C$4:$C$12</c:f>
              <c:numCache>
                <c:formatCode>General</c:formatCode>
                <c:ptCount val="9"/>
                <c:pt idx="0">
                  <c:v>1</c:v>
                </c:pt>
                <c:pt idx="1">
                  <c:v>2</c:v>
                </c:pt>
                <c:pt idx="2">
                  <c:v>4</c:v>
                </c:pt>
                <c:pt idx="3">
                  <c:v>8</c:v>
                </c:pt>
                <c:pt idx="4">
                  <c:v>16</c:v>
                </c:pt>
                <c:pt idx="5">
                  <c:v>32</c:v>
                </c:pt>
                <c:pt idx="6">
                  <c:v>64</c:v>
                </c:pt>
                <c:pt idx="7">
                  <c:v>128</c:v>
                </c:pt>
                <c:pt idx="8">
                  <c:v>256</c:v>
                </c:pt>
              </c:numCache>
            </c:numRef>
          </c:cat>
          <c:val>
            <c:numRef>
              <c:f>'SQL Server Log 64K'!$Q$4:$Q$12</c:f>
              <c:numCache>
                <c:formatCode>0</c:formatCode>
                <c:ptCount val="9"/>
                <c:pt idx="0">
                  <c:v>180.55138200000002</c:v>
                </c:pt>
                <c:pt idx="1">
                  <c:v>502.202563</c:v>
                </c:pt>
                <c:pt idx="2">
                  <c:v>1080.066814</c:v>
                </c:pt>
                <c:pt idx="3">
                  <c:v>2014.3868030000001</c:v>
                </c:pt>
                <c:pt idx="4">
                  <c:v>3996.2647089999996</c:v>
                </c:pt>
                <c:pt idx="5">
                  <c:v>6394.8600570000008</c:v>
                </c:pt>
                <c:pt idx="6">
                  <c:v>9345.0758099999985</c:v>
                </c:pt>
                <c:pt idx="7">
                  <c:v>10257.387604999998</c:v>
                </c:pt>
                <c:pt idx="8">
                  <c:v>10299.101177</c:v>
                </c:pt>
              </c:numCache>
            </c:numRef>
          </c:val>
        </c:ser>
        <c:ser>
          <c:idx val="5"/>
          <c:order val="1"/>
          <c:tx>
            <c:strRef>
              <c:f>series!$A$6</c:f>
              <c:strCache>
                <c:ptCount val="1"/>
                <c:pt idx="0">
                  <c:v>WS08/Hyper-V(RTM)_VHD</c:v>
                </c:pt>
              </c:strCache>
            </c:strRef>
          </c:tx>
          <c:val>
            <c:numRef>
              <c:f>'SQL Server Log 64K'!$AI$4:$AI$12</c:f>
              <c:numCache>
                <c:formatCode>0</c:formatCode>
                <c:ptCount val="9"/>
                <c:pt idx="0">
                  <c:v>157.104445</c:v>
                </c:pt>
                <c:pt idx="1">
                  <c:v>397.45618999999994</c:v>
                </c:pt>
                <c:pt idx="2">
                  <c:v>675.21139000000005</c:v>
                </c:pt>
                <c:pt idx="3">
                  <c:v>954.2542289999999</c:v>
                </c:pt>
                <c:pt idx="4">
                  <c:v>966.88417900000002</c:v>
                </c:pt>
                <c:pt idx="5">
                  <c:v>968.53049499999997</c:v>
                </c:pt>
                <c:pt idx="6">
                  <c:v>969.87024199999996</c:v>
                </c:pt>
                <c:pt idx="7">
                  <c:v>962.98167599999999</c:v>
                </c:pt>
                <c:pt idx="8">
                  <c:v>1086.6374539999999</c:v>
                </c:pt>
              </c:numCache>
            </c:numRef>
          </c:val>
        </c:ser>
        <c:dLbls/>
        <c:axId val="77431936"/>
        <c:axId val="77434240"/>
      </c:barChart>
      <c:catAx>
        <c:axId val="77431936"/>
        <c:scaling>
          <c:orientation val="minMax"/>
        </c:scaling>
        <c:axPos val="b"/>
        <c:title>
          <c:tx>
            <c:rich>
              <a:bodyPr/>
              <a:lstStyle/>
              <a:p>
                <a:pPr>
                  <a:defRPr/>
                </a:pPr>
                <a:r>
                  <a:rPr lang="en-US"/>
                  <a:t>I/O Queue Depth</a:t>
                </a:r>
              </a:p>
            </c:rich>
          </c:tx>
          <c:layout/>
        </c:title>
        <c:numFmt formatCode="General" sourceLinked="1"/>
        <c:majorTickMark val="none"/>
        <c:tickLblPos val="nextTo"/>
        <c:crossAx val="77434240"/>
        <c:crosses val="autoZero"/>
        <c:auto val="1"/>
        <c:lblAlgn val="ctr"/>
        <c:lblOffset val="100"/>
      </c:catAx>
      <c:valAx>
        <c:axId val="77434240"/>
        <c:scaling>
          <c:orientation val="minMax"/>
        </c:scaling>
        <c:axPos val="l"/>
        <c:majorGridlines/>
        <c:title>
          <c:tx>
            <c:rich>
              <a:bodyPr/>
              <a:lstStyle/>
              <a:p>
                <a:pPr>
                  <a:defRPr/>
                </a:pPr>
                <a:r>
                  <a:rPr lang="en-US"/>
                  <a:t>IOPS</a:t>
                </a:r>
              </a:p>
            </c:rich>
          </c:tx>
          <c:layout/>
        </c:title>
        <c:numFmt formatCode="0" sourceLinked="1"/>
        <c:tickLblPos val="nextTo"/>
        <c:crossAx val="77431936"/>
        <c:crosses val="autoZero"/>
        <c:crossBetween val="between"/>
      </c:valAx>
    </c:plotArea>
    <c:legend>
      <c:legendPos val="r"/>
      <c:layout/>
    </c:legend>
    <c:plotVisOnly val="1"/>
    <c:dispBlanksAs val="gap"/>
  </c:chart>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a:t>
            </a:r>
            <a:r>
              <a:rPr lang="en-US" sz="1200" dirty="0" smtClean="0"/>
              <a:t>Throughput</a:t>
            </a:r>
            <a:endParaRPr lang="en-US" sz="1200" dirty="0"/>
          </a:p>
        </c:rich>
      </c:tx>
      <c:layout>
        <c:manualLayout>
          <c:xMode val="edge"/>
          <c:yMode val="edge"/>
          <c:x val="0.16090123245463891"/>
          <c:y val="2.3391812865497082E-2"/>
        </c:manualLayout>
      </c:layout>
    </c:title>
    <c:plotArea>
      <c:layout/>
      <c:barChart>
        <c:barDir val="col"/>
        <c:grouping val="clustered"/>
        <c:ser>
          <c:idx val="0"/>
          <c:order val="0"/>
          <c:tx>
            <c:strRef>
              <c:f>series!$A$1</c:f>
              <c:strCache>
                <c:ptCount val="1"/>
                <c:pt idx="0">
                  <c:v>WS08R2(RTM)_RawDisk</c:v>
                </c:pt>
              </c:strCache>
            </c:strRef>
          </c:tx>
          <c:val>
            <c:numRef>
              <c:f>'SQL Server Log 64K'!$E$4:$E$12</c:f>
              <c:numCache>
                <c:formatCode>0</c:formatCode>
                <c:ptCount val="9"/>
                <c:pt idx="0">
                  <c:v>203.28593499999999</c:v>
                </c:pt>
                <c:pt idx="1">
                  <c:v>481.34176400000001</c:v>
                </c:pt>
                <c:pt idx="2">
                  <c:v>1190.7688109999999</c:v>
                </c:pt>
                <c:pt idx="3">
                  <c:v>2363.4891340000004</c:v>
                </c:pt>
                <c:pt idx="4">
                  <c:v>4512.7052450000001</c:v>
                </c:pt>
                <c:pt idx="5">
                  <c:v>7609.5949450000007</c:v>
                </c:pt>
                <c:pt idx="6">
                  <c:v>10439.117195000001</c:v>
                </c:pt>
                <c:pt idx="7">
                  <c:v>10546.944567000002</c:v>
                </c:pt>
                <c:pt idx="8">
                  <c:v>10529.350088999998</c:v>
                </c:pt>
              </c:numCache>
            </c:numRef>
          </c:val>
        </c:ser>
        <c:ser>
          <c:idx val="2"/>
          <c:order val="1"/>
          <c:tx>
            <c:strRef>
              <c:f>series!$A$3</c:f>
              <c:strCache>
                <c:ptCount val="1"/>
                <c:pt idx="0">
                  <c:v>WS08R2(RTM)_VHD</c:v>
                </c:pt>
              </c:strCache>
            </c:strRef>
          </c:tx>
          <c:cat>
            <c:numRef>
              <c:f>'SQL Server Log 64K'!$C$4:$C$12</c:f>
              <c:numCache>
                <c:formatCode>General</c:formatCode>
                <c:ptCount val="9"/>
                <c:pt idx="0">
                  <c:v>1</c:v>
                </c:pt>
                <c:pt idx="1">
                  <c:v>2</c:v>
                </c:pt>
                <c:pt idx="2">
                  <c:v>4</c:v>
                </c:pt>
                <c:pt idx="3">
                  <c:v>8</c:v>
                </c:pt>
                <c:pt idx="4">
                  <c:v>16</c:v>
                </c:pt>
                <c:pt idx="5">
                  <c:v>32</c:v>
                </c:pt>
                <c:pt idx="6">
                  <c:v>64</c:v>
                </c:pt>
                <c:pt idx="7">
                  <c:v>128</c:v>
                </c:pt>
                <c:pt idx="8">
                  <c:v>256</c:v>
                </c:pt>
              </c:numCache>
            </c:numRef>
          </c:cat>
          <c:val>
            <c:numRef>
              <c:f>'SQL Server Log 64K'!$Q$4:$Q$12</c:f>
              <c:numCache>
                <c:formatCode>0</c:formatCode>
                <c:ptCount val="9"/>
                <c:pt idx="0">
                  <c:v>180.55138200000002</c:v>
                </c:pt>
                <c:pt idx="1">
                  <c:v>502.202563</c:v>
                </c:pt>
                <c:pt idx="2">
                  <c:v>1080.066814</c:v>
                </c:pt>
                <c:pt idx="3">
                  <c:v>2014.3868030000001</c:v>
                </c:pt>
                <c:pt idx="4">
                  <c:v>3996.2647089999996</c:v>
                </c:pt>
                <c:pt idx="5">
                  <c:v>6394.8600570000008</c:v>
                </c:pt>
                <c:pt idx="6">
                  <c:v>9345.0758099999985</c:v>
                </c:pt>
                <c:pt idx="7">
                  <c:v>10257.387604999998</c:v>
                </c:pt>
                <c:pt idx="8">
                  <c:v>10299.101177</c:v>
                </c:pt>
              </c:numCache>
            </c:numRef>
          </c:val>
        </c:ser>
        <c:dLbls/>
        <c:axId val="82444288"/>
        <c:axId val="82446208"/>
      </c:barChart>
      <c:catAx>
        <c:axId val="82444288"/>
        <c:scaling>
          <c:orientation val="minMax"/>
        </c:scaling>
        <c:axPos val="b"/>
        <c:title>
          <c:tx>
            <c:rich>
              <a:bodyPr/>
              <a:lstStyle/>
              <a:p>
                <a:pPr>
                  <a:defRPr/>
                </a:pPr>
                <a:r>
                  <a:rPr lang="en-US"/>
                  <a:t>I/O Queue Depth</a:t>
                </a:r>
              </a:p>
            </c:rich>
          </c:tx>
          <c:layout/>
        </c:title>
        <c:numFmt formatCode="General" sourceLinked="1"/>
        <c:majorTickMark val="none"/>
        <c:tickLblPos val="nextTo"/>
        <c:crossAx val="82446208"/>
        <c:crosses val="autoZero"/>
        <c:auto val="1"/>
        <c:lblAlgn val="ctr"/>
        <c:lblOffset val="100"/>
      </c:catAx>
      <c:valAx>
        <c:axId val="82446208"/>
        <c:scaling>
          <c:orientation val="minMax"/>
        </c:scaling>
        <c:axPos val="l"/>
        <c:majorGridlines/>
        <c:title>
          <c:tx>
            <c:rich>
              <a:bodyPr/>
              <a:lstStyle/>
              <a:p>
                <a:pPr>
                  <a:defRPr/>
                </a:pPr>
                <a:r>
                  <a:rPr lang="en-US"/>
                  <a:t>IOPS</a:t>
                </a:r>
              </a:p>
            </c:rich>
          </c:tx>
          <c:layout/>
        </c:title>
        <c:numFmt formatCode="0" sourceLinked="1"/>
        <c:tickLblPos val="nextTo"/>
        <c:crossAx val="82444288"/>
        <c:crosses val="autoZero"/>
        <c:crossBetween val="between"/>
      </c:valAx>
    </c:plotArea>
    <c:legend>
      <c:legendPos val="r"/>
      <c:layout/>
    </c:legend>
    <c:plotVisOnly val="1"/>
    <c:dispBlanksAs val="gap"/>
  </c:chart>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Writes </a:t>
            </a:r>
            <a:r>
              <a:rPr lang="en-US" sz="1200" dirty="0" smtClean="0"/>
              <a:t>Latency</a:t>
            </a:r>
            <a:endParaRPr lang="en-US" sz="1200" dirty="0"/>
          </a:p>
        </c:rich>
      </c:tx>
      <c:layout/>
    </c:title>
    <c:plotArea>
      <c:layout/>
      <c:barChart>
        <c:barDir val="col"/>
        <c:grouping val="clustered"/>
        <c:ser>
          <c:idx val="0"/>
          <c:order val="0"/>
          <c:tx>
            <c:strRef>
              <c:f>series!$A$1</c:f>
              <c:strCache>
                <c:ptCount val="1"/>
                <c:pt idx="0">
                  <c:v>WS08R2(RTM)_RawDisk</c:v>
                </c:pt>
              </c:strCache>
            </c:strRef>
          </c:tx>
          <c:val>
            <c:numRef>
              <c:f>'SQL Server Log 64K'!$G$4:$G$12</c:f>
              <c:numCache>
                <c:formatCode>0.0000</c:formatCode>
                <c:ptCount val="9"/>
                <c:pt idx="0">
                  <c:v>4.9178660000000001</c:v>
                </c:pt>
                <c:pt idx="1">
                  <c:v>4.1541339999999982</c:v>
                </c:pt>
                <c:pt idx="2">
                  <c:v>3.3582169999999993</c:v>
                </c:pt>
                <c:pt idx="3">
                  <c:v>3.3839549999999998</c:v>
                </c:pt>
                <c:pt idx="4">
                  <c:v>3.5445139999999999</c:v>
                </c:pt>
                <c:pt idx="5">
                  <c:v>4.2040739999999994</c:v>
                </c:pt>
                <c:pt idx="6">
                  <c:v>6.1307210000000003</c:v>
                </c:pt>
                <c:pt idx="7">
                  <c:v>12.135160999999998</c:v>
                </c:pt>
                <c:pt idx="8">
                  <c:v>24.309073000000001</c:v>
                </c:pt>
              </c:numCache>
            </c:numRef>
          </c:val>
        </c:ser>
        <c:ser>
          <c:idx val="2"/>
          <c:order val="1"/>
          <c:tx>
            <c:strRef>
              <c:f>series!$A$3</c:f>
              <c:strCache>
                <c:ptCount val="1"/>
                <c:pt idx="0">
                  <c:v>WS08R2(RTM)_VHD</c:v>
                </c:pt>
              </c:strCache>
            </c:strRef>
          </c:tx>
          <c:cat>
            <c:numRef>
              <c:f>'SQL Server Log 64K'!$C$4:$C$12</c:f>
              <c:numCache>
                <c:formatCode>General</c:formatCode>
                <c:ptCount val="9"/>
                <c:pt idx="0">
                  <c:v>1</c:v>
                </c:pt>
                <c:pt idx="1">
                  <c:v>2</c:v>
                </c:pt>
                <c:pt idx="2">
                  <c:v>4</c:v>
                </c:pt>
                <c:pt idx="3">
                  <c:v>8</c:v>
                </c:pt>
                <c:pt idx="4">
                  <c:v>16</c:v>
                </c:pt>
                <c:pt idx="5">
                  <c:v>32</c:v>
                </c:pt>
                <c:pt idx="6">
                  <c:v>64</c:v>
                </c:pt>
                <c:pt idx="7">
                  <c:v>128</c:v>
                </c:pt>
                <c:pt idx="8">
                  <c:v>256</c:v>
                </c:pt>
              </c:numCache>
            </c:numRef>
          </c:cat>
          <c:val>
            <c:numRef>
              <c:f>'SQL Server Log 64K'!$S$4:$S$12</c:f>
              <c:numCache>
                <c:formatCode>0.0000</c:formatCode>
                <c:ptCount val="9"/>
                <c:pt idx="0">
                  <c:v>5.5374280000000002</c:v>
                </c:pt>
                <c:pt idx="1">
                  <c:v>3.9812289999999995</c:v>
                </c:pt>
                <c:pt idx="2">
                  <c:v>3.7023820000000001</c:v>
                </c:pt>
                <c:pt idx="3">
                  <c:v>3.9705029999999994</c:v>
                </c:pt>
                <c:pt idx="4">
                  <c:v>4.0030590000000004</c:v>
                </c:pt>
                <c:pt idx="5">
                  <c:v>5.0033599999999998</c:v>
                </c:pt>
                <c:pt idx="6">
                  <c:v>6.8477369999999995</c:v>
                </c:pt>
                <c:pt idx="7">
                  <c:v>12.477506000000002</c:v>
                </c:pt>
                <c:pt idx="8">
                  <c:v>24.853929000000001</c:v>
                </c:pt>
              </c:numCache>
            </c:numRef>
          </c:val>
        </c:ser>
        <c:dLbls/>
        <c:axId val="88299392"/>
        <c:axId val="88433024"/>
      </c:barChart>
      <c:catAx>
        <c:axId val="88299392"/>
        <c:scaling>
          <c:orientation val="minMax"/>
        </c:scaling>
        <c:axPos val="b"/>
        <c:title>
          <c:tx>
            <c:rich>
              <a:bodyPr/>
              <a:lstStyle/>
              <a:p>
                <a:pPr>
                  <a:defRPr/>
                </a:pPr>
                <a:r>
                  <a:rPr lang="en-US"/>
                  <a:t>I/O Queue Depth</a:t>
                </a:r>
              </a:p>
            </c:rich>
          </c:tx>
          <c:layout/>
        </c:title>
        <c:numFmt formatCode="General" sourceLinked="1"/>
        <c:majorTickMark val="none"/>
        <c:tickLblPos val="nextTo"/>
        <c:crossAx val="88433024"/>
        <c:crosses val="autoZero"/>
        <c:auto val="1"/>
        <c:lblAlgn val="ctr"/>
        <c:lblOffset val="100"/>
      </c:catAx>
      <c:valAx>
        <c:axId val="88433024"/>
        <c:scaling>
          <c:orientation val="minMax"/>
        </c:scaling>
        <c:axPos val="l"/>
        <c:majorGridlines/>
        <c:title>
          <c:tx>
            <c:rich>
              <a:bodyPr/>
              <a:lstStyle/>
              <a:p>
                <a:pPr>
                  <a:defRPr/>
                </a:pPr>
                <a:r>
                  <a:rPr lang="en-US"/>
                  <a:t>Latency(ms)</a:t>
                </a:r>
              </a:p>
            </c:rich>
          </c:tx>
          <c:layout/>
        </c:title>
        <c:numFmt formatCode="0.0000" sourceLinked="1"/>
        <c:tickLblPos val="nextTo"/>
        <c:crossAx val="88299392"/>
        <c:crosses val="autoZero"/>
        <c:crossBetween val="between"/>
      </c:valAx>
    </c:plotArea>
    <c:legend>
      <c:legendPos val="r"/>
      <c:layout>
        <c:manualLayout>
          <c:xMode val="edge"/>
          <c:yMode val="edge"/>
          <c:x val="0.7802907109437407"/>
          <c:y val="0.35038014984969246"/>
          <c:w val="0.20883972383886798"/>
          <c:h val="0.36256467941507492"/>
        </c:manualLayout>
      </c:layout>
    </c:legend>
    <c:plotVisOnly val="1"/>
    <c:dispBlanksAs val="gap"/>
  </c:chart>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Throughput (VHD </a:t>
            </a:r>
            <a:r>
              <a:rPr lang="en-US" sz="1200" dirty="0" smtClean="0"/>
              <a:t>Types Comparison)</a:t>
            </a:r>
            <a:endParaRPr lang="en-US" sz="1200" dirty="0"/>
          </a:p>
        </c:rich>
      </c:tx>
      <c:layout>
        <c:manualLayout>
          <c:xMode val="edge"/>
          <c:yMode val="edge"/>
          <c:x val="0.16090123245463894"/>
          <c:y val="2.3391812865497085E-2"/>
        </c:manualLayout>
      </c:layout>
    </c:title>
    <c:plotArea>
      <c:layout/>
      <c:barChart>
        <c:barDir val="col"/>
        <c:grouping val="clustered"/>
        <c:ser>
          <c:idx val="0"/>
          <c:order val="0"/>
          <c:tx>
            <c:strRef>
              <c:f>Sheet1!$A$1</c:f>
              <c:strCache>
                <c:ptCount val="1"/>
                <c:pt idx="0">
                  <c:v>WS08R2(RTM)_Differencing_VHD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Sheet1!$A$3:$A$11</c:f>
              <c:numCache>
                <c:formatCode>0</c:formatCode>
                <c:ptCount val="9"/>
                <c:pt idx="0">
                  <c:v>197.189179</c:v>
                </c:pt>
                <c:pt idx="1">
                  <c:v>499.41523899999964</c:v>
                </c:pt>
                <c:pt idx="2">
                  <c:v>1083.90921</c:v>
                </c:pt>
                <c:pt idx="3">
                  <c:v>2009.6970419999998</c:v>
                </c:pt>
                <c:pt idx="4">
                  <c:v>4002.1258579999999</c:v>
                </c:pt>
                <c:pt idx="5">
                  <c:v>6241.9266810000036</c:v>
                </c:pt>
                <c:pt idx="6">
                  <c:v>9381.8195629999991</c:v>
                </c:pt>
                <c:pt idx="7">
                  <c:v>10284.768050999999</c:v>
                </c:pt>
                <c:pt idx="8">
                  <c:v>10338.003618999999</c:v>
                </c:pt>
              </c:numCache>
            </c:numRef>
          </c:val>
        </c:ser>
        <c:ser>
          <c:idx val="1"/>
          <c:order val="1"/>
          <c:tx>
            <c:strRef>
              <c:f>Sheet1!$G$1</c:f>
              <c:strCache>
                <c:ptCount val="1"/>
                <c:pt idx="0">
                  <c:v>WS08R2(RTM)_Dynamic_VHD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Sheet1!$G$3:$G$11</c:f>
              <c:numCache>
                <c:formatCode>0</c:formatCode>
                <c:ptCount val="9"/>
                <c:pt idx="0">
                  <c:v>180.55138200000007</c:v>
                </c:pt>
                <c:pt idx="1">
                  <c:v>502.202563</c:v>
                </c:pt>
                <c:pt idx="2">
                  <c:v>1080.066814</c:v>
                </c:pt>
                <c:pt idx="3">
                  <c:v>2014.3868030000001</c:v>
                </c:pt>
                <c:pt idx="4">
                  <c:v>3996.2647089999987</c:v>
                </c:pt>
                <c:pt idx="5">
                  <c:v>6394.8600570000008</c:v>
                </c:pt>
                <c:pt idx="6">
                  <c:v>9345.0758099999894</c:v>
                </c:pt>
                <c:pt idx="7">
                  <c:v>10257.387604999989</c:v>
                </c:pt>
                <c:pt idx="8">
                  <c:v>10299.101177</c:v>
                </c:pt>
              </c:numCache>
            </c:numRef>
          </c:val>
        </c:ser>
        <c:ser>
          <c:idx val="4"/>
          <c:order val="2"/>
          <c:tx>
            <c:strRef>
              <c:f>Sheet1!$M$1</c:f>
              <c:strCache>
                <c:ptCount val="1"/>
                <c:pt idx="0">
                  <c:v>WS08R2(RTM)_Fixed_VHD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Sheet1!$M$3:$M$11</c:f>
              <c:numCache>
                <c:formatCode>0</c:formatCode>
                <c:ptCount val="9"/>
                <c:pt idx="0">
                  <c:v>187.23253600000001</c:v>
                </c:pt>
                <c:pt idx="1">
                  <c:v>505.33175399999965</c:v>
                </c:pt>
                <c:pt idx="2">
                  <c:v>1187.0557209999999</c:v>
                </c:pt>
                <c:pt idx="3">
                  <c:v>2328.9315490000017</c:v>
                </c:pt>
                <c:pt idx="4">
                  <c:v>4395.7280240000036</c:v>
                </c:pt>
                <c:pt idx="5">
                  <c:v>7289.9726340000034</c:v>
                </c:pt>
                <c:pt idx="6">
                  <c:v>10410.110436000004</c:v>
                </c:pt>
                <c:pt idx="7">
                  <c:v>10500.839024999992</c:v>
                </c:pt>
                <c:pt idx="8">
                  <c:v>10489.477596000001</c:v>
                </c:pt>
              </c:numCache>
            </c:numRef>
          </c:val>
        </c:ser>
        <c:dLbls/>
        <c:axId val="89831680"/>
        <c:axId val="90706688"/>
      </c:barChart>
      <c:catAx>
        <c:axId val="89831680"/>
        <c:scaling>
          <c:orientation val="minMax"/>
        </c:scaling>
        <c:axPos val="b"/>
        <c:title>
          <c:tx>
            <c:rich>
              <a:bodyPr/>
              <a:lstStyle/>
              <a:p>
                <a:pPr>
                  <a:defRPr/>
                </a:pPr>
                <a:r>
                  <a:rPr lang="en-US"/>
                  <a:t>I/O Queue Depth</a:t>
                </a:r>
              </a:p>
            </c:rich>
          </c:tx>
          <c:layout/>
        </c:title>
        <c:numFmt formatCode="General" sourceLinked="1"/>
        <c:majorTickMark val="none"/>
        <c:tickLblPos val="nextTo"/>
        <c:crossAx val="90706688"/>
        <c:crosses val="autoZero"/>
        <c:auto val="1"/>
        <c:lblAlgn val="ctr"/>
        <c:lblOffset val="100"/>
      </c:catAx>
      <c:valAx>
        <c:axId val="90706688"/>
        <c:scaling>
          <c:orientation val="minMax"/>
        </c:scaling>
        <c:axPos val="l"/>
        <c:majorGridlines/>
        <c:title>
          <c:tx>
            <c:rich>
              <a:bodyPr/>
              <a:lstStyle/>
              <a:p>
                <a:pPr>
                  <a:defRPr/>
                </a:pPr>
                <a:r>
                  <a:rPr lang="en-US"/>
                  <a:t>IOPS</a:t>
                </a:r>
              </a:p>
            </c:rich>
          </c:tx>
          <c:layout/>
        </c:title>
        <c:numFmt formatCode="0" sourceLinked="1"/>
        <c:tickLblPos val="nextTo"/>
        <c:crossAx val="89831680"/>
        <c:crosses val="autoZero"/>
        <c:crossBetween val="between"/>
      </c:valAx>
    </c:plotArea>
    <c:legend>
      <c:legendPos val="r"/>
      <c:layout/>
    </c:legend>
    <c:plotVisOnly val="1"/>
    <c:dispBlanksAs val="gap"/>
  </c:chart>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sz="1200" dirty="0"/>
              <a:t>SQL Server Log 64K Writes </a:t>
            </a:r>
            <a:r>
              <a:rPr lang="en-US" sz="1200" dirty="0" smtClean="0"/>
              <a:t>Latency</a:t>
            </a:r>
            <a:endParaRPr lang="en-US" sz="1200" dirty="0"/>
          </a:p>
        </c:rich>
      </c:tx>
      <c:layout/>
    </c:title>
    <c:plotArea>
      <c:layout/>
      <c:barChart>
        <c:barDir val="col"/>
        <c:grouping val="clustered"/>
        <c:ser>
          <c:idx val="0"/>
          <c:order val="0"/>
          <c:tx>
            <c:strRef>
              <c:f>Sheet1!$M$1</c:f>
              <c:strCache>
                <c:ptCount val="1"/>
                <c:pt idx="0">
                  <c:v>WS08R2(RTM)_Fixed_VHD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Sheet1!$O$3:$O$11</c:f>
              <c:numCache>
                <c:formatCode>0.0000</c:formatCode>
                <c:ptCount val="9"/>
                <c:pt idx="0">
                  <c:v>5.3397569999999996</c:v>
                </c:pt>
                <c:pt idx="1">
                  <c:v>3.9565829999999993</c:v>
                </c:pt>
                <c:pt idx="2">
                  <c:v>3.3686079999999992</c:v>
                </c:pt>
                <c:pt idx="3">
                  <c:v>3.4342349999999997</c:v>
                </c:pt>
                <c:pt idx="4">
                  <c:v>3.638973</c:v>
                </c:pt>
                <c:pt idx="5">
                  <c:v>4.3887739999999997</c:v>
                </c:pt>
                <c:pt idx="6">
                  <c:v>6.1471059999999973</c:v>
                </c:pt>
                <c:pt idx="7">
                  <c:v>12.188243</c:v>
                </c:pt>
                <c:pt idx="8">
                  <c:v>24.40035</c:v>
                </c:pt>
              </c:numCache>
            </c:numRef>
          </c:val>
        </c:ser>
        <c:ser>
          <c:idx val="1"/>
          <c:order val="1"/>
          <c:tx>
            <c:strRef>
              <c:f>Sheet1!$G$1</c:f>
              <c:strCache>
                <c:ptCount val="1"/>
                <c:pt idx="0">
                  <c:v>WS08R2(RTM)_Dynamic_VHD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Sheet1!$I$3:$I$11</c:f>
              <c:numCache>
                <c:formatCode>0.0000</c:formatCode>
                <c:ptCount val="9"/>
                <c:pt idx="0">
                  <c:v>5.5374280000000002</c:v>
                </c:pt>
                <c:pt idx="1">
                  <c:v>3.981228999999999</c:v>
                </c:pt>
                <c:pt idx="2">
                  <c:v>3.7023820000000001</c:v>
                </c:pt>
                <c:pt idx="3">
                  <c:v>3.970502999999999</c:v>
                </c:pt>
                <c:pt idx="4">
                  <c:v>4.0030590000000004</c:v>
                </c:pt>
                <c:pt idx="5">
                  <c:v>5.0033599999999998</c:v>
                </c:pt>
                <c:pt idx="6">
                  <c:v>6.8477369999999986</c:v>
                </c:pt>
                <c:pt idx="7">
                  <c:v>12.477506000000004</c:v>
                </c:pt>
                <c:pt idx="8">
                  <c:v>24.853929000000001</c:v>
                </c:pt>
              </c:numCache>
            </c:numRef>
          </c:val>
        </c:ser>
        <c:ser>
          <c:idx val="2"/>
          <c:order val="2"/>
          <c:tx>
            <c:strRef>
              <c:f>Sheet1!$A$1</c:f>
              <c:strCache>
                <c:ptCount val="1"/>
                <c:pt idx="0">
                  <c:v>WS08R2(RTM)_Differencing_VHD</c:v>
                </c:pt>
              </c:strCache>
            </c:strRef>
          </c:tx>
          <c:cat>
            <c:numRef>
              <c:f>Sheet1!$S$2:$S$10</c:f>
              <c:numCache>
                <c:formatCode>General</c:formatCode>
                <c:ptCount val="9"/>
                <c:pt idx="0">
                  <c:v>1</c:v>
                </c:pt>
                <c:pt idx="1">
                  <c:v>2</c:v>
                </c:pt>
                <c:pt idx="2">
                  <c:v>4</c:v>
                </c:pt>
                <c:pt idx="3">
                  <c:v>8</c:v>
                </c:pt>
                <c:pt idx="4">
                  <c:v>16</c:v>
                </c:pt>
                <c:pt idx="5">
                  <c:v>32</c:v>
                </c:pt>
                <c:pt idx="6">
                  <c:v>64</c:v>
                </c:pt>
                <c:pt idx="7">
                  <c:v>128</c:v>
                </c:pt>
                <c:pt idx="8">
                  <c:v>256</c:v>
                </c:pt>
              </c:numCache>
            </c:numRef>
          </c:cat>
          <c:val>
            <c:numRef>
              <c:f>Sheet1!$C$3:$C$11</c:f>
              <c:numCache>
                <c:formatCode>0.0000</c:formatCode>
                <c:ptCount val="9"/>
                <c:pt idx="0">
                  <c:v>5.0695859999999975</c:v>
                </c:pt>
                <c:pt idx="1">
                  <c:v>4.0031799999999995</c:v>
                </c:pt>
                <c:pt idx="2">
                  <c:v>3.6891449999999999</c:v>
                </c:pt>
                <c:pt idx="3">
                  <c:v>3.9798759999999986</c:v>
                </c:pt>
                <c:pt idx="4">
                  <c:v>3.997106</c:v>
                </c:pt>
                <c:pt idx="5">
                  <c:v>5.1258619999999979</c:v>
                </c:pt>
                <c:pt idx="6">
                  <c:v>6.8200439999999984</c:v>
                </c:pt>
                <c:pt idx="7">
                  <c:v>12.44149</c:v>
                </c:pt>
                <c:pt idx="8">
                  <c:v>24.759879000000005</c:v>
                </c:pt>
              </c:numCache>
            </c:numRef>
          </c:val>
        </c:ser>
        <c:dLbls/>
        <c:axId val="104114432"/>
        <c:axId val="104854656"/>
      </c:barChart>
      <c:catAx>
        <c:axId val="104114432"/>
        <c:scaling>
          <c:orientation val="minMax"/>
        </c:scaling>
        <c:axPos val="b"/>
        <c:title>
          <c:tx>
            <c:rich>
              <a:bodyPr/>
              <a:lstStyle/>
              <a:p>
                <a:pPr>
                  <a:defRPr/>
                </a:pPr>
                <a:r>
                  <a:rPr lang="en-US"/>
                  <a:t>I/O Queue Depth</a:t>
                </a:r>
              </a:p>
            </c:rich>
          </c:tx>
          <c:layout/>
        </c:title>
        <c:numFmt formatCode="General" sourceLinked="1"/>
        <c:majorTickMark val="none"/>
        <c:tickLblPos val="nextTo"/>
        <c:crossAx val="104854656"/>
        <c:crosses val="autoZero"/>
        <c:auto val="1"/>
        <c:lblAlgn val="ctr"/>
        <c:lblOffset val="100"/>
      </c:catAx>
      <c:valAx>
        <c:axId val="104854656"/>
        <c:scaling>
          <c:orientation val="minMax"/>
        </c:scaling>
        <c:axPos val="l"/>
        <c:majorGridlines/>
        <c:title>
          <c:tx>
            <c:rich>
              <a:bodyPr/>
              <a:lstStyle/>
              <a:p>
                <a:pPr>
                  <a:defRPr/>
                </a:pPr>
                <a:r>
                  <a:rPr lang="en-US"/>
                  <a:t>Latency(ms)</a:t>
                </a:r>
              </a:p>
            </c:rich>
          </c:tx>
          <c:layout/>
        </c:title>
        <c:numFmt formatCode="0.0000" sourceLinked="1"/>
        <c:tickLblPos val="nextTo"/>
        <c:crossAx val="104114432"/>
        <c:crosses val="autoZero"/>
        <c:crossBetween val="between"/>
      </c:valAx>
    </c:plotArea>
    <c:legend>
      <c:legendPos val="r"/>
      <c:layout>
        <c:manualLayout>
          <c:xMode val="edge"/>
          <c:yMode val="edge"/>
          <c:x val="0.74991496566526306"/>
          <c:y val="0.30025483656648183"/>
          <c:w val="0.23921536786318987"/>
          <c:h val="0.36256467941507525"/>
        </c:manualLayout>
      </c:layout>
    </c:legend>
    <c:plotVisOnly val="1"/>
    <c:dispBlanksAs val="gap"/>
  </c:chart>
  <c:externalData r:id="rId1"/>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0CE83C-9687-428D-9FCE-426C46F75985}" type="doc">
      <dgm:prSet loTypeId="urn:microsoft.com/office/officeart/2005/8/layout/hProcess7" loCatId="list" qsTypeId="urn:microsoft.com/office/officeart/2005/8/quickstyle/simple4" qsCatId="simple" csTypeId="urn:microsoft.com/office/officeart/2005/8/colors/accent1_2" csCatId="accent1" phldr="1"/>
      <dgm:spPr/>
      <dgm:t>
        <a:bodyPr/>
        <a:lstStyle/>
        <a:p>
          <a:endParaRPr lang="en-US"/>
        </a:p>
      </dgm:t>
    </dgm:pt>
    <dgm:pt modelId="{8CFB3491-19D9-4257-A58D-8914A921C141}">
      <dgm:prSet phldrT="[Text]"/>
      <dgm:spPr/>
      <dgm:t>
        <a:bodyPr/>
        <a:lstStyle/>
        <a:p>
          <a:r>
            <a:rPr lang="en-US" b="1" dirty="0" smtClean="0"/>
            <a:t>Virtual Server 2005 R2</a:t>
          </a:r>
          <a:endParaRPr lang="en-US" b="1" dirty="0"/>
        </a:p>
      </dgm:t>
    </dgm:pt>
    <dgm:pt modelId="{80DFBB96-F4A2-4312-A2F5-3392AAEFC8C4}" type="parTrans" cxnId="{4F2AB472-4163-40A2-805B-E1D8D04C10AC}">
      <dgm:prSet/>
      <dgm:spPr/>
      <dgm:t>
        <a:bodyPr/>
        <a:lstStyle/>
        <a:p>
          <a:endParaRPr lang="en-US"/>
        </a:p>
      </dgm:t>
    </dgm:pt>
    <dgm:pt modelId="{FF653E25-DF0D-4528-88A5-9845E3C50398}" type="sibTrans" cxnId="{4F2AB472-4163-40A2-805B-E1D8D04C10AC}">
      <dgm:prSet/>
      <dgm:spPr/>
      <dgm:t>
        <a:bodyPr/>
        <a:lstStyle/>
        <a:p>
          <a:endParaRPr lang="en-US"/>
        </a:p>
      </dgm:t>
    </dgm:pt>
    <dgm:pt modelId="{34D6E4C2-B5D0-404E-848E-2F62844AF9E0}">
      <dgm:prSet phldrT="[Text]"/>
      <dgm:spPr/>
      <dgm:t>
        <a:bodyPr/>
        <a:lstStyle/>
        <a:p>
          <a:r>
            <a:rPr lang="en-US" dirty="0" smtClean="0"/>
            <a:t>32-bit Guests: Up to 4 GB per VM</a:t>
          </a:r>
          <a:endParaRPr lang="en-US" dirty="0"/>
        </a:p>
      </dgm:t>
    </dgm:pt>
    <dgm:pt modelId="{A0AFC2D0-CB4C-4737-9716-2C630A6BF2DA}" type="parTrans" cxnId="{214785EE-B4A3-4388-8D96-4362105B6CFE}">
      <dgm:prSet/>
      <dgm:spPr/>
      <dgm:t>
        <a:bodyPr/>
        <a:lstStyle/>
        <a:p>
          <a:endParaRPr lang="en-US"/>
        </a:p>
      </dgm:t>
    </dgm:pt>
    <dgm:pt modelId="{F4BE1F4C-F0D3-4AD2-A44F-83B7689DA681}" type="sibTrans" cxnId="{214785EE-B4A3-4388-8D96-4362105B6CFE}">
      <dgm:prSet/>
      <dgm:spPr/>
      <dgm:t>
        <a:bodyPr/>
        <a:lstStyle/>
        <a:p>
          <a:endParaRPr lang="en-US"/>
        </a:p>
      </dgm:t>
    </dgm:pt>
    <dgm:pt modelId="{145F12F8-9F7D-4544-837E-C804E921E74F}">
      <dgm:prSet phldrT="[Text]"/>
      <dgm:spPr/>
      <dgm:t>
        <a:bodyPr/>
        <a:lstStyle/>
        <a:p>
          <a:r>
            <a:rPr lang="en-US" b="1" dirty="0" smtClean="0"/>
            <a:t>Windows Server 2008</a:t>
          </a:r>
          <a:endParaRPr lang="en-US" b="1" dirty="0"/>
        </a:p>
      </dgm:t>
    </dgm:pt>
    <dgm:pt modelId="{97FD2414-A86B-42F0-8170-69CD5106EDAB}" type="parTrans" cxnId="{4BB228DE-29A1-4F1B-835C-96548AF59303}">
      <dgm:prSet/>
      <dgm:spPr/>
      <dgm:t>
        <a:bodyPr/>
        <a:lstStyle/>
        <a:p>
          <a:endParaRPr lang="en-US"/>
        </a:p>
      </dgm:t>
    </dgm:pt>
    <dgm:pt modelId="{7A7CEAFE-5C52-45D2-A0C3-340E4ACB2076}" type="sibTrans" cxnId="{4BB228DE-29A1-4F1B-835C-96548AF59303}">
      <dgm:prSet/>
      <dgm:spPr/>
      <dgm:t>
        <a:bodyPr/>
        <a:lstStyle/>
        <a:p>
          <a:endParaRPr lang="en-US"/>
        </a:p>
      </dgm:t>
    </dgm:pt>
    <dgm:pt modelId="{57CDC669-312A-45F6-967F-1CD0A8CCF5DC}">
      <dgm:prSet phldrT="[Text]"/>
      <dgm:spPr/>
      <dgm:t>
        <a:bodyPr/>
        <a:lstStyle/>
        <a:p>
          <a:r>
            <a:rPr lang="en-US" dirty="0" smtClean="0"/>
            <a:t>Hyper-V R1</a:t>
          </a:r>
          <a:endParaRPr lang="en-US" dirty="0"/>
        </a:p>
      </dgm:t>
    </dgm:pt>
    <dgm:pt modelId="{9E0C33E6-D984-4562-95D8-8A08633872CE}" type="parTrans" cxnId="{4A108CF8-DB60-4A03-93F8-C1F5C61DEBF4}">
      <dgm:prSet/>
      <dgm:spPr/>
      <dgm:t>
        <a:bodyPr/>
        <a:lstStyle/>
        <a:p>
          <a:endParaRPr lang="en-US"/>
        </a:p>
      </dgm:t>
    </dgm:pt>
    <dgm:pt modelId="{1202909C-8605-438A-BB8B-A7EB10001B06}" type="sibTrans" cxnId="{4A108CF8-DB60-4A03-93F8-C1F5C61DEBF4}">
      <dgm:prSet/>
      <dgm:spPr/>
      <dgm:t>
        <a:bodyPr/>
        <a:lstStyle/>
        <a:p>
          <a:endParaRPr lang="en-US"/>
        </a:p>
      </dgm:t>
    </dgm:pt>
    <dgm:pt modelId="{E99A78BA-8BB8-4F4B-B4D5-54ADBD953DF8}">
      <dgm:prSet phldrT="[Text]"/>
      <dgm:spPr/>
      <dgm:t>
        <a:bodyPr/>
        <a:lstStyle/>
        <a:p>
          <a:r>
            <a:rPr lang="en-US" b="1" dirty="0" smtClean="0"/>
            <a:t>Windows Server 2008 R2</a:t>
          </a:r>
          <a:endParaRPr lang="en-US" b="1" dirty="0"/>
        </a:p>
      </dgm:t>
    </dgm:pt>
    <dgm:pt modelId="{32EB31DD-4F48-4DC2-989B-650B34E34C02}" type="parTrans" cxnId="{BD1086E9-2CA5-4F8D-AD19-09615DE8F1AA}">
      <dgm:prSet/>
      <dgm:spPr/>
      <dgm:t>
        <a:bodyPr/>
        <a:lstStyle/>
        <a:p>
          <a:endParaRPr lang="en-US"/>
        </a:p>
      </dgm:t>
    </dgm:pt>
    <dgm:pt modelId="{37FA9914-FD6E-4FE1-AD79-FD95AE11AF83}" type="sibTrans" cxnId="{BD1086E9-2CA5-4F8D-AD19-09615DE8F1AA}">
      <dgm:prSet/>
      <dgm:spPr/>
      <dgm:t>
        <a:bodyPr/>
        <a:lstStyle/>
        <a:p>
          <a:endParaRPr lang="en-US"/>
        </a:p>
      </dgm:t>
    </dgm:pt>
    <dgm:pt modelId="{B89097C9-288A-41F1-9417-1D1D6B7FE315}">
      <dgm:prSet phldrT="[Text]"/>
      <dgm:spPr/>
      <dgm:t>
        <a:bodyPr/>
        <a:lstStyle/>
        <a:p>
          <a:r>
            <a:rPr lang="en-US" dirty="0" smtClean="0"/>
            <a:t>Hyper-V R2</a:t>
          </a:r>
          <a:endParaRPr lang="en-US" dirty="0"/>
        </a:p>
      </dgm:t>
    </dgm:pt>
    <dgm:pt modelId="{F63867FF-D3AD-4637-8007-ED1F1DF2B53E}" type="parTrans" cxnId="{BCFCAD75-52BA-433C-89EB-4F2583C6758F}">
      <dgm:prSet/>
      <dgm:spPr/>
      <dgm:t>
        <a:bodyPr/>
        <a:lstStyle/>
        <a:p>
          <a:endParaRPr lang="en-US"/>
        </a:p>
      </dgm:t>
    </dgm:pt>
    <dgm:pt modelId="{86D1FBCD-009D-4093-8506-9E9092FAAC17}" type="sibTrans" cxnId="{BCFCAD75-52BA-433C-89EB-4F2583C6758F}">
      <dgm:prSet/>
      <dgm:spPr/>
      <dgm:t>
        <a:bodyPr/>
        <a:lstStyle/>
        <a:p>
          <a:endParaRPr lang="en-US"/>
        </a:p>
      </dgm:t>
    </dgm:pt>
    <dgm:pt modelId="{72CF41DC-6112-4E7F-938C-AC8215A2CCFA}">
      <dgm:prSet/>
      <dgm:spPr/>
      <dgm:t>
        <a:bodyPr/>
        <a:lstStyle/>
        <a:p>
          <a:r>
            <a:rPr lang="en-US" smtClean="0"/>
            <a:t>Uni-Processor Guests</a:t>
          </a:r>
          <a:endParaRPr lang="en-US" dirty="0" smtClean="0"/>
        </a:p>
      </dgm:t>
    </dgm:pt>
    <dgm:pt modelId="{C3B73855-79F6-49A7-9C02-951AF1F63986}" type="parTrans" cxnId="{EEE49690-9C31-4C51-8A03-84284E7BF86D}">
      <dgm:prSet/>
      <dgm:spPr/>
      <dgm:t>
        <a:bodyPr/>
        <a:lstStyle/>
        <a:p>
          <a:endParaRPr lang="en-US"/>
        </a:p>
      </dgm:t>
    </dgm:pt>
    <dgm:pt modelId="{98CDD4A2-73F1-472F-B935-466385985DA1}" type="sibTrans" cxnId="{EEE49690-9C31-4C51-8A03-84284E7BF86D}">
      <dgm:prSet/>
      <dgm:spPr/>
      <dgm:t>
        <a:bodyPr/>
        <a:lstStyle/>
        <a:p>
          <a:endParaRPr lang="en-US"/>
        </a:p>
      </dgm:t>
    </dgm:pt>
    <dgm:pt modelId="{B9EE397A-D448-4DAC-A5E3-3786F7AB745B}">
      <dgm:prSet/>
      <dgm:spPr/>
      <dgm:t>
        <a:bodyPr/>
        <a:lstStyle/>
        <a:p>
          <a:r>
            <a:rPr lang="en-US" smtClean="0"/>
            <a:t>High Availability via scripts</a:t>
          </a:r>
          <a:endParaRPr lang="en-US" dirty="0" smtClean="0"/>
        </a:p>
      </dgm:t>
    </dgm:pt>
    <dgm:pt modelId="{BB590F7F-DC6F-4F44-B09E-E25F5612039D}" type="parTrans" cxnId="{85A65E62-C518-4E37-A608-EFE4E5581274}">
      <dgm:prSet/>
      <dgm:spPr/>
      <dgm:t>
        <a:bodyPr/>
        <a:lstStyle/>
        <a:p>
          <a:endParaRPr lang="en-US"/>
        </a:p>
      </dgm:t>
    </dgm:pt>
    <dgm:pt modelId="{F5AB43B7-C1A2-413D-9F28-53EB93C60421}" type="sibTrans" cxnId="{85A65E62-C518-4E37-A608-EFE4E5581274}">
      <dgm:prSet/>
      <dgm:spPr/>
      <dgm:t>
        <a:bodyPr/>
        <a:lstStyle/>
        <a:p>
          <a:endParaRPr lang="en-US"/>
        </a:p>
      </dgm:t>
    </dgm:pt>
    <dgm:pt modelId="{D016F2E4-D05D-4A6A-98A8-269B1C275F37}">
      <dgm:prSet/>
      <dgm:spPr/>
      <dgm:t>
        <a:bodyPr/>
        <a:lstStyle/>
        <a:p>
          <a:r>
            <a:rPr lang="en-US" dirty="0" smtClean="0"/>
            <a:t>Up to 8 Cluster Nodes</a:t>
          </a:r>
        </a:p>
      </dgm:t>
    </dgm:pt>
    <dgm:pt modelId="{70BE2D27-1EFE-4A63-B015-8007AF30BF31}" type="parTrans" cxnId="{C2905A44-876A-47F7-970B-DA08471B4DDE}">
      <dgm:prSet/>
      <dgm:spPr/>
      <dgm:t>
        <a:bodyPr/>
        <a:lstStyle/>
        <a:p>
          <a:endParaRPr lang="en-US"/>
        </a:p>
      </dgm:t>
    </dgm:pt>
    <dgm:pt modelId="{B116DEEE-81E0-4286-8F8E-8A633574CA44}" type="sibTrans" cxnId="{C2905A44-876A-47F7-970B-DA08471B4DDE}">
      <dgm:prSet/>
      <dgm:spPr/>
      <dgm:t>
        <a:bodyPr/>
        <a:lstStyle/>
        <a:p>
          <a:endParaRPr lang="en-US"/>
        </a:p>
      </dgm:t>
    </dgm:pt>
    <dgm:pt modelId="{81447400-1583-4D20-B7FA-E2CA677629AC}">
      <dgm:prSet/>
      <dgm:spPr/>
      <dgm:t>
        <a:bodyPr/>
        <a:lstStyle/>
        <a:p>
          <a:r>
            <a:rPr lang="en-US" dirty="0" smtClean="0"/>
            <a:t>16 LP Support/Up to 128 VMs</a:t>
          </a:r>
        </a:p>
        <a:p>
          <a:r>
            <a:rPr lang="en-US" dirty="0" smtClean="0"/>
            <a:t>1 Terabyte Memory</a:t>
          </a:r>
        </a:p>
      </dgm:t>
    </dgm:pt>
    <dgm:pt modelId="{AB05B001-D05E-49A6-AA83-E9599702A79C}" type="parTrans" cxnId="{4121C5C7-F92D-4B37-A491-5DAE7BCFC7C9}">
      <dgm:prSet/>
      <dgm:spPr/>
      <dgm:t>
        <a:bodyPr/>
        <a:lstStyle/>
        <a:p>
          <a:endParaRPr lang="en-US"/>
        </a:p>
      </dgm:t>
    </dgm:pt>
    <dgm:pt modelId="{8D940AD5-AD52-4422-A323-52A4DF4FA579}" type="sibTrans" cxnId="{4121C5C7-F92D-4B37-A491-5DAE7BCFC7C9}">
      <dgm:prSet/>
      <dgm:spPr/>
      <dgm:t>
        <a:bodyPr/>
        <a:lstStyle/>
        <a:p>
          <a:endParaRPr lang="en-US"/>
        </a:p>
      </dgm:t>
    </dgm:pt>
    <dgm:pt modelId="{1B572E0E-DD36-4DE4-9EB0-C389470BCBE0}">
      <dgm:prSet/>
      <dgm:spPr/>
      <dgm:t>
        <a:bodyPr/>
        <a:lstStyle/>
        <a:p>
          <a:r>
            <a:rPr lang="en-US" smtClean="0"/>
            <a:t>32-bit/64-bit (Up to 64 GB per VM)</a:t>
          </a:r>
          <a:endParaRPr lang="en-US" dirty="0" smtClean="0"/>
        </a:p>
      </dgm:t>
    </dgm:pt>
    <dgm:pt modelId="{57EF86CB-CBD6-4C80-8820-E81F35C9350B}" type="parTrans" cxnId="{7B6C62E7-BCF8-434D-B810-04B5030D26A1}">
      <dgm:prSet/>
      <dgm:spPr/>
      <dgm:t>
        <a:bodyPr/>
        <a:lstStyle/>
        <a:p>
          <a:endParaRPr lang="en-US"/>
        </a:p>
      </dgm:t>
    </dgm:pt>
    <dgm:pt modelId="{7DDB7E10-CBD2-4600-9CD4-3E78957902EC}" type="sibTrans" cxnId="{7B6C62E7-BCF8-434D-B810-04B5030D26A1}">
      <dgm:prSet/>
      <dgm:spPr/>
      <dgm:t>
        <a:bodyPr/>
        <a:lstStyle/>
        <a:p>
          <a:endParaRPr lang="en-US"/>
        </a:p>
      </dgm:t>
    </dgm:pt>
    <dgm:pt modelId="{0F741BAE-98E8-4094-8A63-D40F173BBECF}">
      <dgm:prSet/>
      <dgm:spPr/>
      <dgm:t>
        <a:bodyPr/>
        <a:lstStyle/>
        <a:p>
          <a:r>
            <a:rPr lang="en-US" smtClean="0"/>
            <a:t>SMP Guests</a:t>
          </a:r>
          <a:endParaRPr lang="en-US" dirty="0" smtClean="0"/>
        </a:p>
      </dgm:t>
    </dgm:pt>
    <dgm:pt modelId="{CA839C4B-7FF1-4FFE-9F1D-5E96DFEE9CFC}" type="parTrans" cxnId="{2ECDA294-F659-4FE9-9E58-11CEFDCD6411}">
      <dgm:prSet/>
      <dgm:spPr/>
      <dgm:t>
        <a:bodyPr/>
        <a:lstStyle/>
        <a:p>
          <a:endParaRPr lang="en-US"/>
        </a:p>
      </dgm:t>
    </dgm:pt>
    <dgm:pt modelId="{0E6CBF41-72E9-414E-ADBE-7B2037112F18}" type="sibTrans" cxnId="{2ECDA294-F659-4FE9-9E58-11CEFDCD6411}">
      <dgm:prSet/>
      <dgm:spPr/>
      <dgm:t>
        <a:bodyPr/>
        <a:lstStyle/>
        <a:p>
          <a:endParaRPr lang="en-US"/>
        </a:p>
      </dgm:t>
    </dgm:pt>
    <dgm:pt modelId="{318A4D40-FE50-405E-A3E1-3208BBF49A44}">
      <dgm:prSet/>
      <dgm:spPr/>
      <dgm:t>
        <a:bodyPr/>
        <a:lstStyle/>
        <a:p>
          <a:r>
            <a:rPr lang="en-US" dirty="0" smtClean="0"/>
            <a:t>High Performance I/O (VSP/VSC/</a:t>
          </a:r>
          <a:r>
            <a:rPr lang="en-US" dirty="0" err="1" smtClean="0"/>
            <a:t>VMBus</a:t>
          </a:r>
          <a:r>
            <a:rPr lang="en-US" dirty="0" smtClean="0"/>
            <a:t>)</a:t>
          </a:r>
        </a:p>
      </dgm:t>
    </dgm:pt>
    <dgm:pt modelId="{0FDC2858-684C-4A8F-9A28-1ACED12D10D2}" type="parTrans" cxnId="{F8528010-6AF3-4F8A-918A-7C8BFA5F48D7}">
      <dgm:prSet/>
      <dgm:spPr/>
      <dgm:t>
        <a:bodyPr/>
        <a:lstStyle/>
        <a:p>
          <a:endParaRPr lang="en-US"/>
        </a:p>
      </dgm:t>
    </dgm:pt>
    <dgm:pt modelId="{C439AEC5-DE20-48C7-A0AA-E56C92526508}" type="sibTrans" cxnId="{F8528010-6AF3-4F8A-918A-7C8BFA5F48D7}">
      <dgm:prSet/>
      <dgm:spPr/>
      <dgm:t>
        <a:bodyPr/>
        <a:lstStyle/>
        <a:p>
          <a:endParaRPr lang="en-US"/>
        </a:p>
      </dgm:t>
    </dgm:pt>
    <dgm:pt modelId="{B4BD75E0-A2B2-4A91-9061-BC671FB0A6BD}">
      <dgm:prSet/>
      <dgm:spPr/>
      <dgm:t>
        <a:bodyPr/>
        <a:lstStyle/>
        <a:p>
          <a:r>
            <a:rPr lang="en-US" dirty="0" smtClean="0"/>
            <a:t>HA Integrated/Included</a:t>
          </a:r>
        </a:p>
      </dgm:t>
    </dgm:pt>
    <dgm:pt modelId="{4A178A4B-9A82-4372-A41F-BB592C7DC7C4}" type="parTrans" cxnId="{FAA156A9-6BA4-4F89-ACEF-F1E25B2C3580}">
      <dgm:prSet/>
      <dgm:spPr/>
      <dgm:t>
        <a:bodyPr/>
        <a:lstStyle/>
        <a:p>
          <a:endParaRPr lang="en-US"/>
        </a:p>
      </dgm:t>
    </dgm:pt>
    <dgm:pt modelId="{BAA830FC-701A-42B3-8519-1CBFE8461AE2}" type="sibTrans" cxnId="{FAA156A9-6BA4-4F89-ACEF-F1E25B2C3580}">
      <dgm:prSet/>
      <dgm:spPr/>
      <dgm:t>
        <a:bodyPr/>
        <a:lstStyle/>
        <a:p>
          <a:endParaRPr lang="en-US"/>
        </a:p>
      </dgm:t>
    </dgm:pt>
    <dgm:pt modelId="{3B8E4A3B-F257-4C80-9CE0-C502A62B6C8E}">
      <dgm:prSet/>
      <dgm:spPr/>
      <dgm:t>
        <a:bodyPr/>
        <a:lstStyle/>
        <a:p>
          <a:r>
            <a:rPr lang="en-US" dirty="0" smtClean="0"/>
            <a:t>Quick Migration Included</a:t>
          </a:r>
        </a:p>
      </dgm:t>
    </dgm:pt>
    <dgm:pt modelId="{09BF0388-B7C7-4716-907B-6A8BB3D277F8}" type="parTrans" cxnId="{385E1122-EDFB-4ED8-8EB1-8F6BF47E7D91}">
      <dgm:prSet/>
      <dgm:spPr/>
      <dgm:t>
        <a:bodyPr/>
        <a:lstStyle/>
        <a:p>
          <a:endParaRPr lang="en-US"/>
        </a:p>
      </dgm:t>
    </dgm:pt>
    <dgm:pt modelId="{0E9B17BB-F800-4D37-9D8B-C1D60B3D00C2}" type="sibTrans" cxnId="{385E1122-EDFB-4ED8-8EB1-8F6BF47E7D91}">
      <dgm:prSet/>
      <dgm:spPr/>
      <dgm:t>
        <a:bodyPr/>
        <a:lstStyle/>
        <a:p>
          <a:endParaRPr lang="en-US"/>
        </a:p>
      </dgm:t>
    </dgm:pt>
    <dgm:pt modelId="{53506C0B-77E4-4BCA-A847-8A818BC5E358}">
      <dgm:prSet/>
      <dgm:spPr/>
      <dgm:t>
        <a:bodyPr/>
        <a:lstStyle/>
        <a:p>
          <a:r>
            <a:rPr lang="en-US" dirty="0" smtClean="0"/>
            <a:t>Up to 16 Cluster Nodes</a:t>
          </a:r>
        </a:p>
      </dgm:t>
    </dgm:pt>
    <dgm:pt modelId="{083EBB42-3107-4614-9AE2-4C5CF62C4F2C}" type="parTrans" cxnId="{6A97DE70-AEC3-447E-ACBA-1CA4AF8BE1E2}">
      <dgm:prSet/>
      <dgm:spPr/>
      <dgm:t>
        <a:bodyPr/>
        <a:lstStyle/>
        <a:p>
          <a:endParaRPr lang="en-US"/>
        </a:p>
      </dgm:t>
    </dgm:pt>
    <dgm:pt modelId="{F10076EF-0DBD-4560-9286-62661166857A}" type="sibTrans" cxnId="{6A97DE70-AEC3-447E-ACBA-1CA4AF8BE1E2}">
      <dgm:prSet/>
      <dgm:spPr/>
      <dgm:t>
        <a:bodyPr/>
        <a:lstStyle/>
        <a:p>
          <a:endParaRPr lang="en-US"/>
        </a:p>
      </dgm:t>
    </dgm:pt>
    <dgm:pt modelId="{29E70E29-782E-4B04-A40D-2CE8DD4D9098}">
      <dgm:prSet/>
      <dgm:spPr/>
      <dgm:t>
        <a:bodyPr/>
        <a:lstStyle/>
        <a:p>
          <a:r>
            <a:rPr lang="en-US" dirty="0" smtClean="0"/>
            <a:t>64 LP Support/Up to 384 VMs/Up to 512 VPs</a:t>
          </a:r>
        </a:p>
      </dgm:t>
    </dgm:pt>
    <dgm:pt modelId="{3E8BE299-3577-4789-AC18-5540B51BABFF}" type="parTrans" cxnId="{21C24B2B-3D5D-4A44-81C3-7C0D1C6CD618}">
      <dgm:prSet/>
      <dgm:spPr/>
      <dgm:t>
        <a:bodyPr/>
        <a:lstStyle/>
        <a:p>
          <a:endParaRPr lang="en-US"/>
        </a:p>
      </dgm:t>
    </dgm:pt>
    <dgm:pt modelId="{92BA764A-59A2-4B5A-9032-FD52957DD335}" type="sibTrans" cxnId="{21C24B2B-3D5D-4A44-81C3-7C0D1C6CD618}">
      <dgm:prSet/>
      <dgm:spPr/>
      <dgm:t>
        <a:bodyPr/>
        <a:lstStyle/>
        <a:p>
          <a:endParaRPr lang="en-US"/>
        </a:p>
      </dgm:t>
    </dgm:pt>
    <dgm:pt modelId="{FE84523A-DA81-4996-8329-C81ABC6134CD}">
      <dgm:prSet/>
      <dgm:spPr/>
      <dgm:t>
        <a:bodyPr/>
        <a:lstStyle/>
        <a:p>
          <a:r>
            <a:rPr lang="en-US" dirty="0" smtClean="0"/>
            <a:t>Live Migration</a:t>
          </a:r>
        </a:p>
      </dgm:t>
    </dgm:pt>
    <dgm:pt modelId="{EE57B320-2FE2-4896-9B7A-82A14FC5642F}" type="parTrans" cxnId="{66E916FF-31B7-4201-BF32-DACAD7DBBC2D}">
      <dgm:prSet/>
      <dgm:spPr/>
      <dgm:t>
        <a:bodyPr/>
        <a:lstStyle/>
        <a:p>
          <a:endParaRPr lang="en-US"/>
        </a:p>
      </dgm:t>
    </dgm:pt>
    <dgm:pt modelId="{596145C1-5D25-461A-8D69-7FCC1C10BAD5}" type="sibTrans" cxnId="{66E916FF-31B7-4201-BF32-DACAD7DBBC2D}">
      <dgm:prSet/>
      <dgm:spPr/>
      <dgm:t>
        <a:bodyPr/>
        <a:lstStyle/>
        <a:p>
          <a:endParaRPr lang="en-US"/>
        </a:p>
      </dgm:t>
    </dgm:pt>
    <dgm:pt modelId="{73E4DF3C-77B1-417D-8469-DB02D03D3EAA}">
      <dgm:prSet/>
      <dgm:spPr/>
      <dgm:t>
        <a:bodyPr/>
        <a:lstStyle/>
        <a:p>
          <a:r>
            <a:rPr lang="en-US" dirty="0" smtClean="0"/>
            <a:t>Cluster Shared Volumes</a:t>
          </a:r>
        </a:p>
        <a:p>
          <a:r>
            <a:rPr lang="en-US" dirty="0" smtClean="0"/>
            <a:t>Processor Flexibility</a:t>
          </a:r>
        </a:p>
      </dgm:t>
    </dgm:pt>
    <dgm:pt modelId="{9CC1ACB9-994E-4C40-AE39-0253F80FC354}" type="parTrans" cxnId="{823E9A38-95AE-4383-B231-7DCF6B9BEF70}">
      <dgm:prSet/>
      <dgm:spPr/>
      <dgm:t>
        <a:bodyPr/>
        <a:lstStyle/>
        <a:p>
          <a:endParaRPr lang="en-US"/>
        </a:p>
      </dgm:t>
    </dgm:pt>
    <dgm:pt modelId="{927D2CDC-EB11-495B-8177-F193F50D5F3B}" type="sibTrans" cxnId="{823E9A38-95AE-4383-B231-7DCF6B9BEF70}">
      <dgm:prSet/>
      <dgm:spPr/>
      <dgm:t>
        <a:bodyPr/>
        <a:lstStyle/>
        <a:p>
          <a:endParaRPr lang="en-US"/>
        </a:p>
      </dgm:t>
    </dgm:pt>
    <dgm:pt modelId="{A476C538-2F41-47CE-ABDB-FA41DA4ED88B}">
      <dgm:prSet/>
      <dgm:spPr/>
      <dgm:t>
        <a:bodyPr/>
        <a:lstStyle/>
        <a:p>
          <a:r>
            <a:rPr lang="en-US" dirty="0" smtClean="0"/>
            <a:t>Power Enhancements</a:t>
          </a:r>
        </a:p>
      </dgm:t>
    </dgm:pt>
    <dgm:pt modelId="{10DD6555-7CD4-463B-9608-2AB0A3AF1115}" type="parTrans" cxnId="{22AE5190-4865-4DE4-8F71-8F97C630CD38}">
      <dgm:prSet/>
      <dgm:spPr/>
      <dgm:t>
        <a:bodyPr/>
        <a:lstStyle/>
        <a:p>
          <a:endParaRPr lang="en-US"/>
        </a:p>
      </dgm:t>
    </dgm:pt>
    <dgm:pt modelId="{E50218F1-6ABD-4D0F-92CB-5E9CCC8C306D}" type="sibTrans" cxnId="{22AE5190-4865-4DE4-8F71-8F97C630CD38}">
      <dgm:prSet/>
      <dgm:spPr/>
      <dgm:t>
        <a:bodyPr/>
        <a:lstStyle/>
        <a:p>
          <a:endParaRPr lang="en-US"/>
        </a:p>
      </dgm:t>
    </dgm:pt>
    <dgm:pt modelId="{EAF2DEA9-A981-42B0-AD7A-B3EDDEFA088D}">
      <dgm:prSet/>
      <dgm:spPr/>
      <dgm:t>
        <a:bodyPr/>
        <a:lstStyle/>
        <a:p>
          <a:r>
            <a:rPr lang="en-US" smtClean="0"/>
            <a:t>10 Gb/E Ready</a:t>
          </a:r>
          <a:endParaRPr lang="en-US" dirty="0" smtClean="0"/>
        </a:p>
      </dgm:t>
    </dgm:pt>
    <dgm:pt modelId="{6CA2BC5E-1A96-4A35-BE00-073EA77CD7BB}" type="parTrans" cxnId="{B709573B-2920-4D50-A36F-72166F6BDF29}">
      <dgm:prSet/>
      <dgm:spPr/>
      <dgm:t>
        <a:bodyPr/>
        <a:lstStyle/>
        <a:p>
          <a:endParaRPr lang="en-US"/>
        </a:p>
      </dgm:t>
    </dgm:pt>
    <dgm:pt modelId="{B1377699-1346-4B6E-A9AA-51C7D0087891}" type="sibTrans" cxnId="{B709573B-2920-4D50-A36F-72166F6BDF29}">
      <dgm:prSet/>
      <dgm:spPr/>
      <dgm:t>
        <a:bodyPr/>
        <a:lstStyle/>
        <a:p>
          <a:endParaRPr lang="en-US"/>
        </a:p>
      </dgm:t>
    </dgm:pt>
    <dgm:pt modelId="{6ED29D4F-7A28-48BA-8397-4B0C4F4ECA45}">
      <dgm:prSet/>
      <dgm:spPr/>
      <dgm:t>
        <a:bodyPr/>
        <a:lstStyle/>
        <a:p>
          <a:r>
            <a:rPr lang="en-US" smtClean="0"/>
            <a:t>Hot Add Virtual Storage</a:t>
          </a:r>
          <a:endParaRPr lang="en-US" dirty="0" smtClean="0"/>
        </a:p>
      </dgm:t>
    </dgm:pt>
    <dgm:pt modelId="{55ABF43B-096B-478B-B519-6A45E3B99C53}" type="parTrans" cxnId="{7D7405BD-7628-40F7-AD52-5318E5D559B5}">
      <dgm:prSet/>
      <dgm:spPr/>
      <dgm:t>
        <a:bodyPr/>
        <a:lstStyle/>
        <a:p>
          <a:endParaRPr lang="en-US"/>
        </a:p>
      </dgm:t>
    </dgm:pt>
    <dgm:pt modelId="{6FBDA9E2-89B9-414B-A16E-166FDF0D9C3E}" type="sibTrans" cxnId="{7D7405BD-7628-40F7-AD52-5318E5D559B5}">
      <dgm:prSet/>
      <dgm:spPr/>
      <dgm:t>
        <a:bodyPr/>
        <a:lstStyle/>
        <a:p>
          <a:endParaRPr lang="en-US"/>
        </a:p>
      </dgm:t>
    </dgm:pt>
    <dgm:pt modelId="{B730C400-E8A3-44AD-8258-C707E7A015C5}">
      <dgm:prSet/>
      <dgm:spPr/>
      <dgm:t>
        <a:bodyPr/>
        <a:lstStyle/>
        <a:p>
          <a:r>
            <a:rPr lang="en-US" dirty="0" smtClean="0"/>
            <a:t>Connection Broker for Hosted Desktops</a:t>
          </a:r>
        </a:p>
        <a:p>
          <a:r>
            <a:rPr lang="en-US" dirty="0" smtClean="0"/>
            <a:t>Quick Storage Migration with SCVMM R2</a:t>
          </a:r>
          <a:endParaRPr lang="en-US" dirty="0"/>
        </a:p>
      </dgm:t>
    </dgm:pt>
    <dgm:pt modelId="{EA539F99-E2AA-4D24-85BB-860E2C91F348}" type="parTrans" cxnId="{E5E26664-73FA-43F7-9ABD-4EC0713A740F}">
      <dgm:prSet/>
      <dgm:spPr/>
      <dgm:t>
        <a:bodyPr/>
        <a:lstStyle/>
        <a:p>
          <a:endParaRPr lang="en-US"/>
        </a:p>
      </dgm:t>
    </dgm:pt>
    <dgm:pt modelId="{FEAE2CDA-CF73-41D1-8936-EB95F58F075A}" type="sibTrans" cxnId="{E5E26664-73FA-43F7-9ABD-4EC0713A740F}">
      <dgm:prSet/>
      <dgm:spPr/>
      <dgm:t>
        <a:bodyPr/>
        <a:lstStyle/>
        <a:p>
          <a:endParaRPr lang="en-US"/>
        </a:p>
      </dgm:t>
    </dgm:pt>
    <dgm:pt modelId="{ABD6F370-B2E7-4A0B-8B1B-A44F5CED6FA0}" type="pres">
      <dgm:prSet presAssocID="{120CE83C-9687-428D-9FCE-426C46F75985}" presName="Name0" presStyleCnt="0">
        <dgm:presLayoutVars>
          <dgm:dir/>
          <dgm:animLvl val="lvl"/>
          <dgm:resizeHandles val="exact"/>
        </dgm:presLayoutVars>
      </dgm:prSet>
      <dgm:spPr/>
      <dgm:t>
        <a:bodyPr/>
        <a:lstStyle/>
        <a:p>
          <a:endParaRPr lang="en-US"/>
        </a:p>
      </dgm:t>
    </dgm:pt>
    <dgm:pt modelId="{2A7EEB84-E258-466A-A9CB-C7E132895E91}" type="pres">
      <dgm:prSet presAssocID="{8CFB3491-19D9-4257-A58D-8914A921C141}" presName="compositeNode" presStyleCnt="0">
        <dgm:presLayoutVars>
          <dgm:bulletEnabled val="1"/>
        </dgm:presLayoutVars>
      </dgm:prSet>
      <dgm:spPr/>
    </dgm:pt>
    <dgm:pt modelId="{E3C11A0C-FA9A-43DF-8392-71E7E991EAD9}" type="pres">
      <dgm:prSet presAssocID="{8CFB3491-19D9-4257-A58D-8914A921C141}" presName="bgRect" presStyleLbl="node1" presStyleIdx="0" presStyleCnt="3"/>
      <dgm:spPr/>
      <dgm:t>
        <a:bodyPr/>
        <a:lstStyle/>
        <a:p>
          <a:endParaRPr lang="en-US"/>
        </a:p>
      </dgm:t>
    </dgm:pt>
    <dgm:pt modelId="{17537999-6119-44E5-BF9D-33D245EF5FB5}" type="pres">
      <dgm:prSet presAssocID="{8CFB3491-19D9-4257-A58D-8914A921C141}" presName="parentNode" presStyleLbl="node1" presStyleIdx="0" presStyleCnt="3">
        <dgm:presLayoutVars>
          <dgm:chMax val="0"/>
          <dgm:bulletEnabled val="1"/>
        </dgm:presLayoutVars>
      </dgm:prSet>
      <dgm:spPr/>
      <dgm:t>
        <a:bodyPr/>
        <a:lstStyle/>
        <a:p>
          <a:endParaRPr lang="en-US"/>
        </a:p>
      </dgm:t>
    </dgm:pt>
    <dgm:pt modelId="{6034DCE9-26D7-4878-A954-9EF8B9742975}" type="pres">
      <dgm:prSet presAssocID="{8CFB3491-19D9-4257-A58D-8914A921C141}" presName="childNode" presStyleLbl="node1" presStyleIdx="0" presStyleCnt="3">
        <dgm:presLayoutVars>
          <dgm:bulletEnabled val="1"/>
        </dgm:presLayoutVars>
      </dgm:prSet>
      <dgm:spPr/>
      <dgm:t>
        <a:bodyPr/>
        <a:lstStyle/>
        <a:p>
          <a:endParaRPr lang="en-US"/>
        </a:p>
      </dgm:t>
    </dgm:pt>
    <dgm:pt modelId="{B96CE7FD-81D8-48AC-A71A-D605054D9359}" type="pres">
      <dgm:prSet presAssocID="{FF653E25-DF0D-4528-88A5-9845E3C50398}" presName="hSp" presStyleCnt="0"/>
      <dgm:spPr/>
    </dgm:pt>
    <dgm:pt modelId="{9C7DCD6B-FF1F-4B07-AD4D-09C0AC10F47D}" type="pres">
      <dgm:prSet presAssocID="{FF653E25-DF0D-4528-88A5-9845E3C50398}" presName="vProcSp" presStyleCnt="0"/>
      <dgm:spPr/>
    </dgm:pt>
    <dgm:pt modelId="{28940368-D02D-4DA1-ADAD-093D1C14760E}" type="pres">
      <dgm:prSet presAssocID="{FF653E25-DF0D-4528-88A5-9845E3C50398}" presName="vSp1" presStyleCnt="0"/>
      <dgm:spPr/>
    </dgm:pt>
    <dgm:pt modelId="{B2F434B1-29C9-43BD-A7E8-5E155C0D94C0}" type="pres">
      <dgm:prSet presAssocID="{FF653E25-DF0D-4528-88A5-9845E3C50398}" presName="simulatedConn" presStyleLbl="solidFgAcc1" presStyleIdx="0" presStyleCnt="2"/>
      <dgm:spPr/>
    </dgm:pt>
    <dgm:pt modelId="{34311C1C-6E1A-42D6-BF62-F42306410B45}" type="pres">
      <dgm:prSet presAssocID="{FF653E25-DF0D-4528-88A5-9845E3C50398}" presName="vSp2" presStyleCnt="0"/>
      <dgm:spPr/>
    </dgm:pt>
    <dgm:pt modelId="{08BC476A-5651-41A2-B372-DE0BF3E0F2F5}" type="pres">
      <dgm:prSet presAssocID="{FF653E25-DF0D-4528-88A5-9845E3C50398}" presName="sibTrans" presStyleCnt="0"/>
      <dgm:spPr/>
    </dgm:pt>
    <dgm:pt modelId="{7695C136-B621-4630-B11B-A1F01BFC3CB8}" type="pres">
      <dgm:prSet presAssocID="{145F12F8-9F7D-4544-837E-C804E921E74F}" presName="compositeNode" presStyleCnt="0">
        <dgm:presLayoutVars>
          <dgm:bulletEnabled val="1"/>
        </dgm:presLayoutVars>
      </dgm:prSet>
      <dgm:spPr/>
    </dgm:pt>
    <dgm:pt modelId="{43466E88-9B34-472A-A413-D4E610D2846F}" type="pres">
      <dgm:prSet presAssocID="{145F12F8-9F7D-4544-837E-C804E921E74F}" presName="bgRect" presStyleLbl="node1" presStyleIdx="1" presStyleCnt="3"/>
      <dgm:spPr/>
      <dgm:t>
        <a:bodyPr/>
        <a:lstStyle/>
        <a:p>
          <a:endParaRPr lang="en-US"/>
        </a:p>
      </dgm:t>
    </dgm:pt>
    <dgm:pt modelId="{887C01FC-CDDA-414B-A4B6-F47900BC515E}" type="pres">
      <dgm:prSet presAssocID="{145F12F8-9F7D-4544-837E-C804E921E74F}" presName="parentNode" presStyleLbl="node1" presStyleIdx="1" presStyleCnt="3">
        <dgm:presLayoutVars>
          <dgm:chMax val="0"/>
          <dgm:bulletEnabled val="1"/>
        </dgm:presLayoutVars>
      </dgm:prSet>
      <dgm:spPr/>
      <dgm:t>
        <a:bodyPr/>
        <a:lstStyle/>
        <a:p>
          <a:endParaRPr lang="en-US"/>
        </a:p>
      </dgm:t>
    </dgm:pt>
    <dgm:pt modelId="{923ECB07-5642-4C9C-B994-5BE0145A73D9}" type="pres">
      <dgm:prSet presAssocID="{145F12F8-9F7D-4544-837E-C804E921E74F}" presName="childNode" presStyleLbl="node1" presStyleIdx="1" presStyleCnt="3">
        <dgm:presLayoutVars>
          <dgm:bulletEnabled val="1"/>
        </dgm:presLayoutVars>
      </dgm:prSet>
      <dgm:spPr/>
      <dgm:t>
        <a:bodyPr/>
        <a:lstStyle/>
        <a:p>
          <a:endParaRPr lang="en-US"/>
        </a:p>
      </dgm:t>
    </dgm:pt>
    <dgm:pt modelId="{40BD64F0-6E76-4F2C-8B7C-5047380DB3C9}" type="pres">
      <dgm:prSet presAssocID="{7A7CEAFE-5C52-45D2-A0C3-340E4ACB2076}" presName="hSp" presStyleCnt="0"/>
      <dgm:spPr/>
    </dgm:pt>
    <dgm:pt modelId="{CBD5EB2D-C2EB-4E20-B605-09453E3054EC}" type="pres">
      <dgm:prSet presAssocID="{7A7CEAFE-5C52-45D2-A0C3-340E4ACB2076}" presName="vProcSp" presStyleCnt="0"/>
      <dgm:spPr/>
    </dgm:pt>
    <dgm:pt modelId="{EB72F610-0130-49B3-BDC6-6DEB92735997}" type="pres">
      <dgm:prSet presAssocID="{7A7CEAFE-5C52-45D2-A0C3-340E4ACB2076}" presName="vSp1" presStyleCnt="0"/>
      <dgm:spPr/>
    </dgm:pt>
    <dgm:pt modelId="{8F1B48ED-5DB6-4B1B-AB3B-6262FE05D9B6}" type="pres">
      <dgm:prSet presAssocID="{7A7CEAFE-5C52-45D2-A0C3-340E4ACB2076}" presName="simulatedConn" presStyleLbl="solidFgAcc1" presStyleIdx="1" presStyleCnt="2"/>
      <dgm:spPr/>
    </dgm:pt>
    <dgm:pt modelId="{4EBCFFD2-F0A3-469C-BDAA-6B0A1702EF72}" type="pres">
      <dgm:prSet presAssocID="{7A7CEAFE-5C52-45D2-A0C3-340E4ACB2076}" presName="vSp2" presStyleCnt="0"/>
      <dgm:spPr/>
    </dgm:pt>
    <dgm:pt modelId="{0A275A75-0971-4C2D-BDDB-F510BA891063}" type="pres">
      <dgm:prSet presAssocID="{7A7CEAFE-5C52-45D2-A0C3-340E4ACB2076}" presName="sibTrans" presStyleCnt="0"/>
      <dgm:spPr/>
    </dgm:pt>
    <dgm:pt modelId="{D8860695-257C-4B18-9C3C-ABCCD855D7C8}" type="pres">
      <dgm:prSet presAssocID="{E99A78BA-8BB8-4F4B-B4D5-54ADBD953DF8}" presName="compositeNode" presStyleCnt="0">
        <dgm:presLayoutVars>
          <dgm:bulletEnabled val="1"/>
        </dgm:presLayoutVars>
      </dgm:prSet>
      <dgm:spPr/>
    </dgm:pt>
    <dgm:pt modelId="{0FFA4E9F-B989-4E10-BC02-F73DA98210D3}" type="pres">
      <dgm:prSet presAssocID="{E99A78BA-8BB8-4F4B-B4D5-54ADBD953DF8}" presName="bgRect" presStyleLbl="node1" presStyleIdx="2" presStyleCnt="3" custLinFactNeighborY="0"/>
      <dgm:spPr/>
      <dgm:t>
        <a:bodyPr/>
        <a:lstStyle/>
        <a:p>
          <a:endParaRPr lang="en-US"/>
        </a:p>
      </dgm:t>
    </dgm:pt>
    <dgm:pt modelId="{0DDD91E2-B183-44CE-9EAD-6C36247BFDE0}" type="pres">
      <dgm:prSet presAssocID="{E99A78BA-8BB8-4F4B-B4D5-54ADBD953DF8}" presName="parentNode" presStyleLbl="node1" presStyleIdx="2" presStyleCnt="3">
        <dgm:presLayoutVars>
          <dgm:chMax val="0"/>
          <dgm:bulletEnabled val="1"/>
        </dgm:presLayoutVars>
      </dgm:prSet>
      <dgm:spPr/>
      <dgm:t>
        <a:bodyPr/>
        <a:lstStyle/>
        <a:p>
          <a:endParaRPr lang="en-US"/>
        </a:p>
      </dgm:t>
    </dgm:pt>
    <dgm:pt modelId="{4FC2BFEA-3A6B-4ABF-B526-BCF212D80448}" type="pres">
      <dgm:prSet presAssocID="{E99A78BA-8BB8-4F4B-B4D5-54ADBD953DF8}" presName="childNode" presStyleLbl="node1" presStyleIdx="2" presStyleCnt="3">
        <dgm:presLayoutVars>
          <dgm:bulletEnabled val="1"/>
        </dgm:presLayoutVars>
      </dgm:prSet>
      <dgm:spPr/>
      <dgm:t>
        <a:bodyPr/>
        <a:lstStyle/>
        <a:p>
          <a:endParaRPr lang="en-US"/>
        </a:p>
      </dgm:t>
    </dgm:pt>
  </dgm:ptLst>
  <dgm:cxnLst>
    <dgm:cxn modelId="{823E9A38-95AE-4383-B231-7DCF6B9BEF70}" srcId="{E99A78BA-8BB8-4F4B-B4D5-54ADBD953DF8}" destId="{73E4DF3C-77B1-417D-8469-DB02D03D3EAA}" srcOrd="3" destOrd="0" parTransId="{9CC1ACB9-994E-4C40-AE39-0253F80FC354}" sibTransId="{927D2CDC-EB11-495B-8177-F193F50D5F3B}"/>
    <dgm:cxn modelId="{6A97DE70-AEC3-447E-ACBA-1CA4AF8BE1E2}" srcId="{145F12F8-9F7D-4544-837E-C804E921E74F}" destId="{53506C0B-77E4-4BCA-A847-8A818BC5E358}" srcOrd="7" destOrd="0" parTransId="{083EBB42-3107-4614-9AE2-4C5CF62C4F2C}" sibTransId="{F10076EF-0DBD-4560-9286-62661166857A}"/>
    <dgm:cxn modelId="{B3BD7E40-0FD2-4D33-9530-19DC8B155DF4}" type="presOf" srcId="{145F12F8-9F7D-4544-837E-C804E921E74F}" destId="{887C01FC-CDDA-414B-A4B6-F47900BC515E}" srcOrd="1" destOrd="0" presId="urn:microsoft.com/office/officeart/2005/8/layout/hProcess7"/>
    <dgm:cxn modelId="{2D1C51D2-AB15-43A5-986B-2B0836539970}" type="presOf" srcId="{1B572E0E-DD36-4DE4-9EB0-C389470BCBE0}" destId="{923ECB07-5642-4C9C-B994-5BE0145A73D9}" srcOrd="0" destOrd="2" presId="urn:microsoft.com/office/officeart/2005/8/layout/hProcess7"/>
    <dgm:cxn modelId="{385E1122-EDFB-4ED8-8EB1-8F6BF47E7D91}" srcId="{145F12F8-9F7D-4544-837E-C804E921E74F}" destId="{3B8E4A3B-F257-4C80-9CE0-C502A62B6C8E}" srcOrd="6" destOrd="0" parTransId="{09BF0388-B7C7-4716-907B-6A8BB3D277F8}" sibTransId="{0E9B17BB-F800-4D37-9D8B-C1D60B3D00C2}"/>
    <dgm:cxn modelId="{C2905A44-876A-47F7-970B-DA08471B4DDE}" srcId="{8CFB3491-19D9-4257-A58D-8914A921C141}" destId="{D016F2E4-D05D-4A6A-98A8-269B1C275F37}" srcOrd="3" destOrd="0" parTransId="{70BE2D27-1EFE-4A63-B015-8007AF30BF31}" sibTransId="{B116DEEE-81E0-4286-8F8E-8A633574CA44}"/>
    <dgm:cxn modelId="{82482C7E-2D02-4745-BE91-354D5BD1C0A4}" type="presOf" srcId="{3B8E4A3B-F257-4C80-9CE0-C502A62B6C8E}" destId="{923ECB07-5642-4C9C-B994-5BE0145A73D9}" srcOrd="0" destOrd="6" presId="urn:microsoft.com/office/officeart/2005/8/layout/hProcess7"/>
    <dgm:cxn modelId="{933DDE06-EEED-4027-9A7D-135A22212C84}" type="presOf" srcId="{A476C538-2F41-47CE-ABDB-FA41DA4ED88B}" destId="{4FC2BFEA-3A6B-4ABF-B526-BCF212D80448}" srcOrd="0" destOrd="4" presId="urn:microsoft.com/office/officeart/2005/8/layout/hProcess7"/>
    <dgm:cxn modelId="{66E916FF-31B7-4201-BF32-DACAD7DBBC2D}" srcId="{E99A78BA-8BB8-4F4B-B4D5-54ADBD953DF8}" destId="{FE84523A-DA81-4996-8329-C81ABC6134CD}" srcOrd="2" destOrd="0" parTransId="{EE57B320-2FE2-4896-9B7A-82A14FC5642F}" sibTransId="{596145C1-5D25-461A-8D69-7FCC1C10BAD5}"/>
    <dgm:cxn modelId="{4121C5C7-F92D-4B37-A491-5DAE7BCFC7C9}" srcId="{145F12F8-9F7D-4544-837E-C804E921E74F}" destId="{81447400-1583-4D20-B7FA-E2CA677629AC}" srcOrd="1" destOrd="0" parTransId="{AB05B001-D05E-49A6-AA83-E9599702A79C}" sibTransId="{8D940AD5-AD52-4422-A323-52A4DF4FA579}"/>
    <dgm:cxn modelId="{D4EE7C1D-8835-44D1-9EBE-5357257342CB}" type="presOf" srcId="{D016F2E4-D05D-4A6A-98A8-269B1C275F37}" destId="{6034DCE9-26D7-4878-A954-9EF8B9742975}" srcOrd="0" destOrd="3" presId="urn:microsoft.com/office/officeart/2005/8/layout/hProcess7"/>
    <dgm:cxn modelId="{7B6C62E7-BCF8-434D-B810-04B5030D26A1}" srcId="{145F12F8-9F7D-4544-837E-C804E921E74F}" destId="{1B572E0E-DD36-4DE4-9EB0-C389470BCBE0}" srcOrd="2" destOrd="0" parTransId="{57EF86CB-CBD6-4C80-8820-E81F35C9350B}" sibTransId="{7DDB7E10-CBD2-4600-9CD4-3E78957902EC}"/>
    <dgm:cxn modelId="{0FE667A5-9CA2-40C6-A6D7-E6A7D02A9FF6}" type="presOf" srcId="{0F741BAE-98E8-4094-8A63-D40F173BBECF}" destId="{923ECB07-5642-4C9C-B994-5BE0145A73D9}" srcOrd="0" destOrd="3" presId="urn:microsoft.com/office/officeart/2005/8/layout/hProcess7"/>
    <dgm:cxn modelId="{32691F90-87A6-4D7E-9B02-505934F96FAD}" type="presOf" srcId="{318A4D40-FE50-405E-A3E1-3208BBF49A44}" destId="{923ECB07-5642-4C9C-B994-5BE0145A73D9}" srcOrd="0" destOrd="4" presId="urn:microsoft.com/office/officeart/2005/8/layout/hProcess7"/>
    <dgm:cxn modelId="{FAA156A9-6BA4-4F89-ACEF-F1E25B2C3580}" srcId="{145F12F8-9F7D-4544-837E-C804E921E74F}" destId="{B4BD75E0-A2B2-4A91-9061-BC671FB0A6BD}" srcOrd="5" destOrd="0" parTransId="{4A178A4B-9A82-4372-A41F-BB592C7DC7C4}" sibTransId="{BAA830FC-701A-42B3-8519-1CBFE8461AE2}"/>
    <dgm:cxn modelId="{267FC879-A230-464E-8488-46653A25BEC7}" type="presOf" srcId="{B89097C9-288A-41F1-9417-1D1D6B7FE315}" destId="{4FC2BFEA-3A6B-4ABF-B526-BCF212D80448}" srcOrd="0" destOrd="0" presId="urn:microsoft.com/office/officeart/2005/8/layout/hProcess7"/>
    <dgm:cxn modelId="{21C24B2B-3D5D-4A44-81C3-7C0D1C6CD618}" srcId="{E99A78BA-8BB8-4F4B-B4D5-54ADBD953DF8}" destId="{29E70E29-782E-4B04-A40D-2CE8DD4D9098}" srcOrd="1" destOrd="0" parTransId="{3E8BE299-3577-4789-AC18-5540B51BABFF}" sibTransId="{92BA764A-59A2-4B5A-9032-FD52957DD335}"/>
    <dgm:cxn modelId="{240F79EF-DC5A-4761-97F2-110629D032A0}" type="presOf" srcId="{120CE83C-9687-428D-9FCE-426C46F75985}" destId="{ABD6F370-B2E7-4A0B-8B1B-A44F5CED6FA0}" srcOrd="0" destOrd="0" presId="urn:microsoft.com/office/officeart/2005/8/layout/hProcess7"/>
    <dgm:cxn modelId="{809CF7D6-27E8-4676-82EA-8489EDD622B4}" type="presOf" srcId="{73E4DF3C-77B1-417D-8469-DB02D03D3EAA}" destId="{4FC2BFEA-3A6B-4ABF-B526-BCF212D80448}" srcOrd="0" destOrd="3" presId="urn:microsoft.com/office/officeart/2005/8/layout/hProcess7"/>
    <dgm:cxn modelId="{BDA35A66-FE48-4880-B227-63FA3BC02251}" type="presOf" srcId="{145F12F8-9F7D-4544-837E-C804E921E74F}" destId="{43466E88-9B34-472A-A413-D4E610D2846F}" srcOrd="0" destOrd="0" presId="urn:microsoft.com/office/officeart/2005/8/layout/hProcess7"/>
    <dgm:cxn modelId="{BCFCAD75-52BA-433C-89EB-4F2583C6758F}" srcId="{E99A78BA-8BB8-4F4B-B4D5-54ADBD953DF8}" destId="{B89097C9-288A-41F1-9417-1D1D6B7FE315}" srcOrd="0" destOrd="0" parTransId="{F63867FF-D3AD-4637-8007-ED1F1DF2B53E}" sibTransId="{86D1FBCD-009D-4093-8506-9E9092FAAC17}"/>
    <dgm:cxn modelId="{A9AD7B5D-C538-48F8-9C8B-39B44FA5E375}" type="presOf" srcId="{57CDC669-312A-45F6-967F-1CD0A8CCF5DC}" destId="{923ECB07-5642-4C9C-B994-5BE0145A73D9}" srcOrd="0" destOrd="0" presId="urn:microsoft.com/office/officeart/2005/8/layout/hProcess7"/>
    <dgm:cxn modelId="{B709573B-2920-4D50-A36F-72166F6BDF29}" srcId="{E99A78BA-8BB8-4F4B-B4D5-54ADBD953DF8}" destId="{EAF2DEA9-A981-42B0-AD7A-B3EDDEFA088D}" srcOrd="5" destOrd="0" parTransId="{6CA2BC5E-1A96-4A35-BE00-073EA77CD7BB}" sibTransId="{B1377699-1346-4B6E-A9AA-51C7D0087891}"/>
    <dgm:cxn modelId="{E049C01A-D91D-459D-840C-FD85E1901E20}" type="presOf" srcId="{34D6E4C2-B5D0-404E-848E-2F62844AF9E0}" destId="{6034DCE9-26D7-4878-A954-9EF8B9742975}" srcOrd="0" destOrd="0" presId="urn:microsoft.com/office/officeart/2005/8/layout/hProcess7"/>
    <dgm:cxn modelId="{22AE5190-4865-4DE4-8F71-8F97C630CD38}" srcId="{E99A78BA-8BB8-4F4B-B4D5-54ADBD953DF8}" destId="{A476C538-2F41-47CE-ABDB-FA41DA4ED88B}" srcOrd="4" destOrd="0" parTransId="{10DD6555-7CD4-463B-9608-2AB0A3AF1115}" sibTransId="{E50218F1-6ABD-4D0F-92CB-5E9CCC8C306D}"/>
    <dgm:cxn modelId="{2ECDA294-F659-4FE9-9E58-11CEFDCD6411}" srcId="{145F12F8-9F7D-4544-837E-C804E921E74F}" destId="{0F741BAE-98E8-4094-8A63-D40F173BBECF}" srcOrd="3" destOrd="0" parTransId="{CA839C4B-7FF1-4FFE-9F1D-5E96DFEE9CFC}" sibTransId="{0E6CBF41-72E9-414E-ADBE-7B2037112F18}"/>
    <dgm:cxn modelId="{CAD6384A-F7E8-46C3-B829-B317F2A9E35F}" type="presOf" srcId="{FE84523A-DA81-4996-8329-C81ABC6134CD}" destId="{4FC2BFEA-3A6B-4ABF-B526-BCF212D80448}" srcOrd="0" destOrd="2" presId="urn:microsoft.com/office/officeart/2005/8/layout/hProcess7"/>
    <dgm:cxn modelId="{7D7405BD-7628-40F7-AD52-5318E5D559B5}" srcId="{E99A78BA-8BB8-4F4B-B4D5-54ADBD953DF8}" destId="{6ED29D4F-7A28-48BA-8397-4B0C4F4ECA45}" srcOrd="6" destOrd="0" parTransId="{55ABF43B-096B-478B-B519-6A45E3B99C53}" sibTransId="{6FBDA9E2-89B9-414B-A16E-166FDF0D9C3E}"/>
    <dgm:cxn modelId="{2C85E210-09A5-4840-B648-88C61213DCF7}" type="presOf" srcId="{8CFB3491-19D9-4257-A58D-8914A921C141}" destId="{E3C11A0C-FA9A-43DF-8392-71E7E991EAD9}" srcOrd="0" destOrd="0" presId="urn:microsoft.com/office/officeart/2005/8/layout/hProcess7"/>
    <dgm:cxn modelId="{F9C1FE81-AEB1-4AEA-BA33-057700E4022F}" type="presOf" srcId="{53506C0B-77E4-4BCA-A847-8A818BC5E358}" destId="{923ECB07-5642-4C9C-B994-5BE0145A73D9}" srcOrd="0" destOrd="7" presId="urn:microsoft.com/office/officeart/2005/8/layout/hProcess7"/>
    <dgm:cxn modelId="{8174D643-43BE-4874-9580-5CACDDEF3B67}" type="presOf" srcId="{E99A78BA-8BB8-4F4B-B4D5-54ADBD953DF8}" destId="{0FFA4E9F-B989-4E10-BC02-F73DA98210D3}" srcOrd="0" destOrd="0" presId="urn:microsoft.com/office/officeart/2005/8/layout/hProcess7"/>
    <dgm:cxn modelId="{4BB228DE-29A1-4F1B-835C-96548AF59303}" srcId="{120CE83C-9687-428D-9FCE-426C46F75985}" destId="{145F12F8-9F7D-4544-837E-C804E921E74F}" srcOrd="1" destOrd="0" parTransId="{97FD2414-A86B-42F0-8170-69CD5106EDAB}" sibTransId="{7A7CEAFE-5C52-45D2-A0C3-340E4ACB2076}"/>
    <dgm:cxn modelId="{E55CBD18-1C30-456F-8586-C0A5640AC54D}" type="presOf" srcId="{72CF41DC-6112-4E7F-938C-AC8215A2CCFA}" destId="{6034DCE9-26D7-4878-A954-9EF8B9742975}" srcOrd="0" destOrd="1" presId="urn:microsoft.com/office/officeart/2005/8/layout/hProcess7"/>
    <dgm:cxn modelId="{FAF87613-82AE-40F2-8FAC-BA327BBB4C66}" type="presOf" srcId="{EAF2DEA9-A981-42B0-AD7A-B3EDDEFA088D}" destId="{4FC2BFEA-3A6B-4ABF-B526-BCF212D80448}" srcOrd="0" destOrd="5" presId="urn:microsoft.com/office/officeart/2005/8/layout/hProcess7"/>
    <dgm:cxn modelId="{214785EE-B4A3-4388-8D96-4362105B6CFE}" srcId="{8CFB3491-19D9-4257-A58D-8914A921C141}" destId="{34D6E4C2-B5D0-404E-848E-2F62844AF9E0}" srcOrd="0" destOrd="0" parTransId="{A0AFC2D0-CB4C-4737-9716-2C630A6BF2DA}" sibTransId="{F4BE1F4C-F0D3-4AD2-A44F-83B7689DA681}"/>
    <dgm:cxn modelId="{81CC24CD-F49F-4D57-A5F4-E1F6EB530755}" type="presOf" srcId="{29E70E29-782E-4B04-A40D-2CE8DD4D9098}" destId="{4FC2BFEA-3A6B-4ABF-B526-BCF212D80448}" srcOrd="0" destOrd="1" presId="urn:microsoft.com/office/officeart/2005/8/layout/hProcess7"/>
    <dgm:cxn modelId="{EEE49690-9C31-4C51-8A03-84284E7BF86D}" srcId="{8CFB3491-19D9-4257-A58D-8914A921C141}" destId="{72CF41DC-6112-4E7F-938C-AC8215A2CCFA}" srcOrd="1" destOrd="0" parTransId="{C3B73855-79F6-49A7-9C02-951AF1F63986}" sibTransId="{98CDD4A2-73F1-472F-B935-466385985DA1}"/>
    <dgm:cxn modelId="{12AE63E3-271D-43CF-B59C-30A1F13FBBFC}" type="presOf" srcId="{E99A78BA-8BB8-4F4B-B4D5-54ADBD953DF8}" destId="{0DDD91E2-B183-44CE-9EAD-6C36247BFDE0}" srcOrd="1" destOrd="0" presId="urn:microsoft.com/office/officeart/2005/8/layout/hProcess7"/>
    <dgm:cxn modelId="{4F2AB472-4163-40A2-805B-E1D8D04C10AC}" srcId="{120CE83C-9687-428D-9FCE-426C46F75985}" destId="{8CFB3491-19D9-4257-A58D-8914A921C141}" srcOrd="0" destOrd="0" parTransId="{80DFBB96-F4A2-4312-A2F5-3392AAEFC8C4}" sibTransId="{FF653E25-DF0D-4528-88A5-9845E3C50398}"/>
    <dgm:cxn modelId="{86F8DB29-E080-4014-8AA6-93D1AD874C53}" type="presOf" srcId="{B9EE397A-D448-4DAC-A5E3-3786F7AB745B}" destId="{6034DCE9-26D7-4878-A954-9EF8B9742975}" srcOrd="0" destOrd="2" presId="urn:microsoft.com/office/officeart/2005/8/layout/hProcess7"/>
    <dgm:cxn modelId="{F8528010-6AF3-4F8A-918A-7C8BFA5F48D7}" srcId="{145F12F8-9F7D-4544-837E-C804E921E74F}" destId="{318A4D40-FE50-405E-A3E1-3208BBF49A44}" srcOrd="4" destOrd="0" parTransId="{0FDC2858-684C-4A8F-9A28-1ACED12D10D2}" sibTransId="{C439AEC5-DE20-48C7-A0AA-E56C92526508}"/>
    <dgm:cxn modelId="{BD1086E9-2CA5-4F8D-AD19-09615DE8F1AA}" srcId="{120CE83C-9687-428D-9FCE-426C46F75985}" destId="{E99A78BA-8BB8-4F4B-B4D5-54ADBD953DF8}" srcOrd="2" destOrd="0" parTransId="{32EB31DD-4F48-4DC2-989B-650B34E34C02}" sibTransId="{37FA9914-FD6E-4FE1-AD79-FD95AE11AF83}"/>
    <dgm:cxn modelId="{4A108CF8-DB60-4A03-93F8-C1F5C61DEBF4}" srcId="{145F12F8-9F7D-4544-837E-C804E921E74F}" destId="{57CDC669-312A-45F6-967F-1CD0A8CCF5DC}" srcOrd="0" destOrd="0" parTransId="{9E0C33E6-D984-4562-95D8-8A08633872CE}" sibTransId="{1202909C-8605-438A-BB8B-A7EB10001B06}"/>
    <dgm:cxn modelId="{85A65E62-C518-4E37-A608-EFE4E5581274}" srcId="{8CFB3491-19D9-4257-A58D-8914A921C141}" destId="{B9EE397A-D448-4DAC-A5E3-3786F7AB745B}" srcOrd="2" destOrd="0" parTransId="{BB590F7F-DC6F-4F44-B09E-E25F5612039D}" sibTransId="{F5AB43B7-C1A2-413D-9F28-53EB93C60421}"/>
    <dgm:cxn modelId="{893C176F-9733-45DC-BB3E-457437D3569A}" type="presOf" srcId="{B730C400-E8A3-44AD-8258-C707E7A015C5}" destId="{4FC2BFEA-3A6B-4ABF-B526-BCF212D80448}" srcOrd="0" destOrd="7" presId="urn:microsoft.com/office/officeart/2005/8/layout/hProcess7"/>
    <dgm:cxn modelId="{A9C11ED4-858B-4EEA-9469-EAA5F3AF0FD8}" type="presOf" srcId="{8CFB3491-19D9-4257-A58D-8914A921C141}" destId="{17537999-6119-44E5-BF9D-33D245EF5FB5}" srcOrd="1" destOrd="0" presId="urn:microsoft.com/office/officeart/2005/8/layout/hProcess7"/>
    <dgm:cxn modelId="{9F72C189-2C40-40CA-9E8F-36ACE3628B03}" type="presOf" srcId="{B4BD75E0-A2B2-4A91-9061-BC671FB0A6BD}" destId="{923ECB07-5642-4C9C-B994-5BE0145A73D9}" srcOrd="0" destOrd="5" presId="urn:microsoft.com/office/officeart/2005/8/layout/hProcess7"/>
    <dgm:cxn modelId="{E5E26664-73FA-43F7-9ABD-4EC0713A740F}" srcId="{E99A78BA-8BB8-4F4B-B4D5-54ADBD953DF8}" destId="{B730C400-E8A3-44AD-8258-C707E7A015C5}" srcOrd="7" destOrd="0" parTransId="{EA539F99-E2AA-4D24-85BB-860E2C91F348}" sibTransId="{FEAE2CDA-CF73-41D1-8936-EB95F58F075A}"/>
    <dgm:cxn modelId="{D5D5ABB3-B9E9-4D5D-B472-2A77A5B9C12E}" type="presOf" srcId="{81447400-1583-4D20-B7FA-E2CA677629AC}" destId="{923ECB07-5642-4C9C-B994-5BE0145A73D9}" srcOrd="0" destOrd="1" presId="urn:microsoft.com/office/officeart/2005/8/layout/hProcess7"/>
    <dgm:cxn modelId="{91FA7A99-0A14-4600-89BD-643C080FFCF7}" type="presOf" srcId="{6ED29D4F-7A28-48BA-8397-4B0C4F4ECA45}" destId="{4FC2BFEA-3A6B-4ABF-B526-BCF212D80448}" srcOrd="0" destOrd="6" presId="urn:microsoft.com/office/officeart/2005/8/layout/hProcess7"/>
    <dgm:cxn modelId="{D468D691-1C2B-4383-8C65-B7B509F63484}" type="presParOf" srcId="{ABD6F370-B2E7-4A0B-8B1B-A44F5CED6FA0}" destId="{2A7EEB84-E258-466A-A9CB-C7E132895E91}" srcOrd="0" destOrd="0" presId="urn:microsoft.com/office/officeart/2005/8/layout/hProcess7"/>
    <dgm:cxn modelId="{BC797A36-19FD-49EF-A28E-9948D15083EE}" type="presParOf" srcId="{2A7EEB84-E258-466A-A9CB-C7E132895E91}" destId="{E3C11A0C-FA9A-43DF-8392-71E7E991EAD9}" srcOrd="0" destOrd="0" presId="urn:microsoft.com/office/officeart/2005/8/layout/hProcess7"/>
    <dgm:cxn modelId="{8177FACD-31DA-4C9D-AE54-32E51E42414B}" type="presParOf" srcId="{2A7EEB84-E258-466A-A9CB-C7E132895E91}" destId="{17537999-6119-44E5-BF9D-33D245EF5FB5}" srcOrd="1" destOrd="0" presId="urn:microsoft.com/office/officeart/2005/8/layout/hProcess7"/>
    <dgm:cxn modelId="{DA47113E-BBE7-4A41-A7B6-1FAA0F134CD5}" type="presParOf" srcId="{2A7EEB84-E258-466A-A9CB-C7E132895E91}" destId="{6034DCE9-26D7-4878-A954-9EF8B9742975}" srcOrd="2" destOrd="0" presId="urn:microsoft.com/office/officeart/2005/8/layout/hProcess7"/>
    <dgm:cxn modelId="{D4242D22-93D7-4DAF-8B85-BA28A31A6CA9}" type="presParOf" srcId="{ABD6F370-B2E7-4A0B-8B1B-A44F5CED6FA0}" destId="{B96CE7FD-81D8-48AC-A71A-D605054D9359}" srcOrd="1" destOrd="0" presId="urn:microsoft.com/office/officeart/2005/8/layout/hProcess7"/>
    <dgm:cxn modelId="{A4990FD9-498F-447E-A04C-C3FD43981436}" type="presParOf" srcId="{ABD6F370-B2E7-4A0B-8B1B-A44F5CED6FA0}" destId="{9C7DCD6B-FF1F-4B07-AD4D-09C0AC10F47D}" srcOrd="2" destOrd="0" presId="urn:microsoft.com/office/officeart/2005/8/layout/hProcess7"/>
    <dgm:cxn modelId="{CF20DCD8-4F9D-4198-9C96-92E46E3CEC54}" type="presParOf" srcId="{9C7DCD6B-FF1F-4B07-AD4D-09C0AC10F47D}" destId="{28940368-D02D-4DA1-ADAD-093D1C14760E}" srcOrd="0" destOrd="0" presId="urn:microsoft.com/office/officeart/2005/8/layout/hProcess7"/>
    <dgm:cxn modelId="{33595843-95A1-44FD-932C-3AB342111A7A}" type="presParOf" srcId="{9C7DCD6B-FF1F-4B07-AD4D-09C0AC10F47D}" destId="{B2F434B1-29C9-43BD-A7E8-5E155C0D94C0}" srcOrd="1" destOrd="0" presId="urn:microsoft.com/office/officeart/2005/8/layout/hProcess7"/>
    <dgm:cxn modelId="{26920663-D332-4BE1-A85D-FC19B8A473E6}" type="presParOf" srcId="{9C7DCD6B-FF1F-4B07-AD4D-09C0AC10F47D}" destId="{34311C1C-6E1A-42D6-BF62-F42306410B45}" srcOrd="2" destOrd="0" presId="urn:microsoft.com/office/officeart/2005/8/layout/hProcess7"/>
    <dgm:cxn modelId="{40F02874-8441-4A56-8FC0-E05DCAB2F8F0}" type="presParOf" srcId="{ABD6F370-B2E7-4A0B-8B1B-A44F5CED6FA0}" destId="{08BC476A-5651-41A2-B372-DE0BF3E0F2F5}" srcOrd="3" destOrd="0" presId="urn:microsoft.com/office/officeart/2005/8/layout/hProcess7"/>
    <dgm:cxn modelId="{DBC8CA0B-694D-4987-A3CA-8F8887FF1794}" type="presParOf" srcId="{ABD6F370-B2E7-4A0B-8B1B-A44F5CED6FA0}" destId="{7695C136-B621-4630-B11B-A1F01BFC3CB8}" srcOrd="4" destOrd="0" presId="urn:microsoft.com/office/officeart/2005/8/layout/hProcess7"/>
    <dgm:cxn modelId="{7B66AF18-205E-42C4-A0C8-551E5DC7E632}" type="presParOf" srcId="{7695C136-B621-4630-B11B-A1F01BFC3CB8}" destId="{43466E88-9B34-472A-A413-D4E610D2846F}" srcOrd="0" destOrd="0" presId="urn:microsoft.com/office/officeart/2005/8/layout/hProcess7"/>
    <dgm:cxn modelId="{F0DB9F5C-7702-4CCF-B71B-EE78E4135EB4}" type="presParOf" srcId="{7695C136-B621-4630-B11B-A1F01BFC3CB8}" destId="{887C01FC-CDDA-414B-A4B6-F47900BC515E}" srcOrd="1" destOrd="0" presId="urn:microsoft.com/office/officeart/2005/8/layout/hProcess7"/>
    <dgm:cxn modelId="{87071A79-9E7C-4476-8A1A-4CED0E234A86}" type="presParOf" srcId="{7695C136-B621-4630-B11B-A1F01BFC3CB8}" destId="{923ECB07-5642-4C9C-B994-5BE0145A73D9}" srcOrd="2" destOrd="0" presId="urn:microsoft.com/office/officeart/2005/8/layout/hProcess7"/>
    <dgm:cxn modelId="{5C1B0D72-19B5-45D7-8FFA-69405623AF61}" type="presParOf" srcId="{ABD6F370-B2E7-4A0B-8B1B-A44F5CED6FA0}" destId="{40BD64F0-6E76-4F2C-8B7C-5047380DB3C9}" srcOrd="5" destOrd="0" presId="urn:microsoft.com/office/officeart/2005/8/layout/hProcess7"/>
    <dgm:cxn modelId="{743A9043-855C-4997-9DC3-D40DE5365A3B}" type="presParOf" srcId="{ABD6F370-B2E7-4A0B-8B1B-A44F5CED6FA0}" destId="{CBD5EB2D-C2EB-4E20-B605-09453E3054EC}" srcOrd="6" destOrd="0" presId="urn:microsoft.com/office/officeart/2005/8/layout/hProcess7"/>
    <dgm:cxn modelId="{C4B344D3-F151-42A3-9248-8FDB5C8A1B8D}" type="presParOf" srcId="{CBD5EB2D-C2EB-4E20-B605-09453E3054EC}" destId="{EB72F610-0130-49B3-BDC6-6DEB92735997}" srcOrd="0" destOrd="0" presId="urn:microsoft.com/office/officeart/2005/8/layout/hProcess7"/>
    <dgm:cxn modelId="{5EEF0EC9-6E2A-413A-A94E-D6BCCA71CDC4}" type="presParOf" srcId="{CBD5EB2D-C2EB-4E20-B605-09453E3054EC}" destId="{8F1B48ED-5DB6-4B1B-AB3B-6262FE05D9B6}" srcOrd="1" destOrd="0" presId="urn:microsoft.com/office/officeart/2005/8/layout/hProcess7"/>
    <dgm:cxn modelId="{556C35A8-A2D3-429B-9914-4B0F35A8670F}" type="presParOf" srcId="{CBD5EB2D-C2EB-4E20-B605-09453E3054EC}" destId="{4EBCFFD2-F0A3-469C-BDAA-6B0A1702EF72}" srcOrd="2" destOrd="0" presId="urn:microsoft.com/office/officeart/2005/8/layout/hProcess7"/>
    <dgm:cxn modelId="{5D4D37DB-3BEC-434E-9D00-52EA9935A410}" type="presParOf" srcId="{ABD6F370-B2E7-4A0B-8B1B-A44F5CED6FA0}" destId="{0A275A75-0971-4C2D-BDDB-F510BA891063}" srcOrd="7" destOrd="0" presId="urn:microsoft.com/office/officeart/2005/8/layout/hProcess7"/>
    <dgm:cxn modelId="{CDEC529A-D557-4E56-8F63-4FEEE5391939}" type="presParOf" srcId="{ABD6F370-B2E7-4A0B-8B1B-A44F5CED6FA0}" destId="{D8860695-257C-4B18-9C3C-ABCCD855D7C8}" srcOrd="8" destOrd="0" presId="urn:microsoft.com/office/officeart/2005/8/layout/hProcess7"/>
    <dgm:cxn modelId="{BD5FB0A2-9BCC-4C86-BC84-21164260DF8F}" type="presParOf" srcId="{D8860695-257C-4B18-9C3C-ABCCD855D7C8}" destId="{0FFA4E9F-B989-4E10-BC02-F73DA98210D3}" srcOrd="0" destOrd="0" presId="urn:microsoft.com/office/officeart/2005/8/layout/hProcess7"/>
    <dgm:cxn modelId="{719931D3-7BA5-499B-8016-6E87DC31E035}" type="presParOf" srcId="{D8860695-257C-4B18-9C3C-ABCCD855D7C8}" destId="{0DDD91E2-B183-44CE-9EAD-6C36247BFDE0}" srcOrd="1" destOrd="0" presId="urn:microsoft.com/office/officeart/2005/8/layout/hProcess7"/>
    <dgm:cxn modelId="{E3FBB58E-6E37-47A5-BE14-C01D14252D44}" type="presParOf" srcId="{D8860695-257C-4B18-9C3C-ABCCD855D7C8}" destId="{4FC2BFEA-3A6B-4ABF-B526-BCF212D80448}" srcOrd="2" destOrd="0" presId="urn:microsoft.com/office/officeart/2005/8/layout/hProcess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3C11A0C-FA9A-43DF-8392-71E7E991EAD9}">
      <dsp:nvSpPr>
        <dsp:cNvPr id="0" name=""/>
        <dsp:cNvSpPr/>
      </dsp:nvSpPr>
      <dsp:spPr>
        <a:xfrm>
          <a:off x="634" y="520543"/>
          <a:ext cx="2729879" cy="3275855"/>
        </a:xfrm>
        <a:prstGeom prst="roundRect">
          <a:avLst>
            <a:gd name="adj" fmla="val 5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65151" rIns="84455" bIns="0" numCol="1" spcCol="1270" anchor="t" anchorCtr="0">
          <a:noAutofit/>
        </a:bodyPr>
        <a:lstStyle/>
        <a:p>
          <a:pPr lvl="0" algn="r" defTabSz="844550">
            <a:lnSpc>
              <a:spcPct val="90000"/>
            </a:lnSpc>
            <a:spcBef>
              <a:spcPct val="0"/>
            </a:spcBef>
            <a:spcAft>
              <a:spcPct val="35000"/>
            </a:spcAft>
          </a:pPr>
          <a:r>
            <a:rPr lang="en-US" sz="1900" b="1" kern="1200" dirty="0" smtClean="0"/>
            <a:t>Virtual Server 2005 R2</a:t>
          </a:r>
          <a:endParaRPr lang="en-US" sz="1900" b="1" kern="1200" dirty="0"/>
        </a:p>
      </dsp:txBody>
      <dsp:txXfrm rot="16200000">
        <a:off x="-1069478" y="1590655"/>
        <a:ext cx="2686201" cy="545975"/>
      </dsp:txXfrm>
    </dsp:sp>
    <dsp:sp modelId="{6034DCE9-26D7-4878-A954-9EF8B9742975}">
      <dsp:nvSpPr>
        <dsp:cNvPr id="0" name=""/>
        <dsp:cNvSpPr/>
      </dsp:nvSpPr>
      <dsp:spPr>
        <a:xfrm>
          <a:off x="546610" y="520543"/>
          <a:ext cx="2033760" cy="3275855"/>
        </a:xfrm>
        <a:prstGeom prst="rect">
          <a:avLst/>
        </a:prstGeom>
        <a:noFill/>
        <a:ln>
          <a:noFill/>
        </a:ln>
        <a:effectLst>
          <a:outerShdw blurRad="50800" dist="381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r>
            <a:rPr lang="en-US" sz="1400" kern="1200" dirty="0" smtClean="0"/>
            <a:t>32-bit Guests: Up to 4 GB per VM</a:t>
          </a:r>
          <a:endParaRPr lang="en-US" sz="1400" kern="1200" dirty="0"/>
        </a:p>
        <a:p>
          <a:pPr lvl="0" algn="l" defTabSz="622300">
            <a:lnSpc>
              <a:spcPct val="90000"/>
            </a:lnSpc>
            <a:spcBef>
              <a:spcPct val="0"/>
            </a:spcBef>
            <a:spcAft>
              <a:spcPct val="35000"/>
            </a:spcAft>
          </a:pPr>
          <a:r>
            <a:rPr lang="en-US" sz="1400" kern="1200" smtClean="0"/>
            <a:t>Uni-Processor Guests</a:t>
          </a:r>
          <a:endParaRPr lang="en-US" sz="1400" kern="1200" dirty="0" smtClean="0"/>
        </a:p>
        <a:p>
          <a:pPr lvl="0" algn="l" defTabSz="622300">
            <a:lnSpc>
              <a:spcPct val="90000"/>
            </a:lnSpc>
            <a:spcBef>
              <a:spcPct val="0"/>
            </a:spcBef>
            <a:spcAft>
              <a:spcPct val="35000"/>
            </a:spcAft>
          </a:pPr>
          <a:r>
            <a:rPr lang="en-US" sz="1400" kern="1200" smtClean="0"/>
            <a:t>High Availability via scripts</a:t>
          </a:r>
          <a:endParaRPr lang="en-US" sz="1400" kern="1200" dirty="0" smtClean="0"/>
        </a:p>
        <a:p>
          <a:pPr lvl="0" algn="l" defTabSz="622300">
            <a:lnSpc>
              <a:spcPct val="90000"/>
            </a:lnSpc>
            <a:spcBef>
              <a:spcPct val="0"/>
            </a:spcBef>
            <a:spcAft>
              <a:spcPct val="35000"/>
            </a:spcAft>
          </a:pPr>
          <a:r>
            <a:rPr lang="en-US" sz="1400" kern="1200" dirty="0" smtClean="0"/>
            <a:t>Up to 8 Cluster Nodes</a:t>
          </a:r>
        </a:p>
      </dsp:txBody>
      <dsp:txXfrm>
        <a:off x="546610" y="520543"/>
        <a:ext cx="2033760" cy="3275855"/>
      </dsp:txXfrm>
    </dsp:sp>
    <dsp:sp modelId="{43466E88-9B34-472A-A413-D4E610D2846F}">
      <dsp:nvSpPr>
        <dsp:cNvPr id="0" name=""/>
        <dsp:cNvSpPr/>
      </dsp:nvSpPr>
      <dsp:spPr>
        <a:xfrm>
          <a:off x="2826060" y="520543"/>
          <a:ext cx="2729879" cy="3275855"/>
        </a:xfrm>
        <a:prstGeom prst="roundRect">
          <a:avLst>
            <a:gd name="adj" fmla="val 5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65151" rIns="84455" bIns="0" numCol="1" spcCol="1270" anchor="t" anchorCtr="0">
          <a:noAutofit/>
        </a:bodyPr>
        <a:lstStyle/>
        <a:p>
          <a:pPr lvl="0" algn="r" defTabSz="844550">
            <a:lnSpc>
              <a:spcPct val="90000"/>
            </a:lnSpc>
            <a:spcBef>
              <a:spcPct val="0"/>
            </a:spcBef>
            <a:spcAft>
              <a:spcPct val="35000"/>
            </a:spcAft>
          </a:pPr>
          <a:r>
            <a:rPr lang="en-US" sz="1900" b="1" kern="1200" dirty="0" smtClean="0"/>
            <a:t>Windows Server 2008</a:t>
          </a:r>
          <a:endParaRPr lang="en-US" sz="1900" b="1" kern="1200" dirty="0"/>
        </a:p>
      </dsp:txBody>
      <dsp:txXfrm rot="16200000">
        <a:off x="1755947" y="1590655"/>
        <a:ext cx="2686201" cy="545975"/>
      </dsp:txXfrm>
    </dsp:sp>
    <dsp:sp modelId="{B2F434B1-29C9-43BD-A7E8-5E155C0D94C0}">
      <dsp:nvSpPr>
        <dsp:cNvPr id="0" name=""/>
        <dsp:cNvSpPr/>
      </dsp:nvSpPr>
      <dsp:spPr>
        <a:xfrm rot="5400000">
          <a:off x="2598873" y="3125549"/>
          <a:ext cx="481671" cy="409481"/>
        </a:xfrm>
        <a:prstGeom prst="flowChartExtra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23ECB07-5642-4C9C-B994-5BE0145A73D9}">
      <dsp:nvSpPr>
        <dsp:cNvPr id="0" name=""/>
        <dsp:cNvSpPr/>
      </dsp:nvSpPr>
      <dsp:spPr>
        <a:xfrm>
          <a:off x="3372036" y="520543"/>
          <a:ext cx="2033760" cy="3275855"/>
        </a:xfrm>
        <a:prstGeom prst="rect">
          <a:avLst/>
        </a:prstGeom>
        <a:noFill/>
        <a:ln>
          <a:noFill/>
        </a:ln>
        <a:effectLst>
          <a:outerShdw blurRad="50800" dist="381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r>
            <a:rPr lang="en-US" sz="1400" kern="1200" dirty="0" smtClean="0"/>
            <a:t>Hyper-V R1</a:t>
          </a:r>
          <a:endParaRPr lang="en-US" sz="1400" kern="1200" dirty="0"/>
        </a:p>
        <a:p>
          <a:pPr lvl="0" algn="l" defTabSz="622300">
            <a:lnSpc>
              <a:spcPct val="90000"/>
            </a:lnSpc>
            <a:spcBef>
              <a:spcPct val="0"/>
            </a:spcBef>
            <a:spcAft>
              <a:spcPct val="35000"/>
            </a:spcAft>
          </a:pPr>
          <a:r>
            <a:rPr lang="en-US" sz="1400" kern="1200" dirty="0" smtClean="0"/>
            <a:t>16 LP Support/Up to 128 VMs</a:t>
          </a:r>
        </a:p>
        <a:p>
          <a:pPr lvl="0" algn="l" defTabSz="622300">
            <a:lnSpc>
              <a:spcPct val="90000"/>
            </a:lnSpc>
            <a:spcBef>
              <a:spcPct val="0"/>
            </a:spcBef>
            <a:spcAft>
              <a:spcPct val="35000"/>
            </a:spcAft>
          </a:pPr>
          <a:r>
            <a:rPr lang="en-US" sz="1400" kern="1200" dirty="0" smtClean="0"/>
            <a:t>1 Terabyte Memory</a:t>
          </a:r>
        </a:p>
        <a:p>
          <a:pPr lvl="0" algn="l" defTabSz="622300">
            <a:lnSpc>
              <a:spcPct val="90000"/>
            </a:lnSpc>
            <a:spcBef>
              <a:spcPct val="0"/>
            </a:spcBef>
            <a:spcAft>
              <a:spcPct val="35000"/>
            </a:spcAft>
          </a:pPr>
          <a:r>
            <a:rPr lang="en-US" sz="1400" kern="1200" smtClean="0"/>
            <a:t>32-bit/64-bit (Up to 64 GB per VM)</a:t>
          </a:r>
          <a:endParaRPr lang="en-US" sz="1400" kern="1200" dirty="0" smtClean="0"/>
        </a:p>
        <a:p>
          <a:pPr lvl="0" algn="l" defTabSz="622300">
            <a:lnSpc>
              <a:spcPct val="90000"/>
            </a:lnSpc>
            <a:spcBef>
              <a:spcPct val="0"/>
            </a:spcBef>
            <a:spcAft>
              <a:spcPct val="35000"/>
            </a:spcAft>
          </a:pPr>
          <a:r>
            <a:rPr lang="en-US" sz="1400" kern="1200" smtClean="0"/>
            <a:t>SMP Guests</a:t>
          </a:r>
          <a:endParaRPr lang="en-US" sz="1400" kern="1200" dirty="0" smtClean="0"/>
        </a:p>
        <a:p>
          <a:pPr lvl="0" algn="l" defTabSz="622300">
            <a:lnSpc>
              <a:spcPct val="90000"/>
            </a:lnSpc>
            <a:spcBef>
              <a:spcPct val="0"/>
            </a:spcBef>
            <a:spcAft>
              <a:spcPct val="35000"/>
            </a:spcAft>
          </a:pPr>
          <a:r>
            <a:rPr lang="en-US" sz="1400" kern="1200" dirty="0" smtClean="0"/>
            <a:t>High Performance I/O (VSP/VSC/</a:t>
          </a:r>
          <a:r>
            <a:rPr lang="en-US" sz="1400" kern="1200" dirty="0" err="1" smtClean="0"/>
            <a:t>VMBus</a:t>
          </a:r>
          <a:r>
            <a:rPr lang="en-US" sz="1400" kern="1200" dirty="0" smtClean="0"/>
            <a:t>)</a:t>
          </a:r>
        </a:p>
        <a:p>
          <a:pPr lvl="0" algn="l" defTabSz="622300">
            <a:lnSpc>
              <a:spcPct val="90000"/>
            </a:lnSpc>
            <a:spcBef>
              <a:spcPct val="0"/>
            </a:spcBef>
            <a:spcAft>
              <a:spcPct val="35000"/>
            </a:spcAft>
          </a:pPr>
          <a:r>
            <a:rPr lang="en-US" sz="1400" kern="1200" dirty="0" smtClean="0"/>
            <a:t>HA Integrated/Included</a:t>
          </a:r>
        </a:p>
        <a:p>
          <a:pPr lvl="0" algn="l" defTabSz="622300">
            <a:lnSpc>
              <a:spcPct val="90000"/>
            </a:lnSpc>
            <a:spcBef>
              <a:spcPct val="0"/>
            </a:spcBef>
            <a:spcAft>
              <a:spcPct val="35000"/>
            </a:spcAft>
          </a:pPr>
          <a:r>
            <a:rPr lang="en-US" sz="1400" kern="1200" dirty="0" smtClean="0"/>
            <a:t>Quick Migration Included</a:t>
          </a:r>
        </a:p>
        <a:p>
          <a:pPr lvl="0" algn="l" defTabSz="622300">
            <a:lnSpc>
              <a:spcPct val="90000"/>
            </a:lnSpc>
            <a:spcBef>
              <a:spcPct val="0"/>
            </a:spcBef>
            <a:spcAft>
              <a:spcPct val="35000"/>
            </a:spcAft>
          </a:pPr>
          <a:r>
            <a:rPr lang="en-US" sz="1400" kern="1200" dirty="0" smtClean="0"/>
            <a:t>Up to 16 Cluster Nodes</a:t>
          </a:r>
        </a:p>
      </dsp:txBody>
      <dsp:txXfrm>
        <a:off x="3372036" y="520543"/>
        <a:ext cx="2033760" cy="3275855"/>
      </dsp:txXfrm>
    </dsp:sp>
    <dsp:sp modelId="{0FFA4E9F-B989-4E10-BC02-F73DA98210D3}">
      <dsp:nvSpPr>
        <dsp:cNvPr id="0" name=""/>
        <dsp:cNvSpPr/>
      </dsp:nvSpPr>
      <dsp:spPr>
        <a:xfrm>
          <a:off x="5651485" y="520543"/>
          <a:ext cx="2729879" cy="3275855"/>
        </a:xfrm>
        <a:prstGeom prst="roundRect">
          <a:avLst>
            <a:gd name="adj" fmla="val 5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65151" rIns="84455" bIns="0" numCol="1" spcCol="1270" anchor="t" anchorCtr="0">
          <a:noAutofit/>
        </a:bodyPr>
        <a:lstStyle/>
        <a:p>
          <a:pPr lvl="0" algn="r" defTabSz="844550">
            <a:lnSpc>
              <a:spcPct val="90000"/>
            </a:lnSpc>
            <a:spcBef>
              <a:spcPct val="0"/>
            </a:spcBef>
            <a:spcAft>
              <a:spcPct val="35000"/>
            </a:spcAft>
          </a:pPr>
          <a:r>
            <a:rPr lang="en-US" sz="1900" b="1" kern="1200" dirty="0" smtClean="0"/>
            <a:t>Windows Server 2008 R2</a:t>
          </a:r>
          <a:endParaRPr lang="en-US" sz="1900" b="1" kern="1200" dirty="0"/>
        </a:p>
      </dsp:txBody>
      <dsp:txXfrm rot="16200000">
        <a:off x="4581372" y="1590655"/>
        <a:ext cx="2686201" cy="545975"/>
      </dsp:txXfrm>
    </dsp:sp>
    <dsp:sp modelId="{8F1B48ED-5DB6-4B1B-AB3B-6262FE05D9B6}">
      <dsp:nvSpPr>
        <dsp:cNvPr id="0" name=""/>
        <dsp:cNvSpPr/>
      </dsp:nvSpPr>
      <dsp:spPr>
        <a:xfrm rot="5400000">
          <a:off x="5424299" y="3125549"/>
          <a:ext cx="481671" cy="409481"/>
        </a:xfrm>
        <a:prstGeom prst="flowChartExtra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FC2BFEA-3A6B-4ABF-B526-BCF212D80448}">
      <dsp:nvSpPr>
        <dsp:cNvPr id="0" name=""/>
        <dsp:cNvSpPr/>
      </dsp:nvSpPr>
      <dsp:spPr>
        <a:xfrm>
          <a:off x="6197461" y="520543"/>
          <a:ext cx="2033760" cy="3275855"/>
        </a:xfrm>
        <a:prstGeom prst="rect">
          <a:avLst/>
        </a:prstGeom>
        <a:noFill/>
        <a:ln>
          <a:noFill/>
        </a:ln>
        <a:effectLst>
          <a:outerShdw blurRad="50800" dist="381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r>
            <a:rPr lang="en-US" sz="1400" kern="1200" dirty="0" smtClean="0"/>
            <a:t>Hyper-V R2</a:t>
          </a:r>
          <a:endParaRPr lang="en-US" sz="1400" kern="1200" dirty="0"/>
        </a:p>
        <a:p>
          <a:pPr lvl="0" algn="l" defTabSz="622300">
            <a:lnSpc>
              <a:spcPct val="90000"/>
            </a:lnSpc>
            <a:spcBef>
              <a:spcPct val="0"/>
            </a:spcBef>
            <a:spcAft>
              <a:spcPct val="35000"/>
            </a:spcAft>
          </a:pPr>
          <a:r>
            <a:rPr lang="en-US" sz="1400" kern="1200" dirty="0" smtClean="0"/>
            <a:t>64 LP Support/Up to 384 VMs/Up to 512 VPs</a:t>
          </a:r>
        </a:p>
        <a:p>
          <a:pPr lvl="0" algn="l" defTabSz="622300">
            <a:lnSpc>
              <a:spcPct val="90000"/>
            </a:lnSpc>
            <a:spcBef>
              <a:spcPct val="0"/>
            </a:spcBef>
            <a:spcAft>
              <a:spcPct val="35000"/>
            </a:spcAft>
          </a:pPr>
          <a:r>
            <a:rPr lang="en-US" sz="1400" kern="1200" dirty="0" smtClean="0"/>
            <a:t>Live Migration</a:t>
          </a:r>
        </a:p>
        <a:p>
          <a:pPr lvl="0" algn="l" defTabSz="622300">
            <a:lnSpc>
              <a:spcPct val="90000"/>
            </a:lnSpc>
            <a:spcBef>
              <a:spcPct val="0"/>
            </a:spcBef>
            <a:spcAft>
              <a:spcPct val="35000"/>
            </a:spcAft>
          </a:pPr>
          <a:r>
            <a:rPr lang="en-US" sz="1400" kern="1200" dirty="0" smtClean="0"/>
            <a:t>Cluster Shared Volumes</a:t>
          </a:r>
        </a:p>
        <a:p>
          <a:pPr lvl="0" algn="l" defTabSz="622300">
            <a:lnSpc>
              <a:spcPct val="90000"/>
            </a:lnSpc>
            <a:spcBef>
              <a:spcPct val="0"/>
            </a:spcBef>
            <a:spcAft>
              <a:spcPct val="35000"/>
            </a:spcAft>
          </a:pPr>
          <a:r>
            <a:rPr lang="en-US" sz="1400" kern="1200" dirty="0" smtClean="0"/>
            <a:t>Processor Flexibility</a:t>
          </a:r>
        </a:p>
        <a:p>
          <a:pPr lvl="0" algn="l" defTabSz="622300">
            <a:lnSpc>
              <a:spcPct val="90000"/>
            </a:lnSpc>
            <a:spcBef>
              <a:spcPct val="0"/>
            </a:spcBef>
            <a:spcAft>
              <a:spcPct val="35000"/>
            </a:spcAft>
          </a:pPr>
          <a:r>
            <a:rPr lang="en-US" sz="1400" kern="1200" dirty="0" smtClean="0"/>
            <a:t>Power Enhancements</a:t>
          </a:r>
        </a:p>
        <a:p>
          <a:pPr lvl="0" algn="l" defTabSz="622300">
            <a:lnSpc>
              <a:spcPct val="90000"/>
            </a:lnSpc>
            <a:spcBef>
              <a:spcPct val="0"/>
            </a:spcBef>
            <a:spcAft>
              <a:spcPct val="35000"/>
            </a:spcAft>
          </a:pPr>
          <a:r>
            <a:rPr lang="en-US" sz="1400" kern="1200" smtClean="0"/>
            <a:t>10 Gb/E Ready</a:t>
          </a:r>
          <a:endParaRPr lang="en-US" sz="1400" kern="1200" dirty="0" smtClean="0"/>
        </a:p>
        <a:p>
          <a:pPr lvl="0" algn="l" defTabSz="622300">
            <a:lnSpc>
              <a:spcPct val="90000"/>
            </a:lnSpc>
            <a:spcBef>
              <a:spcPct val="0"/>
            </a:spcBef>
            <a:spcAft>
              <a:spcPct val="35000"/>
            </a:spcAft>
          </a:pPr>
          <a:r>
            <a:rPr lang="en-US" sz="1400" kern="1200" smtClean="0"/>
            <a:t>Hot Add Virtual Storage</a:t>
          </a:r>
          <a:endParaRPr lang="en-US" sz="1400" kern="1200" dirty="0" smtClean="0"/>
        </a:p>
        <a:p>
          <a:pPr lvl="0" algn="l" defTabSz="622300">
            <a:lnSpc>
              <a:spcPct val="90000"/>
            </a:lnSpc>
            <a:spcBef>
              <a:spcPct val="0"/>
            </a:spcBef>
            <a:spcAft>
              <a:spcPct val="35000"/>
            </a:spcAft>
          </a:pPr>
          <a:r>
            <a:rPr lang="en-US" sz="1400" kern="1200" dirty="0" smtClean="0"/>
            <a:t>Connection Broker for Hosted Desktops</a:t>
          </a:r>
        </a:p>
        <a:p>
          <a:pPr lvl="0" algn="l" defTabSz="622300">
            <a:lnSpc>
              <a:spcPct val="90000"/>
            </a:lnSpc>
            <a:spcBef>
              <a:spcPct val="0"/>
            </a:spcBef>
            <a:spcAft>
              <a:spcPct val="35000"/>
            </a:spcAft>
          </a:pPr>
          <a:r>
            <a:rPr lang="en-US" sz="1400" kern="1200" dirty="0" smtClean="0"/>
            <a:t>Quick Storage Migration with SCVMM R2</a:t>
          </a:r>
          <a:endParaRPr lang="en-US" sz="1400" kern="1200" dirty="0"/>
        </a:p>
      </dsp:txBody>
      <dsp:txXfrm>
        <a:off x="6197461" y="520543"/>
        <a:ext cx="2033760" cy="327585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0.13311</cdr:x>
      <cdr:y>0.06516</cdr:y>
    </cdr:to>
    <cdr:sp macro="" textlink="">
      <cdr:nvSpPr>
        <cdr:cNvPr id="4" name="TextBox 3"/>
        <cdr:cNvSpPr txBox="1"/>
      </cdr:nvSpPr>
      <cdr:spPr>
        <a:xfrm xmlns:a="http://schemas.openxmlformats.org/drawingml/2006/main">
          <a:off x="0" y="0"/>
          <a:ext cx="933154"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Higher is Better</a:t>
          </a:r>
        </a:p>
      </cdr:txBody>
    </cdr:sp>
  </cdr:relSizeAnchor>
  <cdr:relSizeAnchor xmlns:cdr="http://schemas.openxmlformats.org/drawingml/2006/chartDrawing">
    <cdr:from>
      <cdr:x>0.65082</cdr:x>
      <cdr:y>0.93484</cdr:y>
    </cdr:from>
    <cdr:to>
      <cdr:x>0.99452</cdr:x>
      <cdr:y>1</cdr:y>
    </cdr:to>
    <cdr:sp macro="" textlink="">
      <cdr:nvSpPr>
        <cdr:cNvPr id="5" name="TextBox 1"/>
        <cdr:cNvSpPr txBox="1"/>
      </cdr:nvSpPr>
      <cdr:spPr>
        <a:xfrm xmlns:a="http://schemas.openxmlformats.org/drawingml/2006/main">
          <a:off x="4562476" y="3552836"/>
          <a:ext cx="2409508"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a:t>
          </a:r>
          <a:r>
            <a:rPr lang="en-US" sz="800" b="0" baseline="0">
              <a:solidFill>
                <a:schemeClr val="tx1">
                  <a:lumMod val="50000"/>
                  <a:lumOff val="50000"/>
                </a:schemeClr>
              </a:solidFill>
            </a:rPr>
            <a:t> </a:t>
          </a:r>
          <a:r>
            <a:rPr lang="en-US" sz="800" b="0">
              <a:solidFill>
                <a:schemeClr val="tx1">
                  <a:lumMod val="50000"/>
                  <a:lumOff val="50000"/>
                </a:schemeClr>
              </a:solidFill>
            </a:rPr>
            <a:t>Dell MD1000 146G SASx15 LSI8880EM2 RAID0</a:t>
          </a:r>
        </a:p>
      </cdr:txBody>
    </cdr:sp>
  </cdr:relSizeAnchor>
  <cdr:relSizeAnchor xmlns:cdr="http://schemas.openxmlformats.org/drawingml/2006/chartDrawing">
    <cdr:from>
      <cdr:x>0.78397</cdr:x>
      <cdr:y>0.71679</cdr:y>
    </cdr:from>
    <cdr:to>
      <cdr:x>0.97011</cdr:x>
      <cdr:y>0.78195</cdr:y>
    </cdr:to>
    <cdr:sp macro="" textlink="">
      <cdr:nvSpPr>
        <cdr:cNvPr id="6" name="TextBox 1"/>
        <cdr:cNvSpPr txBox="1"/>
      </cdr:nvSpPr>
      <cdr:spPr>
        <a:xfrm xmlns:a="http://schemas.openxmlformats.org/drawingml/2006/main">
          <a:off x="5495924" y="2724150"/>
          <a:ext cx="1304925"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(Disk/File/VHD Size: ~2040G)</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552825"/>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0.15625</cdr:x>
      <cdr:y>0.06516</cdr:y>
    </cdr:to>
    <cdr:sp macro="" textlink="">
      <cdr:nvSpPr>
        <cdr:cNvPr id="4" name="TextBox 3"/>
        <cdr:cNvSpPr txBox="1"/>
      </cdr:nvSpPr>
      <cdr:spPr>
        <a:xfrm xmlns:a="http://schemas.openxmlformats.org/drawingml/2006/main">
          <a:off x="0" y="0"/>
          <a:ext cx="1095375"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Lower is Better</a:t>
          </a:r>
        </a:p>
      </cdr:txBody>
    </cdr:sp>
  </cdr:relSizeAnchor>
  <cdr:relSizeAnchor xmlns:cdr="http://schemas.openxmlformats.org/drawingml/2006/chartDrawing">
    <cdr:from>
      <cdr:x>0.67268</cdr:x>
      <cdr:y>0.93484</cdr:y>
    </cdr:from>
    <cdr:to>
      <cdr:x>1</cdr:x>
      <cdr:y>1</cdr:y>
    </cdr:to>
    <cdr:sp macro="" textlink="">
      <cdr:nvSpPr>
        <cdr:cNvPr id="5" name="TextBox 1"/>
        <cdr:cNvSpPr txBox="1"/>
      </cdr:nvSpPr>
      <cdr:spPr>
        <a:xfrm xmlns:a="http://schemas.openxmlformats.org/drawingml/2006/main">
          <a:off x="4972051" y="3552836"/>
          <a:ext cx="2419349"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 Dell MD1000 146G SASx15 LSI8880EM2 RAID0</a:t>
          </a:r>
        </a:p>
      </cdr:txBody>
    </cdr:sp>
  </cdr:relSizeAnchor>
  <cdr:relSizeAnchor xmlns:cdr="http://schemas.openxmlformats.org/drawingml/2006/chartDrawing">
    <cdr:from>
      <cdr:x>0.77853</cdr:x>
      <cdr:y>0.70175</cdr:y>
    </cdr:from>
    <cdr:to>
      <cdr:x>0.96467</cdr:x>
      <cdr:y>0.76691</cdr:y>
    </cdr:to>
    <cdr:sp macro="" textlink="">
      <cdr:nvSpPr>
        <cdr:cNvPr id="6" name="TextBox 1"/>
        <cdr:cNvSpPr txBox="1"/>
      </cdr:nvSpPr>
      <cdr:spPr>
        <a:xfrm xmlns:a="http://schemas.openxmlformats.org/drawingml/2006/main">
          <a:off x="5457825" y="2667000"/>
          <a:ext cx="1304925"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(Disk/File/VHD Size: ~2040G)</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600450"/>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0.13311</cdr:x>
      <cdr:y>0.06516</cdr:y>
    </cdr:to>
    <cdr:sp macro="" textlink="">
      <cdr:nvSpPr>
        <cdr:cNvPr id="4" name="TextBox 3"/>
        <cdr:cNvSpPr txBox="1"/>
      </cdr:nvSpPr>
      <cdr:spPr>
        <a:xfrm xmlns:a="http://schemas.openxmlformats.org/drawingml/2006/main">
          <a:off x="0" y="0"/>
          <a:ext cx="933154"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Higher is Better</a:t>
          </a:r>
        </a:p>
      </cdr:txBody>
    </cdr:sp>
  </cdr:relSizeAnchor>
  <cdr:relSizeAnchor xmlns:cdr="http://schemas.openxmlformats.org/drawingml/2006/chartDrawing">
    <cdr:from>
      <cdr:x>0.65082</cdr:x>
      <cdr:y>0.93484</cdr:y>
    </cdr:from>
    <cdr:to>
      <cdr:x>0.99452</cdr:x>
      <cdr:y>1</cdr:y>
    </cdr:to>
    <cdr:sp macro="" textlink="">
      <cdr:nvSpPr>
        <cdr:cNvPr id="5" name="TextBox 1"/>
        <cdr:cNvSpPr txBox="1"/>
      </cdr:nvSpPr>
      <cdr:spPr>
        <a:xfrm xmlns:a="http://schemas.openxmlformats.org/drawingml/2006/main">
          <a:off x="4562476" y="3552836"/>
          <a:ext cx="2409508"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a:t>
          </a:r>
          <a:r>
            <a:rPr lang="en-US" sz="800" b="0" baseline="0">
              <a:solidFill>
                <a:schemeClr val="tx1">
                  <a:lumMod val="50000"/>
                  <a:lumOff val="50000"/>
                </a:schemeClr>
              </a:solidFill>
            </a:rPr>
            <a:t> </a:t>
          </a:r>
          <a:r>
            <a:rPr lang="en-US" sz="800" b="0">
              <a:solidFill>
                <a:schemeClr val="tx1">
                  <a:lumMod val="50000"/>
                  <a:lumOff val="50000"/>
                </a:schemeClr>
              </a:solidFill>
            </a:rPr>
            <a:t>Dell MD1000 146G SASx15 LSI8880EM2 RAID0</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552825"/>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dr:relSizeAnchor xmlns:cdr="http://schemas.openxmlformats.org/drawingml/2006/chartDrawing">
    <cdr:from>
      <cdr:x>0.77174</cdr:x>
      <cdr:y>0.7193</cdr:y>
    </cdr:from>
    <cdr:to>
      <cdr:x>0.95788</cdr:x>
      <cdr:y>0.80702</cdr:y>
    </cdr:to>
    <cdr:sp macro="" textlink="">
      <cdr:nvSpPr>
        <cdr:cNvPr id="8" name="TextBox 1"/>
        <cdr:cNvSpPr txBox="1"/>
      </cdr:nvSpPr>
      <cdr:spPr>
        <a:xfrm xmlns:a="http://schemas.openxmlformats.org/drawingml/2006/main">
          <a:off x="5410200" y="2733675"/>
          <a:ext cx="1304916" cy="33338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(Disk/File/VHD Size: ~2040G)</a:t>
          </a:r>
        </a:p>
        <a:p xmlns:a="http://schemas.openxmlformats.org/drawingml/2006/main">
          <a:r>
            <a:rPr lang="en-US" sz="800" b="0">
              <a:solidFill>
                <a:sysClr val="windowText" lastClr="000000">
                  <a:lumMod val="50000"/>
                  <a:lumOff val="50000"/>
                </a:sysClr>
              </a:solidFill>
            </a:rPr>
            <a:t>(VHD: fully populated)</a:t>
          </a:r>
        </a:p>
      </cdr:txBody>
    </cdr:sp>
  </cdr:relSizeAnchor>
</c:userShapes>
</file>

<file path=ppt/drawings/drawing4.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0.13311</cdr:x>
      <cdr:y>0.06516</cdr:y>
    </cdr:to>
    <cdr:sp macro="" textlink="">
      <cdr:nvSpPr>
        <cdr:cNvPr id="4" name="TextBox 3"/>
        <cdr:cNvSpPr txBox="1"/>
      </cdr:nvSpPr>
      <cdr:spPr>
        <a:xfrm xmlns:a="http://schemas.openxmlformats.org/drawingml/2006/main">
          <a:off x="0" y="0"/>
          <a:ext cx="933154"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Higher is Better</a:t>
          </a:r>
        </a:p>
      </cdr:txBody>
    </cdr:sp>
  </cdr:relSizeAnchor>
  <cdr:relSizeAnchor xmlns:cdr="http://schemas.openxmlformats.org/drawingml/2006/chartDrawing">
    <cdr:from>
      <cdr:x>0.65082</cdr:x>
      <cdr:y>0.93484</cdr:y>
    </cdr:from>
    <cdr:to>
      <cdr:x>0.99452</cdr:x>
      <cdr:y>1</cdr:y>
    </cdr:to>
    <cdr:sp macro="" textlink="">
      <cdr:nvSpPr>
        <cdr:cNvPr id="5" name="TextBox 1"/>
        <cdr:cNvSpPr txBox="1"/>
      </cdr:nvSpPr>
      <cdr:spPr>
        <a:xfrm xmlns:a="http://schemas.openxmlformats.org/drawingml/2006/main">
          <a:off x="4562476" y="3552836"/>
          <a:ext cx="2409508"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a:t>
          </a:r>
          <a:r>
            <a:rPr lang="en-US" sz="800" b="0" baseline="0">
              <a:solidFill>
                <a:schemeClr val="tx1">
                  <a:lumMod val="50000"/>
                  <a:lumOff val="50000"/>
                </a:schemeClr>
              </a:solidFill>
            </a:rPr>
            <a:t> </a:t>
          </a:r>
          <a:r>
            <a:rPr lang="en-US" sz="800" b="0">
              <a:solidFill>
                <a:schemeClr val="tx1">
                  <a:lumMod val="50000"/>
                  <a:lumOff val="50000"/>
                </a:schemeClr>
              </a:solidFill>
            </a:rPr>
            <a:t>Dell MD1000 146G SASx15 LSI8880EM2 RAID0</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552825"/>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dr:relSizeAnchor xmlns:cdr="http://schemas.openxmlformats.org/drawingml/2006/chartDrawing">
    <cdr:from>
      <cdr:x>0.77174</cdr:x>
      <cdr:y>0.7193</cdr:y>
    </cdr:from>
    <cdr:to>
      <cdr:x>0.95788</cdr:x>
      <cdr:y>0.80702</cdr:y>
    </cdr:to>
    <cdr:sp macro="" textlink="">
      <cdr:nvSpPr>
        <cdr:cNvPr id="8" name="TextBox 1"/>
        <cdr:cNvSpPr txBox="1"/>
      </cdr:nvSpPr>
      <cdr:spPr>
        <a:xfrm xmlns:a="http://schemas.openxmlformats.org/drawingml/2006/main">
          <a:off x="5410200" y="2733675"/>
          <a:ext cx="1304916" cy="33338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(Disk/File/VHD Size: ~2040G)</a:t>
          </a:r>
        </a:p>
        <a:p xmlns:a="http://schemas.openxmlformats.org/drawingml/2006/main">
          <a:r>
            <a:rPr lang="en-US" sz="800" b="0">
              <a:solidFill>
                <a:sysClr val="windowText" lastClr="000000">
                  <a:lumMod val="50000"/>
                  <a:lumOff val="50000"/>
                </a:sysClr>
              </a:solidFill>
            </a:rPr>
            <a:t>(VHD: fully populated)</a:t>
          </a:r>
        </a:p>
      </cdr:txBody>
    </cdr:sp>
  </cdr:relSizeAnchor>
</c:userShapes>
</file>

<file path=ppt/drawings/drawing5.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0.15625</cdr:x>
      <cdr:y>0.06516</cdr:y>
    </cdr:to>
    <cdr:sp macro="" textlink="">
      <cdr:nvSpPr>
        <cdr:cNvPr id="4" name="TextBox 3"/>
        <cdr:cNvSpPr txBox="1"/>
      </cdr:nvSpPr>
      <cdr:spPr>
        <a:xfrm xmlns:a="http://schemas.openxmlformats.org/drawingml/2006/main">
          <a:off x="0" y="0"/>
          <a:ext cx="1095375"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Lower is Better</a:t>
          </a:r>
        </a:p>
      </cdr:txBody>
    </cdr:sp>
  </cdr:relSizeAnchor>
  <cdr:relSizeAnchor xmlns:cdr="http://schemas.openxmlformats.org/drawingml/2006/chartDrawing">
    <cdr:from>
      <cdr:x>0.67268</cdr:x>
      <cdr:y>0.93484</cdr:y>
    </cdr:from>
    <cdr:to>
      <cdr:x>1</cdr:x>
      <cdr:y>1</cdr:y>
    </cdr:to>
    <cdr:sp macro="" textlink="">
      <cdr:nvSpPr>
        <cdr:cNvPr id="5" name="TextBox 1"/>
        <cdr:cNvSpPr txBox="1"/>
      </cdr:nvSpPr>
      <cdr:spPr>
        <a:xfrm xmlns:a="http://schemas.openxmlformats.org/drawingml/2006/main">
          <a:off x="4972051" y="3552836"/>
          <a:ext cx="2419349"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 Dell MD1000 146G SASx15 LSI8880EM2 RAID0</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600450"/>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dr:relSizeAnchor xmlns:cdr="http://schemas.openxmlformats.org/drawingml/2006/chartDrawing">
    <cdr:from>
      <cdr:x>0.78608</cdr:x>
      <cdr:y>0.70677</cdr:y>
    </cdr:from>
    <cdr:to>
      <cdr:x>0.96263</cdr:x>
      <cdr:y>0.79449</cdr:y>
    </cdr:to>
    <cdr:sp macro="" textlink="">
      <cdr:nvSpPr>
        <cdr:cNvPr id="8" name="TextBox 1"/>
        <cdr:cNvSpPr txBox="1"/>
      </cdr:nvSpPr>
      <cdr:spPr>
        <a:xfrm xmlns:a="http://schemas.openxmlformats.org/drawingml/2006/main">
          <a:off x="5810250" y="2686050"/>
          <a:ext cx="1304916" cy="33338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(Disk/File/VHD Size: ~2040G)</a:t>
          </a:r>
        </a:p>
        <a:p xmlns:a="http://schemas.openxmlformats.org/drawingml/2006/main">
          <a:r>
            <a:rPr lang="en-US" sz="800" b="0">
              <a:solidFill>
                <a:sysClr val="windowText" lastClr="000000">
                  <a:lumMod val="50000"/>
                  <a:lumOff val="50000"/>
                </a:sysClr>
              </a:solidFill>
            </a:rPr>
            <a:t>(VHD: fully populated)</a:t>
          </a:r>
        </a:p>
      </cdr:txBody>
    </cdr:sp>
  </cdr:relSizeAnchor>
</c:userShapes>
</file>

<file path=ppt/drawings/drawing6.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0.13311</cdr:x>
      <cdr:y>0.06516</cdr:y>
    </cdr:to>
    <cdr:sp macro="" textlink="">
      <cdr:nvSpPr>
        <cdr:cNvPr id="4" name="TextBox 3"/>
        <cdr:cNvSpPr txBox="1"/>
      </cdr:nvSpPr>
      <cdr:spPr>
        <a:xfrm xmlns:a="http://schemas.openxmlformats.org/drawingml/2006/main">
          <a:off x="0" y="0"/>
          <a:ext cx="933154"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Higher is Better</a:t>
          </a:r>
        </a:p>
      </cdr:txBody>
    </cdr:sp>
  </cdr:relSizeAnchor>
  <cdr:relSizeAnchor xmlns:cdr="http://schemas.openxmlformats.org/drawingml/2006/chartDrawing">
    <cdr:from>
      <cdr:x>0.65082</cdr:x>
      <cdr:y>0.93484</cdr:y>
    </cdr:from>
    <cdr:to>
      <cdr:x>0.99452</cdr:x>
      <cdr:y>1</cdr:y>
    </cdr:to>
    <cdr:sp macro="" textlink="">
      <cdr:nvSpPr>
        <cdr:cNvPr id="5" name="TextBox 1"/>
        <cdr:cNvSpPr txBox="1"/>
      </cdr:nvSpPr>
      <cdr:spPr>
        <a:xfrm xmlns:a="http://schemas.openxmlformats.org/drawingml/2006/main">
          <a:off x="4562476" y="3552836"/>
          <a:ext cx="2409508"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a:t>
          </a:r>
          <a:r>
            <a:rPr lang="en-US" sz="800" b="0" baseline="0">
              <a:solidFill>
                <a:schemeClr val="tx1">
                  <a:lumMod val="50000"/>
                  <a:lumOff val="50000"/>
                </a:schemeClr>
              </a:solidFill>
            </a:rPr>
            <a:t> </a:t>
          </a:r>
          <a:r>
            <a:rPr lang="en-US" sz="800" b="0">
              <a:solidFill>
                <a:schemeClr val="tx1">
                  <a:lumMod val="50000"/>
                  <a:lumOff val="50000"/>
                </a:schemeClr>
              </a:solidFill>
            </a:rPr>
            <a:t>Dell MD1000 146G SASx15 LSI8880EM2 RAID0</a:t>
          </a:r>
        </a:p>
      </cdr:txBody>
    </cdr:sp>
  </cdr:relSizeAnchor>
  <cdr:relSizeAnchor xmlns:cdr="http://schemas.openxmlformats.org/drawingml/2006/chartDrawing">
    <cdr:from>
      <cdr:x>0.78397</cdr:x>
      <cdr:y>0.71679</cdr:y>
    </cdr:from>
    <cdr:to>
      <cdr:x>0.97011</cdr:x>
      <cdr:y>0.78195</cdr:y>
    </cdr:to>
    <cdr:sp macro="" textlink="">
      <cdr:nvSpPr>
        <cdr:cNvPr id="6" name="TextBox 1"/>
        <cdr:cNvSpPr txBox="1"/>
      </cdr:nvSpPr>
      <cdr:spPr>
        <a:xfrm xmlns:a="http://schemas.openxmlformats.org/drawingml/2006/main">
          <a:off x="5495924" y="2724150"/>
          <a:ext cx="1304925"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(Disk/File/VHD Size: ~2040G)</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552825"/>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0.01736</cdr:x>
      <cdr:y>0.92732</cdr:y>
    </cdr:from>
    <cdr:to>
      <cdr:x>0.12847</cdr:x>
      <cdr:y>1</cdr:y>
    </cdr:to>
    <cdr:sp macro="" textlink="">
      <cdr:nvSpPr>
        <cdr:cNvPr id="3" name="TextBox 2"/>
        <cdr:cNvSpPr txBox="1"/>
      </cdr:nvSpPr>
      <cdr:spPr>
        <a:xfrm xmlns:a="http://schemas.openxmlformats.org/drawingml/2006/main">
          <a:off x="142875" y="3524249"/>
          <a:ext cx="914400" cy="276225"/>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0.15625</cdr:x>
      <cdr:y>0.06516</cdr:y>
    </cdr:to>
    <cdr:sp macro="" textlink="">
      <cdr:nvSpPr>
        <cdr:cNvPr id="4" name="TextBox 3"/>
        <cdr:cNvSpPr txBox="1"/>
      </cdr:nvSpPr>
      <cdr:spPr>
        <a:xfrm xmlns:a="http://schemas.openxmlformats.org/drawingml/2006/main">
          <a:off x="0" y="0"/>
          <a:ext cx="1095375" cy="247639"/>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b="0">
              <a:solidFill>
                <a:schemeClr val="tx1">
                  <a:lumMod val="50000"/>
                  <a:lumOff val="50000"/>
                </a:schemeClr>
              </a:solidFill>
            </a:rPr>
            <a:t>↓: Lower is Better</a:t>
          </a:r>
        </a:p>
      </cdr:txBody>
    </cdr:sp>
  </cdr:relSizeAnchor>
  <cdr:relSizeAnchor xmlns:cdr="http://schemas.openxmlformats.org/drawingml/2006/chartDrawing">
    <cdr:from>
      <cdr:x>0.67268</cdr:x>
      <cdr:y>0.93484</cdr:y>
    </cdr:from>
    <cdr:to>
      <cdr:x>1</cdr:x>
      <cdr:y>1</cdr:y>
    </cdr:to>
    <cdr:sp macro="" textlink="">
      <cdr:nvSpPr>
        <cdr:cNvPr id="5" name="TextBox 1"/>
        <cdr:cNvSpPr txBox="1"/>
      </cdr:nvSpPr>
      <cdr:spPr>
        <a:xfrm xmlns:a="http://schemas.openxmlformats.org/drawingml/2006/main">
          <a:off x="4972051" y="3552836"/>
          <a:ext cx="2419349"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chemeClr val="tx1">
                  <a:lumMod val="50000"/>
                  <a:lumOff val="50000"/>
                </a:schemeClr>
              </a:solidFill>
            </a:rPr>
            <a:t>Storage: Dell MD1000 146G SASx15 LSI8880EM2 RAID0</a:t>
          </a:r>
        </a:p>
      </cdr:txBody>
    </cdr:sp>
  </cdr:relSizeAnchor>
  <cdr:relSizeAnchor xmlns:cdr="http://schemas.openxmlformats.org/drawingml/2006/chartDrawing">
    <cdr:from>
      <cdr:x>0</cdr:x>
      <cdr:y>0.93484</cdr:y>
    </cdr:from>
    <cdr:to>
      <cdr:x>0.37364</cdr:x>
      <cdr:y>1</cdr:y>
    </cdr:to>
    <cdr:sp macro="" textlink="">
      <cdr:nvSpPr>
        <cdr:cNvPr id="7" name="TextBox 1"/>
        <cdr:cNvSpPr txBox="1"/>
      </cdr:nvSpPr>
      <cdr:spPr>
        <a:xfrm xmlns:a="http://schemas.openxmlformats.org/drawingml/2006/main">
          <a:off x="0" y="3600450"/>
          <a:ext cx="2619374" cy="2476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Host: NehalemEP Dual Quad-Core Proc 6GB</a:t>
          </a:r>
          <a:r>
            <a:rPr lang="en-US" sz="800" b="0" baseline="0">
              <a:solidFill>
                <a:sysClr val="windowText" lastClr="000000">
                  <a:lumMod val="50000"/>
                  <a:lumOff val="50000"/>
                </a:sysClr>
              </a:solidFill>
            </a:rPr>
            <a:t> RAM NUMA</a:t>
          </a:r>
          <a:endParaRPr lang="en-US" sz="800" b="0">
            <a:solidFill>
              <a:sysClr val="windowText" lastClr="000000">
                <a:lumMod val="50000"/>
                <a:lumOff val="50000"/>
              </a:sysClr>
            </a:solidFill>
          </a:endParaRPr>
        </a:p>
      </cdr:txBody>
    </cdr:sp>
  </cdr:relSizeAnchor>
  <cdr:relSizeAnchor xmlns:cdr="http://schemas.openxmlformats.org/drawingml/2006/chartDrawing">
    <cdr:from>
      <cdr:x>0.78608</cdr:x>
      <cdr:y>0.70677</cdr:y>
    </cdr:from>
    <cdr:to>
      <cdr:x>0.96263</cdr:x>
      <cdr:y>0.79449</cdr:y>
    </cdr:to>
    <cdr:sp macro="" textlink="">
      <cdr:nvSpPr>
        <cdr:cNvPr id="8" name="TextBox 1"/>
        <cdr:cNvSpPr txBox="1"/>
      </cdr:nvSpPr>
      <cdr:spPr>
        <a:xfrm xmlns:a="http://schemas.openxmlformats.org/drawingml/2006/main">
          <a:off x="5810250" y="2686050"/>
          <a:ext cx="1304916" cy="33338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800" b="0">
              <a:solidFill>
                <a:sysClr val="windowText" lastClr="000000">
                  <a:lumMod val="50000"/>
                  <a:lumOff val="50000"/>
                </a:sysClr>
              </a:solidFill>
            </a:rPr>
            <a:t>(Disk/File/VHD Size: ~2040G)</a:t>
          </a:r>
        </a:p>
        <a:p xmlns:a="http://schemas.openxmlformats.org/drawingml/2006/main">
          <a:r>
            <a:rPr lang="en-US" sz="800" b="0">
              <a:solidFill>
                <a:sysClr val="windowText" lastClr="000000">
                  <a:lumMod val="50000"/>
                  <a:lumOff val="50000"/>
                </a:sysClr>
              </a:solidFill>
            </a:rPr>
            <a:t>(VHD: fully populated)</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svr307_woolsey.pptx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428294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53434092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p:txBody>
          <a:bodyPr/>
          <a:lstStyle/>
          <a:p>
            <a:pPr>
              <a:defRPr/>
            </a:pPr>
            <a:endParaRPr lang="en-US" smtClean="0"/>
          </a:p>
        </p:txBody>
      </p:sp>
      <p:sp>
        <p:nvSpPr>
          <p:cNvPr id="40963" name="Rectangle 2"/>
          <p:cNvSpPr>
            <a:spLocks noGrp="1" noRot="1" noChangeAspect="1" noChangeArrowheads="1" noTextEdit="1"/>
          </p:cNvSpPr>
          <p:nvPr>
            <p:ph type="sldImg"/>
          </p:nvPr>
        </p:nvSpPr>
        <p:spPr>
          <a:xfrm>
            <a:off x="1143000" y="685800"/>
            <a:ext cx="4572000" cy="3429000"/>
          </a:xfrm>
          <a:prstGeom prst="rect">
            <a:avLst/>
          </a:prstGeom>
          <a:ln/>
        </p:spPr>
      </p:sp>
      <p:sp>
        <p:nvSpPr>
          <p:cNvPr id="40964" name="Notes Placeholder 3"/>
          <p:cNvSpPr>
            <a:spLocks noGrp="1"/>
          </p:cNvSpPr>
          <p:nvPr>
            <p:ph type="body" idx="1"/>
          </p:nvPr>
        </p:nvSpPr>
        <p:spPr>
          <a:xfrm>
            <a:off x="414339" y="3798889"/>
            <a:ext cx="6021387" cy="203133"/>
          </a:xfrm>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endParaRPr lang="en-US" smtClean="0"/>
          </a:p>
        </p:txBody>
      </p:sp>
      <p:sp>
        <p:nvSpPr>
          <p:cNvPr id="41987" name="Rectangle 2"/>
          <p:cNvSpPr>
            <a:spLocks noGrp="1" noRot="1" noChangeAspect="1" noChangeArrowheads="1" noTextEdit="1"/>
          </p:cNvSpPr>
          <p:nvPr>
            <p:ph type="sldImg"/>
          </p:nvPr>
        </p:nvSpPr>
        <p:spPr>
          <a:xfrm>
            <a:off x="1143000" y="685800"/>
            <a:ext cx="4572000" cy="3429000"/>
          </a:xfrm>
          <a:prstGeom prst="rect">
            <a:avLst/>
          </a:prstGeom>
          <a:ln/>
        </p:spPr>
      </p:sp>
      <p:sp>
        <p:nvSpPr>
          <p:cNvPr id="41988" name="Notes Placeholder 3"/>
          <p:cNvSpPr>
            <a:spLocks noGrp="1"/>
          </p:cNvSpPr>
          <p:nvPr>
            <p:ph type="body" idx="1"/>
          </p:nvPr>
        </p:nvSpPr>
        <p:spPr>
          <a:xfrm>
            <a:off x="414339" y="3798889"/>
            <a:ext cx="6021387" cy="203133"/>
          </a:xfrm>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a:p>
        </p:txBody>
      </p:sp>
      <p:sp>
        <p:nvSpPr>
          <p:cNvPr id="418818" name="Rectangle 2"/>
          <p:cNvSpPr>
            <a:spLocks noGrp="1" noRot="1" noChangeAspect="1" noChangeArrowheads="1" noTextEdit="1"/>
          </p:cNvSpPr>
          <p:nvPr>
            <p:ph type="sldImg"/>
          </p:nvPr>
        </p:nvSpPr>
        <p:spPr>
          <a:xfrm>
            <a:off x="1143000" y="685800"/>
            <a:ext cx="4572000" cy="3429000"/>
          </a:xfrm>
          <a:prstGeom prst="rect">
            <a:avLst/>
          </a:prstGeo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a:p>
        </p:txBody>
      </p:sp>
      <p:sp>
        <p:nvSpPr>
          <p:cNvPr id="418818" name="Rectangle 2"/>
          <p:cNvSpPr>
            <a:spLocks noGrp="1" noRot="1" noChangeAspect="1" noChangeArrowheads="1" noTextEdit="1"/>
          </p:cNvSpPr>
          <p:nvPr>
            <p:ph type="sldImg"/>
          </p:nvPr>
        </p:nvSpPr>
        <p:spPr>
          <a:xfrm>
            <a:off x="1143000" y="685800"/>
            <a:ext cx="4572000" cy="3429000"/>
          </a:xfrm>
          <a:prstGeom prst="rect">
            <a:avLst/>
          </a:prstGeo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hape 3"/>
          <p:cNvSpPr>
            <a:spLocks noGrp="1" noChangeArrowheads="1"/>
          </p:cNvSpPr>
          <p:nvPr>
            <p:ph type="sldNum" sz="quarter" idx="5"/>
          </p:nvPr>
        </p:nvSpPr>
        <p:spPr/>
        <p:txBody>
          <a:bodyPr/>
          <a:lstStyle/>
          <a:p>
            <a:pPr>
              <a:defRPr/>
            </a:pPr>
            <a:endParaRPr lang="en-US" dirty="0" smtClean="0"/>
          </a:p>
        </p:txBody>
      </p:sp>
      <p:sp>
        <p:nvSpPr>
          <p:cNvPr id="46083" name="Rectangle 49153"/>
          <p:cNvSpPr>
            <a:spLocks noGrp="1" noRot="1" noChangeAspect="1" noChangeArrowheads="1" noTextEdit="1"/>
          </p:cNvSpPr>
          <p:nvPr>
            <p:ph type="sldImg"/>
          </p:nvPr>
        </p:nvSpPr>
        <p:spPr>
          <a:xfrm>
            <a:off x="1143000" y="685800"/>
            <a:ext cx="4572000" cy="3429000"/>
          </a:xfrm>
          <a:prstGeom prst="rect">
            <a:avLst/>
          </a:prstGeom>
          <a:ln cap="flat">
            <a:headEnd type="none" w="med" len="med"/>
            <a:tailEnd type="none" w="med" len="med"/>
          </a:ln>
        </p:spPr>
      </p:sp>
      <p:sp>
        <p:nvSpPr>
          <p:cNvPr id="46084" name="Notes Placeholder 3"/>
          <p:cNvSpPr>
            <a:spLocks noGrp="1"/>
          </p:cNvSpPr>
          <p:nvPr>
            <p:ph type="body" idx="1"/>
          </p:nvPr>
        </p:nvSpPr>
        <p:spPr>
          <a:xfrm>
            <a:off x="414339" y="3798889"/>
            <a:ext cx="6021387" cy="203133"/>
          </a:xfrm>
          <a:noFill/>
          <a:ln/>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hape 4"/>
          <p:cNvSpPr>
            <a:spLocks noGrp="1" noChangeArrowheads="1"/>
          </p:cNvSpPr>
          <p:nvPr>
            <p:ph type="sldNum" sz="quarter" idx="5"/>
          </p:nvPr>
        </p:nvSpPr>
        <p:spPr/>
        <p:txBody>
          <a:bodyPr/>
          <a:lstStyle/>
          <a:p>
            <a:pPr defTabSz="931811">
              <a:defRPr/>
            </a:pPr>
            <a:endParaRPr lang="en-US" dirty="0" smtClean="0"/>
          </a:p>
        </p:txBody>
      </p:sp>
      <p:sp>
        <p:nvSpPr>
          <p:cNvPr id="47107" name="Rectangle 55297"/>
          <p:cNvSpPr>
            <a:spLocks noGrp="1" noRot="1" noChangeAspect="1" noChangeArrowheads="1" noTextEdit="1"/>
          </p:cNvSpPr>
          <p:nvPr>
            <p:ph type="sldImg"/>
          </p:nvPr>
        </p:nvSpPr>
        <p:spPr>
          <a:xfrm>
            <a:off x="1143000" y="685800"/>
            <a:ext cx="4572000" cy="3429000"/>
          </a:xfrm>
          <a:prstGeom prst="rect">
            <a:avLst/>
          </a:prstGeom>
          <a:ln cap="flat">
            <a:headEnd type="none" w="med" len="med"/>
            <a:tailEnd type="none" w="med" len="med"/>
          </a:ln>
        </p:spPr>
      </p:sp>
      <p:sp>
        <p:nvSpPr>
          <p:cNvPr id="47108" name="Rectangle 510978"/>
          <p:cNvSpPr>
            <a:spLocks noGrp="1" noChangeArrowheads="1"/>
          </p:cNvSpPr>
          <p:nvPr>
            <p:ph type="body" idx="1"/>
          </p:nvPr>
        </p:nvSpPr>
        <p:spPr>
          <a:xfrm>
            <a:off x="414339" y="3798889"/>
            <a:ext cx="6021387" cy="203133"/>
          </a:xfrm>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143000" y="685800"/>
            <a:ext cx="4572000" cy="3429000"/>
          </a:xfrm>
          <a:prstGeom prst="rect">
            <a:avLst/>
          </a:prstGeom>
          <a:ln/>
        </p:spPr>
      </p:sp>
      <p:sp>
        <p:nvSpPr>
          <p:cNvPr id="50179" name="Notes Placeholder 2"/>
          <p:cNvSpPr>
            <a:spLocks noGrp="1"/>
          </p:cNvSpPr>
          <p:nvPr>
            <p:ph type="body" idx="1"/>
          </p:nvPr>
        </p:nvSpPr>
        <p:spPr>
          <a:xfrm>
            <a:off x="414339" y="3798889"/>
            <a:ext cx="6021387" cy="203133"/>
          </a:xfrm>
          <a:noFill/>
          <a:ln/>
        </p:spPr>
        <p:txBody>
          <a:bodyPr/>
          <a:lstStyle/>
          <a:p>
            <a:endParaRPr lang="en-US" smtClean="0"/>
          </a:p>
        </p:txBody>
      </p:sp>
      <p:sp>
        <p:nvSpPr>
          <p:cNvPr id="32772" name="Slide Number Placeholder 3"/>
          <p:cNvSpPr>
            <a:spLocks noGrp="1"/>
          </p:cNvSpPr>
          <p:nvPr>
            <p:ph type="sldNum" sz="quarter" idx="5"/>
          </p:nvPr>
        </p:nvSpPr>
        <p:spPr/>
        <p:txBody>
          <a:bodyPr/>
          <a:lstStyle/>
          <a:p>
            <a:pPr>
              <a:defRPr/>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hape 4"/>
          <p:cNvSpPr>
            <a:spLocks noGrp="1" noChangeArrowheads="1"/>
          </p:cNvSpPr>
          <p:nvPr>
            <p:ph type="sldNum" sz="quarter" idx="5"/>
          </p:nvPr>
        </p:nvSpPr>
        <p:spPr/>
        <p:txBody>
          <a:bodyPr/>
          <a:lstStyle/>
          <a:p>
            <a:pPr defTabSz="931811">
              <a:defRPr/>
            </a:pPr>
            <a:endParaRPr lang="en-US" dirty="0" smtClean="0"/>
          </a:p>
        </p:txBody>
      </p:sp>
      <p:sp>
        <p:nvSpPr>
          <p:cNvPr id="52227" name="Rectangle 56321"/>
          <p:cNvSpPr>
            <a:spLocks noGrp="1" noRot="1" noChangeAspect="1" noChangeArrowheads="1" noTextEdit="1"/>
          </p:cNvSpPr>
          <p:nvPr>
            <p:ph type="sldImg"/>
          </p:nvPr>
        </p:nvSpPr>
        <p:spPr>
          <a:xfrm>
            <a:off x="1143000" y="685800"/>
            <a:ext cx="4572000" cy="3429000"/>
          </a:xfrm>
          <a:prstGeom prst="rect">
            <a:avLst/>
          </a:prstGeom>
          <a:ln cap="flat">
            <a:headEnd type="none" w="med" len="med"/>
            <a:tailEnd type="none" w="med" len="med"/>
          </a:ln>
        </p:spPr>
      </p:sp>
      <p:sp>
        <p:nvSpPr>
          <p:cNvPr id="52228" name="Rectangle 498690"/>
          <p:cNvSpPr>
            <a:spLocks noGrp="1" noChangeArrowheads="1"/>
          </p:cNvSpPr>
          <p:nvPr>
            <p:ph type="body" idx="1"/>
          </p:nvPr>
        </p:nvSpPr>
        <p:spPr>
          <a:xfrm>
            <a:off x="414339" y="3798889"/>
            <a:ext cx="6021387" cy="203133"/>
          </a:xfrm>
          <a:noFill/>
          <a:ln/>
        </p:spPr>
        <p:txBody>
          <a:bodyPr/>
          <a:lstStyle/>
          <a:p>
            <a:pPr eaLnBrk="1" hangingPunct="1"/>
            <a:endParaRPr lang="en-US" smtClean="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143000" y="685800"/>
            <a:ext cx="4572000" cy="3429000"/>
          </a:xfrm>
          <a:prstGeom prst="rect">
            <a:avLst/>
          </a:prstGeom>
          <a:ln/>
        </p:spPr>
      </p:sp>
      <p:sp>
        <p:nvSpPr>
          <p:cNvPr id="72707" name="Notes Placeholder 2"/>
          <p:cNvSpPr>
            <a:spLocks noGrp="1"/>
          </p:cNvSpPr>
          <p:nvPr>
            <p:ph type="body" idx="1"/>
          </p:nvPr>
        </p:nvSpPr>
        <p:spPr>
          <a:xfrm>
            <a:off x="414339" y="3798889"/>
            <a:ext cx="6021387" cy="228774"/>
          </a:xfrm>
          <a:ln/>
        </p:spPr>
        <p:txBody>
          <a:bodyPr/>
          <a:lstStyle/>
          <a:p>
            <a:pPr>
              <a:defRPr/>
            </a:pPr>
            <a:endParaRPr lang="en-US" b="1" dirty="0" smtClean="0">
              <a:latin typeface="Arial" pitchFamily="34" charset="0"/>
            </a:endParaRPr>
          </a:p>
        </p:txBody>
      </p:sp>
      <p:sp>
        <p:nvSpPr>
          <p:cNvPr id="61444" name="Slide Number Placeholder 3"/>
          <p:cNvSpPr>
            <a:spLocks noGrp="1"/>
          </p:cNvSpPr>
          <p:nvPr>
            <p:ph type="sldNum" sz="quarter" idx="5"/>
          </p:nvPr>
        </p:nvSpPr>
        <p:spPr>
          <a:noFill/>
          <a:ln>
            <a:headEnd/>
            <a:tailEnd/>
          </a:ln>
        </p:spPr>
        <p:txBody>
          <a:bodyPr/>
          <a:lstStyle/>
          <a:p>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1425" y="558800"/>
            <a:ext cx="4181475" cy="31369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1425" y="558800"/>
            <a:ext cx="4181475" cy="31369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3263" y="559008"/>
            <a:ext cx="4158905" cy="3137005"/>
          </a:xfrm>
          <a:prstGeom prst="rect">
            <a:avLst/>
          </a:prstGeo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5424" y="685488"/>
            <a:ext cx="4547152" cy="3429000"/>
          </a:xfrm>
          <a:prstGeom prst="rect">
            <a:avLst/>
          </a:prstGeo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1143000" y="685800"/>
            <a:ext cx="4572000" cy="3429000"/>
          </a:xfrm>
          <a:prstGeom prst="rect">
            <a:avLst/>
          </a:prstGeom>
          <a:ln/>
        </p:spPr>
      </p:sp>
      <p:sp>
        <p:nvSpPr>
          <p:cNvPr id="56323" name="Notes Placeholder 2"/>
          <p:cNvSpPr>
            <a:spLocks noGrp="1"/>
          </p:cNvSpPr>
          <p:nvPr>
            <p:ph type="body" idx="1"/>
          </p:nvPr>
        </p:nvSpPr>
        <p:spPr>
          <a:xfrm>
            <a:off x="414339" y="3798889"/>
            <a:ext cx="6021387" cy="203133"/>
          </a:xfrm>
          <a:noFill/>
          <a:ln/>
        </p:spPr>
        <p:txBody>
          <a:bodyPr/>
          <a:lstStyle/>
          <a:p>
            <a:endParaRPr lang="en-US" dirty="0" smtClean="0"/>
          </a:p>
        </p:txBody>
      </p:sp>
      <p:sp>
        <p:nvSpPr>
          <p:cNvPr id="48132" name="Slide Number Placeholder 3"/>
          <p:cNvSpPr>
            <a:spLocks noGrp="1"/>
          </p:cNvSpPr>
          <p:nvPr>
            <p:ph type="sldNum" sz="quarter" idx="5"/>
          </p:nvPr>
        </p:nvSpPr>
        <p:spPr/>
        <p:txBody>
          <a:bodyPr/>
          <a:lstStyle/>
          <a:p>
            <a:pPr>
              <a:defRPr/>
            </a:pPr>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endParaRPr lang="en-US"/>
          </a:p>
        </p:txBody>
      </p:sp>
      <p:sp>
        <p:nvSpPr>
          <p:cNvPr id="6" name="Rectangle 6"/>
          <p:cNvSpPr>
            <a:spLocks noGrp="1" noChangeArrowheads="1"/>
          </p:cNvSpPr>
          <p:nvPr>
            <p:ph type="ftr" sz="quarter" idx="4"/>
          </p:nvPr>
        </p:nvSpPr>
        <p:spPr>
          <a:ln/>
        </p:spPr>
        <p:txBody>
          <a:bodyPr/>
          <a:lstStyle/>
          <a:p>
            <a:endParaRPr lang="en-US"/>
          </a:p>
        </p:txBody>
      </p:sp>
      <p:sp>
        <p:nvSpPr>
          <p:cNvPr id="7" name="Rectangle 7"/>
          <p:cNvSpPr>
            <a:spLocks noGrp="1" noChangeArrowheads="1"/>
          </p:cNvSpPr>
          <p:nvPr>
            <p:ph type="sldNum" sz="quarter" idx="5"/>
          </p:nvPr>
        </p:nvSpPr>
        <p:spPr>
          <a:ln/>
        </p:spPr>
        <p:txBody>
          <a:bodyPr/>
          <a:lstStyle/>
          <a:p>
            <a:endParaRPr lang="en-US"/>
          </a:p>
        </p:txBody>
      </p:sp>
      <p:sp>
        <p:nvSpPr>
          <p:cNvPr id="47108" name="Rectangle 4"/>
          <p:cNvSpPr>
            <a:spLocks noGrp="1" noRot="1" noChangeAspect="1" noChangeArrowheads="1" noTextEdit="1"/>
          </p:cNvSpPr>
          <p:nvPr>
            <p:ph type="sldImg"/>
          </p:nvPr>
        </p:nvSpPr>
        <p:spPr>
          <a:xfrm>
            <a:off x="1143000" y="685800"/>
            <a:ext cx="4572000" cy="3429000"/>
          </a:xfrm>
          <a:prstGeom prst="rect">
            <a:avLst/>
          </a:prstGeom>
          <a:ln/>
        </p:spPr>
      </p:sp>
      <p:sp>
        <p:nvSpPr>
          <p:cNvPr id="47109" name="Rectangle 5"/>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hape 3"/>
          <p:cNvSpPr>
            <a:spLocks noGrp="1" noChangeArrowheads="1"/>
          </p:cNvSpPr>
          <p:nvPr>
            <p:ph type="dt" sz="quarter" idx="4294967295"/>
          </p:nvPr>
        </p:nvSpPr>
        <p:spPr>
          <a:xfrm>
            <a:off x="3884613" y="1"/>
            <a:ext cx="2971800" cy="456963"/>
          </a:xfrm>
          <a:prstGeom prst="rect">
            <a:avLst/>
          </a:prstGeom>
          <a:ln>
            <a:headEnd/>
            <a:tailEnd/>
          </a:ln>
        </p:spPr>
        <p:txBody>
          <a:bodyPr/>
          <a:lstStyle/>
          <a:p>
            <a:pPr>
              <a:defRPr/>
            </a:pPr>
            <a:endParaRPr lang="en-US"/>
          </a:p>
        </p:txBody>
      </p:sp>
      <p:sp>
        <p:nvSpPr>
          <p:cNvPr id="62467" name="Shape 4"/>
          <p:cNvSpPr>
            <a:spLocks noGrp="1" noChangeArrowheads="1"/>
          </p:cNvSpPr>
          <p:nvPr>
            <p:ph type="sldNum" sz="quarter" idx="5"/>
          </p:nvPr>
        </p:nvSpPr>
        <p:spPr>
          <a:noFill/>
        </p:spPr>
        <p:txBody>
          <a:bodyPr/>
          <a:lstStyle/>
          <a:p>
            <a:endParaRPr lang="en-US"/>
          </a:p>
        </p:txBody>
      </p:sp>
      <p:sp>
        <p:nvSpPr>
          <p:cNvPr id="56324" name="Shape 5"/>
          <p:cNvSpPr>
            <a:spLocks noGrp="1" noChangeArrowheads="1"/>
          </p:cNvSpPr>
          <p:nvPr>
            <p:ph type="ftr" sz="quarter" idx="4294967295"/>
          </p:nvPr>
        </p:nvSpPr>
        <p:spPr>
          <a:xfrm>
            <a:off x="0" y="8685457"/>
            <a:ext cx="2971800" cy="456962"/>
          </a:xfrm>
          <a:prstGeom prst="rect">
            <a:avLst/>
          </a:prstGeom>
          <a:ln>
            <a:headEnd/>
            <a:tailEnd/>
          </a:ln>
        </p:spPr>
        <p:txBody>
          <a:bodyPr/>
          <a:lstStyle/>
          <a:p>
            <a:pPr>
              <a:defRPr/>
            </a:pPr>
            <a:endParaRPr lang="en-US"/>
          </a:p>
        </p:txBody>
      </p:sp>
      <p:sp>
        <p:nvSpPr>
          <p:cNvPr id="62469" name="Rectangle 37891"/>
          <p:cNvSpPr>
            <a:spLocks noGrp="1" noRot="1" noChangeAspect="1" noChangeArrowheads="1" noTextEdit="1"/>
          </p:cNvSpPr>
          <p:nvPr>
            <p:ph type="sldImg"/>
          </p:nvPr>
        </p:nvSpPr>
        <p:spPr>
          <a:xfrm>
            <a:off x="1143000" y="685800"/>
            <a:ext cx="4572000" cy="3429000"/>
          </a:xfrm>
          <a:prstGeom prst="rect">
            <a:avLst/>
          </a:prstGeom>
          <a:noFill/>
          <a:ln cap="flat">
            <a:headEnd type="none" w="med" len="med"/>
            <a:tailEnd type="none" w="med" len="med"/>
          </a:ln>
        </p:spPr>
      </p:sp>
      <p:sp>
        <p:nvSpPr>
          <p:cNvPr id="62470" name="Rectangle 37892"/>
          <p:cNvSpPr>
            <a:spLocks noGrp="1" noChangeArrowheads="1"/>
          </p:cNvSpPr>
          <p:nvPr>
            <p:ph type="body" idx="1"/>
          </p:nvPr>
        </p:nvSpPr>
        <p:spPr>
          <a:xfrm>
            <a:off x="414339" y="3798889"/>
            <a:ext cx="6021387" cy="203133"/>
          </a:xfrm>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lIns="91432" tIns="45716" rIns="91432" bIns="45716"/>
          <a:lstStyle/>
          <a:p>
            <a:endParaRPr lang="en-US"/>
          </a:p>
        </p:txBody>
      </p:sp>
      <p:sp>
        <p:nvSpPr>
          <p:cNvPr id="6" name="Footer Placeholder 5"/>
          <p:cNvSpPr>
            <a:spLocks noGrp="1"/>
          </p:cNvSpPr>
          <p:nvPr>
            <p:ph type="ftr" sz="quarter" idx="12"/>
          </p:nvPr>
        </p:nvSpPr>
        <p:spPr>
          <a:xfrm>
            <a:off x="0" y="8685213"/>
            <a:ext cx="2971800" cy="457200"/>
          </a:xfrm>
          <a:prstGeom prst="rect">
            <a:avLst/>
          </a:prstGeom>
        </p:spPr>
        <p:txBody>
          <a:bodyPr lIns="91432" tIns="45716" rIns="91432" bIns="45716"/>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hape 3"/>
          <p:cNvSpPr>
            <a:spLocks noGrp="1" noChangeArrowheads="1"/>
          </p:cNvSpPr>
          <p:nvPr>
            <p:ph type="sldNum" sz="quarter" idx="5"/>
          </p:nvPr>
        </p:nvSpPr>
        <p:spPr/>
        <p:txBody>
          <a:bodyPr/>
          <a:lstStyle/>
          <a:p>
            <a:pPr>
              <a:defRPr/>
            </a:pPr>
            <a:endParaRPr lang="en-US" dirty="0" smtClean="0"/>
          </a:p>
        </p:txBody>
      </p:sp>
      <p:sp>
        <p:nvSpPr>
          <p:cNvPr id="34819" name="Rectangle 37889"/>
          <p:cNvSpPr>
            <a:spLocks noGrp="1" noRot="1" noChangeAspect="1" noChangeArrowheads="1" noTextEdit="1"/>
          </p:cNvSpPr>
          <p:nvPr>
            <p:ph type="sldImg"/>
          </p:nvPr>
        </p:nvSpPr>
        <p:spPr>
          <a:xfrm>
            <a:off x="1143000" y="685800"/>
            <a:ext cx="4572000" cy="3429000"/>
          </a:xfrm>
          <a:prstGeom prst="rect">
            <a:avLst/>
          </a:prstGeom>
          <a:ln cap="flat">
            <a:headEnd type="none" w="med" len="med"/>
            <a:tailEnd type="none" w="med" len="med"/>
          </a:ln>
        </p:spPr>
      </p:sp>
      <p:sp>
        <p:nvSpPr>
          <p:cNvPr id="34820" name="Rectangle 37890"/>
          <p:cNvSpPr>
            <a:spLocks noGrp="1"/>
          </p:cNvSpPr>
          <p:nvPr>
            <p:ph type="body" idx="1"/>
          </p:nvPr>
        </p:nvSpPr>
        <p:spPr>
          <a:xfrm>
            <a:off x="414339" y="3798889"/>
            <a:ext cx="6021387" cy="203133"/>
          </a:xfrm>
          <a:noFill/>
          <a:ln/>
        </p:spPr>
        <p:txBody>
          <a:bodyPr/>
          <a:lstStyle/>
          <a:p>
            <a:pPr eaLnBrk="1" hangingPunct="1">
              <a:spcBef>
                <a:spcPct val="0"/>
              </a:spcBef>
            </a:pPr>
            <a:endParaRPr lang="en-US" dirty="0" smtClean="0">
              <a:latin typeface="Calibri"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Bottom_Bar_03.png"/>
          <p:cNvPicPr>
            <a:picLocks noChangeAspect="1"/>
          </p:cNvPicPr>
          <p:nvPr/>
        </p:nvPicPr>
        <p:blipFill>
          <a:blip r:embed="rId3"/>
          <a:stretch>
            <a:fillRect/>
          </a:stretch>
        </p:blipFill>
        <p:spPr>
          <a:xfrm>
            <a:off x="0" y="6268641"/>
            <a:ext cx="9144000" cy="589359"/>
          </a:xfrm>
          <a:prstGeom prst="rect">
            <a:avLst/>
          </a:prstGeom>
        </p:spPr>
      </p:pic>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404040"/>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404040"/>
              </a:solidFill>
              <a:effectLst/>
              <a:uLnTx/>
              <a:uFillTx/>
              <a:latin typeface="+mn-lt"/>
              <a:ea typeface="+mn-ea"/>
              <a:cs typeface="+mn-cs"/>
            </a:endParaRPr>
          </a:p>
        </p:txBody>
      </p:sp>
      <p:pic>
        <p:nvPicPr>
          <p:cNvPr id="6" name="Picture 5" descr="TechEd IT Pro logo for title slide.png"/>
          <p:cNvPicPr>
            <a:picLocks noChangeAspect="1"/>
          </p:cNvPicPr>
          <p:nvPr/>
        </p:nvPicPr>
        <p:blipFill>
          <a:blip r:embed="rId4" cstate="email"/>
          <a:srcRect/>
          <a:stretch>
            <a:fillRect/>
          </a:stretch>
        </p:blipFill>
        <p:spPr bwMode="invGray">
          <a:xfrm>
            <a:off x="5943600" y="5257800"/>
            <a:ext cx="3200400" cy="1600200"/>
          </a:xfrm>
          <a:prstGeom prst="rect">
            <a:avLst/>
          </a:prstGeom>
        </p:spPr>
      </p:pic>
      <p:sp>
        <p:nvSpPr>
          <p:cNvPr id="8" name="Text Placeholder 7"/>
          <p:cNvSpPr>
            <a:spLocks noGrp="1"/>
          </p:cNvSpPr>
          <p:nvPr>
            <p:ph type="body" sz="quarter" idx="10" hasCustomPrompt="1"/>
          </p:nvPr>
        </p:nvSpPr>
        <p:spPr>
          <a:xfrm>
            <a:off x="733425" y="228600"/>
            <a:ext cx="3838575" cy="276999"/>
          </a:xfrm>
        </p:spPr>
        <p:txBody>
          <a:bodyPr/>
          <a:lstStyle>
            <a:lvl1pPr>
              <a:buFont typeface="Arial" pitchFamily="34" charset="0"/>
              <a:buNone/>
              <a:defRPr sz="2000">
                <a:solidFill>
                  <a:schemeClr val="tx1"/>
                </a:solidFill>
              </a:defRPr>
            </a:lvl1pPr>
          </a:lstStyle>
          <a:p>
            <a:pPr lvl="0"/>
            <a:r>
              <a:rPr lang="en-US" dirty="0" smtClean="0">
                <a:solidFill>
                  <a:schemeClr val="tx1"/>
                </a:solidFill>
              </a:rPr>
              <a:t>Session Code:</a:t>
            </a:r>
            <a:endParaRPr lang="en-US" dirty="0"/>
          </a:p>
        </p:txBody>
      </p:sp>
      <p:sp>
        <p:nvSpPr>
          <p:cNvPr id="9"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99C8DF"/>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99C8DF"/>
              </a:solidFill>
              <a:effectLst/>
              <a:uLnTx/>
              <a:uFillTx/>
              <a:latin typeface="+mn-lt"/>
              <a:ea typeface="+mn-ea"/>
              <a:cs typeface="+mn-cs"/>
            </a:endParaRPr>
          </a:p>
        </p:txBody>
      </p:sp>
      <p:pic>
        <p:nvPicPr>
          <p:cNvPr id="10" name="Picture 9" descr="TechEd IT Pro logo for title slide.png"/>
          <p:cNvPicPr>
            <a:picLocks noChangeAspect="1"/>
          </p:cNvPicPr>
          <p:nvPr userDrawn="1"/>
        </p:nvPicPr>
        <p:blipFill>
          <a:blip r:embed="rId4" cstate="email"/>
          <a:srcRect/>
          <a:stretch>
            <a:fillRect/>
          </a:stretch>
        </p:blipFill>
        <p:spPr bwMode="invGray">
          <a:xfrm>
            <a:off x="5943600" y="5257800"/>
            <a:ext cx="3200400" cy="1600200"/>
          </a:xfrm>
          <a:prstGeom prst="rect">
            <a:avLst/>
          </a:prstGeom>
        </p:spPr>
      </p:pic>
    </p:spTree>
    <p:extLst>
      <p:ext uri="{BB962C8B-B14F-4D97-AF65-F5344CB8AC3E}">
        <p14:creationId xmlns:p14="http://schemas.microsoft.com/office/powerpoint/2010/main" xmlns="" val="11675265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7013"/>
            <a:ext cx="8380412" cy="664797"/>
          </a:xfrm>
          <a:noFill/>
          <a:ln w="9525">
            <a:noFill/>
            <a:miter lim="800000"/>
            <a:headEnd/>
            <a:tailEnd/>
          </a:ln>
        </p:spPr>
        <p:txBody>
          <a:bodyPr vert="horz" wrap="square" lIns="0" tIns="0" rIns="0" bIns="0" numCol="1" anchor="t" anchorCtr="0" compatLnSpc="1">
            <a:prstTxWarp prst="textNoShape">
              <a:avLst/>
            </a:prstTxWarp>
            <a:spAutoFit/>
          </a:bodyPr>
          <a:lstStyle>
            <a:lvl1pPr algn="l" rtl="0" fontAlgn="base">
              <a:lnSpc>
                <a:spcPct val="90000"/>
              </a:lnSpc>
              <a:spcBef>
                <a:spcPct val="0"/>
              </a:spcBef>
              <a:spcAft>
                <a:spcPct val="0"/>
              </a:spcAft>
              <a:defRPr lang="en-US" sz="4800" b="0" cap="none"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382588" y="1414463"/>
            <a:ext cx="8380412" cy="2293961"/>
          </a:xfrm>
          <a:noFill/>
          <a:ln w="9525">
            <a:noFill/>
            <a:miter lim="800000"/>
            <a:headEnd/>
            <a:tailEnd/>
          </a:ln>
        </p:spPr>
        <p:txBody>
          <a:bodyPr/>
          <a:lstStyle>
            <a:lvl1pPr>
              <a:buFontTx/>
              <a:buBlip>
                <a:blip r:embed="rId2"/>
              </a:buBlip>
              <a:defRPr lang="en-US" sz="3200" dirty="0" smtClean="0">
                <a:solidFill>
                  <a:schemeClr val="tx1"/>
                </a:solidFill>
                <a:latin typeface="+mn-lt"/>
                <a:ea typeface="+mn-ea"/>
                <a:cs typeface="+mn-cs"/>
              </a:defRPr>
            </a:lvl1pPr>
            <a:lvl2pPr>
              <a:buFontTx/>
              <a:buBlip>
                <a:blip r:embed="rId3"/>
              </a:buBlip>
              <a:defRPr lang="en-US" sz="2800" dirty="0" smtClean="0">
                <a:solidFill>
                  <a:schemeClr val="tx1"/>
                </a:solidFill>
                <a:latin typeface="+mn-lt"/>
                <a:ea typeface="+mn-ea"/>
                <a:cs typeface="+mn-cs"/>
              </a:defRPr>
            </a:lvl2pPr>
            <a:lvl3pPr>
              <a:buFontTx/>
              <a:buBlip>
                <a:blip r:embed="rId3"/>
              </a:buBlip>
              <a:defRPr lang="en-US" sz="2400" dirty="0" smtClean="0">
                <a:solidFill>
                  <a:schemeClr val="tx1"/>
                </a:solidFill>
                <a:latin typeface="+mn-lt"/>
                <a:ea typeface="+mn-ea"/>
                <a:cs typeface="+mn-cs"/>
              </a:defRPr>
            </a:lvl3pPr>
            <a:lvl4pPr>
              <a:buFontTx/>
              <a:buBlip>
                <a:blip r:embed="rId3"/>
              </a:buBlip>
              <a:defRPr lang="en-US" sz="2400" dirty="0" smtClean="0">
                <a:solidFill>
                  <a:schemeClr val="tx1"/>
                </a:solidFill>
                <a:latin typeface="+mn-lt"/>
                <a:ea typeface="+mn-ea"/>
                <a:cs typeface="+mn-cs"/>
              </a:defRPr>
            </a:lvl4pPr>
            <a:lvl5pPr>
              <a:buFontTx/>
              <a:buBlip>
                <a:blip r:embed="rId3"/>
              </a:buBlip>
              <a:defRPr lang="en-US" sz="2400" dirty="0">
                <a:solidFill>
                  <a:schemeClr val="tx1"/>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48911439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gradFill flip="none" rotWithShape="1">
            <a:gsLst>
              <a:gs pos="0">
                <a:srgbClr val="2C2825"/>
              </a:gs>
              <a:gs pos="12000">
                <a:srgbClr val="5F5F5F"/>
              </a:gs>
              <a:gs pos="30000">
                <a:srgbClr val="5F5F5F"/>
              </a:gs>
              <a:gs pos="100000">
                <a:schemeClr val="tx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200"/>
          </a:p>
        </p:txBody>
      </p:sp>
      <p:sp>
        <p:nvSpPr>
          <p:cNvPr id="27" name="Rectangle 26"/>
          <p:cNvSpPr/>
          <p:nvPr userDrawn="1"/>
        </p:nvSpPr>
        <p:spPr bwMode="ltGray">
          <a:xfrm>
            <a:off x="33" y="0"/>
            <a:ext cx="9143999" cy="5429264"/>
          </a:xfrm>
          <a:prstGeom prst="rect">
            <a:avLst/>
          </a:prstGeom>
          <a:blipFill>
            <a:blip r:embed="rId2" cstate="print"/>
            <a:stretch>
              <a:fillRect/>
            </a:stretch>
          </a:blip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effectLst/>
            </a:endParaRPr>
          </a:p>
        </p:txBody>
      </p:sp>
      <p:sp>
        <p:nvSpPr>
          <p:cNvPr id="22" name="Rectangle 21"/>
          <p:cNvSpPr/>
          <p:nvPr userDrawn="1"/>
        </p:nvSpPr>
        <p:spPr bwMode="ltGray">
          <a:xfrm>
            <a:off x="0" y="3071810"/>
            <a:ext cx="9144000" cy="3786190"/>
          </a:xfrm>
          <a:prstGeom prst="rect">
            <a:avLst/>
          </a:prstGeom>
          <a:gradFill flip="none" rotWithShape="1">
            <a:gsLst>
              <a:gs pos="0">
                <a:srgbClr val="318EC1"/>
              </a:gs>
              <a:gs pos="100000">
                <a:sysClr val="windowText" lastClr="000000"/>
              </a:gs>
            </a:gsLst>
            <a:lin ang="0" scaled="1"/>
            <a:tileRect/>
          </a:gra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Condensed" pitchFamily="34" charset="0"/>
              <a:ea typeface="+mn-ea"/>
              <a:cs typeface="+mn-cs"/>
            </a:endParaRPr>
          </a:p>
        </p:txBody>
      </p:sp>
      <p:sp>
        <p:nvSpPr>
          <p:cNvPr id="2" name="Title 1"/>
          <p:cNvSpPr>
            <a:spLocks noGrp="1"/>
          </p:cNvSpPr>
          <p:nvPr>
            <p:ph type="ctrTitle" hasCustomPrompt="1"/>
          </p:nvPr>
        </p:nvSpPr>
        <p:spPr>
          <a:xfrm>
            <a:off x="533400" y="3786190"/>
            <a:ext cx="8077200" cy="714380"/>
          </a:xfrm>
          <a:prstGeom prst="rect">
            <a:avLst/>
          </a:prstGeom>
          <a:effectLst>
            <a:outerShdw blurRad="50800" dist="25400" dir="2700000" algn="tl" rotWithShape="0">
              <a:prstClr val="black">
                <a:alpha val="40000"/>
              </a:prstClr>
            </a:outerShdw>
          </a:effectLst>
        </p:spPr>
        <p:txBody>
          <a:bodyPr vert="horz" lIns="91440" tIns="0" rIns="45720" bIns="0" rtlCol="0" anchor="t" anchorCtr="0">
            <a:noAutofit/>
          </a:bodyPr>
          <a:lstStyle>
            <a:lvl1pPr algn="l">
              <a:lnSpc>
                <a:spcPct val="100000"/>
              </a:lnSpc>
              <a:defRPr sz="4700" b="0" cap="none" spc="0" baseline="0">
                <a:ln w="18415" cmpd="sng">
                  <a:solidFill>
                    <a:srgbClr val="FFFFFF"/>
                  </a:solidFill>
                  <a:prstDash val="solid"/>
                </a:ln>
                <a:solidFill>
                  <a:srgbClr val="FFFFFF"/>
                </a:solidFill>
                <a:effectLst/>
              </a:defRPr>
            </a:lvl1pPr>
            <a:extLst/>
          </a:lstStyle>
          <a:p>
            <a:r>
              <a:rPr kumimoji="0" lang="en-US" smtClean="0"/>
              <a:t>Click to edit title</a:t>
            </a:r>
            <a:endParaRPr kumimoji="0" lang="en-US"/>
          </a:p>
        </p:txBody>
      </p:sp>
      <p:pic>
        <p:nvPicPr>
          <p:cNvPr id="18" name="Picture 17" descr="mslogo-01.png"/>
          <p:cNvPicPr>
            <a:picLocks noChangeAspect="1"/>
          </p:cNvPicPr>
          <p:nvPr userDrawn="1"/>
        </p:nvPicPr>
        <p:blipFill>
          <a:blip r:embed="rId3" cstate="print"/>
          <a:stretch>
            <a:fillRect/>
          </a:stretch>
        </p:blipFill>
        <p:spPr>
          <a:xfrm>
            <a:off x="6977780" y="6143644"/>
            <a:ext cx="1874256" cy="426356"/>
          </a:xfrm>
          <a:prstGeom prst="rect">
            <a:avLst/>
          </a:prstGeom>
          <a:effectLst/>
        </p:spPr>
      </p:pic>
      <p:sp>
        <p:nvSpPr>
          <p:cNvPr id="23" name="Rectangle 22"/>
          <p:cNvSpPr/>
          <p:nvPr userDrawn="1"/>
        </p:nvSpPr>
        <p:spPr bwMode="invGray">
          <a:xfrm>
            <a:off x="0" y="3071810"/>
            <a:ext cx="9144000" cy="36000"/>
          </a:xfrm>
          <a:prstGeom prst="rect">
            <a:avLst/>
          </a:prstGeom>
          <a:solidFill>
            <a:srgbClr val="276F9D"/>
          </a:soli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6" name="Rectangle 25"/>
          <p:cNvSpPr/>
          <p:nvPr userDrawn="1"/>
        </p:nvSpPr>
        <p:spPr>
          <a:xfrm>
            <a:off x="-32" y="0"/>
            <a:ext cx="9144000" cy="3071810"/>
          </a:xfrm>
          <a:prstGeom prst="rect">
            <a:avLst/>
          </a:prstGeom>
          <a:gradFill flip="none" rotWithShape="1">
            <a:gsLst>
              <a:gs pos="65000">
                <a:sysClr val="windowText" lastClr="000000">
                  <a:alpha val="90000"/>
                </a:sysClr>
              </a:gs>
              <a:gs pos="100000">
                <a:sysClr val="windowText" lastClr="000000">
                  <a:alpha val="10000"/>
                </a:sysClr>
              </a:gs>
            </a:gsLst>
            <a:lin ang="5400000" scaled="1"/>
            <a:tileRect/>
          </a:gradFill>
          <a:ln w="48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14" name="Text Placeholder 20"/>
          <p:cNvSpPr>
            <a:spLocks noGrp="1"/>
          </p:cNvSpPr>
          <p:nvPr>
            <p:ph type="body" sz="quarter" idx="10" hasCustomPrompt="1"/>
          </p:nvPr>
        </p:nvSpPr>
        <p:spPr>
          <a:xfrm>
            <a:off x="532800" y="4500570"/>
            <a:ext cx="4071966" cy="428621"/>
          </a:xfrm>
          <a:prstGeom prst="rect">
            <a:avLst/>
          </a:prstGeom>
          <a:effectLst>
            <a:outerShdw blurRad="50800" dist="25400" dir="2700000" algn="tl" rotWithShape="0">
              <a:prstClr val="black">
                <a:alpha val="40000"/>
              </a:prstClr>
            </a:outerShdw>
          </a:effectLst>
        </p:spPr>
        <p:txBody>
          <a:bodyPr/>
          <a:lstStyle>
            <a:lvl1pPr marL="0">
              <a:buNone/>
              <a:defRPr kumimoji="0" lang="it-IT" sz="2400" b="1" kern="1200" cap="none" spc="0" baseline="0" smtClean="0">
                <a:ln w="18415" cmpd="sng">
                  <a:noFill/>
                  <a:prstDash val="solid"/>
                </a:ln>
                <a:solidFill>
                  <a:schemeClr val="bg1"/>
                </a:solidFill>
                <a:effectLst/>
                <a:latin typeface="Arial" pitchFamily="34" charset="0"/>
                <a:ea typeface="+mj-ea"/>
                <a:cs typeface="+mj-cs"/>
              </a:defRPr>
            </a:lvl1pPr>
          </a:lstStyle>
          <a:p>
            <a:pPr lvl="0"/>
            <a:r>
              <a:rPr lang="it-IT" smtClean="0"/>
              <a:t>Click to edit subtitle</a:t>
            </a:r>
          </a:p>
        </p:txBody>
      </p:sp>
    </p:spTree>
    <p:extLst>
      <p:ext uri="{BB962C8B-B14F-4D97-AF65-F5344CB8AC3E}">
        <p14:creationId xmlns:p14="http://schemas.microsoft.com/office/powerpoint/2010/main" xmlns="" val="3410036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extLst>
      <p:ext uri="{BB962C8B-B14F-4D97-AF65-F5344CB8AC3E}">
        <p14:creationId xmlns:p14="http://schemas.microsoft.com/office/powerpoint/2010/main" xmlns="" val="259349723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extLst>
      <p:ext uri="{BB962C8B-B14F-4D97-AF65-F5344CB8AC3E}">
        <p14:creationId xmlns:p14="http://schemas.microsoft.com/office/powerpoint/2010/main" xmlns="" val="30273021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 id="2147483728" r:id="rId12"/>
    <p:sldLayoutId id="2147483734" r:id="rId13"/>
    <p:sldLayoutId id="2147483735" r:id="rId14"/>
    <p:sldLayoutId id="2147483736" r:id="rId15"/>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8"/>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9"/>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9.png"/><Relationship Id="rId3" Type="http://schemas.openxmlformats.org/officeDocument/2006/relationships/image" Target="../media/image23.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22.png"/><Relationship Id="rId10" Type="http://schemas.openxmlformats.org/officeDocument/2006/relationships/image" Target="../media/image29.png"/><Relationship Id="rId4" Type="http://schemas.openxmlformats.org/officeDocument/2006/relationships/image" Target="../media/image20.png"/><Relationship Id="rId9" Type="http://schemas.openxmlformats.org/officeDocument/2006/relationships/image" Target="../media/image28.png"/><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8.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5.xml"/><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image" Target="../media/image82.png"/></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86.emf"/><Relationship Id="rId5" Type="http://schemas.openxmlformats.org/officeDocument/2006/relationships/image" Target="../media/image85.png"/><Relationship Id="rId4" Type="http://schemas.openxmlformats.org/officeDocument/2006/relationships/image" Target="../media/image8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9"/>
          <p:cNvSpPr txBox="1">
            <a:spLocks noChangeArrowheads="1"/>
          </p:cNvSpPr>
          <p:nvPr/>
        </p:nvSpPr>
        <p:spPr bwMode="auto">
          <a:xfrm>
            <a:off x="403225" y="1228725"/>
            <a:ext cx="3385898" cy="369888"/>
          </a:xfrm>
          <a:prstGeom prst="rect">
            <a:avLst/>
          </a:prstGeom>
          <a:noFill/>
          <a:ln w="3175" algn="ctr">
            <a:noFill/>
            <a:miter lim="800000"/>
            <a:headEnd/>
            <a:tailEnd/>
          </a:ln>
        </p:spPr>
        <p:txBody>
          <a:bodyPr wrap="square" lIns="91436" tIns="45718" rIns="91436" bIns="45718">
            <a:spAutoFit/>
          </a:bodyPr>
          <a:lstStyle/>
          <a:p>
            <a:pPr algn="ctr">
              <a:lnSpc>
                <a:spcPct val="90000"/>
              </a:lnSpc>
              <a:spcBef>
                <a:spcPct val="30000"/>
              </a:spcBef>
            </a:pPr>
            <a:r>
              <a:rPr lang="en-US" sz="2000" dirty="0" smtClean="0">
                <a:solidFill>
                  <a:schemeClr val="tx1"/>
                </a:solidFill>
              </a:rPr>
              <a:t>Parent Partition </a:t>
            </a:r>
            <a:endParaRPr lang="en-US" sz="2000" dirty="0">
              <a:solidFill>
                <a:schemeClr val="tx1"/>
              </a:solidFill>
            </a:endParaRPr>
          </a:p>
        </p:txBody>
      </p:sp>
      <p:pic>
        <p:nvPicPr>
          <p:cNvPr id="5177" name="Picture 69" descr="Vivid green box"/>
          <p:cNvPicPr>
            <a:picLocks noChangeAspect="1" noChangeArrowheads="1"/>
          </p:cNvPicPr>
          <p:nvPr/>
        </p:nvPicPr>
        <p:blipFill>
          <a:blip r:embed="rId3"/>
          <a:srcRect/>
          <a:stretch>
            <a:fillRect/>
          </a:stretch>
        </p:blipFill>
        <p:spPr bwMode="auto">
          <a:xfrm>
            <a:off x="304800" y="3867807"/>
            <a:ext cx="3605048" cy="1439917"/>
          </a:xfrm>
          <a:prstGeom prst="rect">
            <a:avLst/>
          </a:prstGeom>
          <a:noFill/>
          <a:ln w="9525">
            <a:noFill/>
            <a:miter lim="800000"/>
            <a:headEnd/>
            <a:tailEnd/>
          </a:ln>
        </p:spPr>
      </p:pic>
      <p:sp>
        <p:nvSpPr>
          <p:cNvPr id="115738" name="Line 26"/>
          <p:cNvSpPr>
            <a:spLocks noChangeShapeType="1"/>
          </p:cNvSpPr>
          <p:nvPr/>
        </p:nvSpPr>
        <p:spPr bwMode="auto">
          <a:xfrm rot="60000" flipH="1">
            <a:off x="258763" y="3492500"/>
            <a:ext cx="3657600" cy="4445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pic>
        <p:nvPicPr>
          <p:cNvPr id="5175" name="Picture 72" descr="Vivid yellow box"/>
          <p:cNvPicPr>
            <a:picLocks noChangeAspect="1" noChangeArrowheads="1"/>
          </p:cNvPicPr>
          <p:nvPr/>
        </p:nvPicPr>
        <p:blipFill>
          <a:blip r:embed="rId4"/>
          <a:srcRect/>
          <a:stretch>
            <a:fillRect/>
          </a:stretch>
        </p:blipFill>
        <p:spPr bwMode="auto">
          <a:xfrm>
            <a:off x="2027238" y="3906838"/>
            <a:ext cx="1763712" cy="1306512"/>
          </a:xfrm>
          <a:prstGeom prst="rect">
            <a:avLst/>
          </a:prstGeom>
          <a:noFill/>
          <a:ln w="9525">
            <a:noFill/>
            <a:miter lim="800000"/>
            <a:headEnd/>
            <a:tailEnd/>
          </a:ln>
        </p:spPr>
      </p:pic>
      <p:sp>
        <p:nvSpPr>
          <p:cNvPr id="5176" name="Rectangle 8"/>
          <p:cNvSpPr>
            <a:spLocks noChangeArrowheads="1"/>
          </p:cNvSpPr>
          <p:nvPr/>
        </p:nvSpPr>
        <p:spPr bwMode="grayWhite">
          <a:xfrm>
            <a:off x="2101850" y="3968751"/>
            <a:ext cx="1435100" cy="1063625"/>
          </a:xfrm>
          <a:prstGeom prst="rect">
            <a:avLst/>
          </a:prstGeom>
          <a:noFill/>
          <a:ln w="3175" algn="ctr">
            <a:noFill/>
            <a:miter lim="800000"/>
            <a:headEnd/>
            <a:tailEnd/>
          </a:ln>
        </p:spPr>
        <p:txBody>
          <a:bodyPr wrap="none" lIns="91436" tIns="45718" rIns="91436" bIns="45718" anchor="b" anchorCtr="1"/>
          <a:lstStyle/>
          <a:p>
            <a:pPr algn="r">
              <a:lnSpc>
                <a:spcPct val="90000"/>
              </a:lnSpc>
              <a:spcBef>
                <a:spcPct val="30000"/>
              </a:spcBef>
            </a:pPr>
            <a:r>
              <a:rPr lang="en-US" sz="1600" dirty="0">
                <a:solidFill>
                  <a:schemeClr val="tx1"/>
                </a:solidFill>
              </a:rPr>
              <a:t>Virtualization</a:t>
            </a:r>
            <a:br>
              <a:rPr lang="en-US" sz="1600" dirty="0">
                <a:solidFill>
                  <a:schemeClr val="tx1"/>
                </a:solidFill>
              </a:rPr>
            </a:br>
            <a:r>
              <a:rPr lang="en-US" sz="1600" dirty="0">
                <a:solidFill>
                  <a:schemeClr val="tx1"/>
                </a:solidFill>
              </a:rPr>
              <a:t>Service</a:t>
            </a:r>
            <a:br>
              <a:rPr lang="en-US" sz="1600" dirty="0">
                <a:solidFill>
                  <a:schemeClr val="tx1"/>
                </a:solidFill>
              </a:rPr>
            </a:br>
            <a:r>
              <a:rPr lang="en-US" sz="1600" dirty="0">
                <a:solidFill>
                  <a:schemeClr val="tx1"/>
                </a:solidFill>
              </a:rPr>
              <a:t>Providers</a:t>
            </a:r>
            <a:br>
              <a:rPr lang="en-US" sz="1600" dirty="0">
                <a:solidFill>
                  <a:schemeClr val="tx1"/>
                </a:solidFill>
              </a:rPr>
            </a:br>
            <a:r>
              <a:rPr lang="en-US" sz="1600" dirty="0">
                <a:solidFill>
                  <a:schemeClr val="tx1"/>
                </a:solidFill>
              </a:rPr>
              <a:t>(VSPs)</a:t>
            </a:r>
          </a:p>
        </p:txBody>
      </p:sp>
      <p:grpSp>
        <p:nvGrpSpPr>
          <p:cNvPr id="3" name="Group 71"/>
          <p:cNvGrpSpPr>
            <a:grpSpLocks/>
          </p:cNvGrpSpPr>
          <p:nvPr/>
        </p:nvGrpSpPr>
        <p:grpSpPr bwMode="auto">
          <a:xfrm>
            <a:off x="400050" y="4432300"/>
            <a:ext cx="1198563" cy="563563"/>
            <a:chOff x="-138" y="2223"/>
            <a:chExt cx="755" cy="355"/>
          </a:xfrm>
        </p:grpSpPr>
        <p:pic>
          <p:nvPicPr>
            <p:cNvPr id="10303" name="Picture 70" descr="Vivid green box"/>
            <p:cNvPicPr>
              <a:picLocks noChangeAspect="1" noChangeArrowheads="1"/>
            </p:cNvPicPr>
            <p:nvPr/>
          </p:nvPicPr>
          <p:blipFill>
            <a:blip r:embed="rId5"/>
            <a:srcRect/>
            <a:stretch>
              <a:fillRect/>
            </a:stretch>
          </p:blipFill>
          <p:spPr bwMode="auto">
            <a:xfrm>
              <a:off x="-138" y="2223"/>
              <a:ext cx="755" cy="355"/>
            </a:xfrm>
            <a:prstGeom prst="rect">
              <a:avLst/>
            </a:prstGeom>
            <a:noFill/>
            <a:ln w="9525">
              <a:noFill/>
              <a:miter lim="800000"/>
              <a:headEnd/>
              <a:tailEnd/>
            </a:ln>
          </p:spPr>
        </p:pic>
        <p:sp>
          <p:nvSpPr>
            <p:cNvPr id="10304" name="Rectangle 6"/>
            <p:cNvSpPr>
              <a:spLocks noChangeArrowheads="1"/>
            </p:cNvSpPr>
            <p:nvPr/>
          </p:nvSpPr>
          <p:spPr bwMode="auto">
            <a:xfrm>
              <a:off x="-76" y="2236"/>
              <a:ext cx="631" cy="328"/>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Windows</a:t>
              </a:r>
              <a:br>
                <a:rPr lang="en-US" sz="1600" dirty="0">
                  <a:solidFill>
                    <a:schemeClr val="tx1"/>
                  </a:solidFill>
                </a:rPr>
              </a:br>
              <a:r>
                <a:rPr lang="en-US" sz="1600" dirty="0">
                  <a:solidFill>
                    <a:schemeClr val="tx1"/>
                  </a:solidFill>
                </a:rPr>
                <a:t>Kernel</a:t>
              </a:r>
            </a:p>
          </p:txBody>
        </p:sp>
      </p:grpSp>
      <p:sp>
        <p:nvSpPr>
          <p:cNvPr id="5179" name="Text Box 18"/>
          <p:cNvSpPr txBox="1">
            <a:spLocks noChangeArrowheads="1"/>
          </p:cNvSpPr>
          <p:nvPr/>
        </p:nvSpPr>
        <p:spPr bwMode="auto">
          <a:xfrm>
            <a:off x="487363" y="4041775"/>
            <a:ext cx="1493837" cy="312738"/>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600" dirty="0">
                <a:solidFill>
                  <a:schemeClr val="tx1"/>
                </a:solidFill>
              </a:rPr>
              <a:t>Server Core</a:t>
            </a:r>
          </a:p>
        </p:txBody>
      </p:sp>
      <p:grpSp>
        <p:nvGrpSpPr>
          <p:cNvPr id="4" name="Group 74"/>
          <p:cNvGrpSpPr>
            <a:grpSpLocks/>
          </p:cNvGrpSpPr>
          <p:nvPr/>
        </p:nvGrpSpPr>
        <p:grpSpPr bwMode="auto">
          <a:xfrm>
            <a:off x="1706563" y="4570413"/>
            <a:ext cx="820737" cy="579437"/>
            <a:chOff x="1447" y="3097"/>
            <a:chExt cx="517" cy="365"/>
          </a:xfrm>
        </p:grpSpPr>
        <p:pic>
          <p:nvPicPr>
            <p:cNvPr id="10301" name="Picture 73" descr="Vivid blue box"/>
            <p:cNvPicPr>
              <a:picLocks noChangeAspect="1" noChangeArrowheads="1"/>
            </p:cNvPicPr>
            <p:nvPr/>
          </p:nvPicPr>
          <p:blipFill>
            <a:blip r:embed="rId6"/>
            <a:srcRect/>
            <a:stretch>
              <a:fillRect/>
            </a:stretch>
          </p:blipFill>
          <p:spPr bwMode="auto">
            <a:xfrm>
              <a:off x="1447" y="3097"/>
              <a:ext cx="517" cy="364"/>
            </a:xfrm>
            <a:prstGeom prst="rect">
              <a:avLst/>
            </a:prstGeom>
            <a:noFill/>
            <a:ln w="9525">
              <a:noFill/>
              <a:miter lim="800000"/>
              <a:headEnd/>
              <a:tailEnd/>
            </a:ln>
          </p:spPr>
        </p:pic>
        <p:sp>
          <p:nvSpPr>
            <p:cNvPr id="10302" name="Rectangle 19"/>
            <p:cNvSpPr>
              <a:spLocks noChangeArrowheads="1"/>
            </p:cNvSpPr>
            <p:nvPr/>
          </p:nvSpPr>
          <p:spPr bwMode="blackWhite">
            <a:xfrm>
              <a:off x="1452" y="3097"/>
              <a:ext cx="508" cy="365"/>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Device</a:t>
              </a:r>
              <a:br>
                <a:rPr lang="en-US" sz="1600" dirty="0">
                  <a:solidFill>
                    <a:schemeClr val="tx1"/>
                  </a:solidFill>
                </a:rPr>
              </a:br>
              <a:r>
                <a:rPr lang="en-US" sz="1600" dirty="0">
                  <a:solidFill>
                    <a:schemeClr val="tx1"/>
                  </a:solidFill>
                </a:rPr>
                <a:t>Drivers</a:t>
              </a:r>
            </a:p>
          </p:txBody>
        </p:sp>
      </p:grpSp>
      <p:grpSp>
        <p:nvGrpSpPr>
          <p:cNvPr id="5" name="Group 88"/>
          <p:cNvGrpSpPr>
            <a:grpSpLocks/>
          </p:cNvGrpSpPr>
          <p:nvPr/>
        </p:nvGrpSpPr>
        <p:grpSpPr bwMode="auto">
          <a:xfrm>
            <a:off x="936625" y="5511800"/>
            <a:ext cx="6570663" cy="469900"/>
            <a:chOff x="60" y="3472"/>
            <a:chExt cx="4339" cy="296"/>
          </a:xfrm>
        </p:grpSpPr>
        <p:pic>
          <p:nvPicPr>
            <p:cNvPr id="10299" name="Picture 87" descr="Vivid yellow box"/>
            <p:cNvPicPr>
              <a:picLocks noChangeAspect="1" noChangeArrowheads="1"/>
            </p:cNvPicPr>
            <p:nvPr/>
          </p:nvPicPr>
          <p:blipFill>
            <a:blip r:embed="rId4"/>
            <a:srcRect/>
            <a:stretch>
              <a:fillRect/>
            </a:stretch>
          </p:blipFill>
          <p:spPr bwMode="auto">
            <a:xfrm>
              <a:off x="487" y="3472"/>
              <a:ext cx="3486" cy="296"/>
            </a:xfrm>
            <a:prstGeom prst="rect">
              <a:avLst/>
            </a:prstGeom>
            <a:noFill/>
            <a:ln w="9525">
              <a:noFill/>
              <a:miter lim="800000"/>
              <a:headEnd/>
              <a:tailEnd/>
            </a:ln>
          </p:spPr>
        </p:pic>
        <p:sp>
          <p:nvSpPr>
            <p:cNvPr id="10300" name="Rectangle 13"/>
            <p:cNvSpPr>
              <a:spLocks noChangeArrowheads="1"/>
            </p:cNvSpPr>
            <p:nvPr/>
          </p:nvSpPr>
          <p:spPr bwMode="grayWhite">
            <a:xfrm>
              <a:off x="60" y="3545"/>
              <a:ext cx="4339" cy="149"/>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Windows hypervisor</a:t>
              </a:r>
            </a:p>
          </p:txBody>
        </p:sp>
      </p:grpSp>
      <p:grpSp>
        <p:nvGrpSpPr>
          <p:cNvPr id="6" name="Group 90"/>
          <p:cNvGrpSpPr>
            <a:grpSpLocks/>
          </p:cNvGrpSpPr>
          <p:nvPr/>
        </p:nvGrpSpPr>
        <p:grpSpPr bwMode="auto">
          <a:xfrm>
            <a:off x="266701" y="1643063"/>
            <a:ext cx="3616325" cy="1905000"/>
            <a:chOff x="-456" y="-600"/>
            <a:chExt cx="2158" cy="1200"/>
          </a:xfrm>
        </p:grpSpPr>
        <p:pic>
          <p:nvPicPr>
            <p:cNvPr id="10297" name="Picture 89" descr="Vivid teal box"/>
            <p:cNvPicPr>
              <a:picLocks noChangeAspect="1" noChangeArrowheads="1"/>
            </p:cNvPicPr>
            <p:nvPr/>
          </p:nvPicPr>
          <p:blipFill>
            <a:blip r:embed="rId7"/>
            <a:srcRect/>
            <a:stretch>
              <a:fillRect/>
            </a:stretch>
          </p:blipFill>
          <p:spPr bwMode="auto">
            <a:xfrm>
              <a:off x="-456" y="-600"/>
              <a:ext cx="2158" cy="1200"/>
            </a:xfrm>
            <a:prstGeom prst="rect">
              <a:avLst/>
            </a:prstGeom>
            <a:noFill/>
            <a:ln w="9525">
              <a:noFill/>
              <a:miter lim="800000"/>
              <a:headEnd/>
              <a:tailEnd/>
            </a:ln>
          </p:spPr>
        </p:pic>
        <p:sp>
          <p:nvSpPr>
            <p:cNvPr id="10298" name="Text Box 29"/>
            <p:cNvSpPr txBox="1">
              <a:spLocks noChangeArrowheads="1"/>
            </p:cNvSpPr>
            <p:nvPr/>
          </p:nvSpPr>
          <p:spPr bwMode="auto">
            <a:xfrm>
              <a:off x="-372" y="-466"/>
              <a:ext cx="1735" cy="198"/>
            </a:xfrm>
            <a:prstGeom prst="rect">
              <a:avLst/>
            </a:prstGeom>
            <a:noFill/>
            <a:ln w="3175" algn="ctr">
              <a:noFill/>
              <a:miter lim="800000"/>
              <a:headEnd/>
              <a:tailEnd/>
            </a:ln>
          </p:spPr>
          <p:txBody>
            <a:bodyPr>
              <a:spAutoFit/>
            </a:bodyPr>
            <a:lstStyle/>
            <a:p>
              <a:pPr>
                <a:lnSpc>
                  <a:spcPct val="90000"/>
                </a:lnSpc>
                <a:spcBef>
                  <a:spcPct val="30000"/>
                </a:spcBef>
              </a:pPr>
              <a:r>
                <a:rPr lang="en-US" sz="1600" dirty="0">
                  <a:solidFill>
                    <a:schemeClr val="tx1"/>
                  </a:solidFill>
                </a:rPr>
                <a:t>Virtualization Stack</a:t>
              </a:r>
            </a:p>
          </p:txBody>
        </p:sp>
      </p:grpSp>
      <p:grpSp>
        <p:nvGrpSpPr>
          <p:cNvPr id="7" name="Group 77"/>
          <p:cNvGrpSpPr>
            <a:grpSpLocks/>
          </p:cNvGrpSpPr>
          <p:nvPr/>
        </p:nvGrpSpPr>
        <p:grpSpPr bwMode="auto">
          <a:xfrm>
            <a:off x="304800" y="2222500"/>
            <a:ext cx="1963738" cy="1244600"/>
            <a:chOff x="2342" y="4816"/>
            <a:chExt cx="1237" cy="784"/>
          </a:xfrm>
        </p:grpSpPr>
        <p:pic>
          <p:nvPicPr>
            <p:cNvPr id="10295" name="Picture 75" descr="Vivid yellow box"/>
            <p:cNvPicPr>
              <a:picLocks noChangeAspect="1" noChangeArrowheads="1"/>
            </p:cNvPicPr>
            <p:nvPr/>
          </p:nvPicPr>
          <p:blipFill>
            <a:blip r:embed="rId4"/>
            <a:srcRect/>
            <a:stretch>
              <a:fillRect/>
            </a:stretch>
          </p:blipFill>
          <p:spPr bwMode="auto">
            <a:xfrm>
              <a:off x="2344" y="4816"/>
              <a:ext cx="1235" cy="784"/>
            </a:xfrm>
            <a:prstGeom prst="rect">
              <a:avLst/>
            </a:prstGeom>
            <a:noFill/>
            <a:ln w="9525">
              <a:noFill/>
              <a:miter lim="800000"/>
              <a:headEnd/>
              <a:tailEnd/>
            </a:ln>
          </p:spPr>
        </p:pic>
        <p:pic>
          <p:nvPicPr>
            <p:cNvPr id="10296" name="Picture 76" descr="Vivid yellow box"/>
            <p:cNvPicPr>
              <a:picLocks noChangeAspect="1" noChangeArrowheads="1"/>
            </p:cNvPicPr>
            <p:nvPr/>
          </p:nvPicPr>
          <p:blipFill>
            <a:blip r:embed="rId4"/>
            <a:srcRect/>
            <a:stretch>
              <a:fillRect/>
            </a:stretch>
          </p:blipFill>
          <p:spPr bwMode="auto">
            <a:xfrm>
              <a:off x="2342" y="5096"/>
              <a:ext cx="1235" cy="472"/>
            </a:xfrm>
            <a:prstGeom prst="rect">
              <a:avLst/>
            </a:prstGeom>
            <a:noFill/>
            <a:ln w="9525">
              <a:noFill/>
              <a:miter lim="800000"/>
              <a:headEnd/>
              <a:tailEnd/>
            </a:ln>
          </p:spPr>
        </p:pic>
      </p:grpSp>
      <p:pic>
        <p:nvPicPr>
          <p:cNvPr id="5163" name="Picture 92" descr="Vivid yellow box"/>
          <p:cNvPicPr>
            <a:picLocks noChangeAspect="1" noChangeArrowheads="1"/>
          </p:cNvPicPr>
          <p:nvPr/>
        </p:nvPicPr>
        <p:blipFill>
          <a:blip r:embed="rId4"/>
          <a:srcRect/>
          <a:stretch>
            <a:fillRect/>
          </a:stretch>
        </p:blipFill>
        <p:spPr bwMode="auto">
          <a:xfrm>
            <a:off x="2463800" y="1974850"/>
            <a:ext cx="1270000" cy="1155700"/>
          </a:xfrm>
          <a:prstGeom prst="rect">
            <a:avLst/>
          </a:prstGeom>
          <a:noFill/>
          <a:ln w="9525">
            <a:noFill/>
            <a:miter lim="800000"/>
            <a:headEnd/>
            <a:tailEnd/>
          </a:ln>
        </p:spPr>
      </p:pic>
      <p:pic>
        <p:nvPicPr>
          <p:cNvPr id="5164" name="Picture 93" descr="Vivid yellow box"/>
          <p:cNvPicPr>
            <a:picLocks noChangeAspect="1" noChangeArrowheads="1"/>
          </p:cNvPicPr>
          <p:nvPr/>
        </p:nvPicPr>
        <p:blipFill>
          <a:blip r:embed="rId4"/>
          <a:srcRect/>
          <a:stretch>
            <a:fillRect/>
          </a:stretch>
        </p:blipFill>
        <p:spPr bwMode="auto">
          <a:xfrm>
            <a:off x="2349500" y="2095500"/>
            <a:ext cx="1270000" cy="1155700"/>
          </a:xfrm>
          <a:prstGeom prst="rect">
            <a:avLst/>
          </a:prstGeom>
          <a:noFill/>
          <a:ln w="9525">
            <a:noFill/>
            <a:miter lim="800000"/>
            <a:headEnd/>
            <a:tailEnd/>
          </a:ln>
        </p:spPr>
      </p:pic>
      <p:pic>
        <p:nvPicPr>
          <p:cNvPr id="5165" name="Picture 91" descr="Vivid yellow box"/>
          <p:cNvPicPr>
            <a:picLocks noChangeAspect="1" noChangeArrowheads="1"/>
          </p:cNvPicPr>
          <p:nvPr/>
        </p:nvPicPr>
        <p:blipFill>
          <a:blip r:embed="rId4"/>
          <a:srcRect/>
          <a:stretch>
            <a:fillRect/>
          </a:stretch>
        </p:blipFill>
        <p:spPr bwMode="auto">
          <a:xfrm>
            <a:off x="2222500" y="2247900"/>
            <a:ext cx="1270000" cy="1155700"/>
          </a:xfrm>
          <a:prstGeom prst="rect">
            <a:avLst/>
          </a:prstGeom>
          <a:noFill/>
          <a:ln w="9525">
            <a:noFill/>
            <a:miter lim="800000"/>
            <a:headEnd/>
            <a:tailEnd/>
          </a:ln>
        </p:spPr>
      </p:pic>
      <p:sp>
        <p:nvSpPr>
          <p:cNvPr id="5166" name="Rectangle 23"/>
          <p:cNvSpPr>
            <a:spLocks noChangeArrowheads="1"/>
          </p:cNvSpPr>
          <p:nvPr/>
        </p:nvSpPr>
        <p:spPr bwMode="grayWhite">
          <a:xfrm>
            <a:off x="2257425" y="2309813"/>
            <a:ext cx="1185863" cy="982662"/>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VM Worker</a:t>
            </a:r>
            <a:br>
              <a:rPr lang="en-US" sz="1600" dirty="0">
                <a:solidFill>
                  <a:schemeClr val="tx1"/>
                </a:solidFill>
              </a:rPr>
            </a:br>
            <a:r>
              <a:rPr lang="en-US" sz="1600" dirty="0">
                <a:solidFill>
                  <a:schemeClr val="tx1"/>
                </a:solidFill>
              </a:rPr>
              <a:t>Processes</a:t>
            </a:r>
          </a:p>
        </p:txBody>
      </p:sp>
      <p:sp>
        <p:nvSpPr>
          <p:cNvPr id="115722" name="Rectangle 10"/>
          <p:cNvSpPr>
            <a:spLocks noChangeArrowheads="1"/>
          </p:cNvSpPr>
          <p:nvPr/>
        </p:nvSpPr>
        <p:spPr bwMode="grayWhite">
          <a:xfrm>
            <a:off x="512763" y="2457450"/>
            <a:ext cx="1546225" cy="914400"/>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defRPr/>
            </a:pPr>
            <a:endParaRPr lang="en-US" sz="1600" dirty="0">
              <a:solidFill>
                <a:schemeClr val="tx1"/>
              </a:solidFill>
              <a:effectLst>
                <a:outerShdw blurRad="38100" dist="38100" dir="2700000" algn="tl">
                  <a:srgbClr val="C0C0C0"/>
                </a:outerShdw>
              </a:effectLst>
            </a:endParaRPr>
          </a:p>
          <a:p>
            <a:pPr algn="ctr">
              <a:lnSpc>
                <a:spcPct val="90000"/>
              </a:lnSpc>
              <a:spcBef>
                <a:spcPct val="30000"/>
              </a:spcBef>
              <a:defRPr/>
            </a:pPr>
            <a:r>
              <a:rPr lang="en-US" sz="1600" dirty="0">
                <a:solidFill>
                  <a:schemeClr val="tx1"/>
                </a:solidFill>
              </a:rPr>
              <a:t>VM</a:t>
            </a:r>
            <a:br>
              <a:rPr lang="en-US" sz="1600" dirty="0">
                <a:solidFill>
                  <a:schemeClr val="tx1"/>
                </a:solidFill>
              </a:rPr>
            </a:br>
            <a:r>
              <a:rPr lang="en-US" sz="1600" dirty="0">
                <a:solidFill>
                  <a:schemeClr val="tx1"/>
                </a:solidFill>
              </a:rPr>
              <a:t>Service</a:t>
            </a:r>
          </a:p>
        </p:txBody>
      </p:sp>
      <p:sp>
        <p:nvSpPr>
          <p:cNvPr id="5168" name="Rectangle 21"/>
          <p:cNvSpPr>
            <a:spLocks noChangeArrowheads="1"/>
          </p:cNvSpPr>
          <p:nvPr/>
        </p:nvSpPr>
        <p:spPr bwMode="grayWhite">
          <a:xfrm>
            <a:off x="512763" y="2384426"/>
            <a:ext cx="1546225" cy="288925"/>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WMI Provider</a:t>
            </a:r>
          </a:p>
        </p:txBody>
      </p:sp>
      <p:sp>
        <p:nvSpPr>
          <p:cNvPr id="115719" name="Line 7"/>
          <p:cNvSpPr>
            <a:spLocks noChangeShapeType="1"/>
          </p:cNvSpPr>
          <p:nvPr/>
        </p:nvSpPr>
        <p:spPr bwMode="auto">
          <a:xfrm flipV="1">
            <a:off x="3943350" y="1171575"/>
            <a:ext cx="0" cy="4267200"/>
          </a:xfrm>
          <a:prstGeom prst="line">
            <a:avLst/>
          </a:prstGeom>
          <a:noFill/>
          <a:ln w="28575">
            <a:solidFill>
              <a:srgbClr val="FFFFFF"/>
            </a:solidFill>
            <a:prstDash val="lg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sp>
        <p:nvSpPr>
          <p:cNvPr id="2" name="Text Box 12"/>
          <p:cNvSpPr txBox="1">
            <a:spLocks noChangeArrowheads="1"/>
          </p:cNvSpPr>
          <p:nvPr/>
        </p:nvSpPr>
        <p:spPr bwMode="auto">
          <a:xfrm>
            <a:off x="3916363" y="1230313"/>
            <a:ext cx="3398837" cy="369887"/>
          </a:xfrm>
          <a:prstGeom prst="rect">
            <a:avLst/>
          </a:prstGeom>
          <a:noFill/>
          <a:ln w="3175" algn="ctr">
            <a:noFill/>
            <a:miter lim="800000"/>
            <a:headEnd/>
            <a:tailEnd/>
          </a:ln>
        </p:spPr>
        <p:txBody>
          <a:bodyPr lIns="91436" tIns="45718" rIns="91436" bIns="45718">
            <a:spAutoFit/>
          </a:bodyPr>
          <a:lstStyle/>
          <a:p>
            <a:pPr algn="ctr">
              <a:lnSpc>
                <a:spcPct val="90000"/>
              </a:lnSpc>
              <a:spcBef>
                <a:spcPct val="30000"/>
              </a:spcBef>
            </a:pPr>
            <a:r>
              <a:rPr lang="en-US" sz="2000" dirty="0" smtClean="0">
                <a:solidFill>
                  <a:schemeClr val="tx1"/>
                </a:solidFill>
              </a:rPr>
              <a:t>Child Partition</a:t>
            </a:r>
            <a:endParaRPr lang="en-US" sz="2000" dirty="0">
              <a:solidFill>
                <a:schemeClr val="tx1"/>
              </a:solidFill>
            </a:endParaRPr>
          </a:p>
        </p:txBody>
      </p:sp>
      <p:sp>
        <p:nvSpPr>
          <p:cNvPr id="10262" name="Text Box 24"/>
          <p:cNvSpPr txBox="1">
            <a:spLocks noChangeArrowheads="1"/>
          </p:cNvSpPr>
          <p:nvPr/>
        </p:nvSpPr>
        <p:spPr bwMode="auto">
          <a:xfrm>
            <a:off x="3937000" y="5124450"/>
            <a:ext cx="1989138" cy="287338"/>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400" dirty="0">
                <a:solidFill>
                  <a:schemeClr val="tx1"/>
                </a:solidFill>
              </a:rPr>
              <a:t>Ring 0: Kernel Mode</a:t>
            </a:r>
          </a:p>
        </p:txBody>
      </p:sp>
      <p:sp>
        <p:nvSpPr>
          <p:cNvPr id="10263" name="Text Box 25"/>
          <p:cNvSpPr txBox="1">
            <a:spLocks noChangeArrowheads="1"/>
          </p:cNvSpPr>
          <p:nvPr/>
        </p:nvSpPr>
        <p:spPr bwMode="auto">
          <a:xfrm>
            <a:off x="3937000" y="3151747"/>
            <a:ext cx="1700213" cy="285750"/>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400" dirty="0">
                <a:solidFill>
                  <a:schemeClr val="tx1"/>
                </a:solidFill>
              </a:rPr>
              <a:t>Ring 3: User Mode</a:t>
            </a:r>
          </a:p>
        </p:txBody>
      </p:sp>
      <p:pic>
        <p:nvPicPr>
          <p:cNvPr id="5148" name="Picture 78" descr="Vivid teal box"/>
          <p:cNvPicPr>
            <a:picLocks noChangeAspect="1" noChangeArrowheads="1"/>
          </p:cNvPicPr>
          <p:nvPr/>
        </p:nvPicPr>
        <p:blipFill>
          <a:blip r:embed="rId7"/>
          <a:srcRect/>
          <a:stretch>
            <a:fillRect/>
          </a:stretch>
        </p:blipFill>
        <p:spPr bwMode="auto">
          <a:xfrm>
            <a:off x="4002088" y="3460750"/>
            <a:ext cx="3425825" cy="1803400"/>
          </a:xfrm>
          <a:prstGeom prst="rect">
            <a:avLst/>
          </a:prstGeom>
          <a:noFill/>
          <a:ln w="9525">
            <a:noFill/>
            <a:miter lim="800000"/>
            <a:headEnd/>
            <a:tailEnd/>
          </a:ln>
        </p:spPr>
      </p:pic>
      <p:grpSp>
        <p:nvGrpSpPr>
          <p:cNvPr id="8" name="Group 80"/>
          <p:cNvGrpSpPr>
            <a:grpSpLocks/>
          </p:cNvGrpSpPr>
          <p:nvPr/>
        </p:nvGrpSpPr>
        <p:grpSpPr bwMode="auto">
          <a:xfrm>
            <a:off x="4138613" y="3576638"/>
            <a:ext cx="1685925" cy="1243012"/>
            <a:chOff x="4111" y="3729"/>
            <a:chExt cx="910" cy="803"/>
          </a:xfrm>
        </p:grpSpPr>
        <p:pic>
          <p:nvPicPr>
            <p:cNvPr id="10293" name="Picture 79" descr="Vivid yellow box"/>
            <p:cNvPicPr>
              <a:picLocks noChangeAspect="1" noChangeArrowheads="1"/>
            </p:cNvPicPr>
            <p:nvPr/>
          </p:nvPicPr>
          <p:blipFill>
            <a:blip r:embed="rId4"/>
            <a:srcRect/>
            <a:stretch>
              <a:fillRect/>
            </a:stretch>
          </p:blipFill>
          <p:spPr bwMode="auto">
            <a:xfrm>
              <a:off x="4111" y="3729"/>
              <a:ext cx="910" cy="803"/>
            </a:xfrm>
            <a:prstGeom prst="rect">
              <a:avLst/>
            </a:prstGeom>
            <a:noFill/>
            <a:ln w="9525">
              <a:noFill/>
              <a:miter lim="800000"/>
              <a:headEnd/>
              <a:tailEnd/>
            </a:ln>
          </p:spPr>
        </p:pic>
        <p:sp>
          <p:nvSpPr>
            <p:cNvPr id="10294" name="Rectangle 27"/>
            <p:cNvSpPr>
              <a:spLocks noChangeArrowheads="1"/>
            </p:cNvSpPr>
            <p:nvPr/>
          </p:nvSpPr>
          <p:spPr bwMode="grayWhite">
            <a:xfrm>
              <a:off x="4119" y="3765"/>
              <a:ext cx="892" cy="731"/>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Virtualization</a:t>
              </a:r>
              <a:br>
                <a:rPr lang="en-US" sz="1600" dirty="0">
                  <a:solidFill>
                    <a:schemeClr val="tx1"/>
                  </a:solidFill>
                </a:rPr>
              </a:br>
              <a:r>
                <a:rPr lang="en-US" sz="1600" dirty="0">
                  <a:solidFill>
                    <a:schemeClr val="tx1"/>
                  </a:solidFill>
                </a:rPr>
                <a:t>Service</a:t>
              </a:r>
              <a:br>
                <a:rPr lang="en-US" sz="1600" dirty="0">
                  <a:solidFill>
                    <a:schemeClr val="tx1"/>
                  </a:solidFill>
                </a:rPr>
              </a:br>
              <a:r>
                <a:rPr lang="en-US" sz="1600" dirty="0">
                  <a:solidFill>
                    <a:schemeClr val="tx1"/>
                  </a:solidFill>
                </a:rPr>
                <a:t>Clients</a:t>
              </a:r>
              <a:br>
                <a:rPr lang="en-US" sz="1600" dirty="0">
                  <a:solidFill>
                    <a:schemeClr val="tx1"/>
                  </a:solidFill>
                </a:rPr>
              </a:br>
              <a:r>
                <a:rPr lang="en-US" sz="1600" dirty="0">
                  <a:solidFill>
                    <a:schemeClr val="tx1"/>
                  </a:solidFill>
                </a:rPr>
                <a:t>(VSCs)</a:t>
              </a:r>
            </a:p>
          </p:txBody>
        </p:sp>
      </p:grpSp>
      <p:grpSp>
        <p:nvGrpSpPr>
          <p:cNvPr id="9" name="Group 82"/>
          <p:cNvGrpSpPr>
            <a:grpSpLocks/>
          </p:cNvGrpSpPr>
          <p:nvPr/>
        </p:nvGrpSpPr>
        <p:grpSpPr bwMode="auto">
          <a:xfrm>
            <a:off x="5872163" y="3503613"/>
            <a:ext cx="1360487" cy="1316037"/>
            <a:chOff x="5763" y="2312"/>
            <a:chExt cx="857" cy="678"/>
          </a:xfrm>
        </p:grpSpPr>
        <p:pic>
          <p:nvPicPr>
            <p:cNvPr id="10291" name="Picture 81" descr="Vivid teal box"/>
            <p:cNvPicPr>
              <a:picLocks noChangeAspect="1" noChangeArrowheads="1"/>
            </p:cNvPicPr>
            <p:nvPr/>
          </p:nvPicPr>
          <p:blipFill>
            <a:blip r:embed="rId7"/>
            <a:srcRect/>
            <a:stretch>
              <a:fillRect/>
            </a:stretch>
          </p:blipFill>
          <p:spPr bwMode="auto">
            <a:xfrm>
              <a:off x="5763" y="2355"/>
              <a:ext cx="857" cy="592"/>
            </a:xfrm>
            <a:prstGeom prst="rect">
              <a:avLst/>
            </a:prstGeom>
            <a:noFill/>
            <a:ln w="9525">
              <a:noFill/>
              <a:miter lim="800000"/>
              <a:headEnd/>
              <a:tailEnd/>
            </a:ln>
          </p:spPr>
        </p:pic>
        <p:sp>
          <p:nvSpPr>
            <p:cNvPr id="10292" name="Rectangle 30"/>
            <p:cNvSpPr>
              <a:spLocks noChangeArrowheads="1"/>
            </p:cNvSpPr>
            <p:nvPr/>
          </p:nvSpPr>
          <p:spPr bwMode="auto">
            <a:xfrm>
              <a:off x="5811" y="2312"/>
              <a:ext cx="762" cy="678"/>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OS</a:t>
              </a:r>
              <a:br>
                <a:rPr lang="en-US" sz="1600" dirty="0">
                  <a:solidFill>
                    <a:schemeClr val="tx1"/>
                  </a:solidFill>
                </a:rPr>
              </a:br>
              <a:r>
                <a:rPr lang="en-US" sz="1600" dirty="0">
                  <a:solidFill>
                    <a:schemeClr val="tx1"/>
                  </a:solidFill>
                </a:rPr>
                <a:t>Kernel</a:t>
              </a:r>
            </a:p>
          </p:txBody>
        </p:sp>
      </p:grpSp>
      <p:grpSp>
        <p:nvGrpSpPr>
          <p:cNvPr id="10" name="Group 85"/>
          <p:cNvGrpSpPr>
            <a:grpSpLocks/>
          </p:cNvGrpSpPr>
          <p:nvPr/>
        </p:nvGrpSpPr>
        <p:grpSpPr bwMode="auto">
          <a:xfrm>
            <a:off x="5537201" y="4624388"/>
            <a:ext cx="1698625" cy="515937"/>
            <a:chOff x="5520" y="4157"/>
            <a:chExt cx="1014" cy="325"/>
          </a:xfrm>
        </p:grpSpPr>
        <p:pic>
          <p:nvPicPr>
            <p:cNvPr id="10289" name="Picture 84" descr="Vivid yellow box"/>
            <p:cNvPicPr>
              <a:picLocks noChangeAspect="1" noChangeArrowheads="1"/>
            </p:cNvPicPr>
            <p:nvPr/>
          </p:nvPicPr>
          <p:blipFill>
            <a:blip r:embed="rId8"/>
            <a:srcRect/>
            <a:stretch>
              <a:fillRect/>
            </a:stretch>
          </p:blipFill>
          <p:spPr bwMode="auto">
            <a:xfrm>
              <a:off x="5520" y="4157"/>
              <a:ext cx="1014" cy="325"/>
            </a:xfrm>
            <a:prstGeom prst="rect">
              <a:avLst/>
            </a:prstGeom>
            <a:noFill/>
            <a:ln w="9525">
              <a:noFill/>
              <a:miter lim="800000"/>
              <a:headEnd/>
              <a:tailEnd/>
            </a:ln>
          </p:spPr>
        </p:pic>
        <p:sp>
          <p:nvSpPr>
            <p:cNvPr id="10290" name="Rectangle 31"/>
            <p:cNvSpPr>
              <a:spLocks noChangeArrowheads="1"/>
            </p:cNvSpPr>
            <p:nvPr/>
          </p:nvSpPr>
          <p:spPr bwMode="grayWhite">
            <a:xfrm>
              <a:off x="5561" y="4213"/>
              <a:ext cx="933" cy="212"/>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Enlightenments</a:t>
              </a:r>
            </a:p>
          </p:txBody>
        </p:sp>
      </p:grpSp>
      <p:grpSp>
        <p:nvGrpSpPr>
          <p:cNvPr id="11" name="Group 86"/>
          <p:cNvGrpSpPr>
            <a:grpSpLocks/>
          </p:cNvGrpSpPr>
          <p:nvPr/>
        </p:nvGrpSpPr>
        <p:grpSpPr bwMode="auto">
          <a:xfrm>
            <a:off x="3551238" y="4629150"/>
            <a:ext cx="1609725" cy="515938"/>
            <a:chOff x="5760" y="4320"/>
            <a:chExt cx="1014" cy="325"/>
          </a:xfrm>
        </p:grpSpPr>
        <p:pic>
          <p:nvPicPr>
            <p:cNvPr id="10287" name="Picture 83" descr="Vivid yellow box"/>
            <p:cNvPicPr>
              <a:picLocks noChangeAspect="1" noChangeArrowheads="1"/>
            </p:cNvPicPr>
            <p:nvPr/>
          </p:nvPicPr>
          <p:blipFill>
            <a:blip r:embed="rId9"/>
            <a:srcRect/>
            <a:stretch>
              <a:fillRect/>
            </a:stretch>
          </p:blipFill>
          <p:spPr bwMode="auto">
            <a:xfrm>
              <a:off x="5760" y="4320"/>
              <a:ext cx="1014" cy="325"/>
            </a:xfrm>
            <a:prstGeom prst="rect">
              <a:avLst/>
            </a:prstGeom>
            <a:noFill/>
            <a:ln w="9525">
              <a:noFill/>
              <a:miter lim="800000"/>
              <a:headEnd/>
              <a:tailEnd/>
            </a:ln>
          </p:spPr>
        </p:pic>
        <p:sp>
          <p:nvSpPr>
            <p:cNvPr id="10288" name="Rectangle 28"/>
            <p:cNvSpPr>
              <a:spLocks noChangeArrowheads="1"/>
            </p:cNvSpPr>
            <p:nvPr/>
          </p:nvSpPr>
          <p:spPr bwMode="grayWhite">
            <a:xfrm>
              <a:off x="5946" y="4376"/>
              <a:ext cx="641" cy="212"/>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VMBus</a:t>
              </a:r>
            </a:p>
          </p:txBody>
        </p:sp>
      </p:grpSp>
      <p:pic>
        <p:nvPicPr>
          <p:cNvPr id="24591" name="Picture 95" descr="Vivid blue box"/>
          <p:cNvPicPr>
            <a:picLocks noChangeAspect="1" noChangeArrowheads="1"/>
          </p:cNvPicPr>
          <p:nvPr/>
        </p:nvPicPr>
        <p:blipFill>
          <a:blip r:embed="rId10"/>
          <a:srcRect/>
          <a:stretch>
            <a:fillRect/>
          </a:stretch>
        </p:blipFill>
        <p:spPr bwMode="auto">
          <a:xfrm>
            <a:off x="4430713" y="2049463"/>
            <a:ext cx="2416175" cy="973137"/>
          </a:xfrm>
          <a:prstGeom prst="rect">
            <a:avLst/>
          </a:prstGeom>
          <a:noFill/>
          <a:ln w="9525">
            <a:noFill/>
            <a:miter lim="800000"/>
            <a:headEnd/>
            <a:tailEnd/>
          </a:ln>
        </p:spPr>
      </p:pic>
      <p:sp>
        <p:nvSpPr>
          <p:cNvPr id="115727" name="Rectangle 15"/>
          <p:cNvSpPr>
            <a:spLocks noChangeArrowheads="1"/>
          </p:cNvSpPr>
          <p:nvPr/>
        </p:nvSpPr>
        <p:spPr bwMode="blackWhite">
          <a:xfrm>
            <a:off x="4686300" y="2230438"/>
            <a:ext cx="1905000" cy="525462"/>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Guest Applications</a:t>
            </a:r>
          </a:p>
        </p:txBody>
      </p:sp>
      <p:pic>
        <p:nvPicPr>
          <p:cNvPr id="10271" name="Picture 107" descr="cooltools-shape"/>
          <p:cNvPicPr>
            <a:picLocks noChangeAspect="1" noChangeArrowheads="1"/>
          </p:cNvPicPr>
          <p:nvPr/>
        </p:nvPicPr>
        <p:blipFill>
          <a:blip r:embed="rId11"/>
          <a:srcRect/>
          <a:stretch>
            <a:fillRect/>
          </a:stretch>
        </p:blipFill>
        <p:spPr bwMode="auto">
          <a:xfrm>
            <a:off x="1554956" y="5892800"/>
            <a:ext cx="5334000" cy="647700"/>
          </a:xfrm>
          <a:prstGeom prst="rect">
            <a:avLst/>
          </a:prstGeom>
          <a:noFill/>
          <a:ln w="9525">
            <a:noFill/>
            <a:miter lim="800000"/>
            <a:headEnd/>
            <a:tailEnd/>
          </a:ln>
        </p:spPr>
      </p:pic>
      <p:sp>
        <p:nvSpPr>
          <p:cNvPr id="10272" name="Rectangle 108"/>
          <p:cNvSpPr>
            <a:spLocks noChangeArrowheads="1"/>
          </p:cNvSpPr>
          <p:nvPr/>
        </p:nvSpPr>
        <p:spPr bwMode="invGray">
          <a:xfrm>
            <a:off x="644525" y="5935663"/>
            <a:ext cx="6824663" cy="568325"/>
          </a:xfrm>
          <a:prstGeom prst="rect">
            <a:avLst/>
          </a:prstGeom>
          <a:noFill/>
          <a:ln w="3175">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Server Hardware</a:t>
            </a:r>
          </a:p>
        </p:txBody>
      </p:sp>
      <p:sp>
        <p:nvSpPr>
          <p:cNvPr id="68" name="Line 26"/>
          <p:cNvSpPr>
            <a:spLocks noChangeShapeType="1"/>
          </p:cNvSpPr>
          <p:nvPr/>
        </p:nvSpPr>
        <p:spPr bwMode="auto">
          <a:xfrm rot="60000" flipH="1">
            <a:off x="3992563" y="3508375"/>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grpSp>
        <p:nvGrpSpPr>
          <p:cNvPr id="12" name="Group 111"/>
          <p:cNvGrpSpPr>
            <a:grpSpLocks/>
          </p:cNvGrpSpPr>
          <p:nvPr/>
        </p:nvGrpSpPr>
        <p:grpSpPr bwMode="auto">
          <a:xfrm>
            <a:off x="7270759" y="1176338"/>
            <a:ext cx="1825627" cy="2789237"/>
            <a:chOff x="4531" y="512"/>
            <a:chExt cx="1150" cy="1757"/>
          </a:xfrm>
        </p:grpSpPr>
        <p:pic>
          <p:nvPicPr>
            <p:cNvPr id="10279" name="Picture 112" descr="Vivid purple box"/>
            <p:cNvPicPr>
              <a:picLocks noChangeAspect="1" noChangeArrowheads="1"/>
            </p:cNvPicPr>
            <p:nvPr/>
          </p:nvPicPr>
          <p:blipFill>
            <a:blip r:embed="rId12"/>
            <a:srcRect/>
            <a:stretch>
              <a:fillRect/>
            </a:stretch>
          </p:blipFill>
          <p:spPr bwMode="auto">
            <a:xfrm>
              <a:off x="4531" y="512"/>
              <a:ext cx="1150" cy="1757"/>
            </a:xfrm>
            <a:prstGeom prst="rect">
              <a:avLst/>
            </a:prstGeom>
            <a:noFill/>
            <a:ln w="9525">
              <a:noFill/>
              <a:miter lim="800000"/>
              <a:headEnd/>
              <a:tailEnd/>
            </a:ln>
          </p:spPr>
        </p:pic>
        <p:sp>
          <p:nvSpPr>
            <p:cNvPr id="115825" name="Rectangle 113"/>
            <p:cNvSpPr>
              <a:spLocks noChangeArrowheads="1"/>
            </p:cNvSpPr>
            <p:nvPr/>
          </p:nvSpPr>
          <p:spPr bwMode="auto">
            <a:xfrm>
              <a:off x="4635" y="668"/>
              <a:ext cx="835" cy="198"/>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600" dirty="0">
                  <a:solidFill>
                    <a:schemeClr val="accent1"/>
                  </a:solidFill>
                  <a:effectLst>
                    <a:outerShdw blurRad="38100" dist="38100" dir="2700000" algn="tl">
                      <a:srgbClr val="C0C0C0"/>
                    </a:outerShdw>
                  </a:effectLst>
                </a:rPr>
                <a:t>Provided by:</a:t>
              </a:r>
            </a:p>
          </p:txBody>
        </p:sp>
        <p:sp>
          <p:nvSpPr>
            <p:cNvPr id="115826" name="Rectangle 114"/>
            <p:cNvSpPr>
              <a:spLocks noChangeArrowheads="1"/>
            </p:cNvSpPr>
            <p:nvPr/>
          </p:nvSpPr>
          <p:spPr bwMode="auto">
            <a:xfrm>
              <a:off x="4849" y="876"/>
              <a:ext cx="543" cy="323"/>
            </a:xfrm>
            <a:prstGeom prst="rect">
              <a:avLst/>
            </a:prstGeom>
            <a:noFill/>
            <a:ln w="9525">
              <a:noFill/>
              <a:miter lim="800000"/>
              <a:headEnd/>
              <a:tailEnd/>
            </a:ln>
          </p:spPr>
          <p:txBody>
            <a:bodyPr wrap="none" lIns="92075" tIns="46038" rIns="92075" bIns="46038">
              <a:spAutoFit/>
            </a:bodyPr>
            <a:lstStyle/>
            <a:p>
              <a:pPr>
                <a:lnSpc>
                  <a:spcPct val="90000"/>
                </a:lnSpc>
                <a:spcBef>
                  <a:spcPct val="30000"/>
                </a:spcBef>
                <a:defRPr/>
              </a:pPr>
              <a:r>
                <a:rPr lang="en-US" sz="1300" dirty="0" smtClean="0">
                  <a:solidFill>
                    <a:schemeClr val="tx1"/>
                  </a:solidFill>
                  <a:effectLst>
                    <a:outerShdw blurRad="38100" dist="38100" dir="2700000" algn="tl">
                      <a:srgbClr val="C0C0C0"/>
                    </a:outerShdw>
                  </a:effectLst>
                </a:rPr>
                <a:t>Rest of </a:t>
              </a:r>
            </a:p>
            <a:p>
              <a:pPr>
                <a:lnSpc>
                  <a:spcPct val="90000"/>
                </a:lnSpc>
                <a:spcBef>
                  <a:spcPct val="30000"/>
                </a:spcBef>
                <a:defRPr/>
              </a:pPr>
              <a:r>
                <a:rPr lang="en-US" sz="1300" dirty="0" smtClean="0">
                  <a:solidFill>
                    <a:schemeClr val="tx1"/>
                  </a:solidFill>
                  <a:effectLst>
                    <a:outerShdw blurRad="38100" dist="38100" dir="2700000" algn="tl">
                      <a:srgbClr val="C0C0C0"/>
                    </a:outerShdw>
                  </a:effectLst>
                </a:rPr>
                <a:t>Windows</a:t>
              </a:r>
              <a:endParaRPr lang="en-US" sz="1300" dirty="0">
                <a:solidFill>
                  <a:schemeClr val="tx1"/>
                </a:solidFill>
                <a:effectLst>
                  <a:outerShdw blurRad="38100" dist="38100" dir="2700000" algn="tl">
                    <a:srgbClr val="C0C0C0"/>
                  </a:outerShdw>
                </a:effectLst>
              </a:endParaRPr>
            </a:p>
          </p:txBody>
        </p:sp>
        <p:sp>
          <p:nvSpPr>
            <p:cNvPr id="115827" name="Rectangle 115"/>
            <p:cNvSpPr>
              <a:spLocks noChangeArrowheads="1"/>
            </p:cNvSpPr>
            <p:nvPr/>
          </p:nvSpPr>
          <p:spPr bwMode="auto">
            <a:xfrm>
              <a:off x="4849" y="1533"/>
              <a:ext cx="286" cy="172"/>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300" dirty="0">
                  <a:solidFill>
                    <a:schemeClr val="tx1"/>
                  </a:solidFill>
                  <a:effectLst>
                    <a:outerShdw blurRad="38100" dist="38100" dir="2700000" algn="tl">
                      <a:srgbClr val="C0C0C0"/>
                    </a:outerShdw>
                  </a:effectLst>
                </a:rPr>
                <a:t>ISV</a:t>
              </a:r>
            </a:p>
          </p:txBody>
        </p:sp>
        <p:sp>
          <p:nvSpPr>
            <p:cNvPr id="115829" name="Rectangle 117"/>
            <p:cNvSpPr>
              <a:spLocks noChangeArrowheads="1"/>
            </p:cNvSpPr>
            <p:nvPr/>
          </p:nvSpPr>
          <p:spPr bwMode="auto">
            <a:xfrm>
              <a:off x="4849" y="1241"/>
              <a:ext cx="503" cy="172"/>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300" dirty="0" smtClean="0">
                  <a:solidFill>
                    <a:schemeClr val="tx1"/>
                  </a:solidFill>
                  <a:effectLst>
                    <a:outerShdw blurRad="38100" dist="38100" dir="2700000" algn="tl">
                      <a:srgbClr val="C0C0C0"/>
                    </a:outerShdw>
                  </a:effectLst>
                </a:rPr>
                <a:t>Hyper-V</a:t>
              </a:r>
              <a:endParaRPr lang="en-US" sz="1300" dirty="0">
                <a:solidFill>
                  <a:schemeClr val="tx1"/>
                </a:solidFill>
                <a:effectLst>
                  <a:outerShdw blurRad="38100" dist="38100" dir="2700000" algn="tl">
                    <a:srgbClr val="C0C0C0"/>
                  </a:outerShdw>
                </a:effectLst>
              </a:endParaRPr>
            </a:p>
          </p:txBody>
        </p:sp>
        <p:pic>
          <p:nvPicPr>
            <p:cNvPr id="10284" name="Picture 118" descr="cooltools-shape"/>
            <p:cNvPicPr>
              <a:picLocks noChangeAspect="1" noChangeArrowheads="1"/>
            </p:cNvPicPr>
            <p:nvPr/>
          </p:nvPicPr>
          <p:blipFill>
            <a:blip r:embed="rId13"/>
            <a:srcRect/>
            <a:stretch>
              <a:fillRect/>
            </a:stretch>
          </p:blipFill>
          <p:spPr bwMode="auto">
            <a:xfrm>
              <a:off x="4604" y="891"/>
              <a:ext cx="292" cy="287"/>
            </a:xfrm>
            <a:prstGeom prst="rect">
              <a:avLst/>
            </a:prstGeom>
            <a:noFill/>
            <a:ln w="9525">
              <a:noFill/>
              <a:miter lim="800000"/>
              <a:headEnd/>
              <a:tailEnd/>
            </a:ln>
          </p:spPr>
        </p:pic>
        <p:pic>
          <p:nvPicPr>
            <p:cNvPr id="10285" name="Picture 120" descr="cooltools-shape"/>
            <p:cNvPicPr>
              <a:picLocks noChangeAspect="1" noChangeArrowheads="1"/>
            </p:cNvPicPr>
            <p:nvPr/>
          </p:nvPicPr>
          <p:blipFill>
            <a:blip r:embed="rId14"/>
            <a:srcRect/>
            <a:stretch>
              <a:fillRect/>
            </a:stretch>
          </p:blipFill>
          <p:spPr bwMode="auto">
            <a:xfrm>
              <a:off x="4604" y="1475"/>
              <a:ext cx="292" cy="287"/>
            </a:xfrm>
            <a:prstGeom prst="rect">
              <a:avLst/>
            </a:prstGeom>
            <a:noFill/>
            <a:ln w="9525">
              <a:noFill/>
              <a:miter lim="800000"/>
              <a:headEnd/>
              <a:tailEnd/>
            </a:ln>
          </p:spPr>
        </p:pic>
        <p:pic>
          <p:nvPicPr>
            <p:cNvPr id="10286" name="Picture 121" descr="cooltools-shape"/>
            <p:cNvPicPr>
              <a:picLocks noChangeAspect="1" noChangeArrowheads="1"/>
            </p:cNvPicPr>
            <p:nvPr/>
          </p:nvPicPr>
          <p:blipFill>
            <a:blip r:embed="rId15"/>
            <a:srcRect/>
            <a:stretch>
              <a:fillRect/>
            </a:stretch>
          </p:blipFill>
          <p:spPr bwMode="auto">
            <a:xfrm>
              <a:off x="4604" y="1183"/>
              <a:ext cx="292" cy="287"/>
            </a:xfrm>
            <a:prstGeom prst="rect">
              <a:avLst/>
            </a:prstGeom>
            <a:noFill/>
            <a:ln w="9525">
              <a:noFill/>
              <a:miter lim="800000"/>
              <a:headEnd/>
              <a:tailEnd/>
            </a:ln>
          </p:spPr>
        </p:pic>
      </p:grpSp>
      <p:sp>
        <p:nvSpPr>
          <p:cNvPr id="63" name="Line 26"/>
          <p:cNvSpPr>
            <a:spLocks noChangeShapeType="1"/>
          </p:cNvSpPr>
          <p:nvPr/>
        </p:nvSpPr>
        <p:spPr bwMode="auto">
          <a:xfrm rot="60000" flipH="1">
            <a:off x="269875" y="5391150"/>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sp>
        <p:nvSpPr>
          <p:cNvPr id="65" name="Line 26"/>
          <p:cNvSpPr>
            <a:spLocks noChangeShapeType="1"/>
          </p:cNvSpPr>
          <p:nvPr/>
        </p:nvSpPr>
        <p:spPr bwMode="auto">
          <a:xfrm rot="60000" flipH="1">
            <a:off x="3654425" y="5413375"/>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sp>
        <p:nvSpPr>
          <p:cNvPr id="66" name="Title 65"/>
          <p:cNvSpPr>
            <a:spLocks noGrp="1"/>
          </p:cNvSpPr>
          <p:nvPr>
            <p:ph type="title"/>
          </p:nvPr>
        </p:nvSpPr>
        <p:spPr>
          <a:xfrm>
            <a:off x="382588" y="228600"/>
            <a:ext cx="8380412" cy="553998"/>
          </a:xfrm>
        </p:spPr>
        <p:txBody>
          <a:bodyPr/>
          <a:lstStyle/>
          <a:p>
            <a:r>
              <a:rPr sz="4000" dirty="0" smtClean="0"/>
              <a:t>Hyper-V Architecture</a:t>
            </a:r>
            <a:endParaRPr sz="4000" dirty="0"/>
          </a:p>
        </p:txBody>
      </p:sp>
    </p:spTree>
    <p:extLst>
      <p:ext uri="{BB962C8B-B14F-4D97-AF65-F5344CB8AC3E}">
        <p14:creationId xmlns:p14="http://schemas.microsoft.com/office/powerpoint/2010/main" xmlns="" val="14324189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67"/>
          <p:cNvSpPr>
            <a:spLocks noGrp="1" noChangeArrowheads="1"/>
          </p:cNvSpPr>
          <p:nvPr>
            <p:ph type="title"/>
          </p:nvPr>
        </p:nvSpPr>
        <p:spPr/>
        <p:txBody>
          <a:bodyPr anchor="ctr"/>
          <a:lstStyle/>
          <a:p>
            <a:r>
              <a:rPr lang="en-US" dirty="0" smtClean="0"/>
              <a:t>Virtualization Attacks</a:t>
            </a:r>
          </a:p>
        </p:txBody>
      </p:sp>
      <p:sp>
        <p:nvSpPr>
          <p:cNvPr id="11268" name="Text Box 9"/>
          <p:cNvSpPr txBox="1">
            <a:spLocks noChangeArrowheads="1"/>
          </p:cNvSpPr>
          <p:nvPr/>
        </p:nvSpPr>
        <p:spPr bwMode="auto">
          <a:xfrm>
            <a:off x="403225" y="1228725"/>
            <a:ext cx="3294063" cy="369888"/>
          </a:xfrm>
          <a:prstGeom prst="rect">
            <a:avLst/>
          </a:prstGeom>
          <a:noFill/>
          <a:ln w="3175" algn="ctr">
            <a:noFill/>
            <a:miter lim="800000"/>
            <a:headEnd/>
            <a:tailEnd/>
          </a:ln>
        </p:spPr>
        <p:txBody>
          <a:bodyPr lIns="91436" tIns="45718" rIns="91436" bIns="45718">
            <a:spAutoFit/>
          </a:bodyPr>
          <a:lstStyle/>
          <a:p>
            <a:pPr algn="ctr">
              <a:lnSpc>
                <a:spcPct val="90000"/>
              </a:lnSpc>
              <a:spcBef>
                <a:spcPct val="30000"/>
              </a:spcBef>
            </a:pPr>
            <a:r>
              <a:rPr lang="en-US" sz="2000" dirty="0" smtClean="0">
                <a:solidFill>
                  <a:schemeClr val="tx1"/>
                </a:solidFill>
              </a:rPr>
              <a:t>Parent Partition</a:t>
            </a:r>
            <a:endParaRPr lang="en-US" sz="2000" dirty="0">
              <a:solidFill>
                <a:schemeClr val="tx1"/>
              </a:solidFill>
            </a:endParaRPr>
          </a:p>
        </p:txBody>
      </p:sp>
      <p:sp>
        <p:nvSpPr>
          <p:cNvPr id="115738" name="Line 26"/>
          <p:cNvSpPr>
            <a:spLocks noChangeShapeType="1"/>
          </p:cNvSpPr>
          <p:nvPr/>
        </p:nvSpPr>
        <p:spPr bwMode="auto">
          <a:xfrm rot="60000" flipH="1">
            <a:off x="258763" y="3492500"/>
            <a:ext cx="3657600" cy="4445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grpSp>
        <p:nvGrpSpPr>
          <p:cNvPr id="2" name="Group 123"/>
          <p:cNvGrpSpPr>
            <a:grpSpLocks/>
          </p:cNvGrpSpPr>
          <p:nvPr/>
        </p:nvGrpSpPr>
        <p:grpSpPr bwMode="auto">
          <a:xfrm>
            <a:off x="266701" y="1643063"/>
            <a:ext cx="3616325" cy="1905000"/>
            <a:chOff x="168" y="1035"/>
            <a:chExt cx="2278" cy="1200"/>
          </a:xfrm>
        </p:grpSpPr>
        <p:grpSp>
          <p:nvGrpSpPr>
            <p:cNvPr id="3" name="Group 90"/>
            <p:cNvGrpSpPr>
              <a:grpSpLocks/>
            </p:cNvGrpSpPr>
            <p:nvPr/>
          </p:nvGrpSpPr>
          <p:grpSpPr bwMode="auto">
            <a:xfrm>
              <a:off x="168" y="1035"/>
              <a:ext cx="2278" cy="1200"/>
              <a:chOff x="-456" y="-600"/>
              <a:chExt cx="2158" cy="1200"/>
            </a:xfrm>
          </p:grpSpPr>
          <p:pic>
            <p:nvPicPr>
              <p:cNvPr id="11331" name="Picture 89" descr="Vivid teal box"/>
              <p:cNvPicPr>
                <a:picLocks noChangeAspect="1" noChangeArrowheads="1"/>
              </p:cNvPicPr>
              <p:nvPr/>
            </p:nvPicPr>
            <p:blipFill>
              <a:blip r:embed="rId3"/>
              <a:srcRect/>
              <a:stretch>
                <a:fillRect/>
              </a:stretch>
            </p:blipFill>
            <p:spPr bwMode="auto">
              <a:xfrm>
                <a:off x="-456" y="-600"/>
                <a:ext cx="2158" cy="1200"/>
              </a:xfrm>
              <a:prstGeom prst="rect">
                <a:avLst/>
              </a:prstGeom>
              <a:noFill/>
              <a:ln w="9525">
                <a:noFill/>
                <a:miter lim="800000"/>
                <a:headEnd/>
                <a:tailEnd/>
              </a:ln>
            </p:spPr>
          </p:pic>
          <p:sp>
            <p:nvSpPr>
              <p:cNvPr id="11332" name="Text Box 29"/>
              <p:cNvSpPr txBox="1">
                <a:spLocks noChangeArrowheads="1"/>
              </p:cNvSpPr>
              <p:nvPr/>
            </p:nvSpPr>
            <p:spPr bwMode="auto">
              <a:xfrm>
                <a:off x="-372" y="-466"/>
                <a:ext cx="1735" cy="198"/>
              </a:xfrm>
              <a:prstGeom prst="rect">
                <a:avLst/>
              </a:prstGeom>
              <a:noFill/>
              <a:ln w="3175" algn="ctr">
                <a:noFill/>
                <a:miter lim="800000"/>
                <a:headEnd/>
                <a:tailEnd/>
              </a:ln>
            </p:spPr>
            <p:txBody>
              <a:bodyPr>
                <a:spAutoFit/>
              </a:bodyPr>
              <a:lstStyle/>
              <a:p>
                <a:pPr>
                  <a:lnSpc>
                    <a:spcPct val="90000"/>
                  </a:lnSpc>
                  <a:spcBef>
                    <a:spcPct val="30000"/>
                  </a:spcBef>
                </a:pPr>
                <a:r>
                  <a:rPr lang="en-US" sz="1600" dirty="0">
                    <a:solidFill>
                      <a:schemeClr val="tx1"/>
                    </a:solidFill>
                  </a:rPr>
                  <a:t>Virtualization Stack</a:t>
                </a:r>
              </a:p>
            </p:txBody>
          </p:sp>
        </p:grpSp>
        <p:grpSp>
          <p:nvGrpSpPr>
            <p:cNvPr id="4" name="Group 77"/>
            <p:cNvGrpSpPr>
              <a:grpSpLocks/>
            </p:cNvGrpSpPr>
            <p:nvPr/>
          </p:nvGrpSpPr>
          <p:grpSpPr bwMode="auto">
            <a:xfrm>
              <a:off x="192" y="1400"/>
              <a:ext cx="1237" cy="784"/>
              <a:chOff x="2342" y="4816"/>
              <a:chExt cx="1237" cy="784"/>
            </a:xfrm>
          </p:grpSpPr>
          <p:pic>
            <p:nvPicPr>
              <p:cNvPr id="11329" name="Picture 75" descr="Vivid yellow box"/>
              <p:cNvPicPr>
                <a:picLocks noChangeAspect="1" noChangeArrowheads="1"/>
              </p:cNvPicPr>
              <p:nvPr/>
            </p:nvPicPr>
            <p:blipFill>
              <a:blip r:embed="rId4"/>
              <a:srcRect/>
              <a:stretch>
                <a:fillRect/>
              </a:stretch>
            </p:blipFill>
            <p:spPr bwMode="auto">
              <a:xfrm>
                <a:off x="2344" y="4816"/>
                <a:ext cx="1235" cy="784"/>
              </a:xfrm>
              <a:prstGeom prst="rect">
                <a:avLst/>
              </a:prstGeom>
              <a:noFill/>
              <a:ln w="9525">
                <a:noFill/>
                <a:miter lim="800000"/>
                <a:headEnd/>
                <a:tailEnd/>
              </a:ln>
            </p:spPr>
          </p:pic>
          <p:pic>
            <p:nvPicPr>
              <p:cNvPr id="11330" name="Picture 76" descr="Vivid yellow box"/>
              <p:cNvPicPr>
                <a:picLocks noChangeAspect="1" noChangeArrowheads="1"/>
              </p:cNvPicPr>
              <p:nvPr/>
            </p:nvPicPr>
            <p:blipFill>
              <a:blip r:embed="rId4"/>
              <a:srcRect/>
              <a:stretch>
                <a:fillRect/>
              </a:stretch>
            </p:blipFill>
            <p:spPr bwMode="auto">
              <a:xfrm>
                <a:off x="2342" y="5096"/>
                <a:ext cx="1235" cy="472"/>
              </a:xfrm>
              <a:prstGeom prst="rect">
                <a:avLst/>
              </a:prstGeom>
              <a:noFill/>
              <a:ln w="9525">
                <a:noFill/>
                <a:miter lim="800000"/>
                <a:headEnd/>
                <a:tailEnd/>
              </a:ln>
            </p:spPr>
          </p:pic>
        </p:grpSp>
        <p:pic>
          <p:nvPicPr>
            <p:cNvPr id="11323" name="Picture 92" descr="Vivid yellow box"/>
            <p:cNvPicPr>
              <a:picLocks noChangeAspect="1" noChangeArrowheads="1"/>
            </p:cNvPicPr>
            <p:nvPr/>
          </p:nvPicPr>
          <p:blipFill>
            <a:blip r:embed="rId4"/>
            <a:srcRect/>
            <a:stretch>
              <a:fillRect/>
            </a:stretch>
          </p:blipFill>
          <p:spPr bwMode="auto">
            <a:xfrm>
              <a:off x="1552" y="1244"/>
              <a:ext cx="800" cy="728"/>
            </a:xfrm>
            <a:prstGeom prst="rect">
              <a:avLst/>
            </a:prstGeom>
            <a:noFill/>
            <a:ln w="9525">
              <a:noFill/>
              <a:miter lim="800000"/>
              <a:headEnd/>
              <a:tailEnd/>
            </a:ln>
          </p:spPr>
        </p:pic>
        <p:pic>
          <p:nvPicPr>
            <p:cNvPr id="11324" name="Picture 93" descr="Vivid yellow box"/>
            <p:cNvPicPr>
              <a:picLocks noChangeAspect="1" noChangeArrowheads="1"/>
            </p:cNvPicPr>
            <p:nvPr/>
          </p:nvPicPr>
          <p:blipFill>
            <a:blip r:embed="rId4"/>
            <a:srcRect/>
            <a:stretch>
              <a:fillRect/>
            </a:stretch>
          </p:blipFill>
          <p:spPr bwMode="auto">
            <a:xfrm>
              <a:off x="1480" y="1320"/>
              <a:ext cx="800" cy="728"/>
            </a:xfrm>
            <a:prstGeom prst="rect">
              <a:avLst/>
            </a:prstGeom>
            <a:noFill/>
            <a:ln w="9525">
              <a:noFill/>
              <a:miter lim="800000"/>
              <a:headEnd/>
              <a:tailEnd/>
            </a:ln>
          </p:spPr>
        </p:pic>
        <p:pic>
          <p:nvPicPr>
            <p:cNvPr id="11325" name="Picture 91" descr="Vivid yellow box"/>
            <p:cNvPicPr>
              <a:picLocks noChangeAspect="1" noChangeArrowheads="1"/>
            </p:cNvPicPr>
            <p:nvPr/>
          </p:nvPicPr>
          <p:blipFill>
            <a:blip r:embed="rId4"/>
            <a:srcRect/>
            <a:stretch>
              <a:fillRect/>
            </a:stretch>
          </p:blipFill>
          <p:spPr bwMode="auto">
            <a:xfrm>
              <a:off x="1400" y="1416"/>
              <a:ext cx="800" cy="728"/>
            </a:xfrm>
            <a:prstGeom prst="rect">
              <a:avLst/>
            </a:prstGeom>
            <a:noFill/>
            <a:ln w="9525">
              <a:noFill/>
              <a:miter lim="800000"/>
              <a:headEnd/>
              <a:tailEnd/>
            </a:ln>
          </p:spPr>
        </p:pic>
        <p:sp>
          <p:nvSpPr>
            <p:cNvPr id="11326" name="Rectangle 23"/>
            <p:cNvSpPr>
              <a:spLocks noChangeArrowheads="1"/>
            </p:cNvSpPr>
            <p:nvPr/>
          </p:nvSpPr>
          <p:spPr bwMode="grayWhite">
            <a:xfrm>
              <a:off x="1422" y="1455"/>
              <a:ext cx="747" cy="619"/>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VM Worker</a:t>
              </a:r>
              <a:br>
                <a:rPr lang="en-US" sz="1600" dirty="0">
                  <a:solidFill>
                    <a:schemeClr val="tx1"/>
                  </a:solidFill>
                </a:rPr>
              </a:br>
              <a:r>
                <a:rPr lang="en-US" sz="1600" dirty="0">
                  <a:solidFill>
                    <a:schemeClr val="tx1"/>
                  </a:solidFill>
                </a:rPr>
                <a:t>Processes</a:t>
              </a:r>
            </a:p>
          </p:txBody>
        </p:sp>
        <p:sp>
          <p:nvSpPr>
            <p:cNvPr id="115722" name="Rectangle 10"/>
            <p:cNvSpPr>
              <a:spLocks noChangeArrowheads="1"/>
            </p:cNvSpPr>
            <p:nvPr/>
          </p:nvSpPr>
          <p:spPr bwMode="grayWhite">
            <a:xfrm>
              <a:off x="323" y="1548"/>
              <a:ext cx="974" cy="576"/>
            </a:xfrm>
            <a:prstGeom prst="rect">
              <a:avLst/>
            </a:prstGeom>
            <a:noFill/>
            <a:ln w="3175" algn="ctr">
              <a:noFill/>
              <a:miter lim="800000"/>
              <a:headEnd/>
              <a:tailEnd/>
            </a:ln>
          </p:spPr>
          <p:txBody>
            <a:bodyPr wrap="none" anchor="ctr"/>
            <a:lstStyle/>
            <a:p>
              <a:pPr algn="ctr">
                <a:lnSpc>
                  <a:spcPct val="90000"/>
                </a:lnSpc>
                <a:spcBef>
                  <a:spcPct val="30000"/>
                </a:spcBef>
                <a:defRPr/>
              </a:pPr>
              <a:endParaRPr lang="en-US" sz="1600" dirty="0">
                <a:solidFill>
                  <a:schemeClr val="tx1"/>
                </a:solidFill>
                <a:effectLst>
                  <a:outerShdw blurRad="38100" dist="38100" dir="2700000" algn="tl">
                    <a:srgbClr val="C0C0C0"/>
                  </a:outerShdw>
                </a:effectLst>
              </a:endParaRPr>
            </a:p>
            <a:p>
              <a:pPr algn="ctr">
                <a:lnSpc>
                  <a:spcPct val="90000"/>
                </a:lnSpc>
                <a:spcBef>
                  <a:spcPct val="30000"/>
                </a:spcBef>
                <a:defRPr/>
              </a:pPr>
              <a:r>
                <a:rPr lang="en-US" sz="1600" dirty="0">
                  <a:solidFill>
                    <a:schemeClr val="tx1"/>
                  </a:solidFill>
                </a:rPr>
                <a:t>VM</a:t>
              </a:r>
              <a:br>
                <a:rPr lang="en-US" sz="1600" dirty="0">
                  <a:solidFill>
                    <a:schemeClr val="tx1"/>
                  </a:solidFill>
                </a:rPr>
              </a:br>
              <a:r>
                <a:rPr lang="en-US" sz="1600" dirty="0">
                  <a:solidFill>
                    <a:schemeClr val="tx1"/>
                  </a:solidFill>
                </a:rPr>
                <a:t>Service</a:t>
              </a:r>
            </a:p>
          </p:txBody>
        </p:sp>
        <p:sp>
          <p:nvSpPr>
            <p:cNvPr id="11328" name="Rectangle 21"/>
            <p:cNvSpPr>
              <a:spLocks noChangeArrowheads="1"/>
            </p:cNvSpPr>
            <p:nvPr/>
          </p:nvSpPr>
          <p:spPr bwMode="grayWhite">
            <a:xfrm>
              <a:off x="323" y="1502"/>
              <a:ext cx="974" cy="182"/>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WMI Provider</a:t>
              </a:r>
            </a:p>
          </p:txBody>
        </p:sp>
      </p:grpSp>
      <p:sp>
        <p:nvSpPr>
          <p:cNvPr id="115719" name="Line 7"/>
          <p:cNvSpPr>
            <a:spLocks noChangeShapeType="1"/>
          </p:cNvSpPr>
          <p:nvPr/>
        </p:nvSpPr>
        <p:spPr bwMode="auto">
          <a:xfrm flipV="1">
            <a:off x="3943350" y="1171575"/>
            <a:ext cx="0" cy="4267200"/>
          </a:xfrm>
          <a:prstGeom prst="line">
            <a:avLst/>
          </a:prstGeom>
          <a:noFill/>
          <a:ln w="28575">
            <a:solidFill>
              <a:srgbClr val="FFFFFF"/>
            </a:solidFill>
            <a:prstDash val="lg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sp>
        <p:nvSpPr>
          <p:cNvPr id="11273" name="Text Box 12"/>
          <p:cNvSpPr txBox="1">
            <a:spLocks noChangeArrowheads="1"/>
          </p:cNvSpPr>
          <p:nvPr/>
        </p:nvSpPr>
        <p:spPr bwMode="auto">
          <a:xfrm>
            <a:off x="3916363" y="1230313"/>
            <a:ext cx="3398837" cy="369887"/>
          </a:xfrm>
          <a:prstGeom prst="rect">
            <a:avLst/>
          </a:prstGeom>
          <a:noFill/>
          <a:ln w="3175" algn="ctr">
            <a:noFill/>
            <a:miter lim="800000"/>
            <a:headEnd/>
            <a:tailEnd/>
          </a:ln>
        </p:spPr>
        <p:txBody>
          <a:bodyPr lIns="91436" tIns="45718" rIns="91436" bIns="45718">
            <a:spAutoFit/>
          </a:bodyPr>
          <a:lstStyle/>
          <a:p>
            <a:pPr algn="ctr">
              <a:lnSpc>
                <a:spcPct val="90000"/>
              </a:lnSpc>
              <a:spcBef>
                <a:spcPct val="30000"/>
              </a:spcBef>
            </a:pPr>
            <a:r>
              <a:rPr lang="en-US" sz="2000" dirty="0" smtClean="0">
                <a:solidFill>
                  <a:schemeClr val="tx1"/>
                </a:solidFill>
              </a:rPr>
              <a:t>Child Partition</a:t>
            </a:r>
            <a:endParaRPr lang="en-US" sz="2000" dirty="0">
              <a:solidFill>
                <a:schemeClr val="tx1"/>
              </a:solidFill>
            </a:endParaRPr>
          </a:p>
        </p:txBody>
      </p:sp>
      <p:sp>
        <p:nvSpPr>
          <p:cNvPr id="11274" name="Text Box 24"/>
          <p:cNvSpPr txBox="1">
            <a:spLocks noChangeArrowheads="1"/>
          </p:cNvSpPr>
          <p:nvPr/>
        </p:nvSpPr>
        <p:spPr bwMode="auto">
          <a:xfrm>
            <a:off x="3937000" y="5124450"/>
            <a:ext cx="1989138" cy="287338"/>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400" dirty="0">
                <a:solidFill>
                  <a:schemeClr val="tx1"/>
                </a:solidFill>
              </a:rPr>
              <a:t>Ring 0: Kernel Mode</a:t>
            </a:r>
          </a:p>
        </p:txBody>
      </p:sp>
      <p:pic>
        <p:nvPicPr>
          <p:cNvPr id="11275" name="Picture 78" descr="Vivid teal box"/>
          <p:cNvPicPr>
            <a:picLocks noChangeAspect="1" noChangeArrowheads="1"/>
          </p:cNvPicPr>
          <p:nvPr/>
        </p:nvPicPr>
        <p:blipFill>
          <a:blip r:embed="rId3"/>
          <a:srcRect/>
          <a:stretch>
            <a:fillRect/>
          </a:stretch>
        </p:blipFill>
        <p:spPr bwMode="auto">
          <a:xfrm>
            <a:off x="4002088" y="3460750"/>
            <a:ext cx="3425825" cy="1803400"/>
          </a:xfrm>
          <a:prstGeom prst="rect">
            <a:avLst/>
          </a:prstGeom>
          <a:noFill/>
          <a:ln w="9525">
            <a:noFill/>
            <a:miter lim="800000"/>
            <a:headEnd/>
            <a:tailEnd/>
          </a:ln>
        </p:spPr>
      </p:pic>
      <p:grpSp>
        <p:nvGrpSpPr>
          <p:cNvPr id="5" name="Group 80"/>
          <p:cNvGrpSpPr>
            <a:grpSpLocks/>
          </p:cNvGrpSpPr>
          <p:nvPr/>
        </p:nvGrpSpPr>
        <p:grpSpPr bwMode="auto">
          <a:xfrm>
            <a:off x="4138613" y="3576638"/>
            <a:ext cx="1685925" cy="1243012"/>
            <a:chOff x="4111" y="3729"/>
            <a:chExt cx="910" cy="803"/>
          </a:xfrm>
        </p:grpSpPr>
        <p:pic>
          <p:nvPicPr>
            <p:cNvPr id="11319" name="Picture 79" descr="Vivid yellow box"/>
            <p:cNvPicPr>
              <a:picLocks noChangeAspect="1" noChangeArrowheads="1"/>
            </p:cNvPicPr>
            <p:nvPr/>
          </p:nvPicPr>
          <p:blipFill>
            <a:blip r:embed="rId4"/>
            <a:srcRect/>
            <a:stretch>
              <a:fillRect/>
            </a:stretch>
          </p:blipFill>
          <p:spPr bwMode="auto">
            <a:xfrm>
              <a:off x="4111" y="3729"/>
              <a:ext cx="910" cy="803"/>
            </a:xfrm>
            <a:prstGeom prst="rect">
              <a:avLst/>
            </a:prstGeom>
            <a:noFill/>
            <a:ln w="9525">
              <a:noFill/>
              <a:miter lim="800000"/>
              <a:headEnd/>
              <a:tailEnd/>
            </a:ln>
          </p:spPr>
        </p:pic>
        <p:sp>
          <p:nvSpPr>
            <p:cNvPr id="11320" name="Rectangle 27"/>
            <p:cNvSpPr>
              <a:spLocks noChangeArrowheads="1"/>
            </p:cNvSpPr>
            <p:nvPr/>
          </p:nvSpPr>
          <p:spPr bwMode="grayWhite">
            <a:xfrm>
              <a:off x="4119" y="3765"/>
              <a:ext cx="892" cy="731"/>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t>Virtualization</a:t>
              </a:r>
              <a:br>
                <a:rPr lang="en-US" sz="1600" dirty="0"/>
              </a:br>
              <a:r>
                <a:rPr lang="en-US" sz="1600" dirty="0"/>
                <a:t>Service</a:t>
              </a:r>
              <a:br>
                <a:rPr lang="en-US" sz="1600" dirty="0"/>
              </a:br>
              <a:r>
                <a:rPr lang="en-US" sz="1600" dirty="0"/>
                <a:t>Clients</a:t>
              </a:r>
              <a:br>
                <a:rPr lang="en-US" sz="1600" dirty="0"/>
              </a:br>
              <a:r>
                <a:rPr lang="en-US" sz="1600" dirty="0"/>
                <a:t>(VSCs)</a:t>
              </a:r>
            </a:p>
          </p:txBody>
        </p:sp>
      </p:grpSp>
      <p:pic>
        <p:nvPicPr>
          <p:cNvPr id="11277" name="Picture 81" descr="Vivid teal box"/>
          <p:cNvPicPr>
            <a:picLocks noChangeAspect="1" noChangeArrowheads="1"/>
          </p:cNvPicPr>
          <p:nvPr/>
        </p:nvPicPr>
        <p:blipFill>
          <a:blip r:embed="rId3"/>
          <a:srcRect/>
          <a:stretch>
            <a:fillRect/>
          </a:stretch>
        </p:blipFill>
        <p:spPr bwMode="auto">
          <a:xfrm>
            <a:off x="5872163" y="3587750"/>
            <a:ext cx="1360487" cy="1147763"/>
          </a:xfrm>
          <a:prstGeom prst="rect">
            <a:avLst/>
          </a:prstGeom>
          <a:noFill/>
          <a:ln w="9525">
            <a:noFill/>
            <a:miter lim="800000"/>
            <a:headEnd/>
            <a:tailEnd/>
          </a:ln>
        </p:spPr>
      </p:pic>
      <p:grpSp>
        <p:nvGrpSpPr>
          <p:cNvPr id="6" name="Group 85"/>
          <p:cNvGrpSpPr>
            <a:grpSpLocks/>
          </p:cNvGrpSpPr>
          <p:nvPr/>
        </p:nvGrpSpPr>
        <p:grpSpPr bwMode="auto">
          <a:xfrm>
            <a:off x="5537201" y="4624388"/>
            <a:ext cx="1698625" cy="515937"/>
            <a:chOff x="5520" y="4157"/>
            <a:chExt cx="1014" cy="325"/>
          </a:xfrm>
        </p:grpSpPr>
        <p:pic>
          <p:nvPicPr>
            <p:cNvPr id="11317" name="Picture 84" descr="Vivid yellow box"/>
            <p:cNvPicPr>
              <a:picLocks noChangeAspect="1" noChangeArrowheads="1"/>
            </p:cNvPicPr>
            <p:nvPr/>
          </p:nvPicPr>
          <p:blipFill>
            <a:blip r:embed="rId5"/>
            <a:srcRect/>
            <a:stretch>
              <a:fillRect/>
            </a:stretch>
          </p:blipFill>
          <p:spPr bwMode="auto">
            <a:xfrm>
              <a:off x="5520" y="4157"/>
              <a:ext cx="1014" cy="325"/>
            </a:xfrm>
            <a:prstGeom prst="rect">
              <a:avLst/>
            </a:prstGeom>
            <a:noFill/>
            <a:ln w="9525">
              <a:noFill/>
              <a:miter lim="800000"/>
              <a:headEnd/>
              <a:tailEnd/>
            </a:ln>
          </p:spPr>
        </p:pic>
        <p:sp>
          <p:nvSpPr>
            <p:cNvPr id="11318" name="Rectangle 31"/>
            <p:cNvSpPr>
              <a:spLocks noChangeArrowheads="1"/>
            </p:cNvSpPr>
            <p:nvPr/>
          </p:nvSpPr>
          <p:spPr bwMode="grayWhite">
            <a:xfrm>
              <a:off x="5561" y="4213"/>
              <a:ext cx="933" cy="212"/>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t>Enlightenments</a:t>
              </a:r>
            </a:p>
          </p:txBody>
        </p:sp>
      </p:grpSp>
      <p:grpSp>
        <p:nvGrpSpPr>
          <p:cNvPr id="7" name="Group 86"/>
          <p:cNvGrpSpPr>
            <a:grpSpLocks/>
          </p:cNvGrpSpPr>
          <p:nvPr/>
        </p:nvGrpSpPr>
        <p:grpSpPr bwMode="auto">
          <a:xfrm>
            <a:off x="3551238" y="4629150"/>
            <a:ext cx="1609725" cy="515938"/>
            <a:chOff x="5760" y="4320"/>
            <a:chExt cx="1014" cy="325"/>
          </a:xfrm>
        </p:grpSpPr>
        <p:pic>
          <p:nvPicPr>
            <p:cNvPr id="11315" name="Picture 83" descr="Vivid yellow box"/>
            <p:cNvPicPr>
              <a:picLocks noChangeAspect="1" noChangeArrowheads="1"/>
            </p:cNvPicPr>
            <p:nvPr/>
          </p:nvPicPr>
          <p:blipFill>
            <a:blip r:embed="rId6"/>
            <a:srcRect/>
            <a:stretch>
              <a:fillRect/>
            </a:stretch>
          </p:blipFill>
          <p:spPr bwMode="auto">
            <a:xfrm>
              <a:off x="5760" y="4320"/>
              <a:ext cx="1014" cy="325"/>
            </a:xfrm>
            <a:prstGeom prst="rect">
              <a:avLst/>
            </a:prstGeom>
            <a:noFill/>
            <a:ln w="9525">
              <a:noFill/>
              <a:miter lim="800000"/>
              <a:headEnd/>
              <a:tailEnd/>
            </a:ln>
          </p:spPr>
        </p:pic>
        <p:sp>
          <p:nvSpPr>
            <p:cNvPr id="11316" name="Rectangle 28"/>
            <p:cNvSpPr>
              <a:spLocks noChangeArrowheads="1"/>
            </p:cNvSpPr>
            <p:nvPr/>
          </p:nvSpPr>
          <p:spPr bwMode="grayWhite">
            <a:xfrm>
              <a:off x="5946" y="4376"/>
              <a:ext cx="641" cy="212"/>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t>VMBus</a:t>
              </a:r>
            </a:p>
          </p:txBody>
        </p:sp>
      </p:grpSp>
      <p:pic>
        <p:nvPicPr>
          <p:cNvPr id="11280" name="Picture 95" descr="Vivid blue box"/>
          <p:cNvPicPr>
            <a:picLocks noChangeAspect="1" noChangeArrowheads="1"/>
          </p:cNvPicPr>
          <p:nvPr/>
        </p:nvPicPr>
        <p:blipFill>
          <a:blip r:embed="rId7"/>
          <a:srcRect/>
          <a:stretch>
            <a:fillRect/>
          </a:stretch>
        </p:blipFill>
        <p:spPr bwMode="auto">
          <a:xfrm>
            <a:off x="4430713" y="2049463"/>
            <a:ext cx="2416175" cy="973137"/>
          </a:xfrm>
          <a:prstGeom prst="rect">
            <a:avLst/>
          </a:prstGeom>
          <a:noFill/>
          <a:ln w="9525">
            <a:noFill/>
            <a:miter lim="800000"/>
            <a:headEnd/>
            <a:tailEnd/>
          </a:ln>
        </p:spPr>
      </p:pic>
      <p:pic>
        <p:nvPicPr>
          <p:cNvPr id="11281" name="Picture 107" descr="cooltools-shape"/>
          <p:cNvPicPr>
            <a:picLocks noChangeAspect="1" noChangeArrowheads="1"/>
          </p:cNvPicPr>
          <p:nvPr/>
        </p:nvPicPr>
        <p:blipFill>
          <a:blip r:embed="rId8"/>
          <a:srcRect/>
          <a:stretch>
            <a:fillRect/>
          </a:stretch>
        </p:blipFill>
        <p:spPr bwMode="auto">
          <a:xfrm>
            <a:off x="1554956" y="5892800"/>
            <a:ext cx="5334000" cy="647700"/>
          </a:xfrm>
          <a:prstGeom prst="rect">
            <a:avLst/>
          </a:prstGeom>
          <a:noFill/>
          <a:ln w="9525">
            <a:noFill/>
            <a:miter lim="800000"/>
            <a:headEnd/>
            <a:tailEnd/>
          </a:ln>
        </p:spPr>
      </p:pic>
      <p:sp>
        <p:nvSpPr>
          <p:cNvPr id="11282" name="Rectangle 108"/>
          <p:cNvSpPr>
            <a:spLocks noChangeArrowheads="1"/>
          </p:cNvSpPr>
          <p:nvPr/>
        </p:nvSpPr>
        <p:spPr bwMode="invGray">
          <a:xfrm>
            <a:off x="644525" y="5935663"/>
            <a:ext cx="6824663" cy="568325"/>
          </a:xfrm>
          <a:prstGeom prst="rect">
            <a:avLst/>
          </a:prstGeom>
          <a:noFill/>
          <a:ln w="3175">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Server Hardware</a:t>
            </a:r>
          </a:p>
        </p:txBody>
      </p:sp>
      <p:pic>
        <p:nvPicPr>
          <p:cNvPr id="65" name="Picture 95" descr="Vivid blue box"/>
          <p:cNvPicPr>
            <a:picLocks noChangeAspect="1" noChangeArrowheads="1"/>
          </p:cNvPicPr>
          <p:nvPr/>
        </p:nvPicPr>
        <p:blipFill>
          <a:blip r:embed="rId7"/>
          <a:srcRect/>
          <a:stretch>
            <a:fillRect/>
          </a:stretch>
        </p:blipFill>
        <p:spPr bwMode="auto">
          <a:xfrm>
            <a:off x="4431434" y="2056391"/>
            <a:ext cx="2416175" cy="973137"/>
          </a:xfrm>
          <a:prstGeom prst="rect">
            <a:avLst/>
          </a:prstGeom>
          <a:noFill/>
          <a:ln w="9525">
            <a:noFill/>
            <a:miter lim="800000"/>
            <a:headEnd/>
            <a:tailEnd/>
          </a:ln>
          <a:effectLst>
            <a:outerShdw blurRad="50800" dist="50800" dir="5400000" algn="ctr" rotWithShape="0">
              <a:srgbClr val="FF0000"/>
            </a:outerShdw>
          </a:effectLst>
          <a:scene3d>
            <a:camera prst="orthographicFront"/>
            <a:lightRig rig="threePt" dir="t"/>
          </a:scene3d>
          <a:sp3d extrusionH="76200" contourW="12700">
            <a:extrusionClr>
              <a:srgbClr val="FF0000"/>
            </a:extrusionClr>
            <a:contourClr>
              <a:srgbClr val="FF0000"/>
            </a:contourClr>
          </a:sp3d>
        </p:spPr>
      </p:pic>
      <p:sp>
        <p:nvSpPr>
          <p:cNvPr id="68" name="Line 26"/>
          <p:cNvSpPr>
            <a:spLocks noChangeShapeType="1"/>
          </p:cNvSpPr>
          <p:nvPr/>
        </p:nvSpPr>
        <p:spPr bwMode="auto">
          <a:xfrm rot="60000" flipH="1">
            <a:off x="3992563" y="3508375"/>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grpSp>
        <p:nvGrpSpPr>
          <p:cNvPr id="8" name="Group 111"/>
          <p:cNvGrpSpPr>
            <a:grpSpLocks/>
          </p:cNvGrpSpPr>
          <p:nvPr/>
        </p:nvGrpSpPr>
        <p:grpSpPr bwMode="auto">
          <a:xfrm>
            <a:off x="7270755" y="1176338"/>
            <a:ext cx="1825626" cy="2789237"/>
            <a:chOff x="4531" y="512"/>
            <a:chExt cx="1150" cy="1757"/>
          </a:xfrm>
        </p:grpSpPr>
        <p:pic>
          <p:nvPicPr>
            <p:cNvPr id="11307" name="Picture 112" descr="Vivid purple box"/>
            <p:cNvPicPr>
              <a:picLocks noChangeAspect="1" noChangeArrowheads="1"/>
            </p:cNvPicPr>
            <p:nvPr/>
          </p:nvPicPr>
          <p:blipFill>
            <a:blip r:embed="rId9"/>
            <a:srcRect/>
            <a:stretch>
              <a:fillRect/>
            </a:stretch>
          </p:blipFill>
          <p:spPr bwMode="auto">
            <a:xfrm>
              <a:off x="4531" y="512"/>
              <a:ext cx="1150" cy="1757"/>
            </a:xfrm>
            <a:prstGeom prst="rect">
              <a:avLst/>
            </a:prstGeom>
            <a:noFill/>
            <a:ln w="9525">
              <a:noFill/>
              <a:miter lim="800000"/>
              <a:headEnd/>
              <a:tailEnd/>
            </a:ln>
          </p:spPr>
        </p:pic>
        <p:sp>
          <p:nvSpPr>
            <p:cNvPr id="115825" name="Rectangle 113"/>
            <p:cNvSpPr>
              <a:spLocks noChangeArrowheads="1"/>
            </p:cNvSpPr>
            <p:nvPr/>
          </p:nvSpPr>
          <p:spPr bwMode="auto">
            <a:xfrm>
              <a:off x="4635" y="668"/>
              <a:ext cx="835" cy="198"/>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600" dirty="0">
                  <a:solidFill>
                    <a:schemeClr val="accent1"/>
                  </a:solidFill>
                  <a:effectLst>
                    <a:outerShdw blurRad="38100" dist="38100" dir="2700000" algn="tl">
                      <a:srgbClr val="C0C0C0"/>
                    </a:outerShdw>
                  </a:effectLst>
                </a:rPr>
                <a:t>Provided by:</a:t>
              </a:r>
            </a:p>
          </p:txBody>
        </p:sp>
        <p:sp>
          <p:nvSpPr>
            <p:cNvPr id="115826" name="Rectangle 114"/>
            <p:cNvSpPr>
              <a:spLocks noChangeArrowheads="1"/>
            </p:cNvSpPr>
            <p:nvPr/>
          </p:nvSpPr>
          <p:spPr bwMode="auto">
            <a:xfrm>
              <a:off x="4849" y="876"/>
              <a:ext cx="543" cy="323"/>
            </a:xfrm>
            <a:prstGeom prst="rect">
              <a:avLst/>
            </a:prstGeom>
            <a:noFill/>
            <a:ln w="9525">
              <a:noFill/>
              <a:miter lim="800000"/>
              <a:headEnd/>
              <a:tailEnd/>
            </a:ln>
          </p:spPr>
          <p:txBody>
            <a:bodyPr wrap="none" lIns="92075" tIns="46038" rIns="92075" bIns="46038">
              <a:spAutoFit/>
            </a:bodyPr>
            <a:lstStyle/>
            <a:p>
              <a:pPr>
                <a:lnSpc>
                  <a:spcPct val="90000"/>
                </a:lnSpc>
                <a:spcBef>
                  <a:spcPct val="30000"/>
                </a:spcBef>
                <a:defRPr/>
              </a:pPr>
              <a:r>
                <a:rPr lang="en-US" sz="1300" dirty="0" smtClean="0">
                  <a:solidFill>
                    <a:schemeClr val="tx1"/>
                  </a:solidFill>
                  <a:effectLst>
                    <a:outerShdw blurRad="38100" dist="38100" dir="2700000" algn="tl">
                      <a:srgbClr val="C0C0C0"/>
                    </a:outerShdw>
                  </a:effectLst>
                </a:rPr>
                <a:t>Rest of </a:t>
              </a:r>
            </a:p>
            <a:p>
              <a:pPr>
                <a:lnSpc>
                  <a:spcPct val="90000"/>
                </a:lnSpc>
                <a:spcBef>
                  <a:spcPct val="30000"/>
                </a:spcBef>
                <a:defRPr/>
              </a:pPr>
              <a:r>
                <a:rPr lang="en-US" sz="1300" dirty="0" smtClean="0">
                  <a:solidFill>
                    <a:schemeClr val="tx1"/>
                  </a:solidFill>
                  <a:effectLst>
                    <a:outerShdw blurRad="38100" dist="38100" dir="2700000" algn="tl">
                      <a:srgbClr val="C0C0C0"/>
                    </a:outerShdw>
                  </a:effectLst>
                </a:rPr>
                <a:t>Windows</a:t>
              </a:r>
              <a:endParaRPr lang="en-US" sz="1300" dirty="0">
                <a:solidFill>
                  <a:schemeClr val="tx1"/>
                </a:solidFill>
                <a:effectLst>
                  <a:outerShdw blurRad="38100" dist="38100" dir="2700000" algn="tl">
                    <a:srgbClr val="C0C0C0"/>
                  </a:outerShdw>
                </a:effectLst>
              </a:endParaRPr>
            </a:p>
          </p:txBody>
        </p:sp>
        <p:sp>
          <p:nvSpPr>
            <p:cNvPr id="115827" name="Rectangle 115"/>
            <p:cNvSpPr>
              <a:spLocks noChangeArrowheads="1"/>
            </p:cNvSpPr>
            <p:nvPr/>
          </p:nvSpPr>
          <p:spPr bwMode="auto">
            <a:xfrm>
              <a:off x="4849" y="1533"/>
              <a:ext cx="286" cy="172"/>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300" dirty="0">
                  <a:solidFill>
                    <a:schemeClr val="tx1"/>
                  </a:solidFill>
                  <a:effectLst>
                    <a:outerShdw blurRad="38100" dist="38100" dir="2700000" algn="tl">
                      <a:srgbClr val="C0C0C0"/>
                    </a:outerShdw>
                  </a:effectLst>
                </a:rPr>
                <a:t>ISV</a:t>
              </a:r>
            </a:p>
          </p:txBody>
        </p:sp>
        <p:sp>
          <p:nvSpPr>
            <p:cNvPr id="115829" name="Rectangle 117"/>
            <p:cNvSpPr>
              <a:spLocks noChangeArrowheads="1"/>
            </p:cNvSpPr>
            <p:nvPr/>
          </p:nvSpPr>
          <p:spPr bwMode="auto">
            <a:xfrm>
              <a:off x="4849" y="1241"/>
              <a:ext cx="503" cy="172"/>
            </a:xfrm>
            <a:prstGeom prst="rect">
              <a:avLst/>
            </a:prstGeom>
            <a:noFill/>
            <a:ln w="3175">
              <a:noFill/>
              <a:miter lim="800000"/>
              <a:headEnd/>
              <a:tailEnd/>
            </a:ln>
          </p:spPr>
          <p:txBody>
            <a:bodyPr wrap="none" lIns="92075" tIns="46038" rIns="92075" bIns="46038">
              <a:spAutoFit/>
            </a:bodyPr>
            <a:lstStyle/>
            <a:p>
              <a:pPr>
                <a:lnSpc>
                  <a:spcPct val="90000"/>
                </a:lnSpc>
                <a:spcBef>
                  <a:spcPct val="30000"/>
                </a:spcBef>
                <a:defRPr/>
              </a:pPr>
              <a:r>
                <a:rPr lang="en-US" sz="1300" dirty="0" smtClean="0">
                  <a:solidFill>
                    <a:schemeClr val="tx1"/>
                  </a:solidFill>
                  <a:effectLst>
                    <a:outerShdw blurRad="38100" dist="38100" dir="2700000" algn="tl">
                      <a:srgbClr val="C0C0C0"/>
                    </a:outerShdw>
                  </a:effectLst>
                </a:rPr>
                <a:t>Hyper-V</a:t>
              </a:r>
              <a:endParaRPr lang="en-US" sz="1300" dirty="0">
                <a:solidFill>
                  <a:schemeClr val="tx1"/>
                </a:solidFill>
                <a:effectLst>
                  <a:outerShdw blurRad="38100" dist="38100" dir="2700000" algn="tl">
                    <a:srgbClr val="C0C0C0"/>
                  </a:outerShdw>
                </a:effectLst>
              </a:endParaRPr>
            </a:p>
          </p:txBody>
        </p:sp>
        <p:pic>
          <p:nvPicPr>
            <p:cNvPr id="11312" name="Picture 118" descr="cooltools-shape"/>
            <p:cNvPicPr>
              <a:picLocks noChangeAspect="1" noChangeArrowheads="1"/>
            </p:cNvPicPr>
            <p:nvPr/>
          </p:nvPicPr>
          <p:blipFill>
            <a:blip r:embed="rId10"/>
            <a:srcRect/>
            <a:stretch>
              <a:fillRect/>
            </a:stretch>
          </p:blipFill>
          <p:spPr bwMode="auto">
            <a:xfrm>
              <a:off x="4604" y="891"/>
              <a:ext cx="292" cy="287"/>
            </a:xfrm>
            <a:prstGeom prst="rect">
              <a:avLst/>
            </a:prstGeom>
            <a:noFill/>
            <a:ln w="9525">
              <a:noFill/>
              <a:miter lim="800000"/>
              <a:headEnd/>
              <a:tailEnd/>
            </a:ln>
          </p:spPr>
        </p:pic>
        <p:pic>
          <p:nvPicPr>
            <p:cNvPr id="11313" name="Picture 120" descr="cooltools-shape"/>
            <p:cNvPicPr>
              <a:picLocks noChangeAspect="1" noChangeArrowheads="1"/>
            </p:cNvPicPr>
            <p:nvPr/>
          </p:nvPicPr>
          <p:blipFill>
            <a:blip r:embed="rId11"/>
            <a:srcRect/>
            <a:stretch>
              <a:fillRect/>
            </a:stretch>
          </p:blipFill>
          <p:spPr bwMode="auto">
            <a:xfrm>
              <a:off x="4604" y="1475"/>
              <a:ext cx="292" cy="287"/>
            </a:xfrm>
            <a:prstGeom prst="rect">
              <a:avLst/>
            </a:prstGeom>
            <a:noFill/>
            <a:ln w="9525">
              <a:noFill/>
              <a:miter lim="800000"/>
              <a:headEnd/>
              <a:tailEnd/>
            </a:ln>
          </p:spPr>
        </p:pic>
        <p:pic>
          <p:nvPicPr>
            <p:cNvPr id="11314" name="Picture 121" descr="cooltools-shape"/>
            <p:cNvPicPr>
              <a:picLocks noChangeAspect="1" noChangeArrowheads="1"/>
            </p:cNvPicPr>
            <p:nvPr/>
          </p:nvPicPr>
          <p:blipFill>
            <a:blip r:embed="rId12"/>
            <a:srcRect/>
            <a:stretch>
              <a:fillRect/>
            </a:stretch>
          </p:blipFill>
          <p:spPr bwMode="auto">
            <a:xfrm>
              <a:off x="4604" y="1183"/>
              <a:ext cx="292" cy="287"/>
            </a:xfrm>
            <a:prstGeom prst="rect">
              <a:avLst/>
            </a:prstGeom>
            <a:noFill/>
            <a:ln w="9525">
              <a:noFill/>
              <a:miter lim="800000"/>
              <a:headEnd/>
              <a:tailEnd/>
            </a:ln>
          </p:spPr>
        </p:pic>
      </p:grpSp>
      <p:sp>
        <p:nvSpPr>
          <p:cNvPr id="11286" name="Rectangle 15"/>
          <p:cNvSpPr>
            <a:spLocks noChangeArrowheads="1"/>
          </p:cNvSpPr>
          <p:nvPr/>
        </p:nvSpPr>
        <p:spPr bwMode="blackWhite">
          <a:xfrm>
            <a:off x="4686300" y="2230438"/>
            <a:ext cx="1905000" cy="525462"/>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Guest Applications</a:t>
            </a:r>
          </a:p>
        </p:txBody>
      </p:sp>
      <p:sp>
        <p:nvSpPr>
          <p:cNvPr id="67" name="Rectangle 115"/>
          <p:cNvSpPr>
            <a:spLocks noChangeArrowheads="1"/>
          </p:cNvSpPr>
          <p:nvPr/>
        </p:nvSpPr>
        <p:spPr bwMode="auto">
          <a:xfrm>
            <a:off x="7781925" y="3271838"/>
            <a:ext cx="812456" cy="277642"/>
          </a:xfrm>
          <a:prstGeom prst="rect">
            <a:avLst/>
          </a:prstGeom>
          <a:noFill/>
          <a:ln w="3175">
            <a:noFill/>
            <a:miter lim="800000"/>
            <a:headEnd/>
            <a:tailEnd/>
          </a:ln>
        </p:spPr>
        <p:txBody>
          <a:bodyPr wrap="none" lIns="92071" tIns="46036" rIns="92071" bIns="46036">
            <a:spAutoFit/>
          </a:bodyPr>
          <a:lstStyle/>
          <a:p>
            <a:pPr>
              <a:lnSpc>
                <a:spcPct val="90000"/>
              </a:lnSpc>
              <a:spcBef>
                <a:spcPct val="30000"/>
              </a:spcBef>
              <a:defRPr/>
            </a:pPr>
            <a:r>
              <a:rPr lang="en-US" sz="1300" dirty="0">
                <a:solidFill>
                  <a:schemeClr val="tx1"/>
                </a:solidFill>
                <a:effectLst>
                  <a:outerShdw blurRad="38100" dist="38100" dir="2700000" algn="tl">
                    <a:srgbClr val="C0C0C0"/>
                  </a:outerShdw>
                </a:effectLst>
              </a:rPr>
              <a:t>Hackers</a:t>
            </a:r>
          </a:p>
        </p:txBody>
      </p:sp>
      <p:sp>
        <p:nvSpPr>
          <p:cNvPr id="69" name="Rectangle 68"/>
          <p:cNvSpPr/>
          <p:nvPr/>
        </p:nvSpPr>
        <p:spPr bwMode="auto">
          <a:xfrm>
            <a:off x="7470775" y="3252788"/>
            <a:ext cx="280988" cy="279400"/>
          </a:xfrm>
          <a:prstGeom prst="rect">
            <a:avLst/>
          </a:prstGeom>
          <a:gradFill rotWithShape="1">
            <a:gsLst>
              <a:gs pos="0">
                <a:srgbClr val="FF0000"/>
              </a:gs>
              <a:gs pos="91000">
                <a:srgbClr val="C00000"/>
              </a:gs>
            </a:gsLst>
            <a:lin ang="5400000" scaled="0"/>
          </a:gradFill>
          <a:ln w="317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wrap="none" lIns="91436" tIns="45718" rIns="91436" bIns="45718" anchor="ctr"/>
          <a:lstStyle/>
          <a:p>
            <a:pPr>
              <a:defRPr/>
            </a:pPr>
            <a:endParaRPr lang="en-US"/>
          </a:p>
        </p:txBody>
      </p:sp>
      <p:pic>
        <p:nvPicPr>
          <p:cNvPr id="75" name="Picture 81" descr="Vivid teal box"/>
          <p:cNvPicPr>
            <a:picLocks noChangeAspect="1" noChangeArrowheads="1"/>
          </p:cNvPicPr>
          <p:nvPr/>
        </p:nvPicPr>
        <p:blipFill>
          <a:blip r:embed="rId3"/>
          <a:srcRect/>
          <a:stretch>
            <a:fillRect/>
          </a:stretch>
        </p:blipFill>
        <p:spPr bwMode="auto">
          <a:xfrm>
            <a:off x="5848350" y="3573463"/>
            <a:ext cx="1360488" cy="1149350"/>
          </a:xfrm>
          <a:prstGeom prst="rect">
            <a:avLst/>
          </a:prstGeom>
          <a:solidFill>
            <a:srgbClr val="FF0000"/>
          </a:solidFill>
          <a:ln w="9525">
            <a:noFill/>
            <a:miter lim="800000"/>
            <a:headEnd/>
            <a:tailEnd/>
          </a:ln>
        </p:spPr>
      </p:pic>
      <p:sp>
        <p:nvSpPr>
          <p:cNvPr id="11290" name="Rectangle 30"/>
          <p:cNvSpPr>
            <a:spLocks noChangeArrowheads="1"/>
          </p:cNvSpPr>
          <p:nvPr/>
        </p:nvSpPr>
        <p:spPr bwMode="auto">
          <a:xfrm>
            <a:off x="5937251" y="3783013"/>
            <a:ext cx="1209675" cy="735012"/>
          </a:xfrm>
          <a:prstGeom prst="rect">
            <a:avLst/>
          </a:prstGeom>
          <a:noFill/>
          <a:ln w="3175" algn="ctr">
            <a:noFill/>
            <a:miter lim="800000"/>
            <a:headEnd/>
            <a:tailEnd/>
          </a:ln>
        </p:spPr>
        <p:txBody>
          <a:bodyPr wrap="none" lIns="91436" tIns="45718" rIns="91436" bIns="45718" anchor="ctr"/>
          <a:lstStyle/>
          <a:p>
            <a:pPr algn="ctr">
              <a:lnSpc>
                <a:spcPct val="90000"/>
              </a:lnSpc>
              <a:spcBef>
                <a:spcPct val="30000"/>
              </a:spcBef>
            </a:pPr>
            <a:r>
              <a:rPr lang="en-US" sz="1600" dirty="0">
                <a:solidFill>
                  <a:schemeClr val="tx1"/>
                </a:solidFill>
              </a:rPr>
              <a:t>OS</a:t>
            </a:r>
            <a:br>
              <a:rPr lang="en-US" sz="1600" dirty="0">
                <a:solidFill>
                  <a:schemeClr val="tx1"/>
                </a:solidFill>
              </a:rPr>
            </a:br>
            <a:r>
              <a:rPr lang="en-US" sz="1600" dirty="0">
                <a:solidFill>
                  <a:schemeClr val="tx1"/>
                </a:solidFill>
              </a:rPr>
              <a:t>Kernel</a:t>
            </a:r>
          </a:p>
        </p:txBody>
      </p:sp>
      <p:grpSp>
        <p:nvGrpSpPr>
          <p:cNvPr id="9" name="Group 80"/>
          <p:cNvGrpSpPr>
            <a:grpSpLocks/>
          </p:cNvGrpSpPr>
          <p:nvPr/>
        </p:nvGrpSpPr>
        <p:grpSpPr bwMode="auto">
          <a:xfrm>
            <a:off x="4145542" y="3573174"/>
            <a:ext cx="1685925" cy="1243013"/>
            <a:chOff x="4111" y="3729"/>
            <a:chExt cx="910" cy="803"/>
          </a:xfrm>
          <a:solidFill>
            <a:srgbClr val="FF0000"/>
          </a:solidFill>
        </p:grpSpPr>
        <p:pic>
          <p:nvPicPr>
            <p:cNvPr id="87" name="Picture 79" descr="Vivid yellow box"/>
            <p:cNvPicPr>
              <a:picLocks noChangeAspect="1" noChangeArrowheads="1"/>
            </p:cNvPicPr>
            <p:nvPr/>
          </p:nvPicPr>
          <p:blipFill>
            <a:blip r:embed="rId4"/>
            <a:srcRect/>
            <a:stretch>
              <a:fillRect/>
            </a:stretch>
          </p:blipFill>
          <p:spPr bwMode="auto">
            <a:xfrm>
              <a:off x="4111" y="3729"/>
              <a:ext cx="910" cy="803"/>
            </a:xfrm>
            <a:prstGeom prst="rect">
              <a:avLst/>
            </a:prstGeom>
            <a:grpFill/>
            <a:ln w="9525">
              <a:noFill/>
              <a:miter lim="800000"/>
              <a:headEnd/>
              <a:tailEnd/>
            </a:ln>
          </p:spPr>
        </p:pic>
        <p:sp>
          <p:nvSpPr>
            <p:cNvPr id="88" name="Rectangle 27"/>
            <p:cNvSpPr>
              <a:spLocks noChangeArrowheads="1"/>
            </p:cNvSpPr>
            <p:nvPr/>
          </p:nvSpPr>
          <p:spPr bwMode="grayWhite">
            <a:xfrm>
              <a:off x="4119" y="3765"/>
              <a:ext cx="892" cy="731"/>
            </a:xfrm>
            <a:prstGeom prst="rect">
              <a:avLst/>
            </a:prstGeom>
            <a:grpFill/>
            <a:ln w="3175" algn="ctr">
              <a:noFill/>
              <a:miter lim="800000"/>
              <a:headEnd/>
              <a:tailEnd/>
            </a:ln>
          </p:spPr>
          <p:txBody>
            <a:bodyPr wrap="none" anchor="ctr"/>
            <a:lstStyle/>
            <a:p>
              <a:pPr algn="ctr">
                <a:lnSpc>
                  <a:spcPct val="90000"/>
                </a:lnSpc>
                <a:spcBef>
                  <a:spcPct val="30000"/>
                </a:spcBef>
                <a:defRPr/>
              </a:pPr>
              <a:r>
                <a:rPr lang="en-US" sz="1600" dirty="0">
                  <a:solidFill>
                    <a:schemeClr val="tx1"/>
                  </a:solidFill>
                </a:rPr>
                <a:t>Virtualization</a:t>
              </a:r>
              <a:br>
                <a:rPr lang="en-US" sz="1600" dirty="0">
                  <a:solidFill>
                    <a:schemeClr val="tx1"/>
                  </a:solidFill>
                </a:rPr>
              </a:br>
              <a:r>
                <a:rPr lang="en-US" sz="1600" dirty="0">
                  <a:solidFill>
                    <a:schemeClr val="tx1"/>
                  </a:solidFill>
                </a:rPr>
                <a:t>Service</a:t>
              </a:r>
              <a:br>
                <a:rPr lang="en-US" sz="1600" dirty="0">
                  <a:solidFill>
                    <a:schemeClr val="tx1"/>
                  </a:solidFill>
                </a:rPr>
              </a:br>
              <a:r>
                <a:rPr lang="en-US" sz="1600" dirty="0">
                  <a:solidFill>
                    <a:schemeClr val="tx1"/>
                  </a:solidFill>
                </a:rPr>
                <a:t>Clients</a:t>
              </a:r>
              <a:br>
                <a:rPr lang="en-US" sz="1600" dirty="0">
                  <a:solidFill>
                    <a:schemeClr val="tx1"/>
                  </a:solidFill>
                </a:rPr>
              </a:br>
              <a:r>
                <a:rPr lang="en-US" sz="1600" dirty="0">
                  <a:solidFill>
                    <a:schemeClr val="tx1"/>
                  </a:solidFill>
                </a:rPr>
                <a:t>(VSCs)</a:t>
              </a:r>
            </a:p>
          </p:txBody>
        </p:sp>
      </p:grpSp>
      <p:grpSp>
        <p:nvGrpSpPr>
          <p:cNvPr id="10" name="Group 85"/>
          <p:cNvGrpSpPr>
            <a:grpSpLocks/>
          </p:cNvGrpSpPr>
          <p:nvPr/>
        </p:nvGrpSpPr>
        <p:grpSpPr bwMode="auto">
          <a:xfrm>
            <a:off x="5533738" y="4620925"/>
            <a:ext cx="1698625" cy="515938"/>
            <a:chOff x="5520" y="4157"/>
            <a:chExt cx="1014" cy="325"/>
          </a:xfrm>
          <a:solidFill>
            <a:srgbClr val="FF0000"/>
          </a:solidFill>
        </p:grpSpPr>
        <p:pic>
          <p:nvPicPr>
            <p:cNvPr id="77" name="Picture 84" descr="Vivid yellow box"/>
            <p:cNvPicPr>
              <a:picLocks noChangeAspect="1" noChangeArrowheads="1"/>
            </p:cNvPicPr>
            <p:nvPr/>
          </p:nvPicPr>
          <p:blipFill>
            <a:blip r:embed="rId5"/>
            <a:srcRect/>
            <a:stretch>
              <a:fillRect/>
            </a:stretch>
          </p:blipFill>
          <p:spPr bwMode="auto">
            <a:xfrm>
              <a:off x="5520" y="4157"/>
              <a:ext cx="1014" cy="325"/>
            </a:xfrm>
            <a:prstGeom prst="rect">
              <a:avLst/>
            </a:prstGeom>
            <a:grpFill/>
            <a:ln w="9525">
              <a:noFill/>
              <a:miter lim="800000"/>
              <a:headEnd/>
              <a:tailEnd/>
            </a:ln>
          </p:spPr>
        </p:pic>
        <p:sp>
          <p:nvSpPr>
            <p:cNvPr id="78" name="Rectangle 31"/>
            <p:cNvSpPr>
              <a:spLocks noChangeArrowheads="1"/>
            </p:cNvSpPr>
            <p:nvPr/>
          </p:nvSpPr>
          <p:spPr bwMode="grayWhite">
            <a:xfrm>
              <a:off x="5561" y="4213"/>
              <a:ext cx="933" cy="212"/>
            </a:xfrm>
            <a:prstGeom prst="rect">
              <a:avLst/>
            </a:prstGeom>
            <a:grpFill/>
            <a:ln w="3175" algn="ctr">
              <a:noFill/>
              <a:miter lim="800000"/>
              <a:headEnd/>
              <a:tailEnd/>
            </a:ln>
          </p:spPr>
          <p:txBody>
            <a:bodyPr wrap="none" anchor="ctr"/>
            <a:lstStyle/>
            <a:p>
              <a:pPr algn="ctr">
                <a:lnSpc>
                  <a:spcPct val="90000"/>
                </a:lnSpc>
                <a:spcBef>
                  <a:spcPct val="30000"/>
                </a:spcBef>
                <a:defRPr/>
              </a:pPr>
              <a:r>
                <a:rPr lang="en-US" sz="1600" dirty="0"/>
                <a:t>Enlightenments</a:t>
              </a:r>
            </a:p>
          </p:txBody>
        </p:sp>
      </p:grpSp>
      <p:cxnSp>
        <p:nvCxnSpPr>
          <p:cNvPr id="71" name="Straight Arrow Connector 70"/>
          <p:cNvCxnSpPr/>
          <p:nvPr/>
        </p:nvCxnSpPr>
        <p:spPr bwMode="auto">
          <a:xfrm rot="5400000">
            <a:off x="5669757" y="3277394"/>
            <a:ext cx="1122362" cy="12700"/>
          </a:xfrm>
          <a:prstGeom prst="straightConnector1">
            <a:avLst/>
          </a:prstGeom>
          <a:gradFill rotWithShape="1">
            <a:gsLst>
              <a:gs pos="0">
                <a:schemeClr val="accent1"/>
              </a:gs>
              <a:gs pos="50000">
                <a:schemeClr val="bg1"/>
              </a:gs>
              <a:gs pos="100000">
                <a:schemeClr val="accent1"/>
              </a:gs>
            </a:gsLst>
            <a:lin ang="2700000" scaled="1"/>
          </a:gradFill>
          <a:ln w="53975" cap="flat" cmpd="sng" algn="ctr">
            <a:solidFill>
              <a:schemeClr val="tx1"/>
            </a:solidFill>
            <a:prstDash val="solid"/>
            <a:round/>
            <a:headEnd type="none" w="med" len="med"/>
            <a:tailEnd type="arrow" w="sm" len="sm"/>
          </a:ln>
          <a:effectLst/>
        </p:spPr>
      </p:cxnSp>
      <p:grpSp>
        <p:nvGrpSpPr>
          <p:cNvPr id="11" name="Group 86"/>
          <p:cNvGrpSpPr>
            <a:grpSpLocks/>
          </p:cNvGrpSpPr>
          <p:nvPr/>
        </p:nvGrpSpPr>
        <p:grpSpPr bwMode="auto">
          <a:xfrm>
            <a:off x="3568557" y="4625686"/>
            <a:ext cx="1609725" cy="515938"/>
            <a:chOff x="5760" y="4320"/>
            <a:chExt cx="1014" cy="325"/>
          </a:xfrm>
          <a:noFill/>
        </p:grpSpPr>
        <p:pic>
          <p:nvPicPr>
            <p:cNvPr id="84" name="Picture 83" descr="Vivid yellow box"/>
            <p:cNvPicPr>
              <a:picLocks noChangeAspect="1" noChangeArrowheads="1"/>
            </p:cNvPicPr>
            <p:nvPr/>
          </p:nvPicPr>
          <p:blipFill>
            <a:blip r:embed="rId6"/>
            <a:srcRect/>
            <a:stretch>
              <a:fillRect/>
            </a:stretch>
          </p:blipFill>
          <p:spPr bwMode="auto">
            <a:xfrm>
              <a:off x="5760" y="4320"/>
              <a:ext cx="1014" cy="325"/>
            </a:xfrm>
            <a:prstGeom prst="rect">
              <a:avLst/>
            </a:prstGeom>
            <a:grpFill/>
            <a:ln w="9525">
              <a:noFill/>
              <a:miter lim="800000"/>
              <a:headEnd/>
              <a:tailEnd/>
            </a:ln>
          </p:spPr>
        </p:pic>
        <p:sp>
          <p:nvSpPr>
            <p:cNvPr id="85" name="Rectangle 28"/>
            <p:cNvSpPr>
              <a:spLocks noChangeArrowheads="1"/>
            </p:cNvSpPr>
            <p:nvPr/>
          </p:nvSpPr>
          <p:spPr bwMode="grayWhite">
            <a:xfrm>
              <a:off x="5971" y="4370"/>
              <a:ext cx="641" cy="212"/>
            </a:xfrm>
            <a:prstGeom prst="rect">
              <a:avLst/>
            </a:prstGeom>
            <a:grpFill/>
            <a:ln w="3175" algn="ctr">
              <a:noFill/>
              <a:miter lim="800000"/>
              <a:headEnd/>
              <a:tailEnd/>
            </a:ln>
          </p:spPr>
          <p:txBody>
            <a:bodyPr wrap="none" anchor="ctr"/>
            <a:lstStyle/>
            <a:p>
              <a:pPr algn="ctr">
                <a:lnSpc>
                  <a:spcPct val="90000"/>
                </a:lnSpc>
                <a:spcBef>
                  <a:spcPct val="30000"/>
                </a:spcBef>
                <a:defRPr/>
              </a:pPr>
              <a:endParaRPr lang="en-US" sz="1600" dirty="0"/>
            </a:p>
          </p:txBody>
        </p:sp>
      </p:grpSp>
      <p:sp>
        <p:nvSpPr>
          <p:cNvPr id="81" name="Rectangle 80"/>
          <p:cNvSpPr>
            <a:spLocks noChangeArrowheads="1"/>
          </p:cNvSpPr>
          <p:nvPr/>
        </p:nvSpPr>
        <p:spPr bwMode="auto">
          <a:xfrm>
            <a:off x="3984625" y="4657726"/>
            <a:ext cx="1125538" cy="441325"/>
          </a:xfrm>
          <a:prstGeom prst="rect">
            <a:avLst/>
          </a:prstGeom>
          <a:solidFill>
            <a:srgbClr val="FF0000"/>
          </a:solidFill>
          <a:ln w="3175" algn="ctr">
            <a:solidFill>
              <a:schemeClr val="tx1"/>
            </a:solidFill>
            <a:round/>
            <a:headEnd/>
            <a:tailEnd/>
          </a:ln>
        </p:spPr>
        <p:txBody>
          <a:bodyPr wrap="none" lIns="91436" tIns="45718" rIns="91436" bIns="45718" anchor="ctr"/>
          <a:lstStyle/>
          <a:p>
            <a:pPr eaLnBrk="0" hangingPunct="0"/>
            <a:endParaRPr lang="en-US"/>
          </a:p>
        </p:txBody>
      </p:sp>
      <p:cxnSp>
        <p:nvCxnSpPr>
          <p:cNvPr id="91" name="Straight Arrow Connector 90"/>
          <p:cNvCxnSpPr/>
          <p:nvPr/>
        </p:nvCxnSpPr>
        <p:spPr bwMode="auto">
          <a:xfrm rot="10800000">
            <a:off x="3444875" y="3252788"/>
            <a:ext cx="893763" cy="487362"/>
          </a:xfrm>
          <a:prstGeom prst="straightConnector1">
            <a:avLst/>
          </a:prstGeom>
          <a:gradFill rotWithShape="1">
            <a:gsLst>
              <a:gs pos="0">
                <a:schemeClr val="accent1"/>
              </a:gs>
              <a:gs pos="50000">
                <a:schemeClr val="bg1"/>
              </a:gs>
              <a:gs pos="100000">
                <a:schemeClr val="accent1"/>
              </a:gs>
            </a:gsLst>
            <a:lin ang="2700000" scaled="1"/>
          </a:gradFill>
          <a:ln w="53975" cap="flat" cmpd="sng" algn="ctr">
            <a:solidFill>
              <a:schemeClr val="tx1"/>
            </a:solidFill>
            <a:prstDash val="solid"/>
            <a:round/>
            <a:headEnd type="none" w="med" len="med"/>
            <a:tailEnd type="arrow" w="sm" len="sm"/>
          </a:ln>
          <a:effectLst/>
        </p:spPr>
      </p:cxnSp>
      <p:cxnSp>
        <p:nvCxnSpPr>
          <p:cNvPr id="92" name="Straight Arrow Connector 91"/>
          <p:cNvCxnSpPr/>
          <p:nvPr/>
        </p:nvCxnSpPr>
        <p:spPr bwMode="auto">
          <a:xfrm>
            <a:off x="6661150" y="4457700"/>
            <a:ext cx="1344613" cy="39688"/>
          </a:xfrm>
          <a:prstGeom prst="straightConnector1">
            <a:avLst/>
          </a:prstGeom>
          <a:gradFill rotWithShape="1">
            <a:gsLst>
              <a:gs pos="0">
                <a:schemeClr val="accent1"/>
              </a:gs>
              <a:gs pos="50000">
                <a:schemeClr val="bg1"/>
              </a:gs>
              <a:gs pos="100000">
                <a:schemeClr val="accent1"/>
              </a:gs>
            </a:gsLst>
            <a:lin ang="2700000" scaled="1"/>
          </a:gradFill>
          <a:ln w="53975" cap="flat" cmpd="sng" algn="ctr">
            <a:solidFill>
              <a:schemeClr val="tx1"/>
            </a:solidFill>
            <a:prstDash val="solid"/>
            <a:round/>
            <a:headEnd type="none" w="med" len="med"/>
            <a:tailEnd type="arrow" w="sm" len="sm"/>
          </a:ln>
          <a:effectLst/>
        </p:spPr>
      </p:cxnSp>
      <p:sp>
        <p:nvSpPr>
          <p:cNvPr id="11299" name="Text Box 25"/>
          <p:cNvSpPr txBox="1">
            <a:spLocks noChangeArrowheads="1"/>
          </p:cNvSpPr>
          <p:nvPr/>
        </p:nvSpPr>
        <p:spPr bwMode="auto">
          <a:xfrm>
            <a:off x="3937000" y="3130282"/>
            <a:ext cx="1700213" cy="285750"/>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400" dirty="0">
                <a:solidFill>
                  <a:schemeClr val="tx1"/>
                </a:solidFill>
              </a:rPr>
              <a:t>Ring 3: User Mode</a:t>
            </a:r>
          </a:p>
        </p:txBody>
      </p:sp>
      <p:grpSp>
        <p:nvGrpSpPr>
          <p:cNvPr id="12" name="Group 88"/>
          <p:cNvGrpSpPr>
            <a:grpSpLocks/>
          </p:cNvGrpSpPr>
          <p:nvPr/>
        </p:nvGrpSpPr>
        <p:grpSpPr bwMode="auto">
          <a:xfrm>
            <a:off x="936625" y="5511800"/>
            <a:ext cx="6570663" cy="469900"/>
            <a:chOff x="60" y="3472"/>
            <a:chExt cx="4339" cy="296"/>
          </a:xfrm>
        </p:grpSpPr>
        <p:pic>
          <p:nvPicPr>
            <p:cNvPr id="11305" name="Picture 87" descr="Vivid yellow box"/>
            <p:cNvPicPr>
              <a:picLocks noChangeAspect="1" noChangeArrowheads="1"/>
            </p:cNvPicPr>
            <p:nvPr/>
          </p:nvPicPr>
          <p:blipFill>
            <a:blip r:embed="rId4"/>
            <a:srcRect/>
            <a:stretch>
              <a:fillRect/>
            </a:stretch>
          </p:blipFill>
          <p:spPr bwMode="auto">
            <a:xfrm>
              <a:off x="487" y="3472"/>
              <a:ext cx="3486" cy="296"/>
            </a:xfrm>
            <a:prstGeom prst="rect">
              <a:avLst/>
            </a:prstGeom>
            <a:noFill/>
            <a:ln w="9525">
              <a:noFill/>
              <a:miter lim="800000"/>
              <a:headEnd/>
              <a:tailEnd/>
            </a:ln>
          </p:spPr>
        </p:pic>
        <p:sp>
          <p:nvSpPr>
            <p:cNvPr id="11306" name="Rectangle 13"/>
            <p:cNvSpPr>
              <a:spLocks noChangeArrowheads="1"/>
            </p:cNvSpPr>
            <p:nvPr/>
          </p:nvSpPr>
          <p:spPr bwMode="grayWhite">
            <a:xfrm>
              <a:off x="60" y="3545"/>
              <a:ext cx="4339" cy="149"/>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Windows hypervisor</a:t>
              </a:r>
            </a:p>
          </p:txBody>
        </p:sp>
      </p:grpSp>
      <p:sp>
        <p:nvSpPr>
          <p:cNvPr id="82" name="Rectangle 81"/>
          <p:cNvSpPr>
            <a:spLocks noChangeArrowheads="1"/>
          </p:cNvSpPr>
          <p:nvPr/>
        </p:nvSpPr>
        <p:spPr bwMode="auto">
          <a:xfrm>
            <a:off x="3976688" y="4735513"/>
            <a:ext cx="1121199" cy="314325"/>
          </a:xfrm>
          <a:prstGeom prst="rect">
            <a:avLst/>
          </a:prstGeom>
          <a:noFill/>
          <a:ln w="9525">
            <a:noFill/>
            <a:miter lim="800000"/>
            <a:headEnd/>
            <a:tailEnd/>
          </a:ln>
        </p:spPr>
        <p:txBody>
          <a:bodyPr wrap="square" lIns="91436" tIns="45718" rIns="91436" bIns="45718">
            <a:spAutoFit/>
          </a:bodyPr>
          <a:lstStyle/>
          <a:p>
            <a:pPr algn="ctr">
              <a:lnSpc>
                <a:spcPct val="90000"/>
              </a:lnSpc>
              <a:spcBef>
                <a:spcPct val="30000"/>
              </a:spcBef>
            </a:pPr>
            <a:r>
              <a:rPr lang="en-US" sz="1600" dirty="0">
                <a:solidFill>
                  <a:srgbClr val="FFFFFF"/>
                </a:solidFill>
              </a:rPr>
              <a:t>VMBus</a:t>
            </a:r>
          </a:p>
        </p:txBody>
      </p:sp>
      <p:cxnSp>
        <p:nvCxnSpPr>
          <p:cNvPr id="89" name="Straight Arrow Connector 88"/>
          <p:cNvCxnSpPr/>
          <p:nvPr/>
        </p:nvCxnSpPr>
        <p:spPr bwMode="auto">
          <a:xfrm rot="5400000">
            <a:off x="5295107" y="5045869"/>
            <a:ext cx="1279525" cy="166688"/>
          </a:xfrm>
          <a:prstGeom prst="straightConnector1">
            <a:avLst/>
          </a:prstGeom>
          <a:gradFill rotWithShape="1">
            <a:gsLst>
              <a:gs pos="0">
                <a:schemeClr val="accent1"/>
              </a:gs>
              <a:gs pos="50000">
                <a:schemeClr val="bg1"/>
              </a:gs>
              <a:gs pos="100000">
                <a:schemeClr val="accent1"/>
              </a:gs>
            </a:gsLst>
            <a:lin ang="2700000" scaled="1"/>
          </a:gradFill>
          <a:ln w="53975" cap="flat" cmpd="sng" algn="ctr">
            <a:solidFill>
              <a:schemeClr val="tx1"/>
            </a:solidFill>
            <a:prstDash val="solid"/>
            <a:round/>
            <a:headEnd type="none" w="med" len="med"/>
            <a:tailEnd type="arrow" w="sm" len="sm"/>
          </a:ln>
          <a:effectLst/>
        </p:spPr>
      </p:cxnSp>
      <p:sp>
        <p:nvSpPr>
          <p:cNvPr id="83" name="Line 26"/>
          <p:cNvSpPr>
            <a:spLocks noChangeShapeType="1"/>
          </p:cNvSpPr>
          <p:nvPr/>
        </p:nvSpPr>
        <p:spPr bwMode="auto">
          <a:xfrm rot="60000" flipH="1">
            <a:off x="269875" y="5391150"/>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sp>
        <p:nvSpPr>
          <p:cNvPr id="94" name="Line 26"/>
          <p:cNvSpPr>
            <a:spLocks noChangeShapeType="1"/>
          </p:cNvSpPr>
          <p:nvPr/>
        </p:nvSpPr>
        <p:spPr bwMode="auto">
          <a:xfrm rot="60000" flipH="1">
            <a:off x="3654425" y="5413375"/>
            <a:ext cx="3657600" cy="46038"/>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91436" tIns="45718" rIns="91436" bIns="45718" anchor="ctr"/>
          <a:lstStyle/>
          <a:p>
            <a:pPr>
              <a:defRPr/>
            </a:pPr>
            <a:endParaRPr lang="en-US"/>
          </a:p>
        </p:txBody>
      </p:sp>
      <p:pic>
        <p:nvPicPr>
          <p:cNvPr id="93" name="Picture 69" descr="Vivid green box"/>
          <p:cNvPicPr>
            <a:picLocks noChangeAspect="1" noChangeArrowheads="1"/>
          </p:cNvPicPr>
          <p:nvPr/>
        </p:nvPicPr>
        <p:blipFill>
          <a:blip r:embed="rId13"/>
          <a:srcRect/>
          <a:stretch>
            <a:fillRect/>
          </a:stretch>
        </p:blipFill>
        <p:spPr bwMode="auto">
          <a:xfrm>
            <a:off x="304800" y="3867807"/>
            <a:ext cx="3605048" cy="1408386"/>
          </a:xfrm>
          <a:prstGeom prst="rect">
            <a:avLst/>
          </a:prstGeom>
          <a:noFill/>
          <a:ln w="9525">
            <a:noFill/>
            <a:miter lim="800000"/>
            <a:headEnd/>
            <a:tailEnd/>
          </a:ln>
        </p:spPr>
      </p:pic>
      <p:pic>
        <p:nvPicPr>
          <p:cNvPr id="95" name="Picture 72" descr="Vivid yellow box"/>
          <p:cNvPicPr>
            <a:picLocks noChangeAspect="1" noChangeArrowheads="1"/>
          </p:cNvPicPr>
          <p:nvPr/>
        </p:nvPicPr>
        <p:blipFill>
          <a:blip r:embed="rId4"/>
          <a:srcRect/>
          <a:stretch>
            <a:fillRect/>
          </a:stretch>
        </p:blipFill>
        <p:spPr bwMode="auto">
          <a:xfrm>
            <a:off x="2027238" y="3906838"/>
            <a:ext cx="1763712" cy="1306512"/>
          </a:xfrm>
          <a:prstGeom prst="rect">
            <a:avLst/>
          </a:prstGeom>
          <a:noFill/>
          <a:ln w="9525">
            <a:noFill/>
            <a:miter lim="800000"/>
            <a:headEnd/>
            <a:tailEnd/>
          </a:ln>
        </p:spPr>
      </p:pic>
      <p:sp>
        <p:nvSpPr>
          <p:cNvPr id="96" name="Rectangle 8"/>
          <p:cNvSpPr>
            <a:spLocks noChangeArrowheads="1"/>
          </p:cNvSpPr>
          <p:nvPr/>
        </p:nvSpPr>
        <p:spPr bwMode="grayWhite">
          <a:xfrm>
            <a:off x="2101850" y="3968751"/>
            <a:ext cx="1435100" cy="1063625"/>
          </a:xfrm>
          <a:prstGeom prst="rect">
            <a:avLst/>
          </a:prstGeom>
          <a:noFill/>
          <a:ln w="3175" algn="ctr">
            <a:noFill/>
            <a:miter lim="800000"/>
            <a:headEnd/>
            <a:tailEnd/>
          </a:ln>
        </p:spPr>
        <p:txBody>
          <a:bodyPr wrap="none" lIns="91436" tIns="45718" rIns="91436" bIns="45718" anchor="b" anchorCtr="1"/>
          <a:lstStyle/>
          <a:p>
            <a:pPr algn="r">
              <a:lnSpc>
                <a:spcPct val="90000"/>
              </a:lnSpc>
              <a:spcBef>
                <a:spcPct val="30000"/>
              </a:spcBef>
            </a:pPr>
            <a:r>
              <a:rPr lang="en-US" sz="1600" dirty="0">
                <a:solidFill>
                  <a:schemeClr val="tx1"/>
                </a:solidFill>
              </a:rPr>
              <a:t>Virtualization</a:t>
            </a:r>
            <a:br>
              <a:rPr lang="en-US" sz="1600" dirty="0">
                <a:solidFill>
                  <a:schemeClr val="tx1"/>
                </a:solidFill>
              </a:rPr>
            </a:br>
            <a:r>
              <a:rPr lang="en-US" sz="1600" dirty="0">
                <a:solidFill>
                  <a:schemeClr val="tx1"/>
                </a:solidFill>
              </a:rPr>
              <a:t>Service</a:t>
            </a:r>
            <a:br>
              <a:rPr lang="en-US" sz="1600" dirty="0">
                <a:solidFill>
                  <a:schemeClr val="tx1"/>
                </a:solidFill>
              </a:rPr>
            </a:br>
            <a:r>
              <a:rPr lang="en-US" sz="1600" dirty="0">
                <a:solidFill>
                  <a:schemeClr val="tx1"/>
                </a:solidFill>
              </a:rPr>
              <a:t>Providers</a:t>
            </a:r>
            <a:br>
              <a:rPr lang="en-US" sz="1600" dirty="0">
                <a:solidFill>
                  <a:schemeClr val="tx1"/>
                </a:solidFill>
              </a:rPr>
            </a:br>
            <a:r>
              <a:rPr lang="en-US" sz="1600" dirty="0">
                <a:solidFill>
                  <a:schemeClr val="tx1"/>
                </a:solidFill>
              </a:rPr>
              <a:t>(VSPs)</a:t>
            </a:r>
          </a:p>
        </p:txBody>
      </p:sp>
      <p:grpSp>
        <p:nvGrpSpPr>
          <p:cNvPr id="13" name="Group 71"/>
          <p:cNvGrpSpPr>
            <a:grpSpLocks/>
          </p:cNvGrpSpPr>
          <p:nvPr/>
        </p:nvGrpSpPr>
        <p:grpSpPr bwMode="auto">
          <a:xfrm>
            <a:off x="400050" y="4432300"/>
            <a:ext cx="1198563" cy="563563"/>
            <a:chOff x="-138" y="2223"/>
            <a:chExt cx="755" cy="355"/>
          </a:xfrm>
        </p:grpSpPr>
        <p:pic>
          <p:nvPicPr>
            <p:cNvPr id="98" name="Picture 70" descr="Vivid green box"/>
            <p:cNvPicPr>
              <a:picLocks noChangeAspect="1" noChangeArrowheads="1"/>
            </p:cNvPicPr>
            <p:nvPr/>
          </p:nvPicPr>
          <p:blipFill>
            <a:blip r:embed="rId14"/>
            <a:srcRect/>
            <a:stretch>
              <a:fillRect/>
            </a:stretch>
          </p:blipFill>
          <p:spPr bwMode="auto">
            <a:xfrm>
              <a:off x="-138" y="2223"/>
              <a:ext cx="755" cy="355"/>
            </a:xfrm>
            <a:prstGeom prst="rect">
              <a:avLst/>
            </a:prstGeom>
            <a:noFill/>
            <a:ln w="9525">
              <a:noFill/>
              <a:miter lim="800000"/>
              <a:headEnd/>
              <a:tailEnd/>
            </a:ln>
          </p:spPr>
        </p:pic>
        <p:sp>
          <p:nvSpPr>
            <p:cNvPr id="99" name="Rectangle 6"/>
            <p:cNvSpPr>
              <a:spLocks noChangeArrowheads="1"/>
            </p:cNvSpPr>
            <p:nvPr/>
          </p:nvSpPr>
          <p:spPr bwMode="auto">
            <a:xfrm>
              <a:off x="-76" y="2236"/>
              <a:ext cx="631" cy="328"/>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Windows</a:t>
              </a:r>
              <a:br>
                <a:rPr lang="en-US" sz="1600" dirty="0">
                  <a:solidFill>
                    <a:schemeClr val="tx1"/>
                  </a:solidFill>
                </a:rPr>
              </a:br>
              <a:r>
                <a:rPr lang="en-US" sz="1600" dirty="0">
                  <a:solidFill>
                    <a:schemeClr val="tx1"/>
                  </a:solidFill>
                </a:rPr>
                <a:t>Kernel</a:t>
              </a:r>
            </a:p>
          </p:txBody>
        </p:sp>
      </p:grpSp>
      <p:sp>
        <p:nvSpPr>
          <p:cNvPr id="100" name="Text Box 18"/>
          <p:cNvSpPr txBox="1">
            <a:spLocks noChangeArrowheads="1"/>
          </p:cNvSpPr>
          <p:nvPr/>
        </p:nvSpPr>
        <p:spPr bwMode="auto">
          <a:xfrm>
            <a:off x="487363" y="4041775"/>
            <a:ext cx="1493837" cy="312738"/>
          </a:xfrm>
          <a:prstGeom prst="rect">
            <a:avLst/>
          </a:prstGeom>
          <a:noFill/>
          <a:ln w="3175" algn="ctr">
            <a:noFill/>
            <a:miter lim="800000"/>
            <a:headEnd/>
            <a:tailEnd/>
          </a:ln>
        </p:spPr>
        <p:txBody>
          <a:bodyPr lIns="91436" tIns="45718" rIns="91436" bIns="45718">
            <a:spAutoFit/>
          </a:bodyPr>
          <a:lstStyle/>
          <a:p>
            <a:pPr>
              <a:lnSpc>
                <a:spcPct val="90000"/>
              </a:lnSpc>
              <a:spcBef>
                <a:spcPct val="30000"/>
              </a:spcBef>
            </a:pPr>
            <a:r>
              <a:rPr lang="en-US" sz="1600" dirty="0">
                <a:solidFill>
                  <a:schemeClr val="tx1"/>
                </a:solidFill>
              </a:rPr>
              <a:t>Server Core</a:t>
            </a:r>
          </a:p>
        </p:txBody>
      </p:sp>
      <p:grpSp>
        <p:nvGrpSpPr>
          <p:cNvPr id="14" name="Group 74"/>
          <p:cNvGrpSpPr>
            <a:grpSpLocks/>
          </p:cNvGrpSpPr>
          <p:nvPr/>
        </p:nvGrpSpPr>
        <p:grpSpPr bwMode="auto">
          <a:xfrm>
            <a:off x="1706563" y="4570413"/>
            <a:ext cx="820737" cy="579437"/>
            <a:chOff x="1447" y="3097"/>
            <a:chExt cx="517" cy="365"/>
          </a:xfrm>
        </p:grpSpPr>
        <p:pic>
          <p:nvPicPr>
            <p:cNvPr id="102" name="Picture 73" descr="Vivid blue box"/>
            <p:cNvPicPr>
              <a:picLocks noChangeAspect="1" noChangeArrowheads="1"/>
            </p:cNvPicPr>
            <p:nvPr/>
          </p:nvPicPr>
          <p:blipFill>
            <a:blip r:embed="rId15"/>
            <a:srcRect/>
            <a:stretch>
              <a:fillRect/>
            </a:stretch>
          </p:blipFill>
          <p:spPr bwMode="auto">
            <a:xfrm>
              <a:off x="1447" y="3097"/>
              <a:ext cx="517" cy="364"/>
            </a:xfrm>
            <a:prstGeom prst="rect">
              <a:avLst/>
            </a:prstGeom>
            <a:noFill/>
            <a:ln w="9525">
              <a:noFill/>
              <a:miter lim="800000"/>
              <a:headEnd/>
              <a:tailEnd/>
            </a:ln>
          </p:spPr>
        </p:pic>
        <p:sp>
          <p:nvSpPr>
            <p:cNvPr id="103" name="Rectangle 19"/>
            <p:cNvSpPr>
              <a:spLocks noChangeArrowheads="1"/>
            </p:cNvSpPr>
            <p:nvPr/>
          </p:nvSpPr>
          <p:spPr bwMode="blackWhite">
            <a:xfrm>
              <a:off x="1452" y="3097"/>
              <a:ext cx="508" cy="365"/>
            </a:xfrm>
            <a:prstGeom prst="rect">
              <a:avLst/>
            </a:prstGeom>
            <a:noFill/>
            <a:ln w="3175" algn="ctr">
              <a:noFill/>
              <a:miter lim="800000"/>
              <a:headEnd/>
              <a:tailEnd/>
            </a:ln>
          </p:spPr>
          <p:txBody>
            <a:bodyPr wrap="none" anchor="ctr"/>
            <a:lstStyle/>
            <a:p>
              <a:pPr algn="ctr">
                <a:lnSpc>
                  <a:spcPct val="90000"/>
                </a:lnSpc>
                <a:spcBef>
                  <a:spcPct val="30000"/>
                </a:spcBef>
              </a:pPr>
              <a:r>
                <a:rPr lang="en-US" sz="1600" dirty="0">
                  <a:solidFill>
                    <a:schemeClr val="tx1"/>
                  </a:solidFill>
                </a:rPr>
                <a:t>Device</a:t>
              </a:r>
              <a:br>
                <a:rPr lang="en-US" sz="1600" dirty="0">
                  <a:solidFill>
                    <a:schemeClr val="tx1"/>
                  </a:solidFill>
                </a:rPr>
              </a:br>
              <a:r>
                <a:rPr lang="en-US" sz="1600" dirty="0">
                  <a:solidFill>
                    <a:schemeClr val="tx1"/>
                  </a:solidFill>
                </a:rPr>
                <a:t>Drivers</a:t>
              </a:r>
            </a:p>
          </p:txBody>
        </p:sp>
      </p:grpSp>
      <p:cxnSp>
        <p:nvCxnSpPr>
          <p:cNvPr id="90" name="Straight Arrow Connector 89"/>
          <p:cNvCxnSpPr/>
          <p:nvPr/>
        </p:nvCxnSpPr>
        <p:spPr bwMode="auto">
          <a:xfrm rot="16200000" flipV="1">
            <a:off x="3801269" y="4163219"/>
            <a:ext cx="254000" cy="855662"/>
          </a:xfrm>
          <a:prstGeom prst="straightConnector1">
            <a:avLst/>
          </a:prstGeom>
          <a:gradFill rotWithShape="1">
            <a:gsLst>
              <a:gs pos="0">
                <a:schemeClr val="accent1"/>
              </a:gs>
              <a:gs pos="50000">
                <a:schemeClr val="bg1"/>
              </a:gs>
              <a:gs pos="100000">
                <a:schemeClr val="accent1"/>
              </a:gs>
            </a:gsLst>
            <a:lin ang="2700000" scaled="1"/>
          </a:gradFill>
          <a:ln w="53975" cap="flat" cmpd="sng" algn="ctr">
            <a:solidFill>
              <a:schemeClr val="tx1"/>
            </a:solidFill>
            <a:prstDash val="solid"/>
            <a:round/>
            <a:headEnd type="none" w="med" len="med"/>
            <a:tailEnd type="arrow" w="sm" len="sm"/>
          </a:ln>
          <a:effectLst/>
        </p:spPr>
      </p:cxnSp>
    </p:spTree>
    <p:extLst>
      <p:ext uri="{BB962C8B-B14F-4D97-AF65-F5344CB8AC3E}">
        <p14:creationId xmlns:p14="http://schemas.microsoft.com/office/powerpoint/2010/main" xmlns="" val="84347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382588" y="227013"/>
            <a:ext cx="8380412" cy="609398"/>
          </a:xfrm>
        </p:spPr>
        <p:txBody>
          <a:bodyPr/>
          <a:lstStyle/>
          <a:p>
            <a:r>
              <a:rPr sz="4400" dirty="0" smtClean="0"/>
              <a:t>What if there was no parent partition?</a:t>
            </a:r>
            <a:endParaRPr sz="4400" dirty="0"/>
          </a:p>
        </p:txBody>
      </p:sp>
      <p:sp>
        <p:nvSpPr>
          <p:cNvPr id="417795" name="Rectangle 3"/>
          <p:cNvSpPr>
            <a:spLocks noGrp="1" noChangeArrowheads="1"/>
          </p:cNvSpPr>
          <p:nvPr>
            <p:ph idx="1"/>
          </p:nvPr>
        </p:nvSpPr>
        <p:spPr>
          <a:xfrm>
            <a:off x="382588" y="931254"/>
            <a:ext cx="8380412" cy="656590"/>
          </a:xfrm>
        </p:spPr>
        <p:txBody>
          <a:bodyPr/>
          <a:lstStyle/>
          <a:p>
            <a:r>
              <a:rPr sz="2000" dirty="0"/>
              <a:t>No defense in depth</a:t>
            </a:r>
          </a:p>
          <a:p>
            <a:r>
              <a:rPr sz="2000" dirty="0"/>
              <a:t>Entire hypervisor running in the most privileged mode of the system</a:t>
            </a:r>
          </a:p>
        </p:txBody>
      </p:sp>
      <p:sp>
        <p:nvSpPr>
          <p:cNvPr id="43" name="TextBox 42"/>
          <p:cNvSpPr txBox="1"/>
          <p:nvPr/>
        </p:nvSpPr>
        <p:spPr>
          <a:xfrm>
            <a:off x="5443638" y="4345454"/>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-1</a:t>
            </a:r>
          </a:p>
        </p:txBody>
      </p:sp>
      <p:sp>
        <p:nvSpPr>
          <p:cNvPr id="46" name="Line 4"/>
          <p:cNvSpPr>
            <a:spLocks noChangeShapeType="1"/>
          </p:cNvSpPr>
          <p:nvPr/>
        </p:nvSpPr>
        <p:spPr bwMode="auto">
          <a:xfrm flipH="1">
            <a:off x="1064920" y="3212650"/>
            <a:ext cx="4267200" cy="4228"/>
          </a:xfrm>
          <a:prstGeom prst="line">
            <a:avLst/>
          </a:prstGeom>
          <a:noFill/>
          <a:ln w="19050">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60" name="Line 4"/>
          <p:cNvSpPr>
            <a:spLocks noChangeShapeType="1"/>
          </p:cNvSpPr>
          <p:nvPr/>
        </p:nvSpPr>
        <p:spPr bwMode="auto">
          <a:xfrm>
            <a:off x="3983479" y="2081575"/>
            <a:ext cx="3678" cy="22098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69" name="Line 4"/>
          <p:cNvSpPr>
            <a:spLocks noChangeShapeType="1"/>
          </p:cNvSpPr>
          <p:nvPr/>
        </p:nvSpPr>
        <p:spPr bwMode="auto">
          <a:xfrm flipH="1">
            <a:off x="1064920" y="4268412"/>
            <a:ext cx="4267200" cy="4228"/>
          </a:xfrm>
          <a:prstGeom prst="line">
            <a:avLst/>
          </a:prstGeom>
          <a:noFill/>
          <a:ln w="19050">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71" name="TextBox 70"/>
          <p:cNvSpPr txBox="1"/>
          <p:nvPr/>
        </p:nvSpPr>
        <p:spPr>
          <a:xfrm>
            <a:off x="5443638" y="3533636"/>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0</a:t>
            </a:r>
          </a:p>
        </p:txBody>
      </p:sp>
      <p:sp>
        <p:nvSpPr>
          <p:cNvPr id="72" name="TextBox 71"/>
          <p:cNvSpPr txBox="1"/>
          <p:nvPr/>
        </p:nvSpPr>
        <p:spPr>
          <a:xfrm>
            <a:off x="5443638" y="2488788"/>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3</a:t>
            </a:r>
          </a:p>
        </p:txBody>
      </p:sp>
      <p:sp>
        <p:nvSpPr>
          <p:cNvPr id="22" name="TextBox 21"/>
          <p:cNvSpPr txBox="1"/>
          <p:nvPr/>
        </p:nvSpPr>
        <p:spPr>
          <a:xfrm>
            <a:off x="2701083" y="1678723"/>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Virtual</a:t>
            </a:r>
          </a:p>
          <a:p>
            <a:pPr algn="ctr"/>
            <a:r>
              <a:rPr lang="en-US" sz="1500" dirty="0" smtClean="0">
                <a:solidFill>
                  <a:schemeClr val="tx1"/>
                </a:solidFill>
                <a:latin typeface="Segoe" pitchFamily="34" charset="0"/>
              </a:rPr>
              <a:t>Machine</a:t>
            </a:r>
          </a:p>
        </p:txBody>
      </p:sp>
      <p:sp>
        <p:nvSpPr>
          <p:cNvPr id="23" name="TextBox 22"/>
          <p:cNvSpPr txBox="1"/>
          <p:nvPr/>
        </p:nvSpPr>
        <p:spPr>
          <a:xfrm>
            <a:off x="4299415" y="1678723"/>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Virtual</a:t>
            </a:r>
          </a:p>
          <a:p>
            <a:pPr algn="ctr"/>
            <a:r>
              <a:rPr lang="en-US" sz="1500" dirty="0" smtClean="0">
                <a:solidFill>
                  <a:schemeClr val="tx1"/>
                </a:solidFill>
                <a:latin typeface="Segoe" pitchFamily="34" charset="0"/>
              </a:rPr>
              <a:t>Machine</a:t>
            </a:r>
          </a:p>
        </p:txBody>
      </p:sp>
      <p:sp>
        <p:nvSpPr>
          <p:cNvPr id="24" name="TextBox 23"/>
          <p:cNvSpPr txBox="1"/>
          <p:nvPr/>
        </p:nvSpPr>
        <p:spPr>
          <a:xfrm>
            <a:off x="1136848" y="1675628"/>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Virtual</a:t>
            </a:r>
          </a:p>
          <a:p>
            <a:pPr algn="ctr"/>
            <a:r>
              <a:rPr lang="en-US" sz="1500" dirty="0" smtClean="0">
                <a:solidFill>
                  <a:schemeClr val="tx1"/>
                </a:solidFill>
                <a:latin typeface="Segoe" pitchFamily="34" charset="0"/>
              </a:rPr>
              <a:t>Machine</a:t>
            </a:r>
          </a:p>
        </p:txBody>
      </p:sp>
      <p:sp>
        <p:nvSpPr>
          <p:cNvPr id="25" name="Line 4"/>
          <p:cNvSpPr>
            <a:spLocks noChangeShapeType="1"/>
          </p:cNvSpPr>
          <p:nvPr/>
        </p:nvSpPr>
        <p:spPr bwMode="auto">
          <a:xfrm>
            <a:off x="2391366" y="2078480"/>
            <a:ext cx="3678" cy="22098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2" name="Rounded Rectangle 1"/>
          <p:cNvSpPr/>
          <p:nvPr/>
        </p:nvSpPr>
        <p:spPr bwMode="auto">
          <a:xfrm>
            <a:off x="1128183" y="4345454"/>
            <a:ext cx="4085631" cy="161551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1200" b="1" dirty="0">
                <a:solidFill>
                  <a:schemeClr val="tx1"/>
                </a:solidFill>
              </a:rPr>
              <a:t>Scheduler</a:t>
            </a:r>
          </a:p>
          <a:p>
            <a:pPr algn="ctr"/>
            <a:r>
              <a:rPr lang="en-US" sz="1200" b="1" dirty="0">
                <a:solidFill>
                  <a:schemeClr val="tx1"/>
                </a:solidFill>
              </a:rPr>
              <a:t>Memory Management</a:t>
            </a:r>
          </a:p>
          <a:p>
            <a:pPr algn="ctr"/>
            <a:r>
              <a:rPr lang="en-US" sz="1200" b="1" dirty="0">
                <a:solidFill>
                  <a:schemeClr val="tx1"/>
                </a:solidFill>
              </a:rPr>
              <a:t>Storage Stack</a:t>
            </a:r>
          </a:p>
          <a:p>
            <a:pPr algn="ctr"/>
            <a:r>
              <a:rPr lang="en-US" sz="1200" b="1" dirty="0">
                <a:solidFill>
                  <a:schemeClr val="tx1"/>
                </a:solidFill>
              </a:rPr>
              <a:t>Network Stack</a:t>
            </a:r>
          </a:p>
          <a:p>
            <a:pPr algn="ctr"/>
            <a:r>
              <a:rPr lang="en-US" sz="1200" b="1" dirty="0">
                <a:solidFill>
                  <a:schemeClr val="tx1"/>
                </a:solidFill>
              </a:rPr>
              <a:t>VM State Machine</a:t>
            </a:r>
          </a:p>
          <a:p>
            <a:pPr algn="ctr"/>
            <a:r>
              <a:rPr lang="en-US" sz="1200" b="1" dirty="0">
                <a:solidFill>
                  <a:schemeClr val="tx1"/>
                </a:solidFill>
              </a:rPr>
              <a:t>Virtualized Devices</a:t>
            </a:r>
          </a:p>
          <a:p>
            <a:pPr algn="ctr"/>
            <a:r>
              <a:rPr lang="en-US" sz="1200" b="1" dirty="0">
                <a:solidFill>
                  <a:schemeClr val="tx1"/>
                </a:solidFill>
              </a:rPr>
              <a:t>Drivers</a:t>
            </a:r>
          </a:p>
          <a:p>
            <a:pPr algn="ctr"/>
            <a:r>
              <a:rPr lang="en-US" sz="1200" b="1" dirty="0">
                <a:solidFill>
                  <a:schemeClr val="tx1"/>
                </a:solidFill>
              </a:rPr>
              <a:t>Management API</a:t>
            </a:r>
          </a:p>
        </p:txBody>
      </p:sp>
      <p:sp>
        <p:nvSpPr>
          <p:cNvPr id="4" name="Rounded Rectangle 3"/>
          <p:cNvSpPr/>
          <p:nvPr/>
        </p:nvSpPr>
        <p:spPr bwMode="auto">
          <a:xfrm>
            <a:off x="1188673" y="2203170"/>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User</a:t>
            </a:r>
          </a:p>
          <a:p>
            <a:pPr algn="ctr"/>
            <a:r>
              <a:rPr lang="en-US" sz="2000" b="1" dirty="0">
                <a:solidFill>
                  <a:schemeClr val="tx1"/>
                </a:solidFill>
              </a:rPr>
              <a:t>Mode</a:t>
            </a:r>
          </a:p>
        </p:txBody>
      </p:sp>
      <p:sp>
        <p:nvSpPr>
          <p:cNvPr id="26" name="Rounded Rectangle 25"/>
          <p:cNvSpPr/>
          <p:nvPr/>
        </p:nvSpPr>
        <p:spPr bwMode="auto">
          <a:xfrm>
            <a:off x="2734536" y="3299517"/>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smtClean="0">
                <a:solidFill>
                  <a:schemeClr val="tx1"/>
                </a:solidFill>
              </a:rPr>
              <a:t>Kernel</a:t>
            </a:r>
            <a:endParaRPr lang="en-US" b="1" dirty="0">
              <a:solidFill>
                <a:schemeClr val="tx1"/>
              </a:solidFill>
            </a:endParaRPr>
          </a:p>
          <a:p>
            <a:pPr algn="ctr"/>
            <a:r>
              <a:rPr lang="en-US" b="1" dirty="0">
                <a:solidFill>
                  <a:schemeClr val="tx1"/>
                </a:solidFill>
              </a:rPr>
              <a:t>Mode</a:t>
            </a:r>
          </a:p>
        </p:txBody>
      </p:sp>
      <p:sp>
        <p:nvSpPr>
          <p:cNvPr id="27" name="Rounded Rectangle 26"/>
          <p:cNvSpPr/>
          <p:nvPr/>
        </p:nvSpPr>
        <p:spPr bwMode="auto">
          <a:xfrm>
            <a:off x="4332868" y="2223949"/>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User</a:t>
            </a:r>
          </a:p>
          <a:p>
            <a:pPr algn="ctr"/>
            <a:r>
              <a:rPr lang="en-US" sz="2000" b="1" dirty="0">
                <a:solidFill>
                  <a:schemeClr val="tx1"/>
                </a:solidFill>
              </a:rPr>
              <a:t>Mode</a:t>
            </a:r>
          </a:p>
        </p:txBody>
      </p:sp>
      <p:sp>
        <p:nvSpPr>
          <p:cNvPr id="28" name="Rounded Rectangle 27"/>
          <p:cNvSpPr/>
          <p:nvPr/>
        </p:nvSpPr>
        <p:spPr bwMode="auto">
          <a:xfrm>
            <a:off x="2752908" y="2223949"/>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User</a:t>
            </a:r>
          </a:p>
          <a:p>
            <a:pPr algn="ctr"/>
            <a:r>
              <a:rPr lang="en-US" sz="2000" b="1" dirty="0">
                <a:solidFill>
                  <a:schemeClr val="tx1"/>
                </a:solidFill>
              </a:rPr>
              <a:t>Mode</a:t>
            </a:r>
          </a:p>
        </p:txBody>
      </p:sp>
      <p:sp>
        <p:nvSpPr>
          <p:cNvPr id="29" name="Rounded Rectangle 28"/>
          <p:cNvSpPr/>
          <p:nvPr/>
        </p:nvSpPr>
        <p:spPr bwMode="auto">
          <a:xfrm>
            <a:off x="1170301" y="3268797"/>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smtClean="0">
                <a:solidFill>
                  <a:schemeClr val="tx1"/>
                </a:solidFill>
              </a:rPr>
              <a:t>Kernel</a:t>
            </a:r>
            <a:endParaRPr lang="en-US" b="1" dirty="0">
              <a:solidFill>
                <a:schemeClr val="tx1"/>
              </a:solidFill>
            </a:endParaRPr>
          </a:p>
          <a:p>
            <a:pPr algn="ctr"/>
            <a:r>
              <a:rPr lang="en-US" b="1" dirty="0">
                <a:solidFill>
                  <a:schemeClr val="tx1"/>
                </a:solidFill>
              </a:rPr>
              <a:t>Mode</a:t>
            </a:r>
          </a:p>
        </p:txBody>
      </p:sp>
      <p:sp>
        <p:nvSpPr>
          <p:cNvPr id="30" name="Rounded Rectangle 29"/>
          <p:cNvSpPr/>
          <p:nvPr/>
        </p:nvSpPr>
        <p:spPr bwMode="auto">
          <a:xfrm>
            <a:off x="4299415" y="3299517"/>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smtClean="0">
                <a:solidFill>
                  <a:schemeClr val="tx1"/>
                </a:solidFill>
              </a:rPr>
              <a:t>Kernel</a:t>
            </a:r>
            <a:endParaRPr lang="en-US" b="1" dirty="0">
              <a:solidFill>
                <a:schemeClr val="tx1"/>
              </a:solidFill>
            </a:endParaRPr>
          </a:p>
          <a:p>
            <a:pPr algn="ctr"/>
            <a:r>
              <a:rPr lang="en-US" b="1" dirty="0">
                <a:solidFill>
                  <a:schemeClr val="tx1"/>
                </a:solidFill>
              </a:rPr>
              <a:t>Mode</a:t>
            </a:r>
          </a:p>
        </p:txBody>
      </p:sp>
      <p:sp>
        <p:nvSpPr>
          <p:cNvPr id="5" name="Rounded Rectangle 4"/>
          <p:cNvSpPr/>
          <p:nvPr/>
        </p:nvSpPr>
        <p:spPr bwMode="auto">
          <a:xfrm>
            <a:off x="1136848" y="6030606"/>
            <a:ext cx="4049366" cy="263471"/>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Hardware</a:t>
            </a:r>
          </a:p>
        </p:txBody>
      </p:sp>
    </p:spTree>
    <p:extLst>
      <p:ext uri="{BB962C8B-B14F-4D97-AF65-F5344CB8AC3E}">
        <p14:creationId xmlns:p14="http://schemas.microsoft.com/office/powerpoint/2010/main" xmlns="" val="4269030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6" grpId="0" animBg="1"/>
      <p:bldP spid="60" grpId="0" animBg="1"/>
      <p:bldP spid="69" grpId="0" animBg="1"/>
      <p:bldP spid="71" grpId="0"/>
      <p:bldP spid="72" grpId="0"/>
      <p:bldP spid="22" grpId="0"/>
      <p:bldP spid="23" grpId="0"/>
      <p:bldP spid="24" grpId="0"/>
      <p:bldP spid="25" grpId="0" animBg="1"/>
      <p:bldP spid="2" grpId="0" animBg="1"/>
      <p:bldP spid="4" grpId="0" animBg="1"/>
      <p:bldP spid="26" grpId="0" animBg="1"/>
      <p:bldP spid="27" grpId="0" animBg="1"/>
      <p:bldP spid="28" grpId="0" animBg="1"/>
      <p:bldP spid="29" grpId="0" animBg="1"/>
      <p:bldP spid="30"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382588" y="228600"/>
            <a:ext cx="8380412" cy="611706"/>
          </a:xfrm>
        </p:spPr>
        <p:txBody>
          <a:bodyPr/>
          <a:lstStyle/>
          <a:p>
            <a:r>
              <a:rPr sz="4400" dirty="0" smtClean="0"/>
              <a:t>Hyper-V Hypervisor</a:t>
            </a:r>
            <a:endParaRPr sz="4400" dirty="0"/>
          </a:p>
        </p:txBody>
      </p:sp>
      <p:sp>
        <p:nvSpPr>
          <p:cNvPr id="417795" name="Rectangle 3"/>
          <p:cNvSpPr>
            <a:spLocks noGrp="1" noChangeArrowheads="1"/>
          </p:cNvSpPr>
          <p:nvPr>
            <p:ph idx="1"/>
          </p:nvPr>
        </p:nvSpPr>
        <p:spPr>
          <a:xfrm>
            <a:off x="382588" y="1414464"/>
            <a:ext cx="8380412" cy="1241878"/>
          </a:xfrm>
        </p:spPr>
        <p:txBody>
          <a:bodyPr/>
          <a:lstStyle/>
          <a:p>
            <a:r>
              <a:rPr sz="2000" dirty="0"/>
              <a:t>Defense in depth</a:t>
            </a:r>
          </a:p>
          <a:p>
            <a:r>
              <a:rPr sz="2000" dirty="0" smtClean="0"/>
              <a:t>Hyper-V doesn’t </a:t>
            </a:r>
            <a:r>
              <a:rPr sz="2000" dirty="0"/>
              <a:t>use </a:t>
            </a:r>
            <a:r>
              <a:rPr lang="en-US" sz="2000" dirty="0" smtClean="0"/>
              <a:t>ring compression uses hardware instead (VT/AMD-V)</a:t>
            </a:r>
            <a:endParaRPr sz="2000" dirty="0"/>
          </a:p>
          <a:p>
            <a:pPr lvl="1"/>
            <a:r>
              <a:rPr sz="1700" dirty="0"/>
              <a:t>Further reduces the attack surface</a:t>
            </a:r>
          </a:p>
        </p:txBody>
      </p:sp>
      <p:sp>
        <p:nvSpPr>
          <p:cNvPr id="22" name="TextBox 21"/>
          <p:cNvSpPr txBox="1"/>
          <p:nvPr/>
        </p:nvSpPr>
        <p:spPr>
          <a:xfrm>
            <a:off x="6382100" y="5412228"/>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-1</a:t>
            </a:r>
          </a:p>
        </p:txBody>
      </p:sp>
      <p:sp>
        <p:nvSpPr>
          <p:cNvPr id="23" name="Line 4"/>
          <p:cNvSpPr>
            <a:spLocks noChangeShapeType="1"/>
          </p:cNvSpPr>
          <p:nvPr/>
        </p:nvSpPr>
        <p:spPr bwMode="auto">
          <a:xfrm flipH="1">
            <a:off x="720022" y="4279424"/>
            <a:ext cx="5486400" cy="4228"/>
          </a:xfrm>
          <a:prstGeom prst="line">
            <a:avLst/>
          </a:prstGeom>
          <a:noFill/>
          <a:ln w="19050">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24" name="Line 4"/>
          <p:cNvSpPr>
            <a:spLocks noChangeShapeType="1"/>
          </p:cNvSpPr>
          <p:nvPr/>
        </p:nvSpPr>
        <p:spPr bwMode="auto">
          <a:xfrm>
            <a:off x="4921941" y="3148349"/>
            <a:ext cx="3678" cy="22098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25" name="Line 4"/>
          <p:cNvSpPr>
            <a:spLocks noChangeShapeType="1"/>
          </p:cNvSpPr>
          <p:nvPr/>
        </p:nvSpPr>
        <p:spPr bwMode="auto">
          <a:xfrm flipH="1">
            <a:off x="720022" y="5335186"/>
            <a:ext cx="5486400" cy="4228"/>
          </a:xfrm>
          <a:prstGeom prst="line">
            <a:avLst/>
          </a:prstGeom>
          <a:noFill/>
          <a:ln w="19050">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26" name="TextBox 25"/>
          <p:cNvSpPr txBox="1"/>
          <p:nvPr/>
        </p:nvSpPr>
        <p:spPr>
          <a:xfrm>
            <a:off x="6382100" y="4600410"/>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0</a:t>
            </a:r>
          </a:p>
        </p:txBody>
      </p:sp>
      <p:sp>
        <p:nvSpPr>
          <p:cNvPr id="27" name="TextBox 26"/>
          <p:cNvSpPr txBox="1"/>
          <p:nvPr/>
        </p:nvSpPr>
        <p:spPr>
          <a:xfrm>
            <a:off x="6382100" y="3555562"/>
            <a:ext cx="1117600" cy="384721"/>
          </a:xfrm>
          <a:prstGeom prst="rect">
            <a:avLst/>
          </a:prstGeom>
          <a:noFill/>
        </p:spPr>
        <p:txBody>
          <a:bodyPr wrap="square" lIns="76197" tIns="38098" rIns="76197" bIns="38098" rtlCol="0">
            <a:spAutoFit/>
          </a:bodyPr>
          <a:lstStyle/>
          <a:p>
            <a:r>
              <a:rPr lang="en-US" sz="2000" b="1" dirty="0" smtClean="0">
                <a:solidFill>
                  <a:schemeClr val="tx1"/>
                </a:solidFill>
                <a:latin typeface="Segoe" pitchFamily="34" charset="0"/>
              </a:rPr>
              <a:t>Ring 3</a:t>
            </a:r>
          </a:p>
        </p:txBody>
      </p:sp>
      <p:sp>
        <p:nvSpPr>
          <p:cNvPr id="28" name="TextBox 27"/>
          <p:cNvSpPr txBox="1"/>
          <p:nvPr/>
        </p:nvSpPr>
        <p:spPr>
          <a:xfrm>
            <a:off x="3639545" y="2745497"/>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Virtual</a:t>
            </a:r>
          </a:p>
          <a:p>
            <a:pPr algn="ctr"/>
            <a:r>
              <a:rPr lang="en-US" sz="1500" dirty="0" smtClean="0">
                <a:solidFill>
                  <a:schemeClr val="tx1"/>
                </a:solidFill>
                <a:latin typeface="Segoe" pitchFamily="34" charset="0"/>
              </a:rPr>
              <a:t>Machine</a:t>
            </a:r>
          </a:p>
        </p:txBody>
      </p:sp>
      <p:sp>
        <p:nvSpPr>
          <p:cNvPr id="29" name="TextBox 28"/>
          <p:cNvSpPr txBox="1"/>
          <p:nvPr/>
        </p:nvSpPr>
        <p:spPr>
          <a:xfrm>
            <a:off x="5237877" y="2745497"/>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Virtual</a:t>
            </a:r>
          </a:p>
          <a:p>
            <a:pPr algn="ctr"/>
            <a:r>
              <a:rPr lang="en-US" sz="1500" dirty="0" smtClean="0">
                <a:solidFill>
                  <a:schemeClr val="tx1"/>
                </a:solidFill>
                <a:latin typeface="Segoe" pitchFamily="34" charset="0"/>
              </a:rPr>
              <a:t>Machine</a:t>
            </a:r>
          </a:p>
        </p:txBody>
      </p:sp>
      <p:sp>
        <p:nvSpPr>
          <p:cNvPr id="30" name="TextBox 29"/>
          <p:cNvSpPr txBox="1"/>
          <p:nvPr/>
        </p:nvSpPr>
        <p:spPr>
          <a:xfrm>
            <a:off x="1513840" y="2742402"/>
            <a:ext cx="947853" cy="538605"/>
          </a:xfrm>
          <a:prstGeom prst="rect">
            <a:avLst/>
          </a:prstGeom>
          <a:noFill/>
        </p:spPr>
        <p:txBody>
          <a:bodyPr wrap="square" lIns="76197" tIns="38098" rIns="76197" bIns="38098" rtlCol="0">
            <a:spAutoFit/>
          </a:bodyPr>
          <a:lstStyle/>
          <a:p>
            <a:pPr algn="ctr"/>
            <a:r>
              <a:rPr lang="en-US" sz="1500" dirty="0" smtClean="0">
                <a:solidFill>
                  <a:schemeClr val="tx1"/>
                </a:solidFill>
                <a:latin typeface="Segoe" pitchFamily="34" charset="0"/>
              </a:rPr>
              <a:t>Parent</a:t>
            </a:r>
          </a:p>
          <a:p>
            <a:pPr algn="ctr"/>
            <a:r>
              <a:rPr lang="en-US" sz="1500" dirty="0" smtClean="0">
                <a:latin typeface="Segoe" pitchFamily="34" charset="0"/>
              </a:rPr>
              <a:t>Partition</a:t>
            </a:r>
            <a:endParaRPr lang="en-US" sz="1500" dirty="0" smtClean="0">
              <a:solidFill>
                <a:schemeClr val="tx1"/>
              </a:solidFill>
              <a:latin typeface="Segoe" pitchFamily="34" charset="0"/>
            </a:endParaRPr>
          </a:p>
        </p:txBody>
      </p:sp>
      <p:sp>
        <p:nvSpPr>
          <p:cNvPr id="31" name="Line 4"/>
          <p:cNvSpPr>
            <a:spLocks noChangeShapeType="1"/>
          </p:cNvSpPr>
          <p:nvPr/>
        </p:nvSpPr>
        <p:spPr bwMode="auto">
          <a:xfrm>
            <a:off x="3329828" y="3145254"/>
            <a:ext cx="3678" cy="22098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7" tIns="38098" rIns="76197" bIns="38098" anchor="ctr"/>
          <a:lstStyle/>
          <a:p>
            <a:pPr>
              <a:defRPr/>
            </a:pPr>
            <a:endParaRPr lang="en-US"/>
          </a:p>
        </p:txBody>
      </p:sp>
      <p:sp>
        <p:nvSpPr>
          <p:cNvPr id="32" name="Rounded Rectangle 31"/>
          <p:cNvSpPr/>
          <p:nvPr/>
        </p:nvSpPr>
        <p:spPr bwMode="auto">
          <a:xfrm>
            <a:off x="802103" y="5415636"/>
            <a:ext cx="5373669" cy="381313"/>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1200" b="1" dirty="0">
                <a:solidFill>
                  <a:schemeClr val="tx1"/>
                </a:solidFill>
              </a:rPr>
              <a:t>Scheduler</a:t>
            </a:r>
          </a:p>
          <a:p>
            <a:pPr algn="ctr"/>
            <a:r>
              <a:rPr lang="en-US" sz="1200" b="1" dirty="0">
                <a:solidFill>
                  <a:schemeClr val="tx1"/>
                </a:solidFill>
              </a:rPr>
              <a:t>Memory </a:t>
            </a:r>
            <a:r>
              <a:rPr lang="en-US" sz="1200" b="1" dirty="0" smtClean="0">
                <a:solidFill>
                  <a:schemeClr val="tx1"/>
                </a:solidFill>
              </a:rPr>
              <a:t>Management</a:t>
            </a:r>
            <a:endParaRPr lang="en-US" sz="1200" b="1" dirty="0">
              <a:solidFill>
                <a:schemeClr val="tx1"/>
              </a:solidFill>
            </a:endParaRPr>
          </a:p>
        </p:txBody>
      </p:sp>
      <p:sp>
        <p:nvSpPr>
          <p:cNvPr id="33" name="Rounded Rectangle 32"/>
          <p:cNvSpPr/>
          <p:nvPr/>
        </p:nvSpPr>
        <p:spPr bwMode="auto">
          <a:xfrm>
            <a:off x="820475" y="3269944"/>
            <a:ext cx="2405543"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a:solidFill>
                  <a:schemeClr val="tx1"/>
                </a:solidFill>
              </a:rPr>
              <a:t>VM State </a:t>
            </a:r>
            <a:r>
              <a:rPr lang="en-US" b="1" dirty="0" smtClean="0">
                <a:solidFill>
                  <a:schemeClr val="tx1"/>
                </a:solidFill>
              </a:rPr>
              <a:t>Machine</a:t>
            </a:r>
          </a:p>
          <a:p>
            <a:pPr algn="ctr"/>
            <a:r>
              <a:rPr lang="en-US" b="1" dirty="0">
                <a:solidFill>
                  <a:schemeClr val="tx1"/>
                </a:solidFill>
              </a:rPr>
              <a:t>Virtualized </a:t>
            </a:r>
            <a:r>
              <a:rPr lang="en-US" b="1" dirty="0" smtClean="0">
                <a:solidFill>
                  <a:schemeClr val="tx1"/>
                </a:solidFill>
              </a:rPr>
              <a:t>Devices</a:t>
            </a:r>
          </a:p>
          <a:p>
            <a:pPr algn="ctr"/>
            <a:r>
              <a:rPr lang="en-US" b="1" dirty="0">
                <a:solidFill>
                  <a:schemeClr val="tx1"/>
                </a:solidFill>
              </a:rPr>
              <a:t>Management </a:t>
            </a:r>
            <a:r>
              <a:rPr lang="en-US" b="1" dirty="0" smtClean="0">
                <a:solidFill>
                  <a:schemeClr val="tx1"/>
                </a:solidFill>
              </a:rPr>
              <a:t>API</a:t>
            </a:r>
            <a:endParaRPr lang="en-US" b="1" dirty="0">
              <a:solidFill>
                <a:schemeClr val="tx1"/>
              </a:solidFill>
            </a:endParaRPr>
          </a:p>
        </p:txBody>
      </p:sp>
      <p:sp>
        <p:nvSpPr>
          <p:cNvPr id="34" name="Rounded Rectangle 33"/>
          <p:cNvSpPr/>
          <p:nvPr/>
        </p:nvSpPr>
        <p:spPr bwMode="auto">
          <a:xfrm>
            <a:off x="3672998" y="4366291"/>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smtClean="0">
                <a:solidFill>
                  <a:schemeClr val="tx1"/>
                </a:solidFill>
              </a:rPr>
              <a:t>Kernel</a:t>
            </a:r>
            <a:endParaRPr lang="en-US" b="1" dirty="0">
              <a:solidFill>
                <a:schemeClr val="tx1"/>
              </a:solidFill>
            </a:endParaRPr>
          </a:p>
          <a:p>
            <a:pPr algn="ctr"/>
            <a:r>
              <a:rPr lang="en-US" b="1" dirty="0">
                <a:solidFill>
                  <a:schemeClr val="tx1"/>
                </a:solidFill>
              </a:rPr>
              <a:t>Mode</a:t>
            </a:r>
          </a:p>
        </p:txBody>
      </p:sp>
      <p:sp>
        <p:nvSpPr>
          <p:cNvPr id="35" name="Rounded Rectangle 34"/>
          <p:cNvSpPr/>
          <p:nvPr/>
        </p:nvSpPr>
        <p:spPr bwMode="auto">
          <a:xfrm>
            <a:off x="5271330" y="3290723"/>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User</a:t>
            </a:r>
          </a:p>
          <a:p>
            <a:pPr algn="ctr"/>
            <a:r>
              <a:rPr lang="en-US" sz="2000" b="1" dirty="0">
                <a:solidFill>
                  <a:schemeClr val="tx1"/>
                </a:solidFill>
              </a:rPr>
              <a:t>Mode</a:t>
            </a:r>
          </a:p>
        </p:txBody>
      </p:sp>
      <p:sp>
        <p:nvSpPr>
          <p:cNvPr id="36" name="Rounded Rectangle 35"/>
          <p:cNvSpPr/>
          <p:nvPr/>
        </p:nvSpPr>
        <p:spPr bwMode="auto">
          <a:xfrm>
            <a:off x="3691370" y="3290723"/>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User</a:t>
            </a:r>
          </a:p>
          <a:p>
            <a:pPr algn="ctr"/>
            <a:r>
              <a:rPr lang="en-US" sz="2000" b="1" dirty="0">
                <a:solidFill>
                  <a:schemeClr val="tx1"/>
                </a:solidFill>
              </a:rPr>
              <a:t>Mode</a:t>
            </a:r>
          </a:p>
        </p:txBody>
      </p:sp>
      <p:sp>
        <p:nvSpPr>
          <p:cNvPr id="37" name="Rounded Rectangle 36"/>
          <p:cNvSpPr/>
          <p:nvPr/>
        </p:nvSpPr>
        <p:spPr bwMode="auto">
          <a:xfrm>
            <a:off x="802103" y="4335571"/>
            <a:ext cx="2405543"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a:solidFill>
                  <a:schemeClr val="tx1"/>
                </a:solidFill>
              </a:rPr>
              <a:t>Storage Stack</a:t>
            </a:r>
          </a:p>
          <a:p>
            <a:pPr algn="ctr"/>
            <a:r>
              <a:rPr lang="en-US" b="1" dirty="0">
                <a:solidFill>
                  <a:schemeClr val="tx1"/>
                </a:solidFill>
              </a:rPr>
              <a:t>Network </a:t>
            </a:r>
            <a:r>
              <a:rPr lang="en-US" b="1" dirty="0" smtClean="0">
                <a:solidFill>
                  <a:schemeClr val="tx1"/>
                </a:solidFill>
              </a:rPr>
              <a:t>Stack</a:t>
            </a:r>
          </a:p>
          <a:p>
            <a:pPr algn="ctr"/>
            <a:r>
              <a:rPr lang="en-US" b="1" dirty="0">
                <a:solidFill>
                  <a:schemeClr val="tx1"/>
                </a:solidFill>
              </a:rPr>
              <a:t>Drivers</a:t>
            </a:r>
          </a:p>
        </p:txBody>
      </p:sp>
      <p:sp>
        <p:nvSpPr>
          <p:cNvPr id="38" name="Rounded Rectangle 37"/>
          <p:cNvSpPr/>
          <p:nvPr/>
        </p:nvSpPr>
        <p:spPr bwMode="auto">
          <a:xfrm>
            <a:off x="5237877" y="4366291"/>
            <a:ext cx="9144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b="1" dirty="0" smtClean="0">
                <a:solidFill>
                  <a:schemeClr val="tx1"/>
                </a:solidFill>
              </a:rPr>
              <a:t>Kernel</a:t>
            </a:r>
            <a:endParaRPr lang="en-US" b="1" dirty="0">
              <a:solidFill>
                <a:schemeClr val="tx1"/>
              </a:solidFill>
            </a:endParaRPr>
          </a:p>
          <a:p>
            <a:pPr algn="ctr"/>
            <a:r>
              <a:rPr lang="en-US" b="1" dirty="0">
                <a:solidFill>
                  <a:schemeClr val="tx1"/>
                </a:solidFill>
              </a:rPr>
              <a:t>Mode</a:t>
            </a:r>
          </a:p>
        </p:txBody>
      </p:sp>
      <p:sp>
        <p:nvSpPr>
          <p:cNvPr id="39" name="Rounded Rectangle 38"/>
          <p:cNvSpPr/>
          <p:nvPr/>
        </p:nvSpPr>
        <p:spPr bwMode="auto">
          <a:xfrm>
            <a:off x="822904" y="5866591"/>
            <a:ext cx="5325972" cy="263471"/>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000" b="1" dirty="0">
                <a:solidFill>
                  <a:schemeClr val="tx1"/>
                </a:solidFill>
              </a:rPr>
              <a:t>Hardware</a:t>
            </a:r>
          </a:p>
        </p:txBody>
      </p:sp>
    </p:spTree>
    <p:extLst>
      <p:ext uri="{BB962C8B-B14F-4D97-AF65-F5344CB8AC3E}">
        <p14:creationId xmlns:p14="http://schemas.microsoft.com/office/powerpoint/2010/main" xmlns="" val="3459876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smtClean="0"/>
              <a:t>Hyper-V Security</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41358214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hape 74758"/>
          <p:cNvSpPr>
            <a:spLocks noGrp="1" noChangeArrowheads="1"/>
          </p:cNvSpPr>
          <p:nvPr>
            <p:ph type="title"/>
          </p:nvPr>
        </p:nvSpPr>
        <p:spPr/>
        <p:txBody>
          <a:bodyPr anchor="t"/>
          <a:lstStyle/>
          <a:p>
            <a:pPr defTabSz="914363"/>
            <a:r>
              <a:rPr lang="en-US" dirty="0" smtClean="0"/>
              <a:t>Security Assumptions</a:t>
            </a:r>
          </a:p>
        </p:txBody>
      </p:sp>
      <p:sp>
        <p:nvSpPr>
          <p:cNvPr id="15362" name="Shape 74756"/>
          <p:cNvSpPr>
            <a:spLocks noGrp="1" noChangeArrowheads="1"/>
          </p:cNvSpPr>
          <p:nvPr>
            <p:ph sz="half" idx="1"/>
          </p:nvPr>
        </p:nvSpPr>
        <p:spPr>
          <a:xfrm>
            <a:off x="382323" y="1414199"/>
            <a:ext cx="4126177" cy="5160771"/>
          </a:xfrm>
        </p:spPr>
        <p:txBody>
          <a:bodyPr>
            <a:normAutofit fontScale="77500" lnSpcReduction="20000"/>
          </a:bodyPr>
          <a:lstStyle/>
          <a:p>
            <a:pPr marL="336537" indent="-331775" defTabSz="914363">
              <a:lnSpc>
                <a:spcPct val="120000"/>
              </a:lnSpc>
            </a:pPr>
            <a:r>
              <a:rPr sz="2400" dirty="0"/>
              <a:t>Guests are </a:t>
            </a:r>
            <a:r>
              <a:rPr sz="2400" dirty="0" err="1"/>
              <a:t>untrusted</a:t>
            </a:r>
            <a:endParaRPr sz="2400" dirty="0"/>
          </a:p>
          <a:p>
            <a:pPr marL="336537" indent="-331775" defTabSz="914363">
              <a:lnSpc>
                <a:spcPct val="120000"/>
              </a:lnSpc>
            </a:pPr>
            <a:r>
              <a:rPr sz="2400" smtClean="0"/>
              <a:t>Trust relationships</a:t>
            </a:r>
          </a:p>
          <a:p>
            <a:pPr marL="658786" lvl="1" indent="-331775" defTabSz="914363">
              <a:lnSpc>
                <a:spcPct val="120000"/>
              </a:lnSpc>
            </a:pPr>
            <a:r>
              <a:rPr sz="2100" smtClean="0"/>
              <a:t>Parent must </a:t>
            </a:r>
            <a:r>
              <a:rPr sz="2100" dirty="0"/>
              <a:t>be trusted </a:t>
            </a:r>
            <a:r>
              <a:rPr sz="2100"/>
              <a:t>by </a:t>
            </a:r>
            <a:r>
              <a:rPr sz="2100" smtClean="0"/>
              <a:t>hypervisor</a:t>
            </a:r>
          </a:p>
          <a:p>
            <a:pPr marL="658786" lvl="1" indent="-331775" defTabSz="914363">
              <a:lnSpc>
                <a:spcPct val="120000"/>
              </a:lnSpc>
            </a:pPr>
            <a:r>
              <a:rPr sz="2100" smtClean="0"/>
              <a:t>Parent </a:t>
            </a:r>
            <a:r>
              <a:rPr sz="2100" dirty="0"/>
              <a:t>must be trusted </a:t>
            </a:r>
            <a:r>
              <a:rPr sz="2100"/>
              <a:t>by </a:t>
            </a:r>
            <a:r>
              <a:rPr sz="2100" smtClean="0"/>
              <a:t>children</a:t>
            </a:r>
            <a:endParaRPr sz="2100" dirty="0"/>
          </a:p>
          <a:p>
            <a:pPr marL="336537" indent="-331775" defTabSz="914363">
              <a:lnSpc>
                <a:spcPct val="120000"/>
              </a:lnSpc>
            </a:pPr>
            <a:r>
              <a:rPr sz="2400" dirty="0"/>
              <a:t>Code in guests can run in all available processor modes, rings, and segments</a:t>
            </a:r>
          </a:p>
          <a:p>
            <a:pPr marL="336537" indent="-331775" defTabSz="914363">
              <a:lnSpc>
                <a:spcPct val="120000"/>
              </a:lnSpc>
            </a:pPr>
            <a:r>
              <a:rPr sz="2400" dirty="0" err="1"/>
              <a:t>Hypercall</a:t>
            </a:r>
            <a:r>
              <a:rPr sz="2400" dirty="0"/>
              <a:t> interface will be well documented and widely available </a:t>
            </a:r>
            <a:r>
              <a:rPr sz="2400"/>
              <a:t>to </a:t>
            </a:r>
            <a:r>
              <a:rPr sz="2400" smtClean="0"/>
              <a:t>attackers</a:t>
            </a:r>
            <a:endParaRPr sz="2400" dirty="0"/>
          </a:p>
          <a:p>
            <a:pPr marL="336537" indent="-331775" defTabSz="914363">
              <a:lnSpc>
                <a:spcPct val="120000"/>
              </a:lnSpc>
            </a:pPr>
            <a:r>
              <a:rPr sz="2400" dirty="0"/>
              <a:t>All </a:t>
            </a:r>
            <a:r>
              <a:rPr sz="2400" dirty="0" err="1"/>
              <a:t>hypercalls</a:t>
            </a:r>
            <a:r>
              <a:rPr sz="2400" dirty="0"/>
              <a:t> can be attempted by guests</a:t>
            </a:r>
          </a:p>
          <a:p>
            <a:pPr marL="336537" indent="-331775" defTabSz="914363">
              <a:lnSpc>
                <a:spcPct val="120000"/>
              </a:lnSpc>
            </a:pPr>
            <a:r>
              <a:rPr sz="2400" dirty="0"/>
              <a:t>Can detect you are running on a hypervisor</a:t>
            </a:r>
          </a:p>
          <a:p>
            <a:pPr marL="736571" lvl="1" indent="-331775" defTabSz="914363">
              <a:lnSpc>
                <a:spcPct val="120000"/>
              </a:lnSpc>
            </a:pPr>
            <a:r>
              <a:rPr sz="2000" dirty="0"/>
              <a:t>We’ll even give you the version</a:t>
            </a:r>
          </a:p>
          <a:p>
            <a:pPr marL="336537" indent="-331775" defTabSz="914363">
              <a:lnSpc>
                <a:spcPct val="120000"/>
              </a:lnSpc>
            </a:pPr>
            <a:r>
              <a:rPr sz="2400" dirty="0"/>
              <a:t>The internal design of the hypervisor will be well understood</a:t>
            </a:r>
          </a:p>
        </p:txBody>
      </p:sp>
      <p:pic>
        <p:nvPicPr>
          <p:cNvPr id="6" name="Content Placeholder 5" descr="Hyper-V Arch Screenshot 2.bmp"/>
          <p:cNvPicPr>
            <a:picLocks noGrp="1" noChangeAspect="1"/>
          </p:cNvPicPr>
          <p:nvPr>
            <p:ph sz="half" idx="2"/>
          </p:nvPr>
        </p:nvPicPr>
        <p:blipFill>
          <a:blip r:embed="rId3"/>
          <a:stretch>
            <a:fillRect/>
          </a:stretch>
        </p:blipFill>
        <p:spPr>
          <a:xfrm>
            <a:off x="4654514" y="1818286"/>
            <a:ext cx="4426191" cy="3221429"/>
          </a:xfrm>
        </p:spPr>
      </p:pic>
    </p:spTree>
    <p:extLst>
      <p:ext uri="{BB962C8B-B14F-4D97-AF65-F5344CB8AC3E}">
        <p14:creationId xmlns:p14="http://schemas.microsoft.com/office/powerpoint/2010/main" xmlns="" val="17954892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hape 494593"/>
          <p:cNvSpPr>
            <a:spLocks noGrp="1" noChangeArrowheads="1"/>
          </p:cNvSpPr>
          <p:nvPr>
            <p:ph type="title"/>
          </p:nvPr>
        </p:nvSpPr>
        <p:spPr/>
        <p:txBody>
          <a:bodyPr/>
          <a:lstStyle/>
          <a:p>
            <a:r>
              <a:rPr lang="en-US" dirty="0" smtClean="0"/>
              <a:t>Security Goals</a:t>
            </a:r>
          </a:p>
        </p:txBody>
      </p:sp>
      <p:sp>
        <p:nvSpPr>
          <p:cNvPr id="16387" name="Shape 494594"/>
          <p:cNvSpPr>
            <a:spLocks noGrp="1" noChangeArrowheads="1"/>
          </p:cNvSpPr>
          <p:nvPr>
            <p:ph sz="half" idx="1"/>
          </p:nvPr>
        </p:nvSpPr>
        <p:spPr>
          <a:xfrm>
            <a:off x="382323" y="1414199"/>
            <a:ext cx="4126177" cy="5091103"/>
          </a:xfrm>
        </p:spPr>
        <p:txBody>
          <a:bodyPr>
            <a:normAutofit fontScale="70000" lnSpcReduction="20000"/>
          </a:bodyPr>
          <a:lstStyle/>
          <a:p>
            <a:pPr>
              <a:lnSpc>
                <a:spcPct val="110000"/>
              </a:lnSpc>
            </a:pPr>
            <a:r>
              <a:rPr lang="en-US" dirty="0" smtClean="0"/>
              <a:t>Strong isolation between partitions</a:t>
            </a:r>
          </a:p>
          <a:p>
            <a:pPr>
              <a:lnSpc>
                <a:spcPct val="110000"/>
              </a:lnSpc>
            </a:pPr>
            <a:r>
              <a:rPr lang="en-US" dirty="0" smtClean="0"/>
              <a:t>Protect confidentiality and integrity of guest data</a:t>
            </a:r>
          </a:p>
          <a:p>
            <a:pPr>
              <a:lnSpc>
                <a:spcPct val="110000"/>
              </a:lnSpc>
            </a:pPr>
            <a:r>
              <a:rPr lang="en-US" dirty="0" smtClean="0"/>
              <a:t>Separation</a:t>
            </a:r>
          </a:p>
          <a:p>
            <a:pPr lvl="1">
              <a:lnSpc>
                <a:spcPct val="110000"/>
              </a:lnSpc>
            </a:pPr>
            <a:r>
              <a:rPr lang="en-US" dirty="0" smtClean="0"/>
              <a:t>Unique hypervisor resource pools per guest</a:t>
            </a:r>
          </a:p>
          <a:p>
            <a:pPr lvl="1">
              <a:lnSpc>
                <a:spcPct val="110000"/>
              </a:lnSpc>
            </a:pPr>
            <a:r>
              <a:rPr lang="en-US" dirty="0" smtClean="0"/>
              <a:t>Separate worker processes per guest</a:t>
            </a:r>
          </a:p>
          <a:p>
            <a:pPr lvl="1">
              <a:lnSpc>
                <a:spcPct val="110000"/>
              </a:lnSpc>
            </a:pPr>
            <a:r>
              <a:rPr lang="en-US" dirty="0" smtClean="0"/>
              <a:t>Guest-to-parent communications over unique channels</a:t>
            </a:r>
          </a:p>
          <a:p>
            <a:pPr>
              <a:lnSpc>
                <a:spcPct val="110000"/>
              </a:lnSpc>
            </a:pPr>
            <a:r>
              <a:rPr lang="en-US" dirty="0" smtClean="0"/>
              <a:t>Non-interference</a:t>
            </a:r>
          </a:p>
          <a:p>
            <a:pPr lvl="1">
              <a:lnSpc>
                <a:spcPct val="110000"/>
              </a:lnSpc>
            </a:pPr>
            <a:r>
              <a:rPr lang="en-US" dirty="0" smtClean="0"/>
              <a:t>Guests cannot affect the contents of other guests, parent, hypervisor</a:t>
            </a:r>
          </a:p>
          <a:p>
            <a:pPr lvl="1">
              <a:lnSpc>
                <a:spcPct val="110000"/>
              </a:lnSpc>
            </a:pPr>
            <a:r>
              <a:rPr lang="en-US" dirty="0" smtClean="0"/>
              <a:t>Guest computations protected from other guests</a:t>
            </a:r>
          </a:p>
          <a:p>
            <a:pPr lvl="1">
              <a:lnSpc>
                <a:spcPct val="110000"/>
              </a:lnSpc>
            </a:pPr>
            <a:r>
              <a:rPr lang="en-US" dirty="0" smtClean="0"/>
              <a:t>Guest-to-guest communications not allowed through VM interfaces</a:t>
            </a:r>
          </a:p>
        </p:txBody>
      </p:sp>
      <p:pic>
        <p:nvPicPr>
          <p:cNvPr id="6" name="Content Placeholder 5" descr="Hyper-V Arch Screenshot 2.bmp"/>
          <p:cNvPicPr>
            <a:picLocks noGrp="1" noChangeAspect="1"/>
          </p:cNvPicPr>
          <p:nvPr>
            <p:ph sz="half" idx="2"/>
          </p:nvPr>
        </p:nvPicPr>
        <p:blipFill>
          <a:blip r:embed="rId3"/>
          <a:stretch>
            <a:fillRect/>
          </a:stretch>
        </p:blipFill>
        <p:spPr>
          <a:xfrm>
            <a:off x="4663569" y="1818286"/>
            <a:ext cx="4426191" cy="3221429"/>
          </a:xfrm>
        </p:spPr>
      </p:pic>
    </p:spTree>
    <p:extLst>
      <p:ext uri="{BB962C8B-B14F-4D97-AF65-F5344CB8AC3E}">
        <p14:creationId xmlns:p14="http://schemas.microsoft.com/office/powerpoint/2010/main" xmlns="" val="354938446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hape 1"/>
          <p:cNvSpPr>
            <a:spLocks noGrp="1"/>
          </p:cNvSpPr>
          <p:nvPr>
            <p:ph type="title"/>
          </p:nvPr>
        </p:nvSpPr>
        <p:spPr/>
        <p:txBody>
          <a:bodyPr anchor="ctr"/>
          <a:lstStyle/>
          <a:p>
            <a:r>
              <a:rPr lang="en-US" dirty="0" smtClean="0"/>
              <a:t>Hyper-V &amp; SDL</a:t>
            </a:r>
          </a:p>
        </p:txBody>
      </p:sp>
      <p:sp>
        <p:nvSpPr>
          <p:cNvPr id="19459" name="Shape 2"/>
          <p:cNvSpPr>
            <a:spLocks noGrp="1"/>
          </p:cNvSpPr>
          <p:nvPr>
            <p:ph sz="half" idx="1"/>
          </p:nvPr>
        </p:nvSpPr>
        <p:spPr>
          <a:xfrm>
            <a:off x="382323" y="1414200"/>
            <a:ext cx="4442438" cy="5185776"/>
          </a:xfrm>
        </p:spPr>
        <p:txBody>
          <a:bodyPr>
            <a:normAutofit fontScale="85000" lnSpcReduction="20000"/>
          </a:bodyPr>
          <a:lstStyle/>
          <a:p>
            <a:pPr>
              <a:lnSpc>
                <a:spcPct val="120000"/>
              </a:lnSpc>
            </a:pPr>
            <a:r>
              <a:rPr lang="en-US" dirty="0" smtClean="0"/>
              <a:t>Hypervisor built with </a:t>
            </a:r>
          </a:p>
          <a:p>
            <a:pPr lvl="1">
              <a:lnSpc>
                <a:spcPct val="120000"/>
              </a:lnSpc>
            </a:pPr>
            <a:r>
              <a:rPr lang="en-US" dirty="0" smtClean="0"/>
              <a:t>Stack guard cookies (/GS)</a:t>
            </a:r>
          </a:p>
          <a:p>
            <a:pPr lvl="1">
              <a:lnSpc>
                <a:spcPct val="120000"/>
              </a:lnSpc>
            </a:pPr>
            <a:r>
              <a:rPr smtClean="0"/>
              <a:t>Address Space Layout Randomization (ASLR)</a:t>
            </a:r>
            <a:endParaRPr lang="en-US" dirty="0" smtClean="0"/>
          </a:p>
          <a:p>
            <a:pPr lvl="1">
              <a:lnSpc>
                <a:spcPct val="120000"/>
              </a:lnSpc>
            </a:pPr>
            <a:r>
              <a:rPr lang="en-US" dirty="0" smtClean="0"/>
              <a:t>HW Data Execution Prevention</a:t>
            </a:r>
          </a:p>
          <a:p>
            <a:pPr lvl="2">
              <a:lnSpc>
                <a:spcPct val="120000"/>
              </a:lnSpc>
            </a:pPr>
            <a:r>
              <a:rPr lang="en-US" dirty="0" smtClean="0"/>
              <a:t>No Execute (NX) AMD</a:t>
            </a:r>
          </a:p>
          <a:p>
            <a:pPr lvl="2">
              <a:lnSpc>
                <a:spcPct val="120000"/>
              </a:lnSpc>
            </a:pPr>
            <a:r>
              <a:rPr smtClean="0"/>
              <a:t>Execute Disable (XD) Intel</a:t>
            </a:r>
            <a:endParaRPr lang="en-US" dirty="0" smtClean="0"/>
          </a:p>
          <a:p>
            <a:pPr lvl="1">
              <a:lnSpc>
                <a:spcPct val="120000"/>
              </a:lnSpc>
            </a:pPr>
            <a:r>
              <a:rPr lang="en-US" dirty="0" smtClean="0"/>
              <a:t>Code pages marked read only</a:t>
            </a:r>
          </a:p>
          <a:p>
            <a:pPr lvl="1">
              <a:lnSpc>
                <a:spcPct val="120000"/>
              </a:lnSpc>
            </a:pPr>
            <a:r>
              <a:rPr lang="en-US" dirty="0" smtClean="0"/>
              <a:t>Memory guard pages</a:t>
            </a:r>
          </a:p>
          <a:p>
            <a:pPr lvl="1">
              <a:lnSpc>
                <a:spcPct val="120000"/>
              </a:lnSpc>
            </a:pPr>
            <a:r>
              <a:rPr lang="en-US" dirty="0" smtClean="0"/>
              <a:t>Hypervisor binary is signed</a:t>
            </a:r>
          </a:p>
          <a:p>
            <a:pPr>
              <a:lnSpc>
                <a:spcPct val="120000"/>
              </a:lnSpc>
            </a:pPr>
            <a:r>
              <a:rPr lang="en-US" dirty="0" smtClean="0"/>
              <a:t>Entire stack through SDL</a:t>
            </a:r>
          </a:p>
          <a:p>
            <a:pPr lvl="1">
              <a:lnSpc>
                <a:spcPct val="120000"/>
              </a:lnSpc>
            </a:pPr>
            <a:r>
              <a:rPr lang="en-US" dirty="0" smtClean="0"/>
              <a:t>Threat modeling</a:t>
            </a:r>
          </a:p>
          <a:p>
            <a:pPr lvl="1">
              <a:lnSpc>
                <a:spcPct val="120000"/>
              </a:lnSpc>
            </a:pPr>
            <a:r>
              <a:rPr lang="en-US" dirty="0" smtClean="0"/>
              <a:t>Static Analysis</a:t>
            </a:r>
          </a:p>
          <a:p>
            <a:pPr lvl="1">
              <a:lnSpc>
                <a:spcPct val="120000"/>
              </a:lnSpc>
            </a:pPr>
            <a:r>
              <a:rPr lang="en-US" dirty="0" smtClean="0"/>
              <a:t>Fuzz testing &amp; Penetration testing</a:t>
            </a:r>
          </a:p>
        </p:txBody>
      </p:sp>
      <p:pic>
        <p:nvPicPr>
          <p:cNvPr id="6" name="Content Placeholder 5" descr="Hyper-V Arch Screenshot 2.bmp"/>
          <p:cNvPicPr>
            <a:picLocks noGrp="1" noChangeAspect="1"/>
          </p:cNvPicPr>
          <p:nvPr>
            <p:ph sz="half" idx="2"/>
          </p:nvPr>
        </p:nvPicPr>
        <p:blipFill>
          <a:blip r:embed="rId3"/>
          <a:stretch>
            <a:fillRect/>
          </a:stretch>
        </p:blipFill>
        <p:spPr>
          <a:xfrm>
            <a:off x="4681673" y="1818286"/>
            <a:ext cx="4426191" cy="3221429"/>
          </a:xfrm>
        </p:spPr>
      </p:pic>
    </p:spTree>
    <p:extLst>
      <p:ext uri="{BB962C8B-B14F-4D97-AF65-F5344CB8AC3E}">
        <p14:creationId xmlns:p14="http://schemas.microsoft.com/office/powerpoint/2010/main" xmlns="" val="35499164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hape 495617"/>
          <p:cNvSpPr>
            <a:spLocks noGrp="1" noChangeArrowheads="1"/>
          </p:cNvSpPr>
          <p:nvPr>
            <p:ph type="title"/>
          </p:nvPr>
        </p:nvSpPr>
        <p:spPr/>
        <p:txBody>
          <a:bodyPr/>
          <a:lstStyle/>
          <a:p>
            <a:r>
              <a:rPr lang="en-US" dirty="0" smtClean="0"/>
              <a:t>Hyper-V Security Model</a:t>
            </a:r>
          </a:p>
        </p:txBody>
      </p:sp>
      <p:sp>
        <p:nvSpPr>
          <p:cNvPr id="21507" name="Shape 495618"/>
          <p:cNvSpPr>
            <a:spLocks noGrp="1" noChangeArrowheads="1"/>
          </p:cNvSpPr>
          <p:nvPr>
            <p:ph sz="half" idx="1"/>
          </p:nvPr>
        </p:nvSpPr>
        <p:spPr>
          <a:xfrm>
            <a:off x="382323" y="1414199"/>
            <a:ext cx="4126177" cy="5077135"/>
          </a:xfrm>
        </p:spPr>
        <p:txBody>
          <a:bodyPr>
            <a:normAutofit fontScale="77500" lnSpcReduction="20000"/>
          </a:bodyPr>
          <a:lstStyle/>
          <a:p>
            <a:pPr>
              <a:lnSpc>
                <a:spcPct val="120000"/>
              </a:lnSpc>
            </a:pPr>
            <a:r>
              <a:rPr sz="2400" dirty="0"/>
              <a:t>Uses Authorization Manager (</a:t>
            </a:r>
            <a:r>
              <a:rPr sz="2400" dirty="0" err="1"/>
              <a:t>AzMan</a:t>
            </a:r>
            <a:r>
              <a:rPr sz="2400" dirty="0"/>
              <a:t>)</a:t>
            </a:r>
          </a:p>
          <a:p>
            <a:pPr lvl="1">
              <a:lnSpc>
                <a:spcPct val="120000"/>
              </a:lnSpc>
            </a:pPr>
            <a:r>
              <a:rPr sz="2000" dirty="0"/>
              <a:t>Fine grained authorization and access control</a:t>
            </a:r>
          </a:p>
          <a:p>
            <a:pPr lvl="1">
              <a:lnSpc>
                <a:spcPct val="120000"/>
              </a:lnSpc>
            </a:pPr>
            <a:r>
              <a:rPr sz="2000" dirty="0"/>
              <a:t>Department and role based</a:t>
            </a:r>
          </a:p>
          <a:p>
            <a:pPr lvl="1">
              <a:lnSpc>
                <a:spcPct val="120000"/>
              </a:lnSpc>
            </a:pPr>
            <a:r>
              <a:rPr sz="2000" dirty="0"/>
              <a:t>Segregate who can manage groups of VMs</a:t>
            </a:r>
          </a:p>
          <a:p>
            <a:pPr>
              <a:lnSpc>
                <a:spcPct val="120000"/>
              </a:lnSpc>
            </a:pPr>
            <a:r>
              <a:rPr sz="2400" dirty="0"/>
              <a:t>Define specific functions for individuals or roles</a:t>
            </a:r>
          </a:p>
          <a:p>
            <a:pPr lvl="1">
              <a:lnSpc>
                <a:spcPct val="120000"/>
              </a:lnSpc>
            </a:pPr>
            <a:r>
              <a:rPr sz="2000" dirty="0"/>
              <a:t>Start, stop, create, add hardware, change drive image</a:t>
            </a:r>
            <a:endParaRPr sz="1800" dirty="0"/>
          </a:p>
          <a:p>
            <a:pPr>
              <a:lnSpc>
                <a:spcPct val="120000"/>
              </a:lnSpc>
            </a:pPr>
            <a:r>
              <a:rPr sz="2400" dirty="0"/>
              <a:t>VM administrators don’t have to be Server 2008 administrators</a:t>
            </a:r>
          </a:p>
          <a:p>
            <a:pPr>
              <a:lnSpc>
                <a:spcPct val="120000"/>
              </a:lnSpc>
            </a:pPr>
            <a:r>
              <a:rPr sz="2400" dirty="0"/>
              <a:t>Guest resources are controlled by per VM configuration files</a:t>
            </a:r>
          </a:p>
          <a:p>
            <a:pPr>
              <a:lnSpc>
                <a:spcPct val="120000"/>
              </a:lnSpc>
            </a:pPr>
            <a:r>
              <a:rPr sz="2400" dirty="0"/>
              <a:t>Shared resources are protected</a:t>
            </a:r>
            <a:endParaRPr lang="en-US" dirty="0" smtClean="0"/>
          </a:p>
          <a:p>
            <a:pPr lvl="1">
              <a:lnSpc>
                <a:spcPct val="120000"/>
              </a:lnSpc>
            </a:pPr>
            <a:r>
              <a:rPr sz="2000" dirty="0"/>
              <a:t>Read-only (CD ISO file)</a:t>
            </a:r>
          </a:p>
          <a:p>
            <a:pPr lvl="1">
              <a:lnSpc>
                <a:spcPct val="120000"/>
              </a:lnSpc>
            </a:pPr>
            <a:r>
              <a:rPr sz="2000" dirty="0"/>
              <a:t>Copy on write (differencing disks)</a:t>
            </a:r>
          </a:p>
        </p:txBody>
      </p:sp>
      <p:pic>
        <p:nvPicPr>
          <p:cNvPr id="6" name="Content Placeholder 5" descr="Hyper-V Arch Screenshot.bmp"/>
          <p:cNvPicPr>
            <a:picLocks noGrp="1" noChangeAspect="1"/>
          </p:cNvPicPr>
          <p:nvPr>
            <p:ph sz="half" idx="2"/>
          </p:nvPr>
        </p:nvPicPr>
        <p:blipFill>
          <a:blip r:embed="rId3"/>
          <a:stretch>
            <a:fillRect/>
          </a:stretch>
        </p:blipFill>
        <p:spPr>
          <a:xfrm>
            <a:off x="4756550" y="1818286"/>
            <a:ext cx="4211429" cy="3221429"/>
          </a:xfrm>
        </p:spPr>
      </p:pic>
    </p:spTree>
    <p:extLst>
      <p:ext uri="{BB962C8B-B14F-4D97-AF65-F5344CB8AC3E}">
        <p14:creationId xmlns:p14="http://schemas.microsoft.com/office/powerpoint/2010/main" xmlns="" val="167022180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381000" y="3926309"/>
            <a:ext cx="8153400" cy="2260613"/>
          </a:xfrm>
          <a:prstGeom prst="rect">
            <a:avLst/>
          </a:prstGeom>
          <a:noFill/>
          <a:ln w="9525">
            <a:noFill/>
            <a:miter lim="800000"/>
            <a:headEnd/>
            <a:tailEnd/>
          </a:ln>
        </p:spPr>
        <p:txBody>
          <a:bodyPr lIns="91432" tIns="45717" rIns="91432" bIns="45717">
            <a:spAutoFit/>
          </a:bodyPr>
          <a:lstStyle/>
          <a:p>
            <a:pPr marL="271452" indent="-271452" defTabSz="914327" eaLnBrk="0" hangingPunct="0">
              <a:lnSpc>
                <a:spcPct val="90000"/>
              </a:lnSpc>
              <a:spcBef>
                <a:spcPct val="20000"/>
              </a:spcBef>
              <a:buClr>
                <a:schemeClr val="tx2"/>
              </a:buClr>
              <a:buSzPct val="80000"/>
              <a:tabLst>
                <a:tab pos="182549" algn="l"/>
              </a:tabLst>
              <a:defRPr/>
            </a:pPr>
            <a:r>
              <a:rPr lang="en-US" sz="1600" b="1" dirty="0">
                <a:solidFill>
                  <a:schemeClr val="bg2"/>
                </a:solidFill>
              </a:rPr>
              <a:t>Protects Data While a System is Offline</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Entire Windows Volume is Encrypted (Hibernation </a:t>
            </a:r>
            <a:r>
              <a:rPr lang="en-US" sz="1600" dirty="0" smtClean="0">
                <a:solidFill>
                  <a:schemeClr val="bg2"/>
                </a:solidFill>
              </a:rPr>
              <a:t>and </a:t>
            </a:r>
            <a:r>
              <a:rPr lang="en-US" sz="1600" dirty="0">
                <a:solidFill>
                  <a:schemeClr val="bg2"/>
                </a:solidFill>
              </a:rPr>
              <a:t>Page Files)</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Delivers Umbrella Protection to Applications (On Encrypted Volume)</a:t>
            </a:r>
          </a:p>
          <a:p>
            <a:pPr marL="271452" indent="-271452" defTabSz="914327" eaLnBrk="0" hangingPunct="0">
              <a:lnSpc>
                <a:spcPct val="90000"/>
              </a:lnSpc>
              <a:spcBef>
                <a:spcPct val="20000"/>
              </a:spcBef>
              <a:buClr>
                <a:schemeClr val="tx2"/>
              </a:buClr>
              <a:buSzPct val="80000"/>
              <a:tabLst>
                <a:tab pos="182549" algn="l"/>
              </a:tabLst>
              <a:defRPr/>
            </a:pPr>
            <a:r>
              <a:rPr lang="en-US" sz="1600" b="1" dirty="0">
                <a:solidFill>
                  <a:schemeClr val="bg2"/>
                </a:solidFill>
              </a:rPr>
              <a:t>Ensures Boot Process Integrity</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Protects Against Root Kits – Boot Sector Viruses</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Automatically Locks System when Tampering Occurs</a:t>
            </a:r>
          </a:p>
          <a:p>
            <a:pPr marL="271452" indent="-271452" defTabSz="914327" eaLnBrk="0" hangingPunct="0">
              <a:lnSpc>
                <a:spcPct val="90000"/>
              </a:lnSpc>
              <a:spcBef>
                <a:spcPct val="20000"/>
              </a:spcBef>
              <a:buClr>
                <a:schemeClr val="tx2"/>
              </a:buClr>
              <a:buSzPct val="80000"/>
              <a:tabLst>
                <a:tab pos="182549" algn="l"/>
              </a:tabLst>
              <a:defRPr/>
            </a:pPr>
            <a:r>
              <a:rPr lang="en-US" sz="1600" b="1" dirty="0">
                <a:solidFill>
                  <a:schemeClr val="bg2"/>
                </a:solidFill>
              </a:rPr>
              <a:t>Simplifies Equipment Recycling</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One Step Data Wipe – Deleting Access Keys Renders Disk Drive Useless</a:t>
            </a:r>
          </a:p>
        </p:txBody>
      </p:sp>
      <p:sp>
        <p:nvSpPr>
          <p:cNvPr id="12" name="Rectangle 11"/>
          <p:cNvSpPr>
            <a:spLocks noChangeArrowheads="1"/>
          </p:cNvSpPr>
          <p:nvPr/>
        </p:nvSpPr>
        <p:spPr bwMode="auto">
          <a:xfrm>
            <a:off x="381000" y="998956"/>
            <a:ext cx="8305800" cy="1569654"/>
          </a:xfrm>
          <a:prstGeom prst="rect">
            <a:avLst/>
          </a:prstGeom>
          <a:noFill/>
          <a:ln w="9525">
            <a:noFill/>
            <a:miter lim="800000"/>
            <a:headEnd/>
            <a:tailEnd/>
          </a:ln>
        </p:spPr>
        <p:txBody>
          <a:bodyPr wrap="square" lIns="91432" tIns="45717" rIns="91432" bIns="45717">
            <a:spAutoFit/>
          </a:bodyPr>
          <a:lstStyle/>
          <a:p>
            <a:pPr marL="271452" indent="-271452" defTabSz="914327">
              <a:lnSpc>
                <a:spcPct val="90000"/>
              </a:lnSpc>
              <a:spcBef>
                <a:spcPct val="20000"/>
              </a:spcBef>
              <a:buClr>
                <a:schemeClr val="tx2"/>
              </a:buClr>
              <a:buSzPct val="80000"/>
              <a:tabLst>
                <a:tab pos="182549" algn="l"/>
              </a:tabLst>
              <a:defRPr/>
            </a:pPr>
            <a:r>
              <a:rPr lang="en-US" sz="1600" b="1" dirty="0">
                <a:solidFill>
                  <a:schemeClr val="bg2"/>
                </a:solidFill>
              </a:rPr>
              <a:t>Mitigating Against External </a:t>
            </a:r>
            <a:r>
              <a:rPr lang="en-US" sz="1600" b="1" dirty="0" smtClean="0">
                <a:solidFill>
                  <a:schemeClr val="bg2"/>
                </a:solidFill>
              </a:rPr>
              <a:t>Threats…</a:t>
            </a:r>
            <a:endParaRPr lang="en-US" sz="1600" b="1" dirty="0">
              <a:solidFill>
                <a:schemeClr val="bg2"/>
              </a:solidFill>
            </a:endParaRPr>
          </a:p>
          <a:p>
            <a:pPr marL="520679" lvl="1" indent="-292088" defTabSz="914327">
              <a:lnSpc>
                <a:spcPct val="90000"/>
              </a:lnSpc>
              <a:spcBef>
                <a:spcPct val="20000"/>
              </a:spcBef>
              <a:buClr>
                <a:schemeClr val="tx2"/>
              </a:buClr>
              <a:buSzPct val="80000"/>
              <a:buBlip>
                <a:blip r:embed="rId3"/>
              </a:buBlip>
              <a:tabLst>
                <a:tab pos="182549" algn="l"/>
              </a:tabLst>
              <a:defRPr/>
            </a:pPr>
            <a:r>
              <a:rPr lang="en-US" sz="1600" dirty="0">
                <a:solidFill>
                  <a:schemeClr val="bg2"/>
                </a:solidFill>
              </a:rPr>
              <a:t>Very Real Threat of Data Theft When a System is Stolen, </a:t>
            </a:r>
            <a:r>
              <a:rPr lang="en-US" sz="1600" dirty="0" smtClean="0">
                <a:solidFill>
                  <a:schemeClr val="bg2"/>
                </a:solidFill>
              </a:rPr>
              <a:t>Lost,</a:t>
            </a:r>
            <a:br>
              <a:rPr lang="en-US" sz="1600" dirty="0" smtClean="0">
                <a:solidFill>
                  <a:schemeClr val="bg2"/>
                </a:solidFill>
              </a:rPr>
            </a:br>
            <a:r>
              <a:rPr lang="en-US" sz="1600" dirty="0" smtClean="0">
                <a:solidFill>
                  <a:schemeClr val="bg2"/>
                </a:solidFill>
              </a:rPr>
              <a:t>or </a:t>
            </a:r>
            <a:r>
              <a:rPr lang="en-US" sz="1600" dirty="0">
                <a:solidFill>
                  <a:schemeClr val="bg2"/>
                </a:solidFill>
              </a:rPr>
              <a:t>Otherwise Compromised (Hacker Tools Exist!)</a:t>
            </a:r>
          </a:p>
          <a:p>
            <a:pPr marL="520679" lvl="1" indent="-292088" defTabSz="914327">
              <a:lnSpc>
                <a:spcPct val="90000"/>
              </a:lnSpc>
              <a:spcBef>
                <a:spcPct val="20000"/>
              </a:spcBef>
              <a:buClr>
                <a:schemeClr val="tx2"/>
              </a:buClr>
              <a:buSzPct val="80000"/>
              <a:buBlip>
                <a:blip r:embed="rId3"/>
              </a:buBlip>
              <a:tabLst>
                <a:tab pos="182549" algn="l"/>
              </a:tabLst>
              <a:defRPr/>
            </a:pPr>
            <a:r>
              <a:rPr lang="en-US" sz="1600" dirty="0">
                <a:solidFill>
                  <a:schemeClr val="bg2"/>
                </a:solidFill>
              </a:rPr>
              <a:t>Decommissioned Systems are not Guaranteed Clean</a:t>
            </a:r>
          </a:p>
          <a:p>
            <a:pPr marL="520679" lvl="1" indent="-292088" defTabSz="914327">
              <a:lnSpc>
                <a:spcPct val="90000"/>
              </a:lnSpc>
              <a:spcBef>
                <a:spcPct val="20000"/>
              </a:spcBef>
              <a:buClr>
                <a:schemeClr val="tx2"/>
              </a:buClr>
              <a:buSzPct val="80000"/>
              <a:buBlip>
                <a:blip r:embed="rId3"/>
              </a:buBlip>
              <a:tabLst>
                <a:tab pos="182549" algn="l"/>
              </a:tabLst>
              <a:defRPr/>
            </a:pPr>
            <a:r>
              <a:rPr lang="en-US" sz="1600" dirty="0">
                <a:solidFill>
                  <a:schemeClr val="bg2"/>
                </a:solidFill>
              </a:rPr>
              <a:t>Increasing Regulatory Compliance on Storage Devices Drives </a:t>
            </a:r>
            <a:r>
              <a:rPr lang="en-US" sz="1600" dirty="0" smtClean="0">
                <a:solidFill>
                  <a:schemeClr val="bg2"/>
                </a:solidFill>
              </a:rPr>
              <a:t>Safeguards</a:t>
            </a:r>
            <a:br>
              <a:rPr lang="en-US" sz="1600" dirty="0" smtClean="0">
                <a:solidFill>
                  <a:schemeClr val="bg2"/>
                </a:solidFill>
              </a:rPr>
            </a:br>
            <a:r>
              <a:rPr lang="en-US" sz="1600" dirty="0" smtClean="0">
                <a:solidFill>
                  <a:schemeClr val="bg2"/>
                </a:solidFill>
              </a:rPr>
              <a:t>(HIPPA</a:t>
            </a:r>
            <a:r>
              <a:rPr lang="en-US" sz="1600" dirty="0">
                <a:solidFill>
                  <a:schemeClr val="bg2"/>
                </a:solidFill>
              </a:rPr>
              <a:t>, SBA, PIPEDA, GLBA, etc…)</a:t>
            </a:r>
          </a:p>
        </p:txBody>
      </p:sp>
      <p:sp>
        <p:nvSpPr>
          <p:cNvPr id="11" name="Rectangle 10"/>
          <p:cNvSpPr>
            <a:spLocks noChangeArrowheads="1"/>
          </p:cNvSpPr>
          <p:nvPr/>
        </p:nvSpPr>
        <p:spPr bwMode="auto">
          <a:xfrm>
            <a:off x="381000" y="2573433"/>
            <a:ext cx="8458200" cy="1398838"/>
          </a:xfrm>
          <a:prstGeom prst="rect">
            <a:avLst/>
          </a:prstGeom>
          <a:noFill/>
          <a:ln w="9525">
            <a:noFill/>
            <a:miter lim="800000"/>
            <a:headEnd/>
            <a:tailEnd/>
          </a:ln>
        </p:spPr>
        <p:txBody>
          <a:bodyPr lIns="91432" tIns="45717" rIns="91432" bIns="45717">
            <a:spAutoFit/>
          </a:bodyPr>
          <a:lstStyle/>
          <a:p>
            <a:pPr marL="271452" indent="-271452" defTabSz="914327" eaLnBrk="0" hangingPunct="0">
              <a:lnSpc>
                <a:spcPct val="90000"/>
              </a:lnSpc>
              <a:spcBef>
                <a:spcPct val="20000"/>
              </a:spcBef>
              <a:buClr>
                <a:schemeClr val="tx2"/>
              </a:buClr>
              <a:buSzPct val="80000"/>
              <a:tabLst>
                <a:tab pos="182549" algn="l"/>
              </a:tabLst>
              <a:defRPr/>
            </a:pPr>
            <a:r>
              <a:rPr lang="en-US" sz="1600" b="1" dirty="0" err="1">
                <a:solidFill>
                  <a:schemeClr val="bg2"/>
                </a:solidFill>
              </a:rPr>
              <a:t>BitLocker</a:t>
            </a:r>
            <a:r>
              <a:rPr lang="en-US" sz="1600" b="1" dirty="0">
                <a:solidFill>
                  <a:schemeClr val="bg2"/>
                </a:solidFill>
              </a:rPr>
              <a:t> Drive Encryption Support in Windows Server </a:t>
            </a:r>
            <a:r>
              <a:rPr lang="en-US" sz="1600" b="1" dirty="0" smtClean="0">
                <a:solidFill>
                  <a:schemeClr val="bg2"/>
                </a:solidFill>
              </a:rPr>
              <a:t>2008/2008 R2</a:t>
            </a:r>
            <a:endParaRPr lang="en-US" sz="1600" b="1" dirty="0">
              <a:solidFill>
                <a:schemeClr val="bg2"/>
              </a:solidFill>
            </a:endParaRP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Addresses Leading External Threats by Combining Drive Level </a:t>
            </a:r>
            <a:r>
              <a:rPr lang="en-US" sz="1600" dirty="0" smtClean="0">
                <a:solidFill>
                  <a:schemeClr val="bg2"/>
                </a:solidFill>
              </a:rPr>
              <a:t>Encryption</a:t>
            </a:r>
            <a:br>
              <a:rPr lang="en-US" sz="1600" dirty="0" smtClean="0">
                <a:solidFill>
                  <a:schemeClr val="bg2"/>
                </a:solidFill>
              </a:rPr>
            </a:br>
            <a:r>
              <a:rPr lang="en-US" sz="1600" dirty="0" smtClean="0">
                <a:solidFill>
                  <a:schemeClr val="bg2"/>
                </a:solidFill>
              </a:rPr>
              <a:t>with </a:t>
            </a:r>
            <a:r>
              <a:rPr lang="en-US" sz="1600" dirty="0">
                <a:solidFill>
                  <a:schemeClr val="bg2"/>
                </a:solidFill>
              </a:rPr>
              <a:t>Boot Process Integrity Validation</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Leverages Trusted Platform Model (TPM) Technology (Hardware Module)</a:t>
            </a:r>
          </a:p>
          <a:p>
            <a:pPr marL="520679" lvl="1" indent="-292088" defTabSz="914327" eaLnBrk="0" hangingPunct="0">
              <a:lnSpc>
                <a:spcPct val="90000"/>
              </a:lnSpc>
              <a:spcBef>
                <a:spcPct val="20000"/>
              </a:spcBef>
              <a:buClr>
                <a:schemeClr val="tx2"/>
              </a:buClr>
              <a:buSzPct val="80000"/>
              <a:buBlip>
                <a:blip r:embed="rId3"/>
              </a:buBlip>
              <a:tabLst>
                <a:tab pos="182549" algn="l"/>
              </a:tabLst>
              <a:defRPr/>
            </a:pPr>
            <a:r>
              <a:rPr lang="en-US" sz="1600" dirty="0">
                <a:solidFill>
                  <a:schemeClr val="bg2"/>
                </a:solidFill>
              </a:rPr>
              <a:t>Integrates with Enterprise Ecosystem Maintaining Keys in Active Directory</a:t>
            </a:r>
          </a:p>
        </p:txBody>
      </p:sp>
      <p:sp>
        <p:nvSpPr>
          <p:cNvPr id="6" name="Rectangle 2"/>
          <p:cNvSpPr>
            <a:spLocks noGrp="1" noChangeArrowheads="1"/>
          </p:cNvSpPr>
          <p:nvPr>
            <p:ph type="title"/>
          </p:nvPr>
        </p:nvSpPr>
        <p:spPr>
          <a:xfrm>
            <a:off x="381000" y="230188"/>
            <a:ext cx="8382000" cy="609398"/>
          </a:xfrm>
        </p:spPr>
        <p:txBody>
          <a:bodyPr/>
          <a:lstStyle/>
          <a:p>
            <a:r>
              <a:rPr sz="4400" dirty="0" err="1" smtClean="0">
                <a:solidFill>
                  <a:schemeClr val="bg2"/>
                </a:solidFill>
              </a:rPr>
              <a:t>BitLocker</a:t>
            </a:r>
            <a:r>
              <a:rPr sz="4400" dirty="0" smtClean="0">
                <a:solidFill>
                  <a:schemeClr val="bg2"/>
                </a:solidFill>
              </a:rPr>
              <a:t> </a:t>
            </a:r>
            <a:r>
              <a:rPr sz="4400" dirty="0">
                <a:solidFill>
                  <a:schemeClr val="bg2"/>
                </a:solidFill>
              </a:rPr>
              <a:t>– Persistent Protection</a:t>
            </a:r>
          </a:p>
        </p:txBody>
      </p:sp>
      <p:grpSp>
        <p:nvGrpSpPr>
          <p:cNvPr id="2" name="Group 9"/>
          <p:cNvGrpSpPr>
            <a:grpSpLocks/>
          </p:cNvGrpSpPr>
          <p:nvPr/>
        </p:nvGrpSpPr>
        <p:grpSpPr bwMode="auto">
          <a:xfrm>
            <a:off x="7120764" y="378154"/>
            <a:ext cx="1892300" cy="1411288"/>
            <a:chOff x="4224" y="707"/>
            <a:chExt cx="1192" cy="889"/>
          </a:xfrm>
        </p:grpSpPr>
        <p:pic>
          <p:nvPicPr>
            <p:cNvPr id="19" name="Rectangle 481289"/>
            <p:cNvPicPr>
              <a:picLocks noChangeAspect="1" noChangeArrowheads="1"/>
            </p:cNvPicPr>
            <p:nvPr/>
          </p:nvPicPr>
          <p:blipFill>
            <a:blip r:embed="rId4"/>
            <a:srcRect/>
            <a:stretch>
              <a:fillRect/>
            </a:stretch>
          </p:blipFill>
          <p:spPr bwMode="ltGray">
            <a:xfrm>
              <a:off x="4224" y="1152"/>
              <a:ext cx="1192" cy="444"/>
            </a:xfrm>
            <a:prstGeom prst="rect">
              <a:avLst/>
            </a:prstGeom>
            <a:noFill/>
            <a:ln w="9525">
              <a:noFill/>
              <a:miter lim="800000"/>
              <a:headEnd/>
              <a:tailEnd/>
            </a:ln>
          </p:spPr>
        </p:pic>
        <p:pic>
          <p:nvPicPr>
            <p:cNvPr id="20" name="Rectangle 481290"/>
            <p:cNvPicPr>
              <a:picLocks noChangeAspect="1" noChangeArrowheads="1"/>
            </p:cNvPicPr>
            <p:nvPr/>
          </p:nvPicPr>
          <p:blipFill>
            <a:blip r:embed="rId5"/>
            <a:srcRect/>
            <a:stretch>
              <a:fillRect/>
            </a:stretch>
          </p:blipFill>
          <p:spPr bwMode="ltGray">
            <a:xfrm>
              <a:off x="4286" y="707"/>
              <a:ext cx="1083" cy="813"/>
            </a:xfrm>
            <a:prstGeom prst="rect">
              <a:avLst/>
            </a:prstGeom>
            <a:noFill/>
            <a:ln w="9525">
              <a:noFill/>
              <a:miter lim="800000"/>
              <a:headEnd/>
              <a:tailEnd/>
            </a:ln>
          </p:spPr>
        </p:pic>
      </p:grpSp>
      <p:grpSp>
        <p:nvGrpSpPr>
          <p:cNvPr id="3" name="Group 12"/>
          <p:cNvGrpSpPr>
            <a:grpSpLocks/>
          </p:cNvGrpSpPr>
          <p:nvPr/>
        </p:nvGrpSpPr>
        <p:grpSpPr bwMode="auto">
          <a:xfrm>
            <a:off x="7142989" y="201942"/>
            <a:ext cx="1828800" cy="1568450"/>
            <a:chOff x="4238" y="596"/>
            <a:chExt cx="1152" cy="988"/>
          </a:xfrm>
        </p:grpSpPr>
        <p:pic>
          <p:nvPicPr>
            <p:cNvPr id="22" name="Rectangle 481292"/>
            <p:cNvPicPr>
              <a:picLocks noChangeAspect="1" noChangeArrowheads="1"/>
            </p:cNvPicPr>
            <p:nvPr/>
          </p:nvPicPr>
          <p:blipFill>
            <a:blip r:embed="rId6"/>
            <a:srcRect/>
            <a:stretch>
              <a:fillRect/>
            </a:stretch>
          </p:blipFill>
          <p:spPr bwMode="auto">
            <a:xfrm>
              <a:off x="4238" y="596"/>
              <a:ext cx="1152" cy="988"/>
            </a:xfrm>
            <a:prstGeom prst="rect">
              <a:avLst/>
            </a:prstGeom>
            <a:noFill/>
            <a:ln w="9525">
              <a:noFill/>
              <a:miter lim="800000"/>
              <a:headEnd/>
              <a:tailEnd/>
            </a:ln>
          </p:spPr>
        </p:pic>
        <p:pic>
          <p:nvPicPr>
            <p:cNvPr id="23" name="Rectangle 481293"/>
            <p:cNvPicPr>
              <a:picLocks noChangeAspect="1" noChangeArrowheads="1"/>
            </p:cNvPicPr>
            <p:nvPr/>
          </p:nvPicPr>
          <p:blipFill>
            <a:blip r:embed="rId7"/>
            <a:srcRect/>
            <a:stretch>
              <a:fillRect/>
            </a:stretch>
          </p:blipFill>
          <p:spPr bwMode="auto">
            <a:xfrm>
              <a:off x="4656" y="864"/>
              <a:ext cx="327" cy="410"/>
            </a:xfrm>
            <a:prstGeom prst="rect">
              <a:avLst/>
            </a:prstGeom>
            <a:noFill/>
            <a:ln w="9525">
              <a:noFill/>
              <a:miter lim="800000"/>
              <a:headEnd/>
              <a:tailEnd/>
            </a:ln>
          </p:spPr>
        </p:pic>
      </p:grpSp>
    </p:spTree>
    <p:extLst>
      <p:ext uri="{BB962C8B-B14F-4D97-AF65-F5344CB8AC3E}">
        <p14:creationId xmlns:p14="http://schemas.microsoft.com/office/powerpoint/2010/main" xmlns="" val="2427554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Microsoft Assessment &amp; Planning Toolkit 5.0 Customer Technology Preview</a:t>
            </a:r>
            <a:br>
              <a:rPr lang="en-US" dirty="0" smtClean="0"/>
            </a:br>
            <a:r>
              <a:rPr lang="en-US" dirty="0" smtClean="0"/>
              <a:t>http://connect.microsoft.com</a:t>
            </a:r>
            <a:endParaRPr lang="en-US" dirty="0"/>
          </a:p>
        </p:txBody>
      </p:sp>
      <p:sp>
        <p:nvSpPr>
          <p:cNvPr id="4" name="Text Placeholder 3"/>
          <p:cNvSpPr>
            <a:spLocks noGrp="1"/>
          </p:cNvSpPr>
          <p:nvPr>
            <p:ph type="body" sz="quarter" idx="10"/>
          </p:nvPr>
        </p:nvSpPr>
        <p:spPr/>
        <p:txBody>
          <a:bodyPr/>
          <a:lstStyle/>
          <a:p>
            <a:r>
              <a:rPr lang="en-US" smtClean="0"/>
              <a:t>announcing</a:t>
            </a:r>
            <a:endParaRPr lang="en-US" dirty="0"/>
          </a:p>
        </p:txBody>
      </p:sp>
    </p:spTree>
    <p:extLst>
      <p:ext uri="{BB962C8B-B14F-4D97-AF65-F5344CB8AC3E}">
        <p14:creationId xmlns:p14="http://schemas.microsoft.com/office/powerpoint/2010/main" xmlns="" val="233346918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xfrm>
            <a:off x="381000" y="230188"/>
            <a:ext cx="8382000" cy="664797"/>
          </a:xfrm>
        </p:spPr>
        <p:txBody>
          <a:bodyPr/>
          <a:lstStyle/>
          <a:p>
            <a:pPr>
              <a:defRPr/>
            </a:pPr>
            <a:r>
              <a:rPr lang="en-US" dirty="0" smtClean="0"/>
              <a:t>Physical Security</a:t>
            </a:r>
            <a:endParaRPr lang="en-US" dirty="0" smtClean="0">
              <a:solidFill>
                <a:schemeClr val="accent3"/>
              </a:solidFill>
            </a:endParaRPr>
          </a:p>
        </p:txBody>
      </p:sp>
      <p:sp>
        <p:nvSpPr>
          <p:cNvPr id="40964" name="Rectangle 3"/>
          <p:cNvSpPr>
            <a:spLocks noGrp="1" noChangeArrowheads="1"/>
          </p:cNvSpPr>
          <p:nvPr>
            <p:ph idx="1"/>
          </p:nvPr>
        </p:nvSpPr>
        <p:spPr/>
        <p:txBody>
          <a:bodyPr/>
          <a:lstStyle/>
          <a:p>
            <a:r>
              <a:rPr lang="en-US" dirty="0" smtClean="0"/>
              <a:t>Device installation group policies:  "no removable devices allowed on this system"</a:t>
            </a:r>
          </a:p>
          <a:p>
            <a:r>
              <a:rPr lang="en-US" dirty="0" err="1" smtClean="0"/>
              <a:t>BitLocker</a:t>
            </a:r>
            <a:r>
              <a:rPr lang="en-US" dirty="0" smtClean="0"/>
              <a:t>:  encrypts drives, securing</a:t>
            </a:r>
          </a:p>
          <a:p>
            <a:pPr lvl="1"/>
            <a:r>
              <a:rPr lang="en-US" dirty="0" smtClean="0"/>
              <a:t>laptops</a:t>
            </a:r>
          </a:p>
          <a:p>
            <a:pPr lvl="1"/>
            <a:r>
              <a:rPr lang="en-US" dirty="0" smtClean="0"/>
              <a:t>branch office servers</a:t>
            </a:r>
          </a:p>
          <a:p>
            <a:r>
              <a:rPr lang="en-US" dirty="0" err="1" smtClean="0"/>
              <a:t>BitLocker</a:t>
            </a:r>
            <a:r>
              <a:rPr lang="en-US" dirty="0" smtClean="0"/>
              <a:t> To Go:  encrypts removable devices like USB sticks</a:t>
            </a:r>
          </a:p>
          <a:p>
            <a:pPr lvl="1"/>
            <a:r>
              <a:rPr lang="en-US" dirty="0" smtClean="0"/>
              <a:t>Includes group policies that say, "don't let the user save data onto a USB stick unless the stick's been encrypted"</a:t>
            </a:r>
          </a:p>
        </p:txBody>
      </p:sp>
      <p:grpSp>
        <p:nvGrpSpPr>
          <p:cNvPr id="8" name="Group 9"/>
          <p:cNvGrpSpPr>
            <a:grpSpLocks/>
          </p:cNvGrpSpPr>
          <p:nvPr/>
        </p:nvGrpSpPr>
        <p:grpSpPr bwMode="auto">
          <a:xfrm>
            <a:off x="7120764" y="378154"/>
            <a:ext cx="1892300" cy="1411288"/>
            <a:chOff x="4224" y="707"/>
            <a:chExt cx="1192" cy="889"/>
          </a:xfrm>
        </p:grpSpPr>
        <p:pic>
          <p:nvPicPr>
            <p:cNvPr id="9" name="Rectangle 481289"/>
            <p:cNvPicPr>
              <a:picLocks noChangeAspect="1" noChangeArrowheads="1"/>
            </p:cNvPicPr>
            <p:nvPr/>
          </p:nvPicPr>
          <p:blipFill>
            <a:blip r:embed="rId3"/>
            <a:srcRect/>
            <a:stretch>
              <a:fillRect/>
            </a:stretch>
          </p:blipFill>
          <p:spPr bwMode="ltGray">
            <a:xfrm>
              <a:off x="4224" y="1152"/>
              <a:ext cx="1192" cy="444"/>
            </a:xfrm>
            <a:prstGeom prst="rect">
              <a:avLst/>
            </a:prstGeom>
            <a:noFill/>
            <a:ln w="9525">
              <a:noFill/>
              <a:miter lim="800000"/>
              <a:headEnd/>
              <a:tailEnd/>
            </a:ln>
          </p:spPr>
        </p:pic>
        <p:pic>
          <p:nvPicPr>
            <p:cNvPr id="10" name="Rectangle 481290"/>
            <p:cNvPicPr>
              <a:picLocks noChangeAspect="1" noChangeArrowheads="1"/>
            </p:cNvPicPr>
            <p:nvPr/>
          </p:nvPicPr>
          <p:blipFill>
            <a:blip r:embed="rId4"/>
            <a:srcRect/>
            <a:stretch>
              <a:fillRect/>
            </a:stretch>
          </p:blipFill>
          <p:spPr bwMode="ltGray">
            <a:xfrm>
              <a:off x="4286" y="707"/>
              <a:ext cx="1083" cy="813"/>
            </a:xfrm>
            <a:prstGeom prst="rect">
              <a:avLst/>
            </a:prstGeom>
            <a:noFill/>
            <a:ln w="9525">
              <a:noFill/>
              <a:miter lim="800000"/>
              <a:headEnd/>
              <a:tailEnd/>
            </a:ln>
          </p:spPr>
        </p:pic>
      </p:grpSp>
      <p:grpSp>
        <p:nvGrpSpPr>
          <p:cNvPr id="11" name="Group 12"/>
          <p:cNvGrpSpPr>
            <a:grpSpLocks/>
          </p:cNvGrpSpPr>
          <p:nvPr/>
        </p:nvGrpSpPr>
        <p:grpSpPr bwMode="auto">
          <a:xfrm>
            <a:off x="7142989" y="201942"/>
            <a:ext cx="1828800" cy="1568450"/>
            <a:chOff x="4238" y="596"/>
            <a:chExt cx="1152" cy="988"/>
          </a:xfrm>
        </p:grpSpPr>
        <p:pic>
          <p:nvPicPr>
            <p:cNvPr id="12" name="Rectangle 481292"/>
            <p:cNvPicPr>
              <a:picLocks noChangeAspect="1" noChangeArrowheads="1"/>
            </p:cNvPicPr>
            <p:nvPr/>
          </p:nvPicPr>
          <p:blipFill>
            <a:blip r:embed="rId5"/>
            <a:srcRect/>
            <a:stretch>
              <a:fillRect/>
            </a:stretch>
          </p:blipFill>
          <p:spPr bwMode="auto">
            <a:xfrm>
              <a:off x="4238" y="596"/>
              <a:ext cx="1152" cy="988"/>
            </a:xfrm>
            <a:prstGeom prst="rect">
              <a:avLst/>
            </a:prstGeom>
            <a:noFill/>
            <a:ln w="9525">
              <a:noFill/>
              <a:miter lim="800000"/>
              <a:headEnd/>
              <a:tailEnd/>
            </a:ln>
          </p:spPr>
        </p:pic>
        <p:pic>
          <p:nvPicPr>
            <p:cNvPr id="13" name="Rectangle 481293"/>
            <p:cNvPicPr>
              <a:picLocks noChangeAspect="1" noChangeArrowheads="1"/>
            </p:cNvPicPr>
            <p:nvPr/>
          </p:nvPicPr>
          <p:blipFill>
            <a:blip r:embed="rId6"/>
            <a:srcRect/>
            <a:stretch>
              <a:fillRect/>
            </a:stretch>
          </p:blipFill>
          <p:spPr bwMode="auto">
            <a:xfrm>
              <a:off x="4656" y="864"/>
              <a:ext cx="327" cy="410"/>
            </a:xfrm>
            <a:prstGeom prst="rect">
              <a:avLst/>
            </a:prstGeom>
            <a:noFill/>
            <a:ln w="9525">
              <a:noFill/>
              <a:miter lim="800000"/>
              <a:headEnd/>
              <a:tailEnd/>
            </a:ln>
          </p:spPr>
        </p:pic>
      </p:grpSp>
    </p:spTree>
    <p:extLst>
      <p:ext uri="{BB962C8B-B14F-4D97-AF65-F5344CB8AC3E}">
        <p14:creationId xmlns:p14="http://schemas.microsoft.com/office/powerpoint/2010/main" xmlns="" val="259110663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sz="4000" dirty="0"/>
              <a:t>McAfee: </a:t>
            </a:r>
            <a:r>
              <a:rPr lang="en-US" sz="4000" dirty="0" err="1"/>
              <a:t>VirusScan</a:t>
            </a:r>
            <a:r>
              <a:rPr lang="en-US" sz="4000" dirty="0"/>
              <a:t> Enterprise for Offline Virtual Images</a:t>
            </a:r>
          </a:p>
        </p:txBody>
      </p:sp>
      <p:sp>
        <p:nvSpPr>
          <p:cNvPr id="3" name="Content Placeholder 2"/>
          <p:cNvSpPr>
            <a:spLocks noGrp="1"/>
          </p:cNvSpPr>
          <p:nvPr>
            <p:ph idx="1"/>
          </p:nvPr>
        </p:nvSpPr>
        <p:spPr>
          <a:xfrm>
            <a:off x="381000" y="1412874"/>
            <a:ext cx="8382000" cy="4795421"/>
          </a:xfrm>
        </p:spPr>
        <p:txBody>
          <a:bodyPr>
            <a:normAutofit fontScale="92500"/>
          </a:bodyPr>
          <a:lstStyle/>
          <a:p>
            <a:pPr>
              <a:lnSpc>
                <a:spcPct val="120000"/>
              </a:lnSpc>
            </a:pPr>
            <a:r>
              <a:rPr lang="en-US" sz="2000" b="1" dirty="0" smtClean="0"/>
              <a:t>Reduce </a:t>
            </a:r>
            <a:r>
              <a:rPr lang="en-US" sz="2000" b="1" dirty="0"/>
              <a:t>IT </a:t>
            </a:r>
            <a:r>
              <a:rPr lang="en-US" sz="2000" b="1" dirty="0" smtClean="0"/>
              <a:t>management overhead for virtual </a:t>
            </a:r>
            <a:r>
              <a:rPr lang="en-US" sz="2000" b="1" dirty="0"/>
              <a:t>environments</a:t>
            </a:r>
            <a:r>
              <a:rPr lang="en-US" sz="2000" dirty="0"/>
              <a:t/>
            </a:r>
            <a:br>
              <a:rPr lang="en-US" sz="2000" dirty="0"/>
            </a:br>
            <a:r>
              <a:rPr lang="en-US" sz="2000" dirty="0"/>
              <a:t>Anti-malware security profiles of offline virtual machines are updated automatically without having to bring virtual machines online, reducing the risk of infecting the rest of the virtual environment. </a:t>
            </a:r>
          </a:p>
          <a:p>
            <a:pPr>
              <a:lnSpc>
                <a:spcPct val="120000"/>
              </a:lnSpc>
            </a:pPr>
            <a:r>
              <a:rPr lang="en-US" sz="2000" b="1" dirty="0"/>
              <a:t>Ensure security for virtual machines.</a:t>
            </a:r>
            <a:r>
              <a:rPr lang="en-US" sz="2000" dirty="0"/>
              <a:t/>
            </a:r>
            <a:br>
              <a:rPr lang="en-US" sz="2000" dirty="0"/>
            </a:br>
            <a:r>
              <a:rPr lang="en-US" sz="2000" dirty="0"/>
              <a:t>Automatically scan, clean and update virtual machines while offline, to eliminate the risk of dormant virtual machines threatening the corporate network. </a:t>
            </a:r>
          </a:p>
          <a:p>
            <a:pPr>
              <a:lnSpc>
                <a:spcPct val="120000"/>
              </a:lnSpc>
            </a:pPr>
            <a:r>
              <a:rPr lang="en-US" sz="2000" b="1" dirty="0"/>
              <a:t>Achieve efficiencies with security management.</a:t>
            </a:r>
            <a:r>
              <a:rPr lang="en-US" sz="2000" dirty="0"/>
              <a:t/>
            </a:r>
            <a:br>
              <a:rPr lang="en-US" sz="2000" dirty="0"/>
            </a:br>
            <a:r>
              <a:rPr lang="en-US" sz="2000" dirty="0"/>
              <a:t>Minimize IT efforts and reduce operating costs with common security management for both physical and virtual </a:t>
            </a:r>
            <a:r>
              <a:rPr lang="en-US" sz="2000" dirty="0" smtClean="0"/>
              <a:t>environments.</a:t>
            </a:r>
          </a:p>
          <a:p>
            <a:pPr>
              <a:lnSpc>
                <a:spcPct val="120000"/>
              </a:lnSpc>
            </a:pPr>
            <a:r>
              <a:rPr lang="en-US" sz="2000" b="1" dirty="0" smtClean="0"/>
              <a:t>Improve </a:t>
            </a:r>
            <a:r>
              <a:rPr lang="en-US" sz="2000" b="1" dirty="0"/>
              <a:t>disaster recovery.</a:t>
            </a:r>
            <a:r>
              <a:rPr lang="en-US" sz="2000" dirty="0"/>
              <a:t/>
            </a:r>
            <a:br>
              <a:rPr lang="en-US" sz="2000" dirty="0"/>
            </a:br>
            <a:r>
              <a:rPr lang="en-US" sz="2000" dirty="0"/>
              <a:t>Ensure that backup virtual images are up-to-date with respect to malware signatures before they go into production. </a:t>
            </a:r>
          </a:p>
        </p:txBody>
      </p:sp>
    </p:spTree>
    <p:extLst>
      <p:ext uri="{BB962C8B-B14F-4D97-AF65-F5344CB8AC3E}">
        <p14:creationId xmlns:p14="http://schemas.microsoft.com/office/powerpoint/2010/main" xmlns="" val="315420966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VHD Performance</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26503165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Hyper-V R1 Performance</a:t>
            </a:r>
            <a:endParaRPr lang="en-US" dirty="0"/>
          </a:p>
        </p:txBody>
      </p:sp>
      <p:sp>
        <p:nvSpPr>
          <p:cNvPr id="6" name="Content Placeholder 5"/>
          <p:cNvSpPr>
            <a:spLocks noGrp="1"/>
          </p:cNvSpPr>
          <p:nvPr>
            <p:ph idx="1"/>
          </p:nvPr>
        </p:nvSpPr>
        <p:spPr/>
        <p:txBody>
          <a:bodyPr/>
          <a:lstStyle/>
          <a:p>
            <a:r>
              <a:rPr lang="en-US" dirty="0" smtClean="0"/>
              <a:t>Focused on Fixed Disk Performance</a:t>
            </a:r>
          </a:p>
          <a:p>
            <a:r>
              <a:rPr lang="en-US" dirty="0" smtClean="0"/>
              <a:t>Why?</a:t>
            </a:r>
          </a:p>
          <a:p>
            <a:pPr lvl="1"/>
            <a:r>
              <a:rPr lang="en-US" dirty="0" smtClean="0"/>
              <a:t>Allocating storage resources upfront and prevent surprises</a:t>
            </a:r>
          </a:p>
          <a:p>
            <a:r>
              <a:rPr lang="en-US" dirty="0" smtClean="0"/>
              <a:t>Result:</a:t>
            </a:r>
          </a:p>
          <a:p>
            <a:pPr lvl="1"/>
            <a:r>
              <a:rPr lang="en-US" dirty="0" smtClean="0"/>
              <a:t>Excellent near native performance for Fixed VHDs</a:t>
            </a:r>
          </a:p>
          <a:p>
            <a:pPr lvl="1"/>
            <a:r>
              <a:rPr lang="en-US" dirty="0" smtClean="0"/>
              <a:t>Dynamic VHDs performance had room for improvement</a:t>
            </a:r>
            <a:endParaRPr lang="en-US" dirty="0"/>
          </a:p>
          <a:p>
            <a:r>
              <a:rPr lang="en-US" dirty="0" smtClean="0"/>
              <a:t>Let’s take a look at R2 performance…</a:t>
            </a:r>
          </a:p>
        </p:txBody>
      </p:sp>
    </p:spTree>
    <p:extLst>
      <p:ext uri="{BB962C8B-B14F-4D97-AF65-F5344CB8AC3E}">
        <p14:creationId xmlns:p14="http://schemas.microsoft.com/office/powerpoint/2010/main" xmlns="" val="364375368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Fixed VHD </a:t>
            </a:r>
            <a:r>
              <a:rPr lang="en-US" dirty="0" err="1" smtClean="0"/>
              <a:t>vs</a:t>
            </a:r>
            <a:r>
              <a:rPr lang="en-US" dirty="0" smtClean="0"/>
              <a:t> Raw Disk </a:t>
            </a:r>
            <a:br>
              <a:rPr lang="en-US" dirty="0" smtClean="0"/>
            </a:br>
            <a:r>
              <a:rPr lang="en-US" dirty="0" smtClean="0"/>
              <a:t>Throughput Comparison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18297956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14397240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Fixed VHD </a:t>
            </a:r>
            <a:r>
              <a:rPr lang="en-US" dirty="0" err="1" smtClean="0"/>
              <a:t>vs</a:t>
            </a:r>
            <a:r>
              <a:rPr lang="en-US" dirty="0" smtClean="0"/>
              <a:t> Raw Disk </a:t>
            </a:r>
            <a:br>
              <a:rPr lang="en-US" dirty="0" smtClean="0"/>
            </a:br>
            <a:r>
              <a:rPr lang="en-US" dirty="0" smtClean="0"/>
              <a:t>Latency Comparison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938880969"/>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51780647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WS2008 </a:t>
            </a:r>
            <a:r>
              <a:rPr lang="en-US" dirty="0" err="1" smtClean="0"/>
              <a:t>vs</a:t>
            </a:r>
            <a:r>
              <a:rPr lang="en-US" dirty="0" smtClean="0"/>
              <a:t> WS2008R2</a:t>
            </a:r>
            <a:br>
              <a:rPr lang="en-US" dirty="0" smtClean="0"/>
            </a:br>
            <a:r>
              <a:rPr lang="en-US" dirty="0" smtClean="0"/>
              <a:t>Dynamic VHD Throughput Comparison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274736187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3" name="Explosion 2 2"/>
          <p:cNvSpPr/>
          <p:nvPr/>
        </p:nvSpPr>
        <p:spPr bwMode="auto">
          <a:xfrm>
            <a:off x="2454442" y="2610852"/>
            <a:ext cx="3946358" cy="2205790"/>
          </a:xfrm>
          <a:prstGeom prst="irregularSeal2">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Up to 15x Performance Improvement with R2</a:t>
            </a:r>
          </a:p>
        </p:txBody>
      </p:sp>
    </p:spTree>
    <p:extLst>
      <p:ext uri="{BB962C8B-B14F-4D97-AF65-F5344CB8AC3E}">
        <p14:creationId xmlns:p14="http://schemas.microsoft.com/office/powerpoint/2010/main" xmlns="" val="2338529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Dynamic VHD </a:t>
            </a:r>
            <a:r>
              <a:rPr lang="en-US" dirty="0" err="1" smtClean="0"/>
              <a:t>vs</a:t>
            </a:r>
            <a:r>
              <a:rPr lang="en-US" dirty="0" smtClean="0"/>
              <a:t> Raw Disk</a:t>
            </a:r>
            <a:br>
              <a:rPr lang="en-US" dirty="0" smtClean="0"/>
            </a:br>
            <a:r>
              <a:rPr lang="en-US" dirty="0" smtClean="0"/>
              <a:t>Throughput Comparison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59001713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374908872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Dynamic VHD </a:t>
            </a:r>
            <a:r>
              <a:rPr lang="en-US" dirty="0" err="1" smtClean="0"/>
              <a:t>vs</a:t>
            </a:r>
            <a:r>
              <a:rPr lang="en-US" dirty="0" smtClean="0"/>
              <a:t> Raw Disk</a:t>
            </a:r>
            <a:br>
              <a:rPr lang="en-US" dirty="0" smtClean="0"/>
            </a:br>
            <a:r>
              <a:rPr lang="en-US" dirty="0" smtClean="0"/>
              <a:t>Latency Comparison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702107889"/>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11598555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VHD Types Throughput Comparison</a:t>
            </a:r>
            <a:endParaRPr lang="en-US" sz="4000" dirty="0"/>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18226515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srcRect l="904" t="1367" r="950" b="1248"/>
          <a:stretch/>
        </p:blipFill>
        <p:spPr bwMode="auto">
          <a:xfrm>
            <a:off x="381000" y="1262743"/>
            <a:ext cx="5285014" cy="3646714"/>
          </a:xfrm>
          <a:prstGeom prst="rect">
            <a:avLst/>
          </a:prstGeom>
          <a:noFill/>
          <a:ln w="9525">
            <a:noFill/>
            <a:miter lim="800000"/>
            <a:headEnd/>
            <a:tailEnd/>
          </a:ln>
          <a:effectLst/>
        </p:spPr>
      </p:pic>
      <p:sp>
        <p:nvSpPr>
          <p:cNvPr id="2" name="Title 1"/>
          <p:cNvSpPr>
            <a:spLocks noGrp="1"/>
          </p:cNvSpPr>
          <p:nvPr>
            <p:ph type="title"/>
          </p:nvPr>
        </p:nvSpPr>
        <p:spPr>
          <a:xfrm>
            <a:off x="387054" y="228600"/>
            <a:ext cx="8375946" cy="997196"/>
          </a:xfrm>
        </p:spPr>
        <p:txBody>
          <a:bodyPr/>
          <a:lstStyle/>
          <a:p>
            <a:r>
              <a:rPr lang="en-US" dirty="0" smtClean="0"/>
              <a:t>MAP: User Interface &amp; Reports</a:t>
            </a:r>
            <a:br>
              <a:rPr lang="en-US" dirty="0" smtClean="0"/>
            </a:br>
            <a:r>
              <a:rPr lang="en-US" sz="2400" i="1" dirty="0" smtClean="0">
                <a:solidFill>
                  <a:schemeClr val="tx2"/>
                </a:solidFill>
              </a:rPr>
              <a:t>S</a:t>
            </a:r>
            <a:r>
              <a:rPr sz="2400" i="1" smtClean="0">
                <a:solidFill>
                  <a:schemeClr val="tx2"/>
                </a:solidFill>
              </a:rPr>
              <a:t>erver </a:t>
            </a:r>
            <a:r>
              <a:rPr lang="en-US" sz="2400" i="1" dirty="0" smtClean="0">
                <a:solidFill>
                  <a:schemeClr val="tx2"/>
                </a:solidFill>
              </a:rPr>
              <a:t>Migration &amp; Virtualization Candidates</a:t>
            </a:r>
            <a:endParaRPr lang="en-US" i="1" dirty="0">
              <a:solidFill>
                <a:schemeClr val="tx2"/>
              </a:solidFill>
            </a:endParaRPr>
          </a:p>
        </p:txBody>
      </p:sp>
      <p:pic>
        <p:nvPicPr>
          <p:cNvPr id="4" name="Picture 2"/>
          <p:cNvPicPr>
            <a:picLocks noChangeAspect="1" noChangeArrowheads="1"/>
          </p:cNvPicPr>
          <p:nvPr/>
        </p:nvPicPr>
        <p:blipFill>
          <a:blip r:embed="rId4" cstate="print"/>
          <a:srcRect/>
          <a:stretch>
            <a:fillRect/>
          </a:stretch>
        </p:blipFill>
        <p:spPr bwMode="auto">
          <a:xfrm>
            <a:off x="6145871" y="1178638"/>
            <a:ext cx="2103120" cy="1326777"/>
          </a:xfrm>
          <a:prstGeom prst="rect">
            <a:avLst/>
          </a:prstGeom>
          <a:noFill/>
          <a:ln w="9525">
            <a:solidFill>
              <a:schemeClr val="bg2"/>
            </a:solidFill>
            <a:miter lim="800000"/>
            <a:headEnd/>
            <a:tailEnd/>
          </a:ln>
          <a:effectLst/>
        </p:spPr>
      </p:pic>
      <p:pic>
        <p:nvPicPr>
          <p:cNvPr id="5" name="Picture 2"/>
          <p:cNvPicPr>
            <a:picLocks noChangeAspect="1" noChangeArrowheads="1"/>
          </p:cNvPicPr>
          <p:nvPr/>
        </p:nvPicPr>
        <p:blipFill>
          <a:blip r:embed="rId5"/>
          <a:srcRect/>
          <a:stretch>
            <a:fillRect/>
          </a:stretch>
        </p:blipFill>
        <p:spPr bwMode="auto">
          <a:xfrm>
            <a:off x="6145871" y="2649890"/>
            <a:ext cx="2103120" cy="1449978"/>
          </a:xfrm>
          <a:prstGeom prst="rect">
            <a:avLst/>
          </a:prstGeom>
          <a:noFill/>
          <a:ln w="9525">
            <a:noFill/>
            <a:miter lim="800000"/>
            <a:headEnd/>
            <a:tailEnd/>
          </a:ln>
          <a:effectLst/>
        </p:spPr>
      </p:pic>
      <p:pic>
        <p:nvPicPr>
          <p:cNvPr id="6" name="Picture 5" descr="wvha-webpage-mock-document-with-piechart-v1.jpg"/>
          <p:cNvPicPr>
            <a:picLocks noChangeAspect="1"/>
          </p:cNvPicPr>
          <p:nvPr/>
        </p:nvPicPr>
        <p:blipFill>
          <a:blip r:embed="rId6"/>
          <a:stretch>
            <a:fillRect/>
          </a:stretch>
        </p:blipFill>
        <p:spPr>
          <a:xfrm>
            <a:off x="6145871" y="4272220"/>
            <a:ext cx="2099430" cy="2239781"/>
          </a:xfrm>
          <a:prstGeom prst="rect">
            <a:avLst/>
          </a:prstGeom>
        </p:spPr>
      </p:pic>
      <p:sp>
        <p:nvSpPr>
          <p:cNvPr id="7" name="Rounded Rectangle 6"/>
          <p:cNvSpPr/>
          <p:nvPr/>
        </p:nvSpPr>
        <p:spPr bwMode="auto">
          <a:xfrm>
            <a:off x="7620633" y="4295678"/>
            <a:ext cx="1271451" cy="3396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Windows </a:t>
            </a:r>
            <a:r>
              <a:rPr lang="en-US" sz="1200" b="1" dirty="0">
                <a:solidFill>
                  <a:srgbClr val="FFFFFF"/>
                </a:solidFill>
                <a:effectLst>
                  <a:outerShdw blurRad="38100" dist="38100" dir="2700000" algn="tl">
                    <a:srgbClr val="000000">
                      <a:alpha val="43137"/>
                    </a:srgbClr>
                  </a:outerShdw>
                </a:effectLst>
                <a:latin typeface="Calibri" pitchFamily="34" charset="0"/>
              </a:rPr>
              <a:t>7</a:t>
            </a:r>
            <a:endParaRPr lang="en-US" sz="12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Rounded Rectangle 7"/>
          <p:cNvSpPr/>
          <p:nvPr/>
        </p:nvSpPr>
        <p:spPr bwMode="auto">
          <a:xfrm>
            <a:off x="7608911" y="1214524"/>
            <a:ext cx="1271451" cy="339636"/>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Windows Server 2008</a:t>
            </a:r>
          </a:p>
        </p:txBody>
      </p:sp>
      <p:sp>
        <p:nvSpPr>
          <p:cNvPr id="9" name="Rounded Rectangle 8"/>
          <p:cNvSpPr/>
          <p:nvPr/>
        </p:nvSpPr>
        <p:spPr bwMode="auto">
          <a:xfrm>
            <a:off x="7608911" y="2673193"/>
            <a:ext cx="1271451" cy="33963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Virtualization</a:t>
            </a:r>
          </a:p>
        </p:txBody>
      </p:sp>
      <p:sp>
        <p:nvSpPr>
          <p:cNvPr id="12" name="TextBox 11"/>
          <p:cNvSpPr txBox="1"/>
          <p:nvPr/>
        </p:nvSpPr>
        <p:spPr>
          <a:xfrm>
            <a:off x="342900" y="5045224"/>
            <a:ext cx="5524500" cy="160043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buFont typeface="Arial" pitchFamily="34" charset="0"/>
              <a:buChar char="•"/>
            </a:pPr>
            <a:r>
              <a:rPr lang="en-US" sz="1400" dirty="0" smtClean="0"/>
              <a:t>Heterogeneous Server Environment Inventory Linux, Unix &amp; VMware</a:t>
            </a:r>
          </a:p>
          <a:p>
            <a:pPr>
              <a:buFont typeface="Arial" pitchFamily="34" charset="0"/>
              <a:buChar char="•"/>
            </a:pPr>
            <a:r>
              <a:rPr lang="en-US" sz="1400" dirty="0" smtClean="0"/>
              <a:t>Windows 7 &amp; Server 2008 R2 HW &amp; Device Compatibility Assessment</a:t>
            </a:r>
          </a:p>
          <a:p>
            <a:pPr>
              <a:buFont typeface="Arial" pitchFamily="34" charset="0"/>
              <a:buChar char="•"/>
            </a:pPr>
            <a:r>
              <a:rPr lang="en-US" sz="1400" dirty="0" smtClean="0"/>
              <a:t>Speed up Planning with Actionable Proposals and Assessments</a:t>
            </a:r>
          </a:p>
          <a:p>
            <a:pPr>
              <a:buFont typeface="Arial" pitchFamily="34" charset="0"/>
              <a:buChar char="•"/>
            </a:pPr>
            <a:r>
              <a:rPr lang="en-US" sz="1400" dirty="0" smtClean="0"/>
              <a:t>Collect Inventory of Servers, Desktops and Applications </a:t>
            </a:r>
            <a:r>
              <a:rPr lang="en-US" sz="1400" dirty="0" err="1" smtClean="0"/>
              <a:t>Agentlessly</a:t>
            </a:r>
            <a:endParaRPr lang="en-US" sz="1400" dirty="0" smtClean="0"/>
          </a:p>
          <a:p>
            <a:pPr>
              <a:buFont typeface="Arial" pitchFamily="34" charset="0"/>
              <a:buChar char="•"/>
            </a:pPr>
            <a:r>
              <a:rPr lang="en-US" sz="1400" dirty="0" smtClean="0"/>
              <a:t>Offers Recommendations for Server/Application Virtualization</a:t>
            </a:r>
          </a:p>
          <a:p>
            <a:pPr>
              <a:buFont typeface="Arial" pitchFamily="34" charset="0"/>
              <a:buChar char="•"/>
            </a:pPr>
            <a:r>
              <a:rPr lang="en-US" sz="1400" dirty="0" smtClean="0"/>
              <a:t>Works with the Virtualization ROI Tool to generate ROI calculations</a:t>
            </a:r>
          </a:p>
          <a:p>
            <a:pPr>
              <a:buFont typeface="Arial" pitchFamily="34" charset="0"/>
              <a:buChar char="•"/>
            </a:pPr>
            <a:r>
              <a:rPr lang="en-US" sz="1400" dirty="0" smtClean="0"/>
              <a:t>More on MAP: http://www.microsoft.com/map</a:t>
            </a:r>
          </a:p>
        </p:txBody>
      </p:sp>
    </p:spTree>
    <p:extLst>
      <p:ext uri="{BB962C8B-B14F-4D97-AF65-F5344CB8AC3E}">
        <p14:creationId xmlns:p14="http://schemas.microsoft.com/office/powerpoint/2010/main" xmlns="" val="122481839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VHD Types Latency Comparison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99396548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24239661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Hyper-V R2 Storage Key Takeaways</a:t>
            </a:r>
            <a:endParaRPr lang="en-US" dirty="0"/>
          </a:p>
        </p:txBody>
      </p:sp>
      <p:sp>
        <p:nvSpPr>
          <p:cNvPr id="3" name="Content Placeholder 2"/>
          <p:cNvSpPr>
            <a:spLocks noGrp="1"/>
          </p:cNvSpPr>
          <p:nvPr>
            <p:ph idx="1"/>
          </p:nvPr>
        </p:nvSpPr>
        <p:spPr/>
        <p:txBody>
          <a:bodyPr/>
          <a:lstStyle/>
          <a:p>
            <a:r>
              <a:rPr lang="en-US" dirty="0" smtClean="0"/>
              <a:t>Fixed Disks are on par with Native Disk Performance</a:t>
            </a:r>
          </a:p>
          <a:p>
            <a:endParaRPr lang="en-US" dirty="0" smtClean="0"/>
          </a:p>
          <a:p>
            <a:r>
              <a:rPr lang="en-US" dirty="0" smtClean="0"/>
              <a:t>Dynamic and Differencing Disks are up to </a:t>
            </a:r>
            <a:r>
              <a:rPr lang="en-US" b="1" u="sng" dirty="0" smtClean="0"/>
              <a:t>15x times</a:t>
            </a:r>
            <a:r>
              <a:rPr lang="en-US" dirty="0" smtClean="0"/>
              <a:t> faster than Hyper-V and ~15% performance delta from native</a:t>
            </a:r>
          </a:p>
        </p:txBody>
      </p:sp>
    </p:spTree>
    <p:extLst>
      <p:ext uri="{BB962C8B-B14F-4D97-AF65-F5344CB8AC3E}">
        <p14:creationId xmlns:p14="http://schemas.microsoft.com/office/powerpoint/2010/main" xmlns="" val="368840455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Multi-Path I/O (MPIO) &amp; Adv. Storage</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66024222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Multipath I/O (MPIO)</a:t>
            </a:r>
            <a:endParaRPr lang="en-US" dirty="0"/>
          </a:p>
        </p:txBody>
      </p:sp>
      <p:sp>
        <p:nvSpPr>
          <p:cNvPr id="3" name="Text Placeholder 2"/>
          <p:cNvSpPr>
            <a:spLocks noGrp="1"/>
          </p:cNvSpPr>
          <p:nvPr>
            <p:ph type="body" sz="quarter" idx="10"/>
          </p:nvPr>
        </p:nvSpPr>
        <p:spPr>
          <a:xfrm>
            <a:off x="381000" y="1411552"/>
            <a:ext cx="8382000" cy="4732574"/>
          </a:xfrm>
        </p:spPr>
        <p:txBody>
          <a:bodyPr>
            <a:normAutofit fontScale="92500"/>
          </a:bodyPr>
          <a:lstStyle/>
          <a:p>
            <a:pPr>
              <a:lnSpc>
                <a:spcPct val="100000"/>
              </a:lnSpc>
            </a:pPr>
            <a:r>
              <a:rPr lang="en-US" dirty="0" smtClean="0"/>
              <a:t>What is it?</a:t>
            </a:r>
          </a:p>
          <a:p>
            <a:pPr lvl="1">
              <a:lnSpc>
                <a:spcPct val="100000"/>
              </a:lnSpc>
            </a:pPr>
            <a:r>
              <a:rPr lang="en-US" dirty="0" smtClean="0"/>
              <a:t>Provides logical facility for routing I/O over redundant hardware paths connecting the server to storage</a:t>
            </a:r>
          </a:p>
          <a:p>
            <a:pPr lvl="1">
              <a:lnSpc>
                <a:spcPct val="100000"/>
              </a:lnSpc>
            </a:pPr>
            <a:r>
              <a:rPr lang="en-US" dirty="0" smtClean="0"/>
              <a:t>Works with a variety of storage types (</a:t>
            </a:r>
            <a:r>
              <a:rPr lang="en-US" dirty="0" err="1" smtClean="0"/>
              <a:t>iSCSI</a:t>
            </a:r>
            <a:r>
              <a:rPr lang="en-US" dirty="0" smtClean="0"/>
              <a:t>, SCSI, SAS, </a:t>
            </a:r>
            <a:r>
              <a:rPr lang="en-US" dirty="0" err="1" smtClean="0"/>
              <a:t>Fibre</a:t>
            </a:r>
            <a:r>
              <a:rPr lang="en-US" dirty="0" smtClean="0"/>
              <a:t> Channel)</a:t>
            </a:r>
          </a:p>
          <a:p>
            <a:pPr lvl="1">
              <a:lnSpc>
                <a:spcPct val="100000"/>
              </a:lnSpc>
            </a:pPr>
            <a:r>
              <a:rPr lang="en-US" dirty="0" smtClean="0"/>
              <a:t>Many hardware vendors provide MPIO capable drivers</a:t>
            </a:r>
          </a:p>
          <a:p>
            <a:pPr>
              <a:lnSpc>
                <a:spcPct val="100000"/>
              </a:lnSpc>
            </a:pPr>
            <a:r>
              <a:rPr lang="en-US" dirty="0" smtClean="0"/>
              <a:t>How do I enable it?</a:t>
            </a:r>
          </a:p>
          <a:p>
            <a:pPr lvl="1">
              <a:lnSpc>
                <a:spcPct val="100000"/>
              </a:lnSpc>
            </a:pPr>
            <a:r>
              <a:rPr lang="en-US" dirty="0" smtClean="0"/>
              <a:t>Windows Server 2008 Full: Server Manager -&gt; Features</a:t>
            </a:r>
          </a:p>
          <a:p>
            <a:pPr lvl="1">
              <a:lnSpc>
                <a:spcPct val="100000"/>
              </a:lnSpc>
            </a:pPr>
            <a:r>
              <a:rPr lang="en-US" dirty="0" smtClean="0"/>
              <a:t>Windows Server 2008 Core: start /w </a:t>
            </a:r>
            <a:r>
              <a:rPr lang="en-US" dirty="0" err="1" smtClean="0"/>
              <a:t>ocsetup</a:t>
            </a:r>
            <a:r>
              <a:rPr lang="en-US" dirty="0" smtClean="0"/>
              <a:t> </a:t>
            </a:r>
            <a:r>
              <a:rPr lang="en-US" dirty="0" err="1" smtClean="0"/>
              <a:t>MultipathIo</a:t>
            </a:r>
            <a:endParaRPr lang="en-US" dirty="0"/>
          </a:p>
        </p:txBody>
      </p:sp>
    </p:spTree>
    <p:extLst>
      <p:ext uri="{BB962C8B-B14F-4D97-AF65-F5344CB8AC3E}">
        <p14:creationId xmlns:p14="http://schemas.microsoft.com/office/powerpoint/2010/main" xmlns="" val="374782311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Enabling MPIO with iSCSI</a:t>
            </a:r>
            <a:endParaRPr lang="en-US" dirty="0"/>
          </a:p>
        </p:txBody>
      </p:sp>
      <p:sp>
        <p:nvSpPr>
          <p:cNvPr id="3" name="Content Placeholder 2"/>
          <p:cNvSpPr>
            <a:spLocks noGrp="1"/>
          </p:cNvSpPr>
          <p:nvPr>
            <p:ph idx="1"/>
          </p:nvPr>
        </p:nvSpPr>
        <p:spPr/>
        <p:txBody>
          <a:bodyPr/>
          <a:lstStyle/>
          <a:p>
            <a:r>
              <a:rPr lang="en-US" dirty="0" smtClean="0"/>
              <a:t>Open iscsicpl.exe (</a:t>
            </a:r>
            <a:r>
              <a:rPr lang="en-US" dirty="0" err="1" smtClean="0"/>
              <a:t>iSCSI</a:t>
            </a:r>
            <a:r>
              <a:rPr lang="en-US" dirty="0" smtClean="0"/>
              <a:t> configuration)</a:t>
            </a:r>
          </a:p>
          <a:p>
            <a:pPr lvl="1"/>
            <a:r>
              <a:rPr lang="en-US" dirty="0" smtClean="0"/>
              <a:t>Set up (discover 2 connections to </a:t>
            </a:r>
            <a:r>
              <a:rPr lang="en-US" dirty="0" err="1" smtClean="0"/>
              <a:t>iSCSI</a:t>
            </a:r>
            <a:r>
              <a:rPr lang="en-US" dirty="0" smtClean="0"/>
              <a:t> target</a:t>
            </a:r>
          </a:p>
          <a:p>
            <a:r>
              <a:rPr lang="en-US" dirty="0" smtClean="0"/>
              <a:t>Open mpiocpl.exe (MPIO configuration)</a:t>
            </a:r>
          </a:p>
          <a:p>
            <a:pPr lvl="1"/>
            <a:r>
              <a:rPr lang="en-US" dirty="0" smtClean="0"/>
              <a:t>Discover Multi-Path tab, “Add support for </a:t>
            </a:r>
            <a:r>
              <a:rPr lang="en-US" dirty="0" err="1" smtClean="0"/>
              <a:t>iSCSI</a:t>
            </a:r>
            <a:r>
              <a:rPr lang="en-US" dirty="0" smtClean="0"/>
              <a:t> Devices”</a:t>
            </a:r>
          </a:p>
          <a:p>
            <a:r>
              <a:rPr lang="en-US" dirty="0" smtClean="0"/>
              <a:t>In iscsicpl.exe, Targets tab, Connect</a:t>
            </a:r>
          </a:p>
          <a:p>
            <a:pPr lvl="1"/>
            <a:r>
              <a:rPr lang="en-US" dirty="0" smtClean="0"/>
              <a:t>Check “Enable multi-path”</a:t>
            </a:r>
          </a:p>
          <a:p>
            <a:pPr lvl="1"/>
            <a:r>
              <a:rPr lang="en-US" dirty="0" smtClean="0"/>
              <a:t>Under Advanced, specify Target Portal IP</a:t>
            </a:r>
          </a:p>
          <a:p>
            <a:pPr lvl="1"/>
            <a:r>
              <a:rPr lang="en-US" dirty="0" smtClean="0"/>
              <a:t>Repeat, choosing other Target Portal IP</a:t>
            </a:r>
          </a:p>
          <a:p>
            <a:pPr lvl="1"/>
            <a:endParaRPr lang="en-US" dirty="0" smtClean="0"/>
          </a:p>
          <a:p>
            <a:endParaRPr lang="en-US" dirty="0" smtClean="0"/>
          </a:p>
          <a:p>
            <a:endParaRPr lang="en-US" dirty="0"/>
          </a:p>
        </p:txBody>
      </p:sp>
    </p:spTree>
    <p:extLst>
      <p:ext uri="{BB962C8B-B14F-4D97-AF65-F5344CB8AC3E}">
        <p14:creationId xmlns:p14="http://schemas.microsoft.com/office/powerpoint/2010/main" xmlns="" val="338048354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srcRect/>
          <a:stretch>
            <a:fillRect/>
          </a:stretch>
        </p:blipFill>
        <p:spPr bwMode="auto">
          <a:xfrm>
            <a:off x="2970846" y="1374167"/>
            <a:ext cx="3510915" cy="5081778"/>
          </a:xfrm>
          <a:prstGeom prst="rect">
            <a:avLst/>
          </a:prstGeom>
          <a:noFill/>
          <a:ln w="9525">
            <a:noFill/>
            <a:miter lim="800000"/>
            <a:headEnd/>
            <a:tailEnd/>
          </a:ln>
          <a:effectLst/>
        </p:spPr>
      </p:pic>
      <p:sp>
        <p:nvSpPr>
          <p:cNvPr id="5" name="Oval 4"/>
          <p:cNvSpPr/>
          <p:nvPr/>
        </p:nvSpPr>
        <p:spPr>
          <a:xfrm>
            <a:off x="5427784" y="4210462"/>
            <a:ext cx="914400" cy="209692"/>
          </a:xfrm>
          <a:prstGeom prst="ellipse">
            <a:avLst/>
          </a:prstGeom>
          <a:noFill/>
          <a:ln w="28575">
            <a:solidFill>
              <a:schemeClr val="accent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en-US">
              <a:latin typeface="Trebuchet MS" pitchFamily="34" charset="0"/>
            </a:endParaRPr>
          </a:p>
        </p:txBody>
      </p:sp>
      <p:sp>
        <p:nvSpPr>
          <p:cNvPr id="6" name="Oval 5"/>
          <p:cNvSpPr/>
          <p:nvPr/>
        </p:nvSpPr>
        <p:spPr>
          <a:xfrm>
            <a:off x="5353999" y="2271485"/>
            <a:ext cx="1020765" cy="295726"/>
          </a:xfrm>
          <a:prstGeom prst="ellipse">
            <a:avLst/>
          </a:prstGeom>
          <a:noFill/>
          <a:ln w="28575">
            <a:solidFill>
              <a:schemeClr val="accent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en-US">
              <a:latin typeface="Trebuchet MS" pitchFamily="34" charset="0"/>
            </a:endParaRPr>
          </a:p>
        </p:txBody>
      </p:sp>
      <p:sp>
        <p:nvSpPr>
          <p:cNvPr id="7" name="Oval 6"/>
          <p:cNvSpPr/>
          <p:nvPr/>
        </p:nvSpPr>
        <p:spPr>
          <a:xfrm>
            <a:off x="2852906" y="2969794"/>
            <a:ext cx="2081995" cy="209551"/>
          </a:xfrm>
          <a:prstGeom prst="ellipse">
            <a:avLst/>
          </a:prstGeom>
          <a:noFill/>
          <a:ln w="28575">
            <a:solidFill>
              <a:schemeClr val="accent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en-US">
              <a:latin typeface="Trebuchet MS" pitchFamily="34" charset="0"/>
            </a:endParaRPr>
          </a:p>
        </p:txBody>
      </p:sp>
      <p:sp>
        <p:nvSpPr>
          <p:cNvPr id="8" name="Oval 7"/>
          <p:cNvSpPr/>
          <p:nvPr/>
        </p:nvSpPr>
        <p:spPr>
          <a:xfrm>
            <a:off x="3544250" y="2273238"/>
            <a:ext cx="1666875" cy="334607"/>
          </a:xfrm>
          <a:prstGeom prst="ellipse">
            <a:avLst/>
          </a:prstGeom>
          <a:noFill/>
          <a:ln w="28575">
            <a:solidFill>
              <a:schemeClr val="accent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en-US">
              <a:latin typeface="Trebuchet MS" pitchFamily="34" charset="0"/>
            </a:endParaRPr>
          </a:p>
        </p:txBody>
      </p:sp>
      <p:sp>
        <p:nvSpPr>
          <p:cNvPr id="9" name="Oval 8"/>
          <p:cNvSpPr/>
          <p:nvPr/>
        </p:nvSpPr>
        <p:spPr>
          <a:xfrm>
            <a:off x="5427784" y="4493653"/>
            <a:ext cx="914400" cy="209692"/>
          </a:xfrm>
          <a:prstGeom prst="ellipse">
            <a:avLst/>
          </a:prstGeom>
          <a:noFill/>
          <a:ln w="28575">
            <a:solidFill>
              <a:schemeClr val="accent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en-US">
              <a:latin typeface="Trebuchet MS" pitchFamily="34" charset="0"/>
            </a:endParaRPr>
          </a:p>
        </p:txBody>
      </p:sp>
      <p:sp>
        <p:nvSpPr>
          <p:cNvPr id="11" name="Title 10"/>
          <p:cNvSpPr>
            <a:spLocks noGrp="1"/>
          </p:cNvSpPr>
          <p:nvPr>
            <p:ph type="title"/>
          </p:nvPr>
        </p:nvSpPr>
        <p:spPr>
          <a:xfrm>
            <a:off x="382588" y="228600"/>
            <a:ext cx="8380412" cy="1052596"/>
          </a:xfrm>
        </p:spPr>
        <p:txBody>
          <a:bodyPr/>
          <a:lstStyle/>
          <a:p>
            <a:pPr lvl="0"/>
            <a:r>
              <a:rPr lang="en-US" dirty="0" err="1" smtClean="0"/>
              <a:t>iSCSI</a:t>
            </a:r>
            <a:r>
              <a:rPr lang="en-US" dirty="0" smtClean="0"/>
              <a:t> Quick Connect</a:t>
            </a:r>
            <a:br>
              <a:rPr lang="en-US" dirty="0" smtClean="0"/>
            </a:br>
            <a:r>
              <a:rPr sz="2800" dirty="0" smtClean="0">
                <a:gradFill>
                  <a:gsLst>
                    <a:gs pos="28000">
                      <a:schemeClr val="accent6">
                        <a:lumMod val="40000"/>
                        <a:lumOff val="60000"/>
                      </a:schemeClr>
                    </a:gs>
                    <a:gs pos="48000">
                      <a:schemeClr val="accent6">
                        <a:lumMod val="40000"/>
                        <a:lumOff val="60000"/>
                      </a:schemeClr>
                    </a:gs>
                  </a:gsLst>
                  <a:lin ang="5400000" scaled="1"/>
                </a:gradFill>
              </a:rPr>
              <a:t>New in Windows 7/Windows Server 2008 R2</a:t>
            </a:r>
          </a:p>
        </p:txBody>
      </p:sp>
    </p:spTree>
    <p:extLst>
      <p:ext uri="{BB962C8B-B14F-4D97-AF65-F5344CB8AC3E}">
        <p14:creationId xmlns:p14="http://schemas.microsoft.com/office/powerpoint/2010/main" xmlns="" val="3316481739"/>
      </p:ext>
    </p:extLst>
  </p:cSld>
  <p:clrMapOvr>
    <a:masterClrMapping/>
  </p:clrMapOvr>
  <p:transition advTm="123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Storage Capabilities</a:t>
            </a:r>
            <a:endParaRPr lang="en-US" dirty="0"/>
          </a:p>
        </p:txBody>
      </p:sp>
      <p:sp>
        <p:nvSpPr>
          <p:cNvPr id="3" name="Text Placeholder 2"/>
          <p:cNvSpPr>
            <a:spLocks noGrp="1"/>
          </p:cNvSpPr>
          <p:nvPr>
            <p:ph type="body" sz="quarter" idx="10"/>
          </p:nvPr>
        </p:nvSpPr>
        <p:spPr/>
        <p:txBody>
          <a:bodyPr/>
          <a:lstStyle/>
          <a:p>
            <a:r>
              <a:rPr lang="en-US" dirty="0"/>
              <a:t>Is there a Hyper-V Storage Certification</a:t>
            </a:r>
            <a:r>
              <a:rPr lang="en-US" dirty="0" smtClean="0"/>
              <a:t>?</a:t>
            </a:r>
          </a:p>
          <a:p>
            <a:pPr lvl="1"/>
            <a:r>
              <a:rPr lang="en-US" dirty="0" smtClean="0"/>
              <a:t>What about storage De-duplication?</a:t>
            </a:r>
            <a:endParaRPr lang="en-US" dirty="0"/>
          </a:p>
          <a:p>
            <a:pPr lvl="1"/>
            <a:r>
              <a:rPr lang="en-US" dirty="0" smtClean="0"/>
              <a:t>What about Storage Replication?</a:t>
            </a:r>
          </a:p>
          <a:p>
            <a:r>
              <a:rPr lang="en-US" dirty="0" smtClean="0"/>
              <a:t>Hyper-V is compatible with block based de-duplication and replication solutions that are certified for Windows Server 2008/2008 R2.</a:t>
            </a:r>
          </a:p>
          <a:p>
            <a:r>
              <a:rPr lang="en-US" dirty="0" smtClean="0"/>
              <a:t>Solutions from: </a:t>
            </a:r>
            <a:r>
              <a:rPr lang="en-US" dirty="0" err="1" smtClean="0"/>
              <a:t>NetApp</a:t>
            </a:r>
            <a:r>
              <a:rPr lang="en-US" dirty="0" smtClean="0"/>
              <a:t>, HP, EMC, Hitachi, NEC, </a:t>
            </a:r>
            <a:r>
              <a:rPr lang="en-US" dirty="0" err="1" smtClean="0"/>
              <a:t>Compellent</a:t>
            </a:r>
            <a:r>
              <a:rPr lang="en-US" dirty="0" smtClean="0"/>
              <a:t> and more…</a:t>
            </a:r>
          </a:p>
          <a:p>
            <a:pPr lvl="1"/>
            <a:r>
              <a:rPr lang="en-US" dirty="0" smtClean="0">
                <a:hlinkClick r:id=""/>
              </a:rPr>
              <a:t>www.windowsservercatalog.com</a:t>
            </a:r>
            <a:endParaRPr lang="en-US" dirty="0" smtClean="0"/>
          </a:p>
        </p:txBody>
      </p:sp>
      <p:pic>
        <p:nvPicPr>
          <p:cNvPr id="4" name="Picture 3" descr="D:\Pennie's documents\Images for TechEd06\Hardware_Imagery\router logical.png"/>
          <p:cNvPicPr>
            <a:picLocks noChangeAspect="1" noChangeArrowheads="1"/>
          </p:cNvPicPr>
          <p:nvPr/>
        </p:nvPicPr>
        <p:blipFill>
          <a:blip r:embed="rId3" cstate="print"/>
          <a:srcRect/>
          <a:stretch>
            <a:fillRect/>
          </a:stretch>
        </p:blipFill>
        <p:spPr bwMode="auto">
          <a:xfrm>
            <a:off x="7375971" y="5513873"/>
            <a:ext cx="1550737" cy="1150399"/>
          </a:xfrm>
          <a:prstGeom prst="rect">
            <a:avLst/>
          </a:prstGeom>
          <a:noFill/>
        </p:spPr>
      </p:pic>
    </p:spTree>
    <p:extLst>
      <p:ext uri="{BB962C8B-B14F-4D97-AF65-F5344CB8AC3E}">
        <p14:creationId xmlns:p14="http://schemas.microsoft.com/office/powerpoint/2010/main" xmlns="" val="3247926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smtClean="0"/>
              <a:t>Hyper-V Networking</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34147979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Hyper-V Networking</a:t>
            </a:r>
            <a:endParaRPr lang="en-US" dirty="0"/>
          </a:p>
        </p:txBody>
      </p:sp>
      <p:sp>
        <p:nvSpPr>
          <p:cNvPr id="6" name="Content Placeholder 5"/>
          <p:cNvSpPr>
            <a:spLocks noGrp="1"/>
          </p:cNvSpPr>
          <p:nvPr>
            <p:ph sz="half" idx="1"/>
          </p:nvPr>
        </p:nvSpPr>
        <p:spPr>
          <a:xfrm>
            <a:off x="382323" y="1145249"/>
            <a:ext cx="4126177" cy="4401205"/>
          </a:xfrm>
        </p:spPr>
        <p:txBody>
          <a:bodyPr/>
          <a:lstStyle/>
          <a:p>
            <a:r>
              <a:rPr lang="en-US" dirty="0" smtClean="0"/>
              <a:t>Don’t forget the parent is a VM</a:t>
            </a:r>
          </a:p>
          <a:p>
            <a:r>
              <a:rPr lang="en-US" dirty="0" smtClean="0"/>
              <a:t>Two physical network adapters at </a:t>
            </a:r>
            <a:r>
              <a:rPr lang="en-US" i="1" dirty="0" smtClean="0"/>
              <a:t>minimum</a:t>
            </a:r>
          </a:p>
          <a:p>
            <a:pPr lvl="1"/>
            <a:r>
              <a:rPr lang="en-US" dirty="0" smtClean="0"/>
              <a:t>One for management</a:t>
            </a:r>
          </a:p>
          <a:p>
            <a:pPr lvl="1"/>
            <a:r>
              <a:rPr lang="en-US" dirty="0" smtClean="0"/>
              <a:t>One (or more) for VM networking</a:t>
            </a:r>
          </a:p>
          <a:p>
            <a:pPr lvl="1"/>
            <a:r>
              <a:rPr lang="en-US" dirty="0" smtClean="0"/>
              <a:t>Dedicated NIC(s) for </a:t>
            </a:r>
            <a:r>
              <a:rPr lang="en-US" dirty="0" err="1" smtClean="0"/>
              <a:t>iSCSI</a:t>
            </a:r>
            <a:endParaRPr lang="en-US" dirty="0" smtClean="0"/>
          </a:p>
          <a:p>
            <a:pPr lvl="1"/>
            <a:r>
              <a:rPr lang="en-US" dirty="0" smtClean="0"/>
              <a:t>Connect parent to back-end management network</a:t>
            </a:r>
          </a:p>
          <a:p>
            <a:pPr lvl="2"/>
            <a:r>
              <a:rPr lang="en-US" dirty="0" smtClean="0"/>
              <a:t>Only expose guests to internet traffic</a:t>
            </a:r>
          </a:p>
          <a:p>
            <a:endParaRPr lang="en-US" dirty="0"/>
          </a:p>
        </p:txBody>
      </p:sp>
      <p:pic>
        <p:nvPicPr>
          <p:cNvPr id="172037" name="Picture 5"/>
          <p:cNvPicPr>
            <a:picLocks noGrp="1" noChangeAspect="1" noChangeArrowheads="1"/>
          </p:cNvPicPr>
          <p:nvPr>
            <p:ph sz="half" idx="2"/>
          </p:nvPr>
        </p:nvPicPr>
        <p:blipFill>
          <a:blip r:embed="rId3"/>
          <a:srcRect/>
          <a:stretch>
            <a:fillRect/>
          </a:stretch>
        </p:blipFill>
        <p:spPr bwMode="auto">
          <a:xfrm>
            <a:off x="5202238" y="1501948"/>
            <a:ext cx="3365500" cy="4746452"/>
          </a:xfrm>
          <a:prstGeom prst="rect">
            <a:avLst/>
          </a:prstGeom>
          <a:noFill/>
          <a:ln w="9525">
            <a:noFill/>
            <a:miter lim="800000"/>
            <a:headEnd/>
            <a:tailEnd/>
          </a:ln>
          <a:effectLst/>
        </p:spPr>
      </p:pic>
    </p:spTree>
    <p:extLst>
      <p:ext uri="{BB962C8B-B14F-4D97-AF65-F5344CB8AC3E}">
        <p14:creationId xmlns:p14="http://schemas.microsoft.com/office/powerpoint/2010/main" xmlns="" val="360192962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664797"/>
          </a:xfrm>
        </p:spPr>
        <p:txBody>
          <a:bodyPr/>
          <a:lstStyle/>
          <a:p>
            <a:r>
              <a:rPr smtClean="0"/>
              <a:t>Hyper-V Network Configurations</a:t>
            </a:r>
            <a:endParaRPr lang="en-US" dirty="0"/>
          </a:p>
        </p:txBody>
      </p:sp>
      <p:sp>
        <p:nvSpPr>
          <p:cNvPr id="3" name="Content Placeholder 2"/>
          <p:cNvSpPr>
            <a:spLocks noGrp="1"/>
          </p:cNvSpPr>
          <p:nvPr>
            <p:ph idx="1"/>
          </p:nvPr>
        </p:nvSpPr>
        <p:spPr>
          <a:xfrm>
            <a:off x="381000" y="1412875"/>
            <a:ext cx="8382000" cy="4909036"/>
          </a:xfrm>
        </p:spPr>
        <p:txBody>
          <a:bodyPr/>
          <a:lstStyle/>
          <a:p>
            <a:r>
              <a:rPr lang="en-US" dirty="0" smtClean="0"/>
              <a:t>Example 1:</a:t>
            </a:r>
          </a:p>
          <a:p>
            <a:pPr lvl="1"/>
            <a:r>
              <a:rPr lang="en-US" dirty="0" smtClean="0"/>
              <a:t>Physical Server has 4 network adapters</a:t>
            </a:r>
          </a:p>
          <a:p>
            <a:pPr lvl="1"/>
            <a:r>
              <a:rPr lang="en-US" dirty="0" smtClean="0"/>
              <a:t>NIC 1: Assigned to parent partition for management</a:t>
            </a:r>
          </a:p>
          <a:p>
            <a:pPr lvl="1"/>
            <a:r>
              <a:rPr lang="en-US" dirty="0" smtClean="0"/>
              <a:t>NICs 2/3/4: Assigned to virtual switches for virtual machine networking</a:t>
            </a:r>
          </a:p>
          <a:p>
            <a:pPr lvl="1"/>
            <a:r>
              <a:rPr lang="en-US" dirty="0" smtClean="0"/>
              <a:t>Storage is non-</a:t>
            </a:r>
            <a:r>
              <a:rPr lang="en-US" dirty="0" err="1" smtClean="0"/>
              <a:t>iSCSI</a:t>
            </a:r>
            <a:r>
              <a:rPr lang="en-US" dirty="0" smtClean="0"/>
              <a:t> such as:</a:t>
            </a:r>
          </a:p>
          <a:p>
            <a:pPr lvl="2"/>
            <a:r>
              <a:rPr lang="en-US" dirty="0" smtClean="0"/>
              <a:t>Direct attach</a:t>
            </a:r>
          </a:p>
          <a:p>
            <a:pPr lvl="2"/>
            <a:r>
              <a:rPr lang="en-US" dirty="0" smtClean="0"/>
              <a:t>SAS or </a:t>
            </a:r>
            <a:r>
              <a:rPr lang="en-US" dirty="0" err="1" smtClean="0"/>
              <a:t>Fibre</a:t>
            </a:r>
            <a:r>
              <a:rPr lang="en-US" dirty="0" smtClean="0"/>
              <a:t> Channel</a:t>
            </a:r>
          </a:p>
          <a:p>
            <a:pPr lvl="2"/>
            <a:endParaRPr lang="en-US" dirty="0" smtClean="0"/>
          </a:p>
          <a:p>
            <a:pPr lvl="1"/>
            <a:endParaRPr lang="en-US" dirty="0"/>
          </a:p>
        </p:txBody>
      </p:sp>
    </p:spTree>
    <p:extLst>
      <p:ext uri="{BB962C8B-B14F-4D97-AF65-F5344CB8AC3E}">
        <p14:creationId xmlns:p14="http://schemas.microsoft.com/office/powerpoint/2010/main" xmlns="" val="261487239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Visual Studio Team System 2010 Lab Management Beta 2</a:t>
            </a:r>
            <a:endParaRPr lang="en-US" dirty="0"/>
          </a:p>
        </p:txBody>
      </p:sp>
      <p:sp>
        <p:nvSpPr>
          <p:cNvPr id="4" name="Text Placeholder 3"/>
          <p:cNvSpPr>
            <a:spLocks noGrp="1"/>
          </p:cNvSpPr>
          <p:nvPr>
            <p:ph type="body" sz="quarter" idx="10"/>
          </p:nvPr>
        </p:nvSpPr>
        <p:spPr/>
        <p:txBody>
          <a:bodyPr/>
          <a:lstStyle/>
          <a:p>
            <a:r>
              <a:rPr lang="en-US" smtClean="0"/>
              <a:t>announcing</a:t>
            </a:r>
            <a:endParaRPr lang="en-US" dirty="0"/>
          </a:p>
        </p:txBody>
      </p:sp>
    </p:spTree>
    <p:extLst>
      <p:ext uri="{BB962C8B-B14F-4D97-AF65-F5344CB8AC3E}">
        <p14:creationId xmlns:p14="http://schemas.microsoft.com/office/powerpoint/2010/main" xmlns="" val="372043795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Hyper-V Setup &amp; Networking 1</a:t>
            </a:r>
            <a:endParaRPr lang="en-US" dirty="0"/>
          </a:p>
        </p:txBody>
      </p:sp>
      <p:pic>
        <p:nvPicPr>
          <p:cNvPr id="10" name="Content Placeholder 9" descr="5b.bmp"/>
          <p:cNvPicPr>
            <a:picLocks noGrp="1" noChangeAspect="1"/>
          </p:cNvPicPr>
          <p:nvPr>
            <p:ph idx="1"/>
          </p:nvPr>
        </p:nvPicPr>
        <p:blipFill>
          <a:blip r:embed="rId3"/>
          <a:stretch>
            <a:fillRect/>
          </a:stretch>
        </p:blipFill>
        <p:spPr>
          <a:xfrm>
            <a:off x="866109" y="1066800"/>
            <a:ext cx="7411783" cy="5577840"/>
          </a:xfrm>
        </p:spPr>
      </p:pic>
    </p:spTree>
    <p:extLst>
      <p:ext uri="{BB962C8B-B14F-4D97-AF65-F5344CB8AC3E}">
        <p14:creationId xmlns:p14="http://schemas.microsoft.com/office/powerpoint/2010/main" xmlns="" val="428787981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Hyper-V Setup &amp; Networking 2</a:t>
            </a:r>
            <a:endParaRPr lang="en-US" dirty="0"/>
          </a:p>
        </p:txBody>
      </p:sp>
      <p:pic>
        <p:nvPicPr>
          <p:cNvPr id="4" name="Content Placeholder 3" descr="5d.bmp"/>
          <p:cNvPicPr>
            <a:picLocks noGrp="1" noChangeAspect="1"/>
          </p:cNvPicPr>
          <p:nvPr>
            <p:ph idx="1"/>
          </p:nvPr>
        </p:nvPicPr>
        <p:blipFill>
          <a:blip r:embed="rId3"/>
          <a:stretch>
            <a:fillRect/>
          </a:stretch>
        </p:blipFill>
        <p:spPr>
          <a:xfrm>
            <a:off x="857714" y="1038923"/>
            <a:ext cx="7428572" cy="5590477"/>
          </a:xfrm>
        </p:spPr>
      </p:pic>
    </p:spTree>
    <p:extLst>
      <p:ext uri="{BB962C8B-B14F-4D97-AF65-F5344CB8AC3E}">
        <p14:creationId xmlns:p14="http://schemas.microsoft.com/office/powerpoint/2010/main" xmlns="" val="239205064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Hyper-V Setup &amp; Networking 3</a:t>
            </a:r>
            <a:endParaRPr lang="en-US" dirty="0"/>
          </a:p>
        </p:txBody>
      </p:sp>
      <p:pic>
        <p:nvPicPr>
          <p:cNvPr id="6" name="Content Placeholder 5" descr="5d - Highlight.bmp"/>
          <p:cNvPicPr>
            <a:picLocks noGrp="1" noChangeAspect="1"/>
          </p:cNvPicPr>
          <p:nvPr>
            <p:ph idx="1"/>
          </p:nvPr>
        </p:nvPicPr>
        <p:blipFill>
          <a:blip r:embed="rId3"/>
          <a:stretch>
            <a:fillRect/>
          </a:stretch>
        </p:blipFill>
        <p:spPr>
          <a:xfrm>
            <a:off x="866103" y="1051560"/>
            <a:ext cx="7411795" cy="5577840"/>
          </a:xfrm>
        </p:spPr>
      </p:pic>
    </p:spTree>
    <p:extLst>
      <p:ext uri="{BB962C8B-B14F-4D97-AF65-F5344CB8AC3E}">
        <p14:creationId xmlns:p14="http://schemas.microsoft.com/office/powerpoint/2010/main" xmlns="" val="212291946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717826" y="3089990"/>
            <a:ext cx="1524000" cy="1933893"/>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Windows Server 2008</a:t>
            </a:r>
          </a:p>
        </p:txBody>
      </p:sp>
      <p:sp>
        <p:nvSpPr>
          <p:cNvPr id="2" name="Title 1"/>
          <p:cNvSpPr>
            <a:spLocks noGrp="1"/>
          </p:cNvSpPr>
          <p:nvPr>
            <p:ph type="title"/>
          </p:nvPr>
        </p:nvSpPr>
        <p:spPr>
          <a:xfrm>
            <a:off x="382588" y="228600"/>
            <a:ext cx="8385778" cy="553998"/>
          </a:xfrm>
        </p:spPr>
        <p:txBody>
          <a:bodyPr/>
          <a:lstStyle/>
          <a:p>
            <a:r>
              <a:rPr sz="4000" dirty="0">
                <a:solidFill>
                  <a:schemeClr val="bg2"/>
                </a:solidFill>
              </a:rPr>
              <a:t>Each VM on its own Switch…</a:t>
            </a:r>
          </a:p>
        </p:txBody>
      </p:sp>
      <p:sp>
        <p:nvSpPr>
          <p:cNvPr id="25" name="Rounded Rectangle 24"/>
          <p:cNvSpPr/>
          <p:nvPr/>
        </p:nvSpPr>
        <p:spPr bwMode="auto">
          <a:xfrm>
            <a:off x="4290346" y="3095513"/>
            <a:ext cx="1524000" cy="192837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2</a:t>
            </a:r>
          </a:p>
        </p:txBody>
      </p:sp>
      <p:sp>
        <p:nvSpPr>
          <p:cNvPr id="23" name="Rounded Rectangle 22"/>
          <p:cNvSpPr/>
          <p:nvPr/>
        </p:nvSpPr>
        <p:spPr bwMode="auto">
          <a:xfrm>
            <a:off x="2501326" y="3095513"/>
            <a:ext cx="1524000" cy="192837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1</a:t>
            </a:r>
          </a:p>
        </p:txBody>
      </p:sp>
      <p:sp>
        <p:nvSpPr>
          <p:cNvPr id="4" name="Rounded Rectangle 3"/>
          <p:cNvSpPr/>
          <p:nvPr/>
        </p:nvSpPr>
        <p:spPr bwMode="auto">
          <a:xfrm>
            <a:off x="684696" y="5540964"/>
            <a:ext cx="7043588" cy="1131183"/>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1700" dirty="0">
              <a:solidFill>
                <a:schemeClr val="tx1"/>
              </a:solidFill>
              <a:latin typeface="Segoe" pitchFamily="34" charset="0"/>
            </a:endParaRPr>
          </a:p>
          <a:p>
            <a:pPr algn="ctr" defTabSz="914063"/>
            <a:endParaRPr lang="en-US" sz="1700" dirty="0">
              <a:solidFill>
                <a:schemeClr val="tx1"/>
              </a:solidFill>
              <a:latin typeface="Segoe" pitchFamily="34" charset="0"/>
            </a:endParaRPr>
          </a:p>
          <a:p>
            <a:pPr algn="ctr" defTabSz="914063"/>
            <a:endParaRPr lang="en-US" sz="1700" dirty="0">
              <a:solidFill>
                <a:schemeClr val="tx1"/>
              </a:solidFill>
              <a:latin typeface="Segoe" pitchFamily="34" charset="0"/>
            </a:endParaRPr>
          </a:p>
          <a:p>
            <a:pPr algn="ctr" defTabSz="914063"/>
            <a:r>
              <a:rPr lang="en-US" sz="1700" dirty="0">
                <a:solidFill>
                  <a:schemeClr val="tx1"/>
                </a:solidFill>
                <a:latin typeface="Segoe" pitchFamily="34" charset="0"/>
              </a:rPr>
              <a:t>“Designed for Windows” Server Hardware</a:t>
            </a:r>
          </a:p>
        </p:txBody>
      </p:sp>
      <p:sp>
        <p:nvSpPr>
          <p:cNvPr id="5" name="Rounded Rectangle 4"/>
          <p:cNvSpPr/>
          <p:nvPr/>
        </p:nvSpPr>
        <p:spPr bwMode="auto">
          <a:xfrm>
            <a:off x="685270" y="5162828"/>
            <a:ext cx="7043588" cy="331099"/>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2000" dirty="0">
                <a:solidFill>
                  <a:schemeClr val="tx1"/>
                </a:solidFill>
                <a:latin typeface="Segoe" pitchFamily="34" charset="0"/>
              </a:rPr>
              <a:t>Windows hypervisor</a:t>
            </a:r>
          </a:p>
        </p:txBody>
      </p:sp>
      <p:sp>
        <p:nvSpPr>
          <p:cNvPr id="27" name="Rounded Rectangle 26"/>
          <p:cNvSpPr/>
          <p:nvPr/>
        </p:nvSpPr>
        <p:spPr bwMode="auto">
          <a:xfrm>
            <a:off x="6051759" y="3081133"/>
            <a:ext cx="1524000" cy="194275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3</a:t>
            </a:r>
          </a:p>
        </p:txBody>
      </p:sp>
      <p:sp>
        <p:nvSpPr>
          <p:cNvPr id="107" name="TextBox 106"/>
          <p:cNvSpPr txBox="1"/>
          <p:nvPr/>
        </p:nvSpPr>
        <p:spPr>
          <a:xfrm>
            <a:off x="771646" y="868103"/>
            <a:ext cx="1417898" cy="538609"/>
          </a:xfrm>
          <a:prstGeom prst="rect">
            <a:avLst/>
          </a:prstGeom>
          <a:noFill/>
        </p:spPr>
        <p:txBody>
          <a:bodyPr wrap="square" lIns="76194" tIns="38097" rIns="76194" bIns="38097" rtlCol="0">
            <a:spAutoFit/>
          </a:bodyPr>
          <a:lstStyle/>
          <a:p>
            <a:pPr algn="ctr"/>
            <a:r>
              <a:rPr lang="en-US" sz="1500" dirty="0">
                <a:latin typeface="Segoe" pitchFamily="34" charset="0"/>
              </a:rPr>
              <a:t>Parent Partition</a:t>
            </a:r>
          </a:p>
        </p:txBody>
      </p:sp>
      <p:sp>
        <p:nvSpPr>
          <p:cNvPr id="108" name="TextBox 107"/>
          <p:cNvSpPr txBox="1"/>
          <p:nvPr/>
        </p:nvSpPr>
        <p:spPr>
          <a:xfrm>
            <a:off x="2594658" y="868102"/>
            <a:ext cx="4851722" cy="436017"/>
          </a:xfrm>
          <a:prstGeom prst="rect">
            <a:avLst/>
          </a:prstGeom>
          <a:noFill/>
        </p:spPr>
        <p:txBody>
          <a:bodyPr wrap="square" lIns="76194" tIns="38097" rIns="76194" bIns="38097" rtlCol="0">
            <a:spAutoFit/>
          </a:bodyPr>
          <a:lstStyle/>
          <a:p>
            <a:pPr algn="ctr"/>
            <a:r>
              <a:rPr lang="en-US" sz="2300" dirty="0">
                <a:latin typeface="Segoe" pitchFamily="34" charset="0"/>
              </a:rPr>
              <a:t>Child Partitions</a:t>
            </a:r>
          </a:p>
        </p:txBody>
      </p:sp>
      <p:sp>
        <p:nvSpPr>
          <p:cNvPr id="132" name="Line 4"/>
          <p:cNvSpPr>
            <a:spLocks noChangeShapeType="1"/>
          </p:cNvSpPr>
          <p:nvPr/>
        </p:nvSpPr>
        <p:spPr bwMode="auto">
          <a:xfrm flipH="1" flipV="1">
            <a:off x="709612" y="5091907"/>
            <a:ext cx="8229600" cy="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3" name="Line 4"/>
          <p:cNvSpPr>
            <a:spLocks noChangeShapeType="1"/>
          </p:cNvSpPr>
          <p:nvPr/>
        </p:nvSpPr>
        <p:spPr bwMode="auto">
          <a:xfrm flipH="1">
            <a:off x="2373312" y="1460500"/>
            <a:ext cx="0" cy="363474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4" name="Line 4"/>
          <p:cNvSpPr>
            <a:spLocks noChangeShapeType="1"/>
          </p:cNvSpPr>
          <p:nvPr/>
        </p:nvSpPr>
        <p:spPr bwMode="auto">
          <a:xfrm flipH="1">
            <a:off x="4151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5" name="Line 4"/>
          <p:cNvSpPr>
            <a:spLocks noChangeShapeType="1"/>
          </p:cNvSpPr>
          <p:nvPr/>
        </p:nvSpPr>
        <p:spPr bwMode="auto">
          <a:xfrm flipH="1">
            <a:off x="5929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6" name="Line 4"/>
          <p:cNvSpPr>
            <a:spLocks noChangeShapeType="1"/>
          </p:cNvSpPr>
          <p:nvPr/>
        </p:nvSpPr>
        <p:spPr bwMode="auto">
          <a:xfrm flipH="1">
            <a:off x="7707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7" name="TextBox 136"/>
          <p:cNvSpPr txBox="1"/>
          <p:nvPr/>
        </p:nvSpPr>
        <p:spPr>
          <a:xfrm>
            <a:off x="7823200" y="2184402"/>
            <a:ext cx="1117600" cy="795089"/>
          </a:xfrm>
          <a:prstGeom prst="rect">
            <a:avLst/>
          </a:prstGeom>
          <a:noFill/>
        </p:spPr>
        <p:txBody>
          <a:bodyPr wrap="square" lIns="76194" tIns="38097" rIns="76194" bIns="38097" rtlCol="0">
            <a:spAutoFit/>
          </a:bodyPr>
          <a:lstStyle/>
          <a:p>
            <a:pPr algn="ctr"/>
            <a:r>
              <a:rPr lang="en-US" sz="2300" dirty="0">
                <a:latin typeface="Segoe" pitchFamily="34" charset="0"/>
              </a:rPr>
              <a:t>User Mode</a:t>
            </a:r>
          </a:p>
        </p:txBody>
      </p:sp>
      <p:sp>
        <p:nvSpPr>
          <p:cNvPr id="138" name="TextBox 137"/>
          <p:cNvSpPr txBox="1"/>
          <p:nvPr/>
        </p:nvSpPr>
        <p:spPr>
          <a:xfrm>
            <a:off x="7823200" y="4216401"/>
            <a:ext cx="1117600" cy="795086"/>
          </a:xfrm>
          <a:prstGeom prst="rect">
            <a:avLst/>
          </a:prstGeom>
          <a:noFill/>
        </p:spPr>
        <p:txBody>
          <a:bodyPr wrap="square" lIns="76194" tIns="38097" rIns="76194" bIns="38097" rtlCol="0">
            <a:spAutoFit/>
          </a:bodyPr>
          <a:lstStyle/>
          <a:p>
            <a:pPr algn="ctr"/>
            <a:r>
              <a:rPr lang="en-US" sz="2300" dirty="0">
                <a:latin typeface="Segoe" pitchFamily="34" charset="0"/>
              </a:rPr>
              <a:t>Kernel</a:t>
            </a:r>
          </a:p>
          <a:p>
            <a:pPr algn="ctr"/>
            <a:r>
              <a:rPr lang="en-US" sz="2300" dirty="0">
                <a:latin typeface="Segoe" pitchFamily="34" charset="0"/>
              </a:rPr>
              <a:t>Mode</a:t>
            </a:r>
          </a:p>
        </p:txBody>
      </p:sp>
      <p:sp>
        <p:nvSpPr>
          <p:cNvPr id="56" name="TextBox 55"/>
          <p:cNvSpPr txBox="1"/>
          <p:nvPr/>
        </p:nvSpPr>
        <p:spPr>
          <a:xfrm>
            <a:off x="7821554" y="5194442"/>
            <a:ext cx="1117600" cy="436017"/>
          </a:xfrm>
          <a:prstGeom prst="rect">
            <a:avLst/>
          </a:prstGeom>
          <a:noFill/>
        </p:spPr>
        <p:txBody>
          <a:bodyPr wrap="square" lIns="76194" tIns="38097" rIns="76194" bIns="38097" rtlCol="0">
            <a:spAutoFit/>
          </a:bodyPr>
          <a:lstStyle/>
          <a:p>
            <a:pPr algn="ctr"/>
            <a:r>
              <a:rPr lang="en-US" sz="2300" dirty="0">
                <a:latin typeface="Segoe" pitchFamily="34" charset="0"/>
              </a:rPr>
              <a:t>Ring -1</a:t>
            </a:r>
          </a:p>
        </p:txBody>
      </p:sp>
      <p:sp>
        <p:nvSpPr>
          <p:cNvPr id="64" name="Rounded Rectangle 63"/>
          <p:cNvSpPr/>
          <p:nvPr/>
        </p:nvSpPr>
        <p:spPr bwMode="auto">
          <a:xfrm>
            <a:off x="743414" y="5610256"/>
            <a:ext cx="722713"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a:solidFill>
                  <a:schemeClr val="tx1"/>
                </a:solidFill>
                <a:latin typeface="Segoe" pitchFamily="34" charset="0"/>
              </a:rPr>
              <a:t>Mgmt</a:t>
            </a:r>
          </a:p>
          <a:p>
            <a:pPr algn="ctr" defTabSz="914063"/>
            <a:r>
              <a:rPr lang="en-US" sz="1300" dirty="0">
                <a:solidFill>
                  <a:schemeClr val="tx1"/>
                </a:solidFill>
                <a:latin typeface="Segoe" pitchFamily="34" charset="0"/>
              </a:rPr>
              <a:t>NIC 1</a:t>
            </a:r>
          </a:p>
        </p:txBody>
      </p:sp>
      <p:sp>
        <p:nvSpPr>
          <p:cNvPr id="69" name="Rounded Rectangle 68"/>
          <p:cNvSpPr/>
          <p:nvPr/>
        </p:nvSpPr>
        <p:spPr bwMode="auto">
          <a:xfrm>
            <a:off x="1541207" y="5610256"/>
            <a:ext cx="990600"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a:solidFill>
                  <a:schemeClr val="tx1"/>
                </a:solidFill>
                <a:latin typeface="Segoe" pitchFamily="34" charset="0"/>
              </a:rPr>
              <a:t>VSwitch 1</a:t>
            </a:r>
          </a:p>
          <a:p>
            <a:pPr algn="ctr" defTabSz="914063"/>
            <a:r>
              <a:rPr lang="en-US" sz="1300" dirty="0">
                <a:solidFill>
                  <a:schemeClr val="tx1"/>
                </a:solidFill>
                <a:latin typeface="Segoe" pitchFamily="34" charset="0"/>
              </a:rPr>
              <a:t>NIC 2</a:t>
            </a:r>
          </a:p>
        </p:txBody>
      </p:sp>
      <p:grpSp>
        <p:nvGrpSpPr>
          <p:cNvPr id="3" name="Group 73"/>
          <p:cNvGrpSpPr/>
          <p:nvPr/>
        </p:nvGrpSpPr>
        <p:grpSpPr>
          <a:xfrm>
            <a:off x="923939" y="3806952"/>
            <a:ext cx="804373" cy="765599"/>
            <a:chOff x="1108725" y="4568341"/>
            <a:chExt cx="965248" cy="918719"/>
          </a:xfrm>
        </p:grpSpPr>
        <p:sp>
          <p:nvSpPr>
            <p:cNvPr id="70" name="Rounded Rectangle 69"/>
            <p:cNvSpPr/>
            <p:nvPr/>
          </p:nvSpPr>
          <p:spPr bwMode="auto">
            <a:xfrm>
              <a:off x="1357083" y="4827988"/>
              <a:ext cx="716890" cy="65907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300" dirty="0">
                  <a:solidFill>
                    <a:schemeClr val="tx1"/>
                  </a:solidFill>
                  <a:latin typeface="Segoe" pitchFamily="34" charset="0"/>
                </a:rPr>
                <a:t>VSP</a:t>
              </a:r>
              <a:endParaRPr lang="en-US" sz="1500" dirty="0">
                <a:solidFill>
                  <a:schemeClr val="tx1"/>
                </a:solidFill>
                <a:latin typeface="Segoe" pitchFamily="34" charset="0"/>
              </a:endParaRPr>
            </a:p>
          </p:txBody>
        </p:sp>
        <p:sp>
          <p:nvSpPr>
            <p:cNvPr id="71" name="Rounded Rectangle 70"/>
            <p:cNvSpPr/>
            <p:nvPr/>
          </p:nvSpPr>
          <p:spPr bwMode="auto">
            <a:xfrm>
              <a:off x="1232904" y="4703809"/>
              <a:ext cx="716890" cy="65907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300" dirty="0">
                  <a:solidFill>
                    <a:schemeClr val="tx1"/>
                  </a:solidFill>
                  <a:latin typeface="Segoe" pitchFamily="34" charset="0"/>
                </a:rPr>
                <a:t>VSP</a:t>
              </a:r>
              <a:endParaRPr lang="en-US" sz="1500" dirty="0">
                <a:solidFill>
                  <a:schemeClr val="tx1"/>
                </a:solidFill>
                <a:latin typeface="Segoe" pitchFamily="34" charset="0"/>
              </a:endParaRPr>
            </a:p>
          </p:txBody>
        </p:sp>
        <p:sp>
          <p:nvSpPr>
            <p:cNvPr id="73" name="Rounded Rectangle 72"/>
            <p:cNvSpPr/>
            <p:nvPr/>
          </p:nvSpPr>
          <p:spPr bwMode="auto">
            <a:xfrm>
              <a:off x="1108725" y="4568341"/>
              <a:ext cx="716890" cy="65907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200" dirty="0">
                  <a:solidFill>
                    <a:schemeClr val="tx1"/>
                  </a:solidFill>
                  <a:latin typeface="Segoe" pitchFamily="34" charset="0"/>
                </a:rPr>
                <a:t>VSP</a:t>
              </a:r>
              <a:endParaRPr lang="en-US" sz="1400" dirty="0">
                <a:solidFill>
                  <a:schemeClr val="tx1"/>
                </a:solidFill>
                <a:latin typeface="Segoe" pitchFamily="34" charset="0"/>
              </a:endParaRPr>
            </a:p>
          </p:txBody>
        </p:sp>
      </p:grpSp>
      <p:sp>
        <p:nvSpPr>
          <p:cNvPr id="76" name="Rounded Rectangle 75"/>
          <p:cNvSpPr/>
          <p:nvPr/>
        </p:nvSpPr>
        <p:spPr bwMode="auto">
          <a:xfrm>
            <a:off x="2609087" y="5610256"/>
            <a:ext cx="987549"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a:solidFill>
                  <a:schemeClr val="tx1"/>
                </a:solidFill>
                <a:latin typeface="Segoe" pitchFamily="34" charset="0"/>
              </a:rPr>
              <a:t>VSwitch 2</a:t>
            </a:r>
          </a:p>
          <a:p>
            <a:pPr algn="ctr" defTabSz="914063"/>
            <a:r>
              <a:rPr lang="en-US" sz="1300" dirty="0">
                <a:solidFill>
                  <a:schemeClr val="tx1"/>
                </a:solidFill>
                <a:latin typeface="Segoe" pitchFamily="34" charset="0"/>
              </a:rPr>
              <a:t>NIC 3</a:t>
            </a:r>
          </a:p>
        </p:txBody>
      </p:sp>
      <p:sp>
        <p:nvSpPr>
          <p:cNvPr id="77" name="Rounded Rectangle 76"/>
          <p:cNvSpPr/>
          <p:nvPr/>
        </p:nvSpPr>
        <p:spPr bwMode="auto">
          <a:xfrm>
            <a:off x="3676966" y="5610256"/>
            <a:ext cx="987549"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a:solidFill>
                  <a:schemeClr val="tx1"/>
                </a:solidFill>
                <a:latin typeface="Segoe" pitchFamily="34" charset="0"/>
              </a:rPr>
              <a:t>VSwitch 3</a:t>
            </a:r>
          </a:p>
          <a:p>
            <a:pPr algn="ctr" defTabSz="914063"/>
            <a:r>
              <a:rPr lang="en-US" sz="1300" dirty="0">
                <a:solidFill>
                  <a:schemeClr val="tx1"/>
                </a:solidFill>
                <a:latin typeface="Segoe" pitchFamily="34" charset="0"/>
              </a:rPr>
              <a:t>NIC 4</a:t>
            </a:r>
          </a:p>
        </p:txBody>
      </p:sp>
      <p:sp>
        <p:nvSpPr>
          <p:cNvPr id="33" name="Rounded Rectangle 32"/>
          <p:cNvSpPr/>
          <p:nvPr/>
        </p:nvSpPr>
        <p:spPr bwMode="auto">
          <a:xfrm>
            <a:off x="2506848"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sp>
        <p:nvSpPr>
          <p:cNvPr id="34" name="Rounded Rectangle 33"/>
          <p:cNvSpPr/>
          <p:nvPr/>
        </p:nvSpPr>
        <p:spPr bwMode="auto">
          <a:xfrm>
            <a:off x="4295868"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sp>
        <p:nvSpPr>
          <p:cNvPr id="35" name="Rounded Rectangle 34"/>
          <p:cNvSpPr/>
          <p:nvPr/>
        </p:nvSpPr>
        <p:spPr bwMode="auto">
          <a:xfrm>
            <a:off x="6057281"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grpSp>
        <p:nvGrpSpPr>
          <p:cNvPr id="7" name="Group 129"/>
          <p:cNvGrpSpPr/>
          <p:nvPr/>
        </p:nvGrpSpPr>
        <p:grpSpPr>
          <a:xfrm>
            <a:off x="723347" y="1419104"/>
            <a:ext cx="1524000" cy="1524000"/>
            <a:chOff x="868017" y="1702925"/>
            <a:chExt cx="1828800" cy="1828800"/>
          </a:xfrm>
        </p:grpSpPr>
        <p:sp>
          <p:nvSpPr>
            <p:cNvPr id="37" name="Rounded Rectangle 36"/>
            <p:cNvSpPr/>
            <p:nvPr/>
          </p:nvSpPr>
          <p:spPr bwMode="auto">
            <a:xfrm>
              <a:off x="868017" y="1702925"/>
              <a:ext cx="1828800" cy="182880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38" name="Rounded Rectangle 37"/>
            <p:cNvSpPr/>
            <p:nvPr/>
          </p:nvSpPr>
          <p:spPr bwMode="auto">
            <a:xfrm>
              <a:off x="1134319" y="3159889"/>
              <a:ext cx="1341370" cy="300941"/>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200" dirty="0">
                  <a:solidFill>
                    <a:schemeClr val="tx1"/>
                  </a:solidFill>
                  <a:latin typeface="Segoe" pitchFamily="34" charset="0"/>
                </a:rPr>
                <a:t>VM Service</a:t>
              </a:r>
            </a:p>
          </p:txBody>
        </p:sp>
        <p:sp>
          <p:nvSpPr>
            <p:cNvPr id="39" name="Rounded Rectangle 38"/>
            <p:cNvSpPr/>
            <p:nvPr/>
          </p:nvSpPr>
          <p:spPr bwMode="auto">
            <a:xfrm>
              <a:off x="1134400" y="2803003"/>
              <a:ext cx="1331561" cy="300941"/>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100" dirty="0">
                  <a:solidFill>
                    <a:schemeClr val="tx1"/>
                  </a:solidFill>
                  <a:latin typeface="Segoe" pitchFamily="34" charset="0"/>
                </a:rPr>
                <a:t>WMI Provider</a:t>
              </a:r>
            </a:p>
          </p:txBody>
        </p:sp>
        <p:grpSp>
          <p:nvGrpSpPr>
            <p:cNvPr id="8" name="Group 114"/>
            <p:cNvGrpSpPr/>
            <p:nvPr/>
          </p:nvGrpSpPr>
          <p:grpSpPr>
            <a:xfrm>
              <a:off x="1242389" y="1842053"/>
              <a:ext cx="1093304" cy="771939"/>
              <a:chOff x="8557589" y="450575"/>
              <a:chExt cx="1093304" cy="771939"/>
            </a:xfrm>
          </p:grpSpPr>
          <p:sp>
            <p:nvSpPr>
              <p:cNvPr id="41" name="Rounded Rectangle 40"/>
              <p:cNvSpPr/>
              <p:nvPr/>
            </p:nvSpPr>
            <p:spPr bwMode="auto">
              <a:xfrm>
                <a:off x="8666922" y="765314"/>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2" name="Rounded Rectangle 41"/>
              <p:cNvSpPr/>
              <p:nvPr/>
            </p:nvSpPr>
            <p:spPr bwMode="auto">
              <a:xfrm>
                <a:off x="8888896" y="609601"/>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3" name="Rounded Rectangle 42"/>
              <p:cNvSpPr/>
              <p:nvPr/>
            </p:nvSpPr>
            <p:spPr bwMode="auto">
              <a:xfrm>
                <a:off x="9097618" y="450575"/>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4" name="TextBox 43"/>
              <p:cNvSpPr txBox="1"/>
              <p:nvPr/>
            </p:nvSpPr>
            <p:spPr>
              <a:xfrm>
                <a:off x="8557589" y="626162"/>
                <a:ext cx="1093304" cy="517064"/>
              </a:xfrm>
              <a:prstGeom prst="rect">
                <a:avLst/>
              </a:prstGeom>
              <a:noFill/>
            </p:spPr>
            <p:txBody>
              <a:bodyPr wrap="square" rtlCol="0">
                <a:spAutoFit/>
              </a:bodyPr>
              <a:lstStyle/>
              <a:p>
                <a:pPr algn="ctr"/>
                <a:r>
                  <a:rPr lang="en-US" sz="1100" dirty="0">
                    <a:latin typeface="Segoe" pitchFamily="34" charset="0"/>
                  </a:rPr>
                  <a:t>VM Worker Processes</a:t>
                </a:r>
              </a:p>
            </p:txBody>
          </p:sp>
        </p:grpSp>
      </p:grpSp>
      <p:sp>
        <p:nvSpPr>
          <p:cNvPr id="45" name="Line 4"/>
          <p:cNvSpPr>
            <a:spLocks noChangeShapeType="1"/>
          </p:cNvSpPr>
          <p:nvPr/>
        </p:nvSpPr>
        <p:spPr bwMode="auto">
          <a:xfrm flipH="1" flipV="1">
            <a:off x="709612" y="3034507"/>
            <a:ext cx="8229600" cy="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cxnSp>
        <p:nvCxnSpPr>
          <p:cNvPr id="62" name="Elbow Connector 61"/>
          <p:cNvCxnSpPr>
            <a:stCxn id="71" idx="2"/>
            <a:endCxn id="76" idx="0"/>
          </p:cNvCxnSpPr>
          <p:nvPr/>
        </p:nvCxnSpPr>
        <p:spPr bwMode="auto">
          <a:xfrm rot="16200000" flipH="1">
            <a:off x="1643899" y="4151292"/>
            <a:ext cx="1141188" cy="1776737"/>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FF00"/>
            </a:solidFill>
            <a:prstDash val="solid"/>
            <a:round/>
            <a:headEnd type="arrow"/>
            <a:tailEnd type="arrow"/>
          </a:ln>
          <a:effectLst/>
        </p:spPr>
      </p:cxnSp>
      <p:cxnSp>
        <p:nvCxnSpPr>
          <p:cNvPr id="65" name="Elbow Connector 64"/>
          <p:cNvCxnSpPr>
            <a:stCxn id="70" idx="2"/>
            <a:endCxn id="77" idx="0"/>
          </p:cNvCxnSpPr>
          <p:nvPr/>
        </p:nvCxnSpPr>
        <p:spPr bwMode="auto">
          <a:xfrm rot="16200000" flipH="1">
            <a:off x="2281321" y="3720837"/>
            <a:ext cx="1037705" cy="2741133"/>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00B0F0"/>
            </a:solidFill>
            <a:prstDash val="solid"/>
            <a:round/>
            <a:headEnd type="arrow"/>
            <a:tailEnd type="arrow"/>
          </a:ln>
          <a:effectLst/>
        </p:spPr>
      </p:cxnSp>
      <p:cxnSp>
        <p:nvCxnSpPr>
          <p:cNvPr id="75" name="Elbow Connector 74"/>
          <p:cNvCxnSpPr>
            <a:stCxn id="73" idx="2"/>
            <a:endCxn id="69" idx="0"/>
          </p:cNvCxnSpPr>
          <p:nvPr/>
        </p:nvCxnSpPr>
        <p:spPr bwMode="auto">
          <a:xfrm rot="16200000" flipH="1">
            <a:off x="1002536" y="4576283"/>
            <a:ext cx="1254078" cy="813865"/>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0000"/>
            </a:solidFill>
            <a:prstDash val="solid"/>
            <a:round/>
            <a:headEnd type="arrow"/>
            <a:tailEnd type="arrow"/>
          </a:ln>
          <a:effectLst/>
        </p:spPr>
      </p:cxnSp>
      <p:sp>
        <p:nvSpPr>
          <p:cNvPr id="78" name="Rounded Rectangle 77"/>
          <p:cNvSpPr/>
          <p:nvPr/>
        </p:nvSpPr>
        <p:spPr bwMode="auto">
          <a:xfrm>
            <a:off x="2584704"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79" name="TextBox 78"/>
          <p:cNvSpPr txBox="1"/>
          <p:nvPr/>
        </p:nvSpPr>
        <p:spPr>
          <a:xfrm>
            <a:off x="2559967" y="3739774"/>
            <a:ext cx="640522" cy="359073"/>
          </a:xfrm>
          <a:prstGeom prst="rect">
            <a:avLst/>
          </a:prstGeom>
          <a:noFill/>
        </p:spPr>
        <p:txBody>
          <a:bodyPr wrap="square" lIns="76194" tIns="38097" rIns="76194" bIns="38097" rtlCol="0">
            <a:spAutoFit/>
          </a:bodyPr>
          <a:lstStyle/>
          <a:p>
            <a:pPr algn="ctr"/>
            <a:r>
              <a:rPr lang="en-US" sz="900" dirty="0">
                <a:latin typeface="Segoe" pitchFamily="34" charset="0"/>
              </a:rPr>
              <a:t>Windows Kernel</a:t>
            </a:r>
          </a:p>
        </p:txBody>
      </p:sp>
      <p:sp>
        <p:nvSpPr>
          <p:cNvPr id="80" name="Rounded Rectangle 79"/>
          <p:cNvSpPr/>
          <p:nvPr/>
        </p:nvSpPr>
        <p:spPr bwMode="auto">
          <a:xfrm>
            <a:off x="3375152"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1" name="TextBox 80"/>
          <p:cNvSpPr txBox="1"/>
          <p:nvPr/>
        </p:nvSpPr>
        <p:spPr>
          <a:xfrm>
            <a:off x="3415727" y="3783017"/>
            <a:ext cx="532037" cy="282125"/>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82" name="Rounded Rectangle 81"/>
          <p:cNvSpPr/>
          <p:nvPr/>
        </p:nvSpPr>
        <p:spPr bwMode="auto">
          <a:xfrm>
            <a:off x="4374254"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3" name="TextBox 82"/>
          <p:cNvSpPr txBox="1"/>
          <p:nvPr/>
        </p:nvSpPr>
        <p:spPr>
          <a:xfrm>
            <a:off x="4349517" y="3767814"/>
            <a:ext cx="640522" cy="359073"/>
          </a:xfrm>
          <a:prstGeom prst="rect">
            <a:avLst/>
          </a:prstGeom>
          <a:noFill/>
        </p:spPr>
        <p:txBody>
          <a:bodyPr wrap="square" lIns="76194" tIns="38097" rIns="76194" bIns="38097" rtlCol="0">
            <a:spAutoFit/>
          </a:bodyPr>
          <a:lstStyle/>
          <a:p>
            <a:pPr algn="ctr"/>
            <a:r>
              <a:rPr lang="en-US" sz="900" dirty="0">
                <a:latin typeface="Segoe" pitchFamily="34" charset="0"/>
              </a:rPr>
              <a:t>Windows Kernel</a:t>
            </a:r>
          </a:p>
        </p:txBody>
      </p:sp>
      <p:sp>
        <p:nvSpPr>
          <p:cNvPr id="84" name="Rounded Rectangle 83"/>
          <p:cNvSpPr/>
          <p:nvPr/>
        </p:nvSpPr>
        <p:spPr bwMode="auto">
          <a:xfrm>
            <a:off x="5164701"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5" name="TextBox 84"/>
          <p:cNvSpPr txBox="1"/>
          <p:nvPr/>
        </p:nvSpPr>
        <p:spPr>
          <a:xfrm>
            <a:off x="5205277" y="3783016"/>
            <a:ext cx="532037" cy="282128"/>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86" name="Rounded Rectangle 85"/>
          <p:cNvSpPr/>
          <p:nvPr/>
        </p:nvSpPr>
        <p:spPr bwMode="auto">
          <a:xfrm>
            <a:off x="6145653"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7" name="TextBox 86"/>
          <p:cNvSpPr txBox="1"/>
          <p:nvPr/>
        </p:nvSpPr>
        <p:spPr>
          <a:xfrm>
            <a:off x="6120916" y="3757920"/>
            <a:ext cx="640522" cy="359069"/>
          </a:xfrm>
          <a:prstGeom prst="rect">
            <a:avLst/>
          </a:prstGeom>
          <a:noFill/>
        </p:spPr>
        <p:txBody>
          <a:bodyPr wrap="square" lIns="76194" tIns="38097" rIns="76194" bIns="38097" rtlCol="0">
            <a:spAutoFit/>
          </a:bodyPr>
          <a:lstStyle/>
          <a:p>
            <a:pPr algn="ctr"/>
            <a:r>
              <a:rPr lang="en-US" sz="900" dirty="0">
                <a:latin typeface="Segoe" pitchFamily="34" charset="0"/>
              </a:rPr>
              <a:t>Linux Kernel</a:t>
            </a:r>
          </a:p>
        </p:txBody>
      </p:sp>
      <p:sp>
        <p:nvSpPr>
          <p:cNvPr id="88" name="Rounded Rectangle 87"/>
          <p:cNvSpPr/>
          <p:nvPr/>
        </p:nvSpPr>
        <p:spPr bwMode="auto">
          <a:xfrm>
            <a:off x="6936100"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9" name="TextBox 88"/>
          <p:cNvSpPr txBox="1"/>
          <p:nvPr/>
        </p:nvSpPr>
        <p:spPr>
          <a:xfrm>
            <a:off x="6976676" y="3783017"/>
            <a:ext cx="532037" cy="282125"/>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90" name="Rounded Rectangle 89"/>
          <p:cNvSpPr/>
          <p:nvPr/>
        </p:nvSpPr>
        <p:spPr bwMode="auto">
          <a:xfrm>
            <a:off x="2809176"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sp>
        <p:nvSpPr>
          <p:cNvPr id="91" name="Rounded Rectangle 90"/>
          <p:cNvSpPr/>
          <p:nvPr/>
        </p:nvSpPr>
        <p:spPr bwMode="auto">
          <a:xfrm>
            <a:off x="4642221"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sp>
        <p:nvSpPr>
          <p:cNvPr id="92" name="Rounded Rectangle 91"/>
          <p:cNvSpPr/>
          <p:nvPr/>
        </p:nvSpPr>
        <p:spPr bwMode="auto">
          <a:xfrm>
            <a:off x="6374041"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cxnSp>
        <p:nvCxnSpPr>
          <p:cNvPr id="96" name="Elbow Connector 95"/>
          <p:cNvCxnSpPr>
            <a:stCxn id="90" idx="0"/>
            <a:endCxn id="80" idx="2"/>
          </p:cNvCxnSpPr>
          <p:nvPr/>
        </p:nvCxnSpPr>
        <p:spPr bwMode="auto">
          <a:xfrm rot="5400000" flipH="1" flipV="1">
            <a:off x="3250495" y="4221561"/>
            <a:ext cx="436193" cy="410529"/>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0000"/>
            </a:solidFill>
            <a:prstDash val="solid"/>
            <a:round/>
            <a:headEnd type="arrow"/>
            <a:tailEnd type="arrow"/>
          </a:ln>
          <a:effectLst/>
        </p:spPr>
      </p:cxnSp>
      <p:cxnSp>
        <p:nvCxnSpPr>
          <p:cNvPr id="98" name="Elbow Connector 97"/>
          <p:cNvCxnSpPr>
            <a:stCxn id="91" idx="0"/>
            <a:endCxn id="84" idx="2"/>
          </p:cNvCxnSpPr>
          <p:nvPr/>
        </p:nvCxnSpPr>
        <p:spPr bwMode="auto">
          <a:xfrm rot="5400000" flipH="1" flipV="1">
            <a:off x="5061794" y="4243307"/>
            <a:ext cx="436193" cy="367032"/>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FF00"/>
            </a:solidFill>
            <a:prstDash val="solid"/>
            <a:round/>
            <a:headEnd type="arrow"/>
            <a:tailEnd type="arrow"/>
          </a:ln>
          <a:effectLst/>
        </p:spPr>
      </p:cxnSp>
      <p:cxnSp>
        <p:nvCxnSpPr>
          <p:cNvPr id="102" name="Elbow Connector 101"/>
          <p:cNvCxnSpPr>
            <a:stCxn id="92" idx="0"/>
            <a:endCxn id="88" idx="2"/>
          </p:cNvCxnSpPr>
          <p:nvPr/>
        </p:nvCxnSpPr>
        <p:spPr bwMode="auto">
          <a:xfrm rot="5400000" flipH="1" flipV="1">
            <a:off x="6813403" y="4223519"/>
            <a:ext cx="436193" cy="406613"/>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00B0F0"/>
            </a:solidFill>
            <a:prstDash val="solid"/>
            <a:round/>
            <a:headEnd type="arrow"/>
            <a:tailEnd type="arrow"/>
          </a:ln>
          <a:effectLst/>
        </p:spPr>
      </p:cxnSp>
      <p:sp>
        <p:nvSpPr>
          <p:cNvPr id="104" name="Rounded Rectangle 103"/>
          <p:cNvSpPr/>
          <p:nvPr/>
        </p:nvSpPr>
        <p:spPr bwMode="auto">
          <a:xfrm>
            <a:off x="1590341" y="4672962"/>
            <a:ext cx="616494" cy="235507"/>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000" dirty="0">
                <a:solidFill>
                  <a:schemeClr val="tx1"/>
                </a:solidFill>
                <a:latin typeface="Segoe" pitchFamily="34" charset="0"/>
              </a:rPr>
              <a:t>VMBus</a:t>
            </a:r>
          </a:p>
        </p:txBody>
      </p:sp>
      <p:cxnSp>
        <p:nvCxnSpPr>
          <p:cNvPr id="67" name="Straight Arrow Connector 66"/>
          <p:cNvCxnSpPr/>
          <p:nvPr/>
        </p:nvCxnSpPr>
        <p:spPr bwMode="auto">
          <a:xfrm rot="16200000" flipV="1">
            <a:off x="-236835" y="4513294"/>
            <a:ext cx="2136894" cy="1912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chemeClr val="accent4"/>
            </a:solidFill>
            <a:prstDash val="solid"/>
            <a:round/>
            <a:headEnd type="arrow"/>
            <a:tailEnd type="arrow"/>
          </a:ln>
          <a:effectLst/>
        </p:spPr>
      </p:cxnSp>
    </p:spTree>
    <p:extLst>
      <p:ext uri="{BB962C8B-B14F-4D97-AF65-F5344CB8AC3E}">
        <p14:creationId xmlns:p14="http://schemas.microsoft.com/office/powerpoint/2010/main" xmlns="" val="16451793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1"/>
            <a:ext cx="8380412" cy="664797"/>
          </a:xfrm>
        </p:spPr>
        <p:txBody>
          <a:bodyPr/>
          <a:lstStyle/>
          <a:p>
            <a:r>
              <a:rPr smtClean="0"/>
              <a:t>Hyper-V Network Configurations</a:t>
            </a:r>
            <a:endParaRPr lang="en-US" dirty="0"/>
          </a:p>
        </p:txBody>
      </p:sp>
      <p:sp>
        <p:nvSpPr>
          <p:cNvPr id="3" name="Content Placeholder 2"/>
          <p:cNvSpPr>
            <a:spLocks noGrp="1"/>
          </p:cNvSpPr>
          <p:nvPr>
            <p:ph idx="1"/>
          </p:nvPr>
        </p:nvSpPr>
        <p:spPr>
          <a:xfrm>
            <a:off x="381000" y="1412876"/>
            <a:ext cx="8382000" cy="3588675"/>
          </a:xfrm>
        </p:spPr>
        <p:txBody>
          <a:bodyPr/>
          <a:lstStyle/>
          <a:p>
            <a:r>
              <a:rPr lang="en-US" dirty="0" smtClean="0"/>
              <a:t>Example 2:</a:t>
            </a:r>
          </a:p>
          <a:p>
            <a:pPr lvl="1"/>
            <a:r>
              <a:rPr lang="en-US" dirty="0" smtClean="0"/>
              <a:t>Server has 4 physical network adapters</a:t>
            </a:r>
          </a:p>
          <a:p>
            <a:pPr lvl="1"/>
            <a:r>
              <a:rPr lang="en-US" dirty="0" smtClean="0"/>
              <a:t>NIC 1: Assigned to parent partition for management</a:t>
            </a:r>
          </a:p>
          <a:p>
            <a:pPr lvl="1"/>
            <a:r>
              <a:rPr lang="en-US" dirty="0" smtClean="0"/>
              <a:t>NIC 2: Assigned to parent partition for </a:t>
            </a:r>
            <a:r>
              <a:rPr lang="en-US" dirty="0" err="1" smtClean="0"/>
              <a:t>iSCSI</a:t>
            </a:r>
            <a:endParaRPr lang="en-US" dirty="0" smtClean="0"/>
          </a:p>
          <a:p>
            <a:pPr lvl="1"/>
            <a:r>
              <a:rPr lang="en-US" dirty="0" smtClean="0"/>
              <a:t>NICs 3/4: Assigned to virtual switches for virtual machine networking</a:t>
            </a:r>
          </a:p>
          <a:p>
            <a:pPr lvl="1"/>
            <a:endParaRPr lang="en-US" dirty="0" smtClean="0"/>
          </a:p>
        </p:txBody>
      </p:sp>
    </p:spTree>
    <p:extLst>
      <p:ext uri="{BB962C8B-B14F-4D97-AF65-F5344CB8AC3E}">
        <p14:creationId xmlns:p14="http://schemas.microsoft.com/office/powerpoint/2010/main" xmlns="" val="419926529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7"/>
            <a:ext cx="8382000" cy="609398"/>
          </a:xfrm>
        </p:spPr>
        <p:txBody>
          <a:bodyPr/>
          <a:lstStyle/>
          <a:p>
            <a:r>
              <a:rPr sz="4400"/>
              <a:t>Hyper-V Setup, Networking &amp; iSCSI</a:t>
            </a:r>
          </a:p>
        </p:txBody>
      </p:sp>
      <p:pic>
        <p:nvPicPr>
          <p:cNvPr id="5" name="Content Placeholder 4" descr="5e.bmp"/>
          <p:cNvPicPr>
            <a:picLocks noGrp="1" noChangeAspect="1"/>
          </p:cNvPicPr>
          <p:nvPr>
            <p:ph idx="1"/>
          </p:nvPr>
        </p:nvPicPr>
        <p:blipFill>
          <a:blip r:embed="rId3"/>
          <a:stretch>
            <a:fillRect/>
          </a:stretch>
        </p:blipFill>
        <p:spPr>
          <a:xfrm>
            <a:off x="857714" y="962723"/>
            <a:ext cx="7428572" cy="5590477"/>
          </a:xfrm>
        </p:spPr>
      </p:pic>
    </p:spTree>
    <p:extLst>
      <p:ext uri="{BB962C8B-B14F-4D97-AF65-F5344CB8AC3E}">
        <p14:creationId xmlns:p14="http://schemas.microsoft.com/office/powerpoint/2010/main" xmlns="" val="252598309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717826" y="3089990"/>
            <a:ext cx="1524000" cy="1933893"/>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Windows Server 2008</a:t>
            </a:r>
          </a:p>
        </p:txBody>
      </p:sp>
      <p:sp>
        <p:nvSpPr>
          <p:cNvPr id="2" name="Title 1"/>
          <p:cNvSpPr>
            <a:spLocks noGrp="1"/>
          </p:cNvSpPr>
          <p:nvPr>
            <p:ph type="title"/>
          </p:nvPr>
        </p:nvSpPr>
        <p:spPr>
          <a:xfrm>
            <a:off x="382588" y="228600"/>
            <a:ext cx="8385778" cy="553998"/>
          </a:xfrm>
        </p:spPr>
        <p:txBody>
          <a:bodyPr/>
          <a:lstStyle/>
          <a:p>
            <a:r>
              <a:rPr sz="4000" dirty="0">
                <a:solidFill>
                  <a:schemeClr val="bg2"/>
                </a:solidFill>
              </a:rPr>
              <a:t>Now with </a:t>
            </a:r>
            <a:r>
              <a:rPr sz="4000" dirty="0" err="1">
                <a:solidFill>
                  <a:schemeClr val="bg2"/>
                </a:solidFill>
              </a:rPr>
              <a:t>iSCSI</a:t>
            </a:r>
            <a:r>
              <a:rPr sz="4000" dirty="0">
                <a:solidFill>
                  <a:schemeClr val="bg2"/>
                </a:solidFill>
              </a:rPr>
              <a:t>…</a:t>
            </a:r>
          </a:p>
        </p:txBody>
      </p:sp>
      <p:sp>
        <p:nvSpPr>
          <p:cNvPr id="25" name="Rounded Rectangle 24"/>
          <p:cNvSpPr/>
          <p:nvPr/>
        </p:nvSpPr>
        <p:spPr bwMode="auto">
          <a:xfrm>
            <a:off x="4290346" y="3095513"/>
            <a:ext cx="1524000" cy="192837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2</a:t>
            </a:r>
          </a:p>
        </p:txBody>
      </p:sp>
      <p:sp>
        <p:nvSpPr>
          <p:cNvPr id="23" name="Rounded Rectangle 22"/>
          <p:cNvSpPr/>
          <p:nvPr/>
        </p:nvSpPr>
        <p:spPr bwMode="auto">
          <a:xfrm>
            <a:off x="2501326" y="3095513"/>
            <a:ext cx="1524000" cy="192837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1</a:t>
            </a:r>
          </a:p>
        </p:txBody>
      </p:sp>
      <p:sp>
        <p:nvSpPr>
          <p:cNvPr id="4" name="Rounded Rectangle 3"/>
          <p:cNvSpPr/>
          <p:nvPr/>
        </p:nvSpPr>
        <p:spPr bwMode="auto">
          <a:xfrm>
            <a:off x="684696" y="5540964"/>
            <a:ext cx="7043588" cy="1131183"/>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1700" dirty="0">
              <a:solidFill>
                <a:schemeClr val="tx1"/>
              </a:solidFill>
              <a:latin typeface="Segoe" pitchFamily="34" charset="0"/>
            </a:endParaRPr>
          </a:p>
          <a:p>
            <a:pPr algn="ctr" defTabSz="914063"/>
            <a:endParaRPr lang="en-US" sz="1700" dirty="0">
              <a:solidFill>
                <a:schemeClr val="tx1"/>
              </a:solidFill>
              <a:latin typeface="Segoe" pitchFamily="34" charset="0"/>
            </a:endParaRPr>
          </a:p>
          <a:p>
            <a:pPr algn="ctr" defTabSz="914063"/>
            <a:endParaRPr lang="en-US" sz="1700" dirty="0">
              <a:solidFill>
                <a:schemeClr val="tx1"/>
              </a:solidFill>
              <a:latin typeface="Segoe" pitchFamily="34" charset="0"/>
            </a:endParaRPr>
          </a:p>
          <a:p>
            <a:pPr algn="ctr" defTabSz="914063"/>
            <a:r>
              <a:rPr lang="en-US" sz="1700" dirty="0">
                <a:solidFill>
                  <a:schemeClr val="tx1"/>
                </a:solidFill>
                <a:latin typeface="Segoe" pitchFamily="34" charset="0"/>
              </a:rPr>
              <a:t>“Designed for Windows” Server Hardware</a:t>
            </a:r>
          </a:p>
        </p:txBody>
      </p:sp>
      <p:sp>
        <p:nvSpPr>
          <p:cNvPr id="5" name="Rounded Rectangle 4"/>
          <p:cNvSpPr/>
          <p:nvPr/>
        </p:nvSpPr>
        <p:spPr bwMode="auto">
          <a:xfrm>
            <a:off x="685270" y="5162828"/>
            <a:ext cx="7043588" cy="331099"/>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2000" dirty="0">
                <a:solidFill>
                  <a:schemeClr val="tx1"/>
                </a:solidFill>
                <a:latin typeface="Segoe" pitchFamily="34" charset="0"/>
              </a:rPr>
              <a:t>Windows hypervisor</a:t>
            </a:r>
          </a:p>
        </p:txBody>
      </p:sp>
      <p:sp>
        <p:nvSpPr>
          <p:cNvPr id="27" name="Rounded Rectangle 26"/>
          <p:cNvSpPr/>
          <p:nvPr/>
        </p:nvSpPr>
        <p:spPr bwMode="auto">
          <a:xfrm>
            <a:off x="6051759" y="3081133"/>
            <a:ext cx="1524000" cy="194275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2" tIns="45717" rIns="91432" bIns="45717" numCol="1" rtlCol="0" anchor="t" anchorCtr="0" compatLnSpc="1">
            <a:prstTxWarp prst="textNoShape">
              <a:avLst/>
            </a:prstTxWarp>
          </a:bodyPr>
          <a:lstStyle/>
          <a:p>
            <a:pPr algn="ctr" defTabSz="914063"/>
            <a:r>
              <a:rPr lang="en-US" sz="1300" dirty="0">
                <a:solidFill>
                  <a:schemeClr val="tx1"/>
                </a:solidFill>
                <a:latin typeface="Segoe" pitchFamily="34" charset="0"/>
              </a:rPr>
              <a:t>VM 3</a:t>
            </a:r>
          </a:p>
        </p:txBody>
      </p:sp>
      <p:sp>
        <p:nvSpPr>
          <p:cNvPr id="107" name="TextBox 106"/>
          <p:cNvSpPr txBox="1"/>
          <p:nvPr/>
        </p:nvSpPr>
        <p:spPr>
          <a:xfrm>
            <a:off x="771646" y="868103"/>
            <a:ext cx="1417898" cy="538609"/>
          </a:xfrm>
          <a:prstGeom prst="rect">
            <a:avLst/>
          </a:prstGeom>
          <a:noFill/>
        </p:spPr>
        <p:txBody>
          <a:bodyPr wrap="square" lIns="76194" tIns="38097" rIns="76194" bIns="38097" rtlCol="0">
            <a:spAutoFit/>
          </a:bodyPr>
          <a:lstStyle/>
          <a:p>
            <a:pPr algn="ctr"/>
            <a:r>
              <a:rPr lang="en-US" sz="1500" dirty="0">
                <a:latin typeface="Segoe" pitchFamily="34" charset="0"/>
              </a:rPr>
              <a:t>Parent Partition</a:t>
            </a:r>
          </a:p>
        </p:txBody>
      </p:sp>
      <p:sp>
        <p:nvSpPr>
          <p:cNvPr id="108" name="TextBox 107"/>
          <p:cNvSpPr txBox="1"/>
          <p:nvPr/>
        </p:nvSpPr>
        <p:spPr>
          <a:xfrm>
            <a:off x="2594658" y="868102"/>
            <a:ext cx="4851722" cy="436017"/>
          </a:xfrm>
          <a:prstGeom prst="rect">
            <a:avLst/>
          </a:prstGeom>
          <a:noFill/>
        </p:spPr>
        <p:txBody>
          <a:bodyPr wrap="square" lIns="76194" tIns="38097" rIns="76194" bIns="38097" rtlCol="0">
            <a:spAutoFit/>
          </a:bodyPr>
          <a:lstStyle/>
          <a:p>
            <a:pPr algn="ctr"/>
            <a:r>
              <a:rPr lang="en-US" sz="2300" dirty="0">
                <a:latin typeface="Segoe" pitchFamily="34" charset="0"/>
              </a:rPr>
              <a:t>Child Partitions</a:t>
            </a:r>
          </a:p>
        </p:txBody>
      </p:sp>
      <p:sp>
        <p:nvSpPr>
          <p:cNvPr id="132" name="Line 4"/>
          <p:cNvSpPr>
            <a:spLocks noChangeShapeType="1"/>
          </p:cNvSpPr>
          <p:nvPr/>
        </p:nvSpPr>
        <p:spPr bwMode="auto">
          <a:xfrm flipH="1" flipV="1">
            <a:off x="709612" y="5091907"/>
            <a:ext cx="8229600" cy="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3" name="Line 4"/>
          <p:cNvSpPr>
            <a:spLocks noChangeShapeType="1"/>
          </p:cNvSpPr>
          <p:nvPr/>
        </p:nvSpPr>
        <p:spPr bwMode="auto">
          <a:xfrm flipH="1">
            <a:off x="2373312" y="1460500"/>
            <a:ext cx="0" cy="363474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4" name="Line 4"/>
          <p:cNvSpPr>
            <a:spLocks noChangeShapeType="1"/>
          </p:cNvSpPr>
          <p:nvPr/>
        </p:nvSpPr>
        <p:spPr bwMode="auto">
          <a:xfrm flipH="1">
            <a:off x="4151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5" name="Line 4"/>
          <p:cNvSpPr>
            <a:spLocks noChangeShapeType="1"/>
          </p:cNvSpPr>
          <p:nvPr/>
        </p:nvSpPr>
        <p:spPr bwMode="auto">
          <a:xfrm flipH="1">
            <a:off x="5929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6" name="Line 4"/>
          <p:cNvSpPr>
            <a:spLocks noChangeShapeType="1"/>
          </p:cNvSpPr>
          <p:nvPr/>
        </p:nvSpPr>
        <p:spPr bwMode="auto">
          <a:xfrm flipH="1">
            <a:off x="7707312" y="1473200"/>
            <a:ext cx="0" cy="363220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sp>
        <p:nvSpPr>
          <p:cNvPr id="137" name="TextBox 136"/>
          <p:cNvSpPr txBox="1"/>
          <p:nvPr/>
        </p:nvSpPr>
        <p:spPr>
          <a:xfrm>
            <a:off x="7823200" y="2184402"/>
            <a:ext cx="1117600" cy="795089"/>
          </a:xfrm>
          <a:prstGeom prst="rect">
            <a:avLst/>
          </a:prstGeom>
          <a:noFill/>
        </p:spPr>
        <p:txBody>
          <a:bodyPr wrap="square" lIns="76194" tIns="38097" rIns="76194" bIns="38097" rtlCol="0">
            <a:spAutoFit/>
          </a:bodyPr>
          <a:lstStyle/>
          <a:p>
            <a:pPr algn="ctr"/>
            <a:r>
              <a:rPr lang="en-US" sz="2300" dirty="0">
                <a:latin typeface="Segoe" pitchFamily="34" charset="0"/>
              </a:rPr>
              <a:t>User Mode</a:t>
            </a:r>
          </a:p>
        </p:txBody>
      </p:sp>
      <p:sp>
        <p:nvSpPr>
          <p:cNvPr id="138" name="TextBox 137"/>
          <p:cNvSpPr txBox="1"/>
          <p:nvPr/>
        </p:nvSpPr>
        <p:spPr>
          <a:xfrm>
            <a:off x="7823200" y="4216401"/>
            <a:ext cx="1117600" cy="795086"/>
          </a:xfrm>
          <a:prstGeom prst="rect">
            <a:avLst/>
          </a:prstGeom>
          <a:noFill/>
        </p:spPr>
        <p:txBody>
          <a:bodyPr wrap="square" lIns="76194" tIns="38097" rIns="76194" bIns="38097" rtlCol="0">
            <a:spAutoFit/>
          </a:bodyPr>
          <a:lstStyle/>
          <a:p>
            <a:pPr algn="ctr"/>
            <a:r>
              <a:rPr lang="en-US" sz="2300" dirty="0">
                <a:latin typeface="Segoe" pitchFamily="34" charset="0"/>
              </a:rPr>
              <a:t>Kernel</a:t>
            </a:r>
          </a:p>
          <a:p>
            <a:pPr algn="ctr"/>
            <a:r>
              <a:rPr lang="en-US" sz="2300" dirty="0">
                <a:latin typeface="Segoe" pitchFamily="34" charset="0"/>
              </a:rPr>
              <a:t>Mode</a:t>
            </a:r>
          </a:p>
        </p:txBody>
      </p:sp>
      <p:sp>
        <p:nvSpPr>
          <p:cNvPr id="56" name="TextBox 55"/>
          <p:cNvSpPr txBox="1"/>
          <p:nvPr/>
        </p:nvSpPr>
        <p:spPr>
          <a:xfrm>
            <a:off x="7821554" y="5194442"/>
            <a:ext cx="1117600" cy="436017"/>
          </a:xfrm>
          <a:prstGeom prst="rect">
            <a:avLst/>
          </a:prstGeom>
          <a:noFill/>
        </p:spPr>
        <p:txBody>
          <a:bodyPr wrap="square" lIns="76194" tIns="38097" rIns="76194" bIns="38097" rtlCol="0">
            <a:spAutoFit/>
          </a:bodyPr>
          <a:lstStyle/>
          <a:p>
            <a:pPr algn="ctr"/>
            <a:r>
              <a:rPr lang="en-US" sz="2300" dirty="0">
                <a:latin typeface="Segoe" pitchFamily="34" charset="0"/>
              </a:rPr>
              <a:t>Ring -1</a:t>
            </a:r>
          </a:p>
        </p:txBody>
      </p:sp>
      <p:sp>
        <p:nvSpPr>
          <p:cNvPr id="64" name="Rounded Rectangle 63"/>
          <p:cNvSpPr/>
          <p:nvPr/>
        </p:nvSpPr>
        <p:spPr bwMode="auto">
          <a:xfrm>
            <a:off x="743414" y="5610256"/>
            <a:ext cx="722713"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a:solidFill>
                  <a:schemeClr val="tx1"/>
                </a:solidFill>
                <a:latin typeface="Segoe" pitchFamily="34" charset="0"/>
              </a:rPr>
              <a:t>Mgmt</a:t>
            </a:r>
          </a:p>
          <a:p>
            <a:pPr algn="ctr" defTabSz="914063"/>
            <a:r>
              <a:rPr lang="en-US" sz="1300" dirty="0">
                <a:solidFill>
                  <a:schemeClr val="tx1"/>
                </a:solidFill>
                <a:latin typeface="Segoe" pitchFamily="34" charset="0"/>
              </a:rPr>
              <a:t>NIC 1</a:t>
            </a:r>
          </a:p>
        </p:txBody>
      </p:sp>
      <p:sp>
        <p:nvSpPr>
          <p:cNvPr id="69" name="Rounded Rectangle 68"/>
          <p:cNvSpPr/>
          <p:nvPr/>
        </p:nvSpPr>
        <p:spPr bwMode="auto">
          <a:xfrm>
            <a:off x="1541207" y="5610256"/>
            <a:ext cx="990600"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err="1">
                <a:solidFill>
                  <a:schemeClr val="tx1"/>
                </a:solidFill>
                <a:latin typeface="Segoe" pitchFamily="34" charset="0"/>
              </a:rPr>
              <a:t>iSCSI</a:t>
            </a:r>
            <a:r>
              <a:rPr lang="en-US" sz="1300" dirty="0">
                <a:solidFill>
                  <a:schemeClr val="tx1"/>
                </a:solidFill>
                <a:latin typeface="Segoe" pitchFamily="34" charset="0"/>
              </a:rPr>
              <a:t> NIC 2</a:t>
            </a:r>
          </a:p>
        </p:txBody>
      </p:sp>
      <p:grpSp>
        <p:nvGrpSpPr>
          <p:cNvPr id="3" name="Group 73"/>
          <p:cNvGrpSpPr/>
          <p:nvPr/>
        </p:nvGrpSpPr>
        <p:grpSpPr>
          <a:xfrm>
            <a:off x="1116484" y="3919842"/>
            <a:ext cx="700891" cy="652709"/>
            <a:chOff x="1339779" y="4703809"/>
            <a:chExt cx="841069" cy="783251"/>
          </a:xfrm>
        </p:grpSpPr>
        <p:sp>
          <p:nvSpPr>
            <p:cNvPr id="70" name="Rounded Rectangle 69"/>
            <p:cNvSpPr/>
            <p:nvPr/>
          </p:nvSpPr>
          <p:spPr bwMode="auto">
            <a:xfrm>
              <a:off x="1463958" y="4827988"/>
              <a:ext cx="716890" cy="65907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300" dirty="0">
                  <a:solidFill>
                    <a:schemeClr val="tx1"/>
                  </a:solidFill>
                  <a:latin typeface="Segoe" pitchFamily="34" charset="0"/>
                </a:rPr>
                <a:t>VSP</a:t>
              </a:r>
              <a:endParaRPr lang="en-US" sz="1500" dirty="0">
                <a:solidFill>
                  <a:schemeClr val="tx1"/>
                </a:solidFill>
                <a:latin typeface="Segoe" pitchFamily="34" charset="0"/>
              </a:endParaRPr>
            </a:p>
          </p:txBody>
        </p:sp>
        <p:sp>
          <p:nvSpPr>
            <p:cNvPr id="71" name="Rounded Rectangle 70"/>
            <p:cNvSpPr/>
            <p:nvPr/>
          </p:nvSpPr>
          <p:spPr bwMode="auto">
            <a:xfrm>
              <a:off x="1339779" y="4703809"/>
              <a:ext cx="716890" cy="65907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200" dirty="0">
                  <a:solidFill>
                    <a:schemeClr val="tx1"/>
                  </a:solidFill>
                  <a:latin typeface="Segoe" pitchFamily="34" charset="0"/>
                </a:rPr>
                <a:t>VSP</a:t>
              </a:r>
              <a:endParaRPr lang="en-US" sz="1400" dirty="0">
                <a:solidFill>
                  <a:schemeClr val="tx1"/>
                </a:solidFill>
                <a:latin typeface="Segoe" pitchFamily="34" charset="0"/>
              </a:endParaRPr>
            </a:p>
          </p:txBody>
        </p:sp>
      </p:grpSp>
      <p:sp>
        <p:nvSpPr>
          <p:cNvPr id="76" name="Rounded Rectangle 75"/>
          <p:cNvSpPr/>
          <p:nvPr/>
        </p:nvSpPr>
        <p:spPr bwMode="auto">
          <a:xfrm>
            <a:off x="2609087" y="5610256"/>
            <a:ext cx="987549"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err="1">
                <a:solidFill>
                  <a:schemeClr val="tx1"/>
                </a:solidFill>
                <a:latin typeface="Segoe" pitchFamily="34" charset="0"/>
              </a:rPr>
              <a:t>VSwitch</a:t>
            </a:r>
            <a:r>
              <a:rPr lang="en-US" sz="1300" dirty="0">
                <a:solidFill>
                  <a:schemeClr val="tx1"/>
                </a:solidFill>
                <a:latin typeface="Segoe" pitchFamily="34" charset="0"/>
              </a:rPr>
              <a:t> 1</a:t>
            </a:r>
          </a:p>
          <a:p>
            <a:pPr algn="ctr" defTabSz="914063"/>
            <a:r>
              <a:rPr lang="en-US" sz="1300" dirty="0">
                <a:solidFill>
                  <a:schemeClr val="tx1"/>
                </a:solidFill>
                <a:latin typeface="Segoe" pitchFamily="34" charset="0"/>
              </a:rPr>
              <a:t>NIC 3</a:t>
            </a:r>
          </a:p>
        </p:txBody>
      </p:sp>
      <p:sp>
        <p:nvSpPr>
          <p:cNvPr id="77" name="Rounded Rectangle 76"/>
          <p:cNvSpPr/>
          <p:nvPr/>
        </p:nvSpPr>
        <p:spPr bwMode="auto">
          <a:xfrm>
            <a:off x="3676966" y="5610256"/>
            <a:ext cx="987549" cy="438707"/>
          </a:xfrm>
          <a:prstGeom prst="roundRect">
            <a:avLst/>
          </a:prstGeom>
          <a:solidFill>
            <a:schemeClr val="accent3"/>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err="1">
                <a:solidFill>
                  <a:schemeClr val="tx1"/>
                </a:solidFill>
                <a:latin typeface="Segoe" pitchFamily="34" charset="0"/>
              </a:rPr>
              <a:t>VSwitch</a:t>
            </a:r>
            <a:r>
              <a:rPr lang="en-US" sz="1300" dirty="0">
                <a:solidFill>
                  <a:schemeClr val="tx1"/>
                </a:solidFill>
                <a:latin typeface="Segoe" pitchFamily="34" charset="0"/>
              </a:rPr>
              <a:t> 2</a:t>
            </a:r>
          </a:p>
          <a:p>
            <a:pPr algn="ctr" defTabSz="914063"/>
            <a:r>
              <a:rPr lang="en-US" sz="1300" dirty="0">
                <a:solidFill>
                  <a:schemeClr val="tx1"/>
                </a:solidFill>
                <a:latin typeface="Segoe" pitchFamily="34" charset="0"/>
              </a:rPr>
              <a:t>NIC 4</a:t>
            </a:r>
          </a:p>
        </p:txBody>
      </p:sp>
      <p:sp>
        <p:nvSpPr>
          <p:cNvPr id="33" name="Rounded Rectangle 32"/>
          <p:cNvSpPr/>
          <p:nvPr/>
        </p:nvSpPr>
        <p:spPr bwMode="auto">
          <a:xfrm>
            <a:off x="2506848"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sp>
        <p:nvSpPr>
          <p:cNvPr id="34" name="Rounded Rectangle 33"/>
          <p:cNvSpPr/>
          <p:nvPr/>
        </p:nvSpPr>
        <p:spPr bwMode="auto">
          <a:xfrm>
            <a:off x="4295868"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sp>
        <p:nvSpPr>
          <p:cNvPr id="35" name="Rounded Rectangle 34"/>
          <p:cNvSpPr/>
          <p:nvPr/>
        </p:nvSpPr>
        <p:spPr bwMode="auto">
          <a:xfrm>
            <a:off x="6057281" y="1419104"/>
            <a:ext cx="1524000" cy="15240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700" dirty="0">
                <a:solidFill>
                  <a:schemeClr val="tx1"/>
                </a:solidFill>
                <a:latin typeface="Segoe" pitchFamily="34" charset="0"/>
              </a:rPr>
              <a:t>Applications</a:t>
            </a:r>
          </a:p>
        </p:txBody>
      </p:sp>
      <p:grpSp>
        <p:nvGrpSpPr>
          <p:cNvPr id="7" name="Group 129"/>
          <p:cNvGrpSpPr/>
          <p:nvPr/>
        </p:nvGrpSpPr>
        <p:grpSpPr>
          <a:xfrm>
            <a:off x="723348" y="1419104"/>
            <a:ext cx="1524000" cy="1524000"/>
            <a:chOff x="868017" y="1702925"/>
            <a:chExt cx="1828800" cy="1828800"/>
          </a:xfrm>
        </p:grpSpPr>
        <p:sp>
          <p:nvSpPr>
            <p:cNvPr id="37" name="Rounded Rectangle 36"/>
            <p:cNvSpPr/>
            <p:nvPr/>
          </p:nvSpPr>
          <p:spPr bwMode="auto">
            <a:xfrm>
              <a:off x="868017" y="1702925"/>
              <a:ext cx="1828800" cy="1828800"/>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38" name="Rounded Rectangle 37"/>
            <p:cNvSpPr/>
            <p:nvPr/>
          </p:nvSpPr>
          <p:spPr bwMode="auto">
            <a:xfrm>
              <a:off x="1134319" y="3159889"/>
              <a:ext cx="1341370" cy="300941"/>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200" dirty="0">
                  <a:solidFill>
                    <a:schemeClr val="tx1"/>
                  </a:solidFill>
                  <a:latin typeface="Segoe" pitchFamily="34" charset="0"/>
                </a:rPr>
                <a:t>VM Service</a:t>
              </a:r>
            </a:p>
          </p:txBody>
        </p:sp>
        <p:sp>
          <p:nvSpPr>
            <p:cNvPr id="39" name="Rounded Rectangle 38"/>
            <p:cNvSpPr/>
            <p:nvPr/>
          </p:nvSpPr>
          <p:spPr bwMode="auto">
            <a:xfrm>
              <a:off x="1134400" y="2803003"/>
              <a:ext cx="1331561" cy="300941"/>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r>
                <a:rPr lang="en-US" sz="1100" dirty="0">
                  <a:solidFill>
                    <a:schemeClr val="tx1"/>
                  </a:solidFill>
                  <a:latin typeface="Segoe" pitchFamily="34" charset="0"/>
                </a:rPr>
                <a:t>WMI Provider</a:t>
              </a:r>
            </a:p>
          </p:txBody>
        </p:sp>
        <p:grpSp>
          <p:nvGrpSpPr>
            <p:cNvPr id="8" name="Group 114"/>
            <p:cNvGrpSpPr/>
            <p:nvPr/>
          </p:nvGrpSpPr>
          <p:grpSpPr>
            <a:xfrm>
              <a:off x="1242389" y="1842053"/>
              <a:ext cx="1093304" cy="771939"/>
              <a:chOff x="8557589" y="450575"/>
              <a:chExt cx="1093304" cy="771939"/>
            </a:xfrm>
          </p:grpSpPr>
          <p:sp>
            <p:nvSpPr>
              <p:cNvPr id="41" name="Rounded Rectangle 40"/>
              <p:cNvSpPr/>
              <p:nvPr/>
            </p:nvSpPr>
            <p:spPr bwMode="auto">
              <a:xfrm>
                <a:off x="8666922" y="765314"/>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2" name="Rounded Rectangle 41"/>
              <p:cNvSpPr/>
              <p:nvPr/>
            </p:nvSpPr>
            <p:spPr bwMode="auto">
              <a:xfrm>
                <a:off x="8888896" y="609601"/>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3" name="Rounded Rectangle 42"/>
              <p:cNvSpPr/>
              <p:nvPr/>
            </p:nvSpPr>
            <p:spPr bwMode="auto">
              <a:xfrm>
                <a:off x="9097618" y="450575"/>
                <a:ext cx="457200" cy="457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44" name="TextBox 43"/>
              <p:cNvSpPr txBox="1"/>
              <p:nvPr/>
            </p:nvSpPr>
            <p:spPr>
              <a:xfrm>
                <a:off x="8557589" y="626162"/>
                <a:ext cx="1093304" cy="517064"/>
              </a:xfrm>
              <a:prstGeom prst="rect">
                <a:avLst/>
              </a:prstGeom>
              <a:noFill/>
            </p:spPr>
            <p:txBody>
              <a:bodyPr wrap="square" rtlCol="0">
                <a:spAutoFit/>
              </a:bodyPr>
              <a:lstStyle/>
              <a:p>
                <a:pPr algn="ctr"/>
                <a:r>
                  <a:rPr lang="en-US" sz="1100" dirty="0">
                    <a:latin typeface="Segoe" pitchFamily="34" charset="0"/>
                  </a:rPr>
                  <a:t>VM Worker Processes</a:t>
                </a:r>
              </a:p>
            </p:txBody>
          </p:sp>
        </p:grpSp>
      </p:grpSp>
      <p:sp>
        <p:nvSpPr>
          <p:cNvPr id="45" name="Line 4"/>
          <p:cNvSpPr>
            <a:spLocks noChangeShapeType="1"/>
          </p:cNvSpPr>
          <p:nvPr/>
        </p:nvSpPr>
        <p:spPr bwMode="auto">
          <a:xfrm flipH="1" flipV="1">
            <a:off x="709612" y="3034507"/>
            <a:ext cx="8229600" cy="0"/>
          </a:xfrm>
          <a:prstGeom prst="line">
            <a:avLst/>
          </a:prstGeom>
          <a:noFill/>
          <a:ln w="28575">
            <a:solidFill>
              <a:srgbClr val="FFFFFF"/>
            </a:solidFill>
            <a:prstDash val="dash"/>
            <a:round/>
            <a:headEnd/>
            <a:tailEnd/>
          </a:ln>
          <a:effectLst>
            <a:outerShdw dist="35921" dir="2700000" algn="ctr" rotWithShape="0">
              <a:schemeClr val="bg2"/>
            </a:outerShdw>
          </a:effectLst>
        </p:spPr>
        <p:txBody>
          <a:bodyPr wrap="none" lIns="76194" tIns="38097" rIns="76194" bIns="38097" anchor="ctr"/>
          <a:lstStyle/>
          <a:p>
            <a:pPr>
              <a:defRPr/>
            </a:pPr>
            <a:endParaRPr lang="en-US" dirty="0"/>
          </a:p>
        </p:txBody>
      </p:sp>
      <p:cxnSp>
        <p:nvCxnSpPr>
          <p:cNvPr id="62" name="Elbow Connector 61"/>
          <p:cNvCxnSpPr>
            <a:stCxn id="71" idx="2"/>
            <a:endCxn id="76" idx="0"/>
          </p:cNvCxnSpPr>
          <p:nvPr/>
        </p:nvCxnSpPr>
        <p:spPr bwMode="auto">
          <a:xfrm rot="16200000" flipH="1">
            <a:off x="1688430" y="4195825"/>
            <a:ext cx="1141188" cy="1687674"/>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FF00"/>
            </a:solidFill>
            <a:prstDash val="solid"/>
            <a:round/>
            <a:headEnd type="arrow"/>
            <a:tailEnd type="arrow"/>
          </a:ln>
          <a:effectLst/>
        </p:spPr>
      </p:cxnSp>
      <p:cxnSp>
        <p:nvCxnSpPr>
          <p:cNvPr id="65" name="Elbow Connector 64"/>
          <p:cNvCxnSpPr>
            <a:stCxn id="70" idx="2"/>
            <a:endCxn id="77" idx="0"/>
          </p:cNvCxnSpPr>
          <p:nvPr/>
        </p:nvCxnSpPr>
        <p:spPr bwMode="auto">
          <a:xfrm rot="16200000" flipH="1">
            <a:off x="2325853" y="3765368"/>
            <a:ext cx="1037705" cy="2652070"/>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C00000"/>
            </a:solidFill>
            <a:prstDash val="solid"/>
            <a:round/>
            <a:headEnd type="arrow"/>
            <a:tailEnd type="arrow"/>
          </a:ln>
          <a:effectLst/>
        </p:spPr>
      </p:cxnSp>
      <p:sp>
        <p:nvSpPr>
          <p:cNvPr id="78" name="Rounded Rectangle 77"/>
          <p:cNvSpPr/>
          <p:nvPr/>
        </p:nvSpPr>
        <p:spPr bwMode="auto">
          <a:xfrm>
            <a:off x="2584704"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79" name="TextBox 78"/>
          <p:cNvSpPr txBox="1"/>
          <p:nvPr/>
        </p:nvSpPr>
        <p:spPr>
          <a:xfrm>
            <a:off x="2559967" y="3739774"/>
            <a:ext cx="640522" cy="359073"/>
          </a:xfrm>
          <a:prstGeom prst="rect">
            <a:avLst/>
          </a:prstGeom>
          <a:noFill/>
        </p:spPr>
        <p:txBody>
          <a:bodyPr wrap="square" lIns="76194" tIns="38097" rIns="76194" bIns="38097" rtlCol="0">
            <a:spAutoFit/>
          </a:bodyPr>
          <a:lstStyle/>
          <a:p>
            <a:pPr algn="ctr"/>
            <a:r>
              <a:rPr lang="en-US" sz="900" dirty="0">
                <a:latin typeface="Segoe" pitchFamily="34" charset="0"/>
              </a:rPr>
              <a:t>Windows Kernel</a:t>
            </a:r>
          </a:p>
        </p:txBody>
      </p:sp>
      <p:sp>
        <p:nvSpPr>
          <p:cNvPr id="80" name="Rounded Rectangle 79"/>
          <p:cNvSpPr/>
          <p:nvPr/>
        </p:nvSpPr>
        <p:spPr bwMode="auto">
          <a:xfrm>
            <a:off x="3375152"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1" name="TextBox 80"/>
          <p:cNvSpPr txBox="1"/>
          <p:nvPr/>
        </p:nvSpPr>
        <p:spPr>
          <a:xfrm>
            <a:off x="3415727" y="3783017"/>
            <a:ext cx="532037" cy="282125"/>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82" name="Rounded Rectangle 81"/>
          <p:cNvSpPr/>
          <p:nvPr/>
        </p:nvSpPr>
        <p:spPr bwMode="auto">
          <a:xfrm>
            <a:off x="4374254"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3" name="TextBox 82"/>
          <p:cNvSpPr txBox="1"/>
          <p:nvPr/>
        </p:nvSpPr>
        <p:spPr>
          <a:xfrm>
            <a:off x="4349517" y="3767814"/>
            <a:ext cx="640522" cy="359073"/>
          </a:xfrm>
          <a:prstGeom prst="rect">
            <a:avLst/>
          </a:prstGeom>
          <a:noFill/>
        </p:spPr>
        <p:txBody>
          <a:bodyPr wrap="square" lIns="76194" tIns="38097" rIns="76194" bIns="38097" rtlCol="0">
            <a:spAutoFit/>
          </a:bodyPr>
          <a:lstStyle/>
          <a:p>
            <a:pPr algn="ctr"/>
            <a:r>
              <a:rPr lang="en-US" sz="900" dirty="0">
                <a:latin typeface="Segoe" pitchFamily="34" charset="0"/>
              </a:rPr>
              <a:t>Windows Kernel</a:t>
            </a:r>
          </a:p>
        </p:txBody>
      </p:sp>
      <p:sp>
        <p:nvSpPr>
          <p:cNvPr id="84" name="Rounded Rectangle 83"/>
          <p:cNvSpPr/>
          <p:nvPr/>
        </p:nvSpPr>
        <p:spPr bwMode="auto">
          <a:xfrm>
            <a:off x="5164701"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5" name="TextBox 84"/>
          <p:cNvSpPr txBox="1"/>
          <p:nvPr/>
        </p:nvSpPr>
        <p:spPr>
          <a:xfrm>
            <a:off x="5205277" y="3783016"/>
            <a:ext cx="532037" cy="282128"/>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86" name="Rounded Rectangle 85"/>
          <p:cNvSpPr/>
          <p:nvPr/>
        </p:nvSpPr>
        <p:spPr bwMode="auto">
          <a:xfrm>
            <a:off x="6145653" y="3661068"/>
            <a:ext cx="597408" cy="54765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7" name="TextBox 86"/>
          <p:cNvSpPr txBox="1"/>
          <p:nvPr/>
        </p:nvSpPr>
        <p:spPr>
          <a:xfrm>
            <a:off x="6120916" y="3757920"/>
            <a:ext cx="640522" cy="359069"/>
          </a:xfrm>
          <a:prstGeom prst="rect">
            <a:avLst/>
          </a:prstGeom>
          <a:noFill/>
        </p:spPr>
        <p:txBody>
          <a:bodyPr wrap="square" lIns="76194" tIns="38097" rIns="76194" bIns="38097" rtlCol="0">
            <a:spAutoFit/>
          </a:bodyPr>
          <a:lstStyle/>
          <a:p>
            <a:pPr algn="ctr"/>
            <a:r>
              <a:rPr lang="en-US" sz="900" dirty="0">
                <a:latin typeface="Segoe" pitchFamily="34" charset="0"/>
              </a:rPr>
              <a:t>Linux</a:t>
            </a:r>
          </a:p>
          <a:p>
            <a:pPr algn="ctr"/>
            <a:r>
              <a:rPr lang="en-US" sz="900" dirty="0">
                <a:latin typeface="Segoe" pitchFamily="34" charset="0"/>
              </a:rPr>
              <a:t>Kernel</a:t>
            </a:r>
          </a:p>
        </p:txBody>
      </p:sp>
      <p:sp>
        <p:nvSpPr>
          <p:cNvPr id="88" name="Rounded Rectangle 87"/>
          <p:cNvSpPr/>
          <p:nvPr/>
        </p:nvSpPr>
        <p:spPr bwMode="auto">
          <a:xfrm>
            <a:off x="6936100" y="3661068"/>
            <a:ext cx="597408" cy="54765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solidFill>
                <a:schemeClr val="tx1"/>
              </a:solidFill>
              <a:latin typeface="Segoe" pitchFamily="34" charset="0"/>
            </a:endParaRPr>
          </a:p>
        </p:txBody>
      </p:sp>
      <p:sp>
        <p:nvSpPr>
          <p:cNvPr id="89" name="TextBox 88"/>
          <p:cNvSpPr txBox="1"/>
          <p:nvPr/>
        </p:nvSpPr>
        <p:spPr>
          <a:xfrm>
            <a:off x="6976676" y="3783017"/>
            <a:ext cx="532037" cy="282125"/>
          </a:xfrm>
          <a:prstGeom prst="rect">
            <a:avLst/>
          </a:prstGeom>
          <a:noFill/>
        </p:spPr>
        <p:txBody>
          <a:bodyPr wrap="square" lIns="76194" tIns="38097" rIns="76194" bIns="38097" rtlCol="0">
            <a:spAutoFit/>
          </a:bodyPr>
          <a:lstStyle/>
          <a:p>
            <a:r>
              <a:rPr lang="en-US" sz="1300" dirty="0">
                <a:latin typeface="Segoe" pitchFamily="34" charset="0"/>
              </a:rPr>
              <a:t>VSC</a:t>
            </a:r>
          </a:p>
        </p:txBody>
      </p:sp>
      <p:sp>
        <p:nvSpPr>
          <p:cNvPr id="90" name="Rounded Rectangle 89"/>
          <p:cNvSpPr/>
          <p:nvPr/>
        </p:nvSpPr>
        <p:spPr bwMode="auto">
          <a:xfrm>
            <a:off x="2809176"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sp>
        <p:nvSpPr>
          <p:cNvPr id="91" name="Rounded Rectangle 90"/>
          <p:cNvSpPr/>
          <p:nvPr/>
        </p:nvSpPr>
        <p:spPr bwMode="auto">
          <a:xfrm>
            <a:off x="4642221"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sp>
        <p:nvSpPr>
          <p:cNvPr id="92" name="Rounded Rectangle 91"/>
          <p:cNvSpPr/>
          <p:nvPr/>
        </p:nvSpPr>
        <p:spPr bwMode="auto">
          <a:xfrm>
            <a:off x="6374041" y="4644919"/>
            <a:ext cx="908304" cy="323088"/>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a:solidFill>
                  <a:schemeClr val="tx1"/>
                </a:solidFill>
                <a:latin typeface="Segoe" pitchFamily="34" charset="0"/>
              </a:rPr>
              <a:t>VMBus</a:t>
            </a:r>
          </a:p>
        </p:txBody>
      </p:sp>
      <p:cxnSp>
        <p:nvCxnSpPr>
          <p:cNvPr id="96" name="Elbow Connector 95"/>
          <p:cNvCxnSpPr>
            <a:stCxn id="90" idx="0"/>
            <a:endCxn id="80" idx="2"/>
          </p:cNvCxnSpPr>
          <p:nvPr/>
        </p:nvCxnSpPr>
        <p:spPr bwMode="auto">
          <a:xfrm rot="5400000" flipH="1" flipV="1">
            <a:off x="3250495" y="4221561"/>
            <a:ext cx="436193" cy="410529"/>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0000"/>
            </a:solidFill>
            <a:prstDash val="solid"/>
            <a:round/>
            <a:headEnd type="arrow"/>
            <a:tailEnd type="arrow"/>
          </a:ln>
          <a:effectLst/>
        </p:spPr>
      </p:cxnSp>
      <p:cxnSp>
        <p:nvCxnSpPr>
          <p:cNvPr id="98" name="Elbow Connector 97"/>
          <p:cNvCxnSpPr>
            <a:stCxn id="91" idx="0"/>
            <a:endCxn id="84" idx="2"/>
          </p:cNvCxnSpPr>
          <p:nvPr/>
        </p:nvCxnSpPr>
        <p:spPr bwMode="auto">
          <a:xfrm rot="5400000" flipH="1" flipV="1">
            <a:off x="5061794" y="4243307"/>
            <a:ext cx="436193" cy="367032"/>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FF00"/>
            </a:solidFill>
            <a:prstDash val="solid"/>
            <a:round/>
            <a:headEnd type="arrow"/>
            <a:tailEnd type="arrow"/>
          </a:ln>
          <a:effectLst/>
        </p:spPr>
      </p:cxnSp>
      <p:cxnSp>
        <p:nvCxnSpPr>
          <p:cNvPr id="102" name="Elbow Connector 101"/>
          <p:cNvCxnSpPr>
            <a:stCxn id="92" idx="0"/>
            <a:endCxn id="88" idx="2"/>
          </p:cNvCxnSpPr>
          <p:nvPr/>
        </p:nvCxnSpPr>
        <p:spPr bwMode="auto">
          <a:xfrm rot="5400000" flipH="1" flipV="1">
            <a:off x="6813403" y="4223519"/>
            <a:ext cx="436193" cy="406613"/>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rgbClr val="FFFF00"/>
            </a:solidFill>
            <a:prstDash val="solid"/>
            <a:round/>
            <a:headEnd type="arrow"/>
            <a:tailEnd type="arrow"/>
          </a:ln>
          <a:effectLst/>
        </p:spPr>
      </p:cxnSp>
      <p:sp>
        <p:nvSpPr>
          <p:cNvPr id="104" name="Rounded Rectangle 103"/>
          <p:cNvSpPr/>
          <p:nvPr/>
        </p:nvSpPr>
        <p:spPr bwMode="auto">
          <a:xfrm>
            <a:off x="1590341" y="4672962"/>
            <a:ext cx="616494" cy="235507"/>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000" dirty="0">
                <a:solidFill>
                  <a:schemeClr val="tx1"/>
                </a:solidFill>
                <a:latin typeface="Segoe" pitchFamily="34" charset="0"/>
              </a:rPr>
              <a:t>VMBus</a:t>
            </a:r>
          </a:p>
        </p:txBody>
      </p:sp>
      <p:cxnSp>
        <p:nvCxnSpPr>
          <p:cNvPr id="68" name="Straight Arrow Connector 67"/>
          <p:cNvCxnSpPr/>
          <p:nvPr/>
        </p:nvCxnSpPr>
        <p:spPr bwMode="auto">
          <a:xfrm rot="16200000" flipV="1">
            <a:off x="-236835" y="4513294"/>
            <a:ext cx="2136894" cy="1912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chemeClr val="accent4"/>
            </a:solidFill>
            <a:prstDash val="solid"/>
            <a:round/>
            <a:headEnd type="arrow"/>
            <a:tailEnd type="arrow"/>
          </a:ln>
          <a:effectLst/>
        </p:spPr>
      </p:cxnSp>
      <p:cxnSp>
        <p:nvCxnSpPr>
          <p:cNvPr id="99" name="Elbow Connector 98"/>
          <p:cNvCxnSpPr/>
          <p:nvPr/>
        </p:nvCxnSpPr>
        <p:spPr bwMode="auto">
          <a:xfrm rot="16200000" flipV="1">
            <a:off x="865911" y="4428508"/>
            <a:ext cx="1246909" cy="1058883"/>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38100" cap="flat" cmpd="sng" algn="ctr">
            <a:solidFill>
              <a:schemeClr val="accent4"/>
            </a:solidFill>
            <a:prstDash val="solid"/>
            <a:round/>
            <a:headEnd type="arrow"/>
            <a:tailEnd type="arrow"/>
          </a:ln>
          <a:effectLst/>
        </p:spPr>
      </p:cxnSp>
    </p:spTree>
    <p:extLst>
      <p:ext uri="{BB962C8B-B14F-4D97-AF65-F5344CB8AC3E}">
        <p14:creationId xmlns:p14="http://schemas.microsoft.com/office/powerpoint/2010/main" xmlns="" val="135590564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Legacy vs. Synthetic NIC</a:t>
            </a:r>
            <a:endParaRPr lang="en-US" dirty="0"/>
          </a:p>
        </p:txBody>
      </p:sp>
      <p:sp>
        <p:nvSpPr>
          <p:cNvPr id="3" name="Content Placeholder 2"/>
          <p:cNvSpPr>
            <a:spLocks noGrp="1"/>
          </p:cNvSpPr>
          <p:nvPr>
            <p:ph idx="1"/>
          </p:nvPr>
        </p:nvSpPr>
        <p:spPr>
          <a:xfrm>
            <a:off x="381000" y="1412875"/>
            <a:ext cx="8382000" cy="4970592"/>
          </a:xfrm>
        </p:spPr>
        <p:txBody>
          <a:bodyPr/>
          <a:lstStyle/>
          <a:p>
            <a:r>
              <a:rPr lang="en-US" dirty="0" smtClean="0"/>
              <a:t>Legacy Network Adapter</a:t>
            </a:r>
          </a:p>
          <a:p>
            <a:pPr lvl="1"/>
            <a:r>
              <a:rPr lang="en-US" dirty="0" smtClean="0"/>
              <a:t>Up to 4 per virtual machine</a:t>
            </a:r>
          </a:p>
          <a:p>
            <a:pPr lvl="1"/>
            <a:r>
              <a:rPr lang="en-US" dirty="0" smtClean="0"/>
              <a:t>Pros: Needed for PXE/RIS/WDS installation</a:t>
            </a:r>
          </a:p>
          <a:p>
            <a:pPr lvl="1"/>
            <a:r>
              <a:rPr lang="en-US" dirty="0" smtClean="0"/>
              <a:t>Cons: Slow</a:t>
            </a:r>
          </a:p>
          <a:p>
            <a:r>
              <a:rPr lang="en-US" dirty="0" smtClean="0"/>
              <a:t>Synthetic Network Adapter</a:t>
            </a:r>
          </a:p>
          <a:p>
            <a:pPr lvl="1"/>
            <a:r>
              <a:rPr lang="en-US" dirty="0" smtClean="0"/>
              <a:t>Up to </a:t>
            </a:r>
            <a:r>
              <a:rPr lang="en-US" b="1" u="sng" dirty="0" smtClean="0"/>
              <a:t>8</a:t>
            </a:r>
            <a:r>
              <a:rPr lang="en-US" dirty="0" smtClean="0"/>
              <a:t> per virtual machine!</a:t>
            </a:r>
          </a:p>
          <a:p>
            <a:pPr lvl="1"/>
            <a:r>
              <a:rPr lang="en-US" dirty="0" smtClean="0"/>
              <a:t>Pros: Blazing fast</a:t>
            </a:r>
          </a:p>
          <a:p>
            <a:r>
              <a:rPr lang="en-US" dirty="0" smtClean="0"/>
              <a:t>Both:</a:t>
            </a:r>
          </a:p>
          <a:p>
            <a:pPr lvl="1"/>
            <a:r>
              <a:rPr lang="en-US" dirty="0" smtClean="0"/>
              <a:t>Support VLANs</a:t>
            </a:r>
          </a:p>
          <a:p>
            <a:pPr lvl="1"/>
            <a:r>
              <a:rPr lang="en-US" dirty="0" smtClean="0"/>
              <a:t>Dynamic or Static MAC addresses</a:t>
            </a:r>
            <a:endParaRPr lang="en-US" dirty="0"/>
          </a:p>
        </p:txBody>
      </p:sp>
    </p:spTree>
    <p:extLst>
      <p:ext uri="{BB962C8B-B14F-4D97-AF65-F5344CB8AC3E}">
        <p14:creationId xmlns:p14="http://schemas.microsoft.com/office/powerpoint/2010/main" xmlns="" val="427024588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Hyper-V R2 Networking with VMQ</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36940388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Virtualized Network I/O Data Path</a:t>
            </a:r>
            <a:br>
              <a:rPr smtClean="0"/>
            </a:br>
            <a:r>
              <a:rPr lang="en-US" sz="3100" dirty="0" smtClean="0"/>
              <a:t>Without VMQ</a:t>
            </a:r>
            <a:endParaRPr lang="en-US" sz="3100" dirty="0"/>
          </a:p>
        </p:txBody>
      </p:sp>
      <p:sp>
        <p:nvSpPr>
          <p:cNvPr id="31" name="Rectangle 30"/>
          <p:cNvSpPr/>
          <p:nvPr/>
        </p:nvSpPr>
        <p:spPr>
          <a:xfrm>
            <a:off x="493776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VM1</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 name="Rectangle 31"/>
          <p:cNvSpPr/>
          <p:nvPr/>
        </p:nvSpPr>
        <p:spPr>
          <a:xfrm>
            <a:off x="658368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VM2</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Can 32"/>
          <p:cNvSpPr/>
          <p:nvPr/>
        </p:nvSpPr>
        <p:spPr>
          <a:xfrm rot="5400000">
            <a:off x="4282440" y="2209800"/>
            <a:ext cx="182880" cy="7543800"/>
          </a:xfrm>
          <a:prstGeom prst="can">
            <a:avLst/>
          </a:prstGeom>
          <a:ln/>
        </p:spPr>
        <p:style>
          <a:lnRef idx="1">
            <a:schemeClr val="accent4"/>
          </a:lnRef>
          <a:fillRef idx="2">
            <a:schemeClr val="accent4"/>
          </a:fillRef>
          <a:effectRef idx="1">
            <a:schemeClr val="accent4"/>
          </a:effectRef>
          <a:fontRef idx="minor">
            <a:schemeClr val="dk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Ethernet</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Rectangle 33"/>
          <p:cNvSpPr/>
          <p:nvPr/>
        </p:nvSpPr>
        <p:spPr>
          <a:xfrm>
            <a:off x="2834640" y="4754880"/>
            <a:ext cx="5212080" cy="731520"/>
          </a:xfrm>
          <a:prstGeom prst="rect">
            <a:avLst/>
          </a:prstGeom>
          <a:ln/>
        </p:spPr>
        <p:style>
          <a:lnRef idx="0">
            <a:schemeClr val="accent4"/>
          </a:lnRef>
          <a:fillRef idx="3">
            <a:schemeClr val="accent4"/>
          </a:fillRef>
          <a:effectRef idx="3">
            <a:schemeClr val="accent4"/>
          </a:effectRef>
          <a:fontRef idx="minor">
            <a:schemeClr val="lt1"/>
          </a:fontRef>
        </p:style>
        <p:txBody>
          <a:bodyPr lIns="2286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BUS</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35" name="Rectangle 34"/>
          <p:cNvSpPr>
            <a:spLocks/>
          </p:cNvSpPr>
          <p:nvPr/>
        </p:nvSpPr>
        <p:spPr>
          <a:xfrm>
            <a:off x="502920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36" name="Rectangle 35"/>
          <p:cNvSpPr/>
          <p:nvPr/>
        </p:nvSpPr>
        <p:spPr>
          <a:xfrm>
            <a:off x="667512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37" name="Rectangle 36"/>
          <p:cNvSpPr/>
          <p:nvPr/>
        </p:nvSpPr>
        <p:spPr>
          <a:xfrm>
            <a:off x="5029200" y="3017520"/>
            <a:ext cx="1097280" cy="54864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VM NIC 1</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sp>
        <p:nvSpPr>
          <p:cNvPr id="38" name="Rectangle 37"/>
          <p:cNvSpPr/>
          <p:nvPr/>
        </p:nvSpPr>
        <p:spPr>
          <a:xfrm>
            <a:off x="6675120" y="3017520"/>
            <a:ext cx="1097280" cy="54864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NIC 2</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0" name="Rectangle 39"/>
          <p:cNvSpPr/>
          <p:nvPr/>
        </p:nvSpPr>
        <p:spPr>
          <a:xfrm>
            <a:off x="3657600" y="4846320"/>
            <a:ext cx="23774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41" name="Rectangle 40"/>
          <p:cNvSpPr/>
          <p:nvPr/>
        </p:nvSpPr>
        <p:spPr>
          <a:xfrm>
            <a:off x="3017520" y="5120640"/>
            <a:ext cx="484632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5" name="Up-Down Arrow 44"/>
          <p:cNvSpPr/>
          <p:nvPr/>
        </p:nvSpPr>
        <p:spPr>
          <a:xfrm>
            <a:off x="5486400" y="3566160"/>
            <a:ext cx="182880" cy="1280160"/>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46" name="Up-Down Arrow 45"/>
          <p:cNvSpPr/>
          <p:nvPr/>
        </p:nvSpPr>
        <p:spPr>
          <a:xfrm>
            <a:off x="7132320" y="3566160"/>
            <a:ext cx="182880" cy="1554480"/>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6" name="Rectangle 55"/>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Parent Partition</a:t>
            </a:r>
          </a:p>
        </p:txBody>
      </p:sp>
      <p:sp>
        <p:nvSpPr>
          <p:cNvPr id="57" name="Rectangle 56"/>
          <p:cNvSpPr/>
          <p:nvPr/>
        </p:nvSpPr>
        <p:spPr>
          <a:xfrm>
            <a:off x="731520" y="1828800"/>
            <a:ext cx="3840480" cy="128016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Virtual Machine Switch</a:t>
            </a:r>
            <a:r>
              <a:rPr kumimoji="0" lang="en-US" sz="1800" b="0" i="0" u="none" strike="noStrike" kern="1200" cap="none" spc="0" normalizeH="0" noProof="0" dirty="0" smtClean="0">
                <a:ln>
                  <a:noFill/>
                </a:ln>
                <a:solidFill>
                  <a:schemeClr val="tx1"/>
                </a:solidFill>
                <a:effectLst/>
                <a:uLnTx/>
                <a:uFillTx/>
                <a:latin typeface="Calibri"/>
                <a:ea typeface="+mn-ea"/>
                <a:cs typeface="+mn-cs"/>
              </a:rPr>
              <a:t> </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58" name="Rectangle 57"/>
          <p:cNvSpPr/>
          <p:nvPr/>
        </p:nvSpPr>
        <p:spPr>
          <a:xfrm>
            <a:off x="822960" y="3474720"/>
            <a:ext cx="2301240" cy="365760"/>
          </a:xfrm>
          <a:prstGeom prst="rect">
            <a:avLst/>
          </a:prstGeom>
          <a:ln/>
        </p:spPr>
        <p:style>
          <a:lnRef idx="1">
            <a:schemeClr val="accent6"/>
          </a:lnRef>
          <a:fillRef idx="3">
            <a:schemeClr val="accent6"/>
          </a:fillRef>
          <a:effectRef idx="2">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59" name="Elbow Connector 58"/>
          <p:cNvCxnSpPr/>
          <p:nvPr/>
        </p:nvCxnSpPr>
        <p:spPr>
          <a:xfrm rot="5400000" flipH="1" flipV="1">
            <a:off x="2542032" y="1389888"/>
            <a:ext cx="219456" cy="3291840"/>
          </a:xfrm>
          <a:prstGeom prst="bentConnector3">
            <a:avLst>
              <a:gd name="adj1" fmla="val 428704"/>
            </a:avLst>
          </a:prstGeom>
          <a:ln w="25400">
            <a:headEnd type="arrow"/>
            <a:tailEnd type="arrow"/>
          </a:ln>
        </p:spPr>
        <p:style>
          <a:lnRef idx="1">
            <a:schemeClr val="accent5"/>
          </a:lnRef>
          <a:fillRef idx="0">
            <a:schemeClr val="accent5"/>
          </a:fillRef>
          <a:effectRef idx="0">
            <a:schemeClr val="accent5"/>
          </a:effectRef>
          <a:fontRef idx="minor">
            <a:schemeClr val="tx1"/>
          </a:fontRef>
        </p:style>
      </p:cxnSp>
      <p:sp>
        <p:nvSpPr>
          <p:cNvPr id="60" name="Rectangle 59"/>
          <p:cNvSpPr/>
          <p:nvPr/>
        </p:nvSpPr>
        <p:spPr>
          <a:xfrm>
            <a:off x="1645920" y="2468880"/>
            <a:ext cx="1463040" cy="640080"/>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Routing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VLAN filtering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Data Copy</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1" name="Rectangle 60"/>
          <p:cNvSpPr/>
          <p:nvPr/>
        </p:nvSpPr>
        <p:spPr>
          <a:xfrm>
            <a:off x="3931920" y="2926080"/>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62" name="Rectangle 61"/>
          <p:cNvSpPr/>
          <p:nvPr/>
        </p:nvSpPr>
        <p:spPr>
          <a:xfrm>
            <a:off x="3200400" y="2926080"/>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63" name="Elbow Connector 62"/>
          <p:cNvCxnSpPr/>
          <p:nvPr/>
        </p:nvCxnSpPr>
        <p:spPr>
          <a:xfrm rot="5400000" flipH="1" flipV="1">
            <a:off x="2404872" y="1984248"/>
            <a:ext cx="219456" cy="2103120"/>
          </a:xfrm>
          <a:prstGeom prst="bentConnector3">
            <a:avLst>
              <a:gd name="adj1" fmla="val 379247"/>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4" name="Shape 159"/>
          <p:cNvCxnSpPr/>
          <p:nvPr/>
        </p:nvCxnSpPr>
        <p:spPr>
          <a:xfrm>
            <a:off x="3108960" y="2743200"/>
            <a:ext cx="274320" cy="18288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cxnSp>
        <p:nvCxnSpPr>
          <p:cNvPr id="65" name="Shape 159"/>
          <p:cNvCxnSpPr/>
          <p:nvPr/>
        </p:nvCxnSpPr>
        <p:spPr>
          <a:xfrm>
            <a:off x="3108960" y="2560320"/>
            <a:ext cx="1005840" cy="36576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sp>
        <p:nvSpPr>
          <p:cNvPr id="66" name="Rectangle 65"/>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Parent Partition</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Rectangle 66"/>
          <p:cNvSpPr/>
          <p:nvPr/>
        </p:nvSpPr>
        <p:spPr>
          <a:xfrm>
            <a:off x="731520" y="1858941"/>
            <a:ext cx="3840480" cy="146052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2"/>
                </a:solidFill>
                <a:effectLst/>
                <a:uLnTx/>
                <a:uFillTx/>
                <a:latin typeface="Calibri"/>
                <a:ea typeface="+mn-ea"/>
                <a:cs typeface="+mn-cs"/>
              </a:rPr>
              <a:t>Virtual Machine Switch (VSP)</a:t>
            </a: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68" name="Rectangle 67"/>
          <p:cNvSpPr/>
          <p:nvPr/>
        </p:nvSpPr>
        <p:spPr>
          <a:xfrm>
            <a:off x="822960" y="3474720"/>
            <a:ext cx="2301240" cy="365760"/>
          </a:xfrm>
          <a:prstGeom prst="rect">
            <a:avLst/>
          </a:prstGeom>
          <a:ln/>
        </p:spPr>
        <p:style>
          <a:lnRef idx="0">
            <a:schemeClr val="accent6"/>
          </a:lnRef>
          <a:fillRef idx="3">
            <a:schemeClr val="accent6"/>
          </a:fillRef>
          <a:effectRef idx="3">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sp>
        <p:nvSpPr>
          <p:cNvPr id="70" name="Rectangle 69"/>
          <p:cNvSpPr/>
          <p:nvPr/>
        </p:nvSpPr>
        <p:spPr>
          <a:xfrm>
            <a:off x="3931920" y="3136581"/>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71" name="Rectangle 70"/>
          <p:cNvSpPr/>
          <p:nvPr/>
        </p:nvSpPr>
        <p:spPr>
          <a:xfrm>
            <a:off x="3200400" y="3136581"/>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2"/>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bg2"/>
              </a:solidFill>
              <a:effectLst/>
              <a:uLnTx/>
              <a:uFillTx/>
              <a:latin typeface="Calibri"/>
              <a:ea typeface="+mn-ea"/>
              <a:cs typeface="+mn-cs"/>
            </a:endParaRPr>
          </a:p>
        </p:txBody>
      </p:sp>
      <p:sp>
        <p:nvSpPr>
          <p:cNvPr id="44" name="Up-Down Arrow 43"/>
          <p:cNvSpPr/>
          <p:nvPr/>
        </p:nvSpPr>
        <p:spPr>
          <a:xfrm>
            <a:off x="4114800" y="3319460"/>
            <a:ext cx="182880" cy="1526859"/>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47" name="Up-Down Arrow 46"/>
          <p:cNvSpPr/>
          <p:nvPr/>
        </p:nvSpPr>
        <p:spPr>
          <a:xfrm>
            <a:off x="1234998" y="2468882"/>
            <a:ext cx="744579" cy="1798318"/>
          </a:xfrm>
          <a:prstGeom prst="upDownArrow">
            <a:avLst>
              <a:gd name="adj1" fmla="val 52439"/>
              <a:gd name="adj2" fmla="val 26829"/>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8" name="Up-Down Arrow 47"/>
          <p:cNvSpPr/>
          <p:nvPr/>
        </p:nvSpPr>
        <p:spPr>
          <a:xfrm>
            <a:off x="3383280" y="3319460"/>
            <a:ext cx="182880" cy="1801179"/>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4" name="Rectangle 73"/>
          <p:cNvSpPr/>
          <p:nvPr/>
        </p:nvSpPr>
        <p:spPr>
          <a:xfrm>
            <a:off x="822960" y="2187558"/>
            <a:ext cx="3657600" cy="28132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Routing,</a:t>
            </a:r>
            <a:r>
              <a:rPr kumimoji="0" lang="en-US" sz="1600" b="0" i="0" u="none" strike="noStrike" kern="1200" cap="none" spc="0" normalizeH="0" noProof="0" dirty="0" smtClean="0">
                <a:ln>
                  <a:noFill/>
                </a:ln>
                <a:solidFill>
                  <a:prstClr val="black"/>
                </a:solidFill>
                <a:effectLst/>
                <a:uLnTx/>
                <a:uFillTx/>
                <a:latin typeface="Calibri"/>
                <a:ea typeface="+mn-ea"/>
                <a:cs typeface="+mn-cs"/>
              </a:rPr>
              <a:t> </a:t>
            </a: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VLAN Filtering, Data Copy</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75" name="Shape 159"/>
          <p:cNvCxnSpPr/>
          <p:nvPr/>
        </p:nvCxnSpPr>
        <p:spPr>
          <a:xfrm rot="16200000" flipH="1">
            <a:off x="4017883" y="2803127"/>
            <a:ext cx="668491" cy="1"/>
          </a:xfrm>
          <a:prstGeom prst="bentConnector3">
            <a:avLst>
              <a:gd name="adj1" fmla="val 50000"/>
            </a:avLst>
          </a:prstGeom>
          <a:ln w="19050">
            <a:headEnd type="triangle" w="med" len="med"/>
            <a:tailEnd type="triangle" w="med" len="med"/>
          </a:ln>
        </p:spPr>
        <p:style>
          <a:lnRef idx="1">
            <a:schemeClr val="accent5"/>
          </a:lnRef>
          <a:fillRef idx="0">
            <a:schemeClr val="accent5"/>
          </a:fillRef>
          <a:effectRef idx="0">
            <a:schemeClr val="accent5"/>
          </a:effectRef>
          <a:fontRef idx="minor">
            <a:schemeClr val="tx1"/>
          </a:fontRef>
        </p:style>
      </p:cxnSp>
      <p:cxnSp>
        <p:nvCxnSpPr>
          <p:cNvPr id="76" name="Shape 159"/>
          <p:cNvCxnSpPr/>
          <p:nvPr/>
        </p:nvCxnSpPr>
        <p:spPr>
          <a:xfrm rot="16200000" flipH="1">
            <a:off x="3286759" y="2802730"/>
            <a:ext cx="667698" cy="1"/>
          </a:xfrm>
          <a:prstGeom prst="bentConnector3">
            <a:avLst>
              <a:gd name="adj1" fmla="val 50000"/>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548640" y="4267200"/>
            <a:ext cx="2194560" cy="131064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1" name="Rectangle 80"/>
          <p:cNvSpPr/>
          <p:nvPr/>
        </p:nvSpPr>
        <p:spPr>
          <a:xfrm>
            <a:off x="548640" y="5577840"/>
            <a:ext cx="1188720" cy="18288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NIC</a:t>
            </a:r>
            <a:endParaRPr kumimoji="0" lang="en-US" sz="14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82" name="Straight Connector 81"/>
          <p:cNvCxnSpPr/>
          <p:nvPr/>
        </p:nvCxnSpPr>
        <p:spPr>
          <a:xfrm>
            <a:off x="548640" y="5577840"/>
            <a:ext cx="1188720" cy="1588"/>
          </a:xfrm>
          <a:prstGeom prst="line">
            <a:avLst/>
          </a:prstGeom>
          <a:noFill/>
          <a:ln w="25400" cap="flat" cmpd="sng" algn="ctr">
            <a:solidFill>
              <a:srgbClr val="D7EDE0"/>
            </a:solidFill>
            <a:prstDash val="solid"/>
          </a:ln>
          <a:effectLst/>
        </p:spPr>
      </p:cxnSp>
    </p:spTree>
    <p:extLst>
      <p:ext uri="{BB962C8B-B14F-4D97-AF65-F5344CB8AC3E}">
        <p14:creationId xmlns:p14="http://schemas.microsoft.com/office/powerpoint/2010/main" xmlns="" val="258278375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VSTS Lab Management Beta 2</a:t>
            </a:r>
            <a:endParaRPr lang="en-US" dirty="0"/>
          </a:p>
        </p:txBody>
      </p:sp>
      <p:sp>
        <p:nvSpPr>
          <p:cNvPr id="6" name="Content Placeholder 5"/>
          <p:cNvSpPr>
            <a:spLocks noGrp="1"/>
          </p:cNvSpPr>
          <p:nvPr>
            <p:ph idx="1"/>
          </p:nvPr>
        </p:nvSpPr>
        <p:spPr/>
        <p:txBody>
          <a:bodyPr>
            <a:normAutofit fontScale="62500" lnSpcReduction="20000"/>
          </a:bodyPr>
          <a:lstStyle/>
          <a:p>
            <a:pPr>
              <a:lnSpc>
                <a:spcPct val="120000"/>
              </a:lnSpc>
            </a:pPr>
            <a:r>
              <a:rPr lang="en-US" dirty="0" smtClean="0"/>
              <a:t>Scenarios</a:t>
            </a:r>
          </a:p>
          <a:p>
            <a:pPr lvl="1">
              <a:lnSpc>
                <a:spcPct val="120000"/>
              </a:lnSpc>
            </a:pPr>
            <a:r>
              <a:rPr lang="en-US" dirty="0" smtClean="0"/>
              <a:t>Create </a:t>
            </a:r>
            <a:r>
              <a:rPr lang="en-US" dirty="0"/>
              <a:t>and manage virtual or physical environments</a:t>
            </a:r>
          </a:p>
          <a:p>
            <a:pPr lvl="1">
              <a:lnSpc>
                <a:spcPct val="120000"/>
              </a:lnSpc>
            </a:pPr>
            <a:r>
              <a:rPr lang="en-US" dirty="0"/>
              <a:t>Take environment snapshots or revert to existing snapshots for virtual environments</a:t>
            </a:r>
          </a:p>
          <a:p>
            <a:pPr lvl="1">
              <a:lnSpc>
                <a:spcPct val="120000"/>
              </a:lnSpc>
            </a:pPr>
            <a:r>
              <a:rPr lang="en-US" dirty="0"/>
              <a:t>Interact with the virtual machines in the environments through environment viewer</a:t>
            </a:r>
          </a:p>
          <a:p>
            <a:pPr lvl="1">
              <a:lnSpc>
                <a:spcPct val="120000"/>
              </a:lnSpc>
            </a:pPr>
            <a:r>
              <a:rPr lang="en-US" dirty="0"/>
              <a:t>Define test settings for the </a:t>
            </a:r>
            <a:r>
              <a:rPr lang="en-US" dirty="0" smtClean="0"/>
              <a:t>environments</a:t>
            </a:r>
          </a:p>
          <a:p>
            <a:pPr>
              <a:lnSpc>
                <a:spcPct val="120000"/>
              </a:lnSpc>
            </a:pPr>
            <a:r>
              <a:rPr lang="en-US" dirty="0"/>
              <a:t>New </a:t>
            </a:r>
            <a:r>
              <a:rPr lang="en-US" dirty="0" smtClean="0"/>
              <a:t>Beta 2 Features</a:t>
            </a:r>
            <a:endParaRPr lang="en-US" dirty="0"/>
          </a:p>
          <a:p>
            <a:pPr lvl="1">
              <a:lnSpc>
                <a:spcPct val="120000"/>
              </a:lnSpc>
            </a:pPr>
            <a:r>
              <a:rPr lang="en-US" dirty="0" smtClean="0"/>
              <a:t>Simplified </a:t>
            </a:r>
            <a:r>
              <a:rPr lang="en-US" dirty="0"/>
              <a:t>Environment creation </a:t>
            </a:r>
            <a:r>
              <a:rPr lang="en-US" dirty="0" smtClean="0"/>
              <a:t>&amp; edit </a:t>
            </a:r>
            <a:r>
              <a:rPr lang="en-US" dirty="0"/>
              <a:t>experience</a:t>
            </a:r>
          </a:p>
          <a:p>
            <a:pPr lvl="1">
              <a:lnSpc>
                <a:spcPct val="120000"/>
              </a:lnSpc>
            </a:pPr>
            <a:r>
              <a:rPr lang="en-US" dirty="0"/>
              <a:t>Full-screen environment viewer</a:t>
            </a:r>
          </a:p>
          <a:p>
            <a:pPr lvl="1">
              <a:lnSpc>
                <a:spcPct val="120000"/>
              </a:lnSpc>
            </a:pPr>
            <a:r>
              <a:rPr lang="en-US" dirty="0"/>
              <a:t>Out of the box template for application build-deploy-test workflow</a:t>
            </a:r>
          </a:p>
          <a:p>
            <a:pPr lvl="1">
              <a:lnSpc>
                <a:spcPct val="120000"/>
              </a:lnSpc>
            </a:pPr>
            <a:r>
              <a:rPr lang="en-US" dirty="0"/>
              <a:t>Network isolation with support for domain controller Virtual Machines</a:t>
            </a:r>
          </a:p>
          <a:p>
            <a:pPr lvl="1">
              <a:lnSpc>
                <a:spcPct val="120000"/>
              </a:lnSpc>
            </a:pPr>
            <a:r>
              <a:rPr lang="en-US" dirty="0"/>
              <a:t>“In-Use” support for shared </a:t>
            </a:r>
            <a:r>
              <a:rPr lang="en-US" dirty="0" smtClean="0"/>
              <a:t>environments</a:t>
            </a:r>
            <a:endParaRPr lang="en-US" dirty="0"/>
          </a:p>
        </p:txBody>
      </p:sp>
    </p:spTree>
    <p:extLst>
      <p:ext uri="{BB962C8B-B14F-4D97-AF65-F5344CB8AC3E}">
        <p14:creationId xmlns:p14="http://schemas.microsoft.com/office/powerpoint/2010/main" xmlns="" val="281881565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09398"/>
          </a:xfrm>
        </p:spPr>
        <p:txBody>
          <a:bodyPr/>
          <a:lstStyle/>
          <a:p>
            <a:r>
              <a:rPr sz="4400" smtClean="0"/>
              <a:t>Networking Virtual Machine Queues</a:t>
            </a:r>
            <a:endParaRPr lang="en-US" sz="4400" dirty="0"/>
          </a:p>
        </p:txBody>
      </p:sp>
      <p:sp>
        <p:nvSpPr>
          <p:cNvPr id="3" name="Content Placeholder 2"/>
          <p:cNvSpPr>
            <a:spLocks noGrp="1"/>
          </p:cNvSpPr>
          <p:nvPr>
            <p:ph idx="1"/>
          </p:nvPr>
        </p:nvSpPr>
        <p:spPr>
          <a:xfrm>
            <a:off x="381000" y="1265050"/>
            <a:ext cx="8382000" cy="4930581"/>
          </a:xfrm>
        </p:spPr>
        <p:txBody>
          <a:bodyPr/>
          <a:lstStyle/>
          <a:p>
            <a:r>
              <a:rPr lang="en-US" dirty="0" smtClean="0"/>
              <a:t>Hyper-V uses virtual machine queue (VMQ) support in new NICs to offload processing </a:t>
            </a:r>
            <a:br>
              <a:rPr lang="en-US" dirty="0" smtClean="0"/>
            </a:br>
            <a:r>
              <a:rPr lang="en-US" dirty="0" smtClean="0"/>
              <a:t>to hardware </a:t>
            </a:r>
          </a:p>
          <a:p>
            <a:r>
              <a:rPr lang="en-US" dirty="0" smtClean="0"/>
              <a:t>VMQ operation:</a:t>
            </a:r>
          </a:p>
          <a:p>
            <a:pPr lvl="1"/>
            <a:r>
              <a:rPr lang="en-US" dirty="0" smtClean="0"/>
              <a:t>Each VM is assigned a hardware-managed </a:t>
            </a:r>
            <a:br>
              <a:rPr lang="en-US" dirty="0" smtClean="0"/>
            </a:br>
            <a:r>
              <a:rPr lang="en-US" dirty="0" smtClean="0"/>
              <a:t>receive queue</a:t>
            </a:r>
          </a:p>
          <a:p>
            <a:pPr lvl="1"/>
            <a:r>
              <a:rPr lang="en-US" dirty="0" smtClean="0"/>
              <a:t>Hardware performs MAC address lookup and VLAN ID validation</a:t>
            </a:r>
          </a:p>
          <a:p>
            <a:pPr lvl="1"/>
            <a:r>
              <a:rPr lang="en-US" dirty="0" smtClean="0"/>
              <a:t>Places receive packets in appropriate queue</a:t>
            </a:r>
          </a:p>
          <a:p>
            <a:pPr lvl="1"/>
            <a:r>
              <a:rPr lang="en-US" dirty="0" smtClean="0"/>
              <a:t>Queues are mapped into VM address space to avoid copy operations</a:t>
            </a:r>
          </a:p>
        </p:txBody>
      </p:sp>
    </p:spTree>
    <p:extLst>
      <p:ext uri="{BB962C8B-B14F-4D97-AF65-F5344CB8AC3E}">
        <p14:creationId xmlns:p14="http://schemas.microsoft.com/office/powerpoint/2010/main" xmlns="" val="341193578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000132"/>
          </a:xfrm>
        </p:spPr>
        <p:txBody>
          <a:bodyPr>
            <a:normAutofit fontScale="90000"/>
          </a:bodyPr>
          <a:lstStyle/>
          <a:p>
            <a:r>
              <a:rPr dirty="0" smtClean="0"/>
              <a:t>Network I/O </a:t>
            </a:r>
            <a:r>
              <a:rPr smtClean="0"/>
              <a:t>Data Path</a:t>
            </a:r>
            <a:br>
              <a:rPr smtClean="0"/>
            </a:br>
            <a:r>
              <a:rPr sz="3100" smtClean="0"/>
              <a:t>With </a:t>
            </a:r>
            <a:r>
              <a:rPr sz="3100" dirty="0" smtClean="0"/>
              <a:t>VMQ</a:t>
            </a:r>
            <a:endParaRPr lang="en-US" sz="3100" dirty="0"/>
          </a:p>
        </p:txBody>
      </p:sp>
      <p:sp>
        <p:nvSpPr>
          <p:cNvPr id="38" name="Rectangle 37"/>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Parent Partition</a:t>
            </a:r>
          </a:p>
        </p:txBody>
      </p:sp>
      <p:sp>
        <p:nvSpPr>
          <p:cNvPr id="39" name="Rectangle 38"/>
          <p:cNvSpPr/>
          <p:nvPr/>
        </p:nvSpPr>
        <p:spPr>
          <a:xfrm>
            <a:off x="493776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VM1</a:t>
            </a:r>
          </a:p>
        </p:txBody>
      </p:sp>
      <p:sp>
        <p:nvSpPr>
          <p:cNvPr id="40" name="Rectangle 39"/>
          <p:cNvSpPr/>
          <p:nvPr/>
        </p:nvSpPr>
        <p:spPr>
          <a:xfrm>
            <a:off x="658368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VM2</a:t>
            </a:r>
          </a:p>
        </p:txBody>
      </p:sp>
      <p:sp>
        <p:nvSpPr>
          <p:cNvPr id="41" name="Can 40"/>
          <p:cNvSpPr/>
          <p:nvPr/>
        </p:nvSpPr>
        <p:spPr>
          <a:xfrm rot="5400000">
            <a:off x="4282440" y="2209800"/>
            <a:ext cx="182880" cy="7543800"/>
          </a:xfrm>
          <a:prstGeom prst="can">
            <a:avLst/>
          </a:prstGeom>
          <a:ln/>
        </p:spPr>
        <p:style>
          <a:lnRef idx="1">
            <a:schemeClr val="accent4"/>
          </a:lnRef>
          <a:fillRef idx="2">
            <a:schemeClr val="accent4"/>
          </a:fillRef>
          <a:effectRef idx="1">
            <a:schemeClr val="accent4"/>
          </a:effectRef>
          <a:fontRef idx="minor">
            <a:schemeClr val="dk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Ethernet</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Rectangle 41"/>
          <p:cNvSpPr/>
          <p:nvPr/>
        </p:nvSpPr>
        <p:spPr>
          <a:xfrm>
            <a:off x="2834640" y="4754880"/>
            <a:ext cx="5212080" cy="731520"/>
          </a:xfrm>
          <a:prstGeom prst="rect">
            <a:avLst/>
          </a:prstGeom>
          <a:ln/>
        </p:spPr>
        <p:style>
          <a:lnRef idx="0">
            <a:schemeClr val="accent4"/>
          </a:lnRef>
          <a:fillRef idx="3">
            <a:schemeClr val="accent4"/>
          </a:fillRef>
          <a:effectRef idx="3">
            <a:schemeClr val="accent4"/>
          </a:effectRef>
          <a:fontRef idx="minor">
            <a:schemeClr val="lt1"/>
          </a:fontRef>
        </p:style>
        <p:txBody>
          <a:bodyPr lIns="2286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BUS</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3" name="Rectangle 42"/>
          <p:cNvSpPr>
            <a:spLocks/>
          </p:cNvSpPr>
          <p:nvPr/>
        </p:nvSpPr>
        <p:spPr>
          <a:xfrm>
            <a:off x="502920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4" name="Rectangle 43"/>
          <p:cNvSpPr/>
          <p:nvPr/>
        </p:nvSpPr>
        <p:spPr>
          <a:xfrm>
            <a:off x="667512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5" name="Rectangle 44"/>
          <p:cNvSpPr/>
          <p:nvPr/>
        </p:nvSpPr>
        <p:spPr>
          <a:xfrm>
            <a:off x="5029200" y="3017520"/>
            <a:ext cx="1097280" cy="54864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VM NIC 1</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sp>
        <p:nvSpPr>
          <p:cNvPr id="46" name="Rectangle 45"/>
          <p:cNvSpPr/>
          <p:nvPr/>
        </p:nvSpPr>
        <p:spPr>
          <a:xfrm>
            <a:off x="6675120" y="3017520"/>
            <a:ext cx="1097280" cy="54864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NIC 2</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7" name="Rectangle 46"/>
          <p:cNvSpPr/>
          <p:nvPr/>
        </p:nvSpPr>
        <p:spPr>
          <a:xfrm>
            <a:off x="731520" y="1828800"/>
            <a:ext cx="3840480" cy="128016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Virtual Machine Switch</a:t>
            </a:r>
            <a:r>
              <a:rPr kumimoji="0" lang="en-US" sz="1800" b="0" i="0" u="none" strike="noStrike" kern="1200" cap="none" spc="0" normalizeH="0" noProof="0" dirty="0" smtClean="0">
                <a:ln>
                  <a:noFill/>
                </a:ln>
                <a:solidFill>
                  <a:schemeClr val="tx1"/>
                </a:solidFill>
                <a:effectLst/>
                <a:uLnTx/>
                <a:uFillTx/>
                <a:latin typeface="Calibri"/>
                <a:ea typeface="+mn-ea"/>
                <a:cs typeface="+mn-cs"/>
              </a:rPr>
              <a:t> </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8" name="Rectangle 47"/>
          <p:cNvSpPr/>
          <p:nvPr/>
        </p:nvSpPr>
        <p:spPr>
          <a:xfrm>
            <a:off x="3657600" y="4846320"/>
            <a:ext cx="23774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9" name="Rectangle 48"/>
          <p:cNvSpPr/>
          <p:nvPr/>
        </p:nvSpPr>
        <p:spPr>
          <a:xfrm>
            <a:off x="3017520" y="5120640"/>
            <a:ext cx="484632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0" name="Rectangle 49"/>
          <p:cNvSpPr/>
          <p:nvPr/>
        </p:nvSpPr>
        <p:spPr>
          <a:xfrm>
            <a:off x="548640" y="4267200"/>
            <a:ext cx="2194560" cy="131064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1" name="Rectangle 50"/>
          <p:cNvSpPr/>
          <p:nvPr/>
        </p:nvSpPr>
        <p:spPr>
          <a:xfrm>
            <a:off x="822960" y="3474720"/>
            <a:ext cx="2301240" cy="365760"/>
          </a:xfrm>
          <a:prstGeom prst="rect">
            <a:avLst/>
          </a:prstGeom>
          <a:ln/>
        </p:spPr>
        <p:style>
          <a:lnRef idx="1">
            <a:schemeClr val="accent6"/>
          </a:lnRef>
          <a:fillRef idx="3">
            <a:schemeClr val="accent6"/>
          </a:fillRef>
          <a:effectRef idx="2">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sp>
        <p:nvSpPr>
          <p:cNvPr id="54" name="Up-Down Arrow 53"/>
          <p:cNvSpPr/>
          <p:nvPr/>
        </p:nvSpPr>
        <p:spPr>
          <a:xfrm>
            <a:off x="7132320" y="3566160"/>
            <a:ext cx="182880" cy="1554480"/>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8" name="Rectangle 57"/>
          <p:cNvSpPr/>
          <p:nvPr/>
        </p:nvSpPr>
        <p:spPr>
          <a:xfrm>
            <a:off x="731520" y="5303520"/>
            <a:ext cx="1828800" cy="18288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Switch/Routing unit</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Rectangle 59"/>
          <p:cNvSpPr/>
          <p:nvPr/>
        </p:nvSpPr>
        <p:spPr>
          <a:xfrm>
            <a:off x="883242" y="4480560"/>
            <a:ext cx="548640" cy="731520"/>
          </a:xfrm>
          <a:prstGeom prst="rect">
            <a:avLst/>
          </a:prstGeom>
          <a:ln/>
        </p:spPr>
        <p:style>
          <a:lnRef idx="0">
            <a:schemeClr val="accent4"/>
          </a:lnRef>
          <a:fillRef idx="3">
            <a:schemeClr val="accent4"/>
          </a:fillRef>
          <a:effectRef idx="3">
            <a:schemeClr val="accent4"/>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Default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Queue</a:t>
            </a:r>
            <a:endParaRPr kumimoji="0" lang="en-US" sz="14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61" name="Elbow Connector 60"/>
          <p:cNvCxnSpPr/>
          <p:nvPr/>
        </p:nvCxnSpPr>
        <p:spPr>
          <a:xfrm rot="5400000" flipH="1" flipV="1">
            <a:off x="2542032" y="1389888"/>
            <a:ext cx="219456" cy="3291840"/>
          </a:xfrm>
          <a:prstGeom prst="bentConnector3">
            <a:avLst>
              <a:gd name="adj1" fmla="val 428704"/>
            </a:avLst>
          </a:prstGeom>
          <a:ln w="25400">
            <a:headEnd type="arrow"/>
            <a:tailEnd type="arrow"/>
          </a:ln>
        </p:spPr>
        <p:style>
          <a:lnRef idx="1">
            <a:schemeClr val="accent5"/>
          </a:lnRef>
          <a:fillRef idx="0">
            <a:schemeClr val="accent5"/>
          </a:fillRef>
          <a:effectRef idx="0">
            <a:schemeClr val="accent5"/>
          </a:effectRef>
          <a:fontRef idx="minor">
            <a:schemeClr val="tx1"/>
          </a:fontRef>
        </p:style>
      </p:cxnSp>
      <p:sp>
        <p:nvSpPr>
          <p:cNvPr id="64" name="Rectangle 63"/>
          <p:cNvSpPr/>
          <p:nvPr/>
        </p:nvSpPr>
        <p:spPr>
          <a:xfrm>
            <a:off x="1645920" y="2468880"/>
            <a:ext cx="1463040" cy="640080"/>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Routing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VLAN filtering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Data Copy</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Rectangle 64"/>
          <p:cNvSpPr/>
          <p:nvPr/>
        </p:nvSpPr>
        <p:spPr>
          <a:xfrm>
            <a:off x="3931920" y="2926080"/>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66" name="Rectangle 65"/>
          <p:cNvSpPr/>
          <p:nvPr/>
        </p:nvSpPr>
        <p:spPr>
          <a:xfrm>
            <a:off x="3200400" y="2926080"/>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67" name="Elbow Connector 66"/>
          <p:cNvCxnSpPr/>
          <p:nvPr/>
        </p:nvCxnSpPr>
        <p:spPr>
          <a:xfrm rot="5400000" flipH="1" flipV="1">
            <a:off x="2404872" y="1984248"/>
            <a:ext cx="219456" cy="2103120"/>
          </a:xfrm>
          <a:prstGeom prst="bentConnector3">
            <a:avLst>
              <a:gd name="adj1" fmla="val 379247"/>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Shape 159"/>
          <p:cNvCxnSpPr/>
          <p:nvPr/>
        </p:nvCxnSpPr>
        <p:spPr>
          <a:xfrm>
            <a:off x="3108960" y="2743200"/>
            <a:ext cx="274320" cy="18288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cxnSp>
        <p:nvCxnSpPr>
          <p:cNvPr id="69" name="Shape 159"/>
          <p:cNvCxnSpPr/>
          <p:nvPr/>
        </p:nvCxnSpPr>
        <p:spPr>
          <a:xfrm>
            <a:off x="3108960" y="2560320"/>
            <a:ext cx="1005840" cy="36576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sp>
        <p:nvSpPr>
          <p:cNvPr id="70" name="Rectangle 69"/>
          <p:cNvSpPr/>
          <p:nvPr/>
        </p:nvSpPr>
        <p:spPr>
          <a:xfrm>
            <a:off x="548640" y="5577840"/>
            <a:ext cx="1188720" cy="18288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NIC</a:t>
            </a:r>
            <a:endParaRPr kumimoji="0" lang="en-US" sz="14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71" name="Straight Connector 70"/>
          <p:cNvCxnSpPr/>
          <p:nvPr/>
        </p:nvCxnSpPr>
        <p:spPr>
          <a:xfrm>
            <a:off x="548640" y="5577840"/>
            <a:ext cx="1188720" cy="1588"/>
          </a:xfrm>
          <a:prstGeom prst="line">
            <a:avLst/>
          </a:prstGeom>
          <a:noFill/>
          <a:ln w="25400" cap="flat" cmpd="sng" algn="ctr">
            <a:solidFill>
              <a:srgbClr val="D7EDE0"/>
            </a:solidFill>
            <a:prstDash val="solid"/>
          </a:ln>
          <a:effectLst/>
        </p:spPr>
      </p:cxnSp>
      <p:sp>
        <p:nvSpPr>
          <p:cNvPr id="72" name="Up-Down Arrow 71"/>
          <p:cNvSpPr/>
          <p:nvPr/>
        </p:nvSpPr>
        <p:spPr>
          <a:xfrm>
            <a:off x="5486400" y="3566160"/>
            <a:ext cx="182880" cy="1280160"/>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73" name="Rectangle 72"/>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Parent Partition</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Rectangle 73"/>
          <p:cNvSpPr/>
          <p:nvPr/>
        </p:nvSpPr>
        <p:spPr>
          <a:xfrm>
            <a:off x="731520" y="1858941"/>
            <a:ext cx="3840480" cy="146052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2"/>
                </a:solidFill>
                <a:effectLst/>
                <a:uLnTx/>
                <a:uFillTx/>
                <a:latin typeface="Calibri"/>
                <a:ea typeface="+mn-ea"/>
                <a:cs typeface="+mn-cs"/>
              </a:rPr>
              <a:t>Virtual Machine Switch (VSP)</a:t>
            </a: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75" name="Rectangle 74"/>
          <p:cNvSpPr/>
          <p:nvPr/>
        </p:nvSpPr>
        <p:spPr>
          <a:xfrm>
            <a:off x="822960" y="3474720"/>
            <a:ext cx="2301240" cy="365760"/>
          </a:xfrm>
          <a:prstGeom prst="rect">
            <a:avLst/>
          </a:prstGeom>
          <a:ln/>
        </p:spPr>
        <p:style>
          <a:lnRef idx="0">
            <a:schemeClr val="accent6"/>
          </a:lnRef>
          <a:fillRef idx="3">
            <a:schemeClr val="accent6"/>
          </a:fillRef>
          <a:effectRef idx="3">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sp>
        <p:nvSpPr>
          <p:cNvPr id="76" name="Rectangle 75"/>
          <p:cNvSpPr/>
          <p:nvPr/>
        </p:nvSpPr>
        <p:spPr>
          <a:xfrm>
            <a:off x="822960" y="2187558"/>
            <a:ext cx="3657600" cy="28132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Routing,</a:t>
            </a:r>
            <a:r>
              <a:rPr kumimoji="0" lang="en-US" sz="1600" b="0" i="0" u="none" strike="noStrike" kern="1200" cap="none" spc="0" normalizeH="0" noProof="0" dirty="0" smtClean="0">
                <a:ln>
                  <a:noFill/>
                </a:ln>
                <a:solidFill>
                  <a:prstClr val="black"/>
                </a:solidFill>
                <a:effectLst/>
                <a:uLnTx/>
                <a:uFillTx/>
                <a:latin typeface="Calibri"/>
                <a:ea typeface="+mn-ea"/>
                <a:cs typeface="+mn-cs"/>
              </a:rPr>
              <a:t> </a:t>
            </a: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VLAN Filtering, Data Copy</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77" name="Rectangle 76"/>
          <p:cNvSpPr/>
          <p:nvPr/>
        </p:nvSpPr>
        <p:spPr>
          <a:xfrm>
            <a:off x="3931920" y="3136581"/>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78" name="Rectangle 77"/>
          <p:cNvSpPr/>
          <p:nvPr/>
        </p:nvSpPr>
        <p:spPr>
          <a:xfrm>
            <a:off x="3200400" y="3136581"/>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2"/>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bg2"/>
              </a:solidFill>
              <a:effectLst/>
              <a:uLnTx/>
              <a:uFillTx/>
              <a:latin typeface="Calibri"/>
              <a:ea typeface="+mn-ea"/>
              <a:cs typeface="+mn-cs"/>
            </a:endParaRPr>
          </a:p>
        </p:txBody>
      </p:sp>
      <p:cxnSp>
        <p:nvCxnSpPr>
          <p:cNvPr id="80" name="Shape 159"/>
          <p:cNvCxnSpPr/>
          <p:nvPr/>
        </p:nvCxnSpPr>
        <p:spPr>
          <a:xfrm rot="16200000" flipH="1">
            <a:off x="4017883" y="2803127"/>
            <a:ext cx="668491" cy="1"/>
          </a:xfrm>
          <a:prstGeom prst="bentConnector3">
            <a:avLst>
              <a:gd name="adj1" fmla="val 50000"/>
            </a:avLst>
          </a:prstGeom>
          <a:ln w="19050">
            <a:headEnd type="triangle" w="med" len="med"/>
            <a:tailEnd type="triangle" w="med" len="med"/>
          </a:ln>
        </p:spPr>
        <p:style>
          <a:lnRef idx="1">
            <a:schemeClr val="accent5"/>
          </a:lnRef>
          <a:fillRef idx="0">
            <a:schemeClr val="accent5"/>
          </a:fillRef>
          <a:effectRef idx="0">
            <a:schemeClr val="accent5"/>
          </a:effectRef>
          <a:fontRef idx="minor">
            <a:schemeClr val="tx1"/>
          </a:fontRef>
        </p:style>
      </p:cxnSp>
      <p:sp>
        <p:nvSpPr>
          <p:cNvPr id="56" name="Up-Down Arrow 55"/>
          <p:cNvSpPr/>
          <p:nvPr/>
        </p:nvSpPr>
        <p:spPr>
          <a:xfrm>
            <a:off x="1066122" y="2468880"/>
            <a:ext cx="182880" cy="2011680"/>
          </a:xfrm>
          <a:prstGeom prst="upDownArrow">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defTabSz="914400">
              <a:defRPr kumimoji="0" sz="1800" b="0" i="0" u="none" strike="noStrike" kern="1200" cap="none" spc="0" normalizeH="0" baseline="0">
                <a:ln>
                  <a:noFill/>
                </a:ln>
                <a:solidFill>
                  <a:prstClr val="white"/>
                </a:solidFill>
                <a:effectLst/>
                <a:uLnTx/>
                <a:uFillTx/>
                <a:latin typeface="Calibri"/>
                <a:ea typeface="+mn-ea"/>
                <a:cs typeface="+mn-cs"/>
              </a:defRPr>
            </a:pPr>
            <a:endParaRPr lang="en-US" dirty="0"/>
          </a:p>
        </p:txBody>
      </p:sp>
      <p:sp>
        <p:nvSpPr>
          <p:cNvPr id="52" name="Up-Down Arrow 51"/>
          <p:cNvSpPr/>
          <p:nvPr/>
        </p:nvSpPr>
        <p:spPr>
          <a:xfrm>
            <a:off x="4114800" y="3319460"/>
            <a:ext cx="182880" cy="1526860"/>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7" name="Up-Down Arrow 56"/>
          <p:cNvSpPr/>
          <p:nvPr/>
        </p:nvSpPr>
        <p:spPr>
          <a:xfrm>
            <a:off x="3383280" y="3319460"/>
            <a:ext cx="182880" cy="1801179"/>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31" name="Elbow Connector 30"/>
          <p:cNvCxnSpPr/>
          <p:nvPr/>
        </p:nvCxnSpPr>
        <p:spPr>
          <a:xfrm rot="5400000" flipH="1" flipV="1">
            <a:off x="2126376" y="3209655"/>
            <a:ext cx="1329183" cy="1184625"/>
          </a:xfrm>
          <a:prstGeom prst="bentConnector3">
            <a:avLst>
              <a:gd name="adj1" fmla="val 119869"/>
            </a:avLst>
          </a:prstGeom>
          <a:ln w="85725" cap="rnd" cmpd="sng">
            <a:gradFill flip="none" rotWithShape="1">
              <a:gsLst>
                <a:gs pos="1000">
                  <a:srgbClr val="DDEBCF"/>
                </a:gs>
                <a:gs pos="17000">
                  <a:srgbClr val="9CB86E"/>
                </a:gs>
                <a:gs pos="100000">
                  <a:srgbClr val="156B13"/>
                </a:gs>
              </a:gsLst>
              <a:path path="circle">
                <a:fillToRect l="100000" t="100000"/>
              </a:path>
              <a:tileRect r="-100000" b="-100000"/>
            </a:gradFill>
            <a:round/>
            <a:tailEnd type="triangle" w="sm" len="sm"/>
          </a:ln>
          <a:effectLst/>
          <a:scene3d>
            <a:camera prst="orthographicFront"/>
            <a:lightRig rig="threePt" dir="t"/>
          </a:scene3d>
          <a:sp3d prstMaterial="flat">
            <a:bevelT/>
            <a:bevelB w="165100" prst="coolSlant"/>
          </a:sp3d>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2015460" y="4466556"/>
            <a:ext cx="365760" cy="73152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Q2</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cxnSp>
        <p:nvCxnSpPr>
          <p:cNvPr id="102" name="Elbow Connector 101"/>
          <p:cNvCxnSpPr>
            <a:stCxn id="59" idx="4294967295"/>
          </p:cNvCxnSpPr>
          <p:nvPr/>
        </p:nvCxnSpPr>
        <p:spPr>
          <a:xfrm rot="5400000" flipH="1" flipV="1">
            <a:off x="2245671" y="2651759"/>
            <a:ext cx="1371600" cy="2331720"/>
          </a:xfrm>
          <a:prstGeom prst="bentConnector3">
            <a:avLst>
              <a:gd name="adj1" fmla="val 131045"/>
            </a:avLst>
          </a:prstGeom>
          <a:ln w="85725" cap="rnd" cmpd="sng">
            <a:gradFill flip="none" rotWithShape="1">
              <a:gsLst>
                <a:gs pos="42000">
                  <a:srgbClr val="FFF200"/>
                </a:gs>
                <a:gs pos="100000">
                  <a:srgbClr val="FF7A00"/>
                </a:gs>
                <a:gs pos="78000">
                  <a:srgbClr val="FF0300"/>
                </a:gs>
                <a:gs pos="100000">
                  <a:srgbClr val="4D0808"/>
                </a:gs>
              </a:gsLst>
              <a:lin ang="5400000" scaled="0"/>
              <a:tileRect r="-100000" b="-100000"/>
            </a:gradFill>
            <a:round/>
            <a:tailEnd type="triangle" w="sm" len="sm"/>
          </a:ln>
          <a:effectLst/>
          <a:scene3d>
            <a:camera prst="orthographicFront"/>
            <a:lightRig rig="threePt" dir="t"/>
          </a:scene3d>
          <a:sp3d prstMaterial="flat">
            <a:bevelT/>
            <a:bevelB w="165100" prst="coolSlant"/>
          </a:sp3d>
        </p:spPr>
        <p:style>
          <a:lnRef idx="1">
            <a:schemeClr val="accent1"/>
          </a:lnRef>
          <a:fillRef idx="0">
            <a:schemeClr val="accent1"/>
          </a:fillRef>
          <a:effectRef idx="0">
            <a:schemeClr val="accent1"/>
          </a:effectRef>
          <a:fontRef idx="minor">
            <a:schemeClr val="tx1"/>
          </a:fontRef>
        </p:style>
      </p:cxnSp>
      <p:cxnSp>
        <p:nvCxnSpPr>
          <p:cNvPr id="79" name="Shape 159"/>
          <p:cNvCxnSpPr/>
          <p:nvPr/>
        </p:nvCxnSpPr>
        <p:spPr>
          <a:xfrm rot="16200000" flipH="1">
            <a:off x="3286759" y="2802730"/>
            <a:ext cx="667698" cy="1"/>
          </a:xfrm>
          <a:prstGeom prst="bentConnector3">
            <a:avLst>
              <a:gd name="adj1" fmla="val 50000"/>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1578644" y="4473558"/>
            <a:ext cx="365760" cy="731520"/>
          </a:xfrm>
          <a:prstGeom prst="rect">
            <a:avLst/>
          </a:prstGeom>
          <a:ln/>
        </p:spPr>
        <p:style>
          <a:lnRef idx="0">
            <a:schemeClr val="accent5"/>
          </a:lnRef>
          <a:fillRef idx="3">
            <a:schemeClr val="accent5"/>
          </a:fillRef>
          <a:effectRef idx="3">
            <a:schemeClr val="accent5"/>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Q1</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spTree>
    <p:extLst>
      <p:ext uri="{BB962C8B-B14F-4D97-AF65-F5344CB8AC3E}">
        <p14:creationId xmlns:p14="http://schemas.microsoft.com/office/powerpoint/2010/main" xmlns="" val="238765272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VMQ Partner Support</a:t>
            </a:r>
            <a:endParaRPr lang="en-US" dirty="0"/>
          </a:p>
        </p:txBody>
      </p:sp>
      <p:sp>
        <p:nvSpPr>
          <p:cNvPr id="3" name="Content Placeholder 2"/>
          <p:cNvSpPr>
            <a:spLocks noGrp="1"/>
          </p:cNvSpPr>
          <p:nvPr>
            <p:ph idx="1"/>
          </p:nvPr>
        </p:nvSpPr>
        <p:spPr>
          <a:xfrm>
            <a:off x="382588" y="1414464"/>
            <a:ext cx="8380412" cy="4862870"/>
          </a:xfrm>
        </p:spPr>
        <p:txBody>
          <a:bodyPr/>
          <a:lstStyle/>
          <a:p>
            <a:r>
              <a:rPr lang="en-US" dirty="0" smtClean="0"/>
              <a:t>Intel</a:t>
            </a:r>
          </a:p>
          <a:p>
            <a:pPr lvl="1"/>
            <a:r>
              <a:rPr lang="en-US" dirty="0" smtClean="0"/>
              <a:t>Gigabit ET/EF</a:t>
            </a:r>
          </a:p>
          <a:p>
            <a:pPr lvl="1"/>
            <a:r>
              <a:rPr lang="en-US" dirty="0" smtClean="0"/>
              <a:t>Dual Port ~$170</a:t>
            </a:r>
          </a:p>
          <a:p>
            <a:r>
              <a:rPr lang="en-US" dirty="0" err="1" smtClean="0"/>
              <a:t>Alacritech</a:t>
            </a:r>
            <a:endParaRPr lang="en-US" dirty="0" smtClean="0"/>
          </a:p>
          <a:p>
            <a:r>
              <a:rPr lang="en-US" dirty="0" smtClean="0"/>
              <a:t>Broadcom</a:t>
            </a:r>
          </a:p>
          <a:p>
            <a:r>
              <a:rPr lang="en-US" dirty="0" err="1" smtClean="0"/>
              <a:t>Neterion</a:t>
            </a:r>
            <a:endParaRPr lang="en-US" dirty="0" smtClean="0"/>
          </a:p>
          <a:p>
            <a:r>
              <a:rPr lang="en-US" dirty="0" err="1" smtClean="0"/>
              <a:t>ServerEngines</a:t>
            </a:r>
            <a:endParaRPr lang="en-US" dirty="0" smtClean="0"/>
          </a:p>
          <a:p>
            <a:r>
              <a:rPr lang="en-US" dirty="0" err="1" smtClean="0"/>
              <a:t>Solarflare</a:t>
            </a:r>
            <a:endParaRPr lang="en-US" dirty="0" smtClean="0"/>
          </a:p>
          <a:p>
            <a:r>
              <a:rPr lang="en-US" dirty="0" smtClean="0"/>
              <a:t>…and many more…</a:t>
            </a:r>
          </a:p>
        </p:txBody>
      </p:sp>
    </p:spTree>
    <p:extLst>
      <p:ext uri="{BB962C8B-B14F-4D97-AF65-F5344CB8AC3E}">
        <p14:creationId xmlns:p14="http://schemas.microsoft.com/office/powerpoint/2010/main" xmlns="" val="124727779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smtClean="0"/>
              <a:t>Windows S</a:t>
            </a:r>
            <a:r>
              <a:rPr lang="en-US" dirty="0" smtClean="0"/>
              <a:t>e</a:t>
            </a:r>
            <a:r>
              <a:rPr smtClean="0"/>
              <a:t>rver 2008 R2: SCONFIG</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53683267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Server Core</a:t>
            </a:r>
            <a:endParaRPr lang="en-US"/>
          </a:p>
        </p:txBody>
      </p:sp>
      <p:sp>
        <p:nvSpPr>
          <p:cNvPr id="3" name="Text Placeholder 2"/>
          <p:cNvSpPr>
            <a:spLocks noGrp="1"/>
          </p:cNvSpPr>
          <p:nvPr>
            <p:ph idx="4294967295"/>
          </p:nvPr>
        </p:nvSpPr>
        <p:spPr>
          <a:xfrm>
            <a:off x="381000" y="1412874"/>
            <a:ext cx="8382000" cy="4429125"/>
          </a:xfrm>
          <a:prstGeom prst="rect">
            <a:avLst/>
          </a:prstGeom>
        </p:spPr>
        <p:txBody>
          <a:bodyPr>
            <a:normAutofit fontScale="70000" lnSpcReduction="20000"/>
          </a:bodyPr>
          <a:lstStyle/>
          <a:p>
            <a:pPr>
              <a:lnSpc>
                <a:spcPct val="120000"/>
              </a:lnSpc>
            </a:pPr>
            <a:r>
              <a:rPr lang="en-US" dirty="0" smtClean="0"/>
              <a:t>Windows Server frequently deployed for a single role</a:t>
            </a:r>
          </a:p>
          <a:p>
            <a:pPr lvl="1">
              <a:lnSpc>
                <a:spcPct val="120000"/>
              </a:lnSpc>
            </a:pPr>
            <a:r>
              <a:rPr lang="en-US" dirty="0" smtClean="0"/>
              <a:t>Must deploy and service the entire OS in earlier Windows Server releases</a:t>
            </a:r>
          </a:p>
          <a:p>
            <a:pPr>
              <a:lnSpc>
                <a:spcPct val="120000"/>
              </a:lnSpc>
            </a:pPr>
            <a:r>
              <a:rPr lang="en-US" dirty="0" smtClean="0"/>
              <a:t>Server Core: minimal installation option</a:t>
            </a:r>
          </a:p>
          <a:p>
            <a:pPr lvl="1">
              <a:lnSpc>
                <a:spcPct val="120000"/>
              </a:lnSpc>
            </a:pPr>
            <a:r>
              <a:rPr lang="en-US" dirty="0" smtClean="0"/>
              <a:t>Provides essential server functionality</a:t>
            </a:r>
          </a:p>
          <a:p>
            <a:pPr lvl="1">
              <a:lnSpc>
                <a:spcPct val="120000"/>
              </a:lnSpc>
            </a:pPr>
            <a:r>
              <a:rPr lang="en-US" dirty="0" smtClean="0"/>
              <a:t>Command Line Interface only, no GUI Shell</a:t>
            </a:r>
          </a:p>
          <a:p>
            <a:pPr>
              <a:lnSpc>
                <a:spcPct val="120000"/>
              </a:lnSpc>
            </a:pPr>
            <a:r>
              <a:rPr lang="en-US" dirty="0" smtClean="0"/>
              <a:t>Benefits</a:t>
            </a:r>
          </a:p>
          <a:p>
            <a:pPr lvl="1">
              <a:lnSpc>
                <a:spcPct val="120000"/>
              </a:lnSpc>
            </a:pPr>
            <a:r>
              <a:rPr lang="en-US" dirty="0" smtClean="0"/>
              <a:t>Less code results in fewer patches and reduced servicing burden</a:t>
            </a:r>
          </a:p>
          <a:p>
            <a:pPr lvl="1">
              <a:lnSpc>
                <a:spcPct val="120000"/>
              </a:lnSpc>
            </a:pPr>
            <a:r>
              <a:rPr lang="en-US" dirty="0" smtClean="0"/>
              <a:t>Low surface area server for targeted roles</a:t>
            </a:r>
          </a:p>
          <a:p>
            <a:pPr>
              <a:lnSpc>
                <a:spcPct val="120000"/>
              </a:lnSpc>
            </a:pPr>
            <a:r>
              <a:rPr lang="en-US" dirty="0" smtClean="0"/>
              <a:t>Windows Server 2008 Feedback</a:t>
            </a:r>
          </a:p>
          <a:p>
            <a:pPr lvl="1">
              <a:lnSpc>
                <a:spcPct val="120000"/>
              </a:lnSpc>
            </a:pPr>
            <a:r>
              <a:rPr lang="en-US" dirty="0" smtClean="0"/>
              <a:t>Love it, but…steep learning curve</a:t>
            </a:r>
          </a:p>
        </p:txBody>
      </p:sp>
      <p:sp>
        <p:nvSpPr>
          <p:cNvPr id="6" name="Horizontal Scroll 5"/>
          <p:cNvSpPr/>
          <p:nvPr/>
        </p:nvSpPr>
        <p:spPr bwMode="auto">
          <a:xfrm>
            <a:off x="202019" y="5382324"/>
            <a:ext cx="8708065" cy="871870"/>
          </a:xfrm>
          <a:prstGeom prst="horizontalScroll">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2800" dirty="0" smtClean="0"/>
              <a:t>Windows Server 2008 R2 Introducing “SCONFIG”</a:t>
            </a:r>
            <a:endParaRPr lang="en-US" sz="2800" dirty="0"/>
          </a:p>
        </p:txBody>
      </p:sp>
    </p:spTree>
    <p:extLst>
      <p:ext uri="{BB962C8B-B14F-4D97-AF65-F5344CB8AC3E}">
        <p14:creationId xmlns:p14="http://schemas.microsoft.com/office/powerpoint/2010/main" xmlns="" val="1869792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12" name="Rectangle 8"/>
          <p:cNvSpPr>
            <a:spLocks noGrp="1" noChangeArrowheads="1"/>
          </p:cNvSpPr>
          <p:nvPr>
            <p:ph type="title"/>
          </p:nvPr>
        </p:nvSpPr>
        <p:spPr/>
        <p:txBody>
          <a:bodyPr/>
          <a:lstStyle/>
          <a:p>
            <a:r>
              <a:rPr lang="en-US" smtClean="0"/>
              <a:t>Windows Server Core</a:t>
            </a:r>
          </a:p>
        </p:txBody>
      </p:sp>
      <p:sp>
        <p:nvSpPr>
          <p:cNvPr id="8" name="Content Placeholder 7"/>
          <p:cNvSpPr>
            <a:spLocks noGrp="1"/>
          </p:cNvSpPr>
          <p:nvPr>
            <p:ph idx="4294967295"/>
          </p:nvPr>
        </p:nvSpPr>
        <p:spPr>
          <a:xfrm>
            <a:off x="381000" y="1412875"/>
            <a:ext cx="8382000" cy="2210862"/>
          </a:xfrm>
          <a:prstGeom prst="rect">
            <a:avLst/>
          </a:prstGeom>
        </p:spPr>
        <p:txBody>
          <a:bodyPr/>
          <a:lstStyle/>
          <a:p>
            <a:r>
              <a:rPr lang="en-US" dirty="0" smtClean="0"/>
              <a:t>Server Core: CLI</a:t>
            </a:r>
            <a:endParaRPr lang="en-US" dirty="0"/>
          </a:p>
        </p:txBody>
      </p:sp>
      <p:pic>
        <p:nvPicPr>
          <p:cNvPr id="15361" name="Picture 1" descr="G:\jeffwoo\Pictures\Work\Win 7\Windows Server 2008 R2 RC Core Setup\Windows Server 2008 R2 Setup 10.bmp"/>
          <p:cNvPicPr>
            <a:picLocks noChangeAspect="1" noChangeArrowheads="1"/>
          </p:cNvPicPr>
          <p:nvPr/>
        </p:nvPicPr>
        <p:blipFill>
          <a:blip r:embed="rId3" cstate="print"/>
          <a:srcRect r="21016" b="32338"/>
          <a:stretch>
            <a:fillRect/>
          </a:stretch>
        </p:blipFill>
        <p:spPr bwMode="auto">
          <a:xfrm>
            <a:off x="1051933" y="1928375"/>
            <a:ext cx="7220197" cy="4638690"/>
          </a:xfrm>
          <a:prstGeom prst="rect">
            <a:avLst/>
          </a:prstGeom>
          <a:noFill/>
        </p:spPr>
      </p:pic>
    </p:spTree>
    <p:extLst>
      <p:ext uri="{BB962C8B-B14F-4D97-AF65-F5344CB8AC3E}">
        <p14:creationId xmlns:p14="http://schemas.microsoft.com/office/powerpoint/2010/main" xmlns="" val="1767205630"/>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Easy Server Configuration</a:t>
            </a:r>
            <a:endParaRPr lang="en-US" dirty="0"/>
          </a:p>
        </p:txBody>
      </p:sp>
      <p:sp>
        <p:nvSpPr>
          <p:cNvPr id="8" name="Content Placeholder 7"/>
          <p:cNvSpPr>
            <a:spLocks noGrp="1"/>
          </p:cNvSpPr>
          <p:nvPr>
            <p:ph idx="4294967295"/>
          </p:nvPr>
        </p:nvSpPr>
        <p:spPr>
          <a:xfrm>
            <a:off x="381000" y="1412875"/>
            <a:ext cx="8382000" cy="2210862"/>
          </a:xfrm>
          <a:prstGeom prst="rect">
            <a:avLst/>
          </a:prstGeom>
        </p:spPr>
        <p:txBody>
          <a:bodyPr/>
          <a:lstStyle/>
          <a:p>
            <a:endParaRPr lang="en-US"/>
          </a:p>
        </p:txBody>
      </p:sp>
      <p:pic>
        <p:nvPicPr>
          <p:cNvPr id="78850" name="Picture 2" descr="G:\jeffwoo\Pictures\Work\Win 7\Windows Server 2008 R2 RC Core Setup\Windows Server 2008 R2 Setup 12a.bmp"/>
          <p:cNvPicPr>
            <a:picLocks noChangeAspect="1" noChangeArrowheads="1"/>
          </p:cNvPicPr>
          <p:nvPr/>
        </p:nvPicPr>
        <p:blipFill>
          <a:blip r:embed="rId3" cstate="print"/>
          <a:srcRect/>
          <a:stretch>
            <a:fillRect/>
          </a:stretch>
        </p:blipFill>
        <p:spPr bwMode="auto">
          <a:xfrm>
            <a:off x="357815" y="1352734"/>
            <a:ext cx="8365154" cy="4152531"/>
          </a:xfrm>
          <a:prstGeom prst="rect">
            <a:avLst/>
          </a:prstGeom>
          <a:noFill/>
        </p:spPr>
      </p:pic>
    </p:spTree>
    <p:extLst>
      <p:ext uri="{BB962C8B-B14F-4D97-AF65-F5344CB8AC3E}">
        <p14:creationId xmlns:p14="http://schemas.microsoft.com/office/powerpoint/2010/main" xmlns="" val="2537031050"/>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a:xfrm>
            <a:off x="731520" y="3615991"/>
            <a:ext cx="7043208" cy="1524000"/>
          </a:xfrm>
        </p:spPr>
        <p:txBody>
          <a:bodyPr/>
          <a:lstStyle/>
          <a:p>
            <a:endParaRPr lang="en-US" dirty="0"/>
          </a:p>
        </p:txBody>
      </p:sp>
      <p:sp>
        <p:nvSpPr>
          <p:cNvPr id="4" name="Text Placeholder 3"/>
          <p:cNvSpPr>
            <a:spLocks noGrp="1"/>
          </p:cNvSpPr>
          <p:nvPr>
            <p:ph type="body" sz="quarter" idx="10"/>
          </p:nvPr>
        </p:nvSpPr>
        <p:spPr/>
        <p:txBody>
          <a:bodyPr/>
          <a:lstStyle/>
          <a:p>
            <a:r>
              <a:rPr smtClean="0"/>
              <a:t>DEMO</a:t>
            </a:r>
            <a:r>
              <a:rPr lang="en-US" dirty="0" smtClean="0"/>
              <a:t> </a:t>
            </a:r>
            <a:endParaRPr lang="en-US" dirty="0"/>
          </a:p>
        </p:txBody>
      </p:sp>
    </p:spTree>
    <p:extLst>
      <p:ext uri="{BB962C8B-B14F-4D97-AF65-F5344CB8AC3E}">
        <p14:creationId xmlns:p14="http://schemas.microsoft.com/office/powerpoint/2010/main" xmlns="" val="361451079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Manage Remotely</a:t>
            </a:r>
            <a:r>
              <a:rPr lang="en-US" dirty="0" smtClean="0"/>
              <a:t>…</a:t>
            </a:r>
            <a:endParaRPr lang="en-US" dirty="0"/>
          </a:p>
        </p:txBody>
      </p:sp>
      <p:pic>
        <p:nvPicPr>
          <p:cNvPr id="5" name="Picture 3" descr="SC-VMM_bL_r"/>
          <p:cNvPicPr>
            <a:picLocks noGrp="1" noChangeAspect="1" noChangeArrowheads="1"/>
          </p:cNvPicPr>
          <p:nvPr>
            <p:ph sz="half" idx="2"/>
          </p:nvPr>
        </p:nvPicPr>
        <p:blipFill>
          <a:blip r:embed="rId3" cstate="print"/>
          <a:srcRect/>
          <a:stretch>
            <a:fillRect/>
          </a:stretch>
        </p:blipFill>
        <p:spPr bwMode="auto">
          <a:xfrm>
            <a:off x="4724400" y="1360353"/>
            <a:ext cx="4114800" cy="1078047"/>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6" name="Picture 1" descr="C:\Edwin\Microsoft\Screenshots\RTM\Interfaces\Virtual Machines Interface.bmp"/>
          <p:cNvPicPr>
            <a:picLocks noChangeAspect="1" noChangeArrowheads="1"/>
          </p:cNvPicPr>
          <p:nvPr/>
        </p:nvPicPr>
        <p:blipFill>
          <a:blip r:embed="rId4" cstate="print"/>
          <a:srcRect/>
          <a:stretch>
            <a:fillRect/>
          </a:stretch>
        </p:blipFill>
        <p:spPr bwMode="auto">
          <a:xfrm>
            <a:off x="4419602" y="2766061"/>
            <a:ext cx="4206239" cy="3154679"/>
          </a:xfrm>
          <a:prstGeom prst="rect">
            <a:avLst/>
          </a:prstGeom>
          <a:noFill/>
          <a:effectLst>
            <a:outerShdw blurRad="50800" dist="38100" dir="8100000" algn="tr" rotWithShape="0">
              <a:prstClr val="black">
                <a:alpha val="40000"/>
              </a:prstClr>
            </a:outerShdw>
            <a:reflection blurRad="6350" stA="52000" endA="300" endPos="35000" dir="5400000" sy="-100000" algn="bl" rotWithShape="0"/>
          </a:effectLst>
          <a:scene3d>
            <a:camera prst="perspectiveLeft" fov="4800000"/>
            <a:lightRig rig="threePt" dir="t"/>
          </a:scene3d>
        </p:spPr>
      </p:pic>
      <p:pic>
        <p:nvPicPr>
          <p:cNvPr id="4098" name="Picture 2"/>
          <p:cNvPicPr>
            <a:picLocks noGrp="1" noChangeAspect="1" noChangeArrowheads="1"/>
          </p:cNvPicPr>
          <p:nvPr>
            <p:ph sz="half" idx="1"/>
          </p:nvPr>
        </p:nvPicPr>
        <p:blipFill>
          <a:blip r:embed="rId5" cstate="print"/>
          <a:srcRect/>
          <a:stretch>
            <a:fillRect/>
          </a:stretch>
        </p:blipFill>
        <p:spPr bwMode="auto">
          <a:xfrm>
            <a:off x="317626" y="3031951"/>
            <a:ext cx="4114800" cy="288878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099" name="Picture 3" descr="C:\users\jeffwoo\documents\work\ms logos from media bank\Windows Server 2008\Windows Server 2008\Logos and Logotypes\WS08_h_rgb_r.png"/>
          <p:cNvPicPr>
            <a:picLocks noChangeAspect="1" noChangeArrowheads="1"/>
          </p:cNvPicPr>
          <p:nvPr/>
        </p:nvPicPr>
        <p:blipFill>
          <a:blip r:embed="rId6" cstate="print"/>
          <a:srcRect/>
          <a:stretch>
            <a:fillRect/>
          </a:stretch>
        </p:blipFill>
        <p:spPr bwMode="auto">
          <a:xfrm>
            <a:off x="183285" y="1589435"/>
            <a:ext cx="4080898" cy="619883"/>
          </a:xfrm>
          <a:prstGeom prst="rect">
            <a:avLst/>
          </a:prstGeom>
          <a:noFill/>
        </p:spPr>
      </p:pic>
    </p:spTree>
    <p:extLst>
      <p:ext uri="{BB962C8B-B14F-4D97-AF65-F5344CB8AC3E}">
        <p14:creationId xmlns:p14="http://schemas.microsoft.com/office/powerpoint/2010/main" xmlns="" val="4122786731"/>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Hyper-V MMC for Win 7</a:t>
            </a:r>
            <a:endParaRPr lang="en-US" dirty="0"/>
          </a:p>
        </p:txBody>
      </p:sp>
      <p:sp>
        <p:nvSpPr>
          <p:cNvPr id="3" name="Content Placeholder 2"/>
          <p:cNvSpPr>
            <a:spLocks noGrp="1"/>
          </p:cNvSpPr>
          <p:nvPr>
            <p:ph sz="half" idx="1"/>
          </p:nvPr>
        </p:nvSpPr>
        <p:spPr/>
        <p:txBody>
          <a:bodyPr/>
          <a:lstStyle/>
          <a:p>
            <a:r>
              <a:rPr lang="en-US" smtClean="0"/>
              <a:t>Install the Win 7 RSAT</a:t>
            </a:r>
          </a:p>
          <a:p>
            <a:pPr lvl="0"/>
            <a:r>
              <a:rPr lang="en-US" smtClean="0"/>
              <a:t>Turn Windows features on/off</a:t>
            </a:r>
          </a:p>
          <a:p>
            <a:r>
              <a:rPr lang="en-US" smtClean="0"/>
              <a:t>Under Remote Server Admin Tools</a:t>
            </a:r>
          </a:p>
          <a:p>
            <a:pPr lvl="1"/>
            <a:r>
              <a:rPr lang="en-US" smtClean="0"/>
              <a:t>Failover Clustering Tools</a:t>
            </a:r>
          </a:p>
          <a:p>
            <a:pPr lvl="1"/>
            <a:r>
              <a:rPr lang="en-US" smtClean="0"/>
              <a:t>Hyper-V Tools</a:t>
            </a:r>
          </a:p>
          <a:p>
            <a:pPr lvl="1"/>
            <a:r>
              <a:rPr lang="en-US" smtClean="0"/>
              <a:t>Go to Start Menu-&gt;Admin Tools</a:t>
            </a:r>
          </a:p>
          <a:p>
            <a:pPr lvl="1"/>
            <a:endParaRPr lang="en-US" smtClean="0"/>
          </a:p>
          <a:p>
            <a:pPr lvl="0"/>
            <a:endParaRPr lang="en-US" smtClean="0"/>
          </a:p>
          <a:p>
            <a:endParaRPr lang="en-US" dirty="0" smtClean="0"/>
          </a:p>
        </p:txBody>
      </p:sp>
      <p:sp>
        <p:nvSpPr>
          <p:cNvPr id="11" name="Content Placeholder 10"/>
          <p:cNvSpPr>
            <a:spLocks noGrp="1"/>
          </p:cNvSpPr>
          <p:nvPr>
            <p:ph sz="half" idx="2"/>
          </p:nvPr>
        </p:nvSpPr>
        <p:spPr/>
        <p:txBody>
          <a:bodyPr/>
          <a:lstStyle/>
          <a:p>
            <a:endParaRPr lang="en-US"/>
          </a:p>
        </p:txBody>
      </p:sp>
      <p:pic>
        <p:nvPicPr>
          <p:cNvPr id="5122" name="Picture 2" descr="C:\Users\jeffwoo\Pictures\Work\Win 7\Control Panel Programs.bmp"/>
          <p:cNvPicPr>
            <a:picLocks noChangeAspect="1" noChangeArrowheads="1"/>
          </p:cNvPicPr>
          <p:nvPr/>
        </p:nvPicPr>
        <p:blipFill>
          <a:blip r:embed="rId4"/>
          <a:srcRect l="25419" r="9247" b="39489"/>
          <a:stretch>
            <a:fillRect/>
          </a:stretch>
        </p:blipFill>
        <p:spPr bwMode="auto">
          <a:xfrm>
            <a:off x="4637938" y="2174376"/>
            <a:ext cx="4433390" cy="2589648"/>
          </a:xfrm>
          <a:prstGeom prst="rect">
            <a:avLst/>
          </a:prstGeom>
          <a:noFill/>
        </p:spPr>
      </p:pic>
      <p:pic>
        <p:nvPicPr>
          <p:cNvPr id="1027" name="Picture 3" descr="C:\Users\jeffwoo\Pictures\Work\Win 7\Enable Hyper-V Failover Clustering RSAT.bmp"/>
          <p:cNvPicPr>
            <a:picLocks noChangeAspect="1" noChangeArrowheads="1"/>
          </p:cNvPicPr>
          <p:nvPr/>
        </p:nvPicPr>
        <p:blipFill>
          <a:blip r:embed="rId5"/>
          <a:srcRect/>
          <a:stretch>
            <a:fillRect/>
          </a:stretch>
        </p:blipFill>
        <p:spPr bwMode="auto">
          <a:xfrm>
            <a:off x="4906900" y="949071"/>
            <a:ext cx="3759327" cy="5538216"/>
          </a:xfrm>
          <a:prstGeom prst="rect">
            <a:avLst/>
          </a:prstGeom>
          <a:noFill/>
        </p:spPr>
      </p:pic>
      <p:pic>
        <p:nvPicPr>
          <p:cNvPr id="1028" name="Picture 4" descr="C:\Users\jeffwoo\Pictures\Work\Win 7\Win 7 Hyper-V Manager 2.bmp"/>
          <p:cNvPicPr>
            <a:picLocks noChangeAspect="1" noChangeArrowheads="1"/>
          </p:cNvPicPr>
          <p:nvPr/>
        </p:nvPicPr>
        <p:blipFill>
          <a:blip r:embed="rId6"/>
          <a:srcRect/>
          <a:stretch>
            <a:fillRect/>
          </a:stretch>
        </p:blipFill>
        <p:spPr bwMode="auto">
          <a:xfrm>
            <a:off x="4643135" y="1346554"/>
            <a:ext cx="4320763" cy="4667238"/>
          </a:xfrm>
          <a:prstGeom prst="rect">
            <a:avLst/>
          </a:prstGeom>
          <a:noFill/>
        </p:spPr>
      </p:pic>
    </p:spTree>
    <p:custDataLst>
      <p:tags r:id="rId1"/>
    </p:custDataLst>
    <p:extLst>
      <p:ext uri="{BB962C8B-B14F-4D97-AF65-F5344CB8AC3E}">
        <p14:creationId xmlns:p14="http://schemas.microsoft.com/office/powerpoint/2010/main" xmlns="" val="1542331552"/>
      </p:ext>
    </p:extLst>
  </p:cSld>
  <p:clrMapOvr>
    <a:masterClrMapping/>
  </p:clrMapOvr>
  <p:transition advTm="7229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2000"/>
                                        <p:tgtEl>
                                          <p:spTgt spid="5122"/>
                                        </p:tgtEl>
                                      </p:cBhvr>
                                    </p:animEffect>
                                  </p:childTnLst>
                                </p:cTn>
                              </p:par>
                              <p:par>
                                <p:cTn id="16" presetID="10" presetClass="exit" presetSubtype="0" fill="hold" nodeType="withEffect">
                                  <p:stCondLst>
                                    <p:cond delay="0"/>
                                  </p:stCondLst>
                                  <p:childTnLst>
                                    <p:animEffect transition="out" filter="fade">
                                      <p:cBhvr>
                                        <p:cTn id="17" dur="1000"/>
                                        <p:tgtEl>
                                          <p:spTgt spid="5122"/>
                                        </p:tgtEl>
                                      </p:cBhvr>
                                    </p:animEffect>
                                    <p:set>
                                      <p:cBhvr>
                                        <p:cTn id="18" dur="1" fill="hold">
                                          <p:stCondLst>
                                            <p:cond delay="999"/>
                                          </p:stCondLst>
                                        </p:cTn>
                                        <p:tgtEl>
                                          <p:spTgt spid="51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2000"/>
                                        <p:tgtEl>
                                          <p:spTgt spid="3">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2000"/>
                                        <p:tgtEl>
                                          <p:spTgt spid="3">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20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2000"/>
                                        <p:tgtEl>
                                          <p:spTgt spid="10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1000"/>
                                        <p:tgtEl>
                                          <p:spTgt spid="1027"/>
                                        </p:tgtEl>
                                      </p:cBhvr>
                                    </p:animEffect>
                                    <p:set>
                                      <p:cBhvr>
                                        <p:cTn id="47" dur="1" fill="hold">
                                          <p:stCondLst>
                                            <p:cond delay="9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738664"/>
          </a:xfrm>
        </p:spPr>
        <p:txBody>
          <a:bodyPr/>
          <a:lstStyle/>
          <a:p>
            <a:pPr>
              <a:lnSpc>
                <a:spcPct val="100000"/>
              </a:lnSpc>
            </a:pPr>
            <a:r>
              <a:rPr lang="en-US" dirty="0"/>
              <a:t>VSTS “Environments”</a:t>
            </a:r>
          </a:p>
        </p:txBody>
      </p:sp>
      <p:sp>
        <p:nvSpPr>
          <p:cNvPr id="3" name="Content Placeholder 2"/>
          <p:cNvSpPr>
            <a:spLocks noGrp="1"/>
          </p:cNvSpPr>
          <p:nvPr>
            <p:ph sz="half" idx="1"/>
          </p:nvPr>
        </p:nvSpPr>
        <p:spPr>
          <a:xfrm>
            <a:off x="381000" y="1411552"/>
            <a:ext cx="4114800" cy="4804763"/>
          </a:xfrm>
        </p:spPr>
        <p:txBody>
          <a:bodyPr>
            <a:normAutofit fontScale="92500" lnSpcReduction="10000"/>
          </a:bodyPr>
          <a:lstStyle/>
          <a:p>
            <a:pPr>
              <a:lnSpc>
                <a:spcPct val="100000"/>
              </a:lnSpc>
            </a:pPr>
            <a:r>
              <a:rPr lang="en-US" sz="2400" dirty="0" smtClean="0"/>
              <a:t>Typical </a:t>
            </a:r>
            <a:r>
              <a:rPr lang="en-US" sz="2400" dirty="0"/>
              <a:t>multi-tier application </a:t>
            </a:r>
            <a:r>
              <a:rPr lang="en-US" sz="2400" dirty="0" smtClean="0"/>
              <a:t>consist of </a:t>
            </a:r>
            <a:r>
              <a:rPr lang="en-US" sz="2400" dirty="0"/>
              <a:t>multiple </a:t>
            </a:r>
            <a:r>
              <a:rPr lang="en-US" sz="2400" dirty="0" smtClean="0"/>
              <a:t>roles Database </a:t>
            </a:r>
            <a:r>
              <a:rPr lang="en-US" sz="2400" dirty="0"/>
              <a:t>Server, Web Server, Client, </a:t>
            </a:r>
            <a:r>
              <a:rPr lang="en-US" sz="2400" dirty="0" smtClean="0"/>
              <a:t>etc.</a:t>
            </a:r>
          </a:p>
          <a:p>
            <a:pPr>
              <a:lnSpc>
                <a:spcPct val="100000"/>
              </a:lnSpc>
            </a:pPr>
            <a:r>
              <a:rPr lang="en-US" sz="2400" dirty="0" smtClean="0"/>
              <a:t>An </a:t>
            </a:r>
            <a:r>
              <a:rPr lang="en-US" sz="2400" dirty="0"/>
              <a:t>environment is a set of roles that are required to run a specific application and the lab machines to be used for each role. </a:t>
            </a:r>
          </a:p>
          <a:p>
            <a:pPr>
              <a:lnSpc>
                <a:spcPct val="100000"/>
              </a:lnSpc>
            </a:pPr>
            <a:r>
              <a:rPr lang="en-US" sz="2400" dirty="0"/>
              <a:t>Managing environments for multi-tier applications is an error prone task today. Replicating the same environment at same or another site is even a bigger problem. </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xmlns="" val="0"/>
              </a:ext>
            </a:extLst>
          </a:blip>
          <a:stretch>
            <a:fillRect/>
          </a:stretch>
        </p:blipFill>
        <p:spPr>
          <a:xfrm>
            <a:off x="4539916" y="1708065"/>
            <a:ext cx="4497897" cy="2705767"/>
          </a:xfrm>
        </p:spPr>
      </p:pic>
    </p:spTree>
    <p:extLst>
      <p:ext uri="{BB962C8B-B14F-4D97-AF65-F5344CB8AC3E}">
        <p14:creationId xmlns:p14="http://schemas.microsoft.com/office/powerpoint/2010/main" xmlns="" val="962326275"/>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dirty="0" smtClean="0"/>
              <a:t>Hyper-V Best Practices</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636256994"/>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Deployment</a:t>
            </a:r>
            <a:endParaRPr lang="en-US" dirty="0"/>
          </a:p>
        </p:txBody>
      </p:sp>
      <p:sp>
        <p:nvSpPr>
          <p:cNvPr id="11" name="Content Placeholder 10"/>
          <p:cNvSpPr>
            <a:spLocks noGrp="1"/>
          </p:cNvSpPr>
          <p:nvPr>
            <p:ph idx="1"/>
          </p:nvPr>
        </p:nvSpPr>
        <p:spPr>
          <a:xfrm>
            <a:off x="382588" y="1414463"/>
            <a:ext cx="8380412" cy="4769769"/>
          </a:xfrm>
        </p:spPr>
        <p:txBody>
          <a:bodyPr>
            <a:normAutofit fontScale="92500" lnSpcReduction="10000"/>
          </a:bodyPr>
          <a:lstStyle/>
          <a:p>
            <a:pPr>
              <a:lnSpc>
                <a:spcPct val="110000"/>
              </a:lnSpc>
            </a:pPr>
            <a:r>
              <a:rPr lang="en-US" dirty="0" smtClean="0"/>
              <a:t>Minimize risk to the Parent Partition</a:t>
            </a:r>
          </a:p>
          <a:p>
            <a:pPr lvl="1">
              <a:lnSpc>
                <a:spcPct val="110000"/>
              </a:lnSpc>
            </a:pPr>
            <a:r>
              <a:rPr lang="en-US" dirty="0" smtClean="0"/>
              <a:t>Use Server Core</a:t>
            </a:r>
          </a:p>
          <a:p>
            <a:pPr lvl="1">
              <a:lnSpc>
                <a:spcPct val="110000"/>
              </a:lnSpc>
            </a:pPr>
            <a:r>
              <a:rPr lang="en-US" dirty="0" smtClean="0"/>
              <a:t>Don’t run arbitrary apps, no web surfing</a:t>
            </a:r>
          </a:p>
          <a:p>
            <a:pPr lvl="2">
              <a:lnSpc>
                <a:spcPct val="110000"/>
              </a:lnSpc>
            </a:pPr>
            <a:r>
              <a:rPr lang="en-US" dirty="0" smtClean="0"/>
              <a:t>Run your apps and services in guests</a:t>
            </a:r>
          </a:p>
          <a:p>
            <a:pPr>
              <a:lnSpc>
                <a:spcPct val="110000"/>
              </a:lnSpc>
            </a:pPr>
            <a:r>
              <a:rPr dirty="0" smtClean="0"/>
              <a:t>Two </a:t>
            </a:r>
            <a:r>
              <a:rPr dirty="0"/>
              <a:t>physical </a:t>
            </a:r>
            <a:r>
              <a:rPr lang="en-US" dirty="0" smtClean="0"/>
              <a:t>1 Gb/E </a:t>
            </a:r>
            <a:r>
              <a:rPr dirty="0" smtClean="0"/>
              <a:t>network </a:t>
            </a:r>
            <a:r>
              <a:rPr dirty="0"/>
              <a:t>adapters </a:t>
            </a:r>
            <a:r>
              <a:rPr lang="en-US" dirty="0" smtClean="0"/>
              <a:t>@</a:t>
            </a:r>
            <a:r>
              <a:rPr i="1" dirty="0" smtClean="0"/>
              <a:t>minimum</a:t>
            </a:r>
            <a:endParaRPr i="1" dirty="0"/>
          </a:p>
          <a:p>
            <a:pPr lvl="1">
              <a:lnSpc>
                <a:spcPct val="110000"/>
              </a:lnSpc>
            </a:pPr>
            <a:r>
              <a:rPr dirty="0"/>
              <a:t>One for </a:t>
            </a:r>
            <a:r>
              <a:rPr dirty="0" smtClean="0"/>
              <a:t>management (use a VLAN too)</a:t>
            </a:r>
            <a:endParaRPr dirty="0"/>
          </a:p>
          <a:p>
            <a:pPr lvl="1">
              <a:lnSpc>
                <a:spcPct val="110000"/>
              </a:lnSpc>
            </a:pPr>
            <a:r>
              <a:rPr dirty="0" smtClean="0"/>
              <a:t>One (or more) </a:t>
            </a:r>
            <a:r>
              <a:rPr dirty="0"/>
              <a:t>for </a:t>
            </a:r>
            <a:r>
              <a:rPr dirty="0" err="1"/>
              <a:t>vm</a:t>
            </a:r>
            <a:r>
              <a:rPr dirty="0"/>
              <a:t> </a:t>
            </a:r>
            <a:r>
              <a:rPr dirty="0" smtClean="0"/>
              <a:t>networking</a:t>
            </a:r>
          </a:p>
          <a:p>
            <a:pPr lvl="1">
              <a:lnSpc>
                <a:spcPct val="110000"/>
              </a:lnSpc>
            </a:pPr>
            <a:r>
              <a:rPr dirty="0" smtClean="0"/>
              <a:t>Dedicated </a:t>
            </a:r>
            <a:r>
              <a:rPr lang="en-US" dirty="0" smtClean="0"/>
              <a:t>NIC(s) for </a:t>
            </a:r>
            <a:r>
              <a:rPr dirty="0" err="1" smtClean="0"/>
              <a:t>iSCSI</a:t>
            </a:r>
            <a:endParaRPr dirty="0" smtClean="0"/>
          </a:p>
          <a:p>
            <a:pPr lvl="1">
              <a:lnSpc>
                <a:spcPct val="110000"/>
              </a:lnSpc>
            </a:pPr>
            <a:r>
              <a:rPr dirty="0" smtClean="0"/>
              <a:t>Connect</a:t>
            </a:r>
            <a:r>
              <a:rPr lang="en-US" dirty="0" smtClean="0"/>
              <a:t> parent</a:t>
            </a:r>
            <a:r>
              <a:rPr dirty="0" smtClean="0"/>
              <a:t> </a:t>
            </a:r>
            <a:r>
              <a:rPr dirty="0"/>
              <a:t>to back-end management network</a:t>
            </a:r>
          </a:p>
          <a:p>
            <a:pPr lvl="2">
              <a:lnSpc>
                <a:spcPct val="110000"/>
              </a:lnSpc>
            </a:pPr>
            <a:r>
              <a:rPr dirty="0"/>
              <a:t>Only expose guests to internet </a:t>
            </a:r>
            <a:r>
              <a:rPr dirty="0" smtClean="0"/>
              <a:t>traffic</a:t>
            </a:r>
          </a:p>
        </p:txBody>
      </p:sp>
    </p:spTree>
    <p:extLst>
      <p:ext uri="{BB962C8B-B14F-4D97-AF65-F5344CB8AC3E}">
        <p14:creationId xmlns:p14="http://schemas.microsoft.com/office/powerpoint/2010/main" xmlns="" val="1806443995"/>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5"/>
          <p:cNvPicPr>
            <a:picLocks noChangeAspect="1" noChangeArrowheads="1"/>
          </p:cNvPicPr>
          <p:nvPr/>
        </p:nvPicPr>
        <p:blipFill>
          <a:blip r:embed="rId3"/>
          <a:stretch>
            <a:fillRect/>
          </a:stretch>
        </p:blipFill>
        <p:spPr bwMode="auto">
          <a:xfrm>
            <a:off x="4495801" y="1600200"/>
            <a:ext cx="4492255" cy="3429000"/>
          </a:xfrm>
          <a:prstGeom prst="rect">
            <a:avLst/>
          </a:prstGeom>
          <a:noFill/>
          <a:ln>
            <a:noFill/>
          </a:ln>
          <a:effectLst>
            <a:outerShdw blurRad="50800" dist="38100" dir="2700000" algn="tl" rotWithShape="0">
              <a:prstClr val="black">
                <a:alpha val="40000"/>
              </a:prstClr>
            </a:outerShdw>
          </a:effectLst>
        </p:spPr>
      </p:pic>
      <p:pic>
        <p:nvPicPr>
          <p:cNvPr id="18" name="Picture 4"/>
          <p:cNvPicPr>
            <a:picLocks noChangeAspect="1" noChangeArrowheads="1"/>
          </p:cNvPicPr>
          <p:nvPr/>
        </p:nvPicPr>
        <p:blipFill>
          <a:blip r:embed="rId4"/>
          <a:srcRect/>
          <a:stretch>
            <a:fillRect/>
          </a:stretch>
        </p:blipFill>
        <p:spPr bwMode="auto">
          <a:xfrm>
            <a:off x="2539422" y="1371600"/>
            <a:ext cx="4470978" cy="342900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5" name="Picture 5"/>
          <p:cNvPicPr>
            <a:picLocks noChangeAspect="1" noChangeArrowheads="1"/>
          </p:cNvPicPr>
          <p:nvPr/>
        </p:nvPicPr>
        <p:blipFill>
          <a:blip r:embed="rId5"/>
          <a:srcRect/>
          <a:stretch>
            <a:fillRect/>
          </a:stretch>
        </p:blipFill>
        <p:spPr bwMode="auto">
          <a:xfrm>
            <a:off x="2158692" y="1447800"/>
            <a:ext cx="4546909" cy="347472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4" name="Picture 4"/>
          <p:cNvPicPr>
            <a:picLocks noChangeAspect="1" noChangeArrowheads="1"/>
          </p:cNvPicPr>
          <p:nvPr/>
        </p:nvPicPr>
        <p:blipFill>
          <a:blip r:embed="rId6"/>
          <a:srcRect/>
          <a:stretch>
            <a:fillRect/>
          </a:stretch>
        </p:blipFill>
        <p:spPr bwMode="auto">
          <a:xfrm>
            <a:off x="1878905" y="1524000"/>
            <a:ext cx="4521896" cy="347472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3" name="Picture 5"/>
          <p:cNvPicPr>
            <a:picLocks noChangeAspect="1" noChangeArrowheads="1"/>
          </p:cNvPicPr>
          <p:nvPr/>
        </p:nvPicPr>
        <p:blipFill>
          <a:blip r:embed="rId7"/>
          <a:srcRect/>
          <a:stretch>
            <a:fillRect/>
          </a:stretch>
        </p:blipFill>
        <p:spPr bwMode="auto">
          <a:xfrm>
            <a:off x="1524001" y="1584960"/>
            <a:ext cx="4597674" cy="352044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2" name="Picture 4"/>
          <p:cNvPicPr>
            <a:picLocks noChangeAspect="1" noChangeArrowheads="1"/>
          </p:cNvPicPr>
          <p:nvPr/>
        </p:nvPicPr>
        <p:blipFill>
          <a:blip r:embed="rId8"/>
          <a:srcRect/>
          <a:stretch>
            <a:fillRect/>
          </a:stretch>
        </p:blipFill>
        <p:spPr bwMode="auto">
          <a:xfrm>
            <a:off x="1182478" y="1661160"/>
            <a:ext cx="4608723" cy="352044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1" name="Picture 5"/>
          <p:cNvPicPr>
            <a:picLocks noChangeAspect="1" noChangeArrowheads="1"/>
          </p:cNvPicPr>
          <p:nvPr/>
        </p:nvPicPr>
        <p:blipFill>
          <a:blip r:embed="rId9"/>
          <a:srcRect/>
          <a:stretch>
            <a:fillRect/>
          </a:stretch>
        </p:blipFill>
        <p:spPr bwMode="auto">
          <a:xfrm>
            <a:off x="838201" y="1752600"/>
            <a:ext cx="4630177" cy="356616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10" name="Picture 4"/>
          <p:cNvPicPr>
            <a:picLocks noChangeAspect="1" noChangeArrowheads="1"/>
          </p:cNvPicPr>
          <p:nvPr/>
        </p:nvPicPr>
        <p:blipFill>
          <a:blip r:embed="rId10"/>
          <a:srcRect/>
          <a:stretch>
            <a:fillRect/>
          </a:stretch>
        </p:blipFill>
        <p:spPr bwMode="auto">
          <a:xfrm>
            <a:off x="457200" y="1905000"/>
            <a:ext cx="4684348" cy="356616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9" name="Picture 5"/>
          <p:cNvPicPr>
            <a:picLocks noChangeAspect="1" noChangeArrowheads="1"/>
          </p:cNvPicPr>
          <p:nvPr/>
        </p:nvPicPr>
        <p:blipFill>
          <a:blip r:embed="rId11"/>
          <a:srcRect/>
          <a:stretch>
            <a:fillRect/>
          </a:stretch>
        </p:blipFill>
        <p:spPr bwMode="auto">
          <a:xfrm>
            <a:off x="76200" y="2057400"/>
            <a:ext cx="4735976" cy="361188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8" name="Picture 4"/>
          <p:cNvPicPr>
            <a:picLocks noChangeAspect="1" noChangeArrowheads="1"/>
          </p:cNvPicPr>
          <p:nvPr/>
        </p:nvPicPr>
        <p:blipFill>
          <a:blip r:embed="rId12"/>
          <a:srcRect/>
          <a:stretch>
            <a:fillRect/>
          </a:stretch>
        </p:blipFill>
        <p:spPr bwMode="auto">
          <a:xfrm>
            <a:off x="-228600" y="2209800"/>
            <a:ext cx="4716056" cy="361188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8"/>
            </a:camera>
            <a:lightRig rig="threePt" dir="t"/>
          </a:scene3d>
        </p:spPr>
      </p:pic>
      <p:pic>
        <p:nvPicPr>
          <p:cNvPr id="7" name="Picture 7"/>
          <p:cNvPicPr>
            <a:picLocks noChangeAspect="1" noChangeArrowheads="1"/>
          </p:cNvPicPr>
          <p:nvPr/>
        </p:nvPicPr>
        <p:blipFill>
          <a:blip r:embed="rId13"/>
          <a:srcRect/>
          <a:stretch>
            <a:fillRect/>
          </a:stretch>
        </p:blipFill>
        <p:spPr bwMode="auto">
          <a:xfrm>
            <a:off x="-609600" y="2362200"/>
            <a:ext cx="4779836" cy="365760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2" rev="21499516"/>
            </a:camera>
            <a:lightRig rig="threePt" dir="t"/>
          </a:scene3d>
        </p:spPr>
      </p:pic>
      <p:pic>
        <p:nvPicPr>
          <p:cNvPr id="6" name="Picture 4"/>
          <p:cNvPicPr>
            <a:picLocks noChangeAspect="1" noChangeArrowheads="1"/>
          </p:cNvPicPr>
          <p:nvPr/>
        </p:nvPicPr>
        <p:blipFill>
          <a:blip r:embed="rId14"/>
          <a:srcRect/>
          <a:stretch>
            <a:fillRect/>
          </a:stretch>
        </p:blipFill>
        <p:spPr bwMode="auto">
          <a:xfrm>
            <a:off x="-914400" y="2514600"/>
            <a:ext cx="4753058" cy="365760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LeftFacing">
              <a:rot lat="651224" lon="3246190" rev="21499515"/>
            </a:camera>
            <a:lightRig rig="threePt" dir="t"/>
          </a:scene3d>
        </p:spPr>
      </p:pic>
      <p:sp>
        <p:nvSpPr>
          <p:cNvPr id="9228" name="Rectangle 12"/>
          <p:cNvSpPr>
            <a:spLocks noGrp="1" noChangeArrowheads="1"/>
          </p:cNvSpPr>
          <p:nvPr>
            <p:ph type="title"/>
          </p:nvPr>
        </p:nvSpPr>
        <p:spPr>
          <a:xfrm>
            <a:off x="382588" y="228601"/>
            <a:ext cx="8380412" cy="1163395"/>
          </a:xfrm>
        </p:spPr>
        <p:txBody>
          <a:bodyPr/>
          <a:lstStyle/>
          <a:p>
            <a:r>
              <a:rPr lang="en-US" dirty="0" smtClean="0"/>
              <a:t>Windows Server 2003</a:t>
            </a:r>
            <a:r>
              <a:rPr lang="en-US" dirty="0"/>
              <a:t/>
            </a:r>
            <a:br>
              <a:rPr lang="en-US" dirty="0"/>
            </a:br>
            <a:r>
              <a:rPr sz="3600" dirty="0" smtClean="0">
                <a:solidFill>
                  <a:schemeClr val="accent1"/>
                </a:solidFill>
              </a:rPr>
              <a:t>Cluster Creation</a:t>
            </a:r>
            <a:endParaRPr sz="3600" dirty="0">
              <a:solidFill>
                <a:schemeClr val="accent1"/>
              </a:solidFill>
            </a:endParaRPr>
          </a:p>
        </p:txBody>
      </p:sp>
    </p:spTree>
    <p:extLst>
      <p:ext uri="{BB962C8B-B14F-4D97-AF65-F5344CB8AC3E}">
        <p14:creationId xmlns:p14="http://schemas.microsoft.com/office/powerpoint/2010/main" xmlns="" val="2389587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childTnLst>
                          </p:cTn>
                        </p:par>
                        <p:par>
                          <p:cTn id="69" fill="hold">
                            <p:stCondLst>
                              <p:cond delay="10000"/>
                            </p:stCondLst>
                            <p:childTnLst>
                              <p:par>
                                <p:cTn id="70" presetID="42" presetClass="entr" presetSubtype="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ppt_x</p:attrName>
                                        </p:attrNameLst>
                                      </p:cBhvr>
                                      <p:tavLst>
                                        <p:tav tm="0">
                                          <p:val>
                                            <p:strVal val="#ppt_x"/>
                                          </p:val>
                                        </p:tav>
                                        <p:tav tm="100000">
                                          <p:val>
                                            <p:strVal val="#ppt_x"/>
                                          </p:val>
                                        </p:tav>
                                      </p:tavLst>
                                    </p:anim>
                                    <p:anim calcmode="lin" valueType="num">
                                      <p:cBhvr>
                                        <p:cTn id="7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Title 479233"/>
          <p:cNvSpPr>
            <a:spLocks noGrp="1" noChangeArrowheads="1"/>
          </p:cNvSpPr>
          <p:nvPr>
            <p:ph type="title" idx="4294967295"/>
          </p:nvPr>
        </p:nvSpPr>
        <p:spPr>
          <a:xfrm>
            <a:off x="382588" y="228601"/>
            <a:ext cx="8380412" cy="664797"/>
          </a:xfrm>
        </p:spPr>
        <p:txBody>
          <a:bodyPr rtlCol="0"/>
          <a:lstStyle/>
          <a:p>
            <a:pPr>
              <a:defRPr/>
            </a:pPr>
            <a:r>
              <a:rPr smtClean="0">
                <a:ea typeface="+mj-ea"/>
                <a:cs typeface="+mj-cs"/>
              </a:rPr>
              <a:t>Cluster Hyper-V Servers</a:t>
            </a:r>
            <a:endParaRPr lang="en-US" dirty="0">
              <a:latin typeface="+mj-lt"/>
              <a:ea typeface="+mj-ea"/>
              <a:cs typeface="+mj-cs"/>
            </a:endParaRPr>
          </a:p>
        </p:txBody>
      </p:sp>
      <p:pic>
        <p:nvPicPr>
          <p:cNvPr id="12" name="Picture 7" descr="blue-to-gold-curved-arrow-h"/>
          <p:cNvPicPr>
            <a:picLocks noChangeAspect="1" noChangeArrowheads="1"/>
          </p:cNvPicPr>
          <p:nvPr/>
        </p:nvPicPr>
        <p:blipFill>
          <a:blip r:embed="rId3"/>
          <a:srcRect/>
          <a:stretch>
            <a:fillRect/>
          </a:stretch>
        </p:blipFill>
        <p:spPr bwMode="auto">
          <a:xfrm rot="-7913909">
            <a:off x="235744" y="4260057"/>
            <a:ext cx="2189163" cy="1136650"/>
          </a:xfrm>
          <a:prstGeom prst="rect">
            <a:avLst/>
          </a:prstGeom>
          <a:noFill/>
          <a:ln w="9525">
            <a:noFill/>
            <a:miter lim="800000"/>
            <a:headEnd/>
            <a:tailEnd/>
          </a:ln>
        </p:spPr>
      </p:pic>
      <p:pic>
        <p:nvPicPr>
          <p:cNvPr id="13" name="Picture 8" descr="blue-to-gold-curved-arrow-h"/>
          <p:cNvPicPr>
            <a:picLocks noChangeAspect="1" noChangeArrowheads="1"/>
          </p:cNvPicPr>
          <p:nvPr/>
        </p:nvPicPr>
        <p:blipFill>
          <a:blip r:embed="rId3"/>
          <a:srcRect/>
          <a:stretch>
            <a:fillRect/>
          </a:stretch>
        </p:blipFill>
        <p:spPr bwMode="auto">
          <a:xfrm rot="8328340">
            <a:off x="6345238" y="4349750"/>
            <a:ext cx="2189162" cy="1136650"/>
          </a:xfrm>
          <a:prstGeom prst="rect">
            <a:avLst/>
          </a:prstGeom>
          <a:noFill/>
          <a:ln w="9525">
            <a:noFill/>
            <a:miter lim="800000"/>
            <a:headEnd/>
            <a:tailEnd/>
          </a:ln>
        </p:spPr>
      </p:pic>
      <p:pic>
        <p:nvPicPr>
          <p:cNvPr id="14" name="Picture 13"/>
          <p:cNvPicPr>
            <a:picLocks noChangeAspect="1" noChangeArrowheads="1"/>
          </p:cNvPicPr>
          <p:nvPr/>
        </p:nvPicPr>
        <p:blipFill>
          <a:blip r:embed="rId4"/>
          <a:srcRect/>
          <a:stretch>
            <a:fillRect/>
          </a:stretch>
        </p:blipFill>
        <p:spPr bwMode="auto">
          <a:xfrm>
            <a:off x="152400" y="1041400"/>
            <a:ext cx="4191000" cy="2794000"/>
          </a:xfrm>
          <a:prstGeom prst="rect">
            <a:avLst/>
          </a:prstGeom>
          <a:noFill/>
          <a:ln w="9525">
            <a:noFill/>
            <a:miter lim="800000"/>
            <a:headEnd/>
            <a:tailEnd/>
          </a:ln>
        </p:spPr>
      </p:pic>
      <p:pic>
        <p:nvPicPr>
          <p:cNvPr id="15" name="Picture 14"/>
          <p:cNvPicPr>
            <a:picLocks noChangeAspect="1" noChangeArrowheads="1"/>
          </p:cNvPicPr>
          <p:nvPr/>
        </p:nvPicPr>
        <p:blipFill>
          <a:blip r:embed="rId5"/>
          <a:srcRect/>
          <a:stretch>
            <a:fillRect/>
          </a:stretch>
        </p:blipFill>
        <p:spPr bwMode="auto">
          <a:xfrm>
            <a:off x="2362200" y="3949700"/>
            <a:ext cx="4191000" cy="2794000"/>
          </a:xfrm>
          <a:prstGeom prst="rect">
            <a:avLst/>
          </a:prstGeom>
          <a:noFill/>
          <a:ln w="9525">
            <a:noFill/>
            <a:miter lim="800000"/>
            <a:headEnd/>
            <a:tailEnd/>
          </a:ln>
        </p:spPr>
      </p:pic>
      <p:pic>
        <p:nvPicPr>
          <p:cNvPr id="16" name="Picture 16"/>
          <p:cNvPicPr>
            <a:picLocks noChangeAspect="1" noChangeArrowheads="1"/>
          </p:cNvPicPr>
          <p:nvPr/>
        </p:nvPicPr>
        <p:blipFill>
          <a:blip r:embed="rId6"/>
          <a:srcRect/>
          <a:stretch>
            <a:fillRect/>
          </a:stretch>
        </p:blipFill>
        <p:spPr bwMode="auto">
          <a:xfrm>
            <a:off x="4800600" y="1041400"/>
            <a:ext cx="4191000" cy="2794000"/>
          </a:xfrm>
          <a:prstGeom prst="rect">
            <a:avLst/>
          </a:prstGeom>
          <a:noFill/>
          <a:ln w="9525">
            <a:noFill/>
            <a:miter lim="800000"/>
            <a:headEnd/>
            <a:tailEnd/>
          </a:ln>
        </p:spPr>
      </p:pic>
    </p:spTree>
    <p:extLst>
      <p:ext uri="{BB962C8B-B14F-4D97-AF65-F5344CB8AC3E}">
        <p14:creationId xmlns:p14="http://schemas.microsoft.com/office/powerpoint/2010/main" xmlns="" val="712008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990261" y="2300932"/>
            <a:ext cx="5010863" cy="3183088"/>
            <a:chOff x="4196286" y="3439489"/>
            <a:chExt cx="6724591" cy="3523037"/>
          </a:xfrm>
        </p:grpSpPr>
        <p:grpSp>
          <p:nvGrpSpPr>
            <p:cNvPr id="2" name="Group 37"/>
            <p:cNvGrpSpPr/>
            <p:nvPr/>
          </p:nvGrpSpPr>
          <p:grpSpPr>
            <a:xfrm>
              <a:off x="4196286" y="3439489"/>
              <a:ext cx="6724591" cy="3523037"/>
              <a:chOff x="381000" y="1265577"/>
              <a:chExt cx="8940099" cy="4965248"/>
            </a:xfrm>
          </p:grpSpPr>
          <p:sp>
            <p:nvSpPr>
              <p:cNvPr id="63" name="Right Arrow 62"/>
              <p:cNvSpPr/>
              <p:nvPr/>
            </p:nvSpPr>
            <p:spPr bwMode="auto">
              <a:xfrm rot="5773966">
                <a:off x="3272434" y="4198549"/>
                <a:ext cx="2325855" cy="125599"/>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6831"/>
                <a:endParaRPr lang="en-US" dirty="0" smtClean="0">
                  <a:solidFill>
                    <a:schemeClr val="tx1"/>
                  </a:solidFill>
                  <a:latin typeface="Segoe" pitchFamily="34" charset="0"/>
                </a:endParaRPr>
              </a:p>
            </p:txBody>
          </p:sp>
          <p:sp>
            <p:nvSpPr>
              <p:cNvPr id="42" name="Rounded Rectangle 41"/>
              <p:cNvSpPr/>
              <p:nvPr/>
            </p:nvSpPr>
            <p:spPr bwMode="auto">
              <a:xfrm>
                <a:off x="1785287" y="1821508"/>
                <a:ext cx="5167939" cy="2249185"/>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6831"/>
                <a:endParaRPr lang="en-US" dirty="0" smtClean="0">
                  <a:solidFill>
                    <a:schemeClr val="tx1"/>
                  </a:solidFill>
                  <a:latin typeface="Segoe" pitchFamily="34" charset="0"/>
                </a:endParaRPr>
              </a:p>
            </p:txBody>
          </p:sp>
          <p:sp>
            <p:nvSpPr>
              <p:cNvPr id="43" name="Line 6"/>
              <p:cNvSpPr>
                <a:spLocks noChangeShapeType="1"/>
              </p:cNvSpPr>
              <p:nvPr/>
            </p:nvSpPr>
            <p:spPr bwMode="auto">
              <a:xfrm>
                <a:off x="4297106" y="3801567"/>
                <a:ext cx="44286" cy="578917"/>
              </a:xfrm>
              <a:prstGeom prst="line">
                <a:avLst/>
              </a:prstGeom>
              <a:noFill/>
              <a:ln w="28575"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4" name="Line 5"/>
              <p:cNvSpPr>
                <a:spLocks noChangeShapeType="1"/>
              </p:cNvSpPr>
              <p:nvPr/>
            </p:nvSpPr>
            <p:spPr bwMode="auto">
              <a:xfrm>
                <a:off x="2804638" y="3517674"/>
                <a:ext cx="947431" cy="924605"/>
              </a:xfrm>
              <a:prstGeom prst="line">
                <a:avLst/>
              </a:prstGeom>
              <a:noFill/>
              <a:ln w="28575"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5" name="Line 6"/>
              <p:cNvSpPr>
                <a:spLocks noChangeShapeType="1"/>
              </p:cNvSpPr>
              <p:nvPr/>
            </p:nvSpPr>
            <p:spPr bwMode="auto">
              <a:xfrm flipH="1">
                <a:off x="4926198" y="3752901"/>
                <a:ext cx="1025600" cy="751177"/>
              </a:xfrm>
              <a:prstGeom prst="line">
                <a:avLst/>
              </a:prstGeom>
              <a:noFill/>
              <a:ln w="28575"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6" name="Line 7"/>
              <p:cNvSpPr>
                <a:spLocks noChangeShapeType="1"/>
              </p:cNvSpPr>
              <p:nvPr/>
            </p:nvSpPr>
            <p:spPr bwMode="auto">
              <a:xfrm>
                <a:off x="4327118" y="4843893"/>
                <a:ext cx="0" cy="295249"/>
              </a:xfrm>
              <a:prstGeom prst="line">
                <a:avLst/>
              </a:prstGeom>
              <a:noFill/>
              <a:ln w="28575"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7" name="Rectangle 17"/>
              <p:cNvSpPr>
                <a:spLocks noChangeArrowheads="1"/>
              </p:cNvSpPr>
              <p:nvPr/>
            </p:nvSpPr>
            <p:spPr bwMode="auto">
              <a:xfrm>
                <a:off x="2188185" y="5120296"/>
                <a:ext cx="4468958" cy="1110529"/>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lIns="91432" tIns="45717" rIns="91432" bIns="45717" anchor="ctr"/>
              <a:lstStyle/>
              <a:p>
                <a:endParaRPr lang="en-US" dirty="0"/>
              </a:p>
            </p:txBody>
          </p:sp>
          <p:sp>
            <p:nvSpPr>
              <p:cNvPr id="48" name="Text Box 20"/>
              <p:cNvSpPr txBox="1">
                <a:spLocks noChangeArrowheads="1"/>
              </p:cNvSpPr>
              <p:nvPr/>
            </p:nvSpPr>
            <p:spPr bwMode="auto">
              <a:xfrm>
                <a:off x="2225071" y="5455421"/>
                <a:ext cx="1001347" cy="546641"/>
              </a:xfrm>
              <a:prstGeom prst="rect">
                <a:avLst/>
              </a:prstGeom>
              <a:noFill/>
              <a:ln w="9525">
                <a:noFill/>
                <a:miter lim="800000"/>
                <a:headEnd/>
                <a:tailEnd/>
              </a:ln>
              <a:effectLst/>
            </p:spPr>
            <p:txBody>
              <a:bodyPr wrap="square" lIns="91432" tIns="45717" rIns="91432" bIns="45717">
                <a:spAutoFit/>
              </a:bodyPr>
              <a:lstStyle/>
              <a:p>
                <a:pPr>
                  <a:lnSpc>
                    <a:spcPct val="100000"/>
                  </a:lnSpc>
                  <a:spcBef>
                    <a:spcPct val="0"/>
                  </a:spcBef>
                </a:pPr>
                <a:endParaRPr lang="en-US" b="1" dirty="0">
                  <a:solidFill>
                    <a:schemeClr val="bg1"/>
                  </a:solidFill>
                  <a:latin typeface="Trebuchet MS" pitchFamily="34" charset="0"/>
                </a:endParaRPr>
              </a:p>
            </p:txBody>
          </p:sp>
          <p:sp>
            <p:nvSpPr>
              <p:cNvPr id="49" name="Line Callout 1 (Border and Accent Bar) 48"/>
              <p:cNvSpPr/>
              <p:nvPr/>
            </p:nvSpPr>
            <p:spPr bwMode="auto">
              <a:xfrm>
                <a:off x="381000" y="5420172"/>
                <a:ext cx="1284401" cy="658287"/>
              </a:xfrm>
              <a:prstGeom prst="accentBorderCallout1">
                <a:avLst>
                  <a:gd name="adj1" fmla="val 42284"/>
                  <a:gd name="adj2" fmla="val 104657"/>
                  <a:gd name="adj3" fmla="val 19041"/>
                  <a:gd name="adj4" fmla="val 159542"/>
                </a:avLst>
              </a:prstGeom>
              <a:gradFill>
                <a:gsLst>
                  <a:gs pos="0">
                    <a:srgbClr val="5E9EFF"/>
                  </a:gs>
                  <a:gs pos="39999">
                    <a:srgbClr val="85C2FF"/>
                  </a:gs>
                  <a:gs pos="70000">
                    <a:srgbClr val="C4D6EB"/>
                  </a:gs>
                  <a:gs pos="100000">
                    <a:srgbClr val="FFEBFA"/>
                  </a:gs>
                </a:gsLst>
                <a:lin ang="16200000" scaled="0"/>
              </a:gradFill>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1096788">
                  <a:buNone/>
                </a:pPr>
                <a:r>
                  <a:rPr lang="en-US" sz="1100" dirty="0">
                    <a:solidFill>
                      <a:schemeClr val="bg1"/>
                    </a:solidFill>
                    <a:latin typeface="Trebuchet MS" pitchFamily="34" charset="0"/>
                  </a:rPr>
                  <a:t>Single Volume</a:t>
                </a:r>
              </a:p>
            </p:txBody>
          </p:sp>
          <p:pic>
            <p:nvPicPr>
              <p:cNvPr id="50" name="Picture 2" descr="C:\Users\shonsh\Desktop\images\host.png"/>
              <p:cNvPicPr>
                <a:picLocks noChangeAspect="1" noChangeArrowheads="1"/>
              </p:cNvPicPr>
              <p:nvPr/>
            </p:nvPicPr>
            <p:blipFill>
              <a:blip r:embed="rId3" cstate="print"/>
              <a:srcRect/>
              <a:stretch>
                <a:fillRect/>
              </a:stretch>
            </p:blipFill>
            <p:spPr bwMode="auto">
              <a:xfrm>
                <a:off x="1953085" y="2039250"/>
                <a:ext cx="1147824" cy="1859653"/>
              </a:xfrm>
              <a:prstGeom prst="rect">
                <a:avLst/>
              </a:prstGeom>
              <a:noFill/>
            </p:spPr>
          </p:pic>
          <p:pic>
            <p:nvPicPr>
              <p:cNvPr id="51" name="Picture 3" descr="C:\Users\shonsh\Desktop\images\VM.png"/>
              <p:cNvPicPr>
                <a:picLocks noChangeAspect="1" noChangeArrowheads="1"/>
              </p:cNvPicPr>
              <p:nvPr/>
            </p:nvPicPr>
            <p:blipFill>
              <a:blip r:embed="rId4" cstate="print"/>
              <a:srcRect/>
              <a:stretch>
                <a:fillRect/>
              </a:stretch>
            </p:blipFill>
            <p:spPr bwMode="auto">
              <a:xfrm>
                <a:off x="2539258" y="2317464"/>
                <a:ext cx="450424" cy="729757"/>
              </a:xfrm>
              <a:prstGeom prst="rect">
                <a:avLst/>
              </a:prstGeom>
              <a:noFill/>
            </p:spPr>
          </p:pic>
          <p:pic>
            <p:nvPicPr>
              <p:cNvPr id="52" name="Picture 2" descr="C:\Users\shonsh\Desktop\images\host.png"/>
              <p:cNvPicPr>
                <a:picLocks noChangeAspect="1" noChangeArrowheads="1"/>
              </p:cNvPicPr>
              <p:nvPr/>
            </p:nvPicPr>
            <p:blipFill>
              <a:blip r:embed="rId3" cstate="print"/>
              <a:srcRect/>
              <a:stretch>
                <a:fillRect/>
              </a:stretch>
            </p:blipFill>
            <p:spPr bwMode="auto">
              <a:xfrm>
                <a:off x="3795680" y="2056824"/>
                <a:ext cx="1147824" cy="1859653"/>
              </a:xfrm>
              <a:prstGeom prst="rect">
                <a:avLst/>
              </a:prstGeom>
              <a:noFill/>
            </p:spPr>
          </p:pic>
          <p:pic>
            <p:nvPicPr>
              <p:cNvPr id="53" name="Picture 3" descr="C:\Users\shonsh\Desktop\images\VM.png"/>
              <p:cNvPicPr>
                <a:picLocks noChangeAspect="1" noChangeArrowheads="1"/>
              </p:cNvPicPr>
              <p:nvPr/>
            </p:nvPicPr>
            <p:blipFill>
              <a:blip r:embed="rId4" cstate="print"/>
              <a:srcRect/>
              <a:stretch>
                <a:fillRect/>
              </a:stretch>
            </p:blipFill>
            <p:spPr bwMode="auto">
              <a:xfrm>
                <a:off x="4381852" y="2335039"/>
                <a:ext cx="450424" cy="729757"/>
              </a:xfrm>
              <a:prstGeom prst="rect">
                <a:avLst/>
              </a:prstGeom>
              <a:noFill/>
            </p:spPr>
          </p:pic>
          <p:pic>
            <p:nvPicPr>
              <p:cNvPr id="54" name="Picture 2" descr="C:\Users\shonsh\Desktop\images\host.png"/>
              <p:cNvPicPr>
                <a:picLocks noChangeAspect="1" noChangeArrowheads="1"/>
              </p:cNvPicPr>
              <p:nvPr/>
            </p:nvPicPr>
            <p:blipFill>
              <a:blip r:embed="rId3" cstate="print"/>
              <a:srcRect/>
              <a:stretch>
                <a:fillRect/>
              </a:stretch>
            </p:blipFill>
            <p:spPr bwMode="auto">
              <a:xfrm>
                <a:off x="5613951" y="2074398"/>
                <a:ext cx="1147824" cy="1859653"/>
              </a:xfrm>
              <a:prstGeom prst="rect">
                <a:avLst/>
              </a:prstGeom>
              <a:noFill/>
            </p:spPr>
          </p:pic>
          <p:pic>
            <p:nvPicPr>
              <p:cNvPr id="55" name="Picture 3" descr="C:\Users\shonsh\Desktop\images\VM.png"/>
              <p:cNvPicPr>
                <a:picLocks noChangeAspect="1" noChangeArrowheads="1"/>
              </p:cNvPicPr>
              <p:nvPr/>
            </p:nvPicPr>
            <p:blipFill>
              <a:blip r:embed="rId4" cstate="print"/>
              <a:srcRect/>
              <a:stretch>
                <a:fillRect/>
              </a:stretch>
            </p:blipFill>
            <p:spPr bwMode="auto">
              <a:xfrm>
                <a:off x="6200122" y="2352612"/>
                <a:ext cx="450424" cy="729757"/>
              </a:xfrm>
              <a:prstGeom prst="rect">
                <a:avLst/>
              </a:prstGeom>
              <a:noFill/>
            </p:spPr>
          </p:pic>
          <p:sp>
            <p:nvSpPr>
              <p:cNvPr id="56" name="Can 55"/>
              <p:cNvSpPr/>
              <p:nvPr/>
            </p:nvSpPr>
            <p:spPr>
              <a:xfrm>
                <a:off x="3097540" y="5237263"/>
                <a:ext cx="2249846" cy="892230"/>
              </a:xfrm>
              <a:prstGeom prst="can">
                <a:avLst>
                  <a:gd name="adj" fmla="val 29594"/>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76194" tIns="38097" rIns="76194" bIns="38097" numCol="1" rtlCol="0" anchor="ctr" anchorCtr="0" compatLnSpc="1">
                <a:prstTxWarp prst="textNoShape">
                  <a:avLst/>
                </a:prstTxWarp>
              </a:bodyPr>
              <a:lstStyle/>
              <a:p>
                <a:pPr algn="ctr" defTabSz="913990"/>
                <a:endParaRPr lang="en-US" dirty="0" smtClean="0">
                  <a:solidFill>
                    <a:schemeClr val="tx1"/>
                  </a:solidFill>
                  <a:latin typeface="Segoe" pitchFamily="34" charset="0"/>
                </a:endParaRPr>
              </a:p>
            </p:txBody>
          </p:sp>
          <p:grpSp>
            <p:nvGrpSpPr>
              <p:cNvPr id="5" name="Group 50"/>
              <p:cNvGrpSpPr/>
              <p:nvPr/>
            </p:nvGrpSpPr>
            <p:grpSpPr>
              <a:xfrm>
                <a:off x="3313256" y="5430393"/>
                <a:ext cx="669811" cy="620454"/>
                <a:chOff x="851148" y="6690311"/>
                <a:chExt cx="829774" cy="768630"/>
              </a:xfrm>
            </p:grpSpPr>
            <p:sp>
              <p:nvSpPr>
                <p:cNvPr id="73" name="Rounded Rectangle 19"/>
                <p:cNvSpPr/>
                <p:nvPr/>
              </p:nvSpPr>
              <p:spPr bwMode="auto">
                <a:xfrm>
                  <a:off x="965553" y="6766515"/>
                  <a:ext cx="466152" cy="664321"/>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990">
                    <a:defRPr/>
                  </a:pPr>
                  <a:endParaRPr lang="en-US" dirty="0">
                    <a:solidFill>
                      <a:schemeClr val="tx1"/>
                    </a:solidFill>
                    <a:latin typeface="Trebuchet MS" pitchFamily="34" charset="0"/>
                  </a:endParaRPr>
                </a:p>
              </p:txBody>
            </p:sp>
            <p:pic>
              <p:nvPicPr>
                <p:cNvPr id="74"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062580" y="6690311"/>
                  <a:ext cx="304800" cy="304799"/>
                </a:xfrm>
                <a:prstGeom prst="rect">
                  <a:avLst/>
                </a:prstGeom>
                <a:ln>
                  <a:headEnd type="none" w="med" len="med"/>
                  <a:tailEnd type="none" w="med" len="med"/>
                </a:ln>
              </p:spPr>
            </p:pic>
            <p:sp>
              <p:nvSpPr>
                <p:cNvPr id="75" name="TextBox 21"/>
                <p:cNvSpPr txBox="1"/>
                <p:nvPr/>
              </p:nvSpPr>
              <p:spPr>
                <a:xfrm>
                  <a:off x="851148" y="7042615"/>
                  <a:ext cx="829774" cy="416326"/>
                </a:xfrm>
                <a:prstGeom prst="rect">
                  <a:avLst/>
                </a:prstGeom>
              </p:spPr>
              <p:txBody>
                <a:bodyPr wrap="none" rtlCol="0">
                  <a:spAutoFit/>
                </a:bodyPr>
                <a:lstStyle/>
                <a:p>
                  <a:pPr>
                    <a:buNone/>
                  </a:pPr>
                  <a:r>
                    <a:rPr lang="en-US" sz="800" dirty="0">
                      <a:latin typeface="Trebuchet MS" pitchFamily="34" charset="0"/>
                    </a:rPr>
                    <a:t>VHD</a:t>
                  </a:r>
                  <a:endParaRPr lang="en-US" sz="1900" dirty="0">
                    <a:latin typeface="Trebuchet MS" pitchFamily="34" charset="0"/>
                  </a:endParaRPr>
                </a:p>
              </p:txBody>
            </p:sp>
          </p:grpSp>
          <p:sp>
            <p:nvSpPr>
              <p:cNvPr id="60" name="Right Arrow 59"/>
              <p:cNvSpPr/>
              <p:nvPr/>
            </p:nvSpPr>
            <p:spPr bwMode="auto">
              <a:xfrm rot="4298736">
                <a:off x="2089207" y="4158792"/>
                <a:ext cx="2405310" cy="14136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6831"/>
                <a:endParaRPr lang="en-US" dirty="0" smtClean="0">
                  <a:solidFill>
                    <a:schemeClr val="tx1"/>
                  </a:solidFill>
                  <a:latin typeface="Segoe" pitchFamily="34" charset="0"/>
                </a:endParaRPr>
              </a:p>
            </p:txBody>
          </p:sp>
          <p:sp>
            <p:nvSpPr>
              <p:cNvPr id="61" name="Right Arrow 60"/>
              <p:cNvSpPr/>
              <p:nvPr/>
            </p:nvSpPr>
            <p:spPr bwMode="auto">
              <a:xfrm rot="7367473">
                <a:off x="4274447" y="4187869"/>
                <a:ext cx="2642357" cy="136068"/>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6831"/>
                <a:endParaRPr lang="en-US" dirty="0" smtClean="0">
                  <a:solidFill>
                    <a:schemeClr val="tx1"/>
                  </a:solidFill>
                  <a:latin typeface="Segoe" pitchFamily="34" charset="0"/>
                </a:endParaRPr>
              </a:p>
            </p:txBody>
          </p:sp>
          <p:grpSp>
            <p:nvGrpSpPr>
              <p:cNvPr id="6" name="Group 57"/>
              <p:cNvGrpSpPr/>
              <p:nvPr/>
            </p:nvGrpSpPr>
            <p:grpSpPr>
              <a:xfrm>
                <a:off x="3576595" y="4257844"/>
                <a:ext cx="1562280" cy="882103"/>
                <a:chOff x="6296149" y="4859530"/>
                <a:chExt cx="1612817" cy="910638"/>
              </a:xfrm>
            </p:grpSpPr>
            <p:pic>
              <p:nvPicPr>
                <p:cNvPr id="65" name="Picture 10" descr="C:\Documents and Settings\Pennie\My Documents\ACERDATA (D)\Pennie's documents\MS Image\Shapes and Graphics\Internet Cloud\cloud 1.png"/>
                <p:cNvPicPr>
                  <a:picLocks noChangeAspect="1" noChangeArrowheads="1"/>
                </p:cNvPicPr>
                <p:nvPr/>
              </p:nvPicPr>
              <p:blipFill>
                <a:blip r:embed="rId6" cstate="print"/>
                <a:srcRect/>
                <a:stretch>
                  <a:fillRect/>
                </a:stretch>
              </p:blipFill>
              <p:spPr bwMode="auto">
                <a:xfrm>
                  <a:off x="6296149" y="4859530"/>
                  <a:ext cx="1612817" cy="910638"/>
                </a:xfrm>
                <a:prstGeom prst="rect">
                  <a:avLst/>
                </a:prstGeom>
                <a:noFill/>
              </p:spPr>
            </p:pic>
            <p:sp>
              <p:nvSpPr>
                <p:cNvPr id="66" name="TextBox 65"/>
                <p:cNvSpPr txBox="1"/>
                <p:nvPr/>
              </p:nvSpPr>
              <p:spPr>
                <a:xfrm>
                  <a:off x="6490822" y="4908753"/>
                  <a:ext cx="1214070" cy="594751"/>
                </a:xfrm>
                <a:prstGeom prst="rect">
                  <a:avLst/>
                </a:prstGeom>
                <a:noFill/>
              </p:spPr>
              <p:txBody>
                <a:bodyPr wrap="none" rtlCol="0">
                  <a:spAutoFit/>
                </a:bodyPr>
                <a:lstStyle/>
                <a:p>
                  <a:pPr algn="ctr">
                    <a:buNone/>
                  </a:pPr>
                  <a:r>
                    <a:rPr lang="en-US" dirty="0" smtClean="0">
                      <a:solidFill>
                        <a:schemeClr val="tx2"/>
                      </a:solidFill>
                      <a:effectLst>
                        <a:glow rad="228600">
                          <a:schemeClr val="bg1">
                            <a:alpha val="40000"/>
                          </a:schemeClr>
                        </a:glow>
                      </a:effectLst>
                    </a:rPr>
                    <a:t>SAN</a:t>
                  </a:r>
                  <a:endParaRPr lang="en-US" dirty="0">
                    <a:solidFill>
                      <a:schemeClr val="tx2"/>
                    </a:solidFill>
                    <a:effectLst>
                      <a:glow rad="228600">
                        <a:schemeClr val="bg1">
                          <a:alpha val="40000"/>
                        </a:schemeClr>
                      </a:glow>
                    </a:effectLst>
                  </a:endParaRPr>
                </a:p>
              </p:txBody>
            </p:sp>
          </p:grpSp>
          <p:sp>
            <p:nvSpPr>
              <p:cNvPr id="64" name="Line Callout 1 (Border and Accent Bar) 63"/>
              <p:cNvSpPr/>
              <p:nvPr/>
            </p:nvSpPr>
            <p:spPr bwMode="auto">
              <a:xfrm>
                <a:off x="7231487" y="1265577"/>
                <a:ext cx="2089612" cy="1250695"/>
              </a:xfrm>
              <a:prstGeom prst="accentBorderCallout1">
                <a:avLst>
                  <a:gd name="adj1" fmla="val 70064"/>
                  <a:gd name="adj2" fmla="val -4141"/>
                  <a:gd name="adj3" fmla="val 140189"/>
                  <a:gd name="adj4" fmla="val -35858"/>
                </a:avLst>
              </a:prstGeom>
              <a:gradFill>
                <a:gsLst>
                  <a:gs pos="0">
                    <a:srgbClr val="5E9EFF"/>
                  </a:gs>
                  <a:gs pos="39999">
                    <a:srgbClr val="85C2FF"/>
                  </a:gs>
                  <a:gs pos="70000">
                    <a:srgbClr val="C4D6EB"/>
                  </a:gs>
                  <a:gs pos="100000">
                    <a:srgbClr val="FFEBFA"/>
                  </a:gs>
                </a:gsLst>
                <a:lin ang="16200000" scaled="0"/>
              </a:gradFill>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6831">
                  <a:buNone/>
                </a:pPr>
                <a:r>
                  <a:rPr lang="en-US" sz="1200" dirty="0">
                    <a:solidFill>
                      <a:schemeClr val="bg1"/>
                    </a:solidFill>
                    <a:latin typeface="Trebuchet MS" pitchFamily="34" charset="0"/>
                  </a:rPr>
                  <a:t>Concurrent access to a single file system</a:t>
                </a:r>
              </a:p>
            </p:txBody>
          </p:sp>
        </p:grpSp>
        <p:sp>
          <p:nvSpPr>
            <p:cNvPr id="78" name="Rounded Rectangle 19"/>
            <p:cNvSpPr/>
            <p:nvPr/>
          </p:nvSpPr>
          <p:spPr bwMode="auto">
            <a:xfrm>
              <a:off x="6921358" y="6452639"/>
              <a:ext cx="275485" cy="36293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913990">
                <a:defRPr/>
              </a:pPr>
              <a:endParaRPr lang="en-US" dirty="0">
                <a:solidFill>
                  <a:schemeClr val="tx1"/>
                </a:solidFill>
                <a:latin typeface="Trebuchet MS" pitchFamily="34" charset="0"/>
              </a:endParaRPr>
            </a:p>
          </p:txBody>
        </p:sp>
        <p:pic>
          <p:nvPicPr>
            <p:cNvPr id="7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6978698" y="6422685"/>
              <a:ext cx="180130" cy="166518"/>
            </a:xfrm>
            <a:prstGeom prst="rect">
              <a:avLst/>
            </a:prstGeom>
            <a:ln>
              <a:headEnd type="none" w="med" len="med"/>
              <a:tailEnd type="none" w="med" len="med"/>
            </a:ln>
          </p:spPr>
        </p:pic>
        <p:sp>
          <p:nvSpPr>
            <p:cNvPr id="80" name="TextBox 21"/>
            <p:cNvSpPr txBox="1"/>
            <p:nvPr/>
          </p:nvSpPr>
          <p:spPr>
            <a:xfrm>
              <a:off x="6852188" y="6603479"/>
              <a:ext cx="553371" cy="258887"/>
            </a:xfrm>
            <a:prstGeom prst="rect">
              <a:avLst/>
            </a:prstGeom>
          </p:spPr>
          <p:txBody>
            <a:bodyPr wrap="none" lIns="109723" tIns="54862" rIns="109723" bIns="54862" rtlCol="0">
              <a:spAutoFit/>
            </a:bodyPr>
            <a:lstStyle/>
            <a:p>
              <a:pPr>
                <a:buNone/>
              </a:pPr>
              <a:r>
                <a:rPr lang="en-US" sz="800" dirty="0">
                  <a:latin typeface="Trebuchet MS" pitchFamily="34" charset="0"/>
                </a:rPr>
                <a:t>VHD</a:t>
              </a:r>
              <a:endParaRPr lang="en-US" sz="1900" dirty="0">
                <a:latin typeface="Trebuchet MS" pitchFamily="34" charset="0"/>
              </a:endParaRPr>
            </a:p>
          </p:txBody>
        </p:sp>
        <p:sp>
          <p:nvSpPr>
            <p:cNvPr id="81" name="Rounded Rectangle 19"/>
            <p:cNvSpPr/>
            <p:nvPr/>
          </p:nvSpPr>
          <p:spPr bwMode="auto">
            <a:xfrm>
              <a:off x="7348424" y="6440965"/>
              <a:ext cx="275485" cy="36293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913990">
                <a:defRPr/>
              </a:pPr>
              <a:endParaRPr lang="en-US" dirty="0">
                <a:solidFill>
                  <a:schemeClr val="tx1"/>
                </a:solidFill>
                <a:latin typeface="Trebuchet MS" pitchFamily="34" charset="0"/>
              </a:endParaRPr>
            </a:p>
          </p:txBody>
        </p:sp>
        <p:pic>
          <p:nvPicPr>
            <p:cNvPr id="82"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7382417" y="6399338"/>
              <a:ext cx="180130" cy="166518"/>
            </a:xfrm>
            <a:prstGeom prst="rect">
              <a:avLst/>
            </a:prstGeom>
            <a:ln>
              <a:headEnd type="none" w="med" len="med"/>
              <a:tailEnd type="none" w="med" len="med"/>
            </a:ln>
          </p:spPr>
        </p:pic>
        <p:sp>
          <p:nvSpPr>
            <p:cNvPr id="83" name="TextBox 21"/>
            <p:cNvSpPr txBox="1"/>
            <p:nvPr/>
          </p:nvSpPr>
          <p:spPr>
            <a:xfrm>
              <a:off x="7279252" y="6603479"/>
              <a:ext cx="553371" cy="258887"/>
            </a:xfrm>
            <a:prstGeom prst="rect">
              <a:avLst/>
            </a:prstGeom>
          </p:spPr>
          <p:txBody>
            <a:bodyPr wrap="none" lIns="109723" tIns="54862" rIns="109723" bIns="54862" rtlCol="0">
              <a:spAutoFit/>
            </a:bodyPr>
            <a:lstStyle/>
            <a:p>
              <a:pPr>
                <a:buNone/>
              </a:pPr>
              <a:r>
                <a:rPr lang="en-US" sz="800" dirty="0">
                  <a:latin typeface="Trebuchet MS" pitchFamily="34" charset="0"/>
                </a:rPr>
                <a:t>VHD</a:t>
              </a:r>
              <a:endParaRPr lang="en-US" sz="1900" dirty="0">
                <a:latin typeface="Trebuchet MS" pitchFamily="34" charset="0"/>
              </a:endParaRPr>
            </a:p>
          </p:txBody>
        </p:sp>
      </p:grpSp>
      <p:sp>
        <p:nvSpPr>
          <p:cNvPr id="40" name="Rectangle 5"/>
          <p:cNvSpPr>
            <a:spLocks noChangeArrowheads="1"/>
          </p:cNvSpPr>
          <p:nvPr/>
        </p:nvSpPr>
        <p:spPr bwMode="auto">
          <a:xfrm>
            <a:off x="256477" y="1183040"/>
            <a:ext cx="8246328" cy="707882"/>
          </a:xfrm>
          <a:prstGeom prst="rect">
            <a:avLst/>
          </a:prstGeom>
          <a:solidFill>
            <a:schemeClr val="tx1">
              <a:lumMod val="50000"/>
              <a:alpha val="20000"/>
            </a:schemeClr>
          </a:solidFill>
          <a:ln w="9525">
            <a:noFill/>
            <a:miter lim="800000"/>
            <a:headEnd/>
            <a:tailEnd/>
          </a:ln>
        </p:spPr>
        <p:txBody>
          <a:bodyPr wrap="square" lIns="91436" tIns="45718" rIns="91436" bIns="45718">
            <a:spAutoFit/>
          </a:bodyPr>
          <a:lstStyle/>
          <a:p>
            <a:pPr eaLnBrk="0" hangingPunct="0">
              <a:spcBef>
                <a:spcPct val="20000"/>
              </a:spcBef>
              <a:buClr>
                <a:schemeClr val="tx2"/>
              </a:buClr>
              <a:buSzPct val="95000"/>
              <a:buNone/>
            </a:pPr>
            <a:r>
              <a:rPr lang="en-US" sz="2000" dirty="0" smtClean="0">
                <a:solidFill>
                  <a:srgbClr val="CCFFCC"/>
                </a:solidFill>
                <a:latin typeface="Segoe UI" pitchFamily="34" charset="0"/>
                <a:cs typeface="Segoe UI" pitchFamily="34" charset="0"/>
              </a:rPr>
              <a:t>Hyper-V high </a:t>
            </a:r>
            <a:r>
              <a:rPr lang="en-US" sz="2000" dirty="0">
                <a:solidFill>
                  <a:srgbClr val="CCFFCC"/>
                </a:solidFill>
                <a:latin typeface="Segoe UI" pitchFamily="34" charset="0"/>
                <a:cs typeface="Segoe UI" pitchFamily="34" charset="0"/>
              </a:rPr>
              <a:t>availability and migration scenarios are supported by the new Cluster Shared Volumes in Windows Server 2008 R2</a:t>
            </a:r>
          </a:p>
        </p:txBody>
      </p:sp>
      <p:sp>
        <p:nvSpPr>
          <p:cNvPr id="39" name="Text Placeholder 2"/>
          <p:cNvSpPr>
            <a:spLocks noGrp="1"/>
          </p:cNvSpPr>
          <p:nvPr>
            <p:ph type="body" sz="quarter" idx="4294967295"/>
          </p:nvPr>
        </p:nvSpPr>
        <p:spPr>
          <a:xfrm>
            <a:off x="381000" y="2116949"/>
            <a:ext cx="4396354" cy="4051240"/>
          </a:xfrm>
          <a:prstGeom prst="rect">
            <a:avLst/>
          </a:prstGeom>
        </p:spPr>
        <p:txBody>
          <a:bodyPr/>
          <a:lstStyle/>
          <a:p>
            <a:pPr marL="173031" indent="-173031" eaLnBrk="0" hangingPunct="0">
              <a:lnSpc>
                <a:spcPct val="100000"/>
              </a:lnSpc>
            </a:pPr>
            <a:r>
              <a:rPr lang="en-US" sz="1800" dirty="0" smtClean="0">
                <a:solidFill>
                  <a:srgbClr val="CCFFCC"/>
                </a:solidFill>
                <a:latin typeface="Segoe UI" pitchFamily="34" charset="0"/>
                <a:cs typeface="Segoe UI" pitchFamily="34" charset="0"/>
              </a:rPr>
              <a:t>Technology </a:t>
            </a:r>
            <a:r>
              <a:rPr lang="en-US" sz="1800" dirty="0">
                <a:solidFill>
                  <a:srgbClr val="CCFFCC"/>
                </a:solidFill>
                <a:latin typeface="Segoe UI" pitchFamily="34" charset="0"/>
                <a:cs typeface="Segoe UI" pitchFamily="34" charset="0"/>
              </a:rPr>
              <a:t>within Failover Cluster feature</a:t>
            </a:r>
          </a:p>
          <a:p>
            <a:pPr marL="173031" indent="-173031" eaLnBrk="0" hangingPunct="0">
              <a:lnSpc>
                <a:spcPct val="100000"/>
              </a:lnSpc>
            </a:pPr>
            <a:r>
              <a:rPr lang="en-US" sz="1800" dirty="0">
                <a:solidFill>
                  <a:srgbClr val="CCFFCC"/>
                </a:solidFill>
                <a:latin typeface="Segoe UI" pitchFamily="34" charset="0"/>
                <a:cs typeface="Segoe UI" pitchFamily="34" charset="0"/>
              </a:rPr>
              <a:t>Single consistent name space</a:t>
            </a:r>
          </a:p>
          <a:p>
            <a:pPr marL="173031" indent="-173031" eaLnBrk="0" hangingPunct="0">
              <a:lnSpc>
                <a:spcPct val="100000"/>
              </a:lnSpc>
            </a:pPr>
            <a:r>
              <a:rPr lang="en-US" sz="1800" dirty="0">
                <a:solidFill>
                  <a:srgbClr val="CCFFCC"/>
                </a:solidFill>
                <a:latin typeface="Segoe UI" pitchFamily="34" charset="0"/>
                <a:cs typeface="Segoe UI" pitchFamily="34" charset="0"/>
              </a:rPr>
              <a:t>Compatible: </a:t>
            </a:r>
            <a:r>
              <a:rPr lang="en-US" sz="1800" dirty="0" smtClean="0">
                <a:solidFill>
                  <a:srgbClr val="CCFFCC"/>
                </a:solidFill>
                <a:latin typeface="Segoe UI" pitchFamily="34" charset="0"/>
                <a:cs typeface="Segoe UI" pitchFamily="34" charset="0"/>
              </a:rPr>
              <a:t>NTFS </a:t>
            </a:r>
            <a:r>
              <a:rPr lang="en-US" sz="1800" dirty="0">
                <a:solidFill>
                  <a:srgbClr val="CCFFCC"/>
                </a:solidFill>
                <a:latin typeface="Segoe UI" pitchFamily="34" charset="0"/>
                <a:cs typeface="Segoe UI" pitchFamily="34" charset="0"/>
              </a:rPr>
              <a:t>volume</a:t>
            </a:r>
          </a:p>
          <a:p>
            <a:pPr marL="173031" indent="-173031" eaLnBrk="0" hangingPunct="0">
              <a:lnSpc>
                <a:spcPct val="100000"/>
              </a:lnSpc>
            </a:pPr>
            <a:r>
              <a:rPr lang="en-US" sz="1800" dirty="0">
                <a:solidFill>
                  <a:srgbClr val="CCFFCC"/>
                </a:solidFill>
                <a:latin typeface="Segoe UI" pitchFamily="34" charset="0"/>
                <a:cs typeface="Segoe UI" pitchFamily="34" charset="0"/>
              </a:rPr>
              <a:t>Simplified LUN management</a:t>
            </a:r>
          </a:p>
          <a:p>
            <a:pPr marL="173031" indent="-173031" eaLnBrk="0" hangingPunct="0">
              <a:lnSpc>
                <a:spcPct val="100000"/>
              </a:lnSpc>
            </a:pPr>
            <a:r>
              <a:rPr lang="en-US" sz="1800" dirty="0">
                <a:solidFill>
                  <a:srgbClr val="CCFFCC"/>
                </a:solidFill>
                <a:latin typeface="Segoe UI" pitchFamily="34" charset="0"/>
                <a:cs typeface="Segoe UI" pitchFamily="34" charset="0"/>
              </a:rPr>
              <a:t>Multiple data stores supported</a:t>
            </a:r>
          </a:p>
          <a:p>
            <a:pPr marL="173031" indent="-173031" eaLnBrk="0" hangingPunct="0">
              <a:lnSpc>
                <a:spcPct val="100000"/>
              </a:lnSpc>
            </a:pPr>
            <a:r>
              <a:rPr lang="en-US" sz="1800" dirty="0">
                <a:solidFill>
                  <a:srgbClr val="CCFFCC"/>
                </a:solidFill>
                <a:latin typeface="Segoe UI" pitchFamily="34" charset="0"/>
                <a:cs typeface="Segoe UI" pitchFamily="34" charset="0"/>
              </a:rPr>
              <a:t>Enhanced storage availability due to built in redundancy</a:t>
            </a:r>
          </a:p>
          <a:p>
            <a:pPr marL="173031" indent="-173031" eaLnBrk="0" hangingPunct="0">
              <a:lnSpc>
                <a:spcPct val="100000"/>
              </a:lnSpc>
            </a:pPr>
            <a:r>
              <a:rPr lang="en-US" sz="1800" dirty="0">
                <a:solidFill>
                  <a:srgbClr val="CCFFCC"/>
                </a:solidFill>
                <a:latin typeface="Segoe UI" pitchFamily="34" charset="0"/>
                <a:cs typeface="Segoe UI" pitchFamily="34" charset="0"/>
              </a:rPr>
              <a:t>Scalable as I/O is written directly by each node to the shared volume</a:t>
            </a:r>
          </a:p>
          <a:p>
            <a:pPr marL="173031" indent="-173031" eaLnBrk="0" hangingPunct="0">
              <a:lnSpc>
                <a:spcPct val="100000"/>
              </a:lnSpc>
            </a:pPr>
            <a:r>
              <a:rPr lang="en-US" sz="1800" dirty="0">
                <a:solidFill>
                  <a:srgbClr val="CCFFCC"/>
                </a:solidFill>
                <a:latin typeface="Segoe UI" pitchFamily="34" charset="0"/>
                <a:cs typeface="Segoe UI" pitchFamily="34" charset="0"/>
              </a:rPr>
              <a:t>Transparent to the VM</a:t>
            </a:r>
          </a:p>
          <a:p>
            <a:pPr marL="0" indent="0">
              <a:buNone/>
            </a:pPr>
            <a:endParaRPr lang="en-US" sz="1400" dirty="0" smtClean="0"/>
          </a:p>
        </p:txBody>
      </p:sp>
      <p:sp>
        <p:nvSpPr>
          <p:cNvPr id="58" name="Title 1"/>
          <p:cNvSpPr>
            <a:spLocks noGrp="1"/>
          </p:cNvSpPr>
          <p:nvPr>
            <p:ph type="title"/>
          </p:nvPr>
        </p:nvSpPr>
        <p:spPr>
          <a:xfrm>
            <a:off x="381000" y="230188"/>
            <a:ext cx="8382000" cy="664797"/>
          </a:xfrm>
        </p:spPr>
        <p:txBody>
          <a:bodyPr/>
          <a:lstStyle/>
          <a:p>
            <a:r>
              <a:rPr lang="en-US" dirty="0" smtClean="0"/>
              <a:t>Use Cluster Shared Volumes</a:t>
            </a:r>
            <a:endParaRPr lang="en-US" dirty="0"/>
          </a:p>
        </p:txBody>
      </p:sp>
    </p:spTree>
    <p:extLst>
      <p:ext uri="{BB962C8B-B14F-4D97-AF65-F5344CB8AC3E}">
        <p14:creationId xmlns:p14="http://schemas.microsoft.com/office/powerpoint/2010/main" xmlns="" val="2065882263"/>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1218795"/>
          </a:xfrm>
        </p:spPr>
        <p:txBody>
          <a:bodyPr/>
          <a:lstStyle/>
          <a:p>
            <a:r>
              <a:rPr sz="5500" smtClean="0"/>
              <a:t>Don't forget the ICs!</a:t>
            </a:r>
            <a:br>
              <a:rPr sz="5500" smtClean="0"/>
            </a:br>
            <a:r>
              <a:rPr sz="3300" smtClean="0"/>
              <a:t>Emulated vs. VSC</a:t>
            </a:r>
            <a:endParaRPr sz="5500"/>
          </a:p>
        </p:txBody>
      </p:sp>
      <p:pic>
        <p:nvPicPr>
          <p:cNvPr id="18" name="Content Placeholder 17" descr="Synthetic Devices x86 2.bmp"/>
          <p:cNvPicPr>
            <a:picLocks noGrp="1" noChangeAspect="1"/>
          </p:cNvPicPr>
          <p:nvPr>
            <p:ph sz="half" idx="2"/>
          </p:nvPr>
        </p:nvPicPr>
        <p:blipFill>
          <a:blip r:embed="rId3"/>
          <a:stretch>
            <a:fillRect/>
          </a:stretch>
        </p:blipFill>
        <p:spPr>
          <a:xfrm>
            <a:off x="5166987" y="1440706"/>
            <a:ext cx="3069780" cy="5270943"/>
          </a:xfrm>
        </p:spPr>
      </p:pic>
      <p:pic>
        <p:nvPicPr>
          <p:cNvPr id="19" name="Content Placeholder 18" descr="Emulated Devices x86 3.bmp"/>
          <p:cNvPicPr>
            <a:picLocks noGrp="1" noChangeAspect="1"/>
          </p:cNvPicPr>
          <p:nvPr>
            <p:ph sz="half" idx="1"/>
          </p:nvPr>
        </p:nvPicPr>
        <p:blipFill>
          <a:blip r:embed="rId4"/>
          <a:stretch>
            <a:fillRect/>
          </a:stretch>
        </p:blipFill>
        <p:spPr>
          <a:xfrm>
            <a:off x="763938" y="1420593"/>
            <a:ext cx="3494914" cy="5311167"/>
          </a:xfrm>
        </p:spPr>
      </p:pic>
      <p:sp>
        <p:nvSpPr>
          <p:cNvPr id="20" name="Oval 19"/>
          <p:cNvSpPr/>
          <p:nvPr/>
        </p:nvSpPr>
        <p:spPr bwMode="auto">
          <a:xfrm>
            <a:off x="5795294" y="2925642"/>
            <a:ext cx="1922811" cy="571500"/>
          </a:xfrm>
          <a:prstGeom prst="ellipse">
            <a:avLst/>
          </a:prstGeom>
          <a:noFill/>
          <a:ln w="76200">
            <a:solidFill>
              <a:srgbClr val="FF0000"/>
            </a:solidFill>
            <a:headEnd type="none" w="med" len="med"/>
            <a:tailEnd type="none" w="med" len="med"/>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099"/>
            <a:endParaRPr lang="en-US" sz="240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1" name="Oval 20"/>
          <p:cNvSpPr/>
          <p:nvPr/>
        </p:nvSpPr>
        <p:spPr bwMode="auto">
          <a:xfrm>
            <a:off x="5795294" y="3866832"/>
            <a:ext cx="1922811" cy="571500"/>
          </a:xfrm>
          <a:prstGeom prst="ellipse">
            <a:avLst/>
          </a:prstGeom>
          <a:noFill/>
          <a:ln w="76200">
            <a:solidFill>
              <a:srgbClr val="FF0000"/>
            </a:solidFill>
            <a:headEnd type="none" w="med" len="med"/>
            <a:tailEnd type="none" w="med" len="med"/>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099"/>
            <a:endParaRPr lang="en-US" sz="240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2" name="Oval 21"/>
          <p:cNvSpPr/>
          <p:nvPr/>
        </p:nvSpPr>
        <p:spPr bwMode="auto">
          <a:xfrm>
            <a:off x="5795294" y="4962857"/>
            <a:ext cx="1922811" cy="571500"/>
          </a:xfrm>
          <a:prstGeom prst="ellipse">
            <a:avLst/>
          </a:prstGeom>
          <a:noFill/>
          <a:ln w="76200">
            <a:solidFill>
              <a:srgbClr val="FF0000"/>
            </a:solidFill>
            <a:headEnd type="none" w="med" len="med"/>
            <a:tailEnd type="none" w="med" len="med"/>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099"/>
            <a:endParaRPr lang="en-US" sz="240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3" name="Oval 22"/>
          <p:cNvSpPr/>
          <p:nvPr/>
        </p:nvSpPr>
        <p:spPr bwMode="auto">
          <a:xfrm>
            <a:off x="5795294" y="5764868"/>
            <a:ext cx="1922811" cy="571500"/>
          </a:xfrm>
          <a:prstGeom prst="ellipse">
            <a:avLst/>
          </a:prstGeom>
          <a:noFill/>
          <a:ln w="76200">
            <a:solidFill>
              <a:srgbClr val="FF0000"/>
            </a:solidFill>
            <a:headEnd type="none" w="med" len="med"/>
            <a:tailEnd type="none" w="med" len="med"/>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099"/>
            <a:endParaRPr lang="en-US" sz="2400"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24" name="Straight Arrow Connector 23"/>
          <p:cNvCxnSpPr/>
          <p:nvPr/>
        </p:nvCxnSpPr>
        <p:spPr bwMode="auto">
          <a:xfrm>
            <a:off x="3016685" y="2943617"/>
            <a:ext cx="2614681" cy="262359"/>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50800" cap="flat" cmpd="sng" algn="ctr">
            <a:solidFill>
              <a:srgbClr val="FF0000"/>
            </a:solidFill>
            <a:prstDash val="solid"/>
            <a:round/>
            <a:headEnd type="arrow"/>
            <a:tailEnd type="arrow"/>
          </a:ln>
          <a:effectLst/>
        </p:spPr>
      </p:cxnSp>
      <p:cxnSp>
        <p:nvCxnSpPr>
          <p:cNvPr id="26" name="Straight Arrow Connector 25"/>
          <p:cNvCxnSpPr/>
          <p:nvPr/>
        </p:nvCxnSpPr>
        <p:spPr bwMode="auto">
          <a:xfrm>
            <a:off x="4102274" y="4540685"/>
            <a:ext cx="1697845" cy="733826"/>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50800" cap="flat" cmpd="sng" algn="ctr">
            <a:solidFill>
              <a:srgbClr val="FF0000"/>
            </a:solidFill>
            <a:prstDash val="solid"/>
            <a:round/>
            <a:headEnd type="arrow"/>
            <a:tailEnd type="arrow"/>
          </a:ln>
          <a:effectLst/>
        </p:spPr>
      </p:cxnSp>
    </p:spTree>
    <p:extLst>
      <p:ext uri="{BB962C8B-B14F-4D97-AF65-F5344CB8AC3E}">
        <p14:creationId xmlns:p14="http://schemas.microsoft.com/office/powerpoint/2010/main" xmlns="" val="1810842057"/>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Installing Integration Components</a:t>
            </a:r>
            <a:endParaRPr lang="en-US" dirty="0"/>
          </a:p>
        </p:txBody>
      </p:sp>
      <p:pic>
        <p:nvPicPr>
          <p:cNvPr id="10242" name="Picture 2"/>
          <p:cNvPicPr>
            <a:picLocks noChangeAspect="1" noChangeArrowheads="1"/>
          </p:cNvPicPr>
          <p:nvPr/>
        </p:nvPicPr>
        <p:blipFill>
          <a:blip r:embed="rId3"/>
          <a:srcRect/>
          <a:stretch>
            <a:fillRect/>
          </a:stretch>
        </p:blipFill>
        <p:spPr bwMode="auto">
          <a:xfrm>
            <a:off x="1449486" y="1405290"/>
            <a:ext cx="6245028" cy="5201514"/>
          </a:xfrm>
          <a:prstGeom prst="rect">
            <a:avLst/>
          </a:prstGeom>
          <a:noFill/>
          <a:ln w="9525">
            <a:noFill/>
            <a:miter lim="800000"/>
            <a:headEnd/>
            <a:tailEnd/>
          </a:ln>
          <a:effectLst/>
        </p:spPr>
      </p:pic>
    </p:spTree>
    <p:extLst>
      <p:ext uri="{BB962C8B-B14F-4D97-AF65-F5344CB8AC3E}">
        <p14:creationId xmlns:p14="http://schemas.microsoft.com/office/powerpoint/2010/main" xmlns="" val="2954951101"/>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Hyper-V &amp; Localization</a:t>
            </a:r>
            <a:r>
              <a:rPr lang="en-US" dirty="0" smtClean="0"/>
              <a:t>…</a:t>
            </a:r>
            <a:endParaRPr lang="en-US" dirty="0"/>
          </a:p>
        </p:txBody>
      </p:sp>
      <p:pic>
        <p:nvPicPr>
          <p:cNvPr id="7" name="Content Placeholder 6" descr="18 vms installing Win 2k8.bmp"/>
          <p:cNvPicPr>
            <a:picLocks noGrp="1" noChangeAspect="1"/>
          </p:cNvPicPr>
          <p:nvPr>
            <p:ph idx="1"/>
          </p:nvPr>
        </p:nvPicPr>
        <p:blipFill>
          <a:blip r:embed="rId3"/>
          <a:stretch>
            <a:fillRect/>
          </a:stretch>
        </p:blipFill>
        <p:spPr>
          <a:xfrm>
            <a:off x="965200" y="962766"/>
            <a:ext cx="7213600" cy="5770880"/>
          </a:xfrm>
        </p:spPr>
      </p:pic>
    </p:spTree>
    <p:extLst>
      <p:ext uri="{BB962C8B-B14F-4D97-AF65-F5344CB8AC3E}">
        <p14:creationId xmlns:p14="http://schemas.microsoft.com/office/powerpoint/2010/main" xmlns="" val="3333688683"/>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Hyper-V/AV Software Configuration</a:t>
            </a:r>
            <a:endParaRPr lang="en-US" dirty="0"/>
          </a:p>
        </p:txBody>
      </p:sp>
      <p:sp>
        <p:nvSpPr>
          <p:cNvPr id="3" name="Content Placeholder 2"/>
          <p:cNvSpPr>
            <a:spLocks noGrp="1"/>
          </p:cNvSpPr>
          <p:nvPr>
            <p:ph idx="1"/>
          </p:nvPr>
        </p:nvSpPr>
        <p:spPr/>
        <p:txBody>
          <a:bodyPr/>
          <a:lstStyle/>
          <a:p>
            <a:r>
              <a:rPr lang="en-US" dirty="0" smtClean="0"/>
              <a:t>Host: If you are running antivirus software on the physical server, exclude:</a:t>
            </a:r>
          </a:p>
          <a:p>
            <a:pPr lvl="1"/>
            <a:r>
              <a:rPr lang="en-US" dirty="0" smtClean="0"/>
              <a:t>the Vmms.exe and Vmswp.exe processes</a:t>
            </a:r>
          </a:p>
          <a:p>
            <a:pPr lvl="1"/>
            <a:r>
              <a:rPr lang="en-US" dirty="0" smtClean="0"/>
              <a:t>the directories that contain the virtual machine configuration files and virtual hard disks from active scanning. An added benefit of using pass-through disks in your virtual machines is that you can use the antivirus software running on the physical server to protect that virtual machine</a:t>
            </a:r>
          </a:p>
          <a:p>
            <a:r>
              <a:rPr lang="en-US" dirty="0" smtClean="0"/>
              <a:t>Guest: Run AV within guest</a:t>
            </a:r>
            <a:endParaRPr lang="en-US" dirty="0"/>
          </a:p>
        </p:txBody>
      </p:sp>
    </p:spTree>
    <p:extLst>
      <p:ext uri="{BB962C8B-B14F-4D97-AF65-F5344CB8AC3E}">
        <p14:creationId xmlns:p14="http://schemas.microsoft.com/office/powerpoint/2010/main" xmlns="" val="2908899157"/>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Storage</a:t>
            </a:r>
            <a:endParaRPr lang="en-US" dirty="0"/>
          </a:p>
        </p:txBody>
      </p:sp>
      <p:sp>
        <p:nvSpPr>
          <p:cNvPr id="3" name="Content Placeholder 2"/>
          <p:cNvSpPr>
            <a:spLocks noGrp="1"/>
          </p:cNvSpPr>
          <p:nvPr>
            <p:ph idx="1"/>
          </p:nvPr>
        </p:nvSpPr>
        <p:spPr>
          <a:xfrm>
            <a:off x="382588" y="1414463"/>
            <a:ext cx="8380412" cy="5131192"/>
          </a:xfrm>
        </p:spPr>
        <p:txBody>
          <a:bodyPr>
            <a:normAutofit lnSpcReduction="10000"/>
          </a:bodyPr>
          <a:lstStyle/>
          <a:p>
            <a:r>
              <a:rPr lang="en-US" dirty="0" err="1" smtClean="0"/>
              <a:t>BitLocker</a:t>
            </a:r>
            <a:endParaRPr lang="en-US" dirty="0" smtClean="0"/>
          </a:p>
          <a:p>
            <a:pPr lvl="1"/>
            <a:r>
              <a:rPr lang="en-US" dirty="0" smtClean="0"/>
              <a:t>Great for branch office</a:t>
            </a:r>
          </a:p>
          <a:p>
            <a:r>
              <a:rPr lang="en-US" dirty="0" smtClean="0"/>
              <a:t>VHDs</a:t>
            </a:r>
          </a:p>
          <a:p>
            <a:pPr lvl="1"/>
            <a:r>
              <a:rPr lang="en-US" dirty="0" smtClean="0"/>
              <a:t>Use fixed virtual hard disks in production</a:t>
            </a:r>
          </a:p>
          <a:p>
            <a:r>
              <a:rPr dirty="0" smtClean="0"/>
              <a:t>VHD Compaction/Expansion</a:t>
            </a:r>
          </a:p>
          <a:p>
            <a:pPr lvl="1"/>
            <a:r>
              <a:rPr dirty="0" smtClean="0"/>
              <a:t>Run it on a non-production system</a:t>
            </a:r>
          </a:p>
          <a:p>
            <a:r>
              <a:rPr dirty="0" smtClean="0"/>
              <a:t>Use .</a:t>
            </a:r>
            <a:r>
              <a:rPr dirty="0" err="1" smtClean="0"/>
              <a:t>isos</a:t>
            </a:r>
            <a:endParaRPr dirty="0" smtClean="0"/>
          </a:p>
          <a:p>
            <a:pPr lvl="1"/>
            <a:r>
              <a:rPr dirty="0" smtClean="0"/>
              <a:t>Great performance</a:t>
            </a:r>
          </a:p>
          <a:p>
            <a:pPr lvl="1"/>
            <a:r>
              <a:rPr dirty="0" smtClean="0"/>
              <a:t>Can be mounted and </a:t>
            </a:r>
            <a:r>
              <a:rPr dirty="0" err="1" smtClean="0"/>
              <a:t>unmounted</a:t>
            </a:r>
            <a:r>
              <a:rPr dirty="0" smtClean="0"/>
              <a:t> remotely</a:t>
            </a:r>
            <a:endParaRPr lang="en-US" dirty="0" smtClean="0"/>
          </a:p>
          <a:p>
            <a:pPr lvl="1"/>
            <a:r>
              <a:rPr lang="en-US" dirty="0" smtClean="0"/>
              <a:t>Physical DVD can’t be shared across multiple </a:t>
            </a:r>
            <a:r>
              <a:rPr lang="en-US" dirty="0" err="1" smtClean="0"/>
              <a:t>vms</a:t>
            </a:r>
            <a:endParaRPr dirty="0" smtClean="0"/>
          </a:p>
          <a:p>
            <a:pPr lvl="1"/>
            <a:r>
              <a:rPr dirty="0" smtClean="0"/>
              <a:t>Having them in SCVMM Library fast &amp; convenient</a:t>
            </a:r>
          </a:p>
        </p:txBody>
      </p:sp>
    </p:spTree>
    <p:extLst>
      <p:ext uri="{BB962C8B-B14F-4D97-AF65-F5344CB8AC3E}">
        <p14:creationId xmlns:p14="http://schemas.microsoft.com/office/powerpoint/2010/main" xmlns="" val="210260335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t>Windows Server 2008 R2 Hyper-V Security &amp; Best Practices</a:t>
            </a:r>
            <a:endParaRPr lang="en-US" sz="4400" dirty="0"/>
          </a:p>
        </p:txBody>
      </p:sp>
      <p:sp>
        <p:nvSpPr>
          <p:cNvPr id="3" name="Subtitle 2"/>
          <p:cNvSpPr>
            <a:spLocks noGrp="1"/>
          </p:cNvSpPr>
          <p:nvPr>
            <p:ph type="subTitle" idx="1"/>
          </p:nvPr>
        </p:nvSpPr>
        <p:spPr/>
        <p:txBody>
          <a:bodyPr/>
          <a:lstStyle/>
          <a:p>
            <a:r>
              <a:rPr lang="en-US" dirty="0" smtClean="0"/>
              <a:t>Jeff Woolsey</a:t>
            </a:r>
          </a:p>
          <a:p>
            <a:r>
              <a:rPr lang="en-US" dirty="0" smtClean="0"/>
              <a:t>Principal Group Program </a:t>
            </a:r>
            <a:r>
              <a:rPr lang="en-US" dirty="0" err="1" smtClean="0"/>
              <a:t>Mgr</a:t>
            </a:r>
            <a:endParaRPr lang="en-US" dirty="0" smtClean="0"/>
          </a:p>
          <a:p>
            <a:r>
              <a:rPr lang="en-US" dirty="0" smtClean="0"/>
              <a:t>Windows Server, Hyper-V</a:t>
            </a:r>
          </a:p>
          <a:p>
            <a:r>
              <a:rPr lang="en-US" dirty="0" smtClean="0"/>
              <a:t>SVR307</a:t>
            </a:r>
            <a:endParaRPr lang="en-US" dirty="0"/>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Jumbo Frames</a:t>
            </a:r>
            <a:endParaRPr lang="en-US" dirty="0"/>
          </a:p>
        </p:txBody>
      </p:sp>
      <p:sp>
        <p:nvSpPr>
          <p:cNvPr id="7" name="Content Placeholder 6"/>
          <p:cNvSpPr>
            <a:spLocks noGrp="1"/>
          </p:cNvSpPr>
          <p:nvPr>
            <p:ph idx="1"/>
          </p:nvPr>
        </p:nvSpPr>
        <p:spPr/>
        <p:txBody>
          <a:bodyPr/>
          <a:lstStyle/>
          <a:p>
            <a:pPr lvl="0">
              <a:lnSpc>
                <a:spcPct val="100000"/>
              </a:lnSpc>
            </a:pPr>
            <a:r>
              <a:rPr lang="en-US" dirty="0" smtClean="0"/>
              <a:t>Offers significant performance for TCP connections including </a:t>
            </a:r>
            <a:r>
              <a:rPr lang="en-US" dirty="0" err="1" smtClean="0"/>
              <a:t>iSCSI</a:t>
            </a:r>
            <a:endParaRPr lang="en-US" dirty="0" smtClean="0"/>
          </a:p>
          <a:p>
            <a:pPr lvl="0">
              <a:lnSpc>
                <a:spcPct val="100000"/>
              </a:lnSpc>
            </a:pPr>
            <a:r>
              <a:rPr lang="en-US" dirty="0" smtClean="0"/>
              <a:t>Max frame size 9K</a:t>
            </a:r>
          </a:p>
          <a:p>
            <a:pPr lvl="1">
              <a:lnSpc>
                <a:spcPct val="100000"/>
              </a:lnSpc>
            </a:pPr>
            <a:r>
              <a:rPr lang="en-US" dirty="0" smtClean="0"/>
              <a:t>Reduces TCP/IP overhead by up to 84%</a:t>
            </a:r>
          </a:p>
          <a:p>
            <a:pPr lvl="0">
              <a:lnSpc>
                <a:spcPct val="100000"/>
              </a:lnSpc>
            </a:pPr>
            <a:r>
              <a:rPr lang="en-US" dirty="0" smtClean="0"/>
              <a:t>Must be enabled at all end points (switches, NICs, target devices</a:t>
            </a:r>
          </a:p>
          <a:p>
            <a:pPr lvl="1">
              <a:lnSpc>
                <a:spcPct val="100000"/>
              </a:lnSpc>
            </a:pPr>
            <a:r>
              <a:rPr lang="en-US" dirty="0" smtClean="0"/>
              <a:t>Virtual switch is defined as an end point</a:t>
            </a:r>
          </a:p>
          <a:p>
            <a:pPr lvl="1">
              <a:lnSpc>
                <a:spcPct val="100000"/>
              </a:lnSpc>
            </a:pPr>
            <a:r>
              <a:rPr lang="en-US" dirty="0" smtClean="0"/>
              <a:t>Virtual NIC is defined as an end point</a:t>
            </a:r>
            <a:endParaRPr lang="en-US" dirty="0"/>
          </a:p>
        </p:txBody>
      </p:sp>
      <p:sp>
        <p:nvSpPr>
          <p:cNvPr id="5" name="Content Placeholder 2"/>
          <p:cNvSpPr txBox="1">
            <a:spLocks/>
          </p:cNvSpPr>
          <p:nvPr/>
        </p:nvSpPr>
        <p:spPr>
          <a:xfrm>
            <a:off x="381000" y="1258951"/>
            <a:ext cx="8382000" cy="2210862"/>
          </a:xfrm>
          <a:prstGeom prst="rect">
            <a:avLst/>
          </a:prstGeom>
        </p:spPr>
        <p:txBody>
          <a:bodyPr/>
          <a:lstStyle/>
          <a:p>
            <a:pPr marL="396875" marR="0" lvl="0" indent="-396875" algn="l" defTabSz="914363" rtl="0" eaLnBrk="1" fontAlgn="auto" latinLnBrk="0" hangingPunct="1">
              <a:lnSpc>
                <a:spcPct val="90000"/>
              </a:lnSpc>
              <a:spcBef>
                <a:spcPct val="20000"/>
              </a:spcBef>
              <a:spcAft>
                <a:spcPts val="0"/>
              </a:spcAft>
              <a:buClrTx/>
              <a:buSzPct val="125000"/>
              <a:buFontTx/>
              <a:buBlip>
                <a:blip r:embed="rId3"/>
              </a:buBlip>
              <a:tabLst/>
              <a:defRPr/>
            </a:pPr>
            <a:endParaRPr lang="en-US" sz="3200" dirty="0" smtClean="0">
              <a:gradFill>
                <a:gsLst>
                  <a:gs pos="0">
                    <a:schemeClr val="tx1"/>
                  </a:gs>
                  <a:gs pos="100000">
                    <a:schemeClr val="tx1"/>
                  </a:gs>
                </a:gsLst>
                <a:lin ang="5400000" scaled="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5744646"/>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Jumbo Frames in Hyper-V R2</a:t>
            </a:r>
            <a:endParaRPr lang="en-US" dirty="0"/>
          </a:p>
        </p:txBody>
      </p:sp>
      <p:sp>
        <p:nvSpPr>
          <p:cNvPr id="7" name="Content Placeholder 6"/>
          <p:cNvSpPr>
            <a:spLocks noGrp="1"/>
          </p:cNvSpPr>
          <p:nvPr>
            <p:ph idx="1"/>
          </p:nvPr>
        </p:nvSpPr>
        <p:spPr/>
        <p:txBody>
          <a:bodyPr/>
          <a:lstStyle/>
          <a:p>
            <a:pPr lvl="0"/>
            <a:r>
              <a:rPr lang="en-US" dirty="0" smtClean="0"/>
              <a:t>Added support in virtual switch</a:t>
            </a:r>
          </a:p>
          <a:p>
            <a:pPr lvl="0"/>
            <a:r>
              <a:rPr lang="en-US" dirty="0" smtClean="0"/>
              <a:t>Added support in virtual NIC</a:t>
            </a:r>
          </a:p>
          <a:p>
            <a:pPr lvl="0"/>
            <a:r>
              <a:rPr lang="en-US" dirty="0" smtClean="0"/>
              <a:t>Integration components required</a:t>
            </a:r>
          </a:p>
          <a:p>
            <a:pPr lvl="0"/>
            <a:r>
              <a:rPr lang="en-US" dirty="0" smtClean="0"/>
              <a:t>How to validate if jumbo frames is configured end to end</a:t>
            </a:r>
          </a:p>
          <a:p>
            <a:pPr lvl="1"/>
            <a:r>
              <a:rPr lang="en-US" dirty="0" smtClean="0"/>
              <a:t>Ping –n 1 –l 8000 –f (hostname)</a:t>
            </a:r>
          </a:p>
          <a:p>
            <a:pPr lvl="1"/>
            <a:r>
              <a:rPr lang="en-US" dirty="0" smtClean="0"/>
              <a:t>-l (length)</a:t>
            </a:r>
          </a:p>
          <a:p>
            <a:pPr lvl="1"/>
            <a:r>
              <a:rPr lang="en-US" dirty="0" smtClean="0"/>
              <a:t>-f (don’t fragment packet into multiple Ethernet frames)</a:t>
            </a:r>
          </a:p>
          <a:p>
            <a:pPr lvl="1"/>
            <a:r>
              <a:rPr lang="en-US" dirty="0" smtClean="0"/>
              <a:t>-n (count)</a:t>
            </a:r>
          </a:p>
        </p:txBody>
      </p:sp>
      <p:sp>
        <p:nvSpPr>
          <p:cNvPr id="5" name="Content Placeholder 2"/>
          <p:cNvSpPr txBox="1">
            <a:spLocks/>
          </p:cNvSpPr>
          <p:nvPr/>
        </p:nvSpPr>
        <p:spPr>
          <a:xfrm>
            <a:off x="326136" y="1624711"/>
            <a:ext cx="8382000" cy="2210862"/>
          </a:xfrm>
          <a:prstGeom prst="rect">
            <a:avLst/>
          </a:prstGeom>
        </p:spPr>
        <p:txBody>
          <a:bodyPr/>
          <a:lstStyle/>
          <a:p>
            <a:pPr marL="396875" marR="0" lvl="0" indent="-396875" algn="l" defTabSz="914363" rtl="0" eaLnBrk="1" fontAlgn="auto" latinLnBrk="0" hangingPunct="1">
              <a:lnSpc>
                <a:spcPct val="90000"/>
              </a:lnSpc>
              <a:spcBef>
                <a:spcPct val="20000"/>
              </a:spcBef>
              <a:spcAft>
                <a:spcPts val="0"/>
              </a:spcAft>
              <a:buClrTx/>
              <a:buSzPct val="125000"/>
              <a:buFontTx/>
              <a:buBlip>
                <a:blip r:embed="rId3"/>
              </a:buBlip>
              <a:tabLst/>
              <a:defRPr/>
            </a:pPr>
            <a:endParaRPr lang="en-US" sz="3200" dirty="0" smtClean="0">
              <a:gradFill>
                <a:gsLst>
                  <a:gs pos="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3074" name="Picture 2" descr="G:\jeffwoo\Pictures\Work\Win 7\Windows Server 2008 R2 RC Core Setup\Jumbo Frame Command Line Test.bmp"/>
          <p:cNvPicPr>
            <a:picLocks noChangeAspect="1" noChangeArrowheads="1"/>
          </p:cNvPicPr>
          <p:nvPr/>
        </p:nvPicPr>
        <p:blipFill>
          <a:blip r:embed="rId4"/>
          <a:srcRect/>
          <a:stretch>
            <a:fillRect/>
          </a:stretch>
        </p:blipFill>
        <p:spPr bwMode="auto">
          <a:xfrm>
            <a:off x="4144630" y="5457973"/>
            <a:ext cx="4619625" cy="1247775"/>
          </a:xfrm>
          <a:prstGeom prst="rect">
            <a:avLst/>
          </a:prstGeom>
          <a:noFill/>
        </p:spPr>
      </p:pic>
    </p:spTree>
    <p:extLst>
      <p:ext uri="{BB962C8B-B14F-4D97-AF65-F5344CB8AC3E}">
        <p14:creationId xmlns:p14="http://schemas.microsoft.com/office/powerpoint/2010/main" xmlns="" val="3076814897"/>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More Tips</a:t>
            </a:r>
            <a:r>
              <a:rPr lang="en-US" dirty="0" smtClean="0"/>
              <a:t>…</a:t>
            </a:r>
            <a:endParaRPr lang="en-US" dirty="0"/>
          </a:p>
        </p:txBody>
      </p:sp>
      <p:sp>
        <p:nvSpPr>
          <p:cNvPr id="3" name="Content Placeholder 2"/>
          <p:cNvSpPr>
            <a:spLocks noGrp="1"/>
          </p:cNvSpPr>
          <p:nvPr>
            <p:ph idx="1"/>
          </p:nvPr>
        </p:nvSpPr>
        <p:spPr>
          <a:xfrm>
            <a:off x="382588" y="1414463"/>
            <a:ext cx="8380412" cy="5131192"/>
          </a:xfrm>
        </p:spPr>
        <p:txBody>
          <a:bodyPr>
            <a:normAutofit/>
          </a:bodyPr>
          <a:lstStyle/>
          <a:p>
            <a:r>
              <a:rPr smtClean="0"/>
              <a:t>Mitigate Bottlenecks</a:t>
            </a:r>
          </a:p>
          <a:p>
            <a:pPr lvl="1"/>
            <a:r>
              <a:rPr smtClean="0"/>
              <a:t>Processors</a:t>
            </a:r>
          </a:p>
          <a:p>
            <a:pPr lvl="1"/>
            <a:r>
              <a:rPr smtClean="0"/>
              <a:t>Memory</a:t>
            </a:r>
          </a:p>
          <a:p>
            <a:pPr lvl="1"/>
            <a:r>
              <a:rPr smtClean="0"/>
              <a:t>Storage</a:t>
            </a:r>
          </a:p>
          <a:p>
            <a:pPr lvl="1"/>
            <a:r>
              <a:rPr smtClean="0"/>
              <a:t>Networking</a:t>
            </a:r>
          </a:p>
          <a:p>
            <a:r>
              <a:rPr lang="en-US" dirty="0" smtClean="0"/>
              <a:t>Turn off screen savers in guests</a:t>
            </a:r>
          </a:p>
          <a:p>
            <a:r>
              <a:rPr lang="en-US" dirty="0" smtClean="0"/>
              <a:t>Windows Server 2003</a:t>
            </a:r>
          </a:p>
          <a:p>
            <a:pPr lvl="1"/>
            <a:r>
              <a:rPr lang="en-US" dirty="0" smtClean="0"/>
              <a:t>Create </a:t>
            </a:r>
            <a:r>
              <a:rPr lang="en-US" dirty="0" err="1" smtClean="0"/>
              <a:t>vms</a:t>
            </a:r>
            <a:r>
              <a:rPr lang="en-US" dirty="0" smtClean="0"/>
              <a:t> using 2-way to ensure an MP HAL</a:t>
            </a:r>
            <a:endParaRPr lang="en-US" dirty="0"/>
          </a:p>
        </p:txBody>
      </p:sp>
    </p:spTree>
    <p:extLst>
      <p:ext uri="{BB962C8B-B14F-4D97-AF65-F5344CB8AC3E}">
        <p14:creationId xmlns:p14="http://schemas.microsoft.com/office/powerpoint/2010/main" xmlns="" val="37094940"/>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Creating Virtual Machines</a:t>
            </a:r>
            <a:endParaRPr lang="en-US" dirty="0"/>
          </a:p>
        </p:txBody>
      </p:sp>
      <p:sp>
        <p:nvSpPr>
          <p:cNvPr id="3" name="Content Placeholder 2"/>
          <p:cNvSpPr>
            <a:spLocks noGrp="1"/>
          </p:cNvSpPr>
          <p:nvPr>
            <p:ph idx="1"/>
          </p:nvPr>
        </p:nvSpPr>
        <p:spPr>
          <a:xfrm>
            <a:off x="382588" y="1414463"/>
            <a:ext cx="8380412" cy="5122139"/>
          </a:xfrm>
        </p:spPr>
        <p:txBody>
          <a:bodyPr>
            <a:normAutofit/>
          </a:bodyPr>
          <a:lstStyle/>
          <a:p>
            <a:r>
              <a:rPr smtClean="0"/>
              <a:t>Use SCVMM Library</a:t>
            </a:r>
            <a:endParaRPr lang="en-US" dirty="0" smtClean="0"/>
          </a:p>
          <a:p>
            <a:pPr lvl="1"/>
            <a:r>
              <a:rPr lang="en-US" dirty="0" smtClean="0"/>
              <a:t>Templates help standardize configurations</a:t>
            </a:r>
          </a:p>
          <a:p>
            <a:r>
              <a:rPr smtClean="0"/>
              <a:t>Steps:</a:t>
            </a:r>
          </a:p>
          <a:p>
            <a:pPr marL="901685" lvl="1" indent="-514350">
              <a:buFont typeface="+mj-lt"/>
              <a:buAutoNum type="arabicPeriod"/>
            </a:pPr>
            <a:r>
              <a:rPr smtClean="0"/>
              <a:t>Create virtual machine</a:t>
            </a:r>
          </a:p>
          <a:p>
            <a:pPr marL="901685" lvl="1" indent="-514350">
              <a:buFont typeface="+mj-lt"/>
              <a:buAutoNum type="arabicPeriod"/>
            </a:pPr>
            <a:r>
              <a:rPr smtClean="0"/>
              <a:t>Install guest operating system</a:t>
            </a:r>
            <a:r>
              <a:rPr lang="en-US" dirty="0" smtClean="0"/>
              <a:t> &amp; latest SP</a:t>
            </a:r>
            <a:endParaRPr smtClean="0"/>
          </a:p>
          <a:p>
            <a:pPr marL="901685" lvl="1" indent="-514350">
              <a:buFont typeface="+mj-lt"/>
              <a:buAutoNum type="arabicPeriod"/>
            </a:pPr>
            <a:r>
              <a:rPr smtClean="0"/>
              <a:t>Install integration components</a:t>
            </a:r>
          </a:p>
          <a:p>
            <a:pPr marL="901685" lvl="1" indent="-514350">
              <a:buFont typeface="+mj-lt"/>
              <a:buAutoNum type="arabicPeriod"/>
            </a:pPr>
            <a:r>
              <a:rPr smtClean="0"/>
              <a:t>Install anti-virus</a:t>
            </a:r>
          </a:p>
          <a:p>
            <a:pPr marL="901685" lvl="1" indent="-514350">
              <a:buFont typeface="+mj-lt"/>
              <a:buAutoNum type="arabicPeriod"/>
            </a:pPr>
            <a:r>
              <a:rPr smtClean="0"/>
              <a:t>Install management agents</a:t>
            </a:r>
          </a:p>
          <a:p>
            <a:pPr marL="901685" lvl="1" indent="-514350">
              <a:buFont typeface="+mj-lt"/>
              <a:buAutoNum type="arabicPeriod"/>
            </a:pPr>
            <a:r>
              <a:rPr smtClean="0"/>
              <a:t>SYSPREP</a:t>
            </a:r>
          </a:p>
          <a:p>
            <a:pPr marL="901685" lvl="1" indent="-514350">
              <a:buFont typeface="+mj-lt"/>
              <a:buAutoNum type="arabicPeriod"/>
            </a:pPr>
            <a:r>
              <a:rPr smtClean="0"/>
              <a:t>Add it to the VMM Library</a:t>
            </a:r>
          </a:p>
        </p:txBody>
      </p:sp>
    </p:spTree>
    <p:extLst>
      <p:ext uri="{BB962C8B-B14F-4D97-AF65-F5344CB8AC3E}">
        <p14:creationId xmlns:p14="http://schemas.microsoft.com/office/powerpoint/2010/main" xmlns="" val="2179708670"/>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dirty="0" smtClean="0"/>
              <a:t>Microsoft Hyper-V Server</a:t>
            </a:r>
            <a:br>
              <a:rPr dirty="0" smtClean="0"/>
            </a:br>
            <a:r>
              <a:rPr dirty="0" smtClean="0"/>
              <a:t>R2</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44932364"/>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smtClean="0"/>
              <a:t>Microsoft Hyper-V Server R2</a:t>
            </a:r>
            <a:br>
              <a:rPr smtClean="0"/>
            </a:br>
            <a:r>
              <a:rPr sz="3200" smtClean="0">
                <a:solidFill>
                  <a:schemeClr val="accent1"/>
                </a:solidFill>
              </a:rPr>
              <a:t>New Features</a:t>
            </a:r>
            <a:endParaRPr lang="en-US" dirty="0">
              <a:solidFill>
                <a:schemeClr val="accent1"/>
              </a:solidFill>
            </a:endParaRPr>
          </a:p>
        </p:txBody>
      </p:sp>
      <p:sp>
        <p:nvSpPr>
          <p:cNvPr id="6" name="Content Placeholder 5"/>
          <p:cNvSpPr>
            <a:spLocks noGrp="1"/>
          </p:cNvSpPr>
          <p:nvPr>
            <p:ph sz="half" idx="1"/>
          </p:nvPr>
        </p:nvSpPr>
        <p:spPr>
          <a:xfrm>
            <a:off x="381000" y="1411552"/>
            <a:ext cx="4114800" cy="5089282"/>
          </a:xfrm>
        </p:spPr>
        <p:txBody>
          <a:bodyPr>
            <a:normAutofit fontScale="85000" lnSpcReduction="20000"/>
          </a:bodyPr>
          <a:lstStyle/>
          <a:p>
            <a:pPr>
              <a:lnSpc>
                <a:spcPct val="120000"/>
              </a:lnSpc>
            </a:pPr>
            <a:r>
              <a:rPr lang="en-US" dirty="0" smtClean="0"/>
              <a:t>Live Migration</a:t>
            </a:r>
          </a:p>
          <a:p>
            <a:pPr>
              <a:lnSpc>
                <a:spcPct val="120000"/>
              </a:lnSpc>
            </a:pPr>
            <a:r>
              <a:rPr lang="en-US" dirty="0" smtClean="0"/>
              <a:t>High Availability</a:t>
            </a:r>
          </a:p>
          <a:p>
            <a:pPr>
              <a:lnSpc>
                <a:spcPct val="120000"/>
              </a:lnSpc>
            </a:pPr>
            <a:r>
              <a:rPr lang="en-US" dirty="0" smtClean="0"/>
              <a:t>New Processor Support</a:t>
            </a:r>
          </a:p>
          <a:p>
            <a:pPr lvl="1">
              <a:lnSpc>
                <a:spcPct val="120000"/>
              </a:lnSpc>
            </a:pPr>
            <a:r>
              <a:rPr lang="en-US" dirty="0" smtClean="0"/>
              <a:t>Second Level Address Translation</a:t>
            </a:r>
          </a:p>
          <a:p>
            <a:pPr lvl="1">
              <a:lnSpc>
                <a:spcPct val="120000"/>
              </a:lnSpc>
            </a:pPr>
            <a:r>
              <a:rPr lang="en-US" dirty="0" smtClean="0"/>
              <a:t>Core Parking</a:t>
            </a:r>
          </a:p>
          <a:p>
            <a:pPr>
              <a:lnSpc>
                <a:spcPct val="120000"/>
              </a:lnSpc>
            </a:pPr>
            <a:r>
              <a:rPr lang="en-US" dirty="0" smtClean="0"/>
              <a:t>Networking Enhancements</a:t>
            </a:r>
          </a:p>
          <a:p>
            <a:pPr lvl="1">
              <a:lnSpc>
                <a:spcPct val="120000"/>
              </a:lnSpc>
            </a:pPr>
            <a:r>
              <a:rPr lang="en-US" dirty="0" smtClean="0"/>
              <a:t>TCP/IP Offload Support</a:t>
            </a:r>
          </a:p>
          <a:p>
            <a:pPr lvl="1">
              <a:lnSpc>
                <a:spcPct val="120000"/>
              </a:lnSpc>
            </a:pPr>
            <a:r>
              <a:rPr lang="en-US" dirty="0" smtClean="0"/>
              <a:t>VMQ &amp; Jumbo Frame Support</a:t>
            </a:r>
          </a:p>
          <a:p>
            <a:pPr>
              <a:lnSpc>
                <a:spcPct val="120000"/>
              </a:lnSpc>
            </a:pPr>
            <a:r>
              <a:rPr lang="en-US" dirty="0" smtClean="0"/>
              <a:t>Hot Add/Remove virtual storage</a:t>
            </a:r>
          </a:p>
          <a:p>
            <a:pPr>
              <a:lnSpc>
                <a:spcPct val="120000"/>
              </a:lnSpc>
            </a:pPr>
            <a:r>
              <a:rPr lang="en-US" dirty="0" smtClean="0"/>
              <a:t>Enhanced scalability</a:t>
            </a:r>
          </a:p>
          <a:p>
            <a:pPr>
              <a:lnSpc>
                <a:spcPct val="120000"/>
              </a:lnSpc>
            </a:pPr>
            <a:r>
              <a:rPr lang="en-US" dirty="0" smtClean="0"/>
              <a:t>Free download:</a:t>
            </a:r>
            <a:endParaRPr lang="en-US" dirty="0" smtClean="0">
              <a:hlinkClick r:id=""/>
            </a:endParaRPr>
          </a:p>
          <a:p>
            <a:pPr marL="620423" lvl="2" indent="-339976">
              <a:lnSpc>
                <a:spcPct val="120000"/>
              </a:lnSpc>
              <a:spcBef>
                <a:spcPts val="0"/>
              </a:spcBef>
              <a:buSzPct val="80000"/>
              <a:buFont typeface="Wingdings 2"/>
              <a:buChar char=""/>
            </a:pPr>
            <a:r>
              <a:rPr lang="en-US" dirty="0" smtClean="0">
                <a:hlinkClick r:id=""/>
              </a:rPr>
              <a:t>www.microsoft.com/hvs</a:t>
            </a:r>
            <a:endParaRPr lang="en-US" dirty="0"/>
          </a:p>
        </p:txBody>
      </p:sp>
      <p:pic>
        <p:nvPicPr>
          <p:cNvPr id="7" name="Picture 2"/>
          <p:cNvPicPr>
            <a:picLocks noChangeAspect="1" noChangeArrowheads="1"/>
          </p:cNvPicPr>
          <p:nvPr/>
        </p:nvPicPr>
        <p:blipFill>
          <a:blip r:embed="rId3" cstate="print"/>
          <a:stretch>
            <a:fillRect/>
          </a:stretch>
        </p:blipFill>
        <p:spPr bwMode="auto">
          <a:xfrm>
            <a:off x="4616139" y="1814783"/>
            <a:ext cx="4304578" cy="3228434"/>
          </a:xfrm>
          <a:prstGeom prst="rect">
            <a:avLst/>
          </a:prstGeom>
          <a:noFill/>
          <a:ln>
            <a:noFill/>
          </a:ln>
          <a:effectLst>
            <a:reflection blurRad="6350" stA="52000" endA="300" endPos="35000" dir="5400000" sy="-100000" algn="bl" rotWithShape="0"/>
          </a:effectLst>
          <a:scene3d>
            <a:camera prst="obliqueBottomRight"/>
            <a:lightRig rig="threePt" dir="t"/>
          </a:scene3d>
        </p:spPr>
      </p:pic>
      <p:pic>
        <p:nvPicPr>
          <p:cNvPr id="4099" name="Picture 3" descr="C:\Users\jeffwoo\Desktop\Logos\Microsoft Hyper-V Server 2008 R2\Logos and Logotypes\HyperV08R2_bL_r.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935360" y="5214950"/>
            <a:ext cx="3666137" cy="571504"/>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2133559201"/>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normAutofit/>
          </a:bodyPr>
          <a:lstStyle/>
          <a:p>
            <a:r>
              <a:rPr lang="en-US" dirty="0" smtClean="0"/>
              <a:t>Microsoft Virtualization:</a:t>
            </a:r>
            <a:br>
              <a:rPr lang="en-US" dirty="0" smtClean="0"/>
            </a:br>
            <a:r>
              <a:rPr lang="en-US" sz="3600" dirty="0" smtClean="0"/>
              <a:t>Customers Win</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xmlns="" val="408318929"/>
              </p:ext>
            </p:extLst>
          </p:nvPr>
        </p:nvGraphicFramePr>
        <p:xfrm>
          <a:off x="381000" y="1354624"/>
          <a:ext cx="8382000" cy="4316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hevron 4"/>
          <p:cNvSpPr/>
          <p:nvPr/>
        </p:nvSpPr>
        <p:spPr bwMode="auto">
          <a:xfrm>
            <a:off x="1269982"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Greater Performance</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6" name="Chevron 5"/>
          <p:cNvSpPr/>
          <p:nvPr/>
        </p:nvSpPr>
        <p:spPr bwMode="auto">
          <a:xfrm>
            <a:off x="2015045"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More Capabilities</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7" name="Chevron 6"/>
          <p:cNvSpPr/>
          <p:nvPr/>
        </p:nvSpPr>
        <p:spPr bwMode="auto">
          <a:xfrm>
            <a:off x="3496797"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High Availability Built-In</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8" name="Chevron 7"/>
          <p:cNvSpPr/>
          <p:nvPr/>
        </p:nvSpPr>
        <p:spPr bwMode="auto">
          <a:xfrm>
            <a:off x="4263028"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Increased Scalability</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9" name="Chevron 8"/>
          <p:cNvSpPr/>
          <p:nvPr/>
        </p:nvSpPr>
        <p:spPr bwMode="auto">
          <a:xfrm>
            <a:off x="5723612"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Live Migration Built-In</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0" name="Chevron 9"/>
          <p:cNvSpPr/>
          <p:nvPr/>
        </p:nvSpPr>
        <p:spPr bwMode="auto">
          <a:xfrm>
            <a:off x="6511010"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Ready for Next Gen Servers</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 name="Rounded Rectangle 2"/>
          <p:cNvSpPr/>
          <p:nvPr/>
        </p:nvSpPr>
        <p:spPr bwMode="auto">
          <a:xfrm>
            <a:off x="423333"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November 2005</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1" name="Rounded Rectangle 10"/>
          <p:cNvSpPr/>
          <p:nvPr/>
        </p:nvSpPr>
        <p:spPr bwMode="auto">
          <a:xfrm>
            <a:off x="3234276"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June 2008</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2" name="Rounded Rectangle 11"/>
          <p:cNvSpPr/>
          <p:nvPr/>
        </p:nvSpPr>
        <p:spPr bwMode="auto">
          <a:xfrm>
            <a:off x="6079068"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July 2009</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238841784"/>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Online Resources</a:t>
            </a:r>
            <a:endParaRPr lang="en-US" dirty="0"/>
          </a:p>
        </p:txBody>
      </p:sp>
      <p:sp>
        <p:nvSpPr>
          <p:cNvPr id="3" name="Content Placeholder 2"/>
          <p:cNvSpPr>
            <a:spLocks noGrp="1"/>
          </p:cNvSpPr>
          <p:nvPr>
            <p:ph idx="4294967295"/>
          </p:nvPr>
        </p:nvSpPr>
        <p:spPr>
          <a:xfrm>
            <a:off x="381000" y="1141568"/>
            <a:ext cx="8382000" cy="5037621"/>
          </a:xfrm>
          <a:prstGeom prst="rect">
            <a:avLst/>
          </a:prstGeom>
        </p:spPr>
        <p:txBody>
          <a:bodyPr>
            <a:noAutofit/>
          </a:bodyPr>
          <a:lstStyle/>
          <a:p>
            <a:pPr marL="0" indent="0">
              <a:lnSpc>
                <a:spcPct val="120000"/>
              </a:lnSpc>
              <a:buNone/>
            </a:pPr>
            <a:r>
              <a:rPr lang="en-US" sz="1600" dirty="0" smtClean="0"/>
              <a:t>Microsoft Virtualization Home/Case Studies from customers around the world:</a:t>
            </a:r>
          </a:p>
          <a:p>
            <a:pPr marL="0" lvl="1" indent="0">
              <a:lnSpc>
                <a:spcPct val="120000"/>
              </a:lnSpc>
              <a:buNone/>
            </a:pPr>
            <a:r>
              <a:rPr lang="en-US" sz="1400" dirty="0" smtClean="0">
                <a:hlinkClick r:id=""/>
              </a:rPr>
              <a:t>http://www.microsoft.com/virtualization</a:t>
            </a:r>
            <a:endParaRPr lang="en-US" sz="1400" dirty="0" smtClean="0"/>
          </a:p>
          <a:p>
            <a:pPr marL="0" indent="0">
              <a:lnSpc>
                <a:spcPct val="120000"/>
              </a:lnSpc>
              <a:buNone/>
            </a:pPr>
            <a:r>
              <a:rPr lang="en-US" sz="1600" dirty="0" smtClean="0"/>
              <a:t>Windows Server Virtualization Blog Site:</a:t>
            </a:r>
          </a:p>
          <a:p>
            <a:pPr marL="0" lvl="1" indent="0">
              <a:lnSpc>
                <a:spcPct val="120000"/>
              </a:lnSpc>
              <a:buNone/>
            </a:pPr>
            <a:r>
              <a:rPr lang="en-US" sz="1400" dirty="0" smtClean="0">
                <a:hlinkClick r:id=""/>
              </a:rPr>
              <a:t>http://blogs.technet.com/virtualization/default.aspx</a:t>
            </a:r>
            <a:endParaRPr lang="en-US" sz="1400" dirty="0" smtClean="0"/>
          </a:p>
          <a:p>
            <a:pPr marL="0" indent="0">
              <a:lnSpc>
                <a:spcPct val="120000"/>
              </a:lnSpc>
              <a:buNone/>
            </a:pPr>
            <a:r>
              <a:rPr lang="en-US" sz="1600" dirty="0" smtClean="0"/>
              <a:t>Windows Server Virtualization TechNet Site:</a:t>
            </a:r>
          </a:p>
          <a:p>
            <a:pPr marL="0" lvl="1" indent="0">
              <a:lnSpc>
                <a:spcPct val="120000"/>
              </a:lnSpc>
              <a:buNone/>
            </a:pPr>
            <a:r>
              <a:rPr lang="en-US" sz="1400" dirty="0" smtClean="0">
                <a:hlinkClick r:id=""/>
              </a:rPr>
              <a:t>http://technet2.microsoft.com/windowsserver2008/en/servermanager/virtualization.mspx</a:t>
            </a:r>
            <a:endParaRPr lang="en-US" sz="1400" dirty="0" smtClean="0"/>
          </a:p>
          <a:p>
            <a:pPr marL="0" indent="0">
              <a:lnSpc>
                <a:spcPct val="120000"/>
              </a:lnSpc>
              <a:buNone/>
            </a:pPr>
            <a:r>
              <a:rPr lang="en-US" sz="1600" dirty="0" smtClean="0"/>
              <a:t>MSDN &amp; TechNet Powered by Hyper-V</a:t>
            </a:r>
          </a:p>
          <a:p>
            <a:pPr marL="0" lvl="1" indent="0">
              <a:lnSpc>
                <a:spcPct val="120000"/>
              </a:lnSpc>
              <a:buNone/>
            </a:pPr>
            <a:r>
              <a:rPr lang="en-US" sz="1400" dirty="0" smtClean="0">
                <a:hlinkClick r:id=""/>
              </a:rPr>
              <a:t>http://blogs.technet.com/virtualization/archive/2008/05/20/msdn-and-technet-powered-by-hyper-v.aspx</a:t>
            </a:r>
            <a:endParaRPr lang="en-US" sz="1400" dirty="0" smtClean="0"/>
          </a:p>
          <a:p>
            <a:pPr marL="0" indent="0">
              <a:lnSpc>
                <a:spcPct val="120000"/>
              </a:lnSpc>
              <a:buNone/>
            </a:pPr>
            <a:r>
              <a:rPr lang="en-US" sz="1600" dirty="0" smtClean="0"/>
              <a:t>Virtualization Solution Accelerators</a:t>
            </a:r>
          </a:p>
          <a:p>
            <a:pPr marL="0" lvl="1" indent="0">
              <a:lnSpc>
                <a:spcPct val="120000"/>
              </a:lnSpc>
              <a:buNone/>
            </a:pPr>
            <a:r>
              <a:rPr lang="en-US" sz="1400" dirty="0" smtClean="0">
                <a:hlinkClick r:id=""/>
              </a:rPr>
              <a:t>http://technet.microsoft.com/en-us/solutionaccelerators/cc197910.aspx</a:t>
            </a:r>
            <a:endParaRPr lang="en-US" sz="1400" dirty="0" smtClean="0"/>
          </a:p>
          <a:p>
            <a:pPr marL="0" indent="0">
              <a:lnSpc>
                <a:spcPct val="120000"/>
              </a:lnSpc>
              <a:buNone/>
            </a:pPr>
            <a:r>
              <a:rPr lang="en-US" sz="1600" dirty="0" smtClean="0"/>
              <a:t>How to install the Hyper-V role</a:t>
            </a:r>
          </a:p>
          <a:p>
            <a:pPr marL="0" lvl="1" indent="0">
              <a:lnSpc>
                <a:spcPct val="120000"/>
              </a:lnSpc>
              <a:buNone/>
            </a:pPr>
            <a:r>
              <a:rPr lang="en-US" sz="1400" dirty="0" smtClean="0">
                <a:hlinkClick r:id=""/>
              </a:rPr>
              <a:t>http://www.microsoft.com/windowsserver2008/en/us/hyperv-install.aspx</a:t>
            </a:r>
            <a:endParaRPr lang="en-US" sz="1400" dirty="0" smtClean="0"/>
          </a:p>
          <a:p>
            <a:pPr marL="0" indent="0">
              <a:lnSpc>
                <a:spcPct val="120000"/>
              </a:lnSpc>
              <a:buNone/>
            </a:pPr>
            <a:r>
              <a:rPr lang="en-US" sz="1600" dirty="0" smtClean="0"/>
              <a:t>Windows Server 2008 Hyper-V Performance Tuning Guide</a:t>
            </a:r>
          </a:p>
          <a:p>
            <a:pPr marL="0" lvl="1" indent="0">
              <a:lnSpc>
                <a:spcPct val="120000"/>
              </a:lnSpc>
              <a:buNone/>
            </a:pPr>
            <a:r>
              <a:rPr lang="en-US" sz="1400" dirty="0" smtClean="0">
                <a:hlinkClick r:id=""/>
              </a:rPr>
              <a:t>http://www.microsoft.com/whdc/system/sysperf/Perf_tun_srv.mspx</a:t>
            </a:r>
            <a:endParaRPr lang="en-US" sz="1400" dirty="0" smtClean="0"/>
          </a:p>
          <a:p>
            <a:pPr marL="0" indent="0">
              <a:lnSpc>
                <a:spcPct val="120000"/>
              </a:lnSpc>
              <a:buNone/>
            </a:pPr>
            <a:r>
              <a:rPr lang="en-US" sz="1600" dirty="0" smtClean="0"/>
              <a:t>Using Hyper-V &amp; BitLocker White Paper</a:t>
            </a:r>
          </a:p>
          <a:p>
            <a:pPr marL="0" lvl="1" indent="0">
              <a:lnSpc>
                <a:spcPct val="120000"/>
              </a:lnSpc>
              <a:buNone/>
            </a:pPr>
            <a:r>
              <a:rPr lang="en-US" sz="1400" dirty="0" smtClean="0">
                <a:hlinkClick r:id=""/>
              </a:rPr>
              <a:t>http://www.microsoft.com/downloads/details.aspx?FamilyID=2c3c0615-baf4-4a9c-b613-3fda14e84545&amp;DisplayLang=en</a:t>
            </a:r>
            <a:endParaRPr lang="en-US" sz="1400" dirty="0" smtClean="0"/>
          </a:p>
        </p:txBody>
      </p:sp>
    </p:spTree>
    <p:extLst>
      <p:ext uri="{BB962C8B-B14F-4D97-AF65-F5344CB8AC3E}">
        <p14:creationId xmlns:p14="http://schemas.microsoft.com/office/powerpoint/2010/main" xmlns="" val="484573706"/>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1286124"/>
            <a:ext cx="8385048" cy="4285753"/>
          </a:xfrm>
        </p:spPr>
        <p:txBody>
          <a:bodyPr/>
          <a:lstStyle/>
          <a:p>
            <a:pPr>
              <a:defRPr/>
            </a:pPr>
            <a:r>
              <a:rPr lang="en-US" sz="2000" dirty="0"/>
              <a:t>MGT220 - Virtualization 360: Microsoft Virtualization Strategy, Products, </a:t>
            </a:r>
            <a:r>
              <a:rPr lang="en-US" sz="2000" dirty="0" smtClean="0"/>
              <a:t>and Solutions </a:t>
            </a:r>
            <a:r>
              <a:rPr lang="en-US" sz="2000" dirty="0"/>
              <a:t>for the New Economy</a:t>
            </a:r>
          </a:p>
          <a:p>
            <a:pPr>
              <a:defRPr/>
            </a:pPr>
            <a:endParaRPr lang="en-US" sz="2000" dirty="0" smtClean="0"/>
          </a:p>
          <a:p>
            <a:pPr>
              <a:defRPr/>
            </a:pPr>
            <a:r>
              <a:rPr lang="en-US" sz="2000" dirty="0" smtClean="0"/>
              <a:t>SVR314 </a:t>
            </a:r>
            <a:r>
              <a:rPr lang="en-US" sz="2000" dirty="0"/>
              <a:t>- From Zero to Live Migration. How to Set Up a Live Migration</a:t>
            </a:r>
          </a:p>
          <a:p>
            <a:pPr>
              <a:defRPr/>
            </a:pPr>
            <a:endParaRPr lang="en-US" sz="2000" dirty="0" smtClean="0"/>
          </a:p>
          <a:p>
            <a:pPr>
              <a:defRPr/>
            </a:pPr>
            <a:r>
              <a:rPr lang="en-US" sz="2000" dirty="0" smtClean="0"/>
              <a:t>SVR308 </a:t>
            </a:r>
            <a:r>
              <a:rPr lang="en-US" sz="2000" dirty="0"/>
              <a:t>- Storage and Hyper-V: The Choices You Can Make and the Things You </a:t>
            </a:r>
            <a:r>
              <a:rPr lang="en-US" sz="2000" dirty="0" smtClean="0"/>
              <a:t>Need </a:t>
            </a:r>
            <a:r>
              <a:rPr lang="en-US" sz="2000" dirty="0"/>
              <a:t>to Know</a:t>
            </a:r>
          </a:p>
          <a:p>
            <a:pPr>
              <a:defRPr/>
            </a:pPr>
            <a:endParaRPr lang="en-US" sz="2000" dirty="0" smtClean="0"/>
          </a:p>
          <a:p>
            <a:pPr>
              <a:defRPr/>
            </a:pPr>
            <a:r>
              <a:rPr lang="en-US" sz="2000" dirty="0" smtClean="0"/>
              <a:t>SVR307 </a:t>
            </a:r>
            <a:r>
              <a:rPr lang="en-US" sz="2000" dirty="0"/>
              <a:t>- Security Best Practices for Hyper-V and Server Virtualization</a:t>
            </a:r>
          </a:p>
          <a:p>
            <a:pPr>
              <a:defRPr/>
            </a:pPr>
            <a:endParaRPr lang="en-US" sz="2000" dirty="0" smtClean="0"/>
          </a:p>
          <a:p>
            <a:pPr>
              <a:defRPr/>
            </a:pPr>
            <a:r>
              <a:rPr lang="en-US" sz="2000" dirty="0" smtClean="0"/>
              <a:t>SVR09-IS </a:t>
            </a:r>
            <a:r>
              <a:rPr lang="en-US" sz="2000" dirty="0"/>
              <a:t>- Windows Server 2008 R2 Hyper-V Deployment Considerations</a:t>
            </a:r>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extLst>
      <p:ext uri="{BB962C8B-B14F-4D97-AF65-F5344CB8AC3E}">
        <p14:creationId xmlns:p14="http://schemas.microsoft.com/office/powerpoint/2010/main" xmlns="" val="106223851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4"/>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5"/>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6"/>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7"/>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extLst>
      <p:ext uri="{BB962C8B-B14F-4D97-AF65-F5344CB8AC3E}">
        <p14:creationId xmlns:p14="http://schemas.microsoft.com/office/powerpoint/2010/main" xmlns="" val="1882099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hape 5130"/>
          <p:cNvSpPr>
            <a:spLocks noGrp="1" noChangeArrowheads="1"/>
          </p:cNvSpPr>
          <p:nvPr>
            <p:ph type="title"/>
          </p:nvPr>
        </p:nvSpPr>
        <p:spPr/>
        <p:txBody>
          <a:bodyPr/>
          <a:lstStyle/>
          <a:p>
            <a:pPr defTabSz="914363"/>
            <a:r>
              <a:rPr lang="en-US" dirty="0" smtClean="0"/>
              <a:t>Agenda</a:t>
            </a:r>
          </a:p>
        </p:txBody>
      </p:sp>
      <p:sp>
        <p:nvSpPr>
          <p:cNvPr id="4099" name="Shape 5131"/>
          <p:cNvSpPr>
            <a:spLocks noGrp="1" noChangeArrowheads="1"/>
          </p:cNvSpPr>
          <p:nvPr>
            <p:ph idx="1"/>
          </p:nvPr>
        </p:nvSpPr>
        <p:spPr>
          <a:xfrm>
            <a:off x="382588" y="1414463"/>
            <a:ext cx="8380412" cy="5140246"/>
          </a:xfrm>
        </p:spPr>
        <p:txBody>
          <a:bodyPr>
            <a:normAutofit/>
          </a:bodyPr>
          <a:lstStyle/>
          <a:p>
            <a:pPr marL="403209" indent="-403209" defTabSz="914363"/>
            <a:r>
              <a:rPr dirty="0" smtClean="0"/>
              <a:t>Virtualization Requirements</a:t>
            </a:r>
            <a:endParaRPr lang="en-US" dirty="0" smtClean="0"/>
          </a:p>
          <a:p>
            <a:pPr marL="403209" indent="-403209" defTabSz="914363"/>
            <a:r>
              <a:rPr lang="en-US" dirty="0" smtClean="0"/>
              <a:t>Hyper-V Security</a:t>
            </a:r>
          </a:p>
          <a:p>
            <a:pPr marL="403209" indent="-403209" defTabSz="914363"/>
            <a:r>
              <a:rPr lang="en-US" dirty="0" smtClean="0"/>
              <a:t>Hyper-V &amp; Storage</a:t>
            </a:r>
          </a:p>
          <a:p>
            <a:pPr marL="403209" indent="-403209" defTabSz="914363"/>
            <a:r>
              <a:rPr lang="en-US" dirty="0" smtClean="0"/>
              <a:t>Windows Server 2008 R2: SCONFIG</a:t>
            </a:r>
            <a:endParaRPr dirty="0"/>
          </a:p>
          <a:p>
            <a:pPr marL="403209" indent="-403209" defTabSz="914363"/>
            <a:r>
              <a:rPr dirty="0" smtClean="0"/>
              <a:t>Designing a Windows Server 2008 Hyper V &amp; System Center Infrastructure</a:t>
            </a:r>
            <a:endParaRPr lang="en-US" dirty="0" smtClean="0"/>
          </a:p>
          <a:p>
            <a:pPr marL="403209" indent="-403209" defTabSz="914363"/>
            <a:r>
              <a:rPr lang="en-US" dirty="0" smtClean="0"/>
              <a:t>Deployment Considerations</a:t>
            </a:r>
          </a:p>
          <a:p>
            <a:pPr marL="403209" indent="-403209" defTabSz="914363"/>
            <a:r>
              <a:rPr dirty="0" smtClean="0"/>
              <a:t>Best Practices &amp; Tips and Tricks</a:t>
            </a:r>
            <a:endParaRPr lang="en-US" dirty="0" smtClean="0"/>
          </a:p>
          <a:p>
            <a:pPr marL="403209" indent="-403209" defTabSz="914363"/>
            <a:r>
              <a:rPr lang="en-US" dirty="0" smtClean="0"/>
              <a:t>Microsoft Hyper-V Server 2008 R2</a:t>
            </a:r>
          </a:p>
        </p:txBody>
      </p:sp>
    </p:spTree>
    <p:extLst>
      <p:ext uri="{BB962C8B-B14F-4D97-AF65-F5344CB8AC3E}">
        <p14:creationId xmlns:p14="http://schemas.microsoft.com/office/powerpoint/2010/main" xmlns="" val="4199458453"/>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extLst>
      <p:ext uri="{BB962C8B-B14F-4D97-AF65-F5344CB8AC3E}">
        <p14:creationId xmlns:p14="http://schemas.microsoft.com/office/powerpoint/2010/main" xmlns="" val="2626663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6595208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Requirements</a:t>
            </a:r>
            <a:endParaRPr lang="en-US" dirty="0"/>
          </a:p>
        </p:txBody>
      </p:sp>
      <p:sp>
        <p:nvSpPr>
          <p:cNvPr id="8" name="Content Placeholder 7"/>
          <p:cNvSpPr>
            <a:spLocks noGrp="1"/>
          </p:cNvSpPr>
          <p:nvPr>
            <p:ph idx="1"/>
          </p:nvPr>
        </p:nvSpPr>
        <p:spPr>
          <a:xfrm>
            <a:off x="381000" y="1412875"/>
            <a:ext cx="8382000" cy="4776692"/>
          </a:xfrm>
        </p:spPr>
        <p:txBody>
          <a:bodyPr/>
          <a:lstStyle/>
          <a:p>
            <a:pPr eaLnBrk="1" hangingPunct="1"/>
            <a:r>
              <a:rPr lang="en-US" dirty="0" smtClean="0"/>
              <a:t>Scheduler</a:t>
            </a:r>
          </a:p>
          <a:p>
            <a:pPr eaLnBrk="1" hangingPunct="1"/>
            <a:r>
              <a:rPr lang="en-US" dirty="0" smtClean="0"/>
              <a:t>Memory Management</a:t>
            </a:r>
          </a:p>
          <a:p>
            <a:pPr eaLnBrk="1" hangingPunct="1"/>
            <a:r>
              <a:rPr lang="en-US" dirty="0" smtClean="0"/>
              <a:t>VM State Machine</a:t>
            </a:r>
          </a:p>
          <a:p>
            <a:r>
              <a:t>Virtualized Devices</a:t>
            </a:r>
          </a:p>
          <a:p>
            <a:pPr eaLnBrk="1" hangingPunct="1"/>
            <a:r>
              <a:rPr lang="en-US" dirty="0" smtClean="0"/>
              <a:t>Storage Stack</a:t>
            </a:r>
          </a:p>
          <a:p>
            <a:pPr eaLnBrk="1" hangingPunct="1"/>
            <a:r>
              <a:rPr lang="en-US" dirty="0" smtClean="0"/>
              <a:t>Network Stack</a:t>
            </a:r>
          </a:p>
          <a:p>
            <a:pPr eaLnBrk="1" hangingPunct="1"/>
            <a:r>
              <a:rPr lang="en-US" dirty="0" smtClean="0"/>
              <a:t>Ring Compression (optional)</a:t>
            </a:r>
          </a:p>
          <a:p>
            <a:pPr eaLnBrk="1" hangingPunct="1"/>
            <a:r>
              <a:rPr lang="en-US" dirty="0" smtClean="0"/>
              <a:t>Drivers</a:t>
            </a:r>
          </a:p>
          <a:p>
            <a:pPr eaLnBrk="1" hangingPunct="1"/>
            <a:r>
              <a:rPr lang="en-US" dirty="0" smtClean="0"/>
              <a:t>Management API</a:t>
            </a:r>
          </a:p>
        </p:txBody>
      </p:sp>
    </p:spTree>
    <p:extLst>
      <p:ext uri="{BB962C8B-B14F-4D97-AF65-F5344CB8AC3E}">
        <p14:creationId xmlns:p14="http://schemas.microsoft.com/office/powerpoint/2010/main" xmlns="" val="655553027"/>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5|26.4|16.5|16.3"/>
</p:tagLst>
</file>

<file path=ppt/theme/theme1.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3111</Words>
  <Application>Microsoft Office PowerPoint</Application>
  <PresentationFormat>On-screen Show (4:3)</PresentationFormat>
  <Paragraphs>763</Paragraphs>
  <Slides>81</Slides>
  <Notes>81</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TechEd09_Europe template</vt:lpstr>
      <vt:lpstr>Slide 1</vt:lpstr>
      <vt:lpstr>Microsoft Assessment &amp; Planning Toolkit 5.0 Customer Technology Preview http://connect.microsoft.com</vt:lpstr>
      <vt:lpstr>MAP: User Interface &amp; Reports Server Migration &amp; Virtualization Candidates</vt:lpstr>
      <vt:lpstr>Visual Studio Team System 2010 Lab Management Beta 2</vt:lpstr>
      <vt:lpstr>VSTS Lab Management Beta 2</vt:lpstr>
      <vt:lpstr>VSTS “Environments”</vt:lpstr>
      <vt:lpstr>Windows Server 2008 R2 Hyper-V Security &amp; Best Practices</vt:lpstr>
      <vt:lpstr>Agenda</vt:lpstr>
      <vt:lpstr>Virtualization Requirements</vt:lpstr>
      <vt:lpstr>Hyper-V Architecture</vt:lpstr>
      <vt:lpstr>Virtualization Attacks</vt:lpstr>
      <vt:lpstr>What if there was no parent partition?</vt:lpstr>
      <vt:lpstr>Hyper-V Hypervisor</vt:lpstr>
      <vt:lpstr>Hyper-V Security</vt:lpstr>
      <vt:lpstr>Security Assumptions</vt:lpstr>
      <vt:lpstr>Security Goals</vt:lpstr>
      <vt:lpstr>Hyper-V &amp; SDL</vt:lpstr>
      <vt:lpstr>Hyper-V Security Model</vt:lpstr>
      <vt:lpstr>BitLocker – Persistent Protection</vt:lpstr>
      <vt:lpstr>Physical Security</vt:lpstr>
      <vt:lpstr>McAfee: VirusScan Enterprise for Offline Virtual Images</vt:lpstr>
      <vt:lpstr>VHD Performance</vt:lpstr>
      <vt:lpstr>Hyper-V R1 Performance</vt:lpstr>
      <vt:lpstr>Fixed VHD vs Raw Disk  Throughput Comparison</vt:lpstr>
      <vt:lpstr>Fixed VHD vs Raw Disk  Latency Comparison</vt:lpstr>
      <vt:lpstr>WS2008 vs WS2008R2 Dynamic VHD Throughput Comparison</vt:lpstr>
      <vt:lpstr>Dynamic VHD vs Raw Disk Throughput Comparison</vt:lpstr>
      <vt:lpstr>Dynamic VHD vs Raw Disk Latency Comparison</vt:lpstr>
      <vt:lpstr>VHD Types Throughput Comparison</vt:lpstr>
      <vt:lpstr>VHD Types Latency Comparison</vt:lpstr>
      <vt:lpstr>Hyper-V R2 Storage Key Takeaways</vt:lpstr>
      <vt:lpstr>Multi-Path I/O (MPIO) &amp; Adv. Storage</vt:lpstr>
      <vt:lpstr>Multipath I/O (MPIO)</vt:lpstr>
      <vt:lpstr>Enabling MPIO with iSCSI</vt:lpstr>
      <vt:lpstr>iSCSI Quick Connect New in Windows 7/Windows Server 2008 R2</vt:lpstr>
      <vt:lpstr>Advanced Storage Capabilities</vt:lpstr>
      <vt:lpstr>Hyper-V Networking</vt:lpstr>
      <vt:lpstr>Hyper-V Networking</vt:lpstr>
      <vt:lpstr>Hyper-V Network Configurations</vt:lpstr>
      <vt:lpstr>Hyper-V Setup &amp; Networking 1</vt:lpstr>
      <vt:lpstr>Hyper-V Setup &amp; Networking 2</vt:lpstr>
      <vt:lpstr>Hyper-V Setup &amp; Networking 3</vt:lpstr>
      <vt:lpstr>Each VM on its own Switch…</vt:lpstr>
      <vt:lpstr>Hyper-V Network Configurations</vt:lpstr>
      <vt:lpstr>Hyper-V Setup, Networking &amp; iSCSI</vt:lpstr>
      <vt:lpstr>Now with iSCSI…</vt:lpstr>
      <vt:lpstr>Legacy vs. Synthetic NIC</vt:lpstr>
      <vt:lpstr>Hyper-V R2 Networking with VMQ</vt:lpstr>
      <vt:lpstr>Virtualized Network I/O Data Path Without VMQ</vt:lpstr>
      <vt:lpstr>Networking Virtual Machine Queues</vt:lpstr>
      <vt:lpstr>Network I/O Data Path With VMQ</vt:lpstr>
      <vt:lpstr>VMQ Partner Support</vt:lpstr>
      <vt:lpstr>Windows Server 2008 R2: SCONFIG</vt:lpstr>
      <vt:lpstr>Windows Server Core</vt:lpstr>
      <vt:lpstr>Windows Server Core</vt:lpstr>
      <vt:lpstr>Easy Server Configuration</vt:lpstr>
      <vt:lpstr>Slide 57</vt:lpstr>
      <vt:lpstr>Manage Remotely…</vt:lpstr>
      <vt:lpstr>Hyper-V MMC for Win 7</vt:lpstr>
      <vt:lpstr>Hyper-V Best Practices</vt:lpstr>
      <vt:lpstr>Deployment</vt:lpstr>
      <vt:lpstr>Windows Server 2003 Cluster Creation</vt:lpstr>
      <vt:lpstr>Cluster Hyper-V Servers</vt:lpstr>
      <vt:lpstr>Use Cluster Shared Volumes</vt:lpstr>
      <vt:lpstr>Don't forget the ICs! Emulated vs. VSC</vt:lpstr>
      <vt:lpstr>Installing Integration Components</vt:lpstr>
      <vt:lpstr>Hyper-V &amp; Localization…</vt:lpstr>
      <vt:lpstr>Hyper-V/AV Software Configuration</vt:lpstr>
      <vt:lpstr>Storage</vt:lpstr>
      <vt:lpstr>Jumbo Frames</vt:lpstr>
      <vt:lpstr>Jumbo Frames in Hyper-V R2</vt:lpstr>
      <vt:lpstr>More Tips…</vt:lpstr>
      <vt:lpstr>Creating Virtual Machines</vt:lpstr>
      <vt:lpstr>Microsoft Hyper-V Server R2</vt:lpstr>
      <vt:lpstr>Microsoft Hyper-V Server R2 New Features</vt:lpstr>
      <vt:lpstr>Microsoft Virtualization: Customers Win</vt:lpstr>
      <vt:lpstr>Online Resources</vt:lpstr>
      <vt:lpstr>Related Content</vt:lpstr>
      <vt:lpstr>Resources</vt:lpstr>
      <vt:lpstr>Slide 80</vt:lpstr>
      <vt:lpstr>Slide 81</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tech·ed Europe 2009</dc:subject>
  <dc:creator/>
  <dc:description>tech·ed Europe 2009</dc:description>
  <cp:lastModifiedBy/>
  <cp:revision>1</cp:revision>
  <dcterms:created xsi:type="dcterms:W3CDTF">2009-11-11T13:53:09Z</dcterms:created>
  <dcterms:modified xsi:type="dcterms:W3CDTF">2009-11-11T13:56:44Z</dcterms:modified>
</cp:coreProperties>
</file>